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Canva Sans" panose="020B0604020202020204" charset="0"/>
      <p:regular r:id="rId28"/>
    </p:embeddedFont>
    <p:embeddedFont>
      <p:font typeface="Lato" panose="020F0502020204030203" pitchFamily="34" charset="0"/>
      <p:regular r:id="rId29"/>
      <p:bold r:id="rId30"/>
      <p:italic r:id="rId31"/>
      <p:boldItalic r:id="rId32"/>
    </p:embeddedFont>
    <p:embeddedFont>
      <p:font typeface="Lato Bold" panose="020F0502020204030203" charset="0"/>
      <p:regular r:id="rId33"/>
      <p:bold r:id="rId34"/>
    </p:embeddedFont>
    <p:embeddedFont>
      <p:font typeface="Lato Italics" panose="020B0604020202020204" charset="0"/>
      <p:regular r:id="rId35"/>
    </p:embeddedFont>
    <p:embeddedFont>
      <p:font typeface="Open Sans" panose="020B0606030504020204" pitchFamily="34" charset="0"/>
      <p:regular r:id="rId36"/>
      <p:bold r:id="rId37"/>
      <p:italic r:id="rId38"/>
      <p:boldItalic r:id="rId39"/>
    </p:embeddedFont>
    <p:embeddedFont>
      <p:font typeface="Open Sans Extra Bold" panose="020B0604020202020204" charset="0"/>
      <p:regular r:id="rId40"/>
    </p:embeddedFont>
    <p:embeddedFont>
      <p:font typeface="Open Sans Italics" panose="020B0604020202020204" charset="0"/>
      <p:regular r:id="rId41"/>
    </p:embeddedFont>
    <p:embeddedFont>
      <p:font typeface="Open Sans Light" panose="020B0306030504020204" pitchFamily="34" charset="0"/>
      <p:regular r:id="rId42"/>
      <p:italic r:id="rId43"/>
    </p:embeddedFont>
    <p:embeddedFont>
      <p:font typeface="Poppins ExtraBold" panose="00000900000000000000" pitchFamily="2" charset="0"/>
      <p:regular r:id="rId44"/>
      <p:bold r:id="rId45"/>
      <p:boldItalic r:id="rId46"/>
    </p:embeddedFont>
    <p:embeddedFont>
      <p:font typeface="Poppins ExtraBold Bold"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5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331"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We brought together: Job seekers, employed individuals with disabilities, family members, service providers, advocacy organizations, education and various state agencies.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Intentional table selection-making sure diverse perspectives were talking to each other</a:t>
            </a:r>
          </a:p>
          <a:p>
            <a:pPr lvl="0"/>
            <a:r>
              <a:rPr lang="en-US"/>
              <a:t>Examples of questions we asked-</a:t>
            </a:r>
          </a:p>
          <a:p>
            <a:pPr lvl="0"/>
            <a:r>
              <a:rPr lang="en-US"/>
              <a:t>We asked participants to discuss: </a:t>
            </a:r>
          </a:p>
          <a:p>
            <a:pPr lvl="0"/>
            <a:r>
              <a:rPr lang="en-US"/>
              <a:t>-Who is missing from the conversation</a:t>
            </a:r>
          </a:p>
          <a:p>
            <a:pPr lvl="0"/>
            <a:r>
              <a:rPr lang="en-US"/>
              <a:t>-What is needed to build trust so that they are part of the conversation</a:t>
            </a:r>
          </a:p>
          <a:p>
            <a:pPr lvl="0"/>
            <a:r>
              <a:rPr lang="en-US"/>
              <a:t>-What must be done so people are connected to careers and career pathways?</a:t>
            </a:r>
          </a:p>
          <a:p>
            <a:pPr lvl="0"/>
            <a:endParaRPr lang="en-US"/>
          </a:p>
          <a:p>
            <a:pPr lvl="0"/>
            <a:endParaRPr lang="en-US"/>
          </a:p>
          <a:p>
            <a:pPr lvl="0"/>
            <a:r>
              <a:rPr lang="en-US"/>
              <a:t>-How does customized employment help us define employment for all?</a:t>
            </a:r>
          </a:p>
          <a:p>
            <a:pPr lvl="0"/>
            <a:r>
              <a:rPr lang="en-US"/>
              <a:t>-How do we empower people with disabilities to share their strengths and contributions with employers?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~There was a lot of overlap from the recommendations; we developed themes –Catherine will discuss the themes as well as possible recommendations for next steps. Are there any questions?</a:t>
            </a:r>
          </a:p>
          <a:p>
            <a:pPr lvl="0"/>
            <a:endParaRPr lang="en-US" dirty="0"/>
          </a:p>
          <a:p>
            <a:pPr lvl="0"/>
            <a:r>
              <a:rPr lang="en-US" dirty="0"/>
              <a:t>-We appreciate all of the thoughtful input and energy that those who participated in the World Cafe put into </a:t>
            </a:r>
          </a:p>
          <a:p>
            <a:pPr lvl="0"/>
            <a:r>
              <a:rPr lang="en-US" dirty="0"/>
              <a:t>-We collected a lot of information and are still digesting it and considering follow up goals and actions</a:t>
            </a:r>
          </a:p>
          <a:p>
            <a:pPr lvl="0"/>
            <a:r>
              <a:rPr lang="en-US" dirty="0"/>
              <a:t>-The following are themes from the recommendations during the cafe rounds that crossed topic areas.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-Participants recommended working with youth and job seekers who do not have a work history to identify  strengths and skills starting with independent living and personality. Youth and Adults with disabilities should have  many opportunities and experiences to help the expand their skills and determine which environments and tasks work well for them. Cafe Participants also emphasized to need to review skills and experiences the person has gained on a regular basis and potentially review their career trajectory is their priorities have changed.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-Young people should have opportunities for discovery and career exploration as early as elementary school</a:t>
            </a:r>
          </a:p>
          <a:p>
            <a:pPr lvl="0"/>
            <a:r>
              <a:rPr lang="en-US"/>
              <a:t>-We need to engage with parents early talk about success stories of young adults with similar backgrounds to the target audience.</a:t>
            </a:r>
          </a:p>
          <a:p>
            <a:pPr lvl="0"/>
            <a:r>
              <a:rPr lang="en-US"/>
              <a:t>-One of my favioriate quotes, that became a recommendation that we need to be encourging children with disabilities to "dream big" including participation in events like career days</a:t>
            </a:r>
          </a:p>
          <a:p>
            <a:pPr lvl="0"/>
            <a:r>
              <a:rPr lang="en-US"/>
              <a:t>-This includes making sure that we are engaging diverse communities and schools in these  conversations and this work.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Examples of recommendation under this theme were-Discussions about making the business case for Customized Employment and talking about success stories from the employer's perspective. </a:t>
            </a:r>
          </a:p>
          <a:p>
            <a:pPr lvl="0"/>
            <a:r>
              <a:rPr lang="en-US"/>
              <a:t>-Making sure that people have opportunities to practice activities like filling out applications and interview skills so that they can feel comfortable and confident when interacting with employers</a:t>
            </a:r>
          </a:p>
          <a:p>
            <a:pPr lvl="0"/>
            <a:r>
              <a:rPr lang="en-US"/>
              <a:t>-Thinking about non traditional ways like video resumes to demonstrate skills to potential employers</a:t>
            </a:r>
          </a:p>
          <a:p>
            <a:pPr lvl="0"/>
            <a:r>
              <a:rPr lang="en-US"/>
              <a:t>-Helping people think about their personal or family network to for making connections with employers as well as partnerships that DC Government has.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-One of the other things that stood out was a recommendation that came from two job seeker at the table I facilitated.  One person said, "I know how to do a lot of things and I could help teach another person how to do those things too".  We heard recommendations about helping people make connections to self advocacy groups be part of a supportive community and gain opportunities to connect with mentors who could help them build self advocacy skills and confidence.   </a:t>
            </a:r>
          </a:p>
          <a:p>
            <a:pPr lvl="0"/>
            <a:r>
              <a:rPr lang="en-US"/>
              <a:t>-Additionally we heard recommendations about about more formalized mentorships for job seekers as well as mentorship on the job to help support the individual.  </a:t>
            </a:r>
          </a:p>
          <a:p>
            <a:pPr lvl="0"/>
            <a:endParaRPr lang="en-US"/>
          </a:p>
          <a:p>
            <a:pPr lvl="0"/>
            <a:r>
              <a:rPr lang="en-US"/>
              <a:t>-</a:t>
            </a:r>
          </a:p>
          <a:p>
            <a:pPr lvl="0"/>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 will note that this recommendation came before a great Tech Fest a couple of weeks ago where people got the opportunity to engage with assistive  technology.  Participants at the World Cafe discussed ideas to use tech for assessments, to assist with completing tasks  on the job.  They generally recommended using technology to support people in getting and keeping employment.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Whether this is in hiring practices, work place cultures, or customization our Cafe participants recommended that the DC Government should start with ourselves and be able to speak from experience as an employer if we are asking other employers to change their practices to be more inclusive.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1)We do have partners and partnerships with people doing some great work so we many need expand some these.  For example, Guided Group Discovery </a:t>
            </a:r>
          </a:p>
          <a:p>
            <a:pPr lvl="0"/>
            <a:r>
              <a:rPr lang="en-US"/>
              <a:t> and People Planning Together**Rebecca/Crystal anything else to highlight for expansion?</a:t>
            </a:r>
          </a:p>
          <a:p>
            <a:pPr lvl="0"/>
            <a:r>
              <a:rPr lang="en-US"/>
              <a:t>2) We also heard that people may not know about all of the resources and opportunities available we may be looking a different ways of getting resources and information into all 8 Wards and ensure that it is accessible to diverse communities.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18</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We will be looking at partnerships and coordination of supports that are going well and think about ways to expand those. We are certainly investigating new resources and partnerships that may address the recommendations.</a:t>
            </a:r>
          </a:p>
          <a:p>
            <a:pPr lvl="0"/>
            <a:endParaRPr lang="en-US"/>
          </a:p>
          <a:p>
            <a:pPr lvl="0"/>
            <a:r>
              <a:rPr lang="en-US"/>
              <a:t>2)Similarly we are considering ways to help people develop job search skills as well as specific job skills that help them meet the needs of employers. We also are considering how to make sure that all people get information about career pathways and training opportunities so that they can make informed decisions about the career they want to pursue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19</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 World Café is a structured conversational process for knowledge sharing in which groups of people discuss a topic at several small tables. We used this creative and engaging format through which we collectively discussed ways to improve employment outcomes for District residents with disabilities. We brought together about 70 people which included: Job seekers, employed individuals with disabilities, family members, service providers, advocacy organizations, education and various state agencies. </a:t>
            </a: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2) to consider potential projects or activities that would address the recommendation.</a:t>
            </a:r>
          </a:p>
          <a:p>
            <a:pPr lvl="0"/>
            <a:r>
              <a:rPr lang="en-US"/>
              <a:t>3) With our partners, we will develop specific goals and action steps to address the priorities</a:t>
            </a:r>
          </a:p>
          <a:p>
            <a:pPr lvl="0"/>
            <a:r>
              <a:rPr lang="en-US"/>
              <a:t>4) Be back in front of this group and others to present the full report and follow up goals and action steps.</a:t>
            </a:r>
          </a:p>
          <a:p>
            <a:pPr lvl="0"/>
            <a:endParaRPr lang="en-US"/>
          </a:p>
          <a:p>
            <a:pPr lvl="0"/>
            <a:r>
              <a:rPr lang="en-US"/>
              <a:t>Again we appreciate the feedback from our cafe participants and look forward to continuing to work with toward the goal of employment for all.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20</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-*Working age is 16-64</a:t>
            </a:r>
          </a:p>
          <a:p>
            <a:pPr lvl="0"/>
            <a:r>
              <a:rPr lang="en-US"/>
              <a:t>-As you can see as of 2019, the employment rate for people  with disabilities was slightly lower than the national average. </a:t>
            </a:r>
          </a:p>
          <a:p>
            <a:pPr lvl="0"/>
            <a:r>
              <a:rPr lang="en-US"/>
              <a:t>-Andy, Windslow and Darryl presented DC and national data the during the event.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*if it is relevant*</a:t>
            </a:r>
          </a:p>
          <a:p>
            <a:pPr lvl="0"/>
            <a:r>
              <a:rPr lang="en-US"/>
              <a:t>-Of those employed so far in 2022, there are 57 successful case closures with intellectual or developmental disabilities year-to-date.</a:t>
            </a:r>
          </a:p>
          <a:p>
            <a:pPr lvl="0"/>
            <a:r>
              <a:rPr lang="en-US"/>
              <a:t>RSA-Active cases as of July 2022</a:t>
            </a:r>
          </a:p>
          <a:p>
            <a:pPr lvl="0"/>
            <a:r>
              <a:rPr lang="en-US"/>
              <a:t>Mental/Behavioral Health disorders – 991</a:t>
            </a:r>
          </a:p>
          <a:p>
            <a:pPr lvl="0"/>
            <a:r>
              <a:rPr lang="en-US"/>
              <a:t>Intellectual Disability – 485</a:t>
            </a:r>
          </a:p>
          <a:p>
            <a:pPr lvl="0"/>
            <a:r>
              <a:rPr lang="en-US"/>
              <a:t>Autism – 207</a:t>
            </a:r>
          </a:p>
          <a:p>
            <a:pPr lvl="0"/>
            <a:r>
              <a:rPr lang="en-US"/>
              <a:t>Combined other possible* Developmental Disabilities – 525</a:t>
            </a:r>
          </a:p>
          <a:p>
            <a:pPr lvl="0"/>
            <a:r>
              <a:rPr lang="en-US"/>
              <a:t>Deaf/Hearing Impaired – 128</a:t>
            </a:r>
          </a:p>
          <a:p>
            <a:pPr lvl="0"/>
            <a:r>
              <a:rPr lang="en-US"/>
              <a:t>Blind/Visually Impaired -- 134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After which we asked people to make notes on initial reactions:</a:t>
            </a:r>
          </a:p>
          <a:p>
            <a:pPr lvl="0"/>
            <a:r>
              <a:rPr lang="en-US"/>
              <a:t>-What did you hear that energized and inspired you?</a:t>
            </a:r>
          </a:p>
          <a:p>
            <a:pPr lvl="0"/>
            <a:endParaRPr lang="en-US"/>
          </a:p>
          <a:p>
            <a:pPr lvl="0"/>
            <a:r>
              <a:rPr lang="en-US"/>
              <a:t>-What challenges come to mind that would need to be  addressed?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Sylvia Baily Charles, DDS's Business Relations Specialist gave brief overview of RSA services and resources.  She then discussed existing partnerships with DC government and DC employers with include both private industry and the Federal Government.</a:t>
            </a:r>
          </a:p>
          <a:p>
            <a:pPr lvl="0"/>
            <a:endParaRPr lang="en-US"/>
          </a:p>
          <a:p>
            <a:pPr lvl="0"/>
            <a:r>
              <a:rPr lang="en-US"/>
              <a:t>Irene Iyamu and Karen Gamez from ABM talked about their partnership with RSA including how they have have helped recruit people with disabilities by.. (read the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Shontae Waldrip (Vocational Counselor)-RSA hosted the panel.  </a:t>
            </a:r>
          </a:p>
          <a:p>
            <a:pPr lvl="0"/>
            <a:r>
              <a:rPr lang="en-US"/>
              <a:t>-Khalid Muhammad from Job Cops discussed thei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Mark Agosto and Alison Whyte discussed their work the the Latinex Community.  Azeb Adere shared her experience as a board member coordinating family supports as part of Ethiopian and Eritrean Special Need Community.  </a:t>
            </a:r>
          </a:p>
          <a:p>
            <a:pPr lvl="0"/>
            <a:r>
              <a:rPr lang="en-US"/>
              <a:t>The panel asked participants to think about who was missing from the conversation and is not trying to access services. They discuss the ideas of be present in the community as a starting point for building trust which will take time and consistency.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13.04.2023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a:p>
          <a:p>
            <a:pPr lvl="0"/>
            <a:r>
              <a:rPr lang="en-US"/>
              <a:t>Rebecca Salon and Chandra Connolly Discussed Customized Employment and current CE projects. </a:t>
            </a:r>
          </a:p>
          <a:p>
            <a:pPr lvl="0"/>
            <a:r>
              <a:rPr lang="en-US"/>
              <a:t>**Rebecca's slide**</a:t>
            </a:r>
          </a:p>
          <a:p>
            <a:pPr lvl="0"/>
            <a:r>
              <a:rPr lang="en-US"/>
              <a:t>-Makes the connection between “who is the jobseeker” to “where” employment could occur</a:t>
            </a:r>
          </a:p>
          <a:p>
            <a:pPr lvl="0"/>
            <a:r>
              <a:rPr lang="en-US"/>
              <a:t>-Creates a vision of where the job seeker might be at their best in a work setting </a:t>
            </a:r>
          </a:p>
          <a:p>
            <a:pPr lvl="0"/>
            <a:r>
              <a:rPr lang="en-US"/>
              <a:t>Based on Discovery information, identifies an individual’s conditions for employment, individual preferences. potential contributions, possible career fields and vocational themes</a:t>
            </a:r>
          </a:p>
          <a:p>
            <a:pPr lvl="0"/>
            <a:r>
              <a:rPr lang="en-US"/>
              <a:t>Focuses on tasks to be performed, not job titles</a:t>
            </a:r>
          </a:p>
          <a:p>
            <a:pPr lvl="0"/>
            <a:r>
              <a:rPr lang="en-US"/>
              <a:t>Focuses on achieving employment, not about whether or not the person can 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jpe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png"/><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5004959" y="1860459"/>
            <a:ext cx="6566081" cy="6566081"/>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4" name="Group 4"/>
          <p:cNvGrpSpPr/>
          <p:nvPr/>
        </p:nvGrpSpPr>
        <p:grpSpPr>
          <a:xfrm rot="2700000">
            <a:off x="15361560" y="2217060"/>
            <a:ext cx="5852880" cy="585288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6" name="Group 6"/>
          <p:cNvGrpSpPr/>
          <p:nvPr/>
        </p:nvGrpSpPr>
        <p:grpSpPr>
          <a:xfrm rot="2700000">
            <a:off x="11143419" y="8163269"/>
            <a:ext cx="6164339" cy="6164339"/>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grpSp>
        <p:nvGrpSpPr>
          <p:cNvPr id="8" name="Group 8"/>
          <p:cNvGrpSpPr/>
          <p:nvPr/>
        </p:nvGrpSpPr>
        <p:grpSpPr>
          <a:xfrm>
            <a:off x="0" y="0"/>
            <a:ext cx="541602" cy="10287000"/>
            <a:chOff x="0" y="0"/>
            <a:chExt cx="157867" cy="2998468"/>
          </a:xfrm>
        </p:grpSpPr>
        <p:sp>
          <p:nvSpPr>
            <p:cNvPr id="9" name="Freeform 9"/>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sp>
      </p:grpSp>
      <p:pic>
        <p:nvPicPr>
          <p:cNvPr id="10" name="Picture 10"/>
          <p:cNvPicPr>
            <a:picLocks noChangeAspect="1"/>
          </p:cNvPicPr>
          <p:nvPr/>
        </p:nvPicPr>
        <p:blipFill>
          <a:blip r:embed="rId3"/>
          <a:srcRect/>
          <a:stretch>
            <a:fillRect/>
          </a:stretch>
        </p:blipFill>
        <p:spPr>
          <a:xfrm>
            <a:off x="1133074" y="240287"/>
            <a:ext cx="1812113" cy="2666883"/>
          </a:xfrm>
          <a:prstGeom prst="rect">
            <a:avLst/>
          </a:prstGeom>
        </p:spPr>
      </p:pic>
      <p:sp>
        <p:nvSpPr>
          <p:cNvPr id="11" name="TextBox 11"/>
          <p:cNvSpPr txBox="1"/>
          <p:nvPr/>
        </p:nvSpPr>
        <p:spPr>
          <a:xfrm>
            <a:off x="2039131" y="3240751"/>
            <a:ext cx="12616379" cy="1466850"/>
          </a:xfrm>
          <a:prstGeom prst="rect">
            <a:avLst/>
          </a:prstGeom>
        </p:spPr>
        <p:txBody>
          <a:bodyPr lIns="0" tIns="0" rIns="0" bIns="0" rtlCol="0" anchor="t">
            <a:spAutoFit/>
          </a:bodyPr>
          <a:lstStyle/>
          <a:p>
            <a:pPr>
              <a:lnSpc>
                <a:spcPts val="10499"/>
              </a:lnSpc>
            </a:pPr>
            <a:r>
              <a:rPr lang="en-US" sz="9999" spc="999">
                <a:solidFill>
                  <a:srgbClr val="5271FF"/>
                </a:solidFill>
                <a:latin typeface="Poppins ExtraBold Bold"/>
              </a:rPr>
              <a:t>WORLD CAFE</a:t>
            </a:r>
          </a:p>
        </p:txBody>
      </p:sp>
      <p:sp>
        <p:nvSpPr>
          <p:cNvPr id="12" name="TextBox 12"/>
          <p:cNvSpPr txBox="1"/>
          <p:nvPr/>
        </p:nvSpPr>
        <p:spPr>
          <a:xfrm>
            <a:off x="2224837" y="4542625"/>
            <a:ext cx="12616379" cy="1781186"/>
          </a:xfrm>
          <a:prstGeom prst="rect">
            <a:avLst/>
          </a:prstGeom>
        </p:spPr>
        <p:txBody>
          <a:bodyPr lIns="0" tIns="0" rIns="0" bIns="0" rtlCol="0" anchor="t">
            <a:spAutoFit/>
          </a:bodyPr>
          <a:lstStyle/>
          <a:p>
            <a:pPr>
              <a:lnSpc>
                <a:spcPts val="12600"/>
              </a:lnSpc>
            </a:pPr>
            <a:r>
              <a:rPr lang="en-US" sz="12000" spc="600">
                <a:solidFill>
                  <a:srgbClr val="2B4A9D"/>
                </a:solidFill>
                <a:latin typeface="Poppins ExtraBold Bold"/>
              </a:rPr>
              <a:t>2022</a:t>
            </a:r>
          </a:p>
        </p:txBody>
      </p:sp>
      <p:sp>
        <p:nvSpPr>
          <p:cNvPr id="13" name="TextBox 13"/>
          <p:cNvSpPr txBox="1"/>
          <p:nvPr/>
        </p:nvSpPr>
        <p:spPr>
          <a:xfrm>
            <a:off x="2224837" y="7260387"/>
            <a:ext cx="12616379" cy="523875"/>
          </a:xfrm>
          <a:prstGeom prst="rect">
            <a:avLst/>
          </a:prstGeom>
        </p:spPr>
        <p:txBody>
          <a:bodyPr lIns="0" tIns="0" rIns="0" bIns="0" rtlCol="0" anchor="t">
            <a:spAutoFit/>
          </a:bodyPr>
          <a:lstStyle/>
          <a:p>
            <a:pPr>
              <a:lnSpc>
                <a:spcPts val="4200"/>
              </a:lnSpc>
            </a:pPr>
            <a:endParaRPr/>
          </a:p>
        </p:txBody>
      </p:sp>
      <p:sp>
        <p:nvSpPr>
          <p:cNvPr id="14" name="TextBox 14"/>
          <p:cNvSpPr txBox="1"/>
          <p:nvPr/>
        </p:nvSpPr>
        <p:spPr>
          <a:xfrm>
            <a:off x="1028700" y="6342862"/>
            <a:ext cx="11385912" cy="1567626"/>
          </a:xfrm>
          <a:prstGeom prst="rect">
            <a:avLst/>
          </a:prstGeom>
        </p:spPr>
        <p:txBody>
          <a:bodyPr lIns="0" tIns="0" rIns="0" bIns="0" rtlCol="0" anchor="t">
            <a:spAutoFit/>
          </a:bodyPr>
          <a:lstStyle/>
          <a:p>
            <a:pPr algn="ctr">
              <a:lnSpc>
                <a:spcPts val="3979"/>
              </a:lnSpc>
              <a:spcBef>
                <a:spcPct val="0"/>
              </a:spcBef>
            </a:pPr>
            <a:r>
              <a:rPr lang="en-US" sz="3790" spc="379">
                <a:solidFill>
                  <a:srgbClr val="000000"/>
                </a:solidFill>
                <a:latin typeface="Poppins ExtraBold Bold"/>
              </a:rPr>
              <a:t>CREATING PATHWAYS TO OPPORTUNITIES: EMPLOYMENT FOR ALL!</a:t>
            </a:r>
          </a:p>
        </p:txBody>
      </p:sp>
      <p:sp>
        <p:nvSpPr>
          <p:cNvPr id="15" name="TextBox 15"/>
          <p:cNvSpPr txBox="1"/>
          <p:nvPr/>
        </p:nvSpPr>
        <p:spPr>
          <a:xfrm>
            <a:off x="744935" y="8518207"/>
            <a:ext cx="11490426" cy="1470659"/>
          </a:xfrm>
          <a:prstGeom prst="rect">
            <a:avLst/>
          </a:prstGeom>
        </p:spPr>
        <p:txBody>
          <a:bodyPr lIns="0" tIns="0" rIns="0" bIns="0" rtlCol="0" anchor="t">
            <a:spAutoFit/>
          </a:bodyPr>
          <a:lstStyle/>
          <a:p>
            <a:pPr algn="ctr">
              <a:lnSpc>
                <a:spcPts val="4200"/>
              </a:lnSpc>
            </a:pPr>
            <a:r>
              <a:rPr lang="en-US" sz="3000">
                <a:solidFill>
                  <a:srgbClr val="000000"/>
                </a:solidFill>
                <a:latin typeface="Open Sans Italics"/>
              </a:rPr>
              <a:t>Crystal Thomas  and Catherine Rinehart Mello</a:t>
            </a:r>
          </a:p>
          <a:p>
            <a:pPr algn="ctr">
              <a:lnSpc>
                <a:spcPts val="3780"/>
              </a:lnSpc>
            </a:pPr>
            <a:r>
              <a:rPr lang="en-US" sz="2700">
                <a:solidFill>
                  <a:srgbClr val="000000"/>
                </a:solidFill>
                <a:latin typeface="Open Sans Italics"/>
              </a:rPr>
              <a:t>State Office of Policy Planning and Innovation </a:t>
            </a:r>
          </a:p>
          <a:p>
            <a:pPr algn="ctr">
              <a:lnSpc>
                <a:spcPts val="3780"/>
              </a:lnSpc>
            </a:pPr>
            <a:r>
              <a:rPr lang="en-US" sz="2700">
                <a:solidFill>
                  <a:srgbClr val="000000"/>
                </a:solidFill>
                <a:latin typeface="Open Sans Italics"/>
              </a:rPr>
              <a:t>Department on Disability Services</a:t>
            </a:r>
          </a:p>
        </p:txBody>
      </p:sp>
      <p:sp>
        <p:nvSpPr>
          <p:cNvPr id="16" name="TextBox 16"/>
          <p:cNvSpPr txBox="1"/>
          <p:nvPr/>
        </p:nvSpPr>
        <p:spPr>
          <a:xfrm>
            <a:off x="5415535" y="7945425"/>
            <a:ext cx="2149227" cy="537845"/>
          </a:xfrm>
          <a:prstGeom prst="rect">
            <a:avLst/>
          </a:prstGeom>
        </p:spPr>
        <p:txBody>
          <a:bodyPr lIns="0" tIns="0" rIns="0" bIns="0" rtlCol="0" anchor="t">
            <a:spAutoFit/>
          </a:bodyPr>
          <a:lstStyle/>
          <a:p>
            <a:pPr algn="ctr">
              <a:lnSpc>
                <a:spcPts val="4480"/>
              </a:lnSpc>
            </a:pPr>
            <a:r>
              <a:rPr lang="en-US" sz="3200">
                <a:solidFill>
                  <a:srgbClr val="000000"/>
                </a:solidFill>
                <a:latin typeface="Open Sans"/>
              </a:rPr>
              <a:t>Presenters: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13001" y="-1128319"/>
            <a:ext cx="5770168" cy="5770168"/>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4A9D"/>
            </a:solidFill>
          </p:spPr>
        </p:sp>
      </p:grpSp>
      <p:grpSp>
        <p:nvGrpSpPr>
          <p:cNvPr id="4" name="Group 4"/>
          <p:cNvGrpSpPr/>
          <p:nvPr/>
        </p:nvGrpSpPr>
        <p:grpSpPr>
          <a:xfrm>
            <a:off x="9191672" y="566151"/>
            <a:ext cx="2396931" cy="9154697"/>
            <a:chOff x="0" y="0"/>
            <a:chExt cx="874407" cy="3339658"/>
          </a:xfrm>
        </p:grpSpPr>
        <p:sp>
          <p:nvSpPr>
            <p:cNvPr id="5" name="Freeform 5"/>
            <p:cNvSpPr/>
            <p:nvPr/>
          </p:nvSpPr>
          <p:spPr>
            <a:xfrm>
              <a:off x="0" y="0"/>
              <a:ext cx="874407" cy="3339659"/>
            </a:xfrm>
            <a:custGeom>
              <a:avLst/>
              <a:gdLst/>
              <a:ahLst/>
              <a:cxnLst/>
              <a:rect l="l" t="t" r="r" b="b"/>
              <a:pathLst>
                <a:path w="874407" h="3339659">
                  <a:moveTo>
                    <a:pt x="0" y="0"/>
                  </a:moveTo>
                  <a:lnTo>
                    <a:pt x="874407" y="0"/>
                  </a:lnTo>
                  <a:lnTo>
                    <a:pt x="874407" y="3339659"/>
                  </a:lnTo>
                  <a:lnTo>
                    <a:pt x="0" y="3339659"/>
                  </a:lnTo>
                  <a:close/>
                </a:path>
              </a:pathLst>
            </a:custGeom>
            <a:solidFill>
              <a:srgbClr val="5271FF"/>
            </a:solidFill>
          </p:spPr>
        </p:sp>
      </p:grpSp>
      <p:grpSp>
        <p:nvGrpSpPr>
          <p:cNvPr id="6" name="Group 6"/>
          <p:cNvGrpSpPr/>
          <p:nvPr/>
        </p:nvGrpSpPr>
        <p:grpSpPr>
          <a:xfrm>
            <a:off x="9869353" y="1146804"/>
            <a:ext cx="7304695" cy="7993392"/>
            <a:chOff x="0" y="0"/>
            <a:chExt cx="9739593" cy="10657856"/>
          </a:xfrm>
        </p:grpSpPr>
        <p:pic>
          <p:nvPicPr>
            <p:cNvPr id="7"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739593" cy="10657856"/>
            </a:xfrm>
            <a:prstGeom prst="rect">
              <a:avLst/>
            </a:prstGeom>
          </p:spPr>
        </p:pic>
      </p:grpSp>
      <p:grpSp>
        <p:nvGrpSpPr>
          <p:cNvPr id="8" name="Group 8"/>
          <p:cNvGrpSpPr/>
          <p:nvPr/>
        </p:nvGrpSpPr>
        <p:grpSpPr>
          <a:xfrm>
            <a:off x="619537" y="8172754"/>
            <a:ext cx="1635964" cy="1633346"/>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pic>
        <p:nvPicPr>
          <p:cNvPr id="10" name="Picture 10"/>
          <p:cNvPicPr>
            <a:picLocks noChangeAspect="1"/>
          </p:cNvPicPr>
          <p:nvPr/>
        </p:nvPicPr>
        <p:blipFill>
          <a:blip r:embed="rId4"/>
          <a:srcRect/>
          <a:stretch>
            <a:fillRect/>
          </a:stretch>
        </p:blipFill>
        <p:spPr>
          <a:xfrm>
            <a:off x="425404" y="313496"/>
            <a:ext cx="1482582" cy="2181913"/>
          </a:xfrm>
          <a:prstGeom prst="rect">
            <a:avLst/>
          </a:prstGeom>
        </p:spPr>
      </p:pic>
      <p:sp>
        <p:nvSpPr>
          <p:cNvPr id="11" name="TextBox 11"/>
          <p:cNvSpPr txBox="1"/>
          <p:nvPr/>
        </p:nvSpPr>
        <p:spPr>
          <a:xfrm>
            <a:off x="619537" y="2514459"/>
            <a:ext cx="8183276" cy="895354"/>
          </a:xfrm>
          <a:prstGeom prst="rect">
            <a:avLst/>
          </a:prstGeom>
        </p:spPr>
        <p:txBody>
          <a:bodyPr lIns="0" tIns="0" rIns="0" bIns="0" rtlCol="0" anchor="t">
            <a:spAutoFit/>
          </a:bodyPr>
          <a:lstStyle/>
          <a:p>
            <a:pPr algn="ctr">
              <a:lnSpc>
                <a:spcPts val="6300"/>
              </a:lnSpc>
            </a:pPr>
            <a:r>
              <a:rPr lang="en-US" sz="6000" spc="300">
                <a:solidFill>
                  <a:srgbClr val="2B4A9D"/>
                </a:solidFill>
                <a:latin typeface="Poppins ExtraBold"/>
              </a:rPr>
              <a:t>CAFE </a:t>
            </a:r>
          </a:p>
        </p:txBody>
      </p:sp>
      <p:sp>
        <p:nvSpPr>
          <p:cNvPr id="12" name="TextBox 12"/>
          <p:cNvSpPr txBox="1"/>
          <p:nvPr/>
        </p:nvSpPr>
        <p:spPr>
          <a:xfrm>
            <a:off x="1166695" y="3787214"/>
            <a:ext cx="7383176" cy="3190875"/>
          </a:xfrm>
          <a:prstGeom prst="rect">
            <a:avLst/>
          </a:prstGeom>
        </p:spPr>
        <p:txBody>
          <a:bodyPr lIns="0" tIns="0" rIns="0" bIns="0" rtlCol="0" anchor="t">
            <a:spAutoFit/>
          </a:bodyPr>
          <a:lstStyle/>
          <a:p>
            <a:pPr marL="647703" lvl="1" indent="-323852">
              <a:lnSpc>
                <a:spcPts val="4200"/>
              </a:lnSpc>
              <a:buFont typeface="Arial"/>
              <a:buChar char="•"/>
            </a:pPr>
            <a:r>
              <a:rPr lang="en-US" sz="3000" spc="300">
                <a:solidFill>
                  <a:srgbClr val="2B4A9D"/>
                </a:solidFill>
                <a:latin typeface="Lato"/>
              </a:rPr>
              <a:t>FOUR ROUNDS</a:t>
            </a:r>
          </a:p>
          <a:p>
            <a:pPr marL="647703" lvl="1" indent="-323852">
              <a:lnSpc>
                <a:spcPts val="4200"/>
              </a:lnSpc>
              <a:buFont typeface="Arial"/>
              <a:buChar char="•"/>
            </a:pPr>
            <a:r>
              <a:rPr lang="en-US" sz="3000" spc="300">
                <a:solidFill>
                  <a:srgbClr val="2B4A9D"/>
                </a:solidFill>
                <a:latin typeface="Lato"/>
              </a:rPr>
              <a:t>EVERYONE DISCUSSES EACH TOPIC</a:t>
            </a:r>
          </a:p>
          <a:p>
            <a:pPr marL="647703" lvl="1" indent="-323852">
              <a:lnSpc>
                <a:spcPts val="4200"/>
              </a:lnSpc>
              <a:buFont typeface="Arial"/>
              <a:buChar char="•"/>
            </a:pPr>
            <a:r>
              <a:rPr lang="en-US" sz="3000" spc="300">
                <a:solidFill>
                  <a:srgbClr val="2B4A9D"/>
                </a:solidFill>
                <a:latin typeface="Lato"/>
              </a:rPr>
              <a:t>DECIDE BY CONCENSUS ON TOP 3 RECOMMENDATIONS</a:t>
            </a:r>
          </a:p>
          <a:p>
            <a:pPr>
              <a:lnSpc>
                <a:spcPts val="4200"/>
              </a:lnSpc>
            </a:pPr>
            <a:endParaRPr lang="en-US" sz="3000" spc="300">
              <a:solidFill>
                <a:srgbClr val="2B4A9D"/>
              </a:solidFill>
              <a:latin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5004959" y="1860459"/>
            <a:ext cx="6566081" cy="6566081"/>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4" name="Group 4"/>
          <p:cNvGrpSpPr/>
          <p:nvPr/>
        </p:nvGrpSpPr>
        <p:grpSpPr>
          <a:xfrm rot="2700000">
            <a:off x="15361560" y="2217060"/>
            <a:ext cx="5852880" cy="585288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6" name="Group 6"/>
          <p:cNvGrpSpPr/>
          <p:nvPr/>
        </p:nvGrpSpPr>
        <p:grpSpPr>
          <a:xfrm rot="2700000">
            <a:off x="11143419" y="8043030"/>
            <a:ext cx="6164339" cy="6164339"/>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grpSp>
        <p:nvGrpSpPr>
          <p:cNvPr id="8" name="Group 8"/>
          <p:cNvGrpSpPr/>
          <p:nvPr/>
        </p:nvGrpSpPr>
        <p:grpSpPr>
          <a:xfrm rot="2700000">
            <a:off x="11143419" y="-3920369"/>
            <a:ext cx="6164339" cy="6164339"/>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grpSp>
        <p:nvGrpSpPr>
          <p:cNvPr id="10" name="Group 10"/>
          <p:cNvGrpSpPr/>
          <p:nvPr/>
        </p:nvGrpSpPr>
        <p:grpSpPr>
          <a:xfrm rot="5400000">
            <a:off x="-1309" y="1309"/>
            <a:ext cx="1635964" cy="1633346"/>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pic>
        <p:nvPicPr>
          <p:cNvPr id="12" name="Picture 12"/>
          <p:cNvPicPr>
            <a:picLocks noChangeAspect="1"/>
          </p:cNvPicPr>
          <p:nvPr/>
        </p:nvPicPr>
        <p:blipFill>
          <a:blip r:embed="rId3"/>
          <a:srcRect/>
          <a:stretch>
            <a:fillRect/>
          </a:stretch>
        </p:blipFill>
        <p:spPr>
          <a:xfrm>
            <a:off x="407900" y="6621612"/>
            <a:ext cx="2226606" cy="3276891"/>
          </a:xfrm>
          <a:prstGeom prst="rect">
            <a:avLst/>
          </a:prstGeom>
        </p:spPr>
      </p:pic>
      <p:pic>
        <p:nvPicPr>
          <p:cNvPr id="13"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881090" y="2635126"/>
            <a:ext cx="6688998" cy="5016748"/>
          </a:xfrm>
          <a:prstGeom prst="rect">
            <a:avLst/>
          </a:prstGeom>
        </p:spPr>
      </p:pic>
      <p:sp>
        <p:nvSpPr>
          <p:cNvPr id="14" name="TextBox 14"/>
          <p:cNvSpPr txBox="1"/>
          <p:nvPr/>
        </p:nvSpPr>
        <p:spPr>
          <a:xfrm>
            <a:off x="730987" y="3549221"/>
            <a:ext cx="9135755" cy="2257425"/>
          </a:xfrm>
          <a:prstGeom prst="rect">
            <a:avLst/>
          </a:prstGeom>
        </p:spPr>
        <p:txBody>
          <a:bodyPr lIns="0" tIns="0" rIns="0" bIns="0" rtlCol="0" anchor="t">
            <a:spAutoFit/>
          </a:bodyPr>
          <a:lstStyle/>
          <a:p>
            <a:pPr algn="ctr">
              <a:lnSpc>
                <a:spcPts val="8400"/>
              </a:lnSpc>
            </a:pPr>
            <a:r>
              <a:rPr lang="en-US" sz="8000" spc="400">
                <a:solidFill>
                  <a:srgbClr val="2B4A9D"/>
                </a:solidFill>
                <a:latin typeface="Poppins ExtraBold"/>
              </a:rPr>
              <a:t>INITIAL ANALYSIS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7834" y="2425592"/>
            <a:ext cx="9968424" cy="1259922"/>
            <a:chOff x="0" y="0"/>
            <a:chExt cx="3636508" cy="459623"/>
          </a:xfrm>
        </p:grpSpPr>
        <p:sp>
          <p:nvSpPr>
            <p:cNvPr id="3" name="Freeform 3"/>
            <p:cNvSpPr/>
            <p:nvPr/>
          </p:nvSpPr>
          <p:spPr>
            <a:xfrm>
              <a:off x="0" y="0"/>
              <a:ext cx="3636508" cy="459623"/>
            </a:xfrm>
            <a:custGeom>
              <a:avLst/>
              <a:gdLst/>
              <a:ahLst/>
              <a:cxnLst/>
              <a:rect l="l" t="t" r="r" b="b"/>
              <a:pathLst>
                <a:path w="3636508" h="459623">
                  <a:moveTo>
                    <a:pt x="0" y="0"/>
                  </a:moveTo>
                  <a:lnTo>
                    <a:pt x="3636508" y="0"/>
                  </a:lnTo>
                  <a:lnTo>
                    <a:pt x="3636508" y="459623"/>
                  </a:lnTo>
                  <a:lnTo>
                    <a:pt x="0" y="459623"/>
                  </a:lnTo>
                  <a:close/>
                </a:path>
              </a:pathLst>
            </a:custGeom>
            <a:solidFill>
              <a:srgbClr val="2B4A9D"/>
            </a:solidFill>
          </p:spPr>
        </p:sp>
      </p:grpSp>
      <p:grpSp>
        <p:nvGrpSpPr>
          <p:cNvPr id="4" name="Group 4"/>
          <p:cNvGrpSpPr/>
          <p:nvPr/>
        </p:nvGrpSpPr>
        <p:grpSpPr>
          <a:xfrm rot="-2700000">
            <a:off x="-3283041" y="-3283041"/>
            <a:ext cx="6566081" cy="65660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6" name="Group 6"/>
          <p:cNvGrpSpPr/>
          <p:nvPr/>
        </p:nvGrpSpPr>
        <p:grpSpPr>
          <a:xfrm rot="2700000">
            <a:off x="-2926440" y="-2926440"/>
            <a:ext cx="5852880" cy="585288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8" name="Group 8"/>
          <p:cNvGrpSpPr/>
          <p:nvPr/>
        </p:nvGrpSpPr>
        <p:grpSpPr>
          <a:xfrm rot="-2700000">
            <a:off x="-3283041" y="7003959"/>
            <a:ext cx="6566081" cy="6566081"/>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10" name="Group 10"/>
          <p:cNvGrpSpPr/>
          <p:nvPr/>
        </p:nvGrpSpPr>
        <p:grpSpPr>
          <a:xfrm rot="2700000">
            <a:off x="-2926440" y="7360560"/>
            <a:ext cx="5852880" cy="5852880"/>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12" name="Group 12"/>
          <p:cNvGrpSpPr/>
          <p:nvPr/>
        </p:nvGrpSpPr>
        <p:grpSpPr>
          <a:xfrm rot="-2700000">
            <a:off x="-3283041" y="8117325"/>
            <a:ext cx="6566081" cy="6566081"/>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14" name="Group 14"/>
          <p:cNvGrpSpPr/>
          <p:nvPr/>
        </p:nvGrpSpPr>
        <p:grpSpPr>
          <a:xfrm rot="2700000">
            <a:off x="-2926440" y="8473925"/>
            <a:ext cx="5852880" cy="5852880"/>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16" name="Group 16"/>
          <p:cNvGrpSpPr/>
          <p:nvPr/>
        </p:nvGrpSpPr>
        <p:grpSpPr>
          <a:xfrm>
            <a:off x="10129326" y="0"/>
            <a:ext cx="8158674" cy="10287000"/>
            <a:chOff x="0" y="0"/>
            <a:chExt cx="2976306" cy="3752725"/>
          </a:xfrm>
        </p:grpSpPr>
        <p:sp>
          <p:nvSpPr>
            <p:cNvPr id="17" name="Freeform 17"/>
            <p:cNvSpPr/>
            <p:nvPr/>
          </p:nvSpPr>
          <p:spPr>
            <a:xfrm>
              <a:off x="0" y="0"/>
              <a:ext cx="2976306" cy="3752726"/>
            </a:xfrm>
            <a:custGeom>
              <a:avLst/>
              <a:gdLst/>
              <a:ahLst/>
              <a:cxnLst/>
              <a:rect l="l" t="t" r="r" b="b"/>
              <a:pathLst>
                <a:path w="2976306" h="3752726">
                  <a:moveTo>
                    <a:pt x="0" y="0"/>
                  </a:moveTo>
                  <a:lnTo>
                    <a:pt x="2976306" y="0"/>
                  </a:lnTo>
                  <a:lnTo>
                    <a:pt x="2976306" y="3752726"/>
                  </a:lnTo>
                  <a:lnTo>
                    <a:pt x="0" y="3752726"/>
                  </a:lnTo>
                  <a:close/>
                </a:path>
              </a:pathLst>
            </a:custGeom>
            <a:solidFill>
              <a:srgbClr val="2B4A9D"/>
            </a:solidFill>
          </p:spPr>
        </p:sp>
      </p:grpSp>
      <p:pic>
        <p:nvPicPr>
          <p:cNvPr id="18" name="Picture 1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171622" y="2402076"/>
            <a:ext cx="8074081" cy="6055561"/>
          </a:xfrm>
          <a:prstGeom prst="rect">
            <a:avLst/>
          </a:prstGeom>
        </p:spPr>
      </p:pic>
      <p:pic>
        <p:nvPicPr>
          <p:cNvPr id="19" name="Picture 19"/>
          <p:cNvPicPr>
            <a:picLocks noChangeAspect="1"/>
          </p:cNvPicPr>
          <p:nvPr/>
        </p:nvPicPr>
        <p:blipFill>
          <a:blip r:embed="rId4"/>
          <a:srcRect/>
          <a:stretch>
            <a:fillRect/>
          </a:stretch>
        </p:blipFill>
        <p:spPr>
          <a:xfrm>
            <a:off x="7352663" y="6464961"/>
            <a:ext cx="2348492" cy="3456271"/>
          </a:xfrm>
          <a:prstGeom prst="rect">
            <a:avLst/>
          </a:prstGeom>
        </p:spPr>
      </p:pic>
      <p:sp>
        <p:nvSpPr>
          <p:cNvPr id="20" name="TextBox 20"/>
          <p:cNvSpPr txBox="1"/>
          <p:nvPr/>
        </p:nvSpPr>
        <p:spPr>
          <a:xfrm>
            <a:off x="645058" y="4052886"/>
            <a:ext cx="9233976" cy="2317116"/>
          </a:xfrm>
          <a:prstGeom prst="rect">
            <a:avLst/>
          </a:prstGeom>
        </p:spPr>
        <p:txBody>
          <a:bodyPr lIns="0" tIns="0" rIns="0" bIns="0" rtlCol="0" anchor="t">
            <a:spAutoFit/>
          </a:bodyPr>
          <a:lstStyle/>
          <a:p>
            <a:pPr algn="ctr">
              <a:lnSpc>
                <a:spcPts val="6159"/>
              </a:lnSpc>
            </a:pPr>
            <a:r>
              <a:rPr lang="en-US" sz="4399" spc="439">
                <a:solidFill>
                  <a:srgbClr val="2B4A9D"/>
                </a:solidFill>
                <a:latin typeface="Lato Italics"/>
              </a:rPr>
              <a:t>OPPORTUNITIES FOR DISCOVERY AND CAREER EXPLORATION</a:t>
            </a:r>
          </a:p>
        </p:txBody>
      </p:sp>
      <p:sp>
        <p:nvSpPr>
          <p:cNvPr id="21" name="TextBox 21"/>
          <p:cNvSpPr txBox="1"/>
          <p:nvPr/>
        </p:nvSpPr>
        <p:spPr>
          <a:xfrm>
            <a:off x="3007187" y="2494888"/>
            <a:ext cx="5519722" cy="1190625"/>
          </a:xfrm>
          <a:prstGeom prst="rect">
            <a:avLst/>
          </a:prstGeom>
        </p:spPr>
        <p:txBody>
          <a:bodyPr lIns="0" tIns="0" rIns="0" bIns="0" rtlCol="0" anchor="t">
            <a:spAutoFit/>
          </a:bodyPr>
          <a:lstStyle/>
          <a:p>
            <a:pPr algn="ctr">
              <a:lnSpc>
                <a:spcPts val="8400"/>
              </a:lnSpc>
            </a:pPr>
            <a:r>
              <a:rPr lang="en-US" sz="8000" spc="400">
                <a:solidFill>
                  <a:srgbClr val="FFFFFF"/>
                </a:solidFill>
                <a:latin typeface="Poppins ExtraBold Bold"/>
              </a:rPr>
              <a:t>THEMES 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7834" y="2425592"/>
            <a:ext cx="9968424" cy="1259922"/>
            <a:chOff x="0" y="0"/>
            <a:chExt cx="3636508" cy="459623"/>
          </a:xfrm>
        </p:grpSpPr>
        <p:sp>
          <p:nvSpPr>
            <p:cNvPr id="3" name="Freeform 3"/>
            <p:cNvSpPr/>
            <p:nvPr/>
          </p:nvSpPr>
          <p:spPr>
            <a:xfrm>
              <a:off x="0" y="0"/>
              <a:ext cx="3636508" cy="459623"/>
            </a:xfrm>
            <a:custGeom>
              <a:avLst/>
              <a:gdLst/>
              <a:ahLst/>
              <a:cxnLst/>
              <a:rect l="l" t="t" r="r" b="b"/>
              <a:pathLst>
                <a:path w="3636508" h="459623">
                  <a:moveTo>
                    <a:pt x="0" y="0"/>
                  </a:moveTo>
                  <a:lnTo>
                    <a:pt x="3636508" y="0"/>
                  </a:lnTo>
                  <a:lnTo>
                    <a:pt x="3636508" y="459623"/>
                  </a:lnTo>
                  <a:lnTo>
                    <a:pt x="0" y="459623"/>
                  </a:lnTo>
                  <a:close/>
                </a:path>
              </a:pathLst>
            </a:custGeom>
            <a:solidFill>
              <a:srgbClr val="2B4A9D"/>
            </a:solidFill>
          </p:spPr>
        </p:sp>
      </p:grpSp>
      <p:grpSp>
        <p:nvGrpSpPr>
          <p:cNvPr id="4" name="Group 4"/>
          <p:cNvGrpSpPr/>
          <p:nvPr/>
        </p:nvGrpSpPr>
        <p:grpSpPr>
          <a:xfrm rot="-2700000">
            <a:off x="-3283041" y="-3283041"/>
            <a:ext cx="6566081" cy="65660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6" name="Group 6"/>
          <p:cNvGrpSpPr/>
          <p:nvPr/>
        </p:nvGrpSpPr>
        <p:grpSpPr>
          <a:xfrm rot="2700000">
            <a:off x="-2926440" y="-2926440"/>
            <a:ext cx="5852880" cy="585288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8" name="Group 8"/>
          <p:cNvGrpSpPr/>
          <p:nvPr/>
        </p:nvGrpSpPr>
        <p:grpSpPr>
          <a:xfrm rot="-2700000">
            <a:off x="-3283041" y="7003959"/>
            <a:ext cx="6566081" cy="6566081"/>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10" name="Group 10"/>
          <p:cNvGrpSpPr/>
          <p:nvPr/>
        </p:nvGrpSpPr>
        <p:grpSpPr>
          <a:xfrm rot="2700000">
            <a:off x="-2926440" y="7360560"/>
            <a:ext cx="5852880" cy="5852880"/>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12" name="Group 12"/>
          <p:cNvGrpSpPr/>
          <p:nvPr/>
        </p:nvGrpSpPr>
        <p:grpSpPr>
          <a:xfrm rot="-2700000">
            <a:off x="-3283041" y="8117325"/>
            <a:ext cx="6566081" cy="6566081"/>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14" name="Group 14"/>
          <p:cNvGrpSpPr/>
          <p:nvPr/>
        </p:nvGrpSpPr>
        <p:grpSpPr>
          <a:xfrm rot="2700000">
            <a:off x="-2926440" y="8473925"/>
            <a:ext cx="5852880" cy="5852880"/>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16" name="Group 16"/>
          <p:cNvGrpSpPr/>
          <p:nvPr/>
        </p:nvGrpSpPr>
        <p:grpSpPr>
          <a:xfrm>
            <a:off x="10129326" y="0"/>
            <a:ext cx="8158674" cy="10287000"/>
            <a:chOff x="0" y="0"/>
            <a:chExt cx="2976306" cy="3752725"/>
          </a:xfrm>
        </p:grpSpPr>
        <p:sp>
          <p:nvSpPr>
            <p:cNvPr id="17" name="Freeform 17"/>
            <p:cNvSpPr/>
            <p:nvPr/>
          </p:nvSpPr>
          <p:spPr>
            <a:xfrm>
              <a:off x="0" y="0"/>
              <a:ext cx="2976306" cy="3752726"/>
            </a:xfrm>
            <a:custGeom>
              <a:avLst/>
              <a:gdLst/>
              <a:ahLst/>
              <a:cxnLst/>
              <a:rect l="l" t="t" r="r" b="b"/>
              <a:pathLst>
                <a:path w="2976306" h="3752726">
                  <a:moveTo>
                    <a:pt x="0" y="0"/>
                  </a:moveTo>
                  <a:lnTo>
                    <a:pt x="2976306" y="0"/>
                  </a:lnTo>
                  <a:lnTo>
                    <a:pt x="2976306" y="3752726"/>
                  </a:lnTo>
                  <a:lnTo>
                    <a:pt x="0" y="3752726"/>
                  </a:lnTo>
                  <a:close/>
                </a:path>
              </a:pathLst>
            </a:custGeom>
            <a:solidFill>
              <a:srgbClr val="2B4A9D"/>
            </a:solidFill>
          </p:spPr>
        </p:sp>
      </p:grpSp>
      <p:pic>
        <p:nvPicPr>
          <p:cNvPr id="18" name="Picture 18"/>
          <p:cNvPicPr>
            <a:picLocks noChangeAspect="1"/>
          </p:cNvPicPr>
          <p:nvPr/>
        </p:nvPicPr>
        <p:blipFill>
          <a:blip r:embed="rId3"/>
          <a:srcRect/>
          <a:stretch>
            <a:fillRect/>
          </a:stretch>
        </p:blipFill>
        <p:spPr>
          <a:xfrm>
            <a:off x="8036383" y="7206821"/>
            <a:ext cx="2092942" cy="3080179"/>
          </a:xfrm>
          <a:prstGeom prst="rect">
            <a:avLst/>
          </a:prstGeom>
        </p:spPr>
      </p:pic>
      <p:pic>
        <p:nvPicPr>
          <p:cNvPr id="19" name="Picture 1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129326" y="2425592"/>
            <a:ext cx="8158674" cy="6119006"/>
          </a:xfrm>
          <a:prstGeom prst="rect">
            <a:avLst/>
          </a:prstGeom>
        </p:spPr>
      </p:pic>
      <p:sp>
        <p:nvSpPr>
          <p:cNvPr id="20" name="TextBox 20"/>
          <p:cNvSpPr txBox="1"/>
          <p:nvPr/>
        </p:nvSpPr>
        <p:spPr>
          <a:xfrm>
            <a:off x="641360" y="4052886"/>
            <a:ext cx="9241370" cy="2317116"/>
          </a:xfrm>
          <a:prstGeom prst="rect">
            <a:avLst/>
          </a:prstGeom>
        </p:spPr>
        <p:txBody>
          <a:bodyPr lIns="0" tIns="0" rIns="0" bIns="0" rtlCol="0" anchor="t">
            <a:spAutoFit/>
          </a:bodyPr>
          <a:lstStyle/>
          <a:p>
            <a:pPr algn="ctr">
              <a:lnSpc>
                <a:spcPts val="6159"/>
              </a:lnSpc>
            </a:pPr>
            <a:r>
              <a:rPr lang="en-US" sz="4399" spc="439">
                <a:solidFill>
                  <a:srgbClr val="2B4A9D"/>
                </a:solidFill>
                <a:latin typeface="Lato Italics"/>
              </a:rPr>
              <a:t>TALK ABOUT EMPLOYMENT EARLIER AND OFTEN</a:t>
            </a:r>
          </a:p>
          <a:p>
            <a:pPr algn="ctr">
              <a:lnSpc>
                <a:spcPts val="6159"/>
              </a:lnSpc>
            </a:pPr>
            <a:endParaRPr lang="en-US" sz="4399" spc="439">
              <a:solidFill>
                <a:srgbClr val="2B4A9D"/>
              </a:solidFill>
              <a:latin typeface="Lato Italics"/>
            </a:endParaRPr>
          </a:p>
        </p:txBody>
      </p:sp>
      <p:sp>
        <p:nvSpPr>
          <p:cNvPr id="21" name="TextBox 21"/>
          <p:cNvSpPr txBox="1"/>
          <p:nvPr/>
        </p:nvSpPr>
        <p:spPr>
          <a:xfrm>
            <a:off x="2808118" y="2454167"/>
            <a:ext cx="5406414" cy="1190625"/>
          </a:xfrm>
          <a:prstGeom prst="rect">
            <a:avLst/>
          </a:prstGeom>
        </p:spPr>
        <p:txBody>
          <a:bodyPr lIns="0" tIns="0" rIns="0" bIns="0" rtlCol="0" anchor="t">
            <a:spAutoFit/>
          </a:bodyPr>
          <a:lstStyle/>
          <a:p>
            <a:pPr algn="ctr">
              <a:lnSpc>
                <a:spcPts val="8400"/>
              </a:lnSpc>
            </a:pPr>
            <a:r>
              <a:rPr lang="en-US" sz="8000" spc="400">
                <a:solidFill>
                  <a:srgbClr val="FFFFFF"/>
                </a:solidFill>
                <a:latin typeface="Poppins ExtraBold"/>
              </a:rPr>
              <a:t>THEMES 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7834" y="2425592"/>
            <a:ext cx="9968424" cy="1259922"/>
            <a:chOff x="0" y="0"/>
            <a:chExt cx="3636508" cy="459623"/>
          </a:xfrm>
        </p:grpSpPr>
        <p:sp>
          <p:nvSpPr>
            <p:cNvPr id="3" name="Freeform 3"/>
            <p:cNvSpPr/>
            <p:nvPr/>
          </p:nvSpPr>
          <p:spPr>
            <a:xfrm>
              <a:off x="0" y="0"/>
              <a:ext cx="3636508" cy="459623"/>
            </a:xfrm>
            <a:custGeom>
              <a:avLst/>
              <a:gdLst/>
              <a:ahLst/>
              <a:cxnLst/>
              <a:rect l="l" t="t" r="r" b="b"/>
              <a:pathLst>
                <a:path w="3636508" h="459623">
                  <a:moveTo>
                    <a:pt x="0" y="0"/>
                  </a:moveTo>
                  <a:lnTo>
                    <a:pt x="3636508" y="0"/>
                  </a:lnTo>
                  <a:lnTo>
                    <a:pt x="3636508" y="459623"/>
                  </a:lnTo>
                  <a:lnTo>
                    <a:pt x="0" y="459623"/>
                  </a:lnTo>
                  <a:close/>
                </a:path>
              </a:pathLst>
            </a:custGeom>
            <a:solidFill>
              <a:srgbClr val="2B4A9D"/>
            </a:solidFill>
          </p:spPr>
        </p:sp>
      </p:grpSp>
      <p:grpSp>
        <p:nvGrpSpPr>
          <p:cNvPr id="4" name="Group 4"/>
          <p:cNvGrpSpPr/>
          <p:nvPr/>
        </p:nvGrpSpPr>
        <p:grpSpPr>
          <a:xfrm rot="-2700000">
            <a:off x="-3283041" y="-3283041"/>
            <a:ext cx="6566081" cy="65660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6" name="Group 6"/>
          <p:cNvGrpSpPr/>
          <p:nvPr/>
        </p:nvGrpSpPr>
        <p:grpSpPr>
          <a:xfrm rot="2700000">
            <a:off x="-2926440" y="-2926440"/>
            <a:ext cx="5852880" cy="585288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8" name="Group 8"/>
          <p:cNvGrpSpPr/>
          <p:nvPr/>
        </p:nvGrpSpPr>
        <p:grpSpPr>
          <a:xfrm rot="-2700000">
            <a:off x="-3283041" y="7003959"/>
            <a:ext cx="6566081" cy="6566081"/>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10" name="Group 10"/>
          <p:cNvGrpSpPr/>
          <p:nvPr/>
        </p:nvGrpSpPr>
        <p:grpSpPr>
          <a:xfrm rot="2700000">
            <a:off x="-2926440" y="7360560"/>
            <a:ext cx="5852880" cy="5852880"/>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12" name="Group 12"/>
          <p:cNvGrpSpPr/>
          <p:nvPr/>
        </p:nvGrpSpPr>
        <p:grpSpPr>
          <a:xfrm rot="-2700000">
            <a:off x="-3283041" y="8117325"/>
            <a:ext cx="6566081" cy="6566081"/>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14" name="Group 14"/>
          <p:cNvGrpSpPr/>
          <p:nvPr/>
        </p:nvGrpSpPr>
        <p:grpSpPr>
          <a:xfrm rot="2700000">
            <a:off x="-2926440" y="8473925"/>
            <a:ext cx="5852880" cy="5852880"/>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sp>
        <p:nvSpPr>
          <p:cNvPr id="16" name="TextBox 16"/>
          <p:cNvSpPr txBox="1"/>
          <p:nvPr/>
        </p:nvSpPr>
        <p:spPr>
          <a:xfrm>
            <a:off x="645058" y="3893149"/>
            <a:ext cx="9233976" cy="3098166"/>
          </a:xfrm>
          <a:prstGeom prst="rect">
            <a:avLst/>
          </a:prstGeom>
        </p:spPr>
        <p:txBody>
          <a:bodyPr lIns="0" tIns="0" rIns="0" bIns="0" rtlCol="0" anchor="t">
            <a:spAutoFit/>
          </a:bodyPr>
          <a:lstStyle/>
          <a:p>
            <a:pPr algn="ctr">
              <a:lnSpc>
                <a:spcPts val="6159"/>
              </a:lnSpc>
            </a:pPr>
            <a:r>
              <a:rPr lang="en-US" sz="4399" spc="439">
                <a:solidFill>
                  <a:srgbClr val="2B4A9D"/>
                </a:solidFill>
                <a:latin typeface="Lato"/>
              </a:rPr>
              <a:t>CONNECTING WITH EMPLOYERS AND MARKETING INDIVIDUAL STRENGTHS</a:t>
            </a:r>
          </a:p>
        </p:txBody>
      </p:sp>
      <p:grpSp>
        <p:nvGrpSpPr>
          <p:cNvPr id="17" name="Group 17"/>
          <p:cNvGrpSpPr/>
          <p:nvPr/>
        </p:nvGrpSpPr>
        <p:grpSpPr>
          <a:xfrm>
            <a:off x="10129326" y="0"/>
            <a:ext cx="8158674" cy="10287000"/>
            <a:chOff x="0" y="0"/>
            <a:chExt cx="2976306" cy="3752725"/>
          </a:xfrm>
        </p:grpSpPr>
        <p:sp>
          <p:nvSpPr>
            <p:cNvPr id="18" name="Freeform 18"/>
            <p:cNvSpPr/>
            <p:nvPr/>
          </p:nvSpPr>
          <p:spPr>
            <a:xfrm>
              <a:off x="0" y="0"/>
              <a:ext cx="2976306" cy="3752726"/>
            </a:xfrm>
            <a:custGeom>
              <a:avLst/>
              <a:gdLst/>
              <a:ahLst/>
              <a:cxnLst/>
              <a:rect l="l" t="t" r="r" b="b"/>
              <a:pathLst>
                <a:path w="2976306" h="3752726">
                  <a:moveTo>
                    <a:pt x="0" y="0"/>
                  </a:moveTo>
                  <a:lnTo>
                    <a:pt x="2976306" y="0"/>
                  </a:lnTo>
                  <a:lnTo>
                    <a:pt x="2976306" y="3752726"/>
                  </a:lnTo>
                  <a:lnTo>
                    <a:pt x="0" y="3752726"/>
                  </a:lnTo>
                  <a:close/>
                </a:path>
              </a:pathLst>
            </a:custGeom>
            <a:solidFill>
              <a:srgbClr val="2B4A9D"/>
            </a:solidFill>
          </p:spPr>
        </p:sp>
      </p:grpSp>
      <p:pic>
        <p:nvPicPr>
          <p:cNvPr id="19" name="Picture 1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129326" y="2425592"/>
            <a:ext cx="8158674" cy="6119006"/>
          </a:xfrm>
          <a:prstGeom prst="rect">
            <a:avLst/>
          </a:prstGeom>
        </p:spPr>
      </p:pic>
      <p:sp>
        <p:nvSpPr>
          <p:cNvPr id="20" name="TextBox 20"/>
          <p:cNvSpPr txBox="1"/>
          <p:nvPr/>
        </p:nvSpPr>
        <p:spPr>
          <a:xfrm>
            <a:off x="2932757" y="2494888"/>
            <a:ext cx="5524931" cy="1190625"/>
          </a:xfrm>
          <a:prstGeom prst="rect">
            <a:avLst/>
          </a:prstGeom>
        </p:spPr>
        <p:txBody>
          <a:bodyPr lIns="0" tIns="0" rIns="0" bIns="0" rtlCol="0" anchor="t">
            <a:spAutoFit/>
          </a:bodyPr>
          <a:lstStyle/>
          <a:p>
            <a:pPr algn="ctr">
              <a:lnSpc>
                <a:spcPts val="8400"/>
              </a:lnSpc>
            </a:pPr>
            <a:r>
              <a:rPr lang="en-US" sz="8000" spc="400">
                <a:solidFill>
                  <a:srgbClr val="FFFFFF"/>
                </a:solidFill>
                <a:latin typeface="Poppins ExtraBold Bold"/>
              </a:rPr>
              <a:t>THEMES 3</a:t>
            </a:r>
          </a:p>
        </p:txBody>
      </p:sp>
      <p:pic>
        <p:nvPicPr>
          <p:cNvPr id="21" name="Picture 21"/>
          <p:cNvPicPr>
            <a:picLocks noChangeAspect="1"/>
          </p:cNvPicPr>
          <p:nvPr/>
        </p:nvPicPr>
        <p:blipFill>
          <a:blip r:embed="rId4"/>
          <a:srcRect/>
          <a:stretch>
            <a:fillRect/>
          </a:stretch>
        </p:blipFill>
        <p:spPr>
          <a:xfrm>
            <a:off x="7894073" y="7261754"/>
            <a:ext cx="1807081" cy="265947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7834" y="2425592"/>
            <a:ext cx="9968424" cy="1259922"/>
            <a:chOff x="0" y="0"/>
            <a:chExt cx="3636508" cy="459623"/>
          </a:xfrm>
        </p:grpSpPr>
        <p:sp>
          <p:nvSpPr>
            <p:cNvPr id="3" name="Freeform 3"/>
            <p:cNvSpPr/>
            <p:nvPr/>
          </p:nvSpPr>
          <p:spPr>
            <a:xfrm>
              <a:off x="0" y="0"/>
              <a:ext cx="3636508" cy="459623"/>
            </a:xfrm>
            <a:custGeom>
              <a:avLst/>
              <a:gdLst/>
              <a:ahLst/>
              <a:cxnLst/>
              <a:rect l="l" t="t" r="r" b="b"/>
              <a:pathLst>
                <a:path w="3636508" h="459623">
                  <a:moveTo>
                    <a:pt x="0" y="0"/>
                  </a:moveTo>
                  <a:lnTo>
                    <a:pt x="3636508" y="0"/>
                  </a:lnTo>
                  <a:lnTo>
                    <a:pt x="3636508" y="459623"/>
                  </a:lnTo>
                  <a:lnTo>
                    <a:pt x="0" y="459623"/>
                  </a:lnTo>
                  <a:close/>
                </a:path>
              </a:pathLst>
            </a:custGeom>
            <a:solidFill>
              <a:srgbClr val="2B4A9D"/>
            </a:solidFill>
          </p:spPr>
        </p:sp>
      </p:grpSp>
      <p:grpSp>
        <p:nvGrpSpPr>
          <p:cNvPr id="4" name="Group 4"/>
          <p:cNvGrpSpPr/>
          <p:nvPr/>
        </p:nvGrpSpPr>
        <p:grpSpPr>
          <a:xfrm rot="-2700000">
            <a:off x="-3283041" y="-3283041"/>
            <a:ext cx="6566081" cy="65660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6" name="Group 6"/>
          <p:cNvGrpSpPr/>
          <p:nvPr/>
        </p:nvGrpSpPr>
        <p:grpSpPr>
          <a:xfrm rot="2700000">
            <a:off x="-2926440" y="-2926440"/>
            <a:ext cx="5852880" cy="585288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8" name="Group 8"/>
          <p:cNvGrpSpPr/>
          <p:nvPr/>
        </p:nvGrpSpPr>
        <p:grpSpPr>
          <a:xfrm rot="-2700000">
            <a:off x="-3283041" y="7003959"/>
            <a:ext cx="6566081" cy="6566081"/>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10" name="Group 10"/>
          <p:cNvGrpSpPr/>
          <p:nvPr/>
        </p:nvGrpSpPr>
        <p:grpSpPr>
          <a:xfrm rot="2700000">
            <a:off x="-2926440" y="7360560"/>
            <a:ext cx="5852880" cy="5852880"/>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12" name="Group 12"/>
          <p:cNvGrpSpPr/>
          <p:nvPr/>
        </p:nvGrpSpPr>
        <p:grpSpPr>
          <a:xfrm rot="-2700000">
            <a:off x="-3283041" y="8117325"/>
            <a:ext cx="6566081" cy="6566081"/>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14" name="Group 14"/>
          <p:cNvGrpSpPr/>
          <p:nvPr/>
        </p:nvGrpSpPr>
        <p:grpSpPr>
          <a:xfrm rot="2700000">
            <a:off x="-2926440" y="8473925"/>
            <a:ext cx="5852880" cy="5852880"/>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16" name="Group 16"/>
          <p:cNvGrpSpPr/>
          <p:nvPr/>
        </p:nvGrpSpPr>
        <p:grpSpPr>
          <a:xfrm>
            <a:off x="10129326" y="0"/>
            <a:ext cx="8158674" cy="10287000"/>
            <a:chOff x="0" y="0"/>
            <a:chExt cx="2976306" cy="3752725"/>
          </a:xfrm>
        </p:grpSpPr>
        <p:sp>
          <p:nvSpPr>
            <p:cNvPr id="17" name="Freeform 17"/>
            <p:cNvSpPr/>
            <p:nvPr/>
          </p:nvSpPr>
          <p:spPr>
            <a:xfrm>
              <a:off x="0" y="0"/>
              <a:ext cx="2976306" cy="3752726"/>
            </a:xfrm>
            <a:custGeom>
              <a:avLst/>
              <a:gdLst/>
              <a:ahLst/>
              <a:cxnLst/>
              <a:rect l="l" t="t" r="r" b="b"/>
              <a:pathLst>
                <a:path w="2976306" h="3752726">
                  <a:moveTo>
                    <a:pt x="0" y="0"/>
                  </a:moveTo>
                  <a:lnTo>
                    <a:pt x="2976306" y="0"/>
                  </a:lnTo>
                  <a:lnTo>
                    <a:pt x="2976306" y="3752726"/>
                  </a:lnTo>
                  <a:lnTo>
                    <a:pt x="0" y="3752726"/>
                  </a:lnTo>
                  <a:close/>
                </a:path>
              </a:pathLst>
            </a:custGeom>
            <a:solidFill>
              <a:srgbClr val="2B4A9D"/>
            </a:solidFill>
          </p:spPr>
        </p:sp>
      </p:grpSp>
      <p:pic>
        <p:nvPicPr>
          <p:cNvPr id="18" name="Picture 18"/>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2069485" y="3358259"/>
            <a:ext cx="4278356" cy="3570483"/>
          </a:xfrm>
          <a:prstGeom prst="rect">
            <a:avLst/>
          </a:prstGeom>
        </p:spPr>
      </p:pic>
      <p:pic>
        <p:nvPicPr>
          <p:cNvPr id="19" name="Picture 1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0162856" y="2425592"/>
            <a:ext cx="8091613" cy="6072081"/>
          </a:xfrm>
          <a:prstGeom prst="rect">
            <a:avLst/>
          </a:prstGeom>
        </p:spPr>
      </p:pic>
      <p:sp>
        <p:nvSpPr>
          <p:cNvPr id="20" name="TextBox 20"/>
          <p:cNvSpPr txBox="1"/>
          <p:nvPr/>
        </p:nvSpPr>
        <p:spPr>
          <a:xfrm>
            <a:off x="895350" y="4388484"/>
            <a:ext cx="9233976" cy="1536066"/>
          </a:xfrm>
          <a:prstGeom prst="rect">
            <a:avLst/>
          </a:prstGeom>
        </p:spPr>
        <p:txBody>
          <a:bodyPr lIns="0" tIns="0" rIns="0" bIns="0" rtlCol="0" anchor="t">
            <a:spAutoFit/>
          </a:bodyPr>
          <a:lstStyle/>
          <a:p>
            <a:pPr algn="ctr">
              <a:lnSpc>
                <a:spcPts val="6159"/>
              </a:lnSpc>
            </a:pPr>
            <a:r>
              <a:rPr lang="en-US" sz="4399" spc="439">
                <a:solidFill>
                  <a:srgbClr val="2B4A9D"/>
                </a:solidFill>
                <a:latin typeface="Lato Italics"/>
              </a:rPr>
              <a:t>OPPORTUNITIES FOR MENTORSHIP  </a:t>
            </a:r>
          </a:p>
        </p:txBody>
      </p:sp>
      <p:sp>
        <p:nvSpPr>
          <p:cNvPr id="21" name="TextBox 21"/>
          <p:cNvSpPr txBox="1"/>
          <p:nvPr/>
        </p:nvSpPr>
        <p:spPr>
          <a:xfrm>
            <a:off x="3046066" y="2474527"/>
            <a:ext cx="5451737" cy="1190625"/>
          </a:xfrm>
          <a:prstGeom prst="rect">
            <a:avLst/>
          </a:prstGeom>
        </p:spPr>
        <p:txBody>
          <a:bodyPr lIns="0" tIns="0" rIns="0" bIns="0" rtlCol="0" anchor="t">
            <a:spAutoFit/>
          </a:bodyPr>
          <a:lstStyle/>
          <a:p>
            <a:pPr algn="ctr">
              <a:lnSpc>
                <a:spcPts val="8400"/>
              </a:lnSpc>
            </a:pPr>
            <a:r>
              <a:rPr lang="en-US" sz="8000" spc="400">
                <a:solidFill>
                  <a:srgbClr val="FFFFFF"/>
                </a:solidFill>
                <a:latin typeface="Poppins ExtraBold Bold"/>
              </a:rPr>
              <a:t>THEMES 4</a:t>
            </a:r>
          </a:p>
        </p:txBody>
      </p:sp>
      <p:pic>
        <p:nvPicPr>
          <p:cNvPr id="22" name="Picture 22"/>
          <p:cNvPicPr>
            <a:picLocks noChangeAspect="1"/>
          </p:cNvPicPr>
          <p:nvPr/>
        </p:nvPicPr>
        <p:blipFill>
          <a:blip r:embed="rId6"/>
          <a:srcRect/>
          <a:stretch>
            <a:fillRect/>
          </a:stretch>
        </p:blipFill>
        <p:spPr>
          <a:xfrm>
            <a:off x="7894073" y="7261754"/>
            <a:ext cx="1807081" cy="265947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7834" y="2425592"/>
            <a:ext cx="9968424" cy="1259922"/>
            <a:chOff x="0" y="0"/>
            <a:chExt cx="3636508" cy="459623"/>
          </a:xfrm>
        </p:grpSpPr>
        <p:sp>
          <p:nvSpPr>
            <p:cNvPr id="3" name="Freeform 3"/>
            <p:cNvSpPr/>
            <p:nvPr/>
          </p:nvSpPr>
          <p:spPr>
            <a:xfrm>
              <a:off x="0" y="0"/>
              <a:ext cx="3636508" cy="459623"/>
            </a:xfrm>
            <a:custGeom>
              <a:avLst/>
              <a:gdLst/>
              <a:ahLst/>
              <a:cxnLst/>
              <a:rect l="l" t="t" r="r" b="b"/>
              <a:pathLst>
                <a:path w="3636508" h="459623">
                  <a:moveTo>
                    <a:pt x="0" y="0"/>
                  </a:moveTo>
                  <a:lnTo>
                    <a:pt x="3636508" y="0"/>
                  </a:lnTo>
                  <a:lnTo>
                    <a:pt x="3636508" y="459623"/>
                  </a:lnTo>
                  <a:lnTo>
                    <a:pt x="0" y="459623"/>
                  </a:lnTo>
                  <a:close/>
                </a:path>
              </a:pathLst>
            </a:custGeom>
            <a:solidFill>
              <a:srgbClr val="2B4A9D"/>
            </a:solidFill>
          </p:spPr>
        </p:sp>
      </p:grpSp>
      <p:grpSp>
        <p:nvGrpSpPr>
          <p:cNvPr id="4" name="Group 4"/>
          <p:cNvGrpSpPr/>
          <p:nvPr/>
        </p:nvGrpSpPr>
        <p:grpSpPr>
          <a:xfrm rot="-2700000">
            <a:off x="-3283041" y="-3283041"/>
            <a:ext cx="6566081" cy="65660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6" name="Group 6"/>
          <p:cNvGrpSpPr/>
          <p:nvPr/>
        </p:nvGrpSpPr>
        <p:grpSpPr>
          <a:xfrm rot="2700000">
            <a:off x="-2926440" y="-2926440"/>
            <a:ext cx="5852880" cy="585288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8" name="Group 8"/>
          <p:cNvGrpSpPr/>
          <p:nvPr/>
        </p:nvGrpSpPr>
        <p:grpSpPr>
          <a:xfrm rot="-2700000">
            <a:off x="-3283041" y="7003959"/>
            <a:ext cx="6566081" cy="6566081"/>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10" name="Group 10"/>
          <p:cNvGrpSpPr/>
          <p:nvPr/>
        </p:nvGrpSpPr>
        <p:grpSpPr>
          <a:xfrm rot="2700000">
            <a:off x="-2926440" y="7360560"/>
            <a:ext cx="5852880" cy="5852880"/>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12" name="Group 12"/>
          <p:cNvGrpSpPr/>
          <p:nvPr/>
        </p:nvGrpSpPr>
        <p:grpSpPr>
          <a:xfrm rot="-2700000">
            <a:off x="-3283041" y="8117325"/>
            <a:ext cx="6566081" cy="6566081"/>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14" name="Group 14"/>
          <p:cNvGrpSpPr/>
          <p:nvPr/>
        </p:nvGrpSpPr>
        <p:grpSpPr>
          <a:xfrm rot="2700000">
            <a:off x="-2926440" y="8473925"/>
            <a:ext cx="5852880" cy="5852880"/>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16" name="Group 16"/>
          <p:cNvGrpSpPr/>
          <p:nvPr/>
        </p:nvGrpSpPr>
        <p:grpSpPr>
          <a:xfrm>
            <a:off x="10129326" y="0"/>
            <a:ext cx="8158674" cy="10287000"/>
            <a:chOff x="0" y="0"/>
            <a:chExt cx="2976306" cy="3752725"/>
          </a:xfrm>
        </p:grpSpPr>
        <p:sp>
          <p:nvSpPr>
            <p:cNvPr id="17" name="Freeform 17"/>
            <p:cNvSpPr/>
            <p:nvPr/>
          </p:nvSpPr>
          <p:spPr>
            <a:xfrm>
              <a:off x="0" y="0"/>
              <a:ext cx="2976306" cy="3752726"/>
            </a:xfrm>
            <a:custGeom>
              <a:avLst/>
              <a:gdLst/>
              <a:ahLst/>
              <a:cxnLst/>
              <a:rect l="l" t="t" r="r" b="b"/>
              <a:pathLst>
                <a:path w="2976306" h="3752726">
                  <a:moveTo>
                    <a:pt x="0" y="0"/>
                  </a:moveTo>
                  <a:lnTo>
                    <a:pt x="2976306" y="0"/>
                  </a:lnTo>
                  <a:lnTo>
                    <a:pt x="2976306" y="3752726"/>
                  </a:lnTo>
                  <a:lnTo>
                    <a:pt x="0" y="3752726"/>
                  </a:lnTo>
                  <a:close/>
                </a:path>
              </a:pathLst>
            </a:custGeom>
            <a:solidFill>
              <a:srgbClr val="2B4A9D"/>
            </a:solidFill>
          </p:spPr>
        </p:sp>
      </p:grpSp>
      <p:pic>
        <p:nvPicPr>
          <p:cNvPr id="18" name="Picture 18"/>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2069485" y="3358259"/>
            <a:ext cx="4278356" cy="3570483"/>
          </a:xfrm>
          <a:prstGeom prst="rect">
            <a:avLst/>
          </a:prstGeom>
        </p:spPr>
      </p:pic>
      <p:pic>
        <p:nvPicPr>
          <p:cNvPr id="19" name="Picture 19"/>
          <p:cNvPicPr>
            <a:picLocks noChangeAspect="1"/>
          </p:cNvPicPr>
          <p:nvPr/>
        </p:nvPicPr>
        <p:blipFill>
          <a:blip r:embed="rId5"/>
          <a:srcRect/>
          <a:stretch>
            <a:fillRect/>
          </a:stretch>
        </p:blipFill>
        <p:spPr>
          <a:xfrm>
            <a:off x="7894073" y="7261754"/>
            <a:ext cx="1807081" cy="2659478"/>
          </a:xfrm>
          <a:prstGeom prst="rect">
            <a:avLst/>
          </a:prstGeom>
        </p:spPr>
      </p:pic>
      <p:pic>
        <p:nvPicPr>
          <p:cNvPr id="20" name="Picture 2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0129326" y="2425592"/>
            <a:ext cx="8158674" cy="6119006"/>
          </a:xfrm>
          <a:prstGeom prst="rect">
            <a:avLst/>
          </a:prstGeom>
        </p:spPr>
      </p:pic>
      <p:sp>
        <p:nvSpPr>
          <p:cNvPr id="21" name="TextBox 21"/>
          <p:cNvSpPr txBox="1"/>
          <p:nvPr/>
        </p:nvSpPr>
        <p:spPr>
          <a:xfrm>
            <a:off x="645058" y="4108014"/>
            <a:ext cx="9233976" cy="1536066"/>
          </a:xfrm>
          <a:prstGeom prst="rect">
            <a:avLst/>
          </a:prstGeom>
        </p:spPr>
        <p:txBody>
          <a:bodyPr lIns="0" tIns="0" rIns="0" bIns="0" rtlCol="0" anchor="t">
            <a:spAutoFit/>
          </a:bodyPr>
          <a:lstStyle/>
          <a:p>
            <a:pPr algn="ctr">
              <a:lnSpc>
                <a:spcPts val="6159"/>
              </a:lnSpc>
            </a:pPr>
            <a:r>
              <a:rPr lang="en-US" sz="4399" spc="439">
                <a:solidFill>
                  <a:srgbClr val="2B4A9D"/>
                </a:solidFill>
                <a:latin typeface="Lato Italics"/>
              </a:rPr>
              <a:t>USE TECHNOLOGY TO SUPPORT EMPLOYMENT</a:t>
            </a:r>
          </a:p>
        </p:txBody>
      </p:sp>
      <p:sp>
        <p:nvSpPr>
          <p:cNvPr id="22" name="TextBox 22"/>
          <p:cNvSpPr txBox="1"/>
          <p:nvPr/>
        </p:nvSpPr>
        <p:spPr>
          <a:xfrm>
            <a:off x="3000742" y="2450900"/>
            <a:ext cx="5411623" cy="1190625"/>
          </a:xfrm>
          <a:prstGeom prst="rect">
            <a:avLst/>
          </a:prstGeom>
        </p:spPr>
        <p:txBody>
          <a:bodyPr lIns="0" tIns="0" rIns="0" bIns="0" rtlCol="0" anchor="t">
            <a:spAutoFit/>
          </a:bodyPr>
          <a:lstStyle/>
          <a:p>
            <a:pPr algn="ctr">
              <a:lnSpc>
                <a:spcPts val="8400"/>
              </a:lnSpc>
            </a:pPr>
            <a:r>
              <a:rPr lang="en-US" sz="8000" spc="400">
                <a:solidFill>
                  <a:srgbClr val="FFFFFF"/>
                </a:solidFill>
                <a:latin typeface="Poppins ExtraBold Bold"/>
              </a:rPr>
              <a:t>THEMES 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7834" y="2425592"/>
            <a:ext cx="9968424" cy="1259922"/>
            <a:chOff x="0" y="0"/>
            <a:chExt cx="3636508" cy="459623"/>
          </a:xfrm>
        </p:grpSpPr>
        <p:sp>
          <p:nvSpPr>
            <p:cNvPr id="3" name="Freeform 3"/>
            <p:cNvSpPr/>
            <p:nvPr/>
          </p:nvSpPr>
          <p:spPr>
            <a:xfrm>
              <a:off x="0" y="0"/>
              <a:ext cx="3636508" cy="459623"/>
            </a:xfrm>
            <a:custGeom>
              <a:avLst/>
              <a:gdLst/>
              <a:ahLst/>
              <a:cxnLst/>
              <a:rect l="l" t="t" r="r" b="b"/>
              <a:pathLst>
                <a:path w="3636508" h="459623">
                  <a:moveTo>
                    <a:pt x="0" y="0"/>
                  </a:moveTo>
                  <a:lnTo>
                    <a:pt x="3636508" y="0"/>
                  </a:lnTo>
                  <a:lnTo>
                    <a:pt x="3636508" y="459623"/>
                  </a:lnTo>
                  <a:lnTo>
                    <a:pt x="0" y="459623"/>
                  </a:lnTo>
                  <a:close/>
                </a:path>
              </a:pathLst>
            </a:custGeom>
            <a:solidFill>
              <a:srgbClr val="2B4A9D"/>
            </a:solidFill>
          </p:spPr>
        </p:sp>
      </p:grpSp>
      <p:grpSp>
        <p:nvGrpSpPr>
          <p:cNvPr id="4" name="Group 4"/>
          <p:cNvGrpSpPr/>
          <p:nvPr/>
        </p:nvGrpSpPr>
        <p:grpSpPr>
          <a:xfrm rot="-2700000">
            <a:off x="-3283041" y="-3283041"/>
            <a:ext cx="6566081" cy="65660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6" name="Group 6"/>
          <p:cNvGrpSpPr/>
          <p:nvPr/>
        </p:nvGrpSpPr>
        <p:grpSpPr>
          <a:xfrm rot="2700000">
            <a:off x="-2926440" y="-2926440"/>
            <a:ext cx="5852880" cy="585288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8" name="Group 8"/>
          <p:cNvGrpSpPr/>
          <p:nvPr/>
        </p:nvGrpSpPr>
        <p:grpSpPr>
          <a:xfrm rot="-2700000">
            <a:off x="-3283041" y="7003959"/>
            <a:ext cx="6566081" cy="6566081"/>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10" name="Group 10"/>
          <p:cNvGrpSpPr/>
          <p:nvPr/>
        </p:nvGrpSpPr>
        <p:grpSpPr>
          <a:xfrm rot="2700000">
            <a:off x="-2926440" y="7360560"/>
            <a:ext cx="5852880" cy="5852880"/>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12" name="Group 12"/>
          <p:cNvGrpSpPr/>
          <p:nvPr/>
        </p:nvGrpSpPr>
        <p:grpSpPr>
          <a:xfrm rot="-2700000">
            <a:off x="-3283041" y="8117325"/>
            <a:ext cx="6566081" cy="6566081"/>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14" name="Group 14"/>
          <p:cNvGrpSpPr/>
          <p:nvPr/>
        </p:nvGrpSpPr>
        <p:grpSpPr>
          <a:xfrm rot="2700000">
            <a:off x="-2926440" y="8473925"/>
            <a:ext cx="5852880" cy="5852880"/>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16" name="Group 16"/>
          <p:cNvGrpSpPr/>
          <p:nvPr/>
        </p:nvGrpSpPr>
        <p:grpSpPr>
          <a:xfrm>
            <a:off x="10129326" y="0"/>
            <a:ext cx="8158674" cy="10287000"/>
            <a:chOff x="0" y="0"/>
            <a:chExt cx="2976306" cy="3752725"/>
          </a:xfrm>
        </p:grpSpPr>
        <p:sp>
          <p:nvSpPr>
            <p:cNvPr id="17" name="Freeform 17"/>
            <p:cNvSpPr/>
            <p:nvPr/>
          </p:nvSpPr>
          <p:spPr>
            <a:xfrm>
              <a:off x="0" y="0"/>
              <a:ext cx="2976306" cy="3752726"/>
            </a:xfrm>
            <a:custGeom>
              <a:avLst/>
              <a:gdLst/>
              <a:ahLst/>
              <a:cxnLst/>
              <a:rect l="l" t="t" r="r" b="b"/>
              <a:pathLst>
                <a:path w="2976306" h="3752726">
                  <a:moveTo>
                    <a:pt x="0" y="0"/>
                  </a:moveTo>
                  <a:lnTo>
                    <a:pt x="2976306" y="0"/>
                  </a:lnTo>
                  <a:lnTo>
                    <a:pt x="2976306" y="3752726"/>
                  </a:lnTo>
                  <a:lnTo>
                    <a:pt x="0" y="3752726"/>
                  </a:lnTo>
                  <a:close/>
                </a:path>
              </a:pathLst>
            </a:custGeom>
            <a:solidFill>
              <a:srgbClr val="2B4A9D"/>
            </a:solidFill>
          </p:spPr>
        </p:sp>
      </p:grpSp>
      <p:pic>
        <p:nvPicPr>
          <p:cNvPr id="18" name="Picture 18"/>
          <p:cNvPicPr>
            <a:picLocks noChangeAspect="1"/>
          </p:cNvPicPr>
          <p:nvPr/>
        </p:nvPicPr>
        <p:blipFill>
          <a:blip r:embed="rId3"/>
          <a:srcRect/>
          <a:stretch>
            <a:fillRect/>
          </a:stretch>
        </p:blipFill>
        <p:spPr>
          <a:xfrm>
            <a:off x="7894073" y="7261754"/>
            <a:ext cx="1807081" cy="2659478"/>
          </a:xfrm>
          <a:prstGeom prst="rect">
            <a:avLst/>
          </a:prstGeom>
        </p:spPr>
      </p:pic>
      <p:pic>
        <p:nvPicPr>
          <p:cNvPr id="19" name="Picture 19"/>
          <p:cNvPicPr>
            <a:picLocks noChangeAspect="1"/>
          </p:cNvPicPr>
          <p:nvPr/>
        </p:nvPicPr>
        <p:blipFill>
          <a:blip r:embed="rId4"/>
          <a:srcRect/>
          <a:stretch>
            <a:fillRect/>
          </a:stretch>
        </p:blipFill>
        <p:spPr>
          <a:xfrm>
            <a:off x="10129326" y="2425592"/>
            <a:ext cx="8158674" cy="6122054"/>
          </a:xfrm>
          <a:prstGeom prst="rect">
            <a:avLst/>
          </a:prstGeom>
        </p:spPr>
      </p:pic>
      <p:sp>
        <p:nvSpPr>
          <p:cNvPr id="20" name="TextBox 20"/>
          <p:cNvSpPr txBox="1"/>
          <p:nvPr/>
        </p:nvSpPr>
        <p:spPr>
          <a:xfrm>
            <a:off x="645058" y="4108014"/>
            <a:ext cx="9233976" cy="1536066"/>
          </a:xfrm>
          <a:prstGeom prst="rect">
            <a:avLst/>
          </a:prstGeom>
        </p:spPr>
        <p:txBody>
          <a:bodyPr lIns="0" tIns="0" rIns="0" bIns="0" rtlCol="0" anchor="t">
            <a:spAutoFit/>
          </a:bodyPr>
          <a:lstStyle/>
          <a:p>
            <a:pPr algn="ctr">
              <a:lnSpc>
                <a:spcPts val="6159"/>
              </a:lnSpc>
            </a:pPr>
            <a:r>
              <a:rPr lang="en-US" sz="4399" spc="439">
                <a:solidFill>
                  <a:srgbClr val="2B4A9D"/>
                </a:solidFill>
                <a:latin typeface="Lato"/>
              </a:rPr>
              <a:t>MAKE DC GOVERNMENT A MODEL EMPLOYER</a:t>
            </a:r>
          </a:p>
        </p:txBody>
      </p:sp>
      <p:sp>
        <p:nvSpPr>
          <p:cNvPr id="21" name="TextBox 21"/>
          <p:cNvSpPr txBox="1"/>
          <p:nvPr/>
        </p:nvSpPr>
        <p:spPr>
          <a:xfrm>
            <a:off x="3000742" y="2450900"/>
            <a:ext cx="5411623" cy="1190625"/>
          </a:xfrm>
          <a:prstGeom prst="rect">
            <a:avLst/>
          </a:prstGeom>
        </p:spPr>
        <p:txBody>
          <a:bodyPr lIns="0" tIns="0" rIns="0" bIns="0" rtlCol="0" anchor="t">
            <a:spAutoFit/>
          </a:bodyPr>
          <a:lstStyle/>
          <a:p>
            <a:pPr algn="ctr">
              <a:lnSpc>
                <a:spcPts val="8400"/>
              </a:lnSpc>
            </a:pPr>
            <a:r>
              <a:rPr lang="en-US" sz="8000" spc="400">
                <a:solidFill>
                  <a:srgbClr val="FFFFFF"/>
                </a:solidFill>
                <a:latin typeface="Poppins ExtraBold Bold"/>
              </a:rPr>
              <a:t>THEMES 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412966" y="-124452"/>
            <a:ext cx="2755011" cy="2755011"/>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4" name="Group 4"/>
          <p:cNvGrpSpPr/>
          <p:nvPr/>
        </p:nvGrpSpPr>
        <p:grpSpPr>
          <a:xfrm>
            <a:off x="9486900" y="3028950"/>
            <a:ext cx="8801100" cy="7258050"/>
            <a:chOff x="0" y="0"/>
            <a:chExt cx="3210665" cy="2647756"/>
          </a:xfrm>
        </p:grpSpPr>
        <p:sp>
          <p:nvSpPr>
            <p:cNvPr id="5" name="Freeform 5"/>
            <p:cNvSpPr/>
            <p:nvPr/>
          </p:nvSpPr>
          <p:spPr>
            <a:xfrm>
              <a:off x="0" y="0"/>
              <a:ext cx="3210665" cy="2647756"/>
            </a:xfrm>
            <a:custGeom>
              <a:avLst/>
              <a:gdLst/>
              <a:ahLst/>
              <a:cxnLst/>
              <a:rect l="l" t="t" r="r" b="b"/>
              <a:pathLst>
                <a:path w="3210665" h="2647756">
                  <a:moveTo>
                    <a:pt x="0" y="0"/>
                  </a:moveTo>
                  <a:lnTo>
                    <a:pt x="3210665" y="0"/>
                  </a:lnTo>
                  <a:lnTo>
                    <a:pt x="3210665" y="2647756"/>
                  </a:lnTo>
                  <a:lnTo>
                    <a:pt x="0" y="2647756"/>
                  </a:lnTo>
                  <a:close/>
                </a:path>
              </a:pathLst>
            </a:custGeom>
            <a:solidFill>
              <a:srgbClr val="2B4A9D"/>
            </a:solidFill>
          </p:spPr>
        </p:sp>
      </p:grpSp>
      <p:grpSp>
        <p:nvGrpSpPr>
          <p:cNvPr id="6" name="Group 6"/>
          <p:cNvGrpSpPr/>
          <p:nvPr/>
        </p:nvGrpSpPr>
        <p:grpSpPr>
          <a:xfrm>
            <a:off x="0" y="3028950"/>
            <a:ext cx="8801100" cy="7258050"/>
            <a:chOff x="0" y="0"/>
            <a:chExt cx="3210665" cy="2647756"/>
          </a:xfrm>
        </p:grpSpPr>
        <p:sp>
          <p:nvSpPr>
            <p:cNvPr id="7" name="Freeform 7"/>
            <p:cNvSpPr/>
            <p:nvPr/>
          </p:nvSpPr>
          <p:spPr>
            <a:xfrm>
              <a:off x="0" y="0"/>
              <a:ext cx="3210665" cy="2647756"/>
            </a:xfrm>
            <a:custGeom>
              <a:avLst/>
              <a:gdLst/>
              <a:ahLst/>
              <a:cxnLst/>
              <a:rect l="l" t="t" r="r" b="b"/>
              <a:pathLst>
                <a:path w="3210665" h="2647756">
                  <a:moveTo>
                    <a:pt x="0" y="0"/>
                  </a:moveTo>
                  <a:lnTo>
                    <a:pt x="3210665" y="0"/>
                  </a:lnTo>
                  <a:lnTo>
                    <a:pt x="3210665" y="2647756"/>
                  </a:lnTo>
                  <a:lnTo>
                    <a:pt x="0" y="2647756"/>
                  </a:lnTo>
                  <a:close/>
                </a:path>
              </a:pathLst>
            </a:custGeom>
            <a:solidFill>
              <a:srgbClr val="2B4A9D"/>
            </a:solidFill>
          </p:spPr>
        </p:sp>
      </p:grpSp>
      <p:grpSp>
        <p:nvGrpSpPr>
          <p:cNvPr id="8" name="Group 8"/>
          <p:cNvGrpSpPr/>
          <p:nvPr/>
        </p:nvGrpSpPr>
        <p:grpSpPr>
          <a:xfrm>
            <a:off x="9814872" y="6248577"/>
            <a:ext cx="7901926" cy="3629025"/>
            <a:chOff x="0" y="0"/>
            <a:chExt cx="10535901" cy="4838700"/>
          </a:xfrm>
        </p:grpSpPr>
        <p:pic>
          <p:nvPicPr>
            <p:cNvPr id="9"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0535901" cy="4838700"/>
            </a:xfrm>
            <a:prstGeom prst="rect">
              <a:avLst/>
            </a:prstGeom>
          </p:spPr>
        </p:pic>
      </p:grpSp>
      <p:grpSp>
        <p:nvGrpSpPr>
          <p:cNvPr id="10" name="Group 10"/>
          <p:cNvGrpSpPr/>
          <p:nvPr/>
        </p:nvGrpSpPr>
        <p:grpSpPr>
          <a:xfrm>
            <a:off x="723900" y="6165762"/>
            <a:ext cx="7353300" cy="3794655"/>
            <a:chOff x="0" y="0"/>
            <a:chExt cx="9804400" cy="5059540"/>
          </a:xfrm>
        </p:grpSpPr>
        <p:pic>
          <p:nvPicPr>
            <p:cNvPr id="11" name="Picture 1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9804400" cy="5059540"/>
            </a:xfrm>
            <a:prstGeom prst="rect">
              <a:avLst/>
            </a:prstGeom>
          </p:spPr>
        </p:pic>
      </p:grpSp>
      <p:sp>
        <p:nvSpPr>
          <p:cNvPr id="12" name="TextBox 12"/>
          <p:cNvSpPr txBox="1"/>
          <p:nvPr/>
        </p:nvSpPr>
        <p:spPr>
          <a:xfrm>
            <a:off x="2613583" y="374340"/>
            <a:ext cx="13060834" cy="2257425"/>
          </a:xfrm>
          <a:prstGeom prst="rect">
            <a:avLst/>
          </a:prstGeom>
        </p:spPr>
        <p:txBody>
          <a:bodyPr lIns="0" tIns="0" rIns="0" bIns="0" rtlCol="0" anchor="t">
            <a:spAutoFit/>
          </a:bodyPr>
          <a:lstStyle/>
          <a:p>
            <a:pPr algn="ctr">
              <a:lnSpc>
                <a:spcPts val="8400"/>
              </a:lnSpc>
            </a:pPr>
            <a:r>
              <a:rPr lang="en-US" sz="8000" spc="400">
                <a:solidFill>
                  <a:srgbClr val="2B4A9D"/>
                </a:solidFill>
                <a:latin typeface="Poppins ExtraBold"/>
              </a:rPr>
              <a:t>POSSIBLE AREAS FOR GOAL DEVELOPMENT</a:t>
            </a:r>
          </a:p>
        </p:txBody>
      </p:sp>
      <p:sp>
        <p:nvSpPr>
          <p:cNvPr id="13" name="TextBox 13"/>
          <p:cNvSpPr txBox="1"/>
          <p:nvPr/>
        </p:nvSpPr>
        <p:spPr>
          <a:xfrm>
            <a:off x="10043621" y="3912903"/>
            <a:ext cx="7444428" cy="1266826"/>
          </a:xfrm>
          <a:prstGeom prst="rect">
            <a:avLst/>
          </a:prstGeom>
        </p:spPr>
        <p:txBody>
          <a:bodyPr lIns="0" tIns="0" rIns="0" bIns="0" rtlCol="0" anchor="t">
            <a:spAutoFit/>
          </a:bodyPr>
          <a:lstStyle/>
          <a:p>
            <a:pPr algn="ctr">
              <a:lnSpc>
                <a:spcPts val="4725"/>
              </a:lnSpc>
            </a:pPr>
            <a:r>
              <a:rPr lang="en-US" sz="4500" spc="225">
                <a:solidFill>
                  <a:srgbClr val="FFFFFF"/>
                </a:solidFill>
                <a:latin typeface="Poppins ExtraBold"/>
              </a:rPr>
              <a:t>Increase Outreach and Communication </a:t>
            </a:r>
          </a:p>
        </p:txBody>
      </p:sp>
      <p:sp>
        <p:nvSpPr>
          <p:cNvPr id="14" name="TextBox 14"/>
          <p:cNvSpPr txBox="1"/>
          <p:nvPr/>
        </p:nvSpPr>
        <p:spPr>
          <a:xfrm>
            <a:off x="327972" y="3371882"/>
            <a:ext cx="7653128" cy="1866901"/>
          </a:xfrm>
          <a:prstGeom prst="rect">
            <a:avLst/>
          </a:prstGeom>
        </p:spPr>
        <p:txBody>
          <a:bodyPr lIns="0" tIns="0" rIns="0" bIns="0" rtlCol="0" anchor="t">
            <a:spAutoFit/>
          </a:bodyPr>
          <a:lstStyle/>
          <a:p>
            <a:pPr algn="ctr">
              <a:lnSpc>
                <a:spcPts val="4725"/>
              </a:lnSpc>
            </a:pPr>
            <a:r>
              <a:rPr lang="en-US" sz="4500" spc="225">
                <a:solidFill>
                  <a:srgbClr val="FFFFFF"/>
                </a:solidFill>
                <a:latin typeface="Poppins ExtraBold"/>
              </a:rPr>
              <a:t>Consider increase some initiatives currently in practice</a:t>
            </a:r>
          </a:p>
        </p:txBody>
      </p:sp>
      <p:pic>
        <p:nvPicPr>
          <p:cNvPr id="15" name="Picture 15"/>
          <p:cNvPicPr>
            <a:picLocks noChangeAspect="1"/>
          </p:cNvPicPr>
          <p:nvPr/>
        </p:nvPicPr>
        <p:blipFill>
          <a:blip r:embed="rId5"/>
          <a:srcRect/>
          <a:stretch>
            <a:fillRect/>
          </a:stretch>
        </p:blipFill>
        <p:spPr>
          <a:xfrm>
            <a:off x="15909717" y="159026"/>
            <a:ext cx="1807081" cy="2659478"/>
          </a:xfrm>
          <a:prstGeom prst="rect">
            <a:avLst/>
          </a:prstGeom>
        </p:spPr>
      </p:pic>
      <p:pic>
        <p:nvPicPr>
          <p:cNvPr id="16" name="Picture 16"/>
          <p:cNvPicPr>
            <a:picLocks noChangeAspect="1"/>
          </p:cNvPicPr>
          <p:nvPr/>
        </p:nvPicPr>
        <p:blipFill>
          <a:blip r:embed="rId5"/>
          <a:srcRect/>
          <a:stretch>
            <a:fillRect/>
          </a:stretch>
        </p:blipFill>
        <p:spPr>
          <a:xfrm>
            <a:off x="327972" y="159026"/>
            <a:ext cx="1807081" cy="265947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486900" y="3028950"/>
            <a:ext cx="8801100" cy="7258050"/>
            <a:chOff x="0" y="0"/>
            <a:chExt cx="3210665" cy="2647756"/>
          </a:xfrm>
        </p:grpSpPr>
        <p:sp>
          <p:nvSpPr>
            <p:cNvPr id="3" name="Freeform 3"/>
            <p:cNvSpPr/>
            <p:nvPr/>
          </p:nvSpPr>
          <p:spPr>
            <a:xfrm>
              <a:off x="0" y="0"/>
              <a:ext cx="3210665" cy="2647756"/>
            </a:xfrm>
            <a:custGeom>
              <a:avLst/>
              <a:gdLst/>
              <a:ahLst/>
              <a:cxnLst/>
              <a:rect l="l" t="t" r="r" b="b"/>
              <a:pathLst>
                <a:path w="3210665" h="2647756">
                  <a:moveTo>
                    <a:pt x="0" y="0"/>
                  </a:moveTo>
                  <a:lnTo>
                    <a:pt x="3210665" y="0"/>
                  </a:lnTo>
                  <a:lnTo>
                    <a:pt x="3210665" y="2647756"/>
                  </a:lnTo>
                  <a:lnTo>
                    <a:pt x="0" y="2647756"/>
                  </a:lnTo>
                  <a:close/>
                </a:path>
              </a:pathLst>
            </a:custGeom>
            <a:solidFill>
              <a:srgbClr val="2B4A9D"/>
            </a:solidFill>
          </p:spPr>
        </p:sp>
      </p:grpSp>
      <p:grpSp>
        <p:nvGrpSpPr>
          <p:cNvPr id="4" name="Group 4"/>
          <p:cNvGrpSpPr/>
          <p:nvPr/>
        </p:nvGrpSpPr>
        <p:grpSpPr>
          <a:xfrm>
            <a:off x="0" y="3028950"/>
            <a:ext cx="8801100" cy="7258050"/>
            <a:chOff x="0" y="0"/>
            <a:chExt cx="3210665" cy="2647756"/>
          </a:xfrm>
        </p:grpSpPr>
        <p:sp>
          <p:nvSpPr>
            <p:cNvPr id="5" name="Freeform 5"/>
            <p:cNvSpPr/>
            <p:nvPr/>
          </p:nvSpPr>
          <p:spPr>
            <a:xfrm>
              <a:off x="0" y="0"/>
              <a:ext cx="3210665" cy="2647756"/>
            </a:xfrm>
            <a:custGeom>
              <a:avLst/>
              <a:gdLst/>
              <a:ahLst/>
              <a:cxnLst/>
              <a:rect l="l" t="t" r="r" b="b"/>
              <a:pathLst>
                <a:path w="3210665" h="2647756">
                  <a:moveTo>
                    <a:pt x="0" y="0"/>
                  </a:moveTo>
                  <a:lnTo>
                    <a:pt x="3210665" y="0"/>
                  </a:lnTo>
                  <a:lnTo>
                    <a:pt x="3210665" y="2647756"/>
                  </a:lnTo>
                  <a:lnTo>
                    <a:pt x="0" y="2647756"/>
                  </a:lnTo>
                  <a:close/>
                </a:path>
              </a:pathLst>
            </a:custGeom>
            <a:solidFill>
              <a:srgbClr val="2B4A9D"/>
            </a:solidFill>
          </p:spPr>
        </p:sp>
      </p:grpSp>
      <p:pic>
        <p:nvPicPr>
          <p:cNvPr id="6"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4902" y="6082479"/>
            <a:ext cx="7191126" cy="3994072"/>
          </a:xfrm>
          <a:prstGeom prst="rect">
            <a:avLst/>
          </a:prstGeom>
        </p:spPr>
      </p:pic>
      <p:sp>
        <p:nvSpPr>
          <p:cNvPr id="7" name="TextBox 7"/>
          <p:cNvSpPr txBox="1"/>
          <p:nvPr/>
        </p:nvSpPr>
        <p:spPr>
          <a:xfrm>
            <a:off x="1472354" y="380681"/>
            <a:ext cx="14657492" cy="2257425"/>
          </a:xfrm>
          <a:prstGeom prst="rect">
            <a:avLst/>
          </a:prstGeom>
        </p:spPr>
        <p:txBody>
          <a:bodyPr lIns="0" tIns="0" rIns="0" bIns="0" rtlCol="0" anchor="t">
            <a:spAutoFit/>
          </a:bodyPr>
          <a:lstStyle/>
          <a:p>
            <a:pPr algn="ctr">
              <a:lnSpc>
                <a:spcPts val="8400"/>
              </a:lnSpc>
            </a:pPr>
            <a:r>
              <a:rPr lang="en-US" sz="8000" spc="400">
                <a:solidFill>
                  <a:srgbClr val="2B4A9D"/>
                </a:solidFill>
                <a:latin typeface="Poppins ExtraBold"/>
              </a:rPr>
              <a:t>POSSIBLE AREAS FOR GOAL DEVELOPMENT 2</a:t>
            </a:r>
          </a:p>
        </p:txBody>
      </p:sp>
      <p:pic>
        <p:nvPicPr>
          <p:cNvPr id="8" name="Picture 8"/>
          <p:cNvPicPr>
            <a:picLocks noChangeAspect="1"/>
          </p:cNvPicPr>
          <p:nvPr/>
        </p:nvPicPr>
        <p:blipFill>
          <a:blip r:embed="rId4"/>
          <a:srcRect/>
          <a:stretch>
            <a:fillRect/>
          </a:stretch>
        </p:blipFill>
        <p:spPr>
          <a:xfrm>
            <a:off x="16129846" y="165367"/>
            <a:ext cx="1807081" cy="2659478"/>
          </a:xfrm>
          <a:prstGeom prst="rect">
            <a:avLst/>
          </a:prstGeom>
        </p:spPr>
      </p:pic>
      <p:pic>
        <p:nvPicPr>
          <p:cNvPr id="9" name="Picture 9"/>
          <p:cNvPicPr>
            <a:picLocks noChangeAspect="1"/>
          </p:cNvPicPr>
          <p:nvPr/>
        </p:nvPicPr>
        <p:blipFill>
          <a:blip r:embed="rId4"/>
          <a:srcRect/>
          <a:stretch>
            <a:fillRect/>
          </a:stretch>
        </p:blipFill>
        <p:spPr>
          <a:xfrm>
            <a:off x="495706" y="165367"/>
            <a:ext cx="1807081" cy="2659478"/>
          </a:xfrm>
          <a:prstGeom prst="rect">
            <a:avLst/>
          </a:prstGeom>
        </p:spPr>
      </p:pic>
      <p:pic>
        <p:nvPicPr>
          <p:cNvPr id="10" name="Picture 10"/>
          <p:cNvPicPr>
            <a:picLocks noChangeAspect="1"/>
          </p:cNvPicPr>
          <p:nvPr/>
        </p:nvPicPr>
        <p:blipFill>
          <a:blip r:embed="rId5"/>
          <a:srcRect/>
          <a:stretch>
            <a:fillRect/>
          </a:stretch>
        </p:blipFill>
        <p:spPr>
          <a:xfrm>
            <a:off x="9742069" y="5917351"/>
            <a:ext cx="8290763" cy="4159199"/>
          </a:xfrm>
          <a:prstGeom prst="rect">
            <a:avLst/>
          </a:prstGeom>
        </p:spPr>
      </p:pic>
      <p:sp>
        <p:nvSpPr>
          <p:cNvPr id="11" name="TextBox 11"/>
          <p:cNvSpPr txBox="1"/>
          <p:nvPr/>
        </p:nvSpPr>
        <p:spPr>
          <a:xfrm>
            <a:off x="9814872" y="3267107"/>
            <a:ext cx="7698452" cy="1536063"/>
          </a:xfrm>
          <a:prstGeom prst="rect">
            <a:avLst/>
          </a:prstGeom>
        </p:spPr>
        <p:txBody>
          <a:bodyPr lIns="0" tIns="0" rIns="0" bIns="0" rtlCol="0" anchor="t">
            <a:spAutoFit/>
          </a:bodyPr>
          <a:lstStyle/>
          <a:p>
            <a:pPr algn="ctr">
              <a:lnSpc>
                <a:spcPts val="6160"/>
              </a:lnSpc>
            </a:pPr>
            <a:r>
              <a:rPr lang="en-US" sz="4400" spc="220">
                <a:solidFill>
                  <a:srgbClr val="FFFFFF"/>
                </a:solidFill>
                <a:latin typeface="Lato Bold"/>
              </a:rPr>
              <a:t>TRAINING AND INFORMED CHOICE</a:t>
            </a:r>
          </a:p>
        </p:txBody>
      </p:sp>
      <p:sp>
        <p:nvSpPr>
          <p:cNvPr id="12" name="TextBox 12"/>
          <p:cNvSpPr txBox="1"/>
          <p:nvPr/>
        </p:nvSpPr>
        <p:spPr>
          <a:xfrm>
            <a:off x="495706" y="3362325"/>
            <a:ext cx="7380323" cy="2299335"/>
          </a:xfrm>
          <a:prstGeom prst="rect">
            <a:avLst/>
          </a:prstGeom>
        </p:spPr>
        <p:txBody>
          <a:bodyPr lIns="0" tIns="0" rIns="0" bIns="0" rtlCol="0" anchor="t">
            <a:spAutoFit/>
          </a:bodyPr>
          <a:lstStyle/>
          <a:p>
            <a:pPr algn="ctr">
              <a:lnSpc>
                <a:spcPts val="6119"/>
              </a:lnSpc>
            </a:pPr>
            <a:r>
              <a:rPr lang="en-US" sz="4499" spc="449">
                <a:solidFill>
                  <a:srgbClr val="FFFFFF"/>
                </a:solidFill>
                <a:latin typeface="Lato Bold"/>
              </a:rPr>
              <a:t>COORDINATION WITH PARTNER  ORGANIZATIONS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13001" y="-1128319"/>
            <a:ext cx="5770168" cy="5770168"/>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B4A9D"/>
            </a:solidFill>
          </p:spPr>
        </p:sp>
      </p:grpSp>
      <p:grpSp>
        <p:nvGrpSpPr>
          <p:cNvPr id="4" name="Group 4"/>
          <p:cNvGrpSpPr/>
          <p:nvPr/>
        </p:nvGrpSpPr>
        <p:grpSpPr>
          <a:xfrm>
            <a:off x="9191672" y="566151"/>
            <a:ext cx="2396931" cy="9154697"/>
            <a:chOff x="0" y="0"/>
            <a:chExt cx="874407" cy="3339658"/>
          </a:xfrm>
        </p:grpSpPr>
        <p:sp>
          <p:nvSpPr>
            <p:cNvPr id="5" name="Freeform 5"/>
            <p:cNvSpPr/>
            <p:nvPr/>
          </p:nvSpPr>
          <p:spPr>
            <a:xfrm>
              <a:off x="0" y="0"/>
              <a:ext cx="874407" cy="3339659"/>
            </a:xfrm>
            <a:custGeom>
              <a:avLst/>
              <a:gdLst/>
              <a:ahLst/>
              <a:cxnLst/>
              <a:rect l="l" t="t" r="r" b="b"/>
              <a:pathLst>
                <a:path w="874407" h="3339659">
                  <a:moveTo>
                    <a:pt x="0" y="0"/>
                  </a:moveTo>
                  <a:lnTo>
                    <a:pt x="874407" y="0"/>
                  </a:lnTo>
                  <a:lnTo>
                    <a:pt x="874407" y="3339659"/>
                  </a:lnTo>
                  <a:lnTo>
                    <a:pt x="0" y="3339659"/>
                  </a:lnTo>
                  <a:close/>
                </a:path>
              </a:pathLst>
            </a:custGeom>
            <a:solidFill>
              <a:srgbClr val="5271FF"/>
            </a:solidFill>
          </p:spPr>
        </p:sp>
      </p:grpSp>
      <p:grpSp>
        <p:nvGrpSpPr>
          <p:cNvPr id="6" name="Group 6"/>
          <p:cNvGrpSpPr/>
          <p:nvPr/>
        </p:nvGrpSpPr>
        <p:grpSpPr>
          <a:xfrm>
            <a:off x="9869353" y="1146804"/>
            <a:ext cx="7304695" cy="7993392"/>
            <a:chOff x="0" y="0"/>
            <a:chExt cx="9739593" cy="10657856"/>
          </a:xfrm>
        </p:grpSpPr>
        <p:pic>
          <p:nvPicPr>
            <p:cNvPr id="7"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739593" cy="10657856"/>
            </a:xfrm>
            <a:prstGeom prst="rect">
              <a:avLst/>
            </a:prstGeom>
          </p:spPr>
        </p:pic>
      </p:grpSp>
      <p:grpSp>
        <p:nvGrpSpPr>
          <p:cNvPr id="8" name="Group 8"/>
          <p:cNvGrpSpPr/>
          <p:nvPr/>
        </p:nvGrpSpPr>
        <p:grpSpPr>
          <a:xfrm>
            <a:off x="619537" y="8172754"/>
            <a:ext cx="1635964" cy="1633346"/>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0" name="Group 10"/>
          <p:cNvGrpSpPr/>
          <p:nvPr/>
        </p:nvGrpSpPr>
        <p:grpSpPr>
          <a:xfrm rot="5400000">
            <a:off x="618228" y="566151"/>
            <a:ext cx="1635964" cy="1633346"/>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pic>
        <p:nvPicPr>
          <p:cNvPr id="12" name="Picture 12"/>
          <p:cNvPicPr>
            <a:picLocks noChangeAspect="1"/>
          </p:cNvPicPr>
          <p:nvPr/>
        </p:nvPicPr>
        <p:blipFill>
          <a:blip r:embed="rId4"/>
          <a:srcRect/>
          <a:stretch>
            <a:fillRect/>
          </a:stretch>
        </p:blipFill>
        <p:spPr>
          <a:xfrm>
            <a:off x="3880420" y="836875"/>
            <a:ext cx="1853547" cy="2727862"/>
          </a:xfrm>
          <a:prstGeom prst="rect">
            <a:avLst/>
          </a:prstGeom>
        </p:spPr>
      </p:pic>
      <p:sp>
        <p:nvSpPr>
          <p:cNvPr id="13" name="TextBox 13"/>
          <p:cNvSpPr txBox="1"/>
          <p:nvPr/>
        </p:nvSpPr>
        <p:spPr>
          <a:xfrm>
            <a:off x="540028" y="3988748"/>
            <a:ext cx="8183276" cy="1695454"/>
          </a:xfrm>
          <a:prstGeom prst="rect">
            <a:avLst/>
          </a:prstGeom>
        </p:spPr>
        <p:txBody>
          <a:bodyPr lIns="0" tIns="0" rIns="0" bIns="0" rtlCol="0" anchor="t">
            <a:spAutoFit/>
          </a:bodyPr>
          <a:lstStyle/>
          <a:p>
            <a:pPr algn="ctr">
              <a:lnSpc>
                <a:spcPts val="6300"/>
              </a:lnSpc>
            </a:pPr>
            <a:r>
              <a:rPr lang="en-US" sz="6000" spc="300">
                <a:solidFill>
                  <a:srgbClr val="2B4A9D"/>
                </a:solidFill>
                <a:latin typeface="Poppins ExtraBold"/>
              </a:rPr>
              <a:t>WHAT IS A WORLD CAFE?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5385959" y="1860459"/>
            <a:ext cx="6566081" cy="6566081"/>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4" name="Group 4"/>
          <p:cNvGrpSpPr/>
          <p:nvPr/>
        </p:nvGrpSpPr>
        <p:grpSpPr>
          <a:xfrm rot="2700000">
            <a:off x="15742560" y="2217060"/>
            <a:ext cx="5852880" cy="585288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6" name="Group 6"/>
          <p:cNvGrpSpPr/>
          <p:nvPr/>
        </p:nvGrpSpPr>
        <p:grpSpPr>
          <a:xfrm rot="2700000">
            <a:off x="11524419" y="8043030"/>
            <a:ext cx="6164339" cy="6164339"/>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grpSp>
        <p:nvGrpSpPr>
          <p:cNvPr id="8" name="Group 8"/>
          <p:cNvGrpSpPr/>
          <p:nvPr/>
        </p:nvGrpSpPr>
        <p:grpSpPr>
          <a:xfrm rot="2700000">
            <a:off x="11524419" y="-3920369"/>
            <a:ext cx="6164339" cy="6164339"/>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grpSp>
        <p:nvGrpSpPr>
          <p:cNvPr id="10" name="Group 10"/>
          <p:cNvGrpSpPr/>
          <p:nvPr/>
        </p:nvGrpSpPr>
        <p:grpSpPr>
          <a:xfrm rot="-5400000">
            <a:off x="568482" y="2227419"/>
            <a:ext cx="829509" cy="1966473"/>
            <a:chOff x="0" y="0"/>
            <a:chExt cx="2354580" cy="5581882"/>
          </a:xfrm>
        </p:grpSpPr>
        <p:sp>
          <p:nvSpPr>
            <p:cNvPr id="11" name="Freeform 11"/>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5"/>
                  </a:cubicBezTo>
                  <a:lnTo>
                    <a:pt x="2353310" y="0"/>
                  </a:lnTo>
                  <a:lnTo>
                    <a:pt x="0" y="0"/>
                  </a:lnTo>
                  <a:lnTo>
                    <a:pt x="0" y="4410668"/>
                  </a:lnTo>
                  <a:cubicBezTo>
                    <a:pt x="6350" y="4926562"/>
                    <a:pt x="331470" y="5355822"/>
                    <a:pt x="784860" y="5514572"/>
                  </a:cubicBezTo>
                  <a:close/>
                </a:path>
              </a:pathLst>
            </a:custGeom>
            <a:solidFill>
              <a:srgbClr val="2B4A9D"/>
            </a:solidFill>
          </p:spPr>
        </p:sp>
      </p:grpSp>
      <p:grpSp>
        <p:nvGrpSpPr>
          <p:cNvPr id="12" name="Group 12"/>
          <p:cNvGrpSpPr/>
          <p:nvPr/>
        </p:nvGrpSpPr>
        <p:grpSpPr>
          <a:xfrm rot="-5400000">
            <a:off x="5169397" y="-2587876"/>
            <a:ext cx="1629197" cy="7951652"/>
            <a:chOff x="0" y="0"/>
            <a:chExt cx="2354580" cy="11492046"/>
          </a:xfrm>
        </p:grpSpPr>
        <p:sp>
          <p:nvSpPr>
            <p:cNvPr id="13" name="Freeform 13"/>
            <p:cNvSpPr/>
            <p:nvPr/>
          </p:nvSpPr>
          <p:spPr>
            <a:xfrm>
              <a:off x="0" y="0"/>
              <a:ext cx="2353310" cy="11492046"/>
            </a:xfrm>
            <a:custGeom>
              <a:avLst/>
              <a:gdLst/>
              <a:ahLst/>
              <a:cxnLst/>
              <a:rect l="l" t="t" r="r" b="b"/>
              <a:pathLst>
                <a:path w="2353310" h="11492046">
                  <a:moveTo>
                    <a:pt x="784860" y="11424736"/>
                  </a:moveTo>
                  <a:cubicBezTo>
                    <a:pt x="905510" y="11465376"/>
                    <a:pt x="1042670" y="11492046"/>
                    <a:pt x="1177290" y="11492046"/>
                  </a:cubicBezTo>
                  <a:cubicBezTo>
                    <a:pt x="1311910" y="11492046"/>
                    <a:pt x="1441450" y="11469186"/>
                    <a:pt x="1560830" y="11428546"/>
                  </a:cubicBezTo>
                  <a:cubicBezTo>
                    <a:pt x="1563370" y="11427276"/>
                    <a:pt x="1565910" y="11427276"/>
                    <a:pt x="1568450" y="11426006"/>
                  </a:cubicBezTo>
                  <a:cubicBezTo>
                    <a:pt x="2016760" y="11263446"/>
                    <a:pt x="2346960" y="10834186"/>
                    <a:pt x="2353310" y="10306003"/>
                  </a:cubicBezTo>
                  <a:lnTo>
                    <a:pt x="2353310" y="0"/>
                  </a:lnTo>
                  <a:lnTo>
                    <a:pt x="0" y="0"/>
                  </a:lnTo>
                  <a:lnTo>
                    <a:pt x="0" y="10298100"/>
                  </a:lnTo>
                  <a:cubicBezTo>
                    <a:pt x="6350" y="10836725"/>
                    <a:pt x="331470" y="11265986"/>
                    <a:pt x="784860" y="11424736"/>
                  </a:cubicBezTo>
                  <a:close/>
                </a:path>
              </a:pathLst>
            </a:custGeom>
            <a:solidFill>
              <a:srgbClr val="2B4A9D"/>
            </a:solidFill>
          </p:spPr>
        </p:sp>
      </p:grpSp>
      <p:grpSp>
        <p:nvGrpSpPr>
          <p:cNvPr id="14" name="Group 14"/>
          <p:cNvGrpSpPr/>
          <p:nvPr/>
        </p:nvGrpSpPr>
        <p:grpSpPr>
          <a:xfrm rot="-5400000">
            <a:off x="568482" y="3974059"/>
            <a:ext cx="829509" cy="1966473"/>
            <a:chOff x="0" y="0"/>
            <a:chExt cx="2354580" cy="5581882"/>
          </a:xfrm>
        </p:grpSpPr>
        <p:sp>
          <p:nvSpPr>
            <p:cNvPr id="15" name="Freeform 15"/>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5"/>
                  </a:cubicBezTo>
                  <a:lnTo>
                    <a:pt x="2353310" y="0"/>
                  </a:lnTo>
                  <a:lnTo>
                    <a:pt x="0" y="0"/>
                  </a:lnTo>
                  <a:lnTo>
                    <a:pt x="0" y="4410668"/>
                  </a:lnTo>
                  <a:cubicBezTo>
                    <a:pt x="6350" y="4926562"/>
                    <a:pt x="331470" y="5355822"/>
                    <a:pt x="784860" y="5514572"/>
                  </a:cubicBezTo>
                  <a:close/>
                </a:path>
              </a:pathLst>
            </a:custGeom>
            <a:solidFill>
              <a:srgbClr val="2B4A9D"/>
            </a:solidFill>
          </p:spPr>
        </p:sp>
      </p:grpSp>
      <p:grpSp>
        <p:nvGrpSpPr>
          <p:cNvPr id="16" name="Group 16"/>
          <p:cNvGrpSpPr/>
          <p:nvPr/>
        </p:nvGrpSpPr>
        <p:grpSpPr>
          <a:xfrm rot="-5400000">
            <a:off x="568482" y="5717968"/>
            <a:ext cx="829509" cy="1966473"/>
            <a:chOff x="0" y="0"/>
            <a:chExt cx="2354580" cy="5581882"/>
          </a:xfrm>
        </p:grpSpPr>
        <p:sp>
          <p:nvSpPr>
            <p:cNvPr id="17" name="Freeform 17"/>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5"/>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18" name="TextBox 18"/>
          <p:cNvSpPr txBox="1"/>
          <p:nvPr/>
        </p:nvSpPr>
        <p:spPr>
          <a:xfrm>
            <a:off x="2428018" y="2828926"/>
            <a:ext cx="8926205" cy="1057275"/>
          </a:xfrm>
          <a:prstGeom prst="rect">
            <a:avLst/>
          </a:prstGeom>
        </p:spPr>
        <p:txBody>
          <a:bodyPr lIns="0" tIns="0" rIns="0" bIns="0" rtlCol="0" anchor="t">
            <a:spAutoFit/>
          </a:bodyPr>
          <a:lstStyle/>
          <a:p>
            <a:pPr>
              <a:lnSpc>
                <a:spcPts val="4200"/>
              </a:lnSpc>
            </a:pPr>
            <a:r>
              <a:rPr lang="en-US" sz="3000" spc="300">
                <a:solidFill>
                  <a:srgbClr val="2B4A9D"/>
                </a:solidFill>
                <a:latin typeface="Lato Bold"/>
              </a:rPr>
              <a:t>WRITE A REPORT ON CAFE RECOMMENDATIONS</a:t>
            </a:r>
          </a:p>
        </p:txBody>
      </p:sp>
      <p:sp>
        <p:nvSpPr>
          <p:cNvPr id="19" name="TextBox 19"/>
          <p:cNvSpPr txBox="1"/>
          <p:nvPr/>
        </p:nvSpPr>
        <p:spPr>
          <a:xfrm>
            <a:off x="1098640" y="2915431"/>
            <a:ext cx="487056" cy="523775"/>
          </a:xfrm>
          <a:prstGeom prst="rect">
            <a:avLst/>
          </a:prstGeom>
        </p:spPr>
        <p:txBody>
          <a:bodyPr lIns="0" tIns="0" rIns="0" bIns="0" rtlCol="0" anchor="t">
            <a:spAutoFit/>
          </a:bodyPr>
          <a:lstStyle/>
          <a:p>
            <a:pPr algn="ctr">
              <a:lnSpc>
                <a:spcPts val="4200"/>
              </a:lnSpc>
            </a:pPr>
            <a:r>
              <a:rPr lang="en-US" sz="3000" spc="300">
                <a:solidFill>
                  <a:srgbClr val="FFFFFF"/>
                </a:solidFill>
                <a:latin typeface="Lato Bold"/>
              </a:rPr>
              <a:t>1</a:t>
            </a:r>
          </a:p>
        </p:txBody>
      </p:sp>
      <p:sp>
        <p:nvSpPr>
          <p:cNvPr id="20" name="TextBox 20"/>
          <p:cNvSpPr txBox="1"/>
          <p:nvPr/>
        </p:nvSpPr>
        <p:spPr>
          <a:xfrm>
            <a:off x="1098640" y="4619725"/>
            <a:ext cx="487056" cy="523775"/>
          </a:xfrm>
          <a:prstGeom prst="rect">
            <a:avLst/>
          </a:prstGeom>
        </p:spPr>
        <p:txBody>
          <a:bodyPr lIns="0" tIns="0" rIns="0" bIns="0" rtlCol="0" anchor="t">
            <a:spAutoFit/>
          </a:bodyPr>
          <a:lstStyle/>
          <a:p>
            <a:pPr algn="ctr">
              <a:lnSpc>
                <a:spcPts val="4200"/>
              </a:lnSpc>
            </a:pPr>
            <a:r>
              <a:rPr lang="en-US" sz="3000" spc="300">
                <a:solidFill>
                  <a:srgbClr val="FFFFFF"/>
                </a:solidFill>
                <a:latin typeface="Lato Bold"/>
              </a:rPr>
              <a:t>2</a:t>
            </a:r>
          </a:p>
        </p:txBody>
      </p:sp>
      <p:sp>
        <p:nvSpPr>
          <p:cNvPr id="21" name="TextBox 21"/>
          <p:cNvSpPr txBox="1"/>
          <p:nvPr/>
        </p:nvSpPr>
        <p:spPr>
          <a:xfrm>
            <a:off x="1098640" y="6405979"/>
            <a:ext cx="487056" cy="523775"/>
          </a:xfrm>
          <a:prstGeom prst="rect">
            <a:avLst/>
          </a:prstGeom>
        </p:spPr>
        <p:txBody>
          <a:bodyPr lIns="0" tIns="0" rIns="0" bIns="0" rtlCol="0" anchor="t">
            <a:spAutoFit/>
          </a:bodyPr>
          <a:lstStyle/>
          <a:p>
            <a:pPr algn="ctr">
              <a:lnSpc>
                <a:spcPts val="4200"/>
              </a:lnSpc>
            </a:pPr>
            <a:r>
              <a:rPr lang="en-US" sz="3000" spc="300">
                <a:solidFill>
                  <a:srgbClr val="FFFFFF"/>
                </a:solidFill>
                <a:latin typeface="Lato Bold"/>
              </a:rPr>
              <a:t>3</a:t>
            </a:r>
          </a:p>
        </p:txBody>
      </p:sp>
      <p:sp>
        <p:nvSpPr>
          <p:cNvPr id="22" name="TextBox 22"/>
          <p:cNvSpPr txBox="1"/>
          <p:nvPr/>
        </p:nvSpPr>
        <p:spPr>
          <a:xfrm>
            <a:off x="2428018" y="4619625"/>
            <a:ext cx="8926205" cy="523875"/>
          </a:xfrm>
          <a:prstGeom prst="rect">
            <a:avLst/>
          </a:prstGeom>
        </p:spPr>
        <p:txBody>
          <a:bodyPr lIns="0" tIns="0" rIns="0" bIns="0" rtlCol="0" anchor="t">
            <a:spAutoFit/>
          </a:bodyPr>
          <a:lstStyle/>
          <a:p>
            <a:pPr>
              <a:lnSpc>
                <a:spcPts val="4200"/>
              </a:lnSpc>
            </a:pPr>
            <a:r>
              <a:rPr lang="en-US" sz="3000" spc="300">
                <a:solidFill>
                  <a:srgbClr val="2B4A9D"/>
                </a:solidFill>
                <a:latin typeface="Lato Bold"/>
              </a:rPr>
              <a:t>ENGAGE STRATEGIC PARTNERS</a:t>
            </a:r>
          </a:p>
        </p:txBody>
      </p:sp>
      <p:sp>
        <p:nvSpPr>
          <p:cNvPr id="23" name="TextBox 23"/>
          <p:cNvSpPr txBox="1"/>
          <p:nvPr/>
        </p:nvSpPr>
        <p:spPr>
          <a:xfrm>
            <a:off x="2428018" y="6219775"/>
            <a:ext cx="8926205" cy="1057275"/>
          </a:xfrm>
          <a:prstGeom prst="rect">
            <a:avLst/>
          </a:prstGeom>
        </p:spPr>
        <p:txBody>
          <a:bodyPr lIns="0" tIns="0" rIns="0" bIns="0" rtlCol="0" anchor="t">
            <a:spAutoFit/>
          </a:bodyPr>
          <a:lstStyle/>
          <a:p>
            <a:pPr>
              <a:lnSpc>
                <a:spcPts val="4200"/>
              </a:lnSpc>
            </a:pPr>
            <a:r>
              <a:rPr lang="en-US" sz="3000" spc="300" dirty="0">
                <a:solidFill>
                  <a:srgbClr val="2B4A9D"/>
                </a:solidFill>
                <a:latin typeface="Lato Bold"/>
              </a:rPr>
              <a:t>DEVELOP GOALS TO ADDRESS WORLD CAFE PRIORITIES</a:t>
            </a:r>
          </a:p>
        </p:txBody>
      </p:sp>
      <p:sp>
        <p:nvSpPr>
          <p:cNvPr id="24" name="TextBox 24"/>
          <p:cNvSpPr txBox="1"/>
          <p:nvPr/>
        </p:nvSpPr>
        <p:spPr>
          <a:xfrm>
            <a:off x="2939039" y="897413"/>
            <a:ext cx="7020782" cy="1019175"/>
          </a:xfrm>
          <a:prstGeom prst="rect">
            <a:avLst/>
          </a:prstGeom>
        </p:spPr>
        <p:txBody>
          <a:bodyPr lIns="0" tIns="0" rIns="0" bIns="0" rtlCol="0" anchor="t">
            <a:spAutoFit/>
          </a:bodyPr>
          <a:lstStyle/>
          <a:p>
            <a:pPr algn="ctr">
              <a:lnSpc>
                <a:spcPts val="7349"/>
              </a:lnSpc>
            </a:pPr>
            <a:r>
              <a:rPr lang="en-US" sz="6999" spc="349">
                <a:solidFill>
                  <a:srgbClr val="FFFFFF"/>
                </a:solidFill>
                <a:latin typeface="Poppins ExtraBold"/>
              </a:rPr>
              <a:t>Next Steps</a:t>
            </a:r>
          </a:p>
        </p:txBody>
      </p:sp>
      <p:pic>
        <p:nvPicPr>
          <p:cNvPr id="25" name="Picture 25"/>
          <p:cNvPicPr>
            <a:picLocks noChangeAspect="1"/>
          </p:cNvPicPr>
          <p:nvPr/>
        </p:nvPicPr>
        <p:blipFill>
          <a:blip r:embed="rId3"/>
          <a:srcRect/>
          <a:stretch>
            <a:fillRect/>
          </a:stretch>
        </p:blipFill>
        <p:spPr>
          <a:xfrm>
            <a:off x="161584" y="110703"/>
            <a:ext cx="1643305" cy="2418449"/>
          </a:xfrm>
          <a:prstGeom prst="rect">
            <a:avLst/>
          </a:prstGeom>
        </p:spPr>
      </p:pic>
      <p:grpSp>
        <p:nvGrpSpPr>
          <p:cNvPr id="26" name="Group 26"/>
          <p:cNvGrpSpPr/>
          <p:nvPr/>
        </p:nvGrpSpPr>
        <p:grpSpPr>
          <a:xfrm rot="-5400000">
            <a:off x="568482" y="7461876"/>
            <a:ext cx="829509" cy="1966473"/>
            <a:chOff x="0" y="0"/>
            <a:chExt cx="2354580" cy="5581882"/>
          </a:xfrm>
        </p:grpSpPr>
        <p:sp>
          <p:nvSpPr>
            <p:cNvPr id="27" name="Freeform 27"/>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5"/>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28" name="TextBox 28"/>
          <p:cNvSpPr txBox="1"/>
          <p:nvPr/>
        </p:nvSpPr>
        <p:spPr>
          <a:xfrm>
            <a:off x="1098640" y="8154184"/>
            <a:ext cx="487056" cy="523875"/>
          </a:xfrm>
          <a:prstGeom prst="rect">
            <a:avLst/>
          </a:prstGeom>
        </p:spPr>
        <p:txBody>
          <a:bodyPr lIns="0" tIns="0" rIns="0" bIns="0" rtlCol="0" anchor="t">
            <a:spAutoFit/>
          </a:bodyPr>
          <a:lstStyle/>
          <a:p>
            <a:pPr algn="ctr">
              <a:lnSpc>
                <a:spcPts val="4200"/>
              </a:lnSpc>
            </a:pPr>
            <a:r>
              <a:rPr lang="en-US" sz="3000" spc="300">
                <a:solidFill>
                  <a:srgbClr val="FFFFFF"/>
                </a:solidFill>
                <a:latin typeface="Lato Bold"/>
              </a:rPr>
              <a:t>4</a:t>
            </a:r>
          </a:p>
        </p:txBody>
      </p:sp>
      <p:sp>
        <p:nvSpPr>
          <p:cNvPr id="29" name="TextBox 29"/>
          <p:cNvSpPr txBox="1"/>
          <p:nvPr/>
        </p:nvSpPr>
        <p:spPr>
          <a:xfrm>
            <a:off x="2428018" y="8149838"/>
            <a:ext cx="8926205" cy="523875"/>
          </a:xfrm>
          <a:prstGeom prst="rect">
            <a:avLst/>
          </a:prstGeom>
        </p:spPr>
        <p:txBody>
          <a:bodyPr lIns="0" tIns="0" rIns="0" bIns="0" rtlCol="0" anchor="t">
            <a:spAutoFit/>
          </a:bodyPr>
          <a:lstStyle/>
          <a:p>
            <a:pPr>
              <a:lnSpc>
                <a:spcPts val="4200"/>
              </a:lnSpc>
            </a:pPr>
            <a:r>
              <a:rPr lang="en-US" sz="3000" spc="300">
                <a:solidFill>
                  <a:srgbClr val="2B4A9D"/>
                </a:solidFill>
                <a:latin typeface="Lato Bold"/>
              </a:rPr>
              <a:t>PRESENT REPORT AND GOALS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B4A9D"/>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1733024" y="3730767"/>
            <a:ext cx="6561483" cy="655098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FFFFFF"/>
            </a:solidFill>
          </p:spPr>
        </p:sp>
      </p:grpSp>
      <p:grpSp>
        <p:nvGrpSpPr>
          <p:cNvPr id="4" name="Group 4"/>
          <p:cNvGrpSpPr/>
          <p:nvPr/>
        </p:nvGrpSpPr>
        <p:grpSpPr>
          <a:xfrm rot="5400000">
            <a:off x="-5249" y="5249"/>
            <a:ext cx="6561483" cy="6550984"/>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FFFFFF"/>
            </a:solidFill>
          </p:spPr>
        </p:sp>
      </p:grpSp>
      <p:sp>
        <p:nvSpPr>
          <p:cNvPr id="6" name="TextBox 6"/>
          <p:cNvSpPr txBox="1"/>
          <p:nvPr/>
        </p:nvSpPr>
        <p:spPr>
          <a:xfrm>
            <a:off x="12667827" y="8877101"/>
            <a:ext cx="4182756" cy="952500"/>
          </a:xfrm>
          <a:prstGeom prst="rect">
            <a:avLst/>
          </a:prstGeom>
        </p:spPr>
        <p:txBody>
          <a:bodyPr lIns="0" tIns="0" rIns="0" bIns="0" rtlCol="0" anchor="t">
            <a:spAutoFit/>
          </a:bodyPr>
          <a:lstStyle/>
          <a:p>
            <a:pPr algn="ctr">
              <a:lnSpc>
                <a:spcPts val="3750"/>
              </a:lnSpc>
            </a:pPr>
            <a:r>
              <a:rPr lang="en-US" sz="3000" spc="300">
                <a:solidFill>
                  <a:srgbClr val="FFFFFF"/>
                </a:solidFill>
                <a:latin typeface="Lato Italics"/>
              </a:rPr>
              <a:t>Content</a:t>
            </a:r>
          </a:p>
          <a:p>
            <a:pPr algn="ctr">
              <a:lnSpc>
                <a:spcPts val="3750"/>
              </a:lnSpc>
            </a:pPr>
            <a:r>
              <a:rPr lang="en-US" sz="3000" spc="300">
                <a:solidFill>
                  <a:srgbClr val="FFFFFF"/>
                </a:solidFill>
                <a:latin typeface="Lato Italics"/>
              </a:rPr>
              <a:t>Department</a:t>
            </a:r>
          </a:p>
        </p:txBody>
      </p:sp>
      <p:sp>
        <p:nvSpPr>
          <p:cNvPr id="7" name="TextBox 7"/>
          <p:cNvSpPr txBox="1"/>
          <p:nvPr/>
        </p:nvSpPr>
        <p:spPr>
          <a:xfrm>
            <a:off x="12667827" y="7753350"/>
            <a:ext cx="4182756" cy="1057076"/>
          </a:xfrm>
          <a:prstGeom prst="rect">
            <a:avLst/>
          </a:prstGeom>
        </p:spPr>
        <p:txBody>
          <a:bodyPr lIns="0" tIns="0" rIns="0" bIns="0" rtlCol="0" anchor="t">
            <a:spAutoFit/>
          </a:bodyPr>
          <a:lstStyle/>
          <a:p>
            <a:pPr algn="ctr">
              <a:lnSpc>
                <a:spcPts val="4200"/>
              </a:lnSpc>
            </a:pPr>
            <a:r>
              <a:rPr lang="en-US" sz="3000" spc="300">
                <a:solidFill>
                  <a:srgbClr val="FFFFFF"/>
                </a:solidFill>
                <a:latin typeface="Lato Bold"/>
              </a:rPr>
              <a:t>NEIL</a:t>
            </a:r>
          </a:p>
          <a:p>
            <a:pPr algn="ctr">
              <a:lnSpc>
                <a:spcPts val="4200"/>
              </a:lnSpc>
            </a:pPr>
            <a:r>
              <a:rPr lang="en-US" sz="3000" spc="300">
                <a:solidFill>
                  <a:srgbClr val="FFFFFF"/>
                </a:solidFill>
                <a:latin typeface="Lato Bold"/>
              </a:rPr>
              <a:t>TRAN</a:t>
            </a:r>
          </a:p>
        </p:txBody>
      </p:sp>
      <p:pic>
        <p:nvPicPr>
          <p:cNvPr id="8" name="Picture 8"/>
          <p:cNvPicPr>
            <a:picLocks noChangeAspect="1"/>
          </p:cNvPicPr>
          <p:nvPr/>
        </p:nvPicPr>
        <p:blipFill>
          <a:blip r:embed="rId2"/>
          <a:srcRect/>
          <a:stretch>
            <a:fillRect/>
          </a:stretch>
        </p:blipFill>
        <p:spPr>
          <a:xfrm>
            <a:off x="495706" y="165367"/>
            <a:ext cx="1807081" cy="2659478"/>
          </a:xfrm>
          <a:prstGeom prst="rect">
            <a:avLst/>
          </a:prstGeom>
        </p:spPr>
      </p:pic>
      <p:sp>
        <p:nvSpPr>
          <p:cNvPr id="9" name="TextBox 9"/>
          <p:cNvSpPr txBox="1"/>
          <p:nvPr/>
        </p:nvSpPr>
        <p:spPr>
          <a:xfrm>
            <a:off x="5858694" y="4295775"/>
            <a:ext cx="7046509" cy="1533525"/>
          </a:xfrm>
          <a:prstGeom prst="rect">
            <a:avLst/>
          </a:prstGeom>
        </p:spPr>
        <p:txBody>
          <a:bodyPr lIns="0" tIns="0" rIns="0" bIns="0" rtlCol="0" anchor="t">
            <a:spAutoFit/>
          </a:bodyPr>
          <a:lstStyle/>
          <a:p>
            <a:pPr algn="ctr">
              <a:lnSpc>
                <a:spcPts val="12599"/>
              </a:lnSpc>
            </a:pPr>
            <a:r>
              <a:rPr lang="en-US" sz="9000">
                <a:solidFill>
                  <a:srgbClr val="FFFFFF"/>
                </a:solidFill>
                <a:latin typeface="Open Sans Extra Bold"/>
              </a:rPr>
              <a:t>Questions?</a:t>
            </a:r>
          </a:p>
        </p:txBody>
      </p:sp>
      <p:sp>
        <p:nvSpPr>
          <p:cNvPr id="10" name="TextBox 10"/>
          <p:cNvSpPr txBox="1"/>
          <p:nvPr/>
        </p:nvSpPr>
        <p:spPr>
          <a:xfrm>
            <a:off x="6056895" y="5934611"/>
            <a:ext cx="6174209" cy="3580765"/>
          </a:xfrm>
          <a:prstGeom prst="rect">
            <a:avLst/>
          </a:prstGeom>
        </p:spPr>
        <p:txBody>
          <a:bodyPr lIns="0" tIns="0" rIns="0" bIns="0" rtlCol="0" anchor="t">
            <a:spAutoFit/>
          </a:bodyPr>
          <a:lstStyle/>
          <a:p>
            <a:pPr algn="ctr">
              <a:lnSpc>
                <a:spcPts val="4759"/>
              </a:lnSpc>
            </a:pPr>
            <a:r>
              <a:rPr lang="en-US" sz="3399">
                <a:solidFill>
                  <a:srgbClr val="FFFFFF"/>
                </a:solidFill>
                <a:latin typeface="Open Sans Light"/>
              </a:rPr>
              <a:t>Crystal Thomas</a:t>
            </a:r>
          </a:p>
          <a:p>
            <a:pPr algn="ctr">
              <a:lnSpc>
                <a:spcPts val="4759"/>
              </a:lnSpc>
            </a:pPr>
            <a:r>
              <a:rPr lang="en-US" sz="3399">
                <a:solidFill>
                  <a:srgbClr val="FFFFFF"/>
                </a:solidFill>
                <a:latin typeface="Open Sans Light"/>
              </a:rPr>
              <a:t>crystal.thomas2@dc.gov</a:t>
            </a:r>
          </a:p>
          <a:p>
            <a:pPr algn="ctr">
              <a:lnSpc>
                <a:spcPts val="4759"/>
              </a:lnSpc>
            </a:pPr>
            <a:endParaRPr lang="en-US" sz="3399">
              <a:solidFill>
                <a:srgbClr val="FFFFFF"/>
              </a:solidFill>
              <a:latin typeface="Open Sans Light"/>
            </a:endParaRPr>
          </a:p>
          <a:p>
            <a:pPr algn="ctr">
              <a:lnSpc>
                <a:spcPts val="4759"/>
              </a:lnSpc>
            </a:pPr>
            <a:r>
              <a:rPr lang="en-US" sz="3399">
                <a:solidFill>
                  <a:srgbClr val="FFFFFF"/>
                </a:solidFill>
                <a:latin typeface="Open Sans Light"/>
              </a:rPr>
              <a:t>Catherine Rinehart Mello</a:t>
            </a:r>
          </a:p>
          <a:p>
            <a:pPr algn="ctr">
              <a:lnSpc>
                <a:spcPts val="4759"/>
              </a:lnSpc>
            </a:pPr>
            <a:r>
              <a:rPr lang="en-US" sz="3399">
                <a:solidFill>
                  <a:srgbClr val="FFFFFF"/>
                </a:solidFill>
                <a:latin typeface="Open Sans Light"/>
              </a:rPr>
              <a:t>catherine.rinehartmello@dc.gov</a:t>
            </a:r>
          </a:p>
          <a:p>
            <a:pPr algn="ctr">
              <a:lnSpc>
                <a:spcPts val="4759"/>
              </a:lnSpc>
            </a:pPr>
            <a:endParaRPr lang="en-US" sz="3399">
              <a:solidFill>
                <a:srgbClr val="FFFFFF"/>
              </a:solidFill>
              <a:latin typeface="Open Sa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028950"/>
            <a:ext cx="18288000" cy="7258050"/>
            <a:chOff x="0" y="0"/>
            <a:chExt cx="6671512" cy="2647756"/>
          </a:xfrm>
        </p:grpSpPr>
        <p:sp>
          <p:nvSpPr>
            <p:cNvPr id="3" name="Freeform 3"/>
            <p:cNvSpPr/>
            <p:nvPr/>
          </p:nvSpPr>
          <p:spPr>
            <a:xfrm>
              <a:off x="0" y="0"/>
              <a:ext cx="6671512" cy="2647756"/>
            </a:xfrm>
            <a:custGeom>
              <a:avLst/>
              <a:gdLst/>
              <a:ahLst/>
              <a:cxnLst/>
              <a:rect l="l" t="t" r="r" b="b"/>
              <a:pathLst>
                <a:path w="6671512" h="2647756">
                  <a:moveTo>
                    <a:pt x="0" y="0"/>
                  </a:moveTo>
                  <a:lnTo>
                    <a:pt x="6671512" y="0"/>
                  </a:lnTo>
                  <a:lnTo>
                    <a:pt x="6671512" y="2647756"/>
                  </a:lnTo>
                  <a:lnTo>
                    <a:pt x="0" y="2647756"/>
                  </a:lnTo>
                  <a:close/>
                </a:path>
              </a:pathLst>
            </a:custGeom>
            <a:solidFill>
              <a:srgbClr val="2B4A9D"/>
            </a:solidFill>
          </p:spPr>
        </p:sp>
      </p:grpSp>
      <p:grpSp>
        <p:nvGrpSpPr>
          <p:cNvPr id="4" name="Group 4"/>
          <p:cNvGrpSpPr/>
          <p:nvPr/>
        </p:nvGrpSpPr>
        <p:grpSpPr>
          <a:xfrm>
            <a:off x="0" y="4017644"/>
            <a:ext cx="18288000" cy="803009"/>
            <a:chOff x="0" y="0"/>
            <a:chExt cx="6671512" cy="292940"/>
          </a:xfrm>
        </p:grpSpPr>
        <p:sp>
          <p:nvSpPr>
            <p:cNvPr id="5" name="Freeform 5"/>
            <p:cNvSpPr/>
            <p:nvPr/>
          </p:nvSpPr>
          <p:spPr>
            <a:xfrm>
              <a:off x="0" y="0"/>
              <a:ext cx="6671512" cy="292940"/>
            </a:xfrm>
            <a:custGeom>
              <a:avLst/>
              <a:gdLst/>
              <a:ahLst/>
              <a:cxnLst/>
              <a:rect l="l" t="t" r="r" b="b"/>
              <a:pathLst>
                <a:path w="6671512" h="292940">
                  <a:moveTo>
                    <a:pt x="0" y="0"/>
                  </a:moveTo>
                  <a:lnTo>
                    <a:pt x="6671512" y="0"/>
                  </a:lnTo>
                  <a:lnTo>
                    <a:pt x="6671512" y="292940"/>
                  </a:lnTo>
                  <a:lnTo>
                    <a:pt x="0" y="292940"/>
                  </a:lnTo>
                  <a:close/>
                </a:path>
              </a:pathLst>
            </a:custGeom>
            <a:solidFill>
              <a:srgbClr val="FFFFFF"/>
            </a:solidFill>
          </p:spPr>
        </p:sp>
      </p:grpSp>
      <p:grpSp>
        <p:nvGrpSpPr>
          <p:cNvPr id="6" name="Group 6"/>
          <p:cNvGrpSpPr/>
          <p:nvPr/>
        </p:nvGrpSpPr>
        <p:grpSpPr>
          <a:xfrm rot="381190">
            <a:off x="3807504" y="-705158"/>
            <a:ext cx="18288000" cy="1655287"/>
            <a:chOff x="0" y="0"/>
            <a:chExt cx="6671512" cy="603853"/>
          </a:xfrm>
        </p:grpSpPr>
        <p:sp>
          <p:nvSpPr>
            <p:cNvPr id="7" name="Freeform 7"/>
            <p:cNvSpPr/>
            <p:nvPr/>
          </p:nvSpPr>
          <p:spPr>
            <a:xfrm>
              <a:off x="0" y="0"/>
              <a:ext cx="6671512" cy="603853"/>
            </a:xfrm>
            <a:custGeom>
              <a:avLst/>
              <a:gdLst/>
              <a:ahLst/>
              <a:cxnLst/>
              <a:rect l="l" t="t" r="r" b="b"/>
              <a:pathLst>
                <a:path w="6671512" h="603853">
                  <a:moveTo>
                    <a:pt x="0" y="0"/>
                  </a:moveTo>
                  <a:lnTo>
                    <a:pt x="6671512" y="0"/>
                  </a:lnTo>
                  <a:lnTo>
                    <a:pt x="6671512" y="603853"/>
                  </a:lnTo>
                  <a:lnTo>
                    <a:pt x="0" y="603853"/>
                  </a:lnTo>
                  <a:close/>
                </a:path>
              </a:pathLst>
            </a:custGeom>
            <a:solidFill>
              <a:srgbClr val="2B4A9D"/>
            </a:solidFill>
          </p:spPr>
        </p:sp>
      </p:grpSp>
      <p:grpSp>
        <p:nvGrpSpPr>
          <p:cNvPr id="8" name="Group 8"/>
          <p:cNvGrpSpPr/>
          <p:nvPr/>
        </p:nvGrpSpPr>
        <p:grpSpPr>
          <a:xfrm rot="-284447">
            <a:off x="-3805812" y="-636028"/>
            <a:ext cx="18288000" cy="1655287"/>
            <a:chOff x="0" y="0"/>
            <a:chExt cx="6671512" cy="603853"/>
          </a:xfrm>
        </p:grpSpPr>
        <p:sp>
          <p:nvSpPr>
            <p:cNvPr id="9" name="Freeform 9"/>
            <p:cNvSpPr/>
            <p:nvPr/>
          </p:nvSpPr>
          <p:spPr>
            <a:xfrm>
              <a:off x="0" y="0"/>
              <a:ext cx="6671512" cy="603853"/>
            </a:xfrm>
            <a:custGeom>
              <a:avLst/>
              <a:gdLst/>
              <a:ahLst/>
              <a:cxnLst/>
              <a:rect l="l" t="t" r="r" b="b"/>
              <a:pathLst>
                <a:path w="6671512" h="603853">
                  <a:moveTo>
                    <a:pt x="0" y="0"/>
                  </a:moveTo>
                  <a:lnTo>
                    <a:pt x="6671512" y="0"/>
                  </a:lnTo>
                  <a:lnTo>
                    <a:pt x="6671512" y="603853"/>
                  </a:lnTo>
                  <a:lnTo>
                    <a:pt x="0" y="603853"/>
                  </a:lnTo>
                  <a:close/>
                </a:path>
              </a:pathLst>
            </a:custGeom>
            <a:solidFill>
              <a:srgbClr val="2B4A9D"/>
            </a:solidFill>
          </p:spPr>
        </p:sp>
      </p:grpSp>
      <p:grpSp>
        <p:nvGrpSpPr>
          <p:cNvPr id="10" name="Group 10"/>
          <p:cNvGrpSpPr/>
          <p:nvPr/>
        </p:nvGrpSpPr>
        <p:grpSpPr>
          <a:xfrm>
            <a:off x="0" y="8759041"/>
            <a:ext cx="18288000" cy="764684"/>
            <a:chOff x="0" y="0"/>
            <a:chExt cx="6671512" cy="278959"/>
          </a:xfrm>
        </p:grpSpPr>
        <p:sp>
          <p:nvSpPr>
            <p:cNvPr id="11" name="Freeform 11"/>
            <p:cNvSpPr/>
            <p:nvPr/>
          </p:nvSpPr>
          <p:spPr>
            <a:xfrm>
              <a:off x="0" y="0"/>
              <a:ext cx="6671512" cy="278959"/>
            </a:xfrm>
            <a:custGeom>
              <a:avLst/>
              <a:gdLst/>
              <a:ahLst/>
              <a:cxnLst/>
              <a:rect l="l" t="t" r="r" b="b"/>
              <a:pathLst>
                <a:path w="6671512" h="278959">
                  <a:moveTo>
                    <a:pt x="0" y="0"/>
                  </a:moveTo>
                  <a:lnTo>
                    <a:pt x="6671512" y="0"/>
                  </a:lnTo>
                  <a:lnTo>
                    <a:pt x="6671512" y="278959"/>
                  </a:lnTo>
                  <a:lnTo>
                    <a:pt x="0" y="278959"/>
                  </a:lnTo>
                  <a:close/>
                </a:path>
              </a:pathLst>
            </a:custGeom>
            <a:solidFill>
              <a:srgbClr val="FFFFFF"/>
            </a:solidFill>
          </p:spPr>
        </p:sp>
      </p:grpSp>
      <p:pic>
        <p:nvPicPr>
          <p:cNvPr id="12" name="Picture 12"/>
          <p:cNvPicPr>
            <a:picLocks noChangeAspect="1"/>
          </p:cNvPicPr>
          <p:nvPr/>
        </p:nvPicPr>
        <p:blipFill>
          <a:blip r:embed="rId3"/>
          <a:srcRect/>
          <a:stretch>
            <a:fillRect/>
          </a:stretch>
        </p:blipFill>
        <p:spPr>
          <a:xfrm>
            <a:off x="8300740" y="5032103"/>
            <a:ext cx="2304513" cy="3391547"/>
          </a:xfrm>
          <a:prstGeom prst="rect">
            <a:avLst/>
          </a:prstGeom>
        </p:spPr>
      </p:pic>
      <p:sp>
        <p:nvSpPr>
          <p:cNvPr id="13" name="TextBox 13"/>
          <p:cNvSpPr txBox="1"/>
          <p:nvPr/>
        </p:nvSpPr>
        <p:spPr>
          <a:xfrm>
            <a:off x="3378807" y="1404712"/>
            <a:ext cx="12422872" cy="1414688"/>
          </a:xfrm>
          <a:prstGeom prst="rect">
            <a:avLst/>
          </a:prstGeom>
        </p:spPr>
        <p:txBody>
          <a:bodyPr lIns="0" tIns="0" rIns="0" bIns="0" rtlCol="0" anchor="t">
            <a:spAutoFit/>
          </a:bodyPr>
          <a:lstStyle/>
          <a:p>
            <a:pPr algn="ctr">
              <a:lnSpc>
                <a:spcPts val="5268"/>
              </a:lnSpc>
            </a:pPr>
            <a:r>
              <a:rPr lang="en-US" sz="5017" spc="250">
                <a:solidFill>
                  <a:srgbClr val="2B4A9D"/>
                </a:solidFill>
                <a:latin typeface="Poppins ExtraBold"/>
              </a:rPr>
              <a:t>DISABILITY AND EMPLOYMENT BY THE NUMBERS</a:t>
            </a:r>
          </a:p>
        </p:txBody>
      </p:sp>
      <p:sp>
        <p:nvSpPr>
          <p:cNvPr id="14" name="TextBox 14"/>
          <p:cNvSpPr txBox="1"/>
          <p:nvPr/>
        </p:nvSpPr>
        <p:spPr>
          <a:xfrm>
            <a:off x="436033" y="5013053"/>
            <a:ext cx="5885548" cy="3333750"/>
          </a:xfrm>
          <a:prstGeom prst="rect">
            <a:avLst/>
          </a:prstGeom>
        </p:spPr>
        <p:txBody>
          <a:bodyPr lIns="0" tIns="0" rIns="0" bIns="0" rtlCol="0" anchor="t">
            <a:spAutoFit/>
          </a:bodyPr>
          <a:lstStyle/>
          <a:p>
            <a:pPr algn="ctr">
              <a:lnSpc>
                <a:spcPts val="3750"/>
              </a:lnSpc>
            </a:pPr>
            <a:r>
              <a:rPr lang="en-US" sz="3000" spc="300">
                <a:solidFill>
                  <a:srgbClr val="FFFFFF"/>
                </a:solidFill>
                <a:latin typeface="Lato"/>
              </a:rPr>
              <a:t>The employment rate was 33.2% for working-age people with disabilities in DC and was 83.8% for working-age people without disabilities.</a:t>
            </a:r>
          </a:p>
          <a:p>
            <a:pPr algn="ctr">
              <a:lnSpc>
                <a:spcPts val="3750"/>
              </a:lnSpc>
            </a:pPr>
            <a:endParaRPr lang="en-US" sz="3000" spc="300">
              <a:solidFill>
                <a:srgbClr val="FFFFFF"/>
              </a:solidFill>
              <a:latin typeface="Lato"/>
            </a:endParaRPr>
          </a:p>
        </p:txBody>
      </p:sp>
      <p:sp>
        <p:nvSpPr>
          <p:cNvPr id="15" name="TextBox 15"/>
          <p:cNvSpPr txBox="1"/>
          <p:nvPr/>
        </p:nvSpPr>
        <p:spPr>
          <a:xfrm>
            <a:off x="436033" y="8846158"/>
            <a:ext cx="5885548" cy="523875"/>
          </a:xfrm>
          <a:prstGeom prst="rect">
            <a:avLst/>
          </a:prstGeom>
        </p:spPr>
        <p:txBody>
          <a:bodyPr lIns="0" tIns="0" rIns="0" bIns="0" rtlCol="0" anchor="t">
            <a:spAutoFit/>
          </a:bodyPr>
          <a:lstStyle/>
          <a:p>
            <a:pPr algn="ctr">
              <a:lnSpc>
                <a:spcPts val="4200"/>
              </a:lnSpc>
            </a:pPr>
            <a:r>
              <a:rPr lang="en-US" sz="3000" spc="300">
                <a:solidFill>
                  <a:srgbClr val="2B4A9D"/>
                </a:solidFill>
                <a:latin typeface="Lato Bold"/>
              </a:rPr>
              <a:t>2019</a:t>
            </a:r>
          </a:p>
        </p:txBody>
      </p:sp>
      <p:sp>
        <p:nvSpPr>
          <p:cNvPr id="16" name="TextBox 16"/>
          <p:cNvSpPr txBox="1"/>
          <p:nvPr/>
        </p:nvSpPr>
        <p:spPr>
          <a:xfrm>
            <a:off x="561758" y="4098653"/>
            <a:ext cx="5634098" cy="523875"/>
          </a:xfrm>
          <a:prstGeom prst="rect">
            <a:avLst/>
          </a:prstGeom>
        </p:spPr>
        <p:txBody>
          <a:bodyPr lIns="0" tIns="0" rIns="0" bIns="0" rtlCol="0" anchor="t">
            <a:spAutoFit/>
          </a:bodyPr>
          <a:lstStyle/>
          <a:p>
            <a:pPr algn="ctr">
              <a:lnSpc>
                <a:spcPts val="4200"/>
              </a:lnSpc>
            </a:pPr>
            <a:r>
              <a:rPr lang="en-US" sz="3000" spc="300">
                <a:solidFill>
                  <a:srgbClr val="2B4A9D"/>
                </a:solidFill>
                <a:latin typeface="Lato Bold"/>
              </a:rPr>
              <a:t>DISTRICT OF COLUMBIA</a:t>
            </a:r>
          </a:p>
        </p:txBody>
      </p:sp>
      <p:sp>
        <p:nvSpPr>
          <p:cNvPr id="17" name="TextBox 17"/>
          <p:cNvSpPr txBox="1"/>
          <p:nvPr/>
        </p:nvSpPr>
        <p:spPr>
          <a:xfrm>
            <a:off x="12387825" y="5013053"/>
            <a:ext cx="5047348" cy="2857500"/>
          </a:xfrm>
          <a:prstGeom prst="rect">
            <a:avLst/>
          </a:prstGeom>
        </p:spPr>
        <p:txBody>
          <a:bodyPr lIns="0" tIns="0" rIns="0" bIns="0" rtlCol="0" anchor="t">
            <a:spAutoFit/>
          </a:bodyPr>
          <a:lstStyle/>
          <a:p>
            <a:pPr algn="ctr">
              <a:lnSpc>
                <a:spcPts val="3750"/>
              </a:lnSpc>
            </a:pPr>
            <a:r>
              <a:rPr lang="en-US" sz="3000" spc="300">
                <a:solidFill>
                  <a:srgbClr val="FFFFFF"/>
                </a:solidFill>
                <a:latin typeface="Lato"/>
              </a:rPr>
              <a:t>The employment rate in the U.S. was 39.2% for people with disabilities and 80.7% for people without disabilities.</a:t>
            </a:r>
          </a:p>
          <a:p>
            <a:pPr algn="ctr">
              <a:lnSpc>
                <a:spcPts val="3750"/>
              </a:lnSpc>
            </a:pPr>
            <a:endParaRPr lang="en-US" sz="3000" spc="300">
              <a:solidFill>
                <a:srgbClr val="FFFFFF"/>
              </a:solidFill>
              <a:latin typeface="Lato"/>
            </a:endParaRPr>
          </a:p>
        </p:txBody>
      </p:sp>
      <p:sp>
        <p:nvSpPr>
          <p:cNvPr id="18" name="TextBox 18"/>
          <p:cNvSpPr txBox="1"/>
          <p:nvPr/>
        </p:nvSpPr>
        <p:spPr>
          <a:xfrm>
            <a:off x="11958898" y="4143086"/>
            <a:ext cx="5500582" cy="523875"/>
          </a:xfrm>
          <a:prstGeom prst="rect">
            <a:avLst/>
          </a:prstGeom>
        </p:spPr>
        <p:txBody>
          <a:bodyPr lIns="0" tIns="0" rIns="0" bIns="0" rtlCol="0" anchor="t">
            <a:spAutoFit/>
          </a:bodyPr>
          <a:lstStyle/>
          <a:p>
            <a:pPr algn="ctr">
              <a:lnSpc>
                <a:spcPts val="4200"/>
              </a:lnSpc>
            </a:pPr>
            <a:r>
              <a:rPr lang="en-US" sz="3000" spc="300">
                <a:solidFill>
                  <a:srgbClr val="2B4A9D"/>
                </a:solidFill>
                <a:latin typeface="Lato Bold"/>
              </a:rPr>
              <a:t>NATIONAL </a:t>
            </a:r>
          </a:p>
        </p:txBody>
      </p:sp>
      <p:sp>
        <p:nvSpPr>
          <p:cNvPr id="19" name="TextBox 19"/>
          <p:cNvSpPr txBox="1"/>
          <p:nvPr/>
        </p:nvSpPr>
        <p:spPr>
          <a:xfrm>
            <a:off x="12412132" y="8846158"/>
            <a:ext cx="5047348" cy="523875"/>
          </a:xfrm>
          <a:prstGeom prst="rect">
            <a:avLst/>
          </a:prstGeom>
        </p:spPr>
        <p:txBody>
          <a:bodyPr lIns="0" tIns="0" rIns="0" bIns="0" rtlCol="0" anchor="t">
            <a:spAutoFit/>
          </a:bodyPr>
          <a:lstStyle/>
          <a:p>
            <a:pPr algn="ctr">
              <a:lnSpc>
                <a:spcPts val="4200"/>
              </a:lnSpc>
            </a:pPr>
            <a:r>
              <a:rPr lang="en-US" sz="3000" spc="300">
                <a:solidFill>
                  <a:srgbClr val="2B4A9D"/>
                </a:solidFill>
                <a:latin typeface="Lato Bold"/>
              </a:rPr>
              <a:t>2019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33732" y="773388"/>
            <a:ext cx="15172193" cy="1703112"/>
          </a:xfrm>
          <a:prstGeom prst="rect">
            <a:avLst/>
          </a:prstGeom>
        </p:spPr>
        <p:txBody>
          <a:bodyPr lIns="0" tIns="0" rIns="0" bIns="0" rtlCol="0" anchor="t">
            <a:spAutoFit/>
          </a:bodyPr>
          <a:lstStyle/>
          <a:p>
            <a:pPr algn="ctr">
              <a:lnSpc>
                <a:spcPts val="6363"/>
              </a:lnSpc>
            </a:pPr>
            <a:r>
              <a:rPr lang="en-US" sz="6060" spc="303">
                <a:solidFill>
                  <a:srgbClr val="2B4A9D"/>
                </a:solidFill>
                <a:latin typeface="Poppins ExtraBold"/>
              </a:rPr>
              <a:t>DISABILITY AND EMPLOYMENT BY THE NUMBERS</a:t>
            </a:r>
          </a:p>
        </p:txBody>
      </p:sp>
      <p:grpSp>
        <p:nvGrpSpPr>
          <p:cNvPr id="3" name="Group 3"/>
          <p:cNvGrpSpPr/>
          <p:nvPr/>
        </p:nvGrpSpPr>
        <p:grpSpPr>
          <a:xfrm>
            <a:off x="9334500" y="2476500"/>
            <a:ext cx="8953500" cy="7810500"/>
            <a:chOff x="0" y="0"/>
            <a:chExt cx="3266261" cy="2849292"/>
          </a:xfrm>
        </p:grpSpPr>
        <p:sp>
          <p:nvSpPr>
            <p:cNvPr id="4" name="Freeform 4"/>
            <p:cNvSpPr/>
            <p:nvPr/>
          </p:nvSpPr>
          <p:spPr>
            <a:xfrm>
              <a:off x="0" y="0"/>
              <a:ext cx="3266261" cy="2849292"/>
            </a:xfrm>
            <a:custGeom>
              <a:avLst/>
              <a:gdLst/>
              <a:ahLst/>
              <a:cxnLst/>
              <a:rect l="l" t="t" r="r" b="b"/>
              <a:pathLst>
                <a:path w="3266261" h="2849292">
                  <a:moveTo>
                    <a:pt x="0" y="0"/>
                  </a:moveTo>
                  <a:lnTo>
                    <a:pt x="3266261" y="0"/>
                  </a:lnTo>
                  <a:lnTo>
                    <a:pt x="3266261" y="2849292"/>
                  </a:lnTo>
                  <a:lnTo>
                    <a:pt x="0" y="2849292"/>
                  </a:lnTo>
                  <a:close/>
                </a:path>
              </a:pathLst>
            </a:custGeom>
            <a:solidFill>
              <a:srgbClr val="2B4A9D"/>
            </a:solidFill>
          </p:spPr>
        </p:sp>
      </p:grpSp>
      <p:grpSp>
        <p:nvGrpSpPr>
          <p:cNvPr id="5" name="Group 5"/>
          <p:cNvGrpSpPr/>
          <p:nvPr/>
        </p:nvGrpSpPr>
        <p:grpSpPr>
          <a:xfrm>
            <a:off x="0" y="2476500"/>
            <a:ext cx="8953500" cy="7810500"/>
            <a:chOff x="0" y="0"/>
            <a:chExt cx="3266261" cy="2849292"/>
          </a:xfrm>
        </p:grpSpPr>
        <p:sp>
          <p:nvSpPr>
            <p:cNvPr id="6" name="Freeform 6"/>
            <p:cNvSpPr/>
            <p:nvPr/>
          </p:nvSpPr>
          <p:spPr>
            <a:xfrm>
              <a:off x="0" y="0"/>
              <a:ext cx="3266261" cy="2849292"/>
            </a:xfrm>
            <a:custGeom>
              <a:avLst/>
              <a:gdLst/>
              <a:ahLst/>
              <a:cxnLst/>
              <a:rect l="l" t="t" r="r" b="b"/>
              <a:pathLst>
                <a:path w="3266261" h="2849292">
                  <a:moveTo>
                    <a:pt x="0" y="0"/>
                  </a:moveTo>
                  <a:lnTo>
                    <a:pt x="3266261" y="0"/>
                  </a:lnTo>
                  <a:lnTo>
                    <a:pt x="3266261" y="2849292"/>
                  </a:lnTo>
                  <a:lnTo>
                    <a:pt x="0" y="2849292"/>
                  </a:lnTo>
                  <a:close/>
                </a:path>
              </a:pathLst>
            </a:custGeom>
            <a:solidFill>
              <a:srgbClr val="2B4A9D"/>
            </a:solidFill>
          </p:spPr>
        </p:sp>
      </p:grpSp>
      <p:grpSp>
        <p:nvGrpSpPr>
          <p:cNvPr id="7" name="Group 7"/>
          <p:cNvGrpSpPr/>
          <p:nvPr/>
        </p:nvGrpSpPr>
        <p:grpSpPr>
          <a:xfrm>
            <a:off x="9717561" y="6696274"/>
            <a:ext cx="5527652" cy="3247827"/>
            <a:chOff x="0" y="0"/>
            <a:chExt cx="7370203" cy="4330435"/>
          </a:xfrm>
        </p:grpSpPr>
        <p:pic>
          <p:nvPicPr>
            <p:cNvPr id="8"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7370203" cy="4330435"/>
            </a:xfrm>
            <a:prstGeom prst="rect">
              <a:avLst/>
            </a:prstGeom>
          </p:spPr>
        </p:pic>
      </p:grpSp>
      <p:grpSp>
        <p:nvGrpSpPr>
          <p:cNvPr id="9" name="Group 9"/>
          <p:cNvGrpSpPr/>
          <p:nvPr/>
        </p:nvGrpSpPr>
        <p:grpSpPr>
          <a:xfrm>
            <a:off x="439181" y="6762948"/>
            <a:ext cx="8075139" cy="3114477"/>
            <a:chOff x="0" y="0"/>
            <a:chExt cx="10766852" cy="4152635"/>
          </a:xfrm>
        </p:grpSpPr>
        <p:pic>
          <p:nvPicPr>
            <p:cNvPr id="10" name="Picture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10766852" cy="4152635"/>
            </a:xfrm>
            <a:prstGeom prst="rect">
              <a:avLst/>
            </a:prstGeom>
          </p:spPr>
        </p:pic>
      </p:grpSp>
      <p:grpSp>
        <p:nvGrpSpPr>
          <p:cNvPr id="11" name="Group 11"/>
          <p:cNvGrpSpPr/>
          <p:nvPr/>
        </p:nvGrpSpPr>
        <p:grpSpPr>
          <a:xfrm>
            <a:off x="0" y="0"/>
            <a:ext cx="18288000" cy="417760"/>
            <a:chOff x="0" y="0"/>
            <a:chExt cx="6671512" cy="152400"/>
          </a:xfrm>
        </p:grpSpPr>
        <p:sp>
          <p:nvSpPr>
            <p:cNvPr id="12" name="Freeform 12"/>
            <p:cNvSpPr/>
            <p:nvPr/>
          </p:nvSpPr>
          <p:spPr>
            <a:xfrm>
              <a:off x="0" y="0"/>
              <a:ext cx="6671512" cy="152400"/>
            </a:xfrm>
            <a:custGeom>
              <a:avLst/>
              <a:gdLst/>
              <a:ahLst/>
              <a:cxnLst/>
              <a:rect l="l" t="t" r="r" b="b"/>
              <a:pathLst>
                <a:path w="6671512" h="152400">
                  <a:moveTo>
                    <a:pt x="0" y="0"/>
                  </a:moveTo>
                  <a:lnTo>
                    <a:pt x="6671512" y="0"/>
                  </a:lnTo>
                  <a:lnTo>
                    <a:pt x="6671512" y="152400"/>
                  </a:lnTo>
                  <a:lnTo>
                    <a:pt x="0" y="152400"/>
                  </a:lnTo>
                  <a:close/>
                </a:path>
              </a:pathLst>
            </a:custGeom>
            <a:solidFill>
              <a:srgbClr val="2B4A9D"/>
            </a:solidFill>
          </p:spPr>
        </p:sp>
      </p:grpSp>
      <p:grpSp>
        <p:nvGrpSpPr>
          <p:cNvPr id="13" name="Group 13"/>
          <p:cNvGrpSpPr/>
          <p:nvPr/>
        </p:nvGrpSpPr>
        <p:grpSpPr>
          <a:xfrm rot="5400000">
            <a:off x="-1963" y="1309"/>
            <a:ext cx="1635964" cy="1633346"/>
            <a:chOff x="0" y="0"/>
            <a:chExt cx="6350000" cy="6339840"/>
          </a:xfrm>
        </p:grpSpPr>
        <p:sp>
          <p:nvSpPr>
            <p:cNvPr id="14" name="Freeform 1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5" name="Group 15"/>
          <p:cNvGrpSpPr/>
          <p:nvPr/>
        </p:nvGrpSpPr>
        <p:grpSpPr>
          <a:xfrm rot="-10800000">
            <a:off x="16652690" y="1309"/>
            <a:ext cx="1635964" cy="1633346"/>
            <a:chOff x="0" y="0"/>
            <a:chExt cx="6350000" cy="6339840"/>
          </a:xfrm>
        </p:grpSpPr>
        <p:sp>
          <p:nvSpPr>
            <p:cNvPr id="16" name="Freeform 16"/>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pic>
        <p:nvPicPr>
          <p:cNvPr id="17" name="Picture 17"/>
          <p:cNvPicPr>
            <a:picLocks noChangeAspect="1"/>
          </p:cNvPicPr>
          <p:nvPr/>
        </p:nvPicPr>
        <p:blipFill>
          <a:blip r:embed="rId5"/>
          <a:srcRect/>
          <a:stretch>
            <a:fillRect/>
          </a:stretch>
        </p:blipFill>
        <p:spPr>
          <a:xfrm>
            <a:off x="15678413" y="6848673"/>
            <a:ext cx="2028793" cy="2985770"/>
          </a:xfrm>
          <a:prstGeom prst="rect">
            <a:avLst/>
          </a:prstGeom>
        </p:spPr>
      </p:pic>
      <p:sp>
        <p:nvSpPr>
          <p:cNvPr id="18" name="TextBox 18"/>
          <p:cNvSpPr txBox="1"/>
          <p:nvPr/>
        </p:nvSpPr>
        <p:spPr>
          <a:xfrm>
            <a:off x="9717561" y="3905449"/>
            <a:ext cx="8187378" cy="2381250"/>
          </a:xfrm>
          <a:prstGeom prst="rect">
            <a:avLst/>
          </a:prstGeom>
        </p:spPr>
        <p:txBody>
          <a:bodyPr lIns="0" tIns="0" rIns="0" bIns="0" rtlCol="0" anchor="t">
            <a:spAutoFit/>
          </a:bodyPr>
          <a:lstStyle/>
          <a:p>
            <a:pPr marL="647703" lvl="1" indent="-323852">
              <a:lnSpc>
                <a:spcPts val="3750"/>
              </a:lnSpc>
              <a:buFont typeface="Arial"/>
              <a:buChar char="•"/>
            </a:pPr>
            <a:r>
              <a:rPr lang="en-US" sz="3000" spc="150" dirty="0">
                <a:solidFill>
                  <a:srgbClr val="FFFFFF"/>
                </a:solidFill>
                <a:latin typeface="Lato"/>
              </a:rPr>
              <a:t>As of July 2022 RSA served 5,514 individuals and 449 are employed YTD</a:t>
            </a:r>
          </a:p>
          <a:p>
            <a:pPr marL="647703" lvl="1" indent="-323852">
              <a:lnSpc>
                <a:spcPts val="3750"/>
              </a:lnSpc>
              <a:buFont typeface="Arial"/>
              <a:buChar char="•"/>
            </a:pPr>
            <a:r>
              <a:rPr lang="en-US" sz="3000" spc="150" dirty="0">
                <a:solidFill>
                  <a:srgbClr val="FFFFFF"/>
                </a:solidFill>
                <a:latin typeface="Lato"/>
              </a:rPr>
              <a:t>Mental Health, IDD, Autism are most common disability categories of people served</a:t>
            </a:r>
          </a:p>
        </p:txBody>
      </p:sp>
      <p:sp>
        <p:nvSpPr>
          <p:cNvPr id="19" name="TextBox 19"/>
          <p:cNvSpPr txBox="1"/>
          <p:nvPr/>
        </p:nvSpPr>
        <p:spPr>
          <a:xfrm>
            <a:off x="495299" y="3905449"/>
            <a:ext cx="8075139" cy="2881238"/>
          </a:xfrm>
          <a:prstGeom prst="rect">
            <a:avLst/>
          </a:prstGeom>
        </p:spPr>
        <p:txBody>
          <a:bodyPr wrap="square" lIns="0" tIns="0" rIns="0" bIns="0" rtlCol="0" anchor="t">
            <a:spAutoFit/>
          </a:bodyPr>
          <a:lstStyle/>
          <a:p>
            <a:pPr marL="647703" lvl="1" indent="-323852">
              <a:lnSpc>
                <a:spcPts val="3750"/>
              </a:lnSpc>
              <a:buFont typeface="Arial"/>
              <a:buChar char="•"/>
            </a:pPr>
            <a:r>
              <a:rPr lang="en-US" sz="2900" spc="150" dirty="0">
                <a:solidFill>
                  <a:srgbClr val="FFFFFF"/>
                </a:solidFill>
                <a:latin typeface="Lato"/>
              </a:rPr>
              <a:t>Almost all working aged individuals have an employment related goal</a:t>
            </a:r>
          </a:p>
          <a:p>
            <a:pPr marL="647703" lvl="1" indent="-323852">
              <a:lnSpc>
                <a:spcPts val="3750"/>
              </a:lnSpc>
              <a:buFont typeface="Arial"/>
              <a:buChar char="•"/>
            </a:pPr>
            <a:r>
              <a:rPr lang="en-US" sz="2900" spc="150" dirty="0">
                <a:solidFill>
                  <a:srgbClr val="FFFFFF"/>
                </a:solidFill>
                <a:latin typeface="Lato"/>
              </a:rPr>
              <a:t>All working aged individuals engage in discovery assessments</a:t>
            </a:r>
          </a:p>
          <a:p>
            <a:pPr marL="647703" lvl="1" indent="-323852">
              <a:lnSpc>
                <a:spcPts val="3750"/>
              </a:lnSpc>
              <a:buFont typeface="Arial"/>
              <a:buChar char="•"/>
            </a:pPr>
            <a:r>
              <a:rPr lang="en-US" sz="2900" spc="150" dirty="0">
                <a:solidFill>
                  <a:srgbClr val="FFFFFF"/>
                </a:solidFill>
                <a:latin typeface="Lato"/>
              </a:rPr>
              <a:t>147 people have Supported Employment Services out of 331 who are employed</a:t>
            </a:r>
          </a:p>
        </p:txBody>
      </p:sp>
      <p:sp>
        <p:nvSpPr>
          <p:cNvPr id="20" name="TextBox 20"/>
          <p:cNvSpPr txBox="1"/>
          <p:nvPr/>
        </p:nvSpPr>
        <p:spPr>
          <a:xfrm>
            <a:off x="9519828" y="2607060"/>
            <a:ext cx="8187378" cy="1057275"/>
          </a:xfrm>
          <a:prstGeom prst="rect">
            <a:avLst/>
          </a:prstGeom>
        </p:spPr>
        <p:txBody>
          <a:bodyPr lIns="0" tIns="0" rIns="0" bIns="0" rtlCol="0" anchor="t">
            <a:spAutoFit/>
          </a:bodyPr>
          <a:lstStyle/>
          <a:p>
            <a:pPr algn="ctr">
              <a:lnSpc>
                <a:spcPts val="4200"/>
              </a:lnSpc>
            </a:pPr>
            <a:r>
              <a:rPr lang="en-US" sz="3000" spc="300">
                <a:solidFill>
                  <a:srgbClr val="FFFFFF"/>
                </a:solidFill>
                <a:latin typeface="Lato Bold"/>
              </a:rPr>
              <a:t>REHABILITATION SERVICES ADMINISTRATION </a:t>
            </a:r>
          </a:p>
        </p:txBody>
      </p:sp>
      <p:sp>
        <p:nvSpPr>
          <p:cNvPr id="21" name="TextBox 21"/>
          <p:cNvSpPr txBox="1"/>
          <p:nvPr/>
        </p:nvSpPr>
        <p:spPr>
          <a:xfrm>
            <a:off x="383061" y="2607060"/>
            <a:ext cx="8187378" cy="1057275"/>
          </a:xfrm>
          <a:prstGeom prst="rect">
            <a:avLst/>
          </a:prstGeom>
        </p:spPr>
        <p:txBody>
          <a:bodyPr lIns="0" tIns="0" rIns="0" bIns="0" rtlCol="0" anchor="t">
            <a:spAutoFit/>
          </a:bodyPr>
          <a:lstStyle/>
          <a:p>
            <a:pPr algn="ctr">
              <a:lnSpc>
                <a:spcPts val="4200"/>
              </a:lnSpc>
            </a:pPr>
            <a:r>
              <a:rPr lang="en-US" sz="3000" spc="300">
                <a:solidFill>
                  <a:srgbClr val="FFFFFF"/>
                </a:solidFill>
                <a:latin typeface="Lato"/>
              </a:rPr>
              <a:t>DEVELOPMENTAL DISABILITIES ADMINISTRATION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5385959" y="1860459"/>
            <a:ext cx="6566081" cy="6566081"/>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4" name="Group 4"/>
          <p:cNvGrpSpPr/>
          <p:nvPr/>
        </p:nvGrpSpPr>
        <p:grpSpPr>
          <a:xfrm rot="2700000">
            <a:off x="15742560" y="2217060"/>
            <a:ext cx="5852880" cy="585288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6" name="Group 6"/>
          <p:cNvGrpSpPr/>
          <p:nvPr/>
        </p:nvGrpSpPr>
        <p:grpSpPr>
          <a:xfrm rot="2700000">
            <a:off x="11524419" y="8043030"/>
            <a:ext cx="6164339" cy="6164339"/>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grpSp>
        <p:nvGrpSpPr>
          <p:cNvPr id="8" name="Group 8"/>
          <p:cNvGrpSpPr/>
          <p:nvPr/>
        </p:nvGrpSpPr>
        <p:grpSpPr>
          <a:xfrm rot="2700000">
            <a:off x="11524419" y="-3920369"/>
            <a:ext cx="6164339" cy="6164339"/>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grpSp>
        <p:nvGrpSpPr>
          <p:cNvPr id="10" name="Group 10"/>
          <p:cNvGrpSpPr/>
          <p:nvPr/>
        </p:nvGrpSpPr>
        <p:grpSpPr>
          <a:xfrm rot="-5400000">
            <a:off x="568482" y="1960670"/>
            <a:ext cx="829509" cy="1966473"/>
            <a:chOff x="0" y="0"/>
            <a:chExt cx="2354580" cy="5581882"/>
          </a:xfrm>
        </p:grpSpPr>
        <p:sp>
          <p:nvSpPr>
            <p:cNvPr id="11" name="Freeform 11"/>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5"/>
                  </a:cubicBezTo>
                  <a:lnTo>
                    <a:pt x="2353310" y="0"/>
                  </a:lnTo>
                  <a:lnTo>
                    <a:pt x="0" y="0"/>
                  </a:lnTo>
                  <a:lnTo>
                    <a:pt x="0" y="4410668"/>
                  </a:lnTo>
                  <a:cubicBezTo>
                    <a:pt x="6350" y="4926562"/>
                    <a:pt x="331470" y="5355822"/>
                    <a:pt x="784860" y="5514572"/>
                  </a:cubicBezTo>
                  <a:close/>
                </a:path>
              </a:pathLst>
            </a:custGeom>
            <a:solidFill>
              <a:srgbClr val="2B4A9D"/>
            </a:solidFill>
          </p:spPr>
        </p:sp>
      </p:grpSp>
      <p:grpSp>
        <p:nvGrpSpPr>
          <p:cNvPr id="12" name="Group 12"/>
          <p:cNvGrpSpPr/>
          <p:nvPr/>
        </p:nvGrpSpPr>
        <p:grpSpPr>
          <a:xfrm rot="-5400000">
            <a:off x="4980926" y="-2587876"/>
            <a:ext cx="1629197" cy="7951652"/>
            <a:chOff x="0" y="0"/>
            <a:chExt cx="2354580" cy="11492046"/>
          </a:xfrm>
        </p:grpSpPr>
        <p:sp>
          <p:nvSpPr>
            <p:cNvPr id="13" name="Freeform 13"/>
            <p:cNvSpPr/>
            <p:nvPr/>
          </p:nvSpPr>
          <p:spPr>
            <a:xfrm>
              <a:off x="0" y="0"/>
              <a:ext cx="2353310" cy="11492046"/>
            </a:xfrm>
            <a:custGeom>
              <a:avLst/>
              <a:gdLst/>
              <a:ahLst/>
              <a:cxnLst/>
              <a:rect l="l" t="t" r="r" b="b"/>
              <a:pathLst>
                <a:path w="2353310" h="11492046">
                  <a:moveTo>
                    <a:pt x="784860" y="11424736"/>
                  </a:moveTo>
                  <a:cubicBezTo>
                    <a:pt x="905510" y="11465376"/>
                    <a:pt x="1042670" y="11492046"/>
                    <a:pt x="1177290" y="11492046"/>
                  </a:cubicBezTo>
                  <a:cubicBezTo>
                    <a:pt x="1311910" y="11492046"/>
                    <a:pt x="1441450" y="11469186"/>
                    <a:pt x="1560830" y="11428546"/>
                  </a:cubicBezTo>
                  <a:cubicBezTo>
                    <a:pt x="1563370" y="11427276"/>
                    <a:pt x="1565910" y="11427276"/>
                    <a:pt x="1568450" y="11426006"/>
                  </a:cubicBezTo>
                  <a:cubicBezTo>
                    <a:pt x="2016760" y="11263446"/>
                    <a:pt x="2346960" y="10834186"/>
                    <a:pt x="2353310" y="10306003"/>
                  </a:cubicBezTo>
                  <a:lnTo>
                    <a:pt x="2353310" y="0"/>
                  </a:lnTo>
                  <a:lnTo>
                    <a:pt x="0" y="0"/>
                  </a:lnTo>
                  <a:lnTo>
                    <a:pt x="0" y="10298100"/>
                  </a:lnTo>
                  <a:cubicBezTo>
                    <a:pt x="6350" y="10836725"/>
                    <a:pt x="331470" y="11265986"/>
                    <a:pt x="784860" y="11424736"/>
                  </a:cubicBezTo>
                  <a:close/>
                </a:path>
              </a:pathLst>
            </a:custGeom>
            <a:solidFill>
              <a:srgbClr val="2B4A9D"/>
            </a:solidFill>
          </p:spPr>
        </p:sp>
      </p:grpSp>
      <p:grpSp>
        <p:nvGrpSpPr>
          <p:cNvPr id="14" name="Group 14"/>
          <p:cNvGrpSpPr/>
          <p:nvPr/>
        </p:nvGrpSpPr>
        <p:grpSpPr>
          <a:xfrm rot="-5400000">
            <a:off x="568482" y="3715934"/>
            <a:ext cx="829509" cy="1966473"/>
            <a:chOff x="0" y="0"/>
            <a:chExt cx="2354580" cy="5581882"/>
          </a:xfrm>
        </p:grpSpPr>
        <p:sp>
          <p:nvSpPr>
            <p:cNvPr id="15" name="Freeform 15"/>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5"/>
                  </a:cubicBezTo>
                  <a:lnTo>
                    <a:pt x="2353310" y="0"/>
                  </a:lnTo>
                  <a:lnTo>
                    <a:pt x="0" y="0"/>
                  </a:lnTo>
                  <a:lnTo>
                    <a:pt x="0" y="4410668"/>
                  </a:lnTo>
                  <a:cubicBezTo>
                    <a:pt x="6350" y="4926562"/>
                    <a:pt x="331470" y="5355822"/>
                    <a:pt x="784860" y="5514572"/>
                  </a:cubicBezTo>
                  <a:close/>
                </a:path>
              </a:pathLst>
            </a:custGeom>
            <a:solidFill>
              <a:srgbClr val="2B4A9D"/>
            </a:solidFill>
          </p:spPr>
        </p:sp>
      </p:grpSp>
      <p:grpSp>
        <p:nvGrpSpPr>
          <p:cNvPr id="16" name="Group 16"/>
          <p:cNvGrpSpPr/>
          <p:nvPr/>
        </p:nvGrpSpPr>
        <p:grpSpPr>
          <a:xfrm rot="-5400000">
            <a:off x="568482" y="5640817"/>
            <a:ext cx="829509" cy="1966473"/>
            <a:chOff x="0" y="0"/>
            <a:chExt cx="2354580" cy="5581882"/>
          </a:xfrm>
        </p:grpSpPr>
        <p:sp>
          <p:nvSpPr>
            <p:cNvPr id="17" name="Freeform 17"/>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5"/>
                  </a:cubicBezTo>
                  <a:lnTo>
                    <a:pt x="2353310" y="0"/>
                  </a:lnTo>
                  <a:lnTo>
                    <a:pt x="0" y="0"/>
                  </a:lnTo>
                  <a:lnTo>
                    <a:pt x="0" y="4410668"/>
                  </a:lnTo>
                  <a:cubicBezTo>
                    <a:pt x="6350" y="4926562"/>
                    <a:pt x="331470" y="5355822"/>
                    <a:pt x="784860" y="5514572"/>
                  </a:cubicBezTo>
                  <a:close/>
                </a:path>
              </a:pathLst>
            </a:custGeom>
            <a:solidFill>
              <a:srgbClr val="2B4A9D"/>
            </a:solidFill>
          </p:spPr>
        </p:sp>
      </p:grpSp>
      <p:grpSp>
        <p:nvGrpSpPr>
          <p:cNvPr id="18" name="Group 18"/>
          <p:cNvGrpSpPr/>
          <p:nvPr/>
        </p:nvGrpSpPr>
        <p:grpSpPr>
          <a:xfrm rot="-5400000">
            <a:off x="613946" y="7348386"/>
            <a:ext cx="829509" cy="1966473"/>
            <a:chOff x="0" y="0"/>
            <a:chExt cx="2354580" cy="5581882"/>
          </a:xfrm>
        </p:grpSpPr>
        <p:sp>
          <p:nvSpPr>
            <p:cNvPr id="19" name="Freeform 19"/>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5"/>
                  </a:cubicBezTo>
                  <a:lnTo>
                    <a:pt x="2353310" y="0"/>
                  </a:lnTo>
                  <a:lnTo>
                    <a:pt x="0" y="0"/>
                  </a:lnTo>
                  <a:lnTo>
                    <a:pt x="0" y="4410668"/>
                  </a:lnTo>
                  <a:cubicBezTo>
                    <a:pt x="6350" y="4926562"/>
                    <a:pt x="331470" y="5355822"/>
                    <a:pt x="784860" y="5514572"/>
                  </a:cubicBezTo>
                  <a:close/>
                </a:path>
              </a:pathLst>
            </a:custGeom>
            <a:solidFill>
              <a:srgbClr val="2B4A9D"/>
            </a:solidFill>
          </p:spPr>
        </p:sp>
      </p:grpSp>
      <p:pic>
        <p:nvPicPr>
          <p:cNvPr id="20" name="Picture 2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162922" y="2943906"/>
            <a:ext cx="6734933" cy="4267028"/>
          </a:xfrm>
          <a:prstGeom prst="rect">
            <a:avLst/>
          </a:prstGeom>
        </p:spPr>
      </p:pic>
      <p:pic>
        <p:nvPicPr>
          <p:cNvPr id="21" name="Picture 21"/>
          <p:cNvPicPr>
            <a:picLocks noChangeAspect="1"/>
          </p:cNvPicPr>
          <p:nvPr/>
        </p:nvPicPr>
        <p:blipFill>
          <a:blip r:embed="rId4"/>
          <a:srcRect/>
          <a:stretch>
            <a:fillRect/>
          </a:stretch>
        </p:blipFill>
        <p:spPr>
          <a:xfrm>
            <a:off x="189801" y="148214"/>
            <a:ext cx="1395894" cy="2054335"/>
          </a:xfrm>
          <a:prstGeom prst="rect">
            <a:avLst/>
          </a:prstGeom>
        </p:spPr>
      </p:pic>
      <p:sp>
        <p:nvSpPr>
          <p:cNvPr id="22" name="TextBox 22"/>
          <p:cNvSpPr txBox="1"/>
          <p:nvPr/>
        </p:nvSpPr>
        <p:spPr>
          <a:xfrm>
            <a:off x="2123218" y="6237741"/>
            <a:ext cx="8926205" cy="887095"/>
          </a:xfrm>
          <a:prstGeom prst="rect">
            <a:avLst/>
          </a:prstGeom>
        </p:spPr>
        <p:txBody>
          <a:bodyPr lIns="0" tIns="0" rIns="0" bIns="0" rtlCol="0" anchor="t">
            <a:spAutoFit/>
          </a:bodyPr>
          <a:lstStyle/>
          <a:p>
            <a:pPr>
              <a:lnSpc>
                <a:spcPts val="3500"/>
              </a:lnSpc>
            </a:pPr>
            <a:r>
              <a:rPr lang="en-US" sz="2800" spc="280">
                <a:solidFill>
                  <a:srgbClr val="2B4A9D"/>
                </a:solidFill>
                <a:latin typeface="Lato"/>
              </a:rPr>
              <a:t>Engaging Diverse Communities Through Innovation and Engagement</a:t>
            </a:r>
          </a:p>
        </p:txBody>
      </p:sp>
      <p:sp>
        <p:nvSpPr>
          <p:cNvPr id="23" name="TextBox 23"/>
          <p:cNvSpPr txBox="1"/>
          <p:nvPr/>
        </p:nvSpPr>
        <p:spPr>
          <a:xfrm>
            <a:off x="2123218" y="4307799"/>
            <a:ext cx="8523046" cy="958392"/>
          </a:xfrm>
          <a:prstGeom prst="rect">
            <a:avLst/>
          </a:prstGeom>
        </p:spPr>
        <p:txBody>
          <a:bodyPr lIns="0" tIns="0" rIns="0" bIns="0" rtlCol="0" anchor="t">
            <a:spAutoFit/>
          </a:bodyPr>
          <a:lstStyle/>
          <a:p>
            <a:pPr>
              <a:lnSpc>
                <a:spcPts val="3875"/>
              </a:lnSpc>
            </a:pPr>
            <a:r>
              <a:rPr lang="en-US" sz="2768" spc="166">
                <a:solidFill>
                  <a:srgbClr val="2B4A9D"/>
                </a:solidFill>
                <a:latin typeface="Lato"/>
              </a:rPr>
              <a:t>Taking Charge of Your Job Search: The Critical Role of Self-Advocacy and Family Involvement </a:t>
            </a:r>
          </a:p>
        </p:txBody>
      </p:sp>
      <p:sp>
        <p:nvSpPr>
          <p:cNvPr id="24" name="TextBox 24"/>
          <p:cNvSpPr txBox="1"/>
          <p:nvPr/>
        </p:nvSpPr>
        <p:spPr>
          <a:xfrm>
            <a:off x="1342168" y="2648681"/>
            <a:ext cx="487056" cy="523775"/>
          </a:xfrm>
          <a:prstGeom prst="rect">
            <a:avLst/>
          </a:prstGeom>
        </p:spPr>
        <p:txBody>
          <a:bodyPr lIns="0" tIns="0" rIns="0" bIns="0" rtlCol="0" anchor="t">
            <a:spAutoFit/>
          </a:bodyPr>
          <a:lstStyle/>
          <a:p>
            <a:pPr algn="ctr">
              <a:lnSpc>
                <a:spcPts val="4200"/>
              </a:lnSpc>
            </a:pPr>
            <a:r>
              <a:rPr lang="en-US" sz="3000" spc="300">
                <a:solidFill>
                  <a:srgbClr val="FFFFFF"/>
                </a:solidFill>
                <a:latin typeface="Lato Bold"/>
              </a:rPr>
              <a:t>1</a:t>
            </a:r>
          </a:p>
        </p:txBody>
      </p:sp>
      <p:sp>
        <p:nvSpPr>
          <p:cNvPr id="25" name="TextBox 25"/>
          <p:cNvSpPr txBox="1"/>
          <p:nvPr/>
        </p:nvSpPr>
        <p:spPr>
          <a:xfrm>
            <a:off x="1332643" y="4403945"/>
            <a:ext cx="487056" cy="523775"/>
          </a:xfrm>
          <a:prstGeom prst="rect">
            <a:avLst/>
          </a:prstGeom>
        </p:spPr>
        <p:txBody>
          <a:bodyPr lIns="0" tIns="0" rIns="0" bIns="0" rtlCol="0" anchor="t">
            <a:spAutoFit/>
          </a:bodyPr>
          <a:lstStyle/>
          <a:p>
            <a:pPr algn="ctr">
              <a:lnSpc>
                <a:spcPts val="4200"/>
              </a:lnSpc>
            </a:pPr>
            <a:r>
              <a:rPr lang="en-US" sz="3000" spc="300">
                <a:solidFill>
                  <a:srgbClr val="FFFFFF"/>
                </a:solidFill>
                <a:latin typeface="Lato Bold"/>
              </a:rPr>
              <a:t>2</a:t>
            </a:r>
          </a:p>
        </p:txBody>
      </p:sp>
      <p:sp>
        <p:nvSpPr>
          <p:cNvPr id="26" name="TextBox 26"/>
          <p:cNvSpPr txBox="1"/>
          <p:nvPr/>
        </p:nvSpPr>
        <p:spPr>
          <a:xfrm>
            <a:off x="1376816" y="6298458"/>
            <a:ext cx="487056" cy="523775"/>
          </a:xfrm>
          <a:prstGeom prst="rect">
            <a:avLst/>
          </a:prstGeom>
        </p:spPr>
        <p:txBody>
          <a:bodyPr lIns="0" tIns="0" rIns="0" bIns="0" rtlCol="0" anchor="t">
            <a:spAutoFit/>
          </a:bodyPr>
          <a:lstStyle/>
          <a:p>
            <a:pPr algn="ctr">
              <a:lnSpc>
                <a:spcPts val="4200"/>
              </a:lnSpc>
            </a:pPr>
            <a:r>
              <a:rPr lang="en-US" sz="3000" spc="300">
                <a:solidFill>
                  <a:srgbClr val="FFFFFF"/>
                </a:solidFill>
                <a:latin typeface="Lato Bold"/>
              </a:rPr>
              <a:t>3</a:t>
            </a:r>
          </a:p>
        </p:txBody>
      </p:sp>
      <p:sp>
        <p:nvSpPr>
          <p:cNvPr id="27" name="TextBox 27"/>
          <p:cNvSpPr txBox="1"/>
          <p:nvPr/>
        </p:nvSpPr>
        <p:spPr>
          <a:xfrm>
            <a:off x="2123218" y="2547500"/>
            <a:ext cx="8354797" cy="958609"/>
          </a:xfrm>
          <a:prstGeom prst="rect">
            <a:avLst/>
          </a:prstGeom>
        </p:spPr>
        <p:txBody>
          <a:bodyPr lIns="0" tIns="0" rIns="0" bIns="0" rtlCol="0" anchor="t">
            <a:spAutoFit/>
          </a:bodyPr>
          <a:lstStyle/>
          <a:p>
            <a:pPr>
              <a:lnSpc>
                <a:spcPts val="3863"/>
              </a:lnSpc>
            </a:pPr>
            <a:r>
              <a:rPr lang="en-US" sz="2759" spc="60">
                <a:solidFill>
                  <a:srgbClr val="2B4A9D"/>
                </a:solidFill>
                <a:latin typeface="Lato"/>
              </a:rPr>
              <a:t>Partnerships Reimagined: What Resources and Partnerships Do We Have and What Do We Need?</a:t>
            </a:r>
          </a:p>
        </p:txBody>
      </p:sp>
      <p:sp>
        <p:nvSpPr>
          <p:cNvPr id="28" name="TextBox 28"/>
          <p:cNvSpPr txBox="1"/>
          <p:nvPr/>
        </p:nvSpPr>
        <p:spPr>
          <a:xfrm>
            <a:off x="2123218" y="7850193"/>
            <a:ext cx="8926205" cy="986154"/>
          </a:xfrm>
          <a:prstGeom prst="rect">
            <a:avLst/>
          </a:prstGeom>
        </p:spPr>
        <p:txBody>
          <a:bodyPr lIns="0" tIns="0" rIns="0" bIns="0" rtlCol="0" anchor="t">
            <a:spAutoFit/>
          </a:bodyPr>
          <a:lstStyle/>
          <a:p>
            <a:pPr>
              <a:lnSpc>
                <a:spcPts val="3920"/>
              </a:lnSpc>
            </a:pPr>
            <a:r>
              <a:rPr lang="en-US" sz="2800" spc="280">
                <a:solidFill>
                  <a:srgbClr val="2B4A9D"/>
                </a:solidFill>
                <a:latin typeface="Lato"/>
              </a:rPr>
              <a:t>Customizing Employment: Strategies to Promote Employment for Youth and Adults </a:t>
            </a:r>
          </a:p>
        </p:txBody>
      </p:sp>
      <p:sp>
        <p:nvSpPr>
          <p:cNvPr id="29" name="TextBox 29"/>
          <p:cNvSpPr txBox="1"/>
          <p:nvPr/>
        </p:nvSpPr>
        <p:spPr>
          <a:xfrm>
            <a:off x="2123218" y="897430"/>
            <a:ext cx="7020782" cy="1019175"/>
          </a:xfrm>
          <a:prstGeom prst="rect">
            <a:avLst/>
          </a:prstGeom>
        </p:spPr>
        <p:txBody>
          <a:bodyPr lIns="0" tIns="0" rIns="0" bIns="0" rtlCol="0" anchor="t">
            <a:spAutoFit/>
          </a:bodyPr>
          <a:lstStyle/>
          <a:p>
            <a:pPr algn="ctr">
              <a:lnSpc>
                <a:spcPts val="7349"/>
              </a:lnSpc>
            </a:pPr>
            <a:r>
              <a:rPr lang="en-US" sz="6999" spc="349">
                <a:solidFill>
                  <a:srgbClr val="FFFFFF"/>
                </a:solidFill>
                <a:latin typeface="Poppins ExtraBold"/>
              </a:rPr>
              <a:t>Panels</a:t>
            </a:r>
          </a:p>
        </p:txBody>
      </p:sp>
      <p:sp>
        <p:nvSpPr>
          <p:cNvPr id="30" name="TextBox 30"/>
          <p:cNvSpPr txBox="1"/>
          <p:nvPr/>
        </p:nvSpPr>
        <p:spPr>
          <a:xfrm>
            <a:off x="1376816" y="7979120"/>
            <a:ext cx="487056" cy="523875"/>
          </a:xfrm>
          <a:prstGeom prst="rect">
            <a:avLst/>
          </a:prstGeom>
        </p:spPr>
        <p:txBody>
          <a:bodyPr lIns="0" tIns="0" rIns="0" bIns="0" rtlCol="0" anchor="t">
            <a:spAutoFit/>
          </a:bodyPr>
          <a:lstStyle/>
          <a:p>
            <a:pPr algn="ctr">
              <a:lnSpc>
                <a:spcPts val="4200"/>
              </a:lnSpc>
            </a:pPr>
            <a:r>
              <a:rPr lang="en-US" sz="3000" spc="300">
                <a:solidFill>
                  <a:srgbClr val="FFFFFF"/>
                </a:solidFill>
                <a:latin typeface="Lato Bold"/>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028950"/>
            <a:ext cx="18288000" cy="7258050"/>
            <a:chOff x="0" y="0"/>
            <a:chExt cx="6671512" cy="2647756"/>
          </a:xfrm>
        </p:grpSpPr>
        <p:sp>
          <p:nvSpPr>
            <p:cNvPr id="3" name="Freeform 3"/>
            <p:cNvSpPr/>
            <p:nvPr/>
          </p:nvSpPr>
          <p:spPr>
            <a:xfrm>
              <a:off x="0" y="0"/>
              <a:ext cx="6671512" cy="2647756"/>
            </a:xfrm>
            <a:custGeom>
              <a:avLst/>
              <a:gdLst/>
              <a:ahLst/>
              <a:cxnLst/>
              <a:rect l="l" t="t" r="r" b="b"/>
              <a:pathLst>
                <a:path w="6671512" h="2647756">
                  <a:moveTo>
                    <a:pt x="0" y="0"/>
                  </a:moveTo>
                  <a:lnTo>
                    <a:pt x="6671512" y="0"/>
                  </a:lnTo>
                  <a:lnTo>
                    <a:pt x="6671512" y="2647756"/>
                  </a:lnTo>
                  <a:lnTo>
                    <a:pt x="0" y="2647756"/>
                  </a:lnTo>
                  <a:close/>
                </a:path>
              </a:pathLst>
            </a:custGeom>
            <a:solidFill>
              <a:srgbClr val="2B4A9D"/>
            </a:solidFill>
          </p:spPr>
        </p:sp>
      </p:grpSp>
      <p:grpSp>
        <p:nvGrpSpPr>
          <p:cNvPr id="4" name="Group 4"/>
          <p:cNvGrpSpPr/>
          <p:nvPr/>
        </p:nvGrpSpPr>
        <p:grpSpPr>
          <a:xfrm>
            <a:off x="0" y="4055969"/>
            <a:ext cx="18288000" cy="764684"/>
            <a:chOff x="0" y="0"/>
            <a:chExt cx="6671512" cy="278959"/>
          </a:xfrm>
        </p:grpSpPr>
        <p:sp>
          <p:nvSpPr>
            <p:cNvPr id="5" name="Freeform 5"/>
            <p:cNvSpPr/>
            <p:nvPr/>
          </p:nvSpPr>
          <p:spPr>
            <a:xfrm>
              <a:off x="0" y="0"/>
              <a:ext cx="6671512" cy="278959"/>
            </a:xfrm>
            <a:custGeom>
              <a:avLst/>
              <a:gdLst/>
              <a:ahLst/>
              <a:cxnLst/>
              <a:rect l="l" t="t" r="r" b="b"/>
              <a:pathLst>
                <a:path w="6671512" h="278959">
                  <a:moveTo>
                    <a:pt x="0" y="0"/>
                  </a:moveTo>
                  <a:lnTo>
                    <a:pt x="6671512" y="0"/>
                  </a:lnTo>
                  <a:lnTo>
                    <a:pt x="6671512" y="278959"/>
                  </a:lnTo>
                  <a:lnTo>
                    <a:pt x="0" y="278959"/>
                  </a:lnTo>
                  <a:close/>
                </a:path>
              </a:pathLst>
            </a:custGeom>
            <a:solidFill>
              <a:srgbClr val="FFFFFF"/>
            </a:solidFill>
          </p:spPr>
        </p:sp>
      </p:grpSp>
      <p:grpSp>
        <p:nvGrpSpPr>
          <p:cNvPr id="6" name="Group 6"/>
          <p:cNvGrpSpPr/>
          <p:nvPr/>
        </p:nvGrpSpPr>
        <p:grpSpPr>
          <a:xfrm rot="381190">
            <a:off x="3807504" y="-705158"/>
            <a:ext cx="18288000" cy="1655287"/>
            <a:chOff x="0" y="0"/>
            <a:chExt cx="6671512" cy="603853"/>
          </a:xfrm>
        </p:grpSpPr>
        <p:sp>
          <p:nvSpPr>
            <p:cNvPr id="7" name="Freeform 7"/>
            <p:cNvSpPr/>
            <p:nvPr/>
          </p:nvSpPr>
          <p:spPr>
            <a:xfrm>
              <a:off x="0" y="0"/>
              <a:ext cx="6671512" cy="603853"/>
            </a:xfrm>
            <a:custGeom>
              <a:avLst/>
              <a:gdLst/>
              <a:ahLst/>
              <a:cxnLst/>
              <a:rect l="l" t="t" r="r" b="b"/>
              <a:pathLst>
                <a:path w="6671512" h="603853">
                  <a:moveTo>
                    <a:pt x="0" y="0"/>
                  </a:moveTo>
                  <a:lnTo>
                    <a:pt x="6671512" y="0"/>
                  </a:lnTo>
                  <a:lnTo>
                    <a:pt x="6671512" y="603853"/>
                  </a:lnTo>
                  <a:lnTo>
                    <a:pt x="0" y="603853"/>
                  </a:lnTo>
                  <a:close/>
                </a:path>
              </a:pathLst>
            </a:custGeom>
            <a:solidFill>
              <a:srgbClr val="2B4A9D"/>
            </a:solidFill>
          </p:spPr>
        </p:sp>
      </p:grpSp>
      <p:grpSp>
        <p:nvGrpSpPr>
          <p:cNvPr id="8" name="Group 8"/>
          <p:cNvGrpSpPr/>
          <p:nvPr/>
        </p:nvGrpSpPr>
        <p:grpSpPr>
          <a:xfrm rot="-284447">
            <a:off x="-3805812" y="-636028"/>
            <a:ext cx="18288000" cy="1655287"/>
            <a:chOff x="0" y="0"/>
            <a:chExt cx="6671512" cy="603853"/>
          </a:xfrm>
        </p:grpSpPr>
        <p:sp>
          <p:nvSpPr>
            <p:cNvPr id="9" name="Freeform 9"/>
            <p:cNvSpPr/>
            <p:nvPr/>
          </p:nvSpPr>
          <p:spPr>
            <a:xfrm>
              <a:off x="0" y="0"/>
              <a:ext cx="6671512" cy="603853"/>
            </a:xfrm>
            <a:custGeom>
              <a:avLst/>
              <a:gdLst/>
              <a:ahLst/>
              <a:cxnLst/>
              <a:rect l="l" t="t" r="r" b="b"/>
              <a:pathLst>
                <a:path w="6671512" h="603853">
                  <a:moveTo>
                    <a:pt x="0" y="0"/>
                  </a:moveTo>
                  <a:lnTo>
                    <a:pt x="6671512" y="0"/>
                  </a:lnTo>
                  <a:lnTo>
                    <a:pt x="6671512" y="603853"/>
                  </a:lnTo>
                  <a:lnTo>
                    <a:pt x="0" y="603853"/>
                  </a:lnTo>
                  <a:close/>
                </a:path>
              </a:pathLst>
            </a:custGeom>
            <a:solidFill>
              <a:srgbClr val="2B4A9D"/>
            </a:solidFill>
          </p:spPr>
        </p:sp>
      </p:grpSp>
      <p:grpSp>
        <p:nvGrpSpPr>
          <p:cNvPr id="10" name="Group 10"/>
          <p:cNvGrpSpPr/>
          <p:nvPr/>
        </p:nvGrpSpPr>
        <p:grpSpPr>
          <a:xfrm>
            <a:off x="0" y="8759041"/>
            <a:ext cx="18288000" cy="764684"/>
            <a:chOff x="0" y="0"/>
            <a:chExt cx="6671512" cy="278959"/>
          </a:xfrm>
        </p:grpSpPr>
        <p:sp>
          <p:nvSpPr>
            <p:cNvPr id="11" name="Freeform 11"/>
            <p:cNvSpPr/>
            <p:nvPr/>
          </p:nvSpPr>
          <p:spPr>
            <a:xfrm>
              <a:off x="0" y="0"/>
              <a:ext cx="6671512" cy="278959"/>
            </a:xfrm>
            <a:custGeom>
              <a:avLst/>
              <a:gdLst/>
              <a:ahLst/>
              <a:cxnLst/>
              <a:rect l="l" t="t" r="r" b="b"/>
              <a:pathLst>
                <a:path w="6671512" h="278959">
                  <a:moveTo>
                    <a:pt x="0" y="0"/>
                  </a:moveTo>
                  <a:lnTo>
                    <a:pt x="6671512" y="0"/>
                  </a:lnTo>
                  <a:lnTo>
                    <a:pt x="6671512" y="278959"/>
                  </a:lnTo>
                  <a:lnTo>
                    <a:pt x="0" y="278959"/>
                  </a:lnTo>
                  <a:close/>
                </a:path>
              </a:pathLst>
            </a:custGeom>
            <a:solidFill>
              <a:srgbClr val="FFFFFF"/>
            </a:solidFill>
          </p:spPr>
        </p:sp>
      </p:grpSp>
      <p:sp>
        <p:nvSpPr>
          <p:cNvPr id="12" name="TextBox 12"/>
          <p:cNvSpPr txBox="1"/>
          <p:nvPr/>
        </p:nvSpPr>
        <p:spPr>
          <a:xfrm>
            <a:off x="3378807" y="1057275"/>
            <a:ext cx="11915155" cy="1748553"/>
          </a:xfrm>
          <a:prstGeom prst="rect">
            <a:avLst/>
          </a:prstGeom>
        </p:spPr>
        <p:txBody>
          <a:bodyPr lIns="0" tIns="0" rIns="0" bIns="0" rtlCol="0" anchor="t">
            <a:spAutoFit/>
          </a:bodyPr>
          <a:lstStyle/>
          <a:p>
            <a:pPr algn="ctr">
              <a:lnSpc>
                <a:spcPts val="6530"/>
              </a:lnSpc>
            </a:pPr>
            <a:r>
              <a:rPr lang="en-US" sz="6219" spc="310">
                <a:solidFill>
                  <a:srgbClr val="2B4A9D"/>
                </a:solidFill>
                <a:latin typeface="Poppins ExtraBold"/>
              </a:rPr>
              <a:t>PARTNERSHIPS REIMAGINED</a:t>
            </a:r>
          </a:p>
        </p:txBody>
      </p:sp>
      <p:sp>
        <p:nvSpPr>
          <p:cNvPr id="13" name="TextBox 13"/>
          <p:cNvSpPr txBox="1"/>
          <p:nvPr/>
        </p:nvSpPr>
        <p:spPr>
          <a:xfrm>
            <a:off x="6526584" y="4958442"/>
            <a:ext cx="5885548" cy="3810000"/>
          </a:xfrm>
          <a:prstGeom prst="rect">
            <a:avLst/>
          </a:prstGeom>
        </p:spPr>
        <p:txBody>
          <a:bodyPr lIns="0" tIns="0" rIns="0" bIns="0" rtlCol="0" anchor="t">
            <a:spAutoFit/>
          </a:bodyPr>
          <a:lstStyle/>
          <a:p>
            <a:pPr marL="647703" lvl="1" indent="-323852">
              <a:lnSpc>
                <a:spcPts val="3750"/>
              </a:lnSpc>
              <a:buFont typeface="Arial"/>
              <a:buChar char="•"/>
            </a:pPr>
            <a:r>
              <a:rPr lang="en-US" sz="3000" spc="300">
                <a:solidFill>
                  <a:srgbClr val="FFFFFF"/>
                </a:solidFill>
                <a:latin typeface="Lato Italics"/>
              </a:rPr>
              <a:t>DC Government Agencies</a:t>
            </a:r>
          </a:p>
          <a:p>
            <a:pPr marL="647703" lvl="1" indent="-323852">
              <a:lnSpc>
                <a:spcPts val="3750"/>
              </a:lnSpc>
              <a:buFont typeface="Arial"/>
              <a:buChar char="•"/>
            </a:pPr>
            <a:r>
              <a:rPr lang="en-US" sz="3000" spc="300">
                <a:solidFill>
                  <a:srgbClr val="FFFFFF"/>
                </a:solidFill>
                <a:latin typeface="Lato Italics"/>
              </a:rPr>
              <a:t>Employers </a:t>
            </a:r>
          </a:p>
          <a:p>
            <a:pPr marL="1295406" lvl="2" indent="-431802">
              <a:lnSpc>
                <a:spcPts val="3750"/>
              </a:lnSpc>
              <a:buFont typeface="Arial"/>
              <a:buChar char="⚬"/>
            </a:pPr>
            <a:r>
              <a:rPr lang="en-US" sz="3000" spc="300">
                <a:solidFill>
                  <a:srgbClr val="FFFFFF"/>
                </a:solidFill>
                <a:latin typeface="Lato"/>
              </a:rPr>
              <a:t>CVS</a:t>
            </a:r>
          </a:p>
          <a:p>
            <a:pPr marL="1295406" lvl="2" indent="-431802">
              <a:lnSpc>
                <a:spcPts val="3750"/>
              </a:lnSpc>
              <a:buFont typeface="Arial"/>
              <a:buChar char="⚬"/>
            </a:pPr>
            <a:r>
              <a:rPr lang="en-US" sz="3000" spc="300">
                <a:solidFill>
                  <a:srgbClr val="FFFFFF"/>
                </a:solidFill>
                <a:latin typeface="Lato"/>
              </a:rPr>
              <a:t>United Health</a:t>
            </a:r>
          </a:p>
          <a:p>
            <a:pPr marL="1295406" lvl="2" indent="-431802">
              <a:lnSpc>
                <a:spcPts val="3750"/>
              </a:lnSpc>
              <a:buFont typeface="Arial"/>
              <a:buChar char="⚬"/>
            </a:pPr>
            <a:r>
              <a:rPr lang="en-US" sz="3000" spc="300">
                <a:solidFill>
                  <a:srgbClr val="FFFFFF"/>
                </a:solidFill>
                <a:latin typeface="Lato"/>
              </a:rPr>
              <a:t>Walgreens</a:t>
            </a:r>
          </a:p>
          <a:p>
            <a:pPr marL="1295406" lvl="2" indent="-431802">
              <a:lnSpc>
                <a:spcPts val="3750"/>
              </a:lnSpc>
              <a:buFont typeface="Arial"/>
              <a:buChar char="⚬"/>
            </a:pPr>
            <a:r>
              <a:rPr lang="en-US" sz="3000" spc="300">
                <a:solidFill>
                  <a:srgbClr val="FFFFFF"/>
                </a:solidFill>
                <a:latin typeface="Lato"/>
              </a:rPr>
              <a:t>US Dept. of Transportation</a:t>
            </a:r>
          </a:p>
          <a:p>
            <a:pPr algn="ctr">
              <a:lnSpc>
                <a:spcPts val="3750"/>
              </a:lnSpc>
            </a:pPr>
            <a:endParaRPr lang="en-US" sz="3000" spc="300">
              <a:solidFill>
                <a:srgbClr val="FFFFFF"/>
              </a:solidFill>
              <a:latin typeface="Lato"/>
            </a:endParaRPr>
          </a:p>
        </p:txBody>
      </p:sp>
      <p:sp>
        <p:nvSpPr>
          <p:cNvPr id="14" name="TextBox 14"/>
          <p:cNvSpPr txBox="1"/>
          <p:nvPr/>
        </p:nvSpPr>
        <p:spPr>
          <a:xfrm>
            <a:off x="436033" y="4143086"/>
            <a:ext cx="5885548" cy="523875"/>
          </a:xfrm>
          <a:prstGeom prst="rect">
            <a:avLst/>
          </a:prstGeom>
        </p:spPr>
        <p:txBody>
          <a:bodyPr lIns="0" tIns="0" rIns="0" bIns="0" rtlCol="0" anchor="t">
            <a:spAutoFit/>
          </a:bodyPr>
          <a:lstStyle/>
          <a:p>
            <a:pPr algn="ctr">
              <a:lnSpc>
                <a:spcPts val="4200"/>
              </a:lnSpc>
            </a:pPr>
            <a:r>
              <a:rPr lang="en-US" sz="3000" spc="300">
                <a:solidFill>
                  <a:srgbClr val="2B4A9D"/>
                </a:solidFill>
                <a:latin typeface="Lato"/>
              </a:rPr>
              <a:t>RSA SERVICES</a:t>
            </a:r>
          </a:p>
        </p:txBody>
      </p:sp>
      <p:sp>
        <p:nvSpPr>
          <p:cNvPr id="15" name="TextBox 15"/>
          <p:cNvSpPr txBox="1"/>
          <p:nvPr/>
        </p:nvSpPr>
        <p:spPr>
          <a:xfrm>
            <a:off x="1317614" y="5124450"/>
            <a:ext cx="4546336" cy="1905000"/>
          </a:xfrm>
          <a:prstGeom prst="rect">
            <a:avLst/>
          </a:prstGeom>
        </p:spPr>
        <p:txBody>
          <a:bodyPr lIns="0" tIns="0" rIns="0" bIns="0" rtlCol="0" anchor="t">
            <a:spAutoFit/>
          </a:bodyPr>
          <a:lstStyle/>
          <a:p>
            <a:pPr marL="647703" lvl="1" indent="-323852" algn="ctr">
              <a:lnSpc>
                <a:spcPts val="3750"/>
              </a:lnSpc>
              <a:buFont typeface="Arial"/>
              <a:buChar char="•"/>
            </a:pPr>
            <a:r>
              <a:rPr lang="en-US" sz="3000" spc="300">
                <a:solidFill>
                  <a:srgbClr val="FFFFFF"/>
                </a:solidFill>
                <a:latin typeface="Lato Italics"/>
              </a:rPr>
              <a:t>RSA Overview</a:t>
            </a:r>
          </a:p>
          <a:p>
            <a:pPr marL="647703" lvl="1" indent="-323852" algn="ctr">
              <a:lnSpc>
                <a:spcPts val="3750"/>
              </a:lnSpc>
              <a:buFont typeface="Arial"/>
              <a:buChar char="•"/>
            </a:pPr>
            <a:r>
              <a:rPr lang="en-US" sz="3000" spc="300">
                <a:solidFill>
                  <a:srgbClr val="FFFFFF"/>
                </a:solidFill>
                <a:latin typeface="Lato"/>
              </a:rPr>
              <a:t>Programs and Resources</a:t>
            </a:r>
          </a:p>
          <a:p>
            <a:pPr algn="ctr">
              <a:lnSpc>
                <a:spcPts val="3750"/>
              </a:lnSpc>
            </a:pPr>
            <a:endParaRPr lang="en-US" sz="3000" spc="300">
              <a:solidFill>
                <a:srgbClr val="FFFFFF"/>
              </a:solidFill>
              <a:latin typeface="Lato"/>
            </a:endParaRPr>
          </a:p>
        </p:txBody>
      </p:sp>
      <p:sp>
        <p:nvSpPr>
          <p:cNvPr id="16" name="TextBox 16"/>
          <p:cNvSpPr txBox="1"/>
          <p:nvPr/>
        </p:nvSpPr>
        <p:spPr>
          <a:xfrm>
            <a:off x="6321581" y="4143086"/>
            <a:ext cx="5811406" cy="523875"/>
          </a:xfrm>
          <a:prstGeom prst="rect">
            <a:avLst/>
          </a:prstGeom>
        </p:spPr>
        <p:txBody>
          <a:bodyPr lIns="0" tIns="0" rIns="0" bIns="0" rtlCol="0" anchor="t">
            <a:spAutoFit/>
          </a:bodyPr>
          <a:lstStyle/>
          <a:p>
            <a:pPr algn="ctr">
              <a:lnSpc>
                <a:spcPts val="4200"/>
              </a:lnSpc>
            </a:pPr>
            <a:r>
              <a:rPr lang="en-US" sz="3000" spc="300">
                <a:solidFill>
                  <a:srgbClr val="2B4A9D"/>
                </a:solidFill>
                <a:latin typeface="Lato"/>
              </a:rPr>
              <a:t>CURRENT PARTNERHSHIPS </a:t>
            </a:r>
          </a:p>
        </p:txBody>
      </p:sp>
      <p:sp>
        <p:nvSpPr>
          <p:cNvPr id="17" name="TextBox 17"/>
          <p:cNvSpPr txBox="1"/>
          <p:nvPr/>
        </p:nvSpPr>
        <p:spPr>
          <a:xfrm>
            <a:off x="12412132" y="4143086"/>
            <a:ext cx="5047348" cy="523875"/>
          </a:xfrm>
          <a:prstGeom prst="rect">
            <a:avLst/>
          </a:prstGeom>
        </p:spPr>
        <p:txBody>
          <a:bodyPr lIns="0" tIns="0" rIns="0" bIns="0" rtlCol="0" anchor="t">
            <a:spAutoFit/>
          </a:bodyPr>
          <a:lstStyle/>
          <a:p>
            <a:pPr algn="ctr">
              <a:lnSpc>
                <a:spcPts val="4200"/>
              </a:lnSpc>
            </a:pPr>
            <a:r>
              <a:rPr lang="en-US" sz="3000" spc="300">
                <a:solidFill>
                  <a:srgbClr val="2B4A9D"/>
                </a:solidFill>
                <a:latin typeface="Lato"/>
              </a:rPr>
              <a:t>ABM INDUSTRIES</a:t>
            </a:r>
          </a:p>
        </p:txBody>
      </p:sp>
      <p:sp>
        <p:nvSpPr>
          <p:cNvPr id="18" name="TextBox 18"/>
          <p:cNvSpPr txBox="1"/>
          <p:nvPr/>
        </p:nvSpPr>
        <p:spPr>
          <a:xfrm>
            <a:off x="12786456" y="5122907"/>
            <a:ext cx="4673024" cy="2693035"/>
          </a:xfrm>
          <a:prstGeom prst="rect">
            <a:avLst/>
          </a:prstGeom>
        </p:spPr>
        <p:txBody>
          <a:bodyPr lIns="0" tIns="0" rIns="0" bIns="0" rtlCol="0" anchor="t">
            <a:spAutoFit/>
          </a:bodyPr>
          <a:lstStyle/>
          <a:p>
            <a:pPr marL="669291" lvl="1" indent="-334646" algn="just">
              <a:lnSpc>
                <a:spcPts val="4340"/>
              </a:lnSpc>
              <a:buFont typeface="Arial"/>
              <a:buChar char="•"/>
            </a:pPr>
            <a:r>
              <a:rPr lang="en-US" sz="3100">
                <a:solidFill>
                  <a:srgbClr val="FFFFFF"/>
                </a:solidFill>
                <a:latin typeface="Canva Sans"/>
              </a:rPr>
              <a:t>Hired 16 RSA Clients to date</a:t>
            </a:r>
          </a:p>
          <a:p>
            <a:pPr marL="669291" lvl="1" indent="-334646" algn="just">
              <a:lnSpc>
                <a:spcPts val="4340"/>
              </a:lnSpc>
              <a:buFont typeface="Arial"/>
              <a:buChar char="•"/>
            </a:pPr>
            <a:r>
              <a:rPr lang="en-US" sz="3100">
                <a:solidFill>
                  <a:srgbClr val="FFFFFF"/>
                </a:solidFill>
                <a:latin typeface="Canva Sans"/>
              </a:rPr>
              <a:t>Career Days</a:t>
            </a:r>
          </a:p>
          <a:p>
            <a:pPr marL="669291" lvl="1" indent="-334646" algn="just">
              <a:lnSpc>
                <a:spcPts val="4340"/>
              </a:lnSpc>
              <a:buFont typeface="Arial"/>
              <a:buChar char="•"/>
            </a:pPr>
            <a:r>
              <a:rPr lang="en-US" sz="3100">
                <a:solidFill>
                  <a:srgbClr val="FFFFFF"/>
                </a:solidFill>
                <a:latin typeface="Canva Sans"/>
              </a:rPr>
              <a:t>Employer Spotlights</a:t>
            </a:r>
          </a:p>
          <a:p>
            <a:pPr marL="669291" lvl="1" indent="-334646" algn="just">
              <a:lnSpc>
                <a:spcPts val="4340"/>
              </a:lnSpc>
              <a:buFont typeface="Arial"/>
              <a:buChar char="•"/>
            </a:pPr>
            <a:r>
              <a:rPr lang="en-US" sz="3100">
                <a:solidFill>
                  <a:srgbClr val="FFFFFF"/>
                </a:solidFill>
                <a:latin typeface="Canva Sans"/>
              </a:rPr>
              <a:t>Mock Interviews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028950"/>
            <a:ext cx="18288000" cy="7258050"/>
            <a:chOff x="0" y="0"/>
            <a:chExt cx="6671512" cy="2647756"/>
          </a:xfrm>
        </p:grpSpPr>
        <p:sp>
          <p:nvSpPr>
            <p:cNvPr id="3" name="Freeform 3"/>
            <p:cNvSpPr/>
            <p:nvPr/>
          </p:nvSpPr>
          <p:spPr>
            <a:xfrm>
              <a:off x="0" y="0"/>
              <a:ext cx="6671512" cy="2647756"/>
            </a:xfrm>
            <a:custGeom>
              <a:avLst/>
              <a:gdLst/>
              <a:ahLst/>
              <a:cxnLst/>
              <a:rect l="l" t="t" r="r" b="b"/>
              <a:pathLst>
                <a:path w="6671512" h="2647756">
                  <a:moveTo>
                    <a:pt x="0" y="0"/>
                  </a:moveTo>
                  <a:lnTo>
                    <a:pt x="6671512" y="0"/>
                  </a:lnTo>
                  <a:lnTo>
                    <a:pt x="6671512" y="2647756"/>
                  </a:lnTo>
                  <a:lnTo>
                    <a:pt x="0" y="2647756"/>
                  </a:lnTo>
                  <a:close/>
                </a:path>
              </a:pathLst>
            </a:custGeom>
            <a:solidFill>
              <a:srgbClr val="2B4A9D"/>
            </a:solidFill>
          </p:spPr>
        </p:sp>
      </p:grpSp>
      <p:grpSp>
        <p:nvGrpSpPr>
          <p:cNvPr id="4" name="Group 4"/>
          <p:cNvGrpSpPr/>
          <p:nvPr/>
        </p:nvGrpSpPr>
        <p:grpSpPr>
          <a:xfrm>
            <a:off x="0" y="4055969"/>
            <a:ext cx="18288000" cy="764684"/>
            <a:chOff x="0" y="0"/>
            <a:chExt cx="6671512" cy="278959"/>
          </a:xfrm>
        </p:grpSpPr>
        <p:sp>
          <p:nvSpPr>
            <p:cNvPr id="5" name="Freeform 5"/>
            <p:cNvSpPr/>
            <p:nvPr/>
          </p:nvSpPr>
          <p:spPr>
            <a:xfrm>
              <a:off x="0" y="0"/>
              <a:ext cx="6671512" cy="278959"/>
            </a:xfrm>
            <a:custGeom>
              <a:avLst/>
              <a:gdLst/>
              <a:ahLst/>
              <a:cxnLst/>
              <a:rect l="l" t="t" r="r" b="b"/>
              <a:pathLst>
                <a:path w="6671512" h="278959">
                  <a:moveTo>
                    <a:pt x="0" y="0"/>
                  </a:moveTo>
                  <a:lnTo>
                    <a:pt x="6671512" y="0"/>
                  </a:lnTo>
                  <a:lnTo>
                    <a:pt x="6671512" y="278959"/>
                  </a:lnTo>
                  <a:lnTo>
                    <a:pt x="0" y="278959"/>
                  </a:lnTo>
                  <a:close/>
                </a:path>
              </a:pathLst>
            </a:custGeom>
            <a:solidFill>
              <a:srgbClr val="FFFFFF"/>
            </a:solidFill>
          </p:spPr>
        </p:sp>
      </p:grpSp>
      <p:grpSp>
        <p:nvGrpSpPr>
          <p:cNvPr id="6" name="Group 6"/>
          <p:cNvGrpSpPr/>
          <p:nvPr/>
        </p:nvGrpSpPr>
        <p:grpSpPr>
          <a:xfrm rot="381190">
            <a:off x="3807504" y="-705158"/>
            <a:ext cx="18288000" cy="1655287"/>
            <a:chOff x="0" y="0"/>
            <a:chExt cx="6671512" cy="603853"/>
          </a:xfrm>
        </p:grpSpPr>
        <p:sp>
          <p:nvSpPr>
            <p:cNvPr id="7" name="Freeform 7"/>
            <p:cNvSpPr/>
            <p:nvPr/>
          </p:nvSpPr>
          <p:spPr>
            <a:xfrm>
              <a:off x="0" y="0"/>
              <a:ext cx="6671512" cy="603853"/>
            </a:xfrm>
            <a:custGeom>
              <a:avLst/>
              <a:gdLst/>
              <a:ahLst/>
              <a:cxnLst/>
              <a:rect l="l" t="t" r="r" b="b"/>
              <a:pathLst>
                <a:path w="6671512" h="603853">
                  <a:moveTo>
                    <a:pt x="0" y="0"/>
                  </a:moveTo>
                  <a:lnTo>
                    <a:pt x="6671512" y="0"/>
                  </a:lnTo>
                  <a:lnTo>
                    <a:pt x="6671512" y="603853"/>
                  </a:lnTo>
                  <a:lnTo>
                    <a:pt x="0" y="603853"/>
                  </a:lnTo>
                  <a:close/>
                </a:path>
              </a:pathLst>
            </a:custGeom>
            <a:solidFill>
              <a:srgbClr val="2B4A9D"/>
            </a:solidFill>
          </p:spPr>
        </p:sp>
      </p:grpSp>
      <p:grpSp>
        <p:nvGrpSpPr>
          <p:cNvPr id="8" name="Group 8"/>
          <p:cNvGrpSpPr/>
          <p:nvPr/>
        </p:nvGrpSpPr>
        <p:grpSpPr>
          <a:xfrm rot="-284447">
            <a:off x="-3805812" y="-636028"/>
            <a:ext cx="18288000" cy="1655287"/>
            <a:chOff x="0" y="0"/>
            <a:chExt cx="6671512" cy="603853"/>
          </a:xfrm>
        </p:grpSpPr>
        <p:sp>
          <p:nvSpPr>
            <p:cNvPr id="9" name="Freeform 9"/>
            <p:cNvSpPr/>
            <p:nvPr/>
          </p:nvSpPr>
          <p:spPr>
            <a:xfrm>
              <a:off x="0" y="0"/>
              <a:ext cx="6671512" cy="603853"/>
            </a:xfrm>
            <a:custGeom>
              <a:avLst/>
              <a:gdLst/>
              <a:ahLst/>
              <a:cxnLst/>
              <a:rect l="l" t="t" r="r" b="b"/>
              <a:pathLst>
                <a:path w="6671512" h="603853">
                  <a:moveTo>
                    <a:pt x="0" y="0"/>
                  </a:moveTo>
                  <a:lnTo>
                    <a:pt x="6671512" y="0"/>
                  </a:lnTo>
                  <a:lnTo>
                    <a:pt x="6671512" y="603853"/>
                  </a:lnTo>
                  <a:lnTo>
                    <a:pt x="0" y="603853"/>
                  </a:lnTo>
                  <a:close/>
                </a:path>
              </a:pathLst>
            </a:custGeom>
            <a:solidFill>
              <a:srgbClr val="2B4A9D"/>
            </a:solidFill>
          </p:spPr>
        </p:sp>
      </p:grpSp>
      <p:grpSp>
        <p:nvGrpSpPr>
          <p:cNvPr id="10" name="Group 10"/>
          <p:cNvGrpSpPr/>
          <p:nvPr/>
        </p:nvGrpSpPr>
        <p:grpSpPr>
          <a:xfrm>
            <a:off x="0" y="8759041"/>
            <a:ext cx="18288000" cy="764684"/>
            <a:chOff x="0" y="0"/>
            <a:chExt cx="6671512" cy="278959"/>
          </a:xfrm>
        </p:grpSpPr>
        <p:sp>
          <p:nvSpPr>
            <p:cNvPr id="11" name="Freeform 11"/>
            <p:cNvSpPr/>
            <p:nvPr/>
          </p:nvSpPr>
          <p:spPr>
            <a:xfrm>
              <a:off x="0" y="0"/>
              <a:ext cx="6671512" cy="278959"/>
            </a:xfrm>
            <a:custGeom>
              <a:avLst/>
              <a:gdLst/>
              <a:ahLst/>
              <a:cxnLst/>
              <a:rect l="l" t="t" r="r" b="b"/>
              <a:pathLst>
                <a:path w="6671512" h="278959">
                  <a:moveTo>
                    <a:pt x="0" y="0"/>
                  </a:moveTo>
                  <a:lnTo>
                    <a:pt x="6671512" y="0"/>
                  </a:lnTo>
                  <a:lnTo>
                    <a:pt x="6671512" y="278959"/>
                  </a:lnTo>
                  <a:lnTo>
                    <a:pt x="0" y="278959"/>
                  </a:lnTo>
                  <a:close/>
                </a:path>
              </a:pathLst>
            </a:custGeom>
            <a:solidFill>
              <a:srgbClr val="FFFFFF"/>
            </a:solidFill>
          </p:spPr>
        </p:sp>
      </p:grpSp>
      <p:sp>
        <p:nvSpPr>
          <p:cNvPr id="12" name="TextBox 12"/>
          <p:cNvSpPr txBox="1"/>
          <p:nvPr/>
        </p:nvSpPr>
        <p:spPr>
          <a:xfrm>
            <a:off x="1493804" y="1259426"/>
            <a:ext cx="15327005" cy="1910718"/>
          </a:xfrm>
          <a:prstGeom prst="rect">
            <a:avLst/>
          </a:prstGeom>
        </p:spPr>
        <p:txBody>
          <a:bodyPr lIns="0" tIns="0" rIns="0" bIns="0" rtlCol="0" anchor="t">
            <a:spAutoFit/>
          </a:bodyPr>
          <a:lstStyle/>
          <a:p>
            <a:pPr algn="ctr">
              <a:lnSpc>
                <a:spcPts val="7140"/>
              </a:lnSpc>
            </a:pPr>
            <a:r>
              <a:rPr lang="en-US" sz="6800" spc="340">
                <a:solidFill>
                  <a:srgbClr val="2B4A9D"/>
                </a:solidFill>
                <a:latin typeface="Poppins ExtraBold"/>
              </a:rPr>
              <a:t>TAKING CHARGE OF YOUR JOB SEARCH</a:t>
            </a:r>
          </a:p>
        </p:txBody>
      </p:sp>
      <p:sp>
        <p:nvSpPr>
          <p:cNvPr id="13" name="TextBox 13"/>
          <p:cNvSpPr txBox="1"/>
          <p:nvPr/>
        </p:nvSpPr>
        <p:spPr>
          <a:xfrm>
            <a:off x="436033" y="5013053"/>
            <a:ext cx="5982966" cy="1428435"/>
          </a:xfrm>
          <a:prstGeom prst="rect">
            <a:avLst/>
          </a:prstGeom>
        </p:spPr>
        <p:txBody>
          <a:bodyPr lIns="0" tIns="0" rIns="0" bIns="0" rtlCol="0" anchor="t">
            <a:spAutoFit/>
          </a:bodyPr>
          <a:lstStyle/>
          <a:p>
            <a:pPr marL="658424" lvl="1" indent="-329212">
              <a:lnSpc>
                <a:spcPts val="3812"/>
              </a:lnSpc>
              <a:buFont typeface="Arial"/>
              <a:buChar char="•"/>
            </a:pPr>
            <a:r>
              <a:rPr lang="en-US" sz="3049" spc="304">
                <a:solidFill>
                  <a:srgbClr val="FFFFFF"/>
                </a:solidFill>
                <a:latin typeface="Lato"/>
              </a:rPr>
              <a:t>Carlos Zacarias</a:t>
            </a:r>
          </a:p>
          <a:p>
            <a:pPr marL="658424" lvl="1" indent="-329212">
              <a:lnSpc>
                <a:spcPts val="3812"/>
              </a:lnSpc>
              <a:buFont typeface="Arial"/>
              <a:buChar char="•"/>
            </a:pPr>
            <a:r>
              <a:rPr lang="en-US" sz="3049" spc="304">
                <a:solidFill>
                  <a:srgbClr val="FFFFFF"/>
                </a:solidFill>
                <a:latin typeface="Lato"/>
              </a:rPr>
              <a:t>Dajan Chambers Purvis</a:t>
            </a:r>
          </a:p>
          <a:p>
            <a:pPr marL="658424" lvl="1" indent="-329212">
              <a:lnSpc>
                <a:spcPts val="3812"/>
              </a:lnSpc>
              <a:buFont typeface="Arial"/>
              <a:buChar char="•"/>
            </a:pPr>
            <a:r>
              <a:rPr lang="en-US" sz="3049" spc="304">
                <a:solidFill>
                  <a:srgbClr val="FFFFFF"/>
                </a:solidFill>
                <a:latin typeface="Lato"/>
              </a:rPr>
              <a:t>Juanita Wells</a:t>
            </a:r>
          </a:p>
        </p:txBody>
      </p:sp>
      <p:sp>
        <p:nvSpPr>
          <p:cNvPr id="14" name="TextBox 14"/>
          <p:cNvSpPr txBox="1"/>
          <p:nvPr/>
        </p:nvSpPr>
        <p:spPr>
          <a:xfrm>
            <a:off x="436033" y="4143086"/>
            <a:ext cx="5885548" cy="523875"/>
          </a:xfrm>
          <a:prstGeom prst="rect">
            <a:avLst/>
          </a:prstGeom>
        </p:spPr>
        <p:txBody>
          <a:bodyPr lIns="0" tIns="0" rIns="0" bIns="0" rtlCol="0" anchor="t">
            <a:spAutoFit/>
          </a:bodyPr>
          <a:lstStyle/>
          <a:p>
            <a:pPr algn="ctr">
              <a:lnSpc>
                <a:spcPts val="4200"/>
              </a:lnSpc>
            </a:pPr>
            <a:r>
              <a:rPr lang="en-US" sz="3000" spc="300">
                <a:solidFill>
                  <a:srgbClr val="2B4A9D"/>
                </a:solidFill>
                <a:latin typeface="Lato Bold"/>
              </a:rPr>
              <a:t>JOB SEEKER STORIES</a:t>
            </a:r>
          </a:p>
        </p:txBody>
      </p:sp>
      <p:sp>
        <p:nvSpPr>
          <p:cNvPr id="15" name="TextBox 15"/>
          <p:cNvSpPr txBox="1"/>
          <p:nvPr/>
        </p:nvSpPr>
        <p:spPr>
          <a:xfrm>
            <a:off x="7065432" y="5003212"/>
            <a:ext cx="4183748" cy="2857500"/>
          </a:xfrm>
          <a:prstGeom prst="rect">
            <a:avLst/>
          </a:prstGeom>
        </p:spPr>
        <p:txBody>
          <a:bodyPr lIns="0" tIns="0" rIns="0" bIns="0" rtlCol="0" anchor="t">
            <a:spAutoFit/>
          </a:bodyPr>
          <a:lstStyle/>
          <a:p>
            <a:pPr marL="647703" lvl="1" indent="-323852">
              <a:lnSpc>
                <a:spcPts val="3750"/>
              </a:lnSpc>
              <a:buFont typeface="Arial"/>
              <a:buChar char="•"/>
            </a:pPr>
            <a:r>
              <a:rPr lang="en-US" sz="3000" spc="300">
                <a:solidFill>
                  <a:srgbClr val="FFFFFF"/>
                </a:solidFill>
                <a:latin typeface="Lato Italics"/>
              </a:rPr>
              <a:t>Training and apprenticeship program</a:t>
            </a:r>
          </a:p>
          <a:p>
            <a:pPr marL="647703" lvl="1" indent="-323852">
              <a:lnSpc>
                <a:spcPts val="3750"/>
              </a:lnSpc>
              <a:buFont typeface="Arial"/>
              <a:buChar char="•"/>
            </a:pPr>
            <a:r>
              <a:rPr lang="en-US" sz="3000" spc="300">
                <a:solidFill>
                  <a:srgbClr val="FFFFFF"/>
                </a:solidFill>
                <a:latin typeface="Lato Italics"/>
              </a:rPr>
              <a:t>Interpersonal  skill training </a:t>
            </a:r>
          </a:p>
          <a:p>
            <a:pPr marL="647703" lvl="1" indent="-323852">
              <a:lnSpc>
                <a:spcPts val="3750"/>
              </a:lnSpc>
              <a:buFont typeface="Arial"/>
              <a:buChar char="•"/>
            </a:pPr>
            <a:r>
              <a:rPr lang="en-US" sz="3000" spc="300">
                <a:solidFill>
                  <a:srgbClr val="FFFFFF"/>
                </a:solidFill>
                <a:latin typeface="Lato Italics"/>
              </a:rPr>
              <a:t>Job Placement</a:t>
            </a:r>
          </a:p>
        </p:txBody>
      </p:sp>
      <p:sp>
        <p:nvSpPr>
          <p:cNvPr id="16" name="TextBox 16"/>
          <p:cNvSpPr txBox="1"/>
          <p:nvPr/>
        </p:nvSpPr>
        <p:spPr>
          <a:xfrm>
            <a:off x="7065432" y="4143086"/>
            <a:ext cx="4183748" cy="523875"/>
          </a:xfrm>
          <a:prstGeom prst="rect">
            <a:avLst/>
          </a:prstGeom>
        </p:spPr>
        <p:txBody>
          <a:bodyPr lIns="0" tIns="0" rIns="0" bIns="0" rtlCol="0" anchor="t">
            <a:spAutoFit/>
          </a:bodyPr>
          <a:lstStyle/>
          <a:p>
            <a:pPr algn="ctr">
              <a:lnSpc>
                <a:spcPts val="4200"/>
              </a:lnSpc>
            </a:pPr>
            <a:r>
              <a:rPr lang="en-US" sz="3000" spc="300">
                <a:solidFill>
                  <a:srgbClr val="2B4A9D"/>
                </a:solidFill>
                <a:latin typeface="Lato Bold"/>
              </a:rPr>
              <a:t>JOB CORPS</a:t>
            </a:r>
          </a:p>
        </p:txBody>
      </p:sp>
      <p:sp>
        <p:nvSpPr>
          <p:cNvPr id="17" name="TextBox 17"/>
          <p:cNvSpPr txBox="1"/>
          <p:nvPr/>
        </p:nvSpPr>
        <p:spPr>
          <a:xfrm>
            <a:off x="13240652" y="5013053"/>
            <a:ext cx="5047348" cy="2381250"/>
          </a:xfrm>
          <a:prstGeom prst="rect">
            <a:avLst/>
          </a:prstGeom>
        </p:spPr>
        <p:txBody>
          <a:bodyPr lIns="0" tIns="0" rIns="0" bIns="0" rtlCol="0" anchor="t">
            <a:spAutoFit/>
          </a:bodyPr>
          <a:lstStyle/>
          <a:p>
            <a:pPr marL="647703" lvl="1" indent="-323852">
              <a:lnSpc>
                <a:spcPts val="3750"/>
              </a:lnSpc>
              <a:buFont typeface="Arial"/>
              <a:buChar char="•"/>
            </a:pPr>
            <a:r>
              <a:rPr lang="en-US" sz="3000" spc="300">
                <a:solidFill>
                  <a:srgbClr val="FFFFFF"/>
                </a:solidFill>
                <a:latin typeface="Lato Italics"/>
              </a:rPr>
              <a:t>Training and Education</a:t>
            </a:r>
          </a:p>
          <a:p>
            <a:pPr marL="647703" lvl="1" indent="-323852">
              <a:lnSpc>
                <a:spcPts val="3750"/>
              </a:lnSpc>
              <a:buFont typeface="Arial"/>
              <a:buChar char="•"/>
            </a:pPr>
            <a:r>
              <a:rPr lang="en-US" sz="3000" spc="300">
                <a:solidFill>
                  <a:srgbClr val="FFFFFF"/>
                </a:solidFill>
                <a:latin typeface="Lato Italics"/>
              </a:rPr>
              <a:t>Advocacy </a:t>
            </a:r>
          </a:p>
          <a:p>
            <a:pPr marL="647703" lvl="1" indent="-323852">
              <a:lnSpc>
                <a:spcPts val="3750"/>
              </a:lnSpc>
              <a:buFont typeface="Arial"/>
              <a:buChar char="•"/>
            </a:pPr>
            <a:r>
              <a:rPr lang="en-US" sz="3000" spc="300">
                <a:solidFill>
                  <a:srgbClr val="FFFFFF"/>
                </a:solidFill>
                <a:latin typeface="Lato Italics"/>
              </a:rPr>
              <a:t>Technology </a:t>
            </a:r>
          </a:p>
          <a:p>
            <a:pPr>
              <a:lnSpc>
                <a:spcPts val="3750"/>
              </a:lnSpc>
            </a:pPr>
            <a:endParaRPr lang="en-US" sz="3000" spc="300">
              <a:solidFill>
                <a:srgbClr val="FFFFFF"/>
              </a:solidFill>
              <a:latin typeface="Lato Italics"/>
            </a:endParaRPr>
          </a:p>
        </p:txBody>
      </p:sp>
      <p:sp>
        <p:nvSpPr>
          <p:cNvPr id="18" name="TextBox 18"/>
          <p:cNvSpPr txBox="1"/>
          <p:nvPr/>
        </p:nvSpPr>
        <p:spPr>
          <a:xfrm>
            <a:off x="11249181" y="4143086"/>
            <a:ext cx="7326218" cy="523875"/>
          </a:xfrm>
          <a:prstGeom prst="rect">
            <a:avLst/>
          </a:prstGeom>
        </p:spPr>
        <p:txBody>
          <a:bodyPr lIns="0" tIns="0" rIns="0" bIns="0" rtlCol="0" anchor="t">
            <a:spAutoFit/>
          </a:bodyPr>
          <a:lstStyle/>
          <a:p>
            <a:pPr algn="ctr">
              <a:lnSpc>
                <a:spcPts val="4200"/>
              </a:lnSpc>
            </a:pPr>
            <a:r>
              <a:rPr lang="en-US" sz="3000" spc="300">
                <a:solidFill>
                  <a:srgbClr val="2B4A9D"/>
                </a:solidFill>
                <a:latin typeface="Lato Bold"/>
              </a:rPr>
              <a:t>NATIONAL FED. OF THE BLIND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028950"/>
            <a:ext cx="18288000" cy="7258050"/>
            <a:chOff x="0" y="0"/>
            <a:chExt cx="6671512" cy="2647756"/>
          </a:xfrm>
        </p:grpSpPr>
        <p:sp>
          <p:nvSpPr>
            <p:cNvPr id="3" name="Freeform 3"/>
            <p:cNvSpPr/>
            <p:nvPr/>
          </p:nvSpPr>
          <p:spPr>
            <a:xfrm>
              <a:off x="0" y="0"/>
              <a:ext cx="6671512" cy="2647756"/>
            </a:xfrm>
            <a:custGeom>
              <a:avLst/>
              <a:gdLst/>
              <a:ahLst/>
              <a:cxnLst/>
              <a:rect l="l" t="t" r="r" b="b"/>
              <a:pathLst>
                <a:path w="6671512" h="2647756">
                  <a:moveTo>
                    <a:pt x="0" y="0"/>
                  </a:moveTo>
                  <a:lnTo>
                    <a:pt x="6671512" y="0"/>
                  </a:lnTo>
                  <a:lnTo>
                    <a:pt x="6671512" y="2647756"/>
                  </a:lnTo>
                  <a:lnTo>
                    <a:pt x="0" y="2647756"/>
                  </a:lnTo>
                  <a:close/>
                </a:path>
              </a:pathLst>
            </a:custGeom>
            <a:solidFill>
              <a:srgbClr val="2B4A9D"/>
            </a:solidFill>
          </p:spPr>
        </p:sp>
      </p:grpSp>
      <p:grpSp>
        <p:nvGrpSpPr>
          <p:cNvPr id="4" name="Group 4"/>
          <p:cNvGrpSpPr/>
          <p:nvPr/>
        </p:nvGrpSpPr>
        <p:grpSpPr>
          <a:xfrm>
            <a:off x="0" y="3784028"/>
            <a:ext cx="18288000" cy="1036625"/>
            <a:chOff x="0" y="0"/>
            <a:chExt cx="6671512" cy="378163"/>
          </a:xfrm>
        </p:grpSpPr>
        <p:sp>
          <p:nvSpPr>
            <p:cNvPr id="5" name="Freeform 5"/>
            <p:cNvSpPr/>
            <p:nvPr/>
          </p:nvSpPr>
          <p:spPr>
            <a:xfrm>
              <a:off x="0" y="0"/>
              <a:ext cx="6671512" cy="378163"/>
            </a:xfrm>
            <a:custGeom>
              <a:avLst/>
              <a:gdLst/>
              <a:ahLst/>
              <a:cxnLst/>
              <a:rect l="l" t="t" r="r" b="b"/>
              <a:pathLst>
                <a:path w="6671512" h="378163">
                  <a:moveTo>
                    <a:pt x="0" y="0"/>
                  </a:moveTo>
                  <a:lnTo>
                    <a:pt x="6671512" y="0"/>
                  </a:lnTo>
                  <a:lnTo>
                    <a:pt x="6671512" y="378163"/>
                  </a:lnTo>
                  <a:lnTo>
                    <a:pt x="0" y="378163"/>
                  </a:lnTo>
                  <a:close/>
                </a:path>
              </a:pathLst>
            </a:custGeom>
            <a:solidFill>
              <a:srgbClr val="FFFFFF"/>
            </a:solidFill>
          </p:spPr>
        </p:sp>
      </p:grpSp>
      <p:grpSp>
        <p:nvGrpSpPr>
          <p:cNvPr id="6" name="Group 6"/>
          <p:cNvGrpSpPr/>
          <p:nvPr/>
        </p:nvGrpSpPr>
        <p:grpSpPr>
          <a:xfrm rot="381190">
            <a:off x="3807504" y="-705158"/>
            <a:ext cx="18288000" cy="1655287"/>
            <a:chOff x="0" y="0"/>
            <a:chExt cx="6671512" cy="603853"/>
          </a:xfrm>
        </p:grpSpPr>
        <p:sp>
          <p:nvSpPr>
            <p:cNvPr id="7" name="Freeform 7"/>
            <p:cNvSpPr/>
            <p:nvPr/>
          </p:nvSpPr>
          <p:spPr>
            <a:xfrm>
              <a:off x="0" y="0"/>
              <a:ext cx="6671512" cy="603853"/>
            </a:xfrm>
            <a:custGeom>
              <a:avLst/>
              <a:gdLst/>
              <a:ahLst/>
              <a:cxnLst/>
              <a:rect l="l" t="t" r="r" b="b"/>
              <a:pathLst>
                <a:path w="6671512" h="603853">
                  <a:moveTo>
                    <a:pt x="0" y="0"/>
                  </a:moveTo>
                  <a:lnTo>
                    <a:pt x="6671512" y="0"/>
                  </a:lnTo>
                  <a:lnTo>
                    <a:pt x="6671512" y="603853"/>
                  </a:lnTo>
                  <a:lnTo>
                    <a:pt x="0" y="603853"/>
                  </a:lnTo>
                  <a:close/>
                </a:path>
              </a:pathLst>
            </a:custGeom>
            <a:solidFill>
              <a:srgbClr val="2B4A9D"/>
            </a:solidFill>
          </p:spPr>
        </p:sp>
      </p:grpSp>
      <p:grpSp>
        <p:nvGrpSpPr>
          <p:cNvPr id="8" name="Group 8"/>
          <p:cNvGrpSpPr/>
          <p:nvPr/>
        </p:nvGrpSpPr>
        <p:grpSpPr>
          <a:xfrm rot="-284447">
            <a:off x="-3805812" y="-636028"/>
            <a:ext cx="18288000" cy="1655287"/>
            <a:chOff x="0" y="0"/>
            <a:chExt cx="6671512" cy="603853"/>
          </a:xfrm>
        </p:grpSpPr>
        <p:sp>
          <p:nvSpPr>
            <p:cNvPr id="9" name="Freeform 9"/>
            <p:cNvSpPr/>
            <p:nvPr/>
          </p:nvSpPr>
          <p:spPr>
            <a:xfrm>
              <a:off x="0" y="0"/>
              <a:ext cx="6671512" cy="603853"/>
            </a:xfrm>
            <a:custGeom>
              <a:avLst/>
              <a:gdLst/>
              <a:ahLst/>
              <a:cxnLst/>
              <a:rect l="l" t="t" r="r" b="b"/>
              <a:pathLst>
                <a:path w="6671512" h="603853">
                  <a:moveTo>
                    <a:pt x="0" y="0"/>
                  </a:moveTo>
                  <a:lnTo>
                    <a:pt x="6671512" y="0"/>
                  </a:lnTo>
                  <a:lnTo>
                    <a:pt x="6671512" y="603853"/>
                  </a:lnTo>
                  <a:lnTo>
                    <a:pt x="0" y="603853"/>
                  </a:lnTo>
                  <a:close/>
                </a:path>
              </a:pathLst>
            </a:custGeom>
            <a:solidFill>
              <a:srgbClr val="2B4A9D"/>
            </a:solidFill>
          </p:spPr>
        </p:sp>
      </p:grpSp>
      <p:grpSp>
        <p:nvGrpSpPr>
          <p:cNvPr id="10" name="Group 10"/>
          <p:cNvGrpSpPr/>
          <p:nvPr/>
        </p:nvGrpSpPr>
        <p:grpSpPr>
          <a:xfrm>
            <a:off x="0" y="8759041"/>
            <a:ext cx="18288000" cy="764684"/>
            <a:chOff x="0" y="0"/>
            <a:chExt cx="6671512" cy="278959"/>
          </a:xfrm>
        </p:grpSpPr>
        <p:sp>
          <p:nvSpPr>
            <p:cNvPr id="11" name="Freeform 11"/>
            <p:cNvSpPr/>
            <p:nvPr/>
          </p:nvSpPr>
          <p:spPr>
            <a:xfrm>
              <a:off x="0" y="0"/>
              <a:ext cx="6671512" cy="278959"/>
            </a:xfrm>
            <a:custGeom>
              <a:avLst/>
              <a:gdLst/>
              <a:ahLst/>
              <a:cxnLst/>
              <a:rect l="l" t="t" r="r" b="b"/>
              <a:pathLst>
                <a:path w="6671512" h="278959">
                  <a:moveTo>
                    <a:pt x="0" y="0"/>
                  </a:moveTo>
                  <a:lnTo>
                    <a:pt x="6671512" y="0"/>
                  </a:lnTo>
                  <a:lnTo>
                    <a:pt x="6671512" y="278959"/>
                  </a:lnTo>
                  <a:lnTo>
                    <a:pt x="0" y="278959"/>
                  </a:lnTo>
                  <a:close/>
                </a:path>
              </a:pathLst>
            </a:custGeom>
            <a:solidFill>
              <a:srgbClr val="FFFFFF"/>
            </a:solidFill>
          </p:spPr>
        </p:sp>
      </p:grpSp>
      <p:sp>
        <p:nvSpPr>
          <p:cNvPr id="12" name="TextBox 12"/>
          <p:cNvSpPr txBox="1"/>
          <p:nvPr/>
        </p:nvSpPr>
        <p:spPr>
          <a:xfrm>
            <a:off x="1470973" y="1106802"/>
            <a:ext cx="15327005" cy="1922148"/>
          </a:xfrm>
          <a:prstGeom prst="rect">
            <a:avLst/>
          </a:prstGeom>
        </p:spPr>
        <p:txBody>
          <a:bodyPr lIns="0" tIns="0" rIns="0" bIns="0" rtlCol="0" anchor="t">
            <a:spAutoFit/>
          </a:bodyPr>
          <a:lstStyle/>
          <a:p>
            <a:pPr algn="ctr">
              <a:lnSpc>
                <a:spcPts val="7245"/>
              </a:lnSpc>
            </a:pPr>
            <a:r>
              <a:rPr lang="en-US" sz="6900" spc="345">
                <a:solidFill>
                  <a:srgbClr val="2B4A9D"/>
                </a:solidFill>
                <a:latin typeface="Poppins ExtraBold"/>
              </a:rPr>
              <a:t>ENGAGING DIVERSE COMMUNITIES </a:t>
            </a:r>
          </a:p>
        </p:txBody>
      </p:sp>
      <p:sp>
        <p:nvSpPr>
          <p:cNvPr id="13" name="TextBox 13"/>
          <p:cNvSpPr txBox="1"/>
          <p:nvPr/>
        </p:nvSpPr>
        <p:spPr>
          <a:xfrm>
            <a:off x="436033" y="5013053"/>
            <a:ext cx="5885548" cy="2857500"/>
          </a:xfrm>
          <a:prstGeom prst="rect">
            <a:avLst/>
          </a:prstGeom>
        </p:spPr>
        <p:txBody>
          <a:bodyPr lIns="0" tIns="0" rIns="0" bIns="0" rtlCol="0" anchor="t">
            <a:spAutoFit/>
          </a:bodyPr>
          <a:lstStyle/>
          <a:p>
            <a:pPr marL="647703" lvl="1" indent="-323852">
              <a:lnSpc>
                <a:spcPts val="3750"/>
              </a:lnSpc>
              <a:buFont typeface="Arial"/>
              <a:buChar char="•"/>
            </a:pPr>
            <a:r>
              <a:rPr lang="en-US" sz="3000" spc="300">
                <a:solidFill>
                  <a:srgbClr val="FFFFFF"/>
                </a:solidFill>
                <a:latin typeface="Lato Italics"/>
              </a:rPr>
              <a:t>Hosting an annual conference</a:t>
            </a:r>
          </a:p>
          <a:p>
            <a:pPr marL="647703" lvl="1" indent="-323852">
              <a:lnSpc>
                <a:spcPts val="3750"/>
              </a:lnSpc>
              <a:buFont typeface="Arial"/>
              <a:buChar char="•"/>
            </a:pPr>
            <a:r>
              <a:rPr lang="en-US" sz="3000" spc="300">
                <a:solidFill>
                  <a:srgbClr val="FFFFFF"/>
                </a:solidFill>
                <a:latin typeface="Lato Italics"/>
              </a:rPr>
              <a:t>Increase participation in VR</a:t>
            </a:r>
          </a:p>
          <a:p>
            <a:pPr marL="647703" lvl="1" indent="-323852">
              <a:lnSpc>
                <a:spcPts val="3750"/>
              </a:lnSpc>
              <a:buFont typeface="Arial"/>
              <a:buChar char="•"/>
            </a:pPr>
            <a:r>
              <a:rPr lang="en-US" sz="3000" spc="300">
                <a:solidFill>
                  <a:srgbClr val="FFFFFF"/>
                </a:solidFill>
                <a:latin typeface="Lato Italics"/>
              </a:rPr>
              <a:t>Expanding relationship and engagement</a:t>
            </a:r>
          </a:p>
        </p:txBody>
      </p:sp>
      <p:sp>
        <p:nvSpPr>
          <p:cNvPr id="14" name="TextBox 14"/>
          <p:cNvSpPr txBox="1"/>
          <p:nvPr/>
        </p:nvSpPr>
        <p:spPr>
          <a:xfrm>
            <a:off x="436033" y="4143086"/>
            <a:ext cx="5885548" cy="485902"/>
          </a:xfrm>
          <a:prstGeom prst="rect">
            <a:avLst/>
          </a:prstGeom>
        </p:spPr>
        <p:txBody>
          <a:bodyPr lIns="0" tIns="0" rIns="0" bIns="0" rtlCol="0" anchor="t">
            <a:spAutoFit/>
          </a:bodyPr>
          <a:lstStyle/>
          <a:p>
            <a:pPr algn="ctr">
              <a:lnSpc>
                <a:spcPts val="4200"/>
              </a:lnSpc>
            </a:pPr>
            <a:r>
              <a:rPr lang="en-US" sz="3000" spc="300" dirty="0">
                <a:solidFill>
                  <a:srgbClr val="2B4A9D"/>
                </a:solidFill>
                <a:latin typeface="Lato Bold"/>
              </a:rPr>
              <a:t>OUTREACH:LATINX </a:t>
            </a:r>
          </a:p>
        </p:txBody>
      </p:sp>
      <p:sp>
        <p:nvSpPr>
          <p:cNvPr id="15" name="TextBox 15"/>
          <p:cNvSpPr txBox="1"/>
          <p:nvPr/>
        </p:nvSpPr>
        <p:spPr>
          <a:xfrm>
            <a:off x="7065432" y="5251178"/>
            <a:ext cx="4183748" cy="3810000"/>
          </a:xfrm>
          <a:prstGeom prst="rect">
            <a:avLst/>
          </a:prstGeom>
        </p:spPr>
        <p:txBody>
          <a:bodyPr lIns="0" tIns="0" rIns="0" bIns="0" rtlCol="0" anchor="t">
            <a:spAutoFit/>
          </a:bodyPr>
          <a:lstStyle/>
          <a:p>
            <a:pPr marL="647703" lvl="1" indent="-323852">
              <a:lnSpc>
                <a:spcPts val="3750"/>
              </a:lnSpc>
              <a:buFont typeface="Arial"/>
              <a:buChar char="•"/>
            </a:pPr>
            <a:r>
              <a:rPr lang="en-US" sz="3000" spc="300">
                <a:solidFill>
                  <a:srgbClr val="FFFFFF"/>
                </a:solidFill>
                <a:latin typeface="Lato Italics"/>
              </a:rPr>
              <a:t>Ethiopian and Eritrean Special Needs Community</a:t>
            </a:r>
          </a:p>
          <a:p>
            <a:pPr marL="1295406" lvl="2" indent="-431802" algn="ctr">
              <a:lnSpc>
                <a:spcPts val="3750"/>
              </a:lnSpc>
              <a:buFont typeface="Arial"/>
              <a:buChar char="⚬"/>
            </a:pPr>
            <a:r>
              <a:rPr lang="en-US" sz="3000" spc="300">
                <a:solidFill>
                  <a:srgbClr val="FFFFFF"/>
                </a:solidFill>
                <a:latin typeface="Lato Italics"/>
              </a:rPr>
              <a:t>Information sharing</a:t>
            </a:r>
          </a:p>
          <a:p>
            <a:pPr marL="1295406" lvl="2" indent="-431802" algn="ctr">
              <a:lnSpc>
                <a:spcPts val="3750"/>
              </a:lnSpc>
              <a:buFont typeface="Arial"/>
              <a:buChar char="⚬"/>
            </a:pPr>
            <a:r>
              <a:rPr lang="en-US" sz="3000" spc="300">
                <a:solidFill>
                  <a:srgbClr val="FFFFFF"/>
                </a:solidFill>
                <a:latin typeface="Lato Italics"/>
              </a:rPr>
              <a:t>Advocacy</a:t>
            </a:r>
          </a:p>
          <a:p>
            <a:pPr algn="ctr">
              <a:lnSpc>
                <a:spcPts val="3750"/>
              </a:lnSpc>
            </a:pPr>
            <a:endParaRPr lang="en-US" sz="3000" spc="300">
              <a:solidFill>
                <a:srgbClr val="FFFFFF"/>
              </a:solidFill>
              <a:latin typeface="Lato Italics"/>
            </a:endParaRPr>
          </a:p>
          <a:p>
            <a:pPr algn="ctr">
              <a:lnSpc>
                <a:spcPts val="3750"/>
              </a:lnSpc>
            </a:pPr>
            <a:endParaRPr lang="en-US" sz="3000" spc="300">
              <a:solidFill>
                <a:srgbClr val="FFFFFF"/>
              </a:solidFill>
              <a:latin typeface="Lato Italics"/>
            </a:endParaRPr>
          </a:p>
        </p:txBody>
      </p:sp>
      <p:sp>
        <p:nvSpPr>
          <p:cNvPr id="16" name="TextBox 16"/>
          <p:cNvSpPr txBox="1"/>
          <p:nvPr/>
        </p:nvSpPr>
        <p:spPr>
          <a:xfrm>
            <a:off x="12412132" y="5489303"/>
            <a:ext cx="5047348" cy="2381250"/>
          </a:xfrm>
          <a:prstGeom prst="rect">
            <a:avLst/>
          </a:prstGeom>
        </p:spPr>
        <p:txBody>
          <a:bodyPr lIns="0" tIns="0" rIns="0" bIns="0" rtlCol="0" anchor="t">
            <a:spAutoFit/>
          </a:bodyPr>
          <a:lstStyle/>
          <a:p>
            <a:pPr marL="647703" lvl="1" indent="-323852" algn="just">
              <a:lnSpc>
                <a:spcPts val="3750"/>
              </a:lnSpc>
              <a:buFont typeface="Arial"/>
              <a:buChar char="•"/>
            </a:pPr>
            <a:r>
              <a:rPr lang="en-US" sz="3000" spc="300" dirty="0">
                <a:solidFill>
                  <a:srgbClr val="FFFFFF"/>
                </a:solidFill>
                <a:latin typeface="Lato Italics"/>
              </a:rPr>
              <a:t>Volunteer </a:t>
            </a:r>
          </a:p>
          <a:p>
            <a:pPr marL="647703" lvl="1" indent="-323852">
              <a:lnSpc>
                <a:spcPts val="3750"/>
              </a:lnSpc>
              <a:buFont typeface="Arial"/>
              <a:buChar char="•"/>
            </a:pPr>
            <a:r>
              <a:rPr lang="en-US" sz="3000" spc="300" dirty="0">
                <a:solidFill>
                  <a:srgbClr val="FFFFFF"/>
                </a:solidFill>
                <a:latin typeface="Lato Italics"/>
              </a:rPr>
              <a:t>Follow through on commitments</a:t>
            </a:r>
          </a:p>
          <a:p>
            <a:pPr marL="647703" lvl="1" indent="-323852" algn="just">
              <a:lnSpc>
                <a:spcPts val="3750"/>
              </a:lnSpc>
              <a:buFont typeface="Arial"/>
              <a:buChar char="•"/>
            </a:pPr>
            <a:r>
              <a:rPr lang="en-US" sz="3000" spc="300" dirty="0">
                <a:solidFill>
                  <a:srgbClr val="FFFFFF"/>
                </a:solidFill>
                <a:latin typeface="Lato Italics"/>
              </a:rPr>
              <a:t>Local events and info sessions</a:t>
            </a:r>
          </a:p>
        </p:txBody>
      </p:sp>
      <p:sp>
        <p:nvSpPr>
          <p:cNvPr id="17" name="TextBox 17"/>
          <p:cNvSpPr txBox="1"/>
          <p:nvPr/>
        </p:nvSpPr>
        <p:spPr>
          <a:xfrm>
            <a:off x="12412132" y="4143086"/>
            <a:ext cx="5047348" cy="523875"/>
          </a:xfrm>
          <a:prstGeom prst="rect">
            <a:avLst/>
          </a:prstGeom>
        </p:spPr>
        <p:txBody>
          <a:bodyPr lIns="0" tIns="0" rIns="0" bIns="0" rtlCol="0" anchor="t">
            <a:spAutoFit/>
          </a:bodyPr>
          <a:lstStyle/>
          <a:p>
            <a:pPr algn="ctr">
              <a:lnSpc>
                <a:spcPts val="4200"/>
              </a:lnSpc>
            </a:pPr>
            <a:r>
              <a:rPr lang="en-US" sz="3000" spc="300">
                <a:solidFill>
                  <a:srgbClr val="2B4A9D"/>
                </a:solidFill>
                <a:latin typeface="Lato Bold"/>
              </a:rPr>
              <a:t>BUILDING TRUST</a:t>
            </a:r>
          </a:p>
        </p:txBody>
      </p:sp>
      <p:sp>
        <p:nvSpPr>
          <p:cNvPr id="18" name="TextBox 18"/>
          <p:cNvSpPr txBox="1"/>
          <p:nvPr/>
        </p:nvSpPr>
        <p:spPr>
          <a:xfrm>
            <a:off x="6321581" y="3767671"/>
            <a:ext cx="6090551" cy="1012190"/>
          </a:xfrm>
          <a:prstGeom prst="rect">
            <a:avLst/>
          </a:prstGeom>
        </p:spPr>
        <p:txBody>
          <a:bodyPr lIns="0" tIns="0" rIns="0" bIns="0" rtlCol="0" anchor="t">
            <a:spAutoFit/>
          </a:bodyPr>
          <a:lstStyle/>
          <a:p>
            <a:pPr algn="ctr">
              <a:lnSpc>
                <a:spcPts val="4060"/>
              </a:lnSpc>
            </a:pPr>
            <a:r>
              <a:rPr lang="en-US" sz="2900">
                <a:solidFill>
                  <a:srgbClr val="2B4A9D"/>
                </a:solidFill>
                <a:latin typeface="Lato Bold"/>
              </a:rPr>
              <a:t>ETHIOPIAN AND ERITREAN COMMUNITY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028950"/>
            <a:ext cx="18288000" cy="7258050"/>
            <a:chOff x="0" y="0"/>
            <a:chExt cx="6671512" cy="2647756"/>
          </a:xfrm>
        </p:grpSpPr>
        <p:sp>
          <p:nvSpPr>
            <p:cNvPr id="3" name="Freeform 3"/>
            <p:cNvSpPr/>
            <p:nvPr/>
          </p:nvSpPr>
          <p:spPr>
            <a:xfrm>
              <a:off x="0" y="0"/>
              <a:ext cx="6671512" cy="2647756"/>
            </a:xfrm>
            <a:custGeom>
              <a:avLst/>
              <a:gdLst/>
              <a:ahLst/>
              <a:cxnLst/>
              <a:rect l="l" t="t" r="r" b="b"/>
              <a:pathLst>
                <a:path w="6671512" h="2647756">
                  <a:moveTo>
                    <a:pt x="0" y="0"/>
                  </a:moveTo>
                  <a:lnTo>
                    <a:pt x="6671512" y="0"/>
                  </a:lnTo>
                  <a:lnTo>
                    <a:pt x="6671512" y="2647756"/>
                  </a:lnTo>
                  <a:lnTo>
                    <a:pt x="0" y="2647756"/>
                  </a:lnTo>
                  <a:close/>
                </a:path>
              </a:pathLst>
            </a:custGeom>
            <a:solidFill>
              <a:srgbClr val="2B4A9D"/>
            </a:solidFill>
          </p:spPr>
        </p:sp>
      </p:grpSp>
      <p:grpSp>
        <p:nvGrpSpPr>
          <p:cNvPr id="4" name="Group 4"/>
          <p:cNvGrpSpPr/>
          <p:nvPr/>
        </p:nvGrpSpPr>
        <p:grpSpPr>
          <a:xfrm>
            <a:off x="0" y="4055969"/>
            <a:ext cx="18288000" cy="764684"/>
            <a:chOff x="0" y="0"/>
            <a:chExt cx="6671512" cy="278959"/>
          </a:xfrm>
        </p:grpSpPr>
        <p:sp>
          <p:nvSpPr>
            <p:cNvPr id="5" name="Freeform 5"/>
            <p:cNvSpPr/>
            <p:nvPr/>
          </p:nvSpPr>
          <p:spPr>
            <a:xfrm>
              <a:off x="0" y="0"/>
              <a:ext cx="6671512" cy="278959"/>
            </a:xfrm>
            <a:custGeom>
              <a:avLst/>
              <a:gdLst/>
              <a:ahLst/>
              <a:cxnLst/>
              <a:rect l="l" t="t" r="r" b="b"/>
              <a:pathLst>
                <a:path w="6671512" h="278959">
                  <a:moveTo>
                    <a:pt x="0" y="0"/>
                  </a:moveTo>
                  <a:lnTo>
                    <a:pt x="6671512" y="0"/>
                  </a:lnTo>
                  <a:lnTo>
                    <a:pt x="6671512" y="278959"/>
                  </a:lnTo>
                  <a:lnTo>
                    <a:pt x="0" y="278959"/>
                  </a:lnTo>
                  <a:close/>
                </a:path>
              </a:pathLst>
            </a:custGeom>
            <a:solidFill>
              <a:srgbClr val="FFFFFF"/>
            </a:solidFill>
          </p:spPr>
        </p:sp>
      </p:grpSp>
      <p:grpSp>
        <p:nvGrpSpPr>
          <p:cNvPr id="6" name="Group 6"/>
          <p:cNvGrpSpPr/>
          <p:nvPr/>
        </p:nvGrpSpPr>
        <p:grpSpPr>
          <a:xfrm rot="381190">
            <a:off x="3807504" y="-705158"/>
            <a:ext cx="18288000" cy="1655287"/>
            <a:chOff x="0" y="0"/>
            <a:chExt cx="6671512" cy="603853"/>
          </a:xfrm>
        </p:grpSpPr>
        <p:sp>
          <p:nvSpPr>
            <p:cNvPr id="7" name="Freeform 7"/>
            <p:cNvSpPr/>
            <p:nvPr/>
          </p:nvSpPr>
          <p:spPr>
            <a:xfrm>
              <a:off x="0" y="0"/>
              <a:ext cx="6671512" cy="603853"/>
            </a:xfrm>
            <a:custGeom>
              <a:avLst/>
              <a:gdLst/>
              <a:ahLst/>
              <a:cxnLst/>
              <a:rect l="l" t="t" r="r" b="b"/>
              <a:pathLst>
                <a:path w="6671512" h="603853">
                  <a:moveTo>
                    <a:pt x="0" y="0"/>
                  </a:moveTo>
                  <a:lnTo>
                    <a:pt x="6671512" y="0"/>
                  </a:lnTo>
                  <a:lnTo>
                    <a:pt x="6671512" y="603853"/>
                  </a:lnTo>
                  <a:lnTo>
                    <a:pt x="0" y="603853"/>
                  </a:lnTo>
                  <a:close/>
                </a:path>
              </a:pathLst>
            </a:custGeom>
            <a:solidFill>
              <a:srgbClr val="2B4A9D"/>
            </a:solidFill>
          </p:spPr>
        </p:sp>
      </p:grpSp>
      <p:grpSp>
        <p:nvGrpSpPr>
          <p:cNvPr id="8" name="Group 8"/>
          <p:cNvGrpSpPr/>
          <p:nvPr/>
        </p:nvGrpSpPr>
        <p:grpSpPr>
          <a:xfrm rot="-284447">
            <a:off x="-3805812" y="-636028"/>
            <a:ext cx="18288000" cy="1655287"/>
            <a:chOff x="0" y="0"/>
            <a:chExt cx="6671512" cy="603853"/>
          </a:xfrm>
        </p:grpSpPr>
        <p:sp>
          <p:nvSpPr>
            <p:cNvPr id="9" name="Freeform 9"/>
            <p:cNvSpPr/>
            <p:nvPr/>
          </p:nvSpPr>
          <p:spPr>
            <a:xfrm>
              <a:off x="0" y="0"/>
              <a:ext cx="6671512" cy="603853"/>
            </a:xfrm>
            <a:custGeom>
              <a:avLst/>
              <a:gdLst/>
              <a:ahLst/>
              <a:cxnLst/>
              <a:rect l="l" t="t" r="r" b="b"/>
              <a:pathLst>
                <a:path w="6671512" h="603853">
                  <a:moveTo>
                    <a:pt x="0" y="0"/>
                  </a:moveTo>
                  <a:lnTo>
                    <a:pt x="6671512" y="0"/>
                  </a:lnTo>
                  <a:lnTo>
                    <a:pt x="6671512" y="603853"/>
                  </a:lnTo>
                  <a:lnTo>
                    <a:pt x="0" y="603853"/>
                  </a:lnTo>
                  <a:close/>
                </a:path>
              </a:pathLst>
            </a:custGeom>
            <a:solidFill>
              <a:srgbClr val="2B4A9D"/>
            </a:solidFill>
          </p:spPr>
        </p:sp>
      </p:grpSp>
      <p:grpSp>
        <p:nvGrpSpPr>
          <p:cNvPr id="10" name="Group 10"/>
          <p:cNvGrpSpPr/>
          <p:nvPr/>
        </p:nvGrpSpPr>
        <p:grpSpPr>
          <a:xfrm>
            <a:off x="0" y="8759041"/>
            <a:ext cx="18288000" cy="764684"/>
            <a:chOff x="0" y="0"/>
            <a:chExt cx="6671512" cy="278959"/>
          </a:xfrm>
        </p:grpSpPr>
        <p:sp>
          <p:nvSpPr>
            <p:cNvPr id="11" name="Freeform 11"/>
            <p:cNvSpPr/>
            <p:nvPr/>
          </p:nvSpPr>
          <p:spPr>
            <a:xfrm>
              <a:off x="0" y="0"/>
              <a:ext cx="6671512" cy="278959"/>
            </a:xfrm>
            <a:custGeom>
              <a:avLst/>
              <a:gdLst/>
              <a:ahLst/>
              <a:cxnLst/>
              <a:rect l="l" t="t" r="r" b="b"/>
              <a:pathLst>
                <a:path w="6671512" h="278959">
                  <a:moveTo>
                    <a:pt x="0" y="0"/>
                  </a:moveTo>
                  <a:lnTo>
                    <a:pt x="6671512" y="0"/>
                  </a:lnTo>
                  <a:lnTo>
                    <a:pt x="6671512" y="278959"/>
                  </a:lnTo>
                  <a:lnTo>
                    <a:pt x="0" y="278959"/>
                  </a:lnTo>
                  <a:close/>
                </a:path>
              </a:pathLst>
            </a:custGeom>
            <a:solidFill>
              <a:srgbClr val="FFFFFF"/>
            </a:solidFill>
          </p:spPr>
        </p:sp>
      </p:grpSp>
      <p:sp>
        <p:nvSpPr>
          <p:cNvPr id="12" name="TextBox 12"/>
          <p:cNvSpPr txBox="1"/>
          <p:nvPr/>
        </p:nvSpPr>
        <p:spPr>
          <a:xfrm>
            <a:off x="1480498" y="1334028"/>
            <a:ext cx="15327005" cy="1190625"/>
          </a:xfrm>
          <a:prstGeom prst="rect">
            <a:avLst/>
          </a:prstGeom>
        </p:spPr>
        <p:txBody>
          <a:bodyPr lIns="0" tIns="0" rIns="0" bIns="0" rtlCol="0" anchor="t">
            <a:spAutoFit/>
          </a:bodyPr>
          <a:lstStyle/>
          <a:p>
            <a:pPr algn="ctr">
              <a:lnSpc>
                <a:spcPts val="8400"/>
              </a:lnSpc>
            </a:pPr>
            <a:r>
              <a:rPr lang="en-US" sz="8000" spc="400">
                <a:solidFill>
                  <a:srgbClr val="2B4A9D"/>
                </a:solidFill>
                <a:latin typeface="Poppins ExtraBold"/>
              </a:rPr>
              <a:t>CUSTOMIZED EMPLOYMENT</a:t>
            </a:r>
          </a:p>
        </p:txBody>
      </p:sp>
      <p:sp>
        <p:nvSpPr>
          <p:cNvPr id="13" name="TextBox 13"/>
          <p:cNvSpPr txBox="1"/>
          <p:nvPr/>
        </p:nvSpPr>
        <p:spPr>
          <a:xfrm>
            <a:off x="436033" y="5003528"/>
            <a:ext cx="5885548" cy="3037205"/>
          </a:xfrm>
          <a:prstGeom prst="rect">
            <a:avLst/>
          </a:prstGeom>
        </p:spPr>
        <p:txBody>
          <a:bodyPr lIns="0" tIns="0" rIns="0" bIns="0" rtlCol="0" anchor="t">
            <a:spAutoFit/>
          </a:bodyPr>
          <a:lstStyle/>
          <a:p>
            <a:pPr marL="690882" lvl="1" indent="-345441" algn="just">
              <a:lnSpc>
                <a:spcPts val="4000"/>
              </a:lnSpc>
              <a:buFont typeface="Arial"/>
              <a:buChar char="•"/>
            </a:pPr>
            <a:r>
              <a:rPr lang="en-US" sz="3200" spc="320">
                <a:solidFill>
                  <a:srgbClr val="FFFFFF"/>
                </a:solidFill>
                <a:latin typeface="Lato"/>
              </a:rPr>
              <a:t>Economic Security</a:t>
            </a:r>
          </a:p>
          <a:p>
            <a:pPr marL="690882" lvl="1" indent="-345441" algn="just">
              <a:lnSpc>
                <a:spcPts val="4000"/>
              </a:lnSpc>
              <a:buFont typeface="Arial"/>
              <a:buChar char="•"/>
            </a:pPr>
            <a:r>
              <a:rPr lang="en-US" sz="3200" spc="320">
                <a:solidFill>
                  <a:srgbClr val="FFFFFF"/>
                </a:solidFill>
                <a:latin typeface="Lato"/>
              </a:rPr>
              <a:t>Health Benefits</a:t>
            </a:r>
          </a:p>
          <a:p>
            <a:pPr marL="690882" lvl="1" indent="-345441" algn="just">
              <a:lnSpc>
                <a:spcPts val="4000"/>
              </a:lnSpc>
              <a:buFont typeface="Arial"/>
              <a:buChar char="•"/>
            </a:pPr>
            <a:r>
              <a:rPr lang="en-US" sz="3200" spc="320">
                <a:solidFill>
                  <a:srgbClr val="FFFFFF"/>
                </a:solidFill>
                <a:latin typeface="Lato"/>
              </a:rPr>
              <a:t>Valued Social Role</a:t>
            </a:r>
          </a:p>
          <a:p>
            <a:pPr marL="690882" lvl="1" indent="-345441" algn="just">
              <a:lnSpc>
                <a:spcPts val="4000"/>
              </a:lnSpc>
              <a:buFont typeface="Arial"/>
              <a:buChar char="•"/>
            </a:pPr>
            <a:r>
              <a:rPr lang="en-US" sz="3200" spc="320">
                <a:solidFill>
                  <a:srgbClr val="FFFFFF"/>
                </a:solidFill>
                <a:latin typeface="Lato"/>
              </a:rPr>
              <a:t>Relationship Opportunities</a:t>
            </a:r>
          </a:p>
          <a:p>
            <a:pPr algn="ctr">
              <a:lnSpc>
                <a:spcPts val="4000"/>
              </a:lnSpc>
            </a:pPr>
            <a:endParaRPr lang="en-US" sz="3200" spc="320">
              <a:solidFill>
                <a:srgbClr val="FFFFFF"/>
              </a:solidFill>
              <a:latin typeface="Lato"/>
            </a:endParaRPr>
          </a:p>
        </p:txBody>
      </p:sp>
      <p:sp>
        <p:nvSpPr>
          <p:cNvPr id="14" name="TextBox 14"/>
          <p:cNvSpPr txBox="1"/>
          <p:nvPr/>
        </p:nvSpPr>
        <p:spPr>
          <a:xfrm>
            <a:off x="436033" y="4143086"/>
            <a:ext cx="6112165" cy="523875"/>
          </a:xfrm>
          <a:prstGeom prst="rect">
            <a:avLst/>
          </a:prstGeom>
        </p:spPr>
        <p:txBody>
          <a:bodyPr lIns="0" tIns="0" rIns="0" bIns="0" rtlCol="0" anchor="t">
            <a:spAutoFit/>
          </a:bodyPr>
          <a:lstStyle/>
          <a:p>
            <a:pPr algn="ctr">
              <a:lnSpc>
                <a:spcPts val="4200"/>
              </a:lnSpc>
            </a:pPr>
            <a:r>
              <a:rPr lang="en-US" sz="3000" spc="300">
                <a:solidFill>
                  <a:srgbClr val="2B4A9D"/>
                </a:solidFill>
                <a:latin typeface="Lato Bold"/>
              </a:rPr>
              <a:t>BENEFITS</a:t>
            </a:r>
          </a:p>
        </p:txBody>
      </p:sp>
      <p:sp>
        <p:nvSpPr>
          <p:cNvPr id="15" name="TextBox 15"/>
          <p:cNvSpPr txBox="1"/>
          <p:nvPr/>
        </p:nvSpPr>
        <p:spPr>
          <a:xfrm>
            <a:off x="6637007" y="4143086"/>
            <a:ext cx="4183748" cy="523875"/>
          </a:xfrm>
          <a:prstGeom prst="rect">
            <a:avLst/>
          </a:prstGeom>
        </p:spPr>
        <p:txBody>
          <a:bodyPr lIns="0" tIns="0" rIns="0" bIns="0" rtlCol="0" anchor="t">
            <a:spAutoFit/>
          </a:bodyPr>
          <a:lstStyle/>
          <a:p>
            <a:pPr algn="ctr">
              <a:lnSpc>
                <a:spcPts val="4200"/>
              </a:lnSpc>
            </a:pPr>
            <a:r>
              <a:rPr lang="en-US" sz="3000" spc="300">
                <a:solidFill>
                  <a:srgbClr val="2B4A9D"/>
                </a:solidFill>
                <a:latin typeface="Lato Bold"/>
              </a:rPr>
              <a:t>DDS AND CE</a:t>
            </a:r>
          </a:p>
        </p:txBody>
      </p:sp>
      <p:sp>
        <p:nvSpPr>
          <p:cNvPr id="16" name="TextBox 16"/>
          <p:cNvSpPr txBox="1"/>
          <p:nvPr/>
        </p:nvSpPr>
        <p:spPr>
          <a:xfrm>
            <a:off x="11763531" y="4143086"/>
            <a:ext cx="6196211" cy="547075"/>
          </a:xfrm>
          <a:prstGeom prst="rect">
            <a:avLst/>
          </a:prstGeom>
        </p:spPr>
        <p:txBody>
          <a:bodyPr lIns="0" tIns="0" rIns="0" bIns="0" rtlCol="0" anchor="t">
            <a:spAutoFit/>
          </a:bodyPr>
          <a:lstStyle/>
          <a:p>
            <a:pPr algn="ctr">
              <a:lnSpc>
                <a:spcPts val="4496"/>
              </a:lnSpc>
            </a:pPr>
            <a:r>
              <a:rPr lang="en-US" sz="3211">
                <a:solidFill>
                  <a:srgbClr val="2B4A9D"/>
                </a:solidFill>
                <a:latin typeface="Lato Bold"/>
              </a:rPr>
              <a:t>DISCOVERY</a:t>
            </a:r>
          </a:p>
        </p:txBody>
      </p:sp>
      <p:sp>
        <p:nvSpPr>
          <p:cNvPr id="17" name="TextBox 17"/>
          <p:cNvSpPr txBox="1"/>
          <p:nvPr/>
        </p:nvSpPr>
        <p:spPr>
          <a:xfrm>
            <a:off x="5739185" y="4819967"/>
            <a:ext cx="5979393" cy="2795270"/>
          </a:xfrm>
          <a:prstGeom prst="rect">
            <a:avLst/>
          </a:prstGeom>
        </p:spPr>
        <p:txBody>
          <a:bodyPr lIns="0" tIns="0" rIns="0" bIns="0" rtlCol="0" anchor="t">
            <a:spAutoFit/>
          </a:bodyPr>
          <a:lstStyle/>
          <a:p>
            <a:pPr marL="690881" lvl="1" indent="-345440">
              <a:lnSpc>
                <a:spcPts val="4480"/>
              </a:lnSpc>
              <a:buFont typeface="Arial"/>
              <a:buChar char="•"/>
            </a:pPr>
            <a:r>
              <a:rPr lang="en-US" sz="3200">
                <a:solidFill>
                  <a:srgbClr val="FFFFFF"/>
                </a:solidFill>
                <a:latin typeface="Lato"/>
              </a:rPr>
              <a:t>DC Learners and Earners</a:t>
            </a:r>
          </a:p>
          <a:p>
            <a:pPr marL="1381761" lvl="2" indent="-460587">
              <a:lnSpc>
                <a:spcPts val="4480"/>
              </a:lnSpc>
              <a:buFont typeface="Arial"/>
              <a:buChar char="⚬"/>
            </a:pPr>
            <a:r>
              <a:rPr lang="en-US" sz="3200">
                <a:solidFill>
                  <a:srgbClr val="FFFFFF"/>
                </a:solidFill>
                <a:latin typeface="Lato"/>
              </a:rPr>
              <a:t>People Planning Together</a:t>
            </a:r>
          </a:p>
          <a:p>
            <a:pPr marL="1381761" lvl="2" indent="-460587">
              <a:lnSpc>
                <a:spcPts val="4480"/>
              </a:lnSpc>
              <a:buFont typeface="Arial"/>
              <a:buChar char="⚬"/>
            </a:pPr>
            <a:r>
              <a:rPr lang="en-US" sz="3200">
                <a:solidFill>
                  <a:srgbClr val="FFFFFF"/>
                </a:solidFill>
                <a:latin typeface="Lato"/>
              </a:rPr>
              <a:t>Guided Group Discovery</a:t>
            </a:r>
          </a:p>
          <a:p>
            <a:pPr marL="1381761" lvl="2" indent="-460587">
              <a:lnSpc>
                <a:spcPts val="4480"/>
              </a:lnSpc>
              <a:buFont typeface="Arial"/>
              <a:buChar char="⚬"/>
            </a:pPr>
            <a:r>
              <a:rPr lang="en-US" sz="3200">
                <a:solidFill>
                  <a:srgbClr val="FFFFFF"/>
                </a:solidFill>
                <a:latin typeface="Lato"/>
              </a:rPr>
              <a:t>DSP Academy</a:t>
            </a:r>
          </a:p>
          <a:p>
            <a:pPr marL="690881" lvl="1" indent="-345440">
              <a:lnSpc>
                <a:spcPts val="4480"/>
              </a:lnSpc>
              <a:buFont typeface="Arial"/>
              <a:buChar char="•"/>
            </a:pPr>
            <a:r>
              <a:rPr lang="en-US" sz="3200">
                <a:solidFill>
                  <a:srgbClr val="FFFFFF"/>
                </a:solidFill>
                <a:latin typeface="Lato"/>
              </a:rPr>
              <a:t>ACRE Training </a:t>
            </a:r>
          </a:p>
        </p:txBody>
      </p:sp>
      <p:sp>
        <p:nvSpPr>
          <p:cNvPr id="18" name="TextBox 18"/>
          <p:cNvSpPr txBox="1"/>
          <p:nvPr/>
        </p:nvSpPr>
        <p:spPr>
          <a:xfrm>
            <a:off x="12196459" y="4708815"/>
            <a:ext cx="5763283" cy="3919417"/>
          </a:xfrm>
          <a:prstGeom prst="rect">
            <a:avLst/>
          </a:prstGeom>
        </p:spPr>
        <p:txBody>
          <a:bodyPr lIns="0" tIns="0" rIns="0" bIns="0" rtlCol="0" anchor="t">
            <a:spAutoFit/>
          </a:bodyPr>
          <a:lstStyle/>
          <a:p>
            <a:pPr marL="689209" lvl="1" indent="-344605">
              <a:lnSpc>
                <a:spcPts val="4469"/>
              </a:lnSpc>
              <a:buFont typeface="Arial"/>
              <a:buChar char="•"/>
            </a:pPr>
            <a:r>
              <a:rPr lang="en-US" sz="3192">
                <a:solidFill>
                  <a:srgbClr val="FFFFFF"/>
                </a:solidFill>
                <a:latin typeface="Lato"/>
              </a:rPr>
              <a:t>Focus on Tasks, Not Job Title</a:t>
            </a:r>
          </a:p>
          <a:p>
            <a:pPr marL="689209" lvl="1" indent="-344605">
              <a:lnSpc>
                <a:spcPts val="4469"/>
              </a:lnSpc>
              <a:buFont typeface="Arial"/>
              <a:buChar char="•"/>
            </a:pPr>
            <a:r>
              <a:rPr lang="en-US" sz="3192">
                <a:solidFill>
                  <a:srgbClr val="FFFFFF"/>
                </a:solidFill>
                <a:latin typeface="Lato"/>
              </a:rPr>
              <a:t>Connects Who Job Seeker is with Where Employment Could Be</a:t>
            </a:r>
          </a:p>
          <a:p>
            <a:pPr marL="689209" lvl="1" indent="-344605">
              <a:lnSpc>
                <a:spcPts val="4469"/>
              </a:lnSpc>
              <a:buFont typeface="Arial"/>
              <a:buChar char="•"/>
            </a:pPr>
            <a:r>
              <a:rPr lang="en-US" sz="3192">
                <a:solidFill>
                  <a:srgbClr val="FFFFFF"/>
                </a:solidFill>
                <a:latin typeface="Lato"/>
              </a:rPr>
              <a:t>Creates a Vision Based on Person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2043</Words>
  <Application>Microsoft Office PowerPoint</Application>
  <PresentationFormat>Custom</PresentationFormat>
  <Paragraphs>247</Paragraphs>
  <Slides>21</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Open Sans Extra Bold</vt:lpstr>
      <vt:lpstr>Canva Sans</vt:lpstr>
      <vt:lpstr>Lato</vt:lpstr>
      <vt:lpstr>Open Sans Light</vt:lpstr>
      <vt:lpstr>Lato Bold</vt:lpstr>
      <vt:lpstr>Arial</vt:lpstr>
      <vt:lpstr>Open Sans Italics</vt:lpstr>
      <vt:lpstr>Calibri</vt:lpstr>
      <vt:lpstr>Open Sans</vt:lpstr>
      <vt:lpstr>Lato Italics</vt:lpstr>
      <vt:lpstr>Poppins ExtraBold</vt:lpstr>
      <vt:lpstr>Poppins ExtraBold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Cafe Presentation-Community Forum</dc:title>
  <dc:creator>Beidleman, Steven (DDS)</dc:creator>
  <cp:lastModifiedBy>Beidleman, Steven (DDS)</cp:lastModifiedBy>
  <cp:revision>5</cp:revision>
  <dcterms:created xsi:type="dcterms:W3CDTF">2006-08-16T00:00:00Z</dcterms:created>
  <dcterms:modified xsi:type="dcterms:W3CDTF">2023-04-13T14:25:41Z</dcterms:modified>
  <dc:identifier>DAFMZwkdDgs</dc:identifier>
</cp:coreProperties>
</file>