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notesMasterIdLst>
    <p:notesMasterId r:id="rId28"/>
  </p:notesMasterIdLst>
  <p:handoutMasterIdLst>
    <p:handoutMasterId r:id="rId29"/>
  </p:handoutMasterIdLst>
  <p:sldIdLst>
    <p:sldId id="256" r:id="rId2"/>
    <p:sldId id="357" r:id="rId3"/>
    <p:sldId id="257" r:id="rId4"/>
    <p:sldId id="259" r:id="rId5"/>
    <p:sldId id="376" r:id="rId6"/>
    <p:sldId id="292" r:id="rId7"/>
    <p:sldId id="304" r:id="rId8"/>
    <p:sldId id="384" r:id="rId9"/>
    <p:sldId id="385" r:id="rId10"/>
    <p:sldId id="386" r:id="rId11"/>
    <p:sldId id="389" r:id="rId12"/>
    <p:sldId id="368" r:id="rId13"/>
    <p:sldId id="264" r:id="rId14"/>
    <p:sldId id="265" r:id="rId15"/>
    <p:sldId id="377" r:id="rId16"/>
    <p:sldId id="392" r:id="rId17"/>
    <p:sldId id="393" r:id="rId18"/>
    <p:sldId id="355" r:id="rId19"/>
    <p:sldId id="345" r:id="rId20"/>
    <p:sldId id="382" r:id="rId21"/>
    <p:sldId id="383" r:id="rId22"/>
    <p:sldId id="324" r:id="rId23"/>
    <p:sldId id="388" r:id="rId24"/>
    <p:sldId id="390" r:id="rId25"/>
    <p:sldId id="391" r:id="rId26"/>
    <p:sldId id="348" r:id="rId27"/>
  </p:sldIdLst>
  <p:sldSz cx="9144000" cy="6858000" type="screen4x3"/>
  <p:notesSz cx="6950075" cy="9236075"/>
  <p:custDataLst>
    <p:tags r:id="rId3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guide id="3" orient="horz" pos="2909">
          <p15:clr>
            <a:srgbClr val="A4A3A4"/>
          </p15:clr>
        </p15:guide>
        <p15:guide id="4"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66"/>
    <a:srgbClr val="009999"/>
    <a:srgbClr val="33CC33"/>
    <a:srgbClr val="66FF66"/>
    <a:srgbClr val="0033CC"/>
    <a:srgbClr val="F8F8F8"/>
    <a:srgbClr val="6600FF"/>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7" autoAdjust="0"/>
    <p:restoredTop sz="81653" autoAdjust="0"/>
  </p:normalViewPr>
  <p:slideViewPr>
    <p:cSldViewPr>
      <p:cViewPr varScale="1">
        <p:scale>
          <a:sx n="67" d="100"/>
          <a:sy n="67" d="100"/>
        </p:scale>
        <p:origin x="-1064" y="-48"/>
      </p:cViewPr>
      <p:guideLst>
        <p:guide orient="horz" pos="2160"/>
        <p:guide pos="2880"/>
      </p:guideLst>
    </p:cSldViewPr>
  </p:slideViewPr>
  <p:outlineViewPr>
    <p:cViewPr>
      <p:scale>
        <a:sx n="33" d="100"/>
        <a:sy n="33" d="100"/>
      </p:scale>
      <p:origin x="0" y="7125"/>
    </p:cViewPr>
  </p:outlineViewPr>
  <p:notesTextViewPr>
    <p:cViewPr>
      <p:scale>
        <a:sx n="100" d="100"/>
        <a:sy n="100" d="100"/>
      </p:scale>
      <p:origin x="0" y="0"/>
    </p:cViewPr>
  </p:notesTextViewPr>
  <p:sorterViewPr>
    <p:cViewPr>
      <p:scale>
        <a:sx n="66" d="100"/>
        <a:sy n="66" d="100"/>
      </p:scale>
      <p:origin x="0" y="-3240"/>
    </p:cViewPr>
  </p:sorterViewPr>
  <p:notesViewPr>
    <p:cSldViewPr>
      <p:cViewPr varScale="1">
        <p:scale>
          <a:sx n="58" d="100"/>
          <a:sy n="58" d="100"/>
        </p:scale>
        <p:origin x="-1812" y="-72"/>
      </p:cViewPr>
      <p:guideLst>
        <p:guide orient="horz" pos="2957"/>
        <p:guide orient="horz" pos="2909"/>
        <p:guide pos="2237"/>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3"/>
            <a:ext cx="3012001" cy="461193"/>
          </a:xfrm>
          <a:prstGeom prst="rect">
            <a:avLst/>
          </a:prstGeom>
          <a:noFill/>
          <a:ln w="9525">
            <a:noFill/>
            <a:miter lim="800000"/>
            <a:headEnd/>
            <a:tailEnd/>
          </a:ln>
          <a:effectLst/>
        </p:spPr>
        <p:txBody>
          <a:bodyPr vert="horz" wrap="square" lIns="92476" tIns="46237" rIns="92476" bIns="46237" numCol="1" anchor="t" anchorCtr="0" compatLnSpc="1">
            <a:prstTxWarp prst="textNoShape">
              <a:avLst/>
            </a:prstTxWarp>
          </a:bodyPr>
          <a:lstStyle>
            <a:lvl1pPr>
              <a:defRPr sz="1300">
                <a:latin typeface="Times New Roman" charset="0"/>
              </a:defRPr>
            </a:lvl1pPr>
          </a:lstStyle>
          <a:p>
            <a:pPr>
              <a:defRPr/>
            </a:pPr>
            <a:endParaRPr lang="en-US"/>
          </a:p>
        </p:txBody>
      </p:sp>
      <p:sp>
        <p:nvSpPr>
          <p:cNvPr id="75779" name="Rectangle 3"/>
          <p:cNvSpPr>
            <a:spLocks noGrp="1" noChangeArrowheads="1"/>
          </p:cNvSpPr>
          <p:nvPr>
            <p:ph type="dt" sz="quarter" idx="1"/>
          </p:nvPr>
        </p:nvSpPr>
        <p:spPr bwMode="auto">
          <a:xfrm>
            <a:off x="3938076" y="3"/>
            <a:ext cx="3012000" cy="461193"/>
          </a:xfrm>
          <a:prstGeom prst="rect">
            <a:avLst/>
          </a:prstGeom>
          <a:noFill/>
          <a:ln w="9525">
            <a:noFill/>
            <a:miter lim="800000"/>
            <a:headEnd/>
            <a:tailEnd/>
          </a:ln>
          <a:effectLst/>
        </p:spPr>
        <p:txBody>
          <a:bodyPr vert="horz" wrap="square" lIns="92476" tIns="46237" rIns="92476" bIns="46237" numCol="1" anchor="t" anchorCtr="0" compatLnSpc="1">
            <a:prstTxWarp prst="textNoShape">
              <a:avLst/>
            </a:prstTxWarp>
          </a:bodyPr>
          <a:lstStyle>
            <a:lvl1pPr algn="r">
              <a:defRPr sz="1300">
                <a:latin typeface="Times New Roman" charset="0"/>
              </a:defRPr>
            </a:lvl1pPr>
          </a:lstStyle>
          <a:p>
            <a:pPr>
              <a:defRPr/>
            </a:pPr>
            <a:endParaRPr lang="en-US"/>
          </a:p>
        </p:txBody>
      </p:sp>
      <p:sp>
        <p:nvSpPr>
          <p:cNvPr id="75780" name="Rectangle 4"/>
          <p:cNvSpPr>
            <a:spLocks noGrp="1" noChangeArrowheads="1"/>
          </p:cNvSpPr>
          <p:nvPr>
            <p:ph type="ftr" sz="quarter" idx="2"/>
          </p:nvPr>
        </p:nvSpPr>
        <p:spPr bwMode="auto">
          <a:xfrm>
            <a:off x="0" y="8774885"/>
            <a:ext cx="3012001" cy="461193"/>
          </a:xfrm>
          <a:prstGeom prst="rect">
            <a:avLst/>
          </a:prstGeom>
          <a:noFill/>
          <a:ln w="9525">
            <a:noFill/>
            <a:miter lim="800000"/>
            <a:headEnd/>
            <a:tailEnd/>
          </a:ln>
          <a:effectLst/>
        </p:spPr>
        <p:txBody>
          <a:bodyPr vert="horz" wrap="square" lIns="92476" tIns="46237" rIns="92476" bIns="46237" numCol="1" anchor="b" anchorCtr="0" compatLnSpc="1">
            <a:prstTxWarp prst="textNoShape">
              <a:avLst/>
            </a:prstTxWarp>
          </a:bodyPr>
          <a:lstStyle>
            <a:lvl1pPr>
              <a:defRPr sz="1300">
                <a:latin typeface="Times New Roman" charset="0"/>
              </a:defRPr>
            </a:lvl1pPr>
          </a:lstStyle>
          <a:p>
            <a:pPr>
              <a:defRPr/>
            </a:pPr>
            <a:endParaRPr lang="en-US"/>
          </a:p>
        </p:txBody>
      </p:sp>
      <p:sp>
        <p:nvSpPr>
          <p:cNvPr id="75781" name="Rectangle 5"/>
          <p:cNvSpPr>
            <a:spLocks noGrp="1" noChangeArrowheads="1"/>
          </p:cNvSpPr>
          <p:nvPr>
            <p:ph type="sldNum" sz="quarter" idx="3"/>
          </p:nvPr>
        </p:nvSpPr>
        <p:spPr bwMode="auto">
          <a:xfrm>
            <a:off x="3938076" y="8774885"/>
            <a:ext cx="3012000" cy="461193"/>
          </a:xfrm>
          <a:prstGeom prst="rect">
            <a:avLst/>
          </a:prstGeom>
          <a:noFill/>
          <a:ln w="9525">
            <a:noFill/>
            <a:miter lim="800000"/>
            <a:headEnd/>
            <a:tailEnd/>
          </a:ln>
          <a:effectLst/>
        </p:spPr>
        <p:txBody>
          <a:bodyPr vert="horz" wrap="square" lIns="92476" tIns="46237" rIns="92476" bIns="46237" numCol="1" anchor="b" anchorCtr="0" compatLnSpc="1">
            <a:prstTxWarp prst="textNoShape">
              <a:avLst/>
            </a:prstTxWarp>
          </a:bodyPr>
          <a:lstStyle>
            <a:lvl1pPr algn="r">
              <a:defRPr sz="1300">
                <a:latin typeface="Times New Roman" charset="0"/>
              </a:defRPr>
            </a:lvl1pPr>
          </a:lstStyle>
          <a:p>
            <a:pPr>
              <a:defRPr/>
            </a:pPr>
            <a:fld id="{A84EE1DA-5DBF-4432-9FE1-95B5DDC1D58C}" type="slidenum">
              <a:rPr lang="en-US"/>
              <a:pPr>
                <a:defRPr/>
              </a:pPr>
              <a:t>‹#›</a:t>
            </a:fld>
            <a:endParaRPr lang="en-US"/>
          </a:p>
        </p:txBody>
      </p:sp>
    </p:spTree>
    <p:extLst>
      <p:ext uri="{BB962C8B-B14F-4D97-AF65-F5344CB8AC3E}">
        <p14:creationId xmlns:p14="http://schemas.microsoft.com/office/powerpoint/2010/main" val="2749992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3"/>
            <a:ext cx="3012001" cy="461193"/>
          </a:xfrm>
          <a:prstGeom prst="rect">
            <a:avLst/>
          </a:prstGeom>
          <a:noFill/>
          <a:ln w="9525">
            <a:noFill/>
            <a:miter lim="800000"/>
            <a:headEnd/>
            <a:tailEnd/>
          </a:ln>
          <a:effectLst/>
        </p:spPr>
        <p:txBody>
          <a:bodyPr vert="horz" wrap="square" lIns="92476" tIns="46237" rIns="92476" bIns="46237" numCol="1" anchor="t" anchorCtr="0" compatLnSpc="1">
            <a:prstTxWarp prst="textNoShape">
              <a:avLst/>
            </a:prstTxWarp>
          </a:bodyPr>
          <a:lstStyle>
            <a:lvl1pPr>
              <a:defRPr sz="1300">
                <a:latin typeface="Times New Roman" charset="0"/>
              </a:defRPr>
            </a:lvl1pPr>
          </a:lstStyle>
          <a:p>
            <a:pPr>
              <a:defRPr/>
            </a:pPr>
            <a:endParaRPr lang="en-US"/>
          </a:p>
        </p:txBody>
      </p:sp>
      <p:sp>
        <p:nvSpPr>
          <p:cNvPr id="67587" name="Rectangle 3"/>
          <p:cNvSpPr>
            <a:spLocks noGrp="1" noChangeArrowheads="1"/>
          </p:cNvSpPr>
          <p:nvPr>
            <p:ph type="dt" idx="1"/>
          </p:nvPr>
        </p:nvSpPr>
        <p:spPr bwMode="auto">
          <a:xfrm>
            <a:off x="3938076" y="3"/>
            <a:ext cx="3012000" cy="461193"/>
          </a:xfrm>
          <a:prstGeom prst="rect">
            <a:avLst/>
          </a:prstGeom>
          <a:noFill/>
          <a:ln w="9525">
            <a:noFill/>
            <a:miter lim="800000"/>
            <a:headEnd/>
            <a:tailEnd/>
          </a:ln>
          <a:effectLst/>
        </p:spPr>
        <p:txBody>
          <a:bodyPr vert="horz" wrap="square" lIns="92476" tIns="46237" rIns="92476" bIns="46237" numCol="1" anchor="t" anchorCtr="0" compatLnSpc="1">
            <a:prstTxWarp prst="textNoShape">
              <a:avLst/>
            </a:prstTxWarp>
          </a:bodyPr>
          <a:lstStyle>
            <a:lvl1pPr algn="r">
              <a:defRPr sz="1300">
                <a:latin typeface="Times New Roman"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926076" y="4387445"/>
            <a:ext cx="5097929" cy="4155317"/>
          </a:xfrm>
          <a:prstGeom prst="rect">
            <a:avLst/>
          </a:prstGeom>
          <a:noFill/>
          <a:ln w="9525">
            <a:noFill/>
            <a:miter lim="800000"/>
            <a:headEnd/>
            <a:tailEnd/>
          </a:ln>
          <a:effectLst/>
        </p:spPr>
        <p:txBody>
          <a:bodyPr vert="horz" wrap="square" lIns="92476" tIns="46237" rIns="92476" bIns="462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774885"/>
            <a:ext cx="3012001" cy="461193"/>
          </a:xfrm>
          <a:prstGeom prst="rect">
            <a:avLst/>
          </a:prstGeom>
          <a:noFill/>
          <a:ln w="9525">
            <a:noFill/>
            <a:miter lim="800000"/>
            <a:headEnd/>
            <a:tailEnd/>
          </a:ln>
          <a:effectLst/>
        </p:spPr>
        <p:txBody>
          <a:bodyPr vert="horz" wrap="square" lIns="92476" tIns="46237" rIns="92476" bIns="46237" numCol="1" anchor="b" anchorCtr="0" compatLnSpc="1">
            <a:prstTxWarp prst="textNoShape">
              <a:avLst/>
            </a:prstTxWarp>
          </a:bodyPr>
          <a:lstStyle>
            <a:lvl1pPr>
              <a:defRPr sz="1300">
                <a:latin typeface="Times New Roman" charset="0"/>
              </a:defRPr>
            </a:lvl1pPr>
          </a:lstStyle>
          <a:p>
            <a:pPr>
              <a:defRPr/>
            </a:pPr>
            <a:endParaRPr lang="en-US"/>
          </a:p>
        </p:txBody>
      </p:sp>
      <p:sp>
        <p:nvSpPr>
          <p:cNvPr id="67591" name="Rectangle 7"/>
          <p:cNvSpPr>
            <a:spLocks noGrp="1" noChangeArrowheads="1"/>
          </p:cNvSpPr>
          <p:nvPr>
            <p:ph type="sldNum" sz="quarter" idx="5"/>
          </p:nvPr>
        </p:nvSpPr>
        <p:spPr bwMode="auto">
          <a:xfrm>
            <a:off x="3938076" y="8774885"/>
            <a:ext cx="3012000" cy="461193"/>
          </a:xfrm>
          <a:prstGeom prst="rect">
            <a:avLst/>
          </a:prstGeom>
          <a:noFill/>
          <a:ln w="9525">
            <a:noFill/>
            <a:miter lim="800000"/>
            <a:headEnd/>
            <a:tailEnd/>
          </a:ln>
          <a:effectLst/>
        </p:spPr>
        <p:txBody>
          <a:bodyPr vert="horz" wrap="square" lIns="92476" tIns="46237" rIns="92476" bIns="46237" numCol="1" anchor="b" anchorCtr="0" compatLnSpc="1">
            <a:prstTxWarp prst="textNoShape">
              <a:avLst/>
            </a:prstTxWarp>
          </a:bodyPr>
          <a:lstStyle>
            <a:lvl1pPr algn="r">
              <a:defRPr sz="1300">
                <a:latin typeface="Times New Roman" charset="0"/>
              </a:defRPr>
            </a:lvl1pPr>
          </a:lstStyle>
          <a:p>
            <a:pPr>
              <a:defRPr/>
            </a:pPr>
            <a:fld id="{28F76B7C-BACE-452C-A3FD-3F036708DF0B}" type="slidenum">
              <a:rPr lang="en-US"/>
              <a:pPr>
                <a:defRPr/>
              </a:pPr>
              <a:t>‹#›</a:t>
            </a:fld>
            <a:endParaRPr lang="en-US"/>
          </a:p>
        </p:txBody>
      </p:sp>
    </p:spTree>
    <p:extLst>
      <p:ext uri="{BB962C8B-B14F-4D97-AF65-F5344CB8AC3E}">
        <p14:creationId xmlns:p14="http://schemas.microsoft.com/office/powerpoint/2010/main" val="3567664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E791B54-CDE1-42C9-B18E-8B2E460089A7}" type="slidenum">
              <a:rPr lang="en-US" smtClean="0">
                <a:latin typeface="Times New Roman" pitchFamily="18" charset="0"/>
              </a:rPr>
              <a:pPr/>
              <a:t>1</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z="1100" dirty="0" smtClean="0"/>
              <a:t>These are some of the supports I (Steven) need to serve on a Human Rights Committee. You may</a:t>
            </a:r>
            <a:r>
              <a:rPr lang="en-US" sz="1100" baseline="0" dirty="0" smtClean="0"/>
              <a:t> need similar supports or different supports. </a:t>
            </a:r>
            <a:endParaRPr lang="en-US" sz="1100" dirty="0"/>
          </a:p>
        </p:txBody>
      </p:sp>
      <p:sp>
        <p:nvSpPr>
          <p:cNvPr id="86020" name="Slide Number Placeholder 3"/>
          <p:cNvSpPr>
            <a:spLocks noGrp="1"/>
          </p:cNvSpPr>
          <p:nvPr>
            <p:ph type="sldNum" sz="quarter" idx="5"/>
          </p:nvPr>
        </p:nvSpPr>
        <p:spPr>
          <a:noFill/>
        </p:spPr>
        <p:txBody>
          <a:bodyPr/>
          <a:lstStyle/>
          <a:p>
            <a:fld id="{0FBE4E8A-3EEE-4A35-A260-CE247B1C10C5}" type="slidenum">
              <a:rPr lang="en-US" smtClean="0">
                <a:latin typeface="Times New Roman" pitchFamily="18" charset="0"/>
              </a:rPr>
              <a:pPr/>
              <a:t>10</a:t>
            </a:fld>
            <a:endParaRPr lang="en-US">
              <a:latin typeface="Times New Roman" pitchFamily="18" charset="0"/>
            </a:endParaRPr>
          </a:p>
        </p:txBody>
      </p:sp>
    </p:spTree>
    <p:extLst>
      <p:ext uri="{BB962C8B-B14F-4D97-AF65-F5344CB8AC3E}">
        <p14:creationId xmlns:p14="http://schemas.microsoft.com/office/powerpoint/2010/main" val="118278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front page of the guide next to where you wrote now</a:t>
            </a:r>
            <a:r>
              <a:rPr lang="en-US" baseline="0" dirty="0" smtClean="0"/>
              <a:t> why it is important to you to serve on a Human Rights Committee, you can write down supports you need to serve on a Human Rights Committee. Some of those supports could be transportation, help reading or learning about the materials, large print or sign language. Can you think of other support you may need to be a successful Human Rights Committee members. </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11</a:t>
            </a:fld>
            <a:endParaRPr lang="en-US"/>
          </a:p>
        </p:txBody>
      </p:sp>
    </p:spTree>
    <p:extLst>
      <p:ext uri="{BB962C8B-B14F-4D97-AF65-F5344CB8AC3E}">
        <p14:creationId xmlns:p14="http://schemas.microsoft.com/office/powerpoint/2010/main" val="356237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8FF17A0-1AB1-4EB7-83C8-BF4F548F77BD}" type="slidenum">
              <a:rPr lang="en-US" smtClean="0">
                <a:latin typeface="Times New Roman" pitchFamily="18" charset="0"/>
              </a:rPr>
              <a:pPr/>
              <a:t>12</a:t>
            </a:fld>
            <a:endParaRPr lang="en-US">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t>Now we are going to do an exercise,</a:t>
            </a:r>
            <a:r>
              <a:rPr lang="en-US" baseline="0" dirty="0" smtClean="0"/>
              <a:t> get up and moving. Think about reasons you would be a great Human Rights Committee member. </a:t>
            </a:r>
            <a:r>
              <a:rPr lang="en-US" dirty="0" smtClean="0"/>
              <a:t>These things may include: good listener, advocate, friendly,</a:t>
            </a:r>
            <a:r>
              <a:rPr lang="en-US" baseline="0" dirty="0" smtClean="0"/>
              <a:t> take up for other people, leader, smart, kind, good speaker, innovative, creative, etc. </a:t>
            </a:r>
            <a:endParaRPr lang="en-US" dirty="0"/>
          </a:p>
        </p:txBody>
      </p:sp>
    </p:spTree>
    <p:extLst>
      <p:ext uri="{BB962C8B-B14F-4D97-AF65-F5344CB8AC3E}">
        <p14:creationId xmlns:p14="http://schemas.microsoft.com/office/powerpoint/2010/main" val="151611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806F3C9-42A5-4139-94FD-5543C2C8C65A}" type="slidenum">
              <a:rPr lang="en-US" smtClean="0">
                <a:latin typeface="Times New Roman" pitchFamily="18" charset="0"/>
              </a:rPr>
              <a:pPr/>
              <a:t>13</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lvl="0"/>
            <a:r>
              <a:rPr lang="en-US" dirty="0"/>
              <a:t>1. Get a piece of paper and a marker. Write your name at the </a:t>
            </a:r>
            <a:r>
              <a:rPr lang="en-US" dirty="0" smtClean="0"/>
              <a:t>top </a:t>
            </a:r>
            <a:r>
              <a:rPr lang="en-US" dirty="0"/>
              <a:t>like here in the slide. </a:t>
            </a:r>
            <a:r>
              <a:rPr lang="en-US" dirty="0" smtClean="0"/>
              <a:t>I </a:t>
            </a:r>
            <a:r>
              <a:rPr lang="en-US" dirty="0"/>
              <a:t>will help you if you need it.</a:t>
            </a:r>
          </a:p>
          <a:p>
            <a:r>
              <a:rPr lang="en-US" dirty="0"/>
              <a:t> </a:t>
            </a:r>
          </a:p>
          <a:p>
            <a:pPr lvl="0"/>
            <a:r>
              <a:rPr lang="en-US" dirty="0"/>
              <a:t>2. Write 3 things about yourself that </a:t>
            </a:r>
            <a:r>
              <a:rPr lang="en-US" dirty="0" smtClean="0"/>
              <a:t>would make you a good Human Rights Committee member. This </a:t>
            </a:r>
            <a:r>
              <a:rPr lang="en-US" dirty="0"/>
              <a:t>may be hard for some of you since others may have told you not to brag and talk about yourselves. It’s time to let go and brag about the things that you are proud of! </a:t>
            </a:r>
          </a:p>
          <a:p>
            <a:r>
              <a:rPr lang="en-US" dirty="0"/>
              <a:t> </a:t>
            </a:r>
          </a:p>
          <a:p>
            <a:r>
              <a:rPr lang="en-US" dirty="0"/>
              <a:t>3. Go ahead and write the 3 things on your paper. </a:t>
            </a:r>
            <a:r>
              <a:rPr lang="en-US" dirty="0" smtClean="0"/>
              <a:t>I </a:t>
            </a:r>
            <a:r>
              <a:rPr lang="en-US" dirty="0"/>
              <a:t>will give you a few minutes.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5F1FA9E-E175-4C94-992C-4144B775C3DC}" type="slidenum">
              <a:rPr lang="en-US" smtClean="0">
                <a:latin typeface="Times New Roman" pitchFamily="18" charset="0"/>
              </a:rPr>
              <a:pPr/>
              <a:t>14</a:t>
            </a:fld>
            <a:endParaRPr lang="en-US">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t>4.</a:t>
            </a:r>
            <a:r>
              <a:rPr lang="en-US" baseline="0" dirty="0" smtClean="0"/>
              <a:t> </a:t>
            </a:r>
            <a:r>
              <a:rPr lang="en-US" dirty="0" smtClean="0"/>
              <a:t>The </a:t>
            </a:r>
            <a:r>
              <a:rPr lang="en-US" dirty="0"/>
              <a:t>next part of this activity I would like for everyone to tape their paper to the wall and stand next to </a:t>
            </a:r>
            <a:r>
              <a:rPr lang="en-US" dirty="0" smtClean="0"/>
              <a:t>it.</a:t>
            </a:r>
            <a:r>
              <a:rPr lang="en-US" baseline="0" dirty="0" smtClean="0"/>
              <a:t> </a:t>
            </a:r>
            <a:endParaRPr lang="en-US" dirty="0" smtClean="0"/>
          </a:p>
          <a:p>
            <a:pPr marL="228600" indent="-228600">
              <a:buAutoNum type="arabicPeriod" startAt="5"/>
            </a:pPr>
            <a:r>
              <a:rPr lang="en-US" dirty="0" smtClean="0"/>
              <a:t>I </a:t>
            </a:r>
            <a:r>
              <a:rPr lang="en-US" dirty="0"/>
              <a:t>want everyone to go around to other people’s pieces of paper and add things that they like about that </a:t>
            </a:r>
            <a:r>
              <a:rPr lang="en-US" dirty="0" smtClean="0"/>
              <a:t>person</a:t>
            </a:r>
            <a:r>
              <a:rPr lang="en-US" baseline="0" dirty="0" smtClean="0"/>
              <a:t> and one reason why they would be a good Human rights Committee member.</a:t>
            </a:r>
            <a:r>
              <a:rPr lang="en-US" dirty="0" smtClean="0"/>
              <a:t> </a:t>
            </a:r>
          </a:p>
          <a:p>
            <a:pPr marL="228600" indent="-228600">
              <a:buAutoNum type="arabicPeriod" startAt="5"/>
            </a:pPr>
            <a:endParaRPr lang="en-US" dirty="0" smtClean="0"/>
          </a:p>
          <a:p>
            <a:pPr marL="0" indent="0">
              <a:buNone/>
            </a:pPr>
            <a:r>
              <a:rPr lang="en-US" dirty="0" smtClean="0"/>
              <a:t>This </a:t>
            </a:r>
            <a:r>
              <a:rPr lang="en-US" dirty="0"/>
              <a:t>will be easy if you know each other. If you don’t, just look around and think of something nice to say even though you don’t know them very well or at all. Please do not add anything that is too personal or not nice about the person. Keep it positive. I will give you all a few minutes to do this. Go ahead and get started. </a:t>
            </a:r>
          </a:p>
          <a:p>
            <a:r>
              <a:rPr lang="en-US"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could everyone please go and stand in front of their own paper? Read all the good things people said about you. What do you think about what is written about you? </a:t>
            </a:r>
          </a:p>
          <a:p>
            <a:r>
              <a:rPr lang="en-US" dirty="0" smtClean="0"/>
              <a:t>	Sometimes we find it hard to believe nice things people say about us.  We can be really hard on ourselves. </a:t>
            </a:r>
          </a:p>
          <a:p>
            <a:r>
              <a:rPr lang="en-US" dirty="0" smtClean="0"/>
              <a:t>Sometimes we focus on things that we don’t like about ourselves. We all have great things about us. We should stop and listen to people’s compliments and accept them.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sz="1200" dirty="0" smtClean="0">
                <a:solidFill>
                  <a:schemeClr val="tx1">
                    <a:lumMod val="10000"/>
                  </a:schemeClr>
                </a:solidFill>
              </a:rPr>
              <a:t>Are there things you saw in others you would want to work on for yourself? </a:t>
            </a:r>
            <a:r>
              <a:rPr lang="en-US" baseline="0" dirty="0" smtClean="0"/>
              <a:t>Think of those things and make goals for yourself to learn about those different things. For example, if you saw that someone was a good public speaker, and that is something you need to work on. Set that as one of your goals and make steps to become a better public speaker.</a:t>
            </a:r>
            <a:endParaRPr lang="en-US" dirty="0" smtClean="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15</a:t>
            </a:fld>
            <a:endParaRPr lang="en-US"/>
          </a:p>
        </p:txBody>
      </p:sp>
    </p:spTree>
    <p:extLst>
      <p:ext uri="{BB962C8B-B14F-4D97-AF65-F5344CB8AC3E}">
        <p14:creationId xmlns:p14="http://schemas.microsoft.com/office/powerpoint/2010/main" val="2225347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a:t>We are now going to work on your list </a:t>
            </a:r>
            <a:r>
              <a:rPr lang="en-US" dirty="0" smtClean="0"/>
              <a:t>of the human rights that</a:t>
            </a:r>
            <a:r>
              <a:rPr lang="en-US" baseline="0" dirty="0" smtClean="0"/>
              <a:t> are most important to you</a:t>
            </a:r>
            <a:r>
              <a:rPr lang="en-US" dirty="0" smtClean="0"/>
              <a:t>. </a:t>
            </a:r>
          </a:p>
          <a:p>
            <a:endParaRPr lang="en-US" dirty="0" smtClean="0"/>
          </a:p>
          <a:p>
            <a:r>
              <a:rPr lang="en-US" dirty="0" smtClean="0"/>
              <a:t>As you identify what </a:t>
            </a:r>
            <a:r>
              <a:rPr lang="en-US" baseline="0" dirty="0" smtClean="0"/>
              <a:t>are the </a:t>
            </a:r>
            <a:r>
              <a:rPr lang="en-US" dirty="0" smtClean="0"/>
              <a:t>most important rights</a:t>
            </a:r>
            <a:r>
              <a:rPr lang="en-US" baseline="0" dirty="0" smtClean="0"/>
              <a:t> to protect for other people you can create a vision board to show all the rights that are important to you:</a:t>
            </a:r>
          </a:p>
          <a:p>
            <a:endParaRPr lang="en-US" baseline="0" dirty="0" smtClean="0"/>
          </a:p>
          <a:p>
            <a:r>
              <a:rPr lang="en-US" baseline="0" dirty="0" smtClean="0"/>
              <a:t>My vision board includes….</a:t>
            </a:r>
          </a:p>
        </p:txBody>
      </p:sp>
      <p:sp>
        <p:nvSpPr>
          <p:cNvPr id="78852" name="Slide Number Placeholder 3"/>
          <p:cNvSpPr>
            <a:spLocks noGrp="1"/>
          </p:cNvSpPr>
          <p:nvPr>
            <p:ph type="sldNum" sz="quarter" idx="5"/>
          </p:nvPr>
        </p:nvSpPr>
        <p:spPr>
          <a:noFill/>
        </p:spPr>
        <p:txBody>
          <a:bodyPr/>
          <a:lstStyle/>
          <a:p>
            <a:fld id="{09C1C6A2-9A8D-4AF1-AB5A-99DE51AEDA8E}" type="slidenum">
              <a:rPr lang="en-US" smtClean="0">
                <a:latin typeface="Times New Roman" pitchFamily="18" charset="0"/>
              </a:rPr>
              <a:pPr/>
              <a:t>16</a:t>
            </a:fld>
            <a:endParaRPr 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hand out two sheets of paper</a:t>
            </a:r>
            <a:r>
              <a:rPr lang="en-US" baseline="0" dirty="0" smtClean="0"/>
              <a:t> with pictures of different rights. Cut out the ones that are important to you and glue them to a blank piece of paper. Some of those rights are:</a:t>
            </a:r>
          </a:p>
          <a:p>
            <a:r>
              <a:rPr lang="en-US" baseline="0" dirty="0" smtClean="0"/>
              <a:t>Living in the community </a:t>
            </a:r>
          </a:p>
          <a:p>
            <a:r>
              <a:rPr lang="en-US" baseline="0" dirty="0" smtClean="0"/>
              <a:t>Access to money</a:t>
            </a:r>
          </a:p>
          <a:p>
            <a:r>
              <a:rPr lang="en-US" baseline="0" dirty="0" smtClean="0"/>
              <a:t>Voting</a:t>
            </a:r>
          </a:p>
          <a:p>
            <a:r>
              <a:rPr lang="en-US" baseline="0" dirty="0" smtClean="0"/>
              <a:t>Having a girlfriend or boyfriend/ get married</a:t>
            </a:r>
          </a:p>
          <a:p>
            <a:r>
              <a:rPr lang="en-US" baseline="0" dirty="0" smtClean="0"/>
              <a:t>Travel</a:t>
            </a:r>
          </a:p>
          <a:p>
            <a:r>
              <a:rPr lang="en-US" baseline="0" dirty="0" smtClean="0"/>
              <a:t>You can also Write/ Draw Your Own</a:t>
            </a:r>
          </a:p>
          <a:p>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17</a:t>
            </a:fld>
            <a:endParaRPr lang="en-US"/>
          </a:p>
        </p:txBody>
      </p:sp>
    </p:spTree>
    <p:extLst>
      <p:ext uri="{BB962C8B-B14F-4D97-AF65-F5344CB8AC3E}">
        <p14:creationId xmlns:p14="http://schemas.microsoft.com/office/powerpoint/2010/main" val="285688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activity we are going to do is create a trajectory or road map. This</a:t>
            </a:r>
            <a:r>
              <a:rPr lang="en-US" baseline="0" dirty="0" smtClean="0"/>
              <a:t> is where we can map our vision and the steps we can take to get us towards our goals. I’ll go through mine and then I will see if there are any questions. </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18</a:t>
            </a:fld>
            <a:endParaRPr lang="en-US"/>
          </a:p>
        </p:txBody>
      </p:sp>
    </p:spTree>
    <p:extLst>
      <p:ext uri="{BB962C8B-B14F-4D97-AF65-F5344CB8AC3E}">
        <p14:creationId xmlns:p14="http://schemas.microsoft.com/office/powerpoint/2010/main" val="175538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dirty="0" smtClean="0"/>
              <a:t>Now it is your turn.</a:t>
            </a:r>
            <a:r>
              <a:rPr lang="en-US" baseline="0" dirty="0" smtClean="0"/>
              <a:t> On the inside of your trifold guide there is a blank trajectory or road map. Does anyone have any questions before we get started?</a:t>
            </a:r>
          </a:p>
          <a:p>
            <a:endParaRPr lang="en-US" baseline="0" dirty="0" smtClean="0"/>
          </a:p>
          <a:p>
            <a:r>
              <a:rPr lang="en-US" baseline="0" dirty="0" smtClean="0"/>
              <a:t>When everyone is finished would someone like to share. </a:t>
            </a:r>
            <a:endParaRPr lang="en-US" dirty="0"/>
          </a:p>
        </p:txBody>
      </p:sp>
      <p:sp>
        <p:nvSpPr>
          <p:cNvPr id="94212" name="Slide Number Placeholder 3"/>
          <p:cNvSpPr>
            <a:spLocks noGrp="1"/>
          </p:cNvSpPr>
          <p:nvPr>
            <p:ph type="sldNum" sz="quarter" idx="5"/>
          </p:nvPr>
        </p:nvSpPr>
        <p:spPr>
          <a:noFill/>
        </p:spPr>
        <p:txBody>
          <a:bodyPr/>
          <a:lstStyle/>
          <a:p>
            <a:fld id="{FE49A6C1-20F6-4650-9331-95B78E94B8CC}" type="slidenum">
              <a:rPr lang="en-US" smtClean="0">
                <a:latin typeface="Times New Roman" pitchFamily="18" charset="0"/>
              </a:rPr>
              <a:pPr/>
              <a:t>19</a:t>
            </a:fld>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Questions: What is your name? </a:t>
            </a:r>
            <a:br>
              <a:rPr lang="en-US" dirty="0" smtClean="0"/>
            </a:br>
            <a:r>
              <a:rPr lang="en-US" dirty="0" smtClean="0"/>
              <a:t>	What</a:t>
            </a:r>
            <a:r>
              <a:rPr lang="en-US" baseline="0" dirty="0" smtClean="0"/>
              <a:t> is your favorite color?</a:t>
            </a:r>
          </a:p>
          <a:p>
            <a:r>
              <a:rPr lang="en-US" baseline="0" dirty="0" smtClean="0"/>
              <a:t>	What human rights are most important to you?</a:t>
            </a:r>
          </a:p>
          <a:p>
            <a:endParaRPr lang="en-US" baseline="0" dirty="0" smtClean="0"/>
          </a:p>
          <a:p>
            <a:r>
              <a:rPr lang="en-US" baseline="0" dirty="0" smtClean="0"/>
              <a:t>	(examples might include: voting, dating, controlling your own money, employment, marriage)</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2</a:t>
            </a:fld>
            <a:endParaRPr lang="en-US"/>
          </a:p>
        </p:txBody>
      </p:sp>
    </p:spTree>
    <p:extLst>
      <p:ext uri="{BB962C8B-B14F-4D97-AF65-F5344CB8AC3E}">
        <p14:creationId xmlns:p14="http://schemas.microsoft.com/office/powerpoint/2010/main" val="120321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Values</a:t>
            </a:r>
            <a:r>
              <a:rPr lang="en-US" baseline="0" dirty="0" smtClean="0"/>
              <a:t> and beliefs go right along with what rights are important to you. Here are some of my values and beliefs. </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20</a:t>
            </a:fld>
            <a:endParaRPr lang="en-US"/>
          </a:p>
        </p:txBody>
      </p:sp>
    </p:spTree>
    <p:extLst>
      <p:ext uri="{BB962C8B-B14F-4D97-AF65-F5344CB8AC3E}">
        <p14:creationId xmlns:p14="http://schemas.microsoft.com/office/powerpoint/2010/main" val="3957901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inside</a:t>
            </a:r>
            <a:r>
              <a:rPr lang="en-US" baseline="0" dirty="0" smtClean="0"/>
              <a:t> flap of your trifold guide, there is a place for you to write down your values and beliefs. An example of a value and belief, is the everyone is equal! It is okay if you cannot think of any right now. This is something you can work on later as well. </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21</a:t>
            </a:fld>
            <a:endParaRPr lang="en-US"/>
          </a:p>
        </p:txBody>
      </p:sp>
    </p:spTree>
    <p:extLst>
      <p:ext uri="{BB962C8B-B14F-4D97-AF65-F5344CB8AC3E}">
        <p14:creationId xmlns:p14="http://schemas.microsoft.com/office/powerpoint/2010/main" val="1752642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z="1100" dirty="0" smtClean="0"/>
              <a:t>Finally it is time to think about</a:t>
            </a:r>
            <a:r>
              <a:rPr lang="en-US" sz="1100" baseline="0" dirty="0" smtClean="0"/>
              <a:t> next steps. Think about the next few things you will do with this guide or things you will do to either learn more about rights or help you get on a human rights committee. Some of those ways to use your guide include; sharing it with a human rights committee chair, find someone to help support you, and continue to plan to learn more about human rights. </a:t>
            </a:r>
            <a:endParaRPr lang="en-US" sz="1100" dirty="0"/>
          </a:p>
        </p:txBody>
      </p:sp>
      <p:sp>
        <p:nvSpPr>
          <p:cNvPr id="96260" name="Slide Number Placeholder 3"/>
          <p:cNvSpPr>
            <a:spLocks noGrp="1"/>
          </p:cNvSpPr>
          <p:nvPr>
            <p:ph type="sldNum" sz="quarter" idx="5"/>
          </p:nvPr>
        </p:nvSpPr>
        <p:spPr>
          <a:noFill/>
        </p:spPr>
        <p:txBody>
          <a:bodyPr/>
          <a:lstStyle/>
          <a:p>
            <a:fld id="{64F5A0B1-EEF3-46B2-B29C-29808DE90D08}" type="slidenum">
              <a:rPr lang="en-US" smtClean="0">
                <a:latin typeface="Times New Roman" pitchFamily="18" charset="0"/>
              </a:rPr>
              <a:pPr/>
              <a:t>22</a:t>
            </a:fld>
            <a:endParaRPr 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write your next steps on the bottom portion</a:t>
            </a:r>
            <a:r>
              <a:rPr lang="en-US" baseline="0" dirty="0" smtClean="0"/>
              <a:t> of the inside flap of your guide. If you can give specific on maybe who you want to support you or who you can talk to about being on a human rights committee. Does anyone have any questions or want to share?</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23</a:t>
            </a:fld>
            <a:endParaRPr lang="en-US"/>
          </a:p>
        </p:txBody>
      </p:sp>
    </p:spTree>
    <p:extLst>
      <p:ext uri="{BB962C8B-B14F-4D97-AF65-F5344CB8AC3E}">
        <p14:creationId xmlns:p14="http://schemas.microsoft.com/office/powerpoint/2010/main" val="292177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all so much for coming. If</a:t>
            </a:r>
            <a:r>
              <a:rPr lang="en-US" baseline="0" dirty="0" smtClean="0"/>
              <a:t> you have any ideas on making this training better take some time to write them down or talk to me before you leave. You can also email Rebecca and I at a later date if you can think of anything.</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24</a:t>
            </a:fld>
            <a:endParaRPr lang="en-US"/>
          </a:p>
        </p:txBody>
      </p:sp>
    </p:spTree>
    <p:extLst>
      <p:ext uri="{BB962C8B-B14F-4D97-AF65-F5344CB8AC3E}">
        <p14:creationId xmlns:p14="http://schemas.microsoft.com/office/powerpoint/2010/main" val="2326167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25</a:t>
            </a:fld>
            <a:endParaRPr lang="en-US"/>
          </a:p>
        </p:txBody>
      </p:sp>
    </p:spTree>
    <p:extLst>
      <p:ext uri="{BB962C8B-B14F-4D97-AF65-F5344CB8AC3E}">
        <p14:creationId xmlns:p14="http://schemas.microsoft.com/office/powerpoint/2010/main" val="756407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 should wanted to acknowledge some organizations that helped</a:t>
            </a:r>
            <a:r>
              <a:rPr lang="en-US" baseline="0" dirty="0" smtClean="0"/>
              <a:t> me put this training together. If anyone has any further questions, please let me know. Thanks again for coming.</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26</a:t>
            </a:fld>
            <a:endParaRPr lang="en-US"/>
          </a:p>
        </p:txBody>
      </p:sp>
    </p:spTree>
    <p:extLst>
      <p:ext uri="{BB962C8B-B14F-4D97-AF65-F5344CB8AC3E}">
        <p14:creationId xmlns:p14="http://schemas.microsoft.com/office/powerpoint/2010/main" val="300117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E0CBF02-2776-4C21-BEAD-00054F9E1848}" type="slidenum">
              <a:rPr lang="en-US" smtClean="0">
                <a:latin typeface="Times New Roman" pitchFamily="18" charset="0"/>
              </a:rPr>
              <a:pPr/>
              <a:t>3</a:t>
            </a:fld>
            <a:endParaRPr 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t/>
            </a:r>
            <a:br>
              <a:rPr lang="en-US" dirty="0" smtClean="0"/>
            </a:b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499AF6-40B9-4762-86D4-409782581539}" type="slidenum">
              <a:rPr lang="en-US" smtClean="0">
                <a:latin typeface="Times New Roman" pitchFamily="18" charset="0"/>
              </a:rPr>
              <a:pPr/>
              <a:t>4</a:t>
            </a:fld>
            <a:endParaRPr lang="en-US">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smtClean="0"/>
              <a:t>Have you ever been to a meeting where you didn’t say anything or no one listened to you? </a:t>
            </a:r>
          </a:p>
          <a:p>
            <a:endParaRPr lang="en-US" dirty="0" smtClean="0"/>
          </a:p>
          <a:p>
            <a:r>
              <a:rPr lang="en-US" dirty="0" smtClean="0"/>
              <a:t>It doesn’t feel too good, does it? You should have the power to say what is right for you… no one else should decide what is right for you. </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5</a:t>
            </a:fld>
            <a:endParaRPr lang="en-US"/>
          </a:p>
        </p:txBody>
      </p:sp>
    </p:spTree>
    <p:extLst>
      <p:ext uri="{BB962C8B-B14F-4D97-AF65-F5344CB8AC3E}">
        <p14:creationId xmlns:p14="http://schemas.microsoft.com/office/powerpoint/2010/main" val="206186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kumimoji="1" lang="en-US" sz="1200" kern="1200" dirty="0" smtClean="0">
                <a:solidFill>
                  <a:schemeClr val="tx1"/>
                </a:solidFill>
                <a:effectLst/>
                <a:latin typeface="Arial" charset="0"/>
                <a:ea typeface="+mn-ea"/>
                <a:cs typeface="+mn-cs"/>
              </a:rPr>
              <a:t>This is a new training and something we are proud to be doing here.</a:t>
            </a:r>
          </a:p>
        </p:txBody>
      </p:sp>
      <p:sp>
        <p:nvSpPr>
          <p:cNvPr id="56324" name="Slide Number Placeholder 3"/>
          <p:cNvSpPr>
            <a:spLocks noGrp="1"/>
          </p:cNvSpPr>
          <p:nvPr>
            <p:ph type="sldNum" sz="quarter" idx="5"/>
          </p:nvPr>
        </p:nvSpPr>
        <p:spPr>
          <a:noFill/>
        </p:spPr>
        <p:txBody>
          <a:bodyPr/>
          <a:lstStyle/>
          <a:p>
            <a:fld id="{B63D58DD-9C40-4021-9594-08110652964B}" type="slidenum">
              <a:rPr lang="en-US" smtClean="0">
                <a:latin typeface="Times New Roman" pitchFamily="18" charset="0"/>
              </a:rPr>
              <a:pPr/>
              <a:t>6</a:t>
            </a:fld>
            <a:endParaRPr 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a:p>
        </p:txBody>
      </p:sp>
      <p:sp>
        <p:nvSpPr>
          <p:cNvPr id="67588" name="Slide Number Placeholder 3"/>
          <p:cNvSpPr>
            <a:spLocks noGrp="1"/>
          </p:cNvSpPr>
          <p:nvPr>
            <p:ph type="sldNum" sz="quarter" idx="5"/>
          </p:nvPr>
        </p:nvSpPr>
        <p:spPr>
          <a:noFill/>
        </p:spPr>
        <p:txBody>
          <a:bodyPr/>
          <a:lstStyle/>
          <a:p>
            <a:fld id="{BDF1232F-18B5-4365-8E64-A2855F644690}" type="slidenum">
              <a:rPr lang="en-US" smtClean="0">
                <a:latin typeface="Times New Roman" pitchFamily="18" charset="0"/>
              </a:rPr>
              <a:pPr/>
              <a:t>7</a:t>
            </a:fld>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z="1100" dirty="0"/>
          </a:p>
        </p:txBody>
      </p:sp>
      <p:sp>
        <p:nvSpPr>
          <p:cNvPr id="86020" name="Slide Number Placeholder 3"/>
          <p:cNvSpPr>
            <a:spLocks noGrp="1"/>
          </p:cNvSpPr>
          <p:nvPr>
            <p:ph type="sldNum" sz="quarter" idx="5"/>
          </p:nvPr>
        </p:nvSpPr>
        <p:spPr>
          <a:noFill/>
        </p:spPr>
        <p:txBody>
          <a:bodyPr/>
          <a:lstStyle/>
          <a:p>
            <a:fld id="{0FBE4E8A-3EEE-4A35-A260-CE247B1C10C5}" type="slidenum">
              <a:rPr lang="en-US" smtClean="0">
                <a:latin typeface="Times New Roman" pitchFamily="18" charset="0"/>
              </a:rPr>
              <a:pPr/>
              <a:t>8</a:t>
            </a:fld>
            <a:endParaRPr lang="en-US">
              <a:latin typeface="Times New Roman" pitchFamily="18" charset="0"/>
            </a:endParaRPr>
          </a:p>
        </p:txBody>
      </p:sp>
    </p:spTree>
    <p:extLst>
      <p:ext uri="{BB962C8B-B14F-4D97-AF65-F5344CB8AC3E}">
        <p14:creationId xmlns:p14="http://schemas.microsoft.com/office/powerpoint/2010/main" val="118278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front page of the guide I handed out there is</a:t>
            </a:r>
            <a:r>
              <a:rPr lang="en-US" baseline="0" dirty="0" smtClean="0"/>
              <a:t> a box that says “Why is it important to me to serve on a Human Rights Committee?”. Think about why it is important to you to serve on a Human rights Committee and write them down in the box below. Those things may be like you want your voice to be heard, you want to learn more about rights, you want to help protect people’s rights, or others. This is your guide, so add whatever is important to you. Does anyone need any help thinking about what to write?</a:t>
            </a:r>
            <a:endParaRPr lang="en-US" dirty="0"/>
          </a:p>
        </p:txBody>
      </p:sp>
      <p:sp>
        <p:nvSpPr>
          <p:cNvPr id="4" name="Slide Number Placeholder 3"/>
          <p:cNvSpPr>
            <a:spLocks noGrp="1"/>
          </p:cNvSpPr>
          <p:nvPr>
            <p:ph type="sldNum" sz="quarter" idx="10"/>
          </p:nvPr>
        </p:nvSpPr>
        <p:spPr/>
        <p:txBody>
          <a:bodyPr/>
          <a:lstStyle/>
          <a:p>
            <a:pPr>
              <a:defRPr/>
            </a:pPr>
            <a:fld id="{28F76B7C-BACE-452C-A3FD-3F036708DF0B}" type="slidenum">
              <a:rPr lang="en-US" smtClean="0"/>
              <a:pPr>
                <a:defRPr/>
              </a:pPr>
              <a:t>9</a:t>
            </a:fld>
            <a:endParaRPr lang="en-US"/>
          </a:p>
        </p:txBody>
      </p:sp>
    </p:spTree>
    <p:extLst>
      <p:ext uri="{BB962C8B-B14F-4D97-AF65-F5344CB8AC3E}">
        <p14:creationId xmlns:p14="http://schemas.microsoft.com/office/powerpoint/2010/main" val="356237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C13174-F049-4163-8946-6DE40E99F8A1}" type="slidenum">
              <a:rPr lang="en-US" smtClean="0"/>
              <a:pPr>
                <a:defRPr/>
              </a:pPr>
              <a:t>‹#›</a:t>
            </a:fld>
            <a:endParaRPr lang="en-US"/>
          </a:p>
        </p:txBody>
      </p:sp>
    </p:spTree>
    <p:extLst>
      <p:ext uri="{BB962C8B-B14F-4D97-AF65-F5344CB8AC3E}">
        <p14:creationId xmlns:p14="http://schemas.microsoft.com/office/powerpoint/2010/main" val="175359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451F5A-EA97-40DA-A242-AAC5774BED5D}" type="slidenum">
              <a:rPr lang="en-US" smtClean="0"/>
              <a:pPr>
                <a:defRPr/>
              </a:pPr>
              <a:t>‹#›</a:t>
            </a:fld>
            <a:endParaRPr lang="en-US"/>
          </a:p>
        </p:txBody>
      </p:sp>
    </p:spTree>
    <p:extLst>
      <p:ext uri="{BB962C8B-B14F-4D97-AF65-F5344CB8AC3E}">
        <p14:creationId xmlns:p14="http://schemas.microsoft.com/office/powerpoint/2010/main" val="200272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3CFCF8-E4D2-4E6C-9EFA-6727F98921E1}" type="slidenum">
              <a:rPr lang="en-US" smtClean="0"/>
              <a:pPr>
                <a:defRPr/>
              </a:pPr>
              <a:t>‹#›</a:t>
            </a:fld>
            <a:endParaRPr lang="en-US"/>
          </a:p>
        </p:txBody>
      </p:sp>
    </p:spTree>
    <p:extLst>
      <p:ext uri="{BB962C8B-B14F-4D97-AF65-F5344CB8AC3E}">
        <p14:creationId xmlns:p14="http://schemas.microsoft.com/office/powerpoint/2010/main" val="932104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1752600"/>
            <a:ext cx="3810000" cy="4191000"/>
          </a:xfrm>
        </p:spPr>
        <p:txBody>
          <a:bodyPr/>
          <a:lstStyle/>
          <a:p>
            <a:pPr lvl="0"/>
            <a:endParaRPr lang="en-US" noProof="0"/>
          </a:p>
        </p:txBody>
      </p:sp>
      <p:sp>
        <p:nvSpPr>
          <p:cNvPr id="4" name="Text Placeholder 3"/>
          <p:cNvSpPr>
            <a:spLocks noGrp="1"/>
          </p:cNvSpPr>
          <p:nvPr>
            <p:ph type="body" sz="half" idx="2"/>
          </p:nvPr>
        </p:nvSpPr>
        <p:spPr>
          <a:xfrm>
            <a:off x="4648200" y="17526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3E44B9B5-27C4-4BF9-9CCF-1F815C5E7BE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DD37E2-F19A-44E1-B81B-4FE942EF268D}" type="slidenum">
              <a:rPr lang="en-US" smtClean="0"/>
              <a:pPr>
                <a:defRPr/>
              </a:pPr>
              <a:t>‹#›</a:t>
            </a:fld>
            <a:endParaRPr lang="en-US"/>
          </a:p>
        </p:txBody>
      </p:sp>
    </p:spTree>
    <p:extLst>
      <p:ext uri="{BB962C8B-B14F-4D97-AF65-F5344CB8AC3E}">
        <p14:creationId xmlns:p14="http://schemas.microsoft.com/office/powerpoint/2010/main" val="401497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F08DB8-9ABA-4AF9-BE32-9068BA41FA17}" type="slidenum">
              <a:rPr lang="en-US" smtClean="0"/>
              <a:pPr>
                <a:defRPr/>
              </a:pPr>
              <a:t>‹#›</a:t>
            </a:fld>
            <a:endParaRPr lang="en-US"/>
          </a:p>
        </p:txBody>
      </p:sp>
    </p:spTree>
    <p:extLst>
      <p:ext uri="{BB962C8B-B14F-4D97-AF65-F5344CB8AC3E}">
        <p14:creationId xmlns:p14="http://schemas.microsoft.com/office/powerpoint/2010/main" val="355722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18EA24-4061-43E4-B6DE-AC05325BB071}" type="slidenum">
              <a:rPr lang="en-US" smtClean="0"/>
              <a:pPr>
                <a:defRPr/>
              </a:pPr>
              <a:t>‹#›</a:t>
            </a:fld>
            <a:endParaRPr lang="en-US"/>
          </a:p>
        </p:txBody>
      </p:sp>
    </p:spTree>
    <p:extLst>
      <p:ext uri="{BB962C8B-B14F-4D97-AF65-F5344CB8AC3E}">
        <p14:creationId xmlns:p14="http://schemas.microsoft.com/office/powerpoint/2010/main" val="294550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55CA441-6374-4760-984A-855F1F11B8BD}" type="slidenum">
              <a:rPr lang="en-US" smtClean="0"/>
              <a:pPr>
                <a:defRPr/>
              </a:pPr>
              <a:t>‹#›</a:t>
            </a:fld>
            <a:endParaRPr lang="en-US"/>
          </a:p>
        </p:txBody>
      </p:sp>
    </p:spTree>
    <p:extLst>
      <p:ext uri="{BB962C8B-B14F-4D97-AF65-F5344CB8AC3E}">
        <p14:creationId xmlns:p14="http://schemas.microsoft.com/office/powerpoint/2010/main" val="53768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A617BA2-9F95-48B5-B107-BE298C78B17E}" type="slidenum">
              <a:rPr lang="en-US" smtClean="0"/>
              <a:pPr>
                <a:defRPr/>
              </a:pPr>
              <a:t>‹#›</a:t>
            </a:fld>
            <a:endParaRPr lang="en-US"/>
          </a:p>
        </p:txBody>
      </p:sp>
    </p:spTree>
    <p:extLst>
      <p:ext uri="{BB962C8B-B14F-4D97-AF65-F5344CB8AC3E}">
        <p14:creationId xmlns:p14="http://schemas.microsoft.com/office/powerpoint/2010/main" val="46200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214E50-23A1-4B7C-A029-D747044A3A33}" type="slidenum">
              <a:rPr lang="en-US" smtClean="0"/>
              <a:pPr>
                <a:defRPr/>
              </a:pPr>
              <a:t>‹#›</a:t>
            </a:fld>
            <a:endParaRPr lang="en-US"/>
          </a:p>
        </p:txBody>
      </p:sp>
    </p:spTree>
    <p:extLst>
      <p:ext uri="{BB962C8B-B14F-4D97-AF65-F5344CB8AC3E}">
        <p14:creationId xmlns:p14="http://schemas.microsoft.com/office/powerpoint/2010/main" val="121444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095BC8-A9FA-4C69-AAFF-521EA9EE95CD}" type="slidenum">
              <a:rPr lang="en-US" smtClean="0"/>
              <a:pPr>
                <a:defRPr/>
              </a:pPr>
              <a:t>‹#›</a:t>
            </a:fld>
            <a:endParaRPr lang="en-US"/>
          </a:p>
        </p:txBody>
      </p:sp>
    </p:spTree>
    <p:extLst>
      <p:ext uri="{BB962C8B-B14F-4D97-AF65-F5344CB8AC3E}">
        <p14:creationId xmlns:p14="http://schemas.microsoft.com/office/powerpoint/2010/main" val="167373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C85C4C-CAAC-473E-BF29-6277145309F3}" type="slidenum">
              <a:rPr lang="en-US" smtClean="0"/>
              <a:pPr>
                <a:defRPr/>
              </a:pPr>
              <a:t>‹#›</a:t>
            </a:fld>
            <a:endParaRPr lang="en-US"/>
          </a:p>
        </p:txBody>
      </p:sp>
    </p:spTree>
    <p:extLst>
      <p:ext uri="{BB962C8B-B14F-4D97-AF65-F5344CB8AC3E}">
        <p14:creationId xmlns:p14="http://schemas.microsoft.com/office/powerpoint/2010/main" val="204503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A44544-D167-4E7E-8E92-89B72BBB9C72}" type="slidenum">
              <a:rPr lang="en-US" smtClean="0"/>
              <a:pPr>
                <a:defRPr/>
              </a:pPr>
              <a:t>‹#›</a:t>
            </a:fld>
            <a:endParaRPr lang="en-US"/>
          </a:p>
        </p:txBody>
      </p:sp>
    </p:spTree>
    <p:extLst>
      <p:ext uri="{BB962C8B-B14F-4D97-AF65-F5344CB8AC3E}">
        <p14:creationId xmlns:p14="http://schemas.microsoft.com/office/powerpoint/2010/main" val="367258380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www.selfadvocacyinfo.org/"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8.JPG"/><Relationship Id="rId7" Type="http://schemas.openxmlformats.org/officeDocument/2006/relationships/hyperlink" Target="http://www.selfadvocacyinfo.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png"/><Relationship Id="rId18" Type="http://schemas.openxmlformats.org/officeDocument/2006/relationships/image" Target="../media/image30.png"/><Relationship Id="rId3" Type="http://schemas.openxmlformats.org/officeDocument/2006/relationships/image" Target="../media/image10.png"/><Relationship Id="rId21" Type="http://schemas.openxmlformats.org/officeDocument/2006/relationships/image" Target="../media/image7.jpeg"/><Relationship Id="rId7" Type="http://schemas.openxmlformats.org/officeDocument/2006/relationships/image" Target="../media/image22.jpeg"/><Relationship Id="rId12" Type="http://schemas.microsoft.com/office/2007/relationships/hdphoto" Target="../media/hdphoto1.wdp"/><Relationship Id="rId17" Type="http://schemas.microsoft.com/office/2007/relationships/hdphoto" Target="../media/hdphoto3.wdp"/><Relationship Id="rId2" Type="http://schemas.openxmlformats.org/officeDocument/2006/relationships/notesSlide" Target="../notesSlides/notesSlide12.xml"/><Relationship Id="rId16" Type="http://schemas.openxmlformats.org/officeDocument/2006/relationships/image" Target="../media/image29.png"/><Relationship Id="rId20" Type="http://schemas.microsoft.com/office/2007/relationships/hdphoto" Target="../media/hdphoto4.wdp"/><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image" Target="../media/image26.png"/><Relationship Id="rId24" Type="http://schemas.openxmlformats.org/officeDocument/2006/relationships/image" Target="../media/image3.jpg"/><Relationship Id="rId5" Type="http://schemas.openxmlformats.org/officeDocument/2006/relationships/image" Target="../media/image20.jpeg"/><Relationship Id="rId15" Type="http://schemas.openxmlformats.org/officeDocument/2006/relationships/image" Target="../media/image28.png"/><Relationship Id="rId23" Type="http://schemas.openxmlformats.org/officeDocument/2006/relationships/hyperlink" Target="http://www.selfadvocacyinfo.org/" TargetMode="External"/><Relationship Id="rId10" Type="http://schemas.openxmlformats.org/officeDocument/2006/relationships/image" Target="../media/image25.png"/><Relationship Id="rId19" Type="http://schemas.openxmlformats.org/officeDocument/2006/relationships/image" Target="../media/image31.png"/><Relationship Id="rId4" Type="http://schemas.openxmlformats.org/officeDocument/2006/relationships/image" Target="../media/image19.jpeg"/><Relationship Id="rId9" Type="http://schemas.openxmlformats.org/officeDocument/2006/relationships/image" Target="../media/image24.jpeg"/><Relationship Id="rId14" Type="http://schemas.microsoft.com/office/2007/relationships/hdphoto" Target="../media/hdphoto2.wdp"/><Relationship Id="rId22"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35.jpeg"/><Relationship Id="rId7" Type="http://schemas.openxmlformats.org/officeDocument/2006/relationships/hyperlink" Target="http://www.selfadvocacyinfo.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jpg"/><Relationship Id="rId5" Type="http://schemas.openxmlformats.org/officeDocument/2006/relationships/image" Target="../media/image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hyperlink" Target="http://www.selfadvocacyinfo.org/" TargetMode="External"/><Relationship Id="rId3" Type="http://schemas.openxmlformats.org/officeDocument/2006/relationships/notesSlide" Target="../notesSlides/notesSlide17.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37.emf"/><Relationship Id="rId4" Type="http://schemas.openxmlformats.org/officeDocument/2006/relationships/oleObject" Target="../embeddings/oleObject1.bin"/><Relationship Id="rId9"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openxmlformats.org/officeDocument/2006/relationships/hyperlink" Target="http://www.selfadvocacyinfo.org/" TargetMode="External"/><Relationship Id="rId3" Type="http://schemas.openxmlformats.org/officeDocument/2006/relationships/notesSlide" Target="../notesSlides/notesSlide18.xml"/><Relationship Id="rId7" Type="http://schemas.openxmlformats.org/officeDocument/2006/relationships/image" Target="../media/image2.jpg"/><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38.emf"/><Relationship Id="rId4" Type="http://schemas.openxmlformats.org/officeDocument/2006/relationships/oleObject" Target="../embeddings/oleObject2.bin"/><Relationship Id="rId9" Type="http://schemas.openxmlformats.org/officeDocument/2006/relationships/image" Target="../media/image3.jpg"/></Relationships>
</file>

<file path=ppt/slides/_rels/slide19.xml.rels><?xml version="1.0" encoding="UTF-8" standalone="yes"?>
<Relationships xmlns="http://schemas.openxmlformats.org/package/2006/relationships"><Relationship Id="rId8" Type="http://schemas.openxmlformats.org/officeDocument/2006/relationships/hyperlink" Target="http://www.selfadvocacyinfo.org/" TargetMode="External"/><Relationship Id="rId3" Type="http://schemas.openxmlformats.org/officeDocument/2006/relationships/notesSlide" Target="../notesSlides/notesSlide19.xml"/><Relationship Id="rId7" Type="http://schemas.openxmlformats.org/officeDocument/2006/relationships/image" Target="../media/image2.jpg"/><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39.emf"/><Relationship Id="rId4" Type="http://schemas.openxmlformats.org/officeDocument/2006/relationships/oleObject" Target="../embeddings/oleObject3.bin"/><Relationship Id="rId9"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http://www.google.com/url?sa=i&amp;rct=j&amp;q=&amp;esrc=s&amp;source=images&amp;cd=&amp;cad=rja&amp;uact=8&amp;ved=0ahUKEwjz-qPnjbzYAhUITSYKHYnYBf4QjRwIBw&amp;url=http://www.pshrc.net/&amp;psig=AOvVaw3s0b87amT2TbTKxEpL26q9&amp;ust=1515079655616981" TargetMode="External"/><Relationship Id="rId10" Type="http://schemas.openxmlformats.org/officeDocument/2006/relationships/image" Target="../media/image3.jpg"/><Relationship Id="rId4" Type="http://schemas.openxmlformats.org/officeDocument/2006/relationships/image" Target="../media/image5.png"/><Relationship Id="rId9" Type="http://schemas.openxmlformats.org/officeDocument/2006/relationships/hyperlink" Target="http://www.selfadvocacyinfo.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1.JPG"/><Relationship Id="rId7" Type="http://schemas.openxmlformats.org/officeDocument/2006/relationships/hyperlink" Target="http://www.selfadvocacyinfo.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jpe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1.JPG"/><Relationship Id="rId7" Type="http://schemas.openxmlformats.org/officeDocument/2006/relationships/hyperlink" Target="http://www.selfadvocacyinfo.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hyperlink" Target="http://www.selfadvocacyinfo.org/" TargetMode="External"/><Relationship Id="rId3" Type="http://schemas.openxmlformats.org/officeDocument/2006/relationships/image" Target="../media/image46.png"/><Relationship Id="rId7"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2.jpg"/><Relationship Id="rId4" Type="http://schemas.openxmlformats.org/officeDocument/2006/relationships/image" Target="../media/image47.jp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2.png"/><Relationship Id="rId7" Type="http://schemas.openxmlformats.org/officeDocument/2006/relationships/hyperlink" Target="http://www.selfadvocacyinfo.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selfadvocacyinfo.org/" TargetMode="External"/><Relationship Id="rId5" Type="http://schemas.openxmlformats.org/officeDocument/2006/relationships/image" Target="../media/image2.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5.JPG"/><Relationship Id="rId7" Type="http://schemas.openxmlformats.org/officeDocument/2006/relationships/hyperlink" Target="http://www.selfadvocacyinfo.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600200"/>
            <a:ext cx="7772400" cy="1524000"/>
          </a:xfrm>
        </p:spPr>
        <p:txBody>
          <a:bodyPr/>
          <a:lstStyle/>
          <a:p>
            <a:pPr algn="ctr" eaLnBrk="1" hangingPunct="1"/>
            <a:r>
              <a:rPr lang="en-US" sz="4400" b="1" dirty="0" smtClean="0"/>
              <a:t>My Vision </a:t>
            </a:r>
            <a:r>
              <a:rPr lang="en-US" sz="4400" b="1" dirty="0" smtClean="0"/>
              <a:t>for Myself </a:t>
            </a:r>
            <a:r>
              <a:rPr lang="en-US" sz="4400" b="1" dirty="0" smtClean="0"/>
              <a:t>on a Human Rights Committee</a:t>
            </a:r>
            <a:endParaRPr lang="en-US" sz="4400" b="1" dirty="0"/>
          </a:p>
        </p:txBody>
      </p:sp>
      <p:sp>
        <p:nvSpPr>
          <p:cNvPr id="5124" name="Rectangle 3"/>
          <p:cNvSpPr>
            <a:spLocks noGrp="1" noChangeArrowheads="1"/>
          </p:cNvSpPr>
          <p:nvPr>
            <p:ph type="body" sz="half" idx="2"/>
          </p:nvPr>
        </p:nvSpPr>
        <p:spPr>
          <a:xfrm>
            <a:off x="293995" y="3352800"/>
            <a:ext cx="8556009" cy="990600"/>
          </a:xfrm>
        </p:spPr>
        <p:txBody>
          <a:bodyPr>
            <a:normAutofit/>
          </a:bodyPr>
          <a:lstStyle/>
          <a:p>
            <a:pPr algn="ctr" eaLnBrk="1" hangingPunct="1">
              <a:spcBef>
                <a:spcPts val="600"/>
              </a:spcBef>
              <a:buFontTx/>
              <a:buNone/>
            </a:pPr>
            <a:r>
              <a:rPr lang="en-US" dirty="0">
                <a:solidFill>
                  <a:schemeClr val="bg1">
                    <a:lumMod val="50000"/>
                  </a:schemeClr>
                </a:solidFill>
              </a:rPr>
              <a:t>b</a:t>
            </a:r>
            <a:r>
              <a:rPr lang="en-US" dirty="0" smtClean="0">
                <a:solidFill>
                  <a:schemeClr val="bg1">
                    <a:lumMod val="50000"/>
                  </a:schemeClr>
                </a:solidFill>
              </a:rPr>
              <a:t>y: </a:t>
            </a:r>
            <a:r>
              <a:rPr lang="en-US" sz="3600" dirty="0" smtClean="0">
                <a:solidFill>
                  <a:schemeClr val="bg1">
                    <a:lumMod val="50000"/>
                  </a:schemeClr>
                </a:solidFill>
              </a:rPr>
              <a:t>Steven Powe</a:t>
            </a:r>
          </a:p>
        </p:txBody>
      </p:sp>
      <p:sp>
        <p:nvSpPr>
          <p:cNvPr id="512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8" name="Picture 7" descr="Branding on all the slides: DC Department on Disability Servic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542" y="5710287"/>
            <a:ext cx="791517" cy="914400"/>
          </a:xfrm>
          <a:prstGeom prst="rect">
            <a:avLst/>
          </a:prstGeom>
        </p:spPr>
      </p:pic>
      <p:pic>
        <p:nvPicPr>
          <p:cNvPr id="9" name="Picture 8" descr="Branding on all the slides - Project ACTIO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43" y="5638800"/>
            <a:ext cx="984738" cy="914400"/>
          </a:xfrm>
          <a:prstGeom prst="rect">
            <a:avLst/>
          </a:prstGeom>
        </p:spPr>
      </p:pic>
      <p:pic>
        <p:nvPicPr>
          <p:cNvPr id="10" name="Picture 9" descr="Branding on all the slides - Self Advocacy Resource and Technical Assistance Center - SARTAC Logo">
            <a:hlinkClick r:id="rId5"/>
            <a:extLst>
              <a:ext uri="{FF2B5EF4-FFF2-40B4-BE49-F238E27FC236}">
                <a16:creationId xmlns:a16="http://schemas.microsoft.com/office/drawing/2014/main" xmlns="" id="{ECBAE828-44D6-4B10-B072-0195FF8B9B34}"/>
              </a:ext>
            </a:extLst>
          </p:cNvPr>
          <p:cNvPicPr/>
          <p:nvPr/>
        </p:nvPicPr>
        <p:blipFill>
          <a:blip r:embed="rId6"/>
          <a:stretch>
            <a:fillRect/>
          </a:stretch>
        </p:blipFill>
        <p:spPr>
          <a:xfrm>
            <a:off x="4201014" y="5562600"/>
            <a:ext cx="731520" cy="914400"/>
          </a:xfrm>
          <a:prstGeom prst="rect">
            <a:avLst/>
          </a:prstGeom>
        </p:spPr>
      </p:pic>
      <p:sp>
        <p:nvSpPr>
          <p:cNvPr id="11" name="Footer Placeholder 3"/>
          <p:cNvSpPr txBox="1">
            <a:spLocks/>
          </p:cNvSpPr>
          <p:nvPr/>
        </p:nvSpPr>
        <p:spPr>
          <a:xfrm>
            <a:off x="2117743" y="6442124"/>
            <a:ext cx="5181600"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mtClean="0"/>
              <a:t>Toolkit for Serving on a Human Rights Committee by Steven Powe (May 2018)</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ChangeArrowheads="1"/>
          </p:cNvSpPr>
          <p:nvPr/>
        </p:nvSpPr>
        <p:spPr bwMode="auto">
          <a:xfrm>
            <a:off x="495299" y="381000"/>
            <a:ext cx="7505701" cy="1200329"/>
          </a:xfrm>
          <a:prstGeom prst="rect">
            <a:avLst/>
          </a:prstGeom>
          <a:noFill/>
          <a:ln w="9525">
            <a:noFill/>
            <a:miter lim="800000"/>
            <a:headEnd/>
            <a:tailEnd/>
          </a:ln>
          <a:effectLst/>
        </p:spPr>
        <p:txBody>
          <a:bodyPr wrap="square" anchor="ctr">
            <a:spAutoFit/>
          </a:bodyPr>
          <a:lstStyle/>
          <a:p>
            <a:pPr eaLnBrk="0" hangingPunct="0">
              <a:defRPr/>
            </a:pPr>
            <a:r>
              <a:rPr lang="en-US" sz="3600" b="1" dirty="0" smtClean="0">
                <a:latin typeface="+mj-lt"/>
                <a:ea typeface="+mj-ea"/>
                <a:cs typeface="+mj-cs"/>
              </a:rPr>
              <a:t>Supports I need to serve on a Human </a:t>
            </a:r>
            <a:r>
              <a:rPr lang="en-US" sz="3600" b="1" dirty="0">
                <a:latin typeface="+mj-lt"/>
                <a:ea typeface="+mj-ea"/>
                <a:cs typeface="+mj-cs"/>
              </a:rPr>
              <a:t>R</a:t>
            </a:r>
            <a:r>
              <a:rPr lang="en-US" sz="3600" b="1" dirty="0" smtClean="0">
                <a:latin typeface="+mj-lt"/>
                <a:ea typeface="+mj-ea"/>
                <a:cs typeface="+mj-cs"/>
              </a:rPr>
              <a:t>ights </a:t>
            </a:r>
            <a:r>
              <a:rPr lang="en-US" sz="3600" b="1" dirty="0">
                <a:latin typeface="+mj-lt"/>
                <a:ea typeface="+mj-ea"/>
                <a:cs typeface="+mj-cs"/>
              </a:rPr>
              <a:t>C</a:t>
            </a:r>
            <a:r>
              <a:rPr lang="en-US" sz="3600" b="1" dirty="0" smtClean="0">
                <a:latin typeface="+mj-lt"/>
                <a:ea typeface="+mj-ea"/>
                <a:cs typeface="+mj-cs"/>
              </a:rPr>
              <a:t>ommittee</a:t>
            </a:r>
            <a:endParaRPr lang="en-US" sz="3600" b="1" dirty="0">
              <a:latin typeface="+mj-lt"/>
              <a:ea typeface="+mj-ea"/>
              <a:cs typeface="+mj-cs"/>
            </a:endParaRPr>
          </a:p>
        </p:txBody>
      </p:sp>
      <p:sp>
        <p:nvSpPr>
          <p:cNvPr id="6" name="Content Placeholder 2"/>
          <p:cNvSpPr txBox="1">
            <a:spLocks/>
          </p:cNvSpPr>
          <p:nvPr/>
        </p:nvSpPr>
        <p:spPr>
          <a:xfrm>
            <a:off x="685800" y="1676400"/>
            <a:ext cx="7696200" cy="4343400"/>
          </a:xfrm>
          <a:prstGeom prst="rect">
            <a:avLst/>
          </a:prstGeom>
        </p:spPr>
        <p:txBody>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a:buClrTx/>
            </a:pPr>
            <a:r>
              <a:rPr lang="en-US" kern="0" dirty="0">
                <a:solidFill>
                  <a:schemeClr val="tx1">
                    <a:lumMod val="10000"/>
                  </a:schemeClr>
                </a:solidFill>
              </a:rPr>
              <a:t>Large print materials.</a:t>
            </a:r>
          </a:p>
          <a:p>
            <a:pPr>
              <a:buClrTx/>
            </a:pPr>
            <a:r>
              <a:rPr lang="en-US" kern="0" dirty="0">
                <a:solidFill>
                  <a:schemeClr val="tx1">
                    <a:lumMod val="10000"/>
                  </a:schemeClr>
                </a:solidFill>
              </a:rPr>
              <a:t>Meeting with me before </a:t>
            </a:r>
            <a:r>
              <a:rPr lang="en-US" kern="0" dirty="0" smtClean="0">
                <a:solidFill>
                  <a:schemeClr val="tx1">
                    <a:lumMod val="10000"/>
                  </a:schemeClr>
                </a:solidFill>
              </a:rPr>
              <a:t/>
            </a:r>
            <a:br>
              <a:rPr lang="en-US" kern="0" dirty="0" smtClean="0">
                <a:solidFill>
                  <a:schemeClr val="tx1">
                    <a:lumMod val="10000"/>
                  </a:schemeClr>
                </a:solidFill>
              </a:rPr>
            </a:br>
            <a:r>
              <a:rPr lang="en-US" kern="0" dirty="0" smtClean="0">
                <a:solidFill>
                  <a:schemeClr val="tx1">
                    <a:lumMod val="10000"/>
                  </a:schemeClr>
                </a:solidFill>
              </a:rPr>
              <a:t>to </a:t>
            </a:r>
            <a:r>
              <a:rPr lang="en-US" kern="0" dirty="0">
                <a:solidFill>
                  <a:schemeClr val="tx1">
                    <a:lumMod val="10000"/>
                  </a:schemeClr>
                </a:solidFill>
              </a:rPr>
              <a:t>go over materials.</a:t>
            </a:r>
          </a:p>
          <a:p>
            <a:pPr>
              <a:buClrTx/>
            </a:pPr>
            <a:r>
              <a:rPr lang="en-US" kern="0" dirty="0">
                <a:solidFill>
                  <a:schemeClr val="tx1">
                    <a:lumMod val="10000"/>
                  </a:schemeClr>
                </a:solidFill>
              </a:rPr>
              <a:t>Someone I am paired </a:t>
            </a:r>
            <a:r>
              <a:rPr lang="en-US" kern="0" dirty="0" smtClean="0">
                <a:solidFill>
                  <a:schemeClr val="tx1">
                    <a:lumMod val="10000"/>
                  </a:schemeClr>
                </a:solidFill>
              </a:rPr>
              <a:t/>
            </a:r>
            <a:br>
              <a:rPr lang="en-US" kern="0" dirty="0" smtClean="0">
                <a:solidFill>
                  <a:schemeClr val="tx1">
                    <a:lumMod val="10000"/>
                  </a:schemeClr>
                </a:solidFill>
              </a:rPr>
            </a:br>
            <a:r>
              <a:rPr lang="en-US" kern="0" dirty="0" smtClean="0">
                <a:solidFill>
                  <a:schemeClr val="tx1">
                    <a:lumMod val="10000"/>
                  </a:schemeClr>
                </a:solidFill>
              </a:rPr>
              <a:t>with </a:t>
            </a:r>
            <a:r>
              <a:rPr lang="en-US" kern="0" dirty="0">
                <a:solidFill>
                  <a:schemeClr val="tx1">
                    <a:lumMod val="10000"/>
                  </a:schemeClr>
                </a:solidFill>
              </a:rPr>
              <a:t>at the meeting.</a:t>
            </a:r>
          </a:p>
          <a:p>
            <a:pPr>
              <a:buClrTx/>
            </a:pPr>
            <a:r>
              <a:rPr lang="en-US" kern="0" dirty="0">
                <a:solidFill>
                  <a:schemeClr val="tx1">
                    <a:lumMod val="10000"/>
                  </a:schemeClr>
                </a:solidFill>
              </a:rPr>
              <a:t>Phone calls and email to tell me when the meetings are scheduled.</a:t>
            </a:r>
          </a:p>
          <a:p>
            <a:pPr>
              <a:buClrTx/>
            </a:pPr>
            <a:r>
              <a:rPr lang="en-US" kern="0" dirty="0">
                <a:solidFill>
                  <a:schemeClr val="tx1">
                    <a:lumMod val="10000"/>
                  </a:schemeClr>
                </a:solidFill>
              </a:rPr>
              <a:t>Transportation</a:t>
            </a:r>
          </a:p>
          <a:p>
            <a:endParaRPr lang="en-US" kern="0" dirty="0"/>
          </a:p>
        </p:txBody>
      </p:sp>
      <p:pic>
        <p:nvPicPr>
          <p:cNvPr id="9219" name="Picture 1" descr="Steven at his computer"/>
          <p:cNvPicPr>
            <a:picLocks noChangeAspect="1" noChangeArrowheads="1"/>
          </p:cNvPicPr>
          <p:nvPr/>
        </p:nvPicPr>
        <p:blipFill rotWithShape="1">
          <a:blip r:embed="rId3">
            <a:extLst>
              <a:ext uri="{28A0092B-C50C-407E-A947-70E740481C1C}">
                <a14:useLocalDpi xmlns:a14="http://schemas.microsoft.com/office/drawing/2010/main" val="0"/>
              </a:ext>
            </a:extLst>
          </a:blip>
          <a:srcRect t="5918" r="77128"/>
          <a:stretch/>
        </p:blipFill>
        <p:spPr bwMode="auto">
          <a:xfrm>
            <a:off x="5638800" y="1880426"/>
            <a:ext cx="2819400" cy="192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9" name="Picture 8"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extLst>
      <p:ext uri="{BB962C8B-B14F-4D97-AF65-F5344CB8AC3E}">
        <p14:creationId xmlns:p14="http://schemas.microsoft.com/office/powerpoint/2010/main" val="404002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2549769" cy="1981200"/>
          </a:xfrm>
        </p:spPr>
        <p:txBody>
          <a:bodyPr>
            <a:normAutofit fontScale="90000"/>
          </a:bodyPr>
          <a:lstStyle/>
          <a:p>
            <a:r>
              <a:rPr lang="en-US" sz="4800" b="1" dirty="0" smtClean="0"/>
              <a:t>What about you??</a:t>
            </a:r>
            <a:endParaRPr lang="en-US" sz="4800" b="1" dirty="0"/>
          </a:p>
        </p:txBody>
      </p:sp>
      <p:grpSp>
        <p:nvGrpSpPr>
          <p:cNvPr id="18" name="Group 17"/>
          <p:cNvGrpSpPr/>
          <p:nvPr/>
        </p:nvGrpSpPr>
        <p:grpSpPr>
          <a:xfrm>
            <a:off x="381000" y="4082310"/>
            <a:ext cx="2286000" cy="2164874"/>
            <a:chOff x="533400" y="4114801"/>
            <a:chExt cx="2286000" cy="2164874"/>
          </a:xfrm>
          <a:solidFill>
            <a:srgbClr val="FF9900"/>
          </a:solidFill>
        </p:grpSpPr>
        <p:sp>
          <p:nvSpPr>
            <p:cNvPr id="12" name="7-Point Star 11"/>
            <p:cNvSpPr/>
            <p:nvPr/>
          </p:nvSpPr>
          <p:spPr bwMode="auto">
            <a:xfrm>
              <a:off x="533400" y="4114801"/>
              <a:ext cx="2286000" cy="2164874"/>
            </a:xfrm>
            <a:prstGeom prst="star7">
              <a:avLst/>
            </a:prstGeom>
            <a:grp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7" name="TextBox 16"/>
            <p:cNvSpPr txBox="1"/>
            <p:nvPr/>
          </p:nvSpPr>
          <p:spPr>
            <a:xfrm>
              <a:off x="914400" y="4648200"/>
              <a:ext cx="1524000" cy="1200329"/>
            </a:xfrm>
            <a:prstGeom prst="rect">
              <a:avLst/>
            </a:prstGeom>
            <a:grpFill/>
          </p:spPr>
          <p:txBody>
            <a:bodyPr wrap="square" rtlCol="0">
              <a:spAutoFit/>
            </a:bodyPr>
            <a:lstStyle/>
            <a:p>
              <a:pPr algn="ctr"/>
              <a:r>
                <a:rPr lang="en-US" b="1" dirty="0" smtClean="0">
                  <a:solidFill>
                    <a:schemeClr val="tx1">
                      <a:lumMod val="10000"/>
                    </a:schemeClr>
                  </a:solidFill>
                  <a:latin typeface="+mn-lt"/>
                </a:rPr>
                <a:t>Front Page of Guide</a:t>
              </a:r>
              <a:endParaRPr lang="en-US" b="1" dirty="0">
                <a:solidFill>
                  <a:schemeClr val="tx1">
                    <a:lumMod val="10000"/>
                  </a:schemeClr>
                </a:solidFill>
                <a:latin typeface="+mn-lt"/>
              </a:endParaRPr>
            </a:p>
          </p:txBody>
        </p:sp>
      </p:grpSp>
      <p:pic>
        <p:nvPicPr>
          <p:cNvPr id="16" name="Picture 15" descr="Front section of blank trifold that says Supports I need to serve on a Human Rights Committ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807" y="304800"/>
            <a:ext cx="2658242" cy="5654040"/>
          </a:xfrm>
          <a:prstGeom prst="rect">
            <a:avLst/>
          </a:prstGeom>
        </p:spPr>
      </p:pic>
      <p:pic>
        <p:nvPicPr>
          <p:cNvPr id="19" name="Picture 18" descr="Front of blank trifold that says Why is it important to me to serve on a Human Rights Committee? and Supports I need to serve on a Human Rights Committee with a gold star in the Supports I need to serve on a Human Rights Committee section"/>
          <p:cNvPicPr>
            <a:picLocks noChangeAspect="1"/>
          </p:cNvPicPr>
          <p:nvPr/>
        </p:nvPicPr>
        <p:blipFill rotWithShape="1">
          <a:blip r:embed="rId4">
            <a:extLst>
              <a:ext uri="{28A0092B-C50C-407E-A947-70E740481C1C}">
                <a14:useLocalDpi xmlns:a14="http://schemas.microsoft.com/office/drawing/2010/main" val="0"/>
              </a:ext>
            </a:extLst>
          </a:blip>
          <a:srcRect l="4377" t="1707" r="3843" b="1707"/>
          <a:stretch/>
        </p:blipFill>
        <p:spPr>
          <a:xfrm>
            <a:off x="5715000" y="304800"/>
            <a:ext cx="2841978" cy="5654040"/>
          </a:xfrm>
          <a:prstGeom prst="rect">
            <a:avLst/>
          </a:prstGeom>
        </p:spPr>
      </p:pic>
      <p:sp>
        <p:nvSpPr>
          <p:cNvPr id="20" name="5-Point Star 19"/>
          <p:cNvSpPr/>
          <p:nvPr/>
        </p:nvSpPr>
        <p:spPr bwMode="auto">
          <a:xfrm>
            <a:off x="7543800" y="4470726"/>
            <a:ext cx="838200" cy="777638"/>
          </a:xfrm>
          <a:prstGeom prst="star5">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1"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13" name="Picture 12" descr="Self Advocacy Resource and Technical Assistance Center - SARTAC Logo">
            <a:hlinkClick r:id="rId7"/>
            <a:extLst>
              <a:ext uri="{FF2B5EF4-FFF2-40B4-BE49-F238E27FC236}">
                <a16:creationId xmlns:a16="http://schemas.microsoft.com/office/drawing/2014/main" xmlns="" id="{ECBAE828-44D6-4B10-B072-0195FF8B9B34}"/>
              </a:ext>
            </a:extLst>
          </p:cNvPr>
          <p:cNvPicPr/>
          <p:nvPr/>
        </p:nvPicPr>
        <p:blipFill>
          <a:blip r:embed="rId8"/>
          <a:stretch>
            <a:fillRect/>
          </a:stretch>
        </p:blipFill>
        <p:spPr>
          <a:xfrm>
            <a:off x="160136" y="5969152"/>
            <a:ext cx="548640" cy="731520"/>
          </a:xfrm>
          <a:prstGeom prst="rect">
            <a:avLst/>
          </a:prstGeom>
        </p:spPr>
      </p:pic>
    </p:spTree>
    <p:extLst>
      <p:ext uri="{BB962C8B-B14F-4D97-AF65-F5344CB8AC3E}">
        <p14:creationId xmlns:p14="http://schemas.microsoft.com/office/powerpoint/2010/main" val="83630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152400"/>
            <a:ext cx="7772400" cy="2438400"/>
          </a:xfrm>
        </p:spPr>
        <p:txBody>
          <a:bodyPr>
            <a:noAutofit/>
          </a:bodyPr>
          <a:lstStyle/>
          <a:p>
            <a:pPr algn="ctr" eaLnBrk="1" hangingPunct="1"/>
            <a:r>
              <a:rPr lang="en-US" sz="4000" b="1" u="sng" dirty="0" smtClean="0"/>
              <a:t>ACTIVITY</a:t>
            </a:r>
            <a:r>
              <a:rPr lang="en-US" sz="4000" b="1" dirty="0" smtClean="0"/>
              <a:t/>
            </a:r>
            <a:br>
              <a:rPr lang="en-US" sz="4000" b="1" dirty="0" smtClean="0"/>
            </a:br>
            <a:r>
              <a:rPr lang="en-US" sz="4000" b="1" dirty="0" smtClean="0"/>
              <a:t>Why You Would Be a Great Human Rights Committee </a:t>
            </a:r>
            <a:br>
              <a:rPr lang="en-US" sz="4000" b="1" dirty="0" smtClean="0"/>
            </a:br>
            <a:r>
              <a:rPr lang="en-US" sz="4000" b="1" dirty="0" smtClean="0"/>
              <a:t>Member</a:t>
            </a:r>
            <a:endParaRPr lang="en-US" sz="4000" b="1" dirty="0"/>
          </a:p>
        </p:txBody>
      </p:sp>
      <p:pic>
        <p:nvPicPr>
          <p:cNvPr id="6147" name="Picture 3" descr="Graphic of a heart with a mega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69049">
            <a:off x="333618" y="1869968"/>
            <a:ext cx="1682235" cy="1401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pic>
      <p:pic>
        <p:nvPicPr>
          <p:cNvPr id="6148" name="Picture 4" descr="Stick figure at a po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2480">
            <a:off x="6659362" y="3803154"/>
            <a:ext cx="1842493" cy="18424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2" name="Picture 8" descr="Graphic of a face with a hand towards its ear indicating it is list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724400"/>
            <a:ext cx="2050516" cy="13336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3" name="Picture 9" descr="Graphic of a stick figure with a cape in a superhero sta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2660352"/>
            <a:ext cx="2084209" cy="1911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Graphic of a stick figure giving another stick figure a flow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770526">
            <a:off x="629147" y="3851243"/>
            <a:ext cx="2170663" cy="1627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2" name="Picture 4" descr="Two stick figures with their arms around one another"/>
          <p:cNvPicPr>
            <a:picLocks noChangeAspect="1" noChangeArrowheads="1"/>
          </p:cNvPicPr>
          <p:nvPr/>
        </p:nvPicPr>
        <p:blipFill rotWithShape="1">
          <a:blip r:embed="rId8">
            <a:extLst>
              <a:ext uri="{28A0092B-C50C-407E-A947-70E740481C1C}">
                <a14:useLocalDpi xmlns:a14="http://schemas.microsoft.com/office/drawing/2010/main" val="0"/>
              </a:ext>
            </a:extLst>
          </a:blip>
          <a:srcRect l="15467" t="12617" r="14983" b="11404"/>
          <a:stretch/>
        </p:blipFill>
        <p:spPr bwMode="auto">
          <a:xfrm rot="833277">
            <a:off x="5208272" y="3183176"/>
            <a:ext cx="1279220" cy="125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8194" name="Picture 2" descr="Graphic of a light bulb with stick figures holding hands around i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3855" y="1447800"/>
            <a:ext cx="1731545" cy="1754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0" name="Picture 2" descr="C:\Users\leeanne.brantley\AppData\Local\Microsoft\Windows\Temporary Internet Files\Content.IE5\5WUAXQL4\advocat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488362">
            <a:off x="1004245" y="2762314"/>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leeanne.brantley\AppData\Local\Microsoft\Windows\Temporary Internet Files\Content.IE5\9ZGPZM5J\HXaHh[1].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backgroundMark x1="21530" y1="16765" x2="21530" y2="16765"/>
                      </a14:backgroundRemoval>
                    </a14:imgEffect>
                  </a14:imgLayer>
                </a14:imgProps>
              </a:ext>
              <a:ext uri="{28A0092B-C50C-407E-A947-70E740481C1C}">
                <a14:useLocalDpi xmlns:a14="http://schemas.microsoft.com/office/drawing/2010/main" val="0"/>
              </a:ext>
            </a:extLst>
          </a:blip>
          <a:srcRect l="11808" t="8043" r="10106" b="11519"/>
          <a:stretch/>
        </p:blipFill>
        <p:spPr bwMode="auto">
          <a:xfrm rot="20402432">
            <a:off x="1724084" y="4701299"/>
            <a:ext cx="1800081" cy="10425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539798">
            <a:off x="2086005" y="5044678"/>
            <a:ext cx="1163559" cy="369332"/>
          </a:xfrm>
          <a:prstGeom prst="rect">
            <a:avLst/>
          </a:prstGeom>
          <a:noFill/>
        </p:spPr>
        <p:txBody>
          <a:bodyPr wrap="square" rtlCol="0">
            <a:spAutoFit/>
          </a:bodyPr>
          <a:lstStyle/>
          <a:p>
            <a:r>
              <a:rPr lang="en-US" sz="1800" dirty="0" smtClean="0">
                <a:solidFill>
                  <a:schemeClr val="tx1">
                    <a:lumMod val="10000"/>
                  </a:schemeClr>
                </a:solidFill>
                <a:latin typeface="Comic Sans MS" panose="030F0702030302020204" pitchFamily="66" charset="0"/>
              </a:rPr>
              <a:t>Friendly</a:t>
            </a:r>
            <a:endParaRPr lang="en-US" sz="1800" dirty="0">
              <a:solidFill>
                <a:schemeClr val="tx1">
                  <a:lumMod val="10000"/>
                </a:schemeClr>
              </a:solidFill>
              <a:latin typeface="Comic Sans MS" panose="030F0702030302020204" pitchFamily="66" charset="0"/>
            </a:endParaRPr>
          </a:p>
        </p:txBody>
      </p:sp>
      <p:grpSp>
        <p:nvGrpSpPr>
          <p:cNvPr id="5" name="Group 4"/>
          <p:cNvGrpSpPr/>
          <p:nvPr/>
        </p:nvGrpSpPr>
        <p:grpSpPr>
          <a:xfrm>
            <a:off x="6705600" y="4724400"/>
            <a:ext cx="2514600" cy="1371306"/>
            <a:chOff x="7086600" y="5257507"/>
            <a:chExt cx="2514600" cy="1371306"/>
          </a:xfrm>
        </p:grpSpPr>
        <p:pic>
          <p:nvPicPr>
            <p:cNvPr id="7173" name="Picture 5" descr="C:\Users\leeanne.brantley\AppData\Local\Microsoft\Windows\Temporary Internet Files\Content.IE5\21DDZH90\yellow-paint-splat-13060245[1].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backgroundMark x1="25000" y1="17188" x2="25000" y2="17188"/>
                        </a14:backgroundRemoval>
                      </a14:imgEffect>
                    </a14:imgLayer>
                  </a14:imgProps>
                </a:ext>
                <a:ext uri="{28A0092B-C50C-407E-A947-70E740481C1C}">
                  <a14:useLocalDpi xmlns:a14="http://schemas.microsoft.com/office/drawing/2010/main" val="0"/>
                </a:ext>
              </a:extLst>
            </a:blip>
            <a:srcRect/>
            <a:stretch>
              <a:fillRect/>
            </a:stretch>
          </p:blipFill>
          <p:spPr bwMode="auto">
            <a:xfrm>
              <a:off x="7086600" y="5257507"/>
              <a:ext cx="2514600" cy="137130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339662">
              <a:off x="7495246" y="5594232"/>
              <a:ext cx="1735803" cy="646331"/>
            </a:xfrm>
            <a:prstGeom prst="rect">
              <a:avLst/>
            </a:prstGeom>
            <a:noFill/>
          </p:spPr>
          <p:txBody>
            <a:bodyPr wrap="square" rtlCol="0">
              <a:spAutoFit/>
            </a:bodyPr>
            <a:lstStyle/>
            <a:p>
              <a:pPr algn="ctr"/>
              <a:r>
                <a:rPr lang="en-US" sz="1800" dirty="0" smtClean="0">
                  <a:solidFill>
                    <a:schemeClr val="tx1">
                      <a:lumMod val="10000"/>
                    </a:schemeClr>
                  </a:solidFill>
                  <a:latin typeface="Comic Sans MS" panose="030F0702030302020204" pitchFamily="66" charset="0"/>
                </a:rPr>
                <a:t>Public </a:t>
              </a:r>
              <a:br>
                <a:rPr lang="en-US" sz="1800" dirty="0" smtClean="0">
                  <a:solidFill>
                    <a:schemeClr val="tx1">
                      <a:lumMod val="10000"/>
                    </a:schemeClr>
                  </a:solidFill>
                  <a:latin typeface="Comic Sans MS" panose="030F0702030302020204" pitchFamily="66" charset="0"/>
                </a:rPr>
              </a:br>
              <a:r>
                <a:rPr lang="en-US" sz="1800" dirty="0" smtClean="0">
                  <a:solidFill>
                    <a:schemeClr val="tx1">
                      <a:lumMod val="10000"/>
                    </a:schemeClr>
                  </a:solidFill>
                  <a:latin typeface="Comic Sans MS" panose="030F0702030302020204" pitchFamily="66" charset="0"/>
                </a:rPr>
                <a:t>Speaker</a:t>
              </a:r>
              <a:endParaRPr lang="en-US" sz="1800" dirty="0">
                <a:solidFill>
                  <a:schemeClr val="tx1">
                    <a:lumMod val="10000"/>
                  </a:schemeClr>
                </a:solidFill>
                <a:latin typeface="Comic Sans MS" panose="030F0702030302020204" pitchFamily="66" charset="0"/>
              </a:endParaRPr>
            </a:p>
          </p:txBody>
        </p:sp>
      </p:grpSp>
      <p:pic>
        <p:nvPicPr>
          <p:cNvPr id="7174" name="Picture 6" descr="C:\Users\leeanne.brantley\AppData\Local\Microsoft\Windows\Temporary Internet Files\Content.IE5\5WUAXQL4\dark-green-splash-ink-md[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63891">
            <a:off x="5056467" y="4900265"/>
            <a:ext cx="1857047" cy="12934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rot="772692">
            <a:off x="5391393" y="5226938"/>
            <a:ext cx="1163559" cy="646331"/>
          </a:xfrm>
          <a:prstGeom prst="rect">
            <a:avLst/>
          </a:prstGeom>
          <a:noFill/>
        </p:spPr>
        <p:txBody>
          <a:bodyPr wrap="square" rtlCol="0">
            <a:spAutoFit/>
          </a:bodyPr>
          <a:lstStyle/>
          <a:p>
            <a:pPr algn="ctr"/>
            <a:r>
              <a:rPr lang="en-US" sz="1800" dirty="0" smtClean="0">
                <a:solidFill>
                  <a:schemeClr val="tx1">
                    <a:lumMod val="10000"/>
                  </a:schemeClr>
                </a:solidFill>
                <a:latin typeface="Comic Sans MS" panose="030F0702030302020204" pitchFamily="66" charset="0"/>
              </a:rPr>
              <a:t>Good</a:t>
            </a:r>
            <a:br>
              <a:rPr lang="en-US" sz="1800" dirty="0" smtClean="0">
                <a:solidFill>
                  <a:schemeClr val="tx1">
                    <a:lumMod val="10000"/>
                  </a:schemeClr>
                </a:solidFill>
                <a:latin typeface="Comic Sans MS" panose="030F0702030302020204" pitchFamily="66" charset="0"/>
              </a:rPr>
            </a:br>
            <a:r>
              <a:rPr lang="en-US" sz="1800" dirty="0" smtClean="0">
                <a:solidFill>
                  <a:schemeClr val="tx1">
                    <a:lumMod val="10000"/>
                  </a:schemeClr>
                </a:solidFill>
                <a:latin typeface="Comic Sans MS" panose="030F0702030302020204" pitchFamily="66" charset="0"/>
              </a:rPr>
              <a:t>Listener</a:t>
            </a:r>
            <a:endParaRPr lang="en-US" sz="1800" dirty="0">
              <a:solidFill>
                <a:schemeClr val="tx1">
                  <a:lumMod val="10000"/>
                </a:schemeClr>
              </a:solidFill>
              <a:latin typeface="Comic Sans MS" panose="030F0702030302020204" pitchFamily="66" charset="0"/>
            </a:endParaRPr>
          </a:p>
        </p:txBody>
      </p:sp>
      <p:grpSp>
        <p:nvGrpSpPr>
          <p:cNvPr id="6" name="Group 5"/>
          <p:cNvGrpSpPr/>
          <p:nvPr/>
        </p:nvGrpSpPr>
        <p:grpSpPr>
          <a:xfrm>
            <a:off x="3880448" y="3886200"/>
            <a:ext cx="1791308" cy="856513"/>
            <a:chOff x="4812462" y="4123154"/>
            <a:chExt cx="1791308" cy="856513"/>
          </a:xfrm>
        </p:grpSpPr>
        <p:pic>
          <p:nvPicPr>
            <p:cNvPr id="21" name="Picture 4" descr="C:\Users\leeanne.brantley\AppData\Local\Microsoft\Windows\Temporary Internet Files\Content.IE5\Q211QTNR\blue-paint-splatter-image-33218109[1].jpg"/>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backgroundMark x1="22500" y1="14167" x2="22500" y2="14167"/>
                        </a14:backgroundRemoval>
                      </a14:imgEffect>
                    </a14:imgLayer>
                  </a14:imgProps>
                </a:ext>
                <a:ext uri="{28A0092B-C50C-407E-A947-70E740481C1C}">
                  <a14:useLocalDpi xmlns:a14="http://schemas.microsoft.com/office/drawing/2010/main" val="0"/>
                </a:ext>
              </a:extLst>
            </a:blip>
            <a:srcRect l="14283" t="12714" r="16317" b="13084"/>
            <a:stretch/>
          </p:blipFill>
          <p:spPr bwMode="auto">
            <a:xfrm rot="930594">
              <a:off x="4812462" y="4123154"/>
              <a:ext cx="1791308" cy="85651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rot="1495556">
              <a:off x="5233833" y="4463616"/>
              <a:ext cx="1163559" cy="369332"/>
            </a:xfrm>
            <a:prstGeom prst="rect">
              <a:avLst/>
            </a:prstGeom>
            <a:noFill/>
          </p:spPr>
          <p:txBody>
            <a:bodyPr wrap="square" rtlCol="0">
              <a:spAutoFit/>
            </a:bodyPr>
            <a:lstStyle/>
            <a:p>
              <a:r>
                <a:rPr lang="en-US" sz="1800" dirty="0" smtClean="0">
                  <a:solidFill>
                    <a:schemeClr val="tx1">
                      <a:lumMod val="10000"/>
                    </a:schemeClr>
                  </a:solidFill>
                  <a:latin typeface="Verdana" panose="020B0604030504040204" pitchFamily="34" charset="0"/>
                  <a:ea typeface="Verdana" panose="020B0604030504040204" pitchFamily="34" charset="0"/>
                  <a:cs typeface="Verdana" panose="020B0604030504040204" pitchFamily="34" charset="0"/>
                </a:rPr>
                <a:t>Leader</a:t>
              </a:r>
              <a:endParaRPr lang="en-US" sz="1800" dirty="0">
                <a:solidFill>
                  <a:schemeClr val="tx1">
                    <a:lumMod val="10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7175" name="Picture 7" descr="C:\Users\leeanne.brantley\AppData\Local\Microsoft\Windows\Temporary Internet Files\Content.IE5\5WUAXQL4\qubodup-bloodSplash[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732400">
            <a:off x="5603462" y="2546060"/>
            <a:ext cx="1299970" cy="86560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rot="1463276">
            <a:off x="5822501" y="2890747"/>
            <a:ext cx="1163559" cy="369332"/>
          </a:xfrm>
          <a:prstGeom prst="rect">
            <a:avLst/>
          </a:prstGeom>
          <a:noFill/>
        </p:spPr>
        <p:txBody>
          <a:bodyPr wrap="square" rtlCol="0">
            <a:spAutoFit/>
          </a:bodyPr>
          <a:lstStyle/>
          <a:p>
            <a:r>
              <a:rPr lang="en-US" sz="1800" dirty="0" smtClean="0">
                <a:solidFill>
                  <a:schemeClr val="tx1">
                    <a:lumMod val="10000"/>
                  </a:schemeClr>
                </a:solidFill>
                <a:latin typeface="Comic Sans MS" panose="030F0702030302020204" pitchFamily="66" charset="0"/>
              </a:rPr>
              <a:t>Caring</a:t>
            </a:r>
            <a:endParaRPr lang="en-US" sz="1800" dirty="0">
              <a:solidFill>
                <a:schemeClr val="tx1">
                  <a:lumMod val="10000"/>
                </a:schemeClr>
              </a:solidFill>
              <a:latin typeface="Comic Sans MS" panose="030F0702030302020204" pitchFamily="66" charset="0"/>
            </a:endParaRPr>
          </a:p>
        </p:txBody>
      </p:sp>
      <p:pic>
        <p:nvPicPr>
          <p:cNvPr id="9218" name="Picture 2"/>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10000" r="90000">
                        <a14:backgroundMark x1="13250" y1="16917" x2="13250" y2="16917"/>
                        <a14:backgroundMark x1="95188" y1="10500" x2="95188" y2="10500"/>
                        <a14:backgroundMark x1="93813" y1="85667" x2="93813" y2="85667"/>
                        <a14:backgroundMark x1="6938" y1="92917" x2="6938" y2="92917"/>
                      </a14:backgroundRemoval>
                    </a14:imgEffect>
                  </a14:imgLayer>
                </a14:imgProps>
              </a:ext>
              <a:ext uri="{28A0092B-C50C-407E-A947-70E740481C1C}">
                <a14:useLocalDpi xmlns:a14="http://schemas.microsoft.com/office/drawing/2010/main" val="0"/>
              </a:ext>
            </a:extLst>
          </a:blip>
          <a:srcRect/>
          <a:stretch>
            <a:fillRect/>
          </a:stretch>
        </p:blipFill>
        <p:spPr bwMode="auto">
          <a:xfrm>
            <a:off x="7204755" y="2604910"/>
            <a:ext cx="1689743" cy="126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43800" y="2899051"/>
            <a:ext cx="1066800" cy="584775"/>
          </a:xfrm>
          <a:prstGeom prst="rect">
            <a:avLst/>
          </a:prstGeom>
          <a:noFill/>
        </p:spPr>
        <p:txBody>
          <a:bodyPr wrap="square" rtlCol="0">
            <a:spAutoFit/>
          </a:bodyPr>
          <a:lstStyle/>
          <a:p>
            <a:pPr algn="ctr"/>
            <a:r>
              <a:rPr lang="en-US" sz="1600" b="1" dirty="0" smtClean="0">
                <a:solidFill>
                  <a:schemeClr val="accent4">
                    <a:lumMod val="10000"/>
                  </a:schemeClr>
                </a:solidFill>
                <a:latin typeface="+mn-lt"/>
              </a:rPr>
              <a:t>Good </a:t>
            </a:r>
            <a:br>
              <a:rPr lang="en-US" sz="1600" b="1" dirty="0" smtClean="0">
                <a:solidFill>
                  <a:schemeClr val="accent4">
                    <a:lumMod val="10000"/>
                  </a:schemeClr>
                </a:solidFill>
                <a:latin typeface="+mn-lt"/>
              </a:rPr>
            </a:br>
            <a:r>
              <a:rPr lang="en-US" sz="1600" b="1" dirty="0" smtClean="0">
                <a:solidFill>
                  <a:schemeClr val="accent4">
                    <a:lumMod val="10000"/>
                  </a:schemeClr>
                </a:solidFill>
                <a:latin typeface="+mn-lt"/>
              </a:rPr>
              <a:t>Thinker</a:t>
            </a:r>
            <a:endParaRPr lang="en-US" sz="1600" b="1" dirty="0">
              <a:solidFill>
                <a:schemeClr val="accent4">
                  <a:lumMod val="10000"/>
                </a:schemeClr>
              </a:solidFill>
              <a:latin typeface="+mn-lt"/>
            </a:endParaRPr>
          </a:p>
        </p:txBody>
      </p:sp>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27" name="Picture 2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28"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29" name="Picture 28" descr="Self Advocacy Resource and Technical Assistance Center - SARTAC Logo">
            <a:hlinkClick r:id="rId23"/>
            <a:extLst>
              <a:ext uri="{FF2B5EF4-FFF2-40B4-BE49-F238E27FC236}">
                <a16:creationId xmlns:a16="http://schemas.microsoft.com/office/drawing/2014/main" xmlns="" id="{ECBAE828-44D6-4B10-B072-0195FF8B9B34}"/>
              </a:ext>
            </a:extLst>
          </p:cNvPr>
          <p:cNvPicPr/>
          <p:nvPr/>
        </p:nvPicPr>
        <p:blipFill>
          <a:blip r:embed="rId24"/>
          <a:stretch>
            <a:fillRect/>
          </a:stretch>
        </p:blipFill>
        <p:spPr>
          <a:xfrm>
            <a:off x="160136" y="5969152"/>
            <a:ext cx="548640" cy="731520"/>
          </a:xfrm>
          <a:prstGeom prst="rect">
            <a:avLst/>
          </a:prstGeom>
        </p:spPr>
      </p:pic>
    </p:spTree>
    <p:extLst>
      <p:ext uri="{BB962C8B-B14F-4D97-AF65-F5344CB8AC3E}">
        <p14:creationId xmlns:p14="http://schemas.microsoft.com/office/powerpoint/2010/main" val="1981596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5029200" cy="762000"/>
          </a:xfrm>
        </p:spPr>
        <p:txBody>
          <a:bodyPr/>
          <a:lstStyle/>
          <a:p>
            <a:pPr eaLnBrk="1" hangingPunct="1"/>
            <a:r>
              <a:rPr lang="en-US" b="1" dirty="0"/>
              <a:t>Instructions</a:t>
            </a:r>
          </a:p>
        </p:txBody>
      </p:sp>
      <p:sp>
        <p:nvSpPr>
          <p:cNvPr id="23555" name="Rectangle 3"/>
          <p:cNvSpPr>
            <a:spLocks noGrp="1" noChangeArrowheads="1"/>
          </p:cNvSpPr>
          <p:nvPr>
            <p:ph idx="1"/>
          </p:nvPr>
        </p:nvSpPr>
        <p:spPr>
          <a:xfrm>
            <a:off x="685800" y="1524000"/>
            <a:ext cx="7772400" cy="4648200"/>
          </a:xfrm>
        </p:spPr>
        <p:txBody>
          <a:bodyPr>
            <a:normAutofit lnSpcReduction="10000"/>
          </a:bodyPr>
          <a:lstStyle/>
          <a:p>
            <a:pPr eaLnBrk="1" hangingPunct="1">
              <a:buFontTx/>
              <a:buNone/>
            </a:pPr>
            <a:r>
              <a:rPr lang="en-US" b="1" dirty="0">
                <a:solidFill>
                  <a:schemeClr val="tx1">
                    <a:lumMod val="10000"/>
                  </a:schemeClr>
                </a:solidFill>
              </a:rPr>
              <a:t>Part 1</a:t>
            </a:r>
            <a:r>
              <a:rPr lang="en-US" b="1" dirty="0" smtClean="0">
                <a:solidFill>
                  <a:schemeClr val="tx1">
                    <a:lumMod val="10000"/>
                  </a:schemeClr>
                </a:solidFill>
              </a:rPr>
              <a:t>:</a:t>
            </a:r>
            <a:endParaRPr lang="en-US" sz="900" b="1" dirty="0" smtClean="0">
              <a:solidFill>
                <a:schemeClr val="tx1">
                  <a:lumMod val="10000"/>
                </a:schemeClr>
              </a:solidFill>
            </a:endParaRPr>
          </a:p>
          <a:p>
            <a:pPr eaLnBrk="1" hangingPunct="1">
              <a:buFontTx/>
              <a:buNone/>
            </a:pPr>
            <a:endParaRPr lang="en-US" b="1" dirty="0">
              <a:solidFill>
                <a:schemeClr val="tx1">
                  <a:lumMod val="10000"/>
                </a:schemeClr>
              </a:solidFill>
            </a:endParaRPr>
          </a:p>
          <a:p>
            <a:pPr eaLnBrk="1" hangingPunct="1">
              <a:buClrTx/>
            </a:pPr>
            <a:r>
              <a:rPr lang="en-US" dirty="0">
                <a:solidFill>
                  <a:schemeClr val="tx1">
                    <a:lumMod val="10000"/>
                  </a:schemeClr>
                </a:solidFill>
              </a:rPr>
              <a:t>Use the paper at your </a:t>
            </a:r>
            <a:r>
              <a:rPr lang="en-US" dirty="0" smtClean="0">
                <a:solidFill>
                  <a:schemeClr val="tx1">
                    <a:lumMod val="10000"/>
                  </a:schemeClr>
                </a:solidFill>
              </a:rPr>
              <a:t/>
            </a:r>
            <a:br>
              <a:rPr lang="en-US" dirty="0" smtClean="0">
                <a:solidFill>
                  <a:schemeClr val="tx1">
                    <a:lumMod val="10000"/>
                  </a:schemeClr>
                </a:solidFill>
              </a:rPr>
            </a:br>
            <a:r>
              <a:rPr lang="en-US" dirty="0" smtClean="0">
                <a:solidFill>
                  <a:schemeClr val="tx1">
                    <a:lumMod val="10000"/>
                  </a:schemeClr>
                </a:solidFill>
              </a:rPr>
              <a:t>table</a:t>
            </a:r>
            <a:endParaRPr lang="en-US" dirty="0">
              <a:solidFill>
                <a:schemeClr val="tx1">
                  <a:lumMod val="10000"/>
                </a:schemeClr>
              </a:solidFill>
            </a:endParaRPr>
          </a:p>
          <a:p>
            <a:pPr eaLnBrk="1" hangingPunct="1">
              <a:buClrTx/>
            </a:pPr>
            <a:r>
              <a:rPr lang="en-US" dirty="0">
                <a:solidFill>
                  <a:schemeClr val="tx1">
                    <a:lumMod val="10000"/>
                  </a:schemeClr>
                </a:solidFill>
              </a:rPr>
              <a:t>Write your name on top </a:t>
            </a:r>
            <a:r>
              <a:rPr lang="en-US" dirty="0" smtClean="0">
                <a:solidFill>
                  <a:schemeClr val="tx1">
                    <a:lumMod val="10000"/>
                  </a:schemeClr>
                </a:solidFill>
              </a:rPr>
              <a:t/>
            </a:r>
            <a:br>
              <a:rPr lang="en-US" dirty="0" smtClean="0">
                <a:solidFill>
                  <a:schemeClr val="tx1">
                    <a:lumMod val="10000"/>
                  </a:schemeClr>
                </a:solidFill>
              </a:rPr>
            </a:br>
            <a:r>
              <a:rPr lang="en-US" dirty="0" smtClean="0">
                <a:solidFill>
                  <a:schemeClr val="tx1">
                    <a:lumMod val="10000"/>
                  </a:schemeClr>
                </a:solidFill>
              </a:rPr>
              <a:t>of </a:t>
            </a:r>
            <a:r>
              <a:rPr lang="en-US" dirty="0">
                <a:solidFill>
                  <a:schemeClr val="tx1">
                    <a:lumMod val="10000"/>
                  </a:schemeClr>
                </a:solidFill>
              </a:rPr>
              <a:t>the paper</a:t>
            </a:r>
          </a:p>
          <a:p>
            <a:pPr eaLnBrk="1" hangingPunct="1">
              <a:buClrTx/>
            </a:pPr>
            <a:r>
              <a:rPr lang="en-US" dirty="0">
                <a:solidFill>
                  <a:schemeClr val="tx1">
                    <a:lumMod val="10000"/>
                  </a:schemeClr>
                </a:solidFill>
              </a:rPr>
              <a:t>Write 3 </a:t>
            </a:r>
            <a:r>
              <a:rPr lang="en-US" dirty="0" smtClean="0">
                <a:solidFill>
                  <a:schemeClr val="tx1">
                    <a:lumMod val="10000"/>
                  </a:schemeClr>
                </a:solidFill>
              </a:rPr>
              <a:t>things about yourself that would make you a good Human </a:t>
            </a:r>
            <a:r>
              <a:rPr lang="en-US" dirty="0">
                <a:solidFill>
                  <a:schemeClr val="tx1">
                    <a:lumMod val="10000"/>
                  </a:schemeClr>
                </a:solidFill>
              </a:rPr>
              <a:t>R</a:t>
            </a:r>
            <a:r>
              <a:rPr lang="en-US" dirty="0" smtClean="0">
                <a:solidFill>
                  <a:schemeClr val="tx1">
                    <a:lumMod val="10000"/>
                  </a:schemeClr>
                </a:solidFill>
              </a:rPr>
              <a:t>ights </a:t>
            </a:r>
            <a:r>
              <a:rPr lang="en-US" dirty="0">
                <a:solidFill>
                  <a:schemeClr val="tx1">
                    <a:lumMod val="10000"/>
                  </a:schemeClr>
                </a:solidFill>
              </a:rPr>
              <a:t>C</a:t>
            </a:r>
            <a:r>
              <a:rPr lang="en-US" dirty="0" smtClean="0">
                <a:solidFill>
                  <a:schemeClr val="tx1">
                    <a:lumMod val="10000"/>
                  </a:schemeClr>
                </a:solidFill>
              </a:rPr>
              <a:t>ommittee member</a:t>
            </a:r>
            <a:endParaRPr lang="en-US" b="1" dirty="0">
              <a:solidFill>
                <a:schemeClr val="tx1">
                  <a:lumMod val="10000"/>
                </a:schemeClr>
              </a:solidFill>
            </a:endParaRPr>
          </a:p>
          <a:p>
            <a:pPr eaLnBrk="1" hangingPunct="1"/>
            <a:endParaRPr lang="en-US" dirty="0"/>
          </a:p>
        </p:txBody>
      </p:sp>
      <p:pic>
        <p:nvPicPr>
          <p:cNvPr id="2" name="Picture 1" descr="Picture of Flipchart paper that says 'Kevin' and under it with bullets says 'hardworking, friendly, self-motivated, kind'"/>
          <p:cNvPicPr>
            <a:picLocks noChangeAspect="1"/>
          </p:cNvPicPr>
          <p:nvPr/>
        </p:nvPicPr>
        <p:blipFill rotWithShape="1">
          <a:blip r:embed="rId3" cstate="print">
            <a:extLst>
              <a:ext uri="{28A0092B-C50C-407E-A947-70E740481C1C}">
                <a14:useLocalDpi xmlns:a14="http://schemas.microsoft.com/office/drawing/2010/main" val="0"/>
              </a:ext>
            </a:extLst>
          </a:blip>
          <a:srcRect l="5594" t="8120" r="5594" b="6185"/>
          <a:stretch/>
        </p:blipFill>
        <p:spPr>
          <a:xfrm rot="5400000">
            <a:off x="5340235" y="1073034"/>
            <a:ext cx="3264131"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457200" y="274638"/>
            <a:ext cx="4724400" cy="1143000"/>
          </a:xfrm>
        </p:spPr>
        <p:txBody>
          <a:bodyPr/>
          <a:lstStyle/>
          <a:p>
            <a:pPr eaLnBrk="1" hangingPunct="1"/>
            <a:r>
              <a:rPr lang="en-US" sz="3200" b="1" dirty="0">
                <a:solidFill>
                  <a:schemeClr val="tx1">
                    <a:lumMod val="10000"/>
                  </a:schemeClr>
                </a:solidFill>
              </a:rPr>
              <a:t>Part 2:</a:t>
            </a:r>
          </a:p>
        </p:txBody>
      </p:sp>
      <p:sp>
        <p:nvSpPr>
          <p:cNvPr id="24579" name="Rectangle 1027"/>
          <p:cNvSpPr>
            <a:spLocks noGrp="1" noChangeArrowheads="1"/>
          </p:cNvSpPr>
          <p:nvPr>
            <p:ph idx="1"/>
          </p:nvPr>
        </p:nvSpPr>
        <p:spPr>
          <a:xfrm>
            <a:off x="609600" y="1409700"/>
            <a:ext cx="7772400" cy="4457700"/>
          </a:xfrm>
        </p:spPr>
        <p:txBody>
          <a:bodyPr>
            <a:normAutofit/>
          </a:bodyPr>
          <a:lstStyle/>
          <a:p>
            <a:pPr eaLnBrk="1" hangingPunct="1">
              <a:buClrTx/>
            </a:pPr>
            <a:r>
              <a:rPr lang="en-US" dirty="0">
                <a:solidFill>
                  <a:schemeClr val="tx1">
                    <a:lumMod val="10000"/>
                  </a:schemeClr>
                </a:solidFill>
              </a:rPr>
              <a:t>Tape your paper </a:t>
            </a:r>
            <a:r>
              <a:rPr lang="en-US" dirty="0" smtClean="0">
                <a:solidFill>
                  <a:schemeClr val="tx1">
                    <a:lumMod val="10000"/>
                  </a:schemeClr>
                </a:solidFill>
              </a:rPr>
              <a:t>to </a:t>
            </a:r>
            <a:br>
              <a:rPr lang="en-US" dirty="0" smtClean="0">
                <a:solidFill>
                  <a:schemeClr val="tx1">
                    <a:lumMod val="10000"/>
                  </a:schemeClr>
                </a:solidFill>
              </a:rPr>
            </a:br>
            <a:r>
              <a:rPr lang="en-US" dirty="0" smtClean="0">
                <a:solidFill>
                  <a:schemeClr val="tx1">
                    <a:lumMod val="10000"/>
                  </a:schemeClr>
                </a:solidFill>
              </a:rPr>
              <a:t>the </a:t>
            </a:r>
            <a:r>
              <a:rPr lang="en-US" dirty="0">
                <a:solidFill>
                  <a:schemeClr val="tx1">
                    <a:lumMod val="10000"/>
                  </a:schemeClr>
                </a:solidFill>
              </a:rPr>
              <a:t>wall</a:t>
            </a:r>
          </a:p>
          <a:p>
            <a:pPr eaLnBrk="1" hangingPunct="1">
              <a:buClrTx/>
            </a:pPr>
            <a:r>
              <a:rPr lang="en-US" dirty="0">
                <a:solidFill>
                  <a:schemeClr val="tx1">
                    <a:lumMod val="10000"/>
                  </a:schemeClr>
                </a:solidFill>
              </a:rPr>
              <a:t>Walk around and </a:t>
            </a:r>
            <a:r>
              <a:rPr lang="en-US" dirty="0" smtClean="0">
                <a:solidFill>
                  <a:schemeClr val="tx1">
                    <a:lumMod val="10000"/>
                  </a:schemeClr>
                </a:solidFill>
              </a:rPr>
              <a:t/>
            </a:r>
            <a:br>
              <a:rPr lang="en-US" dirty="0" smtClean="0">
                <a:solidFill>
                  <a:schemeClr val="tx1">
                    <a:lumMod val="10000"/>
                  </a:schemeClr>
                </a:solidFill>
              </a:rPr>
            </a:br>
            <a:r>
              <a:rPr lang="en-US" dirty="0" smtClean="0">
                <a:solidFill>
                  <a:schemeClr val="tx1">
                    <a:lumMod val="10000"/>
                  </a:schemeClr>
                </a:solidFill>
              </a:rPr>
              <a:t>write on each </a:t>
            </a:r>
            <a:br>
              <a:rPr lang="en-US" dirty="0" smtClean="0">
                <a:solidFill>
                  <a:schemeClr val="tx1">
                    <a:lumMod val="10000"/>
                  </a:schemeClr>
                </a:solidFill>
              </a:rPr>
            </a:br>
            <a:r>
              <a:rPr lang="en-US" dirty="0" smtClean="0">
                <a:solidFill>
                  <a:schemeClr val="tx1">
                    <a:lumMod val="10000"/>
                  </a:schemeClr>
                </a:solidFill>
              </a:rPr>
              <a:t>person’s </a:t>
            </a:r>
            <a:r>
              <a:rPr lang="en-US" dirty="0">
                <a:solidFill>
                  <a:schemeClr val="tx1">
                    <a:lumMod val="10000"/>
                  </a:schemeClr>
                </a:solidFill>
              </a:rPr>
              <a:t>paper</a:t>
            </a:r>
          </a:p>
          <a:p>
            <a:pPr eaLnBrk="1" hangingPunct="1">
              <a:buClrTx/>
            </a:pPr>
            <a:r>
              <a:rPr lang="en-US" dirty="0" smtClean="0">
                <a:solidFill>
                  <a:schemeClr val="tx1">
                    <a:lumMod val="10000"/>
                  </a:schemeClr>
                </a:solidFill>
              </a:rPr>
              <a:t>Write </a:t>
            </a:r>
            <a:r>
              <a:rPr lang="en-US" dirty="0">
                <a:solidFill>
                  <a:schemeClr val="tx1">
                    <a:lumMod val="10000"/>
                  </a:schemeClr>
                </a:solidFill>
              </a:rPr>
              <a:t>at least one </a:t>
            </a:r>
            <a:r>
              <a:rPr lang="en-US" dirty="0" smtClean="0">
                <a:solidFill>
                  <a:schemeClr val="tx1">
                    <a:lumMod val="10000"/>
                  </a:schemeClr>
                </a:solidFill>
              </a:rPr>
              <a:t/>
            </a:r>
            <a:br>
              <a:rPr lang="en-US" dirty="0" smtClean="0">
                <a:solidFill>
                  <a:schemeClr val="tx1">
                    <a:lumMod val="10000"/>
                  </a:schemeClr>
                </a:solidFill>
              </a:rPr>
            </a:br>
            <a:r>
              <a:rPr lang="en-US" dirty="0" smtClean="0">
                <a:solidFill>
                  <a:schemeClr val="tx1">
                    <a:lumMod val="10000"/>
                  </a:schemeClr>
                </a:solidFill>
              </a:rPr>
              <a:t>reason why they would be a good Human </a:t>
            </a:r>
            <a:r>
              <a:rPr lang="en-US" dirty="0">
                <a:solidFill>
                  <a:schemeClr val="tx1">
                    <a:lumMod val="10000"/>
                  </a:schemeClr>
                </a:solidFill>
              </a:rPr>
              <a:t>R</a:t>
            </a:r>
            <a:r>
              <a:rPr lang="en-US" dirty="0" smtClean="0">
                <a:solidFill>
                  <a:schemeClr val="tx1">
                    <a:lumMod val="10000"/>
                  </a:schemeClr>
                </a:solidFill>
              </a:rPr>
              <a:t>ights </a:t>
            </a:r>
            <a:r>
              <a:rPr lang="en-US" dirty="0">
                <a:solidFill>
                  <a:schemeClr val="tx1">
                    <a:lumMod val="10000"/>
                  </a:schemeClr>
                </a:solidFill>
              </a:rPr>
              <a:t>C</a:t>
            </a:r>
            <a:r>
              <a:rPr lang="en-US" dirty="0" smtClean="0">
                <a:solidFill>
                  <a:schemeClr val="tx1">
                    <a:lumMod val="10000"/>
                  </a:schemeClr>
                </a:solidFill>
              </a:rPr>
              <a:t>ommittee member</a:t>
            </a:r>
            <a:endParaRPr lang="en-US" dirty="0">
              <a:solidFill>
                <a:schemeClr val="tx1">
                  <a:lumMod val="10000"/>
                </a:schemeClr>
              </a:solidFill>
            </a:endParaRPr>
          </a:p>
        </p:txBody>
      </p:sp>
      <p:pic>
        <p:nvPicPr>
          <p:cNvPr id="2" name="Picture 1" descr="Picture of Flipchart paper taped to the wall that says 'Kevin' and under it with bullets says 'hardworking, friendly, self-motivated, kind' and other writings about Kevin that other wrote"/>
          <p:cNvPicPr>
            <a:picLocks noChangeAspect="1"/>
          </p:cNvPicPr>
          <p:nvPr/>
        </p:nvPicPr>
        <p:blipFill rotWithShape="1">
          <a:blip r:embed="rId3" cstate="print">
            <a:extLst>
              <a:ext uri="{28A0092B-C50C-407E-A947-70E740481C1C}">
                <a14:useLocalDpi xmlns:a14="http://schemas.microsoft.com/office/drawing/2010/main" val="0"/>
              </a:ext>
            </a:extLst>
          </a:blip>
          <a:srcRect l="5164" t="7546" r="12021" b="7517"/>
          <a:stretch/>
        </p:blipFill>
        <p:spPr>
          <a:xfrm rot="5400000">
            <a:off x="4752277" y="962724"/>
            <a:ext cx="3906647"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b="1" dirty="0" smtClean="0"/>
              <a:t>Share and Debrief </a:t>
            </a:r>
            <a:endParaRPr lang="en-US" b="1" dirty="0"/>
          </a:p>
        </p:txBody>
      </p:sp>
      <p:sp>
        <p:nvSpPr>
          <p:cNvPr id="3" name="Content Placeholder 2"/>
          <p:cNvSpPr>
            <a:spLocks noGrp="1"/>
          </p:cNvSpPr>
          <p:nvPr>
            <p:ph sz="half" idx="1"/>
          </p:nvPr>
        </p:nvSpPr>
        <p:spPr>
          <a:xfrm>
            <a:off x="685800" y="1524000"/>
            <a:ext cx="7884336" cy="4724400"/>
          </a:xfrm>
        </p:spPr>
        <p:txBody>
          <a:bodyPr/>
          <a:lstStyle/>
          <a:p>
            <a:pPr>
              <a:buClrTx/>
            </a:pPr>
            <a:r>
              <a:rPr lang="en-US" sz="3200" dirty="0" smtClean="0">
                <a:solidFill>
                  <a:schemeClr val="tx1">
                    <a:lumMod val="10000"/>
                  </a:schemeClr>
                </a:solidFill>
              </a:rPr>
              <a:t>Are there things that you are proud of?</a:t>
            </a:r>
          </a:p>
          <a:p>
            <a:pPr>
              <a:buClrTx/>
            </a:pPr>
            <a:r>
              <a:rPr lang="en-US" sz="3200" dirty="0" smtClean="0">
                <a:solidFill>
                  <a:schemeClr val="tx1">
                    <a:lumMod val="10000"/>
                  </a:schemeClr>
                </a:solidFill>
              </a:rPr>
              <a:t>Are there things you saw in others you would want to </a:t>
            </a:r>
            <a:br>
              <a:rPr lang="en-US" sz="3200" dirty="0" smtClean="0">
                <a:solidFill>
                  <a:schemeClr val="tx1">
                    <a:lumMod val="10000"/>
                  </a:schemeClr>
                </a:solidFill>
              </a:rPr>
            </a:br>
            <a:r>
              <a:rPr lang="en-US" sz="3200" dirty="0" smtClean="0">
                <a:solidFill>
                  <a:schemeClr val="tx1">
                    <a:lumMod val="10000"/>
                  </a:schemeClr>
                </a:solidFill>
              </a:rPr>
              <a:t>work on for </a:t>
            </a:r>
            <a:br>
              <a:rPr lang="en-US" sz="3200" dirty="0" smtClean="0">
                <a:solidFill>
                  <a:schemeClr val="tx1">
                    <a:lumMod val="10000"/>
                  </a:schemeClr>
                </a:solidFill>
              </a:rPr>
            </a:br>
            <a:r>
              <a:rPr lang="en-US" sz="3200" dirty="0" smtClean="0">
                <a:solidFill>
                  <a:schemeClr val="tx1">
                    <a:lumMod val="10000"/>
                  </a:schemeClr>
                </a:solidFill>
              </a:rPr>
              <a:t>yourself</a:t>
            </a:r>
            <a:r>
              <a:rPr lang="en-US" sz="3200" dirty="0">
                <a:solidFill>
                  <a:schemeClr val="tx1">
                    <a:lumMod val="10000"/>
                  </a:schemeClr>
                </a:solidFill>
              </a:rPr>
              <a:t>? </a:t>
            </a:r>
            <a:endParaRPr lang="en-US" sz="3200" dirty="0" smtClean="0">
              <a:solidFill>
                <a:schemeClr val="tx1">
                  <a:lumMod val="10000"/>
                </a:schemeClr>
              </a:solidFill>
            </a:endParaRPr>
          </a:p>
          <a:p>
            <a:pPr>
              <a:buClrTx/>
            </a:pPr>
            <a:r>
              <a:rPr lang="en-US" sz="3200" dirty="0" smtClean="0">
                <a:solidFill>
                  <a:schemeClr val="tx1">
                    <a:lumMod val="10000"/>
                  </a:schemeClr>
                </a:solidFill>
              </a:rPr>
              <a:t>What </a:t>
            </a:r>
            <a:r>
              <a:rPr lang="en-US" sz="3200" dirty="0">
                <a:solidFill>
                  <a:schemeClr val="tx1">
                    <a:lumMod val="10000"/>
                  </a:schemeClr>
                </a:solidFill>
              </a:rPr>
              <a:t>goals </a:t>
            </a:r>
            <a:br>
              <a:rPr lang="en-US" sz="3200" dirty="0">
                <a:solidFill>
                  <a:schemeClr val="tx1">
                    <a:lumMod val="10000"/>
                  </a:schemeClr>
                </a:solidFill>
              </a:rPr>
            </a:br>
            <a:r>
              <a:rPr lang="en-US" sz="3200" dirty="0">
                <a:solidFill>
                  <a:schemeClr val="tx1">
                    <a:lumMod val="10000"/>
                  </a:schemeClr>
                </a:solidFill>
              </a:rPr>
              <a:t>would you make</a:t>
            </a:r>
            <a:br>
              <a:rPr lang="en-US" sz="3200" dirty="0">
                <a:solidFill>
                  <a:schemeClr val="tx1">
                    <a:lumMod val="10000"/>
                  </a:schemeClr>
                </a:solidFill>
              </a:rPr>
            </a:br>
            <a:r>
              <a:rPr lang="en-US" sz="3200" dirty="0">
                <a:solidFill>
                  <a:schemeClr val="tx1">
                    <a:lumMod val="10000"/>
                  </a:schemeClr>
                </a:solidFill>
              </a:rPr>
              <a:t>for yourself?</a:t>
            </a:r>
          </a:p>
          <a:p>
            <a:pPr>
              <a:buClrTx/>
            </a:pPr>
            <a:endParaRPr lang="en-US" sz="3200" dirty="0" smtClean="0">
              <a:solidFill>
                <a:schemeClr val="tx1">
                  <a:lumMod val="10000"/>
                </a:schemeClr>
              </a:solidFill>
            </a:endParaRPr>
          </a:p>
        </p:txBody>
      </p:sp>
      <p:pic>
        <p:nvPicPr>
          <p:cNvPr id="11267" name="Picture 3" descr="Word cloud with the words: helpful, loving, caring, intelligent, hard-working, active, charming, careful, trustworthy, serious, patient, good-personality, calm, reliable, kind, understanding, easygo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48000"/>
            <a:ext cx="4379136" cy="2757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extLst>
      <p:ext uri="{BB962C8B-B14F-4D97-AF65-F5344CB8AC3E}">
        <p14:creationId xmlns:p14="http://schemas.microsoft.com/office/powerpoint/2010/main" val="251356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9"/>
          <p:cNvSpPr>
            <a:spLocks noGrp="1"/>
          </p:cNvSpPr>
          <p:nvPr>
            <p:ph type="title"/>
          </p:nvPr>
        </p:nvSpPr>
        <p:spPr>
          <a:xfrm>
            <a:off x="369276" y="228600"/>
            <a:ext cx="3974124" cy="2057400"/>
          </a:xfrm>
        </p:spPr>
        <p:txBody>
          <a:bodyPr anchor="t">
            <a:normAutofit fontScale="90000"/>
          </a:bodyPr>
          <a:lstStyle/>
          <a:p>
            <a:pPr algn="ctr"/>
            <a:r>
              <a:rPr lang="en-US" b="1" dirty="0" smtClean="0"/>
              <a:t>Human Rights that are Important to Me</a:t>
            </a:r>
            <a:r>
              <a:rPr lang="en-US" b="1" dirty="0"/>
              <a:t/>
            </a:r>
            <a:br>
              <a:rPr lang="en-US" b="1" dirty="0"/>
            </a:br>
            <a:endParaRPr lang="en-US" b="1" dirty="0"/>
          </a:p>
        </p:txBody>
      </p:sp>
      <p:pic>
        <p:nvPicPr>
          <p:cNvPr id="7170" name="Picture 2" descr="Picture of Steven holding his vision board"/>
          <p:cNvPicPr>
            <a:picLocks noChangeAspect="1" noChangeArrowheads="1"/>
          </p:cNvPicPr>
          <p:nvPr/>
        </p:nvPicPr>
        <p:blipFill rotWithShape="1">
          <a:blip r:embed="rId3">
            <a:extLst>
              <a:ext uri="{28A0092B-C50C-407E-A947-70E740481C1C}">
                <a14:useLocalDpi xmlns:a14="http://schemas.microsoft.com/office/drawing/2010/main" val="0"/>
              </a:ext>
            </a:extLst>
          </a:blip>
          <a:srcRect l="14888" t="12407" r="11745" b="18114"/>
          <a:stretch/>
        </p:blipFill>
        <p:spPr bwMode="auto">
          <a:xfrm rot="5400000">
            <a:off x="418367" y="2758586"/>
            <a:ext cx="3788017" cy="269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Picture of Steven's vision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353" y="381000"/>
            <a:ext cx="4523447" cy="553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7"/>
            <a:extLst>
              <a:ext uri="{FF2B5EF4-FFF2-40B4-BE49-F238E27FC236}">
                <a16:creationId xmlns:a16="http://schemas.microsoft.com/office/drawing/2014/main" xmlns="" id="{ECBAE828-44D6-4B10-B072-0195FF8B9B34}"/>
              </a:ext>
            </a:extLst>
          </p:cNvPr>
          <p:cNvPicPr/>
          <p:nvPr/>
        </p:nvPicPr>
        <p:blipFill>
          <a:blip r:embed="rId8"/>
          <a:stretch>
            <a:fillRect/>
          </a:stretch>
        </p:blipFill>
        <p:spPr>
          <a:xfrm>
            <a:off x="160136" y="5969152"/>
            <a:ext cx="548640" cy="731520"/>
          </a:xfrm>
          <a:prstGeom prst="rect">
            <a:avLst/>
          </a:prstGeom>
        </p:spPr>
      </p:pic>
    </p:spTree>
    <p:extLst>
      <p:ext uri="{BB962C8B-B14F-4D97-AF65-F5344CB8AC3E}">
        <p14:creationId xmlns:p14="http://schemas.microsoft.com/office/powerpoint/2010/main" val="162196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normAutofit fontScale="90000"/>
          </a:bodyPr>
          <a:lstStyle/>
          <a:p>
            <a:pPr algn="ctr"/>
            <a:r>
              <a:rPr lang="en-US" b="1" u="sng" dirty="0" smtClean="0"/>
              <a:t>ACTIVITY</a:t>
            </a:r>
            <a:r>
              <a:rPr lang="en-US" b="1" dirty="0" smtClean="0"/>
              <a:t/>
            </a:r>
            <a:br>
              <a:rPr lang="en-US" b="1" dirty="0" smtClean="0"/>
            </a:br>
            <a:r>
              <a:rPr lang="en-US" b="1" dirty="0" smtClean="0"/>
              <a:t>Make Your Own Vision Board</a:t>
            </a:r>
            <a:endParaRPr lang="en-US" b="1" dirty="0"/>
          </a:p>
        </p:txBody>
      </p:sp>
      <p:sp>
        <p:nvSpPr>
          <p:cNvPr id="3" name="Content Placeholder 2"/>
          <p:cNvSpPr>
            <a:spLocks noGrp="1"/>
          </p:cNvSpPr>
          <p:nvPr>
            <p:ph idx="1"/>
          </p:nvPr>
        </p:nvSpPr>
        <p:spPr>
          <a:xfrm>
            <a:off x="381000" y="1752600"/>
            <a:ext cx="4648200" cy="4648200"/>
          </a:xfrm>
        </p:spPr>
        <p:txBody>
          <a:bodyPr/>
          <a:lstStyle/>
          <a:p>
            <a:pPr>
              <a:buClrTx/>
            </a:pPr>
            <a:r>
              <a:rPr lang="en-US" sz="3000" dirty="0" smtClean="0">
                <a:solidFill>
                  <a:schemeClr val="tx1">
                    <a:lumMod val="10000"/>
                  </a:schemeClr>
                </a:solidFill>
              </a:rPr>
              <a:t>What rights are most </a:t>
            </a:r>
            <a:r>
              <a:rPr lang="en-US" sz="3000" dirty="0">
                <a:solidFill>
                  <a:schemeClr val="tx1">
                    <a:lumMod val="10000"/>
                  </a:schemeClr>
                </a:solidFill>
              </a:rPr>
              <a:t>important </a:t>
            </a:r>
            <a:r>
              <a:rPr lang="en-US" sz="3000" dirty="0" smtClean="0">
                <a:solidFill>
                  <a:schemeClr val="tx1">
                    <a:lumMod val="10000"/>
                  </a:schemeClr>
                </a:solidFill>
              </a:rPr>
              <a:t>for you to protect? </a:t>
            </a:r>
          </a:p>
          <a:p>
            <a:pPr>
              <a:buClrTx/>
            </a:pPr>
            <a:r>
              <a:rPr lang="en-US" sz="3000" dirty="0" smtClean="0">
                <a:solidFill>
                  <a:schemeClr val="tx1">
                    <a:lumMod val="10000"/>
                  </a:schemeClr>
                </a:solidFill>
              </a:rPr>
              <a:t>Cut out pictures or draw/write your own</a:t>
            </a:r>
          </a:p>
          <a:p>
            <a:pPr>
              <a:buClrTx/>
            </a:pPr>
            <a:r>
              <a:rPr lang="en-US" sz="3000" dirty="0" smtClean="0">
                <a:solidFill>
                  <a:schemeClr val="tx1">
                    <a:lumMod val="10000"/>
                  </a:schemeClr>
                </a:solidFill>
              </a:rPr>
              <a:t>Glue or Tape them to the back of your guide</a:t>
            </a:r>
          </a:p>
          <a:p>
            <a:pPr>
              <a:buClrTx/>
            </a:pPr>
            <a:r>
              <a:rPr lang="en-US" sz="3000" dirty="0" smtClean="0">
                <a:solidFill>
                  <a:schemeClr val="tx1">
                    <a:lumMod val="10000"/>
                  </a:schemeClr>
                </a:solidFill>
              </a:rPr>
              <a:t>Share your vision board</a:t>
            </a:r>
            <a:endParaRPr lang="en-US" sz="3000" dirty="0">
              <a:solidFill>
                <a:schemeClr val="tx1">
                  <a:lumMod val="10000"/>
                </a:schemeClr>
              </a:solidFill>
            </a:endParaRPr>
          </a:p>
        </p:txBody>
      </p:sp>
      <p:graphicFrame>
        <p:nvGraphicFramePr>
          <p:cNvPr id="6" name="Object 5" descr="Picture of things you would cut out to make your own vision board"/>
          <p:cNvGraphicFramePr>
            <a:graphicFrameLocks noChangeAspect="1"/>
          </p:cNvGraphicFramePr>
          <p:nvPr>
            <p:extLst>
              <p:ext uri="{D42A27DB-BD31-4B8C-83A1-F6EECF244321}">
                <p14:modId xmlns:p14="http://schemas.microsoft.com/office/powerpoint/2010/main" val="2325576528"/>
              </p:ext>
            </p:extLst>
          </p:nvPr>
        </p:nvGraphicFramePr>
        <p:xfrm>
          <a:off x="5029200" y="1734263"/>
          <a:ext cx="3429000" cy="4437937"/>
        </p:xfrm>
        <a:graphic>
          <a:graphicData uri="http://schemas.openxmlformats.org/presentationml/2006/ole">
            <mc:AlternateContent xmlns:mc="http://schemas.openxmlformats.org/markup-compatibility/2006">
              <mc:Choice xmlns:v="urn:schemas-microsoft-com:vml" Requires="v">
                <p:oleObj spid="_x0000_s8205" name="Acrobat Document" r:id="rId4" imgW="5829233" imgH="7543800" progId="AcroExch.Document.DC">
                  <p:embed/>
                </p:oleObj>
              </mc:Choice>
              <mc:Fallback>
                <p:oleObj name="Acrobat Document" r:id="rId4" imgW="5829233" imgH="7543800" progId="AcroExch.Document.DC">
                  <p:embed/>
                  <p:pic>
                    <p:nvPicPr>
                      <p:cNvPr id="0" name=""/>
                      <p:cNvPicPr/>
                      <p:nvPr/>
                    </p:nvPicPr>
                    <p:blipFill>
                      <a:blip r:embed="rId5"/>
                      <a:stretch>
                        <a:fillRect/>
                      </a:stretch>
                    </p:blipFill>
                    <p:spPr>
                      <a:xfrm>
                        <a:off x="5029200" y="1734263"/>
                        <a:ext cx="3429000" cy="4437937"/>
                      </a:xfrm>
                      <a:prstGeom prst="rect">
                        <a:avLst/>
                      </a:prstGeom>
                    </p:spPr>
                  </p:pic>
                </p:oleObj>
              </mc:Fallback>
            </mc:AlternateContent>
          </a:graphicData>
        </a:graphic>
      </p:graphicFrame>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9" name="Picture 8" descr="Self Advocacy Resource and Technical Assistance Center - SARTAC Logo">
            <a:hlinkClick r:id="rId8"/>
            <a:extLst>
              <a:ext uri="{FF2B5EF4-FFF2-40B4-BE49-F238E27FC236}">
                <a16:creationId xmlns:a16="http://schemas.microsoft.com/office/drawing/2014/main" xmlns="" id="{ECBAE828-44D6-4B10-B072-0195FF8B9B34}"/>
              </a:ext>
            </a:extLst>
          </p:cNvPr>
          <p:cNvPicPr/>
          <p:nvPr/>
        </p:nvPicPr>
        <p:blipFill>
          <a:blip r:embed="rId9"/>
          <a:stretch>
            <a:fillRect/>
          </a:stretch>
        </p:blipFill>
        <p:spPr>
          <a:xfrm>
            <a:off x="160136" y="5969152"/>
            <a:ext cx="548640" cy="731520"/>
          </a:xfrm>
          <a:prstGeom prst="rect">
            <a:avLst/>
          </a:prstGeom>
        </p:spPr>
      </p:pic>
    </p:spTree>
    <p:extLst>
      <p:ext uri="{BB962C8B-B14F-4D97-AF65-F5344CB8AC3E}">
        <p14:creationId xmlns:p14="http://schemas.microsoft.com/office/powerpoint/2010/main" val="407568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Steven's trajectory"/>
          <p:cNvGraphicFramePr>
            <a:graphicFrameLocks noChangeAspect="1"/>
          </p:cNvGraphicFramePr>
          <p:nvPr>
            <p:extLst>
              <p:ext uri="{D42A27DB-BD31-4B8C-83A1-F6EECF244321}">
                <p14:modId xmlns:p14="http://schemas.microsoft.com/office/powerpoint/2010/main" val="3640392883"/>
              </p:ext>
            </p:extLst>
          </p:nvPr>
        </p:nvGraphicFramePr>
        <p:xfrm>
          <a:off x="457200" y="152400"/>
          <a:ext cx="8305800" cy="5979076"/>
        </p:xfrm>
        <a:graphic>
          <a:graphicData uri="http://schemas.openxmlformats.org/presentationml/2006/ole">
            <mc:AlternateContent xmlns:mc="http://schemas.openxmlformats.org/markup-compatibility/2006">
              <mc:Choice xmlns:v="urn:schemas-microsoft-com:vml" Requires="v">
                <p:oleObj spid="_x0000_s5271" name="Acrobat Document" r:id="rId4" imgW="11658465" imgH="7543800" progId="AcroExch.Document.DC">
                  <p:embed/>
                </p:oleObj>
              </mc:Choice>
              <mc:Fallback>
                <p:oleObj name="Acrobat Document" r:id="rId4" imgW="11658465" imgH="7543800" progId="AcroExch.Document.DC">
                  <p:embed/>
                  <p:pic>
                    <p:nvPicPr>
                      <p:cNvPr id="0" name=""/>
                      <p:cNvPicPr/>
                      <p:nvPr/>
                    </p:nvPicPr>
                    <p:blipFill>
                      <a:blip r:embed="rId5"/>
                      <a:stretch>
                        <a:fillRect/>
                      </a:stretch>
                    </p:blipFill>
                    <p:spPr>
                      <a:xfrm>
                        <a:off x="457200" y="152400"/>
                        <a:ext cx="8305800" cy="5979076"/>
                      </a:xfrm>
                      <a:prstGeom prst="rect">
                        <a:avLst/>
                      </a:prstGeom>
                    </p:spPr>
                  </p:pic>
                </p:oleObj>
              </mc:Fallback>
            </mc:AlternateContent>
          </a:graphicData>
        </a:graphic>
      </p:graphicFrame>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5"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6" name="Picture 5" descr="Self Advocacy Resource and Technical Assistance Center - SARTAC Logo">
            <a:hlinkClick r:id="rId8"/>
            <a:extLst>
              <a:ext uri="{FF2B5EF4-FFF2-40B4-BE49-F238E27FC236}">
                <a16:creationId xmlns:a16="http://schemas.microsoft.com/office/drawing/2014/main" xmlns="" id="{ECBAE828-44D6-4B10-B072-0195FF8B9B34}"/>
              </a:ext>
            </a:extLst>
          </p:cNvPr>
          <p:cNvPicPr/>
          <p:nvPr/>
        </p:nvPicPr>
        <p:blipFill>
          <a:blip r:embed="rId9"/>
          <a:stretch>
            <a:fillRect/>
          </a:stretch>
        </p:blipFill>
        <p:spPr>
          <a:xfrm>
            <a:off x="160136" y="5969152"/>
            <a:ext cx="548640" cy="731520"/>
          </a:xfrm>
          <a:prstGeom prst="rect">
            <a:avLst/>
          </a:prstGeom>
        </p:spPr>
      </p:pic>
    </p:spTree>
    <p:extLst>
      <p:ext uri="{BB962C8B-B14F-4D97-AF65-F5344CB8AC3E}">
        <p14:creationId xmlns:p14="http://schemas.microsoft.com/office/powerpoint/2010/main" val="57736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descr="Picture of a blank trajectory"/>
          <p:cNvGraphicFramePr>
            <a:graphicFrameLocks noChangeAspect="1"/>
          </p:cNvGraphicFramePr>
          <p:nvPr>
            <p:extLst>
              <p:ext uri="{D42A27DB-BD31-4B8C-83A1-F6EECF244321}">
                <p14:modId xmlns:p14="http://schemas.microsoft.com/office/powerpoint/2010/main" val="1899375287"/>
              </p:ext>
            </p:extLst>
          </p:nvPr>
        </p:nvGraphicFramePr>
        <p:xfrm>
          <a:off x="457200" y="228600"/>
          <a:ext cx="8229600" cy="5943600"/>
        </p:xfrm>
        <a:graphic>
          <a:graphicData uri="http://schemas.openxmlformats.org/presentationml/2006/ole">
            <mc:AlternateContent xmlns:mc="http://schemas.openxmlformats.org/markup-compatibility/2006">
              <mc:Choice xmlns:v="urn:schemas-microsoft-com:vml" Requires="v">
                <p:oleObj spid="_x0000_s2204" name="Acrobat Document" r:id="rId4" imgW="11658465" imgH="7543800" progId="AcroExch.Document.DC">
                  <p:embed/>
                </p:oleObj>
              </mc:Choice>
              <mc:Fallback>
                <p:oleObj name="Acrobat Document" r:id="rId4" imgW="11658465" imgH="7543800" progId="AcroExch.Document.DC">
                  <p:embed/>
                  <p:pic>
                    <p:nvPicPr>
                      <p:cNvPr id="0" name=""/>
                      <p:cNvPicPr/>
                      <p:nvPr/>
                    </p:nvPicPr>
                    <p:blipFill>
                      <a:blip r:embed="rId5"/>
                      <a:stretch>
                        <a:fillRect/>
                      </a:stretch>
                    </p:blipFill>
                    <p:spPr>
                      <a:xfrm>
                        <a:off x="457200" y="228600"/>
                        <a:ext cx="8229600" cy="5943600"/>
                      </a:xfrm>
                      <a:prstGeom prst="rect">
                        <a:avLst/>
                      </a:prstGeom>
                    </p:spPr>
                  </p:pic>
                </p:oleObj>
              </mc:Fallback>
            </mc:AlternateContent>
          </a:graphicData>
        </a:graphic>
      </p:graphicFrame>
      <p:grpSp>
        <p:nvGrpSpPr>
          <p:cNvPr id="7" name="Group 6"/>
          <p:cNvGrpSpPr/>
          <p:nvPr/>
        </p:nvGrpSpPr>
        <p:grpSpPr>
          <a:xfrm>
            <a:off x="6858000" y="4135302"/>
            <a:ext cx="2057400" cy="1904999"/>
            <a:chOff x="533400" y="4114801"/>
            <a:chExt cx="2286000" cy="2164874"/>
          </a:xfrm>
          <a:solidFill>
            <a:srgbClr val="FF9900"/>
          </a:solidFill>
        </p:grpSpPr>
        <p:sp>
          <p:nvSpPr>
            <p:cNvPr id="8" name="7-Point Star 7"/>
            <p:cNvSpPr/>
            <p:nvPr/>
          </p:nvSpPr>
          <p:spPr bwMode="auto">
            <a:xfrm>
              <a:off x="533400" y="4114801"/>
              <a:ext cx="2286000" cy="2164874"/>
            </a:xfrm>
            <a:prstGeom prst="star7">
              <a:avLst/>
            </a:prstGeom>
            <a:grp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9" name="TextBox 8"/>
            <p:cNvSpPr txBox="1"/>
            <p:nvPr/>
          </p:nvSpPr>
          <p:spPr>
            <a:xfrm>
              <a:off x="914400" y="4648200"/>
              <a:ext cx="1524000" cy="830997"/>
            </a:xfrm>
            <a:prstGeom prst="rect">
              <a:avLst/>
            </a:prstGeom>
            <a:grpFill/>
          </p:spPr>
          <p:txBody>
            <a:bodyPr wrap="square" rtlCol="0">
              <a:spAutoFit/>
            </a:bodyPr>
            <a:lstStyle/>
            <a:p>
              <a:pPr algn="ctr"/>
              <a:r>
                <a:rPr lang="en-US" b="1" dirty="0" smtClean="0">
                  <a:solidFill>
                    <a:schemeClr val="tx1">
                      <a:lumMod val="10000"/>
                    </a:schemeClr>
                  </a:solidFill>
                  <a:latin typeface="+mn-lt"/>
                </a:rPr>
                <a:t>Inside of Guide</a:t>
              </a:r>
              <a:endParaRPr lang="en-US" b="1" dirty="0">
                <a:solidFill>
                  <a:schemeClr val="tx1">
                    <a:lumMod val="10000"/>
                  </a:schemeClr>
                </a:solidFill>
                <a:latin typeface="+mn-lt"/>
              </a:endParaRPr>
            </a:p>
          </p:txBody>
        </p:sp>
      </p:gr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1"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12" name="Picture 11" descr="Self Advocacy Resource and Technical Assistance Center - SARTAC Logo">
            <a:hlinkClick r:id="rId8"/>
            <a:extLst>
              <a:ext uri="{FF2B5EF4-FFF2-40B4-BE49-F238E27FC236}">
                <a16:creationId xmlns:a16="http://schemas.microsoft.com/office/drawing/2014/main" xmlns="" id="{ECBAE828-44D6-4B10-B072-0195FF8B9B34}"/>
              </a:ext>
            </a:extLst>
          </p:cNvPr>
          <p:cNvPicPr/>
          <p:nvPr/>
        </p:nvPicPr>
        <p:blipFill>
          <a:blip r:embed="rId9"/>
          <a:stretch>
            <a:fillRect/>
          </a:stretch>
        </p:blipFill>
        <p:spPr>
          <a:xfrm>
            <a:off x="160136" y="5969152"/>
            <a:ext cx="548640" cy="731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pPr algn="ctr"/>
            <a:r>
              <a:rPr lang="en-US" b="1" dirty="0" smtClean="0"/>
              <a:t>Icebreaker: </a:t>
            </a:r>
            <a:r>
              <a:rPr lang="en-US" dirty="0" smtClean="0">
                <a:solidFill>
                  <a:schemeClr val="tx1">
                    <a:lumMod val="10000"/>
                  </a:schemeClr>
                </a:solidFill>
              </a:rPr>
              <a:t>3 Questions</a:t>
            </a:r>
            <a:endParaRPr lang="en-US" dirty="0">
              <a:solidFill>
                <a:schemeClr val="tx1">
                  <a:lumMod val="10000"/>
                </a:schemeClr>
              </a:solidFill>
            </a:endParaRPr>
          </a:p>
        </p:txBody>
      </p:sp>
      <p:pic>
        <p:nvPicPr>
          <p:cNvPr id="8194" name="Picture 2" descr="Nametag that says Hello my name is"/>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600"/>
            <a:ext cx="2171434"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5029200" y="1752600"/>
            <a:ext cx="3429000" cy="4572000"/>
          </a:xfrm>
        </p:spPr>
        <p:txBody>
          <a:bodyPr/>
          <a:lstStyle/>
          <a:p>
            <a:pPr>
              <a:spcAft>
                <a:spcPts val="600"/>
              </a:spcAft>
              <a:buClrTx/>
            </a:pPr>
            <a:r>
              <a:rPr lang="en-US" dirty="0" smtClean="0">
                <a:solidFill>
                  <a:schemeClr val="tx1">
                    <a:lumMod val="10000"/>
                  </a:schemeClr>
                </a:solidFill>
              </a:rPr>
              <a:t>What is your name?</a:t>
            </a:r>
          </a:p>
          <a:p>
            <a:pPr>
              <a:spcAft>
                <a:spcPts val="600"/>
              </a:spcAft>
              <a:buClrTx/>
            </a:pPr>
            <a:r>
              <a:rPr lang="en-US" dirty="0" smtClean="0">
                <a:solidFill>
                  <a:schemeClr val="tx1">
                    <a:lumMod val="10000"/>
                  </a:schemeClr>
                </a:solidFill>
              </a:rPr>
              <a:t>What is your favorite color?</a:t>
            </a:r>
          </a:p>
          <a:p>
            <a:pPr>
              <a:spcAft>
                <a:spcPts val="600"/>
              </a:spcAft>
              <a:buClrTx/>
            </a:pPr>
            <a:r>
              <a:rPr lang="en-US" dirty="0" smtClean="0">
                <a:solidFill>
                  <a:schemeClr val="tx1">
                    <a:lumMod val="10000"/>
                  </a:schemeClr>
                </a:solidFill>
              </a:rPr>
              <a:t>What human rights are most important to you?</a:t>
            </a:r>
            <a:endParaRPr lang="en-US" dirty="0">
              <a:solidFill>
                <a:schemeClr val="tx1">
                  <a:lumMod val="10000"/>
                </a:schemeClr>
              </a:solidFill>
            </a:endParaRPr>
          </a:p>
        </p:txBody>
      </p:sp>
      <p:pic>
        <p:nvPicPr>
          <p:cNvPr id="8195" name="Picture 3" descr="Color whe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286000"/>
            <a:ext cx="1983002"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human righ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human right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Different colored hands that have the words: freedom, trust, justice, love, rule of law, peace, prosperity, dignity and equality on them">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006" y="4343400"/>
            <a:ext cx="3886200" cy="1524000"/>
          </a:xfrm>
          <a:prstGeom prst="rect">
            <a:avLst/>
          </a:prstGeom>
          <a:noFill/>
          <a:ln>
            <a:noFil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2"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13" name="Picture 12" descr="Self Advocacy Resource and Technical Assistance Center - SARTAC Logo">
            <a:hlinkClick r:id="rId9"/>
            <a:extLst>
              <a:ext uri="{FF2B5EF4-FFF2-40B4-BE49-F238E27FC236}">
                <a16:creationId xmlns:a16="http://schemas.microsoft.com/office/drawing/2014/main" xmlns="" id="{ECBAE828-44D6-4B10-B072-0195FF8B9B34}"/>
              </a:ext>
            </a:extLst>
          </p:cNvPr>
          <p:cNvPicPr/>
          <p:nvPr/>
        </p:nvPicPr>
        <p:blipFill>
          <a:blip r:embed="rId10"/>
          <a:stretch>
            <a:fillRect/>
          </a:stretch>
        </p:blipFill>
        <p:spPr>
          <a:xfrm>
            <a:off x="160136" y="5969152"/>
            <a:ext cx="548640" cy="731520"/>
          </a:xfrm>
          <a:prstGeom prst="rect">
            <a:avLst/>
          </a:prstGeom>
        </p:spPr>
      </p:pic>
    </p:spTree>
    <p:extLst>
      <p:ext uri="{BB962C8B-B14F-4D97-AF65-F5344CB8AC3E}">
        <p14:creationId xmlns:p14="http://schemas.microsoft.com/office/powerpoint/2010/main" val="3115006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p:spPr>
        <p:txBody>
          <a:bodyPr/>
          <a:lstStyle/>
          <a:p>
            <a:r>
              <a:rPr lang="en-US" b="1" dirty="0" smtClean="0"/>
              <a:t>My Values and Beliefs</a:t>
            </a:r>
            <a:endParaRPr lang="en-US" b="1" dirty="0"/>
          </a:p>
        </p:txBody>
      </p:sp>
      <p:sp>
        <p:nvSpPr>
          <p:cNvPr id="3" name="Content Placeholder 2"/>
          <p:cNvSpPr>
            <a:spLocks noGrp="1"/>
          </p:cNvSpPr>
          <p:nvPr>
            <p:ph idx="1"/>
          </p:nvPr>
        </p:nvSpPr>
        <p:spPr>
          <a:xfrm>
            <a:off x="685800" y="1295400"/>
            <a:ext cx="7848600" cy="2819400"/>
          </a:xfrm>
        </p:spPr>
        <p:txBody>
          <a:bodyPr/>
          <a:lstStyle/>
          <a:p>
            <a:pPr>
              <a:buClrTx/>
            </a:pPr>
            <a:r>
              <a:rPr lang="en-US" sz="2800" dirty="0" smtClean="0">
                <a:solidFill>
                  <a:schemeClr val="tx1">
                    <a:lumMod val="10000"/>
                  </a:schemeClr>
                </a:solidFill>
              </a:rPr>
              <a:t>Mistakes </a:t>
            </a:r>
            <a:r>
              <a:rPr lang="en-US" sz="2800" dirty="0">
                <a:solidFill>
                  <a:schemeClr val="tx1">
                    <a:lumMod val="10000"/>
                  </a:schemeClr>
                </a:solidFill>
              </a:rPr>
              <a:t>are okay-learn from them</a:t>
            </a:r>
          </a:p>
          <a:p>
            <a:pPr>
              <a:buClrTx/>
            </a:pPr>
            <a:r>
              <a:rPr lang="en-US" sz="2800" dirty="0" smtClean="0">
                <a:solidFill>
                  <a:schemeClr val="tx1">
                    <a:lumMod val="10000"/>
                  </a:schemeClr>
                </a:solidFill>
              </a:rPr>
              <a:t>You </a:t>
            </a:r>
            <a:r>
              <a:rPr lang="en-US" sz="2800" dirty="0">
                <a:solidFill>
                  <a:schemeClr val="tx1">
                    <a:lumMod val="10000"/>
                  </a:schemeClr>
                </a:solidFill>
              </a:rPr>
              <a:t>can protect your own rights and you can protect the rights of others</a:t>
            </a:r>
          </a:p>
          <a:p>
            <a:pPr>
              <a:buClrTx/>
            </a:pPr>
            <a:r>
              <a:rPr lang="en-US" sz="2800" dirty="0" smtClean="0">
                <a:solidFill>
                  <a:schemeClr val="tx1">
                    <a:lumMod val="10000"/>
                  </a:schemeClr>
                </a:solidFill>
              </a:rPr>
              <a:t>People </a:t>
            </a:r>
            <a:r>
              <a:rPr lang="en-US" sz="2800" dirty="0">
                <a:solidFill>
                  <a:schemeClr val="tx1">
                    <a:lumMod val="10000"/>
                  </a:schemeClr>
                </a:solidFill>
              </a:rPr>
              <a:t>with disabilities have the power to change things and make things better for you and </a:t>
            </a:r>
            <a:r>
              <a:rPr lang="en-US" sz="2800" dirty="0" smtClean="0">
                <a:solidFill>
                  <a:schemeClr val="tx1">
                    <a:lumMod val="10000"/>
                  </a:schemeClr>
                </a:solidFill>
              </a:rPr>
              <a:t>others</a:t>
            </a:r>
            <a:endParaRPr lang="en-US" sz="2800" dirty="0">
              <a:solidFill>
                <a:schemeClr val="tx1">
                  <a:lumMod val="10000"/>
                </a:schemeClr>
              </a:solidFill>
            </a:endParaRPr>
          </a:p>
        </p:txBody>
      </p:sp>
      <p:pic>
        <p:nvPicPr>
          <p:cNvPr id="6" name="Picture 4" descr="Graphic of the word &quot;equality&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191000"/>
            <a:ext cx="4724400" cy="1929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07620" y="3733800"/>
            <a:ext cx="3555380" cy="3280898"/>
          </a:xfrm>
          <a:prstGeom prst="rect">
            <a:avLst/>
          </a:prstGeom>
          <a:noFill/>
        </p:spPr>
        <p:txBody>
          <a:bodyPr wrap="square" rtlCol="0">
            <a:spAutoFit/>
          </a:bodyPr>
          <a:lstStyle/>
          <a:p>
            <a:pPr marL="342900" lvl="0" indent="-342900" eaLnBrk="0" hangingPunct="0">
              <a:spcBef>
                <a:spcPct val="20000"/>
              </a:spcBef>
              <a:buFontTx/>
              <a:buChar char="•"/>
            </a:pPr>
            <a:r>
              <a:rPr lang="en-US" sz="2800" kern="0" dirty="0">
                <a:solidFill>
                  <a:srgbClr val="F8F8F8">
                    <a:lumMod val="10000"/>
                  </a:srgbClr>
                </a:solidFill>
                <a:latin typeface="+mn-lt"/>
              </a:rPr>
              <a:t>People can help you but remember that it’s always your decision for what you want to do</a:t>
            </a:r>
          </a:p>
          <a:p>
            <a:pPr marL="342900" lvl="0" indent="-342900" eaLnBrk="0" hangingPunct="0">
              <a:spcBef>
                <a:spcPct val="20000"/>
              </a:spcBef>
              <a:buFontTx/>
              <a:buChar char="•"/>
            </a:pPr>
            <a:endParaRPr lang="en-US" sz="2800" kern="0" dirty="0">
              <a:solidFill>
                <a:srgbClr val="F8F8F8">
                  <a:lumMod val="10000"/>
                </a:srgbClr>
              </a:solidFill>
              <a:latin typeface="Tahoma"/>
            </a:endParaRPr>
          </a:p>
          <a:p>
            <a:pPr marL="342900" lvl="0" indent="-342900" eaLnBrk="0" hangingPunct="0">
              <a:spcBef>
                <a:spcPct val="20000"/>
              </a:spcBef>
              <a:buFontTx/>
              <a:buChar char="•"/>
            </a:pPr>
            <a:endParaRPr lang="en-US" sz="2800" kern="0" dirty="0">
              <a:solidFill>
                <a:srgbClr val="F8F8F8">
                  <a:lumMod val="10000"/>
                </a:srgbClr>
              </a:solidFill>
              <a:latin typeface="Tahoma"/>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9"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10" name="Picture 9"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extLst>
      <p:ext uri="{BB962C8B-B14F-4D97-AF65-F5344CB8AC3E}">
        <p14:creationId xmlns:p14="http://schemas.microsoft.com/office/powerpoint/2010/main" val="236294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3810000" cy="1981200"/>
          </a:xfrm>
        </p:spPr>
        <p:txBody>
          <a:bodyPr/>
          <a:lstStyle/>
          <a:p>
            <a:r>
              <a:rPr lang="en-US" sz="4800" b="1" dirty="0" smtClean="0"/>
              <a:t>What about you??</a:t>
            </a:r>
            <a:endParaRPr lang="en-US" sz="4800" b="1" dirty="0"/>
          </a:p>
        </p:txBody>
      </p:sp>
      <p:pic>
        <p:nvPicPr>
          <p:cNvPr id="7173" name="Picture 5" descr="Inside flap of trifold that says My Values and Beliefs and Next Steps with a gold star under my values and beliefs"/>
          <p:cNvPicPr>
            <a:picLocks noChangeAspect="1" noChangeArrowheads="1"/>
          </p:cNvPicPr>
          <p:nvPr/>
        </p:nvPicPr>
        <p:blipFill rotWithShape="1">
          <a:blip r:embed="rId3">
            <a:extLst>
              <a:ext uri="{28A0092B-C50C-407E-A947-70E740481C1C}">
                <a14:useLocalDpi xmlns:a14="http://schemas.microsoft.com/office/drawing/2010/main" val="0"/>
              </a:ext>
            </a:extLst>
          </a:blip>
          <a:srcRect l="3406" r="4151"/>
          <a:stretch/>
        </p:blipFill>
        <p:spPr bwMode="auto">
          <a:xfrm>
            <a:off x="5632964" y="419956"/>
            <a:ext cx="2672836" cy="5428573"/>
          </a:xfrm>
          <a:prstGeom prst="rect">
            <a:avLst/>
          </a:prstGeom>
          <a:solidFill>
            <a:schemeClr val="tx2">
              <a:lumMod val="95000"/>
            </a:schemeClr>
          </a:solidFill>
          <a:ln>
            <a:noFill/>
          </a:ln>
          <a:effectLst/>
          <a:extLst/>
        </p:spPr>
      </p:pic>
      <p:grpSp>
        <p:nvGrpSpPr>
          <p:cNvPr id="18" name="Group 17"/>
          <p:cNvGrpSpPr/>
          <p:nvPr/>
        </p:nvGrpSpPr>
        <p:grpSpPr>
          <a:xfrm>
            <a:off x="533400" y="3683655"/>
            <a:ext cx="2286000" cy="2164874"/>
            <a:chOff x="533400" y="3683655"/>
            <a:chExt cx="2286000" cy="2164874"/>
          </a:xfrm>
        </p:grpSpPr>
        <p:sp>
          <p:nvSpPr>
            <p:cNvPr id="12" name="7-Point Star 11"/>
            <p:cNvSpPr/>
            <p:nvPr/>
          </p:nvSpPr>
          <p:spPr bwMode="auto">
            <a:xfrm>
              <a:off x="533400" y="3683655"/>
              <a:ext cx="2286000" cy="2164874"/>
            </a:xfrm>
            <a:prstGeom prst="star7">
              <a:avLst/>
            </a:prstGeom>
            <a:solidFill>
              <a:srgbClr val="FF9900"/>
            </a:solid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7" name="TextBox 16"/>
            <p:cNvSpPr txBox="1"/>
            <p:nvPr/>
          </p:nvSpPr>
          <p:spPr>
            <a:xfrm>
              <a:off x="915947" y="4191000"/>
              <a:ext cx="1524000" cy="1200329"/>
            </a:xfrm>
            <a:prstGeom prst="rect">
              <a:avLst/>
            </a:prstGeom>
            <a:noFill/>
          </p:spPr>
          <p:txBody>
            <a:bodyPr wrap="square" rtlCol="0">
              <a:spAutoFit/>
            </a:bodyPr>
            <a:lstStyle/>
            <a:p>
              <a:pPr algn="ctr"/>
              <a:r>
                <a:rPr lang="en-US" b="1" dirty="0" smtClean="0">
                  <a:solidFill>
                    <a:schemeClr val="tx1">
                      <a:lumMod val="10000"/>
                    </a:schemeClr>
                  </a:solidFill>
                  <a:latin typeface="+mn-lt"/>
                </a:rPr>
                <a:t>Inside Flap of Guide</a:t>
              </a:r>
              <a:endParaRPr lang="en-US" b="1" dirty="0">
                <a:solidFill>
                  <a:schemeClr val="tx1">
                    <a:lumMod val="10000"/>
                  </a:schemeClr>
                </a:solidFill>
                <a:latin typeface="+mn-lt"/>
              </a:endParaRPr>
            </a:p>
          </p:txBody>
        </p:sp>
      </p:gr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263" y="1524000"/>
            <a:ext cx="8842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0"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11" name="Picture 10" descr="Self Advocacy Resource and Technical Assistance Center - SARTAC Logo">
            <a:hlinkClick r:id="rId7"/>
            <a:extLst>
              <a:ext uri="{FF2B5EF4-FFF2-40B4-BE49-F238E27FC236}">
                <a16:creationId xmlns:a16="http://schemas.microsoft.com/office/drawing/2014/main" xmlns="" id="{ECBAE828-44D6-4B10-B072-0195FF8B9B34}"/>
              </a:ext>
            </a:extLst>
          </p:cNvPr>
          <p:cNvPicPr/>
          <p:nvPr/>
        </p:nvPicPr>
        <p:blipFill>
          <a:blip r:embed="rId8"/>
          <a:stretch>
            <a:fillRect/>
          </a:stretch>
        </p:blipFill>
        <p:spPr>
          <a:xfrm>
            <a:off x="160136" y="5969152"/>
            <a:ext cx="548640" cy="731520"/>
          </a:xfrm>
          <a:prstGeom prst="rect">
            <a:avLst/>
          </a:prstGeom>
        </p:spPr>
      </p:pic>
    </p:spTree>
    <p:extLst>
      <p:ext uri="{BB962C8B-B14F-4D97-AF65-F5344CB8AC3E}">
        <p14:creationId xmlns:p14="http://schemas.microsoft.com/office/powerpoint/2010/main" val="259007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4"/>
          <p:cNvGrpSpPr>
            <a:grpSpLocks/>
          </p:cNvGrpSpPr>
          <p:nvPr/>
        </p:nvGrpSpPr>
        <p:grpSpPr bwMode="auto">
          <a:xfrm>
            <a:off x="533400" y="533400"/>
            <a:ext cx="7982934" cy="9032875"/>
            <a:chOff x="1242757" y="890588"/>
            <a:chExt cx="5474684" cy="8751590"/>
          </a:xfrm>
        </p:grpSpPr>
        <p:sp>
          <p:nvSpPr>
            <p:cNvPr id="48133" name="TextBox 3"/>
            <p:cNvSpPr txBox="1">
              <a:spLocks noChangeArrowheads="1"/>
            </p:cNvSpPr>
            <p:nvPr/>
          </p:nvSpPr>
          <p:spPr bwMode="auto">
            <a:xfrm>
              <a:off x="2725402" y="890588"/>
              <a:ext cx="2524078" cy="1162951"/>
            </a:xfrm>
            <a:prstGeom prst="rect">
              <a:avLst/>
            </a:prstGeom>
            <a:noFill/>
            <a:ln w="9525">
              <a:noFill/>
              <a:miter lim="800000"/>
              <a:headEnd/>
              <a:tailEnd/>
            </a:ln>
          </p:spPr>
          <p:txBody>
            <a:bodyPr wrap="none" lIns="0">
              <a:spAutoFit/>
            </a:bodyPr>
            <a:lstStyle/>
            <a:p>
              <a:pPr algn="ctr"/>
              <a:r>
                <a:rPr lang="en-US" sz="3600" b="1" dirty="0">
                  <a:latin typeface="+mj-lt"/>
                </a:rPr>
                <a:t>After the </a:t>
              </a:r>
              <a:r>
                <a:rPr lang="en-US" sz="3600" b="1" dirty="0" smtClean="0">
                  <a:latin typeface="+mj-lt"/>
                </a:rPr>
                <a:t>Training: </a:t>
              </a:r>
              <a:br>
                <a:rPr lang="en-US" sz="3600" b="1" dirty="0" smtClean="0">
                  <a:latin typeface="+mj-lt"/>
                </a:rPr>
              </a:br>
              <a:r>
                <a:rPr lang="en-US" sz="3600" b="1" dirty="0" smtClean="0">
                  <a:latin typeface="+mj-lt"/>
                </a:rPr>
                <a:t>Next Steps </a:t>
              </a:r>
              <a:endParaRPr lang="en-US" sz="3600" b="1" dirty="0">
                <a:latin typeface="+mj-lt"/>
              </a:endParaRPr>
            </a:p>
          </p:txBody>
        </p:sp>
        <p:sp>
          <p:nvSpPr>
            <p:cNvPr id="51209" name="TextBox 7"/>
            <p:cNvSpPr txBox="1">
              <a:spLocks noChangeArrowheads="1"/>
            </p:cNvSpPr>
            <p:nvPr/>
          </p:nvSpPr>
          <p:spPr bwMode="auto">
            <a:xfrm>
              <a:off x="1242757" y="2970032"/>
              <a:ext cx="5474684" cy="3309935"/>
            </a:xfrm>
            <a:prstGeom prst="rect">
              <a:avLst/>
            </a:prstGeom>
            <a:noFill/>
            <a:ln w="9525">
              <a:noFill/>
              <a:miter lim="800000"/>
              <a:headEnd/>
              <a:tailEnd/>
            </a:ln>
          </p:spPr>
          <p:txBody>
            <a:bodyPr lIns="0">
              <a:spAutoFit/>
            </a:bodyPr>
            <a:lstStyle/>
            <a:p>
              <a:pPr marL="457200" indent="-457200" algn="just">
                <a:spcBef>
                  <a:spcPts val="600"/>
                </a:spcBef>
                <a:buFontTx/>
                <a:buAutoNum type="arabicPeriod"/>
                <a:defRPr/>
              </a:pPr>
              <a:r>
                <a:rPr lang="en-US" sz="2800" dirty="0">
                  <a:solidFill>
                    <a:schemeClr val="tx1">
                      <a:lumMod val="10000"/>
                    </a:schemeClr>
                  </a:solidFill>
                  <a:latin typeface="+mj-lt"/>
                </a:rPr>
                <a:t>Have a plan to learn more about human rights</a:t>
              </a:r>
              <a:r>
                <a:rPr lang="en-US" sz="2800" dirty="0" smtClean="0">
                  <a:solidFill>
                    <a:schemeClr val="tx1">
                      <a:lumMod val="10000"/>
                    </a:schemeClr>
                  </a:solidFill>
                  <a:latin typeface="+mj-lt"/>
                </a:rPr>
                <a:t>.</a:t>
              </a:r>
            </a:p>
            <a:p>
              <a:pPr marL="457200" indent="-457200" algn="just">
                <a:spcBef>
                  <a:spcPts val="600"/>
                </a:spcBef>
                <a:buFontTx/>
                <a:buAutoNum type="arabicPeriod"/>
                <a:defRPr/>
              </a:pPr>
              <a:r>
                <a:rPr lang="en-US" sz="2800" dirty="0" smtClean="0">
                  <a:solidFill>
                    <a:schemeClr val="tx1">
                      <a:lumMod val="10000"/>
                    </a:schemeClr>
                  </a:solidFill>
                  <a:latin typeface="+mj-lt"/>
                </a:rPr>
                <a:t>Identify a Human Rights Committee to join and apply to be a member</a:t>
              </a:r>
              <a:endParaRPr lang="en-US" sz="2800" dirty="0">
                <a:solidFill>
                  <a:schemeClr val="tx1">
                    <a:lumMod val="10000"/>
                  </a:schemeClr>
                </a:solidFill>
                <a:latin typeface="+mj-lt"/>
              </a:endParaRPr>
            </a:p>
            <a:p>
              <a:pPr marL="457200" indent="-457200" algn="just">
                <a:spcBef>
                  <a:spcPts val="600"/>
                </a:spcBef>
                <a:buFontTx/>
                <a:buAutoNum type="arabicPeriod"/>
                <a:defRPr/>
              </a:pPr>
              <a:r>
                <a:rPr lang="en-US" sz="2800" dirty="0" smtClean="0">
                  <a:solidFill>
                    <a:schemeClr val="tx1">
                      <a:lumMod val="10000"/>
                    </a:schemeClr>
                  </a:solidFill>
                  <a:latin typeface="+mj-lt"/>
                </a:rPr>
                <a:t>Share with Human Rights Committee chair.</a:t>
              </a:r>
            </a:p>
            <a:p>
              <a:pPr marL="457200" indent="-457200" algn="just">
                <a:spcBef>
                  <a:spcPts val="600"/>
                </a:spcBef>
                <a:buFontTx/>
                <a:buAutoNum type="arabicPeriod"/>
                <a:defRPr/>
              </a:pPr>
              <a:r>
                <a:rPr lang="en-US" sz="2800" dirty="0" smtClean="0">
                  <a:solidFill>
                    <a:schemeClr val="tx1">
                      <a:lumMod val="10000"/>
                    </a:schemeClr>
                  </a:solidFill>
                  <a:latin typeface="+mj-lt"/>
                </a:rPr>
                <a:t>Find a supporter.</a:t>
              </a:r>
              <a:endParaRPr lang="en-US" sz="2800" dirty="0">
                <a:solidFill>
                  <a:schemeClr val="tx1">
                    <a:lumMod val="10000"/>
                  </a:schemeClr>
                </a:solidFill>
                <a:latin typeface="+mj-lt"/>
              </a:endParaRPr>
            </a:p>
            <a:p>
              <a:pPr algn="just">
                <a:spcBef>
                  <a:spcPts val="600"/>
                </a:spcBef>
                <a:defRPr/>
              </a:pPr>
              <a:r>
                <a:rPr lang="en-US" sz="2800" dirty="0" smtClean="0">
                  <a:solidFill>
                    <a:schemeClr val="tx1">
                      <a:lumMod val="10000"/>
                    </a:schemeClr>
                  </a:solidFill>
                  <a:latin typeface="+mj-lt"/>
                </a:rPr>
                <a:t> </a:t>
              </a:r>
              <a:endParaRPr lang="en-US" sz="2800" dirty="0">
                <a:solidFill>
                  <a:schemeClr val="tx1">
                    <a:lumMod val="10000"/>
                  </a:schemeClr>
                </a:solidFill>
                <a:latin typeface="+mj-lt"/>
              </a:endParaRPr>
            </a:p>
            <a:p>
              <a:pPr marL="457200" indent="-457200" algn="just">
                <a:defRPr/>
              </a:pPr>
              <a:endParaRPr lang="en-US" sz="2800" dirty="0">
                <a:latin typeface="Trebuchet MS Bold" charset="0"/>
              </a:endParaRPr>
            </a:p>
          </p:txBody>
        </p:sp>
        <p:sp>
          <p:nvSpPr>
            <p:cNvPr id="48139" name="TextBox 12"/>
            <p:cNvSpPr txBox="1">
              <a:spLocks noChangeArrowheads="1"/>
            </p:cNvSpPr>
            <p:nvPr/>
          </p:nvSpPr>
          <p:spPr bwMode="auto">
            <a:xfrm>
              <a:off x="3783013" y="9296400"/>
              <a:ext cx="142027" cy="271869"/>
            </a:xfrm>
            <a:prstGeom prst="rect">
              <a:avLst/>
            </a:prstGeom>
            <a:noFill/>
            <a:ln w="9525">
              <a:noFill/>
              <a:miter lim="800000"/>
              <a:headEnd/>
              <a:tailEnd/>
            </a:ln>
          </p:spPr>
          <p:txBody>
            <a:bodyPr wrap="none" lIns="0">
              <a:spAutoFit/>
            </a:bodyPr>
            <a:lstStyle/>
            <a:p>
              <a:pPr algn="just">
                <a:lnSpc>
                  <a:spcPts val="1388"/>
                </a:lnSpc>
              </a:pPr>
              <a:r>
                <a:rPr lang="en-US" sz="1300">
                  <a:latin typeface="Trebuchet MS Bold" charset="0"/>
                </a:rPr>
                <a:t> </a:t>
              </a:r>
            </a:p>
          </p:txBody>
        </p:sp>
        <p:sp>
          <p:nvSpPr>
            <p:cNvPr id="48140" name="Text Box 15"/>
            <p:cNvSpPr txBox="1">
              <a:spLocks noChangeArrowheads="1"/>
            </p:cNvSpPr>
            <p:nvPr/>
          </p:nvSpPr>
          <p:spPr bwMode="auto">
            <a:xfrm>
              <a:off x="3565525" y="9180513"/>
              <a:ext cx="492443" cy="461665"/>
            </a:xfrm>
            <a:prstGeom prst="rect">
              <a:avLst/>
            </a:prstGeom>
            <a:noFill/>
            <a:ln w="9525">
              <a:noFill/>
              <a:miter lim="800000"/>
              <a:headEnd/>
              <a:tailEnd/>
            </a:ln>
          </p:spPr>
          <p:txBody>
            <a:bodyPr wrap="none">
              <a:spAutoFit/>
            </a:bodyPr>
            <a:lstStyle/>
            <a:p>
              <a:r>
                <a:rPr lang="en-US"/>
                <a:t>22</a:t>
              </a:r>
            </a:p>
          </p:txBody>
        </p:sp>
      </p:grpSp>
      <p:pic>
        <p:nvPicPr>
          <p:cNvPr id="10242" name="Picture 2" descr="Group of hands raised - next 4 pictures are the s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62600"/>
            <a:ext cx="1764796" cy="8717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leeanne.brantley\AppData\Local\Microsoft\Windows\Temporary Internet Files\Content.IE5\9ZGPZM5J\raising-hand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04" y="5605270"/>
            <a:ext cx="1764796" cy="8717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leeanne.brantley\AppData\Local\Microsoft\Windows\Temporary Internet Files\Content.IE5\9ZGPZM5J\raising-hand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604" y="5562600"/>
            <a:ext cx="1764796" cy="8717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leeanne.brantley\AppData\Local\Microsoft\Windows\Temporary Internet Files\Content.IE5\9ZGPZM5J\raising-hand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8204" y="5562600"/>
            <a:ext cx="1764796" cy="8717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leeanne.brantley\AppData\Local\Microsoft\Windows\Temporary Internet Files\Content.IE5\9ZGPZM5J\raising-hand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604" y="5605270"/>
            <a:ext cx="1764796" cy="8717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853625"/>
            <a:ext cx="4876800" cy="584775"/>
          </a:xfrm>
          <a:prstGeom prst="rect">
            <a:avLst/>
          </a:prstGeom>
          <a:noFill/>
        </p:spPr>
        <p:txBody>
          <a:bodyPr wrap="square" rtlCol="0">
            <a:spAutoFit/>
          </a:bodyPr>
          <a:lstStyle/>
          <a:p>
            <a:r>
              <a:rPr lang="en-US" sz="3200" u="sng" dirty="0" smtClean="0">
                <a:solidFill>
                  <a:schemeClr val="tx1">
                    <a:lumMod val="10000"/>
                  </a:schemeClr>
                </a:solidFill>
                <a:latin typeface="+mj-lt"/>
              </a:rPr>
              <a:t>4 ways to use your guide:</a:t>
            </a:r>
            <a:endParaRPr lang="en-US" sz="3200" u="sng" dirty="0">
              <a:solidFill>
                <a:schemeClr val="tx1">
                  <a:lumMod val="1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4419600" cy="3352800"/>
          </a:xfrm>
        </p:spPr>
        <p:txBody>
          <a:bodyPr>
            <a:normAutofit fontScale="90000"/>
          </a:bodyPr>
          <a:lstStyle/>
          <a:p>
            <a:r>
              <a:rPr lang="en-US" b="1" dirty="0" smtClean="0"/>
              <a:t/>
            </a:r>
            <a:br>
              <a:rPr lang="en-US" b="1" dirty="0" smtClean="0"/>
            </a:br>
            <a:r>
              <a:rPr lang="en-US" b="1" dirty="0" smtClean="0"/>
              <a:t>What are your next steps?</a:t>
            </a:r>
            <a:br>
              <a:rPr lang="en-US" b="1" dirty="0" smtClean="0"/>
            </a:br>
            <a:r>
              <a:rPr lang="en-US" b="1" dirty="0"/>
              <a:t/>
            </a:r>
            <a:br>
              <a:rPr lang="en-US" b="1" dirty="0"/>
            </a:br>
            <a:r>
              <a:rPr lang="en-US" b="1" dirty="0" smtClean="0"/>
              <a:t>How can we continue to support you?</a:t>
            </a:r>
            <a:endParaRPr lang="en-US" b="1" dirty="0"/>
          </a:p>
        </p:txBody>
      </p:sp>
      <p:grpSp>
        <p:nvGrpSpPr>
          <p:cNvPr id="18" name="Group 17"/>
          <p:cNvGrpSpPr/>
          <p:nvPr/>
        </p:nvGrpSpPr>
        <p:grpSpPr>
          <a:xfrm>
            <a:off x="533400" y="4191000"/>
            <a:ext cx="2286000" cy="2164874"/>
            <a:chOff x="533400" y="4114801"/>
            <a:chExt cx="2286000" cy="2164874"/>
          </a:xfrm>
          <a:solidFill>
            <a:srgbClr val="FF9900"/>
          </a:solidFill>
        </p:grpSpPr>
        <p:sp>
          <p:nvSpPr>
            <p:cNvPr id="12" name="7-Point Star 11"/>
            <p:cNvSpPr/>
            <p:nvPr/>
          </p:nvSpPr>
          <p:spPr bwMode="auto">
            <a:xfrm>
              <a:off x="533400" y="4114801"/>
              <a:ext cx="2286000" cy="2164874"/>
            </a:xfrm>
            <a:prstGeom prst="star7">
              <a:avLst/>
            </a:prstGeom>
            <a:grp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7" name="TextBox 16"/>
            <p:cNvSpPr txBox="1"/>
            <p:nvPr/>
          </p:nvSpPr>
          <p:spPr>
            <a:xfrm>
              <a:off x="914400" y="4648200"/>
              <a:ext cx="1524000" cy="1200329"/>
            </a:xfrm>
            <a:prstGeom prst="rect">
              <a:avLst/>
            </a:prstGeom>
            <a:grpFill/>
          </p:spPr>
          <p:txBody>
            <a:bodyPr wrap="square" rtlCol="0">
              <a:spAutoFit/>
            </a:bodyPr>
            <a:lstStyle/>
            <a:p>
              <a:pPr algn="ctr"/>
              <a:r>
                <a:rPr lang="en-US" b="1" dirty="0" smtClean="0">
                  <a:solidFill>
                    <a:schemeClr val="tx1">
                      <a:lumMod val="10000"/>
                    </a:schemeClr>
                  </a:solidFill>
                  <a:latin typeface="+mn-lt"/>
                </a:rPr>
                <a:t>Inside Flap of Guide</a:t>
              </a:r>
              <a:endParaRPr lang="en-US" b="1" dirty="0">
                <a:solidFill>
                  <a:schemeClr val="tx1">
                    <a:lumMod val="10000"/>
                  </a:schemeClr>
                </a:solidFill>
                <a:latin typeface="+mn-lt"/>
              </a:endParaRPr>
            </a:p>
          </p:txBody>
        </p:sp>
      </p:grpSp>
      <p:pic>
        <p:nvPicPr>
          <p:cNvPr id="7" name="Picture 5" descr="Inside flap of trifold that says My Values and Beliefs and Next Steps with a gold star under Next Steps"/>
          <p:cNvPicPr>
            <a:picLocks noChangeAspect="1" noChangeArrowheads="1"/>
          </p:cNvPicPr>
          <p:nvPr/>
        </p:nvPicPr>
        <p:blipFill rotWithShape="1">
          <a:blip r:embed="rId3">
            <a:extLst>
              <a:ext uri="{28A0092B-C50C-407E-A947-70E740481C1C}">
                <a14:useLocalDpi xmlns:a14="http://schemas.microsoft.com/office/drawing/2010/main" val="0"/>
              </a:ext>
            </a:extLst>
          </a:blip>
          <a:srcRect l="3406" r="4151"/>
          <a:stretch/>
        </p:blipFill>
        <p:spPr bwMode="auto">
          <a:xfrm>
            <a:off x="5791200" y="311979"/>
            <a:ext cx="2785391" cy="5657173"/>
          </a:xfrm>
          <a:prstGeom prst="rect">
            <a:avLst/>
          </a:prstGeom>
          <a:solidFill>
            <a:schemeClr val="tx2">
              <a:lumMod val="95000"/>
            </a:schemeClr>
          </a:solidFill>
          <a:ln>
            <a:noFill/>
          </a:ln>
          <a:effectLs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962400"/>
            <a:ext cx="8842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1"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13" name="Picture 12" descr="Self Advocacy Resource and Technical Assistance Center - SARTAC Logo">
            <a:hlinkClick r:id="rId7"/>
            <a:extLst>
              <a:ext uri="{FF2B5EF4-FFF2-40B4-BE49-F238E27FC236}">
                <a16:creationId xmlns:a16="http://schemas.microsoft.com/office/drawing/2014/main" xmlns="" id="{ECBAE828-44D6-4B10-B072-0195FF8B9B34}"/>
              </a:ext>
            </a:extLst>
          </p:cNvPr>
          <p:cNvPicPr/>
          <p:nvPr/>
        </p:nvPicPr>
        <p:blipFill>
          <a:blip r:embed="rId8"/>
          <a:stretch>
            <a:fillRect/>
          </a:stretch>
        </p:blipFill>
        <p:spPr>
          <a:xfrm>
            <a:off x="160136" y="5969152"/>
            <a:ext cx="548640" cy="731520"/>
          </a:xfrm>
          <a:prstGeom prst="rect">
            <a:avLst/>
          </a:prstGeom>
        </p:spPr>
      </p:pic>
    </p:spTree>
    <p:extLst>
      <p:ext uri="{BB962C8B-B14F-4D97-AF65-F5344CB8AC3E}">
        <p14:creationId xmlns:p14="http://schemas.microsoft.com/office/powerpoint/2010/main" val="342003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raphic of the words &quot;Thank you&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708" y="457200"/>
            <a:ext cx="6141492"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267200"/>
            <a:ext cx="8305800" cy="1815882"/>
          </a:xfrm>
          <a:prstGeom prst="rect">
            <a:avLst/>
          </a:prstGeom>
          <a:noFill/>
        </p:spPr>
        <p:txBody>
          <a:bodyPr wrap="square" rtlCol="0">
            <a:spAutoFit/>
          </a:bodyPr>
          <a:lstStyle/>
          <a:p>
            <a:pPr algn="ctr"/>
            <a:r>
              <a:rPr lang="en-US" sz="2800" dirty="0" smtClean="0">
                <a:solidFill>
                  <a:schemeClr val="tx1">
                    <a:lumMod val="10000"/>
                  </a:schemeClr>
                </a:solidFill>
                <a:latin typeface="+mj-lt"/>
              </a:rPr>
              <a:t>Please let us know how we can make this training better! Contact us at </a:t>
            </a:r>
            <a:br>
              <a:rPr lang="en-US" sz="2800" dirty="0" smtClean="0">
                <a:solidFill>
                  <a:schemeClr val="tx1">
                    <a:lumMod val="10000"/>
                  </a:schemeClr>
                </a:solidFill>
                <a:latin typeface="+mj-lt"/>
              </a:rPr>
            </a:br>
            <a:r>
              <a:rPr lang="en-US" sz="2800" dirty="0" smtClean="0">
                <a:solidFill>
                  <a:schemeClr val="tx1">
                    <a:lumMod val="10000"/>
                  </a:schemeClr>
                </a:solidFill>
                <a:latin typeface="+mj-lt"/>
              </a:rPr>
              <a:t>Steven Powe at </a:t>
            </a:r>
            <a:r>
              <a:rPr lang="en-US" sz="2800" dirty="0" smtClean="0">
                <a:solidFill>
                  <a:schemeClr val="accent4">
                    <a:lumMod val="10000"/>
                  </a:schemeClr>
                </a:solidFill>
                <a:latin typeface="+mj-lt"/>
              </a:rPr>
              <a:t>stevenpowe985@yahoo.com</a:t>
            </a:r>
            <a:r>
              <a:rPr lang="en-US" sz="2800" dirty="0" smtClean="0">
                <a:solidFill>
                  <a:schemeClr val="tx1">
                    <a:lumMod val="10000"/>
                  </a:schemeClr>
                </a:solidFill>
                <a:latin typeface="+mj-lt"/>
              </a:rPr>
              <a:t> or </a:t>
            </a:r>
            <a:br>
              <a:rPr lang="en-US" sz="2800" dirty="0" smtClean="0">
                <a:solidFill>
                  <a:schemeClr val="tx1">
                    <a:lumMod val="10000"/>
                  </a:schemeClr>
                </a:solidFill>
                <a:latin typeface="+mj-lt"/>
              </a:rPr>
            </a:br>
            <a:r>
              <a:rPr lang="en-US" sz="2800" dirty="0" smtClean="0">
                <a:solidFill>
                  <a:schemeClr val="tx1">
                    <a:lumMod val="10000"/>
                  </a:schemeClr>
                </a:solidFill>
                <a:latin typeface="+mj-lt"/>
              </a:rPr>
              <a:t>Rebecca Salon rebecca.salon@dc.gov</a:t>
            </a:r>
            <a:endParaRPr lang="en-US" sz="2800" dirty="0">
              <a:solidFill>
                <a:schemeClr val="bg1">
                  <a:lumMod val="75000"/>
                </a:schemeClr>
              </a:solidFill>
              <a:latin typeface="+mj-l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extLst>
      <p:ext uri="{BB962C8B-B14F-4D97-AF65-F5344CB8AC3E}">
        <p14:creationId xmlns:p14="http://schemas.microsoft.com/office/powerpoint/2010/main" val="122798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4267200" cy="990600"/>
          </a:xfrm>
        </p:spPr>
        <p:txBody>
          <a:bodyPr>
            <a:normAutofit fontScale="90000"/>
          </a:bodyPr>
          <a:lstStyle/>
          <a:p>
            <a:pPr algn="ctr"/>
            <a:r>
              <a:rPr lang="en-US" sz="4000" b="1" dirty="0" smtClean="0"/>
              <a:t>About My Fellowship</a:t>
            </a:r>
            <a:endParaRPr lang="en-US" sz="4000" b="1" dirty="0"/>
          </a:p>
        </p:txBody>
      </p:sp>
      <p:sp>
        <p:nvSpPr>
          <p:cNvPr id="3" name="Content Placeholder 2"/>
          <p:cNvSpPr>
            <a:spLocks noGrp="1"/>
          </p:cNvSpPr>
          <p:nvPr>
            <p:ph idx="1"/>
          </p:nvPr>
        </p:nvSpPr>
        <p:spPr>
          <a:xfrm>
            <a:off x="609600" y="2514600"/>
            <a:ext cx="7772400" cy="3581400"/>
          </a:xfrm>
        </p:spPr>
        <p:txBody>
          <a:bodyPr/>
          <a:lstStyle/>
          <a:p>
            <a:r>
              <a:rPr lang="en-US" sz="2800" dirty="0">
                <a:solidFill>
                  <a:schemeClr val="tx1">
                    <a:lumMod val="10000"/>
                  </a:schemeClr>
                </a:solidFill>
              </a:rPr>
              <a:t>The </a:t>
            </a:r>
            <a:r>
              <a:rPr lang="en-US" sz="2800" dirty="0" smtClean="0">
                <a:solidFill>
                  <a:schemeClr val="tx1">
                    <a:lumMod val="10000"/>
                  </a:schemeClr>
                </a:solidFill>
              </a:rPr>
              <a:t>SARTAC Fellowship </a:t>
            </a:r>
            <a:r>
              <a:rPr lang="en-US" sz="2800" dirty="0">
                <a:solidFill>
                  <a:schemeClr val="tx1">
                    <a:lumMod val="10000"/>
                  </a:schemeClr>
                </a:solidFill>
              </a:rPr>
              <a:t>is a year-long opportunity for self-advocates to develop and grow their skills as leaders in the self-advocacy movement. Fellows will work with a supporting host organization on policy issues or a project that can help develop their leadership skills.</a:t>
            </a:r>
          </a:p>
        </p:txBody>
      </p:sp>
      <p:pic>
        <p:nvPicPr>
          <p:cNvPr id="7170" name="Picture 2" descr="SARTA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838200"/>
            <a:ext cx="3657600" cy="137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extLst>
      <p:ext uri="{BB962C8B-B14F-4D97-AF65-F5344CB8AC3E}">
        <p14:creationId xmlns:p14="http://schemas.microsoft.com/office/powerpoint/2010/main" val="427865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00100" y="2209800"/>
            <a:ext cx="7543800" cy="1905000"/>
          </a:xfrm>
        </p:spPr>
        <p:txBody>
          <a:bodyPr>
            <a:normAutofit fontScale="90000"/>
          </a:bodyPr>
          <a:lstStyle/>
          <a:p>
            <a:r>
              <a:rPr lang="en-US" b="1" dirty="0" smtClean="0"/>
              <a:t>This training used materials adapted </a:t>
            </a:r>
            <a:r>
              <a:rPr lang="en-US" dirty="0" smtClean="0"/>
              <a:t>by the DC Department on Disability Services and Project ACTION!</a:t>
            </a:r>
            <a:r>
              <a:rPr lang="en-US" b="1" dirty="0" smtClean="0"/>
              <a:t> from trainings and tools developed by The Learning Community for Person Centered Practices and the University of Missouri Kansas City Institute for Human Development, University Center for Excellence in Developmental Disabilities.</a:t>
            </a:r>
            <a:endParaRPr lang="en-US" b="1"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7" name="Picture 3" descr="TLC-for-PCP-web-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760" y="4419600"/>
            <a:ext cx="2495440" cy="1404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C DDS logo"/>
          <p:cNvPicPr>
            <a:picLocks noChangeAspect="1"/>
          </p:cNvPicPr>
          <p:nvPr/>
        </p:nvPicPr>
        <p:blipFill rotWithShape="1">
          <a:blip r:embed="rId4">
            <a:extLst>
              <a:ext uri="{28A0092B-C50C-407E-A947-70E740481C1C}">
                <a14:useLocalDpi xmlns:a14="http://schemas.microsoft.com/office/drawing/2010/main" val="0"/>
              </a:ext>
            </a:extLst>
          </a:blip>
          <a:srcRect l="-2414" t="-6201" r="1" b="-1"/>
          <a:stretch/>
        </p:blipFill>
        <p:spPr>
          <a:xfrm>
            <a:off x="914400" y="381000"/>
            <a:ext cx="1615440" cy="1675185"/>
          </a:xfrm>
          <a:prstGeom prst="rect">
            <a:avLst/>
          </a:prstGeom>
        </p:spPr>
      </p:pic>
      <p:pic>
        <p:nvPicPr>
          <p:cNvPr id="13" name="Picture 12" descr="Proejct Action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560" y="557350"/>
            <a:ext cx="1615440" cy="1500050"/>
          </a:xfrm>
          <a:prstGeom prst="rect">
            <a:avLst/>
          </a:prstGeom>
        </p:spPr>
      </p:pic>
      <p:pic>
        <p:nvPicPr>
          <p:cNvPr id="11273" name="Picture 9" descr="Image result for lifecourse umkc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2971" y="4267200"/>
            <a:ext cx="2264229" cy="1698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1"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14" name="Picture 13" descr="Self Advocacy Resource and Technical Assistance Center - SARTAC Logo">
            <a:hlinkClick r:id="rId8"/>
            <a:extLst>
              <a:ext uri="{FF2B5EF4-FFF2-40B4-BE49-F238E27FC236}">
                <a16:creationId xmlns:a16="http://schemas.microsoft.com/office/drawing/2014/main" xmlns="" id="{ECBAE828-44D6-4B10-B072-0195FF8B9B34}"/>
              </a:ext>
            </a:extLst>
          </p:cNvPr>
          <p:cNvPicPr/>
          <p:nvPr/>
        </p:nvPicPr>
        <p:blipFill>
          <a:blip r:embed="rId9"/>
          <a:stretch>
            <a:fillRect/>
          </a:stretch>
        </p:blipFill>
        <p:spPr>
          <a:xfrm>
            <a:off x="160136" y="5969152"/>
            <a:ext cx="548640" cy="731520"/>
          </a:xfrm>
          <a:prstGeom prst="rect">
            <a:avLst/>
          </a:prstGeom>
        </p:spPr>
      </p:pic>
    </p:spTree>
    <p:extLst>
      <p:ext uri="{BB962C8B-B14F-4D97-AF65-F5344CB8AC3E}">
        <p14:creationId xmlns:p14="http://schemas.microsoft.com/office/powerpoint/2010/main" val="417683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685800"/>
            <a:ext cx="5334000" cy="685800"/>
          </a:xfrm>
        </p:spPr>
        <p:txBody>
          <a:bodyPr>
            <a:normAutofit fontScale="90000"/>
          </a:bodyPr>
          <a:lstStyle/>
          <a:p>
            <a:pPr eaLnBrk="1" hangingPunct="1"/>
            <a:r>
              <a:rPr lang="en-US" b="1" dirty="0"/>
              <a:t>This Training Will . . .</a:t>
            </a:r>
          </a:p>
        </p:txBody>
      </p:sp>
      <p:sp>
        <p:nvSpPr>
          <p:cNvPr id="7171" name="Rectangle 3"/>
          <p:cNvSpPr>
            <a:spLocks noGrp="1" noChangeArrowheads="1"/>
          </p:cNvSpPr>
          <p:nvPr>
            <p:ph idx="1"/>
          </p:nvPr>
        </p:nvSpPr>
        <p:spPr>
          <a:xfrm>
            <a:off x="533400" y="1752600"/>
            <a:ext cx="7772400" cy="4267200"/>
          </a:xfrm>
        </p:spPr>
        <p:txBody>
          <a:bodyPr/>
          <a:lstStyle/>
          <a:p>
            <a:pPr eaLnBrk="1" hangingPunct="1">
              <a:buClrTx/>
              <a:defRPr/>
            </a:pPr>
            <a:r>
              <a:rPr lang="en-US" dirty="0">
                <a:solidFill>
                  <a:schemeClr val="tx1">
                    <a:lumMod val="10000"/>
                  </a:schemeClr>
                </a:solidFill>
              </a:rPr>
              <a:t>Help you </a:t>
            </a:r>
            <a:r>
              <a:rPr lang="en-US" dirty="0" smtClean="0">
                <a:solidFill>
                  <a:schemeClr val="tx1">
                    <a:lumMod val="10000"/>
                  </a:schemeClr>
                </a:solidFill>
              </a:rPr>
              <a:t>share why </a:t>
            </a:r>
            <a:br>
              <a:rPr lang="en-US" dirty="0" smtClean="0">
                <a:solidFill>
                  <a:schemeClr val="tx1">
                    <a:lumMod val="10000"/>
                  </a:schemeClr>
                </a:solidFill>
              </a:rPr>
            </a:br>
            <a:r>
              <a:rPr lang="en-US" dirty="0" smtClean="0">
                <a:solidFill>
                  <a:schemeClr val="tx1">
                    <a:lumMod val="10000"/>
                  </a:schemeClr>
                </a:solidFill>
              </a:rPr>
              <a:t>you want to be on a </a:t>
            </a:r>
            <a:br>
              <a:rPr lang="en-US" dirty="0" smtClean="0">
                <a:solidFill>
                  <a:schemeClr val="tx1">
                    <a:lumMod val="10000"/>
                  </a:schemeClr>
                </a:solidFill>
              </a:rPr>
            </a:br>
            <a:r>
              <a:rPr lang="en-US" dirty="0" smtClean="0">
                <a:solidFill>
                  <a:schemeClr val="tx1">
                    <a:lumMod val="10000"/>
                  </a:schemeClr>
                </a:solidFill>
              </a:rPr>
              <a:t>Human </a:t>
            </a:r>
            <a:r>
              <a:rPr lang="en-US" dirty="0">
                <a:solidFill>
                  <a:schemeClr val="tx1">
                    <a:lumMod val="10000"/>
                  </a:schemeClr>
                </a:solidFill>
              </a:rPr>
              <a:t>R</a:t>
            </a:r>
            <a:r>
              <a:rPr lang="en-US" dirty="0" smtClean="0">
                <a:solidFill>
                  <a:schemeClr val="tx1">
                    <a:lumMod val="10000"/>
                  </a:schemeClr>
                </a:solidFill>
              </a:rPr>
              <a:t>ights </a:t>
            </a:r>
            <a:r>
              <a:rPr lang="en-US" dirty="0">
                <a:solidFill>
                  <a:schemeClr val="tx1">
                    <a:lumMod val="10000"/>
                  </a:schemeClr>
                </a:solidFill>
              </a:rPr>
              <a:t>C</a:t>
            </a:r>
            <a:r>
              <a:rPr lang="en-US" dirty="0" smtClean="0">
                <a:solidFill>
                  <a:schemeClr val="tx1">
                    <a:lumMod val="10000"/>
                  </a:schemeClr>
                </a:solidFill>
              </a:rPr>
              <a:t>ommittee.</a:t>
            </a:r>
            <a:endParaRPr lang="en-US" sz="1800" dirty="0">
              <a:solidFill>
                <a:schemeClr val="tx1">
                  <a:lumMod val="10000"/>
                </a:schemeClr>
              </a:solidFill>
            </a:endParaRPr>
          </a:p>
          <a:p>
            <a:pPr eaLnBrk="1" hangingPunct="1">
              <a:buClrTx/>
              <a:defRPr/>
            </a:pPr>
            <a:r>
              <a:rPr lang="en-US" dirty="0" smtClean="0">
                <a:solidFill>
                  <a:schemeClr val="tx1">
                    <a:lumMod val="10000"/>
                  </a:schemeClr>
                </a:solidFill>
              </a:rPr>
              <a:t>Help </a:t>
            </a:r>
            <a:r>
              <a:rPr lang="en-US" dirty="0">
                <a:solidFill>
                  <a:schemeClr val="tx1">
                    <a:lumMod val="10000"/>
                  </a:schemeClr>
                </a:solidFill>
              </a:rPr>
              <a:t>you </a:t>
            </a:r>
            <a:r>
              <a:rPr lang="en-US" dirty="0" smtClean="0">
                <a:solidFill>
                  <a:schemeClr val="tx1">
                    <a:lumMod val="10000"/>
                  </a:schemeClr>
                </a:solidFill>
              </a:rPr>
              <a:t>say what supports you need to serve on a Human </a:t>
            </a:r>
            <a:r>
              <a:rPr lang="en-US" dirty="0">
                <a:solidFill>
                  <a:schemeClr val="tx1">
                    <a:lumMod val="10000"/>
                  </a:schemeClr>
                </a:solidFill>
              </a:rPr>
              <a:t>R</a:t>
            </a:r>
            <a:r>
              <a:rPr lang="en-US" dirty="0" smtClean="0">
                <a:solidFill>
                  <a:schemeClr val="tx1">
                    <a:lumMod val="10000"/>
                  </a:schemeClr>
                </a:solidFill>
              </a:rPr>
              <a:t>ights </a:t>
            </a:r>
            <a:r>
              <a:rPr lang="en-US" dirty="0">
                <a:solidFill>
                  <a:schemeClr val="tx1">
                    <a:lumMod val="10000"/>
                  </a:schemeClr>
                </a:solidFill>
              </a:rPr>
              <a:t>C</a:t>
            </a:r>
            <a:r>
              <a:rPr lang="en-US" dirty="0" smtClean="0">
                <a:solidFill>
                  <a:schemeClr val="tx1">
                    <a:lumMod val="10000"/>
                  </a:schemeClr>
                </a:solidFill>
              </a:rPr>
              <a:t>ommittee.</a:t>
            </a:r>
            <a:endParaRPr lang="en-US" sz="1800" dirty="0">
              <a:solidFill>
                <a:schemeClr val="tx1">
                  <a:lumMod val="10000"/>
                </a:schemeClr>
              </a:solidFill>
            </a:endParaRPr>
          </a:p>
          <a:p>
            <a:pPr eaLnBrk="1" hangingPunct="1">
              <a:buClrTx/>
              <a:defRPr/>
            </a:pPr>
            <a:r>
              <a:rPr lang="en-US" dirty="0" smtClean="0">
                <a:solidFill>
                  <a:schemeClr val="tx1">
                    <a:lumMod val="10000"/>
                  </a:schemeClr>
                </a:solidFill>
              </a:rPr>
              <a:t>Set goals for being a strong advocate on a Human </a:t>
            </a:r>
            <a:r>
              <a:rPr lang="en-US" dirty="0">
                <a:solidFill>
                  <a:schemeClr val="tx1">
                    <a:lumMod val="10000"/>
                  </a:schemeClr>
                </a:solidFill>
              </a:rPr>
              <a:t>R</a:t>
            </a:r>
            <a:r>
              <a:rPr lang="en-US" dirty="0" smtClean="0">
                <a:solidFill>
                  <a:schemeClr val="tx1">
                    <a:lumMod val="10000"/>
                  </a:schemeClr>
                </a:solidFill>
              </a:rPr>
              <a:t>ights </a:t>
            </a:r>
            <a:r>
              <a:rPr lang="en-US" dirty="0">
                <a:solidFill>
                  <a:schemeClr val="tx1">
                    <a:lumMod val="10000"/>
                  </a:schemeClr>
                </a:solidFill>
              </a:rPr>
              <a:t>C</a:t>
            </a:r>
            <a:r>
              <a:rPr lang="en-US" dirty="0" smtClean="0">
                <a:solidFill>
                  <a:schemeClr val="tx1">
                    <a:lumMod val="10000"/>
                  </a:schemeClr>
                </a:solidFill>
              </a:rPr>
              <a:t>ommittee to make sure people’s rights are protected.</a:t>
            </a:r>
            <a:endParaRPr lang="en-US" dirty="0">
              <a:solidFill>
                <a:schemeClr val="tx1">
                  <a:lumMod val="10000"/>
                </a:schemeClr>
              </a:solidFill>
            </a:endParaRPr>
          </a:p>
        </p:txBody>
      </p:sp>
      <p:pic>
        <p:nvPicPr>
          <p:cNvPr id="8194" name="Picture 2" descr="Image of a world with colored silhouettes of people around the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823913"/>
            <a:ext cx="3208918" cy="1614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7772400" cy="685800"/>
          </a:xfrm>
        </p:spPr>
        <p:txBody>
          <a:bodyPr>
            <a:normAutofit fontScale="90000"/>
          </a:bodyPr>
          <a:lstStyle/>
          <a:p>
            <a:pPr eaLnBrk="1" hangingPunct="1"/>
            <a:r>
              <a:rPr lang="en-US" b="1" dirty="0" smtClean="0"/>
              <a:t>Questions to Think About:</a:t>
            </a:r>
            <a:endParaRPr lang="en-US" b="1" dirty="0"/>
          </a:p>
        </p:txBody>
      </p:sp>
      <p:sp>
        <p:nvSpPr>
          <p:cNvPr id="8195" name="Rectangle 3"/>
          <p:cNvSpPr>
            <a:spLocks noGrp="1" noChangeArrowheads="1"/>
          </p:cNvSpPr>
          <p:nvPr>
            <p:ph idx="1"/>
          </p:nvPr>
        </p:nvSpPr>
        <p:spPr>
          <a:xfrm>
            <a:off x="685800" y="1828800"/>
            <a:ext cx="5410200" cy="4343400"/>
          </a:xfrm>
        </p:spPr>
        <p:txBody>
          <a:bodyPr/>
          <a:lstStyle/>
          <a:p>
            <a:pPr eaLnBrk="1" hangingPunct="1">
              <a:buClrTx/>
              <a:buFont typeface="Arial" panose="020B0604020202020204" pitchFamily="34" charset="0"/>
              <a:buChar char="•"/>
              <a:defRPr/>
            </a:pPr>
            <a:r>
              <a:rPr lang="en-US" dirty="0" smtClean="0">
                <a:solidFill>
                  <a:schemeClr val="tx1">
                    <a:lumMod val="10000"/>
                  </a:schemeClr>
                </a:solidFill>
              </a:rPr>
              <a:t>Have you ever </a:t>
            </a:r>
            <a:r>
              <a:rPr lang="en-US" dirty="0">
                <a:solidFill>
                  <a:schemeClr val="tx1">
                    <a:lumMod val="10000"/>
                  </a:schemeClr>
                </a:solidFill>
              </a:rPr>
              <a:t>been to a </a:t>
            </a:r>
            <a:r>
              <a:rPr lang="en-US" dirty="0" smtClean="0">
                <a:solidFill>
                  <a:schemeClr val="tx1">
                    <a:lumMod val="10000"/>
                  </a:schemeClr>
                </a:solidFill>
              </a:rPr>
              <a:t>meeting where </a:t>
            </a:r>
            <a:r>
              <a:rPr lang="en-US" dirty="0">
                <a:solidFill>
                  <a:schemeClr val="tx1">
                    <a:lumMod val="10000"/>
                  </a:schemeClr>
                </a:solidFill>
              </a:rPr>
              <a:t>you didn’t say anything?</a:t>
            </a:r>
          </a:p>
          <a:p>
            <a:pPr eaLnBrk="1" hangingPunct="1">
              <a:buClrTx/>
              <a:buFont typeface="Arial" panose="020B0604020202020204" pitchFamily="34" charset="0"/>
              <a:buChar char="•"/>
              <a:defRPr/>
            </a:pPr>
            <a:endParaRPr lang="en-US" sz="1600" dirty="0" smtClean="0">
              <a:solidFill>
                <a:schemeClr val="tx1">
                  <a:lumMod val="10000"/>
                </a:schemeClr>
              </a:solidFill>
            </a:endParaRPr>
          </a:p>
          <a:p>
            <a:pPr eaLnBrk="1" hangingPunct="1">
              <a:buClrTx/>
              <a:buFont typeface="Arial" panose="020B0604020202020204" pitchFamily="34" charset="0"/>
              <a:buChar char="•"/>
              <a:defRPr/>
            </a:pPr>
            <a:endParaRPr lang="en-US" sz="1600" dirty="0">
              <a:solidFill>
                <a:schemeClr val="tx1">
                  <a:lumMod val="10000"/>
                </a:schemeClr>
              </a:solidFill>
            </a:endParaRPr>
          </a:p>
          <a:p>
            <a:pPr eaLnBrk="1" hangingPunct="1">
              <a:buClrTx/>
              <a:buFont typeface="Arial" panose="020B0604020202020204" pitchFamily="34" charset="0"/>
              <a:buChar char="•"/>
              <a:defRPr/>
            </a:pPr>
            <a:r>
              <a:rPr lang="en-US" dirty="0" smtClean="0">
                <a:solidFill>
                  <a:schemeClr val="tx1">
                    <a:lumMod val="10000"/>
                  </a:schemeClr>
                </a:solidFill>
              </a:rPr>
              <a:t>Did you ever wish you had support so that you could speak up?</a:t>
            </a:r>
            <a:endParaRPr lang="en-US" dirty="0">
              <a:solidFill>
                <a:schemeClr val="tx1">
                  <a:lumMod val="10000"/>
                </a:schemeClr>
              </a:solidFill>
            </a:endParaRPr>
          </a:p>
        </p:txBody>
      </p:sp>
      <p:pic>
        <p:nvPicPr>
          <p:cNvPr id="8196" name="Picture 3" descr="Graphic of a person looking down with the words &quot;No say&quot; under the person"/>
          <p:cNvPicPr>
            <a:picLocks noChangeAspect="1"/>
          </p:cNvPicPr>
          <p:nvPr/>
        </p:nvPicPr>
        <p:blipFill>
          <a:blip r:embed="rId3" cstate="print"/>
          <a:srcRect/>
          <a:stretch>
            <a:fillRect/>
          </a:stretch>
        </p:blipFill>
        <p:spPr bwMode="auto">
          <a:xfrm>
            <a:off x="6551511" y="1573897"/>
            <a:ext cx="1843235" cy="40386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905000"/>
          </a:xfrm>
        </p:spPr>
        <p:txBody>
          <a:bodyPr>
            <a:normAutofit fontScale="90000"/>
          </a:bodyPr>
          <a:lstStyle/>
          <a:p>
            <a:r>
              <a:rPr lang="en-US" b="1" dirty="0" smtClean="0"/>
              <a:t>Why is it important for people with I/DD to be advocates on Human Rights Committees?</a:t>
            </a:r>
            <a:endParaRPr lang="en-US" b="1" dirty="0"/>
          </a:p>
        </p:txBody>
      </p:sp>
      <p:sp>
        <p:nvSpPr>
          <p:cNvPr id="3" name="Content Placeholder 2"/>
          <p:cNvSpPr>
            <a:spLocks noGrp="1"/>
          </p:cNvSpPr>
          <p:nvPr>
            <p:ph idx="1"/>
          </p:nvPr>
        </p:nvSpPr>
        <p:spPr>
          <a:xfrm>
            <a:off x="685800" y="2438400"/>
            <a:ext cx="5562599" cy="4191000"/>
          </a:xfrm>
        </p:spPr>
        <p:txBody>
          <a:bodyPr/>
          <a:lstStyle/>
          <a:p>
            <a:pPr>
              <a:buClrTx/>
            </a:pPr>
            <a:r>
              <a:rPr lang="en-US" dirty="0" smtClean="0">
                <a:solidFill>
                  <a:schemeClr val="tx1">
                    <a:lumMod val="10000"/>
                  </a:schemeClr>
                </a:solidFill>
              </a:rPr>
              <a:t>To let their voice be heard</a:t>
            </a:r>
          </a:p>
          <a:p>
            <a:pPr>
              <a:buClrTx/>
            </a:pPr>
            <a:r>
              <a:rPr lang="en-US" dirty="0" smtClean="0">
                <a:solidFill>
                  <a:schemeClr val="tx1">
                    <a:lumMod val="10000"/>
                  </a:schemeClr>
                </a:solidFill>
              </a:rPr>
              <a:t>Learn how to advocate for themselves and others</a:t>
            </a:r>
          </a:p>
          <a:p>
            <a:pPr>
              <a:buClrTx/>
            </a:pPr>
            <a:r>
              <a:rPr lang="en-US" dirty="0" smtClean="0">
                <a:solidFill>
                  <a:schemeClr val="tx1">
                    <a:lumMod val="10000"/>
                  </a:schemeClr>
                </a:solidFill>
              </a:rPr>
              <a:t>Good experience!</a:t>
            </a:r>
          </a:p>
          <a:p>
            <a:pPr>
              <a:buClrTx/>
            </a:pPr>
            <a:r>
              <a:rPr lang="en-US" dirty="0" smtClean="0">
                <a:solidFill>
                  <a:schemeClr val="tx1">
                    <a:lumMod val="10000"/>
                  </a:schemeClr>
                </a:solidFill>
              </a:rPr>
              <a:t>Learn new things</a:t>
            </a:r>
          </a:p>
          <a:p>
            <a:pPr>
              <a:buClrTx/>
            </a:pPr>
            <a:r>
              <a:rPr lang="en-US" dirty="0" smtClean="0">
                <a:solidFill>
                  <a:schemeClr val="tx1">
                    <a:lumMod val="10000"/>
                  </a:schemeClr>
                </a:solidFill>
              </a:rPr>
              <a:t>Important to know your rights</a:t>
            </a:r>
          </a:p>
          <a:p>
            <a:endParaRPr lang="en-US" dirty="0"/>
          </a:p>
        </p:txBody>
      </p:sp>
      <p:pic>
        <p:nvPicPr>
          <p:cNvPr id="9218" name="Picture 2" descr="Graphic of a heart with a mega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2400"/>
            <a:ext cx="237881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extLst>
      <p:ext uri="{BB962C8B-B14F-4D97-AF65-F5344CB8AC3E}">
        <p14:creationId xmlns:p14="http://schemas.microsoft.com/office/powerpoint/2010/main" val="67688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08" y="76200"/>
            <a:ext cx="7772400" cy="1600200"/>
          </a:xfrm>
        </p:spPr>
        <p:txBody>
          <a:bodyPr/>
          <a:lstStyle/>
          <a:p>
            <a:r>
              <a:rPr lang="en-US" sz="3200" b="1" dirty="0"/>
              <a:t>Why develop a guide </a:t>
            </a:r>
            <a:r>
              <a:rPr lang="en-US" sz="3200" b="1" dirty="0" smtClean="0"/>
              <a:t>for </a:t>
            </a:r>
            <a:r>
              <a:rPr lang="en-US" sz="3200" b="1" dirty="0"/>
              <a:t>serving on </a:t>
            </a:r>
            <a:r>
              <a:rPr lang="en-US" sz="3200" b="1" dirty="0" smtClean="0"/>
              <a:t>a Human </a:t>
            </a:r>
            <a:r>
              <a:rPr lang="en-US" sz="3200" b="1" dirty="0"/>
              <a:t>R</a:t>
            </a:r>
            <a:r>
              <a:rPr lang="en-US" sz="3200" b="1" dirty="0" smtClean="0"/>
              <a:t>ights </a:t>
            </a:r>
            <a:r>
              <a:rPr lang="en-US" sz="3200" b="1" dirty="0"/>
              <a:t>C</a:t>
            </a:r>
            <a:r>
              <a:rPr lang="en-US" sz="3200" b="1" dirty="0" smtClean="0"/>
              <a:t>ommittee </a:t>
            </a:r>
            <a:r>
              <a:rPr lang="en-US" sz="3200" b="1" dirty="0"/>
              <a:t>for yourself</a:t>
            </a:r>
            <a:r>
              <a:rPr lang="en-US" sz="3200" b="1" dirty="0" smtClean="0"/>
              <a:t>?</a:t>
            </a:r>
            <a:endParaRPr lang="en-US" sz="3200" dirty="0"/>
          </a:p>
        </p:txBody>
      </p:sp>
      <p:sp>
        <p:nvSpPr>
          <p:cNvPr id="3" name="Content Placeholder 2"/>
          <p:cNvSpPr>
            <a:spLocks noGrp="1"/>
          </p:cNvSpPr>
          <p:nvPr>
            <p:ph idx="1"/>
          </p:nvPr>
        </p:nvSpPr>
        <p:spPr>
          <a:xfrm>
            <a:off x="457200" y="1676400"/>
            <a:ext cx="5524500" cy="4191000"/>
          </a:xfrm>
        </p:spPr>
        <p:txBody>
          <a:bodyPr/>
          <a:lstStyle/>
          <a:p>
            <a:pPr>
              <a:buClrTx/>
            </a:pPr>
            <a:r>
              <a:rPr lang="en-US" sz="2800" dirty="0">
                <a:solidFill>
                  <a:schemeClr val="tx1">
                    <a:lumMod val="10000"/>
                  </a:schemeClr>
                </a:solidFill>
              </a:rPr>
              <a:t>To develop a better understanding of human rights and how to protect them.</a:t>
            </a:r>
          </a:p>
          <a:p>
            <a:pPr>
              <a:buClrTx/>
            </a:pPr>
            <a:r>
              <a:rPr lang="en-US" sz="2800" dirty="0">
                <a:solidFill>
                  <a:schemeClr val="tx1">
                    <a:lumMod val="10000"/>
                  </a:schemeClr>
                </a:solidFill>
              </a:rPr>
              <a:t>To create a vision for yourself as a </a:t>
            </a:r>
            <a:r>
              <a:rPr lang="en-US" sz="2800" dirty="0" smtClean="0">
                <a:solidFill>
                  <a:schemeClr val="tx1">
                    <a:lumMod val="10000"/>
                  </a:schemeClr>
                </a:solidFill>
              </a:rPr>
              <a:t>Human </a:t>
            </a:r>
            <a:r>
              <a:rPr lang="en-US" sz="2800" dirty="0">
                <a:solidFill>
                  <a:schemeClr val="tx1">
                    <a:lumMod val="10000"/>
                  </a:schemeClr>
                </a:solidFill>
              </a:rPr>
              <a:t>R</a:t>
            </a:r>
            <a:r>
              <a:rPr lang="en-US" sz="2800" dirty="0" smtClean="0">
                <a:solidFill>
                  <a:schemeClr val="tx1">
                    <a:lumMod val="10000"/>
                  </a:schemeClr>
                </a:solidFill>
              </a:rPr>
              <a:t>ights </a:t>
            </a:r>
            <a:r>
              <a:rPr lang="en-US" sz="2800" dirty="0">
                <a:solidFill>
                  <a:schemeClr val="tx1">
                    <a:lumMod val="10000"/>
                  </a:schemeClr>
                </a:solidFill>
              </a:rPr>
              <a:t>C</a:t>
            </a:r>
            <a:r>
              <a:rPr lang="en-US" sz="2800" dirty="0" smtClean="0">
                <a:solidFill>
                  <a:schemeClr val="tx1">
                    <a:lumMod val="10000"/>
                  </a:schemeClr>
                </a:solidFill>
              </a:rPr>
              <a:t>ommittee </a:t>
            </a:r>
            <a:r>
              <a:rPr lang="en-US" sz="2800" dirty="0">
                <a:solidFill>
                  <a:schemeClr val="tx1">
                    <a:lumMod val="10000"/>
                  </a:schemeClr>
                </a:solidFill>
              </a:rPr>
              <a:t>member.  </a:t>
            </a:r>
          </a:p>
          <a:p>
            <a:pPr>
              <a:buClrTx/>
            </a:pPr>
            <a:r>
              <a:rPr lang="en-US" sz="2800" dirty="0">
                <a:solidFill>
                  <a:schemeClr val="tx1">
                    <a:lumMod val="10000"/>
                  </a:schemeClr>
                </a:solidFill>
              </a:rPr>
              <a:t>To help others understand </a:t>
            </a:r>
            <a:r>
              <a:rPr lang="en-US" sz="2800" dirty="0" smtClean="0">
                <a:solidFill>
                  <a:schemeClr val="tx1">
                    <a:lumMod val="10000"/>
                  </a:schemeClr>
                </a:solidFill>
              </a:rPr>
              <a:t/>
            </a:r>
            <a:br>
              <a:rPr lang="en-US" sz="2800" dirty="0" smtClean="0">
                <a:solidFill>
                  <a:schemeClr val="tx1">
                    <a:lumMod val="10000"/>
                  </a:schemeClr>
                </a:solidFill>
              </a:rPr>
            </a:br>
            <a:r>
              <a:rPr lang="en-US" sz="2800" dirty="0" smtClean="0">
                <a:solidFill>
                  <a:schemeClr val="tx1">
                    <a:lumMod val="10000"/>
                  </a:schemeClr>
                </a:solidFill>
              </a:rPr>
              <a:t>how </a:t>
            </a:r>
            <a:r>
              <a:rPr lang="en-US" sz="2800" dirty="0">
                <a:solidFill>
                  <a:schemeClr val="tx1">
                    <a:lumMod val="10000"/>
                  </a:schemeClr>
                </a:solidFill>
              </a:rPr>
              <a:t>to </a:t>
            </a:r>
            <a:r>
              <a:rPr lang="en-US" sz="2800" dirty="0" smtClean="0">
                <a:solidFill>
                  <a:schemeClr val="tx1">
                    <a:lumMod val="10000"/>
                  </a:schemeClr>
                </a:solidFill>
              </a:rPr>
              <a:t>support </a:t>
            </a:r>
            <a:r>
              <a:rPr lang="en-US" sz="2800" dirty="0">
                <a:solidFill>
                  <a:schemeClr val="tx1">
                    <a:lumMod val="10000"/>
                  </a:schemeClr>
                </a:solidFill>
              </a:rPr>
              <a:t>you as a H</a:t>
            </a:r>
            <a:r>
              <a:rPr lang="en-US" sz="2800" dirty="0" smtClean="0">
                <a:solidFill>
                  <a:schemeClr val="tx1">
                    <a:lumMod val="10000"/>
                  </a:schemeClr>
                </a:solidFill>
              </a:rPr>
              <a:t>uman </a:t>
            </a:r>
            <a:r>
              <a:rPr lang="en-US" sz="2800" dirty="0">
                <a:solidFill>
                  <a:schemeClr val="tx1">
                    <a:lumMod val="10000"/>
                  </a:schemeClr>
                </a:solidFill>
              </a:rPr>
              <a:t>R</a:t>
            </a:r>
            <a:r>
              <a:rPr lang="en-US" sz="2800" dirty="0" smtClean="0">
                <a:solidFill>
                  <a:schemeClr val="tx1">
                    <a:lumMod val="10000"/>
                  </a:schemeClr>
                </a:solidFill>
              </a:rPr>
              <a:t>ights </a:t>
            </a:r>
            <a:r>
              <a:rPr lang="en-US" sz="2800" dirty="0">
                <a:solidFill>
                  <a:schemeClr val="tx1">
                    <a:lumMod val="10000"/>
                  </a:schemeClr>
                </a:solidFill>
              </a:rPr>
              <a:t>C</a:t>
            </a:r>
            <a:r>
              <a:rPr lang="en-US" sz="2800" dirty="0" smtClean="0">
                <a:solidFill>
                  <a:schemeClr val="tx1">
                    <a:lumMod val="10000"/>
                  </a:schemeClr>
                </a:solidFill>
              </a:rPr>
              <a:t>ommittee member</a:t>
            </a:r>
            <a:r>
              <a:rPr lang="en-US" sz="2800" dirty="0">
                <a:solidFill>
                  <a:schemeClr val="tx1">
                    <a:lumMod val="10000"/>
                  </a:schemeClr>
                </a:solidFill>
              </a:rPr>
              <a:t>.</a:t>
            </a:r>
          </a:p>
          <a:p>
            <a:endParaRPr lang="en-US" sz="2800" dirty="0"/>
          </a:p>
        </p:txBody>
      </p:sp>
      <p:pic>
        <p:nvPicPr>
          <p:cNvPr id="10244" name="Picture 4" descr="Front page of Steven's Advocacy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685" y="1524000"/>
            <a:ext cx="2281115" cy="4448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7"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8" name="Picture 7"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85800"/>
            <a:ext cx="5010714" cy="990600"/>
          </a:xfrm>
        </p:spPr>
        <p:txBody>
          <a:bodyPr>
            <a:normAutofit fontScale="90000"/>
          </a:bodyPr>
          <a:lstStyle/>
          <a:p>
            <a:pPr>
              <a:defRPr/>
            </a:pPr>
            <a:r>
              <a:rPr lang="en-US" sz="4400" b="1" dirty="0"/>
              <a:t>My Information: </a:t>
            </a:r>
            <a:r>
              <a:rPr lang="en-US" sz="4400" b="1" dirty="0">
                <a:solidFill>
                  <a:schemeClr val="bg1">
                    <a:lumMod val="75000"/>
                  </a:schemeClr>
                </a:solidFill>
              </a:rPr>
              <a:t/>
            </a:r>
            <a:br>
              <a:rPr lang="en-US" sz="4400" b="1" dirty="0">
                <a:solidFill>
                  <a:schemeClr val="bg1">
                    <a:lumMod val="75000"/>
                  </a:schemeClr>
                </a:solidFill>
              </a:rPr>
            </a:br>
            <a:r>
              <a:rPr lang="en-US" sz="2800" b="1" dirty="0">
                <a:solidFill>
                  <a:schemeClr val="tx1">
                    <a:lumMod val="10000"/>
                  </a:schemeClr>
                </a:solidFill>
              </a:rPr>
              <a:t>You know you </a:t>
            </a:r>
            <a:r>
              <a:rPr lang="en-US" sz="2800" b="1" dirty="0" smtClean="0">
                <a:solidFill>
                  <a:schemeClr val="tx1">
                    <a:lumMod val="10000"/>
                  </a:schemeClr>
                </a:solidFill>
              </a:rPr>
              <a:t>best</a:t>
            </a:r>
            <a:endParaRPr lang="en-US" sz="2800" dirty="0">
              <a:solidFill>
                <a:schemeClr val="tx1">
                  <a:lumMod val="10000"/>
                </a:schemeClr>
              </a:solidFill>
            </a:endParaRPr>
          </a:p>
        </p:txBody>
      </p:sp>
      <p:sp>
        <p:nvSpPr>
          <p:cNvPr id="4" name="Content Placeholder 3"/>
          <p:cNvSpPr>
            <a:spLocks noGrp="1"/>
          </p:cNvSpPr>
          <p:nvPr>
            <p:ph idx="1"/>
          </p:nvPr>
        </p:nvSpPr>
        <p:spPr/>
        <p:txBody>
          <a:bodyPr/>
          <a:lstStyle/>
          <a:p>
            <a:pPr marL="0" indent="0">
              <a:buClrTx/>
              <a:buNone/>
            </a:pPr>
            <a:endParaRPr lang="en-US" b="1" u="sng" dirty="0" smtClean="0">
              <a:solidFill>
                <a:schemeClr val="tx1">
                  <a:lumMod val="10000"/>
                </a:schemeClr>
              </a:solidFill>
            </a:endParaRPr>
          </a:p>
          <a:p>
            <a:pPr marL="0" indent="0">
              <a:buClrTx/>
              <a:buNone/>
            </a:pPr>
            <a:r>
              <a:rPr lang="en-US" b="1" u="sng" dirty="0" smtClean="0">
                <a:solidFill>
                  <a:schemeClr val="tx1">
                    <a:lumMod val="10000"/>
                  </a:schemeClr>
                </a:solidFill>
              </a:rPr>
              <a:t>Ask Yourself:</a:t>
            </a:r>
            <a:r>
              <a:rPr lang="en-US" dirty="0" smtClean="0">
                <a:solidFill>
                  <a:schemeClr val="tx1">
                    <a:lumMod val="10000"/>
                  </a:schemeClr>
                </a:solidFill>
              </a:rPr>
              <a:t> </a:t>
            </a:r>
            <a:r>
              <a:rPr lang="en-US" dirty="0">
                <a:solidFill>
                  <a:schemeClr val="tx1">
                    <a:lumMod val="10000"/>
                  </a:schemeClr>
                </a:solidFill>
              </a:rPr>
              <a:t/>
            </a:r>
            <a:br>
              <a:rPr lang="en-US" dirty="0">
                <a:solidFill>
                  <a:schemeClr val="tx1">
                    <a:lumMod val="10000"/>
                  </a:schemeClr>
                </a:solidFill>
              </a:rPr>
            </a:br>
            <a:endParaRPr lang="en-US" sz="2800" dirty="0" smtClean="0">
              <a:solidFill>
                <a:schemeClr val="tx1">
                  <a:lumMod val="10000"/>
                </a:schemeClr>
              </a:solidFill>
            </a:endParaRPr>
          </a:p>
          <a:p>
            <a:pPr>
              <a:buClrTx/>
            </a:pPr>
            <a:r>
              <a:rPr lang="en-US" sz="2800" dirty="0" smtClean="0">
                <a:solidFill>
                  <a:schemeClr val="tx1">
                    <a:lumMod val="10000"/>
                  </a:schemeClr>
                </a:solidFill>
              </a:rPr>
              <a:t>Why do I want to be on a Human </a:t>
            </a:r>
            <a:r>
              <a:rPr lang="en-US" sz="2800" dirty="0">
                <a:solidFill>
                  <a:schemeClr val="tx1">
                    <a:lumMod val="10000"/>
                  </a:schemeClr>
                </a:solidFill>
              </a:rPr>
              <a:t>R</a:t>
            </a:r>
            <a:r>
              <a:rPr lang="en-US" sz="2800" dirty="0" smtClean="0">
                <a:solidFill>
                  <a:schemeClr val="tx1">
                    <a:lumMod val="10000"/>
                  </a:schemeClr>
                </a:solidFill>
              </a:rPr>
              <a:t>ights </a:t>
            </a:r>
            <a:r>
              <a:rPr lang="en-US" sz="2800" dirty="0">
                <a:solidFill>
                  <a:schemeClr val="tx1">
                    <a:lumMod val="10000"/>
                  </a:schemeClr>
                </a:solidFill>
              </a:rPr>
              <a:t>C</a:t>
            </a:r>
            <a:r>
              <a:rPr lang="en-US" sz="2800" dirty="0" smtClean="0">
                <a:solidFill>
                  <a:schemeClr val="tx1">
                    <a:lumMod val="10000"/>
                  </a:schemeClr>
                </a:solidFill>
              </a:rPr>
              <a:t>ommittee?</a:t>
            </a:r>
          </a:p>
          <a:p>
            <a:pPr>
              <a:buClrTx/>
            </a:pPr>
            <a:r>
              <a:rPr lang="en-US" sz="2800" dirty="0" smtClean="0">
                <a:solidFill>
                  <a:schemeClr val="tx1">
                    <a:lumMod val="10000"/>
                  </a:schemeClr>
                </a:solidFill>
              </a:rPr>
              <a:t>Who can help?</a:t>
            </a:r>
          </a:p>
          <a:p>
            <a:pPr>
              <a:buClrTx/>
            </a:pPr>
            <a:r>
              <a:rPr lang="en-US" sz="2800" dirty="0" smtClean="0">
                <a:solidFill>
                  <a:schemeClr val="tx1">
                    <a:lumMod val="10000"/>
                  </a:schemeClr>
                </a:solidFill>
              </a:rPr>
              <a:t>What steps can I take to get me </a:t>
            </a:r>
            <a:br>
              <a:rPr lang="en-US" sz="2800" dirty="0" smtClean="0">
                <a:solidFill>
                  <a:schemeClr val="tx1">
                    <a:lumMod val="10000"/>
                  </a:schemeClr>
                </a:solidFill>
              </a:rPr>
            </a:br>
            <a:r>
              <a:rPr lang="en-US" sz="2800" dirty="0" smtClean="0">
                <a:solidFill>
                  <a:schemeClr val="tx1">
                    <a:lumMod val="10000"/>
                  </a:schemeClr>
                </a:solidFill>
              </a:rPr>
              <a:t>there?</a:t>
            </a:r>
          </a:p>
          <a:p>
            <a:pPr>
              <a:buClrTx/>
            </a:pPr>
            <a:r>
              <a:rPr lang="en-US" sz="2800" dirty="0" smtClean="0">
                <a:solidFill>
                  <a:schemeClr val="tx1">
                    <a:lumMod val="10000"/>
                  </a:schemeClr>
                </a:solidFill>
              </a:rPr>
              <a:t>What don’t I want?</a:t>
            </a:r>
            <a:endParaRPr lang="en-US" b="1" dirty="0" smtClean="0">
              <a:solidFill>
                <a:schemeClr val="tx1">
                  <a:lumMod val="10000"/>
                </a:schemeClr>
              </a:solidFill>
            </a:endParaRPr>
          </a:p>
        </p:txBody>
      </p:sp>
      <p:pic>
        <p:nvPicPr>
          <p:cNvPr id="7170" name="Picture 2" descr="Graphic of a notebook and pe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951" y="42672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icture of Steven at the Save Medicaid ral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351" y="898042"/>
            <a:ext cx="3160049" cy="2103120"/>
          </a:xfrm>
          <a:prstGeom prst="roundRect">
            <a:avLst>
              <a:gd name="adj" fmla="val 16667"/>
            </a:avLst>
          </a:prstGeom>
          <a:noFill/>
          <a:ln w="127000" cmpd="thickThin"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8"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9" name="Picture 8" descr="Self Advocacy Resource and Technical Assistance Center - SARTAC Logo">
            <a:hlinkClick r:id="rId7"/>
            <a:extLst>
              <a:ext uri="{FF2B5EF4-FFF2-40B4-BE49-F238E27FC236}">
                <a16:creationId xmlns:a16="http://schemas.microsoft.com/office/drawing/2014/main" xmlns="" id="{ECBAE828-44D6-4B10-B072-0195FF8B9B34}"/>
              </a:ext>
            </a:extLst>
          </p:cNvPr>
          <p:cNvPicPr/>
          <p:nvPr/>
        </p:nvPicPr>
        <p:blipFill>
          <a:blip r:embed="rId8"/>
          <a:stretch>
            <a:fillRect/>
          </a:stretch>
        </p:blipFill>
        <p:spPr>
          <a:xfrm>
            <a:off x="160136" y="5969152"/>
            <a:ext cx="548640" cy="731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ChangeArrowheads="1"/>
          </p:cNvSpPr>
          <p:nvPr/>
        </p:nvSpPr>
        <p:spPr bwMode="auto">
          <a:xfrm>
            <a:off x="533400" y="476071"/>
            <a:ext cx="8077200" cy="1200329"/>
          </a:xfrm>
          <a:prstGeom prst="rect">
            <a:avLst/>
          </a:prstGeom>
          <a:noFill/>
          <a:ln w="9525">
            <a:noFill/>
            <a:miter lim="800000"/>
            <a:headEnd/>
            <a:tailEnd/>
          </a:ln>
          <a:effectLst/>
        </p:spPr>
        <p:txBody>
          <a:bodyPr wrap="square" anchor="ctr">
            <a:spAutoFit/>
          </a:bodyPr>
          <a:lstStyle/>
          <a:p>
            <a:pPr eaLnBrk="0" hangingPunct="0">
              <a:defRPr/>
            </a:pPr>
            <a:r>
              <a:rPr lang="en-US" sz="3600" b="1" dirty="0" smtClean="0">
                <a:latin typeface="+mj-lt"/>
                <a:ea typeface="+mj-ea"/>
                <a:cs typeface="+mj-cs"/>
              </a:rPr>
              <a:t>Why </a:t>
            </a:r>
            <a:r>
              <a:rPr lang="en-US" sz="3600" b="1" dirty="0">
                <a:latin typeface="+mj-lt"/>
                <a:ea typeface="+mj-ea"/>
                <a:cs typeface="+mj-cs"/>
              </a:rPr>
              <a:t>is </a:t>
            </a:r>
            <a:r>
              <a:rPr lang="en-US" sz="3600" b="1" dirty="0" smtClean="0">
                <a:latin typeface="+mj-lt"/>
                <a:ea typeface="+mj-ea"/>
                <a:cs typeface="+mj-cs"/>
              </a:rPr>
              <a:t>it important to ME to serve on a Human </a:t>
            </a:r>
            <a:r>
              <a:rPr lang="en-US" sz="3600" b="1" dirty="0">
                <a:latin typeface="+mj-lt"/>
                <a:ea typeface="+mj-ea"/>
                <a:cs typeface="+mj-cs"/>
              </a:rPr>
              <a:t>R</a:t>
            </a:r>
            <a:r>
              <a:rPr lang="en-US" sz="3600" b="1" dirty="0" smtClean="0">
                <a:latin typeface="+mj-lt"/>
                <a:ea typeface="+mj-ea"/>
                <a:cs typeface="+mj-cs"/>
              </a:rPr>
              <a:t>ights </a:t>
            </a:r>
            <a:r>
              <a:rPr lang="en-US" sz="3600" b="1" dirty="0">
                <a:latin typeface="+mj-lt"/>
                <a:ea typeface="+mj-ea"/>
                <a:cs typeface="+mj-cs"/>
              </a:rPr>
              <a:t>C</a:t>
            </a:r>
            <a:r>
              <a:rPr lang="en-US" sz="3600" b="1" dirty="0" smtClean="0">
                <a:latin typeface="+mj-lt"/>
                <a:ea typeface="+mj-ea"/>
                <a:cs typeface="+mj-cs"/>
              </a:rPr>
              <a:t>ommittee?</a:t>
            </a:r>
            <a:endParaRPr lang="en-US" sz="3600" b="1" dirty="0">
              <a:latin typeface="+mj-lt"/>
              <a:ea typeface="+mj-ea"/>
              <a:cs typeface="+mj-cs"/>
            </a:endParaRPr>
          </a:p>
        </p:txBody>
      </p:sp>
      <p:sp>
        <p:nvSpPr>
          <p:cNvPr id="6" name="Content Placeholder 2"/>
          <p:cNvSpPr txBox="1">
            <a:spLocks/>
          </p:cNvSpPr>
          <p:nvPr/>
        </p:nvSpPr>
        <p:spPr>
          <a:xfrm>
            <a:off x="527538" y="1676400"/>
            <a:ext cx="5468843" cy="3352800"/>
          </a:xfrm>
          <a:prstGeom prst="rect">
            <a:avLst/>
          </a:prstGeom>
        </p:spPr>
        <p:txBody>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a:buClrTx/>
            </a:pPr>
            <a:r>
              <a:rPr lang="en-US" sz="2800" kern="0" dirty="0">
                <a:solidFill>
                  <a:schemeClr val="tx1">
                    <a:lumMod val="10000"/>
                  </a:schemeClr>
                </a:solidFill>
              </a:rPr>
              <a:t>I want to make sure my voice is heard.</a:t>
            </a:r>
          </a:p>
          <a:p>
            <a:pPr>
              <a:buClrTx/>
            </a:pPr>
            <a:r>
              <a:rPr lang="en-US" sz="2800" kern="0" dirty="0">
                <a:solidFill>
                  <a:schemeClr val="tx1">
                    <a:lumMod val="10000"/>
                  </a:schemeClr>
                </a:solidFill>
              </a:rPr>
              <a:t>Too many people make decisions about me, without me.</a:t>
            </a:r>
          </a:p>
          <a:p>
            <a:pPr>
              <a:buClrTx/>
            </a:pPr>
            <a:r>
              <a:rPr lang="en-US" sz="2800" kern="0" dirty="0">
                <a:solidFill>
                  <a:schemeClr val="tx1">
                    <a:lumMod val="10000"/>
                  </a:schemeClr>
                </a:solidFill>
              </a:rPr>
              <a:t>People with disabilities have </a:t>
            </a:r>
            <a:r>
              <a:rPr lang="en-US" sz="2800" kern="0" dirty="0" smtClean="0">
                <a:solidFill>
                  <a:schemeClr val="tx1">
                    <a:lumMod val="10000"/>
                  </a:schemeClr>
                </a:solidFill>
              </a:rPr>
              <a:t>the </a:t>
            </a:r>
            <a:r>
              <a:rPr lang="en-US" sz="2800" kern="0" dirty="0">
                <a:solidFill>
                  <a:schemeClr val="tx1">
                    <a:lumMod val="10000"/>
                  </a:schemeClr>
                </a:solidFill>
              </a:rPr>
              <a:t>right to make their own decisions</a:t>
            </a:r>
            <a:r>
              <a:rPr lang="en-US" sz="2800" kern="0" dirty="0" smtClean="0">
                <a:solidFill>
                  <a:schemeClr val="tx1">
                    <a:lumMod val="10000"/>
                  </a:schemeClr>
                </a:solidFill>
              </a:rPr>
              <a:t>.</a:t>
            </a:r>
            <a:endParaRPr lang="en-US" sz="2800" kern="0" dirty="0">
              <a:solidFill>
                <a:schemeClr val="tx1">
                  <a:lumMod val="10000"/>
                </a:schemeClr>
              </a:solidFill>
            </a:endParaRPr>
          </a:p>
        </p:txBody>
      </p:sp>
      <p:pic>
        <p:nvPicPr>
          <p:cNvPr id="4" name="Picture 3" descr="Graphic of Steven speaking at a Human Rights Committee me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817648"/>
            <a:ext cx="2612715" cy="321155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73661" y="4495800"/>
            <a:ext cx="5469939" cy="1371600"/>
          </a:xfrm>
          <a:prstGeom prst="rect">
            <a:avLst/>
          </a:prstGeom>
        </p:spPr>
        <p:txBody>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a:buClrTx/>
            </a:pPr>
            <a:r>
              <a:rPr lang="en-US" sz="2800" kern="0" dirty="0">
                <a:solidFill>
                  <a:schemeClr val="tx1">
                    <a:lumMod val="10000"/>
                  </a:schemeClr>
                </a:solidFill>
              </a:rPr>
              <a:t>People with disabilities should set their own goals and make a plan for themselves</a:t>
            </a:r>
            <a:r>
              <a:rPr lang="en-US" sz="2800" kern="0" dirty="0" smtClean="0">
                <a:solidFill>
                  <a:schemeClr val="tx1">
                    <a:lumMod val="10000"/>
                  </a:schemeClr>
                </a:solidFill>
              </a:rPr>
              <a:t>.</a:t>
            </a:r>
            <a:endParaRPr lang="en-US" sz="2800" kern="0" dirty="0">
              <a:solidFill>
                <a:schemeClr val="tx1">
                  <a:lumMod val="10000"/>
                </a:scheme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0"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11" name="Picture 10" descr="Self Advocacy Resource and Technical Assistance Center - SARTAC Logo">
            <a:hlinkClick r:id="rId6"/>
            <a:extLst>
              <a:ext uri="{FF2B5EF4-FFF2-40B4-BE49-F238E27FC236}">
                <a16:creationId xmlns:a16="http://schemas.microsoft.com/office/drawing/2014/main" xmlns="" id="{ECBAE828-44D6-4B10-B072-0195FF8B9B34}"/>
              </a:ext>
            </a:extLst>
          </p:cNvPr>
          <p:cNvPicPr/>
          <p:nvPr/>
        </p:nvPicPr>
        <p:blipFill>
          <a:blip r:embed="rId7"/>
          <a:stretch>
            <a:fillRect/>
          </a:stretch>
        </p:blipFill>
        <p:spPr>
          <a:xfrm>
            <a:off x="160136" y="5969152"/>
            <a:ext cx="548640" cy="731520"/>
          </a:xfrm>
          <a:prstGeom prst="rect">
            <a:avLst/>
          </a:prstGeom>
        </p:spPr>
      </p:pic>
    </p:spTree>
    <p:extLst>
      <p:ext uri="{BB962C8B-B14F-4D97-AF65-F5344CB8AC3E}">
        <p14:creationId xmlns:p14="http://schemas.microsoft.com/office/powerpoint/2010/main" val="86371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1" y="1143000"/>
            <a:ext cx="2549769" cy="1981200"/>
          </a:xfrm>
        </p:spPr>
        <p:txBody>
          <a:bodyPr>
            <a:normAutofit fontScale="90000"/>
          </a:bodyPr>
          <a:lstStyle/>
          <a:p>
            <a:r>
              <a:rPr lang="en-US" sz="4800" b="1" dirty="0" smtClean="0"/>
              <a:t>What about you??</a:t>
            </a:r>
            <a:endParaRPr lang="en-US" sz="4800" b="1" dirty="0"/>
          </a:p>
        </p:txBody>
      </p:sp>
      <p:grpSp>
        <p:nvGrpSpPr>
          <p:cNvPr id="18" name="Group 17"/>
          <p:cNvGrpSpPr/>
          <p:nvPr/>
        </p:nvGrpSpPr>
        <p:grpSpPr>
          <a:xfrm>
            <a:off x="381000" y="4114801"/>
            <a:ext cx="2286000" cy="2164874"/>
            <a:chOff x="533400" y="4114801"/>
            <a:chExt cx="2286000" cy="2164874"/>
          </a:xfrm>
          <a:solidFill>
            <a:srgbClr val="FFC000"/>
          </a:solidFill>
        </p:grpSpPr>
        <p:sp>
          <p:nvSpPr>
            <p:cNvPr id="12" name="7-Point Star 11"/>
            <p:cNvSpPr/>
            <p:nvPr/>
          </p:nvSpPr>
          <p:spPr bwMode="auto">
            <a:xfrm>
              <a:off x="533400" y="4114801"/>
              <a:ext cx="2286000" cy="2164874"/>
            </a:xfrm>
            <a:prstGeom prst="star7">
              <a:avLst/>
            </a:prstGeom>
            <a:grp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7" name="TextBox 16"/>
            <p:cNvSpPr txBox="1"/>
            <p:nvPr/>
          </p:nvSpPr>
          <p:spPr>
            <a:xfrm>
              <a:off x="914400" y="4648200"/>
              <a:ext cx="1524000" cy="1200329"/>
            </a:xfrm>
            <a:prstGeom prst="rect">
              <a:avLst/>
            </a:prstGeom>
            <a:grpFill/>
          </p:spPr>
          <p:txBody>
            <a:bodyPr wrap="square" rtlCol="0">
              <a:spAutoFit/>
            </a:bodyPr>
            <a:lstStyle/>
            <a:p>
              <a:pPr algn="ctr"/>
              <a:r>
                <a:rPr lang="en-US" b="1" dirty="0" smtClean="0">
                  <a:solidFill>
                    <a:schemeClr val="tx1">
                      <a:lumMod val="10000"/>
                    </a:schemeClr>
                  </a:solidFill>
                  <a:latin typeface="+mn-lt"/>
                </a:rPr>
                <a:t>Front Page of Guide</a:t>
              </a:r>
              <a:endParaRPr lang="en-US" b="1" dirty="0">
                <a:solidFill>
                  <a:schemeClr val="tx1">
                    <a:lumMod val="10000"/>
                  </a:schemeClr>
                </a:solidFill>
                <a:latin typeface="+mn-lt"/>
              </a:endParaRPr>
            </a:p>
          </p:txBody>
        </p:sp>
      </p:grpSp>
      <p:pic>
        <p:nvPicPr>
          <p:cNvPr id="16" name="Picture 15" descr="Front section of blank trifold that says Why is it important to me to serve on a Human Rights Committ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304800"/>
            <a:ext cx="2763582" cy="5730240"/>
          </a:xfrm>
          <a:prstGeom prst="rect">
            <a:avLst/>
          </a:prstGeom>
        </p:spPr>
      </p:pic>
      <p:pic>
        <p:nvPicPr>
          <p:cNvPr id="19" name="Picture 18" descr="Front of blank trifold that says Why is it important to me to serve on a Human Rights Committee? and Supports I need to serve on a Human Rights Committee with a gold star in the Why is it important to me to serve on a Human Rights Committee? section"/>
          <p:cNvPicPr>
            <a:picLocks noChangeAspect="1"/>
          </p:cNvPicPr>
          <p:nvPr/>
        </p:nvPicPr>
        <p:blipFill rotWithShape="1">
          <a:blip r:embed="rId4">
            <a:extLst>
              <a:ext uri="{28A0092B-C50C-407E-A947-70E740481C1C}">
                <a14:useLocalDpi xmlns:a14="http://schemas.microsoft.com/office/drawing/2010/main" val="0"/>
              </a:ext>
            </a:extLst>
          </a:blip>
          <a:srcRect l="4377" t="1707" r="3843" b="1707"/>
          <a:stretch/>
        </p:blipFill>
        <p:spPr>
          <a:xfrm>
            <a:off x="5715000" y="304800"/>
            <a:ext cx="2880280" cy="5730240"/>
          </a:xfrm>
          <a:prstGeom prst="rect">
            <a:avLst/>
          </a:prstGeom>
        </p:spPr>
      </p:pic>
      <p:sp>
        <p:nvSpPr>
          <p:cNvPr id="20" name="5-Point Star 19"/>
          <p:cNvSpPr/>
          <p:nvPr/>
        </p:nvSpPr>
        <p:spPr bwMode="auto">
          <a:xfrm>
            <a:off x="6096000" y="4480162"/>
            <a:ext cx="838200" cy="77763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387" y="6019800"/>
            <a:ext cx="633213" cy="73152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010" y="6019800"/>
            <a:ext cx="787790" cy="731520"/>
          </a:xfrm>
          <a:prstGeom prst="rect">
            <a:avLst/>
          </a:prstGeom>
        </p:spPr>
      </p:pic>
      <p:sp>
        <p:nvSpPr>
          <p:cNvPr id="11" name="Footer Placeholder 3"/>
          <p:cNvSpPr>
            <a:spLocks noGrp="1"/>
          </p:cNvSpPr>
          <p:nvPr>
            <p:ph type="ftr" sz="quarter" idx="11"/>
          </p:nvPr>
        </p:nvSpPr>
        <p:spPr>
          <a:xfrm>
            <a:off x="1295400" y="6172200"/>
            <a:ext cx="6553200" cy="473075"/>
          </a:xfrm>
        </p:spPr>
        <p:txBody>
          <a:bodyPr/>
          <a:lstStyle/>
          <a:p>
            <a:r>
              <a:rPr lang="en-US" dirty="0" smtClean="0">
                <a:latin typeface="+mn-lt"/>
              </a:rPr>
              <a:t>My Vision of Myself on a Human Rights Committee</a:t>
            </a:r>
            <a:br>
              <a:rPr lang="en-US" dirty="0" smtClean="0">
                <a:latin typeface="+mn-lt"/>
              </a:rPr>
            </a:br>
            <a:r>
              <a:rPr lang="en-US" dirty="0" smtClean="0">
                <a:latin typeface="+mn-lt"/>
              </a:rPr>
              <a:t> </a:t>
            </a:r>
            <a:r>
              <a:rPr lang="en-US" dirty="0">
                <a:latin typeface="+mn-lt"/>
              </a:rPr>
              <a:t>A</a:t>
            </a:r>
            <a:r>
              <a:rPr lang="en-US" dirty="0" smtClean="0">
                <a:latin typeface="+mn-lt"/>
              </a:rPr>
              <a:t> </a:t>
            </a:r>
            <a:r>
              <a:rPr lang="en-US" dirty="0">
                <a:latin typeface="+mn-lt"/>
              </a:rPr>
              <a:t>R</a:t>
            </a:r>
            <a:r>
              <a:rPr lang="en-US" dirty="0" smtClean="0">
                <a:latin typeface="+mn-lt"/>
              </a:rPr>
              <a:t>esource from the Toolkit for Serving on a Human Rights Committee </a:t>
            </a:r>
            <a:br>
              <a:rPr lang="en-US" dirty="0" smtClean="0">
                <a:latin typeface="+mn-lt"/>
              </a:rPr>
            </a:br>
            <a:r>
              <a:rPr lang="en-US" dirty="0" smtClean="0">
                <a:latin typeface="+mn-lt"/>
              </a:rPr>
              <a:t>by Steven Powe (May 2018)</a:t>
            </a:r>
            <a:endParaRPr lang="en-US" dirty="0">
              <a:latin typeface="+mn-lt"/>
            </a:endParaRPr>
          </a:p>
        </p:txBody>
      </p:sp>
      <p:pic>
        <p:nvPicPr>
          <p:cNvPr id="13" name="Picture 12" descr="Self Advocacy Resource and Technical Assistance Center - SARTAC Logo">
            <a:hlinkClick r:id="rId7"/>
            <a:extLst>
              <a:ext uri="{FF2B5EF4-FFF2-40B4-BE49-F238E27FC236}">
                <a16:creationId xmlns:a16="http://schemas.microsoft.com/office/drawing/2014/main" xmlns="" id="{ECBAE828-44D6-4B10-B072-0195FF8B9B34}"/>
              </a:ext>
            </a:extLst>
          </p:cNvPr>
          <p:cNvPicPr/>
          <p:nvPr/>
        </p:nvPicPr>
        <p:blipFill>
          <a:blip r:embed="rId8"/>
          <a:stretch>
            <a:fillRect/>
          </a:stretch>
        </p:blipFill>
        <p:spPr>
          <a:xfrm>
            <a:off x="160136" y="5969152"/>
            <a:ext cx="548640" cy="731520"/>
          </a:xfrm>
          <a:prstGeom prst="rect">
            <a:avLst/>
          </a:prstGeom>
        </p:spPr>
      </p:pic>
    </p:spTree>
    <p:extLst>
      <p:ext uri="{BB962C8B-B14F-4D97-AF65-F5344CB8AC3E}">
        <p14:creationId xmlns:p14="http://schemas.microsoft.com/office/powerpoint/2010/main" val="375755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16620</TotalTime>
  <Words>1893</Words>
  <Application>Microsoft Office PowerPoint</Application>
  <PresentationFormat>On-screen Show (4:3)</PresentationFormat>
  <Paragraphs>197</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Acrobat Document</vt:lpstr>
      <vt:lpstr>My Vision for Myself on a Human Rights Committee</vt:lpstr>
      <vt:lpstr>Icebreaker: 3 Questions</vt:lpstr>
      <vt:lpstr>This Training Will . . .</vt:lpstr>
      <vt:lpstr>Questions to Think About:</vt:lpstr>
      <vt:lpstr>Why is it important for people with I/DD to be advocates on Human Rights Committees?</vt:lpstr>
      <vt:lpstr>Why develop a guide for serving on a Human Rights Committee for yourself?</vt:lpstr>
      <vt:lpstr>My Information:  You know you best</vt:lpstr>
      <vt:lpstr>PowerPoint Presentation</vt:lpstr>
      <vt:lpstr>What about you??</vt:lpstr>
      <vt:lpstr>PowerPoint Presentation</vt:lpstr>
      <vt:lpstr>What about you??</vt:lpstr>
      <vt:lpstr>ACTIVITY Why You Would Be a Great Human Rights Committee  Member</vt:lpstr>
      <vt:lpstr>Instructions</vt:lpstr>
      <vt:lpstr>Part 2:</vt:lpstr>
      <vt:lpstr>Share and Debrief </vt:lpstr>
      <vt:lpstr>Human Rights that are Important to Me </vt:lpstr>
      <vt:lpstr>ACTIVITY Make Your Own Vision Board</vt:lpstr>
      <vt:lpstr>PowerPoint Presentation</vt:lpstr>
      <vt:lpstr>PowerPoint Presentation</vt:lpstr>
      <vt:lpstr>My Values and Beliefs</vt:lpstr>
      <vt:lpstr>What about you??</vt:lpstr>
      <vt:lpstr>PowerPoint Presentation</vt:lpstr>
      <vt:lpstr> What are your next steps?  How can we continue to support you?</vt:lpstr>
      <vt:lpstr>PowerPoint Presentation</vt:lpstr>
      <vt:lpstr>About My Fellowship</vt:lpstr>
      <vt:lpstr>This training used materials adapted by the DC Department on Disability Services and Project ACTION! from trainings and tools developed by The Learning Community for Person Centered Practices and the University of Missouri Kansas City Institute for Human Development, University Center for Excellence in Developmental Disabilities.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Planning Together</dc:title>
  <dc:creator>Bob</dc:creator>
  <cp:lastModifiedBy>Brantley, LeeAnne (DDS)</cp:lastModifiedBy>
  <cp:revision>508</cp:revision>
  <cp:lastPrinted>2018-02-08T18:06:50Z</cp:lastPrinted>
  <dcterms:created xsi:type="dcterms:W3CDTF">2006-06-02T01:12:07Z</dcterms:created>
  <dcterms:modified xsi:type="dcterms:W3CDTF">2018-05-30T18:59:37Z</dcterms:modified>
</cp:coreProperties>
</file>