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EF_67D07B9B.xml" ContentType="application/vnd.ms-powerpoint.comments+xml"/>
  <Override PartName="/ppt/notesSlides/notesSlide3.xml" ContentType="application/vnd.openxmlformats-officedocument.presentationml.notesSlide+xml"/>
  <Override PartName="/ppt/comments/modernComment_1DF_A22A6C80.xml" ContentType="application/vnd.ms-powerpoint.comments+xml"/>
  <Override PartName="/ppt/comments/modernComment_1E6_52F3580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12"/>
  </p:notesMasterIdLst>
  <p:sldIdLst>
    <p:sldId id="322" r:id="rId3"/>
    <p:sldId id="491" r:id="rId4"/>
    <p:sldId id="489" r:id="rId5"/>
    <p:sldId id="493" r:id="rId6"/>
    <p:sldId id="495" r:id="rId7"/>
    <p:sldId id="479" r:id="rId8"/>
    <p:sldId id="494" r:id="rId9"/>
    <p:sldId id="486" r:id="rId10"/>
    <p:sldId id="49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BF7A0-840E-57E7-B5AA-415BB5296ACF}" name="Fofana, Musu (DDS)" initials="FM(" userId="S::musu.fofana@dc.gov::dc8919bb-2ec2-4280-9049-a0d9cb629c8d" providerId="AD"/>
  <p188:author id="{47C623B0-15E6-B128-A41F-CA63244FD846}" name="Parker, Bernetrice (DDS)" initials="PB(" userId="S::bernetrice.parker@dc.gov::2b97c3ac-cfc1-4c4b-9a8b-a6efe7d12aa3" providerId="AD"/>
  <p188:author id="{493007FF-1456-9E14-E6B4-01325183A807}" name="Bernadel, Rhode (DDS)" initials="BR(" userId="S::rhode.bernadel@dc.gov::9c7e178b-e0be-49b3-ad12-9b74dc360b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mon, Pamela (DDS)" initials="HP(" lastIdx="1" clrIdx="0">
    <p:extLst>
      <p:ext uri="{19B8F6BF-5375-455C-9EA6-DF929625EA0E}">
        <p15:presenceInfo xmlns:p15="http://schemas.microsoft.com/office/powerpoint/2012/main" userId="S::pamela.harmon@dc.gov::e7cad59d-a632-47d3-99f8-3c4ddc7249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603"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omments/modernComment_1DF_A22A6C80.xml><?xml version="1.0" encoding="utf-8"?>
<p188:cmLst xmlns:a="http://schemas.openxmlformats.org/drawingml/2006/main" xmlns:r="http://schemas.openxmlformats.org/officeDocument/2006/relationships" xmlns:p188="http://schemas.microsoft.com/office/powerpoint/2018/8/main">
  <p188:cm id="{50E4698A-8FB7-48CE-88B0-993F4EA204B2}" authorId="{D25BF7A0-840E-57E7-B5AA-415BB5296ACF}" created="2023-04-26T16:05:04.366">
    <ac:deMkLst xmlns:ac="http://schemas.microsoft.com/office/drawing/2013/main/command">
      <pc:docMk xmlns:pc="http://schemas.microsoft.com/office/powerpoint/2013/main/command"/>
      <pc:sldMk xmlns:pc="http://schemas.microsoft.com/office/powerpoint/2013/main/command" cId="1833002803" sldId="433"/>
      <ac:spMk id="4" creationId="{A253BD68-93EB-E126-280D-032C43DAB94C}"/>
    </ac:deMkLst>
    <p188:txBody>
      <a:bodyPr/>
      <a:lstStyle/>
      <a:p>
        <a:r>
          <a:rPr lang="en-US"/>
          <a:t>Slide too busy - shorten</a:t>
        </a:r>
      </a:p>
    </p188:txBody>
  </p188:cm>
</p188:cmLst>
</file>

<file path=ppt/comments/modernComment_1E6_52F35805.xml><?xml version="1.0" encoding="utf-8"?>
<p188:cmLst xmlns:a="http://schemas.openxmlformats.org/drawingml/2006/main" xmlns:r="http://schemas.openxmlformats.org/officeDocument/2006/relationships" xmlns:p188="http://schemas.microsoft.com/office/powerpoint/2018/8/main">
  <p188:cm id="{7081BCFC-3CDD-473D-92C9-D745F7DF80B1}" authorId="{D25BF7A0-840E-57E7-B5AA-415BB5296ACF}" created="2023-04-26T16:06:15.429">
    <ac:deMkLst xmlns:ac="http://schemas.microsoft.com/office/drawing/2013/main/command">
      <pc:docMk xmlns:pc="http://schemas.microsoft.com/office/powerpoint/2013/main/command"/>
      <pc:sldMk xmlns:pc="http://schemas.microsoft.com/office/powerpoint/2013/main/command" cId="52299620" sldId="480"/>
      <ac:picMk id="2" creationId="{D89B60AF-A98D-4B3F-1C63-88717CFA4EDC}"/>
    </ac:deMkLst>
    <p188:txBody>
      <a:bodyPr/>
      <a:lstStyle/>
      <a:p>
        <a:r>
          <a:rPr lang="en-US"/>
          <a:t>Move to the last slide</a:t>
        </a:r>
      </a:p>
    </p188:txBody>
  </p188:cm>
</p188:cmLst>
</file>

<file path=ppt/comments/modernComment_1EF_67D07B9B.xml><?xml version="1.0" encoding="utf-8"?>
<p188:cmLst xmlns:a="http://schemas.openxmlformats.org/drawingml/2006/main" xmlns:r="http://schemas.openxmlformats.org/officeDocument/2006/relationships" xmlns:p188="http://schemas.microsoft.com/office/powerpoint/2018/8/main">
  <p188:cm id="{A9E74F16-8D79-4DE8-B9B6-F983993C00F4}" authorId="{D25BF7A0-840E-57E7-B5AA-415BB5296ACF}" created="2023-04-26T16:05:04.366">
    <ac:deMkLst xmlns:ac="http://schemas.microsoft.com/office/drawing/2013/main/command">
      <pc:docMk xmlns:pc="http://schemas.microsoft.com/office/powerpoint/2013/main/command"/>
      <pc:sldMk xmlns:pc="http://schemas.microsoft.com/office/powerpoint/2013/main/command" cId="1741716379" sldId="495"/>
      <ac:spMk id="4" creationId="{A253BD68-93EB-E126-280D-032C43DAB94C}"/>
    </ac:deMkLst>
    <p188:txBody>
      <a:bodyPr/>
      <a:lstStyle/>
      <a:p>
        <a:r>
          <a:rPr lang="en-US"/>
          <a:t>Slide too busy - shorten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7/28/2023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409937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261475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3439132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extLst>
      <p:ext uri="{BB962C8B-B14F-4D97-AF65-F5344CB8AC3E}">
        <p14:creationId xmlns:p14="http://schemas.microsoft.com/office/powerpoint/2010/main" val="198353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14174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43565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97357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61105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47307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365649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16"/>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49" r:id="rId8"/>
    <p:sldLayoutId id="2147483651" r:id="rId9"/>
    <p:sldLayoutId id="2147483650" r:id="rId10"/>
    <p:sldLayoutId id="2147483652" r:id="rId11"/>
    <p:sldLayoutId id="2147483653" r:id="rId12"/>
    <p:sldLayoutId id="2147483656" r:id="rId13"/>
    <p:sldLayoutId id="214748365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EF_67D07B9B.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DF_A22A6C80.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microsoft.com/office/2018/10/relationships/comments" Target="../comments/modernComment_1E6_52F35805.xml"/><Relationship Id="rId1" Type="http://schemas.openxmlformats.org/officeDocument/2006/relationships/slideLayout" Target="../slideLayouts/slideLayout1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685" y="1181437"/>
            <a:ext cx="8838678" cy="5418781"/>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p:txBody>
      </p:sp>
      <p:sp>
        <p:nvSpPr>
          <p:cNvPr id="5" name="Title 1"/>
          <p:cNvSpPr txBox="1">
            <a:spLocks/>
          </p:cNvSpPr>
          <p:nvPr/>
        </p:nvSpPr>
        <p:spPr>
          <a:xfrm>
            <a:off x="0" y="5730812"/>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322" y="485502"/>
            <a:ext cx="1362853" cy="1907744"/>
          </a:xfrm>
          <a:prstGeom prst="rect">
            <a:avLst/>
          </a:prstGeom>
        </p:spPr>
      </p:pic>
      <p:sp>
        <p:nvSpPr>
          <p:cNvPr id="6" name="TextBox 5">
            <a:extLst>
              <a:ext uri="{FF2B5EF4-FFF2-40B4-BE49-F238E27FC236}">
                <a16:creationId xmlns:a16="http://schemas.microsoft.com/office/drawing/2014/main" id="{1CF7C635-F428-9A6A-87DD-4A36C397CAF5}"/>
              </a:ext>
            </a:extLst>
          </p:cNvPr>
          <p:cNvSpPr txBox="1"/>
          <p:nvPr/>
        </p:nvSpPr>
        <p:spPr>
          <a:xfrm>
            <a:off x="334934" y="3801804"/>
            <a:ext cx="8891751" cy="3212546"/>
          </a:xfrm>
          <a:prstGeom prst="rect">
            <a:avLst/>
          </a:prstGeom>
          <a:noFill/>
        </p:spPr>
        <p:txBody>
          <a:bodyPr wrap="square">
            <a:spAutoFit/>
          </a:body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4800" dirty="0">
                <a:solidFill>
                  <a:schemeClr val="bg1"/>
                </a:solidFill>
                <a:latin typeface="+mj-lt"/>
                <a:ea typeface="+mj-ea"/>
                <a:cs typeface="Gill Sans Std Light"/>
              </a:rPr>
              <a:t>Service Coordination Activities Public Health Emergency </a:t>
            </a:r>
            <a:r>
              <a:rPr lang="en-US" sz="5400" dirty="0">
                <a:solidFill>
                  <a:schemeClr val="bg1"/>
                </a:solidFill>
                <a:latin typeface="+mj-lt"/>
                <a:ea typeface="+mj-ea"/>
                <a:cs typeface="Gill Sans Std Light"/>
              </a:rPr>
              <a:t>Unwinding</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4000" dirty="0">
                <a:solidFill>
                  <a:schemeClr val="bg1"/>
                </a:solidFill>
                <a:latin typeface="+mj-lt"/>
                <a:ea typeface="+mj-ea"/>
                <a:cs typeface="Gill Sans Std Light"/>
              </a:rPr>
              <a:t>Community Forum</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4000" dirty="0">
                <a:solidFill>
                  <a:schemeClr val="bg1"/>
                </a:solidFill>
                <a:latin typeface="+mj-lt"/>
                <a:ea typeface="+mj-ea"/>
                <a:cs typeface="Gill Sans Std Light"/>
              </a:rPr>
              <a:t>July, 28 2023</a:t>
            </a:r>
          </a:p>
        </p:txBody>
      </p:sp>
    </p:spTree>
    <p:extLst>
      <p:ext uri="{BB962C8B-B14F-4D97-AF65-F5344CB8AC3E}">
        <p14:creationId xmlns:p14="http://schemas.microsoft.com/office/powerpoint/2010/main" val="367936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90EC5-7781-7005-62BB-DD1DE6DCF877}"/>
              </a:ext>
            </a:extLst>
          </p:cNvPr>
          <p:cNvSpPr>
            <a:spLocks noGrp="1"/>
          </p:cNvSpPr>
          <p:nvPr>
            <p:ph idx="1"/>
          </p:nvPr>
        </p:nvSpPr>
        <p:spPr>
          <a:xfrm>
            <a:off x="298673" y="1847179"/>
            <a:ext cx="8739643" cy="4585785"/>
          </a:xfrm>
        </p:spPr>
        <p:txBody>
          <a:bodyPr/>
          <a:lstStyle/>
          <a:p>
            <a:r>
              <a:rPr lang="en-US" sz="4400" dirty="0"/>
              <a:t>Ended May 11, 2023</a:t>
            </a:r>
          </a:p>
          <a:p>
            <a:r>
              <a:rPr lang="en-US" sz="4400" dirty="0"/>
              <a:t>Flexibility of using Companion will be ending</a:t>
            </a:r>
          </a:p>
          <a:p>
            <a:pPr lvl="1"/>
            <a:r>
              <a:rPr lang="en-US" sz="4000" dirty="0"/>
              <a:t>Flexibility of Companion remains in effect for 6 months (Until November 11, 2023)</a:t>
            </a:r>
          </a:p>
        </p:txBody>
      </p:sp>
      <p:sp>
        <p:nvSpPr>
          <p:cNvPr id="3" name="Title 2">
            <a:extLst>
              <a:ext uri="{FF2B5EF4-FFF2-40B4-BE49-F238E27FC236}">
                <a16:creationId xmlns:a16="http://schemas.microsoft.com/office/drawing/2014/main" id="{34EBEA1C-7584-C59C-BA80-A0365CCDFE5C}"/>
              </a:ext>
            </a:extLst>
          </p:cNvPr>
          <p:cNvSpPr>
            <a:spLocks noGrp="1"/>
          </p:cNvSpPr>
          <p:nvPr>
            <p:ph type="title"/>
          </p:nvPr>
        </p:nvSpPr>
        <p:spPr>
          <a:xfrm>
            <a:off x="510042" y="297906"/>
            <a:ext cx="7315200" cy="1604413"/>
          </a:xfrm>
        </p:spPr>
        <p:txBody>
          <a:bodyPr/>
          <a:lstStyle/>
          <a:p>
            <a:r>
              <a:rPr lang="en-US" dirty="0"/>
              <a:t>Federal Public Health Emergency</a:t>
            </a:r>
          </a:p>
        </p:txBody>
      </p:sp>
      <p:sp>
        <p:nvSpPr>
          <p:cNvPr id="5" name="Slide Number Placeholder 4">
            <a:extLst>
              <a:ext uri="{FF2B5EF4-FFF2-40B4-BE49-F238E27FC236}">
                <a16:creationId xmlns:a16="http://schemas.microsoft.com/office/drawing/2014/main" id="{BA97F06F-D358-B56B-B893-5F8E8D46829F}"/>
              </a:ext>
            </a:extLst>
          </p:cNvPr>
          <p:cNvSpPr>
            <a:spLocks noGrp="1"/>
          </p:cNvSpPr>
          <p:nvPr>
            <p:ph type="sldNum" sz="quarter" idx="12"/>
          </p:nvPr>
        </p:nvSpPr>
        <p:spPr/>
        <p:txBody>
          <a:bodyPr/>
          <a:lstStyle/>
          <a:p>
            <a:fld id="{4A75BE36-4E3E-C248-B598-07ED9BB6E047}" type="slidenum">
              <a:rPr lang="en-US" smtClean="0"/>
              <a:pPr/>
              <a:t>2</a:t>
            </a:fld>
            <a:endParaRPr lang="en-US"/>
          </a:p>
        </p:txBody>
      </p:sp>
    </p:spTree>
    <p:extLst>
      <p:ext uri="{BB962C8B-B14F-4D97-AF65-F5344CB8AC3E}">
        <p14:creationId xmlns:p14="http://schemas.microsoft.com/office/powerpoint/2010/main" val="155492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6" name="Title 5">
            <a:extLst>
              <a:ext uri="{FF2B5EF4-FFF2-40B4-BE49-F238E27FC236}">
                <a16:creationId xmlns:a16="http://schemas.microsoft.com/office/drawing/2014/main" id="{E5001569-4478-463B-B611-21FFB71C27DC}"/>
              </a:ext>
            </a:extLst>
          </p:cNvPr>
          <p:cNvSpPr>
            <a:spLocks noGrp="1"/>
          </p:cNvSpPr>
          <p:nvPr>
            <p:ph type="title"/>
          </p:nvPr>
        </p:nvSpPr>
        <p:spPr>
          <a:xfrm>
            <a:off x="283007" y="919089"/>
            <a:ext cx="7897091" cy="1407316"/>
          </a:xfrm>
        </p:spPr>
        <p:txBody>
          <a:bodyPr/>
          <a:lstStyle/>
          <a:p>
            <a:pPr algn="ctr">
              <a:lnSpc>
                <a:spcPts val="4000"/>
              </a:lnSpc>
            </a:pPr>
            <a:r>
              <a:rPr lang="en-US" sz="3600" dirty="0">
                <a:latin typeface="Calibri"/>
                <a:cs typeface="Calibri"/>
              </a:rPr>
              <a:t>As we approach the end of the PHE, DDS wants people supported to:</a:t>
            </a:r>
            <a:br>
              <a:rPr lang="en-US" sz="3600" dirty="0">
                <a:latin typeface="Calibri"/>
                <a:cs typeface="Calibri"/>
              </a:rPr>
            </a:br>
            <a:endParaRPr lang="en-US" sz="3600" dirty="0">
              <a:latin typeface="Gill Sans Std"/>
              <a:cs typeface="Times New Roman" panose="02020603050405020304" pitchFamily="18" charset="0"/>
            </a:endParaRPr>
          </a:p>
        </p:txBody>
      </p:sp>
      <p:sp>
        <p:nvSpPr>
          <p:cNvPr id="5" name="Slide Number Placeholder 4">
            <a:extLst>
              <a:ext uri="{FF2B5EF4-FFF2-40B4-BE49-F238E27FC236}">
                <a16:creationId xmlns:a16="http://schemas.microsoft.com/office/drawing/2014/main" id="{43BE07AB-A040-4B9B-BF17-27EA7A5F9122}"/>
              </a:ext>
            </a:extLst>
          </p:cNvPr>
          <p:cNvSpPr>
            <a:spLocks noGrp="1"/>
          </p:cNvSpPr>
          <p:nvPr>
            <p:ph type="sldNum" sz="quarter" idx="12"/>
          </p:nvPr>
        </p:nvSpPr>
        <p:spPr/>
        <p:txBody>
          <a:bodyPr/>
          <a:lstStyle/>
          <a:p>
            <a:fld id="{4A75BE36-4E3E-C248-B598-07ED9BB6E047}" type="slidenum">
              <a:rPr lang="en-US" smtClean="0"/>
              <a:pPr/>
              <a:t>3</a:t>
            </a:fld>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403303" y="2086708"/>
            <a:ext cx="8283497" cy="4315851"/>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3200" dirty="0">
                <a:latin typeface="Calibri"/>
                <a:cs typeface="Calibri"/>
              </a:rPr>
              <a:t>Reconnect with their communities </a:t>
            </a:r>
            <a:r>
              <a:rPr lang="en-US" sz="3200" u="sng" dirty="0">
                <a:latin typeface="Calibri"/>
                <a:cs typeface="Calibri"/>
              </a:rPr>
              <a:t>consistent with their identified preferences, choices and assessed needs</a:t>
            </a:r>
          </a:p>
          <a:p>
            <a:pPr lvl="1"/>
            <a:r>
              <a:rPr lang="en-US" sz="3200" dirty="0">
                <a:latin typeface="Calibri"/>
                <a:cs typeface="Calibri"/>
              </a:rPr>
              <a:t>Have a smooth transition to day programs, including Individualized Day or Employment services</a:t>
            </a:r>
          </a:p>
          <a:p>
            <a:pPr lvl="1"/>
            <a:r>
              <a:rPr lang="en-US" sz="3200" dirty="0">
                <a:latin typeface="Calibri"/>
                <a:cs typeface="Calibri"/>
              </a:rPr>
              <a:t>Utilize technology to promote inclusion and self determination</a:t>
            </a:r>
          </a:p>
          <a:p>
            <a:endParaRPr lang="en-US" sz="2000" dirty="0">
              <a:latin typeface="Calibri"/>
              <a:cs typeface="Calibri"/>
            </a:endParaRPr>
          </a:p>
          <a:p>
            <a:endParaRPr lang="en-US" sz="2400" dirty="0">
              <a:latin typeface="Calibri"/>
              <a:cs typeface="Calibri"/>
            </a:endParaRPr>
          </a:p>
          <a:p>
            <a:pPr marL="0" indent="0">
              <a:buNone/>
            </a:pPr>
            <a:endParaRPr lang="en-US" sz="2400" dirty="0">
              <a:latin typeface="Calibri"/>
              <a:cs typeface="Times New Roman"/>
            </a:endParaRPr>
          </a:p>
          <a:p>
            <a:pPr lvl="1"/>
            <a:endParaRPr lang="en-US" sz="2400" dirty="0">
              <a:latin typeface="Calibri"/>
              <a:cs typeface="Times New Roman"/>
            </a:endParaRPr>
          </a:p>
          <a:p>
            <a:pPr marL="457200" lvl="1" indent="0">
              <a:buNone/>
            </a:pPr>
            <a:endParaRPr lang="en-US" sz="2400" dirty="0">
              <a:latin typeface="Calibri"/>
              <a:cs typeface="Calibri"/>
            </a:endParaRPr>
          </a:p>
        </p:txBody>
      </p:sp>
    </p:spTree>
    <p:extLst>
      <p:ext uri="{BB962C8B-B14F-4D97-AF65-F5344CB8AC3E}">
        <p14:creationId xmlns:p14="http://schemas.microsoft.com/office/powerpoint/2010/main" val="310072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160D4-30AA-7C4F-ADA5-2E9D5EB70982}"/>
              </a:ext>
            </a:extLst>
          </p:cNvPr>
          <p:cNvSpPr>
            <a:spLocks noGrp="1"/>
          </p:cNvSpPr>
          <p:nvPr>
            <p:ph idx="1"/>
          </p:nvPr>
        </p:nvSpPr>
        <p:spPr>
          <a:xfrm>
            <a:off x="914400" y="2164233"/>
            <a:ext cx="7772400" cy="4277922"/>
          </a:xfrm>
        </p:spPr>
        <p:txBody>
          <a:bodyPr/>
          <a:lstStyle/>
          <a:p>
            <a:r>
              <a:rPr lang="en-US" dirty="0"/>
              <a:t>Companion Services were only included in the ISP after considering appropriateness of other waiver services such as </a:t>
            </a:r>
          </a:p>
          <a:p>
            <a:pPr lvl="1"/>
            <a:r>
              <a:rPr lang="en-US" dirty="0"/>
              <a:t>Day Habilitation</a:t>
            </a:r>
          </a:p>
          <a:p>
            <a:pPr lvl="1"/>
            <a:r>
              <a:rPr lang="en-US" dirty="0"/>
              <a:t>Employment Readiness</a:t>
            </a:r>
          </a:p>
          <a:p>
            <a:pPr lvl="1"/>
            <a:r>
              <a:rPr lang="en-US" dirty="0"/>
              <a:t>Individualized Day</a:t>
            </a:r>
          </a:p>
          <a:p>
            <a:pPr lvl="1"/>
            <a:r>
              <a:rPr lang="en-US" dirty="0"/>
              <a:t>Supported Employment</a:t>
            </a:r>
          </a:p>
          <a:p>
            <a:endParaRPr lang="en-US" dirty="0"/>
          </a:p>
        </p:txBody>
      </p:sp>
      <p:sp>
        <p:nvSpPr>
          <p:cNvPr id="3" name="Title 2">
            <a:extLst>
              <a:ext uri="{FF2B5EF4-FFF2-40B4-BE49-F238E27FC236}">
                <a16:creationId xmlns:a16="http://schemas.microsoft.com/office/drawing/2014/main" id="{E75E937C-02B2-2849-D5F2-89CCEB6481C8}"/>
              </a:ext>
            </a:extLst>
          </p:cNvPr>
          <p:cNvSpPr>
            <a:spLocks noGrp="1"/>
          </p:cNvSpPr>
          <p:nvPr>
            <p:ph type="title"/>
          </p:nvPr>
        </p:nvSpPr>
        <p:spPr/>
        <p:txBody>
          <a:bodyPr/>
          <a:lstStyle/>
          <a:p>
            <a:r>
              <a:rPr lang="en-US" dirty="0"/>
              <a:t>Prior to the Federal Public Health Emergency (PHE)</a:t>
            </a:r>
          </a:p>
        </p:txBody>
      </p:sp>
      <p:sp>
        <p:nvSpPr>
          <p:cNvPr id="5" name="Slide Number Placeholder 4">
            <a:extLst>
              <a:ext uri="{FF2B5EF4-FFF2-40B4-BE49-F238E27FC236}">
                <a16:creationId xmlns:a16="http://schemas.microsoft.com/office/drawing/2014/main" id="{C5578E90-951A-898C-B557-F385BAFEFB27}"/>
              </a:ext>
            </a:extLst>
          </p:cNvPr>
          <p:cNvSpPr>
            <a:spLocks noGrp="1"/>
          </p:cNvSpPr>
          <p:nvPr>
            <p:ph type="sldNum" sz="quarter" idx="12"/>
          </p:nvPr>
        </p:nvSpPr>
        <p:spPr/>
        <p:txBody>
          <a:bodyPr/>
          <a:lstStyle/>
          <a:p>
            <a:fld id="{4A75BE36-4E3E-C248-B598-07ED9BB6E047}" type="slidenum">
              <a:rPr lang="en-US" smtClean="0"/>
              <a:pPr/>
              <a:t>4</a:t>
            </a:fld>
            <a:endParaRPr lang="en-US"/>
          </a:p>
        </p:txBody>
      </p:sp>
    </p:spTree>
    <p:extLst>
      <p:ext uri="{BB962C8B-B14F-4D97-AF65-F5344CB8AC3E}">
        <p14:creationId xmlns:p14="http://schemas.microsoft.com/office/powerpoint/2010/main" val="78153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6" name="Title 5">
            <a:extLst>
              <a:ext uri="{FF2B5EF4-FFF2-40B4-BE49-F238E27FC236}">
                <a16:creationId xmlns:a16="http://schemas.microsoft.com/office/drawing/2014/main" id="{E5001569-4478-463B-B611-21FFB71C27DC}"/>
              </a:ext>
            </a:extLst>
          </p:cNvPr>
          <p:cNvSpPr>
            <a:spLocks noGrp="1"/>
          </p:cNvSpPr>
          <p:nvPr>
            <p:ph type="title"/>
          </p:nvPr>
        </p:nvSpPr>
        <p:spPr>
          <a:xfrm>
            <a:off x="254620" y="296171"/>
            <a:ext cx="7897091" cy="640264"/>
          </a:xfrm>
        </p:spPr>
        <p:txBody>
          <a:bodyPr/>
          <a:lstStyle/>
          <a:p>
            <a:pPr algn="ctr">
              <a:lnSpc>
                <a:spcPts val="4000"/>
              </a:lnSpc>
            </a:pPr>
            <a:r>
              <a:rPr lang="en-US" sz="2600" dirty="0">
                <a:latin typeface="Gill Sans Std"/>
                <a:cs typeface="Times New Roman"/>
              </a:rPr>
              <a:t>End of PHE: What to expect?</a:t>
            </a:r>
            <a:endParaRPr lang="en-US" sz="2600" dirty="0">
              <a:latin typeface="Gill Sans Std"/>
              <a:cs typeface="Times New Roman" panose="02020603050405020304" pitchFamily="18" charset="0"/>
            </a:endParaRPr>
          </a:p>
        </p:txBody>
      </p:sp>
      <p:sp>
        <p:nvSpPr>
          <p:cNvPr id="5" name="Slide Number Placeholder 4">
            <a:extLst>
              <a:ext uri="{FF2B5EF4-FFF2-40B4-BE49-F238E27FC236}">
                <a16:creationId xmlns:a16="http://schemas.microsoft.com/office/drawing/2014/main" id="{43BE07AB-A040-4B9B-BF17-27EA7A5F9122}"/>
              </a:ext>
            </a:extLst>
          </p:cNvPr>
          <p:cNvSpPr>
            <a:spLocks noGrp="1"/>
          </p:cNvSpPr>
          <p:nvPr>
            <p:ph type="sldNum" sz="quarter" idx="12"/>
          </p:nvPr>
        </p:nvSpPr>
        <p:spPr/>
        <p:txBody>
          <a:bodyPr/>
          <a:lstStyle/>
          <a:p>
            <a:fld id="{4A75BE36-4E3E-C248-B598-07ED9BB6E047}" type="slidenum">
              <a:rPr lang="en-US" smtClean="0"/>
              <a:pPr/>
              <a:t>5</a:t>
            </a:fld>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936434"/>
            <a:ext cx="8283497" cy="5921566"/>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r>
              <a:rPr lang="en-US" sz="1600" b="1" dirty="0">
                <a:effectLst/>
                <a:latin typeface="Arial" panose="020B0604020202020204" pitchFamily="34" charset="0"/>
                <a:ea typeface="Calibri" panose="020F0502020204030204" pitchFamily="34" charset="0"/>
              </a:rPr>
              <a:t>Amendments to Individual Support Plans (ISPs): </a:t>
            </a:r>
            <a:br>
              <a:rPr lang="en-US" sz="1400" dirty="0">
                <a:effectLst/>
                <a:latin typeface="Calibri" panose="020F0502020204030204" pitchFamily="34" charset="0"/>
                <a:ea typeface="Calibri" panose="020F0502020204030204" pitchFamily="34" charset="0"/>
              </a:rPr>
            </a:br>
            <a:r>
              <a:rPr lang="en-US" sz="1600" dirty="0">
                <a:effectLst/>
                <a:latin typeface="Arial" panose="020B0604020202020204" pitchFamily="34" charset="0"/>
                <a:ea typeface="Calibri" panose="020F0502020204030204" pitchFamily="34" charset="0"/>
              </a:rPr>
              <a:t>Service Coordinators are scheduling meetings with people supported and their teams to discuss their return to Day Habilitation, Individualized Day, Employment Readiness, or Supported Employment Services. ISPs will be amended accordingly. </a:t>
            </a:r>
          </a:p>
          <a:p>
            <a:pPr marL="0" marR="0" indent="0">
              <a:buNone/>
            </a:pPr>
            <a:endParaRPr lang="en-US" sz="1600" dirty="0">
              <a:effectLst/>
              <a:latin typeface="Arial" panose="020B0604020202020204" pitchFamily="34" charset="0"/>
              <a:ea typeface="Calibri" panose="020F0502020204030204" pitchFamily="34" charset="0"/>
            </a:endParaRPr>
          </a:p>
          <a:p>
            <a:pPr marL="0"/>
            <a:r>
              <a:rPr lang="en-US" sz="1800" b="1" dirty="0">
                <a:effectLst/>
                <a:latin typeface="Arial" panose="020B0604020202020204" pitchFamily="34" charset="0"/>
                <a:ea typeface="Calibri" panose="020F0502020204030204" pitchFamily="34" charset="0"/>
              </a:rPr>
              <a:t>Transition to Full-time Day Programs or Employment Services: </a:t>
            </a:r>
            <a:br>
              <a:rPr lang="en-US" sz="1800" dirty="0">
                <a:effectLst/>
                <a:latin typeface="Calibri" panose="020F0502020204030204" pitchFamily="34" charset="0"/>
                <a:ea typeface="Calibri" panose="020F0502020204030204" pitchFamily="34" charset="0"/>
              </a:rPr>
            </a:br>
            <a:r>
              <a:rPr lang="en-US" sz="1800" dirty="0">
                <a:effectLst/>
                <a:latin typeface="Arial" panose="020B0604020202020204" pitchFamily="34" charset="0"/>
                <a:ea typeface="Calibri" panose="020F0502020204030204" pitchFamily="34" charset="0"/>
              </a:rPr>
              <a:t>Persons supported and their support team may decide to transition to full-time day and/or employment services immediately or within an alternative timeframe if the duration of Companion Services does not exceed the limits below.</a:t>
            </a:r>
          </a:p>
          <a:p>
            <a:pPr marL="0" indent="0">
              <a:buNone/>
            </a:pPr>
            <a:endParaRPr lang="en-US" sz="1800" dirty="0">
              <a:effectLst/>
              <a:latin typeface="Arial" panose="020B0604020202020204" pitchFamily="34" charset="0"/>
              <a:ea typeface="Calibri" panose="020F0502020204030204" pitchFamily="34" charset="0"/>
            </a:endParaRPr>
          </a:p>
          <a:p>
            <a:pPr marL="0"/>
            <a:r>
              <a:rPr lang="en-US" sz="1800" b="1" dirty="0">
                <a:latin typeface="Arial" panose="020B0604020202020204" pitchFamily="34" charset="0"/>
                <a:ea typeface="Calibri" panose="020F0502020204030204" pitchFamily="34" charset="0"/>
              </a:rPr>
              <a:t>Changes to Companion Services</a:t>
            </a:r>
            <a:br>
              <a:rPr lang="en-US" sz="1800" dirty="0">
                <a:effectLst/>
                <a:latin typeface="Calibri" panose="020F0502020204030204" pitchFamily="34" charset="0"/>
                <a:ea typeface="Calibri" panose="020F0502020204030204" pitchFamily="34" charset="0"/>
              </a:rPr>
            </a:br>
            <a:r>
              <a:rPr lang="en-US" sz="1800" dirty="0">
                <a:latin typeface="Calibri" panose="020F0502020204030204" pitchFamily="34" charset="0"/>
                <a:ea typeface="Calibri" panose="020F0502020204030204" pitchFamily="34" charset="0"/>
              </a:rPr>
              <a:t>Full time companion services (5 days per week, 8 hours per day for a maximum of 40 hours per week) will be considered the most integrated setting for the following: </a:t>
            </a:r>
          </a:p>
          <a:p>
            <a:pPr marL="400050" lvl="1"/>
            <a:r>
              <a:rPr lang="en-US" sz="1800" dirty="0">
                <a:effectLst/>
                <a:latin typeface="Calibri" panose="020F0502020204030204" pitchFamily="34" charset="0"/>
                <a:ea typeface="Calibri" panose="020F0502020204030204" pitchFamily="34" charset="0"/>
              </a:rPr>
              <a:t>Retirees</a:t>
            </a:r>
          </a:p>
          <a:p>
            <a:pPr marL="400050" lvl="1"/>
            <a:r>
              <a:rPr lang="en-US" sz="1800" dirty="0">
                <a:latin typeface="Calibri" panose="020F0502020204030204" pitchFamily="34" charset="0"/>
                <a:ea typeface="Calibri" panose="020F0502020204030204" pitchFamily="34" charset="0"/>
              </a:rPr>
              <a:t>Persons who previously had five (5) days a week of Companion Services authorized prior to the PHE and wish to continue</a:t>
            </a:r>
          </a:p>
          <a:p>
            <a:pPr marL="400050" lvl="1"/>
            <a:r>
              <a:rPr lang="en-US" sz="1800" dirty="0">
                <a:effectLst/>
                <a:latin typeface="Calibri" panose="020F0502020204030204" pitchFamily="34" charset="0"/>
                <a:ea typeface="Calibri" panose="020F0502020204030204" pitchFamily="34" charset="0"/>
              </a:rPr>
              <a:t>Persons with a documented health or medical reason that prevents them from engaging in other day or employment services</a:t>
            </a:r>
            <a:r>
              <a:rPr lang="en-US" sz="1800" dirty="0">
                <a:effectLst/>
                <a:latin typeface="Arial" panose="020B0604020202020204" pitchFamily="34" charset="0"/>
                <a:ea typeface="Calibri" panose="020F0502020204030204" pitchFamily="34" charset="0"/>
              </a:rPr>
              <a:t>.</a:t>
            </a:r>
          </a:p>
          <a:p>
            <a:pPr marL="0"/>
            <a:endParaRPr lang="en-US" sz="1800" dirty="0">
              <a:effectLst/>
              <a:latin typeface="Arial" panose="020B0604020202020204" pitchFamily="34" charset="0"/>
              <a:ea typeface="Calibri" panose="020F0502020204030204" pitchFamily="34" charset="0"/>
            </a:endParaRPr>
          </a:p>
          <a:p>
            <a:pPr marL="0"/>
            <a:endParaRPr lang="en-US" sz="1800" dirty="0">
              <a:effectLst/>
              <a:latin typeface="Calibri" panose="020F0502020204030204" pitchFamily="34" charset="0"/>
              <a:ea typeface="Calibri" panose="020F0502020204030204" pitchFamily="34" charset="0"/>
            </a:endParaRPr>
          </a:p>
          <a:p>
            <a:pPr marL="0" marR="0"/>
            <a:endParaRPr lang="en-US" sz="1400" dirty="0">
              <a:effectLst/>
              <a:latin typeface="Calibri" panose="020F0502020204030204" pitchFamily="34" charset="0"/>
              <a:ea typeface="Calibri" panose="020F0502020204030204" pitchFamily="34" charset="0"/>
            </a:endParaRPr>
          </a:p>
          <a:p>
            <a:pPr marL="457200" lvl="1" indent="0">
              <a:buNone/>
            </a:pPr>
            <a:endParaRPr lang="en-US" sz="1600" dirty="0">
              <a:latin typeface="Calibri"/>
              <a:cs typeface="Calibri"/>
            </a:endParaRPr>
          </a:p>
          <a:p>
            <a:pPr marL="0" indent="0">
              <a:buNone/>
            </a:pPr>
            <a:endParaRPr lang="en-US" sz="2000" dirty="0">
              <a:latin typeface="Calibri"/>
              <a:cs typeface="Calibri"/>
            </a:endParaRPr>
          </a:p>
          <a:p>
            <a:endParaRPr lang="en-US" sz="2000" dirty="0">
              <a:cs typeface="Calibri"/>
            </a:endParaRPr>
          </a:p>
          <a:p>
            <a:pPr marL="457200" lvl="1" indent="0">
              <a:buNone/>
            </a:pPr>
            <a:endParaRPr lang="en-US" sz="2400" dirty="0">
              <a:latin typeface="Calibri"/>
              <a:cs typeface="Calibri"/>
            </a:endParaRPr>
          </a:p>
        </p:txBody>
      </p:sp>
    </p:spTree>
    <p:extLst>
      <p:ext uri="{BB962C8B-B14F-4D97-AF65-F5344CB8AC3E}">
        <p14:creationId xmlns:p14="http://schemas.microsoft.com/office/powerpoint/2010/main" val="174171637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6" name="Title 5">
            <a:extLst>
              <a:ext uri="{FF2B5EF4-FFF2-40B4-BE49-F238E27FC236}">
                <a16:creationId xmlns:a16="http://schemas.microsoft.com/office/drawing/2014/main" id="{E5001569-4478-463B-B611-21FFB71C27DC}"/>
              </a:ext>
            </a:extLst>
          </p:cNvPr>
          <p:cNvSpPr>
            <a:spLocks noGrp="1"/>
          </p:cNvSpPr>
          <p:nvPr>
            <p:ph type="title"/>
          </p:nvPr>
        </p:nvSpPr>
        <p:spPr>
          <a:xfrm>
            <a:off x="254620" y="296171"/>
            <a:ext cx="7897091" cy="1095526"/>
          </a:xfrm>
        </p:spPr>
        <p:txBody>
          <a:bodyPr/>
          <a:lstStyle/>
          <a:p>
            <a:pPr algn="ctr">
              <a:lnSpc>
                <a:spcPts val="4000"/>
              </a:lnSpc>
            </a:pPr>
            <a:r>
              <a:rPr lang="en-US" sz="2600" dirty="0">
                <a:latin typeface="Gill Sans Std"/>
                <a:cs typeface="Times New Roman"/>
              </a:rPr>
              <a:t>Schedule and Criteria for Companion Service Authorizations</a:t>
            </a:r>
            <a:endParaRPr lang="en-US" sz="2600" dirty="0">
              <a:latin typeface="Gill Sans Std"/>
              <a:cs typeface="Times New Roman" panose="02020603050405020304" pitchFamily="18" charset="0"/>
            </a:endParaRPr>
          </a:p>
        </p:txBody>
      </p:sp>
      <p:sp>
        <p:nvSpPr>
          <p:cNvPr id="5" name="Slide Number Placeholder 4">
            <a:extLst>
              <a:ext uri="{FF2B5EF4-FFF2-40B4-BE49-F238E27FC236}">
                <a16:creationId xmlns:a16="http://schemas.microsoft.com/office/drawing/2014/main" id="{43BE07AB-A040-4B9B-BF17-27EA7A5F9122}"/>
              </a:ext>
            </a:extLst>
          </p:cNvPr>
          <p:cNvSpPr>
            <a:spLocks noGrp="1"/>
          </p:cNvSpPr>
          <p:nvPr>
            <p:ph type="sldNum" sz="quarter" idx="12"/>
          </p:nvPr>
        </p:nvSpPr>
        <p:spPr/>
        <p:txBody>
          <a:bodyPr/>
          <a:lstStyle/>
          <a:p>
            <a:fld id="{4A75BE36-4E3E-C248-B598-07ED9BB6E047}" type="slidenum">
              <a:rPr lang="en-US" smtClean="0"/>
              <a:pPr/>
              <a:t>6</a:t>
            </a:fld>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99838" y="1514214"/>
            <a:ext cx="8283497" cy="5921566"/>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endParaRPr lang="en-US" sz="1800" dirty="0">
              <a:effectLst/>
              <a:latin typeface="Arial" panose="020B0604020202020204" pitchFamily="34" charset="0"/>
              <a:ea typeface="Calibri" panose="020F0502020204030204" pitchFamily="34" charset="0"/>
            </a:endParaRPr>
          </a:p>
          <a:p>
            <a:pPr marL="0"/>
            <a:endParaRPr lang="en-US" sz="1800" dirty="0">
              <a:effectLst/>
              <a:latin typeface="Calibri" panose="020F0502020204030204" pitchFamily="34" charset="0"/>
              <a:ea typeface="Calibri" panose="020F0502020204030204" pitchFamily="34" charset="0"/>
            </a:endParaRPr>
          </a:p>
          <a:p>
            <a:pPr marL="0" marR="0"/>
            <a:endParaRPr lang="en-US" sz="1400" dirty="0">
              <a:effectLst/>
              <a:latin typeface="Calibri" panose="020F0502020204030204" pitchFamily="34" charset="0"/>
              <a:ea typeface="Calibri" panose="020F0502020204030204" pitchFamily="34" charset="0"/>
            </a:endParaRPr>
          </a:p>
          <a:p>
            <a:pPr marL="457200" lvl="1" indent="0">
              <a:buNone/>
            </a:pPr>
            <a:endParaRPr lang="en-US" sz="1600" dirty="0">
              <a:latin typeface="Calibri"/>
              <a:cs typeface="Calibri"/>
            </a:endParaRPr>
          </a:p>
          <a:p>
            <a:pPr marL="0" indent="0">
              <a:buNone/>
            </a:pPr>
            <a:endParaRPr lang="en-US" sz="2000" dirty="0">
              <a:latin typeface="Calibri"/>
              <a:cs typeface="Calibri"/>
            </a:endParaRPr>
          </a:p>
          <a:p>
            <a:endParaRPr lang="en-US" sz="2000" dirty="0">
              <a:cs typeface="Calibri"/>
            </a:endParaRPr>
          </a:p>
          <a:p>
            <a:pPr marL="457200" lvl="1" indent="0">
              <a:buNone/>
            </a:pPr>
            <a:endParaRPr lang="en-US" sz="2400" dirty="0">
              <a:latin typeface="Calibri"/>
              <a:cs typeface="Calibri"/>
            </a:endParaRPr>
          </a:p>
        </p:txBody>
      </p:sp>
      <p:pic>
        <p:nvPicPr>
          <p:cNvPr id="15" name="Picture 14">
            <a:extLst>
              <a:ext uri="{FF2B5EF4-FFF2-40B4-BE49-F238E27FC236}">
                <a16:creationId xmlns:a16="http://schemas.microsoft.com/office/drawing/2014/main" id="{62CB86CF-21F1-10CD-1597-F54F788618D3}"/>
              </a:ext>
            </a:extLst>
          </p:cNvPr>
          <p:cNvPicPr>
            <a:picLocks noChangeAspect="1"/>
          </p:cNvPicPr>
          <p:nvPr/>
        </p:nvPicPr>
        <p:blipFill>
          <a:blip r:embed="rId4"/>
          <a:stretch>
            <a:fillRect/>
          </a:stretch>
        </p:blipFill>
        <p:spPr>
          <a:xfrm>
            <a:off x="-65314" y="1441940"/>
            <a:ext cx="8460712" cy="5059344"/>
          </a:xfrm>
          <a:prstGeom prst="rect">
            <a:avLst/>
          </a:prstGeom>
        </p:spPr>
      </p:pic>
    </p:spTree>
    <p:extLst>
      <p:ext uri="{BB962C8B-B14F-4D97-AF65-F5344CB8AC3E}">
        <p14:creationId xmlns:p14="http://schemas.microsoft.com/office/powerpoint/2010/main" val="272068928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807E08-112B-D9A8-15EC-C3AFD0F88B14}"/>
              </a:ext>
            </a:extLst>
          </p:cNvPr>
          <p:cNvSpPr>
            <a:spLocks noGrp="1"/>
          </p:cNvSpPr>
          <p:nvPr>
            <p:ph type="body" sz="half" idx="2"/>
          </p:nvPr>
        </p:nvSpPr>
        <p:spPr>
          <a:xfrm>
            <a:off x="376788" y="1841451"/>
            <a:ext cx="8137700" cy="4752337"/>
          </a:xfrm>
        </p:spPr>
        <p:txBody>
          <a:bodyPr/>
          <a:lstStyle/>
          <a:p>
            <a:pPr marL="457200" indent="-457200">
              <a:lnSpc>
                <a:spcPts val="4000"/>
              </a:lnSpc>
              <a:spcBef>
                <a:spcPts val="1200"/>
              </a:spcBef>
              <a:buFontTx/>
              <a:buChar char="-"/>
            </a:pPr>
            <a:r>
              <a:rPr lang="en-US" dirty="0"/>
              <a:t>Presentations at Community and Provider Forums on the Unwinding Plan</a:t>
            </a:r>
          </a:p>
          <a:p>
            <a:pPr marL="457200" indent="-457200">
              <a:lnSpc>
                <a:spcPts val="4000"/>
              </a:lnSpc>
              <a:spcBef>
                <a:spcPts val="1200"/>
              </a:spcBef>
              <a:buFontTx/>
              <a:buChar char="-"/>
            </a:pPr>
            <a:r>
              <a:rPr lang="en-US" dirty="0"/>
              <a:t>Presentation at the DDS Provider Fair</a:t>
            </a:r>
          </a:p>
          <a:p>
            <a:pPr marL="457200" indent="-457200">
              <a:lnSpc>
                <a:spcPts val="4000"/>
              </a:lnSpc>
              <a:spcBef>
                <a:spcPts val="1200"/>
              </a:spcBef>
              <a:buFontTx/>
              <a:buChar char="-"/>
            </a:pPr>
            <a:r>
              <a:rPr lang="en-US" dirty="0"/>
              <a:t>Transmittal to DDS Providers</a:t>
            </a:r>
          </a:p>
          <a:p>
            <a:pPr marL="457200" indent="-457200">
              <a:lnSpc>
                <a:spcPts val="4000"/>
              </a:lnSpc>
              <a:spcBef>
                <a:spcPts val="1200"/>
              </a:spcBef>
              <a:buFontTx/>
              <a:buChar char="-"/>
            </a:pPr>
            <a:r>
              <a:rPr lang="en-US" dirty="0"/>
              <a:t>Letters to Families, Advocates, and Guardians of persons supported</a:t>
            </a:r>
          </a:p>
          <a:p>
            <a:pPr lvl="1"/>
            <a:endParaRPr lang="en-US" dirty="0"/>
          </a:p>
        </p:txBody>
      </p:sp>
      <p:sp>
        <p:nvSpPr>
          <p:cNvPr id="3" name="Title 2">
            <a:extLst>
              <a:ext uri="{FF2B5EF4-FFF2-40B4-BE49-F238E27FC236}">
                <a16:creationId xmlns:a16="http://schemas.microsoft.com/office/drawing/2014/main" id="{D73C35A0-28AB-7A78-E8E2-0F77972D4F14}"/>
              </a:ext>
            </a:extLst>
          </p:cNvPr>
          <p:cNvSpPr>
            <a:spLocks noGrp="1"/>
          </p:cNvSpPr>
          <p:nvPr>
            <p:ph type="title"/>
          </p:nvPr>
        </p:nvSpPr>
        <p:spPr>
          <a:xfrm>
            <a:off x="882235" y="698452"/>
            <a:ext cx="7315200" cy="850055"/>
          </a:xfrm>
        </p:spPr>
        <p:txBody>
          <a:bodyPr/>
          <a:lstStyle/>
          <a:p>
            <a:r>
              <a:rPr lang="en-US" dirty="0"/>
              <a:t>Notification to Stakeholders</a:t>
            </a:r>
          </a:p>
        </p:txBody>
      </p:sp>
      <p:sp>
        <p:nvSpPr>
          <p:cNvPr id="5" name="Slide Number Placeholder 4">
            <a:extLst>
              <a:ext uri="{FF2B5EF4-FFF2-40B4-BE49-F238E27FC236}">
                <a16:creationId xmlns:a16="http://schemas.microsoft.com/office/drawing/2014/main" id="{A67229D8-DC90-1431-56A8-0CC499AFA37D}"/>
              </a:ext>
            </a:extLst>
          </p:cNvPr>
          <p:cNvSpPr>
            <a:spLocks noGrp="1"/>
          </p:cNvSpPr>
          <p:nvPr>
            <p:ph type="sldNum" sz="quarter" idx="12"/>
          </p:nvPr>
        </p:nvSpPr>
        <p:spPr/>
        <p:txBody>
          <a:bodyPr/>
          <a:lstStyle/>
          <a:p>
            <a:fld id="{4A75BE36-4E3E-C248-B598-07ED9BB6E047}" type="slidenum">
              <a:rPr lang="en-US" smtClean="0"/>
              <a:pPr/>
              <a:t>7</a:t>
            </a:fld>
            <a:endParaRPr lang="en-US"/>
          </a:p>
        </p:txBody>
      </p:sp>
    </p:spTree>
    <p:extLst>
      <p:ext uri="{BB962C8B-B14F-4D97-AF65-F5344CB8AC3E}">
        <p14:creationId xmlns:p14="http://schemas.microsoft.com/office/powerpoint/2010/main" val="330771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5" name="Slide Number Placeholder 4">
            <a:extLst>
              <a:ext uri="{FF2B5EF4-FFF2-40B4-BE49-F238E27FC236}">
                <a16:creationId xmlns:a16="http://schemas.microsoft.com/office/drawing/2014/main" id="{43BE07AB-A040-4B9B-BF17-27EA7A5F9122}"/>
              </a:ext>
            </a:extLst>
          </p:cNvPr>
          <p:cNvSpPr>
            <a:spLocks noGrp="1"/>
          </p:cNvSpPr>
          <p:nvPr>
            <p:ph type="sldNum" sz="quarter" idx="12"/>
          </p:nvPr>
        </p:nvSpPr>
        <p:spPr/>
        <p:txBody>
          <a:bodyPr/>
          <a:lstStyle/>
          <a:p>
            <a:fld id="{4A75BE36-4E3E-C248-B598-07ED9BB6E047}" type="slidenum">
              <a:rPr lang="en-US" smtClean="0"/>
              <a:pPr/>
              <a:t>8</a:t>
            </a:fld>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1644737"/>
            <a:ext cx="8283497" cy="4788084"/>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2400" dirty="0">
              <a:latin typeface="Calibri"/>
              <a:cs typeface="Times New Roman"/>
            </a:endParaRPr>
          </a:p>
          <a:p>
            <a:pPr marL="457200" lvl="1" indent="0">
              <a:buNone/>
            </a:pPr>
            <a:endParaRPr lang="en-US" sz="2400" dirty="0">
              <a:latin typeface="Calibri"/>
              <a:cs typeface="Calibri"/>
            </a:endParaRPr>
          </a:p>
        </p:txBody>
      </p:sp>
      <p:pic>
        <p:nvPicPr>
          <p:cNvPr id="1026" name="Picture 2">
            <a:extLst>
              <a:ext uri="{FF2B5EF4-FFF2-40B4-BE49-F238E27FC236}">
                <a16:creationId xmlns:a16="http://schemas.microsoft.com/office/drawing/2014/main" id="{7E086CBC-04F6-8181-F349-2D7170E36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 y="281591"/>
            <a:ext cx="2671998"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B5E7671-CA32-FA05-081D-291D0DC25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763" y="261258"/>
            <a:ext cx="2287506"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9A65B2AF-2B81-6494-A8F0-FA4D05067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270" y="266230"/>
            <a:ext cx="2108880"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103538D6-30AE-5EE8-36A7-1DD8BF4D7E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 y="3041408"/>
            <a:ext cx="2671998" cy="21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F6D5FA5D-95C3-97BF-0F79-AC8433A7E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762" y="3041408"/>
            <a:ext cx="2287506" cy="21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27" descr="A group of people doing a handstand on a stage&#10;&#10;Description automatically generated with low confidence">
            <a:extLst>
              <a:ext uri="{FF2B5EF4-FFF2-40B4-BE49-F238E27FC236}">
                <a16:creationId xmlns:a16="http://schemas.microsoft.com/office/drawing/2014/main" id="{D89B60AF-A98D-4B3F-1C63-88717CFA4EDC}"/>
              </a:ext>
            </a:extLst>
          </p:cNvPr>
          <p:cNvPicPr>
            <a:picLocks noChangeAspect="1"/>
          </p:cNvPicPr>
          <p:nvPr/>
        </p:nvPicPr>
        <p:blipFill rotWithShape="1">
          <a:blip r:embed="rId8"/>
          <a:srcRect r="6" b="219"/>
          <a:stretch/>
        </p:blipFill>
        <p:spPr>
          <a:xfrm rot="10800000">
            <a:off x="4979578" y="3041407"/>
            <a:ext cx="2093572" cy="2171856"/>
          </a:xfrm>
          <a:prstGeom prst="rect">
            <a:avLst/>
          </a:prstGeom>
        </p:spPr>
      </p:pic>
      <p:pic>
        <p:nvPicPr>
          <p:cNvPr id="3" name="Picture 2" descr="A person in a space suit&#10;&#10;Description automatically generated with medium confidence">
            <a:extLst>
              <a:ext uri="{FF2B5EF4-FFF2-40B4-BE49-F238E27FC236}">
                <a16:creationId xmlns:a16="http://schemas.microsoft.com/office/drawing/2014/main" id="{146E8841-3759-D045-64DD-88C73D63D044}"/>
              </a:ext>
            </a:extLst>
          </p:cNvPr>
          <p:cNvPicPr>
            <a:picLocks noChangeAspect="1"/>
          </p:cNvPicPr>
          <p:nvPr/>
        </p:nvPicPr>
        <p:blipFill rotWithShape="1">
          <a:blip r:embed="rId9"/>
          <a:srcRect r="-1" b="42521"/>
          <a:stretch/>
        </p:blipFill>
        <p:spPr>
          <a:xfrm>
            <a:off x="0" y="5213264"/>
            <a:ext cx="2227063" cy="1644738"/>
          </a:xfrm>
          <a:prstGeom prst="rect">
            <a:avLst/>
          </a:prstGeom>
        </p:spPr>
      </p:pic>
      <p:pic>
        <p:nvPicPr>
          <p:cNvPr id="8" name="Picture 7" descr="A picture containing tree, outdoor, building, tepee&#10;&#10;Description automatically generated">
            <a:extLst>
              <a:ext uri="{FF2B5EF4-FFF2-40B4-BE49-F238E27FC236}">
                <a16:creationId xmlns:a16="http://schemas.microsoft.com/office/drawing/2014/main" id="{455B2622-C2DC-B42F-A2F1-B44F204207D5}"/>
              </a:ext>
            </a:extLst>
          </p:cNvPr>
          <p:cNvPicPr>
            <a:picLocks noChangeAspect="1"/>
          </p:cNvPicPr>
          <p:nvPr/>
        </p:nvPicPr>
        <p:blipFill rotWithShape="1">
          <a:blip r:embed="rId10"/>
          <a:srcRect t="531" r="5" b="5"/>
          <a:stretch/>
        </p:blipFill>
        <p:spPr>
          <a:xfrm>
            <a:off x="2227065" y="5210442"/>
            <a:ext cx="2364361" cy="1647558"/>
          </a:xfrm>
          <a:prstGeom prst="rect">
            <a:avLst/>
          </a:prstGeom>
        </p:spPr>
      </p:pic>
      <p:pic>
        <p:nvPicPr>
          <p:cNvPr id="9" name="Picture 8" descr="A picture containing person, indoor, cluttered&#10;&#10;Description automatically generated">
            <a:extLst>
              <a:ext uri="{FF2B5EF4-FFF2-40B4-BE49-F238E27FC236}">
                <a16:creationId xmlns:a16="http://schemas.microsoft.com/office/drawing/2014/main" id="{25656B6C-CD2D-08EA-061F-981D4C9ABC31}"/>
              </a:ext>
            </a:extLst>
          </p:cNvPr>
          <p:cNvPicPr>
            <a:picLocks noChangeAspect="1"/>
          </p:cNvPicPr>
          <p:nvPr/>
        </p:nvPicPr>
        <p:blipFill rotWithShape="1">
          <a:blip r:embed="rId11"/>
          <a:srcRect t="214" r="6" b="6"/>
          <a:stretch/>
        </p:blipFill>
        <p:spPr>
          <a:xfrm>
            <a:off x="4572000" y="5210442"/>
            <a:ext cx="2501150" cy="1647558"/>
          </a:xfrm>
          <a:prstGeom prst="rect">
            <a:avLst/>
          </a:prstGeom>
        </p:spPr>
      </p:pic>
    </p:spTree>
    <p:extLst>
      <p:ext uri="{BB962C8B-B14F-4D97-AF65-F5344CB8AC3E}">
        <p14:creationId xmlns:p14="http://schemas.microsoft.com/office/powerpoint/2010/main" val="139167949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213283" y="1184456"/>
            <a:ext cx="7946006" cy="5662303"/>
          </a:xfrm>
        </p:spPr>
        <p:txBody>
          <a:bodyPr lIns="91440" tIns="45720" rIns="91440" bIns="45720" anchor="t"/>
          <a:lstStyle/>
          <a:p>
            <a:pPr marL="0" indent="0">
              <a:buNone/>
            </a:pPr>
            <a:r>
              <a:rPr kumimoji="0" lang="en-US" sz="2400" b="0" i="0" u="none" strike="noStrike" kern="1200" cap="none" spc="0" normalizeH="0" baseline="0" noProof="0" dirty="0">
                <a:ln>
                  <a:noFill/>
                </a:ln>
                <a:solidFill>
                  <a:prstClr val="black"/>
                </a:solidFill>
                <a:effectLst/>
                <a:uLnTx/>
                <a:uFillTx/>
                <a:latin typeface="Calibri"/>
                <a:ea typeface="+mn-ea"/>
                <a:cs typeface="+mn-cs"/>
              </a:rPr>
              <a:t>If you have case specific questions regarding unwinding from the Public Health Emergency (PHE), please contact your assigned Service Coordinator</a:t>
            </a:r>
          </a:p>
          <a:p>
            <a:pPr marL="0" indent="0">
              <a:buNone/>
            </a:pPr>
            <a:r>
              <a:rPr kumimoji="0" lang="en-US" sz="2400" b="0" i="0" u="none" strike="noStrike" kern="1200" cap="none" spc="0" normalizeH="0" baseline="0" noProof="0" dirty="0">
                <a:ln>
                  <a:noFill/>
                </a:ln>
                <a:solidFill>
                  <a:prstClr val="black"/>
                </a:solidFill>
                <a:effectLst/>
                <a:uLnTx/>
                <a:uFillTx/>
                <a:latin typeface="Calibri"/>
                <a:ea typeface="+mn-ea"/>
                <a:cs typeface="+mn-cs"/>
              </a:rPr>
              <a:t>or </a:t>
            </a:r>
          </a:p>
          <a:p>
            <a:pPr marL="0" indent="0">
              <a:buNone/>
            </a:pPr>
            <a:r>
              <a:rPr kumimoji="0" lang="en-US" sz="2400" b="0" i="0" u="none" strike="noStrike" kern="1200" cap="none" spc="0" normalizeH="0" baseline="0" noProof="0" dirty="0">
                <a:ln>
                  <a:noFill/>
                </a:ln>
                <a:solidFill>
                  <a:prstClr val="black"/>
                </a:solidFill>
                <a:effectLst/>
                <a:uLnTx/>
                <a:uFillTx/>
                <a:latin typeface="Calibri"/>
                <a:ea typeface="+mn-ea"/>
                <a:cs typeface="+mn-cs"/>
              </a:rPr>
              <a:t>Assigned Supervisory Service Coordinator or Program Manager:  </a:t>
            </a:r>
            <a:r>
              <a:rPr lang="en-US" sz="2400" dirty="0"/>
              <a:t>Theresa Burrage, Latryce Hilliard, Charles Manu, Adrienne Dezurn, Patrick Balogun, Joseph Melendez, Tisharra Albright, Carolyn Smith, Kittrell Jones-Williams, Katrina Patterson, </a:t>
            </a:r>
            <a:r>
              <a:rPr kumimoji="0" lang="en-US" sz="2400" b="0" i="0" u="none" strike="noStrike" kern="1200" cap="none" spc="0" normalizeH="0" baseline="0" noProof="0" dirty="0">
                <a:ln>
                  <a:noFill/>
                </a:ln>
                <a:solidFill>
                  <a:prstClr val="black"/>
                </a:solidFill>
                <a:effectLst/>
                <a:uLnTx/>
                <a:uFillTx/>
                <a:latin typeface="Calibri"/>
                <a:ea typeface="+mn-ea"/>
                <a:cs typeface="+mn-cs"/>
              </a:rPr>
              <a:t>Robin Exton, Rhode Bernadel </a:t>
            </a:r>
            <a:r>
              <a:rPr lang="en-US" sz="2400" dirty="0">
                <a:solidFill>
                  <a:prstClr val="black"/>
                </a:solidFill>
                <a:latin typeface="Calibri"/>
              </a:rPr>
              <a:t>or </a:t>
            </a:r>
            <a:r>
              <a:rPr kumimoji="0" lang="en-US" sz="2400" b="0" i="0" u="none" strike="noStrike" kern="1200" cap="none" spc="0" normalizeH="0" baseline="0" noProof="0" dirty="0">
                <a:ln>
                  <a:noFill/>
                </a:ln>
                <a:solidFill>
                  <a:prstClr val="black"/>
                </a:solidFill>
                <a:effectLst/>
                <a:uLnTx/>
                <a:uFillTx/>
                <a:latin typeface="Calibri"/>
                <a:ea typeface="+mn-ea"/>
                <a:cs typeface="+mn-cs"/>
              </a:rPr>
              <a:t>Musu Fofana</a:t>
            </a:r>
          </a:p>
          <a:p>
            <a:pPr marL="0" indent="0">
              <a:buNone/>
            </a:pPr>
            <a:endParaRPr lang="en-US" sz="2400" dirty="0">
              <a:latin typeface="+mn-lt"/>
              <a:cs typeface="Calibri"/>
            </a:endParaRPr>
          </a:p>
          <a:p>
            <a:pPr marL="0" indent="0">
              <a:buNone/>
            </a:pPr>
            <a:endParaRPr lang="en-US" sz="2400" dirty="0">
              <a:latin typeface="+mn-lt"/>
              <a:cs typeface="Calibri"/>
            </a:endParaRPr>
          </a:p>
          <a:p>
            <a:pPr marL="0" indent="0">
              <a:buNone/>
            </a:pPr>
            <a:endParaRPr lang="en-US" sz="2400" dirty="0">
              <a:latin typeface="+mn-lt"/>
              <a:cs typeface="Calibri"/>
            </a:endParaRPr>
          </a:p>
        </p:txBody>
      </p:sp>
      <p:sp>
        <p:nvSpPr>
          <p:cNvPr id="21" name="Title 20"/>
          <p:cNvSpPr>
            <a:spLocks noGrp="1"/>
          </p:cNvSpPr>
          <p:nvPr>
            <p:ph type="title"/>
          </p:nvPr>
        </p:nvSpPr>
        <p:spPr>
          <a:xfrm>
            <a:off x="171450" y="442273"/>
            <a:ext cx="7912241" cy="742183"/>
          </a:xfrm>
        </p:spPr>
        <p:txBody>
          <a:bodyPr/>
          <a:lstStyle/>
          <a:p>
            <a:pPr algn="ctr"/>
            <a:r>
              <a:rPr lang="en-US" sz="4000" b="1">
                <a:latin typeface="+mn-lt"/>
              </a:rPr>
              <a:t>Questions?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3" name="Picture 2">
            <a:extLst>
              <a:ext uri="{FF2B5EF4-FFF2-40B4-BE49-F238E27FC236}">
                <a16:creationId xmlns:a16="http://schemas.microsoft.com/office/drawing/2014/main" id="{3420984E-3B11-3587-73E2-75317ABE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17" y="5207915"/>
            <a:ext cx="1364203" cy="1188965"/>
          </a:xfrm>
          <a:prstGeom prst="rect">
            <a:avLst/>
          </a:prstGeom>
        </p:spPr>
      </p:pic>
    </p:spTree>
    <p:extLst>
      <p:ext uri="{BB962C8B-B14F-4D97-AF65-F5344CB8AC3E}">
        <p14:creationId xmlns:p14="http://schemas.microsoft.com/office/powerpoint/2010/main" val="3006289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437</Words>
  <Application>Microsoft Office PowerPoint</Application>
  <PresentationFormat>On-screen Show (4:3)</PresentationFormat>
  <Paragraphs>61</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Gill Sans Std</vt:lpstr>
      <vt:lpstr>Gill Sans Std Bold</vt:lpstr>
      <vt:lpstr>Gill Sans Std Light</vt:lpstr>
      <vt:lpstr>Office Theme</vt:lpstr>
      <vt:lpstr>Office Theme</vt:lpstr>
      <vt:lpstr>PowerPoint Presentation</vt:lpstr>
      <vt:lpstr>Federal Public Health Emergency</vt:lpstr>
      <vt:lpstr>As we approach the end of the PHE, DDS wants people supported to: </vt:lpstr>
      <vt:lpstr>Prior to the Federal Public Health Emergency (PHE)</vt:lpstr>
      <vt:lpstr>End of PHE: What to expect?</vt:lpstr>
      <vt:lpstr>Schedule and Criteria for Companion Service Authorizations</vt:lpstr>
      <vt:lpstr>Notification to Stakeholders</vt:lpstr>
      <vt:lpstr>PowerPoint Presentation</vt:lpstr>
      <vt:lpstr>Questions?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Fofana, Musu (DDS)</cp:lastModifiedBy>
  <cp:revision>50</cp:revision>
  <dcterms:created xsi:type="dcterms:W3CDTF">2014-12-09T03:54:50Z</dcterms:created>
  <dcterms:modified xsi:type="dcterms:W3CDTF">2023-07-28T13:55:54Z</dcterms:modified>
</cp:coreProperties>
</file>