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0" r:id="rId2"/>
    <p:sldId id="282" r:id="rId3"/>
    <p:sldId id="257" r:id="rId4"/>
    <p:sldId id="283" r:id="rId5"/>
    <p:sldId id="258" r:id="rId6"/>
    <p:sldId id="259" r:id="rId7"/>
    <p:sldId id="260" r:id="rId8"/>
    <p:sldId id="261" r:id="rId9"/>
    <p:sldId id="262" r:id="rId10"/>
    <p:sldId id="263" r:id="rId11"/>
    <p:sldId id="271" r:id="rId12"/>
    <p:sldId id="272" r:id="rId13"/>
    <p:sldId id="273" r:id="rId14"/>
    <p:sldId id="274" r:id="rId15"/>
    <p:sldId id="298" r:id="rId16"/>
    <p:sldId id="296" r:id="rId17"/>
    <p:sldId id="289" r:id="rId18"/>
    <p:sldId id="290" r:id="rId19"/>
    <p:sldId id="292" r:id="rId20"/>
    <p:sldId id="294" r:id="rId21"/>
    <p:sldId id="300" r:id="rId22"/>
    <p:sldId id="275" r:id="rId23"/>
    <p:sldId id="266" r:id="rId24"/>
    <p:sldId id="267" r:id="rId25"/>
    <p:sldId id="268" r:id="rId26"/>
    <p:sldId id="269" r:id="rId27"/>
    <p:sldId id="270" r:id="rId2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15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1EB183-A0A0-4223-8483-D604C0D1F1AA}"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B90A-402C-4CCE-96FF-5B3EA2F6A6DE}" type="slidenum">
              <a:rPr lang="en-US" smtClean="0"/>
              <a:pPr/>
              <a:t>‹#›</a:t>
            </a:fld>
            <a:endParaRPr lang="en-US"/>
          </a:p>
        </p:txBody>
      </p:sp>
    </p:spTree>
    <p:extLst>
      <p:ext uri="{BB962C8B-B14F-4D97-AF65-F5344CB8AC3E}">
        <p14:creationId xmlns:p14="http://schemas.microsoft.com/office/powerpoint/2010/main" val="353039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EB183-A0A0-4223-8483-D604C0D1F1AA}"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B90A-402C-4CCE-96FF-5B3EA2F6A6DE}" type="slidenum">
              <a:rPr lang="en-US" smtClean="0"/>
              <a:pPr/>
              <a:t>‹#›</a:t>
            </a:fld>
            <a:endParaRPr lang="en-US"/>
          </a:p>
        </p:txBody>
      </p:sp>
    </p:spTree>
    <p:extLst>
      <p:ext uri="{BB962C8B-B14F-4D97-AF65-F5344CB8AC3E}">
        <p14:creationId xmlns:p14="http://schemas.microsoft.com/office/powerpoint/2010/main" val="374858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EB183-A0A0-4223-8483-D604C0D1F1AA}"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B90A-402C-4CCE-96FF-5B3EA2F6A6DE}" type="slidenum">
              <a:rPr lang="en-US" smtClean="0"/>
              <a:pPr/>
              <a:t>‹#›</a:t>
            </a:fld>
            <a:endParaRPr lang="en-US"/>
          </a:p>
        </p:txBody>
      </p:sp>
    </p:spTree>
    <p:extLst>
      <p:ext uri="{BB962C8B-B14F-4D97-AF65-F5344CB8AC3E}">
        <p14:creationId xmlns:p14="http://schemas.microsoft.com/office/powerpoint/2010/main" val="267507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EB183-A0A0-4223-8483-D604C0D1F1AA}"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B90A-402C-4CCE-96FF-5B3EA2F6A6DE}" type="slidenum">
              <a:rPr lang="en-US" smtClean="0"/>
              <a:pPr/>
              <a:t>‹#›</a:t>
            </a:fld>
            <a:endParaRPr lang="en-US"/>
          </a:p>
        </p:txBody>
      </p:sp>
    </p:spTree>
    <p:extLst>
      <p:ext uri="{BB962C8B-B14F-4D97-AF65-F5344CB8AC3E}">
        <p14:creationId xmlns:p14="http://schemas.microsoft.com/office/powerpoint/2010/main" val="184591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EB183-A0A0-4223-8483-D604C0D1F1AA}"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B90A-402C-4CCE-96FF-5B3EA2F6A6DE}" type="slidenum">
              <a:rPr lang="en-US" smtClean="0"/>
              <a:pPr/>
              <a:t>‹#›</a:t>
            </a:fld>
            <a:endParaRPr lang="en-US"/>
          </a:p>
        </p:txBody>
      </p:sp>
    </p:spTree>
    <p:extLst>
      <p:ext uri="{BB962C8B-B14F-4D97-AF65-F5344CB8AC3E}">
        <p14:creationId xmlns:p14="http://schemas.microsoft.com/office/powerpoint/2010/main" val="383259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1EB183-A0A0-4223-8483-D604C0D1F1AA}" type="datetimeFigureOut">
              <a:rPr lang="en-US" smtClean="0"/>
              <a:pPr/>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BB90A-402C-4CCE-96FF-5B3EA2F6A6DE}" type="slidenum">
              <a:rPr lang="en-US" smtClean="0"/>
              <a:pPr/>
              <a:t>‹#›</a:t>
            </a:fld>
            <a:endParaRPr lang="en-US"/>
          </a:p>
        </p:txBody>
      </p:sp>
    </p:spTree>
    <p:extLst>
      <p:ext uri="{BB962C8B-B14F-4D97-AF65-F5344CB8AC3E}">
        <p14:creationId xmlns:p14="http://schemas.microsoft.com/office/powerpoint/2010/main" val="2967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1EB183-A0A0-4223-8483-D604C0D1F1AA}" type="datetimeFigureOut">
              <a:rPr lang="en-US" smtClean="0"/>
              <a:pPr/>
              <a:t>3/24/2015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BB90A-402C-4CCE-96FF-5B3EA2F6A6DE}" type="slidenum">
              <a:rPr lang="en-US" smtClean="0"/>
              <a:pPr/>
              <a:t>‹#›</a:t>
            </a:fld>
            <a:endParaRPr lang="en-US"/>
          </a:p>
        </p:txBody>
      </p:sp>
    </p:spTree>
    <p:extLst>
      <p:ext uri="{BB962C8B-B14F-4D97-AF65-F5344CB8AC3E}">
        <p14:creationId xmlns:p14="http://schemas.microsoft.com/office/powerpoint/2010/main" val="24030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1EB183-A0A0-4223-8483-D604C0D1F1AA}" type="datetimeFigureOut">
              <a:rPr lang="en-US" smtClean="0"/>
              <a:pPr/>
              <a:t>3/24/2015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BB90A-402C-4CCE-96FF-5B3EA2F6A6DE}" type="slidenum">
              <a:rPr lang="en-US" smtClean="0"/>
              <a:pPr/>
              <a:t>‹#›</a:t>
            </a:fld>
            <a:endParaRPr lang="en-US"/>
          </a:p>
        </p:txBody>
      </p:sp>
    </p:spTree>
    <p:extLst>
      <p:ext uri="{BB962C8B-B14F-4D97-AF65-F5344CB8AC3E}">
        <p14:creationId xmlns:p14="http://schemas.microsoft.com/office/powerpoint/2010/main" val="78483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EB183-A0A0-4223-8483-D604C0D1F1AA}" type="datetimeFigureOut">
              <a:rPr lang="en-US" smtClean="0"/>
              <a:pPr/>
              <a:t>3/24/2015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BB90A-402C-4CCE-96FF-5B3EA2F6A6DE}" type="slidenum">
              <a:rPr lang="en-US" smtClean="0"/>
              <a:pPr/>
              <a:t>‹#›</a:t>
            </a:fld>
            <a:endParaRPr lang="en-US"/>
          </a:p>
        </p:txBody>
      </p:sp>
    </p:spTree>
    <p:extLst>
      <p:ext uri="{BB962C8B-B14F-4D97-AF65-F5344CB8AC3E}">
        <p14:creationId xmlns:p14="http://schemas.microsoft.com/office/powerpoint/2010/main" val="82060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EB183-A0A0-4223-8483-D604C0D1F1AA}" type="datetimeFigureOut">
              <a:rPr lang="en-US" smtClean="0"/>
              <a:pPr/>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BB90A-402C-4CCE-96FF-5B3EA2F6A6DE}" type="slidenum">
              <a:rPr lang="en-US" smtClean="0"/>
              <a:pPr/>
              <a:t>‹#›</a:t>
            </a:fld>
            <a:endParaRPr lang="en-US"/>
          </a:p>
        </p:txBody>
      </p:sp>
    </p:spTree>
    <p:extLst>
      <p:ext uri="{BB962C8B-B14F-4D97-AF65-F5344CB8AC3E}">
        <p14:creationId xmlns:p14="http://schemas.microsoft.com/office/powerpoint/2010/main" val="5463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EB183-A0A0-4223-8483-D604C0D1F1AA}" type="datetimeFigureOut">
              <a:rPr lang="en-US" smtClean="0"/>
              <a:pPr/>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BB90A-402C-4CCE-96FF-5B3EA2F6A6DE}" type="slidenum">
              <a:rPr lang="en-US" smtClean="0"/>
              <a:pPr/>
              <a:t>‹#›</a:t>
            </a:fld>
            <a:endParaRPr lang="en-US"/>
          </a:p>
        </p:txBody>
      </p:sp>
    </p:spTree>
    <p:extLst>
      <p:ext uri="{BB962C8B-B14F-4D97-AF65-F5344CB8AC3E}">
        <p14:creationId xmlns:p14="http://schemas.microsoft.com/office/powerpoint/2010/main" val="129950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EB183-A0A0-4223-8483-D604C0D1F1AA}" type="datetimeFigureOut">
              <a:rPr lang="en-US" smtClean="0"/>
              <a:pPr/>
              <a:t>3/24/2015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BB90A-402C-4CCE-96FF-5B3EA2F6A6DE}" type="slidenum">
              <a:rPr lang="en-US" smtClean="0"/>
              <a:pPr/>
              <a:t>‹#›</a:t>
            </a:fld>
            <a:endParaRPr lang="en-US"/>
          </a:p>
        </p:txBody>
      </p:sp>
    </p:spTree>
    <p:extLst>
      <p:ext uri="{BB962C8B-B14F-4D97-AF65-F5344CB8AC3E}">
        <p14:creationId xmlns:p14="http://schemas.microsoft.com/office/powerpoint/2010/main" val="27645292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068087" cy="2387600"/>
          </a:xfrm>
        </p:spPr>
        <p:txBody>
          <a:bodyPr/>
          <a:lstStyle/>
          <a:p>
            <a:r>
              <a:rPr lang="en-US" b="1" dirty="0" smtClean="0"/>
              <a:t>Traveling Around Your Community</a:t>
            </a:r>
            <a:endParaRPr lang="en-US" b="1" dirty="0"/>
          </a:p>
        </p:txBody>
      </p:sp>
      <p:sp>
        <p:nvSpPr>
          <p:cNvPr id="3" name="Subtitle 2"/>
          <p:cNvSpPr>
            <a:spLocks noGrp="1"/>
          </p:cNvSpPr>
          <p:nvPr>
            <p:ph type="subTitle" idx="1"/>
          </p:nvPr>
        </p:nvSpPr>
        <p:spPr/>
        <p:txBody>
          <a:bodyPr>
            <a:normAutofit/>
          </a:bodyPr>
          <a:lstStyle/>
          <a:p>
            <a:r>
              <a:rPr lang="en-US" sz="3200" b="1" dirty="0"/>
              <a:t>“A guide to teaching people to use their public transportation system”</a:t>
            </a:r>
          </a:p>
          <a:p>
            <a:endParaRPr lang="en-US" sz="3200" dirty="0"/>
          </a:p>
        </p:txBody>
      </p:sp>
      <p:pic>
        <p:nvPicPr>
          <p:cNvPr id="4" name="Picture 3"/>
          <p:cNvPicPr>
            <a:picLocks noChangeAspect="1"/>
          </p:cNvPicPr>
          <p:nvPr/>
        </p:nvPicPr>
        <p:blipFill>
          <a:blip r:embed="rId2"/>
          <a:stretch>
            <a:fillRect/>
          </a:stretch>
        </p:blipFill>
        <p:spPr>
          <a:xfrm>
            <a:off x="119897" y="4827870"/>
            <a:ext cx="1612650" cy="1898606"/>
          </a:xfrm>
          <a:prstGeom prst="rect">
            <a:avLst/>
          </a:prstGeom>
          <a:effectLst>
            <a:softEdge rad="101600"/>
          </a:effectLst>
        </p:spPr>
      </p:pic>
      <p:pic>
        <p:nvPicPr>
          <p:cNvPr id="5" name="Picture 4"/>
          <p:cNvPicPr>
            <a:picLocks noChangeAspect="1"/>
          </p:cNvPicPr>
          <p:nvPr/>
        </p:nvPicPr>
        <p:blipFill>
          <a:blip r:embed="rId3"/>
          <a:stretch>
            <a:fillRect/>
          </a:stretch>
        </p:blipFill>
        <p:spPr>
          <a:xfrm>
            <a:off x="10427368" y="127023"/>
            <a:ext cx="1644735" cy="1898606"/>
          </a:xfrm>
          <a:prstGeom prst="rect">
            <a:avLst/>
          </a:prstGeom>
          <a:effectLst>
            <a:softEdge rad="101600"/>
          </a:effectLst>
        </p:spPr>
      </p:pic>
      <p:pic>
        <p:nvPicPr>
          <p:cNvPr id="6" name="Picture 5"/>
          <p:cNvPicPr>
            <a:picLocks noChangeAspect="1"/>
          </p:cNvPicPr>
          <p:nvPr/>
        </p:nvPicPr>
        <p:blipFill>
          <a:blip r:embed="rId4"/>
          <a:stretch>
            <a:fillRect/>
          </a:stretch>
        </p:blipFill>
        <p:spPr>
          <a:xfrm>
            <a:off x="119897" y="127023"/>
            <a:ext cx="1313273" cy="1585236"/>
          </a:xfrm>
          <a:prstGeom prst="rect">
            <a:avLst/>
          </a:prstGeom>
          <a:effectLst>
            <a:softEdge rad="101600"/>
          </a:effectLst>
        </p:spPr>
      </p:pic>
      <p:pic>
        <p:nvPicPr>
          <p:cNvPr id="7" name="Picture 6"/>
          <p:cNvPicPr>
            <a:picLocks noChangeAspect="1"/>
          </p:cNvPicPr>
          <p:nvPr/>
        </p:nvPicPr>
        <p:blipFill>
          <a:blip r:embed="rId5"/>
          <a:stretch>
            <a:fillRect/>
          </a:stretch>
        </p:blipFill>
        <p:spPr>
          <a:xfrm>
            <a:off x="10427368" y="4827870"/>
            <a:ext cx="1644735" cy="1898606"/>
          </a:xfrm>
          <a:prstGeom prst="rect">
            <a:avLst/>
          </a:prstGeom>
          <a:effectLst>
            <a:softEdge rad="101600"/>
          </a:effectLst>
        </p:spPr>
      </p:pic>
    </p:spTree>
    <p:extLst>
      <p:ext uri="{BB962C8B-B14F-4D97-AF65-F5344CB8AC3E}">
        <p14:creationId xmlns:p14="http://schemas.microsoft.com/office/powerpoint/2010/main" val="991877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Things to Remember</a:t>
            </a:r>
            <a:endParaRPr lang="en-US" b="1" dirty="0"/>
          </a:p>
        </p:txBody>
      </p:sp>
      <p:sp>
        <p:nvSpPr>
          <p:cNvPr id="3" name="Content Placeholder 2"/>
          <p:cNvSpPr>
            <a:spLocks noGrp="1"/>
          </p:cNvSpPr>
          <p:nvPr>
            <p:ph idx="1"/>
          </p:nvPr>
        </p:nvSpPr>
        <p:spPr>
          <a:xfrm>
            <a:off x="564776" y="1802086"/>
            <a:ext cx="10972800" cy="4625609"/>
          </a:xfrm>
        </p:spPr>
        <p:txBody>
          <a:bodyPr/>
          <a:lstStyle/>
          <a:p>
            <a:r>
              <a:rPr lang="en-US" dirty="0" smtClean="0"/>
              <a:t>Be Practical in what </a:t>
            </a:r>
            <a:r>
              <a:rPr lang="en-US" dirty="0" smtClean="0"/>
              <a:t>objectives </a:t>
            </a:r>
            <a:r>
              <a:rPr lang="en-US" dirty="0" smtClean="0"/>
              <a:t>you are trying to achieve</a:t>
            </a:r>
          </a:p>
          <a:p>
            <a:r>
              <a:rPr lang="en-US" dirty="0" smtClean="0"/>
              <a:t>Permanent learning is achieved through consistent repetitive instruction</a:t>
            </a:r>
          </a:p>
          <a:p>
            <a:r>
              <a:rPr lang="en-US" dirty="0" smtClean="0"/>
              <a:t>Permanent learning is a build up {one skill achieved building on the next}</a:t>
            </a:r>
          </a:p>
          <a:p>
            <a:r>
              <a:rPr lang="en-US" dirty="0" smtClean="0"/>
              <a:t>Be sure to understand the needs of the person you are supporting this will make your training more practical</a:t>
            </a:r>
          </a:p>
          <a:p>
            <a:endParaRPr lang="en-US" dirty="0"/>
          </a:p>
        </p:txBody>
      </p:sp>
      <p:pic>
        <p:nvPicPr>
          <p:cNvPr id="6" name="Picture 5"/>
          <p:cNvPicPr>
            <a:picLocks noChangeAspect="1"/>
          </p:cNvPicPr>
          <p:nvPr/>
        </p:nvPicPr>
        <p:blipFill>
          <a:blip r:embed="rId2"/>
          <a:stretch>
            <a:fillRect/>
          </a:stretch>
        </p:blipFill>
        <p:spPr>
          <a:xfrm>
            <a:off x="10022541" y="4622657"/>
            <a:ext cx="1968662" cy="1948471"/>
          </a:xfrm>
          <a:prstGeom prst="rect">
            <a:avLst/>
          </a:prstGeom>
        </p:spPr>
      </p:pic>
    </p:spTree>
    <p:extLst>
      <p:ext uri="{BB962C8B-B14F-4D97-AF65-F5344CB8AC3E}">
        <p14:creationId xmlns:p14="http://schemas.microsoft.com/office/powerpoint/2010/main" val="2379942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BUS </a:t>
            </a:r>
            <a:r>
              <a:rPr lang="en-US" dirty="0" err="1"/>
              <a:t>v</a:t>
            </a:r>
            <a:r>
              <a:rPr lang="en-US" dirty="0" err="1" smtClean="0"/>
              <a:t>s</a:t>
            </a:r>
            <a:r>
              <a:rPr lang="en-US" dirty="0" smtClean="0"/>
              <a:t> TRAIN </a:t>
            </a:r>
            <a:endParaRPr lang="en-US" dirty="0"/>
          </a:p>
        </p:txBody>
      </p:sp>
      <p:sp>
        <p:nvSpPr>
          <p:cNvPr id="3" name="Content Placeholder 2"/>
          <p:cNvSpPr>
            <a:spLocks noGrp="1"/>
          </p:cNvSpPr>
          <p:nvPr>
            <p:ph idx="1"/>
          </p:nvPr>
        </p:nvSpPr>
        <p:spPr>
          <a:xfrm>
            <a:off x="527222" y="1600203"/>
            <a:ext cx="11055178" cy="4685267"/>
          </a:xfrm>
        </p:spPr>
        <p:txBody>
          <a:bodyPr>
            <a:normAutofit fontScale="92500" lnSpcReduction="20000"/>
          </a:bodyPr>
          <a:lstStyle/>
          <a:p>
            <a:pPr marL="0" indent="0">
              <a:buNone/>
            </a:pPr>
            <a:r>
              <a:rPr lang="en-US" u="sng" dirty="0" smtClean="0"/>
              <a:t>Pros of Bus</a:t>
            </a:r>
          </a:p>
          <a:p>
            <a:pPr marL="0" indent="0">
              <a:buNone/>
            </a:pPr>
            <a:endParaRPr lang="en-US" u="sng" dirty="0" smtClean="0"/>
          </a:p>
          <a:p>
            <a:pPr>
              <a:buFont typeface="Wingdings" panose="05000000000000000000" pitchFamily="2" charset="2"/>
              <a:buChar char="ü"/>
            </a:pPr>
            <a:r>
              <a:rPr lang="en-US" dirty="0" smtClean="0"/>
              <a:t>For people just being introduced to the transit system the bus might be a more practical start as the </a:t>
            </a:r>
            <a:r>
              <a:rPr lang="en-US" dirty="0" smtClean="0"/>
              <a:t>Metro Bus </a:t>
            </a:r>
            <a:r>
              <a:rPr lang="en-US" dirty="0" smtClean="0"/>
              <a:t>system utilizes letters and numbers and is more of a straight path from one corridor to the next.  </a:t>
            </a:r>
            <a:endParaRPr lang="en-US" dirty="0" smtClean="0"/>
          </a:p>
          <a:p>
            <a:pPr>
              <a:buFont typeface="Wingdings" panose="05000000000000000000" pitchFamily="2" charset="2"/>
              <a:buChar char="ü"/>
            </a:pPr>
            <a:r>
              <a:rPr lang="en-US" dirty="0" smtClean="0"/>
              <a:t>Also </a:t>
            </a:r>
            <a:r>
              <a:rPr lang="en-US" dirty="0" smtClean="0"/>
              <a:t>the person can see </a:t>
            </a:r>
            <a:r>
              <a:rPr lang="en-US" dirty="0" smtClean="0"/>
              <a:t>landmarks </a:t>
            </a:r>
            <a:r>
              <a:rPr lang="en-US" dirty="0" smtClean="0"/>
              <a:t>and commit these landmarks to memory as they are traveling through the city. Another advantage is that bus stops might be more readily accessible to the </a:t>
            </a:r>
            <a:r>
              <a:rPr lang="en-US" dirty="0" smtClean="0"/>
              <a:t>person’s </a:t>
            </a:r>
            <a:r>
              <a:rPr lang="en-US" dirty="0" smtClean="0"/>
              <a:t>home then perhaps walking to a metro station especially during inclement weather.</a:t>
            </a:r>
            <a:endParaRPr lang="en-US" dirty="0"/>
          </a:p>
        </p:txBody>
      </p:sp>
      <p:pic>
        <p:nvPicPr>
          <p:cNvPr id="4" name="Picture 3" descr="Millbrae-Transit-Center.jpg"/>
          <p:cNvPicPr>
            <a:picLocks noChangeAspect="1"/>
          </p:cNvPicPr>
          <p:nvPr/>
        </p:nvPicPr>
        <p:blipFill>
          <a:blip r:embed="rId2"/>
          <a:stretch>
            <a:fillRect/>
          </a:stretch>
        </p:blipFill>
        <p:spPr>
          <a:xfrm>
            <a:off x="9188824" y="100900"/>
            <a:ext cx="2850325" cy="1786187"/>
          </a:xfrm>
          <a:prstGeom prst="rect">
            <a:avLst/>
          </a:prstGeom>
        </p:spPr>
      </p:pic>
    </p:spTree>
    <p:extLst>
      <p:ext uri="{BB962C8B-B14F-4D97-AF65-F5344CB8AC3E}">
        <p14:creationId xmlns:p14="http://schemas.microsoft.com/office/powerpoint/2010/main" val="3090624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BUS </a:t>
            </a:r>
            <a:r>
              <a:rPr lang="en-US" b="1" dirty="0" err="1"/>
              <a:t>vs</a:t>
            </a:r>
            <a:r>
              <a:rPr lang="en-US" b="1" dirty="0"/>
              <a:t> TRAIN</a:t>
            </a:r>
          </a:p>
        </p:txBody>
      </p:sp>
      <p:sp>
        <p:nvSpPr>
          <p:cNvPr id="3" name="Content Placeholder 2"/>
          <p:cNvSpPr>
            <a:spLocks noGrp="1"/>
          </p:cNvSpPr>
          <p:nvPr>
            <p:ph idx="1"/>
          </p:nvPr>
        </p:nvSpPr>
        <p:spPr>
          <a:xfrm>
            <a:off x="811305" y="1825624"/>
            <a:ext cx="10515600" cy="4754989"/>
          </a:xfrm>
        </p:spPr>
        <p:txBody>
          <a:bodyPr/>
          <a:lstStyle/>
          <a:p>
            <a:pPr marL="0" indent="0">
              <a:buNone/>
            </a:pPr>
            <a:r>
              <a:rPr lang="en-US" b="1" u="sng" dirty="0" smtClean="0"/>
              <a:t>Consideration for using the </a:t>
            </a:r>
            <a:r>
              <a:rPr lang="en-US" b="1" u="sng" dirty="0" smtClean="0"/>
              <a:t>Metro Bus</a:t>
            </a:r>
            <a:endParaRPr lang="en-US" b="1" u="sng" dirty="0" smtClean="0"/>
          </a:p>
          <a:p>
            <a:pPr>
              <a:buFont typeface="Wingdings" panose="05000000000000000000" pitchFamily="2" charset="2"/>
              <a:buChar char="v"/>
            </a:pPr>
            <a:r>
              <a:rPr lang="en-US" dirty="0" smtClean="0"/>
              <a:t>Learning the scheduling and timing of specific bus routes  and Reading the Schedule</a:t>
            </a:r>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5272216" y="3506654"/>
            <a:ext cx="5412989" cy="2616759"/>
          </a:xfrm>
          <a:prstGeom prst="rect">
            <a:avLst/>
          </a:prstGeom>
        </p:spPr>
      </p:pic>
    </p:spTree>
    <p:extLst>
      <p:ext uri="{BB962C8B-B14F-4D97-AF65-F5344CB8AC3E}">
        <p14:creationId xmlns:p14="http://schemas.microsoft.com/office/powerpoint/2010/main" val="2812862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BUS </a:t>
            </a:r>
            <a:r>
              <a:rPr lang="en-US" b="1" dirty="0" err="1"/>
              <a:t>vs</a:t>
            </a:r>
            <a:r>
              <a:rPr lang="en-US" b="1" dirty="0"/>
              <a:t> TRAIN</a:t>
            </a:r>
          </a:p>
        </p:txBody>
      </p:sp>
      <p:sp>
        <p:nvSpPr>
          <p:cNvPr id="3" name="Content Placeholder 2"/>
          <p:cNvSpPr>
            <a:spLocks noGrp="1"/>
          </p:cNvSpPr>
          <p:nvPr>
            <p:ph idx="1"/>
          </p:nvPr>
        </p:nvSpPr>
        <p:spPr>
          <a:xfrm>
            <a:off x="444843" y="1600203"/>
            <a:ext cx="11137557" cy="4891213"/>
          </a:xfrm>
        </p:spPr>
        <p:txBody>
          <a:bodyPr>
            <a:normAutofit fontScale="85000" lnSpcReduction="20000"/>
          </a:bodyPr>
          <a:lstStyle/>
          <a:p>
            <a:endParaRPr lang="en-US" u="sng" dirty="0" smtClean="0"/>
          </a:p>
          <a:p>
            <a:endParaRPr lang="en-US" u="sng" dirty="0" smtClean="0"/>
          </a:p>
          <a:p>
            <a:pPr marL="0" indent="0">
              <a:buNone/>
            </a:pPr>
            <a:r>
              <a:rPr lang="en-US" b="1" u="sng" dirty="0" smtClean="0"/>
              <a:t>Positives for using the Train </a:t>
            </a:r>
          </a:p>
          <a:p>
            <a:pPr marL="0" indent="0">
              <a:buNone/>
            </a:pPr>
            <a:endParaRPr lang="en-US" dirty="0" smtClean="0"/>
          </a:p>
          <a:p>
            <a:pPr marL="0" indent="0">
              <a:buNone/>
            </a:pPr>
            <a:endParaRPr lang="en-US" dirty="0" smtClean="0"/>
          </a:p>
          <a:p>
            <a:pPr>
              <a:buFont typeface="Wingdings" panose="05000000000000000000" pitchFamily="2" charset="2"/>
              <a:buChar char="ü"/>
            </a:pPr>
            <a:r>
              <a:rPr lang="en-US" dirty="0" smtClean="0"/>
              <a:t>People who are more advanced in traveling skills or </a:t>
            </a:r>
            <a:r>
              <a:rPr lang="en-US" dirty="0" smtClean="0"/>
              <a:t>prefer using </a:t>
            </a:r>
            <a:r>
              <a:rPr lang="en-US" dirty="0" smtClean="0"/>
              <a:t>the train system may prefer to learn the </a:t>
            </a:r>
            <a:r>
              <a:rPr lang="en-US" dirty="0"/>
              <a:t>M</a:t>
            </a:r>
            <a:r>
              <a:rPr lang="en-US" dirty="0" smtClean="0"/>
              <a:t>etro Rail </a:t>
            </a:r>
            <a:r>
              <a:rPr lang="en-US" dirty="0" smtClean="0"/>
              <a:t>system. </a:t>
            </a:r>
            <a:endParaRPr lang="en-US" dirty="0" smtClean="0"/>
          </a:p>
          <a:p>
            <a:pPr>
              <a:buFont typeface="Wingdings" panose="05000000000000000000" pitchFamily="2" charset="2"/>
              <a:buChar char="ü"/>
            </a:pPr>
            <a:r>
              <a:rPr lang="en-US" dirty="0" smtClean="0"/>
              <a:t>The Metro Rail </a:t>
            </a:r>
            <a:r>
              <a:rPr lang="en-US" dirty="0" smtClean="0"/>
              <a:t>system is a fast effective way to get from one part of the city to the next. </a:t>
            </a:r>
            <a:endParaRPr lang="en-US" dirty="0" smtClean="0"/>
          </a:p>
          <a:p>
            <a:pPr>
              <a:buFont typeface="Wingdings" panose="05000000000000000000" pitchFamily="2" charset="2"/>
              <a:buChar char="ü"/>
            </a:pPr>
            <a:r>
              <a:rPr lang="en-US" dirty="0" smtClean="0"/>
              <a:t>When </a:t>
            </a:r>
            <a:r>
              <a:rPr lang="en-US" dirty="0" smtClean="0"/>
              <a:t>time is of the essence or distance may be a factor teaching someone to learn how to travel by train will allow them to have more options in terms of where they live, work or play!</a:t>
            </a:r>
            <a:endParaRPr lang="en-US" dirty="0"/>
          </a:p>
        </p:txBody>
      </p:sp>
      <p:pic>
        <p:nvPicPr>
          <p:cNvPr id="4" name="Picture 3"/>
          <p:cNvPicPr>
            <a:picLocks noChangeAspect="1"/>
          </p:cNvPicPr>
          <p:nvPr/>
        </p:nvPicPr>
        <p:blipFill>
          <a:blip r:embed="rId2"/>
          <a:stretch>
            <a:fillRect/>
          </a:stretch>
        </p:blipFill>
        <p:spPr>
          <a:xfrm>
            <a:off x="9179033" y="0"/>
            <a:ext cx="2934833" cy="2707862"/>
          </a:xfrm>
          <a:prstGeom prst="rect">
            <a:avLst/>
          </a:prstGeom>
        </p:spPr>
      </p:pic>
    </p:spTree>
    <p:extLst>
      <p:ext uri="{BB962C8B-B14F-4D97-AF65-F5344CB8AC3E}">
        <p14:creationId xmlns:p14="http://schemas.microsoft.com/office/powerpoint/2010/main" val="3023448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BUS </a:t>
            </a:r>
            <a:r>
              <a:rPr lang="en-US" b="1" dirty="0" err="1"/>
              <a:t>vs</a:t>
            </a:r>
            <a:r>
              <a:rPr lang="en-US" b="1" dirty="0"/>
              <a:t> TRAIN</a:t>
            </a:r>
          </a:p>
        </p:txBody>
      </p:sp>
      <p:sp>
        <p:nvSpPr>
          <p:cNvPr id="3" name="Content Placeholder 2"/>
          <p:cNvSpPr>
            <a:spLocks noGrp="1"/>
          </p:cNvSpPr>
          <p:nvPr>
            <p:ph idx="1"/>
          </p:nvPr>
        </p:nvSpPr>
        <p:spPr>
          <a:xfrm>
            <a:off x="815546" y="1825624"/>
            <a:ext cx="10538254" cy="4665792"/>
          </a:xfrm>
        </p:spPr>
        <p:txBody>
          <a:bodyPr>
            <a:normAutofit fontScale="92500" lnSpcReduction="10000"/>
          </a:bodyPr>
          <a:lstStyle/>
          <a:p>
            <a:pPr marL="0" indent="0">
              <a:buNone/>
            </a:pPr>
            <a:r>
              <a:rPr lang="en-US" b="1" u="sng" dirty="0" smtClean="0"/>
              <a:t>Considerations for using the Train</a:t>
            </a:r>
          </a:p>
          <a:p>
            <a:pPr marL="0" indent="0">
              <a:buNone/>
            </a:pPr>
            <a:endParaRPr lang="en-US" dirty="0"/>
          </a:p>
          <a:p>
            <a:pPr>
              <a:buFont typeface="Wingdings" panose="05000000000000000000" pitchFamily="2" charset="2"/>
              <a:buChar char="v"/>
            </a:pPr>
            <a:r>
              <a:rPr lang="en-US" dirty="0" smtClean="0"/>
              <a:t>The </a:t>
            </a:r>
            <a:r>
              <a:rPr lang="en-US" dirty="0" smtClean="0"/>
              <a:t>Metro Rail </a:t>
            </a:r>
            <a:r>
              <a:rPr lang="en-US" dirty="0" smtClean="0"/>
              <a:t>system can be difficult to master.  Using the </a:t>
            </a:r>
            <a:r>
              <a:rPr lang="en-US" dirty="0" smtClean="0"/>
              <a:t>Metro Rail </a:t>
            </a:r>
            <a:r>
              <a:rPr lang="en-US" dirty="0" smtClean="0"/>
              <a:t>system in the DMV, people will have to be familiar with not only colors but which train lines intersect as well as each stop along that particular train line.</a:t>
            </a:r>
          </a:p>
          <a:p>
            <a:pPr>
              <a:buFont typeface="Wingdings" panose="05000000000000000000" pitchFamily="2" charset="2"/>
              <a:buChar char="v"/>
            </a:pPr>
            <a:r>
              <a:rPr lang="en-US" dirty="0" smtClean="0"/>
              <a:t>Another consideration is train safety ensuring that people are comfortable with standing on the train platforms as well as using escalators or elevators as the metro is underground and relies on stairs, </a:t>
            </a:r>
            <a:r>
              <a:rPr lang="en-US" dirty="0" smtClean="0"/>
              <a:t>escalators, </a:t>
            </a:r>
            <a:r>
              <a:rPr lang="en-US" dirty="0" smtClean="0"/>
              <a:t>or elevators to get to train level.</a:t>
            </a:r>
            <a:endParaRPr lang="en-US" dirty="0"/>
          </a:p>
        </p:txBody>
      </p:sp>
      <p:pic>
        <p:nvPicPr>
          <p:cNvPr id="5" name="Picture 4"/>
          <p:cNvPicPr>
            <a:picLocks noChangeAspect="1"/>
          </p:cNvPicPr>
          <p:nvPr/>
        </p:nvPicPr>
        <p:blipFill>
          <a:blip r:embed="rId2"/>
          <a:stretch>
            <a:fillRect/>
          </a:stretch>
        </p:blipFill>
        <p:spPr>
          <a:xfrm>
            <a:off x="8515012" y="161365"/>
            <a:ext cx="3575234" cy="1681963"/>
          </a:xfrm>
          <a:prstGeom prst="rect">
            <a:avLst/>
          </a:prstGeom>
        </p:spPr>
      </p:pic>
    </p:spTree>
    <p:extLst>
      <p:ext uri="{BB962C8B-B14F-4D97-AF65-F5344CB8AC3E}">
        <p14:creationId xmlns:p14="http://schemas.microsoft.com/office/powerpoint/2010/main" val="2096779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500" b="1" dirty="0" smtClean="0"/>
              <a:t>Getting to the train platform</a:t>
            </a:r>
            <a:endParaRPr lang="en-US" sz="4500" b="1" dirty="0"/>
          </a:p>
        </p:txBody>
      </p:sp>
      <p:sp>
        <p:nvSpPr>
          <p:cNvPr id="3" name="Content Placeholder 2"/>
          <p:cNvSpPr>
            <a:spLocks noGrp="1"/>
          </p:cNvSpPr>
          <p:nvPr>
            <p:ph idx="1"/>
          </p:nvPr>
        </p:nvSpPr>
        <p:spPr/>
        <p:txBody>
          <a:bodyPr/>
          <a:lstStyle/>
          <a:p>
            <a:r>
              <a:rPr lang="en-US" dirty="0" smtClean="0"/>
              <a:t>You should hold the card on the diagram that is similar in design to the one on your card </a:t>
            </a:r>
          </a:p>
          <a:p>
            <a:r>
              <a:rPr lang="en-US" dirty="0" smtClean="0"/>
              <a:t>Wait until the duel sided yellow barrier opens up</a:t>
            </a:r>
          </a:p>
          <a:p>
            <a:r>
              <a:rPr lang="en-US" dirty="0" smtClean="0"/>
              <a:t>Walk through immediately </a:t>
            </a:r>
          </a:p>
          <a:p>
            <a:r>
              <a:rPr lang="en-US" dirty="0" smtClean="0"/>
              <a:t>Metro card should be kept in a secure place on you person, i.e. your wallet or purse</a:t>
            </a:r>
          </a:p>
          <a:p>
            <a:endParaRPr lang="en-US" dirty="0" smtClean="0"/>
          </a:p>
        </p:txBody>
      </p:sp>
      <p:pic>
        <p:nvPicPr>
          <p:cNvPr id="8" name="Picture 7"/>
          <p:cNvPicPr>
            <a:picLocks noChangeAspect="1"/>
          </p:cNvPicPr>
          <p:nvPr/>
        </p:nvPicPr>
        <p:blipFill>
          <a:blip r:embed="rId2"/>
          <a:stretch>
            <a:fillRect/>
          </a:stretch>
        </p:blipFill>
        <p:spPr>
          <a:xfrm>
            <a:off x="6104965" y="4525463"/>
            <a:ext cx="4974940" cy="1832872"/>
          </a:xfrm>
          <a:prstGeom prst="rect">
            <a:avLst/>
          </a:prstGeom>
          <a:effectLst>
            <a:softEdge rad="63500"/>
          </a:effectLst>
        </p:spPr>
      </p:pic>
    </p:spTree>
    <p:extLst>
      <p:ext uri="{BB962C8B-B14F-4D97-AF65-F5344CB8AC3E}">
        <p14:creationId xmlns:p14="http://schemas.microsoft.com/office/powerpoint/2010/main" val="1711897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096" y="97158"/>
            <a:ext cx="10340788" cy="1380566"/>
          </a:xfrm>
        </p:spPr>
        <p:txBody>
          <a:bodyPr>
            <a:noAutofit/>
          </a:bodyPr>
          <a:lstStyle/>
          <a:p>
            <a:pPr algn="ctr"/>
            <a:r>
              <a:rPr lang="en-US" b="1" dirty="0" smtClean="0"/>
              <a:t>P</a:t>
            </a:r>
            <a:r>
              <a:rPr lang="en-US" b="1" dirty="0" smtClean="0"/>
              <a:t>utting </a:t>
            </a:r>
            <a:r>
              <a:rPr lang="en-US" b="1" dirty="0" smtClean="0"/>
              <a:t>money on my metro fare card?</a:t>
            </a:r>
            <a:endParaRPr lang="en-US" b="1" dirty="0"/>
          </a:p>
        </p:txBody>
      </p:sp>
      <p:sp>
        <p:nvSpPr>
          <p:cNvPr id="3" name="Content Placeholder 2"/>
          <p:cNvSpPr>
            <a:spLocks noGrp="1"/>
          </p:cNvSpPr>
          <p:nvPr>
            <p:ph idx="1"/>
          </p:nvPr>
        </p:nvSpPr>
        <p:spPr>
          <a:xfrm>
            <a:off x="480483" y="1825625"/>
            <a:ext cx="10873317" cy="4920638"/>
          </a:xfrm>
        </p:spPr>
        <p:txBody>
          <a:bodyPr/>
          <a:lstStyle/>
          <a:p>
            <a:r>
              <a:rPr lang="en-US" dirty="0" smtClean="0"/>
              <a:t>Locate the Fare card </a:t>
            </a:r>
            <a:r>
              <a:rPr lang="en-US" dirty="0" smtClean="0"/>
              <a:t>machine inside any Metro Station or can be purchased and loade</a:t>
            </a:r>
            <a:r>
              <a:rPr lang="en-US" dirty="0" smtClean="0"/>
              <a:t>d at some local store like CVS.</a:t>
            </a:r>
            <a:endParaRPr lang="en-US" dirty="0" smtClean="0"/>
          </a:p>
          <a:p>
            <a:r>
              <a:rPr lang="en-US" dirty="0" smtClean="0"/>
              <a:t>Place the amount of money required for your trip (or more if you are a frequent user) </a:t>
            </a:r>
          </a:p>
          <a:p>
            <a:r>
              <a:rPr lang="en-US" dirty="0" smtClean="0"/>
              <a:t>Hold the card up to the diagram that is similar in design to your card</a:t>
            </a:r>
          </a:p>
          <a:p>
            <a:r>
              <a:rPr lang="en-US" dirty="0" smtClean="0"/>
              <a:t>Wait for the green light to confirm your purchase  </a:t>
            </a:r>
            <a:endParaRPr lang="en-US" dirty="0"/>
          </a:p>
        </p:txBody>
      </p:sp>
      <p:pic>
        <p:nvPicPr>
          <p:cNvPr id="4" name="Picture 3"/>
          <p:cNvPicPr>
            <a:picLocks noChangeAspect="1"/>
          </p:cNvPicPr>
          <p:nvPr/>
        </p:nvPicPr>
        <p:blipFill>
          <a:blip r:embed="rId2"/>
          <a:stretch>
            <a:fillRect/>
          </a:stretch>
        </p:blipFill>
        <p:spPr>
          <a:xfrm>
            <a:off x="9805087" y="5503785"/>
            <a:ext cx="1548713" cy="1242478"/>
          </a:xfrm>
          <a:prstGeom prst="rect">
            <a:avLst/>
          </a:prstGeom>
          <a:effectLst>
            <a:softEdge rad="101600"/>
          </a:effectLst>
        </p:spPr>
      </p:pic>
      <p:pic>
        <p:nvPicPr>
          <p:cNvPr id="5" name="Picture 4"/>
          <p:cNvPicPr>
            <a:picLocks noChangeAspect="1"/>
          </p:cNvPicPr>
          <p:nvPr/>
        </p:nvPicPr>
        <p:blipFill>
          <a:blip r:embed="rId3"/>
          <a:stretch>
            <a:fillRect/>
          </a:stretch>
        </p:blipFill>
        <p:spPr>
          <a:xfrm>
            <a:off x="749643" y="5572087"/>
            <a:ext cx="1392906" cy="1181687"/>
          </a:xfrm>
          <a:prstGeom prst="rect">
            <a:avLst/>
          </a:prstGeom>
          <a:effectLst>
            <a:softEdge rad="101600"/>
          </a:effectLst>
        </p:spPr>
      </p:pic>
      <p:pic>
        <p:nvPicPr>
          <p:cNvPr id="6" name="Picture 5"/>
          <p:cNvPicPr>
            <a:picLocks noChangeAspect="1"/>
          </p:cNvPicPr>
          <p:nvPr/>
        </p:nvPicPr>
        <p:blipFill>
          <a:blip r:embed="rId4"/>
          <a:stretch>
            <a:fillRect/>
          </a:stretch>
        </p:blipFill>
        <p:spPr>
          <a:xfrm>
            <a:off x="226662" y="444843"/>
            <a:ext cx="1827497" cy="1496112"/>
          </a:xfrm>
          <a:prstGeom prst="rect">
            <a:avLst/>
          </a:prstGeom>
          <a:effectLst>
            <a:softEdge rad="101600"/>
          </a:effectLst>
        </p:spPr>
      </p:pic>
    </p:spTree>
    <p:extLst>
      <p:ext uri="{BB962C8B-B14F-4D97-AF65-F5344CB8AC3E}">
        <p14:creationId xmlns:p14="http://schemas.microsoft.com/office/powerpoint/2010/main" val="2138298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494" y="0"/>
            <a:ext cx="10945906" cy="1452282"/>
          </a:xfrm>
        </p:spPr>
        <p:txBody>
          <a:bodyPr>
            <a:noAutofit/>
          </a:bodyPr>
          <a:lstStyle/>
          <a:p>
            <a:pPr algn="ctr"/>
            <a:r>
              <a:rPr lang="en-US" b="1" dirty="0" smtClean="0"/>
              <a:t>Rules for the Metro </a:t>
            </a:r>
            <a:br>
              <a:rPr lang="en-US" b="1" dirty="0" smtClean="0"/>
            </a:br>
            <a:r>
              <a:rPr lang="en-US" b="1" dirty="0" smtClean="0"/>
              <a:t>Do’s and Don’ts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DO’s</a:t>
            </a:r>
            <a:r>
              <a:rPr lang="en-US" dirty="0" smtClean="0"/>
              <a:t>:  </a:t>
            </a:r>
            <a:r>
              <a:rPr lang="en-US" sz="2400" dirty="0" smtClean="0"/>
              <a:t/>
            </a:r>
            <a:br>
              <a:rPr lang="en-US" sz="2400" dirty="0" smtClean="0"/>
            </a:br>
            <a:r>
              <a:rPr lang="en-US" sz="2400" dirty="0" smtClean="0"/>
              <a:t/>
            </a:r>
            <a:br>
              <a:rPr lang="en-US" sz="2400" dirty="0" smtClean="0"/>
            </a:br>
            <a:r>
              <a:rPr lang="en-US" sz="2400" dirty="0" smtClean="0"/>
              <a:t>•	</a:t>
            </a:r>
            <a:r>
              <a:rPr lang="en-US" sz="2600" dirty="0" smtClean="0"/>
              <a:t>Let passengers get off the train before you board</a:t>
            </a:r>
            <a:r>
              <a:rPr lang="en-US" sz="2600" dirty="0" smtClean="0"/>
              <a:t>.</a:t>
            </a:r>
          </a:p>
          <a:p>
            <a:pPr marL="0" indent="0">
              <a:buNone/>
            </a:pPr>
            <a:r>
              <a:rPr lang="en-US" sz="2600" dirty="0" smtClean="0"/>
              <a:t/>
            </a:r>
            <a:br>
              <a:rPr lang="en-US" sz="2600" dirty="0" smtClean="0"/>
            </a:br>
            <a:r>
              <a:rPr lang="en-US" sz="2600" dirty="0" smtClean="0"/>
              <a:t>•	Put trash in trash bins and newspapers in the newspaper recycling bins</a:t>
            </a:r>
            <a:r>
              <a:rPr lang="en-US" sz="2600" dirty="0" smtClean="0"/>
              <a:t>.</a:t>
            </a:r>
          </a:p>
          <a:p>
            <a:pPr marL="0" indent="0">
              <a:buNone/>
            </a:pPr>
            <a:r>
              <a:rPr lang="en-US" sz="2600" dirty="0" smtClean="0"/>
              <a:t/>
            </a:r>
            <a:br>
              <a:rPr lang="en-US" sz="2600" dirty="0" smtClean="0"/>
            </a:br>
            <a:r>
              <a:rPr lang="en-US" sz="2600" dirty="0" smtClean="0"/>
              <a:t>•	Stand at least two feet behind the edge of the platform. </a:t>
            </a:r>
            <a:endParaRPr lang="en-US" sz="2600" dirty="0" smtClean="0"/>
          </a:p>
          <a:p>
            <a:pPr marL="0" indent="0">
              <a:buNone/>
            </a:pPr>
            <a:endParaRPr lang="en-US" sz="2600" dirty="0" smtClean="0"/>
          </a:p>
          <a:p>
            <a:pPr marL="0" indent="0">
              <a:buNone/>
            </a:pPr>
            <a:r>
              <a:rPr lang="en-US" sz="2600" dirty="0" smtClean="0"/>
              <a:t>•	Follow official instructions at all times. Try to remain calm in emergencies</a:t>
            </a:r>
            <a:r>
              <a:rPr lang="en-US" sz="2600" dirty="0" smtClean="0"/>
              <a:t>.</a:t>
            </a:r>
          </a:p>
          <a:p>
            <a:pPr marL="0" indent="0">
              <a:buNone/>
            </a:pPr>
            <a:r>
              <a:rPr lang="en-US" sz="2600" dirty="0" smtClean="0"/>
              <a:t/>
            </a:r>
            <a:br>
              <a:rPr lang="en-US" sz="2600" dirty="0" smtClean="0"/>
            </a:br>
            <a:r>
              <a:rPr lang="en-US" sz="2600" dirty="0" smtClean="0"/>
              <a:t>•	Step carefully over the gap between the train door and the platform.</a:t>
            </a:r>
            <a:br>
              <a:rPr lang="en-US" sz="2600" dirty="0" smtClean="0"/>
            </a:br>
            <a:endParaRPr 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069" y="873787"/>
            <a:ext cx="2795331" cy="1512228"/>
          </a:xfrm>
          <a:prstGeom prst="rect">
            <a:avLst/>
          </a:prstGeom>
        </p:spPr>
      </p:pic>
    </p:spTree>
    <p:extLst>
      <p:ext uri="{BB962C8B-B14F-4D97-AF65-F5344CB8AC3E}">
        <p14:creationId xmlns:p14="http://schemas.microsoft.com/office/powerpoint/2010/main" val="1088670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682"/>
            <a:ext cx="10972800" cy="1327494"/>
          </a:xfrm>
        </p:spPr>
        <p:txBody>
          <a:bodyPr>
            <a:noAutofit/>
          </a:bodyPr>
          <a:lstStyle/>
          <a:p>
            <a:pPr algn="ctr"/>
            <a:r>
              <a:rPr lang="en-US" b="1" dirty="0"/>
              <a:t>Rules for the Metro </a:t>
            </a:r>
            <a:br>
              <a:rPr lang="en-US" b="1" dirty="0"/>
            </a:br>
            <a:r>
              <a:rPr lang="en-US" b="1" dirty="0"/>
              <a:t>Do’s and Don’ts</a:t>
            </a:r>
            <a:endParaRPr lang="en-US" dirty="0"/>
          </a:p>
        </p:txBody>
      </p:sp>
      <p:sp>
        <p:nvSpPr>
          <p:cNvPr id="5" name="Content Placeholder 2"/>
          <p:cNvSpPr>
            <a:spLocks noGrp="1"/>
          </p:cNvSpPr>
          <p:nvPr>
            <p:ph idx="1"/>
          </p:nvPr>
        </p:nvSpPr>
        <p:spPr/>
        <p:txBody>
          <a:bodyPr>
            <a:normAutofit fontScale="92500" lnSpcReduction="10000"/>
          </a:bodyPr>
          <a:lstStyle/>
          <a:p>
            <a:pPr marL="0" indent="0">
              <a:buNone/>
            </a:pPr>
            <a:r>
              <a:rPr lang="en-US" b="1" dirty="0" smtClean="0"/>
              <a:t>Don’ts</a:t>
            </a:r>
            <a:endParaRPr lang="en-US" b="1" dirty="0" smtClean="0"/>
          </a:p>
          <a:p>
            <a:r>
              <a:rPr lang="en-US" dirty="0" smtClean="0"/>
              <a:t>Eat, drink, smoke or litter on Metro vehicles or in stations.  Metro Transit Police issue citations or make arrests to enforce </a:t>
            </a:r>
            <a:r>
              <a:rPr lang="en-US" dirty="0" smtClean="0"/>
              <a:t>this</a:t>
            </a:r>
            <a:r>
              <a:rPr lang="en-US" dirty="0" smtClean="0"/>
              <a:t> </a:t>
            </a:r>
            <a:r>
              <a:rPr lang="en-US" dirty="0" smtClean="0"/>
              <a:t>law.</a:t>
            </a:r>
          </a:p>
          <a:p>
            <a:r>
              <a:rPr lang="en-US" dirty="0" smtClean="0"/>
              <a:t>Try to block or force train doors open.  They do not reopen like elevator </a:t>
            </a:r>
            <a:r>
              <a:rPr lang="en-US" dirty="0" smtClean="0"/>
              <a:t>doors!!</a:t>
            </a:r>
            <a:endParaRPr lang="en-US" dirty="0" smtClean="0"/>
          </a:p>
          <a:p>
            <a:r>
              <a:rPr lang="en-US" dirty="0" smtClean="0"/>
              <a:t>Touch the train doors when they are opening or </a:t>
            </a:r>
            <a:r>
              <a:rPr lang="en-US" dirty="0" smtClean="0"/>
              <a:t>closing.</a:t>
            </a:r>
            <a:endParaRPr lang="en-US" dirty="0" smtClean="0"/>
          </a:p>
          <a:p>
            <a:r>
              <a:rPr lang="en-US" dirty="0" smtClean="0"/>
              <a:t>Lean against the train </a:t>
            </a:r>
            <a:r>
              <a:rPr lang="en-US" dirty="0" smtClean="0"/>
              <a:t>doors. </a:t>
            </a:r>
            <a:endParaRPr lang="en-US" dirty="0" smtClean="0"/>
          </a:p>
          <a:p>
            <a:r>
              <a:rPr lang="en-US" dirty="0" smtClean="0"/>
              <a:t>Run in the station </a:t>
            </a:r>
            <a:r>
              <a:rPr lang="en-US" dirty="0" smtClean="0"/>
              <a:t>.</a:t>
            </a:r>
            <a:endParaRPr lang="en-US" dirty="0" smtClean="0"/>
          </a:p>
          <a:p>
            <a:r>
              <a:rPr lang="en-US" dirty="0" smtClean="0"/>
              <a:t>Sit on the platform </a:t>
            </a:r>
            <a:r>
              <a:rPr lang="en-US" dirty="0" smtClean="0"/>
              <a:t>edge.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9404" y="5000943"/>
            <a:ext cx="2795331" cy="1512228"/>
          </a:xfrm>
          <a:prstGeom prst="rect">
            <a:avLst/>
          </a:prstGeom>
        </p:spPr>
      </p:pic>
    </p:spTree>
    <p:extLst>
      <p:ext uri="{BB962C8B-B14F-4D97-AF65-F5344CB8AC3E}">
        <p14:creationId xmlns:p14="http://schemas.microsoft.com/office/powerpoint/2010/main" val="1995314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Escalator Do’s:</a:t>
            </a:r>
            <a:endParaRPr lang="en-US" b="1" dirty="0"/>
          </a:p>
        </p:txBody>
      </p:sp>
      <p:sp>
        <p:nvSpPr>
          <p:cNvPr id="3" name="Content Placeholder 2"/>
          <p:cNvSpPr>
            <a:spLocks noGrp="1"/>
          </p:cNvSpPr>
          <p:nvPr>
            <p:ph idx="1"/>
          </p:nvPr>
        </p:nvSpPr>
        <p:spPr/>
        <p:txBody>
          <a:bodyPr>
            <a:normAutofit lnSpcReduction="10000"/>
          </a:bodyPr>
          <a:lstStyle/>
          <a:p>
            <a:r>
              <a:rPr lang="en-US" dirty="0" smtClean="0"/>
              <a:t>Stand to the right facing forward. Walk on the left.</a:t>
            </a:r>
          </a:p>
          <a:p>
            <a:r>
              <a:rPr lang="en-US" dirty="0" smtClean="0"/>
              <a:t>Hold the handrail but don't lean on it.</a:t>
            </a:r>
          </a:p>
          <a:p>
            <a:r>
              <a:rPr lang="en-US" dirty="0" smtClean="0"/>
              <a:t>Keep feet away from the sides.</a:t>
            </a:r>
          </a:p>
          <a:p>
            <a:r>
              <a:rPr lang="en-US" dirty="0" smtClean="0"/>
              <a:t>Make sure you have no dangling clothing or loose shoelaces that could get caught.</a:t>
            </a:r>
          </a:p>
          <a:p>
            <a:r>
              <a:rPr lang="en-US" dirty="0" smtClean="0"/>
              <a:t>To stop an escalator in an emergency, use the emergency button. Emergency stop buttons are at the top and bottom of the escalators on the right hand side near the floor under a flap.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4043" y="93663"/>
            <a:ext cx="2652584" cy="1309713"/>
          </a:xfrm>
          <a:prstGeom prst="rect">
            <a:avLst/>
          </a:prstGeom>
        </p:spPr>
      </p:pic>
    </p:spTree>
    <p:extLst>
      <p:ext uri="{BB962C8B-B14F-4D97-AF65-F5344CB8AC3E}">
        <p14:creationId xmlns:p14="http://schemas.microsoft.com/office/powerpoint/2010/main" val="1145588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Staff Competency </a:t>
            </a:r>
            <a:endParaRPr lang="en-US" b="1" dirty="0"/>
          </a:p>
        </p:txBody>
      </p:sp>
      <p:sp>
        <p:nvSpPr>
          <p:cNvPr id="3" name="Content Placeholder 2"/>
          <p:cNvSpPr>
            <a:spLocks noGrp="1"/>
          </p:cNvSpPr>
          <p:nvPr>
            <p:ph idx="1"/>
          </p:nvPr>
        </p:nvSpPr>
        <p:spPr>
          <a:xfrm>
            <a:off x="189470" y="1672281"/>
            <a:ext cx="11532973" cy="4926227"/>
          </a:xfrm>
        </p:spPr>
        <p:txBody>
          <a:bodyPr>
            <a:normAutofit fontScale="62500" lnSpcReduction="20000"/>
          </a:bodyPr>
          <a:lstStyle/>
          <a:p>
            <a:pPr marL="0" indent="0">
              <a:buNone/>
            </a:pPr>
            <a:r>
              <a:rPr lang="en-US" sz="4500" dirty="0" smtClean="0"/>
              <a:t>Before beginning, staff should ensure that they are knowledgeable about: </a:t>
            </a:r>
          </a:p>
          <a:p>
            <a:pPr marL="0" indent="0">
              <a:buNone/>
            </a:pPr>
            <a:endParaRPr lang="en-US" sz="4500" dirty="0" smtClean="0"/>
          </a:p>
          <a:p>
            <a:r>
              <a:rPr lang="en-US" sz="4500" dirty="0" smtClean="0"/>
              <a:t>Stations and coordinating color lines</a:t>
            </a:r>
          </a:p>
          <a:p>
            <a:r>
              <a:rPr lang="en-US" sz="4500" dirty="0" smtClean="0"/>
              <a:t>Bus timing and location </a:t>
            </a:r>
          </a:p>
          <a:p>
            <a:r>
              <a:rPr lang="en-US" sz="4500" dirty="0" smtClean="0"/>
              <a:t>Fare System </a:t>
            </a:r>
          </a:p>
          <a:p>
            <a:r>
              <a:rPr lang="en-US" sz="4500" dirty="0"/>
              <a:t>R</a:t>
            </a:r>
            <a:r>
              <a:rPr lang="en-US" sz="4500" dirty="0" smtClean="0"/>
              <a:t>easonable waiting times</a:t>
            </a:r>
          </a:p>
          <a:p>
            <a:r>
              <a:rPr lang="en-US" sz="4500" dirty="0" smtClean="0"/>
              <a:t>Appropriate entering and exiting </a:t>
            </a:r>
          </a:p>
          <a:p>
            <a:r>
              <a:rPr lang="en-US" sz="4500" dirty="0" smtClean="0"/>
              <a:t>General rules and manners of using Metro Rail system</a:t>
            </a:r>
          </a:p>
          <a:p>
            <a:r>
              <a:rPr lang="en-US" sz="4500" dirty="0" smtClean="0"/>
              <a:t>What to do in case of an emergency</a:t>
            </a:r>
          </a:p>
          <a:p>
            <a:r>
              <a:rPr lang="en-US" sz="4500" dirty="0" smtClean="0"/>
              <a:t>Knowledge of the persons you are servings </a:t>
            </a:r>
            <a:r>
              <a:rPr lang="en-US" sz="4500" dirty="0" smtClean="0"/>
              <a:t>specific needs  </a:t>
            </a:r>
            <a:endParaRPr lang="en-US" sz="4500" dirty="0" smtClean="0"/>
          </a:p>
          <a:p>
            <a:endParaRPr lang="en-US" dirty="0"/>
          </a:p>
        </p:txBody>
      </p:sp>
      <p:pic>
        <p:nvPicPr>
          <p:cNvPr id="5" name="Picture 4"/>
          <p:cNvPicPr>
            <a:picLocks noChangeAspect="1"/>
          </p:cNvPicPr>
          <p:nvPr/>
        </p:nvPicPr>
        <p:blipFill>
          <a:blip r:embed="rId2"/>
          <a:stretch>
            <a:fillRect/>
          </a:stretch>
        </p:blipFill>
        <p:spPr>
          <a:xfrm>
            <a:off x="9209023" y="4040745"/>
            <a:ext cx="2513420" cy="2557763"/>
          </a:xfrm>
          <a:prstGeom prst="rect">
            <a:avLst/>
          </a:prstGeom>
          <a:effectLst>
            <a:softEdge rad="76200"/>
          </a:effectLst>
        </p:spPr>
      </p:pic>
    </p:spTree>
    <p:extLst>
      <p:ext uri="{BB962C8B-B14F-4D97-AF65-F5344CB8AC3E}">
        <p14:creationId xmlns:p14="http://schemas.microsoft.com/office/powerpoint/2010/main" val="3706483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Escalator Don’ts </a:t>
            </a:r>
            <a:endParaRPr lang="en-US" b="1" dirty="0"/>
          </a:p>
        </p:txBody>
      </p:sp>
      <p:sp>
        <p:nvSpPr>
          <p:cNvPr id="3" name="Content Placeholder 2"/>
          <p:cNvSpPr>
            <a:spLocks noGrp="1"/>
          </p:cNvSpPr>
          <p:nvPr>
            <p:ph idx="1"/>
          </p:nvPr>
        </p:nvSpPr>
        <p:spPr/>
        <p:txBody>
          <a:bodyPr/>
          <a:lstStyle/>
          <a:p>
            <a:r>
              <a:rPr lang="en-US" dirty="0" smtClean="0"/>
              <a:t>Don’t</a:t>
            </a:r>
            <a:r>
              <a:rPr lang="en-US" dirty="0" smtClean="0"/>
              <a:t> Ride </a:t>
            </a:r>
            <a:r>
              <a:rPr lang="en-US" dirty="0" smtClean="0"/>
              <a:t>barefoot</a:t>
            </a:r>
          </a:p>
          <a:p>
            <a:r>
              <a:rPr lang="en-US" dirty="0" smtClean="0"/>
              <a:t>Don’t Ride up or down </a:t>
            </a:r>
            <a:r>
              <a:rPr lang="en-US" dirty="0" smtClean="0"/>
              <a:t>on the </a:t>
            </a:r>
            <a:r>
              <a:rPr lang="en-US" dirty="0" smtClean="0"/>
              <a:t>escalator</a:t>
            </a:r>
            <a:endParaRPr lang="en-US" dirty="0" smtClean="0"/>
          </a:p>
          <a:p>
            <a:pPr lvl="0"/>
            <a:r>
              <a:rPr lang="en-US" dirty="0" smtClean="0"/>
              <a:t>Don’t</a:t>
            </a:r>
            <a:r>
              <a:rPr lang="en-US" dirty="0" smtClean="0"/>
              <a:t> Sit </a:t>
            </a:r>
            <a:r>
              <a:rPr lang="en-US" dirty="0" smtClean="0"/>
              <a:t>on the steps or the handrail</a:t>
            </a:r>
          </a:p>
          <a:p>
            <a:pPr lvl="0"/>
            <a:r>
              <a:rPr lang="en-US" dirty="0" smtClean="0"/>
              <a:t>Don’t take </a:t>
            </a:r>
            <a:r>
              <a:rPr lang="en-US" dirty="0" smtClean="0"/>
              <a:t>the escalator if you are using a stroller, wheelchair or handcart or have a heavy load</a:t>
            </a:r>
            <a:r>
              <a:rPr lang="en-US" dirty="0" smtClean="0"/>
              <a:t>. </a:t>
            </a:r>
            <a:r>
              <a:rPr lang="en-US" dirty="0" smtClean="0"/>
              <a:t>Use an Elevator every station has an elevator ask the attendant for assistance if needed.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7967" y="665163"/>
            <a:ext cx="3048000" cy="1504950"/>
          </a:xfrm>
          <a:prstGeom prst="rect">
            <a:avLst/>
          </a:prstGeom>
        </p:spPr>
      </p:pic>
    </p:spTree>
    <p:extLst>
      <p:ext uri="{BB962C8B-B14F-4D97-AF65-F5344CB8AC3E}">
        <p14:creationId xmlns:p14="http://schemas.microsoft.com/office/powerpoint/2010/main" val="3201142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Obtaining a Metro Access Card</a:t>
            </a:r>
            <a:endParaRPr lang="en-US" b="1" dirty="0"/>
          </a:p>
        </p:txBody>
      </p:sp>
      <p:sp>
        <p:nvSpPr>
          <p:cNvPr id="3" name="Content Placeholder 2"/>
          <p:cNvSpPr>
            <a:spLocks noGrp="1"/>
          </p:cNvSpPr>
          <p:nvPr>
            <p:ph idx="1"/>
          </p:nvPr>
        </p:nvSpPr>
        <p:spPr/>
        <p:txBody>
          <a:bodyPr>
            <a:normAutofit/>
          </a:bodyPr>
          <a:lstStyle/>
          <a:p>
            <a:r>
              <a:rPr lang="en-US" dirty="0" smtClean="0"/>
              <a:t>The Application </a:t>
            </a:r>
          </a:p>
          <a:p>
            <a:r>
              <a:rPr lang="en-US" dirty="0" smtClean="0"/>
              <a:t>Read in its entirety prior to completing</a:t>
            </a:r>
          </a:p>
          <a:p>
            <a:r>
              <a:rPr lang="en-US" dirty="0" smtClean="0"/>
              <a:t>Write legibly</a:t>
            </a:r>
          </a:p>
          <a:p>
            <a:r>
              <a:rPr lang="en-US" dirty="0" smtClean="0"/>
              <a:t>Use blue or black ink only</a:t>
            </a:r>
          </a:p>
          <a:p>
            <a:r>
              <a:rPr lang="en-US" dirty="0" smtClean="0"/>
              <a:t>Ask questions for most accurate information </a:t>
            </a:r>
          </a:p>
          <a:p>
            <a:endParaRPr lang="en-US"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7968" y="5626443"/>
            <a:ext cx="3048000" cy="762000"/>
          </a:xfrm>
          <a:prstGeom prst="rect">
            <a:avLst/>
          </a:prstGeom>
        </p:spPr>
      </p:pic>
    </p:spTree>
    <p:extLst>
      <p:ext uri="{BB962C8B-B14F-4D97-AF65-F5344CB8AC3E}">
        <p14:creationId xmlns:p14="http://schemas.microsoft.com/office/powerpoint/2010/main" val="197565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Metro Access Form</a:t>
            </a:r>
            <a:endParaRPr lang="en-US" b="1" dirty="0"/>
          </a:p>
        </p:txBody>
      </p:sp>
      <p:sp>
        <p:nvSpPr>
          <p:cNvPr id="3" name="Content Placeholder 2"/>
          <p:cNvSpPr>
            <a:spLocks noGrp="1"/>
          </p:cNvSpPr>
          <p:nvPr>
            <p:ph idx="1"/>
          </p:nvPr>
        </p:nvSpPr>
        <p:spPr>
          <a:xfrm>
            <a:off x="262759" y="1418896"/>
            <a:ext cx="11091041" cy="5213131"/>
          </a:xfrm>
        </p:spPr>
        <p:txBody>
          <a:bodyPr>
            <a:normAutofit fontScale="55000" lnSpcReduction="20000"/>
          </a:bodyPr>
          <a:lstStyle/>
          <a:p>
            <a:pPr marL="0" indent="0" algn="ctr">
              <a:buNone/>
            </a:pPr>
            <a:r>
              <a:rPr lang="en-US" sz="5100" b="1" i="1" u="sng" dirty="0" smtClean="0"/>
              <a:t>Fill out each section in it’s entirety!!</a:t>
            </a:r>
            <a:endParaRPr lang="en-US" sz="5100" b="1" i="1" u="sng" dirty="0" smtClean="0"/>
          </a:p>
          <a:p>
            <a:pPr marL="0" indent="0">
              <a:buNone/>
            </a:pPr>
            <a:endParaRPr lang="en-US" sz="3400" b="1" dirty="0" smtClean="0"/>
          </a:p>
          <a:p>
            <a:pPr marL="0" indent="0">
              <a:buNone/>
            </a:pPr>
            <a:r>
              <a:rPr lang="en-US" sz="3400" b="1" dirty="0" smtClean="0"/>
              <a:t>Last </a:t>
            </a:r>
            <a:r>
              <a:rPr lang="en-US" sz="3400" b="1" dirty="0"/>
              <a:t>Name______________________________ First Name______________________________ Middle Initial ________ </a:t>
            </a:r>
            <a:endParaRPr lang="en-US" sz="3400" dirty="0"/>
          </a:p>
          <a:p>
            <a:pPr marL="0" indent="0">
              <a:buNone/>
            </a:pPr>
            <a:r>
              <a:rPr lang="en-US" sz="3400" b="1" dirty="0"/>
              <a:t>Street Address: Apartment #: </a:t>
            </a:r>
            <a:endParaRPr lang="en-US" sz="3400" dirty="0"/>
          </a:p>
          <a:p>
            <a:pPr marL="0" lvl="0" indent="0">
              <a:buNone/>
            </a:pPr>
            <a:endParaRPr lang="en-US" sz="3600" b="1" dirty="0" smtClean="0">
              <a:solidFill>
                <a:prstClr val="black"/>
              </a:solidFill>
            </a:endParaRPr>
          </a:p>
          <a:p>
            <a:pPr marL="0" lvl="0" indent="0">
              <a:buNone/>
            </a:pPr>
            <a:r>
              <a:rPr lang="en-US" sz="3600" b="1" dirty="0" smtClean="0">
                <a:solidFill>
                  <a:prstClr val="black"/>
                </a:solidFill>
              </a:rPr>
              <a:t>7</a:t>
            </a:r>
            <a:r>
              <a:rPr lang="en-US" sz="3600" b="1" dirty="0">
                <a:solidFill>
                  <a:prstClr val="black"/>
                </a:solidFill>
              </a:rPr>
              <a:t>. Written Diagnosis (</a:t>
            </a:r>
            <a:r>
              <a:rPr lang="en-US" sz="3600" b="1" dirty="0" err="1">
                <a:solidFill>
                  <a:prstClr val="black"/>
                </a:solidFill>
              </a:rPr>
              <a:t>es</a:t>
            </a:r>
            <a:r>
              <a:rPr lang="en-US" sz="3600" b="1" dirty="0">
                <a:solidFill>
                  <a:prstClr val="black"/>
                </a:solidFill>
              </a:rPr>
              <a:t>) and ICD-9CM and/or DSM Code(s): </a:t>
            </a:r>
            <a:r>
              <a:rPr lang="en-US" sz="3600" dirty="0">
                <a:solidFill>
                  <a:prstClr val="black"/>
                </a:solidFill>
              </a:rPr>
              <a:t>______________________________________ </a:t>
            </a:r>
          </a:p>
          <a:p>
            <a:pPr marL="0" lvl="0" indent="0">
              <a:buNone/>
            </a:pPr>
            <a:endParaRPr lang="en-US" sz="3200" b="1" dirty="0" smtClean="0">
              <a:solidFill>
                <a:prstClr val="black"/>
              </a:solidFill>
            </a:endParaRPr>
          </a:p>
          <a:p>
            <a:pPr marL="0" lvl="0" indent="0">
              <a:buNone/>
            </a:pPr>
            <a:r>
              <a:rPr lang="en-US" sz="3200" b="1" dirty="0" smtClean="0">
                <a:solidFill>
                  <a:prstClr val="black"/>
                </a:solidFill>
              </a:rPr>
              <a:t>8</a:t>
            </a:r>
            <a:r>
              <a:rPr lang="en-US" sz="3200" b="1" dirty="0">
                <a:solidFill>
                  <a:prstClr val="black"/>
                </a:solidFill>
              </a:rPr>
              <a:t>. HYPERTENSION: </a:t>
            </a:r>
            <a:r>
              <a:rPr lang="en-US" sz="3200" dirty="0">
                <a:solidFill>
                  <a:prstClr val="black"/>
                </a:solidFill>
              </a:rPr>
              <a:t>Eligibility for service is determined by a functional assessment, which is conducted by a certified/licensed therapist with the Transit Accessibility Center. Applicants may be required to walk/travel up to 1/2 mile. In order to ensure the safety of the applicant, a blood pressure (B/P) reading is taken prior to starting the assessment. If the applicant’s resting B/P is Application revision date: July 2012 Page 7 of 9 </a:t>
            </a:r>
            <a:endParaRPr lang="en-US" sz="3200" dirty="0"/>
          </a:p>
          <a:p>
            <a:pPr marL="0" indent="0">
              <a:buNone/>
            </a:pPr>
            <a:r>
              <a:rPr lang="en-US" sz="3200" b="1" dirty="0"/>
              <a:t>160/100 or higher</a:t>
            </a:r>
            <a:r>
              <a:rPr lang="en-US" sz="3200" dirty="0"/>
              <a:t>, the assessment will be suspended pending certification by the health care provider that the applicant can complete the assessment. If you are currently treating the applicant for hypertension and certify that he/she is cleared to complete the functional assessment, we may proceed without referring the applicant back to you for evaluation and certification. </a:t>
            </a:r>
          </a:p>
          <a:p>
            <a:pPr lvl="0"/>
            <a:endParaRPr lang="en-US" sz="3400" dirty="0"/>
          </a:p>
        </p:txBody>
      </p:sp>
    </p:spTree>
    <p:extLst>
      <p:ext uri="{BB962C8B-B14F-4D97-AF65-F5344CB8AC3E}">
        <p14:creationId xmlns:p14="http://schemas.microsoft.com/office/powerpoint/2010/main" val="1387221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Obtaining a Metro Access Card</a:t>
            </a:r>
            <a:endParaRPr lang="en-US" b="1" dirty="0"/>
          </a:p>
        </p:txBody>
      </p:sp>
      <p:sp>
        <p:nvSpPr>
          <p:cNvPr id="3" name="Content Placeholder 2"/>
          <p:cNvSpPr>
            <a:spLocks noGrp="1"/>
          </p:cNvSpPr>
          <p:nvPr>
            <p:ph idx="1"/>
          </p:nvPr>
        </p:nvSpPr>
        <p:spPr>
          <a:xfrm>
            <a:off x="609600" y="1825625"/>
            <a:ext cx="10744200" cy="4900996"/>
          </a:xfrm>
        </p:spPr>
        <p:txBody>
          <a:bodyPr/>
          <a:lstStyle/>
          <a:p>
            <a:pPr marL="0" indent="0">
              <a:buNone/>
            </a:pPr>
            <a:r>
              <a:rPr lang="en-US" dirty="0" smtClean="0"/>
              <a:t>When Completing the sections:</a:t>
            </a:r>
          </a:p>
          <a:p>
            <a:pPr marL="0" indent="0">
              <a:buNone/>
            </a:pPr>
            <a:r>
              <a:rPr lang="en-US" dirty="0" smtClean="0"/>
              <a:t>Most of the information you will need can be found:</a:t>
            </a:r>
          </a:p>
          <a:p>
            <a:pPr marL="0" indent="0">
              <a:buNone/>
            </a:pPr>
            <a:endParaRPr lang="en-US" dirty="0" smtClean="0"/>
          </a:p>
          <a:p>
            <a:pPr>
              <a:buFont typeface="Wingdings" panose="05000000000000000000" pitchFamily="2" charset="2"/>
              <a:buChar char="ü"/>
            </a:pPr>
            <a:r>
              <a:rPr lang="en-US" dirty="0" smtClean="0"/>
              <a:t>Health Passport</a:t>
            </a:r>
          </a:p>
          <a:p>
            <a:pPr>
              <a:buFont typeface="Wingdings" panose="05000000000000000000" pitchFamily="2" charset="2"/>
              <a:buChar char="ü"/>
            </a:pPr>
            <a:r>
              <a:rPr lang="en-US" dirty="0" smtClean="0"/>
              <a:t>The Person’s Records (Programming or Clinical Book)</a:t>
            </a:r>
          </a:p>
          <a:p>
            <a:pPr>
              <a:buFont typeface="Wingdings" panose="05000000000000000000" pitchFamily="2" charset="2"/>
              <a:buChar char="ü"/>
            </a:pPr>
            <a:r>
              <a:rPr lang="en-US" dirty="0" smtClean="0"/>
              <a:t>MCIS System</a:t>
            </a:r>
          </a:p>
          <a:p>
            <a:pPr marL="0" indent="0" algn="ctr">
              <a:buNone/>
            </a:pPr>
            <a:endParaRPr lang="en-US" u="sng" dirty="0" smtClean="0"/>
          </a:p>
          <a:p>
            <a:pPr marL="0" indent="0" algn="ctr">
              <a:buNone/>
            </a:pPr>
            <a:r>
              <a:rPr lang="en-US" b="1" u="sng" dirty="0" smtClean="0"/>
              <a:t>BE VERY THOROUGH WHEN COMPLETING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5634" y="5386430"/>
            <a:ext cx="1514475" cy="1143000"/>
          </a:xfrm>
          <a:prstGeom prst="rect">
            <a:avLst/>
          </a:prstGeom>
        </p:spPr>
      </p:pic>
    </p:spTree>
    <p:extLst>
      <p:ext uri="{BB962C8B-B14F-4D97-AF65-F5344CB8AC3E}">
        <p14:creationId xmlns:p14="http://schemas.microsoft.com/office/powerpoint/2010/main" val="1078745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10" y="315827"/>
            <a:ext cx="10972800" cy="1143000"/>
          </a:xfrm>
        </p:spPr>
        <p:txBody>
          <a:bodyPr/>
          <a:lstStyle/>
          <a:p>
            <a:pPr algn="ctr"/>
            <a:r>
              <a:rPr lang="en-US" b="1" dirty="0" smtClean="0"/>
              <a:t>Obtaining a Metro Access Card</a:t>
            </a:r>
            <a:endParaRPr lang="en-US" b="1" dirty="0"/>
          </a:p>
        </p:txBody>
      </p:sp>
      <p:sp>
        <p:nvSpPr>
          <p:cNvPr id="3" name="Content Placeholder 2"/>
          <p:cNvSpPr>
            <a:spLocks noGrp="1"/>
          </p:cNvSpPr>
          <p:nvPr>
            <p:ph idx="1"/>
          </p:nvPr>
        </p:nvSpPr>
        <p:spPr>
          <a:xfrm>
            <a:off x="620110" y="1555531"/>
            <a:ext cx="10649607" cy="4971393"/>
          </a:xfrm>
        </p:spPr>
        <p:txBody>
          <a:bodyPr>
            <a:normAutofit fontScale="85000" lnSpcReduction="20000"/>
          </a:bodyPr>
          <a:lstStyle/>
          <a:p>
            <a:pPr marL="0" indent="0">
              <a:buNone/>
            </a:pPr>
            <a:r>
              <a:rPr lang="en-US" b="1" u="sng" dirty="0" smtClean="0"/>
              <a:t>The Medical Section</a:t>
            </a:r>
          </a:p>
          <a:p>
            <a:r>
              <a:rPr lang="en-US" sz="3000" dirty="0" smtClean="0"/>
              <a:t>Must be filled by the person’s Primary Care Physician or A Licensed Registered Nurse  </a:t>
            </a:r>
          </a:p>
          <a:p>
            <a:r>
              <a:rPr lang="en-US" sz="3000" dirty="0" smtClean="0"/>
              <a:t>Ensure that the doctor includes a pertinent diagnosis in the health </a:t>
            </a:r>
            <a:r>
              <a:rPr lang="en-US" sz="3000" dirty="0" smtClean="0"/>
              <a:t>section   (Intellectual </a:t>
            </a:r>
            <a:r>
              <a:rPr lang="en-US" sz="3000" dirty="0" smtClean="0"/>
              <a:t>Disabilities is not enough!) The person must carry a diagnosis that will greatly impede their medical health such as: Diabetes, Hypertension, Asthma, etc. </a:t>
            </a:r>
          </a:p>
          <a:p>
            <a:r>
              <a:rPr lang="en-US" sz="3000" dirty="0" smtClean="0"/>
              <a:t>Offer to take the application to the health care professional and wait for it</a:t>
            </a:r>
          </a:p>
          <a:p>
            <a:r>
              <a:rPr lang="en-US" sz="3000" dirty="0" smtClean="0"/>
              <a:t>Express the urgency of form being completed ASAP</a:t>
            </a:r>
          </a:p>
          <a:p>
            <a:r>
              <a:rPr lang="en-US" sz="3000" dirty="0" smtClean="0"/>
              <a:t>Once completed by health care professional, you must set appointment for Metro-access immediately.  </a:t>
            </a:r>
          </a:p>
          <a:p>
            <a:pPr marL="0" indent="0" algn="ctr">
              <a:buNone/>
            </a:pPr>
            <a:endParaRPr lang="en-US" b="1" u="sng" dirty="0" smtClean="0"/>
          </a:p>
          <a:p>
            <a:pPr marL="0" indent="0" algn="ctr">
              <a:buNone/>
            </a:pPr>
            <a:r>
              <a:rPr lang="en-US" b="1" u="sng" dirty="0" smtClean="0"/>
              <a:t>You only have 60 days to complete the entire process! </a:t>
            </a:r>
            <a:endParaRPr lang="en-US"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5048" y="92161"/>
            <a:ext cx="1393322" cy="1650343"/>
          </a:xfrm>
          <a:prstGeom prst="rect">
            <a:avLst/>
          </a:prstGeom>
        </p:spPr>
      </p:pic>
    </p:spTree>
    <p:extLst>
      <p:ext uri="{BB962C8B-B14F-4D97-AF65-F5344CB8AC3E}">
        <p14:creationId xmlns:p14="http://schemas.microsoft.com/office/powerpoint/2010/main" val="3864530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Obtaining a Metro Access Card</a:t>
            </a:r>
            <a:endParaRPr lang="en-US" b="1" dirty="0"/>
          </a:p>
        </p:txBody>
      </p:sp>
      <p:sp>
        <p:nvSpPr>
          <p:cNvPr id="3" name="Content Placeholder 2"/>
          <p:cNvSpPr>
            <a:spLocks noGrp="1"/>
          </p:cNvSpPr>
          <p:nvPr>
            <p:ph idx="1"/>
          </p:nvPr>
        </p:nvSpPr>
        <p:spPr>
          <a:xfrm>
            <a:off x="354228" y="1252151"/>
            <a:ext cx="10999574" cy="5605849"/>
          </a:xfrm>
        </p:spPr>
        <p:txBody>
          <a:bodyPr>
            <a:normAutofit fontScale="25000" lnSpcReduction="20000"/>
          </a:bodyPr>
          <a:lstStyle/>
          <a:p>
            <a:pPr marL="0" indent="0">
              <a:buNone/>
            </a:pPr>
            <a:r>
              <a:rPr lang="en-US" sz="8000" b="1" u="sng" dirty="0"/>
              <a:t>Submitting The Application</a:t>
            </a:r>
          </a:p>
          <a:p>
            <a:pPr marL="0" indent="0">
              <a:buNone/>
            </a:pPr>
            <a:endParaRPr lang="en-US" sz="8000" dirty="0"/>
          </a:p>
          <a:p>
            <a:pPr marL="0" indent="0">
              <a:buNone/>
            </a:pPr>
            <a:r>
              <a:rPr lang="en-US" sz="8000" dirty="0"/>
              <a:t>All assessments for Metro-Access are by appointment only or you can email completed application to cohonek@wmata.com </a:t>
            </a:r>
          </a:p>
          <a:p>
            <a:pPr marL="0" indent="0">
              <a:buNone/>
            </a:pPr>
            <a:r>
              <a:rPr lang="en-US" sz="8000" dirty="0"/>
              <a:t>To schedule an appointment, call 202-962-2700 and select option 5 or TTY 202-962-2033.</a:t>
            </a:r>
          </a:p>
          <a:p>
            <a:pPr marL="0" indent="0">
              <a:buNone/>
            </a:pPr>
            <a:r>
              <a:rPr lang="en-US" sz="8000" dirty="0"/>
              <a:t>When your assessment has been scheduled you need to do the following:</a:t>
            </a:r>
          </a:p>
          <a:p>
            <a:pPr marL="514350" indent="-514350">
              <a:buAutoNum type="arabicPeriod"/>
            </a:pPr>
            <a:r>
              <a:rPr lang="en-US" sz="8000" dirty="0"/>
              <a:t>Bring the original(Not a Copy) application to the scheduled appointment date.</a:t>
            </a:r>
          </a:p>
          <a:p>
            <a:pPr marL="514350" indent="-514350">
              <a:buAutoNum type="arabicPeriod" startAt="2"/>
            </a:pPr>
            <a:r>
              <a:rPr lang="en-US" sz="8000" dirty="0"/>
              <a:t>Please ensure the applicant brings a picture ID or Birth Certificate/Social Security</a:t>
            </a:r>
          </a:p>
          <a:p>
            <a:pPr marL="514350" indent="-514350">
              <a:buAutoNum type="arabicPeriod" startAt="2"/>
            </a:pPr>
            <a:r>
              <a:rPr lang="en-US" sz="8000" dirty="0"/>
              <a:t>Please ensure the applicant arrives ½ hour before the scheduled appointment date. </a:t>
            </a:r>
          </a:p>
          <a:p>
            <a:pPr marL="0" indent="0">
              <a:buNone/>
            </a:pPr>
            <a:endParaRPr lang="en-US" sz="8000" dirty="0"/>
          </a:p>
          <a:p>
            <a:pPr marL="0" indent="0" algn="ctr">
              <a:buNone/>
            </a:pPr>
            <a:endParaRPr lang="en-US" sz="8000" b="1" i="1" dirty="0"/>
          </a:p>
          <a:p>
            <a:pPr marL="0" indent="0" algn="ctr">
              <a:buNone/>
            </a:pPr>
            <a:r>
              <a:rPr lang="en-US" sz="8000" b="1" i="1" u="sng" dirty="0"/>
              <a:t>After scheduling appointment you will be asked to submit your application</a:t>
            </a:r>
          </a:p>
          <a:p>
            <a:pPr marL="0" indent="0">
              <a:buNone/>
            </a:pPr>
            <a:r>
              <a:rPr lang="en-US" sz="8000" dirty="0"/>
              <a:t>Submit form to: The Transit Accessibility Center is located at Metro headquarters</a:t>
            </a:r>
          </a:p>
          <a:p>
            <a:pPr marL="0" indent="0">
              <a:buNone/>
            </a:pPr>
            <a:r>
              <a:rPr lang="en-US" sz="8000" dirty="0"/>
              <a:t>		 600 Fifth Street NW, Washington, DC 20001. </a:t>
            </a:r>
          </a:p>
          <a:p>
            <a:pPr marL="0" indent="0">
              <a:buNone/>
            </a:pPr>
            <a:endParaRPr lang="en-US" sz="5000" dirty="0"/>
          </a:p>
          <a:p>
            <a:pPr marL="0" indent="0" algn="ctr">
              <a:buNone/>
            </a:pPr>
            <a:r>
              <a:rPr lang="en-US" sz="7200" b="1" dirty="0"/>
              <a:t>Office hours are:</a:t>
            </a:r>
          </a:p>
          <a:p>
            <a:pPr marL="0" indent="0" algn="ctr">
              <a:buNone/>
            </a:pPr>
            <a:r>
              <a:rPr lang="en-US" sz="7200" b="1" dirty="0"/>
              <a:t>Mon: 8 a.m. - 4 p.m.</a:t>
            </a:r>
          </a:p>
          <a:p>
            <a:pPr marL="0" indent="0" algn="ctr">
              <a:buNone/>
            </a:pPr>
            <a:r>
              <a:rPr lang="en-US" sz="7200" b="1" dirty="0"/>
              <a:t>Tue: 8 a.m. - 2:30 p.m.</a:t>
            </a:r>
          </a:p>
          <a:p>
            <a:pPr marL="0" indent="0" algn="ctr">
              <a:buNone/>
            </a:pPr>
            <a:r>
              <a:rPr lang="en-US" sz="7200" b="1" dirty="0"/>
              <a:t> Wed-Fri: 8 a.m. - 4 p.m.</a:t>
            </a:r>
          </a:p>
          <a:p>
            <a:endParaRPr lang="en-US" sz="5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7968" y="5626443"/>
            <a:ext cx="3048000" cy="762000"/>
          </a:xfrm>
          <a:prstGeom prst="rect">
            <a:avLst/>
          </a:prstGeom>
        </p:spPr>
      </p:pic>
    </p:spTree>
    <p:extLst>
      <p:ext uri="{BB962C8B-B14F-4D97-AF65-F5344CB8AC3E}">
        <p14:creationId xmlns:p14="http://schemas.microsoft.com/office/powerpoint/2010/main" val="662678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Obtaining a Metro Access Card</a:t>
            </a:r>
            <a:endParaRPr lang="en-US" b="1" dirty="0"/>
          </a:p>
        </p:txBody>
      </p:sp>
      <p:sp>
        <p:nvSpPr>
          <p:cNvPr id="3" name="Content Placeholder 2"/>
          <p:cNvSpPr>
            <a:spLocks noGrp="1"/>
          </p:cNvSpPr>
          <p:nvPr>
            <p:ph idx="1"/>
          </p:nvPr>
        </p:nvSpPr>
        <p:spPr>
          <a:xfrm>
            <a:off x="838200" y="1545021"/>
            <a:ext cx="10515600" cy="4631942"/>
          </a:xfrm>
        </p:spPr>
        <p:txBody>
          <a:bodyPr>
            <a:normAutofit lnSpcReduction="10000"/>
          </a:bodyPr>
          <a:lstStyle/>
          <a:p>
            <a:pPr marL="0" indent="0">
              <a:buNone/>
            </a:pPr>
            <a:r>
              <a:rPr lang="en-US" u="sng" dirty="0" smtClean="0"/>
              <a:t>About the Metro Access Interview</a:t>
            </a:r>
          </a:p>
          <a:p>
            <a:r>
              <a:rPr lang="en-US" dirty="0" smtClean="0"/>
              <a:t>Try to arrive at least 30 minutes early</a:t>
            </a:r>
          </a:p>
          <a:p>
            <a:r>
              <a:rPr lang="en-US" dirty="0" smtClean="0"/>
              <a:t>Staff should attend the interview with persons supported</a:t>
            </a:r>
          </a:p>
          <a:p>
            <a:r>
              <a:rPr lang="en-US" dirty="0" smtClean="0"/>
              <a:t>Representative from transit agency will do the questioning</a:t>
            </a:r>
          </a:p>
          <a:p>
            <a:r>
              <a:rPr lang="en-US" dirty="0" smtClean="0"/>
              <a:t>Do not provide too much information</a:t>
            </a:r>
          </a:p>
          <a:p>
            <a:r>
              <a:rPr lang="en-US" dirty="0" smtClean="0"/>
              <a:t>Be sure you are receiving the correct card not just card for metro-access but also for rail and bus </a:t>
            </a:r>
          </a:p>
          <a:p>
            <a:r>
              <a:rPr lang="en-US" dirty="0" smtClean="0"/>
              <a:t>If at all possible see if card can arrive to directly to a main office or secure location.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379" y="1046206"/>
            <a:ext cx="1453421" cy="1408798"/>
          </a:xfrm>
          <a:prstGeom prst="rect">
            <a:avLst/>
          </a:prstGeom>
        </p:spPr>
      </p:pic>
    </p:spTree>
    <p:extLst>
      <p:ext uri="{BB962C8B-B14F-4D97-AF65-F5344CB8AC3E}">
        <p14:creationId xmlns:p14="http://schemas.microsoft.com/office/powerpoint/2010/main" val="830195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Obtaining a Metro Access Card</a:t>
            </a:r>
            <a:endParaRPr lang="en-US" b="1" dirty="0"/>
          </a:p>
        </p:txBody>
      </p:sp>
      <p:sp>
        <p:nvSpPr>
          <p:cNvPr id="3" name="Content Placeholder 2"/>
          <p:cNvSpPr>
            <a:spLocks noGrp="1"/>
          </p:cNvSpPr>
          <p:nvPr>
            <p:ph idx="1"/>
          </p:nvPr>
        </p:nvSpPr>
        <p:spPr/>
        <p:txBody>
          <a:bodyPr/>
          <a:lstStyle/>
          <a:p>
            <a:pPr marL="0" indent="0" algn="ctr">
              <a:buNone/>
            </a:pPr>
            <a:r>
              <a:rPr lang="en-US" b="1" dirty="0" smtClean="0"/>
              <a:t>Now You are ready to ride!!</a:t>
            </a:r>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r>
              <a:rPr lang="en-US" dirty="0" smtClean="0"/>
              <a:t>Visit for form and more information</a:t>
            </a:r>
            <a:endParaRPr lang="en-US" dirty="0"/>
          </a:p>
          <a:p>
            <a:pPr marL="0" indent="0" algn="ctr">
              <a:buNone/>
            </a:pPr>
            <a:r>
              <a:rPr lang="en-US" dirty="0"/>
              <a:t>http://www.wmata.com/accessibility/metroaccess_service/</a:t>
            </a:r>
          </a:p>
        </p:txBody>
      </p:sp>
      <p:pic>
        <p:nvPicPr>
          <p:cNvPr id="4" name="Picture 3" descr="DC One Card lead.png"/>
          <p:cNvPicPr>
            <a:picLocks noChangeAspect="1"/>
          </p:cNvPicPr>
          <p:nvPr/>
        </p:nvPicPr>
        <p:blipFill>
          <a:blip r:embed="rId2"/>
          <a:stretch>
            <a:fillRect/>
          </a:stretch>
        </p:blipFill>
        <p:spPr>
          <a:xfrm>
            <a:off x="4787900" y="2444750"/>
            <a:ext cx="2616200" cy="1968500"/>
          </a:xfrm>
          <a:prstGeom prst="rect">
            <a:avLst/>
          </a:prstGeom>
        </p:spPr>
      </p:pic>
    </p:spTree>
    <p:extLst>
      <p:ext uri="{BB962C8B-B14F-4D97-AF65-F5344CB8AC3E}">
        <p14:creationId xmlns:p14="http://schemas.microsoft.com/office/powerpoint/2010/main" val="2575756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Evaluation</a:t>
            </a:r>
            <a:endParaRPr lang="en-US" b="1" dirty="0"/>
          </a:p>
        </p:txBody>
      </p:sp>
      <p:sp>
        <p:nvSpPr>
          <p:cNvPr id="3" name="Content Placeholder 2"/>
          <p:cNvSpPr>
            <a:spLocks noGrp="1"/>
          </p:cNvSpPr>
          <p:nvPr>
            <p:ph idx="1"/>
          </p:nvPr>
        </p:nvSpPr>
        <p:spPr>
          <a:xfrm>
            <a:off x="609600" y="1746422"/>
            <a:ext cx="10744200" cy="4810897"/>
          </a:xfrm>
        </p:spPr>
        <p:txBody>
          <a:bodyPr>
            <a:normAutofit lnSpcReduction="10000"/>
          </a:bodyPr>
          <a:lstStyle/>
          <a:p>
            <a:pPr marL="0" indent="0" algn="ctr">
              <a:buNone/>
            </a:pPr>
            <a:r>
              <a:rPr lang="en-US" i="1" u="sng" dirty="0" smtClean="0"/>
              <a:t>Begin by doing an evaluation of the person </a:t>
            </a:r>
            <a:r>
              <a:rPr lang="en-US" i="1" u="sng" dirty="0" smtClean="0"/>
              <a:t>being supported!!</a:t>
            </a:r>
          </a:p>
          <a:p>
            <a:pPr marL="0" indent="0" algn="ctr">
              <a:buNone/>
            </a:pPr>
            <a:endParaRPr lang="en-US" i="1" u="sng" dirty="0" smtClean="0"/>
          </a:p>
          <a:p>
            <a:r>
              <a:rPr lang="en-US" dirty="0" smtClean="0"/>
              <a:t>What accommodations will the person need if </a:t>
            </a:r>
            <a:r>
              <a:rPr lang="en-US" dirty="0" smtClean="0"/>
              <a:t>any?</a:t>
            </a:r>
            <a:endParaRPr lang="en-US" dirty="0" smtClean="0"/>
          </a:p>
          <a:p>
            <a:r>
              <a:rPr lang="en-US" dirty="0" smtClean="0"/>
              <a:t>Are their particular environments that the person does not </a:t>
            </a:r>
            <a:r>
              <a:rPr lang="en-US" dirty="0" smtClean="0"/>
              <a:t>like (i.e</a:t>
            </a:r>
            <a:r>
              <a:rPr lang="en-US" dirty="0" smtClean="0"/>
              <a:t>. noisiness, </a:t>
            </a:r>
            <a:r>
              <a:rPr lang="en-US" dirty="0" smtClean="0"/>
              <a:t>horns, </a:t>
            </a:r>
            <a:r>
              <a:rPr lang="en-US" dirty="0" smtClean="0"/>
              <a:t>crowd etc.) This may be of particular consideration </a:t>
            </a:r>
            <a:r>
              <a:rPr lang="en-US" dirty="0" smtClean="0"/>
              <a:t>when supporting someone with autism.</a:t>
            </a:r>
            <a:endParaRPr lang="en-US" dirty="0" smtClean="0"/>
          </a:p>
          <a:p>
            <a:r>
              <a:rPr lang="en-US" dirty="0" smtClean="0"/>
              <a:t>Is </a:t>
            </a:r>
            <a:r>
              <a:rPr lang="en-US" dirty="0" smtClean="0"/>
              <a:t>the person aware of safety signs and procedures (such as crossing the street and obeying crosswalk etc.)</a:t>
            </a:r>
          </a:p>
          <a:p>
            <a:pPr marL="0" indent="0">
              <a:buNone/>
            </a:pPr>
            <a:endParaRPr lang="en-US" dirty="0"/>
          </a:p>
        </p:txBody>
      </p:sp>
      <p:pic>
        <p:nvPicPr>
          <p:cNvPr id="5" name="Picture 4"/>
          <p:cNvPicPr>
            <a:picLocks noChangeAspect="1"/>
          </p:cNvPicPr>
          <p:nvPr/>
        </p:nvPicPr>
        <p:blipFill>
          <a:blip r:embed="rId2"/>
          <a:stretch>
            <a:fillRect/>
          </a:stretch>
        </p:blipFill>
        <p:spPr>
          <a:xfrm>
            <a:off x="10551459" y="125252"/>
            <a:ext cx="1604681" cy="1700373"/>
          </a:xfrm>
          <a:prstGeom prst="rect">
            <a:avLst/>
          </a:prstGeom>
        </p:spPr>
      </p:pic>
    </p:spTree>
    <p:extLst>
      <p:ext uri="{BB962C8B-B14F-4D97-AF65-F5344CB8AC3E}">
        <p14:creationId xmlns:p14="http://schemas.microsoft.com/office/powerpoint/2010/main" val="2189376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Evaluation</a:t>
            </a:r>
            <a:endParaRPr lang="en-US" dirty="0"/>
          </a:p>
        </p:txBody>
      </p:sp>
      <p:sp>
        <p:nvSpPr>
          <p:cNvPr id="3" name="Content Placeholder 2"/>
          <p:cNvSpPr>
            <a:spLocks noGrp="1"/>
          </p:cNvSpPr>
          <p:nvPr>
            <p:ph idx="1"/>
          </p:nvPr>
        </p:nvSpPr>
        <p:spPr>
          <a:xfrm>
            <a:off x="271849" y="1879538"/>
            <a:ext cx="11104605" cy="4751921"/>
          </a:xfrm>
        </p:spPr>
        <p:txBody>
          <a:bodyPr>
            <a:normAutofit fontScale="77500" lnSpcReduction="20000"/>
          </a:bodyPr>
          <a:lstStyle/>
          <a:p>
            <a:r>
              <a:rPr lang="en-US" dirty="0"/>
              <a:t>Does the person display behaviors that could pose a danger </a:t>
            </a:r>
            <a:r>
              <a:rPr lang="en-US" dirty="0" smtClean="0"/>
              <a:t>(</a:t>
            </a:r>
            <a:r>
              <a:rPr lang="en-US" dirty="0"/>
              <a:t>i.e. bolting or darting into traffic)? </a:t>
            </a:r>
            <a:r>
              <a:rPr lang="en-US" dirty="0" smtClean="0"/>
              <a:t>  </a:t>
            </a:r>
            <a:r>
              <a:rPr lang="en-US" dirty="0" smtClean="0">
                <a:latin typeface="Calibri" panose="020F0502020204030204" pitchFamily="34" charset="0"/>
                <a:ea typeface="Calibri" panose="020F0502020204030204" pitchFamily="34" charset="0"/>
                <a:cs typeface="Times New Roman" panose="02020603050405020304" pitchFamily="18" charset="0"/>
              </a:rPr>
              <a:t>If </a:t>
            </a:r>
            <a:r>
              <a:rPr lang="en-US" dirty="0">
                <a:latin typeface="Calibri" panose="020F0502020204030204" pitchFamily="34" charset="0"/>
                <a:ea typeface="Calibri" panose="020F0502020204030204" pitchFamily="34" charset="0"/>
                <a:cs typeface="Times New Roman" panose="02020603050405020304" pitchFamily="18" charset="0"/>
              </a:rPr>
              <a:t>so is staff trained in the appropriate interventions to assist with public transportation use </a:t>
            </a:r>
          </a:p>
          <a:p>
            <a:pPr marL="0" lvl="0" indent="0">
              <a:buNone/>
            </a:pPr>
            <a:endParaRPr lang="en-US" dirty="0" smtClean="0">
              <a:solidFill>
                <a:prstClr val="black"/>
              </a:solidFill>
            </a:endParaRPr>
          </a:p>
          <a:p>
            <a:pPr lvl="0"/>
            <a:r>
              <a:rPr lang="en-US" dirty="0" smtClean="0">
                <a:solidFill>
                  <a:prstClr val="black"/>
                </a:solidFill>
              </a:rPr>
              <a:t>Would the </a:t>
            </a:r>
            <a:r>
              <a:rPr lang="en-US" dirty="0">
                <a:solidFill>
                  <a:prstClr val="black"/>
                </a:solidFill>
              </a:rPr>
              <a:t>person have negative reaction to wind created by advancement of the train as it approaches? If so, are there appropriate interventions to minimize reaction? </a:t>
            </a:r>
            <a:endParaRPr lang="en-US" dirty="0" smtClean="0">
              <a:solidFill>
                <a:prstClr val="black"/>
              </a:solidFill>
            </a:endParaRPr>
          </a:p>
          <a:p>
            <a:pPr marL="0" lvl="0" indent="0">
              <a:buNone/>
            </a:pPr>
            <a:endParaRPr lang="en-US" dirty="0">
              <a:solidFill>
                <a:prstClr val="black"/>
              </a:solidFill>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Staff should conduct a basic assessment </a:t>
            </a:r>
            <a:r>
              <a:rPr lang="en-US" dirty="0">
                <a:latin typeface="Calibri" panose="020F0502020204030204" pitchFamily="34" charset="0"/>
                <a:ea typeface="Calibri" panose="020F0502020204030204" pitchFamily="34" charset="0"/>
                <a:cs typeface="Times New Roman" panose="02020603050405020304" pitchFamily="18" charset="0"/>
              </a:rPr>
              <a:t>to determine level of support needed to facilitate travel </a:t>
            </a:r>
            <a:r>
              <a:rPr lang="en-US" dirty="0" smtClean="0">
                <a:latin typeface="Calibri" panose="020F0502020204030204" pitchFamily="34" charset="0"/>
                <a:ea typeface="Calibri" panose="020F0502020204030204" pitchFamily="34" charset="0"/>
                <a:cs typeface="Times New Roman" panose="02020603050405020304" pitchFamily="18" charset="0"/>
              </a:rPr>
              <a:t>goals and outcomes.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i="1" dirty="0">
                <a:latin typeface="Calibri" panose="020F0502020204030204" pitchFamily="34" charset="0"/>
                <a:ea typeface="Calibri" panose="020F0502020204030204" pitchFamily="34" charset="0"/>
                <a:cs typeface="Times New Roman" panose="02020603050405020304" pitchFamily="18" charset="0"/>
              </a:rPr>
              <a:t>Based on the information obtained and g</a:t>
            </a:r>
            <a:r>
              <a:rPr lang="en-US" i="1" dirty="0"/>
              <a:t>iven </a:t>
            </a:r>
            <a:r>
              <a:rPr lang="en-US" i="1" dirty="0" smtClean="0"/>
              <a:t>you will Be able assess where to start with travel training!</a:t>
            </a:r>
            <a:endParaRPr lang="en-US"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414324" y="179165"/>
            <a:ext cx="1604681" cy="1700373"/>
          </a:xfrm>
          <a:prstGeom prst="rect">
            <a:avLst/>
          </a:prstGeom>
        </p:spPr>
      </p:pic>
    </p:spTree>
    <p:extLst>
      <p:ext uri="{BB962C8B-B14F-4D97-AF65-F5344CB8AC3E}">
        <p14:creationId xmlns:p14="http://schemas.microsoft.com/office/powerpoint/2010/main" val="105414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Making a selection</a:t>
            </a:r>
            <a:endParaRPr lang="en-US" b="1" dirty="0"/>
          </a:p>
        </p:txBody>
      </p:sp>
      <p:sp>
        <p:nvSpPr>
          <p:cNvPr id="3" name="Content Placeholder 2"/>
          <p:cNvSpPr>
            <a:spLocks noGrp="1"/>
          </p:cNvSpPr>
          <p:nvPr>
            <p:ph idx="1"/>
          </p:nvPr>
        </p:nvSpPr>
        <p:spPr>
          <a:xfrm>
            <a:off x="582706" y="1825624"/>
            <a:ext cx="10771094" cy="4817223"/>
          </a:xfrm>
        </p:spPr>
        <p:txBody>
          <a:bodyPr>
            <a:normAutofit fontScale="92500" lnSpcReduction="10000"/>
          </a:bodyPr>
          <a:lstStyle/>
          <a:p>
            <a:pPr marL="0" indent="0" algn="ctr">
              <a:buNone/>
            </a:pPr>
            <a:endParaRPr lang="en-US" u="sng" dirty="0" smtClean="0"/>
          </a:p>
          <a:p>
            <a:pPr marL="0" indent="0" algn="ctr">
              <a:buNone/>
            </a:pPr>
            <a:r>
              <a:rPr lang="en-US" u="sng" dirty="0" smtClean="0"/>
              <a:t>Be careful not try to teach too much too fast</a:t>
            </a:r>
          </a:p>
          <a:p>
            <a:pPr marL="0" indent="0">
              <a:buNone/>
            </a:pPr>
            <a:r>
              <a:rPr lang="en-US" b="1" dirty="0" smtClean="0"/>
              <a:t>Decide:</a:t>
            </a:r>
          </a:p>
          <a:p>
            <a:pPr marL="514350" indent="-514350">
              <a:buAutoNum type="arabicPeriod"/>
            </a:pPr>
            <a:r>
              <a:rPr lang="en-US" dirty="0" smtClean="0"/>
              <a:t>What mode of transportation you will introduce first</a:t>
            </a:r>
          </a:p>
          <a:p>
            <a:pPr marL="514350" indent="-514350">
              <a:buAutoNum type="arabicPeriod"/>
            </a:pPr>
            <a:r>
              <a:rPr lang="en-US" dirty="0" smtClean="0"/>
              <a:t>What specific location </a:t>
            </a:r>
            <a:r>
              <a:rPr lang="en-US" dirty="0" smtClean="0"/>
              <a:t>you will </a:t>
            </a:r>
            <a:r>
              <a:rPr lang="en-US" dirty="0" smtClean="0"/>
              <a:t>confine training to </a:t>
            </a:r>
            <a:r>
              <a:rPr lang="en-US" dirty="0" smtClean="0"/>
              <a:t>(too </a:t>
            </a:r>
            <a:r>
              <a:rPr lang="en-US" dirty="0" smtClean="0"/>
              <a:t>large an area may present problems with retention)</a:t>
            </a:r>
          </a:p>
          <a:p>
            <a:pPr marL="514350" indent="-514350">
              <a:buAutoNum type="arabicPeriod"/>
            </a:pPr>
            <a:r>
              <a:rPr lang="en-US" dirty="0" smtClean="0"/>
              <a:t>What are the important steps you want the person to master in 90days. (</a:t>
            </a:r>
            <a:r>
              <a:rPr lang="en-US" dirty="0" smtClean="0"/>
              <a:t>Should be </a:t>
            </a:r>
            <a:r>
              <a:rPr lang="en-US" dirty="0" smtClean="0"/>
              <a:t>no more than 5-7 steps per 30 days)</a:t>
            </a:r>
          </a:p>
          <a:p>
            <a:pPr marL="514350" indent="-514350">
              <a:buAutoNum type="arabicPeriod"/>
            </a:pPr>
            <a:r>
              <a:rPr lang="en-US" dirty="0" smtClean="0"/>
              <a:t>How many days a week will you support the person in learning these skills</a:t>
            </a:r>
            <a:endParaRPr lang="en-US" dirty="0"/>
          </a:p>
        </p:txBody>
      </p:sp>
      <p:pic>
        <p:nvPicPr>
          <p:cNvPr id="4" name="Picture 3"/>
          <p:cNvPicPr>
            <a:picLocks noChangeAspect="1"/>
          </p:cNvPicPr>
          <p:nvPr/>
        </p:nvPicPr>
        <p:blipFill>
          <a:blip r:embed="rId2"/>
          <a:stretch>
            <a:fillRect/>
          </a:stretch>
        </p:blipFill>
        <p:spPr>
          <a:xfrm>
            <a:off x="9547413" y="323923"/>
            <a:ext cx="2501152" cy="1451089"/>
          </a:xfrm>
          <a:prstGeom prst="rect">
            <a:avLst/>
          </a:prstGeom>
        </p:spPr>
      </p:pic>
    </p:spTree>
    <p:extLst>
      <p:ext uri="{BB962C8B-B14F-4D97-AF65-F5344CB8AC3E}">
        <p14:creationId xmlns:p14="http://schemas.microsoft.com/office/powerpoint/2010/main" val="1401863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Training Example</a:t>
            </a:r>
            <a:endParaRPr lang="en-US" b="1" dirty="0"/>
          </a:p>
        </p:txBody>
      </p:sp>
      <p:sp>
        <p:nvSpPr>
          <p:cNvPr id="3" name="Content Placeholder 2"/>
          <p:cNvSpPr>
            <a:spLocks noGrp="1"/>
          </p:cNvSpPr>
          <p:nvPr>
            <p:ph idx="1"/>
          </p:nvPr>
        </p:nvSpPr>
        <p:spPr>
          <a:xfrm>
            <a:off x="494270" y="1825624"/>
            <a:ext cx="10859530" cy="4937641"/>
          </a:xfrm>
        </p:spPr>
        <p:txBody>
          <a:bodyPr>
            <a:normAutofit fontScale="77500" lnSpcReduction="20000"/>
          </a:bodyPr>
          <a:lstStyle/>
          <a:p>
            <a:pPr marL="0" indent="0">
              <a:buNone/>
            </a:pPr>
            <a:r>
              <a:rPr lang="en-US" dirty="0" smtClean="0"/>
              <a:t>Goal: Mr. Doe will use the metro bus to travel in </a:t>
            </a:r>
            <a:r>
              <a:rPr lang="en-US" u="sng" dirty="0" err="1" smtClean="0"/>
              <a:t>Brookland</a:t>
            </a:r>
            <a:r>
              <a:rPr lang="en-US" u="sng" dirty="0" smtClean="0"/>
              <a:t> area </a:t>
            </a:r>
            <a:r>
              <a:rPr lang="en-US" dirty="0" smtClean="0"/>
              <a:t>of his community independently.</a:t>
            </a:r>
          </a:p>
          <a:p>
            <a:pPr marL="0" indent="0">
              <a:buNone/>
            </a:pPr>
            <a:endParaRPr lang="en-US" dirty="0" smtClean="0"/>
          </a:p>
          <a:p>
            <a:pPr marL="0" indent="0">
              <a:buNone/>
            </a:pPr>
            <a:r>
              <a:rPr lang="en-US" dirty="0" smtClean="0"/>
              <a:t>Objective1: Mr. Doe will successfully and independently </a:t>
            </a:r>
            <a:r>
              <a:rPr lang="en-US" u="sng" dirty="0" smtClean="0"/>
              <a:t>board and disembark bus from house to Aldi supermarket </a:t>
            </a:r>
            <a:r>
              <a:rPr lang="en-US" dirty="0" smtClean="0"/>
              <a:t>three days a week over a 90 day training period.</a:t>
            </a:r>
          </a:p>
          <a:p>
            <a:pPr marL="0" indent="0">
              <a:buNone/>
            </a:pPr>
            <a:r>
              <a:rPr lang="en-US" dirty="0" smtClean="0"/>
              <a:t> </a:t>
            </a:r>
          </a:p>
          <a:p>
            <a:pPr marL="0" indent="0">
              <a:buNone/>
            </a:pPr>
            <a:r>
              <a:rPr lang="en-US" dirty="0" smtClean="0"/>
              <a:t>Step 1: Mr. Doe will stand at T18 bus stop and wait for bus to arrive</a:t>
            </a:r>
          </a:p>
          <a:p>
            <a:pPr marL="0" indent="0">
              <a:buNone/>
            </a:pPr>
            <a:r>
              <a:rPr lang="en-US" dirty="0" smtClean="0"/>
              <a:t>Step 2: Mr. Doe will board bus upon arrival </a:t>
            </a:r>
          </a:p>
          <a:p>
            <a:pPr marL="0" indent="0">
              <a:buNone/>
            </a:pPr>
            <a:r>
              <a:rPr lang="en-US" dirty="0" smtClean="0"/>
              <a:t>Step 3: Mr. Doe will present form of payment to bus driver</a:t>
            </a:r>
          </a:p>
          <a:p>
            <a:pPr marL="0" indent="0">
              <a:buNone/>
            </a:pPr>
            <a:r>
              <a:rPr lang="en-US" dirty="0" smtClean="0"/>
              <a:t>Step 4: Mr. Doe will make his way to the nearest empty seat </a:t>
            </a:r>
          </a:p>
          <a:p>
            <a:pPr marL="0" indent="0">
              <a:buNone/>
            </a:pPr>
            <a:r>
              <a:rPr lang="en-US" dirty="0" smtClean="0"/>
              <a:t>Step 5: Mr. Doe will ring buzzer just before approaching landmark for Aldi</a:t>
            </a:r>
          </a:p>
          <a:p>
            <a:pPr marL="0" indent="0">
              <a:buNone/>
            </a:pPr>
            <a:r>
              <a:rPr lang="en-US" dirty="0" smtClean="0"/>
              <a:t>Step 6: Mr. Doe will appropriately exit the bus at the nearest exit. </a:t>
            </a:r>
            <a:endParaRPr lang="en-US" dirty="0"/>
          </a:p>
        </p:txBody>
      </p:sp>
      <p:pic>
        <p:nvPicPr>
          <p:cNvPr id="4" name="Picture 3"/>
          <p:cNvPicPr>
            <a:picLocks noChangeAspect="1"/>
          </p:cNvPicPr>
          <p:nvPr/>
        </p:nvPicPr>
        <p:blipFill>
          <a:blip r:embed="rId2"/>
          <a:stretch>
            <a:fillRect/>
          </a:stretch>
        </p:blipFill>
        <p:spPr>
          <a:xfrm>
            <a:off x="9680305" y="166424"/>
            <a:ext cx="2286000" cy="1524000"/>
          </a:xfrm>
          <a:prstGeom prst="rect">
            <a:avLst/>
          </a:prstGeom>
        </p:spPr>
      </p:pic>
    </p:spTree>
    <p:extLst>
      <p:ext uri="{BB962C8B-B14F-4D97-AF65-F5344CB8AC3E}">
        <p14:creationId xmlns:p14="http://schemas.microsoft.com/office/powerpoint/2010/main" val="1726647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Training Coach   </a:t>
            </a:r>
            <a:endParaRPr lang="en-US" dirty="0"/>
          </a:p>
        </p:txBody>
      </p:sp>
      <p:sp>
        <p:nvSpPr>
          <p:cNvPr id="3" name="Content Placeholder 2"/>
          <p:cNvSpPr>
            <a:spLocks noGrp="1"/>
          </p:cNvSpPr>
          <p:nvPr>
            <p:ph idx="1"/>
          </p:nvPr>
        </p:nvSpPr>
        <p:spPr>
          <a:xfrm>
            <a:off x="519953" y="1387366"/>
            <a:ext cx="10833848" cy="5363058"/>
          </a:xfrm>
        </p:spPr>
        <p:txBody>
          <a:bodyPr>
            <a:normAutofit fontScale="92500" lnSpcReduction="20000"/>
          </a:bodyPr>
          <a:lstStyle/>
          <a:p>
            <a:pPr marL="0" indent="0" algn="ctr">
              <a:buNone/>
            </a:pPr>
            <a:r>
              <a:rPr lang="en-US" u="sng" dirty="0" smtClean="0"/>
              <a:t>In order to execute the training program on slide 4, the training coach will have to spend time supporting the person to learn the following first:</a:t>
            </a:r>
          </a:p>
          <a:p>
            <a:pPr marL="514350" indent="-514350">
              <a:buAutoNum type="arabicPeriod"/>
            </a:pPr>
            <a:r>
              <a:rPr lang="en-US" sz="2800" dirty="0" smtClean="0"/>
              <a:t>Nearest T-18 bus stop to home</a:t>
            </a:r>
          </a:p>
          <a:p>
            <a:pPr marL="514350" indent="-514350">
              <a:buAutoNum type="arabicPeriod"/>
            </a:pPr>
            <a:r>
              <a:rPr lang="en-US" sz="2800" dirty="0" smtClean="0"/>
              <a:t>Safety when stepping up on the bus</a:t>
            </a:r>
          </a:p>
          <a:p>
            <a:pPr marL="514350" indent="-514350">
              <a:buAutoNum type="arabicPeriod"/>
            </a:pPr>
            <a:r>
              <a:rPr lang="en-US" sz="2800" dirty="0" smtClean="0"/>
              <a:t>How much money will be need for bus </a:t>
            </a:r>
            <a:r>
              <a:rPr lang="en-US" sz="2800" dirty="0" smtClean="0"/>
              <a:t>or </a:t>
            </a:r>
            <a:r>
              <a:rPr lang="en-US" sz="2800" dirty="0" smtClean="0"/>
              <a:t>facilitate obtaining metro access or smart trip card</a:t>
            </a:r>
          </a:p>
          <a:p>
            <a:pPr marL="514350" indent="-514350">
              <a:buAutoNum type="arabicPeriod"/>
            </a:pPr>
            <a:r>
              <a:rPr lang="en-US" sz="2800" dirty="0" smtClean="0"/>
              <a:t>Safety measures when walking from front of bus to a seat (</a:t>
            </a:r>
            <a:r>
              <a:rPr lang="en-US" sz="2800" dirty="0" err="1" smtClean="0"/>
              <a:t>i.e</a:t>
            </a:r>
            <a:r>
              <a:rPr lang="en-US" sz="2800" dirty="0" smtClean="0"/>
              <a:t> hold on to </a:t>
            </a:r>
            <a:r>
              <a:rPr lang="en-US" sz="2800" dirty="0" smtClean="0"/>
              <a:t>bars </a:t>
            </a:r>
            <a:r>
              <a:rPr lang="en-US" sz="2800" dirty="0" smtClean="0"/>
              <a:t>while </a:t>
            </a:r>
            <a:r>
              <a:rPr lang="en-US" sz="2800" dirty="0" smtClean="0"/>
              <a:t>walking; </a:t>
            </a:r>
            <a:r>
              <a:rPr lang="en-US" sz="2800" dirty="0" smtClean="0"/>
              <a:t>as the bus moves and stops suddenly)</a:t>
            </a:r>
          </a:p>
          <a:p>
            <a:pPr marL="514350" indent="-514350">
              <a:buAutoNum type="arabicPeriod"/>
            </a:pPr>
            <a:r>
              <a:rPr lang="en-US" sz="2800" dirty="0" smtClean="0"/>
              <a:t>Landmark leading up to destination</a:t>
            </a:r>
          </a:p>
          <a:p>
            <a:pPr marL="514350" indent="-514350">
              <a:buAutoNum type="arabicPeriod"/>
            </a:pPr>
            <a:r>
              <a:rPr lang="en-US" sz="2800" dirty="0" smtClean="0"/>
              <a:t>How and when to signal buzzer to stop at the desired location</a:t>
            </a:r>
          </a:p>
          <a:p>
            <a:pPr marL="514350" indent="-514350">
              <a:buAutoNum type="arabicPeriod"/>
            </a:pPr>
            <a:r>
              <a:rPr lang="en-US" sz="2800" dirty="0" smtClean="0"/>
              <a:t>Identifying </a:t>
            </a:r>
            <a:r>
              <a:rPr lang="en-US" sz="2800" dirty="0" smtClean="0"/>
              <a:t>which </a:t>
            </a:r>
            <a:r>
              <a:rPr lang="en-US" sz="2800" dirty="0" smtClean="0"/>
              <a:t>exit to use when disembarking from bus (location of seating)</a:t>
            </a:r>
          </a:p>
          <a:p>
            <a:pPr marL="514350" indent="-514350">
              <a:buAutoNum type="arabicPeriod"/>
            </a:pPr>
            <a:r>
              <a:rPr lang="en-US" sz="2800" dirty="0" smtClean="0"/>
              <a:t>Safety procedures </a:t>
            </a:r>
            <a:r>
              <a:rPr lang="en-US" sz="2800" dirty="0" smtClean="0"/>
              <a:t>when stepping off of bus </a:t>
            </a:r>
            <a:endParaRPr lang="en-US" sz="2800" dirty="0"/>
          </a:p>
        </p:txBody>
      </p:sp>
      <p:pic>
        <p:nvPicPr>
          <p:cNvPr id="6" name="Picture 5"/>
          <p:cNvPicPr>
            <a:picLocks noChangeAspect="1"/>
          </p:cNvPicPr>
          <p:nvPr/>
        </p:nvPicPr>
        <p:blipFill>
          <a:blip r:embed="rId2"/>
          <a:stretch>
            <a:fillRect/>
          </a:stretch>
        </p:blipFill>
        <p:spPr>
          <a:xfrm>
            <a:off x="9305365" y="0"/>
            <a:ext cx="2677102" cy="1456275"/>
          </a:xfrm>
          <a:prstGeom prst="rect">
            <a:avLst/>
          </a:prstGeom>
        </p:spPr>
      </p:pic>
    </p:spTree>
    <p:extLst>
      <p:ext uri="{BB962C8B-B14F-4D97-AF65-F5344CB8AC3E}">
        <p14:creationId xmlns:p14="http://schemas.microsoft.com/office/powerpoint/2010/main" val="3007959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Next Steps</a:t>
            </a:r>
            <a:endParaRPr lang="en-US" b="1" dirty="0"/>
          </a:p>
        </p:txBody>
      </p:sp>
      <p:sp>
        <p:nvSpPr>
          <p:cNvPr id="3" name="Content Placeholder 2"/>
          <p:cNvSpPr>
            <a:spLocks noGrp="1"/>
          </p:cNvSpPr>
          <p:nvPr>
            <p:ph idx="1"/>
          </p:nvPr>
        </p:nvSpPr>
        <p:spPr>
          <a:xfrm>
            <a:off x="689919" y="1899353"/>
            <a:ext cx="10515600" cy="4589901"/>
          </a:xfrm>
        </p:spPr>
        <p:txBody>
          <a:bodyPr>
            <a:normAutofit fontScale="92500" lnSpcReduction="20000"/>
          </a:bodyPr>
          <a:lstStyle/>
          <a:p>
            <a:r>
              <a:rPr lang="en-US" dirty="0" smtClean="0"/>
              <a:t>It is important to ensure the person </a:t>
            </a:r>
            <a:r>
              <a:rPr lang="en-US" dirty="0" smtClean="0"/>
              <a:t>is</a:t>
            </a:r>
            <a:r>
              <a:rPr lang="en-US" b="1" dirty="0"/>
              <a:t> </a:t>
            </a:r>
            <a:r>
              <a:rPr lang="en-US" dirty="0" smtClean="0"/>
              <a:t>really </a:t>
            </a:r>
            <a:r>
              <a:rPr lang="en-US" dirty="0" smtClean="0"/>
              <a:t>comfortable with executing all the </a:t>
            </a:r>
            <a:r>
              <a:rPr lang="en-US" dirty="0" smtClean="0"/>
              <a:t>steps </a:t>
            </a:r>
            <a:r>
              <a:rPr lang="en-US" dirty="0" smtClean="0"/>
              <a:t>in the outlined objective before moving to a new set of skills. </a:t>
            </a:r>
          </a:p>
          <a:p>
            <a:r>
              <a:rPr lang="en-US" dirty="0" smtClean="0"/>
              <a:t>It may have taken 12 months before you get to the point of using the outlined objective on slide 4 because you may spend 30-90 days just supporting the person to identify theT-18 bus stop.  </a:t>
            </a:r>
          </a:p>
          <a:p>
            <a:r>
              <a:rPr lang="en-US" dirty="0" smtClean="0"/>
              <a:t>Then another 30-90 days supporting the person to learn bus safety.</a:t>
            </a:r>
          </a:p>
          <a:p>
            <a:endParaRPr lang="en-US" dirty="0"/>
          </a:p>
          <a:p>
            <a:pPr marL="0" indent="0" algn="ctr">
              <a:buNone/>
            </a:pPr>
            <a:r>
              <a:rPr lang="en-US" b="1" u="sng" dirty="0" smtClean="0"/>
              <a:t>DON’T RUSH THE TRAINING AND SUPPORTS</a:t>
            </a:r>
          </a:p>
          <a:p>
            <a:pPr marL="0" indent="0">
              <a:buNone/>
            </a:pPr>
            <a:endParaRPr lang="en-US" dirty="0"/>
          </a:p>
        </p:txBody>
      </p:sp>
      <p:pic>
        <p:nvPicPr>
          <p:cNvPr id="6" name="Picture 5"/>
          <p:cNvPicPr>
            <a:picLocks noChangeAspect="1"/>
          </p:cNvPicPr>
          <p:nvPr/>
        </p:nvPicPr>
        <p:blipFill>
          <a:blip r:embed="rId2"/>
          <a:stretch>
            <a:fillRect/>
          </a:stretch>
        </p:blipFill>
        <p:spPr>
          <a:xfrm>
            <a:off x="9688665" y="107092"/>
            <a:ext cx="2429435" cy="1624715"/>
          </a:xfrm>
          <a:prstGeom prst="rect">
            <a:avLst/>
          </a:prstGeom>
        </p:spPr>
      </p:pic>
    </p:spTree>
    <p:extLst>
      <p:ext uri="{BB962C8B-B14F-4D97-AF65-F5344CB8AC3E}">
        <p14:creationId xmlns:p14="http://schemas.microsoft.com/office/powerpoint/2010/main" val="3805021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Fading</a:t>
            </a:r>
            <a:endParaRPr lang="en-US" b="1" dirty="0"/>
          </a:p>
        </p:txBody>
      </p:sp>
      <p:sp>
        <p:nvSpPr>
          <p:cNvPr id="3" name="Content Placeholder 2"/>
          <p:cNvSpPr>
            <a:spLocks noGrp="1"/>
          </p:cNvSpPr>
          <p:nvPr>
            <p:ph idx="1"/>
          </p:nvPr>
        </p:nvSpPr>
        <p:spPr>
          <a:xfrm>
            <a:off x="321276" y="1825624"/>
            <a:ext cx="11032524" cy="4855261"/>
          </a:xfrm>
        </p:spPr>
        <p:txBody>
          <a:bodyPr>
            <a:normAutofit fontScale="92500" lnSpcReduction="20000"/>
          </a:bodyPr>
          <a:lstStyle/>
          <a:p>
            <a:r>
              <a:rPr lang="en-US" dirty="0" smtClean="0"/>
              <a:t>When you think the person has gotten the hang of things start fading your prompting:</a:t>
            </a:r>
          </a:p>
          <a:p>
            <a:pPr marL="0" indent="0">
              <a:buNone/>
            </a:pPr>
            <a:r>
              <a:rPr lang="en-US" dirty="0" smtClean="0"/>
              <a:t>Initially-Lots of Verbal , </a:t>
            </a:r>
            <a:r>
              <a:rPr lang="en-US" dirty="0" smtClean="0"/>
              <a:t>gestural, </a:t>
            </a:r>
            <a:r>
              <a:rPr lang="en-US" dirty="0" smtClean="0"/>
              <a:t>or hand of hand supports</a:t>
            </a:r>
          </a:p>
          <a:p>
            <a:r>
              <a:rPr lang="en-US" dirty="0" smtClean="0"/>
              <a:t>After 1-2 weeks-scale back prompts from 10%-50% less based on how fast the person is progressing</a:t>
            </a:r>
          </a:p>
          <a:p>
            <a:r>
              <a:rPr lang="en-US" dirty="0" smtClean="0"/>
              <a:t>After 30 days- scale back prompts from 60%-90 less again depending on the person’s progress</a:t>
            </a:r>
          </a:p>
          <a:p>
            <a:r>
              <a:rPr lang="en-US" dirty="0" smtClean="0"/>
              <a:t>When the person has demonstrated proficiency, supports should be minimized to merely shadowing for one or two trips and providing gentle feedback or reminders before moving to the next objective in the process.</a:t>
            </a:r>
            <a:endParaRPr lang="en-US" dirty="0"/>
          </a:p>
        </p:txBody>
      </p:sp>
      <p:pic>
        <p:nvPicPr>
          <p:cNvPr id="5" name="Picture 4"/>
          <p:cNvPicPr>
            <a:picLocks noChangeAspect="1"/>
          </p:cNvPicPr>
          <p:nvPr/>
        </p:nvPicPr>
        <p:blipFill>
          <a:blip r:embed="rId2"/>
          <a:stretch>
            <a:fillRect/>
          </a:stretch>
        </p:blipFill>
        <p:spPr>
          <a:xfrm>
            <a:off x="10187583" y="0"/>
            <a:ext cx="1878911" cy="1513938"/>
          </a:xfrm>
          <a:prstGeom prst="rect">
            <a:avLst/>
          </a:prstGeom>
        </p:spPr>
      </p:pic>
    </p:spTree>
    <p:extLst>
      <p:ext uri="{BB962C8B-B14F-4D97-AF65-F5344CB8AC3E}">
        <p14:creationId xmlns:p14="http://schemas.microsoft.com/office/powerpoint/2010/main" val="3846255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TotalTime>
  <Words>2064</Words>
  <Application>Microsoft Office PowerPoint</Application>
  <PresentationFormat>Widescreen</PresentationFormat>
  <Paragraphs>200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Office Theme</vt:lpstr>
      <vt:lpstr>Traveling Around Your Community</vt:lpstr>
      <vt:lpstr>Staff Competency </vt:lpstr>
      <vt:lpstr>Evaluation</vt:lpstr>
      <vt:lpstr>Evaluation</vt:lpstr>
      <vt:lpstr>Making a selection</vt:lpstr>
      <vt:lpstr>Training Example</vt:lpstr>
      <vt:lpstr>The Training Coach   </vt:lpstr>
      <vt:lpstr>Next Steps</vt:lpstr>
      <vt:lpstr>Fading</vt:lpstr>
      <vt:lpstr>Things to Remember</vt:lpstr>
      <vt:lpstr>BUS vs TRAIN </vt:lpstr>
      <vt:lpstr>BUS vs TRAIN</vt:lpstr>
      <vt:lpstr>BUS vs TRAIN</vt:lpstr>
      <vt:lpstr>BUS vs TRAIN</vt:lpstr>
      <vt:lpstr>Getting to the train platform</vt:lpstr>
      <vt:lpstr>Putting money on my metro fare card?</vt:lpstr>
      <vt:lpstr>Rules for the Metro  Do’s and Don’ts</vt:lpstr>
      <vt:lpstr>Rules for the Metro  Do’s and Don’ts</vt:lpstr>
      <vt:lpstr>Escalator Do’s:</vt:lpstr>
      <vt:lpstr>Escalator Don’ts </vt:lpstr>
      <vt:lpstr>Obtaining a Metro Access Card</vt:lpstr>
      <vt:lpstr>The Metro Access Form</vt:lpstr>
      <vt:lpstr>Obtaining a Metro Access Card</vt:lpstr>
      <vt:lpstr>Obtaining a Metro Access Card</vt:lpstr>
      <vt:lpstr>Obtaining a Metro Access Card</vt:lpstr>
      <vt:lpstr>Obtaining a Metro Access Card</vt:lpstr>
      <vt:lpstr>Obtaining a Metro Access Card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Traveling Around Your Community</dc:title>
  <dc:creator>Tonya Coppin</dc:creator>
  <cp:lastModifiedBy>Tonya Coppin</cp:lastModifiedBy>
  <cp:revision>35</cp:revision>
  <cp:lastPrinted>2015-03-24T18:05:24Z</cp:lastPrinted>
  <dcterms:created xsi:type="dcterms:W3CDTF">2015-03-24T02:36:26Z</dcterms:created>
  <dcterms:modified xsi:type="dcterms:W3CDTF">2015-03-25T02:24:48Z</dcterms:modified>
</cp:coreProperties>
</file>