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5"/>
  </p:notesMasterIdLst>
  <p:sldIdLst>
    <p:sldId id="304" r:id="rId5"/>
    <p:sldId id="314" r:id="rId6"/>
    <p:sldId id="299" r:id="rId7"/>
    <p:sldId id="318" r:id="rId8"/>
    <p:sldId id="310" r:id="rId9"/>
    <p:sldId id="320" r:id="rId10"/>
    <p:sldId id="322" r:id="rId11"/>
    <p:sldId id="323" r:id="rId12"/>
    <p:sldId id="321" r:id="rId13"/>
    <p:sldId id="325" r:id="rId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11339"/>
    <a:srgbClr val="FFFFFF"/>
    <a:srgbClr val="333333"/>
    <a:srgbClr val="969696"/>
    <a:srgbClr val="292929"/>
    <a:srgbClr val="1C1C1C"/>
    <a:srgbClr val="BF1323"/>
    <a:srgbClr val="C00000"/>
    <a:srgbClr val="9B1132"/>
    <a:srgbClr val="AA123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75DCD539-6F95-D913-1670-E4B08B98354F}" v="506" dt="2022-08-23T22:34:49.375"/>
    <p1510:client id="{FAEF0EAE-CD94-4740-8469-98CE89B90575}" v="1129" dt="2022-08-23T23:12:23.48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000" autoAdjust="0"/>
    <p:restoredTop sz="93750" autoAdjust="0"/>
  </p:normalViewPr>
  <p:slideViewPr>
    <p:cSldViewPr snapToGrid="0">
      <p:cViewPr varScale="1">
        <p:scale>
          <a:sx n="107" d="100"/>
          <a:sy n="107" d="100"/>
        </p:scale>
        <p:origin x="462" y="102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5/10/relationships/revisionInfo" Target="revisionInfo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microsoft.com/office/2018/10/relationships/authors" Target="author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12/8/2022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5245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98268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.jpeg"/><Relationship Id="rId5" Type="http://schemas.openxmlformats.org/officeDocument/2006/relationships/image" Target="../media/image1.png"/><Relationship Id="rId4" Type="http://schemas.openxmlformats.org/officeDocument/2006/relationships/image" Target="../media/image5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6.xml"/><Relationship Id="rId1" Type="http://schemas.openxmlformats.org/officeDocument/2006/relationships/themeOverride" Target="../theme/themeOverride2.xm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6" name="Rectangle 95">
            <a:extLst>
              <a:ext uri="{FF2B5EF4-FFF2-40B4-BE49-F238E27FC236}">
                <a16:creationId xmlns:a16="http://schemas.microsoft.com/office/drawing/2014/main" id="{9095C1F4-AE7F-44E4-8693-40D3D68311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" name="Group 97">
            <a:extLst>
              <a:ext uri="{FF2B5EF4-FFF2-40B4-BE49-F238E27FC236}">
                <a16:creationId xmlns:a16="http://schemas.microsoft.com/office/drawing/2014/main" id="{8734DDD3-F723-4DD3-8ABE-EC0B2AC87D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2522324" y="-15978"/>
            <a:ext cx="7147352" cy="5876916"/>
            <a:chOff x="329184" y="-99107"/>
            <a:chExt cx="524256" cy="5876916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F7C8EA93-3210-4C62-99E9-153C275E3A8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 flipH="1">
              <a:off x="329184" y="5777809"/>
              <a:ext cx="523824" cy="0"/>
            </a:xfrm>
            <a:prstGeom prst="line">
              <a:avLst/>
            </a:prstGeom>
            <a:ln w="1524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Rectangle 99">
              <a:extLst>
                <a:ext uri="{FF2B5EF4-FFF2-40B4-BE49-F238E27FC236}">
                  <a16:creationId xmlns:a16="http://schemas.microsoft.com/office/drawing/2014/main" id="{5EB7D2A2-F448-44D4-938C-DC84CBCB3B1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29184" y="-99107"/>
              <a:ext cx="524256" cy="563122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9" name="Rectangle 101">
            <a:extLst>
              <a:ext uri="{FF2B5EF4-FFF2-40B4-BE49-F238E27FC236}">
                <a16:creationId xmlns:a16="http://schemas.microsoft.com/office/drawing/2014/main" id="{871AEA07-1E14-44B4-8E55-64EF049CD6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96464" y="1055718"/>
            <a:ext cx="10999072" cy="33583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584683"/>
            <a:ext cx="9144000" cy="2551829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4100" kern="1200" dirty="0">
                <a:solidFill>
                  <a:srgbClr val="002570"/>
                </a:solidFill>
                <a:latin typeface="+mj-lt"/>
                <a:ea typeface="+mj-ea"/>
                <a:cs typeface="+mj-cs"/>
              </a:rPr>
              <a:t>Supported Employment (SE) / Evidence-Based SE: RSA’s Collaborative efforts with </a:t>
            </a:r>
            <a:r>
              <a:rPr lang="en-US" sz="4100" kern="1200" dirty="0" err="1">
                <a:solidFill>
                  <a:srgbClr val="002570"/>
                </a:solidFill>
                <a:latin typeface="+mj-lt"/>
                <a:ea typeface="+mj-ea"/>
                <a:cs typeface="+mj-cs"/>
              </a:rPr>
              <a:t>dda</a:t>
            </a:r>
            <a:r>
              <a:rPr lang="en-US" sz="4100" kern="1200" dirty="0">
                <a:solidFill>
                  <a:srgbClr val="002570"/>
                </a:solidFill>
                <a:latin typeface="+mj-lt"/>
                <a:ea typeface="+mj-ea"/>
                <a:cs typeface="+mj-cs"/>
              </a:rPr>
              <a:t> and </a:t>
            </a:r>
            <a:r>
              <a:rPr lang="en-US" sz="4100" kern="1200" dirty="0" err="1">
                <a:solidFill>
                  <a:srgbClr val="002570"/>
                </a:solidFill>
                <a:latin typeface="+mj-lt"/>
                <a:ea typeface="+mj-ea"/>
                <a:cs typeface="+mj-cs"/>
              </a:rPr>
              <a:t>dbh</a:t>
            </a:r>
            <a:endParaRPr lang="en-US" sz="4100" kern="1200" dirty="0">
              <a:solidFill>
                <a:srgbClr val="002570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1053" y="4452207"/>
            <a:ext cx="9144000" cy="764358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ctr"/>
            <a:r>
              <a:rPr lang="en-US" sz="24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Ifeoma </a:t>
            </a:r>
            <a:r>
              <a:rPr lang="en-US" sz="2400" kern="1200" dirty="0" err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Muoka</a:t>
            </a:r>
            <a:r>
              <a:rPr lang="en-US" sz="2400" kern="120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, </a:t>
            </a:r>
            <a:r>
              <a:rPr lang="en-US" sz="2400" dirty="0" err="1">
                <a:solidFill>
                  <a:schemeClr val="bg1"/>
                </a:solidFill>
              </a:rPr>
              <a:t>Ph.D</a:t>
            </a:r>
            <a:endParaRPr lang="en-US" sz="2400" kern="1200" dirty="0" err="1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pic>
        <p:nvPicPr>
          <p:cNvPr id="228" name="Picture 227" descr="Logo, company name&#10;&#10;Description automatically generated">
            <a:extLst>
              <a:ext uri="{FF2B5EF4-FFF2-40B4-BE49-F238E27FC236}">
                <a16:creationId xmlns:a16="http://schemas.microsoft.com/office/drawing/2014/main" id="{77A91686-904E-B829-1341-CBDC54C244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  <p:sp>
        <p:nvSpPr>
          <p:cNvPr id="229" name="Subtitle 2">
            <a:extLst>
              <a:ext uri="{FF2B5EF4-FFF2-40B4-BE49-F238E27FC236}">
                <a16:creationId xmlns:a16="http://schemas.microsoft.com/office/drawing/2014/main" id="{C3D88591-7B97-5942-716A-8C25C428B83A}"/>
              </a:ext>
            </a:extLst>
          </p:cNvPr>
          <p:cNvSpPr txBox="1">
            <a:spLocks/>
          </p:cNvSpPr>
          <p:nvPr/>
        </p:nvSpPr>
        <p:spPr>
          <a:xfrm>
            <a:off x="1521053" y="4760046"/>
            <a:ext cx="9144000" cy="76435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>
                <a:solidFill>
                  <a:schemeClr val="bg1"/>
                </a:solidFill>
              </a:rPr>
              <a:t>Supervisory Vocational Rehabilitation Specialist, RSA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39462D4-563C-8AE4-35BF-084619A8767E}"/>
              </a:ext>
            </a:extLst>
          </p:cNvPr>
          <p:cNvSpPr/>
          <p:nvPr/>
        </p:nvSpPr>
        <p:spPr>
          <a:xfrm>
            <a:off x="2522322" y="5782665"/>
            <a:ext cx="7141463" cy="16956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0" name="Subtitle 2">
            <a:extLst>
              <a:ext uri="{FF2B5EF4-FFF2-40B4-BE49-F238E27FC236}">
                <a16:creationId xmlns:a16="http://schemas.microsoft.com/office/drawing/2014/main" id="{B0A9AB0A-35E2-2E05-6302-B38A590D5F9F}"/>
              </a:ext>
            </a:extLst>
          </p:cNvPr>
          <p:cNvSpPr txBox="1">
            <a:spLocks/>
          </p:cNvSpPr>
          <p:nvPr/>
        </p:nvSpPr>
        <p:spPr>
          <a:xfrm>
            <a:off x="1521053" y="4998399"/>
            <a:ext cx="9144000" cy="76435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400">
                <a:solidFill>
                  <a:schemeClr val="bg1"/>
                </a:solidFill>
              </a:rPr>
              <a:t>08/26/2022</a:t>
            </a:r>
            <a:endParaRPr 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lowchart: Connector 31">
            <a:extLst>
              <a:ext uri="{FF2B5EF4-FFF2-40B4-BE49-F238E27FC236}">
                <a16:creationId xmlns:a16="http://schemas.microsoft.com/office/drawing/2014/main" id="{E9DBB817-9F97-2274-3A78-108B70BCA881}"/>
              </a:ext>
            </a:extLst>
          </p:cNvPr>
          <p:cNvSpPr/>
          <p:nvPr/>
        </p:nvSpPr>
        <p:spPr>
          <a:xfrm>
            <a:off x="9714891" y="4118641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Flowchart: Connector 32">
            <a:extLst>
              <a:ext uri="{FF2B5EF4-FFF2-40B4-BE49-F238E27FC236}">
                <a16:creationId xmlns:a16="http://schemas.microsoft.com/office/drawing/2014/main" id="{DF052965-B2E4-ADE4-8C07-83D40833B396}"/>
              </a:ext>
            </a:extLst>
          </p:cNvPr>
          <p:cNvSpPr/>
          <p:nvPr/>
        </p:nvSpPr>
        <p:spPr>
          <a:xfrm>
            <a:off x="10163319" y="4450723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1" name="Flowchart: Connector 30">
            <a:extLst>
              <a:ext uri="{FF2B5EF4-FFF2-40B4-BE49-F238E27FC236}">
                <a16:creationId xmlns:a16="http://schemas.microsoft.com/office/drawing/2014/main" id="{743CFF93-B4DE-D13E-D9C5-38068DE04C3F}"/>
              </a:ext>
            </a:extLst>
          </p:cNvPr>
          <p:cNvSpPr/>
          <p:nvPr/>
        </p:nvSpPr>
        <p:spPr>
          <a:xfrm rot="21188082">
            <a:off x="9497343" y="3978107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Flowchart: Connector 29">
            <a:extLst>
              <a:ext uri="{FF2B5EF4-FFF2-40B4-BE49-F238E27FC236}">
                <a16:creationId xmlns:a16="http://schemas.microsoft.com/office/drawing/2014/main" id="{981E4CFB-379B-ED27-90E6-848909F89731}"/>
              </a:ext>
            </a:extLst>
          </p:cNvPr>
          <p:cNvSpPr/>
          <p:nvPr/>
        </p:nvSpPr>
        <p:spPr>
          <a:xfrm>
            <a:off x="-3573877" y="-3593491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Flowchart: Connector 28">
            <a:extLst>
              <a:ext uri="{FF2B5EF4-FFF2-40B4-BE49-F238E27FC236}">
                <a16:creationId xmlns:a16="http://schemas.microsoft.com/office/drawing/2014/main" id="{3A22C0DD-11BC-890C-5D37-124A00BD431E}"/>
              </a:ext>
            </a:extLst>
          </p:cNvPr>
          <p:cNvSpPr/>
          <p:nvPr/>
        </p:nvSpPr>
        <p:spPr>
          <a:xfrm>
            <a:off x="-2917900" y="-2718059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" name="Flowchart: Connector 27">
            <a:extLst>
              <a:ext uri="{FF2B5EF4-FFF2-40B4-BE49-F238E27FC236}">
                <a16:creationId xmlns:a16="http://schemas.microsoft.com/office/drawing/2014/main" id="{6C846539-9F59-83FE-D6D9-B7C52442E0C6}"/>
              </a:ext>
            </a:extLst>
          </p:cNvPr>
          <p:cNvSpPr/>
          <p:nvPr/>
        </p:nvSpPr>
        <p:spPr>
          <a:xfrm>
            <a:off x="-2417285" y="-2262275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677D981-20BC-4273-9D27-2816796DF0ED}"/>
              </a:ext>
            </a:extLst>
          </p:cNvPr>
          <p:cNvSpPr txBox="1"/>
          <p:nvPr/>
        </p:nvSpPr>
        <p:spPr>
          <a:xfrm>
            <a:off x="4808074" y="1059255"/>
            <a:ext cx="27996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Ifeoma Muoka,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Ph.D</a:t>
            </a:r>
            <a:endParaRPr lang="en-US" sz="2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A93C9F-C9F3-D5B5-9B48-BDF7757A97F0}"/>
              </a:ext>
            </a:extLst>
          </p:cNvPr>
          <p:cNvSpPr txBox="1"/>
          <p:nvPr/>
        </p:nvSpPr>
        <p:spPr>
          <a:xfrm>
            <a:off x="3312132" y="1568944"/>
            <a:ext cx="57915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+mj-lt"/>
              </a:rPr>
              <a:t>Supervisory Vocational Rehabilitation Specialist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E110A48-06B2-C80C-7D2F-CCCCDCA6CF50}"/>
              </a:ext>
            </a:extLst>
          </p:cNvPr>
          <p:cNvSpPr txBox="1"/>
          <p:nvPr/>
        </p:nvSpPr>
        <p:spPr>
          <a:xfrm>
            <a:off x="3857751" y="1934561"/>
            <a:ext cx="470026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latin typeface="+mj-lt"/>
              </a:rPr>
              <a:t>Rehabilitation Services Administration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E7AE256-83EF-4693-6F24-9CBC66C7D02E}"/>
              </a:ext>
            </a:extLst>
          </p:cNvPr>
          <p:cNvSpPr txBox="1"/>
          <p:nvPr/>
        </p:nvSpPr>
        <p:spPr>
          <a:xfrm>
            <a:off x="3054790" y="2226118"/>
            <a:ext cx="6081795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sz="2000" dirty="0">
                <a:latin typeface="+mj-lt"/>
              </a:rPr>
              <a:t>Ifeoma.Muoka@dc.gov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678A12C-2500-FEE8-85CF-EFAFFB083CDB}"/>
              </a:ext>
            </a:extLst>
          </p:cNvPr>
          <p:cNvSpPr txBox="1"/>
          <p:nvPr/>
        </p:nvSpPr>
        <p:spPr>
          <a:xfrm>
            <a:off x="3054790" y="2558813"/>
            <a:ext cx="6081795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algn="ctr"/>
            <a:r>
              <a:rPr lang="en-US" sz="2000" dirty="0">
                <a:latin typeface="+mj-lt"/>
              </a:rPr>
              <a:t>(202) 870-4797</a:t>
            </a:r>
          </a:p>
        </p:txBody>
      </p:sp>
      <p:sp>
        <p:nvSpPr>
          <p:cNvPr id="14" name="Frame 13">
            <a:extLst>
              <a:ext uri="{FF2B5EF4-FFF2-40B4-BE49-F238E27FC236}">
                <a16:creationId xmlns:a16="http://schemas.microsoft.com/office/drawing/2014/main" id="{73F00BDB-A61A-6D06-854E-B7AD8AA33669}"/>
              </a:ext>
            </a:extLst>
          </p:cNvPr>
          <p:cNvSpPr/>
          <p:nvPr/>
        </p:nvSpPr>
        <p:spPr>
          <a:xfrm>
            <a:off x="2918423" y="777655"/>
            <a:ext cx="6578933" cy="3389396"/>
          </a:xfrm>
          <a:prstGeom prst="frame">
            <a:avLst>
              <a:gd name="adj1" fmla="val 1611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15" name="Graphic 14" descr="Miscellaneous with solid fill">
            <a:extLst>
              <a:ext uri="{FF2B5EF4-FFF2-40B4-BE49-F238E27FC236}">
                <a16:creationId xmlns:a16="http://schemas.microsoft.com/office/drawing/2014/main" id="{9F34B704-7169-3639-B322-0FE49B9DDA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638487" y="2951296"/>
            <a:ext cx="914400" cy="914400"/>
          </a:xfrm>
          <a:prstGeom prst="rect">
            <a:avLst/>
          </a:prstGeom>
        </p:spPr>
      </p:pic>
      <p:sp>
        <p:nvSpPr>
          <p:cNvPr id="17" name="Isosceles Triangle 16">
            <a:extLst>
              <a:ext uri="{FF2B5EF4-FFF2-40B4-BE49-F238E27FC236}">
                <a16:creationId xmlns:a16="http://schemas.microsoft.com/office/drawing/2014/main" id="{C91D1561-CAB7-6F1C-5605-7BEC1C62D2B4}"/>
              </a:ext>
            </a:extLst>
          </p:cNvPr>
          <p:cNvSpPr/>
          <p:nvPr/>
        </p:nvSpPr>
        <p:spPr>
          <a:xfrm rot="10800000">
            <a:off x="5957555" y="4141504"/>
            <a:ext cx="500657" cy="387055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BC9A376-84C5-B6DD-70A1-C9BC4896CDC0}"/>
              </a:ext>
            </a:extLst>
          </p:cNvPr>
          <p:cNvSpPr txBox="1"/>
          <p:nvPr/>
        </p:nvSpPr>
        <p:spPr>
          <a:xfrm>
            <a:off x="9633879" y="1934561"/>
            <a:ext cx="2441854" cy="2043546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rmAutofit/>
          </a:bodyPr>
          <a:lstStyle/>
          <a:p>
            <a:pPr algn="ctr"/>
            <a:endParaRPr lang="en-US" dirty="0"/>
          </a:p>
        </p:txBody>
      </p:sp>
      <p:pic>
        <p:nvPicPr>
          <p:cNvPr id="24" name="Picture 23" descr="Logo, company name&#10;&#10;Description automatically generated">
            <a:extLst>
              <a:ext uri="{FF2B5EF4-FFF2-40B4-BE49-F238E27FC236}">
                <a16:creationId xmlns:a16="http://schemas.microsoft.com/office/drawing/2014/main" id="{7833FC23-DF32-A941-AB09-DA5B2B1B776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49FE5B93-30AB-37B0-3441-C76E42C80093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456377" y="576633"/>
            <a:ext cx="1992379" cy="354200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BC812CB5-2F24-8AD6-6AEE-FC8369EF5E8E}"/>
              </a:ext>
            </a:extLst>
          </p:cNvPr>
          <p:cNvSpPr/>
          <p:nvPr/>
        </p:nvSpPr>
        <p:spPr>
          <a:xfrm>
            <a:off x="4439467" y="5256019"/>
            <a:ext cx="3536830" cy="718990"/>
          </a:xfrm>
          <a:prstGeom prst="roundRect">
            <a:avLst/>
          </a:prstGeom>
          <a:solidFill>
            <a:srgbClr val="B1133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C592706-E0F8-CD30-CC9C-F221E677226F}"/>
              </a:ext>
            </a:extLst>
          </p:cNvPr>
          <p:cNvSpPr txBox="1"/>
          <p:nvPr/>
        </p:nvSpPr>
        <p:spPr>
          <a:xfrm>
            <a:off x="5036567" y="5284430"/>
            <a:ext cx="2342629" cy="67515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r>
              <a:rPr lang="en-US" sz="3600" dirty="0">
                <a:solidFill>
                  <a:schemeClr val="bg1"/>
                </a:solidFill>
              </a:rPr>
              <a:t>Questions</a:t>
            </a:r>
          </a:p>
        </p:txBody>
      </p:sp>
    </p:spTree>
    <p:extLst>
      <p:ext uri="{BB962C8B-B14F-4D97-AF65-F5344CB8AC3E}">
        <p14:creationId xmlns:p14="http://schemas.microsoft.com/office/powerpoint/2010/main" val="40229727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4500">
        <p15:prstTrans prst="curtains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03" name="Rectangle 992">
            <a:extLst>
              <a:ext uri="{FF2B5EF4-FFF2-40B4-BE49-F238E27FC236}">
                <a16:creationId xmlns:a16="http://schemas.microsoft.com/office/drawing/2014/main" id="{4BC99CB9-DDAD-44A2-8A1C-E3AF4E72DF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3466" y="956756"/>
            <a:ext cx="5754696" cy="1837349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/>
            <a:r>
              <a:rPr lang="en-US" sz="3600" kern="1200" dirty="0">
                <a:solidFill>
                  <a:schemeClr val="accent3"/>
                </a:solidFill>
                <a:latin typeface="+mj-lt"/>
                <a:ea typeface="+mj-ea"/>
                <a:cs typeface="+mj-cs"/>
              </a:rPr>
              <a:t>Today’s Discussion</a:t>
            </a:r>
          </a:p>
        </p:txBody>
      </p:sp>
      <p:grpSp>
        <p:nvGrpSpPr>
          <p:cNvPr id="1004" name="Group 994">
            <a:extLst>
              <a:ext uri="{FF2B5EF4-FFF2-40B4-BE49-F238E27FC236}">
                <a16:creationId xmlns:a16="http://schemas.microsoft.com/office/drawing/2014/main" id="{5C3921CD-DDE5-4B57-8FDF-B37ADE4EDA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091219" y="3985"/>
            <a:ext cx="9747620" cy="6858000"/>
            <a:chOff x="1318434" y="36937"/>
            <a:chExt cx="9747620" cy="6858000"/>
          </a:xfrm>
        </p:grpSpPr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4CBEDF6-7B5F-471F-AF99-301A237481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560551" y="36937"/>
              <a:ext cx="9313016" cy="6858000"/>
            </a:xfrm>
            <a:custGeom>
              <a:avLst/>
              <a:gdLst>
                <a:gd name="connsiteX0" fmla="*/ 6993556 w 9313016"/>
                <a:gd name="connsiteY0" fmla="*/ 0 h 6858000"/>
                <a:gd name="connsiteX1" fmla="*/ 7358516 w 9313016"/>
                <a:gd name="connsiteY1" fmla="*/ 0 h 6858000"/>
                <a:gd name="connsiteX2" fmla="*/ 7475006 w 9313016"/>
                <a:gd name="connsiteY2" fmla="*/ 82722 h 6858000"/>
                <a:gd name="connsiteX3" fmla="*/ 7816357 w 9313016"/>
                <a:gd name="connsiteY3" fmla="*/ 358482 h 6858000"/>
                <a:gd name="connsiteX4" fmla="*/ 8421752 w 9313016"/>
                <a:gd name="connsiteY4" fmla="*/ 995405 h 6858000"/>
                <a:gd name="connsiteX5" fmla="*/ 8897059 w 9313016"/>
                <a:gd name="connsiteY5" fmla="*/ 1737211 h 6858000"/>
                <a:gd name="connsiteX6" fmla="*/ 9206633 w 9313016"/>
                <a:gd name="connsiteY6" fmla="*/ 2564460 h 6858000"/>
                <a:gd name="connsiteX7" fmla="*/ 9286787 w 9313016"/>
                <a:gd name="connsiteY7" fmla="*/ 3000164 h 6858000"/>
                <a:gd name="connsiteX8" fmla="*/ 9312914 w 9313016"/>
                <a:gd name="connsiteY8" fmla="*/ 3442493 h 6858000"/>
                <a:gd name="connsiteX9" fmla="*/ 9190562 w 9313016"/>
                <a:gd name="connsiteY9" fmla="*/ 4316686 h 6858000"/>
                <a:gd name="connsiteX10" fmla="*/ 9043416 w 9313016"/>
                <a:gd name="connsiteY10" fmla="*/ 4734917 h 6858000"/>
                <a:gd name="connsiteX11" fmla="*/ 8809657 w 9313016"/>
                <a:gd name="connsiteY11" fmla="*/ 5128718 h 6858000"/>
                <a:gd name="connsiteX12" fmla="*/ 8645997 w 9313016"/>
                <a:gd name="connsiteY12" fmla="*/ 5297441 h 6858000"/>
                <a:gd name="connsiteX13" fmla="*/ 8457787 w 9313016"/>
                <a:gd name="connsiteY13" fmla="*/ 5433763 h 6858000"/>
                <a:gd name="connsiteX14" fmla="*/ 8260803 w 9313016"/>
                <a:gd name="connsiteY14" fmla="*/ 5541237 h 6858000"/>
                <a:gd name="connsiteX15" fmla="*/ 8066136 w 9313016"/>
                <a:gd name="connsiteY15" fmla="*/ 5635704 h 6858000"/>
                <a:gd name="connsiteX16" fmla="*/ 7698638 w 9313016"/>
                <a:gd name="connsiteY16" fmla="*/ 5837163 h 6858000"/>
                <a:gd name="connsiteX17" fmla="*/ 7370135 w 9313016"/>
                <a:gd name="connsiteY17" fmla="*/ 6090081 h 6858000"/>
                <a:gd name="connsiteX18" fmla="*/ 7218897 w 9313016"/>
                <a:gd name="connsiteY18" fmla="*/ 6235860 h 6858000"/>
                <a:gd name="connsiteX19" fmla="*/ 7070665 w 9313016"/>
                <a:gd name="connsiteY19" fmla="*/ 6387205 h 6858000"/>
                <a:gd name="connsiteX20" fmla="*/ 6779035 w 9313016"/>
                <a:gd name="connsiteY20" fmla="*/ 6697100 h 6858000"/>
                <a:gd name="connsiteX21" fmla="*/ 6631837 w 9313016"/>
                <a:gd name="connsiteY21" fmla="*/ 6852239 h 6858000"/>
                <a:gd name="connsiteX22" fmla="*/ 6626221 w 9313016"/>
                <a:gd name="connsiteY22" fmla="*/ 6858000 h 6858000"/>
                <a:gd name="connsiteX23" fmla="*/ 6424725 w 9313016"/>
                <a:gd name="connsiteY23" fmla="*/ 6858000 h 6858000"/>
                <a:gd name="connsiteX24" fmla="*/ 6527382 w 9313016"/>
                <a:gd name="connsiteY24" fmla="*/ 6756333 h 6858000"/>
                <a:gd name="connsiteX25" fmla="*/ 6674233 w 9313016"/>
                <a:gd name="connsiteY25" fmla="*/ 6603450 h 6858000"/>
                <a:gd name="connsiteX26" fmla="*/ 6965813 w 9313016"/>
                <a:gd name="connsiteY26" fmla="*/ 6292932 h 6858000"/>
                <a:gd name="connsiteX27" fmla="*/ 7112961 w 9313016"/>
                <a:gd name="connsiteY27" fmla="*/ 6137505 h 6858000"/>
                <a:gd name="connsiteX28" fmla="*/ 7264790 w 9313016"/>
                <a:gd name="connsiteY28" fmla="*/ 5983710 h 6858000"/>
                <a:gd name="connsiteX29" fmla="*/ 7974595 w 9313016"/>
                <a:gd name="connsiteY29" fmla="*/ 5470773 h 6858000"/>
                <a:gd name="connsiteX30" fmla="*/ 8331591 w 9313016"/>
                <a:gd name="connsiteY30" fmla="*/ 5254048 h 6858000"/>
                <a:gd name="connsiteX31" fmla="*/ 8599807 w 9313016"/>
                <a:gd name="connsiteY31" fmla="*/ 4980010 h 6858000"/>
                <a:gd name="connsiteX32" fmla="*/ 8766474 w 9313016"/>
                <a:gd name="connsiteY32" fmla="*/ 4631524 h 6858000"/>
                <a:gd name="connsiteX33" fmla="*/ 8865755 w 9313016"/>
                <a:gd name="connsiteY33" fmla="*/ 4244445 h 6858000"/>
                <a:gd name="connsiteX34" fmla="*/ 8882911 w 9313016"/>
                <a:gd name="connsiteY34" fmla="*/ 4145659 h 6858000"/>
                <a:gd name="connsiteX35" fmla="*/ 8897403 w 9313016"/>
                <a:gd name="connsiteY35" fmla="*/ 4046633 h 6858000"/>
                <a:gd name="connsiteX36" fmla="*/ 8908298 w 9313016"/>
                <a:gd name="connsiteY36" fmla="*/ 3947271 h 6858000"/>
                <a:gd name="connsiteX37" fmla="*/ 8916184 w 9313016"/>
                <a:gd name="connsiteY37" fmla="*/ 3847765 h 6858000"/>
                <a:gd name="connsiteX38" fmla="*/ 8920670 w 9313016"/>
                <a:gd name="connsiteY38" fmla="*/ 3449597 h 6858000"/>
                <a:gd name="connsiteX39" fmla="*/ 8914607 w 9313016"/>
                <a:gd name="connsiteY39" fmla="*/ 3350283 h 6858000"/>
                <a:gd name="connsiteX40" fmla="*/ 8905340 w 9313016"/>
                <a:gd name="connsiteY40" fmla="*/ 3251209 h 6858000"/>
                <a:gd name="connsiteX41" fmla="*/ 8893854 w 9313016"/>
                <a:gd name="connsiteY41" fmla="*/ 3152376 h 6858000"/>
                <a:gd name="connsiteX42" fmla="*/ 8879706 w 9313016"/>
                <a:gd name="connsiteY42" fmla="*/ 3053878 h 6858000"/>
                <a:gd name="connsiteX43" fmla="*/ 8797531 w 9313016"/>
                <a:gd name="connsiteY43" fmla="*/ 2663966 h 6858000"/>
                <a:gd name="connsiteX44" fmla="*/ 8520442 w 9313016"/>
                <a:gd name="connsiteY44" fmla="*/ 1911983 h 6858000"/>
                <a:gd name="connsiteX45" fmla="*/ 8332626 w 9313016"/>
                <a:gd name="connsiteY45" fmla="*/ 1553608 h 6858000"/>
                <a:gd name="connsiteX46" fmla="*/ 8116317 w 9313016"/>
                <a:gd name="connsiteY46" fmla="*/ 1208529 h 6858000"/>
                <a:gd name="connsiteX47" fmla="*/ 7873293 w 9313016"/>
                <a:gd name="connsiteY47" fmla="*/ 878284 h 6858000"/>
                <a:gd name="connsiteX48" fmla="*/ 7604337 w 9313016"/>
                <a:gd name="connsiteY48" fmla="*/ 565125 h 6858000"/>
                <a:gd name="connsiteX49" fmla="*/ 7311128 w 9313016"/>
                <a:gd name="connsiteY49" fmla="*/ 270591 h 6858000"/>
                <a:gd name="connsiteX50" fmla="*/ 1752019 w 9313016"/>
                <a:gd name="connsiteY50" fmla="*/ 0 h 6858000"/>
                <a:gd name="connsiteX51" fmla="*/ 2155804 w 9313016"/>
                <a:gd name="connsiteY51" fmla="*/ 0 h 6858000"/>
                <a:gd name="connsiteX52" fmla="*/ 2103975 w 9313016"/>
                <a:gd name="connsiteY52" fmla="*/ 40789 h 6858000"/>
                <a:gd name="connsiteX53" fmla="*/ 1656310 w 9313016"/>
                <a:gd name="connsiteY53" fmla="*/ 470035 h 6858000"/>
                <a:gd name="connsiteX54" fmla="*/ 806013 w 9313016"/>
                <a:gd name="connsiteY54" fmla="*/ 1841133 h 6858000"/>
                <a:gd name="connsiteX55" fmla="*/ 580685 w 9313016"/>
                <a:gd name="connsiteY55" fmla="*/ 2606364 h 6858000"/>
                <a:gd name="connsiteX56" fmla="*/ 503489 w 9313016"/>
                <a:gd name="connsiteY56" fmla="*/ 3397276 h 6858000"/>
                <a:gd name="connsiteX57" fmla="*/ 570135 w 9313016"/>
                <a:gd name="connsiteY57" fmla="*/ 4188235 h 6858000"/>
                <a:gd name="connsiteX58" fmla="*/ 783387 w 9313016"/>
                <a:gd name="connsiteY58" fmla="*/ 4953850 h 6858000"/>
                <a:gd name="connsiteX59" fmla="*/ 1628014 w 9313016"/>
                <a:gd name="connsiteY59" fmla="*/ 6308245 h 6858000"/>
                <a:gd name="connsiteX60" fmla="*/ 2235998 w 9313016"/>
                <a:gd name="connsiteY60" fmla="*/ 6844829 h 6858000"/>
                <a:gd name="connsiteX61" fmla="*/ 2255028 w 9313016"/>
                <a:gd name="connsiteY61" fmla="*/ 6858000 h 6858000"/>
                <a:gd name="connsiteX62" fmla="*/ 1578787 w 9313016"/>
                <a:gd name="connsiteY62" fmla="*/ 6858000 h 6858000"/>
                <a:gd name="connsiteX63" fmla="*/ 1465153 w 9313016"/>
                <a:gd name="connsiteY63" fmla="*/ 6759050 h 6858000"/>
                <a:gd name="connsiteX64" fmla="*/ 1303650 w 9313016"/>
                <a:gd name="connsiteY64" fmla="*/ 6604267 h 6858000"/>
                <a:gd name="connsiteX65" fmla="*/ 323708 w 9313016"/>
                <a:gd name="connsiteY65" fmla="*/ 5126365 h 6858000"/>
                <a:gd name="connsiteX66" fmla="*/ 872 w 9313016"/>
                <a:gd name="connsiteY66" fmla="*/ 3391228 h 6858000"/>
                <a:gd name="connsiteX67" fmla="*/ 105428 w 9313016"/>
                <a:gd name="connsiteY67" fmla="*/ 2511899 h 6858000"/>
                <a:gd name="connsiteX68" fmla="*/ 384933 w 9313016"/>
                <a:gd name="connsiteY68" fmla="*/ 1670971 h 6858000"/>
                <a:gd name="connsiteX69" fmla="*/ 1433593 w 9313016"/>
                <a:gd name="connsiteY69" fmla="*/ 256095 h 6858000"/>
                <a:gd name="connsiteX70" fmla="*/ 1602664 w 9313016"/>
                <a:gd name="connsiteY70" fmla="*/ 113704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9313016" h="6858000">
                  <a:moveTo>
                    <a:pt x="6993556" y="0"/>
                  </a:moveTo>
                  <a:lnTo>
                    <a:pt x="7358516" y="0"/>
                  </a:lnTo>
                  <a:lnTo>
                    <a:pt x="7475006" y="82722"/>
                  </a:lnTo>
                  <a:cubicBezTo>
                    <a:pt x="7592423" y="169778"/>
                    <a:pt x="7706366" y="261748"/>
                    <a:pt x="7816357" y="358482"/>
                  </a:cubicBezTo>
                  <a:cubicBezTo>
                    <a:pt x="8036559" y="551589"/>
                    <a:pt x="8239655" y="764905"/>
                    <a:pt x="8421752" y="995405"/>
                  </a:cubicBezTo>
                  <a:cubicBezTo>
                    <a:pt x="8604736" y="1225282"/>
                    <a:pt x="8763567" y="1474646"/>
                    <a:pt x="8897059" y="1737211"/>
                  </a:cubicBezTo>
                  <a:cubicBezTo>
                    <a:pt x="9029909" y="2000162"/>
                    <a:pt x="9134317" y="2277990"/>
                    <a:pt x="9206633" y="2564460"/>
                  </a:cubicBezTo>
                  <a:cubicBezTo>
                    <a:pt x="9242322" y="2707791"/>
                    <a:pt x="9269041" y="2853474"/>
                    <a:pt x="9286787" y="3000164"/>
                  </a:cubicBezTo>
                  <a:cubicBezTo>
                    <a:pt x="9304977" y="3146856"/>
                    <a:pt x="9314097" y="3294698"/>
                    <a:pt x="9312914" y="3442493"/>
                  </a:cubicBezTo>
                  <a:cubicBezTo>
                    <a:pt x="9309906" y="3737987"/>
                    <a:pt x="9270717" y="4033288"/>
                    <a:pt x="9190562" y="4316686"/>
                  </a:cubicBezTo>
                  <a:cubicBezTo>
                    <a:pt x="9150486" y="4458240"/>
                    <a:pt x="9103951" y="4597587"/>
                    <a:pt x="9043416" y="4734917"/>
                  </a:cubicBezTo>
                  <a:cubicBezTo>
                    <a:pt x="8982980" y="4871817"/>
                    <a:pt x="8908740" y="5007131"/>
                    <a:pt x="8809657" y="5128718"/>
                  </a:cubicBezTo>
                  <a:cubicBezTo>
                    <a:pt x="8760312" y="5189247"/>
                    <a:pt x="8706137" y="5246945"/>
                    <a:pt x="8645997" y="5297441"/>
                  </a:cubicBezTo>
                  <a:cubicBezTo>
                    <a:pt x="8586252" y="5348274"/>
                    <a:pt x="8522809" y="5393730"/>
                    <a:pt x="8457787" y="5433763"/>
                  </a:cubicBezTo>
                  <a:cubicBezTo>
                    <a:pt x="8392816" y="5474132"/>
                    <a:pt x="8326219" y="5508213"/>
                    <a:pt x="8260803" y="5541237"/>
                  </a:cubicBezTo>
                  <a:cubicBezTo>
                    <a:pt x="8195289" y="5574071"/>
                    <a:pt x="8130023" y="5604838"/>
                    <a:pt x="8066136" y="5635704"/>
                  </a:cubicBezTo>
                  <a:cubicBezTo>
                    <a:pt x="7938313" y="5697433"/>
                    <a:pt x="7815222" y="5762186"/>
                    <a:pt x="7698638" y="5837163"/>
                  </a:cubicBezTo>
                  <a:cubicBezTo>
                    <a:pt x="7582449" y="5912381"/>
                    <a:pt x="7471881" y="5996094"/>
                    <a:pt x="7370135" y="6090081"/>
                  </a:cubicBezTo>
                  <a:cubicBezTo>
                    <a:pt x="7319460" y="6136593"/>
                    <a:pt x="7268881" y="6186082"/>
                    <a:pt x="7218897" y="6235860"/>
                  </a:cubicBezTo>
                  <a:cubicBezTo>
                    <a:pt x="7168763" y="6285493"/>
                    <a:pt x="7119665" y="6336229"/>
                    <a:pt x="7070665" y="6387205"/>
                  </a:cubicBezTo>
                  <a:cubicBezTo>
                    <a:pt x="6972715" y="6489208"/>
                    <a:pt x="6876195" y="6593131"/>
                    <a:pt x="6779035" y="6697100"/>
                  </a:cubicBezTo>
                  <a:cubicBezTo>
                    <a:pt x="6730379" y="6748989"/>
                    <a:pt x="6681528" y="6800878"/>
                    <a:pt x="6631837" y="6852239"/>
                  </a:cubicBezTo>
                  <a:lnTo>
                    <a:pt x="6626221" y="6858000"/>
                  </a:lnTo>
                  <a:lnTo>
                    <a:pt x="6424725" y="6858000"/>
                  </a:lnTo>
                  <a:lnTo>
                    <a:pt x="6527382" y="6756333"/>
                  </a:lnTo>
                  <a:cubicBezTo>
                    <a:pt x="6576726" y="6705932"/>
                    <a:pt x="6625480" y="6654811"/>
                    <a:pt x="6674233" y="6603450"/>
                  </a:cubicBezTo>
                  <a:cubicBezTo>
                    <a:pt x="6771788" y="6500920"/>
                    <a:pt x="6868309" y="6396757"/>
                    <a:pt x="6965813" y="6292932"/>
                  </a:cubicBezTo>
                  <a:lnTo>
                    <a:pt x="7112961" y="6137505"/>
                  </a:lnTo>
                  <a:cubicBezTo>
                    <a:pt x="7162354" y="6085808"/>
                    <a:pt x="7211945" y="6034640"/>
                    <a:pt x="7264790" y="5983710"/>
                  </a:cubicBezTo>
                  <a:cubicBezTo>
                    <a:pt x="7472373" y="5779130"/>
                    <a:pt x="7721610" y="5610648"/>
                    <a:pt x="7974595" y="5470773"/>
                  </a:cubicBezTo>
                  <a:cubicBezTo>
                    <a:pt x="8099903" y="5399395"/>
                    <a:pt x="8224127" y="5332529"/>
                    <a:pt x="8331591" y="5254048"/>
                  </a:cubicBezTo>
                  <a:cubicBezTo>
                    <a:pt x="8439351" y="5176047"/>
                    <a:pt x="8529660" y="5085949"/>
                    <a:pt x="8599807" y="4980010"/>
                  </a:cubicBezTo>
                  <a:cubicBezTo>
                    <a:pt x="8671187" y="4875128"/>
                    <a:pt x="8723982" y="4756086"/>
                    <a:pt x="8766474" y="4631524"/>
                  </a:cubicBezTo>
                  <a:cubicBezTo>
                    <a:pt x="8808968" y="4507010"/>
                    <a:pt x="8840615" y="4375872"/>
                    <a:pt x="8865755" y="4244445"/>
                  </a:cubicBezTo>
                  <a:cubicBezTo>
                    <a:pt x="8871375" y="4211468"/>
                    <a:pt x="8878129" y="4178731"/>
                    <a:pt x="8882911" y="4145659"/>
                  </a:cubicBezTo>
                  <a:lnTo>
                    <a:pt x="8897403" y="4046633"/>
                  </a:lnTo>
                  <a:lnTo>
                    <a:pt x="8908298" y="3947271"/>
                  </a:lnTo>
                  <a:cubicBezTo>
                    <a:pt x="8912389" y="3914247"/>
                    <a:pt x="8913425" y="3880886"/>
                    <a:pt x="8916184" y="3847765"/>
                  </a:cubicBezTo>
                  <a:cubicBezTo>
                    <a:pt x="8925797" y="3715091"/>
                    <a:pt x="8925945" y="3582127"/>
                    <a:pt x="8920670" y="3449597"/>
                  </a:cubicBezTo>
                  <a:lnTo>
                    <a:pt x="8914607" y="3350283"/>
                  </a:lnTo>
                  <a:cubicBezTo>
                    <a:pt x="8911995" y="3317211"/>
                    <a:pt x="8908348" y="3284233"/>
                    <a:pt x="8905340" y="3251209"/>
                  </a:cubicBezTo>
                  <a:cubicBezTo>
                    <a:pt x="8902628" y="3218185"/>
                    <a:pt x="8897551" y="3185305"/>
                    <a:pt x="8893854" y="3152376"/>
                  </a:cubicBezTo>
                  <a:cubicBezTo>
                    <a:pt x="8890305" y="3119399"/>
                    <a:pt x="8884932" y="3086662"/>
                    <a:pt x="8879706" y="3053878"/>
                  </a:cubicBezTo>
                  <a:cubicBezTo>
                    <a:pt x="8858707" y="2922835"/>
                    <a:pt x="8831249" y="2792705"/>
                    <a:pt x="8797531" y="2663966"/>
                  </a:cubicBezTo>
                  <a:cubicBezTo>
                    <a:pt x="8728616" y="2406777"/>
                    <a:pt x="8635497" y="2155109"/>
                    <a:pt x="8520442" y="1911983"/>
                  </a:cubicBezTo>
                  <a:cubicBezTo>
                    <a:pt x="8462667" y="1790541"/>
                    <a:pt x="8400112" y="1670923"/>
                    <a:pt x="8332626" y="1553608"/>
                  </a:cubicBezTo>
                  <a:cubicBezTo>
                    <a:pt x="8265683" y="1436006"/>
                    <a:pt x="8192973" y="1321188"/>
                    <a:pt x="8116317" y="1208529"/>
                  </a:cubicBezTo>
                  <a:cubicBezTo>
                    <a:pt x="8039811" y="1095776"/>
                    <a:pt x="7958079" y="986094"/>
                    <a:pt x="7873293" y="878284"/>
                  </a:cubicBezTo>
                  <a:cubicBezTo>
                    <a:pt x="7787814" y="771002"/>
                    <a:pt x="7697999" y="666551"/>
                    <a:pt x="7604337" y="565125"/>
                  </a:cubicBezTo>
                  <a:cubicBezTo>
                    <a:pt x="7510479" y="463891"/>
                    <a:pt x="7413367" y="364818"/>
                    <a:pt x="7311128" y="270591"/>
                  </a:cubicBezTo>
                  <a:close/>
                  <a:moveTo>
                    <a:pt x="1752019" y="0"/>
                  </a:moveTo>
                  <a:lnTo>
                    <a:pt x="2155804" y="0"/>
                  </a:lnTo>
                  <a:lnTo>
                    <a:pt x="2103975" y="40789"/>
                  </a:lnTo>
                  <a:cubicBezTo>
                    <a:pt x="1943592" y="173585"/>
                    <a:pt x="1793955" y="317500"/>
                    <a:pt x="1656310" y="470035"/>
                  </a:cubicBezTo>
                  <a:cubicBezTo>
                    <a:pt x="1288172" y="876939"/>
                    <a:pt x="1002998" y="1344708"/>
                    <a:pt x="806013" y="1841133"/>
                  </a:cubicBezTo>
                  <a:cubicBezTo>
                    <a:pt x="707818" y="2089538"/>
                    <a:pt x="630868" y="2345480"/>
                    <a:pt x="580685" y="2606364"/>
                  </a:cubicBezTo>
                  <a:cubicBezTo>
                    <a:pt x="530749" y="2867250"/>
                    <a:pt x="504868" y="3132119"/>
                    <a:pt x="503489" y="3397276"/>
                  </a:cubicBezTo>
                  <a:cubicBezTo>
                    <a:pt x="501467" y="3662434"/>
                    <a:pt x="524093" y="3927351"/>
                    <a:pt x="570135" y="4188235"/>
                  </a:cubicBezTo>
                  <a:cubicBezTo>
                    <a:pt x="615734" y="4449264"/>
                    <a:pt x="688642" y="4705493"/>
                    <a:pt x="783387" y="4953850"/>
                  </a:cubicBezTo>
                  <a:cubicBezTo>
                    <a:pt x="974357" y="5449796"/>
                    <a:pt x="1259630" y="5913773"/>
                    <a:pt x="1628014" y="6308245"/>
                  </a:cubicBezTo>
                  <a:cubicBezTo>
                    <a:pt x="1812182" y="6505481"/>
                    <a:pt x="2016215" y="6685052"/>
                    <a:pt x="2235998" y="6844829"/>
                  </a:cubicBezTo>
                  <a:lnTo>
                    <a:pt x="2255028" y="6858000"/>
                  </a:lnTo>
                  <a:lnTo>
                    <a:pt x="1578787" y="6858000"/>
                  </a:lnTo>
                  <a:lnTo>
                    <a:pt x="1465153" y="6759050"/>
                  </a:lnTo>
                  <a:cubicBezTo>
                    <a:pt x="1410086" y="6708726"/>
                    <a:pt x="1356236" y="6657104"/>
                    <a:pt x="1303650" y="6604267"/>
                  </a:cubicBezTo>
                  <a:cubicBezTo>
                    <a:pt x="883506" y="6181043"/>
                    <a:pt x="548150" y="5676072"/>
                    <a:pt x="323708" y="5126365"/>
                  </a:cubicBezTo>
                  <a:cubicBezTo>
                    <a:pt x="97737" y="4577139"/>
                    <a:pt x="-10958" y="3981927"/>
                    <a:pt x="872" y="3391228"/>
                  </a:cubicBezTo>
                  <a:cubicBezTo>
                    <a:pt x="5951" y="3095783"/>
                    <a:pt x="40506" y="2800528"/>
                    <a:pt x="105428" y="2511899"/>
                  </a:cubicBezTo>
                  <a:cubicBezTo>
                    <a:pt x="170104" y="2223317"/>
                    <a:pt x="262089" y="1940399"/>
                    <a:pt x="384933" y="1670971"/>
                  </a:cubicBezTo>
                  <a:cubicBezTo>
                    <a:pt x="629092" y="1131344"/>
                    <a:pt x="991955" y="646919"/>
                    <a:pt x="1433593" y="256095"/>
                  </a:cubicBezTo>
                  <a:cubicBezTo>
                    <a:pt x="1488791" y="207206"/>
                    <a:pt x="1545179" y="159733"/>
                    <a:pt x="1602664" y="11370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8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05" name="Freeform: Shape 996">
              <a:extLst>
                <a:ext uri="{FF2B5EF4-FFF2-40B4-BE49-F238E27FC236}">
                  <a16:creationId xmlns:a16="http://schemas.microsoft.com/office/drawing/2014/main" id="{1D43DB10-4F84-47C2-8170-CB9EED8667A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659468" y="36937"/>
              <a:ext cx="9065550" cy="6858000"/>
            </a:xfrm>
            <a:custGeom>
              <a:avLst/>
              <a:gdLst>
                <a:gd name="connsiteX0" fmla="*/ 1839951 w 9065550"/>
                <a:gd name="connsiteY0" fmla="*/ 0 h 6858000"/>
                <a:gd name="connsiteX1" fmla="*/ 6979427 w 9065550"/>
                <a:gd name="connsiteY1" fmla="*/ 0 h 6858000"/>
                <a:gd name="connsiteX2" fmla="*/ 6989586 w 9065550"/>
                <a:gd name="connsiteY2" fmla="*/ 6825 h 6858000"/>
                <a:gd name="connsiteX3" fmla="*/ 8932062 w 9065550"/>
                <a:gd name="connsiteY3" fmla="*/ 4580835 h 6858000"/>
                <a:gd name="connsiteX4" fmla="*/ 7166294 w 9065550"/>
                <a:gd name="connsiteY4" fmla="*/ 6259703 h 6858000"/>
                <a:gd name="connsiteX5" fmla="*/ 6868878 w 9065550"/>
                <a:gd name="connsiteY5" fmla="*/ 6564765 h 6858000"/>
                <a:gd name="connsiteX6" fmla="*/ 6591881 w 9065550"/>
                <a:gd name="connsiteY6" fmla="*/ 6858000 h 6858000"/>
                <a:gd name="connsiteX7" fmla="*/ 5184648 w 9065550"/>
                <a:gd name="connsiteY7" fmla="*/ 6858000 h 6858000"/>
                <a:gd name="connsiteX8" fmla="*/ 5244877 w 9065550"/>
                <a:gd name="connsiteY8" fmla="*/ 6817615 h 6858000"/>
                <a:gd name="connsiteX9" fmla="*/ 6033853 w 9065550"/>
                <a:gd name="connsiteY9" fmla="*/ 6069135 h 6858000"/>
                <a:gd name="connsiteX10" fmla="*/ 6480248 w 9065550"/>
                <a:gd name="connsiteY10" fmla="*/ 5607082 h 6858000"/>
                <a:gd name="connsiteX11" fmla="*/ 7551502 w 9065550"/>
                <a:gd name="connsiteY11" fmla="*/ 4859004 h 6858000"/>
                <a:gd name="connsiteX12" fmla="*/ 7844227 w 9065550"/>
                <a:gd name="connsiteY12" fmla="*/ 4683074 h 6858000"/>
                <a:gd name="connsiteX13" fmla="*/ 8005810 w 9065550"/>
                <a:gd name="connsiteY13" fmla="*/ 4330239 h 6858000"/>
                <a:gd name="connsiteX14" fmla="*/ 8016191 w 9065550"/>
                <a:gd name="connsiteY14" fmla="*/ 2956574 h 6858000"/>
                <a:gd name="connsiteX15" fmla="*/ 7346424 w 9065550"/>
                <a:gd name="connsiteY15" fmla="*/ 1636739 h 6858000"/>
                <a:gd name="connsiteX16" fmla="*/ 5995751 w 9065550"/>
                <a:gd name="connsiteY16" fmla="*/ 493319 h 6858000"/>
                <a:gd name="connsiteX17" fmla="*/ 4494836 w 9065550"/>
                <a:gd name="connsiteY17" fmla="*/ 75383 h 6858000"/>
                <a:gd name="connsiteX18" fmla="*/ 2002499 w 9065550"/>
                <a:gd name="connsiteY18" fmla="*/ 1094261 h 6858000"/>
                <a:gd name="connsiteX19" fmla="*/ 1241306 w 9065550"/>
                <a:gd name="connsiteY19" fmla="*/ 2206935 h 6858000"/>
                <a:gd name="connsiteX20" fmla="*/ 961736 w 9065550"/>
                <a:gd name="connsiteY20" fmla="*/ 3573719 h 6858000"/>
                <a:gd name="connsiteX21" fmla="*/ 1193878 w 9065550"/>
                <a:gd name="connsiteY21" fmla="*/ 4824208 h 6858000"/>
                <a:gd name="connsiteX22" fmla="*/ 1832096 w 9065550"/>
                <a:gd name="connsiteY22" fmla="*/ 5873050 h 6858000"/>
                <a:gd name="connsiteX23" fmla="*/ 3010752 w 9065550"/>
                <a:gd name="connsiteY23" fmla="*/ 6749475 h 6858000"/>
                <a:gd name="connsiteX24" fmla="*/ 3187037 w 9065550"/>
                <a:gd name="connsiteY24" fmla="*/ 6824756 h 6858000"/>
                <a:gd name="connsiteX25" fmla="*/ 3278211 w 9065550"/>
                <a:gd name="connsiteY25" fmla="*/ 6858000 h 6858000"/>
                <a:gd name="connsiteX26" fmla="*/ 1480830 w 9065550"/>
                <a:gd name="connsiteY26" fmla="*/ 6858000 h 6858000"/>
                <a:gd name="connsiteX27" fmla="*/ 1427607 w 9065550"/>
                <a:gd name="connsiteY27" fmla="*/ 6811515 h 6858000"/>
                <a:gd name="connsiteX28" fmla="*/ 1100739 w 9065550"/>
                <a:gd name="connsiteY28" fmla="*/ 6477651 h 6858000"/>
                <a:gd name="connsiteX29" fmla="*/ 0 w 9065550"/>
                <a:gd name="connsiteY29" fmla="*/ 3573620 h 6858000"/>
                <a:gd name="connsiteX30" fmla="*/ 1805513 w 9065550"/>
                <a:gd name="connsiteY30" fmla="*/ 24133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065550" h="6858000">
                  <a:moveTo>
                    <a:pt x="1839951" y="0"/>
                  </a:moveTo>
                  <a:lnTo>
                    <a:pt x="6979427" y="0"/>
                  </a:lnTo>
                  <a:lnTo>
                    <a:pt x="6989586" y="6825"/>
                  </a:lnTo>
                  <a:cubicBezTo>
                    <a:pt x="8438828" y="1031353"/>
                    <a:pt x="9439169" y="2823601"/>
                    <a:pt x="8932062" y="4580835"/>
                  </a:cubicBezTo>
                  <a:cubicBezTo>
                    <a:pt x="8592517" y="5757293"/>
                    <a:pt x="7979652" y="5458140"/>
                    <a:pt x="7166294" y="6259703"/>
                  </a:cubicBezTo>
                  <a:cubicBezTo>
                    <a:pt x="7064618" y="6359905"/>
                    <a:pt x="6966014" y="6462297"/>
                    <a:pt x="6868878" y="6564765"/>
                  </a:cubicBezTo>
                  <a:lnTo>
                    <a:pt x="6591881" y="6858000"/>
                  </a:lnTo>
                  <a:lnTo>
                    <a:pt x="5184648" y="6858000"/>
                  </a:lnTo>
                  <a:lnTo>
                    <a:pt x="5244877" y="6817615"/>
                  </a:lnTo>
                  <a:cubicBezTo>
                    <a:pt x="5481027" y="6649287"/>
                    <a:pt x="5723665" y="6398593"/>
                    <a:pt x="6033853" y="6069135"/>
                  </a:cubicBezTo>
                  <a:cubicBezTo>
                    <a:pt x="6175680" y="5918484"/>
                    <a:pt x="6322395" y="5762660"/>
                    <a:pt x="6480248" y="5607082"/>
                  </a:cubicBezTo>
                  <a:cubicBezTo>
                    <a:pt x="6893276" y="5200077"/>
                    <a:pt x="7273697" y="5002920"/>
                    <a:pt x="7551502" y="4859004"/>
                  </a:cubicBezTo>
                  <a:cubicBezTo>
                    <a:pt x="7687884" y="4788339"/>
                    <a:pt x="7795540" y="4732559"/>
                    <a:pt x="7844227" y="4683074"/>
                  </a:cubicBezTo>
                  <a:cubicBezTo>
                    <a:pt x="7898759" y="4627636"/>
                    <a:pt x="7956165" y="4502313"/>
                    <a:pt x="8005810" y="4330239"/>
                  </a:cubicBezTo>
                  <a:cubicBezTo>
                    <a:pt x="8132968" y="3889611"/>
                    <a:pt x="8136446" y="3427460"/>
                    <a:pt x="8016191" y="2956574"/>
                  </a:cubicBezTo>
                  <a:cubicBezTo>
                    <a:pt x="7900876" y="2505064"/>
                    <a:pt x="7669287" y="2048671"/>
                    <a:pt x="7346424" y="1636739"/>
                  </a:cubicBezTo>
                  <a:cubicBezTo>
                    <a:pt x="6979764" y="1168830"/>
                    <a:pt x="6512706" y="773489"/>
                    <a:pt x="5995751" y="493319"/>
                  </a:cubicBezTo>
                  <a:cubicBezTo>
                    <a:pt x="5491195" y="219884"/>
                    <a:pt x="4972174" y="75383"/>
                    <a:pt x="4494836" y="75383"/>
                  </a:cubicBezTo>
                  <a:cubicBezTo>
                    <a:pt x="3554318" y="75383"/>
                    <a:pt x="2669191" y="437197"/>
                    <a:pt x="2002499" y="1094261"/>
                  </a:cubicBezTo>
                  <a:cubicBezTo>
                    <a:pt x="1676360" y="1415667"/>
                    <a:pt x="1420225" y="1790023"/>
                    <a:pt x="1241306" y="2206935"/>
                  </a:cubicBezTo>
                  <a:cubicBezTo>
                    <a:pt x="1055782" y="2639169"/>
                    <a:pt x="961736" y="3099027"/>
                    <a:pt x="961736" y="3573719"/>
                  </a:cubicBezTo>
                  <a:cubicBezTo>
                    <a:pt x="961736" y="4005124"/>
                    <a:pt x="1039805" y="4425841"/>
                    <a:pt x="1193878" y="4824208"/>
                  </a:cubicBezTo>
                  <a:cubicBezTo>
                    <a:pt x="1342457" y="5208423"/>
                    <a:pt x="1557214" y="5561306"/>
                    <a:pt x="1832096" y="5873050"/>
                  </a:cubicBezTo>
                  <a:cubicBezTo>
                    <a:pt x="2157126" y="6241599"/>
                    <a:pt x="2564661" y="6544656"/>
                    <a:pt x="3010752" y="6749475"/>
                  </a:cubicBezTo>
                  <a:cubicBezTo>
                    <a:pt x="3069003" y="6776219"/>
                    <a:pt x="3127773" y="6801314"/>
                    <a:pt x="3187037" y="6824756"/>
                  </a:cubicBezTo>
                  <a:lnTo>
                    <a:pt x="3278211" y="6858000"/>
                  </a:lnTo>
                  <a:lnTo>
                    <a:pt x="1480830" y="6858000"/>
                  </a:lnTo>
                  <a:lnTo>
                    <a:pt x="1427607" y="6811515"/>
                  </a:lnTo>
                  <a:cubicBezTo>
                    <a:pt x="1312870" y="6705919"/>
                    <a:pt x="1203751" y="6594470"/>
                    <a:pt x="1100739" y="6477651"/>
                  </a:cubicBezTo>
                  <a:cubicBezTo>
                    <a:pt x="415045" y="5700097"/>
                    <a:pt x="0" y="4684635"/>
                    <a:pt x="0" y="3573620"/>
                  </a:cubicBezTo>
                  <a:cubicBezTo>
                    <a:pt x="0" y="2121118"/>
                    <a:pt x="709459" y="831902"/>
                    <a:pt x="1805513" y="24133"/>
                  </a:cubicBezTo>
                  <a:close/>
                </a:path>
              </a:pathLst>
            </a:custGeom>
            <a:solidFill>
              <a:schemeClr val="accent1">
                <a:alpha val="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06" name="Freeform: Shape 997">
              <a:extLst>
                <a:ext uri="{FF2B5EF4-FFF2-40B4-BE49-F238E27FC236}">
                  <a16:creationId xmlns:a16="http://schemas.microsoft.com/office/drawing/2014/main" id="{9F35C7A0-1526-4D97-BCD8-91B3576E3CA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648217" y="36937"/>
              <a:ext cx="9088051" cy="6858000"/>
            </a:xfrm>
            <a:custGeom>
              <a:avLst/>
              <a:gdLst>
                <a:gd name="connsiteX0" fmla="*/ 5158786 w 9088051"/>
                <a:gd name="connsiteY0" fmla="*/ 0 h 6858000"/>
                <a:gd name="connsiteX1" fmla="*/ 6996771 w 9088051"/>
                <a:gd name="connsiteY1" fmla="*/ 0 h 6858000"/>
                <a:gd name="connsiteX2" fmla="*/ 7006955 w 9088051"/>
                <a:gd name="connsiteY2" fmla="*/ 6825 h 6858000"/>
                <a:gd name="connsiteX3" fmla="*/ 8954230 w 9088051"/>
                <a:gd name="connsiteY3" fmla="*/ 4580835 h 6858000"/>
                <a:gd name="connsiteX4" fmla="*/ 7184080 w 9088051"/>
                <a:gd name="connsiteY4" fmla="*/ 6259703 h 6858000"/>
                <a:gd name="connsiteX5" fmla="*/ 6885926 w 9088051"/>
                <a:gd name="connsiteY5" fmla="*/ 6564765 h 6858000"/>
                <a:gd name="connsiteX6" fmla="*/ 6608241 w 9088051"/>
                <a:gd name="connsiteY6" fmla="*/ 6858000 h 6858000"/>
                <a:gd name="connsiteX7" fmla="*/ 5462870 w 9088051"/>
                <a:gd name="connsiteY7" fmla="*/ 6858000 h 6858000"/>
                <a:gd name="connsiteX8" fmla="*/ 5529056 w 9088051"/>
                <a:gd name="connsiteY8" fmla="*/ 6804645 h 6858000"/>
                <a:gd name="connsiteX9" fmla="*/ 6167613 w 9088051"/>
                <a:gd name="connsiteY9" fmla="*/ 6173667 h 6858000"/>
                <a:gd name="connsiteX10" fmla="*/ 6610973 w 9088051"/>
                <a:gd name="connsiteY10" fmla="*/ 5715860 h 6858000"/>
                <a:gd name="connsiteX11" fmla="*/ 7646083 w 9088051"/>
                <a:gd name="connsiteY11" fmla="*/ 4995842 h 6858000"/>
                <a:gd name="connsiteX12" fmla="*/ 7980054 w 9088051"/>
                <a:gd name="connsiteY12" fmla="*/ 4790095 h 6858000"/>
                <a:gd name="connsiteX13" fmla="*/ 8180437 w 9088051"/>
                <a:gd name="connsiteY13" fmla="*/ 4371964 h 6858000"/>
                <a:gd name="connsiteX14" fmla="*/ 8192058 w 9088051"/>
                <a:gd name="connsiteY14" fmla="*/ 2919242 h 6858000"/>
                <a:gd name="connsiteX15" fmla="*/ 7492638 w 9088051"/>
                <a:gd name="connsiteY15" fmla="*/ 1542845 h 6858000"/>
                <a:gd name="connsiteX16" fmla="*/ 6089097 w 9088051"/>
                <a:gd name="connsiteY16" fmla="*/ 357847 h 6858000"/>
                <a:gd name="connsiteX17" fmla="*/ 5288639 w 9088051"/>
                <a:gd name="connsiteY17" fmla="*/ 31627 h 6858000"/>
                <a:gd name="connsiteX18" fmla="*/ 1844517 w 9088051"/>
                <a:gd name="connsiteY18" fmla="*/ 0 h 6858000"/>
                <a:gd name="connsiteX19" fmla="*/ 3734467 w 9088051"/>
                <a:gd name="connsiteY19" fmla="*/ 0 h 6858000"/>
                <a:gd name="connsiteX20" fmla="*/ 3603618 w 9088051"/>
                <a:gd name="connsiteY20" fmla="*/ 28853 h 6858000"/>
                <a:gd name="connsiteX21" fmla="*/ 1892878 w 9088051"/>
                <a:gd name="connsiteY21" fmla="*/ 985434 h 6858000"/>
                <a:gd name="connsiteX22" fmla="*/ 1096045 w 9088051"/>
                <a:gd name="connsiteY22" fmla="*/ 2147349 h 6858000"/>
                <a:gd name="connsiteX23" fmla="*/ 803453 w 9088051"/>
                <a:gd name="connsiteY23" fmla="*/ 3573669 h 6858000"/>
                <a:gd name="connsiteX24" fmla="*/ 1046377 w 9088051"/>
                <a:gd name="connsiteY24" fmla="*/ 4878573 h 6858000"/>
                <a:gd name="connsiteX25" fmla="*/ 1714473 w 9088051"/>
                <a:gd name="connsiteY25" fmla="*/ 5973776 h 6858000"/>
                <a:gd name="connsiteX26" fmla="*/ 2776083 w 9088051"/>
                <a:gd name="connsiteY26" fmla="*/ 6804641 h 6858000"/>
                <a:gd name="connsiteX27" fmla="*/ 2884836 w 9088051"/>
                <a:gd name="connsiteY27" fmla="*/ 6858000 h 6858000"/>
                <a:gd name="connsiteX28" fmla="*/ 1484505 w 9088051"/>
                <a:gd name="connsiteY28" fmla="*/ 6858000 h 6858000"/>
                <a:gd name="connsiteX29" fmla="*/ 1431151 w 9088051"/>
                <a:gd name="connsiteY29" fmla="*/ 6811515 h 6858000"/>
                <a:gd name="connsiteX30" fmla="*/ 1103471 w 9088051"/>
                <a:gd name="connsiteY30" fmla="*/ 6477651 h 6858000"/>
                <a:gd name="connsiteX31" fmla="*/ 0 w 9088051"/>
                <a:gd name="connsiteY31" fmla="*/ 3573620 h 6858000"/>
                <a:gd name="connsiteX32" fmla="*/ 1809994 w 9088051"/>
                <a:gd name="connsiteY32" fmla="*/ 24133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88051" h="6858000">
                  <a:moveTo>
                    <a:pt x="5158786" y="0"/>
                  </a:moveTo>
                  <a:lnTo>
                    <a:pt x="6996771" y="0"/>
                  </a:lnTo>
                  <a:lnTo>
                    <a:pt x="7006955" y="6825"/>
                  </a:lnTo>
                  <a:cubicBezTo>
                    <a:pt x="8459794" y="1031353"/>
                    <a:pt x="9462596" y="2823601"/>
                    <a:pt x="8954230" y="4580835"/>
                  </a:cubicBezTo>
                  <a:cubicBezTo>
                    <a:pt x="8613842" y="5757293"/>
                    <a:pt x="7999457" y="5458140"/>
                    <a:pt x="7184080" y="6259703"/>
                  </a:cubicBezTo>
                  <a:cubicBezTo>
                    <a:pt x="7082152" y="6359905"/>
                    <a:pt x="6983303" y="6462297"/>
                    <a:pt x="6885926" y="6564765"/>
                  </a:cubicBezTo>
                  <a:lnTo>
                    <a:pt x="6608241" y="6858000"/>
                  </a:lnTo>
                  <a:lnTo>
                    <a:pt x="5462870" y="6858000"/>
                  </a:lnTo>
                  <a:lnTo>
                    <a:pt x="5529056" y="6804645"/>
                  </a:lnTo>
                  <a:cubicBezTo>
                    <a:pt x="5740217" y="6626505"/>
                    <a:pt x="5949382" y="6404876"/>
                    <a:pt x="6167613" y="6173667"/>
                  </a:cubicBezTo>
                  <a:cubicBezTo>
                    <a:pt x="6308782" y="6024091"/>
                    <a:pt x="6454799" y="5869390"/>
                    <a:pt x="6610973" y="5715860"/>
                  </a:cubicBezTo>
                  <a:cubicBezTo>
                    <a:pt x="7007847" y="5325741"/>
                    <a:pt x="7376733" y="5135074"/>
                    <a:pt x="7646083" y="4995842"/>
                  </a:cubicBezTo>
                  <a:cubicBezTo>
                    <a:pt x="7816858" y="4907561"/>
                    <a:pt x="7916545" y="4854514"/>
                    <a:pt x="7980054" y="4790095"/>
                  </a:cubicBezTo>
                  <a:cubicBezTo>
                    <a:pt x="8054629" y="4714405"/>
                    <a:pt x="8122031" y="4573758"/>
                    <a:pt x="8180437" y="4371964"/>
                  </a:cubicBezTo>
                  <a:cubicBezTo>
                    <a:pt x="8315441" y="3905228"/>
                    <a:pt x="8319381" y="3416431"/>
                    <a:pt x="8192058" y="2919242"/>
                  </a:cubicBezTo>
                  <a:cubicBezTo>
                    <a:pt x="8071251" y="2447381"/>
                    <a:pt x="7829388" y="1971467"/>
                    <a:pt x="7492638" y="1542845"/>
                  </a:cubicBezTo>
                  <a:cubicBezTo>
                    <a:pt x="7111829" y="1058099"/>
                    <a:pt x="6626484" y="648361"/>
                    <a:pt x="6089097" y="357847"/>
                  </a:cubicBezTo>
                  <a:cubicBezTo>
                    <a:pt x="5824244" y="214687"/>
                    <a:pt x="5554957" y="105262"/>
                    <a:pt x="5288639" y="31627"/>
                  </a:cubicBezTo>
                  <a:close/>
                  <a:moveTo>
                    <a:pt x="1844517" y="0"/>
                  </a:moveTo>
                  <a:lnTo>
                    <a:pt x="3734467" y="0"/>
                  </a:lnTo>
                  <a:lnTo>
                    <a:pt x="3603618" y="28853"/>
                  </a:lnTo>
                  <a:cubicBezTo>
                    <a:pt x="2962049" y="186733"/>
                    <a:pt x="2373277" y="513136"/>
                    <a:pt x="1892878" y="985434"/>
                  </a:cubicBezTo>
                  <a:cubicBezTo>
                    <a:pt x="1551428" y="1321091"/>
                    <a:pt x="1283341" y="1711990"/>
                    <a:pt x="1096045" y="2147349"/>
                  </a:cubicBezTo>
                  <a:cubicBezTo>
                    <a:pt x="901876" y="2598519"/>
                    <a:pt x="803453" y="3078432"/>
                    <a:pt x="803453" y="3573669"/>
                  </a:cubicBezTo>
                  <a:cubicBezTo>
                    <a:pt x="803453" y="4023717"/>
                    <a:pt x="885151" y="4462735"/>
                    <a:pt x="1046377" y="4878573"/>
                  </a:cubicBezTo>
                  <a:cubicBezTo>
                    <a:pt x="1201945" y="5279770"/>
                    <a:pt x="1426681" y="5648221"/>
                    <a:pt x="1714473" y="5973776"/>
                  </a:cubicBezTo>
                  <a:cubicBezTo>
                    <a:pt x="2012357" y="6310732"/>
                    <a:pt x="2376505" y="6595304"/>
                    <a:pt x="2776083" y="6804641"/>
                  </a:cubicBezTo>
                  <a:lnTo>
                    <a:pt x="2884836" y="6858000"/>
                  </a:lnTo>
                  <a:lnTo>
                    <a:pt x="1484505" y="6858000"/>
                  </a:lnTo>
                  <a:lnTo>
                    <a:pt x="1431151" y="6811515"/>
                  </a:lnTo>
                  <a:cubicBezTo>
                    <a:pt x="1316128" y="6705919"/>
                    <a:pt x="1206738" y="6594470"/>
                    <a:pt x="1103471" y="6477651"/>
                  </a:cubicBezTo>
                  <a:cubicBezTo>
                    <a:pt x="416075" y="5700097"/>
                    <a:pt x="0" y="4684635"/>
                    <a:pt x="0" y="3573620"/>
                  </a:cubicBezTo>
                  <a:cubicBezTo>
                    <a:pt x="0" y="2121118"/>
                    <a:pt x="711220" y="831902"/>
                    <a:pt x="1809994" y="24133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07" name="Freeform: Shape 998">
              <a:extLst>
                <a:ext uri="{FF2B5EF4-FFF2-40B4-BE49-F238E27FC236}">
                  <a16:creationId xmlns:a16="http://schemas.microsoft.com/office/drawing/2014/main" id="{1009574A-38B7-43A8-A925-1FB54C6B1A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629061" y="36937"/>
              <a:ext cx="9107210" cy="6858000"/>
            </a:xfrm>
            <a:custGeom>
              <a:avLst/>
              <a:gdLst>
                <a:gd name="connsiteX0" fmla="*/ 6184722 w 9107210"/>
                <a:gd name="connsiteY0" fmla="*/ 0 h 6858000"/>
                <a:gd name="connsiteX1" fmla="*/ 6985680 w 9107210"/>
                <a:gd name="connsiteY1" fmla="*/ 0 h 6858000"/>
                <a:gd name="connsiteX2" fmla="*/ 7324323 w 9107210"/>
                <a:gd name="connsiteY2" fmla="*/ 247136 h 6858000"/>
                <a:gd name="connsiteX3" fmla="*/ 7652712 w 9107210"/>
                <a:gd name="connsiteY3" fmla="*/ 528495 h 6858000"/>
                <a:gd name="connsiteX4" fmla="*/ 8236677 w 9107210"/>
                <a:gd name="connsiteY4" fmla="*/ 1166289 h 6858000"/>
                <a:gd name="connsiteX5" fmla="*/ 8704298 w 9107210"/>
                <a:gd name="connsiteY5" fmla="*/ 1897038 h 6858000"/>
                <a:gd name="connsiteX6" fmla="*/ 8885160 w 9107210"/>
                <a:gd name="connsiteY6" fmla="*/ 2294087 h 6858000"/>
                <a:gd name="connsiteX7" fmla="*/ 8924247 w 9107210"/>
                <a:gd name="connsiteY7" fmla="*/ 2396286 h 6858000"/>
                <a:gd name="connsiteX8" fmla="*/ 8960022 w 9107210"/>
                <a:gd name="connsiteY8" fmla="*/ 2499767 h 6858000"/>
                <a:gd name="connsiteX9" fmla="*/ 8991720 w 9107210"/>
                <a:gd name="connsiteY9" fmla="*/ 2604671 h 6858000"/>
                <a:gd name="connsiteX10" fmla="*/ 9019646 w 9107210"/>
                <a:gd name="connsiteY10" fmla="*/ 2710708 h 6858000"/>
                <a:gd name="connsiteX11" fmla="*/ 9105822 w 9107210"/>
                <a:gd name="connsiteY11" fmla="*/ 3582266 h 6858000"/>
                <a:gd name="connsiteX12" fmla="*/ 9057716 w 9107210"/>
                <a:gd name="connsiteY12" fmla="*/ 4017873 h 6858000"/>
                <a:gd name="connsiteX13" fmla="*/ 8945600 w 9107210"/>
                <a:gd name="connsiteY13" fmla="*/ 4439659 h 6858000"/>
                <a:gd name="connsiteX14" fmla="*/ 8796080 w 9107210"/>
                <a:gd name="connsiteY14" fmla="*/ 4847428 h 6858000"/>
                <a:gd name="connsiteX15" fmla="*/ 8702056 w 9107210"/>
                <a:gd name="connsiteY15" fmla="*/ 5050108 h 6858000"/>
                <a:gd name="connsiteX16" fmla="*/ 8581125 w 9107210"/>
                <a:gd name="connsiteY16" fmla="*/ 5247525 h 6858000"/>
                <a:gd name="connsiteX17" fmla="*/ 8426254 w 9107210"/>
                <a:gd name="connsiteY17" fmla="*/ 5429647 h 6858000"/>
                <a:gd name="connsiteX18" fmla="*/ 8337174 w 9107210"/>
                <a:gd name="connsiteY18" fmla="*/ 5510552 h 6858000"/>
                <a:gd name="connsiteX19" fmla="*/ 8243200 w 9107210"/>
                <a:gd name="connsiteY19" fmla="*/ 5582948 h 6858000"/>
                <a:gd name="connsiteX20" fmla="*/ 7868330 w 9107210"/>
                <a:gd name="connsiteY20" fmla="*/ 5811104 h 6858000"/>
                <a:gd name="connsiteX21" fmla="*/ 7538916 w 9107210"/>
                <a:gd name="connsiteY21" fmla="*/ 6018899 h 6858000"/>
                <a:gd name="connsiteX22" fmla="*/ 7391280 w 9107210"/>
                <a:gd name="connsiteY22" fmla="*/ 6134132 h 6858000"/>
                <a:gd name="connsiteX23" fmla="*/ 7252511 w 9107210"/>
                <a:gd name="connsiteY23" fmla="*/ 6259105 h 6858000"/>
                <a:gd name="connsiteX24" fmla="*/ 7185601 w 9107210"/>
                <a:gd name="connsiteY24" fmla="*/ 6325894 h 6858000"/>
                <a:gd name="connsiteX25" fmla="*/ 7116651 w 9107210"/>
                <a:gd name="connsiteY25" fmla="*/ 6397010 h 6858000"/>
                <a:gd name="connsiteX26" fmla="*/ 6978545 w 9107210"/>
                <a:gd name="connsiteY26" fmla="*/ 6541607 h 6858000"/>
                <a:gd name="connsiteX27" fmla="*/ 6693009 w 9107210"/>
                <a:gd name="connsiteY27" fmla="*/ 6832716 h 6858000"/>
                <a:gd name="connsiteX28" fmla="*/ 6667488 w 9107210"/>
                <a:gd name="connsiteY28" fmla="*/ 6858000 h 6858000"/>
                <a:gd name="connsiteX29" fmla="*/ 6056793 w 9107210"/>
                <a:gd name="connsiteY29" fmla="*/ 6858000 h 6858000"/>
                <a:gd name="connsiteX30" fmla="*/ 6077345 w 9107210"/>
                <a:gd name="connsiteY30" fmla="*/ 6835420 h 6858000"/>
                <a:gd name="connsiteX31" fmla="*/ 6208519 w 9107210"/>
                <a:gd name="connsiteY31" fmla="*/ 6683989 h 6858000"/>
                <a:gd name="connsiteX32" fmla="*/ 6340001 w 9107210"/>
                <a:gd name="connsiteY32" fmla="*/ 6529852 h 6858000"/>
                <a:gd name="connsiteX33" fmla="*/ 6611419 w 9107210"/>
                <a:gd name="connsiteY33" fmla="*/ 6219317 h 6858000"/>
                <a:gd name="connsiteX34" fmla="*/ 6757678 w 9107210"/>
                <a:gd name="connsiteY34" fmla="*/ 6068228 h 6858000"/>
                <a:gd name="connsiteX35" fmla="*/ 6833713 w 9107210"/>
                <a:gd name="connsiteY35" fmla="*/ 5994061 h 6858000"/>
                <a:gd name="connsiteX36" fmla="*/ 6915148 w 9107210"/>
                <a:gd name="connsiteY36" fmla="*/ 5918812 h 6858000"/>
                <a:gd name="connsiteX37" fmla="*/ 7276311 w 9107210"/>
                <a:gd name="connsiteY37" fmla="*/ 5650229 h 6858000"/>
                <a:gd name="connsiteX38" fmla="*/ 7664942 w 9107210"/>
                <a:gd name="connsiteY38" fmla="*/ 5445681 h 6858000"/>
                <a:gd name="connsiteX39" fmla="*/ 7848505 w 9107210"/>
                <a:gd name="connsiteY39" fmla="*/ 5358333 h 6858000"/>
                <a:gd name="connsiteX40" fmla="*/ 8011785 w 9107210"/>
                <a:gd name="connsiteY40" fmla="*/ 5267788 h 6858000"/>
                <a:gd name="connsiteX41" fmla="*/ 8260273 w 9107210"/>
                <a:gd name="connsiteY41" fmla="*/ 5034370 h 6858000"/>
                <a:gd name="connsiteX42" fmla="*/ 8417589 w 9107210"/>
                <a:gd name="connsiteY42" fmla="*/ 4714488 h 6858000"/>
                <a:gd name="connsiteX43" fmla="*/ 8495000 w 9107210"/>
                <a:gd name="connsiteY43" fmla="*/ 4346409 h 6858000"/>
                <a:gd name="connsiteX44" fmla="*/ 8508556 w 9107210"/>
                <a:gd name="connsiteY44" fmla="*/ 3971101 h 6858000"/>
                <a:gd name="connsiteX45" fmla="*/ 8483330 w 9107210"/>
                <a:gd name="connsiteY45" fmla="*/ 3600710 h 6858000"/>
                <a:gd name="connsiteX46" fmla="*/ 8425336 w 9107210"/>
                <a:gd name="connsiteY46" fmla="*/ 3236121 h 6858000"/>
                <a:gd name="connsiteX47" fmla="*/ 8334575 w 9107210"/>
                <a:gd name="connsiteY47" fmla="*/ 2877977 h 6858000"/>
                <a:gd name="connsiteX48" fmla="*/ 8087513 w 9107210"/>
                <a:gd name="connsiteY48" fmla="*/ 2174622 h 6858000"/>
                <a:gd name="connsiteX49" fmla="*/ 7723650 w 9107210"/>
                <a:gd name="connsiteY49" fmla="*/ 1507613 h 6858000"/>
                <a:gd name="connsiteX50" fmla="*/ 7501815 w 9107210"/>
                <a:gd name="connsiteY50" fmla="*/ 1192947 h 6858000"/>
                <a:gd name="connsiteX51" fmla="*/ 7254399 w 9107210"/>
                <a:gd name="connsiteY51" fmla="*/ 894361 h 6858000"/>
                <a:gd name="connsiteX52" fmla="*/ 6689339 w 9107210"/>
                <a:gd name="connsiteY52" fmla="*/ 354046 h 6858000"/>
                <a:gd name="connsiteX53" fmla="*/ 6206651 w 9107210"/>
                <a:gd name="connsiteY53" fmla="*/ 12626 h 6858000"/>
                <a:gd name="connsiteX54" fmla="*/ 1827105 w 9107210"/>
                <a:gd name="connsiteY54" fmla="*/ 0 h 6858000"/>
                <a:gd name="connsiteX55" fmla="*/ 2807607 w 9107210"/>
                <a:gd name="connsiteY55" fmla="*/ 0 h 6858000"/>
                <a:gd name="connsiteX56" fmla="*/ 2667958 w 9107210"/>
                <a:gd name="connsiteY56" fmla="*/ 88235 h 6858000"/>
                <a:gd name="connsiteX57" fmla="*/ 2354723 w 9107210"/>
                <a:gd name="connsiteY57" fmla="*/ 314947 h 6858000"/>
                <a:gd name="connsiteX58" fmla="*/ 2059963 w 9107210"/>
                <a:gd name="connsiteY58" fmla="*/ 561545 h 6858000"/>
                <a:gd name="connsiteX59" fmla="*/ 1780798 w 9107210"/>
                <a:gd name="connsiteY59" fmla="*/ 824425 h 6858000"/>
                <a:gd name="connsiteX60" fmla="*/ 954714 w 9107210"/>
                <a:gd name="connsiteY60" fmla="*/ 2094309 h 6858000"/>
                <a:gd name="connsiteX61" fmla="*/ 732676 w 9107210"/>
                <a:gd name="connsiteY61" fmla="*/ 2813646 h 6858000"/>
                <a:gd name="connsiteX62" fmla="*/ 673867 w 9107210"/>
                <a:gd name="connsiteY62" fmla="*/ 3183989 h 6858000"/>
                <a:gd name="connsiteX63" fmla="*/ 647621 w 9107210"/>
                <a:gd name="connsiteY63" fmla="*/ 3557281 h 6858000"/>
                <a:gd name="connsiteX64" fmla="*/ 653381 w 9107210"/>
                <a:gd name="connsiteY64" fmla="*/ 3931214 h 6858000"/>
                <a:gd name="connsiteX65" fmla="*/ 690428 w 9107210"/>
                <a:gd name="connsiteY65" fmla="*/ 4303719 h 6858000"/>
                <a:gd name="connsiteX66" fmla="*/ 871801 w 9107210"/>
                <a:gd name="connsiteY66" fmla="*/ 5033041 h 6858000"/>
                <a:gd name="connsiteX67" fmla="*/ 1197749 w 9107210"/>
                <a:gd name="connsiteY67" fmla="*/ 5718494 h 6858000"/>
                <a:gd name="connsiteX68" fmla="*/ 1411480 w 9107210"/>
                <a:gd name="connsiteY68" fmla="*/ 6036703 h 6858000"/>
                <a:gd name="connsiteX69" fmla="*/ 1530170 w 9107210"/>
                <a:gd name="connsiteY69" fmla="*/ 6188430 h 6858000"/>
                <a:gd name="connsiteX70" fmla="*/ 1657165 w 9107210"/>
                <a:gd name="connsiteY70" fmla="*/ 6335385 h 6858000"/>
                <a:gd name="connsiteX71" fmla="*/ 1931343 w 9107210"/>
                <a:gd name="connsiteY71" fmla="*/ 6612896 h 6858000"/>
                <a:gd name="connsiteX72" fmla="*/ 2220133 w 9107210"/>
                <a:gd name="connsiteY72" fmla="*/ 6858000 h 6858000"/>
                <a:gd name="connsiteX73" fmla="*/ 1539862 w 9107210"/>
                <a:gd name="connsiteY73" fmla="*/ 6858000 h 6858000"/>
                <a:gd name="connsiteX74" fmla="*/ 1307111 w 9107210"/>
                <a:gd name="connsiteY74" fmla="*/ 6648873 h 6858000"/>
                <a:gd name="connsiteX75" fmla="*/ 750258 w 9107210"/>
                <a:gd name="connsiteY75" fmla="*/ 5987570 h 6858000"/>
                <a:gd name="connsiteX76" fmla="*/ 335382 w 9107210"/>
                <a:gd name="connsiteY76" fmla="*/ 5229279 h 6858000"/>
                <a:gd name="connsiteX77" fmla="*/ 79351 w 9107210"/>
                <a:gd name="connsiteY77" fmla="*/ 4403854 h 6858000"/>
                <a:gd name="connsiteX78" fmla="*/ 16007 w 9107210"/>
                <a:gd name="connsiteY78" fmla="*/ 3975723 h 6858000"/>
                <a:gd name="connsiteX79" fmla="*/ 871 w 9107210"/>
                <a:gd name="connsiteY79" fmla="*/ 3543362 h 6858000"/>
                <a:gd name="connsiteX80" fmla="*/ 32519 w 9107210"/>
                <a:gd name="connsiteY80" fmla="*/ 3112085 h 6858000"/>
                <a:gd name="connsiteX81" fmla="*/ 108502 w 9107210"/>
                <a:gd name="connsiteY81" fmla="*/ 2686511 h 6858000"/>
                <a:gd name="connsiteX82" fmla="*/ 378239 w 9107210"/>
                <a:gd name="connsiteY82" fmla="*/ 1865955 h 6858000"/>
                <a:gd name="connsiteX83" fmla="*/ 1343701 w 9107210"/>
                <a:gd name="connsiteY83" fmla="*/ 431508 h 6858000"/>
                <a:gd name="connsiteX84" fmla="*/ 1661853 w 9107210"/>
                <a:gd name="connsiteY84" fmla="*/ 130268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9107210" h="6858000">
                  <a:moveTo>
                    <a:pt x="6184722" y="0"/>
                  </a:moveTo>
                  <a:lnTo>
                    <a:pt x="6985680" y="0"/>
                  </a:lnTo>
                  <a:lnTo>
                    <a:pt x="7324323" y="247136"/>
                  </a:lnTo>
                  <a:cubicBezTo>
                    <a:pt x="7437502" y="336500"/>
                    <a:pt x="7547171" y="430254"/>
                    <a:pt x="7652712" y="528495"/>
                  </a:cubicBezTo>
                  <a:cubicBezTo>
                    <a:pt x="7863743" y="724929"/>
                    <a:pt x="8060097" y="937593"/>
                    <a:pt x="8236677" y="1166289"/>
                  </a:cubicBezTo>
                  <a:cubicBezTo>
                    <a:pt x="8413818" y="1394594"/>
                    <a:pt x="8570168" y="1639471"/>
                    <a:pt x="8704298" y="1897038"/>
                  </a:cubicBezTo>
                  <a:cubicBezTo>
                    <a:pt x="8770803" y="2026141"/>
                    <a:pt x="8830836" y="2158786"/>
                    <a:pt x="8885160" y="2294087"/>
                  </a:cubicBezTo>
                  <a:cubicBezTo>
                    <a:pt x="8898360" y="2328071"/>
                    <a:pt x="8912169" y="2361810"/>
                    <a:pt x="8924247" y="2396286"/>
                  </a:cubicBezTo>
                  <a:lnTo>
                    <a:pt x="8960022" y="2499767"/>
                  </a:lnTo>
                  <a:lnTo>
                    <a:pt x="8991720" y="2604671"/>
                  </a:lnTo>
                  <a:cubicBezTo>
                    <a:pt x="9002116" y="2639690"/>
                    <a:pt x="9010474" y="2675346"/>
                    <a:pt x="9019646" y="2710708"/>
                  </a:cubicBezTo>
                  <a:cubicBezTo>
                    <a:pt x="9089055" y="2995079"/>
                    <a:pt x="9113620" y="3289927"/>
                    <a:pt x="9105822" y="3582266"/>
                  </a:cubicBezTo>
                  <a:cubicBezTo>
                    <a:pt x="9101796" y="3728484"/>
                    <a:pt x="9085744" y="3874458"/>
                    <a:pt x="9057716" y="4017873"/>
                  </a:cubicBezTo>
                  <a:cubicBezTo>
                    <a:pt x="9029534" y="4161336"/>
                    <a:pt x="8990497" y="4302046"/>
                    <a:pt x="8945600" y="4439659"/>
                  </a:cubicBezTo>
                  <a:cubicBezTo>
                    <a:pt x="8900857" y="4577566"/>
                    <a:pt x="8852901" y="4711784"/>
                    <a:pt x="8796080" y="4847428"/>
                  </a:cubicBezTo>
                  <a:cubicBezTo>
                    <a:pt x="8767695" y="4915152"/>
                    <a:pt x="8737016" y="4982926"/>
                    <a:pt x="8702056" y="5050108"/>
                  </a:cubicBezTo>
                  <a:cubicBezTo>
                    <a:pt x="8666485" y="5116997"/>
                    <a:pt x="8627347" y="5183687"/>
                    <a:pt x="8581125" y="5247525"/>
                  </a:cubicBezTo>
                  <a:cubicBezTo>
                    <a:pt x="8535565" y="5311660"/>
                    <a:pt x="8483534" y="5373185"/>
                    <a:pt x="8426254" y="5429647"/>
                  </a:cubicBezTo>
                  <a:cubicBezTo>
                    <a:pt x="8397512" y="5457779"/>
                    <a:pt x="8367801" y="5484879"/>
                    <a:pt x="8337174" y="5510552"/>
                  </a:cubicBezTo>
                  <a:cubicBezTo>
                    <a:pt x="8306444" y="5536077"/>
                    <a:pt x="8274899" y="5560029"/>
                    <a:pt x="8243200" y="5582948"/>
                  </a:cubicBezTo>
                  <a:cubicBezTo>
                    <a:pt x="8115543" y="5674574"/>
                    <a:pt x="7986203" y="5743233"/>
                    <a:pt x="7868330" y="5811104"/>
                  </a:cubicBezTo>
                  <a:cubicBezTo>
                    <a:pt x="7749844" y="5878385"/>
                    <a:pt x="7640685" y="5945126"/>
                    <a:pt x="7538916" y="6018899"/>
                  </a:cubicBezTo>
                  <a:cubicBezTo>
                    <a:pt x="7487749" y="6055392"/>
                    <a:pt x="7438777" y="6093950"/>
                    <a:pt x="7391280" y="6134132"/>
                  </a:cubicBezTo>
                  <a:cubicBezTo>
                    <a:pt x="7343427" y="6173921"/>
                    <a:pt x="7297511" y="6215922"/>
                    <a:pt x="7252511" y="6259105"/>
                  </a:cubicBezTo>
                  <a:cubicBezTo>
                    <a:pt x="7229784" y="6280990"/>
                    <a:pt x="7208635" y="6302433"/>
                    <a:pt x="7185601" y="6325894"/>
                  </a:cubicBezTo>
                  <a:lnTo>
                    <a:pt x="7116651" y="6397010"/>
                  </a:lnTo>
                  <a:lnTo>
                    <a:pt x="6978545" y="6541607"/>
                  </a:lnTo>
                  <a:cubicBezTo>
                    <a:pt x="6885693" y="6638397"/>
                    <a:pt x="6789885" y="6734943"/>
                    <a:pt x="6693009" y="6832716"/>
                  </a:cubicBezTo>
                  <a:lnTo>
                    <a:pt x="6667488" y="6858000"/>
                  </a:lnTo>
                  <a:lnTo>
                    <a:pt x="6056793" y="6858000"/>
                  </a:lnTo>
                  <a:lnTo>
                    <a:pt x="6077345" y="6835420"/>
                  </a:lnTo>
                  <a:cubicBezTo>
                    <a:pt x="6121427" y="6785747"/>
                    <a:pt x="6164948" y="6735090"/>
                    <a:pt x="6208519" y="6683989"/>
                  </a:cubicBezTo>
                  <a:lnTo>
                    <a:pt x="6340001" y="6529852"/>
                  </a:lnTo>
                  <a:cubicBezTo>
                    <a:pt x="6428315" y="6426667"/>
                    <a:pt x="6516733" y="6321417"/>
                    <a:pt x="6611419" y="6219317"/>
                  </a:cubicBezTo>
                  <a:cubicBezTo>
                    <a:pt x="6658864" y="6168363"/>
                    <a:pt x="6707584" y="6117950"/>
                    <a:pt x="6757678" y="6068228"/>
                  </a:cubicBezTo>
                  <a:lnTo>
                    <a:pt x="6833713" y="5994061"/>
                  </a:lnTo>
                  <a:cubicBezTo>
                    <a:pt x="6859346" y="5969422"/>
                    <a:pt x="6887579" y="5943404"/>
                    <a:pt x="6915148" y="5918812"/>
                  </a:cubicBezTo>
                  <a:cubicBezTo>
                    <a:pt x="7026295" y="5819219"/>
                    <a:pt x="7148602" y="5729117"/>
                    <a:pt x="7276311" y="5650229"/>
                  </a:cubicBezTo>
                  <a:cubicBezTo>
                    <a:pt x="7403918" y="5571046"/>
                    <a:pt x="7537794" y="5505190"/>
                    <a:pt x="7664942" y="5445681"/>
                  </a:cubicBezTo>
                  <a:cubicBezTo>
                    <a:pt x="7728491" y="5416024"/>
                    <a:pt x="7790410" y="5387449"/>
                    <a:pt x="7848505" y="5358333"/>
                  </a:cubicBezTo>
                  <a:cubicBezTo>
                    <a:pt x="7906805" y="5329315"/>
                    <a:pt x="7961843" y="5300101"/>
                    <a:pt x="8011785" y="5267788"/>
                  </a:cubicBezTo>
                  <a:cubicBezTo>
                    <a:pt x="8112281" y="5203950"/>
                    <a:pt x="8193615" y="5128111"/>
                    <a:pt x="8260273" y="5034370"/>
                  </a:cubicBezTo>
                  <a:cubicBezTo>
                    <a:pt x="8326370" y="4940776"/>
                    <a:pt x="8378657" y="4831640"/>
                    <a:pt x="8417589" y="4714488"/>
                  </a:cubicBezTo>
                  <a:cubicBezTo>
                    <a:pt x="8456372" y="4597485"/>
                    <a:pt x="8481140" y="4471332"/>
                    <a:pt x="8495000" y="4346409"/>
                  </a:cubicBezTo>
                  <a:cubicBezTo>
                    <a:pt x="8508404" y="4221044"/>
                    <a:pt x="8511359" y="4095482"/>
                    <a:pt x="8508556" y="3971101"/>
                  </a:cubicBezTo>
                  <a:cubicBezTo>
                    <a:pt x="8504530" y="3846571"/>
                    <a:pt x="8495663" y="3723222"/>
                    <a:pt x="8483330" y="3600710"/>
                  </a:cubicBezTo>
                  <a:cubicBezTo>
                    <a:pt x="8470793" y="3478148"/>
                    <a:pt x="8451888" y="3356421"/>
                    <a:pt x="8425336" y="3236121"/>
                  </a:cubicBezTo>
                  <a:cubicBezTo>
                    <a:pt x="8399091" y="3115774"/>
                    <a:pt x="8367801" y="2996655"/>
                    <a:pt x="8334575" y="2877977"/>
                  </a:cubicBezTo>
                  <a:cubicBezTo>
                    <a:pt x="8268222" y="2640772"/>
                    <a:pt x="8190100" y="2404057"/>
                    <a:pt x="8087513" y="2174622"/>
                  </a:cubicBezTo>
                  <a:cubicBezTo>
                    <a:pt x="7985081" y="1945237"/>
                    <a:pt x="7863233" y="1721900"/>
                    <a:pt x="7723650" y="1507613"/>
                  </a:cubicBezTo>
                  <a:cubicBezTo>
                    <a:pt x="7653527" y="1400692"/>
                    <a:pt x="7579684" y="1295589"/>
                    <a:pt x="7501815" y="1192947"/>
                  </a:cubicBezTo>
                  <a:cubicBezTo>
                    <a:pt x="7423844" y="1090353"/>
                    <a:pt x="7340778" y="991103"/>
                    <a:pt x="7254399" y="894361"/>
                  </a:cubicBezTo>
                  <a:cubicBezTo>
                    <a:pt x="7082047" y="700485"/>
                    <a:pt x="6893083" y="519052"/>
                    <a:pt x="6689339" y="354046"/>
                  </a:cubicBezTo>
                  <a:cubicBezTo>
                    <a:pt x="6536914" y="229775"/>
                    <a:pt x="6375602" y="115325"/>
                    <a:pt x="6206651" y="12626"/>
                  </a:cubicBezTo>
                  <a:close/>
                  <a:moveTo>
                    <a:pt x="1827105" y="0"/>
                  </a:moveTo>
                  <a:lnTo>
                    <a:pt x="2807607" y="0"/>
                  </a:lnTo>
                  <a:lnTo>
                    <a:pt x="2667958" y="88235"/>
                  </a:lnTo>
                  <a:cubicBezTo>
                    <a:pt x="2560098" y="159777"/>
                    <a:pt x="2455754" y="235690"/>
                    <a:pt x="2354723" y="314947"/>
                  </a:cubicBezTo>
                  <a:cubicBezTo>
                    <a:pt x="2253464" y="394030"/>
                    <a:pt x="2156943" y="478181"/>
                    <a:pt x="2059963" y="561545"/>
                  </a:cubicBezTo>
                  <a:cubicBezTo>
                    <a:pt x="1962831" y="644811"/>
                    <a:pt x="1868297" y="731322"/>
                    <a:pt x="1780798" y="824425"/>
                  </a:cubicBezTo>
                  <a:cubicBezTo>
                    <a:pt x="1429010" y="1195013"/>
                    <a:pt x="1148011" y="1628455"/>
                    <a:pt x="954714" y="2094309"/>
                  </a:cubicBezTo>
                  <a:cubicBezTo>
                    <a:pt x="857938" y="2327186"/>
                    <a:pt x="783229" y="2568326"/>
                    <a:pt x="732676" y="2813646"/>
                  </a:cubicBezTo>
                  <a:cubicBezTo>
                    <a:pt x="707552" y="2936307"/>
                    <a:pt x="688085" y="3059952"/>
                    <a:pt x="673867" y="3183989"/>
                  </a:cubicBezTo>
                  <a:cubicBezTo>
                    <a:pt x="660056" y="3308075"/>
                    <a:pt x="651341" y="3432605"/>
                    <a:pt x="647621" y="3557281"/>
                  </a:cubicBezTo>
                  <a:cubicBezTo>
                    <a:pt x="644411" y="3681958"/>
                    <a:pt x="645329" y="3806733"/>
                    <a:pt x="653381" y="3931214"/>
                  </a:cubicBezTo>
                  <a:cubicBezTo>
                    <a:pt x="659852" y="4055792"/>
                    <a:pt x="672949" y="4179977"/>
                    <a:pt x="690428" y="4303719"/>
                  </a:cubicBezTo>
                  <a:cubicBezTo>
                    <a:pt x="726408" y="4551057"/>
                    <a:pt x="786440" y="4795835"/>
                    <a:pt x="871801" y="5033041"/>
                  </a:cubicBezTo>
                  <a:cubicBezTo>
                    <a:pt x="957007" y="5270247"/>
                    <a:pt x="1065962" y="5500322"/>
                    <a:pt x="1197749" y="5718494"/>
                  </a:cubicBezTo>
                  <a:cubicBezTo>
                    <a:pt x="1263846" y="5827433"/>
                    <a:pt x="1334937" y="5933813"/>
                    <a:pt x="1411480" y="6036703"/>
                  </a:cubicBezTo>
                  <a:cubicBezTo>
                    <a:pt x="1449548" y="6088295"/>
                    <a:pt x="1489451" y="6138609"/>
                    <a:pt x="1530170" y="6188430"/>
                  </a:cubicBezTo>
                  <a:cubicBezTo>
                    <a:pt x="1571447" y="6238055"/>
                    <a:pt x="1613644" y="6287336"/>
                    <a:pt x="1657165" y="6335385"/>
                  </a:cubicBezTo>
                  <a:cubicBezTo>
                    <a:pt x="1744079" y="6431708"/>
                    <a:pt x="1835644" y="6524282"/>
                    <a:pt x="1931343" y="6612896"/>
                  </a:cubicBezTo>
                  <a:lnTo>
                    <a:pt x="2220133" y="6858000"/>
                  </a:lnTo>
                  <a:lnTo>
                    <a:pt x="1539862" y="6858000"/>
                  </a:lnTo>
                  <a:lnTo>
                    <a:pt x="1307111" y="6648873"/>
                  </a:lnTo>
                  <a:cubicBezTo>
                    <a:pt x="1101839" y="6448063"/>
                    <a:pt x="913180" y="6225465"/>
                    <a:pt x="750258" y="5987570"/>
                  </a:cubicBezTo>
                  <a:cubicBezTo>
                    <a:pt x="587232" y="5749281"/>
                    <a:pt x="448261" y="5494813"/>
                    <a:pt x="335382" y="5229279"/>
                  </a:cubicBezTo>
                  <a:cubicBezTo>
                    <a:pt x="222298" y="4963793"/>
                    <a:pt x="137040" y="4686652"/>
                    <a:pt x="79351" y="4403854"/>
                  </a:cubicBezTo>
                  <a:cubicBezTo>
                    <a:pt x="50150" y="4262456"/>
                    <a:pt x="29767" y="4119385"/>
                    <a:pt x="16007" y="3975723"/>
                  </a:cubicBezTo>
                  <a:cubicBezTo>
                    <a:pt x="3930" y="3831964"/>
                    <a:pt x="-2441" y="3687614"/>
                    <a:pt x="871" y="3543362"/>
                  </a:cubicBezTo>
                  <a:cubicBezTo>
                    <a:pt x="3522" y="3399160"/>
                    <a:pt x="14172" y="3255105"/>
                    <a:pt x="32519" y="3112085"/>
                  </a:cubicBezTo>
                  <a:cubicBezTo>
                    <a:pt x="50508" y="2969014"/>
                    <a:pt x="76090" y="2826925"/>
                    <a:pt x="108502" y="2686511"/>
                  </a:cubicBezTo>
                  <a:cubicBezTo>
                    <a:pt x="173019" y="2405533"/>
                    <a:pt x="263474" y="2130703"/>
                    <a:pt x="378239" y="1865955"/>
                  </a:cubicBezTo>
                  <a:cubicBezTo>
                    <a:pt x="607922" y="1336607"/>
                    <a:pt x="935706" y="848228"/>
                    <a:pt x="1343701" y="431508"/>
                  </a:cubicBezTo>
                  <a:cubicBezTo>
                    <a:pt x="1446133" y="327783"/>
                    <a:pt x="1550910" y="225926"/>
                    <a:pt x="1661853" y="130268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8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008" name="Freeform: Shape 999">
              <a:extLst>
                <a:ext uri="{FF2B5EF4-FFF2-40B4-BE49-F238E27FC236}">
                  <a16:creationId xmlns:a16="http://schemas.microsoft.com/office/drawing/2014/main" id="{EA3AAA50-DE22-4E5D-9064-A37786C5905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318434" y="36937"/>
              <a:ext cx="9747620" cy="6858000"/>
            </a:xfrm>
            <a:custGeom>
              <a:avLst/>
              <a:gdLst>
                <a:gd name="connsiteX0" fmla="*/ 7235453 w 9747620"/>
                <a:gd name="connsiteY0" fmla="*/ 0 h 6858000"/>
                <a:gd name="connsiteX1" fmla="*/ 7548130 w 9747620"/>
                <a:gd name="connsiteY1" fmla="*/ 0 h 6858000"/>
                <a:gd name="connsiteX2" fmla="*/ 7710334 w 9747620"/>
                <a:gd name="connsiteY2" fmla="*/ 111973 h 6858000"/>
                <a:gd name="connsiteX3" fmla="*/ 7889188 w 9747620"/>
                <a:gd name="connsiteY3" fmla="*/ 251542 h 6858000"/>
                <a:gd name="connsiteX4" fmla="*/ 8061828 w 9747620"/>
                <a:gd name="connsiteY4" fmla="*/ 398586 h 6858000"/>
                <a:gd name="connsiteX5" fmla="*/ 8145637 w 9747620"/>
                <a:gd name="connsiteY5" fmla="*/ 474218 h 6858000"/>
                <a:gd name="connsiteX6" fmla="*/ 8187242 w 9747620"/>
                <a:gd name="connsiteY6" fmla="*/ 512753 h 6858000"/>
                <a:gd name="connsiteX7" fmla="*/ 8228402 w 9747620"/>
                <a:gd name="connsiteY7" fmla="*/ 551575 h 6858000"/>
                <a:gd name="connsiteX8" fmla="*/ 8389211 w 9747620"/>
                <a:gd name="connsiteY8" fmla="*/ 710937 h 6858000"/>
                <a:gd name="connsiteX9" fmla="*/ 8467206 w 9747620"/>
                <a:gd name="connsiteY9" fmla="*/ 793088 h 6858000"/>
                <a:gd name="connsiteX10" fmla="*/ 8486791 w 9747620"/>
                <a:gd name="connsiteY10" fmla="*/ 814223 h 6858000"/>
                <a:gd name="connsiteX11" fmla="*/ 8505979 w 9747620"/>
                <a:gd name="connsiteY11" fmla="*/ 835409 h 6858000"/>
                <a:gd name="connsiteX12" fmla="*/ 8543509 w 9747620"/>
                <a:gd name="connsiteY12" fmla="*/ 877346 h 6858000"/>
                <a:gd name="connsiteX13" fmla="*/ 8690549 w 9747620"/>
                <a:gd name="connsiteY13" fmla="*/ 1048978 h 6858000"/>
                <a:gd name="connsiteX14" fmla="*/ 8761732 w 9747620"/>
                <a:gd name="connsiteY14" fmla="*/ 1137502 h 6858000"/>
                <a:gd name="connsiteX15" fmla="*/ 8796379 w 9747620"/>
                <a:gd name="connsiteY15" fmla="*/ 1182077 h 6858000"/>
                <a:gd name="connsiteX16" fmla="*/ 8830678 w 9747620"/>
                <a:gd name="connsiteY16" fmla="*/ 1226986 h 6858000"/>
                <a:gd name="connsiteX17" fmla="*/ 8963353 w 9747620"/>
                <a:gd name="connsiteY17" fmla="*/ 1410936 h 6858000"/>
                <a:gd name="connsiteX18" fmla="*/ 9026483 w 9747620"/>
                <a:gd name="connsiteY18" fmla="*/ 1505499 h 6858000"/>
                <a:gd name="connsiteX19" fmla="*/ 9057004 w 9747620"/>
                <a:gd name="connsiteY19" fmla="*/ 1552613 h 6858000"/>
                <a:gd name="connsiteX20" fmla="*/ 9087278 w 9747620"/>
                <a:gd name="connsiteY20" fmla="*/ 1600542 h 6858000"/>
                <a:gd name="connsiteX21" fmla="*/ 9202851 w 9747620"/>
                <a:gd name="connsiteY21" fmla="*/ 1795515 h 6858000"/>
                <a:gd name="connsiteX22" fmla="*/ 9257332 w 9747620"/>
                <a:gd name="connsiteY22" fmla="*/ 1894920 h 6858000"/>
                <a:gd name="connsiteX23" fmla="*/ 9283778 w 9747620"/>
                <a:gd name="connsiteY23" fmla="*/ 1945436 h 6858000"/>
                <a:gd name="connsiteX24" fmla="*/ 9309428 w 9747620"/>
                <a:gd name="connsiteY24" fmla="*/ 1996193 h 6858000"/>
                <a:gd name="connsiteX25" fmla="*/ 9405714 w 9747620"/>
                <a:gd name="connsiteY25" fmla="*/ 2202191 h 6858000"/>
                <a:gd name="connsiteX26" fmla="*/ 9566524 w 9747620"/>
                <a:gd name="connsiteY26" fmla="*/ 2627653 h 6858000"/>
                <a:gd name="connsiteX27" fmla="*/ 9583573 w 9747620"/>
                <a:gd name="connsiteY27" fmla="*/ 2682195 h 6858000"/>
                <a:gd name="connsiteX28" fmla="*/ 9591974 w 9747620"/>
                <a:gd name="connsiteY28" fmla="*/ 2709707 h 6858000"/>
                <a:gd name="connsiteX29" fmla="*/ 9600027 w 9747620"/>
                <a:gd name="connsiteY29" fmla="*/ 2737650 h 6858000"/>
                <a:gd name="connsiteX30" fmla="*/ 9629803 w 9747620"/>
                <a:gd name="connsiteY30" fmla="*/ 2847694 h 6858000"/>
                <a:gd name="connsiteX31" fmla="*/ 9679909 w 9747620"/>
                <a:gd name="connsiteY31" fmla="*/ 3070131 h 6858000"/>
                <a:gd name="connsiteX32" fmla="*/ 9690498 w 9747620"/>
                <a:gd name="connsiteY32" fmla="*/ 3126159 h 6858000"/>
                <a:gd name="connsiteX33" fmla="*/ 9700390 w 9747620"/>
                <a:gd name="connsiteY33" fmla="*/ 3181805 h 6858000"/>
                <a:gd name="connsiteX34" fmla="*/ 9709685 w 9747620"/>
                <a:gd name="connsiteY34" fmla="*/ 3243392 h 6858000"/>
                <a:gd name="connsiteX35" fmla="*/ 9713016 w 9747620"/>
                <a:gd name="connsiteY35" fmla="*/ 3267597 h 6858000"/>
                <a:gd name="connsiteX36" fmla="*/ 9716844 w 9747620"/>
                <a:gd name="connsiteY36" fmla="*/ 3294437 h 6858000"/>
                <a:gd name="connsiteX37" fmla="*/ 9720820 w 9747620"/>
                <a:gd name="connsiteY37" fmla="*/ 3324488 h 6858000"/>
                <a:gd name="connsiteX38" fmla="*/ 9722709 w 9747620"/>
                <a:gd name="connsiteY38" fmla="*/ 3340737 h 6858000"/>
                <a:gd name="connsiteX39" fmla="*/ 9724301 w 9747620"/>
                <a:gd name="connsiteY39" fmla="*/ 3356361 h 6858000"/>
                <a:gd name="connsiteX40" fmla="*/ 9730166 w 9747620"/>
                <a:gd name="connsiteY40" fmla="*/ 3412197 h 6858000"/>
                <a:gd name="connsiteX41" fmla="*/ 9735783 w 9747620"/>
                <a:gd name="connsiteY41" fmla="*/ 3468083 h 6858000"/>
                <a:gd name="connsiteX42" fmla="*/ 9739760 w 9747620"/>
                <a:gd name="connsiteY42" fmla="*/ 3524399 h 6858000"/>
                <a:gd name="connsiteX43" fmla="*/ 9741748 w 9747620"/>
                <a:gd name="connsiteY43" fmla="*/ 3552580 h 6858000"/>
                <a:gd name="connsiteX44" fmla="*/ 9742742 w 9747620"/>
                <a:gd name="connsiteY44" fmla="*/ 3566672 h 6858000"/>
                <a:gd name="connsiteX45" fmla="*/ 9743488 w 9747620"/>
                <a:gd name="connsiteY45" fmla="*/ 3581865 h 6858000"/>
                <a:gd name="connsiteX46" fmla="*/ 9744731 w 9747620"/>
                <a:gd name="connsiteY46" fmla="*/ 3611341 h 6858000"/>
                <a:gd name="connsiteX47" fmla="*/ 9745725 w 9747620"/>
                <a:gd name="connsiteY47" fmla="*/ 3639715 h 6858000"/>
                <a:gd name="connsiteX48" fmla="*/ 9747613 w 9747620"/>
                <a:gd name="connsiteY48" fmla="*/ 3753786 h 6858000"/>
                <a:gd name="connsiteX49" fmla="*/ 9740405 w 9747620"/>
                <a:gd name="connsiteY49" fmla="*/ 3984609 h 6858000"/>
                <a:gd name="connsiteX50" fmla="*/ 9736329 w 9747620"/>
                <a:gd name="connsiteY50" fmla="*/ 4038434 h 6858000"/>
                <a:gd name="connsiteX51" fmla="*/ 9731408 w 9747620"/>
                <a:gd name="connsiteY51" fmla="*/ 4099446 h 6858000"/>
                <a:gd name="connsiteX52" fmla="*/ 9717987 w 9747620"/>
                <a:gd name="connsiteY52" fmla="*/ 4213325 h 6858000"/>
                <a:gd name="connsiteX53" fmla="*/ 9716297 w 9747620"/>
                <a:gd name="connsiteY53" fmla="*/ 4227129 h 6858000"/>
                <a:gd name="connsiteX54" fmla="*/ 9714110 w 9747620"/>
                <a:gd name="connsiteY54" fmla="*/ 4240981 h 6858000"/>
                <a:gd name="connsiteX55" fmla="*/ 9709785 w 9747620"/>
                <a:gd name="connsiteY55" fmla="*/ 4268731 h 6858000"/>
                <a:gd name="connsiteX56" fmla="*/ 9701086 w 9747620"/>
                <a:gd name="connsiteY56" fmla="*/ 4324185 h 6858000"/>
                <a:gd name="connsiteX57" fmla="*/ 9698699 w 9747620"/>
                <a:gd name="connsiteY57" fmla="*/ 4338994 h 6858000"/>
                <a:gd name="connsiteX58" fmla="*/ 9695966 w 9747620"/>
                <a:gd name="connsiteY58" fmla="*/ 4355050 h 6858000"/>
                <a:gd name="connsiteX59" fmla="*/ 9690299 w 9747620"/>
                <a:gd name="connsiteY59" fmla="*/ 4385054 h 6858000"/>
                <a:gd name="connsiteX60" fmla="*/ 9679909 w 9747620"/>
                <a:gd name="connsiteY60" fmla="*/ 4437919 h 6858000"/>
                <a:gd name="connsiteX61" fmla="*/ 9673647 w 9747620"/>
                <a:gd name="connsiteY61" fmla="*/ 4468162 h 6858000"/>
                <a:gd name="connsiteX62" fmla="*/ 9667532 w 9747620"/>
                <a:gd name="connsiteY62" fmla="*/ 4496296 h 6858000"/>
                <a:gd name="connsiteX63" fmla="*/ 9654658 w 9747620"/>
                <a:gd name="connsiteY63" fmla="*/ 4552277 h 6858000"/>
                <a:gd name="connsiteX64" fmla="*/ 9625876 w 9747620"/>
                <a:gd name="connsiteY64" fmla="*/ 4664478 h 6858000"/>
                <a:gd name="connsiteX65" fmla="*/ 9552803 w 9747620"/>
                <a:gd name="connsiteY65" fmla="*/ 4888737 h 6858000"/>
                <a:gd name="connsiteX66" fmla="*/ 9452639 w 9747620"/>
                <a:gd name="connsiteY66" fmla="*/ 5110934 h 6858000"/>
                <a:gd name="connsiteX67" fmla="*/ 9388017 w 9747620"/>
                <a:gd name="connsiteY67" fmla="*/ 5220020 h 6858000"/>
                <a:gd name="connsiteX68" fmla="*/ 9370073 w 9747620"/>
                <a:gd name="connsiteY68" fmla="*/ 5246811 h 6858000"/>
                <a:gd name="connsiteX69" fmla="*/ 9360926 w 9747620"/>
                <a:gd name="connsiteY69" fmla="*/ 5260040 h 6858000"/>
                <a:gd name="connsiteX70" fmla="*/ 9351829 w 9747620"/>
                <a:gd name="connsiteY70" fmla="*/ 5272646 h 6858000"/>
                <a:gd name="connsiteX71" fmla="*/ 9313305 w 9747620"/>
                <a:gd name="connsiteY71" fmla="*/ 5323881 h 6858000"/>
                <a:gd name="connsiteX72" fmla="*/ 9130375 w 9747620"/>
                <a:gd name="connsiteY72" fmla="*/ 5510802 h 6858000"/>
                <a:gd name="connsiteX73" fmla="*/ 9028422 w 9747620"/>
                <a:gd name="connsiteY73" fmla="*/ 5588878 h 6858000"/>
                <a:gd name="connsiteX74" fmla="*/ 9002424 w 9747620"/>
                <a:gd name="connsiteY74" fmla="*/ 5606707 h 6858000"/>
                <a:gd name="connsiteX75" fmla="*/ 8976525 w 9747620"/>
                <a:gd name="connsiteY75" fmla="*/ 5623866 h 6858000"/>
                <a:gd name="connsiteX76" fmla="*/ 8924181 w 9747620"/>
                <a:gd name="connsiteY76" fmla="*/ 5656793 h 6858000"/>
                <a:gd name="connsiteX77" fmla="*/ 8717291 w 9747620"/>
                <a:gd name="connsiteY77" fmla="*/ 5771582 h 6858000"/>
                <a:gd name="connsiteX78" fmla="*/ 8617129 w 9747620"/>
                <a:gd name="connsiteY78" fmla="*/ 5823105 h 6858000"/>
                <a:gd name="connsiteX79" fmla="*/ 8518207 w 9747620"/>
                <a:gd name="connsiteY79" fmla="*/ 5873671 h 6858000"/>
                <a:gd name="connsiteX80" fmla="*/ 8150558 w 9747620"/>
                <a:gd name="connsiteY80" fmla="*/ 6086761 h 6858000"/>
                <a:gd name="connsiteX81" fmla="*/ 7979410 w 9747620"/>
                <a:gd name="connsiteY81" fmla="*/ 6207158 h 6858000"/>
                <a:gd name="connsiteX82" fmla="*/ 7938300 w 9747620"/>
                <a:gd name="connsiteY82" fmla="*/ 6238887 h 6858000"/>
                <a:gd name="connsiteX83" fmla="*/ 7897936 w 9747620"/>
                <a:gd name="connsiteY83" fmla="*/ 6271286 h 6858000"/>
                <a:gd name="connsiteX84" fmla="*/ 7858367 w 9747620"/>
                <a:gd name="connsiteY84" fmla="*/ 6304357 h 6858000"/>
                <a:gd name="connsiteX85" fmla="*/ 7819048 w 9747620"/>
                <a:gd name="connsiteY85" fmla="*/ 6338770 h 6858000"/>
                <a:gd name="connsiteX86" fmla="*/ 7778882 w 9747620"/>
                <a:gd name="connsiteY86" fmla="*/ 6374477 h 6858000"/>
                <a:gd name="connsiteX87" fmla="*/ 7739563 w 9747620"/>
                <a:gd name="connsiteY87" fmla="*/ 6410328 h 6858000"/>
                <a:gd name="connsiteX88" fmla="*/ 7660824 w 9747620"/>
                <a:gd name="connsiteY88" fmla="*/ 6484138 h 6858000"/>
                <a:gd name="connsiteX89" fmla="*/ 7502302 w 9747620"/>
                <a:gd name="connsiteY89" fmla="*/ 6636360 h 6858000"/>
                <a:gd name="connsiteX90" fmla="*/ 7273394 w 9747620"/>
                <a:gd name="connsiteY90" fmla="*/ 6858000 h 6858000"/>
                <a:gd name="connsiteX91" fmla="*/ 6780690 w 9747620"/>
                <a:gd name="connsiteY91" fmla="*/ 6858000 h 6858000"/>
                <a:gd name="connsiteX92" fmla="*/ 6854939 w 9747620"/>
                <a:gd name="connsiteY92" fmla="*/ 6783597 h 6858000"/>
                <a:gd name="connsiteX93" fmla="*/ 6932087 w 9747620"/>
                <a:gd name="connsiteY93" fmla="*/ 6705809 h 6858000"/>
                <a:gd name="connsiteX94" fmla="*/ 7241130 w 9747620"/>
                <a:gd name="connsiteY94" fmla="*/ 6390965 h 6858000"/>
                <a:gd name="connsiteX95" fmla="*/ 7397564 w 9747620"/>
                <a:gd name="connsiteY95" fmla="*/ 6233087 h 6858000"/>
                <a:gd name="connsiteX96" fmla="*/ 7478142 w 9747620"/>
                <a:gd name="connsiteY96" fmla="*/ 6153670 h 6858000"/>
                <a:gd name="connsiteX97" fmla="*/ 7519600 w 9747620"/>
                <a:gd name="connsiteY97" fmla="*/ 6113937 h 6858000"/>
                <a:gd name="connsiteX98" fmla="*/ 7561207 w 9747620"/>
                <a:gd name="connsiteY98" fmla="*/ 6075067 h 6858000"/>
                <a:gd name="connsiteX99" fmla="*/ 7604204 w 9747620"/>
                <a:gd name="connsiteY99" fmla="*/ 6035526 h 6858000"/>
                <a:gd name="connsiteX100" fmla="*/ 7648644 w 9747620"/>
                <a:gd name="connsiteY100" fmla="*/ 5996416 h 6858000"/>
                <a:gd name="connsiteX101" fmla="*/ 7693830 w 9747620"/>
                <a:gd name="connsiteY101" fmla="*/ 5958264 h 6858000"/>
                <a:gd name="connsiteX102" fmla="*/ 7739662 w 9747620"/>
                <a:gd name="connsiteY102" fmla="*/ 5921073 h 6858000"/>
                <a:gd name="connsiteX103" fmla="*/ 7928458 w 9747620"/>
                <a:gd name="connsiteY103" fmla="*/ 5781025 h 6858000"/>
                <a:gd name="connsiteX104" fmla="*/ 8325882 w 9747620"/>
                <a:gd name="connsiteY104" fmla="*/ 5537450 h 6858000"/>
                <a:gd name="connsiteX105" fmla="*/ 8424555 w 9747620"/>
                <a:gd name="connsiteY105" fmla="*/ 5484106 h 6858000"/>
                <a:gd name="connsiteX106" fmla="*/ 8521737 w 9747620"/>
                <a:gd name="connsiteY106" fmla="*/ 5431289 h 6858000"/>
                <a:gd name="connsiteX107" fmla="*/ 8702677 w 9747620"/>
                <a:gd name="connsiteY107" fmla="*/ 5325942 h 6858000"/>
                <a:gd name="connsiteX108" fmla="*/ 8743986 w 9747620"/>
                <a:gd name="connsiteY108" fmla="*/ 5298717 h 6858000"/>
                <a:gd name="connsiteX109" fmla="*/ 8764167 w 9747620"/>
                <a:gd name="connsiteY109" fmla="*/ 5284723 h 6858000"/>
                <a:gd name="connsiteX110" fmla="*/ 8783704 w 9747620"/>
                <a:gd name="connsiteY110" fmla="*/ 5270679 h 6858000"/>
                <a:gd name="connsiteX111" fmla="*/ 8856776 w 9747620"/>
                <a:gd name="connsiteY111" fmla="*/ 5212399 h 6858000"/>
                <a:gd name="connsiteX112" fmla="*/ 8979856 w 9747620"/>
                <a:gd name="connsiteY112" fmla="*/ 5082081 h 6858000"/>
                <a:gd name="connsiteX113" fmla="*/ 9006699 w 9747620"/>
                <a:gd name="connsiteY113" fmla="*/ 5044984 h 6858000"/>
                <a:gd name="connsiteX114" fmla="*/ 9013509 w 9747620"/>
                <a:gd name="connsiteY114" fmla="*/ 5035254 h 6858000"/>
                <a:gd name="connsiteX115" fmla="*/ 9019773 w 9747620"/>
                <a:gd name="connsiteY115" fmla="*/ 5025812 h 6858000"/>
                <a:gd name="connsiteX116" fmla="*/ 9032050 w 9747620"/>
                <a:gd name="connsiteY116" fmla="*/ 5006833 h 6858000"/>
                <a:gd name="connsiteX117" fmla="*/ 9077733 w 9747620"/>
                <a:gd name="connsiteY117" fmla="*/ 4926839 h 6858000"/>
                <a:gd name="connsiteX118" fmla="*/ 9154285 w 9747620"/>
                <a:gd name="connsiteY118" fmla="*/ 4750223 h 6858000"/>
                <a:gd name="connsiteX119" fmla="*/ 9213936 w 9747620"/>
                <a:gd name="connsiteY119" fmla="*/ 4559945 h 6858000"/>
                <a:gd name="connsiteX120" fmla="*/ 9238592 w 9747620"/>
                <a:gd name="connsiteY120" fmla="*/ 4461357 h 6858000"/>
                <a:gd name="connsiteX121" fmla="*/ 9249776 w 9747620"/>
                <a:gd name="connsiteY121" fmla="*/ 4411319 h 6858000"/>
                <a:gd name="connsiteX122" fmla="*/ 9255046 w 9747620"/>
                <a:gd name="connsiteY122" fmla="*/ 4386299 h 6858000"/>
                <a:gd name="connsiteX123" fmla="*/ 9259718 w 9747620"/>
                <a:gd name="connsiteY123" fmla="*/ 4363342 h 6858000"/>
                <a:gd name="connsiteX124" fmla="*/ 9269959 w 9747620"/>
                <a:gd name="connsiteY124" fmla="*/ 4309566 h 6858000"/>
                <a:gd name="connsiteX125" fmla="*/ 9274233 w 9747620"/>
                <a:gd name="connsiteY125" fmla="*/ 4286176 h 6858000"/>
                <a:gd name="connsiteX126" fmla="*/ 9276022 w 9747620"/>
                <a:gd name="connsiteY126" fmla="*/ 4275489 h 6858000"/>
                <a:gd name="connsiteX127" fmla="*/ 9277861 w 9747620"/>
                <a:gd name="connsiteY127" fmla="*/ 4263506 h 6858000"/>
                <a:gd name="connsiteX128" fmla="*/ 9286014 w 9747620"/>
                <a:gd name="connsiteY128" fmla="*/ 4211696 h 6858000"/>
                <a:gd name="connsiteX129" fmla="*/ 9290092 w 9747620"/>
                <a:gd name="connsiteY129" fmla="*/ 4185767 h 6858000"/>
                <a:gd name="connsiteX130" fmla="*/ 9292128 w 9747620"/>
                <a:gd name="connsiteY130" fmla="*/ 4172826 h 6858000"/>
                <a:gd name="connsiteX131" fmla="*/ 9293720 w 9747620"/>
                <a:gd name="connsiteY131" fmla="*/ 4159693 h 6858000"/>
                <a:gd name="connsiteX132" fmla="*/ 9305650 w 9747620"/>
                <a:gd name="connsiteY132" fmla="*/ 4057941 h 6858000"/>
                <a:gd name="connsiteX133" fmla="*/ 9309378 w 9747620"/>
                <a:gd name="connsiteY133" fmla="*/ 4010779 h 6858000"/>
                <a:gd name="connsiteX134" fmla="*/ 9313454 w 9747620"/>
                <a:gd name="connsiteY134" fmla="*/ 3956428 h 6858000"/>
                <a:gd name="connsiteX135" fmla="*/ 9320811 w 9747620"/>
                <a:gd name="connsiteY135" fmla="*/ 3753546 h 6858000"/>
                <a:gd name="connsiteX136" fmla="*/ 9319617 w 9747620"/>
                <a:gd name="connsiteY136" fmla="*/ 3650643 h 6858000"/>
                <a:gd name="connsiteX137" fmla="*/ 9318176 w 9747620"/>
                <a:gd name="connsiteY137" fmla="*/ 3600030 h 6858000"/>
                <a:gd name="connsiteX138" fmla="*/ 9317778 w 9747620"/>
                <a:gd name="connsiteY138" fmla="*/ 3588096 h 6858000"/>
                <a:gd name="connsiteX139" fmla="*/ 9316983 w 9747620"/>
                <a:gd name="connsiteY139" fmla="*/ 3575107 h 6858000"/>
                <a:gd name="connsiteX140" fmla="*/ 9315443 w 9747620"/>
                <a:gd name="connsiteY140" fmla="*/ 3549130 h 6858000"/>
                <a:gd name="connsiteX141" fmla="*/ 9312311 w 9747620"/>
                <a:gd name="connsiteY141" fmla="*/ 3497176 h 6858000"/>
                <a:gd name="connsiteX142" fmla="*/ 9307587 w 9747620"/>
                <a:gd name="connsiteY142" fmla="*/ 3445029 h 6858000"/>
                <a:gd name="connsiteX143" fmla="*/ 9302618 w 9747620"/>
                <a:gd name="connsiteY143" fmla="*/ 3392835 h 6858000"/>
                <a:gd name="connsiteX144" fmla="*/ 9301574 w 9747620"/>
                <a:gd name="connsiteY144" fmla="*/ 3381476 h 6858000"/>
                <a:gd name="connsiteX145" fmla="*/ 9300430 w 9747620"/>
                <a:gd name="connsiteY145" fmla="*/ 3370740 h 6858000"/>
                <a:gd name="connsiteX146" fmla="*/ 9297547 w 9747620"/>
                <a:gd name="connsiteY146" fmla="*/ 3346966 h 6858000"/>
                <a:gd name="connsiteX147" fmla="*/ 9294017 w 9747620"/>
                <a:gd name="connsiteY147" fmla="*/ 3320030 h 6858000"/>
                <a:gd name="connsiteX148" fmla="*/ 9290439 w 9747620"/>
                <a:gd name="connsiteY148" fmla="*/ 3290410 h 6858000"/>
                <a:gd name="connsiteX149" fmla="*/ 9284275 w 9747620"/>
                <a:gd name="connsiteY149" fmla="*/ 3244544 h 6858000"/>
                <a:gd name="connsiteX150" fmla="*/ 9275974 w 9747620"/>
                <a:gd name="connsiteY150" fmla="*/ 3193116 h 6858000"/>
                <a:gd name="connsiteX151" fmla="*/ 9267224 w 9747620"/>
                <a:gd name="connsiteY151" fmla="*/ 3142264 h 6858000"/>
                <a:gd name="connsiteX152" fmla="*/ 9225320 w 9747620"/>
                <a:gd name="connsiteY152" fmla="*/ 2939909 h 6858000"/>
                <a:gd name="connsiteX153" fmla="*/ 9200466 w 9747620"/>
                <a:gd name="connsiteY153" fmla="*/ 2839449 h 6858000"/>
                <a:gd name="connsiteX154" fmla="*/ 9193953 w 9747620"/>
                <a:gd name="connsiteY154" fmla="*/ 2814958 h 6858000"/>
                <a:gd name="connsiteX155" fmla="*/ 9186993 w 9747620"/>
                <a:gd name="connsiteY155" fmla="*/ 2790276 h 6858000"/>
                <a:gd name="connsiteX156" fmla="*/ 9172628 w 9747620"/>
                <a:gd name="connsiteY156" fmla="*/ 2740621 h 6858000"/>
                <a:gd name="connsiteX157" fmla="*/ 9035082 w 9747620"/>
                <a:gd name="connsiteY157" fmla="*/ 2347463 h 6858000"/>
                <a:gd name="connsiteX158" fmla="*/ 8952118 w 9747620"/>
                <a:gd name="connsiteY158" fmla="*/ 2155413 h 6858000"/>
                <a:gd name="connsiteX159" fmla="*/ 8929948 w 9747620"/>
                <a:gd name="connsiteY159" fmla="*/ 2107915 h 6858000"/>
                <a:gd name="connsiteX160" fmla="*/ 8907429 w 9747620"/>
                <a:gd name="connsiteY160" fmla="*/ 2060753 h 6858000"/>
                <a:gd name="connsiteX161" fmla="*/ 8860404 w 9747620"/>
                <a:gd name="connsiteY161" fmla="*/ 1966478 h 6858000"/>
                <a:gd name="connsiteX162" fmla="*/ 8760788 w 9747620"/>
                <a:gd name="connsiteY162" fmla="*/ 1780274 h 6858000"/>
                <a:gd name="connsiteX163" fmla="*/ 8734740 w 9747620"/>
                <a:gd name="connsiteY163" fmla="*/ 1734311 h 6858000"/>
                <a:gd name="connsiteX164" fmla="*/ 8708046 w 9747620"/>
                <a:gd name="connsiteY164" fmla="*/ 1687963 h 6858000"/>
                <a:gd name="connsiteX165" fmla="*/ 8654062 w 9747620"/>
                <a:gd name="connsiteY165" fmla="*/ 1597234 h 6858000"/>
                <a:gd name="connsiteX166" fmla="*/ 8540278 w 9747620"/>
                <a:gd name="connsiteY166" fmla="*/ 1418077 h 6858000"/>
                <a:gd name="connsiteX167" fmla="*/ 8510701 w 9747620"/>
                <a:gd name="connsiteY167" fmla="*/ 1373695 h 6858000"/>
                <a:gd name="connsiteX168" fmla="*/ 8480676 w 9747620"/>
                <a:gd name="connsiteY168" fmla="*/ 1329457 h 6858000"/>
                <a:gd name="connsiteX169" fmla="*/ 8419782 w 9747620"/>
                <a:gd name="connsiteY169" fmla="*/ 1242275 h 6858000"/>
                <a:gd name="connsiteX170" fmla="*/ 8292478 w 9747620"/>
                <a:gd name="connsiteY170" fmla="*/ 1069875 h 6858000"/>
                <a:gd name="connsiteX171" fmla="*/ 8259620 w 9747620"/>
                <a:gd name="connsiteY171" fmla="*/ 1027123 h 6858000"/>
                <a:gd name="connsiteX172" fmla="*/ 8243416 w 9747620"/>
                <a:gd name="connsiteY172" fmla="*/ 1006130 h 6858000"/>
                <a:gd name="connsiteX173" fmla="*/ 8227110 w 9747620"/>
                <a:gd name="connsiteY173" fmla="*/ 985473 h 6858000"/>
                <a:gd name="connsiteX174" fmla="*/ 8159604 w 9747620"/>
                <a:gd name="connsiteY174" fmla="*/ 902029 h 6858000"/>
                <a:gd name="connsiteX175" fmla="*/ 8020022 w 9747620"/>
                <a:gd name="connsiteY175" fmla="*/ 738209 h 6858000"/>
                <a:gd name="connsiteX176" fmla="*/ 7984182 w 9747620"/>
                <a:gd name="connsiteY176" fmla="*/ 697901 h 6858000"/>
                <a:gd name="connsiteX177" fmla="*/ 7948043 w 9747620"/>
                <a:gd name="connsiteY177" fmla="*/ 657976 h 6858000"/>
                <a:gd name="connsiteX178" fmla="*/ 7874324 w 9747620"/>
                <a:gd name="connsiteY178" fmla="*/ 578607 h 6858000"/>
                <a:gd name="connsiteX179" fmla="*/ 7723308 w 9747620"/>
                <a:gd name="connsiteY179" fmla="*/ 424085 h 6858000"/>
                <a:gd name="connsiteX180" fmla="*/ 7565532 w 9747620"/>
                <a:gd name="connsiteY180" fmla="*/ 275602 h 6858000"/>
                <a:gd name="connsiteX181" fmla="*/ 1832515 w 9747620"/>
                <a:gd name="connsiteY181" fmla="*/ 0 h 6858000"/>
                <a:gd name="connsiteX182" fmla="*/ 2158449 w 9747620"/>
                <a:gd name="connsiteY182" fmla="*/ 0 h 6858000"/>
                <a:gd name="connsiteX183" fmla="*/ 2108797 w 9747620"/>
                <a:gd name="connsiteY183" fmla="*/ 37845 h 6858000"/>
                <a:gd name="connsiteX184" fmla="*/ 1942830 w 9747620"/>
                <a:gd name="connsiteY184" fmla="*/ 177587 h 6858000"/>
                <a:gd name="connsiteX185" fmla="*/ 1633191 w 9747620"/>
                <a:gd name="connsiteY185" fmla="*/ 477909 h 6858000"/>
                <a:gd name="connsiteX186" fmla="*/ 702686 w 9747620"/>
                <a:gd name="connsiteY186" fmla="*/ 1889935 h 6858000"/>
                <a:gd name="connsiteX187" fmla="*/ 551769 w 9747620"/>
                <a:gd name="connsiteY187" fmla="*/ 2281416 h 6858000"/>
                <a:gd name="connsiteX188" fmla="*/ 438383 w 9747620"/>
                <a:gd name="connsiteY188" fmla="*/ 2682772 h 6858000"/>
                <a:gd name="connsiteX189" fmla="*/ 397124 w 9747620"/>
                <a:gd name="connsiteY189" fmla="*/ 2887044 h 6858000"/>
                <a:gd name="connsiteX190" fmla="*/ 365658 w 9747620"/>
                <a:gd name="connsiteY190" fmla="*/ 3093424 h 6858000"/>
                <a:gd name="connsiteX191" fmla="*/ 332105 w 9747620"/>
                <a:gd name="connsiteY191" fmla="*/ 3509828 h 6858000"/>
                <a:gd name="connsiteX192" fmla="*/ 383653 w 9747620"/>
                <a:gd name="connsiteY192" fmla="*/ 4346327 h 6858000"/>
                <a:gd name="connsiteX193" fmla="*/ 422327 w 9747620"/>
                <a:gd name="connsiteY193" fmla="*/ 4552900 h 6858000"/>
                <a:gd name="connsiteX194" fmla="*/ 472184 w 9747620"/>
                <a:gd name="connsiteY194" fmla="*/ 4757939 h 6858000"/>
                <a:gd name="connsiteX195" fmla="*/ 533078 w 9747620"/>
                <a:gd name="connsiteY195" fmla="*/ 4960916 h 6858000"/>
                <a:gd name="connsiteX196" fmla="*/ 604710 w 9747620"/>
                <a:gd name="connsiteY196" fmla="*/ 5160875 h 6858000"/>
                <a:gd name="connsiteX197" fmla="*/ 996766 w 9747620"/>
                <a:gd name="connsiteY197" fmla="*/ 5920640 h 6858000"/>
                <a:gd name="connsiteX198" fmla="*/ 1549183 w 9747620"/>
                <a:gd name="connsiteY198" fmla="*/ 6586417 h 6858000"/>
                <a:gd name="connsiteX199" fmla="*/ 1709890 w 9747620"/>
                <a:gd name="connsiteY199" fmla="*/ 6734063 h 6858000"/>
                <a:gd name="connsiteX200" fmla="*/ 1859761 w 9747620"/>
                <a:gd name="connsiteY200" fmla="*/ 6858000 h 6858000"/>
                <a:gd name="connsiteX201" fmla="*/ 1671798 w 9747620"/>
                <a:gd name="connsiteY201" fmla="*/ 6858000 h 6858000"/>
                <a:gd name="connsiteX202" fmla="*/ 1628044 w 9747620"/>
                <a:gd name="connsiteY202" fmla="*/ 6822717 h 6858000"/>
                <a:gd name="connsiteX203" fmla="*/ 1459756 w 9747620"/>
                <a:gd name="connsiteY203" fmla="*/ 6674223 h 6858000"/>
                <a:gd name="connsiteX204" fmla="*/ 402543 w 9747620"/>
                <a:gd name="connsiteY204" fmla="*/ 5241588 h 6858000"/>
                <a:gd name="connsiteX205" fmla="*/ 311923 w 9747620"/>
                <a:gd name="connsiteY205" fmla="*/ 5036741 h 6858000"/>
                <a:gd name="connsiteX206" fmla="*/ 232140 w 9747620"/>
                <a:gd name="connsiteY206" fmla="*/ 4827483 h 6858000"/>
                <a:gd name="connsiteX207" fmla="*/ 163392 w 9747620"/>
                <a:gd name="connsiteY207" fmla="*/ 4613913 h 6858000"/>
                <a:gd name="connsiteX208" fmla="*/ 106823 w 9747620"/>
                <a:gd name="connsiteY208" fmla="*/ 4396365 h 6858000"/>
                <a:gd name="connsiteX209" fmla="*/ 29326 w 9747620"/>
                <a:gd name="connsiteY209" fmla="*/ 3954702 h 6858000"/>
                <a:gd name="connsiteX210" fmla="*/ 8647 w 9747620"/>
                <a:gd name="connsiteY210" fmla="*/ 3730971 h 6858000"/>
                <a:gd name="connsiteX211" fmla="*/ 2880 w 9747620"/>
                <a:gd name="connsiteY211" fmla="*/ 3618674 h 6858000"/>
                <a:gd name="connsiteX212" fmla="*/ 296 w 9747620"/>
                <a:gd name="connsiteY212" fmla="*/ 3506425 h 6858000"/>
                <a:gd name="connsiteX213" fmla="*/ 20030 w 9747620"/>
                <a:gd name="connsiteY213" fmla="*/ 3056711 h 6858000"/>
                <a:gd name="connsiteX214" fmla="*/ 48664 w 9747620"/>
                <a:gd name="connsiteY214" fmla="*/ 2832980 h 6858000"/>
                <a:gd name="connsiteX215" fmla="*/ 89922 w 9747620"/>
                <a:gd name="connsiteY215" fmla="*/ 2610639 h 6858000"/>
                <a:gd name="connsiteX216" fmla="*/ 211163 w 9747620"/>
                <a:gd name="connsiteY216" fmla="*/ 2174343 h 6858000"/>
                <a:gd name="connsiteX217" fmla="*/ 379129 w 9747620"/>
                <a:gd name="connsiteY217" fmla="*/ 1754393 h 6858000"/>
                <a:gd name="connsiteX218" fmla="*/ 841424 w 9747620"/>
                <a:gd name="connsiteY218" fmla="*/ 976270 h 6858000"/>
                <a:gd name="connsiteX219" fmla="*/ 1130234 w 9747620"/>
                <a:gd name="connsiteY219" fmla="*/ 625768 h 6858000"/>
                <a:gd name="connsiteX220" fmla="*/ 1452897 w 9747620"/>
                <a:gd name="connsiteY220" fmla="*/ 305748 h 6858000"/>
                <a:gd name="connsiteX221" fmla="*/ 1805682 w 9747620"/>
                <a:gd name="connsiteY221" fmla="*/ 1875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9747620" h="6858000">
                  <a:moveTo>
                    <a:pt x="7235453" y="0"/>
                  </a:moveTo>
                  <a:lnTo>
                    <a:pt x="7548130" y="0"/>
                  </a:lnTo>
                  <a:lnTo>
                    <a:pt x="7710334" y="111973"/>
                  </a:lnTo>
                  <a:cubicBezTo>
                    <a:pt x="7770781" y="157314"/>
                    <a:pt x="7830282" y="203517"/>
                    <a:pt x="7889188" y="251542"/>
                  </a:cubicBezTo>
                  <a:cubicBezTo>
                    <a:pt x="7947894" y="299470"/>
                    <a:pt x="8005557" y="348453"/>
                    <a:pt x="8061828" y="398586"/>
                  </a:cubicBezTo>
                  <a:cubicBezTo>
                    <a:pt x="8090013" y="423605"/>
                    <a:pt x="8117948" y="448816"/>
                    <a:pt x="8145637" y="474218"/>
                  </a:cubicBezTo>
                  <a:cubicBezTo>
                    <a:pt x="8159506" y="486918"/>
                    <a:pt x="8173375" y="499764"/>
                    <a:pt x="8187242" y="512753"/>
                  </a:cubicBezTo>
                  <a:lnTo>
                    <a:pt x="8228402" y="551575"/>
                  </a:lnTo>
                  <a:cubicBezTo>
                    <a:pt x="8283082" y="603577"/>
                    <a:pt x="8336569" y="656778"/>
                    <a:pt x="8389211" y="710937"/>
                  </a:cubicBezTo>
                  <a:cubicBezTo>
                    <a:pt x="8415458" y="738065"/>
                    <a:pt x="8441455" y="765432"/>
                    <a:pt x="8467206" y="793088"/>
                  </a:cubicBezTo>
                  <a:lnTo>
                    <a:pt x="8486791" y="814223"/>
                  </a:lnTo>
                  <a:lnTo>
                    <a:pt x="8505979" y="835409"/>
                  </a:lnTo>
                  <a:lnTo>
                    <a:pt x="8543509" y="877346"/>
                  </a:lnTo>
                  <a:cubicBezTo>
                    <a:pt x="8593418" y="933423"/>
                    <a:pt x="8642579" y="990601"/>
                    <a:pt x="8690549" y="1048978"/>
                  </a:cubicBezTo>
                  <a:cubicBezTo>
                    <a:pt x="8714558" y="1078168"/>
                    <a:pt x="8738368" y="1107644"/>
                    <a:pt x="8761732" y="1137502"/>
                  </a:cubicBezTo>
                  <a:lnTo>
                    <a:pt x="8796379" y="1182077"/>
                  </a:lnTo>
                  <a:lnTo>
                    <a:pt x="8830678" y="1226986"/>
                  </a:lnTo>
                  <a:cubicBezTo>
                    <a:pt x="8876112" y="1287185"/>
                    <a:pt x="8920304" y="1348532"/>
                    <a:pt x="8963353" y="1410936"/>
                  </a:cubicBezTo>
                  <a:cubicBezTo>
                    <a:pt x="8984727" y="1442137"/>
                    <a:pt x="9005954" y="1473915"/>
                    <a:pt x="9026483" y="1505499"/>
                  </a:cubicBezTo>
                  <a:lnTo>
                    <a:pt x="9057004" y="1552613"/>
                  </a:lnTo>
                  <a:cubicBezTo>
                    <a:pt x="9067245" y="1568525"/>
                    <a:pt x="9077336" y="1584534"/>
                    <a:pt x="9087278" y="1600542"/>
                  </a:cubicBezTo>
                  <a:cubicBezTo>
                    <a:pt x="9127145" y="1664766"/>
                    <a:pt x="9165966" y="1729613"/>
                    <a:pt x="9202851" y="1795515"/>
                  </a:cubicBezTo>
                  <a:cubicBezTo>
                    <a:pt x="9221342" y="1828491"/>
                    <a:pt x="9239437" y="1861417"/>
                    <a:pt x="9257332" y="1894920"/>
                  </a:cubicBezTo>
                  <a:lnTo>
                    <a:pt x="9283778" y="1945436"/>
                  </a:lnTo>
                  <a:lnTo>
                    <a:pt x="9309428" y="1996193"/>
                  </a:lnTo>
                  <a:cubicBezTo>
                    <a:pt x="9343280" y="2064013"/>
                    <a:pt x="9375491" y="2132695"/>
                    <a:pt x="9405714" y="2202191"/>
                  </a:cubicBezTo>
                  <a:cubicBezTo>
                    <a:pt x="9466260" y="2341183"/>
                    <a:pt x="9520493" y="2483053"/>
                    <a:pt x="9566524" y="2627653"/>
                  </a:cubicBezTo>
                  <a:cubicBezTo>
                    <a:pt x="9572289" y="2645675"/>
                    <a:pt x="9578056" y="2663792"/>
                    <a:pt x="9583573" y="2682195"/>
                  </a:cubicBezTo>
                  <a:lnTo>
                    <a:pt x="9591974" y="2709707"/>
                  </a:lnTo>
                  <a:lnTo>
                    <a:pt x="9600027" y="2737650"/>
                  </a:lnTo>
                  <a:cubicBezTo>
                    <a:pt x="9610416" y="2774171"/>
                    <a:pt x="9620358" y="2810884"/>
                    <a:pt x="9629803" y="2847694"/>
                  </a:cubicBezTo>
                  <a:cubicBezTo>
                    <a:pt x="9648692" y="2921312"/>
                    <a:pt x="9665196" y="2995506"/>
                    <a:pt x="9679909" y="3070131"/>
                  </a:cubicBezTo>
                  <a:cubicBezTo>
                    <a:pt x="9683587" y="3088775"/>
                    <a:pt x="9687118" y="3107418"/>
                    <a:pt x="9690498" y="3126159"/>
                  </a:cubicBezTo>
                  <a:lnTo>
                    <a:pt x="9700390" y="3181805"/>
                  </a:lnTo>
                  <a:cubicBezTo>
                    <a:pt x="9703670" y="3201120"/>
                    <a:pt x="9706952" y="3222112"/>
                    <a:pt x="9709685" y="3243392"/>
                  </a:cubicBezTo>
                  <a:lnTo>
                    <a:pt x="9713016" y="3267597"/>
                  </a:lnTo>
                  <a:lnTo>
                    <a:pt x="9716844" y="3294437"/>
                  </a:lnTo>
                  <a:cubicBezTo>
                    <a:pt x="9718186" y="3303926"/>
                    <a:pt x="9719527" y="3313895"/>
                    <a:pt x="9720820" y="3324488"/>
                  </a:cubicBezTo>
                  <a:lnTo>
                    <a:pt x="9722709" y="3340737"/>
                  </a:lnTo>
                  <a:lnTo>
                    <a:pt x="9724301" y="3356361"/>
                  </a:lnTo>
                  <a:lnTo>
                    <a:pt x="9730166" y="3412197"/>
                  </a:lnTo>
                  <a:cubicBezTo>
                    <a:pt x="9732005" y="3430842"/>
                    <a:pt x="9734291" y="3449342"/>
                    <a:pt x="9735783" y="3468083"/>
                  </a:cubicBezTo>
                  <a:lnTo>
                    <a:pt x="9739760" y="3524399"/>
                  </a:lnTo>
                  <a:lnTo>
                    <a:pt x="9741748" y="3552580"/>
                  </a:lnTo>
                  <a:lnTo>
                    <a:pt x="9742742" y="3566672"/>
                  </a:lnTo>
                  <a:lnTo>
                    <a:pt x="9743488" y="3581865"/>
                  </a:lnTo>
                  <a:lnTo>
                    <a:pt x="9744731" y="3611341"/>
                  </a:lnTo>
                  <a:lnTo>
                    <a:pt x="9745725" y="3639715"/>
                  </a:lnTo>
                  <a:cubicBezTo>
                    <a:pt x="9746868" y="3677579"/>
                    <a:pt x="9747514" y="3715587"/>
                    <a:pt x="9747613" y="3753786"/>
                  </a:cubicBezTo>
                  <a:cubicBezTo>
                    <a:pt x="9747763" y="3830232"/>
                    <a:pt x="9745675" y="3906870"/>
                    <a:pt x="9740405" y="3984609"/>
                  </a:cubicBezTo>
                  <a:lnTo>
                    <a:pt x="9736329" y="4038434"/>
                  </a:lnTo>
                  <a:cubicBezTo>
                    <a:pt x="9735087" y="4055976"/>
                    <a:pt x="9733794" y="4076346"/>
                    <a:pt x="9731408" y="4099446"/>
                  </a:cubicBezTo>
                  <a:lnTo>
                    <a:pt x="9717987" y="4213325"/>
                  </a:lnTo>
                  <a:cubicBezTo>
                    <a:pt x="9717441" y="4217926"/>
                    <a:pt x="9716943" y="4222527"/>
                    <a:pt x="9716297" y="4227129"/>
                  </a:cubicBezTo>
                  <a:lnTo>
                    <a:pt x="9714110" y="4240981"/>
                  </a:lnTo>
                  <a:lnTo>
                    <a:pt x="9709785" y="4268731"/>
                  </a:lnTo>
                  <a:lnTo>
                    <a:pt x="9701086" y="4324185"/>
                  </a:lnTo>
                  <a:lnTo>
                    <a:pt x="9698699" y="4338994"/>
                  </a:lnTo>
                  <a:lnTo>
                    <a:pt x="9695966" y="4355050"/>
                  </a:lnTo>
                  <a:cubicBezTo>
                    <a:pt x="9694077" y="4365547"/>
                    <a:pt x="9692188" y="4375516"/>
                    <a:pt x="9690299" y="4385054"/>
                  </a:cubicBezTo>
                  <a:lnTo>
                    <a:pt x="9679909" y="4437919"/>
                  </a:lnTo>
                  <a:cubicBezTo>
                    <a:pt x="9677871" y="4448320"/>
                    <a:pt x="9675735" y="4458097"/>
                    <a:pt x="9673647" y="4468162"/>
                  </a:cubicBezTo>
                  <a:lnTo>
                    <a:pt x="9667532" y="4496296"/>
                  </a:lnTo>
                  <a:cubicBezTo>
                    <a:pt x="9663406" y="4514941"/>
                    <a:pt x="9659081" y="4533585"/>
                    <a:pt x="9654658" y="4552277"/>
                  </a:cubicBezTo>
                  <a:cubicBezTo>
                    <a:pt x="9645760" y="4589613"/>
                    <a:pt x="9636265" y="4627045"/>
                    <a:pt x="9625876" y="4664478"/>
                  </a:cubicBezTo>
                  <a:cubicBezTo>
                    <a:pt x="9605048" y="4739247"/>
                    <a:pt x="9581088" y="4814303"/>
                    <a:pt x="9552803" y="4888737"/>
                  </a:cubicBezTo>
                  <a:cubicBezTo>
                    <a:pt x="9524668" y="4962930"/>
                    <a:pt x="9492109" y="5037459"/>
                    <a:pt x="9452639" y="5110934"/>
                  </a:cubicBezTo>
                  <a:cubicBezTo>
                    <a:pt x="9432905" y="5147695"/>
                    <a:pt x="9411431" y="5184169"/>
                    <a:pt x="9388017" y="5220020"/>
                  </a:cubicBezTo>
                  <a:cubicBezTo>
                    <a:pt x="9382201" y="5228982"/>
                    <a:pt x="9376236" y="5237945"/>
                    <a:pt x="9370073" y="5246811"/>
                  </a:cubicBezTo>
                  <a:lnTo>
                    <a:pt x="9360926" y="5260040"/>
                  </a:lnTo>
                  <a:lnTo>
                    <a:pt x="9351829" y="5272646"/>
                  </a:lnTo>
                  <a:cubicBezTo>
                    <a:pt x="9339700" y="5289468"/>
                    <a:pt x="9327174" y="5306387"/>
                    <a:pt x="9313305" y="5323881"/>
                  </a:cubicBezTo>
                  <a:cubicBezTo>
                    <a:pt x="9258625" y="5393042"/>
                    <a:pt x="9196489" y="5455445"/>
                    <a:pt x="9130375" y="5510802"/>
                  </a:cubicBezTo>
                  <a:cubicBezTo>
                    <a:pt x="9097319" y="5538505"/>
                    <a:pt x="9063268" y="5564530"/>
                    <a:pt x="9028422" y="5588878"/>
                  </a:cubicBezTo>
                  <a:cubicBezTo>
                    <a:pt x="9019723" y="5595109"/>
                    <a:pt x="9011074" y="5600909"/>
                    <a:pt x="9002424" y="5606707"/>
                  </a:cubicBezTo>
                  <a:cubicBezTo>
                    <a:pt x="8993774" y="5612603"/>
                    <a:pt x="8985124" y="5618211"/>
                    <a:pt x="8976525" y="5623866"/>
                  </a:cubicBezTo>
                  <a:cubicBezTo>
                    <a:pt x="8959277" y="5635130"/>
                    <a:pt x="8941629" y="5646201"/>
                    <a:pt x="8924181" y="5656793"/>
                  </a:cubicBezTo>
                  <a:cubicBezTo>
                    <a:pt x="8854291" y="5699259"/>
                    <a:pt x="8784946" y="5736451"/>
                    <a:pt x="8717291" y="5771582"/>
                  </a:cubicBezTo>
                  <a:lnTo>
                    <a:pt x="8617129" y="5823105"/>
                  </a:lnTo>
                  <a:lnTo>
                    <a:pt x="8518207" y="5873671"/>
                  </a:lnTo>
                  <a:cubicBezTo>
                    <a:pt x="8391200" y="5939188"/>
                    <a:pt x="8267922" y="6009788"/>
                    <a:pt x="8150558" y="6086761"/>
                  </a:cubicBezTo>
                  <a:cubicBezTo>
                    <a:pt x="8091901" y="6125248"/>
                    <a:pt x="8034736" y="6165317"/>
                    <a:pt x="7979410" y="6207158"/>
                  </a:cubicBezTo>
                  <a:cubicBezTo>
                    <a:pt x="7965739" y="6217750"/>
                    <a:pt x="7951771" y="6228103"/>
                    <a:pt x="7938300" y="6238887"/>
                  </a:cubicBezTo>
                  <a:lnTo>
                    <a:pt x="7897936" y="6271286"/>
                  </a:lnTo>
                  <a:lnTo>
                    <a:pt x="7858367" y="6304357"/>
                  </a:lnTo>
                  <a:lnTo>
                    <a:pt x="7819048" y="6338770"/>
                  </a:lnTo>
                  <a:cubicBezTo>
                    <a:pt x="7804882" y="6351232"/>
                    <a:pt x="7792105" y="6362591"/>
                    <a:pt x="7778882" y="6374477"/>
                  </a:cubicBezTo>
                  <a:lnTo>
                    <a:pt x="7739563" y="6410328"/>
                  </a:lnTo>
                  <a:cubicBezTo>
                    <a:pt x="7713366" y="6434485"/>
                    <a:pt x="7687168" y="6459120"/>
                    <a:pt x="7660824" y="6484138"/>
                  </a:cubicBezTo>
                  <a:lnTo>
                    <a:pt x="7502302" y="6636360"/>
                  </a:lnTo>
                  <a:lnTo>
                    <a:pt x="7273394" y="6858000"/>
                  </a:lnTo>
                  <a:lnTo>
                    <a:pt x="6780690" y="6858000"/>
                  </a:lnTo>
                  <a:lnTo>
                    <a:pt x="6854939" y="6783597"/>
                  </a:lnTo>
                  <a:cubicBezTo>
                    <a:pt x="6880688" y="6757810"/>
                    <a:pt x="6906338" y="6732265"/>
                    <a:pt x="6932087" y="6705809"/>
                  </a:cubicBezTo>
                  <a:lnTo>
                    <a:pt x="7241130" y="6390965"/>
                  </a:lnTo>
                  <a:lnTo>
                    <a:pt x="7397564" y="6233087"/>
                  </a:lnTo>
                  <a:cubicBezTo>
                    <a:pt x="7424009" y="6206679"/>
                    <a:pt x="7450802" y="6180175"/>
                    <a:pt x="7478142" y="6153670"/>
                  </a:cubicBezTo>
                  <a:lnTo>
                    <a:pt x="7519600" y="6113937"/>
                  </a:lnTo>
                  <a:cubicBezTo>
                    <a:pt x="7533469" y="6100805"/>
                    <a:pt x="7547934" y="6087288"/>
                    <a:pt x="7561207" y="6075067"/>
                  </a:cubicBezTo>
                  <a:lnTo>
                    <a:pt x="7604204" y="6035526"/>
                  </a:lnTo>
                  <a:lnTo>
                    <a:pt x="7648644" y="5996416"/>
                  </a:lnTo>
                  <a:cubicBezTo>
                    <a:pt x="7663608" y="5983570"/>
                    <a:pt x="7678768" y="5971013"/>
                    <a:pt x="7693830" y="5958264"/>
                  </a:cubicBezTo>
                  <a:cubicBezTo>
                    <a:pt x="7708942" y="5945611"/>
                    <a:pt x="7724352" y="5933485"/>
                    <a:pt x="7739662" y="5921073"/>
                  </a:cubicBezTo>
                  <a:cubicBezTo>
                    <a:pt x="7801154" y="5872088"/>
                    <a:pt x="7864234" y="5825502"/>
                    <a:pt x="7928458" y="5781025"/>
                  </a:cubicBezTo>
                  <a:cubicBezTo>
                    <a:pt x="8057005" y="5692164"/>
                    <a:pt x="8190077" y="5611500"/>
                    <a:pt x="8325882" y="5537450"/>
                  </a:cubicBezTo>
                  <a:lnTo>
                    <a:pt x="8424555" y="5484106"/>
                  </a:lnTo>
                  <a:lnTo>
                    <a:pt x="8521737" y="5431289"/>
                  </a:lnTo>
                  <a:cubicBezTo>
                    <a:pt x="8585315" y="5396349"/>
                    <a:pt x="8646456" y="5361840"/>
                    <a:pt x="8702677" y="5325942"/>
                  </a:cubicBezTo>
                  <a:cubicBezTo>
                    <a:pt x="8716795" y="5316931"/>
                    <a:pt x="8730365" y="5308017"/>
                    <a:pt x="8743986" y="5298717"/>
                  </a:cubicBezTo>
                  <a:cubicBezTo>
                    <a:pt x="8750747" y="5294069"/>
                    <a:pt x="8757606" y="5289420"/>
                    <a:pt x="8764167" y="5284723"/>
                  </a:cubicBezTo>
                  <a:cubicBezTo>
                    <a:pt x="8770778" y="5280074"/>
                    <a:pt x="8777440" y="5275377"/>
                    <a:pt x="8783704" y="5270679"/>
                  </a:cubicBezTo>
                  <a:cubicBezTo>
                    <a:pt x="8809155" y="5251987"/>
                    <a:pt x="8833611" y="5232577"/>
                    <a:pt x="8856776" y="5212399"/>
                  </a:cubicBezTo>
                  <a:cubicBezTo>
                    <a:pt x="8903104" y="5172043"/>
                    <a:pt x="8944463" y="5128668"/>
                    <a:pt x="8979856" y="5082081"/>
                  </a:cubicBezTo>
                  <a:cubicBezTo>
                    <a:pt x="8988555" y="5070722"/>
                    <a:pt x="8997602" y="5057973"/>
                    <a:pt x="9006699" y="5044984"/>
                  </a:cubicBezTo>
                  <a:lnTo>
                    <a:pt x="9013509" y="5035254"/>
                  </a:lnTo>
                  <a:lnTo>
                    <a:pt x="9019773" y="5025812"/>
                  </a:lnTo>
                  <a:cubicBezTo>
                    <a:pt x="9023997" y="5019629"/>
                    <a:pt x="9028073" y="5013254"/>
                    <a:pt x="9032050" y="5006833"/>
                  </a:cubicBezTo>
                  <a:cubicBezTo>
                    <a:pt x="9048206" y="4981238"/>
                    <a:pt x="9063417" y="4954542"/>
                    <a:pt x="9077733" y="4926839"/>
                  </a:cubicBezTo>
                  <a:cubicBezTo>
                    <a:pt x="9106415" y="4871434"/>
                    <a:pt x="9131469" y="4812050"/>
                    <a:pt x="9154285" y="4750223"/>
                  </a:cubicBezTo>
                  <a:cubicBezTo>
                    <a:pt x="9176904" y="4688586"/>
                    <a:pt x="9196537" y="4625032"/>
                    <a:pt x="9213936" y="4559945"/>
                  </a:cubicBezTo>
                  <a:cubicBezTo>
                    <a:pt x="9222635" y="4527402"/>
                    <a:pt x="9230887" y="4494523"/>
                    <a:pt x="9238592" y="4461357"/>
                  </a:cubicBezTo>
                  <a:cubicBezTo>
                    <a:pt x="9242419" y="4444773"/>
                    <a:pt x="9246147" y="4428094"/>
                    <a:pt x="9249776" y="4411319"/>
                  </a:cubicBezTo>
                  <a:lnTo>
                    <a:pt x="9255046" y="4386299"/>
                  </a:lnTo>
                  <a:lnTo>
                    <a:pt x="9259718" y="4363342"/>
                  </a:lnTo>
                  <a:lnTo>
                    <a:pt x="9269959" y="4309566"/>
                  </a:lnTo>
                  <a:lnTo>
                    <a:pt x="9274233" y="4286176"/>
                  </a:lnTo>
                  <a:lnTo>
                    <a:pt x="9276022" y="4275489"/>
                  </a:lnTo>
                  <a:lnTo>
                    <a:pt x="9277861" y="4263506"/>
                  </a:lnTo>
                  <a:lnTo>
                    <a:pt x="9286014" y="4211696"/>
                  </a:lnTo>
                  <a:lnTo>
                    <a:pt x="9290092" y="4185767"/>
                  </a:lnTo>
                  <a:lnTo>
                    <a:pt x="9292128" y="4172826"/>
                  </a:lnTo>
                  <a:cubicBezTo>
                    <a:pt x="9292774" y="4168464"/>
                    <a:pt x="9293173" y="4164055"/>
                    <a:pt x="9293720" y="4159693"/>
                  </a:cubicBezTo>
                  <a:lnTo>
                    <a:pt x="9305650" y="4057941"/>
                  </a:lnTo>
                  <a:cubicBezTo>
                    <a:pt x="9306991" y="4045048"/>
                    <a:pt x="9308085" y="4029328"/>
                    <a:pt x="9309378" y="4010779"/>
                  </a:cubicBezTo>
                  <a:lnTo>
                    <a:pt x="9313454" y="3956428"/>
                  </a:lnTo>
                  <a:cubicBezTo>
                    <a:pt x="9318326" y="3889806"/>
                    <a:pt x="9320611" y="3821796"/>
                    <a:pt x="9320811" y="3753546"/>
                  </a:cubicBezTo>
                  <a:cubicBezTo>
                    <a:pt x="9320910" y="3719373"/>
                    <a:pt x="9320513" y="3685056"/>
                    <a:pt x="9319617" y="3650643"/>
                  </a:cubicBezTo>
                  <a:lnTo>
                    <a:pt x="9318176" y="3600030"/>
                  </a:lnTo>
                  <a:lnTo>
                    <a:pt x="9317778" y="3588096"/>
                  </a:lnTo>
                  <a:lnTo>
                    <a:pt x="9316983" y="3575107"/>
                  </a:lnTo>
                  <a:lnTo>
                    <a:pt x="9315443" y="3549130"/>
                  </a:lnTo>
                  <a:lnTo>
                    <a:pt x="9312311" y="3497176"/>
                  </a:lnTo>
                  <a:cubicBezTo>
                    <a:pt x="9311118" y="3479825"/>
                    <a:pt x="9309129" y="3462427"/>
                    <a:pt x="9307587" y="3445029"/>
                  </a:cubicBezTo>
                  <a:lnTo>
                    <a:pt x="9302618" y="3392835"/>
                  </a:lnTo>
                  <a:lnTo>
                    <a:pt x="9301574" y="3381476"/>
                  </a:lnTo>
                  <a:lnTo>
                    <a:pt x="9300430" y="3370740"/>
                  </a:lnTo>
                  <a:lnTo>
                    <a:pt x="9297547" y="3346966"/>
                  </a:lnTo>
                  <a:lnTo>
                    <a:pt x="9294017" y="3320030"/>
                  </a:lnTo>
                  <a:lnTo>
                    <a:pt x="9290439" y="3290410"/>
                  </a:lnTo>
                  <a:cubicBezTo>
                    <a:pt x="9288849" y="3275745"/>
                    <a:pt x="9286761" y="3260934"/>
                    <a:pt x="9284275" y="3244544"/>
                  </a:cubicBezTo>
                  <a:lnTo>
                    <a:pt x="9275974" y="3193116"/>
                  </a:lnTo>
                  <a:cubicBezTo>
                    <a:pt x="9273189" y="3176197"/>
                    <a:pt x="9270256" y="3159230"/>
                    <a:pt x="9267224" y="3142264"/>
                  </a:cubicBezTo>
                  <a:cubicBezTo>
                    <a:pt x="9255146" y="3074493"/>
                    <a:pt x="9240929" y="3007057"/>
                    <a:pt x="9225320" y="2939909"/>
                  </a:cubicBezTo>
                  <a:cubicBezTo>
                    <a:pt x="9217465" y="2906311"/>
                    <a:pt x="9209214" y="2872809"/>
                    <a:pt x="9200466" y="2839449"/>
                  </a:cubicBezTo>
                  <a:lnTo>
                    <a:pt x="9193953" y="2814958"/>
                  </a:lnTo>
                  <a:lnTo>
                    <a:pt x="9186993" y="2790276"/>
                  </a:lnTo>
                  <a:cubicBezTo>
                    <a:pt x="9182471" y="2773836"/>
                    <a:pt x="9177599" y="2757252"/>
                    <a:pt x="9172628" y="2740621"/>
                  </a:cubicBezTo>
                  <a:cubicBezTo>
                    <a:pt x="9133110" y="2607859"/>
                    <a:pt x="9087527" y="2476533"/>
                    <a:pt x="9035082" y="2347463"/>
                  </a:cubicBezTo>
                  <a:cubicBezTo>
                    <a:pt x="9008836" y="2282951"/>
                    <a:pt x="8981298" y="2218870"/>
                    <a:pt x="8952118" y="2155413"/>
                  </a:cubicBezTo>
                  <a:lnTo>
                    <a:pt x="8929948" y="2107915"/>
                  </a:lnTo>
                  <a:lnTo>
                    <a:pt x="8907429" y="2060753"/>
                  </a:lnTo>
                  <a:cubicBezTo>
                    <a:pt x="8892170" y="2029408"/>
                    <a:pt x="8876411" y="1997726"/>
                    <a:pt x="8860404" y="1966478"/>
                  </a:cubicBezTo>
                  <a:cubicBezTo>
                    <a:pt x="8828243" y="1903931"/>
                    <a:pt x="8795336" y="1841670"/>
                    <a:pt x="8760788" y="1780274"/>
                  </a:cubicBezTo>
                  <a:lnTo>
                    <a:pt x="8734740" y="1734311"/>
                  </a:lnTo>
                  <a:lnTo>
                    <a:pt x="8708046" y="1687963"/>
                  </a:lnTo>
                  <a:cubicBezTo>
                    <a:pt x="8690300" y="1657337"/>
                    <a:pt x="8672455" y="1627334"/>
                    <a:pt x="8654062" y="1597234"/>
                  </a:cubicBezTo>
                  <a:cubicBezTo>
                    <a:pt x="8617575" y="1536988"/>
                    <a:pt x="8579398" y="1477365"/>
                    <a:pt x="8540278" y="1418077"/>
                  </a:cubicBezTo>
                  <a:lnTo>
                    <a:pt x="8510701" y="1373695"/>
                  </a:lnTo>
                  <a:lnTo>
                    <a:pt x="8480676" y="1329457"/>
                  </a:lnTo>
                  <a:cubicBezTo>
                    <a:pt x="8460643" y="1300269"/>
                    <a:pt x="8440411" y="1271224"/>
                    <a:pt x="8419782" y="1242275"/>
                  </a:cubicBezTo>
                  <a:cubicBezTo>
                    <a:pt x="8378476" y="1184425"/>
                    <a:pt x="8335923" y="1127006"/>
                    <a:pt x="8292478" y="1069875"/>
                  </a:cubicBezTo>
                  <a:lnTo>
                    <a:pt x="8259620" y="1027123"/>
                  </a:lnTo>
                  <a:lnTo>
                    <a:pt x="8243416" y="1006130"/>
                  </a:lnTo>
                  <a:lnTo>
                    <a:pt x="8227110" y="985473"/>
                  </a:lnTo>
                  <a:cubicBezTo>
                    <a:pt x="8204890" y="957483"/>
                    <a:pt x="8182422" y="929684"/>
                    <a:pt x="8159604" y="902029"/>
                  </a:cubicBezTo>
                  <a:cubicBezTo>
                    <a:pt x="8114170" y="846671"/>
                    <a:pt x="8067494" y="792177"/>
                    <a:pt x="8020022" y="738209"/>
                  </a:cubicBezTo>
                  <a:lnTo>
                    <a:pt x="7984182" y="697901"/>
                  </a:lnTo>
                  <a:lnTo>
                    <a:pt x="7948043" y="657976"/>
                  </a:lnTo>
                  <a:cubicBezTo>
                    <a:pt x="7923636" y="631328"/>
                    <a:pt x="7899079" y="604823"/>
                    <a:pt x="7874324" y="578607"/>
                  </a:cubicBezTo>
                  <a:cubicBezTo>
                    <a:pt x="7824714" y="526221"/>
                    <a:pt x="7774608" y="474458"/>
                    <a:pt x="7723308" y="424085"/>
                  </a:cubicBezTo>
                  <a:cubicBezTo>
                    <a:pt x="7672157" y="373808"/>
                    <a:pt x="7619168" y="324153"/>
                    <a:pt x="7565532" y="275602"/>
                  </a:cubicBezTo>
                  <a:close/>
                  <a:moveTo>
                    <a:pt x="1832515" y="0"/>
                  </a:moveTo>
                  <a:lnTo>
                    <a:pt x="2158449" y="0"/>
                  </a:lnTo>
                  <a:lnTo>
                    <a:pt x="2108797" y="37845"/>
                  </a:lnTo>
                  <a:cubicBezTo>
                    <a:pt x="2052253" y="83168"/>
                    <a:pt x="1996914" y="129778"/>
                    <a:pt x="1942830" y="177587"/>
                  </a:cubicBezTo>
                  <a:cubicBezTo>
                    <a:pt x="1834563" y="273109"/>
                    <a:pt x="1731317" y="373472"/>
                    <a:pt x="1633191" y="477909"/>
                  </a:cubicBezTo>
                  <a:cubicBezTo>
                    <a:pt x="1240290" y="896038"/>
                    <a:pt x="927123" y="1375900"/>
                    <a:pt x="702686" y="1889935"/>
                  </a:cubicBezTo>
                  <a:cubicBezTo>
                    <a:pt x="646565" y="2018192"/>
                    <a:pt x="596210" y="2149182"/>
                    <a:pt x="551769" y="2281416"/>
                  </a:cubicBezTo>
                  <a:cubicBezTo>
                    <a:pt x="507429" y="2413700"/>
                    <a:pt x="469451" y="2547613"/>
                    <a:pt x="438383" y="2682772"/>
                  </a:cubicBezTo>
                  <a:cubicBezTo>
                    <a:pt x="423122" y="2750111"/>
                    <a:pt x="409203" y="2818553"/>
                    <a:pt x="397124" y="2887044"/>
                  </a:cubicBezTo>
                  <a:cubicBezTo>
                    <a:pt x="385144" y="2955581"/>
                    <a:pt x="374357" y="3024359"/>
                    <a:pt x="365658" y="3093424"/>
                  </a:cubicBezTo>
                  <a:cubicBezTo>
                    <a:pt x="347813" y="3231506"/>
                    <a:pt x="336727" y="3370260"/>
                    <a:pt x="332105" y="3509828"/>
                  </a:cubicBezTo>
                  <a:cubicBezTo>
                    <a:pt x="322311" y="3788822"/>
                    <a:pt x="339660" y="4068628"/>
                    <a:pt x="383653" y="4346327"/>
                  </a:cubicBezTo>
                  <a:cubicBezTo>
                    <a:pt x="394539" y="4415489"/>
                    <a:pt x="407464" y="4484267"/>
                    <a:pt x="422327" y="4552900"/>
                  </a:cubicBezTo>
                  <a:cubicBezTo>
                    <a:pt x="437041" y="4621534"/>
                    <a:pt x="453693" y="4689881"/>
                    <a:pt x="472184" y="4757939"/>
                  </a:cubicBezTo>
                  <a:cubicBezTo>
                    <a:pt x="490677" y="4825949"/>
                    <a:pt x="511007" y="4893673"/>
                    <a:pt x="533078" y="4960916"/>
                  </a:cubicBezTo>
                  <a:cubicBezTo>
                    <a:pt x="555249" y="5028208"/>
                    <a:pt x="578662" y="5095022"/>
                    <a:pt x="604710" y="5160875"/>
                  </a:cubicBezTo>
                  <a:cubicBezTo>
                    <a:pt x="707358" y="5425298"/>
                    <a:pt x="838443" y="5680902"/>
                    <a:pt x="996766" y="5920640"/>
                  </a:cubicBezTo>
                  <a:cubicBezTo>
                    <a:pt x="1154790" y="6160571"/>
                    <a:pt x="1340404" y="6384350"/>
                    <a:pt x="1549183" y="6586417"/>
                  </a:cubicBezTo>
                  <a:cubicBezTo>
                    <a:pt x="1601365" y="6636982"/>
                    <a:pt x="1654970" y="6686208"/>
                    <a:pt x="1709890" y="6734063"/>
                  </a:cubicBezTo>
                  <a:lnTo>
                    <a:pt x="1859761" y="6858000"/>
                  </a:lnTo>
                  <a:lnTo>
                    <a:pt x="1671798" y="6858000"/>
                  </a:lnTo>
                  <a:lnTo>
                    <a:pt x="1628044" y="6822717"/>
                  </a:lnTo>
                  <a:cubicBezTo>
                    <a:pt x="1570828" y="6774460"/>
                    <a:pt x="1514710" y="6724955"/>
                    <a:pt x="1459756" y="6674223"/>
                  </a:cubicBezTo>
                  <a:cubicBezTo>
                    <a:pt x="1019931" y="6268363"/>
                    <a:pt x="658296" y="5781216"/>
                    <a:pt x="402543" y="5241588"/>
                  </a:cubicBezTo>
                  <a:cubicBezTo>
                    <a:pt x="370231" y="5174103"/>
                    <a:pt x="340306" y="5105661"/>
                    <a:pt x="311923" y="5036741"/>
                  </a:cubicBezTo>
                  <a:cubicBezTo>
                    <a:pt x="283539" y="4967771"/>
                    <a:pt x="256895" y="4897986"/>
                    <a:pt x="232140" y="4827483"/>
                  </a:cubicBezTo>
                  <a:cubicBezTo>
                    <a:pt x="207334" y="4756981"/>
                    <a:pt x="184368" y="4685758"/>
                    <a:pt x="163392" y="4613913"/>
                  </a:cubicBezTo>
                  <a:cubicBezTo>
                    <a:pt x="142514" y="4542020"/>
                    <a:pt x="123624" y="4469360"/>
                    <a:pt x="106823" y="4396365"/>
                  </a:cubicBezTo>
                  <a:cubicBezTo>
                    <a:pt x="73120" y="4250902"/>
                    <a:pt x="47371" y="4103281"/>
                    <a:pt x="29326" y="3954702"/>
                  </a:cubicBezTo>
                  <a:cubicBezTo>
                    <a:pt x="20478" y="3880365"/>
                    <a:pt x="13320" y="3805789"/>
                    <a:pt x="8647" y="3730971"/>
                  </a:cubicBezTo>
                  <a:cubicBezTo>
                    <a:pt x="6311" y="3693587"/>
                    <a:pt x="4322" y="3656106"/>
                    <a:pt x="2880" y="3618674"/>
                  </a:cubicBezTo>
                  <a:cubicBezTo>
                    <a:pt x="1539" y="3581146"/>
                    <a:pt x="694" y="3543809"/>
                    <a:pt x="296" y="3506425"/>
                  </a:cubicBezTo>
                  <a:cubicBezTo>
                    <a:pt x="-1543" y="3356649"/>
                    <a:pt x="5217" y="3206200"/>
                    <a:pt x="20030" y="3056711"/>
                  </a:cubicBezTo>
                  <a:cubicBezTo>
                    <a:pt x="27686" y="2981942"/>
                    <a:pt x="36931" y="2907317"/>
                    <a:pt x="48664" y="2832980"/>
                  </a:cubicBezTo>
                  <a:cubicBezTo>
                    <a:pt x="60395" y="2758642"/>
                    <a:pt x="73716" y="2684784"/>
                    <a:pt x="89922" y="2610639"/>
                  </a:cubicBezTo>
                  <a:cubicBezTo>
                    <a:pt x="121736" y="2462826"/>
                    <a:pt x="162645" y="2317220"/>
                    <a:pt x="211163" y="2174343"/>
                  </a:cubicBezTo>
                  <a:cubicBezTo>
                    <a:pt x="259778" y="2031468"/>
                    <a:pt x="315601" y="1891517"/>
                    <a:pt x="379129" y="1754393"/>
                  </a:cubicBezTo>
                  <a:cubicBezTo>
                    <a:pt x="505540" y="1480433"/>
                    <a:pt x="660930" y="1219318"/>
                    <a:pt x="841424" y="976270"/>
                  </a:cubicBezTo>
                  <a:cubicBezTo>
                    <a:pt x="931498" y="854627"/>
                    <a:pt x="1028182" y="737777"/>
                    <a:pt x="1130234" y="625768"/>
                  </a:cubicBezTo>
                  <a:cubicBezTo>
                    <a:pt x="1232486" y="513855"/>
                    <a:pt x="1340157" y="407117"/>
                    <a:pt x="1452897" y="305748"/>
                  </a:cubicBezTo>
                  <a:cubicBezTo>
                    <a:pt x="1565736" y="204380"/>
                    <a:pt x="1683596" y="108665"/>
                    <a:pt x="1805682" y="1875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2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055954" y="2979336"/>
            <a:ext cx="5709721" cy="2430864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114300" indent="-342900" algn="ctr">
              <a:lnSpc>
                <a:spcPct val="90000"/>
              </a:lnSpc>
              <a:buClr>
                <a:srgbClr val="AC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002570"/>
                </a:solidFill>
              </a:rPr>
              <a:t>What is SE/Evidence-Based Supported Employment (EBSE)?</a:t>
            </a:r>
          </a:p>
          <a:p>
            <a:pPr marL="114300" indent="-342900" algn="ctr">
              <a:lnSpc>
                <a:spcPct val="90000"/>
              </a:lnSpc>
              <a:buClr>
                <a:srgbClr val="AC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002570"/>
                </a:solidFill>
              </a:rPr>
              <a:t>RSA’s collaborative efforts with DDA and DBH to coordinate services/case management in order to provide high quality services/ supports to help people with disabilities (including ID, Behavioral Health, SUD, etc.) achieve and retain employment</a:t>
            </a:r>
          </a:p>
        </p:txBody>
      </p:sp>
      <p:pic>
        <p:nvPicPr>
          <p:cNvPr id="22" name="Picture 21" descr="Logo, company name&#10;&#10;Description automatically generated">
            <a:extLst>
              <a:ext uri="{FF2B5EF4-FFF2-40B4-BE49-F238E27FC236}">
                <a16:creationId xmlns:a16="http://schemas.microsoft.com/office/drawing/2014/main" id="{B4597D67-89DA-968A-4909-B921786FC3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6" name="Rectangle 34">
            <a:extLst>
              <a:ext uri="{FF2B5EF4-FFF2-40B4-BE49-F238E27FC236}">
                <a16:creationId xmlns:a16="http://schemas.microsoft.com/office/drawing/2014/main" id="{081EA652-8C6A-4E69-BEB9-170809474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36">
            <a:extLst>
              <a:ext uri="{FF2B5EF4-FFF2-40B4-BE49-F238E27FC236}">
                <a16:creationId xmlns:a16="http://schemas.microsoft.com/office/drawing/2014/main" id="{A4026A73-1F7F-49F2-B319-8CA3B3D532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21732" y="321733"/>
            <a:ext cx="11546828" cy="6214534"/>
          </a:xfrm>
          <a:custGeom>
            <a:avLst/>
            <a:gdLst>
              <a:gd name="connsiteX0" fmla="*/ 0 w 11546828"/>
              <a:gd name="connsiteY0" fmla="*/ 0 h 6214534"/>
              <a:gd name="connsiteX1" fmla="*/ 7965430 w 11546828"/>
              <a:gd name="connsiteY1" fmla="*/ 0 h 6214534"/>
              <a:gd name="connsiteX2" fmla="*/ 7965430 w 11546828"/>
              <a:gd name="connsiteY2" fmla="*/ 1786 h 6214534"/>
              <a:gd name="connsiteX3" fmla="*/ 11546828 w 11546828"/>
              <a:gd name="connsiteY3" fmla="*/ 1786 h 6214534"/>
              <a:gd name="connsiteX4" fmla="*/ 11546828 w 11546828"/>
              <a:gd name="connsiteY4" fmla="*/ 2866740 h 6214534"/>
              <a:gd name="connsiteX5" fmla="*/ 11225095 w 11546828"/>
              <a:gd name="connsiteY5" fmla="*/ 3179536 h 6214534"/>
              <a:gd name="connsiteX6" fmla="*/ 11225095 w 11546828"/>
              <a:gd name="connsiteY6" fmla="*/ 301542 h 6214534"/>
              <a:gd name="connsiteX7" fmla="*/ 320042 w 11546828"/>
              <a:gd name="connsiteY7" fmla="*/ 301542 h 6214534"/>
              <a:gd name="connsiteX8" fmla="*/ 320042 w 11546828"/>
              <a:gd name="connsiteY8" fmla="*/ 5909424 h 6214534"/>
              <a:gd name="connsiteX9" fmla="*/ 8417210 w 11546828"/>
              <a:gd name="connsiteY9" fmla="*/ 5909424 h 6214534"/>
              <a:gd name="connsiteX10" fmla="*/ 8103383 w 11546828"/>
              <a:gd name="connsiteY10" fmla="*/ 6214534 h 6214534"/>
              <a:gd name="connsiteX11" fmla="*/ 7222929 w 11546828"/>
              <a:gd name="connsiteY11" fmla="*/ 6214534 h 6214534"/>
              <a:gd name="connsiteX12" fmla="*/ 7222929 w 11546828"/>
              <a:gd name="connsiteY12" fmla="*/ 6212748 h 6214534"/>
              <a:gd name="connsiteX13" fmla="*/ 0 w 11546828"/>
              <a:gd name="connsiteY13" fmla="*/ 6212748 h 6214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546828" h="6214534">
                <a:moveTo>
                  <a:pt x="0" y="0"/>
                </a:moveTo>
                <a:lnTo>
                  <a:pt x="7965430" y="0"/>
                </a:lnTo>
                <a:lnTo>
                  <a:pt x="7965430" y="1786"/>
                </a:lnTo>
                <a:lnTo>
                  <a:pt x="11546828" y="1786"/>
                </a:lnTo>
                <a:lnTo>
                  <a:pt x="11546828" y="2866740"/>
                </a:lnTo>
                <a:lnTo>
                  <a:pt x="11225095" y="3179536"/>
                </a:lnTo>
                <a:lnTo>
                  <a:pt x="11225095" y="301542"/>
                </a:lnTo>
                <a:lnTo>
                  <a:pt x="320042" y="301542"/>
                </a:lnTo>
                <a:lnTo>
                  <a:pt x="320042" y="5909424"/>
                </a:lnTo>
                <a:lnTo>
                  <a:pt x="8417210" y="5909424"/>
                </a:lnTo>
                <a:lnTo>
                  <a:pt x="8103383" y="6214534"/>
                </a:lnTo>
                <a:lnTo>
                  <a:pt x="7222929" y="6214534"/>
                </a:lnTo>
                <a:lnTo>
                  <a:pt x="7222929" y="6212748"/>
                </a:lnTo>
                <a:lnTo>
                  <a:pt x="0" y="6212748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Right Triangle 38">
            <a:extLst>
              <a:ext uri="{FF2B5EF4-FFF2-40B4-BE49-F238E27FC236}">
                <a16:creationId xmlns:a16="http://schemas.microsoft.com/office/drawing/2014/main" id="{5298780A-33B9-4EA2-8F67-DE68AD6284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576720" y="3335867"/>
            <a:ext cx="3291840" cy="32004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Rectangle 40">
            <a:extLst>
              <a:ext uri="{FF2B5EF4-FFF2-40B4-BE49-F238E27FC236}">
                <a16:creationId xmlns:a16="http://schemas.microsoft.com/office/drawing/2014/main" id="{7F488E8B-4E1E-4402-8935-D4E6C02615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1774" y="623275"/>
            <a:ext cx="10905053" cy="5607882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1990" y="584606"/>
            <a:ext cx="8375437" cy="998216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r"/>
            <a:r>
              <a:rPr lang="en-US" sz="31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Supported Employment / </a:t>
            </a:r>
            <a:r>
              <a:rPr lang="en-US" sz="31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ebse</a:t>
            </a:r>
            <a:endParaRPr lang="en-US" sz="3100" kern="1200" dirty="0">
              <a:solidFill>
                <a:schemeClr val="tx1"/>
              </a:solidFill>
              <a:latin typeface="+mj-lt"/>
              <a:ea typeface="+mj-ea"/>
              <a:cs typeface="+mj-cs"/>
            </a:endParaRPr>
          </a:p>
        </p:txBody>
      </p:sp>
      <p:cxnSp>
        <p:nvCxnSpPr>
          <p:cNvPr id="60" name="Straight Connector 42">
            <a:extLst>
              <a:ext uri="{FF2B5EF4-FFF2-40B4-BE49-F238E27FC236}">
                <a16:creationId xmlns:a16="http://schemas.microsoft.com/office/drawing/2014/main" id="{23AAC9B5-8015-485C-ACF9-A750390E9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4654296" y="1852863"/>
            <a:ext cx="0" cy="3236495"/>
          </a:xfrm>
          <a:prstGeom prst="line">
            <a:avLst/>
          </a:prstGeom>
          <a:ln w="19050" cap="sq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0">
            <a:extLst>
              <a:ext uri="{FF2B5EF4-FFF2-40B4-BE49-F238E27FC236}">
                <a16:creationId xmlns:a16="http://schemas.microsoft.com/office/drawing/2014/main" id="{88470815-571D-E25B-7A16-26A43A656C24}"/>
              </a:ext>
            </a:extLst>
          </p:cNvPr>
          <p:cNvSpPr/>
          <p:nvPr/>
        </p:nvSpPr>
        <p:spPr>
          <a:xfrm>
            <a:off x="318333" y="318165"/>
            <a:ext cx="11546817" cy="30511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5DD5686E-55D4-B3C7-B246-7DB42F325922}"/>
              </a:ext>
            </a:extLst>
          </p:cNvPr>
          <p:cNvSpPr/>
          <p:nvPr/>
        </p:nvSpPr>
        <p:spPr>
          <a:xfrm rot="16200000">
            <a:off x="-2630779" y="3263712"/>
            <a:ext cx="6221670" cy="323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C5B517E2-7880-467C-21CC-8AA8DB42EAF8}"/>
              </a:ext>
            </a:extLst>
          </p:cNvPr>
          <p:cNvSpPr/>
          <p:nvPr/>
        </p:nvSpPr>
        <p:spPr>
          <a:xfrm rot="10800000">
            <a:off x="318327" y="6234725"/>
            <a:ext cx="8101052" cy="29797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ight Triangle 35">
            <a:extLst>
              <a:ext uri="{FF2B5EF4-FFF2-40B4-BE49-F238E27FC236}">
                <a16:creationId xmlns:a16="http://schemas.microsoft.com/office/drawing/2014/main" id="{CB8FDC79-A85C-3243-BD9C-B3C30C3CC9AE}"/>
              </a:ext>
            </a:extLst>
          </p:cNvPr>
          <p:cNvSpPr/>
          <p:nvPr/>
        </p:nvSpPr>
        <p:spPr>
          <a:xfrm rot="5400000">
            <a:off x="8427772" y="6222766"/>
            <a:ext cx="301542" cy="318327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Minus Sign 37">
            <a:extLst>
              <a:ext uri="{FF2B5EF4-FFF2-40B4-BE49-F238E27FC236}">
                <a16:creationId xmlns:a16="http://schemas.microsoft.com/office/drawing/2014/main" id="{BCDB5E3A-7A75-AF4F-369D-C9222CED571E}"/>
              </a:ext>
            </a:extLst>
          </p:cNvPr>
          <p:cNvSpPr/>
          <p:nvPr/>
        </p:nvSpPr>
        <p:spPr>
          <a:xfrm>
            <a:off x="8396519" y="5923409"/>
            <a:ext cx="45719" cy="914400"/>
          </a:xfrm>
          <a:prstGeom prst="mathMin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2780A355-0E56-9B1B-F1EC-5B09F4316C59}"/>
              </a:ext>
            </a:extLst>
          </p:cNvPr>
          <p:cNvSpPr/>
          <p:nvPr/>
        </p:nvSpPr>
        <p:spPr>
          <a:xfrm rot="5400000">
            <a:off x="10277144" y="1598019"/>
            <a:ext cx="2864291" cy="311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Right Triangle 61">
            <a:extLst>
              <a:ext uri="{FF2B5EF4-FFF2-40B4-BE49-F238E27FC236}">
                <a16:creationId xmlns:a16="http://schemas.microsoft.com/office/drawing/2014/main" id="{771C854E-87A2-3561-C2F6-24FA5166E34D}"/>
              </a:ext>
            </a:extLst>
          </p:cNvPr>
          <p:cNvSpPr/>
          <p:nvPr/>
        </p:nvSpPr>
        <p:spPr>
          <a:xfrm rot="5400000">
            <a:off x="11561926" y="3177632"/>
            <a:ext cx="301542" cy="318327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3" name="Picture 62" descr="Logo, company name&#10;&#10;Description automatically generated">
            <a:extLst>
              <a:ext uri="{FF2B5EF4-FFF2-40B4-BE49-F238E27FC236}">
                <a16:creationId xmlns:a16="http://schemas.microsoft.com/office/drawing/2014/main" id="{DD1C95F9-F5F6-AA04-EE10-2903835292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15C8F907-3526-FF24-4A04-CF9C13B7A8F3}"/>
              </a:ext>
            </a:extLst>
          </p:cNvPr>
          <p:cNvSpPr txBox="1"/>
          <p:nvPr/>
        </p:nvSpPr>
        <p:spPr>
          <a:xfrm>
            <a:off x="6564915" y="1623200"/>
            <a:ext cx="4476895" cy="3466158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marL="342900" indent="-285750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800" dirty="0">
                <a:solidFill>
                  <a:srgbClr val="002060"/>
                </a:solidFill>
              </a:rPr>
              <a:t>DDS/RSA supports the Department of Behavioral Health (DBH) to deliver an </a:t>
            </a:r>
            <a:r>
              <a:rPr lang="en-US" dirty="0">
                <a:solidFill>
                  <a:srgbClr val="002060"/>
                </a:solidFill>
              </a:rPr>
              <a:t>Evidence-Based</a:t>
            </a:r>
            <a:r>
              <a:rPr lang="en-US" sz="1800" dirty="0">
                <a:solidFill>
                  <a:srgbClr val="002060"/>
                </a:solidFill>
              </a:rPr>
              <a:t> Supported Employment </a:t>
            </a:r>
            <a:r>
              <a:rPr lang="en-US" sz="1800" b="1" dirty="0">
                <a:solidFill>
                  <a:srgbClr val="002060"/>
                </a:solidFill>
              </a:rPr>
              <a:t>(EBSE) </a:t>
            </a:r>
            <a:r>
              <a:rPr lang="en-US" sz="1800" dirty="0">
                <a:solidFill>
                  <a:srgbClr val="002060"/>
                </a:solidFill>
              </a:rPr>
              <a:t>program to adult clients with serious behavioral health</a:t>
            </a:r>
            <a:r>
              <a:rPr lang="en-US" dirty="0">
                <a:solidFill>
                  <a:srgbClr val="002060"/>
                </a:solidFill>
              </a:rPr>
              <a:t> conditions and </a:t>
            </a:r>
            <a:r>
              <a:rPr lang="en-US" sz="1800" dirty="0">
                <a:solidFill>
                  <a:srgbClr val="002060"/>
                </a:solidFill>
              </a:rPr>
              <a:t>substance use disorders </a:t>
            </a:r>
            <a:r>
              <a:rPr lang="en-US" sz="1800" b="1" dirty="0">
                <a:solidFill>
                  <a:srgbClr val="002060"/>
                </a:solidFill>
              </a:rPr>
              <a:t>(SUD) </a:t>
            </a:r>
            <a:r>
              <a:rPr lang="en-US" sz="1800" dirty="0">
                <a:solidFill>
                  <a:srgbClr val="002060"/>
                </a:solidFill>
              </a:rPr>
              <a:t>geared toward that population achieving/retaining competitive</a:t>
            </a:r>
            <a:r>
              <a:rPr lang="en-US" dirty="0">
                <a:solidFill>
                  <a:srgbClr val="002060"/>
                </a:solidFill>
              </a:rPr>
              <a:t> integrated </a:t>
            </a:r>
            <a:r>
              <a:rPr lang="en-US" sz="1800" dirty="0">
                <a:solidFill>
                  <a:srgbClr val="002060"/>
                </a:solidFill>
              </a:rPr>
              <a:t>employments that were interrupted or intermittent due to significant behavioral health </a:t>
            </a:r>
            <a:r>
              <a:rPr lang="en-US" dirty="0">
                <a:solidFill>
                  <a:srgbClr val="002060"/>
                </a:solidFill>
              </a:rPr>
              <a:t>issues</a:t>
            </a:r>
            <a:r>
              <a:rPr lang="en-US" sz="1800" dirty="0">
                <a:solidFill>
                  <a:srgbClr val="002060"/>
                </a:solidFill>
              </a:rPr>
              <a:t>.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A0D5CF65-9D45-4EB2-92CB-2D63FCF9F24E}"/>
              </a:ext>
            </a:extLst>
          </p:cNvPr>
          <p:cNvSpPr/>
          <p:nvPr/>
        </p:nvSpPr>
        <p:spPr>
          <a:xfrm>
            <a:off x="3652864" y="1686533"/>
            <a:ext cx="1928731" cy="347779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35E853E-B681-83B6-219F-16AD1278710A}"/>
              </a:ext>
            </a:extLst>
          </p:cNvPr>
          <p:cNvSpPr txBox="1"/>
          <p:nvPr/>
        </p:nvSpPr>
        <p:spPr>
          <a:xfrm>
            <a:off x="959101" y="1335160"/>
            <a:ext cx="5280216" cy="41805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marL="342900" indent="-285750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002060"/>
                </a:solidFill>
              </a:rPr>
              <a:t>Supported Employment entails providing services to persons with disabilities (including ID, DD, Behavioral Health issues, etc.) </a:t>
            </a:r>
            <a:r>
              <a:rPr lang="en-US" sz="2000" b="1" dirty="0">
                <a:solidFill>
                  <a:srgbClr val="002060"/>
                </a:solidFill>
              </a:rPr>
              <a:t>to obtain/retain a part-time or full-time job in a competitive integrated employment setting that pays the person at least minimum wage. </a:t>
            </a:r>
            <a:r>
              <a:rPr lang="en-US" sz="2000" dirty="0">
                <a:solidFill>
                  <a:srgbClr val="002060"/>
                </a:solidFill>
              </a:rPr>
              <a:t>If the person supported prefers or obtains an “Ability One” job, the Vocational Rehabilitation Specialist </a:t>
            </a:r>
            <a:r>
              <a:rPr lang="en-US" sz="2000" b="1" dirty="0">
                <a:solidFill>
                  <a:srgbClr val="002060"/>
                </a:solidFill>
              </a:rPr>
              <a:t>(VRS) </a:t>
            </a:r>
            <a:r>
              <a:rPr lang="en-US" sz="2000" dirty="0">
                <a:solidFill>
                  <a:srgbClr val="002060"/>
                </a:solidFill>
              </a:rPr>
              <a:t>ensures that it is in an integrated setting and the person does not earn less than the minimum wage established by the state where the job is located. 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0BE368AE-1A74-ED6D-9426-A7F74D53F60C}"/>
              </a:ext>
            </a:extLst>
          </p:cNvPr>
          <p:cNvSpPr/>
          <p:nvPr/>
        </p:nvSpPr>
        <p:spPr>
          <a:xfrm flipH="1">
            <a:off x="6401521" y="1621491"/>
            <a:ext cx="45719" cy="3696659"/>
          </a:xfrm>
          <a:prstGeom prst="rect">
            <a:avLst/>
          </a:prstGeom>
          <a:solidFill>
            <a:srgbClr val="3333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6" name="Rectangle 14">
            <a:extLst>
              <a:ext uri="{FF2B5EF4-FFF2-40B4-BE49-F238E27FC236}">
                <a16:creationId xmlns:a16="http://schemas.microsoft.com/office/drawing/2014/main" id="{76EFD3D9-44F0-4267-BCC1-1613E79D82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6">
            <a:extLst>
              <a:ext uri="{FF2B5EF4-FFF2-40B4-BE49-F238E27FC236}">
                <a16:creationId xmlns:a16="http://schemas.microsoft.com/office/drawing/2014/main" id="{A779A851-95D6-41AF-937A-B0E4B7F6FA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4142164" y="900814"/>
            <a:ext cx="759618" cy="5710965"/>
          </a:xfrm>
          <a:custGeom>
            <a:avLst/>
            <a:gdLst>
              <a:gd name="T0" fmla="*/ 414 w 414"/>
              <a:gd name="T1" fmla="*/ 2447 h 2447"/>
              <a:gd name="T2" fmla="*/ 0 w 414"/>
              <a:gd name="T3" fmla="*/ 2247 h 2447"/>
              <a:gd name="T4" fmla="*/ 0 w 414"/>
              <a:gd name="T5" fmla="*/ 0 h 2447"/>
              <a:gd name="T6" fmla="*/ 414 w 414"/>
              <a:gd name="T7" fmla="*/ 200 h 2447"/>
              <a:gd name="T8" fmla="*/ 414 w 414"/>
              <a:gd name="T9" fmla="*/ 2447 h 2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4" h="2447">
                <a:moveTo>
                  <a:pt x="414" y="2447"/>
                </a:moveTo>
                <a:lnTo>
                  <a:pt x="0" y="2247"/>
                </a:lnTo>
                <a:lnTo>
                  <a:pt x="0" y="0"/>
                </a:lnTo>
                <a:lnTo>
                  <a:pt x="414" y="200"/>
                </a:lnTo>
                <a:lnTo>
                  <a:pt x="414" y="244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7">
            <a:extLst>
              <a:ext uri="{FF2B5EF4-FFF2-40B4-BE49-F238E27FC236}">
                <a16:creationId xmlns:a16="http://schemas.microsoft.com/office/drawing/2014/main" id="{953FB2E7-B6CB-429C-81EB-D9516D6D5C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4144437" y="633165"/>
            <a:ext cx="482654" cy="5521414"/>
          </a:xfrm>
          <a:custGeom>
            <a:avLst/>
            <a:gdLst>
              <a:gd name="T0" fmla="*/ 209 w 209"/>
              <a:gd name="T1" fmla="*/ 2246 h 2358"/>
              <a:gd name="T2" fmla="*/ 0 w 209"/>
              <a:gd name="T3" fmla="*/ 2358 h 2358"/>
              <a:gd name="T4" fmla="*/ 0 w 209"/>
              <a:gd name="T5" fmla="*/ 111 h 2358"/>
              <a:gd name="T6" fmla="*/ 209 w 209"/>
              <a:gd name="T7" fmla="*/ 0 h 2358"/>
              <a:gd name="T8" fmla="*/ 209 w 209"/>
              <a:gd name="T9" fmla="*/ 2246 h 2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9" h="2358">
                <a:moveTo>
                  <a:pt x="209" y="2246"/>
                </a:moveTo>
                <a:lnTo>
                  <a:pt x="0" y="2358"/>
                </a:lnTo>
                <a:lnTo>
                  <a:pt x="0" y="111"/>
                </a:lnTo>
                <a:lnTo>
                  <a:pt x="209" y="0"/>
                </a:lnTo>
                <a:lnTo>
                  <a:pt x="209" y="2246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" name="Freeform: Shape 20">
            <a:extLst>
              <a:ext uri="{FF2B5EF4-FFF2-40B4-BE49-F238E27FC236}">
                <a16:creationId xmlns:a16="http://schemas.microsoft.com/office/drawing/2014/main" id="{2EC40DB1-B719-4A13-9A4D-0966B4B278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34621" y="636723"/>
            <a:ext cx="4000062" cy="5257799"/>
          </a:xfrm>
          <a:custGeom>
            <a:avLst/>
            <a:gdLst>
              <a:gd name="connsiteX0" fmla="*/ 0 w 4634682"/>
              <a:gd name="connsiteY0" fmla="*/ 0 h 5257799"/>
              <a:gd name="connsiteX1" fmla="*/ 4634682 w 4634682"/>
              <a:gd name="connsiteY1" fmla="*/ 0 h 5257799"/>
              <a:gd name="connsiteX2" fmla="*/ 4634682 w 4634682"/>
              <a:gd name="connsiteY2" fmla="*/ 5257799 h 5257799"/>
              <a:gd name="connsiteX3" fmla="*/ 0 w 4634682"/>
              <a:gd name="connsiteY3" fmla="*/ 5257799 h 5257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34682" h="5257799">
                <a:moveTo>
                  <a:pt x="0" y="0"/>
                </a:moveTo>
                <a:lnTo>
                  <a:pt x="4634682" y="0"/>
                </a:lnTo>
                <a:lnTo>
                  <a:pt x="4634682" y="5257799"/>
                </a:lnTo>
                <a:lnTo>
                  <a:pt x="0" y="5257799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3C6215-DBBD-762D-7248-152E6D120DF1}"/>
              </a:ext>
            </a:extLst>
          </p:cNvPr>
          <p:cNvSpPr txBox="1"/>
          <p:nvPr/>
        </p:nvSpPr>
        <p:spPr>
          <a:xfrm>
            <a:off x="934872" y="982272"/>
            <a:ext cx="3388419" cy="45609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The Benefits of Employment</a:t>
            </a:r>
          </a:p>
        </p:txBody>
      </p:sp>
      <p:sp>
        <p:nvSpPr>
          <p:cNvPr id="50" name="Rectangle 8">
            <a:extLst>
              <a:ext uri="{FF2B5EF4-FFF2-40B4-BE49-F238E27FC236}">
                <a16:creationId xmlns:a16="http://schemas.microsoft.com/office/drawing/2014/main" id="{82211336-CFF3-412D-868A-6679C1004C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auto">
          <a:xfrm>
            <a:off x="4901782" y="1352302"/>
            <a:ext cx="6655597" cy="52516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E93A91C-372A-BEAE-0F60-8351D4A2E3B0}"/>
              </a:ext>
            </a:extLst>
          </p:cNvPr>
          <p:cNvSpPr txBox="1"/>
          <p:nvPr/>
        </p:nvSpPr>
        <p:spPr>
          <a:xfrm>
            <a:off x="5262426" y="2671926"/>
            <a:ext cx="5948831" cy="373939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marL="114300" indent="-342900" algn="ctr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FEFFFF"/>
                </a:solidFill>
              </a:rPr>
              <a:t>Having Structure</a:t>
            </a:r>
          </a:p>
          <a:p>
            <a:pPr marL="114300" indent="-342900" algn="ctr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FEFFFF"/>
                </a:solidFill>
              </a:rPr>
              <a:t>Increase in Income/Financial Stability</a:t>
            </a:r>
          </a:p>
          <a:p>
            <a:pPr marL="114300" indent="-342900" algn="ctr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FEFFFF"/>
                </a:solidFill>
              </a:rPr>
              <a:t>Decrease Dependence On Welfare/Entitlement Programs</a:t>
            </a:r>
          </a:p>
          <a:p>
            <a:pPr marL="114300" indent="-342900" algn="ctr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FEFFFF"/>
                </a:solidFill>
              </a:rPr>
              <a:t>Improvement of Self-Esteem </a:t>
            </a:r>
          </a:p>
          <a:p>
            <a:pPr marL="114300" indent="-342900" algn="ctr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FEFFFF"/>
                </a:solidFill>
              </a:rPr>
              <a:t>Enhancement of Quality of Life</a:t>
            </a:r>
          </a:p>
          <a:p>
            <a:pPr marL="114300" indent="-342900" algn="ctr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FEFFFF"/>
                </a:solidFill>
              </a:rPr>
              <a:t>Enrichment of Family Relationships / Better Social Inclusion Opportunities </a:t>
            </a:r>
          </a:p>
          <a:p>
            <a:pPr marL="114300" indent="-342900" algn="ctr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>
                <a:solidFill>
                  <a:srgbClr val="FEFFFF"/>
                </a:solidFill>
              </a:rPr>
              <a:t>Reduction in Behavioral Health and SUD Symptoms</a:t>
            </a:r>
          </a:p>
        </p:txBody>
      </p:sp>
      <p:pic>
        <p:nvPicPr>
          <p:cNvPr id="45" name="Picture 44" descr="Logo, company name&#10;&#10;Description automatically generated">
            <a:extLst>
              <a:ext uri="{FF2B5EF4-FFF2-40B4-BE49-F238E27FC236}">
                <a16:creationId xmlns:a16="http://schemas.microsoft.com/office/drawing/2014/main" id="{DD870E59-9D3B-B09E-1369-89DF31B068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  <p:sp>
        <p:nvSpPr>
          <p:cNvPr id="13" name="Right Triangle 12">
            <a:extLst>
              <a:ext uri="{FF2B5EF4-FFF2-40B4-BE49-F238E27FC236}">
                <a16:creationId xmlns:a16="http://schemas.microsoft.com/office/drawing/2014/main" id="{A23B484D-13E1-7502-0334-A9D30723AE54}"/>
              </a:ext>
            </a:extLst>
          </p:cNvPr>
          <p:cNvSpPr/>
          <p:nvPr/>
        </p:nvSpPr>
        <p:spPr>
          <a:xfrm rot="5400000">
            <a:off x="631072" y="640006"/>
            <a:ext cx="914400" cy="914400"/>
          </a:xfrm>
          <a:prstGeom prst="rtTriangle">
            <a:avLst/>
          </a:prstGeom>
          <a:solidFill>
            <a:srgbClr val="A81A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3" name="Right Triangle 52">
            <a:extLst>
              <a:ext uri="{FF2B5EF4-FFF2-40B4-BE49-F238E27FC236}">
                <a16:creationId xmlns:a16="http://schemas.microsoft.com/office/drawing/2014/main" id="{D59CA615-E2C6-CE2F-4A4A-5821AAEE23EF}"/>
              </a:ext>
            </a:extLst>
          </p:cNvPr>
          <p:cNvSpPr/>
          <p:nvPr/>
        </p:nvSpPr>
        <p:spPr>
          <a:xfrm rot="16200000">
            <a:off x="3724079" y="4980122"/>
            <a:ext cx="914400" cy="914400"/>
          </a:xfrm>
          <a:prstGeom prst="rtTriangle">
            <a:avLst/>
          </a:prstGeom>
          <a:solidFill>
            <a:srgbClr val="A81A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E8846A6-CCE1-2D20-F36D-BA817C51A162}"/>
              </a:ext>
            </a:extLst>
          </p:cNvPr>
          <p:cNvSpPr txBox="1"/>
          <p:nvPr/>
        </p:nvSpPr>
        <p:spPr>
          <a:xfrm>
            <a:off x="5194422" y="1482905"/>
            <a:ext cx="5900154" cy="100642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>
              <a:lnSpc>
                <a:spcPct val="90000"/>
              </a:lnSpc>
              <a:spcAft>
                <a:spcPts val="600"/>
              </a:spcAft>
              <a:buClr>
                <a:srgbClr val="C00000"/>
              </a:buClr>
            </a:pPr>
            <a:r>
              <a:rPr lang="en-US" sz="2200" dirty="0">
                <a:solidFill>
                  <a:srgbClr val="FEFFFF"/>
                </a:solidFill>
                <a:latin typeface="+mj-lt"/>
              </a:rPr>
              <a:t>The Benefits of Employment for the Population we support include but are not limited to: </a:t>
            </a:r>
          </a:p>
        </p:txBody>
      </p:sp>
      <p:sp>
        <p:nvSpPr>
          <p:cNvPr id="16" name="Minus Sign 15">
            <a:extLst>
              <a:ext uri="{FF2B5EF4-FFF2-40B4-BE49-F238E27FC236}">
                <a16:creationId xmlns:a16="http://schemas.microsoft.com/office/drawing/2014/main" id="{97BF5B66-E77A-B8B4-CD59-ADB8B85AD33B}"/>
              </a:ext>
            </a:extLst>
          </p:cNvPr>
          <p:cNvSpPr/>
          <p:nvPr/>
        </p:nvSpPr>
        <p:spPr>
          <a:xfrm>
            <a:off x="4280936" y="2375059"/>
            <a:ext cx="7911812" cy="378366"/>
          </a:xfrm>
          <a:prstGeom prst="mathMinus">
            <a:avLst/>
          </a:prstGeom>
          <a:solidFill>
            <a:srgbClr val="A81A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0160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75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7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6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2" dur="125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3" dur="125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4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5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6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0" dur="125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1" dur="125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2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23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6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28" dur="125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29" dur="125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30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31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6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36" dur="125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37" dur="125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38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39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6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44" dur="125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45" dur="125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46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47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6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52" dur="15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53" dur="15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5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55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60" dur="125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61" dur="125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62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63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8">
            <a:extLst>
              <a:ext uri="{FF2B5EF4-FFF2-40B4-BE49-F238E27FC236}">
                <a16:creationId xmlns:a16="http://schemas.microsoft.com/office/drawing/2014/main" id="{A3363022-C969-41E9-8EB2-E4C94908C1F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12191695" cy="685202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10">
            <a:extLst>
              <a:ext uri="{FF2B5EF4-FFF2-40B4-BE49-F238E27FC236}">
                <a16:creationId xmlns:a16="http://schemas.microsoft.com/office/drawing/2014/main" id="{8D1AD6B3-BE88-4CEB-BA17-790657CC472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207" y="2278312"/>
            <a:ext cx="4178536" cy="2330254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4000" b="0" kern="1200" dirty="0">
                <a:solidFill>
                  <a:srgbClr val="002570"/>
                </a:solidFill>
                <a:latin typeface="+mj-lt"/>
                <a:ea typeface="+mj-ea"/>
                <a:cs typeface="+mj-cs"/>
              </a:rPr>
              <a:t>Services provided by supported employment</a:t>
            </a:r>
          </a:p>
        </p:txBody>
      </p:sp>
      <p:grpSp>
        <p:nvGrpSpPr>
          <p:cNvPr id="29" name="Group 12">
            <a:extLst>
              <a:ext uri="{FF2B5EF4-FFF2-40B4-BE49-F238E27FC236}">
                <a16:creationId xmlns:a16="http://schemas.microsoft.com/office/drawing/2014/main" id="{89D1390B-7E13-4B4F-9CB2-391063412E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4253" y="-5977"/>
            <a:ext cx="6238675" cy="6863979"/>
            <a:chOff x="305" y="-5977"/>
            <a:chExt cx="6238675" cy="6863979"/>
          </a:xfrm>
        </p:grpSpPr>
        <p:sp>
          <p:nvSpPr>
            <p:cNvPr id="31" name="Freeform: Shape 13">
              <a:extLst>
                <a:ext uri="{FF2B5EF4-FFF2-40B4-BE49-F238E27FC236}">
                  <a16:creationId xmlns:a16="http://schemas.microsoft.com/office/drawing/2014/main" id="{9E720206-AA49-4786-A932-A2650DE091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>
              <a:off x="305" y="34854"/>
              <a:ext cx="6028697" cy="6817170"/>
            </a:xfrm>
            <a:custGeom>
              <a:avLst/>
              <a:gdLst>
                <a:gd name="connsiteX0" fmla="*/ 6028697 w 6028697"/>
                <a:gd name="connsiteY0" fmla="*/ 6155323 h 6817170"/>
                <a:gd name="connsiteX1" fmla="*/ 6028697 w 6028697"/>
                <a:gd name="connsiteY1" fmla="*/ 6817170 h 6817170"/>
                <a:gd name="connsiteX2" fmla="*/ 5157862 w 6028697"/>
                <a:gd name="connsiteY2" fmla="*/ 6817170 h 6817170"/>
                <a:gd name="connsiteX3" fmla="*/ 5347156 w 6028697"/>
                <a:gd name="connsiteY3" fmla="*/ 6687553 h 6817170"/>
                <a:gd name="connsiteX4" fmla="*/ 5487470 w 6028697"/>
                <a:gd name="connsiteY4" fmla="*/ 6581714 h 6817170"/>
                <a:gd name="connsiteX5" fmla="*/ 5627642 w 6028697"/>
                <a:gd name="connsiteY5" fmla="*/ 6472328 h 6817170"/>
                <a:gd name="connsiteX6" fmla="*/ 5911392 w 6028697"/>
                <a:gd name="connsiteY6" fmla="*/ 6245328 h 6817170"/>
                <a:gd name="connsiteX7" fmla="*/ 4481066 w 6028697"/>
                <a:gd name="connsiteY7" fmla="*/ 478 h 6817170"/>
                <a:gd name="connsiteX8" fmla="*/ 4672258 w 6028697"/>
                <a:gd name="connsiteY8" fmla="*/ 7519 h 6817170"/>
                <a:gd name="connsiteX9" fmla="*/ 5429869 w 6028697"/>
                <a:gd name="connsiteY9" fmla="*/ 125134 h 6817170"/>
                <a:gd name="connsiteX10" fmla="*/ 5976319 w 6028697"/>
                <a:gd name="connsiteY10" fmla="*/ 314893 h 6817170"/>
                <a:gd name="connsiteX11" fmla="*/ 6028697 w 6028697"/>
                <a:gd name="connsiteY11" fmla="*/ 339901 h 6817170"/>
                <a:gd name="connsiteX12" fmla="*/ 6028697 w 6028697"/>
                <a:gd name="connsiteY12" fmla="*/ 732458 h 6817170"/>
                <a:gd name="connsiteX13" fmla="*/ 5990985 w 6028697"/>
                <a:gd name="connsiteY13" fmla="*/ 712211 h 6817170"/>
                <a:gd name="connsiteX14" fmla="*/ 5341339 w 6028697"/>
                <a:gd name="connsiteY14" fmla="*/ 475281 h 6817170"/>
                <a:gd name="connsiteX15" fmla="*/ 4651969 w 6028697"/>
                <a:gd name="connsiteY15" fmla="*/ 377104 h 6817170"/>
                <a:gd name="connsiteX16" fmla="*/ 3953093 w 6028697"/>
                <a:gd name="connsiteY16" fmla="*/ 402498 h 6817170"/>
                <a:gd name="connsiteX17" fmla="*/ 3267413 w 6028697"/>
                <a:gd name="connsiteY17" fmla="*/ 546643 h 6817170"/>
                <a:gd name="connsiteX18" fmla="*/ 1439498 w 6028697"/>
                <a:gd name="connsiteY18" fmla="*/ 1568141 h 6817170"/>
                <a:gd name="connsiteX19" fmla="*/ 960671 w 6028697"/>
                <a:gd name="connsiteY19" fmla="*/ 2082013 h 6817170"/>
                <a:gd name="connsiteX20" fmla="*/ 581866 w 6028697"/>
                <a:gd name="connsiteY20" fmla="*/ 2672638 h 6817170"/>
                <a:gd name="connsiteX21" fmla="*/ 324789 w 6028697"/>
                <a:gd name="connsiteY21" fmla="*/ 3325262 h 6817170"/>
                <a:gd name="connsiteX22" fmla="*/ 231151 w 6028697"/>
                <a:gd name="connsiteY22" fmla="*/ 4022292 h 6817170"/>
                <a:gd name="connsiteX23" fmla="*/ 270592 w 6028697"/>
                <a:gd name="connsiteY23" fmla="*/ 4362792 h 6817170"/>
                <a:gd name="connsiteX24" fmla="*/ 387213 w 6028697"/>
                <a:gd name="connsiteY24" fmla="*/ 4681585 h 6817170"/>
                <a:gd name="connsiteX25" fmla="*/ 468507 w 6028697"/>
                <a:gd name="connsiteY25" fmla="*/ 4831546 h 6817170"/>
                <a:gd name="connsiteX26" fmla="*/ 561862 w 6028697"/>
                <a:gd name="connsiteY26" fmla="*/ 4976826 h 6817170"/>
                <a:gd name="connsiteX27" fmla="*/ 777511 w 6028697"/>
                <a:gd name="connsiteY27" fmla="*/ 5257597 h 6817170"/>
                <a:gd name="connsiteX28" fmla="*/ 1010895 w 6028697"/>
                <a:gd name="connsiteY28" fmla="*/ 5540494 h 6817170"/>
                <a:gd name="connsiteX29" fmla="*/ 1126948 w 6028697"/>
                <a:gd name="connsiteY29" fmla="*/ 5688186 h 6817170"/>
                <a:gd name="connsiteX30" fmla="*/ 1182706 w 6028697"/>
                <a:gd name="connsiteY30" fmla="*/ 5760543 h 6817170"/>
                <a:gd name="connsiteX31" fmla="*/ 1237327 w 6028697"/>
                <a:gd name="connsiteY31" fmla="*/ 5830060 h 6817170"/>
                <a:gd name="connsiteX32" fmla="*/ 1706649 w 6028697"/>
                <a:gd name="connsiteY32" fmla="*/ 6342797 h 6817170"/>
                <a:gd name="connsiteX33" fmla="*/ 1956207 w 6028697"/>
                <a:gd name="connsiteY33" fmla="*/ 6573484 h 6817170"/>
                <a:gd name="connsiteX34" fmla="*/ 2217681 w 6028697"/>
                <a:gd name="connsiteY34" fmla="*/ 6786297 h 6817170"/>
                <a:gd name="connsiteX35" fmla="*/ 2260820 w 6028697"/>
                <a:gd name="connsiteY35" fmla="*/ 6817170 h 6817170"/>
                <a:gd name="connsiteX36" fmla="*/ 1429497 w 6028697"/>
                <a:gd name="connsiteY36" fmla="*/ 6817170 h 6817170"/>
                <a:gd name="connsiteX37" fmla="*/ 1327275 w 6028697"/>
                <a:gd name="connsiteY37" fmla="*/ 6713800 h 6817170"/>
                <a:gd name="connsiteX38" fmla="*/ 1080556 w 6028697"/>
                <a:gd name="connsiteY38" fmla="*/ 6414443 h 6817170"/>
                <a:gd name="connsiteX39" fmla="*/ 865189 w 6028697"/>
                <a:gd name="connsiteY39" fmla="*/ 6097496 h 6817170"/>
                <a:gd name="connsiteX40" fmla="*/ 814823 w 6028697"/>
                <a:gd name="connsiteY40" fmla="*/ 6016911 h 6817170"/>
                <a:gd name="connsiteX41" fmla="*/ 766729 w 6028697"/>
                <a:gd name="connsiteY41" fmla="*/ 5938453 h 6817170"/>
                <a:gd name="connsiteX42" fmla="*/ 671672 w 6028697"/>
                <a:gd name="connsiteY42" fmla="*/ 5786648 h 6817170"/>
                <a:gd name="connsiteX43" fmla="*/ 474608 w 6028697"/>
                <a:gd name="connsiteY43" fmla="*/ 5474664 h 6817170"/>
                <a:gd name="connsiteX44" fmla="*/ 282652 w 6028697"/>
                <a:gd name="connsiteY44" fmla="*/ 5146508 h 6817170"/>
                <a:gd name="connsiteX45" fmla="*/ 196108 w 6028697"/>
                <a:gd name="connsiteY45" fmla="*/ 4972712 h 6817170"/>
                <a:gd name="connsiteX46" fmla="*/ 122474 w 6028697"/>
                <a:gd name="connsiteY46" fmla="*/ 4791821 h 6817170"/>
                <a:gd name="connsiteX47" fmla="*/ 65724 w 6028697"/>
                <a:gd name="connsiteY47" fmla="*/ 4603129 h 6817170"/>
                <a:gd name="connsiteX48" fmla="*/ 44727 w 6028697"/>
                <a:gd name="connsiteY48" fmla="*/ 4506937 h 6817170"/>
                <a:gd name="connsiteX49" fmla="*/ 35505 w 6028697"/>
                <a:gd name="connsiteY49" fmla="*/ 4458699 h 6817170"/>
                <a:gd name="connsiteX50" fmla="*/ 27845 w 6028697"/>
                <a:gd name="connsiteY50" fmla="*/ 4410320 h 6817170"/>
                <a:gd name="connsiteX51" fmla="*/ 37 w 6028697"/>
                <a:gd name="connsiteY51" fmla="*/ 4022292 h 6817170"/>
                <a:gd name="connsiteX52" fmla="*/ 78777 w 6028697"/>
                <a:gd name="connsiteY52" fmla="*/ 3267236 h 6817170"/>
                <a:gd name="connsiteX53" fmla="*/ 315424 w 6028697"/>
                <a:gd name="connsiteY53" fmla="*/ 2543673 h 6817170"/>
                <a:gd name="connsiteX54" fmla="*/ 1202710 w 6028697"/>
                <a:gd name="connsiteY54" fmla="*/ 1314895 h 6817170"/>
                <a:gd name="connsiteX55" fmla="*/ 1791065 w 6028697"/>
                <a:gd name="connsiteY55" fmla="*/ 833514 h 6817170"/>
                <a:gd name="connsiteX56" fmla="*/ 3908404 w 6028697"/>
                <a:gd name="connsiteY56" fmla="*/ 29794 h 6817170"/>
                <a:gd name="connsiteX57" fmla="*/ 4481066 w 6028697"/>
                <a:gd name="connsiteY57" fmla="*/ 478 h 681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028697" h="6817170">
                  <a:moveTo>
                    <a:pt x="6028697" y="6155323"/>
                  </a:moveTo>
                  <a:lnTo>
                    <a:pt x="6028697" y="6817170"/>
                  </a:lnTo>
                  <a:lnTo>
                    <a:pt x="5157862" y="6817170"/>
                  </a:lnTo>
                  <a:lnTo>
                    <a:pt x="5347156" y="6687553"/>
                  </a:lnTo>
                  <a:cubicBezTo>
                    <a:pt x="5394117" y="6653219"/>
                    <a:pt x="5440793" y="6617608"/>
                    <a:pt x="5487470" y="6581714"/>
                  </a:cubicBezTo>
                  <a:cubicBezTo>
                    <a:pt x="5534147" y="6545820"/>
                    <a:pt x="5580966" y="6509358"/>
                    <a:pt x="5627642" y="6472328"/>
                  </a:cubicBezTo>
                  <a:lnTo>
                    <a:pt x="5911392" y="6245328"/>
                  </a:lnTo>
                  <a:close/>
                  <a:moveTo>
                    <a:pt x="4481066" y="478"/>
                  </a:moveTo>
                  <a:cubicBezTo>
                    <a:pt x="4544817" y="1422"/>
                    <a:pt x="4608563" y="3769"/>
                    <a:pt x="4672258" y="7519"/>
                  </a:cubicBezTo>
                  <a:cubicBezTo>
                    <a:pt x="4927973" y="22364"/>
                    <a:pt x="5181687" y="61751"/>
                    <a:pt x="5429869" y="125134"/>
                  </a:cubicBezTo>
                  <a:cubicBezTo>
                    <a:pt x="5617090" y="173104"/>
                    <a:pt x="5799867" y="236595"/>
                    <a:pt x="5976319" y="314893"/>
                  </a:cubicBezTo>
                  <a:lnTo>
                    <a:pt x="6028697" y="339901"/>
                  </a:lnTo>
                  <a:lnTo>
                    <a:pt x="6028697" y="732458"/>
                  </a:lnTo>
                  <a:lnTo>
                    <a:pt x="5990985" y="712211"/>
                  </a:lnTo>
                  <a:cubicBezTo>
                    <a:pt x="5783917" y="609342"/>
                    <a:pt x="5566013" y="529876"/>
                    <a:pt x="5341339" y="475281"/>
                  </a:cubicBezTo>
                  <a:cubicBezTo>
                    <a:pt x="5115233" y="420503"/>
                    <a:pt x="4884375" y="387624"/>
                    <a:pt x="4651969" y="377104"/>
                  </a:cubicBezTo>
                  <a:cubicBezTo>
                    <a:pt x="4418713" y="365171"/>
                    <a:pt x="4184861" y="373670"/>
                    <a:pt x="3953093" y="402498"/>
                  </a:cubicBezTo>
                  <a:cubicBezTo>
                    <a:pt x="3721001" y="431832"/>
                    <a:pt x="3491675" y="480040"/>
                    <a:pt x="3267413" y="546643"/>
                  </a:cubicBezTo>
                  <a:cubicBezTo>
                    <a:pt x="2591323" y="750761"/>
                    <a:pt x="1967642" y="1099289"/>
                    <a:pt x="1439498" y="1568141"/>
                  </a:cubicBezTo>
                  <a:cubicBezTo>
                    <a:pt x="1265589" y="1725523"/>
                    <a:pt x="1105393" y="1897434"/>
                    <a:pt x="960671" y="2082013"/>
                  </a:cubicBezTo>
                  <a:cubicBezTo>
                    <a:pt x="815775" y="2266294"/>
                    <a:pt x="688923" y="2464081"/>
                    <a:pt x="581866" y="2672638"/>
                  </a:cubicBezTo>
                  <a:cubicBezTo>
                    <a:pt x="473765" y="2880669"/>
                    <a:pt x="387610" y="3099397"/>
                    <a:pt x="324789" y="3325262"/>
                  </a:cubicBezTo>
                  <a:cubicBezTo>
                    <a:pt x="262714" y="3552403"/>
                    <a:pt x="231223" y="3786822"/>
                    <a:pt x="231151" y="4022292"/>
                  </a:cubicBezTo>
                  <a:cubicBezTo>
                    <a:pt x="231413" y="4136912"/>
                    <a:pt x="244645" y="4251136"/>
                    <a:pt x="270592" y="4362792"/>
                  </a:cubicBezTo>
                  <a:cubicBezTo>
                    <a:pt x="297885" y="4472943"/>
                    <a:pt x="336983" y="4579833"/>
                    <a:pt x="387213" y="4681585"/>
                  </a:cubicBezTo>
                  <a:cubicBezTo>
                    <a:pt x="412042" y="4732517"/>
                    <a:pt x="439423" y="4782457"/>
                    <a:pt x="468507" y="4831546"/>
                  </a:cubicBezTo>
                  <a:cubicBezTo>
                    <a:pt x="497591" y="4880636"/>
                    <a:pt x="529230" y="4929015"/>
                    <a:pt x="561862" y="4976826"/>
                  </a:cubicBezTo>
                  <a:cubicBezTo>
                    <a:pt x="627975" y="5072166"/>
                    <a:pt x="701466" y="5164668"/>
                    <a:pt x="777511" y="5257597"/>
                  </a:cubicBezTo>
                  <a:cubicBezTo>
                    <a:pt x="853556" y="5350524"/>
                    <a:pt x="933574" y="5443594"/>
                    <a:pt x="1010895" y="5540494"/>
                  </a:cubicBezTo>
                  <a:cubicBezTo>
                    <a:pt x="1049957" y="5588732"/>
                    <a:pt x="1088642" y="5637963"/>
                    <a:pt x="1126948" y="5688186"/>
                  </a:cubicBezTo>
                  <a:lnTo>
                    <a:pt x="1182706" y="5760543"/>
                  </a:lnTo>
                  <a:cubicBezTo>
                    <a:pt x="1201007" y="5783669"/>
                    <a:pt x="1218458" y="5807503"/>
                    <a:pt x="1237327" y="5830060"/>
                  </a:cubicBezTo>
                  <a:cubicBezTo>
                    <a:pt x="1383714" y="6009916"/>
                    <a:pt x="1540413" y="6181116"/>
                    <a:pt x="1706649" y="6342797"/>
                  </a:cubicBezTo>
                  <a:cubicBezTo>
                    <a:pt x="1788084" y="6422531"/>
                    <a:pt x="1871265" y="6499427"/>
                    <a:pt x="1956207" y="6573484"/>
                  </a:cubicBezTo>
                  <a:cubicBezTo>
                    <a:pt x="2041332" y="6647402"/>
                    <a:pt x="2127733" y="6718907"/>
                    <a:pt x="2217681" y="6786297"/>
                  </a:cubicBezTo>
                  <a:lnTo>
                    <a:pt x="2260820" y="6817170"/>
                  </a:lnTo>
                  <a:lnTo>
                    <a:pt x="1429497" y="6817170"/>
                  </a:lnTo>
                  <a:lnTo>
                    <a:pt x="1327275" y="6713800"/>
                  </a:lnTo>
                  <a:cubicBezTo>
                    <a:pt x="1239186" y="6618984"/>
                    <a:pt x="1156797" y="6519019"/>
                    <a:pt x="1080556" y="6414443"/>
                  </a:cubicBezTo>
                  <a:cubicBezTo>
                    <a:pt x="1004653" y="6310734"/>
                    <a:pt x="932439" y="6205177"/>
                    <a:pt x="865189" y="6097496"/>
                  </a:cubicBezTo>
                  <a:cubicBezTo>
                    <a:pt x="847881" y="6070823"/>
                    <a:pt x="831565" y="6043725"/>
                    <a:pt x="814823" y="6016911"/>
                  </a:cubicBezTo>
                  <a:lnTo>
                    <a:pt x="766729" y="5938453"/>
                  </a:lnTo>
                  <a:cubicBezTo>
                    <a:pt x="735941" y="5887947"/>
                    <a:pt x="703878" y="5837581"/>
                    <a:pt x="671672" y="5786648"/>
                  </a:cubicBezTo>
                  <a:lnTo>
                    <a:pt x="474608" y="5474664"/>
                  </a:lnTo>
                  <a:cubicBezTo>
                    <a:pt x="408778" y="5368968"/>
                    <a:pt x="343516" y="5260008"/>
                    <a:pt x="282652" y="5146508"/>
                  </a:cubicBezTo>
                  <a:cubicBezTo>
                    <a:pt x="252290" y="5089759"/>
                    <a:pt x="223065" y="5032015"/>
                    <a:pt x="196108" y="4972712"/>
                  </a:cubicBezTo>
                  <a:cubicBezTo>
                    <a:pt x="169152" y="4913408"/>
                    <a:pt x="144607" y="4853111"/>
                    <a:pt x="122474" y="4791821"/>
                  </a:cubicBezTo>
                  <a:cubicBezTo>
                    <a:pt x="100342" y="4730532"/>
                    <a:pt x="81757" y="4666830"/>
                    <a:pt x="65724" y="4603129"/>
                  </a:cubicBezTo>
                  <a:cubicBezTo>
                    <a:pt x="58205" y="4571064"/>
                    <a:pt x="50828" y="4539143"/>
                    <a:pt x="44727" y="4506937"/>
                  </a:cubicBezTo>
                  <a:lnTo>
                    <a:pt x="35505" y="4458699"/>
                  </a:lnTo>
                  <a:lnTo>
                    <a:pt x="27845" y="4410320"/>
                  </a:lnTo>
                  <a:cubicBezTo>
                    <a:pt x="8635" y="4281881"/>
                    <a:pt x="-661" y="4152150"/>
                    <a:pt x="37" y="4022292"/>
                  </a:cubicBezTo>
                  <a:cubicBezTo>
                    <a:pt x="712" y="3768592"/>
                    <a:pt x="27094" y="3515615"/>
                    <a:pt x="78777" y="3267236"/>
                  </a:cubicBezTo>
                  <a:cubicBezTo>
                    <a:pt x="130048" y="3017876"/>
                    <a:pt x="209439" y="2775142"/>
                    <a:pt x="315424" y="2543673"/>
                  </a:cubicBezTo>
                  <a:cubicBezTo>
                    <a:pt x="528236" y="2081161"/>
                    <a:pt x="838234" y="1667312"/>
                    <a:pt x="1202710" y="1314895"/>
                  </a:cubicBezTo>
                  <a:cubicBezTo>
                    <a:pt x="1385514" y="1138814"/>
                    <a:pt x="1582282" y="977831"/>
                    <a:pt x="1791065" y="833514"/>
                  </a:cubicBezTo>
                  <a:cubicBezTo>
                    <a:pt x="2420037" y="395614"/>
                    <a:pt x="3147288" y="119557"/>
                    <a:pt x="3908404" y="29794"/>
                  </a:cubicBezTo>
                  <a:cubicBezTo>
                    <a:pt x="4098509" y="7429"/>
                    <a:pt x="4289811" y="-2355"/>
                    <a:pt x="4481066" y="478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: Shape 14">
              <a:extLst>
                <a:ext uri="{FF2B5EF4-FFF2-40B4-BE49-F238E27FC236}">
                  <a16:creationId xmlns:a16="http://schemas.microsoft.com/office/drawing/2014/main" id="{C72F6EE6-EDE9-45A5-8F6D-02B9B7CB2C2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>
              <a:off x="305" y="1"/>
              <a:ext cx="6165116" cy="6858001"/>
            </a:xfrm>
            <a:custGeom>
              <a:avLst/>
              <a:gdLst>
                <a:gd name="connsiteX0" fmla="*/ 6264586 w 6264586"/>
                <a:gd name="connsiteY0" fmla="*/ 6646464 h 6858001"/>
                <a:gd name="connsiteX1" fmla="*/ 6264586 w 6264586"/>
                <a:gd name="connsiteY1" fmla="*/ 6858001 h 6858001"/>
                <a:gd name="connsiteX2" fmla="*/ 5997170 w 6264586"/>
                <a:gd name="connsiteY2" fmla="*/ 6858001 h 6858001"/>
                <a:gd name="connsiteX3" fmla="*/ 6121512 w 6264586"/>
                <a:gd name="connsiteY3" fmla="*/ 6761029 h 6858001"/>
                <a:gd name="connsiteX4" fmla="*/ 2693206 w 6264586"/>
                <a:gd name="connsiteY4" fmla="*/ 0 h 6858001"/>
                <a:gd name="connsiteX5" fmla="*/ 5872285 w 6264586"/>
                <a:gd name="connsiteY5" fmla="*/ 0 h 6858001"/>
                <a:gd name="connsiteX6" fmla="*/ 6024875 w 6264586"/>
                <a:gd name="connsiteY6" fmla="*/ 68385 h 6858001"/>
                <a:gd name="connsiteX7" fmla="*/ 6206432 w 6264586"/>
                <a:gd name="connsiteY7" fmla="*/ 162336 h 6858001"/>
                <a:gd name="connsiteX8" fmla="*/ 6264586 w 6264586"/>
                <a:gd name="connsiteY8" fmla="*/ 196704 h 6858001"/>
                <a:gd name="connsiteX9" fmla="*/ 6264586 w 6264586"/>
                <a:gd name="connsiteY9" fmla="*/ 537242 h 6858001"/>
                <a:gd name="connsiteX10" fmla="*/ 6230189 w 6264586"/>
                <a:gd name="connsiteY10" fmla="*/ 517260 h 6858001"/>
                <a:gd name="connsiteX11" fmla="*/ 5540536 w 6264586"/>
                <a:gd name="connsiteY11" fmla="*/ 249543 h 6858001"/>
                <a:gd name="connsiteX12" fmla="*/ 5178896 w 6264586"/>
                <a:gd name="connsiteY12" fmla="*/ 178606 h 6858001"/>
                <a:gd name="connsiteX13" fmla="*/ 4814279 w 6264586"/>
                <a:gd name="connsiteY13" fmla="*/ 146683 h 6858001"/>
                <a:gd name="connsiteX14" fmla="*/ 4655095 w 6264586"/>
                <a:gd name="connsiteY14" fmla="*/ 143421 h 6858001"/>
                <a:gd name="connsiteX15" fmla="*/ 4081069 w 6264586"/>
                <a:gd name="connsiteY15" fmla="*/ 185983 h 6858001"/>
                <a:gd name="connsiteX16" fmla="*/ 3720566 w 6264586"/>
                <a:gd name="connsiteY16" fmla="*/ 256921 h 6858001"/>
                <a:gd name="connsiteX17" fmla="*/ 3365879 w 6264586"/>
                <a:gd name="connsiteY17" fmla="*/ 357651 h 6858001"/>
                <a:gd name="connsiteX18" fmla="*/ 3020555 w 6264586"/>
                <a:gd name="connsiteY18" fmla="*/ 486190 h 6858001"/>
                <a:gd name="connsiteX19" fmla="*/ 2685163 w 6264586"/>
                <a:gd name="connsiteY19" fmla="*/ 641542 h 6858001"/>
                <a:gd name="connsiteX20" fmla="*/ 2047720 w 6264586"/>
                <a:gd name="connsiteY20" fmla="*/ 1025030 h 6858001"/>
                <a:gd name="connsiteX21" fmla="*/ 1897333 w 6264586"/>
                <a:gd name="connsiteY21" fmla="*/ 1134983 h 6858001"/>
                <a:gd name="connsiteX22" fmla="*/ 1835758 w 6264586"/>
                <a:gd name="connsiteY22" fmla="*/ 1182227 h 6858001"/>
                <a:gd name="connsiteX23" fmla="*/ 1823273 w 6264586"/>
                <a:gd name="connsiteY23" fmla="*/ 1192016 h 6858001"/>
                <a:gd name="connsiteX24" fmla="*/ 1750918 w 6264586"/>
                <a:gd name="connsiteY24" fmla="*/ 1249760 h 6858001"/>
                <a:gd name="connsiteX25" fmla="*/ 1469297 w 6264586"/>
                <a:gd name="connsiteY25" fmla="*/ 1496906 h 6858001"/>
                <a:gd name="connsiteX26" fmla="*/ 967769 w 6264586"/>
                <a:gd name="connsiteY26" fmla="*/ 2056602 h 6858001"/>
                <a:gd name="connsiteX27" fmla="*/ 754105 w 6264586"/>
                <a:gd name="connsiteY27" fmla="*/ 2368727 h 6858001"/>
                <a:gd name="connsiteX28" fmla="*/ 572364 w 6264586"/>
                <a:gd name="connsiteY28" fmla="*/ 2701140 h 6858001"/>
                <a:gd name="connsiteX29" fmla="*/ 532497 w 6264586"/>
                <a:gd name="connsiteY29" fmla="*/ 2786265 h 6858001"/>
                <a:gd name="connsiteX30" fmla="*/ 512918 w 6264586"/>
                <a:gd name="connsiteY30" fmla="*/ 2828827 h 6858001"/>
                <a:gd name="connsiteX31" fmla="*/ 494475 w 6264586"/>
                <a:gd name="connsiteY31" fmla="*/ 2872240 h 6858001"/>
                <a:gd name="connsiteX32" fmla="*/ 491637 w 6264586"/>
                <a:gd name="connsiteY32" fmla="*/ 2878908 h 6858001"/>
                <a:gd name="connsiteX33" fmla="*/ 459290 w 6264586"/>
                <a:gd name="connsiteY33" fmla="*/ 2959635 h 6858001"/>
                <a:gd name="connsiteX34" fmla="*/ 446805 w 6264586"/>
                <a:gd name="connsiteY34" fmla="*/ 2992408 h 6858001"/>
                <a:gd name="connsiteX35" fmla="*/ 426090 w 6264586"/>
                <a:gd name="connsiteY35" fmla="*/ 3049158 h 6858001"/>
                <a:gd name="connsiteX36" fmla="*/ 426090 w 6264586"/>
                <a:gd name="connsiteY36" fmla="*/ 3049867 h 6858001"/>
                <a:gd name="connsiteX37" fmla="*/ 318124 w 6264586"/>
                <a:gd name="connsiteY37" fmla="*/ 3414202 h 6858001"/>
                <a:gd name="connsiteX38" fmla="*/ 230729 w 6264586"/>
                <a:gd name="connsiteY38" fmla="*/ 4169260 h 6858001"/>
                <a:gd name="connsiteX39" fmla="*/ 268893 w 6264586"/>
                <a:gd name="connsiteY39" fmla="*/ 4544236 h 6858001"/>
                <a:gd name="connsiteX40" fmla="*/ 379840 w 6264586"/>
                <a:gd name="connsiteY40" fmla="*/ 4900056 h 6858001"/>
                <a:gd name="connsiteX41" fmla="*/ 406512 w 6264586"/>
                <a:gd name="connsiteY41" fmla="*/ 4960211 h 6858001"/>
                <a:gd name="connsiteX42" fmla="*/ 417862 w 6264586"/>
                <a:gd name="connsiteY42" fmla="*/ 4984613 h 6858001"/>
                <a:gd name="connsiteX43" fmla="*/ 428077 w 6264586"/>
                <a:gd name="connsiteY43" fmla="*/ 5005043 h 6858001"/>
                <a:gd name="connsiteX44" fmla="*/ 460140 w 6264586"/>
                <a:gd name="connsiteY44" fmla="*/ 5067327 h 6858001"/>
                <a:gd name="connsiteX45" fmla="*/ 555197 w 6264586"/>
                <a:gd name="connsiteY45" fmla="*/ 5229773 h 6858001"/>
                <a:gd name="connsiteX46" fmla="*/ 660611 w 6264586"/>
                <a:gd name="connsiteY46" fmla="*/ 5387396 h 6858001"/>
                <a:gd name="connsiteX47" fmla="*/ 774110 w 6264586"/>
                <a:gd name="connsiteY47" fmla="*/ 5542182 h 6858001"/>
                <a:gd name="connsiteX48" fmla="*/ 917829 w 6264586"/>
                <a:gd name="connsiteY48" fmla="*/ 5727896 h 6858001"/>
                <a:gd name="connsiteX49" fmla="*/ 1012885 w 6264586"/>
                <a:gd name="connsiteY49" fmla="*/ 5849767 h 6858001"/>
                <a:gd name="connsiteX50" fmla="*/ 1133053 w 6264586"/>
                <a:gd name="connsiteY50" fmla="*/ 6006822 h 6858001"/>
                <a:gd name="connsiteX51" fmla="*/ 1194343 w 6264586"/>
                <a:gd name="connsiteY51" fmla="*/ 6090245 h 6858001"/>
                <a:gd name="connsiteX52" fmla="*/ 1249390 w 6264586"/>
                <a:gd name="connsiteY52" fmla="*/ 6165155 h 6858001"/>
                <a:gd name="connsiteX53" fmla="*/ 1345724 w 6264586"/>
                <a:gd name="connsiteY53" fmla="*/ 6292132 h 6858001"/>
                <a:gd name="connsiteX54" fmla="*/ 1364310 w 6264586"/>
                <a:gd name="connsiteY54" fmla="*/ 6316251 h 6858001"/>
                <a:gd name="connsiteX55" fmla="*/ 1373673 w 6264586"/>
                <a:gd name="connsiteY55" fmla="*/ 6327885 h 6858001"/>
                <a:gd name="connsiteX56" fmla="*/ 1484619 w 6264586"/>
                <a:gd name="connsiteY56" fmla="*/ 6462240 h 6858001"/>
                <a:gd name="connsiteX57" fmla="*/ 1739000 w 6264586"/>
                <a:gd name="connsiteY57" fmla="*/ 6737335 h 6858001"/>
                <a:gd name="connsiteX58" fmla="*/ 1866801 w 6264586"/>
                <a:gd name="connsiteY58" fmla="*/ 6858001 h 6858001"/>
                <a:gd name="connsiteX59" fmla="*/ 1144149 w 6264586"/>
                <a:gd name="connsiteY59" fmla="*/ 6858001 h 6858001"/>
                <a:gd name="connsiteX60" fmla="*/ 1058349 w 6264586"/>
                <a:gd name="connsiteY60" fmla="*/ 6766452 h 6858001"/>
                <a:gd name="connsiteX61" fmla="*/ 580309 w 6264586"/>
                <a:gd name="connsiteY61" fmla="*/ 6105000 h 6858001"/>
                <a:gd name="connsiteX62" fmla="*/ 1 w 6264586"/>
                <a:gd name="connsiteY62" fmla="*/ 3960094 h 6858001"/>
                <a:gd name="connsiteX63" fmla="*/ 2599292 w 6264586"/>
                <a:gd name="connsiteY63" fmla="*/ 3705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64586" h="6858001">
                  <a:moveTo>
                    <a:pt x="6264586" y="6646464"/>
                  </a:moveTo>
                  <a:lnTo>
                    <a:pt x="6264586" y="6858001"/>
                  </a:lnTo>
                  <a:lnTo>
                    <a:pt x="5997170" y="6858001"/>
                  </a:lnTo>
                  <a:lnTo>
                    <a:pt x="6121512" y="6761029"/>
                  </a:lnTo>
                  <a:close/>
                  <a:moveTo>
                    <a:pt x="2693206" y="0"/>
                  </a:moveTo>
                  <a:lnTo>
                    <a:pt x="5872285" y="0"/>
                  </a:lnTo>
                  <a:lnTo>
                    <a:pt x="6024875" y="68385"/>
                  </a:lnTo>
                  <a:cubicBezTo>
                    <a:pt x="6086250" y="97989"/>
                    <a:pt x="6146793" y="129318"/>
                    <a:pt x="6206432" y="162336"/>
                  </a:cubicBezTo>
                  <a:lnTo>
                    <a:pt x="6264586" y="196704"/>
                  </a:lnTo>
                  <a:lnTo>
                    <a:pt x="6264586" y="537242"/>
                  </a:lnTo>
                  <a:lnTo>
                    <a:pt x="6230189" y="517260"/>
                  </a:lnTo>
                  <a:cubicBezTo>
                    <a:pt x="6012226" y="399931"/>
                    <a:pt x="5780573" y="310008"/>
                    <a:pt x="5540536" y="249543"/>
                  </a:cubicBezTo>
                  <a:cubicBezTo>
                    <a:pt x="5421375" y="219324"/>
                    <a:pt x="5300641" y="195644"/>
                    <a:pt x="5178896" y="178606"/>
                  </a:cubicBezTo>
                  <a:cubicBezTo>
                    <a:pt x="5057977" y="161840"/>
                    <a:pt x="4936276" y="151186"/>
                    <a:pt x="4814279" y="146683"/>
                  </a:cubicBezTo>
                  <a:cubicBezTo>
                    <a:pt x="4761501" y="144556"/>
                    <a:pt x="4708015" y="143421"/>
                    <a:pt x="4655095" y="143421"/>
                  </a:cubicBezTo>
                  <a:cubicBezTo>
                    <a:pt x="4462968" y="143573"/>
                    <a:pt x="4271111" y="157799"/>
                    <a:pt x="4081069" y="185983"/>
                  </a:cubicBezTo>
                  <a:cubicBezTo>
                    <a:pt x="3956361" y="205703"/>
                    <a:pt x="3835058" y="229396"/>
                    <a:pt x="3720566" y="256921"/>
                  </a:cubicBezTo>
                  <a:cubicBezTo>
                    <a:pt x="3596708" y="286714"/>
                    <a:pt x="3477677" y="320905"/>
                    <a:pt x="3365879" y="357651"/>
                  </a:cubicBezTo>
                  <a:cubicBezTo>
                    <a:pt x="3249257" y="395958"/>
                    <a:pt x="3133487" y="438945"/>
                    <a:pt x="3020555" y="486190"/>
                  </a:cubicBezTo>
                  <a:cubicBezTo>
                    <a:pt x="2907623" y="533434"/>
                    <a:pt x="2794832" y="585786"/>
                    <a:pt x="2685163" y="641542"/>
                  </a:cubicBezTo>
                  <a:cubicBezTo>
                    <a:pt x="2463995" y="754348"/>
                    <a:pt x="2250998" y="882488"/>
                    <a:pt x="2047720" y="1025030"/>
                  </a:cubicBezTo>
                  <a:cubicBezTo>
                    <a:pt x="2006151" y="1054399"/>
                    <a:pt x="1951528" y="1093415"/>
                    <a:pt x="1897333" y="1134983"/>
                  </a:cubicBezTo>
                  <a:cubicBezTo>
                    <a:pt x="1876761" y="1150164"/>
                    <a:pt x="1855905" y="1166479"/>
                    <a:pt x="1835758" y="1182227"/>
                  </a:cubicBezTo>
                  <a:lnTo>
                    <a:pt x="1823273" y="1192016"/>
                  </a:lnTo>
                  <a:cubicBezTo>
                    <a:pt x="1797027" y="1211879"/>
                    <a:pt x="1772057" y="1232309"/>
                    <a:pt x="1750918" y="1249760"/>
                  </a:cubicBezTo>
                  <a:cubicBezTo>
                    <a:pt x="1645931" y="1335737"/>
                    <a:pt x="1554422" y="1416605"/>
                    <a:pt x="1469297" y="1496906"/>
                  </a:cubicBezTo>
                  <a:cubicBezTo>
                    <a:pt x="1286595" y="1668957"/>
                    <a:pt x="1118818" y="1856190"/>
                    <a:pt x="967769" y="2056602"/>
                  </a:cubicBezTo>
                  <a:cubicBezTo>
                    <a:pt x="890731" y="2159603"/>
                    <a:pt x="818800" y="2264590"/>
                    <a:pt x="754105" y="2368727"/>
                  </a:cubicBezTo>
                  <a:cubicBezTo>
                    <a:pt x="681749" y="2488328"/>
                    <a:pt x="622304" y="2596720"/>
                    <a:pt x="572364" y="2701140"/>
                  </a:cubicBezTo>
                  <a:cubicBezTo>
                    <a:pt x="557609" y="2730507"/>
                    <a:pt x="543989" y="2760443"/>
                    <a:pt x="532497" y="2786265"/>
                  </a:cubicBezTo>
                  <a:lnTo>
                    <a:pt x="512918" y="2828827"/>
                  </a:lnTo>
                  <a:lnTo>
                    <a:pt x="494475" y="2872240"/>
                  </a:lnTo>
                  <a:lnTo>
                    <a:pt x="491637" y="2878908"/>
                  </a:lnTo>
                  <a:cubicBezTo>
                    <a:pt x="480146" y="2906575"/>
                    <a:pt x="469220" y="2932821"/>
                    <a:pt x="459290" y="2959635"/>
                  </a:cubicBezTo>
                  <a:cubicBezTo>
                    <a:pt x="455176" y="2970559"/>
                    <a:pt x="451060" y="2981484"/>
                    <a:pt x="446805" y="2992408"/>
                  </a:cubicBezTo>
                  <a:cubicBezTo>
                    <a:pt x="439427" y="3012412"/>
                    <a:pt x="432333" y="3030572"/>
                    <a:pt x="426090" y="3049158"/>
                  </a:cubicBezTo>
                  <a:lnTo>
                    <a:pt x="426090" y="3049867"/>
                  </a:lnTo>
                  <a:cubicBezTo>
                    <a:pt x="383010" y="3169099"/>
                    <a:pt x="346959" y="3290756"/>
                    <a:pt x="318124" y="3414202"/>
                  </a:cubicBezTo>
                  <a:cubicBezTo>
                    <a:pt x="260107" y="3661703"/>
                    <a:pt x="230780" y="3915049"/>
                    <a:pt x="230729" y="4169260"/>
                  </a:cubicBezTo>
                  <a:cubicBezTo>
                    <a:pt x="231621" y="4295173"/>
                    <a:pt x="244398" y="4420719"/>
                    <a:pt x="268893" y="4544236"/>
                  </a:cubicBezTo>
                  <a:cubicBezTo>
                    <a:pt x="293708" y="4666304"/>
                    <a:pt x="330882" y="4785521"/>
                    <a:pt x="379840" y="4900056"/>
                  </a:cubicBezTo>
                  <a:cubicBezTo>
                    <a:pt x="387926" y="4919919"/>
                    <a:pt x="397006" y="4939498"/>
                    <a:pt x="406512" y="4960211"/>
                  </a:cubicBezTo>
                  <a:cubicBezTo>
                    <a:pt x="410343" y="4968299"/>
                    <a:pt x="414173" y="4976385"/>
                    <a:pt x="417862" y="4984613"/>
                  </a:cubicBezTo>
                  <a:lnTo>
                    <a:pt x="428077" y="5005043"/>
                  </a:lnTo>
                  <a:cubicBezTo>
                    <a:pt x="438860" y="5026751"/>
                    <a:pt x="449075" y="5047181"/>
                    <a:pt x="460140" y="5067327"/>
                  </a:cubicBezTo>
                  <a:cubicBezTo>
                    <a:pt x="485536" y="5116273"/>
                    <a:pt x="514763" y="5165789"/>
                    <a:pt x="555197" y="5229773"/>
                  </a:cubicBezTo>
                  <a:cubicBezTo>
                    <a:pt x="586836" y="5280282"/>
                    <a:pt x="620318" y="5329511"/>
                    <a:pt x="660611" y="5387396"/>
                  </a:cubicBezTo>
                  <a:cubicBezTo>
                    <a:pt x="698065" y="5440741"/>
                    <a:pt x="737223" y="5493094"/>
                    <a:pt x="774110" y="5542182"/>
                  </a:cubicBezTo>
                  <a:cubicBezTo>
                    <a:pt x="821070" y="5604324"/>
                    <a:pt x="870301" y="5667173"/>
                    <a:pt x="917829" y="5727896"/>
                  </a:cubicBezTo>
                  <a:cubicBezTo>
                    <a:pt x="949042" y="5767762"/>
                    <a:pt x="979828" y="5807063"/>
                    <a:pt x="1012885" y="5849767"/>
                  </a:cubicBezTo>
                  <a:cubicBezTo>
                    <a:pt x="1045942" y="5892471"/>
                    <a:pt x="1089497" y="5948796"/>
                    <a:pt x="1133053" y="6006822"/>
                  </a:cubicBezTo>
                  <a:cubicBezTo>
                    <a:pt x="1153624" y="6034345"/>
                    <a:pt x="1175332" y="6063998"/>
                    <a:pt x="1194343" y="6090245"/>
                  </a:cubicBezTo>
                  <a:cubicBezTo>
                    <a:pt x="1213355" y="6116491"/>
                    <a:pt x="1231372" y="6141178"/>
                    <a:pt x="1249390" y="6165155"/>
                  </a:cubicBezTo>
                  <a:cubicBezTo>
                    <a:pt x="1280461" y="6208000"/>
                    <a:pt x="1313659" y="6250847"/>
                    <a:pt x="1345724" y="6292132"/>
                  </a:cubicBezTo>
                  <a:lnTo>
                    <a:pt x="1364310" y="6316251"/>
                  </a:lnTo>
                  <a:lnTo>
                    <a:pt x="1373673" y="6327885"/>
                  </a:lnTo>
                  <a:cubicBezTo>
                    <a:pt x="1409566" y="6372433"/>
                    <a:pt x="1446738" y="6418542"/>
                    <a:pt x="1484619" y="6462240"/>
                  </a:cubicBezTo>
                  <a:cubicBezTo>
                    <a:pt x="1567899" y="6559850"/>
                    <a:pt x="1653876" y="6652211"/>
                    <a:pt x="1739000" y="6737335"/>
                  </a:cubicBezTo>
                  <a:lnTo>
                    <a:pt x="1866801" y="6858001"/>
                  </a:lnTo>
                  <a:lnTo>
                    <a:pt x="1144149" y="6858001"/>
                  </a:lnTo>
                  <a:lnTo>
                    <a:pt x="1058349" y="6766452"/>
                  </a:lnTo>
                  <a:cubicBezTo>
                    <a:pt x="878978" y="6562465"/>
                    <a:pt x="718756" y="6341104"/>
                    <a:pt x="580309" y="6105000"/>
                  </a:cubicBezTo>
                  <a:cubicBezTo>
                    <a:pt x="200401" y="5454007"/>
                    <a:pt x="146" y="4713831"/>
                    <a:pt x="1" y="3960094"/>
                  </a:cubicBezTo>
                  <a:cubicBezTo>
                    <a:pt x="-335" y="2196754"/>
                    <a:pt x="1071479" y="683605"/>
                    <a:pt x="2599292" y="3705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Freeform: Shape 15">
              <a:extLst>
                <a:ext uri="{FF2B5EF4-FFF2-40B4-BE49-F238E27FC236}">
                  <a16:creationId xmlns:a16="http://schemas.microsoft.com/office/drawing/2014/main" id="{C093DC50-3BD7-46B1-A300-CD207E152FF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>
              <a:off x="305" y="-5977"/>
              <a:ext cx="6238675" cy="6858001"/>
            </a:xfrm>
            <a:custGeom>
              <a:avLst/>
              <a:gdLst>
                <a:gd name="connsiteX0" fmla="*/ 6264586 w 6264586"/>
                <a:gd name="connsiteY0" fmla="*/ 6646464 h 6858001"/>
                <a:gd name="connsiteX1" fmla="*/ 6264586 w 6264586"/>
                <a:gd name="connsiteY1" fmla="*/ 6858001 h 6858001"/>
                <a:gd name="connsiteX2" fmla="*/ 5997170 w 6264586"/>
                <a:gd name="connsiteY2" fmla="*/ 6858001 h 6858001"/>
                <a:gd name="connsiteX3" fmla="*/ 6121512 w 6264586"/>
                <a:gd name="connsiteY3" fmla="*/ 6761029 h 6858001"/>
                <a:gd name="connsiteX4" fmla="*/ 2693206 w 6264586"/>
                <a:gd name="connsiteY4" fmla="*/ 0 h 6858001"/>
                <a:gd name="connsiteX5" fmla="*/ 5872285 w 6264586"/>
                <a:gd name="connsiteY5" fmla="*/ 0 h 6858001"/>
                <a:gd name="connsiteX6" fmla="*/ 6024875 w 6264586"/>
                <a:gd name="connsiteY6" fmla="*/ 68385 h 6858001"/>
                <a:gd name="connsiteX7" fmla="*/ 6206432 w 6264586"/>
                <a:gd name="connsiteY7" fmla="*/ 162336 h 6858001"/>
                <a:gd name="connsiteX8" fmla="*/ 6264586 w 6264586"/>
                <a:gd name="connsiteY8" fmla="*/ 196704 h 6858001"/>
                <a:gd name="connsiteX9" fmla="*/ 6264586 w 6264586"/>
                <a:gd name="connsiteY9" fmla="*/ 537242 h 6858001"/>
                <a:gd name="connsiteX10" fmla="*/ 6230189 w 6264586"/>
                <a:gd name="connsiteY10" fmla="*/ 517260 h 6858001"/>
                <a:gd name="connsiteX11" fmla="*/ 5540536 w 6264586"/>
                <a:gd name="connsiteY11" fmla="*/ 249543 h 6858001"/>
                <a:gd name="connsiteX12" fmla="*/ 5178896 w 6264586"/>
                <a:gd name="connsiteY12" fmla="*/ 178606 h 6858001"/>
                <a:gd name="connsiteX13" fmla="*/ 4814279 w 6264586"/>
                <a:gd name="connsiteY13" fmla="*/ 146683 h 6858001"/>
                <a:gd name="connsiteX14" fmla="*/ 4655095 w 6264586"/>
                <a:gd name="connsiteY14" fmla="*/ 143421 h 6858001"/>
                <a:gd name="connsiteX15" fmla="*/ 4081069 w 6264586"/>
                <a:gd name="connsiteY15" fmla="*/ 185983 h 6858001"/>
                <a:gd name="connsiteX16" fmla="*/ 3720566 w 6264586"/>
                <a:gd name="connsiteY16" fmla="*/ 256921 h 6858001"/>
                <a:gd name="connsiteX17" fmla="*/ 3365879 w 6264586"/>
                <a:gd name="connsiteY17" fmla="*/ 357651 h 6858001"/>
                <a:gd name="connsiteX18" fmla="*/ 3020555 w 6264586"/>
                <a:gd name="connsiteY18" fmla="*/ 486190 h 6858001"/>
                <a:gd name="connsiteX19" fmla="*/ 2685163 w 6264586"/>
                <a:gd name="connsiteY19" fmla="*/ 641542 h 6858001"/>
                <a:gd name="connsiteX20" fmla="*/ 2047720 w 6264586"/>
                <a:gd name="connsiteY20" fmla="*/ 1025030 h 6858001"/>
                <a:gd name="connsiteX21" fmla="*/ 1897333 w 6264586"/>
                <a:gd name="connsiteY21" fmla="*/ 1134983 h 6858001"/>
                <a:gd name="connsiteX22" fmla="*/ 1835758 w 6264586"/>
                <a:gd name="connsiteY22" fmla="*/ 1182227 h 6858001"/>
                <a:gd name="connsiteX23" fmla="*/ 1823273 w 6264586"/>
                <a:gd name="connsiteY23" fmla="*/ 1192016 h 6858001"/>
                <a:gd name="connsiteX24" fmla="*/ 1750918 w 6264586"/>
                <a:gd name="connsiteY24" fmla="*/ 1249760 h 6858001"/>
                <a:gd name="connsiteX25" fmla="*/ 1469297 w 6264586"/>
                <a:gd name="connsiteY25" fmla="*/ 1496906 h 6858001"/>
                <a:gd name="connsiteX26" fmla="*/ 967769 w 6264586"/>
                <a:gd name="connsiteY26" fmla="*/ 2056602 h 6858001"/>
                <a:gd name="connsiteX27" fmla="*/ 754105 w 6264586"/>
                <a:gd name="connsiteY27" fmla="*/ 2368727 h 6858001"/>
                <a:gd name="connsiteX28" fmla="*/ 572364 w 6264586"/>
                <a:gd name="connsiteY28" fmla="*/ 2701140 h 6858001"/>
                <a:gd name="connsiteX29" fmla="*/ 532497 w 6264586"/>
                <a:gd name="connsiteY29" fmla="*/ 2786265 h 6858001"/>
                <a:gd name="connsiteX30" fmla="*/ 512918 w 6264586"/>
                <a:gd name="connsiteY30" fmla="*/ 2828827 h 6858001"/>
                <a:gd name="connsiteX31" fmla="*/ 494475 w 6264586"/>
                <a:gd name="connsiteY31" fmla="*/ 2872240 h 6858001"/>
                <a:gd name="connsiteX32" fmla="*/ 491637 w 6264586"/>
                <a:gd name="connsiteY32" fmla="*/ 2878908 h 6858001"/>
                <a:gd name="connsiteX33" fmla="*/ 459290 w 6264586"/>
                <a:gd name="connsiteY33" fmla="*/ 2959635 h 6858001"/>
                <a:gd name="connsiteX34" fmla="*/ 446805 w 6264586"/>
                <a:gd name="connsiteY34" fmla="*/ 2992408 h 6858001"/>
                <a:gd name="connsiteX35" fmla="*/ 426090 w 6264586"/>
                <a:gd name="connsiteY35" fmla="*/ 3049158 h 6858001"/>
                <a:gd name="connsiteX36" fmla="*/ 426090 w 6264586"/>
                <a:gd name="connsiteY36" fmla="*/ 3049867 h 6858001"/>
                <a:gd name="connsiteX37" fmla="*/ 318124 w 6264586"/>
                <a:gd name="connsiteY37" fmla="*/ 3414202 h 6858001"/>
                <a:gd name="connsiteX38" fmla="*/ 230729 w 6264586"/>
                <a:gd name="connsiteY38" fmla="*/ 4169260 h 6858001"/>
                <a:gd name="connsiteX39" fmla="*/ 268893 w 6264586"/>
                <a:gd name="connsiteY39" fmla="*/ 4544236 h 6858001"/>
                <a:gd name="connsiteX40" fmla="*/ 379840 w 6264586"/>
                <a:gd name="connsiteY40" fmla="*/ 4900056 h 6858001"/>
                <a:gd name="connsiteX41" fmla="*/ 406512 w 6264586"/>
                <a:gd name="connsiteY41" fmla="*/ 4960211 h 6858001"/>
                <a:gd name="connsiteX42" fmla="*/ 417862 w 6264586"/>
                <a:gd name="connsiteY42" fmla="*/ 4984613 h 6858001"/>
                <a:gd name="connsiteX43" fmla="*/ 428077 w 6264586"/>
                <a:gd name="connsiteY43" fmla="*/ 5005043 h 6858001"/>
                <a:gd name="connsiteX44" fmla="*/ 460140 w 6264586"/>
                <a:gd name="connsiteY44" fmla="*/ 5067327 h 6858001"/>
                <a:gd name="connsiteX45" fmla="*/ 555197 w 6264586"/>
                <a:gd name="connsiteY45" fmla="*/ 5229773 h 6858001"/>
                <a:gd name="connsiteX46" fmla="*/ 660611 w 6264586"/>
                <a:gd name="connsiteY46" fmla="*/ 5387396 h 6858001"/>
                <a:gd name="connsiteX47" fmla="*/ 774110 w 6264586"/>
                <a:gd name="connsiteY47" fmla="*/ 5542182 h 6858001"/>
                <a:gd name="connsiteX48" fmla="*/ 917829 w 6264586"/>
                <a:gd name="connsiteY48" fmla="*/ 5727896 h 6858001"/>
                <a:gd name="connsiteX49" fmla="*/ 1012885 w 6264586"/>
                <a:gd name="connsiteY49" fmla="*/ 5849767 h 6858001"/>
                <a:gd name="connsiteX50" fmla="*/ 1133053 w 6264586"/>
                <a:gd name="connsiteY50" fmla="*/ 6006822 h 6858001"/>
                <a:gd name="connsiteX51" fmla="*/ 1194343 w 6264586"/>
                <a:gd name="connsiteY51" fmla="*/ 6090245 h 6858001"/>
                <a:gd name="connsiteX52" fmla="*/ 1249390 w 6264586"/>
                <a:gd name="connsiteY52" fmla="*/ 6165155 h 6858001"/>
                <a:gd name="connsiteX53" fmla="*/ 1345724 w 6264586"/>
                <a:gd name="connsiteY53" fmla="*/ 6292132 h 6858001"/>
                <a:gd name="connsiteX54" fmla="*/ 1364310 w 6264586"/>
                <a:gd name="connsiteY54" fmla="*/ 6316251 h 6858001"/>
                <a:gd name="connsiteX55" fmla="*/ 1373673 w 6264586"/>
                <a:gd name="connsiteY55" fmla="*/ 6327885 h 6858001"/>
                <a:gd name="connsiteX56" fmla="*/ 1484619 w 6264586"/>
                <a:gd name="connsiteY56" fmla="*/ 6462240 h 6858001"/>
                <a:gd name="connsiteX57" fmla="*/ 1739000 w 6264586"/>
                <a:gd name="connsiteY57" fmla="*/ 6737335 h 6858001"/>
                <a:gd name="connsiteX58" fmla="*/ 1866801 w 6264586"/>
                <a:gd name="connsiteY58" fmla="*/ 6858001 h 6858001"/>
                <a:gd name="connsiteX59" fmla="*/ 1144149 w 6264586"/>
                <a:gd name="connsiteY59" fmla="*/ 6858001 h 6858001"/>
                <a:gd name="connsiteX60" fmla="*/ 1058349 w 6264586"/>
                <a:gd name="connsiteY60" fmla="*/ 6766452 h 6858001"/>
                <a:gd name="connsiteX61" fmla="*/ 580309 w 6264586"/>
                <a:gd name="connsiteY61" fmla="*/ 6105000 h 6858001"/>
                <a:gd name="connsiteX62" fmla="*/ 1 w 6264586"/>
                <a:gd name="connsiteY62" fmla="*/ 3960094 h 6858001"/>
                <a:gd name="connsiteX63" fmla="*/ 2599292 w 6264586"/>
                <a:gd name="connsiteY63" fmla="*/ 3705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64586" h="6858001">
                  <a:moveTo>
                    <a:pt x="6264586" y="6646464"/>
                  </a:moveTo>
                  <a:lnTo>
                    <a:pt x="6264586" y="6858001"/>
                  </a:lnTo>
                  <a:lnTo>
                    <a:pt x="5997170" y="6858001"/>
                  </a:lnTo>
                  <a:lnTo>
                    <a:pt x="6121512" y="6761029"/>
                  </a:lnTo>
                  <a:close/>
                  <a:moveTo>
                    <a:pt x="2693206" y="0"/>
                  </a:moveTo>
                  <a:lnTo>
                    <a:pt x="5872285" y="0"/>
                  </a:lnTo>
                  <a:lnTo>
                    <a:pt x="6024875" y="68385"/>
                  </a:lnTo>
                  <a:cubicBezTo>
                    <a:pt x="6086250" y="97989"/>
                    <a:pt x="6146793" y="129318"/>
                    <a:pt x="6206432" y="162336"/>
                  </a:cubicBezTo>
                  <a:lnTo>
                    <a:pt x="6264586" y="196704"/>
                  </a:lnTo>
                  <a:lnTo>
                    <a:pt x="6264586" y="537242"/>
                  </a:lnTo>
                  <a:lnTo>
                    <a:pt x="6230189" y="517260"/>
                  </a:lnTo>
                  <a:cubicBezTo>
                    <a:pt x="6012226" y="399931"/>
                    <a:pt x="5780573" y="310008"/>
                    <a:pt x="5540536" y="249543"/>
                  </a:cubicBezTo>
                  <a:cubicBezTo>
                    <a:pt x="5421375" y="219324"/>
                    <a:pt x="5300641" y="195644"/>
                    <a:pt x="5178896" y="178606"/>
                  </a:cubicBezTo>
                  <a:cubicBezTo>
                    <a:pt x="5057977" y="161840"/>
                    <a:pt x="4936276" y="151186"/>
                    <a:pt x="4814279" y="146683"/>
                  </a:cubicBezTo>
                  <a:cubicBezTo>
                    <a:pt x="4761501" y="144556"/>
                    <a:pt x="4708015" y="143421"/>
                    <a:pt x="4655095" y="143421"/>
                  </a:cubicBezTo>
                  <a:cubicBezTo>
                    <a:pt x="4462968" y="143573"/>
                    <a:pt x="4271111" y="157799"/>
                    <a:pt x="4081069" y="185983"/>
                  </a:cubicBezTo>
                  <a:cubicBezTo>
                    <a:pt x="3956361" y="205703"/>
                    <a:pt x="3835058" y="229396"/>
                    <a:pt x="3720566" y="256921"/>
                  </a:cubicBezTo>
                  <a:cubicBezTo>
                    <a:pt x="3596708" y="286714"/>
                    <a:pt x="3477677" y="320905"/>
                    <a:pt x="3365879" y="357651"/>
                  </a:cubicBezTo>
                  <a:cubicBezTo>
                    <a:pt x="3249257" y="395958"/>
                    <a:pt x="3133487" y="438945"/>
                    <a:pt x="3020555" y="486190"/>
                  </a:cubicBezTo>
                  <a:cubicBezTo>
                    <a:pt x="2907623" y="533434"/>
                    <a:pt x="2794832" y="585786"/>
                    <a:pt x="2685163" y="641542"/>
                  </a:cubicBezTo>
                  <a:cubicBezTo>
                    <a:pt x="2463995" y="754348"/>
                    <a:pt x="2250998" y="882488"/>
                    <a:pt x="2047720" y="1025030"/>
                  </a:cubicBezTo>
                  <a:cubicBezTo>
                    <a:pt x="2006151" y="1054399"/>
                    <a:pt x="1951528" y="1093415"/>
                    <a:pt x="1897333" y="1134983"/>
                  </a:cubicBezTo>
                  <a:cubicBezTo>
                    <a:pt x="1876761" y="1150164"/>
                    <a:pt x="1855905" y="1166479"/>
                    <a:pt x="1835758" y="1182227"/>
                  </a:cubicBezTo>
                  <a:lnTo>
                    <a:pt x="1823273" y="1192016"/>
                  </a:lnTo>
                  <a:cubicBezTo>
                    <a:pt x="1797027" y="1211879"/>
                    <a:pt x="1772057" y="1232309"/>
                    <a:pt x="1750918" y="1249760"/>
                  </a:cubicBezTo>
                  <a:cubicBezTo>
                    <a:pt x="1645931" y="1335737"/>
                    <a:pt x="1554422" y="1416605"/>
                    <a:pt x="1469297" y="1496906"/>
                  </a:cubicBezTo>
                  <a:cubicBezTo>
                    <a:pt x="1286595" y="1668957"/>
                    <a:pt x="1118818" y="1856190"/>
                    <a:pt x="967769" y="2056602"/>
                  </a:cubicBezTo>
                  <a:cubicBezTo>
                    <a:pt x="890731" y="2159603"/>
                    <a:pt x="818800" y="2264590"/>
                    <a:pt x="754105" y="2368727"/>
                  </a:cubicBezTo>
                  <a:cubicBezTo>
                    <a:pt x="681749" y="2488328"/>
                    <a:pt x="622304" y="2596720"/>
                    <a:pt x="572364" y="2701140"/>
                  </a:cubicBezTo>
                  <a:cubicBezTo>
                    <a:pt x="557609" y="2730507"/>
                    <a:pt x="543989" y="2760443"/>
                    <a:pt x="532497" y="2786265"/>
                  </a:cubicBezTo>
                  <a:lnTo>
                    <a:pt x="512918" y="2828827"/>
                  </a:lnTo>
                  <a:lnTo>
                    <a:pt x="494475" y="2872240"/>
                  </a:lnTo>
                  <a:lnTo>
                    <a:pt x="491637" y="2878908"/>
                  </a:lnTo>
                  <a:cubicBezTo>
                    <a:pt x="480146" y="2906575"/>
                    <a:pt x="469220" y="2932821"/>
                    <a:pt x="459290" y="2959635"/>
                  </a:cubicBezTo>
                  <a:cubicBezTo>
                    <a:pt x="455176" y="2970559"/>
                    <a:pt x="451060" y="2981484"/>
                    <a:pt x="446805" y="2992408"/>
                  </a:cubicBezTo>
                  <a:cubicBezTo>
                    <a:pt x="439427" y="3012412"/>
                    <a:pt x="432333" y="3030572"/>
                    <a:pt x="426090" y="3049158"/>
                  </a:cubicBezTo>
                  <a:lnTo>
                    <a:pt x="426090" y="3049867"/>
                  </a:lnTo>
                  <a:cubicBezTo>
                    <a:pt x="383010" y="3169099"/>
                    <a:pt x="346959" y="3290756"/>
                    <a:pt x="318124" y="3414202"/>
                  </a:cubicBezTo>
                  <a:cubicBezTo>
                    <a:pt x="260107" y="3661703"/>
                    <a:pt x="230780" y="3915049"/>
                    <a:pt x="230729" y="4169260"/>
                  </a:cubicBezTo>
                  <a:cubicBezTo>
                    <a:pt x="231621" y="4295173"/>
                    <a:pt x="244398" y="4420719"/>
                    <a:pt x="268893" y="4544236"/>
                  </a:cubicBezTo>
                  <a:cubicBezTo>
                    <a:pt x="293708" y="4666304"/>
                    <a:pt x="330882" y="4785521"/>
                    <a:pt x="379840" y="4900056"/>
                  </a:cubicBezTo>
                  <a:cubicBezTo>
                    <a:pt x="387926" y="4919919"/>
                    <a:pt x="397006" y="4939498"/>
                    <a:pt x="406512" y="4960211"/>
                  </a:cubicBezTo>
                  <a:cubicBezTo>
                    <a:pt x="410343" y="4968299"/>
                    <a:pt x="414173" y="4976385"/>
                    <a:pt x="417862" y="4984613"/>
                  </a:cubicBezTo>
                  <a:lnTo>
                    <a:pt x="428077" y="5005043"/>
                  </a:lnTo>
                  <a:cubicBezTo>
                    <a:pt x="438860" y="5026751"/>
                    <a:pt x="449075" y="5047181"/>
                    <a:pt x="460140" y="5067327"/>
                  </a:cubicBezTo>
                  <a:cubicBezTo>
                    <a:pt x="485536" y="5116273"/>
                    <a:pt x="514763" y="5165789"/>
                    <a:pt x="555197" y="5229773"/>
                  </a:cubicBezTo>
                  <a:cubicBezTo>
                    <a:pt x="586836" y="5280282"/>
                    <a:pt x="620318" y="5329511"/>
                    <a:pt x="660611" y="5387396"/>
                  </a:cubicBezTo>
                  <a:cubicBezTo>
                    <a:pt x="698065" y="5440741"/>
                    <a:pt x="737223" y="5493094"/>
                    <a:pt x="774110" y="5542182"/>
                  </a:cubicBezTo>
                  <a:cubicBezTo>
                    <a:pt x="821070" y="5604324"/>
                    <a:pt x="870301" y="5667173"/>
                    <a:pt x="917829" y="5727896"/>
                  </a:cubicBezTo>
                  <a:cubicBezTo>
                    <a:pt x="949042" y="5767762"/>
                    <a:pt x="979828" y="5807063"/>
                    <a:pt x="1012885" y="5849767"/>
                  </a:cubicBezTo>
                  <a:cubicBezTo>
                    <a:pt x="1045942" y="5892471"/>
                    <a:pt x="1089497" y="5948796"/>
                    <a:pt x="1133053" y="6006822"/>
                  </a:cubicBezTo>
                  <a:cubicBezTo>
                    <a:pt x="1153624" y="6034345"/>
                    <a:pt x="1175332" y="6063998"/>
                    <a:pt x="1194343" y="6090245"/>
                  </a:cubicBezTo>
                  <a:cubicBezTo>
                    <a:pt x="1213355" y="6116491"/>
                    <a:pt x="1231372" y="6141178"/>
                    <a:pt x="1249390" y="6165155"/>
                  </a:cubicBezTo>
                  <a:cubicBezTo>
                    <a:pt x="1280461" y="6208000"/>
                    <a:pt x="1313659" y="6250847"/>
                    <a:pt x="1345724" y="6292132"/>
                  </a:cubicBezTo>
                  <a:lnTo>
                    <a:pt x="1364310" y="6316251"/>
                  </a:lnTo>
                  <a:lnTo>
                    <a:pt x="1373673" y="6327885"/>
                  </a:lnTo>
                  <a:cubicBezTo>
                    <a:pt x="1409566" y="6372433"/>
                    <a:pt x="1446738" y="6418542"/>
                    <a:pt x="1484619" y="6462240"/>
                  </a:cubicBezTo>
                  <a:cubicBezTo>
                    <a:pt x="1567899" y="6559850"/>
                    <a:pt x="1653876" y="6652211"/>
                    <a:pt x="1739000" y="6737335"/>
                  </a:cubicBezTo>
                  <a:lnTo>
                    <a:pt x="1866801" y="6858001"/>
                  </a:lnTo>
                  <a:lnTo>
                    <a:pt x="1144149" y="6858001"/>
                  </a:lnTo>
                  <a:lnTo>
                    <a:pt x="1058349" y="6766452"/>
                  </a:lnTo>
                  <a:cubicBezTo>
                    <a:pt x="878978" y="6562465"/>
                    <a:pt x="718756" y="6341104"/>
                    <a:pt x="580309" y="6105000"/>
                  </a:cubicBezTo>
                  <a:cubicBezTo>
                    <a:pt x="200401" y="5454007"/>
                    <a:pt x="146" y="4713831"/>
                    <a:pt x="1" y="3960094"/>
                  </a:cubicBezTo>
                  <a:cubicBezTo>
                    <a:pt x="-335" y="2196754"/>
                    <a:pt x="1071479" y="683605"/>
                    <a:pt x="2599292" y="37050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6" name="Picture 35" descr="Logo, company name&#10;&#10;Description automatically generated">
            <a:extLst>
              <a:ext uri="{FF2B5EF4-FFF2-40B4-BE49-F238E27FC236}">
                <a16:creationId xmlns:a16="http://schemas.microsoft.com/office/drawing/2014/main" id="{D3340FC1-595E-33B4-1744-8E7B6953B79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24DD3C58-C5B1-5A08-FD2A-B5451B28C2E5}"/>
              </a:ext>
            </a:extLst>
          </p:cNvPr>
          <p:cNvSpPr txBox="1"/>
          <p:nvPr/>
        </p:nvSpPr>
        <p:spPr>
          <a:xfrm>
            <a:off x="6469291" y="813606"/>
            <a:ext cx="5901724" cy="643754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Intake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Assessment / Eligibility Determination 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Development of Individualized Plan for Employment (IPE)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Benefits Counseling 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Treatment Team Coordination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Job Training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Job Development/Job Placement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Adaptive Technology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Transportation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Maintenance Check 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Work Uniform/Clothing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Job Coaching</a:t>
            </a:r>
          </a:p>
          <a:p>
            <a:pPr marL="285750" indent="-285750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1700" b="1" dirty="0">
                <a:solidFill>
                  <a:srgbClr val="004274"/>
                </a:solidFill>
              </a:rPr>
              <a:t>Follow-Along Supports 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064C358-962F-F5C8-A375-336059747E61}"/>
              </a:ext>
            </a:extLst>
          </p:cNvPr>
          <p:cNvSpPr/>
          <p:nvPr/>
        </p:nvSpPr>
        <p:spPr>
          <a:xfrm>
            <a:off x="6377346" y="465022"/>
            <a:ext cx="5614357" cy="6303050"/>
          </a:xfrm>
          <a:prstGeom prst="roundRect">
            <a:avLst/>
          </a:prstGeom>
          <a:solidFill>
            <a:srgbClr val="002570">
              <a:alpha val="1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04598E-152E-D9C8-8154-77011D9761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1154" y="313457"/>
            <a:ext cx="10073025" cy="1325563"/>
          </a:xfrm>
        </p:spPr>
        <p:txBody>
          <a:bodyPr/>
          <a:lstStyle/>
          <a:p>
            <a:r>
              <a:rPr lang="en-US" dirty="0">
                <a:solidFill>
                  <a:srgbClr val="9B1132"/>
                </a:solidFill>
              </a:rPr>
              <a:t>Types of jobs obtained Via SE/EBSE </a:t>
            </a:r>
          </a:p>
        </p:txBody>
      </p:sp>
      <p:sp>
        <p:nvSpPr>
          <p:cNvPr id="7" name="Minus Sign 6">
            <a:extLst>
              <a:ext uri="{FF2B5EF4-FFF2-40B4-BE49-F238E27FC236}">
                <a16:creationId xmlns:a16="http://schemas.microsoft.com/office/drawing/2014/main" id="{5F65A8EC-020B-EEDB-2FB2-B99D99F65E0A}"/>
              </a:ext>
            </a:extLst>
          </p:cNvPr>
          <p:cNvSpPr/>
          <p:nvPr/>
        </p:nvSpPr>
        <p:spPr>
          <a:xfrm>
            <a:off x="603849" y="1362973"/>
            <a:ext cx="10984302" cy="276047"/>
          </a:xfrm>
          <a:prstGeom prst="mathMinus">
            <a:avLst/>
          </a:prstGeom>
          <a:solidFill>
            <a:srgbClr val="00257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944B9D0-4BDA-6533-F38B-040AE00732EA}"/>
              </a:ext>
            </a:extLst>
          </p:cNvPr>
          <p:cNvSpPr/>
          <p:nvPr/>
        </p:nvSpPr>
        <p:spPr>
          <a:xfrm>
            <a:off x="834736" y="1740315"/>
            <a:ext cx="10522527" cy="4667412"/>
          </a:xfrm>
          <a:prstGeom prst="roundRect">
            <a:avLst/>
          </a:prstGeom>
          <a:solidFill>
            <a:srgbClr val="C00000">
              <a:alpha val="1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9" name="Picture 8" descr="Logo, company name&#10;&#10;Description automatically generated">
            <a:extLst>
              <a:ext uri="{FF2B5EF4-FFF2-40B4-BE49-F238E27FC236}">
                <a16:creationId xmlns:a16="http://schemas.microsoft.com/office/drawing/2014/main" id="{0B7CD412-0CDF-886A-2678-BA5D511E14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7892C31-A1B1-53DA-5C44-ABC8909506B9}"/>
              </a:ext>
            </a:extLst>
          </p:cNvPr>
          <p:cNvSpPr txBox="1"/>
          <p:nvPr/>
        </p:nvSpPr>
        <p:spPr>
          <a:xfrm>
            <a:off x="1440873" y="1752005"/>
            <a:ext cx="3172691" cy="465572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Stock Clerk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Custodian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Deli Clerk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Child Care Assistant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Mechanic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Medical Assistant</a:t>
            </a:r>
          </a:p>
          <a:p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6F309E8-9AE5-7CB1-F918-EC78A2A1C207}"/>
              </a:ext>
            </a:extLst>
          </p:cNvPr>
          <p:cNvSpPr txBox="1"/>
          <p:nvPr/>
        </p:nvSpPr>
        <p:spPr>
          <a:xfrm>
            <a:off x="4797137" y="1752006"/>
            <a:ext cx="2750127" cy="466741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Produce Clerk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Security Officer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Substitute Teacher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Sales Associate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Office Manager</a:t>
            </a:r>
          </a:p>
          <a:p>
            <a:pPr marL="285750" indent="-28575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Nail Technician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76471FB-93ED-DEE7-DAD4-9FC763AFBACF}"/>
              </a:ext>
            </a:extLst>
          </p:cNvPr>
          <p:cNvSpPr txBox="1"/>
          <p:nvPr/>
        </p:nvSpPr>
        <p:spPr>
          <a:xfrm>
            <a:off x="8000997" y="1752006"/>
            <a:ext cx="2750127" cy="46557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42900" indent="-34290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Retail Associate </a:t>
            </a:r>
          </a:p>
          <a:p>
            <a:pPr marL="342900" indent="-34290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Executive Assistant</a:t>
            </a:r>
          </a:p>
          <a:p>
            <a:pPr marL="342900" indent="-34290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Assistant Editor</a:t>
            </a:r>
          </a:p>
          <a:p>
            <a:pPr marL="342900" indent="-34290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Investigator</a:t>
            </a:r>
          </a:p>
          <a:p>
            <a:pPr marL="342900" indent="-34290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Concierge</a:t>
            </a:r>
          </a:p>
          <a:p>
            <a:pPr marL="342900" indent="-342900">
              <a:lnSpc>
                <a:spcPct val="250000"/>
              </a:lnSpc>
              <a:buClr>
                <a:schemeClr val="accent2"/>
              </a:buClr>
              <a:buFont typeface="Wingdings" panose="05000000000000000000" pitchFamily="2" charset="2"/>
              <a:buChar char="v"/>
            </a:pPr>
            <a:r>
              <a:rPr lang="en-US" sz="1900" dirty="0"/>
              <a:t>Scrum Master</a:t>
            </a:r>
          </a:p>
        </p:txBody>
      </p:sp>
    </p:spTree>
    <p:extLst>
      <p:ext uri="{BB962C8B-B14F-4D97-AF65-F5344CB8AC3E}">
        <p14:creationId xmlns:p14="http://schemas.microsoft.com/office/powerpoint/2010/main" val="2740220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14:shred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AA8CBCBD-027D-BCC2-77D8-BF35A3B632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1154" y="313457"/>
            <a:ext cx="9649692" cy="1325563"/>
          </a:xfrm>
        </p:spPr>
        <p:txBody>
          <a:bodyPr/>
          <a:lstStyle/>
          <a:p>
            <a:pPr algn="ctr"/>
            <a:r>
              <a:rPr lang="en-US">
                <a:solidFill>
                  <a:srgbClr val="7C0E28"/>
                </a:solidFill>
              </a:rPr>
              <a:t>RSA/DDA Collaboration (Pt. 1)</a:t>
            </a:r>
          </a:p>
        </p:txBody>
      </p:sp>
      <p:sp>
        <p:nvSpPr>
          <p:cNvPr id="8" name="Minus Sign 7">
            <a:extLst>
              <a:ext uri="{FF2B5EF4-FFF2-40B4-BE49-F238E27FC236}">
                <a16:creationId xmlns:a16="http://schemas.microsoft.com/office/drawing/2014/main" id="{7402ABC0-7CEA-2AA0-40C8-5A5004F9C3A4}"/>
              </a:ext>
            </a:extLst>
          </p:cNvPr>
          <p:cNvSpPr/>
          <p:nvPr/>
        </p:nvSpPr>
        <p:spPr>
          <a:xfrm>
            <a:off x="-462951" y="1207004"/>
            <a:ext cx="13117901" cy="542745"/>
          </a:xfrm>
          <a:prstGeom prst="mathMinus">
            <a:avLst/>
          </a:prstGeom>
          <a:solidFill>
            <a:srgbClr val="00518E"/>
          </a:solidFill>
          <a:ln>
            <a:solidFill>
              <a:srgbClr val="00518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C52159C-F845-363D-0FF3-0D7BA6BEB395}"/>
              </a:ext>
            </a:extLst>
          </p:cNvPr>
          <p:cNvSpPr txBox="1"/>
          <p:nvPr/>
        </p:nvSpPr>
        <p:spPr>
          <a:xfrm>
            <a:off x="766898" y="1531775"/>
            <a:ext cx="10658201" cy="5062226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marL="285750" indent="-285750" algn="ctr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/>
              <a:t>RSA VRS participates in Individualized Support Plan (ISP) meeting, and ensures DDA</a:t>
            </a:r>
          </a:p>
          <a:p>
            <a:pPr algn="ctr">
              <a:lnSpc>
                <a:spcPct val="150000"/>
              </a:lnSpc>
              <a:buClr>
                <a:srgbClr val="C00000"/>
              </a:buClr>
            </a:pPr>
            <a:r>
              <a:rPr lang="en-US" sz="2000" dirty="0"/>
              <a:t>Service Coordinator (SC) provides a copy of the client's ISP to RSA</a:t>
            </a:r>
          </a:p>
          <a:p>
            <a:pPr marL="285750" indent="-285750" algn="ctr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/>
              <a:t>VRS provides a copy of the IPE to SC</a:t>
            </a:r>
          </a:p>
          <a:p>
            <a:pPr marL="285750" indent="-285750" algn="ctr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/>
              <a:t>VRS provides client’s Job Development/Job Placement update report to SC monthly </a:t>
            </a:r>
          </a:p>
          <a:p>
            <a:pPr marL="285750" indent="-285750" algn="ctr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/>
              <a:t>VRS engages in case management meetings (including 6-Month ISP Review)</a:t>
            </a:r>
          </a:p>
          <a:p>
            <a:pPr marL="285750" indent="-285750" algn="ctr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/>
              <a:t>VRS attends monthly RSA/DDA Collaborative meeting to process challenging cases and </a:t>
            </a:r>
          </a:p>
          <a:p>
            <a:pPr algn="ctr">
              <a:lnSpc>
                <a:spcPct val="150000"/>
              </a:lnSpc>
              <a:buClr>
                <a:srgbClr val="C00000"/>
              </a:buClr>
            </a:pPr>
            <a:r>
              <a:rPr lang="en-US" sz="2000" dirty="0"/>
              <a:t>ensures everyone in the person’s circle of support plays a part in the VR process</a:t>
            </a:r>
          </a:p>
          <a:p>
            <a:pPr marL="285750" indent="-285750" algn="ctr">
              <a:lnSpc>
                <a:spcPct val="150000"/>
              </a:lnSpc>
              <a:buClr>
                <a:srgbClr val="C00000"/>
              </a:buClr>
              <a:buFont typeface="Wingdings" panose="05000000000000000000" pitchFamily="2" charset="2"/>
              <a:buChar char="v"/>
            </a:pPr>
            <a:r>
              <a:rPr lang="en-US" sz="2000" dirty="0"/>
              <a:t>VRS provides 30-Day notice of Transition to extended services to DDA SC and ensures job</a:t>
            </a:r>
          </a:p>
          <a:p>
            <a:pPr algn="ctr">
              <a:lnSpc>
                <a:spcPct val="150000"/>
              </a:lnSpc>
              <a:buClr>
                <a:srgbClr val="C00000"/>
              </a:buClr>
            </a:pPr>
            <a:r>
              <a:rPr lang="en-US" sz="2000" dirty="0"/>
              <a:t>coaching remains in place via VR funding until transferred to Home and Community-Based</a:t>
            </a:r>
          </a:p>
          <a:p>
            <a:pPr algn="ctr">
              <a:lnSpc>
                <a:spcPct val="150000"/>
              </a:lnSpc>
            </a:pPr>
            <a:r>
              <a:rPr lang="en-US" sz="2000" dirty="0"/>
              <a:t>Services (HCBS) Waiver program. </a:t>
            </a:r>
          </a:p>
          <a:p>
            <a:pPr>
              <a:buClr>
                <a:srgbClr val="C00000"/>
              </a:buClr>
            </a:pPr>
            <a:endParaRPr lang="en-US" dirty="0"/>
          </a:p>
        </p:txBody>
      </p:sp>
      <p:sp>
        <p:nvSpPr>
          <p:cNvPr id="12" name="Flowchart: Connector 11">
            <a:extLst>
              <a:ext uri="{FF2B5EF4-FFF2-40B4-BE49-F238E27FC236}">
                <a16:creationId xmlns:a16="http://schemas.microsoft.com/office/drawing/2014/main" id="{4A22094D-036F-9485-EB13-3D1C633D6FC6}"/>
              </a:ext>
            </a:extLst>
          </p:cNvPr>
          <p:cNvSpPr/>
          <p:nvPr/>
        </p:nvSpPr>
        <p:spPr>
          <a:xfrm>
            <a:off x="-2893397" y="4170133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lowchart: Connector 12">
            <a:extLst>
              <a:ext uri="{FF2B5EF4-FFF2-40B4-BE49-F238E27FC236}">
                <a16:creationId xmlns:a16="http://schemas.microsoft.com/office/drawing/2014/main" id="{B1308618-1C6D-A56D-1958-13B1F53BD19A}"/>
              </a:ext>
            </a:extLst>
          </p:cNvPr>
          <p:cNvSpPr/>
          <p:nvPr/>
        </p:nvSpPr>
        <p:spPr>
          <a:xfrm>
            <a:off x="-3074100" y="4268955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lowchart: Connector 13">
            <a:extLst>
              <a:ext uri="{FF2B5EF4-FFF2-40B4-BE49-F238E27FC236}">
                <a16:creationId xmlns:a16="http://schemas.microsoft.com/office/drawing/2014/main" id="{EBF33E66-A378-FE3B-C13D-C5B9089587CE}"/>
              </a:ext>
            </a:extLst>
          </p:cNvPr>
          <p:cNvSpPr/>
          <p:nvPr/>
        </p:nvSpPr>
        <p:spPr>
          <a:xfrm rot="2076876">
            <a:off x="-3358734" y="4706924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Flowchart: Connector 14">
            <a:extLst>
              <a:ext uri="{FF2B5EF4-FFF2-40B4-BE49-F238E27FC236}">
                <a16:creationId xmlns:a16="http://schemas.microsoft.com/office/drawing/2014/main" id="{A3F65EAA-A279-6F33-71E0-2668F11800C3}"/>
              </a:ext>
            </a:extLst>
          </p:cNvPr>
          <p:cNvSpPr/>
          <p:nvPr/>
        </p:nvSpPr>
        <p:spPr>
          <a:xfrm>
            <a:off x="9009450" y="-2269584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lowchart: Connector 15">
            <a:extLst>
              <a:ext uri="{FF2B5EF4-FFF2-40B4-BE49-F238E27FC236}">
                <a16:creationId xmlns:a16="http://schemas.microsoft.com/office/drawing/2014/main" id="{D5D29D59-BBD9-92D7-B10F-7F92F5DCE940}"/>
              </a:ext>
            </a:extLst>
          </p:cNvPr>
          <p:cNvSpPr/>
          <p:nvPr/>
        </p:nvSpPr>
        <p:spPr>
          <a:xfrm>
            <a:off x="9261579" y="-2515601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lowchart: Connector 16">
            <a:extLst>
              <a:ext uri="{FF2B5EF4-FFF2-40B4-BE49-F238E27FC236}">
                <a16:creationId xmlns:a16="http://schemas.microsoft.com/office/drawing/2014/main" id="{12312E5F-08BD-211F-AE38-25EC6D8C2F3D}"/>
              </a:ext>
            </a:extLst>
          </p:cNvPr>
          <p:cNvSpPr/>
          <p:nvPr/>
        </p:nvSpPr>
        <p:spPr>
          <a:xfrm>
            <a:off x="9524224" y="-2742024"/>
            <a:ext cx="5335552" cy="4852675"/>
          </a:xfrm>
          <a:prstGeom prst="flowChartConnector">
            <a:avLst/>
          </a:prstGeom>
          <a:solidFill>
            <a:srgbClr val="004274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 descr="Logo, company name&#10;&#10;Description automatically generated">
            <a:extLst>
              <a:ext uri="{FF2B5EF4-FFF2-40B4-BE49-F238E27FC236}">
                <a16:creationId xmlns:a16="http://schemas.microsoft.com/office/drawing/2014/main" id="{C08BA7EF-9EE2-364B-5064-C38FECAF51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2561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AA8CBCBD-027D-BCC2-77D8-BF35A3B632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1154" y="313457"/>
            <a:ext cx="9649692" cy="1325563"/>
          </a:xfrm>
        </p:spPr>
        <p:txBody>
          <a:bodyPr/>
          <a:lstStyle/>
          <a:p>
            <a:pPr algn="ctr"/>
            <a:r>
              <a:rPr lang="en-US" dirty="0">
                <a:solidFill>
                  <a:srgbClr val="7C0E28"/>
                </a:solidFill>
              </a:rPr>
              <a:t>RSA/DDA Collaboration (Pt. 2)</a:t>
            </a:r>
          </a:p>
        </p:txBody>
      </p:sp>
      <p:sp>
        <p:nvSpPr>
          <p:cNvPr id="8" name="Minus Sign 7">
            <a:extLst>
              <a:ext uri="{FF2B5EF4-FFF2-40B4-BE49-F238E27FC236}">
                <a16:creationId xmlns:a16="http://schemas.microsoft.com/office/drawing/2014/main" id="{7402ABC0-7CEA-2AA0-40C8-5A5004F9C3A4}"/>
              </a:ext>
            </a:extLst>
          </p:cNvPr>
          <p:cNvSpPr/>
          <p:nvPr/>
        </p:nvSpPr>
        <p:spPr>
          <a:xfrm>
            <a:off x="-462951" y="1207004"/>
            <a:ext cx="13117901" cy="542745"/>
          </a:xfrm>
          <a:prstGeom prst="mathMinus">
            <a:avLst/>
          </a:prstGeom>
          <a:solidFill>
            <a:srgbClr val="00518E"/>
          </a:solidFill>
          <a:ln>
            <a:solidFill>
              <a:srgbClr val="00518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4283134-3CBE-5F07-A833-0462F3B6D6FD}"/>
              </a:ext>
            </a:extLst>
          </p:cNvPr>
          <p:cNvSpPr/>
          <p:nvPr/>
        </p:nvSpPr>
        <p:spPr>
          <a:xfrm>
            <a:off x="1365068" y="1749749"/>
            <a:ext cx="2788920" cy="4389794"/>
          </a:xfrm>
          <a:prstGeom prst="roundRect">
            <a:avLst/>
          </a:prstGeom>
          <a:solidFill>
            <a:srgbClr val="AA12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900" b="1" dirty="0">
                <a:latin typeface="+mj-lt"/>
              </a:rPr>
              <a:t>DDA Service Coordinators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F46797A-D413-CE98-FA50-F8F07C272BD4}"/>
              </a:ext>
            </a:extLst>
          </p:cNvPr>
          <p:cNvSpPr/>
          <p:nvPr/>
        </p:nvSpPr>
        <p:spPr>
          <a:xfrm>
            <a:off x="5003075" y="1749749"/>
            <a:ext cx="5917771" cy="914400"/>
          </a:xfrm>
          <a:prstGeom prst="roundRect">
            <a:avLst/>
          </a:prstGeom>
          <a:solidFill>
            <a:srgbClr val="A81A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+mj-lt"/>
              </a:rPr>
              <a:t>Some SE Providers </a:t>
            </a:r>
          </a:p>
          <a:p>
            <a:pPr algn="ctr"/>
            <a:r>
              <a:rPr lang="en-US" sz="2400" b="1" dirty="0">
                <a:latin typeface="+mj-lt"/>
              </a:rPr>
              <a:t>via RSA &amp; DDA HCBS Waiver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82F2621-287A-307B-BA9D-26CE157F4E10}"/>
              </a:ext>
            </a:extLst>
          </p:cNvPr>
          <p:cNvSpPr txBox="1"/>
          <p:nvPr/>
        </p:nvSpPr>
        <p:spPr>
          <a:xfrm>
            <a:off x="5061857" y="2664150"/>
            <a:ext cx="5765075" cy="394565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Galaxy HealthCare Solutions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Global Resources and Supports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 err="1"/>
              <a:t>Headstart</a:t>
            </a:r>
            <a:r>
              <a:rPr lang="en-US" sz="1550" dirty="0"/>
              <a:t> to Life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Health Resources Services Intake Center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Humanity In Transition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Innovative Day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KBEC Group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MBA Nonprofit Solutions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MBI Health Services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PSI Family Services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Project </a:t>
            </a:r>
            <a:r>
              <a:rPr lang="en-US" sz="1550" dirty="0" err="1"/>
              <a:t>ReDirect</a:t>
            </a:r>
            <a:endParaRPr lang="en-US" sz="1550" dirty="0"/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RCM of Washington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St Johns Community Services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Superior Caring Hands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The Bridges Center</a:t>
            </a:r>
          </a:p>
          <a:p>
            <a:pPr marL="285750" indent="-285750">
              <a:buClr>
                <a:schemeClr val="accent1"/>
              </a:buClr>
              <a:buFont typeface="Wingdings" panose="05000000000000000000" pitchFamily="2" charset="2"/>
              <a:buChar char="v"/>
            </a:pPr>
            <a:r>
              <a:rPr lang="en-US" sz="1550" dirty="0"/>
              <a:t>Verigreen</a:t>
            </a:r>
          </a:p>
        </p:txBody>
      </p:sp>
      <p:sp>
        <p:nvSpPr>
          <p:cNvPr id="5" name="Minus Sign 4">
            <a:extLst>
              <a:ext uri="{FF2B5EF4-FFF2-40B4-BE49-F238E27FC236}">
                <a16:creationId xmlns:a16="http://schemas.microsoft.com/office/drawing/2014/main" id="{F6636E89-0C16-0762-1309-79FD9C3560D3}"/>
              </a:ext>
            </a:extLst>
          </p:cNvPr>
          <p:cNvSpPr/>
          <p:nvPr/>
        </p:nvSpPr>
        <p:spPr>
          <a:xfrm rot="16200000">
            <a:off x="2256609" y="4397696"/>
            <a:ext cx="5610496" cy="314599"/>
          </a:xfrm>
          <a:prstGeom prst="mathMinus">
            <a:avLst/>
          </a:prstGeom>
          <a:solidFill>
            <a:srgbClr val="A81A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Minus Sign 11">
            <a:extLst>
              <a:ext uri="{FF2B5EF4-FFF2-40B4-BE49-F238E27FC236}">
                <a16:creationId xmlns:a16="http://schemas.microsoft.com/office/drawing/2014/main" id="{392EBB00-F95D-232D-7EFB-504F066D8A90}"/>
              </a:ext>
            </a:extLst>
          </p:cNvPr>
          <p:cNvSpPr/>
          <p:nvPr/>
        </p:nvSpPr>
        <p:spPr>
          <a:xfrm rot="10800000">
            <a:off x="3964576" y="6439675"/>
            <a:ext cx="7994468" cy="355277"/>
          </a:xfrm>
          <a:prstGeom prst="mathMinus">
            <a:avLst/>
          </a:prstGeom>
          <a:solidFill>
            <a:srgbClr val="A81A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Minus Sign 12">
            <a:extLst>
              <a:ext uri="{FF2B5EF4-FFF2-40B4-BE49-F238E27FC236}">
                <a16:creationId xmlns:a16="http://schemas.microsoft.com/office/drawing/2014/main" id="{48D9AB74-7552-C93E-83A5-5BB4200012FE}"/>
              </a:ext>
            </a:extLst>
          </p:cNvPr>
          <p:cNvSpPr/>
          <p:nvPr/>
        </p:nvSpPr>
        <p:spPr>
          <a:xfrm rot="16200000">
            <a:off x="7935481" y="4277201"/>
            <a:ext cx="5851485" cy="314599"/>
          </a:xfrm>
          <a:prstGeom prst="mathMinus">
            <a:avLst/>
          </a:prstGeom>
          <a:solidFill>
            <a:srgbClr val="A81A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13" descr="Logo, company name&#10;&#10;Description automatically generated">
            <a:extLst>
              <a:ext uri="{FF2B5EF4-FFF2-40B4-BE49-F238E27FC236}">
                <a16:creationId xmlns:a16="http://schemas.microsoft.com/office/drawing/2014/main" id="{1A056ABE-23FF-9A29-B0B0-D624563DE7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  <p:sp>
        <p:nvSpPr>
          <p:cNvPr id="16" name="Flowchart: Connector 15">
            <a:extLst>
              <a:ext uri="{FF2B5EF4-FFF2-40B4-BE49-F238E27FC236}">
                <a16:creationId xmlns:a16="http://schemas.microsoft.com/office/drawing/2014/main" id="{A1611422-A942-EEE8-DD13-F9F734DA7A1E}"/>
              </a:ext>
            </a:extLst>
          </p:cNvPr>
          <p:cNvSpPr/>
          <p:nvPr/>
        </p:nvSpPr>
        <p:spPr>
          <a:xfrm>
            <a:off x="-2381086" y="-2645726"/>
            <a:ext cx="5335552" cy="4852675"/>
          </a:xfrm>
          <a:prstGeom prst="flowChartConnector">
            <a:avLst/>
          </a:prstGeom>
          <a:solidFill>
            <a:srgbClr val="BDD2E1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Flowchart: Connector 16">
            <a:extLst>
              <a:ext uri="{FF2B5EF4-FFF2-40B4-BE49-F238E27FC236}">
                <a16:creationId xmlns:a16="http://schemas.microsoft.com/office/drawing/2014/main" id="{7FA5E6ED-C31B-646F-485A-934CDE702B59}"/>
              </a:ext>
            </a:extLst>
          </p:cNvPr>
          <p:cNvSpPr/>
          <p:nvPr/>
        </p:nvSpPr>
        <p:spPr>
          <a:xfrm rot="20568141">
            <a:off x="10397156" y="4624943"/>
            <a:ext cx="5335552" cy="4852675"/>
          </a:xfrm>
          <a:prstGeom prst="flowChartConnector">
            <a:avLst/>
          </a:prstGeom>
          <a:solidFill>
            <a:srgbClr val="BDD2E1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" name="Flowchart: Connector 17">
            <a:extLst>
              <a:ext uri="{FF2B5EF4-FFF2-40B4-BE49-F238E27FC236}">
                <a16:creationId xmlns:a16="http://schemas.microsoft.com/office/drawing/2014/main" id="{3AE33B62-E1D6-3B8E-0B02-02AD29E02BA9}"/>
              </a:ext>
            </a:extLst>
          </p:cNvPr>
          <p:cNvSpPr/>
          <p:nvPr/>
        </p:nvSpPr>
        <p:spPr>
          <a:xfrm>
            <a:off x="-2982288" y="-2832960"/>
            <a:ext cx="5335552" cy="4852675"/>
          </a:xfrm>
          <a:prstGeom prst="flowChartConnector">
            <a:avLst/>
          </a:prstGeom>
          <a:solidFill>
            <a:srgbClr val="BDD2E1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Flowchart: Connector 18">
            <a:extLst>
              <a:ext uri="{FF2B5EF4-FFF2-40B4-BE49-F238E27FC236}">
                <a16:creationId xmlns:a16="http://schemas.microsoft.com/office/drawing/2014/main" id="{9F05EDE3-861F-AF55-347C-E0012729C88F}"/>
              </a:ext>
            </a:extLst>
          </p:cNvPr>
          <p:cNvSpPr/>
          <p:nvPr/>
        </p:nvSpPr>
        <p:spPr>
          <a:xfrm>
            <a:off x="-3332808" y="-3374299"/>
            <a:ext cx="5335552" cy="4852675"/>
          </a:xfrm>
          <a:prstGeom prst="flowChartConnector">
            <a:avLst/>
          </a:prstGeom>
          <a:solidFill>
            <a:srgbClr val="BDD2E1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" name="Flowchart: Connector 19">
            <a:extLst>
              <a:ext uri="{FF2B5EF4-FFF2-40B4-BE49-F238E27FC236}">
                <a16:creationId xmlns:a16="http://schemas.microsoft.com/office/drawing/2014/main" id="{CA40F67A-B031-4A55-92C4-9DF6AF871A92}"/>
              </a:ext>
            </a:extLst>
          </p:cNvPr>
          <p:cNvSpPr/>
          <p:nvPr/>
        </p:nvSpPr>
        <p:spPr>
          <a:xfrm rot="20568141">
            <a:off x="10605256" y="4894717"/>
            <a:ext cx="5335552" cy="4852675"/>
          </a:xfrm>
          <a:prstGeom prst="flowChartConnector">
            <a:avLst/>
          </a:prstGeom>
          <a:solidFill>
            <a:srgbClr val="BDD2E1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Flowchart: Connector 20">
            <a:extLst>
              <a:ext uri="{FF2B5EF4-FFF2-40B4-BE49-F238E27FC236}">
                <a16:creationId xmlns:a16="http://schemas.microsoft.com/office/drawing/2014/main" id="{70B3F10E-1541-CB81-C9E7-C5CDB590D2CE}"/>
              </a:ext>
            </a:extLst>
          </p:cNvPr>
          <p:cNvSpPr/>
          <p:nvPr/>
        </p:nvSpPr>
        <p:spPr>
          <a:xfrm rot="20568141">
            <a:off x="11097290" y="4862395"/>
            <a:ext cx="5335552" cy="4852675"/>
          </a:xfrm>
          <a:prstGeom prst="flowChartConnector">
            <a:avLst/>
          </a:prstGeom>
          <a:solidFill>
            <a:srgbClr val="BDD2E1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278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3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6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9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8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1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4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3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7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3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3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6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9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D21D3D0E-1603-B627-A42B-00874E3D8E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1154" y="313457"/>
            <a:ext cx="9649692" cy="1325563"/>
          </a:xfrm>
        </p:spPr>
        <p:txBody>
          <a:bodyPr/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RSA/DBH Collaboration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AB8BCF-62F8-82F9-0BF1-A9911C029D62}"/>
              </a:ext>
            </a:extLst>
          </p:cNvPr>
          <p:cNvSpPr txBox="1"/>
          <p:nvPr/>
        </p:nvSpPr>
        <p:spPr>
          <a:xfrm>
            <a:off x="856890" y="1367150"/>
            <a:ext cx="10478219" cy="185451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285750" indent="-285750">
              <a:buClr>
                <a:srgbClr val="A81A28"/>
              </a:buClr>
              <a:buFont typeface="Wingdings" panose="05000000000000000000" pitchFamily="2" charset="2"/>
              <a:buChar char="v"/>
            </a:pPr>
            <a:r>
              <a:rPr lang="en-US" dirty="0">
                <a:solidFill>
                  <a:srgbClr val="001B50"/>
                </a:solidFill>
              </a:rPr>
              <a:t>VRS attends mental health meetings weekly/monthly with DBH certified SE providers: Anchor Mental Health, </a:t>
            </a:r>
            <a:r>
              <a:rPr lang="en-US" b="1" dirty="0">
                <a:solidFill>
                  <a:srgbClr val="9B1132"/>
                </a:solidFill>
              </a:rPr>
              <a:t>Community Connection*, Hillcrest Family Services*, MBI Health Services*, </a:t>
            </a:r>
            <a:r>
              <a:rPr lang="en-US" dirty="0">
                <a:solidFill>
                  <a:srgbClr val="001B50"/>
                </a:solidFill>
              </a:rPr>
              <a:t>PSI Family Services</a:t>
            </a:r>
            <a:r>
              <a:rPr lang="en-US" b="1" dirty="0">
                <a:solidFill>
                  <a:srgbClr val="001B50"/>
                </a:solidFill>
              </a:rPr>
              <a:t>, </a:t>
            </a:r>
            <a:r>
              <a:rPr lang="en-US" b="1" dirty="0">
                <a:solidFill>
                  <a:srgbClr val="A81A28"/>
                </a:solidFill>
              </a:rPr>
              <a:t>Psychiatric Center Charted* </a:t>
            </a:r>
            <a:r>
              <a:rPr lang="en-US" sz="1400" b="1" dirty="0">
                <a:solidFill>
                  <a:srgbClr val="C00000"/>
                </a:solidFill>
                <a:highlight>
                  <a:srgbClr val="FFFF00"/>
                </a:highlight>
              </a:rPr>
              <a:t>(*SUD Provider) </a:t>
            </a:r>
          </a:p>
          <a:p>
            <a:pPr marL="285750" indent="-285750">
              <a:buClr>
                <a:srgbClr val="A81A28"/>
              </a:buClr>
              <a:buFont typeface="Wingdings" panose="05000000000000000000" pitchFamily="2" charset="2"/>
              <a:buChar char="v"/>
            </a:pPr>
            <a:r>
              <a:rPr lang="en-US" dirty="0">
                <a:solidFill>
                  <a:srgbClr val="001B50"/>
                </a:solidFill>
              </a:rPr>
              <a:t>VRS receives monthly updates (on Job Development/Placement/Stabilization) from DBH’s EBSE providers</a:t>
            </a:r>
          </a:p>
          <a:p>
            <a:pPr marL="285750" indent="-285750">
              <a:buClr>
                <a:srgbClr val="A81A28"/>
              </a:buClr>
              <a:buFont typeface="Wingdings" panose="05000000000000000000" pitchFamily="2" charset="2"/>
              <a:buChar char="v"/>
            </a:pPr>
            <a:r>
              <a:rPr lang="en-US" dirty="0">
                <a:solidFill>
                  <a:srgbClr val="001B50"/>
                </a:solidFill>
              </a:rPr>
              <a:t>Supervisory VRS participates in DBH’s EBSE Managers Monthly Meeting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4E0065E-14A9-FF8B-5249-D6761D4E1517}"/>
              </a:ext>
            </a:extLst>
          </p:cNvPr>
          <p:cNvSpPr/>
          <p:nvPr/>
        </p:nvSpPr>
        <p:spPr>
          <a:xfrm>
            <a:off x="996410" y="4468546"/>
            <a:ext cx="2663456" cy="829339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DFD09ECE-4683-5007-EB59-1146BF25CECC}"/>
              </a:ext>
            </a:extLst>
          </p:cNvPr>
          <p:cNvSpPr/>
          <p:nvPr/>
        </p:nvSpPr>
        <p:spPr>
          <a:xfrm>
            <a:off x="4764271" y="4468546"/>
            <a:ext cx="2663456" cy="829339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4AA02305-954C-E0B4-CDF0-956BE40C8137}"/>
              </a:ext>
            </a:extLst>
          </p:cNvPr>
          <p:cNvSpPr/>
          <p:nvPr/>
        </p:nvSpPr>
        <p:spPr>
          <a:xfrm>
            <a:off x="8532132" y="4468546"/>
            <a:ext cx="2663456" cy="829339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B5368E8C-548D-7722-A48F-B4FC91D28961}"/>
              </a:ext>
            </a:extLst>
          </p:cNvPr>
          <p:cNvSpPr/>
          <p:nvPr/>
        </p:nvSpPr>
        <p:spPr>
          <a:xfrm>
            <a:off x="8532134" y="5763465"/>
            <a:ext cx="2663456" cy="829339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E5F00174-95E6-08FA-B705-78C0BC55AA23}"/>
              </a:ext>
            </a:extLst>
          </p:cNvPr>
          <p:cNvSpPr/>
          <p:nvPr/>
        </p:nvSpPr>
        <p:spPr>
          <a:xfrm>
            <a:off x="4764271" y="5763465"/>
            <a:ext cx="2663456" cy="829339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D4F7043-2154-A0C8-9118-AE3FE7E88057}"/>
              </a:ext>
            </a:extLst>
          </p:cNvPr>
          <p:cNvSpPr/>
          <p:nvPr/>
        </p:nvSpPr>
        <p:spPr>
          <a:xfrm>
            <a:off x="996410" y="5763464"/>
            <a:ext cx="2663456" cy="829339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9B0ED6D-A454-7F5C-02E0-DDD761ECD50D}"/>
              </a:ext>
            </a:extLst>
          </p:cNvPr>
          <p:cNvSpPr txBox="1"/>
          <p:nvPr/>
        </p:nvSpPr>
        <p:spPr>
          <a:xfrm>
            <a:off x="996410" y="4436939"/>
            <a:ext cx="2663456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Anchor Mental Health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87F670-47A1-4967-C2FE-A541A7C18055}"/>
              </a:ext>
            </a:extLst>
          </p:cNvPr>
          <p:cNvSpPr txBox="1"/>
          <p:nvPr/>
        </p:nvSpPr>
        <p:spPr>
          <a:xfrm>
            <a:off x="4764271" y="5731856"/>
            <a:ext cx="2663456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PSI Family Services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EC5CDD1-821D-E522-881E-517759E5C738}"/>
              </a:ext>
            </a:extLst>
          </p:cNvPr>
          <p:cNvSpPr txBox="1"/>
          <p:nvPr/>
        </p:nvSpPr>
        <p:spPr>
          <a:xfrm>
            <a:off x="8532132" y="4436939"/>
            <a:ext cx="2663456" cy="92415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sz="2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Hilcrest Family Services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D4C72DD-F626-D58A-DF97-9B8F56932393}"/>
              </a:ext>
            </a:extLst>
          </p:cNvPr>
          <p:cNvSpPr txBox="1"/>
          <p:nvPr/>
        </p:nvSpPr>
        <p:spPr>
          <a:xfrm>
            <a:off x="4764271" y="4436939"/>
            <a:ext cx="2663456" cy="9241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sz="2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Community Connection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29F62D3-49D4-61C6-E1EB-1B5EEE311786}"/>
              </a:ext>
            </a:extLst>
          </p:cNvPr>
          <p:cNvSpPr txBox="1"/>
          <p:nvPr/>
        </p:nvSpPr>
        <p:spPr>
          <a:xfrm>
            <a:off x="996410" y="5731856"/>
            <a:ext cx="2663456" cy="92415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sz="2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MBI Health Services</a:t>
            </a:r>
          </a:p>
        </p:txBody>
      </p:sp>
      <p:pic>
        <p:nvPicPr>
          <p:cNvPr id="28" name="Graphic 27" descr="Handshake">
            <a:extLst>
              <a:ext uri="{FF2B5EF4-FFF2-40B4-BE49-F238E27FC236}">
                <a16:creationId xmlns:a16="http://schemas.microsoft.com/office/drawing/2014/main" id="{9CC83FA1-0EDD-65ED-65F2-66912C31BD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08372" y="80245"/>
            <a:ext cx="1325563" cy="1325563"/>
          </a:xfrm>
          <a:prstGeom prst="rect">
            <a:avLst/>
          </a:prstGeom>
        </p:spPr>
      </p:pic>
      <p:pic>
        <p:nvPicPr>
          <p:cNvPr id="30" name="Graphic 29" descr="Handshake">
            <a:extLst>
              <a:ext uri="{FF2B5EF4-FFF2-40B4-BE49-F238E27FC236}">
                <a16:creationId xmlns:a16="http://schemas.microsoft.com/office/drawing/2014/main" id="{88EF2F4C-5B17-9DAC-CDDB-6970879D2F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58064" y="80244"/>
            <a:ext cx="1325563" cy="1325563"/>
          </a:xfrm>
          <a:prstGeom prst="rect">
            <a:avLst/>
          </a:prstGeom>
        </p:spPr>
      </p:pic>
      <p:pic>
        <p:nvPicPr>
          <p:cNvPr id="31" name="Picture 30" descr="Logo, company name&#10;&#10;Description automatically generated">
            <a:extLst>
              <a:ext uri="{FF2B5EF4-FFF2-40B4-BE49-F238E27FC236}">
                <a16:creationId xmlns:a16="http://schemas.microsoft.com/office/drawing/2014/main" id="{A787240D-F002-C2EB-6BBB-870FB703A45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17737"/>
            <a:ext cx="1725799" cy="1320796"/>
          </a:xfrm>
          <a:prstGeom prst="rect">
            <a:avLst/>
          </a:prstGeom>
        </p:spPr>
      </p:pic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248DCDE5-D155-1216-B99C-49F609C7285D}"/>
              </a:ext>
            </a:extLst>
          </p:cNvPr>
          <p:cNvSpPr/>
          <p:nvPr/>
        </p:nvSpPr>
        <p:spPr>
          <a:xfrm>
            <a:off x="3577918" y="3357463"/>
            <a:ext cx="5036162" cy="829339"/>
          </a:xfrm>
          <a:prstGeom prst="roundRect">
            <a:avLst/>
          </a:prstGeom>
          <a:solidFill>
            <a:srgbClr val="A81A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669ECF-38CD-1B7F-D9B4-399342C8A6FE}"/>
              </a:ext>
            </a:extLst>
          </p:cNvPr>
          <p:cNvSpPr txBox="1"/>
          <p:nvPr/>
        </p:nvSpPr>
        <p:spPr>
          <a:xfrm>
            <a:off x="3577918" y="3325856"/>
            <a:ext cx="5036162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Supported Employment Program Manager, DBH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92A04ED-8A6B-5ED3-CBB5-D651BF32A81C}"/>
              </a:ext>
            </a:extLst>
          </p:cNvPr>
          <p:cNvSpPr txBox="1"/>
          <p:nvPr/>
        </p:nvSpPr>
        <p:spPr>
          <a:xfrm>
            <a:off x="8532132" y="5747660"/>
            <a:ext cx="2663456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i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Psychiatric Center Charted</a:t>
            </a:r>
          </a:p>
        </p:txBody>
      </p:sp>
    </p:spTree>
    <p:extLst>
      <p:ext uri="{BB962C8B-B14F-4D97-AF65-F5344CB8AC3E}">
        <p14:creationId xmlns:p14="http://schemas.microsoft.com/office/powerpoint/2010/main" val="3218968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Custom 6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267AC3"/>
      </a:accent1>
      <a:accent2>
        <a:srgbClr val="034A90"/>
      </a:accent2>
      <a:accent3>
        <a:srgbClr val="F39891"/>
      </a:accent3>
      <a:accent4>
        <a:srgbClr val="AC001D"/>
      </a:accent4>
      <a:accent5>
        <a:srgbClr val="F9B6B7"/>
      </a:accent5>
      <a:accent6>
        <a:srgbClr val="DCEBF8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Custom 34">
    <a:dk1>
      <a:sysClr val="windowText" lastClr="000000"/>
    </a:dk1>
    <a:lt1>
      <a:sysClr val="window" lastClr="FFFFFF"/>
    </a:lt1>
    <a:dk2>
      <a:srgbClr val="201449"/>
    </a:dk2>
    <a:lt2>
      <a:srgbClr val="EEEEEE"/>
    </a:lt2>
    <a:accent1>
      <a:srgbClr val="0069B8"/>
    </a:accent1>
    <a:accent2>
      <a:srgbClr val="FF0000"/>
    </a:accent2>
    <a:accent3>
      <a:srgbClr val="2C3078"/>
    </a:accent3>
    <a:accent4>
      <a:srgbClr val="3BABFF"/>
    </a:accent4>
    <a:accent5>
      <a:srgbClr val="3BABFF"/>
    </a:accent5>
    <a:accent6>
      <a:srgbClr val="C00000"/>
    </a:accent6>
    <a:hlink>
      <a:srgbClr val="001C54"/>
    </a:hlink>
    <a:folHlink>
      <a:srgbClr val="7CC7FE"/>
    </a:folHlink>
  </a:clrScheme>
</a:themeOverride>
</file>

<file path=ppt/theme/themeOverride2.xml><?xml version="1.0" encoding="utf-8"?>
<a:themeOverride xmlns:a="http://schemas.openxmlformats.org/drawingml/2006/main">
  <a:clrScheme name="Custom 73">
    <a:dk1>
      <a:sysClr val="windowText" lastClr="000000"/>
    </a:dk1>
    <a:lt1>
      <a:sysClr val="window" lastClr="FFFFFF"/>
    </a:lt1>
    <a:dk2>
      <a:srgbClr val="0A4054"/>
    </a:dk2>
    <a:lt2>
      <a:srgbClr val="E7E6E6"/>
    </a:lt2>
    <a:accent1>
      <a:srgbClr val="FF1139"/>
    </a:accent1>
    <a:accent2>
      <a:srgbClr val="AC001D"/>
    </a:accent2>
    <a:accent3>
      <a:srgbClr val="F39891"/>
    </a:accent3>
    <a:accent4>
      <a:srgbClr val="AC001D"/>
    </a:accent4>
    <a:accent5>
      <a:srgbClr val="F9B6B7"/>
    </a:accent5>
    <a:accent6>
      <a:srgbClr val="DCEBF8"/>
    </a:accent6>
    <a:hlink>
      <a:srgbClr val="0563C1"/>
    </a:hlink>
    <a:folHlink>
      <a:srgbClr val="954F72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4880AA2F91E6704FA7228DC375DBDFB3" ma:contentTypeVersion="2" ma:contentTypeDescription="Create a new document." ma:contentTypeScope="" ma:versionID="8ed30369dda39e41f84ae38ef9af9106">
  <xsd:schema xmlns:xsd="http://www.w3.org/2001/XMLSchema" xmlns:xs="http://www.w3.org/2001/XMLSchema" xmlns:p="http://schemas.microsoft.com/office/2006/metadata/properties" xmlns:ns3="d51a4110-cbc5-4f47-9357-712fe69e18c6" targetNamespace="http://schemas.microsoft.com/office/2006/metadata/properties" ma:root="true" ma:fieldsID="b77ec5b91c35d8bdcdc91089d6133234" ns3:_="">
    <xsd:import namespace="d51a4110-cbc5-4f47-9357-712fe69e18c6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51a4110-cbc5-4f47-9357-712fe69e18c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771A7FE3-B8E5-41F0-9BE3-FBA2AF00A885}">
  <ds:schemaRefs>
    <ds:schemaRef ds:uri="d51a4110-cbc5-4f47-9357-712fe69e18c6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www.w3.org/XML/1998/namespace"/>
    <ds:schemaRef ds:uri="http://schemas.microsoft.com/office/2006/documentManagement/types"/>
    <ds:schemaRef ds:uri="http://purl.org/dc/dcmitype/"/>
    <ds:schemaRef ds:uri="http://purl.org/dc/terms/"/>
    <ds:schemaRef ds:uri="http://schemas.microsoft.com/office/infopath/2007/PartnerControls"/>
    <ds:schemaRef ds:uri="http://schemas.openxmlformats.org/package/2006/metadata/core-properties"/>
    <ds:schemaRef ds:uri="d51a4110-cbc5-4f47-9357-712fe69e18c6"/>
    <ds:schemaRef ds:uri="http://purl.org/dc/elements/1.1/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{91AE5CFB-A2CE-4083-B5E9-F81D24BF3483}tf16411248_win32</Template>
  <TotalTime>2513</TotalTime>
  <Words>710</Words>
  <Application>Microsoft Office PowerPoint</Application>
  <PresentationFormat>Widescreen</PresentationFormat>
  <Paragraphs>103</Paragraphs>
  <Slides>10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6" baseType="lpstr">
      <vt:lpstr>Arial</vt:lpstr>
      <vt:lpstr>Avenir Next LT Pro Light</vt:lpstr>
      <vt:lpstr>Calibri</vt:lpstr>
      <vt:lpstr>Posterama</vt:lpstr>
      <vt:lpstr>Wingdings</vt:lpstr>
      <vt:lpstr>Office Theme</vt:lpstr>
      <vt:lpstr>Supported Employment (SE) / Evidence-Based SE: RSA’s Collaborative efforts with dda and dbh</vt:lpstr>
      <vt:lpstr>Today’s Discussion</vt:lpstr>
      <vt:lpstr>Supported Employment / ebse</vt:lpstr>
      <vt:lpstr>PowerPoint Presentation</vt:lpstr>
      <vt:lpstr>Services provided by supported employment</vt:lpstr>
      <vt:lpstr>Types of jobs obtained Via SE/EBSE </vt:lpstr>
      <vt:lpstr>RSA/DDA Collaboration (Pt. 1)</vt:lpstr>
      <vt:lpstr>RSA/DDA Collaboration (Pt. 2)</vt:lpstr>
      <vt:lpstr>RSA/DBH Collaboration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Supported Employment (SE) / Evidence-Based SE: RSA’s Collaborative efforts with dda and dbh</dc:title>
  <dc:creator>Muoka, Ifeoma (DDS)</dc:creator>
  <cp:lastModifiedBy>Beidleman, Steven (DDS)</cp:lastModifiedBy>
  <cp:revision>2</cp:revision>
  <dcterms:created xsi:type="dcterms:W3CDTF">2022-08-21T03:03:08Z</dcterms:created>
  <dcterms:modified xsi:type="dcterms:W3CDTF">2022-12-08T15:38:13Z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0x0101004880AA2F91E6704FA7228DC375DBDFB3</vt:lpwstr>
  </property>
</Properties>
</file>