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29" r:id="rId2"/>
  </p:sldMasterIdLst>
  <p:notesMasterIdLst>
    <p:notesMasterId r:id="rId13"/>
  </p:notesMasterIdLst>
  <p:sldIdLst>
    <p:sldId id="304" r:id="rId3"/>
    <p:sldId id="346" r:id="rId4"/>
    <p:sldId id="395" r:id="rId5"/>
    <p:sldId id="396" r:id="rId6"/>
    <p:sldId id="426" r:id="rId7"/>
    <p:sldId id="384" r:id="rId8"/>
    <p:sldId id="411" r:id="rId9"/>
    <p:sldId id="345" r:id="rId10"/>
    <p:sldId id="427" r:id="rId11"/>
    <p:sldId id="34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rvUS" initials="S"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94229" autoAdjust="0"/>
  </p:normalViewPr>
  <p:slideViewPr>
    <p:cSldViewPr>
      <p:cViewPr varScale="1">
        <p:scale>
          <a:sx n="93" d="100"/>
          <a:sy n="93" d="100"/>
        </p:scale>
        <p:origin x="1056" y="91"/>
      </p:cViewPr>
      <p:guideLst>
        <p:guide orient="horz" pos="2160"/>
        <p:guide pos="2880"/>
      </p:guideLst>
    </p:cSldViewPr>
  </p:slideViewPr>
  <p:notesTextViewPr>
    <p:cViewPr>
      <p:scale>
        <a:sx n="1" d="1"/>
        <a:sy n="1" d="1"/>
      </p:scale>
      <p:origin x="0" y="0"/>
    </p:cViewPr>
  </p:notesTextViewPr>
  <p:sorterViewPr>
    <p:cViewPr>
      <p:scale>
        <a:sx n="100" d="100"/>
        <a:sy n="100" d="100"/>
      </p:scale>
      <p:origin x="0" y="379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CF284-510D-463F-A92F-C013DE8EB234}" type="datetimeFigureOut">
              <a:rPr lang="en-US" smtClean="0"/>
              <a:t>7/2/2019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7C6E2E-F5EA-42FD-A4D1-6F3F28F21BA0}" type="slidenum">
              <a:rPr lang="en-US" smtClean="0"/>
              <a:t>‹#›</a:t>
            </a:fld>
            <a:endParaRPr lang="en-US"/>
          </a:p>
        </p:txBody>
      </p:sp>
    </p:spTree>
    <p:extLst>
      <p:ext uri="{BB962C8B-B14F-4D97-AF65-F5344CB8AC3E}">
        <p14:creationId xmlns:p14="http://schemas.microsoft.com/office/powerpoint/2010/main" val="490424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a:t> </a:t>
            </a:r>
          </a:p>
        </p:txBody>
      </p:sp>
      <p:sp>
        <p:nvSpPr>
          <p:cNvPr id="4" name="Slide Number Placeholder 3"/>
          <p:cNvSpPr>
            <a:spLocks noGrp="1"/>
          </p:cNvSpPr>
          <p:nvPr>
            <p:ph type="sldNum" sz="quarter" idx="10"/>
          </p:nvPr>
        </p:nvSpPr>
        <p:spPr/>
        <p:txBody>
          <a:bodyPr/>
          <a:lstStyle/>
          <a:p>
            <a:fld id="{55B810AC-92B2-C843-AD7B-EBCA31EF58C3}" type="slidenum">
              <a:rPr lang="en-US" smtClean="0"/>
              <a:pPr/>
              <a:t>1</a:t>
            </a:fld>
            <a:endParaRPr lang="en-US" dirty="0"/>
          </a:p>
        </p:txBody>
      </p:sp>
    </p:spTree>
    <p:extLst>
      <p:ext uri="{BB962C8B-B14F-4D97-AF65-F5344CB8AC3E}">
        <p14:creationId xmlns:p14="http://schemas.microsoft.com/office/powerpoint/2010/main" val="140157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dianne</a:t>
            </a:r>
            <a:endParaRPr lang="en-US" dirty="0"/>
          </a:p>
          <a:p>
            <a:endParaRPr lang="en-US" dirty="0"/>
          </a:p>
          <a:p>
            <a:r>
              <a:rPr lang="en-US" dirty="0"/>
              <a:t>Facilitator will give an example</a:t>
            </a:r>
            <a:r>
              <a:rPr lang="en-US" baseline="0" dirty="0"/>
              <a:t> of all the bullets: </a:t>
            </a:r>
          </a:p>
          <a:p>
            <a:r>
              <a:rPr lang="en-US" b="1" baseline="0" dirty="0"/>
              <a:t>Bullet 1 </a:t>
            </a:r>
            <a:r>
              <a:rPr lang="en-US" baseline="0" dirty="0"/>
              <a:t>– Johnny falls; </a:t>
            </a:r>
          </a:p>
          <a:p>
            <a:r>
              <a:rPr lang="en-US" b="1" baseline="0" dirty="0"/>
              <a:t>Bullet 2- </a:t>
            </a:r>
            <a:r>
              <a:rPr lang="en-US" baseline="0" dirty="0"/>
              <a:t>DCS witness the fall and helps him up but he his bleeding; </a:t>
            </a:r>
          </a:p>
          <a:p>
            <a:r>
              <a:rPr lang="en-US" b="1" baseline="0" dirty="0"/>
              <a:t>Bullet 3 </a:t>
            </a:r>
            <a:r>
              <a:rPr lang="en-US" baseline="0" dirty="0"/>
              <a:t>– nurse is called first aide is applied still bleeding takes to ER; </a:t>
            </a:r>
          </a:p>
          <a:p>
            <a:r>
              <a:rPr lang="en-US" b="1" baseline="0" dirty="0"/>
              <a:t>Bullet 4</a:t>
            </a:r>
            <a:r>
              <a:rPr lang="en-US" baseline="0" dirty="0"/>
              <a:t> -  he receives stitches in the ER; </a:t>
            </a:r>
          </a:p>
          <a:p>
            <a:r>
              <a:rPr lang="en-US" b="1" baseline="0" dirty="0"/>
              <a:t>Bullet 5 </a:t>
            </a:r>
            <a:r>
              <a:rPr lang="en-US" baseline="0" dirty="0"/>
              <a:t>-  ER says come back in 7 days to remove stitches; </a:t>
            </a:r>
          </a:p>
          <a:p>
            <a:r>
              <a:rPr lang="en-US" b="1" baseline="0" dirty="0"/>
              <a:t>Bullet 6 </a:t>
            </a:r>
            <a:r>
              <a:rPr lang="en-US" baseline="0" dirty="0"/>
              <a:t>– provider enters the report in MCIS ensure all events are reported: </a:t>
            </a:r>
          </a:p>
          <a:p>
            <a:endParaRPr lang="en-US" baseline="0" dirty="0"/>
          </a:p>
          <a:p>
            <a:r>
              <a:rPr lang="en-US" b="1" baseline="0" dirty="0"/>
              <a:t>Refer back to </a:t>
            </a:r>
            <a:r>
              <a:rPr lang="en-US" b="1" u="sng" baseline="0" dirty="0"/>
              <a:t>Slide </a:t>
            </a:r>
            <a:r>
              <a:rPr lang="en-US" b="1" baseline="0" dirty="0"/>
              <a:t>7</a:t>
            </a:r>
            <a:r>
              <a:rPr lang="en-US" baseline="0" dirty="0"/>
              <a:t>—witnessed, discovered, reported (which might be the same as discovered)</a:t>
            </a:r>
            <a:endParaRPr lang="en-US" dirty="0"/>
          </a:p>
        </p:txBody>
      </p:sp>
      <p:sp>
        <p:nvSpPr>
          <p:cNvPr id="4" name="Slide Number Placeholder 3"/>
          <p:cNvSpPr>
            <a:spLocks noGrp="1"/>
          </p:cNvSpPr>
          <p:nvPr>
            <p:ph type="sldNum" sz="quarter" idx="10"/>
          </p:nvPr>
        </p:nvSpPr>
        <p:spPr/>
        <p:txBody>
          <a:bodyPr/>
          <a:lstStyle/>
          <a:p>
            <a:fld id="{C88E3D1F-58B1-47A8-87BE-F716028E0DC0}"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Greg - If you cannot enter an incident does not mean you are</a:t>
            </a:r>
            <a:r>
              <a:rPr lang="en-US" baseline="0" dirty="0"/>
              <a:t> removed from entering the incident – you need to notify someone.  </a:t>
            </a:r>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4</a:t>
            </a:fld>
            <a:endParaRPr lang="en-US"/>
          </a:p>
        </p:txBody>
      </p:sp>
    </p:spTree>
    <p:extLst>
      <p:ext uri="{BB962C8B-B14F-4D97-AF65-F5344CB8AC3E}">
        <p14:creationId xmlns:p14="http://schemas.microsoft.com/office/powerpoint/2010/main" val="1448658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Greg - If you cannot enter an incident does not mean you are</a:t>
            </a:r>
            <a:r>
              <a:rPr lang="en-US" baseline="0" dirty="0"/>
              <a:t> removed from entering the incident – you need to notify someone.  </a:t>
            </a:r>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5</a:t>
            </a:fld>
            <a:endParaRPr lang="en-US"/>
          </a:p>
        </p:txBody>
      </p:sp>
    </p:spTree>
    <p:extLst>
      <p:ext uri="{BB962C8B-B14F-4D97-AF65-F5344CB8AC3E}">
        <p14:creationId xmlns:p14="http://schemas.microsoft.com/office/powerpoint/2010/main" val="1361797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greg</a:t>
            </a:r>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6</a:t>
            </a:fld>
            <a:endParaRPr lang="en-US"/>
          </a:p>
        </p:txBody>
      </p:sp>
    </p:spTree>
    <p:extLst>
      <p:ext uri="{BB962C8B-B14F-4D97-AF65-F5344CB8AC3E}">
        <p14:creationId xmlns:p14="http://schemas.microsoft.com/office/powerpoint/2010/main" val="2072429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dianne</a:t>
            </a:r>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7</a:t>
            </a:fld>
            <a:endParaRPr lang="en-US"/>
          </a:p>
        </p:txBody>
      </p:sp>
    </p:spTree>
    <p:extLst>
      <p:ext uri="{BB962C8B-B14F-4D97-AF65-F5344CB8AC3E}">
        <p14:creationId xmlns:p14="http://schemas.microsoft.com/office/powerpoint/2010/main" val="1601750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dianne</a:t>
            </a:r>
            <a:endParaRPr lang="en-US" dirty="0"/>
          </a:p>
        </p:txBody>
      </p:sp>
      <p:sp>
        <p:nvSpPr>
          <p:cNvPr id="4" name="Slide Number Placeholder 3"/>
          <p:cNvSpPr>
            <a:spLocks noGrp="1"/>
          </p:cNvSpPr>
          <p:nvPr>
            <p:ph type="sldNum" sz="quarter" idx="10"/>
          </p:nvPr>
        </p:nvSpPr>
        <p:spPr/>
        <p:txBody>
          <a:bodyPr/>
          <a:lstStyle/>
          <a:p>
            <a:fld id="{C88E3D1F-58B1-47A8-87BE-F716028E0DC0}"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dianne</a:t>
            </a:r>
            <a:endParaRPr lang="en-US" dirty="0"/>
          </a:p>
        </p:txBody>
      </p:sp>
      <p:sp>
        <p:nvSpPr>
          <p:cNvPr id="4" name="Slide Number Placeholder 3"/>
          <p:cNvSpPr>
            <a:spLocks noGrp="1"/>
          </p:cNvSpPr>
          <p:nvPr>
            <p:ph type="sldNum" sz="quarter" idx="10"/>
          </p:nvPr>
        </p:nvSpPr>
        <p:spPr/>
        <p:txBody>
          <a:bodyPr/>
          <a:lstStyle/>
          <a:p>
            <a:fld id="{C88E3D1F-58B1-47A8-87BE-F716028E0DC0}" type="slidenum">
              <a:rPr lang="en-US" smtClean="0"/>
              <a:pPr/>
              <a:t>9</a:t>
            </a:fld>
            <a:endParaRPr lang="en-US"/>
          </a:p>
        </p:txBody>
      </p:sp>
    </p:spTree>
    <p:extLst>
      <p:ext uri="{BB962C8B-B14F-4D97-AF65-F5344CB8AC3E}">
        <p14:creationId xmlns:p14="http://schemas.microsoft.com/office/powerpoint/2010/main" val="2986840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10</a:t>
            </a:fld>
            <a:endParaRPr lang="en-US"/>
          </a:p>
        </p:txBody>
      </p:sp>
    </p:spTree>
    <p:extLst>
      <p:ext uri="{BB962C8B-B14F-4D97-AF65-F5344CB8AC3E}">
        <p14:creationId xmlns:p14="http://schemas.microsoft.com/office/powerpoint/2010/main" val="3798690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703659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189263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2774342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5" name="Rectangle 14"/>
          <p:cNvSpPr/>
          <p:nvPr userDrawn="1"/>
        </p:nvSpPr>
        <p:spPr>
          <a:xfrm>
            <a:off x="0" y="702733"/>
            <a:ext cx="9144000" cy="6155267"/>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Oval 15"/>
          <p:cNvSpPr/>
          <p:nvPr userDrawn="1"/>
        </p:nvSpPr>
        <p:spPr>
          <a:xfrm rot="1112321">
            <a:off x="-1085917" y="-1716455"/>
            <a:ext cx="12657749" cy="518639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14160DDSS_logo_DDSfinal.png"/>
          <p:cNvPicPr>
            <a:picLocks noChangeAspect="1"/>
          </p:cNvPicPr>
          <p:nvPr userDrawn="1"/>
        </p:nvPicPr>
        <p:blipFill>
          <a:blip r:embed="rId2"/>
          <a:stretch>
            <a:fillRect/>
          </a:stretch>
        </p:blipFill>
        <p:spPr>
          <a:xfrm>
            <a:off x="7490778" y="486713"/>
            <a:ext cx="1242490" cy="1533172"/>
          </a:xfrm>
          <a:prstGeom prst="rect">
            <a:avLst/>
          </a:prstGeom>
        </p:spPr>
      </p:pic>
      <p:sp>
        <p:nvSpPr>
          <p:cNvPr id="13" name="Rectangle 12"/>
          <p:cNvSpPr/>
          <p:nvPr userDrawn="1"/>
        </p:nvSpPr>
        <p:spPr>
          <a:xfrm>
            <a:off x="7208648" y="0"/>
            <a:ext cx="1944496" cy="294162"/>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0"/>
            <a:ext cx="7208648" cy="294162"/>
          </a:xfrm>
          <a:prstGeom prst="rect">
            <a:avLst/>
          </a:prstGeom>
          <a:solidFill>
            <a:srgbClr val="011F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7044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Rectangle 14"/>
          <p:cNvSpPr/>
          <p:nvPr userDrawn="1"/>
        </p:nvSpPr>
        <p:spPr>
          <a:xfrm>
            <a:off x="0" y="702733"/>
            <a:ext cx="9144000" cy="6155267"/>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
        <p:nvSpPr>
          <p:cNvPr id="16" name="Oval 15"/>
          <p:cNvSpPr/>
          <p:nvPr userDrawn="1"/>
        </p:nvSpPr>
        <p:spPr>
          <a:xfrm rot="1112321">
            <a:off x="-1085917" y="-1716455"/>
            <a:ext cx="12657749" cy="518639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pic>
        <p:nvPicPr>
          <p:cNvPr id="12" name="Picture 11" descr="14160DDSS_logo_DDSfinal.png"/>
          <p:cNvPicPr>
            <a:picLocks noChangeAspect="1"/>
          </p:cNvPicPr>
          <p:nvPr userDrawn="1"/>
        </p:nvPicPr>
        <p:blipFill>
          <a:blip r:embed="rId2"/>
          <a:stretch>
            <a:fillRect/>
          </a:stretch>
        </p:blipFill>
        <p:spPr>
          <a:xfrm>
            <a:off x="7490778" y="486713"/>
            <a:ext cx="1242490" cy="1533172"/>
          </a:xfrm>
          <a:prstGeom prst="rect">
            <a:avLst/>
          </a:prstGeom>
        </p:spPr>
      </p:pic>
      <p:sp>
        <p:nvSpPr>
          <p:cNvPr id="13" name="Rectangle 12"/>
          <p:cNvSpPr/>
          <p:nvPr userDrawn="1"/>
        </p:nvSpPr>
        <p:spPr>
          <a:xfrm>
            <a:off x="7208648" y="0"/>
            <a:ext cx="1944496" cy="294162"/>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
        <p:nvSpPr>
          <p:cNvPr id="14" name="Rectangle 13"/>
          <p:cNvSpPr/>
          <p:nvPr userDrawn="1"/>
        </p:nvSpPr>
        <p:spPr>
          <a:xfrm>
            <a:off x="0" y="0"/>
            <a:ext cx="7208648" cy="294162"/>
          </a:xfrm>
          <a:prstGeom prst="rect">
            <a:avLst/>
          </a:prstGeom>
          <a:solidFill>
            <a:srgbClr val="011F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Tree>
    <p:extLst>
      <p:ext uri="{BB962C8B-B14F-4D97-AF65-F5344CB8AC3E}">
        <p14:creationId xmlns:p14="http://schemas.microsoft.com/office/powerpoint/2010/main" val="253240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ext Placeholder 3"/>
          <p:cNvSpPr>
            <a:spLocks noGrp="1"/>
          </p:cNvSpPr>
          <p:nvPr>
            <p:ph type="body" sz="half" idx="2"/>
          </p:nvPr>
        </p:nvSpPr>
        <p:spPr>
          <a:xfrm>
            <a:off x="914400" y="3124200"/>
            <a:ext cx="7315200" cy="2895600"/>
          </a:xfrm>
          <a:prstGeom prst="rect">
            <a:avLst/>
          </a:prstGeom>
        </p:spPr>
        <p:txBody>
          <a:bodyPr lIns="0" tIns="0" rIns="0" bIns="0"/>
          <a:lstStyle>
            <a:lvl1pPr marL="0" indent="0">
              <a:lnSpc>
                <a:spcPts val="2400"/>
              </a:lnSpc>
              <a:buNone/>
              <a:defRPr sz="3200" b="0" i="0">
                <a:latin typeface="Gill Sans Std Light"/>
                <a:cs typeface="Gill Sans Std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3"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4" name="Subtitle 2"/>
          <p:cNvSpPr>
            <a:spLocks noGrp="1"/>
          </p:cNvSpPr>
          <p:nvPr>
            <p:ph type="subTitle" idx="1" hasCustomPrompt="1"/>
          </p:nvPr>
        </p:nvSpPr>
        <p:spPr>
          <a:xfrm>
            <a:off x="914400" y="2362200"/>
            <a:ext cx="7315200" cy="457200"/>
          </a:xfrm>
          <a:prstGeom prst="rect">
            <a:avLst/>
          </a:prstGeom>
        </p:spPr>
        <p:txBody>
          <a:bodyPr lIns="0" tIns="0" rIns="0" bIns="0" anchor="t"/>
          <a:lstStyle>
            <a:lvl1pPr marL="0" indent="0" algn="l">
              <a:buNone/>
              <a:defRPr b="0" i="0">
                <a:solidFill>
                  <a:srgbClr val="011F4F"/>
                </a:solidFill>
                <a:latin typeface="Gill Sans Std Bold"/>
                <a:cs typeface="Gill Sans Std Bol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Slide Subhead</a:t>
            </a:r>
          </a:p>
        </p:txBody>
      </p:sp>
      <p:sp>
        <p:nvSpPr>
          <p:cNvPr id="15"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6"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7"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441711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256643"/>
            <a:ext cx="7772400" cy="2869520"/>
          </a:xfrm>
          <a:prstGeom prst="rect">
            <a:avLst/>
          </a:prstGeom>
        </p:spPr>
        <p:txBody>
          <a:bodyPr/>
          <a:lstStyle>
            <a:lvl1pPr>
              <a:buClr>
                <a:srgbClr val="C40033"/>
              </a:buClr>
              <a:defRPr>
                <a:latin typeface="Gill Sans Std Light"/>
              </a:defRPr>
            </a:lvl1pPr>
            <a:lvl2pPr>
              <a:buClr>
                <a:srgbClr val="C40033"/>
              </a:buClr>
              <a:defRPr>
                <a:latin typeface="Gill Sans Std Light"/>
              </a:defRPr>
            </a:lvl2pPr>
            <a:lvl3pPr>
              <a:buClr>
                <a:srgbClr val="C40033"/>
              </a:buClr>
              <a:defRPr>
                <a:latin typeface="Gill Sans Std Light"/>
              </a:defRPr>
            </a:lvl3pPr>
            <a:lvl4pPr>
              <a:buClr>
                <a:srgbClr val="C40033"/>
              </a:buClr>
              <a:defRPr>
                <a:latin typeface="Gill Sans Std Light"/>
              </a:defRPr>
            </a:lvl4pPr>
            <a:lvl5pPr>
              <a:buClr>
                <a:srgbClr val="C40033"/>
              </a:buClr>
              <a:defRPr>
                <a:latin typeface="Gill Sans Std Ligh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1" name="Subtitle 2"/>
          <p:cNvSpPr>
            <a:spLocks noGrp="1"/>
          </p:cNvSpPr>
          <p:nvPr>
            <p:ph type="subTitle" idx="13" hasCustomPrompt="1"/>
          </p:nvPr>
        </p:nvSpPr>
        <p:spPr>
          <a:xfrm>
            <a:off x="914400" y="2362200"/>
            <a:ext cx="7315200" cy="457200"/>
          </a:xfrm>
          <a:prstGeom prst="rect">
            <a:avLst/>
          </a:prstGeom>
        </p:spPr>
        <p:txBody>
          <a:bodyPr lIns="0" tIns="0" rIns="0" bIns="0" anchor="t"/>
          <a:lstStyle>
            <a:lvl1pPr marL="0" indent="0" algn="l">
              <a:buNone/>
              <a:defRPr b="0" i="0">
                <a:solidFill>
                  <a:srgbClr val="011F4F"/>
                </a:solidFill>
                <a:latin typeface="Gill Sans Std Bold"/>
                <a:cs typeface="Gill Sans Std Bol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Slide Subhead</a:t>
            </a:r>
          </a:p>
        </p:txBody>
      </p:sp>
      <p:sp>
        <p:nvSpPr>
          <p:cNvPr id="12"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3"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4"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1766937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2295837"/>
            <a:ext cx="3581400" cy="3830326"/>
          </a:xfrm>
          <a:prstGeom prst="rect">
            <a:avLst/>
          </a:prstGeom>
        </p:spPr>
        <p:txBody>
          <a:bodyPr/>
          <a:lstStyle>
            <a:lvl1pPr>
              <a:buClr>
                <a:srgbClr val="C40033"/>
              </a:buClr>
              <a:defRPr sz="2800">
                <a:latin typeface="Gill Sans Std Light"/>
              </a:defRPr>
            </a:lvl1pPr>
            <a:lvl2pPr>
              <a:buClr>
                <a:srgbClr val="C40033"/>
              </a:buClr>
              <a:defRPr sz="2400">
                <a:latin typeface="Gill Sans Std Light"/>
              </a:defRPr>
            </a:lvl2pPr>
            <a:lvl3pPr>
              <a:buClr>
                <a:srgbClr val="C40033"/>
              </a:buClr>
              <a:defRPr sz="2000">
                <a:latin typeface="Gill Sans Std Light"/>
              </a:defRPr>
            </a:lvl3pPr>
            <a:lvl4pPr>
              <a:buClr>
                <a:srgbClr val="C40033"/>
              </a:buClr>
              <a:defRPr sz="1800">
                <a:latin typeface="Gill Sans Std Light"/>
              </a:defRPr>
            </a:lvl4pPr>
            <a:lvl5pPr>
              <a:buClr>
                <a:srgbClr val="C40033"/>
              </a:buClr>
              <a:defRPr sz="1800">
                <a:latin typeface="Gill Sans Std Light"/>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2295837"/>
            <a:ext cx="3581400" cy="3830326"/>
          </a:xfrm>
          <a:prstGeom prst="rect">
            <a:avLst/>
          </a:prstGeom>
        </p:spPr>
        <p:txBody>
          <a:bodyPr/>
          <a:lstStyle>
            <a:lvl1pPr>
              <a:buClr>
                <a:srgbClr val="C40033"/>
              </a:buClr>
              <a:defRPr sz="2800">
                <a:latin typeface="Gill Sans Std Light"/>
              </a:defRPr>
            </a:lvl1pPr>
            <a:lvl2pPr>
              <a:buClr>
                <a:srgbClr val="C40033"/>
              </a:buClr>
              <a:defRPr sz="2400">
                <a:latin typeface="Gill Sans Std Light"/>
              </a:defRPr>
            </a:lvl2pPr>
            <a:lvl3pPr>
              <a:buClr>
                <a:srgbClr val="C40033"/>
              </a:buClr>
              <a:defRPr sz="2000">
                <a:latin typeface="Gill Sans Std Light"/>
              </a:defRPr>
            </a:lvl3pPr>
            <a:lvl4pPr>
              <a:buClr>
                <a:srgbClr val="C40033"/>
              </a:buClr>
              <a:defRPr sz="1800">
                <a:latin typeface="Gill Sans Std Light"/>
              </a:defRPr>
            </a:lvl4pPr>
            <a:lvl5pPr>
              <a:buClr>
                <a:srgbClr val="C40033"/>
              </a:buClr>
              <a:defRPr sz="1800">
                <a:latin typeface="Gill Sans Std Light"/>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9"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0"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1"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403485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0" y="2225963"/>
            <a:ext cx="3582988" cy="639762"/>
          </a:xfrm>
          <a:prstGeom prst="rect">
            <a:avLst/>
          </a:prstGeom>
        </p:spPr>
        <p:txBody>
          <a:bodyPr anchor="b"/>
          <a:lstStyle>
            <a:lvl1pPr marL="0" indent="0">
              <a:buNone/>
              <a:defRPr sz="2800" b="0" i="0">
                <a:solidFill>
                  <a:srgbClr val="011F4F"/>
                </a:solidFill>
                <a:latin typeface="Gill Sans Std Bold"/>
                <a:cs typeface="Gill Sans Std 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dirty="0"/>
              <a:t>Slide Subhead</a:t>
            </a:r>
          </a:p>
        </p:txBody>
      </p:sp>
      <p:sp>
        <p:nvSpPr>
          <p:cNvPr id="4" name="Content Placeholder 3"/>
          <p:cNvSpPr>
            <a:spLocks noGrp="1"/>
          </p:cNvSpPr>
          <p:nvPr>
            <p:ph sz="half" idx="2"/>
          </p:nvPr>
        </p:nvSpPr>
        <p:spPr>
          <a:xfrm>
            <a:off x="914400" y="2865725"/>
            <a:ext cx="3582988" cy="3260437"/>
          </a:xfrm>
          <a:prstGeom prst="rect">
            <a:avLst/>
          </a:prstGeom>
        </p:spPr>
        <p:txBody>
          <a:bodyPr/>
          <a:lstStyle>
            <a:lvl1pPr>
              <a:buClr>
                <a:srgbClr val="C40033"/>
              </a:buClr>
              <a:defRPr sz="2400">
                <a:latin typeface="Gill Sans Std Light"/>
              </a:defRPr>
            </a:lvl1pPr>
            <a:lvl2pPr>
              <a:buClr>
                <a:srgbClr val="C40033"/>
              </a:buClr>
              <a:defRPr sz="2000">
                <a:latin typeface="Gill Sans Std Light"/>
              </a:defRPr>
            </a:lvl2pPr>
            <a:lvl3pPr>
              <a:buClr>
                <a:srgbClr val="C40033"/>
              </a:buClr>
              <a:defRPr sz="1800">
                <a:latin typeface="Gill Sans Std Light"/>
              </a:defRPr>
            </a:lvl3pPr>
            <a:lvl4pPr>
              <a:buClr>
                <a:srgbClr val="C40033"/>
              </a:buClr>
              <a:defRPr sz="1600">
                <a:latin typeface="Gill Sans Std Light"/>
              </a:defRPr>
            </a:lvl4pPr>
            <a:lvl5pPr>
              <a:buClr>
                <a:srgbClr val="C40033"/>
              </a:buClr>
              <a:defRPr sz="1600">
                <a:latin typeface="Gill Sans Std Ligh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4645025" y="2225963"/>
            <a:ext cx="3584575" cy="639762"/>
          </a:xfrm>
          <a:prstGeom prst="rect">
            <a:avLst/>
          </a:prstGeom>
        </p:spPr>
        <p:txBody>
          <a:bodyPr anchor="b"/>
          <a:lstStyle>
            <a:lvl1pPr marL="0" indent="0">
              <a:buNone/>
              <a:defRPr sz="2800" b="0" i="0">
                <a:solidFill>
                  <a:srgbClr val="011F4F"/>
                </a:solidFill>
                <a:latin typeface="Gill Sans Std Bold"/>
                <a:cs typeface="Gill Sans Std 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dirty="0"/>
              <a:t>Slide Subhead</a:t>
            </a:r>
          </a:p>
        </p:txBody>
      </p:sp>
      <p:sp>
        <p:nvSpPr>
          <p:cNvPr id="6" name="Content Placeholder 5"/>
          <p:cNvSpPr>
            <a:spLocks noGrp="1"/>
          </p:cNvSpPr>
          <p:nvPr>
            <p:ph sz="quarter" idx="4"/>
          </p:nvPr>
        </p:nvSpPr>
        <p:spPr>
          <a:xfrm>
            <a:off x="4645025" y="2865725"/>
            <a:ext cx="3584575" cy="3260438"/>
          </a:xfrm>
          <a:prstGeom prst="rect">
            <a:avLst/>
          </a:prstGeom>
        </p:spPr>
        <p:txBody>
          <a:bodyPr/>
          <a:lstStyle>
            <a:lvl1pPr>
              <a:buClr>
                <a:srgbClr val="C40033"/>
              </a:buClr>
              <a:defRPr sz="2400">
                <a:latin typeface="Gill Sans Std Light"/>
              </a:defRPr>
            </a:lvl1pPr>
            <a:lvl2pPr>
              <a:buClr>
                <a:srgbClr val="C40033"/>
              </a:buClr>
              <a:defRPr sz="2000">
                <a:latin typeface="Gill Sans Std Light"/>
              </a:defRPr>
            </a:lvl2pPr>
            <a:lvl3pPr>
              <a:buClr>
                <a:srgbClr val="C40033"/>
              </a:buClr>
              <a:defRPr sz="1800">
                <a:latin typeface="Gill Sans Std Light"/>
              </a:defRPr>
            </a:lvl3pPr>
            <a:lvl4pPr>
              <a:buClr>
                <a:srgbClr val="C40033"/>
              </a:buClr>
              <a:defRPr sz="1600">
                <a:latin typeface="Gill Sans Std Light"/>
              </a:defRPr>
            </a:lvl4pPr>
            <a:lvl5pPr>
              <a:buClr>
                <a:srgbClr val="C40033"/>
              </a:buClr>
              <a:defRPr sz="1600">
                <a:latin typeface="Gill Sans Std Ligh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3"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4"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5"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4130469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3134388"/>
            <a:ext cx="5111750" cy="2991775"/>
          </a:xfrm>
          <a:prstGeom prst="rect">
            <a:avLst/>
          </a:prstGeom>
        </p:spPr>
        <p:txBody>
          <a:bodyPr/>
          <a:lstStyle>
            <a:lvl1pPr>
              <a:buClr>
                <a:srgbClr val="C40033"/>
              </a:buClr>
              <a:defRPr sz="3200">
                <a:latin typeface="Gill Sans Std Light"/>
              </a:defRPr>
            </a:lvl1pPr>
            <a:lvl2pPr>
              <a:buClr>
                <a:srgbClr val="C40033"/>
              </a:buClr>
              <a:defRPr sz="2800">
                <a:latin typeface="Gill Sans Std Light"/>
              </a:defRPr>
            </a:lvl2pPr>
            <a:lvl3pPr>
              <a:buClr>
                <a:srgbClr val="C40033"/>
              </a:buClr>
              <a:defRPr sz="2400">
                <a:latin typeface="Gill Sans Std Light"/>
              </a:defRPr>
            </a:lvl3pPr>
            <a:lvl4pPr>
              <a:buClr>
                <a:srgbClr val="C40033"/>
              </a:buClr>
              <a:defRPr sz="2000">
                <a:latin typeface="Gill Sans Std Light"/>
              </a:defRPr>
            </a:lvl4pPr>
            <a:lvl5pPr>
              <a:buClr>
                <a:srgbClr val="C40033"/>
              </a:buClr>
              <a:defRPr sz="2000">
                <a:latin typeface="Gill Sans Std Light"/>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914400" y="3134388"/>
            <a:ext cx="2551113" cy="2991775"/>
          </a:xfrm>
          <a:prstGeom prst="rect">
            <a:avLst/>
          </a:prstGeom>
        </p:spPr>
        <p:txBody>
          <a:bodyPr lIns="0" tIns="0" rIns="0" bIns="0"/>
          <a:lstStyle>
            <a:lvl1pPr marL="0" indent="0">
              <a:buNone/>
              <a:defRPr sz="1400">
                <a:latin typeface="Gill Sans Std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ubtitle 2"/>
          <p:cNvSpPr>
            <a:spLocks noGrp="1"/>
          </p:cNvSpPr>
          <p:nvPr>
            <p:ph type="subTitle" idx="13" hasCustomPrompt="1"/>
          </p:nvPr>
        </p:nvSpPr>
        <p:spPr>
          <a:xfrm>
            <a:off x="914400" y="2362200"/>
            <a:ext cx="7315200" cy="457200"/>
          </a:xfrm>
          <a:prstGeom prst="rect">
            <a:avLst/>
          </a:prstGeom>
        </p:spPr>
        <p:txBody>
          <a:bodyPr lIns="0" tIns="0" rIns="0" bIns="0" anchor="t"/>
          <a:lstStyle>
            <a:lvl1pPr marL="0" indent="0" algn="l">
              <a:buNone/>
              <a:defRPr b="0" i="0">
                <a:solidFill>
                  <a:srgbClr val="011F4F"/>
                </a:solidFill>
                <a:latin typeface="Gill Sans Std Bold"/>
                <a:cs typeface="Gill Sans Std Bol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Slide Subhead</a:t>
            </a:r>
          </a:p>
        </p:txBody>
      </p:sp>
      <p:sp>
        <p:nvSpPr>
          <p:cNvPr id="13"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4"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5"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6"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758853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0" i="0">
                <a:solidFill>
                  <a:srgbClr val="011F4F"/>
                </a:solidFill>
                <a:latin typeface="Gill Sans Std Bold"/>
                <a:cs typeface="Gill Sans Std Bold"/>
              </a:defRPr>
            </a:lvl1pPr>
          </a:lstStyle>
          <a:p>
            <a:r>
              <a:rPr lang="en-US" dirty="0"/>
              <a:t>Slide Subhead</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Gill Sans Std Ligh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Gill Sans Std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9"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0"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90467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tx2"/>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212" y="76201"/>
            <a:ext cx="14897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le 7"/>
          <p:cNvGraphicFramePr>
            <a:graphicFrameLocks noGrp="1"/>
          </p:cNvGraphicFramePr>
          <p:nvPr userDrawn="1">
            <p:extLst>
              <p:ext uri="{D42A27DB-BD31-4B8C-83A1-F6EECF244321}">
                <p14:modId xmlns:p14="http://schemas.microsoft.com/office/powerpoint/2010/main" val="899271520"/>
              </p:ext>
            </p:extLst>
          </p:nvPr>
        </p:nvGraphicFramePr>
        <p:xfrm>
          <a:off x="533400" y="6328060"/>
          <a:ext cx="7304722" cy="459804"/>
        </p:xfrm>
        <a:graphic>
          <a:graphicData uri="http://schemas.openxmlformats.org/drawingml/2006/table">
            <a:tbl>
              <a:tblPr>
                <a:tableStyleId>{5C22544A-7EE6-4342-B048-85BDC9FD1C3A}</a:tableStyleId>
              </a:tblPr>
              <a:tblGrid>
                <a:gridCol w="7304722">
                  <a:extLst>
                    <a:ext uri="{9D8B030D-6E8A-4147-A177-3AD203B41FA5}">
                      <a16:colId xmlns:a16="http://schemas.microsoft.com/office/drawing/2014/main" val="20000"/>
                    </a:ext>
                  </a:extLst>
                </a:gridCol>
              </a:tblGrid>
              <a:tr h="424180">
                <a:tc>
                  <a:txBody>
                    <a:bodyPr/>
                    <a:lstStyle/>
                    <a:p>
                      <a:pPr marL="0" marR="0" eaLnBrk="0">
                        <a:lnSpc>
                          <a:spcPct val="86000"/>
                        </a:lnSpc>
                        <a:spcBef>
                          <a:spcPts val="0"/>
                        </a:spcBef>
                        <a:spcAft>
                          <a:spcPts val="0"/>
                        </a:spcAft>
                      </a:pPr>
                      <a:r>
                        <a:rPr lang="en-US" sz="700" spc="-40" dirty="0">
                          <a:effectLst/>
                        </a:rPr>
                        <a:t>COPYRIGHT NOTICE</a:t>
                      </a:r>
                      <a:endParaRPr lang="en-US" sz="1200" dirty="0">
                        <a:effectLst/>
                      </a:endParaRPr>
                    </a:p>
                    <a:p>
                      <a:pPr marL="0" marR="594360" algn="just" eaLnBrk="0">
                        <a:lnSpc>
                          <a:spcPct val="115000"/>
                        </a:lnSpc>
                        <a:spcBef>
                          <a:spcPts val="0"/>
                        </a:spcBef>
                        <a:spcAft>
                          <a:spcPts val="0"/>
                        </a:spcAft>
                      </a:pPr>
                      <a:r>
                        <a:rPr lang="en-US" sz="700" spc="-5" dirty="0">
                          <a:effectLst/>
                        </a:rPr>
                        <a:t>This document is the property of the Government of the District of Columbia, Department on Disability Services. It is intended to be used for training and development purposes only. Recipients of this document are hereby notified that any improper dissemination, editing, or copying of this document and its attachments, if any, or the </a:t>
                      </a:r>
                      <a:r>
                        <a:rPr lang="en-US" sz="700" spc="5" dirty="0">
                          <a:effectLst/>
                        </a:rPr>
                        <a:t>information contained herein is prohibited. If such actions are taken, proper legal actions will be reported through District of Columbia Government authorities.</a:t>
                      </a:r>
                      <a:endParaRPr lang="en-US" sz="1200" dirty="0">
                        <a:effectLst/>
                        <a:latin typeface="Times New Roman"/>
                        <a:ea typeface="Times New Roman"/>
                        <a:cs typeface="Times New Roman"/>
                      </a:endParaRPr>
                    </a:p>
                  </a:txBody>
                  <a:tcPr marL="0" marR="0" marT="0" marB="0">
                    <a:solidFill>
                      <a:schemeClr val="bg1"/>
                    </a:solidFill>
                  </a:tcPr>
                </a:tc>
                <a:extLst>
                  <a:ext uri="{0D108BD9-81ED-4DB2-BD59-A6C34878D82A}">
                    <a16:rowId xmlns:a16="http://schemas.microsoft.com/office/drawing/2014/main" val="10000"/>
                  </a:ext>
                </a:extLst>
              </a:tr>
            </a:tbl>
          </a:graphicData>
        </a:graphic>
      </p:graphicFrame>
      <p:pic>
        <p:nvPicPr>
          <p:cNvPr id="409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29600" y="6400800"/>
            <a:ext cx="390525" cy="31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2285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33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a:xfrm>
            <a:off x="6553200" y="6243638"/>
            <a:ext cx="2133600" cy="457200"/>
          </a:xfrm>
          <a:prstGeom prst="rect">
            <a:avLst/>
          </a:prstGeom>
        </p:spPr>
        <p:txBody>
          <a:bodyPr/>
          <a:lstStyle>
            <a:lvl1pPr algn="r">
              <a:defRPr/>
            </a:lvl1pPr>
          </a:lstStyle>
          <a:p>
            <a:fld id="{E7EFCE55-C209-45C2-A256-30F0418EB8C6}" type="slidenum">
              <a:rPr lang="en-US" smtClean="0"/>
              <a:pPr/>
              <a:t>‹#›</a:t>
            </a:fld>
            <a:endParaRPr lang="en-US" dirty="0"/>
          </a:p>
        </p:txBody>
      </p:sp>
      <p:sp>
        <p:nvSpPr>
          <p:cNvPr id="5" name="Date Placeholder 4"/>
          <p:cNvSpPr>
            <a:spLocks noGrp="1"/>
          </p:cNvSpPr>
          <p:nvPr>
            <p:ph type="dt" sz="half" idx="11"/>
          </p:nvPr>
        </p:nvSpPr>
        <p:spPr>
          <a:xfrm>
            <a:off x="457200" y="6243638"/>
            <a:ext cx="2133600" cy="457200"/>
          </a:xfrm>
          <a:prstGeom prst="rect">
            <a:avLst/>
          </a:prstGeom>
        </p:spPr>
        <p:txBody>
          <a:bodyPr/>
          <a:lstStyle>
            <a:lvl1pPr>
              <a:defRPr/>
            </a:lvl1pPr>
          </a:lstStyle>
          <a:p>
            <a:endParaRPr lang="en-US"/>
          </a:p>
        </p:txBody>
      </p:sp>
      <p:sp>
        <p:nvSpPr>
          <p:cNvPr id="6" name="Footer Placeholder 5"/>
          <p:cNvSpPr>
            <a:spLocks noGrp="1"/>
          </p:cNvSpPr>
          <p:nvPr>
            <p:ph type="ftr" sz="quarter" idx="12"/>
          </p:nvPr>
        </p:nvSpPr>
        <p:spPr>
          <a:xfrm>
            <a:off x="3124200" y="6243638"/>
            <a:ext cx="2895600" cy="45720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3068308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987649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3344507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878801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835560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2875169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1766079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1875874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45BA5-4A0F-4B9B-8AED-5B4614D89E00}" type="slidenum">
              <a:rPr lang="en-US" smtClean="0"/>
              <a:t>‹#›</a:t>
            </a:fld>
            <a:endParaRPr lang="en-US"/>
          </a:p>
        </p:txBody>
      </p:sp>
    </p:spTree>
    <p:extLst>
      <p:ext uri="{BB962C8B-B14F-4D97-AF65-F5344CB8AC3E}">
        <p14:creationId xmlns:p14="http://schemas.microsoft.com/office/powerpoint/2010/main" val="4641964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7208648" y="0"/>
            <a:ext cx="1944496" cy="294162"/>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pic>
        <p:nvPicPr>
          <p:cNvPr id="12" name="Picture 11" descr="14160DDSS_logo_DDSfinal.png"/>
          <p:cNvPicPr>
            <a:picLocks noChangeAspect="1"/>
          </p:cNvPicPr>
          <p:nvPr userDrawn="1"/>
        </p:nvPicPr>
        <p:blipFill>
          <a:blip r:embed="rId10"/>
          <a:stretch>
            <a:fillRect/>
          </a:stretch>
        </p:blipFill>
        <p:spPr>
          <a:xfrm>
            <a:off x="8215889" y="422006"/>
            <a:ext cx="718095" cy="886094"/>
          </a:xfrm>
          <a:prstGeom prst="rect">
            <a:avLst/>
          </a:prstGeom>
        </p:spPr>
      </p:pic>
      <p:sp>
        <p:nvSpPr>
          <p:cNvPr id="10" name="Rectangle 9"/>
          <p:cNvSpPr/>
          <p:nvPr userDrawn="1"/>
        </p:nvSpPr>
        <p:spPr>
          <a:xfrm>
            <a:off x="0" y="0"/>
            <a:ext cx="7208648" cy="294162"/>
          </a:xfrm>
          <a:prstGeom prst="rect">
            <a:avLst/>
          </a:prstGeom>
          <a:solidFill>
            <a:srgbClr val="011F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Tree>
    <p:extLst>
      <p:ext uri="{BB962C8B-B14F-4D97-AF65-F5344CB8AC3E}">
        <p14:creationId xmlns:p14="http://schemas.microsoft.com/office/powerpoint/2010/main" val="3612803533"/>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46" r:id="rId8"/>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62100" y="3028087"/>
            <a:ext cx="6019800" cy="64633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100" normalizeH="0" baseline="0" noProof="0" dirty="0">
                <a:ln w="3200">
                  <a:solidFill>
                    <a:srgbClr val="FEFAC9">
                      <a:shade val="75000"/>
                      <a:alpha val="25000"/>
                    </a:srgbClr>
                  </a:solidFill>
                  <a:prstDash val="solid"/>
                  <a:round/>
                </a:ln>
                <a:solidFill>
                  <a:srgbClr val="011F4F"/>
                </a:solidFill>
                <a:effectLst>
                  <a:innerShdw blurRad="50800" dist="25400" dir="13500000">
                    <a:srgbClr val="000000">
                      <a:alpha val="70000"/>
                    </a:srgbClr>
                  </a:innerShdw>
                </a:effectLst>
                <a:uLnTx/>
                <a:uFillTx/>
                <a:latin typeface="Constantia"/>
                <a:ea typeface="+mj-ea"/>
                <a:cs typeface="+mj-cs"/>
              </a:rPr>
              <a:t>     </a:t>
            </a:r>
            <a:endParaRPr kumimoji="0" lang="en-US" sz="1800" b="0" i="0" u="none" strike="noStrike" kern="0" cap="none" spc="0" normalizeH="0" baseline="0" noProof="0" dirty="0">
              <a:ln>
                <a:noFill/>
              </a:ln>
              <a:solidFill>
                <a:srgbClr val="011F4F"/>
              </a:solidFill>
              <a:effectLst/>
              <a:uLnTx/>
              <a:uFillTx/>
            </a:endParaRPr>
          </a:p>
        </p:txBody>
      </p:sp>
      <p:sp>
        <p:nvSpPr>
          <p:cNvPr id="5" name="Rectangle 2"/>
          <p:cNvSpPr txBox="1">
            <a:spLocks noChangeArrowheads="1"/>
          </p:cNvSpPr>
          <p:nvPr/>
        </p:nvSpPr>
        <p:spPr>
          <a:xfrm>
            <a:off x="152400" y="2895599"/>
            <a:ext cx="9108743" cy="3436961"/>
          </a:xfrm>
          <a:prstGeom prst="rect">
            <a:avLst/>
          </a:prstGeom>
          <a:ln>
            <a:noFill/>
          </a:ln>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tx2">
                    <a:lumMod val="50000"/>
                  </a:schemeClr>
                </a:solidFill>
              </a:rPr>
              <a:t>Quality Improvement Committee (QIC)</a:t>
            </a:r>
          </a:p>
          <a:p>
            <a:endParaRPr lang="en-US" sz="2800" b="1" dirty="0">
              <a:solidFill>
                <a:schemeClr val="bg1"/>
              </a:solidFill>
            </a:endParaRPr>
          </a:p>
          <a:p>
            <a:r>
              <a:rPr lang="en-US" sz="2800" b="1" dirty="0">
                <a:solidFill>
                  <a:schemeClr val="bg1"/>
                </a:solidFill>
              </a:rPr>
              <a:t>Service Coordination Monitoring for </a:t>
            </a:r>
          </a:p>
          <a:p>
            <a:r>
              <a:rPr lang="en-US" sz="2800" b="1" dirty="0">
                <a:solidFill>
                  <a:schemeClr val="bg1"/>
                </a:solidFill>
              </a:rPr>
              <a:t>People Participating in District of Columbia’s Medicaid Home and Community-Based Services </a:t>
            </a:r>
          </a:p>
          <a:p>
            <a:r>
              <a:rPr lang="en-US" sz="2800" b="1" dirty="0">
                <a:solidFill>
                  <a:schemeClr val="bg1"/>
                </a:solidFill>
              </a:rPr>
              <a:t>(HCBS) Waiver Program</a:t>
            </a:r>
          </a:p>
          <a:p>
            <a:r>
              <a:rPr lang="en-US" sz="2800" b="1" dirty="0">
                <a:solidFill>
                  <a:schemeClr val="bg1"/>
                </a:solidFill>
              </a:rPr>
              <a:t>July 2, 2019</a:t>
            </a:r>
          </a:p>
        </p:txBody>
      </p:sp>
    </p:spTree>
    <p:extLst>
      <p:ext uri="{BB962C8B-B14F-4D97-AF65-F5344CB8AC3E}">
        <p14:creationId xmlns:p14="http://schemas.microsoft.com/office/powerpoint/2010/main" val="982575132"/>
      </p:ext>
    </p:extLst>
  </p:cSld>
  <p:clrMapOvr>
    <a:masterClrMapping/>
  </p:clrMapOvr>
  <mc:AlternateContent xmlns:mc="http://schemas.openxmlformats.org/markup-compatibility/2006" xmlns:p14="http://schemas.microsoft.com/office/powerpoint/2010/main">
    <mc:Choice Requires="p14">
      <p:transition spd="slow" p14:dur="2000" advTm="53308"/>
    </mc:Choice>
    <mc:Fallback xmlns="">
      <p:transition spd="slow" advTm="5330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543798" cy="1143000"/>
          </a:xfrm>
        </p:spPr>
        <p:txBody>
          <a:bodyPr/>
          <a:lstStyle/>
          <a:p>
            <a:r>
              <a:rPr lang="en-US" sz="3600" b="1" dirty="0">
                <a:solidFill>
                  <a:schemeClr val="accent3">
                    <a:lumMod val="50000"/>
                  </a:schemeClr>
                </a:solidFill>
                <a:latin typeface="MS Reference Sans Serif" panose="020B0604030504040204" pitchFamily="34" charset="0"/>
              </a:rPr>
              <a:t>Table 7: Individual Financial Planning</a:t>
            </a:r>
          </a:p>
        </p:txBody>
      </p:sp>
      <p:sp>
        <p:nvSpPr>
          <p:cNvPr id="4"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10</a:t>
            </a:fld>
            <a:endParaRPr lang="en-US" dirty="0"/>
          </a:p>
        </p:txBody>
      </p:sp>
      <p:graphicFrame>
        <p:nvGraphicFramePr>
          <p:cNvPr id="7" name="Content Placeholder 6">
            <a:extLst>
              <a:ext uri="{FF2B5EF4-FFF2-40B4-BE49-F238E27FC236}">
                <a16:creationId xmlns:a16="http://schemas.microsoft.com/office/drawing/2014/main" id="{2F6E150F-F86B-48A4-B6EE-3DA10B2B52F1}"/>
              </a:ext>
            </a:extLst>
          </p:cNvPr>
          <p:cNvGraphicFramePr>
            <a:graphicFrameLocks noGrp="1"/>
          </p:cNvGraphicFramePr>
          <p:nvPr>
            <p:ph idx="1"/>
            <p:extLst>
              <p:ext uri="{D42A27DB-BD31-4B8C-83A1-F6EECF244321}">
                <p14:modId xmlns:p14="http://schemas.microsoft.com/office/powerpoint/2010/main" val="734433164"/>
              </p:ext>
            </p:extLst>
          </p:nvPr>
        </p:nvGraphicFramePr>
        <p:xfrm>
          <a:off x="609600" y="1600200"/>
          <a:ext cx="7543797" cy="2671318"/>
        </p:xfrm>
        <a:graphic>
          <a:graphicData uri="http://schemas.openxmlformats.org/drawingml/2006/table">
            <a:tbl>
              <a:tblPr firstRow="1" firstCol="1" bandRow="1">
                <a:tableStyleId>{00A15C55-8517-42AA-B614-E9B94910E393}</a:tableStyleId>
              </a:tblPr>
              <a:tblGrid>
                <a:gridCol w="1896138">
                  <a:extLst>
                    <a:ext uri="{9D8B030D-6E8A-4147-A177-3AD203B41FA5}">
                      <a16:colId xmlns:a16="http://schemas.microsoft.com/office/drawing/2014/main" val="241503736"/>
                    </a:ext>
                  </a:extLst>
                </a:gridCol>
                <a:gridCol w="1123826">
                  <a:extLst>
                    <a:ext uri="{9D8B030D-6E8A-4147-A177-3AD203B41FA5}">
                      <a16:colId xmlns:a16="http://schemas.microsoft.com/office/drawing/2014/main" val="3715684926"/>
                    </a:ext>
                  </a:extLst>
                </a:gridCol>
                <a:gridCol w="778425">
                  <a:extLst>
                    <a:ext uri="{9D8B030D-6E8A-4147-A177-3AD203B41FA5}">
                      <a16:colId xmlns:a16="http://schemas.microsoft.com/office/drawing/2014/main" val="3704723231"/>
                    </a:ext>
                  </a:extLst>
                </a:gridCol>
                <a:gridCol w="664311">
                  <a:extLst>
                    <a:ext uri="{9D8B030D-6E8A-4147-A177-3AD203B41FA5}">
                      <a16:colId xmlns:a16="http://schemas.microsoft.com/office/drawing/2014/main" val="450122434"/>
                    </a:ext>
                  </a:extLst>
                </a:gridCol>
                <a:gridCol w="275098">
                  <a:extLst>
                    <a:ext uri="{9D8B030D-6E8A-4147-A177-3AD203B41FA5}">
                      <a16:colId xmlns:a16="http://schemas.microsoft.com/office/drawing/2014/main" val="932315579"/>
                    </a:ext>
                  </a:extLst>
                </a:gridCol>
                <a:gridCol w="1160506">
                  <a:extLst>
                    <a:ext uri="{9D8B030D-6E8A-4147-A177-3AD203B41FA5}">
                      <a16:colId xmlns:a16="http://schemas.microsoft.com/office/drawing/2014/main" val="500899987"/>
                    </a:ext>
                  </a:extLst>
                </a:gridCol>
                <a:gridCol w="891521">
                  <a:extLst>
                    <a:ext uri="{9D8B030D-6E8A-4147-A177-3AD203B41FA5}">
                      <a16:colId xmlns:a16="http://schemas.microsoft.com/office/drawing/2014/main" val="2995158557"/>
                    </a:ext>
                  </a:extLst>
                </a:gridCol>
                <a:gridCol w="753972">
                  <a:extLst>
                    <a:ext uri="{9D8B030D-6E8A-4147-A177-3AD203B41FA5}">
                      <a16:colId xmlns:a16="http://schemas.microsoft.com/office/drawing/2014/main" val="3531036984"/>
                    </a:ext>
                  </a:extLst>
                </a:gridCol>
              </a:tblGrid>
              <a:tr h="548142">
                <a:tc>
                  <a:txBody>
                    <a:bodyPr/>
                    <a:lstStyle/>
                    <a:p>
                      <a:pPr marL="0" marR="0" algn="ctr">
                        <a:lnSpc>
                          <a:spcPct val="115000"/>
                        </a:lnSpc>
                        <a:spcBef>
                          <a:spcPts val="0"/>
                        </a:spcBef>
                        <a:spcAft>
                          <a:spcPts val="0"/>
                        </a:spcAft>
                      </a:pPr>
                      <a:r>
                        <a:rPr lang="en-US" sz="1200" dirty="0">
                          <a:effectLst/>
                        </a:rPr>
                        <a:t>Individual Financial Planning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dirty="0">
                          <a:effectLst/>
                        </a:rPr>
                        <a:t>Total Responses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of Yes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of No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Total Responses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of Yes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of No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41965091"/>
                  </a:ext>
                </a:extLst>
              </a:tr>
              <a:tr h="268530">
                <a:tc>
                  <a:txBody>
                    <a:bodyPr/>
                    <a:lstStyle/>
                    <a:p>
                      <a:pPr marL="0" marR="0" algn="ctr">
                        <a:lnSpc>
                          <a:spcPct val="115000"/>
                        </a:lnSpc>
                        <a:spcBef>
                          <a:spcPts val="0"/>
                        </a:spcBef>
                        <a:spcAft>
                          <a:spcPts val="0"/>
                        </a:spcAft>
                      </a:pPr>
                      <a:r>
                        <a:rPr lang="en-US" sz="1000" dirty="0">
                          <a:effectLst/>
                        </a:rPr>
                        <a:t>Question Description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marL="0" marR="0" algn="ctr">
                        <a:lnSpc>
                          <a:spcPct val="115000"/>
                        </a:lnSpc>
                        <a:spcBef>
                          <a:spcPts val="0"/>
                        </a:spcBef>
                        <a:spcAft>
                          <a:spcPts val="0"/>
                        </a:spcAft>
                      </a:pPr>
                      <a:r>
                        <a:rPr lang="en-US" sz="1200" b="1" dirty="0">
                          <a:effectLst/>
                        </a:rPr>
                        <a:t>Waiver</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200" b="1">
                          <a:effectLst/>
                        </a:rPr>
                        <a:t> </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marL="0" marR="0" algn="ctr">
                        <a:lnSpc>
                          <a:spcPct val="115000"/>
                        </a:lnSpc>
                        <a:spcBef>
                          <a:spcPts val="0"/>
                        </a:spcBef>
                        <a:spcAft>
                          <a:spcPts val="0"/>
                        </a:spcAft>
                      </a:pPr>
                      <a:r>
                        <a:rPr lang="en-US" sz="1200" b="1" dirty="0">
                          <a:effectLst/>
                        </a:rPr>
                        <a:t>ICF/IDD</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9761858"/>
                  </a:ext>
                </a:extLst>
              </a:tr>
              <a:tr h="927323">
                <a:tc>
                  <a:txBody>
                    <a:bodyPr/>
                    <a:lstStyle/>
                    <a:p>
                      <a:pPr marL="0" marR="0">
                        <a:lnSpc>
                          <a:spcPct val="115000"/>
                        </a:lnSpc>
                        <a:spcBef>
                          <a:spcPts val="0"/>
                        </a:spcBef>
                        <a:spcAft>
                          <a:spcPts val="0"/>
                        </a:spcAft>
                      </a:pPr>
                      <a:r>
                        <a:rPr lang="en-US" sz="1000" dirty="0">
                          <a:effectLst/>
                        </a:rPr>
                        <a:t>Do the expenditures listed in the IFP reflect the individual's personal preferences?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683</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99.9%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0.1%</a:t>
                      </a:r>
                    </a:p>
                  </a:txBody>
                  <a:tcPr marL="68580" marR="68580" marT="0" marB="0" anchor="ctr"/>
                </a:tc>
                <a:tc>
                  <a:txBody>
                    <a:bodyPr/>
                    <a:lstStyle/>
                    <a:p>
                      <a:pPr marL="0" marR="0" algn="ctr">
                        <a:lnSpc>
                          <a:spcPct val="115000"/>
                        </a:lnSpc>
                        <a:spcBef>
                          <a:spcPts val="0"/>
                        </a:spcBef>
                        <a:spcAft>
                          <a:spcPts val="1000"/>
                        </a:spcAft>
                      </a:pPr>
                      <a:r>
                        <a:rPr lang="en-US"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101</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2394685681"/>
                  </a:ext>
                </a:extLst>
              </a:tr>
              <a:tr h="927323">
                <a:tc>
                  <a:txBody>
                    <a:bodyPr/>
                    <a:lstStyle/>
                    <a:p>
                      <a:pPr marL="0" marR="0">
                        <a:lnSpc>
                          <a:spcPct val="115000"/>
                        </a:lnSpc>
                        <a:spcBef>
                          <a:spcPts val="0"/>
                        </a:spcBef>
                        <a:spcAft>
                          <a:spcPts val="0"/>
                        </a:spcAft>
                      </a:pPr>
                      <a:r>
                        <a:rPr lang="en-US" sz="1000">
                          <a:effectLst/>
                        </a:rPr>
                        <a:t>Are the financial records in compliance with the DDS Personal Funds Policy?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683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97.7%</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2.3%</a:t>
                      </a:r>
                    </a:p>
                  </a:txBody>
                  <a:tcPr marL="68580" marR="68580" marT="0" marB="0" anchor="ctr"/>
                </a:tc>
                <a:tc>
                  <a:txBody>
                    <a:bodyPr/>
                    <a:lstStyle/>
                    <a:p>
                      <a:pPr marL="0" marR="0" algn="ctr">
                        <a:lnSpc>
                          <a:spcPct val="115000"/>
                        </a:lnSpc>
                        <a:spcBef>
                          <a:spcPts val="0"/>
                        </a:spcBef>
                        <a:spcAft>
                          <a:spcPts val="1000"/>
                        </a:spcAft>
                      </a:pPr>
                      <a:r>
                        <a:rPr lang="en-US"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98.0%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0" marB="0" anchor="ctr"/>
                </a:tc>
                <a:extLst>
                  <a:ext uri="{0D108BD9-81ED-4DB2-BD59-A6C34878D82A}">
                    <a16:rowId xmlns:a16="http://schemas.microsoft.com/office/drawing/2014/main" val="1598542362"/>
                  </a:ext>
                </a:extLst>
              </a:tr>
            </a:tbl>
          </a:graphicData>
        </a:graphic>
      </p:graphicFrame>
    </p:spTree>
    <p:extLst>
      <p:ext uri="{BB962C8B-B14F-4D97-AF65-F5344CB8AC3E}">
        <p14:creationId xmlns:p14="http://schemas.microsoft.com/office/powerpoint/2010/main" val="243149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842962"/>
          </a:xfrm>
        </p:spPr>
        <p:txBody>
          <a:bodyPr/>
          <a:lstStyle/>
          <a:p>
            <a:r>
              <a:rPr lang="en-US" b="1" dirty="0">
                <a:solidFill>
                  <a:schemeClr val="accent3">
                    <a:lumMod val="50000"/>
                  </a:schemeClr>
                </a:solidFill>
                <a:latin typeface="MS Reference Sans Serif" panose="020B0604030504040204" pitchFamily="34" charset="0"/>
              </a:rPr>
              <a:t>Agenda</a:t>
            </a:r>
          </a:p>
        </p:txBody>
      </p:sp>
      <p:sp>
        <p:nvSpPr>
          <p:cNvPr id="3" name="Content Placeholder 2"/>
          <p:cNvSpPr>
            <a:spLocks noGrp="1"/>
          </p:cNvSpPr>
          <p:nvPr>
            <p:ph idx="1"/>
          </p:nvPr>
        </p:nvSpPr>
        <p:spPr>
          <a:xfrm>
            <a:off x="990600" y="1600200"/>
            <a:ext cx="7086600" cy="4800600"/>
          </a:xfrm>
        </p:spPr>
        <p:txBody>
          <a:bodyPr/>
          <a:lstStyle/>
          <a:p>
            <a:pPr marL="471488" indent="-471488">
              <a:buFont typeface="Wingdings" panose="05000000000000000000" pitchFamily="2" charset="2"/>
              <a:buChar char="§"/>
            </a:pPr>
            <a:r>
              <a:rPr lang="en-US" b="1" dirty="0">
                <a:solidFill>
                  <a:schemeClr val="accent4">
                    <a:lumMod val="75000"/>
                  </a:schemeClr>
                </a:solidFill>
                <a:latin typeface="MS Reference Sans Serif" panose="020B0604030504040204" pitchFamily="34" charset="0"/>
              </a:rPr>
              <a:t>Table 1: Satisfaction</a:t>
            </a:r>
          </a:p>
          <a:p>
            <a:pPr marL="471488" indent="-471488">
              <a:buFont typeface="Wingdings" panose="05000000000000000000" pitchFamily="2" charset="2"/>
              <a:buChar char="§"/>
            </a:pPr>
            <a:r>
              <a:rPr lang="en-US" b="1" dirty="0">
                <a:solidFill>
                  <a:schemeClr val="accent4">
                    <a:lumMod val="75000"/>
                  </a:schemeClr>
                </a:solidFill>
                <a:latin typeface="MS Reference Sans Serif" panose="020B0604030504040204" pitchFamily="34" charset="0"/>
              </a:rPr>
              <a:t>Table 2: Community Inclusion</a:t>
            </a:r>
          </a:p>
          <a:p>
            <a:pPr marL="471488" indent="-471488">
              <a:buFont typeface="Wingdings" panose="05000000000000000000" pitchFamily="2" charset="2"/>
              <a:buChar char="§"/>
            </a:pPr>
            <a:r>
              <a:rPr lang="en-US" b="1" dirty="0">
                <a:solidFill>
                  <a:schemeClr val="accent4">
                    <a:lumMod val="75000"/>
                  </a:schemeClr>
                </a:solidFill>
                <a:latin typeface="MS Reference Sans Serif" panose="020B0604030504040204" pitchFamily="34" charset="0"/>
              </a:rPr>
              <a:t>Table 3: Health &amp; Well-Being</a:t>
            </a:r>
          </a:p>
          <a:p>
            <a:pPr marL="471488" indent="-471488">
              <a:buFont typeface="Wingdings" panose="05000000000000000000" pitchFamily="2" charset="2"/>
              <a:buChar char="§"/>
            </a:pPr>
            <a:r>
              <a:rPr lang="en-US" b="1" dirty="0">
                <a:solidFill>
                  <a:schemeClr val="accent4">
                    <a:lumMod val="75000"/>
                  </a:schemeClr>
                </a:solidFill>
                <a:latin typeface="MS Reference Sans Serif" panose="020B0604030504040204" pitchFamily="34" charset="0"/>
              </a:rPr>
              <a:t>Table 4: Rights &amp; Dignity</a:t>
            </a:r>
          </a:p>
          <a:p>
            <a:pPr marL="471488" indent="-471488">
              <a:buFont typeface="Wingdings" panose="05000000000000000000" pitchFamily="2" charset="2"/>
              <a:buChar char="§"/>
            </a:pPr>
            <a:r>
              <a:rPr lang="en-US" b="1" dirty="0">
                <a:solidFill>
                  <a:schemeClr val="accent4">
                    <a:lumMod val="75000"/>
                  </a:schemeClr>
                </a:solidFill>
                <a:latin typeface="MS Reference Sans Serif" panose="020B0604030504040204" pitchFamily="34" charset="0"/>
              </a:rPr>
              <a:t>Table 5: Safety &amp; Security </a:t>
            </a:r>
          </a:p>
          <a:p>
            <a:pPr marL="471488" indent="-471488">
              <a:buFont typeface="Wingdings" panose="05000000000000000000" pitchFamily="2" charset="2"/>
              <a:buChar char="§"/>
            </a:pPr>
            <a:r>
              <a:rPr lang="en-US" b="1" dirty="0">
                <a:solidFill>
                  <a:schemeClr val="accent4">
                    <a:lumMod val="75000"/>
                  </a:schemeClr>
                </a:solidFill>
                <a:latin typeface="MS Reference Sans Serif" panose="020B0604030504040204" pitchFamily="34" charset="0"/>
              </a:rPr>
              <a:t>Table 6: Service Planning &amp; Delivery</a:t>
            </a:r>
          </a:p>
          <a:p>
            <a:pPr marL="471488" indent="-471488">
              <a:buFont typeface="Wingdings" panose="05000000000000000000" pitchFamily="2" charset="2"/>
              <a:buChar char="§"/>
            </a:pPr>
            <a:r>
              <a:rPr lang="en-US" b="1" dirty="0">
                <a:solidFill>
                  <a:schemeClr val="accent4">
                    <a:lumMod val="75000"/>
                  </a:schemeClr>
                </a:solidFill>
                <a:latin typeface="MS Reference Sans Serif" panose="020B0604030504040204" pitchFamily="34" charset="0"/>
              </a:rPr>
              <a:t>Table 7: Individual Financial Planning</a:t>
            </a:r>
          </a:p>
          <a:p>
            <a:pPr marL="0" indent="0">
              <a:buNone/>
            </a:pPr>
            <a:endParaRPr lang="en-US" sz="3600" b="1" dirty="0"/>
          </a:p>
        </p:txBody>
      </p:sp>
      <p:sp>
        <p:nvSpPr>
          <p:cNvPr id="4"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2</a:t>
            </a:fld>
            <a:endParaRPr lang="en-US" dirty="0"/>
          </a:p>
        </p:txBody>
      </p:sp>
    </p:spTree>
    <p:extLst>
      <p:ext uri="{BB962C8B-B14F-4D97-AF65-F5344CB8AC3E}">
        <p14:creationId xmlns:p14="http://schemas.microsoft.com/office/powerpoint/2010/main" val="1979543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848600" cy="838200"/>
          </a:xfrm>
        </p:spPr>
        <p:txBody>
          <a:bodyPr/>
          <a:lstStyle/>
          <a:p>
            <a:r>
              <a:rPr lang="en-US" sz="3600" b="1" dirty="0">
                <a:solidFill>
                  <a:schemeClr val="accent3">
                    <a:lumMod val="50000"/>
                  </a:schemeClr>
                </a:solidFill>
                <a:latin typeface="MS Reference Sans Serif" panose="020B0604030504040204" pitchFamily="34" charset="0"/>
              </a:rPr>
              <a:t>Table 1 Satisfaction Questions</a:t>
            </a:r>
          </a:p>
        </p:txBody>
      </p:sp>
      <p:graphicFrame>
        <p:nvGraphicFramePr>
          <p:cNvPr id="4" name="Content Placeholder 3">
            <a:extLst>
              <a:ext uri="{FF2B5EF4-FFF2-40B4-BE49-F238E27FC236}">
                <a16:creationId xmlns:a16="http://schemas.microsoft.com/office/drawing/2014/main" id="{4A4E2DD7-42D8-4029-820F-6DE5CF59B180}"/>
              </a:ext>
            </a:extLst>
          </p:cNvPr>
          <p:cNvGraphicFramePr>
            <a:graphicFrameLocks noGrp="1"/>
          </p:cNvGraphicFramePr>
          <p:nvPr>
            <p:ph idx="1"/>
            <p:extLst>
              <p:ext uri="{D42A27DB-BD31-4B8C-83A1-F6EECF244321}">
                <p14:modId xmlns:p14="http://schemas.microsoft.com/office/powerpoint/2010/main" val="3280750584"/>
              </p:ext>
            </p:extLst>
          </p:nvPr>
        </p:nvGraphicFramePr>
        <p:xfrm>
          <a:off x="762000" y="1244821"/>
          <a:ext cx="7315199" cy="5029198"/>
        </p:xfrm>
        <a:graphic>
          <a:graphicData uri="http://schemas.openxmlformats.org/drawingml/2006/table">
            <a:tbl>
              <a:tblPr firstRow="1" firstCol="1" bandRow="1">
                <a:tableStyleId>{00A15C55-8517-42AA-B614-E9B94910E393}</a:tableStyleId>
              </a:tblPr>
              <a:tblGrid>
                <a:gridCol w="1468228">
                  <a:extLst>
                    <a:ext uri="{9D8B030D-6E8A-4147-A177-3AD203B41FA5}">
                      <a16:colId xmlns:a16="http://schemas.microsoft.com/office/drawing/2014/main" val="595654701"/>
                    </a:ext>
                  </a:extLst>
                </a:gridCol>
                <a:gridCol w="1117878">
                  <a:extLst>
                    <a:ext uri="{9D8B030D-6E8A-4147-A177-3AD203B41FA5}">
                      <a16:colId xmlns:a16="http://schemas.microsoft.com/office/drawing/2014/main" val="2769639037"/>
                    </a:ext>
                  </a:extLst>
                </a:gridCol>
                <a:gridCol w="836385">
                  <a:extLst>
                    <a:ext uri="{9D8B030D-6E8A-4147-A177-3AD203B41FA5}">
                      <a16:colId xmlns:a16="http://schemas.microsoft.com/office/drawing/2014/main" val="3371945244"/>
                    </a:ext>
                  </a:extLst>
                </a:gridCol>
                <a:gridCol w="729054">
                  <a:extLst>
                    <a:ext uri="{9D8B030D-6E8A-4147-A177-3AD203B41FA5}">
                      <a16:colId xmlns:a16="http://schemas.microsoft.com/office/drawing/2014/main" val="3025660831"/>
                    </a:ext>
                  </a:extLst>
                </a:gridCol>
                <a:gridCol w="338572">
                  <a:extLst>
                    <a:ext uri="{9D8B030D-6E8A-4147-A177-3AD203B41FA5}">
                      <a16:colId xmlns:a16="http://schemas.microsoft.com/office/drawing/2014/main" val="1487694368"/>
                    </a:ext>
                  </a:extLst>
                </a:gridCol>
                <a:gridCol w="1184713">
                  <a:extLst>
                    <a:ext uri="{9D8B030D-6E8A-4147-A177-3AD203B41FA5}">
                      <a16:colId xmlns:a16="http://schemas.microsoft.com/office/drawing/2014/main" val="3735330497"/>
                    </a:ext>
                  </a:extLst>
                </a:gridCol>
                <a:gridCol w="911315">
                  <a:extLst>
                    <a:ext uri="{9D8B030D-6E8A-4147-A177-3AD203B41FA5}">
                      <a16:colId xmlns:a16="http://schemas.microsoft.com/office/drawing/2014/main" val="3335377622"/>
                    </a:ext>
                  </a:extLst>
                </a:gridCol>
                <a:gridCol w="729054">
                  <a:extLst>
                    <a:ext uri="{9D8B030D-6E8A-4147-A177-3AD203B41FA5}">
                      <a16:colId xmlns:a16="http://schemas.microsoft.com/office/drawing/2014/main" val="169667882"/>
                    </a:ext>
                  </a:extLst>
                </a:gridCol>
              </a:tblGrid>
              <a:tr h="404284">
                <a:tc>
                  <a:txBody>
                    <a:bodyPr/>
                    <a:lstStyle/>
                    <a:p>
                      <a:pPr marL="0" marR="0" algn="ctr">
                        <a:lnSpc>
                          <a:spcPct val="115000"/>
                        </a:lnSpc>
                        <a:spcBef>
                          <a:spcPts val="0"/>
                        </a:spcBef>
                        <a:spcAft>
                          <a:spcPts val="0"/>
                        </a:spcAft>
                      </a:pPr>
                      <a:r>
                        <a:rPr lang="en-US" sz="1200" dirty="0">
                          <a:effectLst/>
                        </a:rPr>
                        <a:t>Satisfaction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extLst>
                  <a:ext uri="{0D108BD9-81ED-4DB2-BD59-A6C34878D82A}">
                    <a16:rowId xmlns:a16="http://schemas.microsoft.com/office/drawing/2014/main" val="2987585106"/>
                  </a:ext>
                </a:extLst>
              </a:tr>
              <a:tr h="404284">
                <a:tc>
                  <a:txBody>
                    <a:bodyPr/>
                    <a:lstStyle/>
                    <a:p>
                      <a:pPr marL="0" marR="0" algn="ctr">
                        <a:lnSpc>
                          <a:spcPct val="115000"/>
                        </a:lnSpc>
                        <a:spcBef>
                          <a:spcPts val="0"/>
                        </a:spcBef>
                        <a:spcAft>
                          <a:spcPts val="0"/>
                        </a:spcAft>
                      </a:pPr>
                      <a:r>
                        <a:rPr lang="en-US" sz="1000" dirty="0">
                          <a:effectLst/>
                        </a:rPr>
                        <a:t>Question Description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gridSpan="3">
                  <a:txBody>
                    <a:bodyPr/>
                    <a:lstStyle/>
                    <a:p>
                      <a:pPr marL="0" marR="0" algn="ctr">
                        <a:lnSpc>
                          <a:spcPct val="115000"/>
                        </a:lnSpc>
                        <a:spcBef>
                          <a:spcPts val="0"/>
                        </a:spcBef>
                        <a:spcAft>
                          <a:spcPts val="0"/>
                        </a:spcAft>
                      </a:pPr>
                      <a:r>
                        <a:rPr lang="en-US" sz="1200" b="1" baseline="0" dirty="0">
                          <a:effectLst/>
                        </a:rPr>
                        <a:t>Waiver</a:t>
                      </a:r>
                      <a:endParaRPr lang="en-US" sz="1200" b="1" baseline="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200" b="1" baseline="0" dirty="0">
                          <a:effectLst/>
                        </a:rPr>
                        <a:t> </a:t>
                      </a:r>
                      <a:endParaRPr lang="en-US" sz="1200" b="1" baseline="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gridSpan="3">
                  <a:txBody>
                    <a:bodyPr/>
                    <a:lstStyle/>
                    <a:p>
                      <a:pPr marL="0" marR="0" algn="ctr">
                        <a:lnSpc>
                          <a:spcPct val="115000"/>
                        </a:lnSpc>
                        <a:spcBef>
                          <a:spcPts val="0"/>
                        </a:spcBef>
                        <a:spcAft>
                          <a:spcPts val="0"/>
                        </a:spcAft>
                      </a:pPr>
                      <a:r>
                        <a:rPr lang="en-US" sz="1200" b="1" baseline="0" dirty="0">
                          <a:effectLst/>
                        </a:rPr>
                        <a:t>ICF/IDD</a:t>
                      </a:r>
                      <a:endParaRPr lang="en-US" sz="1200" b="1" baseline="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4680224"/>
                  </a:ext>
                </a:extLst>
              </a:tr>
              <a:tr h="679185">
                <a:tc>
                  <a:txBody>
                    <a:bodyPr/>
                    <a:lstStyle/>
                    <a:p>
                      <a:pPr marL="0" marR="0">
                        <a:lnSpc>
                          <a:spcPct val="115000"/>
                        </a:lnSpc>
                        <a:spcBef>
                          <a:spcPts val="0"/>
                        </a:spcBef>
                        <a:spcAft>
                          <a:spcPts val="0"/>
                        </a:spcAft>
                      </a:pPr>
                      <a:r>
                        <a:rPr lang="en-US" sz="1000" dirty="0">
                          <a:effectLst/>
                        </a:rPr>
                        <a:t>Is the individual satisfied with his or her home?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494</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96.2%</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3.8%</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2201230470"/>
                  </a:ext>
                </a:extLst>
              </a:tr>
              <a:tr h="954087">
                <a:tc>
                  <a:txBody>
                    <a:bodyPr/>
                    <a:lstStyle/>
                    <a:p>
                      <a:pPr marL="0" marR="0">
                        <a:lnSpc>
                          <a:spcPct val="115000"/>
                        </a:lnSpc>
                        <a:spcBef>
                          <a:spcPts val="0"/>
                        </a:spcBef>
                        <a:spcAft>
                          <a:spcPts val="0"/>
                        </a:spcAft>
                      </a:pPr>
                      <a:r>
                        <a:rPr lang="en-US" sz="1000" dirty="0">
                          <a:effectLst/>
                        </a:rPr>
                        <a:t>Is the individual satisfied with his or her housemate(s)?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492</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94.1%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5.9%</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1319581248"/>
                  </a:ext>
                </a:extLst>
              </a:tr>
              <a:tr h="679185">
                <a:tc>
                  <a:txBody>
                    <a:bodyPr/>
                    <a:lstStyle/>
                    <a:p>
                      <a:pPr marL="0" marR="0">
                        <a:lnSpc>
                          <a:spcPct val="115000"/>
                        </a:lnSpc>
                        <a:spcBef>
                          <a:spcPts val="0"/>
                        </a:spcBef>
                        <a:spcAft>
                          <a:spcPts val="0"/>
                        </a:spcAft>
                      </a:pPr>
                      <a:r>
                        <a:rPr lang="en-US" sz="1000" dirty="0">
                          <a:effectLst/>
                        </a:rPr>
                        <a:t>Is the individual satisfied with his or her staff?</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491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95.9%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4.1%</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4149157034"/>
                  </a:ext>
                </a:extLst>
              </a:tr>
              <a:tr h="1091537">
                <a:tc>
                  <a:txBody>
                    <a:bodyPr/>
                    <a:lstStyle/>
                    <a:p>
                      <a:pPr marL="0" marR="0">
                        <a:lnSpc>
                          <a:spcPct val="115000"/>
                        </a:lnSpc>
                        <a:spcBef>
                          <a:spcPts val="0"/>
                        </a:spcBef>
                        <a:spcAft>
                          <a:spcPts val="0"/>
                        </a:spcAft>
                      </a:pPr>
                      <a:r>
                        <a:rPr lang="en-US" sz="1000" dirty="0">
                          <a:effectLst/>
                        </a:rPr>
                        <a:t>Is the individual supported to make choices in his or her everyday life?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491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0.4%</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1234225632"/>
                  </a:ext>
                </a:extLst>
              </a:tr>
              <a:tr h="816636">
                <a:tc>
                  <a:txBody>
                    <a:bodyPr/>
                    <a:lstStyle/>
                    <a:p>
                      <a:pPr marL="0" marR="0">
                        <a:lnSpc>
                          <a:spcPct val="115000"/>
                        </a:lnSpc>
                        <a:spcBef>
                          <a:spcPts val="0"/>
                        </a:spcBef>
                        <a:spcAft>
                          <a:spcPts val="0"/>
                        </a:spcAft>
                      </a:pPr>
                      <a:r>
                        <a:rPr lang="en-US" sz="1000" dirty="0">
                          <a:effectLst/>
                        </a:rPr>
                        <a:t>Overall, is the person satisfied with all services provided?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3785" marR="53785"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491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98.4%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1.6%</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910587745"/>
                  </a:ext>
                </a:extLst>
              </a:tr>
            </a:tbl>
          </a:graphicData>
        </a:graphic>
      </p:graphicFrame>
      <p:sp>
        <p:nvSpPr>
          <p:cNvPr id="5"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3</a:t>
            </a:fld>
            <a:endParaRPr lang="en-US" dirty="0"/>
          </a:p>
        </p:txBody>
      </p:sp>
    </p:spTree>
    <p:extLst>
      <p:ext uri="{BB962C8B-B14F-4D97-AF65-F5344CB8AC3E}">
        <p14:creationId xmlns:p14="http://schemas.microsoft.com/office/powerpoint/2010/main" val="3871006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772400" cy="944562"/>
          </a:xfrm>
        </p:spPr>
        <p:txBody>
          <a:bodyPr>
            <a:normAutofit/>
          </a:bodyPr>
          <a:lstStyle/>
          <a:p>
            <a:r>
              <a:rPr lang="en-US" sz="3600" b="1" dirty="0">
                <a:solidFill>
                  <a:schemeClr val="accent3">
                    <a:lumMod val="50000"/>
                  </a:schemeClr>
                </a:solidFill>
                <a:latin typeface="MS Reference Sans Serif" panose="020B0604030504040204" pitchFamily="34" charset="0"/>
              </a:rPr>
              <a:t>Table 2: Community Inclusion</a:t>
            </a:r>
          </a:p>
        </p:txBody>
      </p:sp>
      <p:graphicFrame>
        <p:nvGraphicFramePr>
          <p:cNvPr id="4" name="Content Placeholder 3">
            <a:extLst>
              <a:ext uri="{FF2B5EF4-FFF2-40B4-BE49-F238E27FC236}">
                <a16:creationId xmlns:a16="http://schemas.microsoft.com/office/drawing/2014/main" id="{EB0EA4AD-39FC-42D5-8BBC-3163CB291E27}"/>
              </a:ext>
            </a:extLst>
          </p:cNvPr>
          <p:cNvGraphicFramePr>
            <a:graphicFrameLocks noGrp="1"/>
          </p:cNvGraphicFramePr>
          <p:nvPr>
            <p:ph idx="1"/>
            <p:extLst>
              <p:ext uri="{D42A27DB-BD31-4B8C-83A1-F6EECF244321}">
                <p14:modId xmlns:p14="http://schemas.microsoft.com/office/powerpoint/2010/main" val="1814827055"/>
              </p:ext>
            </p:extLst>
          </p:nvPr>
        </p:nvGraphicFramePr>
        <p:xfrm>
          <a:off x="762000" y="1249362"/>
          <a:ext cx="7391401" cy="4267199"/>
        </p:xfrm>
        <a:graphic>
          <a:graphicData uri="http://schemas.openxmlformats.org/drawingml/2006/table">
            <a:tbl>
              <a:tblPr firstRow="1" firstCol="1" bandRow="1">
                <a:tableStyleId>{00A15C55-8517-42AA-B614-E9B94910E393}</a:tableStyleId>
              </a:tblPr>
              <a:tblGrid>
                <a:gridCol w="1579489">
                  <a:extLst>
                    <a:ext uri="{9D8B030D-6E8A-4147-A177-3AD203B41FA5}">
                      <a16:colId xmlns:a16="http://schemas.microsoft.com/office/drawing/2014/main" val="2573406734"/>
                    </a:ext>
                  </a:extLst>
                </a:gridCol>
                <a:gridCol w="1170384">
                  <a:extLst>
                    <a:ext uri="{9D8B030D-6E8A-4147-A177-3AD203B41FA5}">
                      <a16:colId xmlns:a16="http://schemas.microsoft.com/office/drawing/2014/main" val="2655554089"/>
                    </a:ext>
                  </a:extLst>
                </a:gridCol>
                <a:gridCol w="810267">
                  <a:extLst>
                    <a:ext uri="{9D8B030D-6E8A-4147-A177-3AD203B41FA5}">
                      <a16:colId xmlns:a16="http://schemas.microsoft.com/office/drawing/2014/main" val="882604530"/>
                    </a:ext>
                  </a:extLst>
                </a:gridCol>
                <a:gridCol w="720237">
                  <a:extLst>
                    <a:ext uri="{9D8B030D-6E8A-4147-A177-3AD203B41FA5}">
                      <a16:colId xmlns:a16="http://schemas.microsoft.com/office/drawing/2014/main" val="405158233"/>
                    </a:ext>
                  </a:extLst>
                </a:gridCol>
                <a:gridCol w="320106">
                  <a:extLst>
                    <a:ext uri="{9D8B030D-6E8A-4147-A177-3AD203B41FA5}">
                      <a16:colId xmlns:a16="http://schemas.microsoft.com/office/drawing/2014/main" val="218554280"/>
                    </a:ext>
                  </a:extLst>
                </a:gridCol>
                <a:gridCol w="1170384">
                  <a:extLst>
                    <a:ext uri="{9D8B030D-6E8A-4147-A177-3AD203B41FA5}">
                      <a16:colId xmlns:a16="http://schemas.microsoft.com/office/drawing/2014/main" val="2761773430"/>
                    </a:ext>
                  </a:extLst>
                </a:gridCol>
                <a:gridCol w="810267">
                  <a:extLst>
                    <a:ext uri="{9D8B030D-6E8A-4147-A177-3AD203B41FA5}">
                      <a16:colId xmlns:a16="http://schemas.microsoft.com/office/drawing/2014/main" val="1590658770"/>
                    </a:ext>
                  </a:extLst>
                </a:gridCol>
                <a:gridCol w="810267">
                  <a:extLst>
                    <a:ext uri="{9D8B030D-6E8A-4147-A177-3AD203B41FA5}">
                      <a16:colId xmlns:a16="http://schemas.microsoft.com/office/drawing/2014/main" val="2449643325"/>
                    </a:ext>
                  </a:extLst>
                </a:gridCol>
              </a:tblGrid>
              <a:tr h="471266">
                <a:tc>
                  <a:txBody>
                    <a:bodyPr/>
                    <a:lstStyle/>
                    <a:p>
                      <a:pPr marL="0" marR="0" algn="ctr">
                        <a:lnSpc>
                          <a:spcPct val="115000"/>
                        </a:lnSpc>
                        <a:spcBef>
                          <a:spcPts val="0"/>
                        </a:spcBef>
                        <a:spcAft>
                          <a:spcPts val="0"/>
                        </a:spcAft>
                      </a:pPr>
                      <a:r>
                        <a:rPr lang="en-US" sz="1200" dirty="0">
                          <a:effectLst/>
                        </a:rPr>
                        <a:t>Community Inclusion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dirty="0">
                          <a:effectLst/>
                        </a:rPr>
                        <a:t>Total Responses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dirty="0">
                          <a:effectLst/>
                        </a:rPr>
                        <a:t>% of Yes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of No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Total Responses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of Yes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000">
                          <a:effectLst/>
                        </a:rPr>
                        <a:t>% of No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53187395"/>
                  </a:ext>
                </a:extLst>
              </a:tr>
              <a:tr h="392698">
                <a:tc>
                  <a:txBody>
                    <a:bodyPr/>
                    <a:lstStyle/>
                    <a:p>
                      <a:pPr marL="0" marR="0" algn="ctr">
                        <a:lnSpc>
                          <a:spcPct val="115000"/>
                        </a:lnSpc>
                        <a:spcBef>
                          <a:spcPts val="0"/>
                        </a:spcBef>
                        <a:spcAft>
                          <a:spcPts val="0"/>
                        </a:spcAft>
                      </a:pPr>
                      <a:r>
                        <a:rPr lang="en-US" sz="1000" dirty="0">
                          <a:effectLst/>
                        </a:rPr>
                        <a:t>Question Description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marL="0" marR="0" algn="ctr">
                        <a:lnSpc>
                          <a:spcPct val="115000"/>
                        </a:lnSpc>
                        <a:spcBef>
                          <a:spcPts val="0"/>
                        </a:spcBef>
                        <a:spcAft>
                          <a:spcPts val="0"/>
                        </a:spcAft>
                      </a:pPr>
                      <a:r>
                        <a:rPr lang="en-US" sz="1200" b="1" dirty="0">
                          <a:effectLst/>
                        </a:rPr>
                        <a:t>Waiver</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200" b="1" dirty="0">
                          <a:effectLst/>
                        </a:rPr>
                        <a:t>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marL="0" marR="0" algn="ctr">
                        <a:lnSpc>
                          <a:spcPct val="115000"/>
                        </a:lnSpc>
                        <a:spcBef>
                          <a:spcPts val="0"/>
                        </a:spcBef>
                        <a:spcAft>
                          <a:spcPts val="0"/>
                        </a:spcAft>
                      </a:pPr>
                      <a:r>
                        <a:rPr lang="en-US" sz="1200" b="1" dirty="0">
                          <a:effectLst/>
                        </a:rPr>
                        <a:t>ICF/IDD</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0918678"/>
                  </a:ext>
                </a:extLst>
              </a:tr>
              <a:tr h="999555">
                <a:tc>
                  <a:txBody>
                    <a:bodyPr/>
                    <a:lstStyle/>
                    <a:p>
                      <a:pPr marL="0" marR="0">
                        <a:lnSpc>
                          <a:spcPct val="115000"/>
                        </a:lnSpc>
                        <a:spcBef>
                          <a:spcPts val="0"/>
                        </a:spcBef>
                        <a:spcAft>
                          <a:spcPts val="0"/>
                        </a:spcAft>
                      </a:pPr>
                      <a:r>
                        <a:rPr lang="en-US" sz="1000">
                          <a:effectLst/>
                        </a:rPr>
                        <a:t>Is the individual participating in community integration activities?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491</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98.8%</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1.2%</a:t>
                      </a:r>
                    </a:p>
                  </a:txBody>
                  <a:tcPr marL="68580" marR="68580" marT="0" marB="0" anchor="ctr"/>
                </a:tc>
                <a:tc>
                  <a:txBody>
                    <a:bodyPr/>
                    <a:lstStyle/>
                    <a:p>
                      <a:pPr marL="0" marR="0" algn="ctr">
                        <a:lnSpc>
                          <a:spcPct val="115000"/>
                        </a:lnSpc>
                        <a:spcBef>
                          <a:spcPts val="0"/>
                        </a:spcBef>
                        <a:spcAft>
                          <a:spcPts val="1000"/>
                        </a:spcAft>
                      </a:pPr>
                      <a:r>
                        <a:rPr lang="en-US"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94.7%</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5.3%</a:t>
                      </a:r>
                    </a:p>
                  </a:txBody>
                  <a:tcPr marL="68580" marR="68580" marT="0" marB="0" anchor="ctr"/>
                </a:tc>
                <a:extLst>
                  <a:ext uri="{0D108BD9-81ED-4DB2-BD59-A6C34878D82A}">
                    <a16:rowId xmlns:a16="http://schemas.microsoft.com/office/drawing/2014/main" val="2422886186"/>
                  </a:ext>
                </a:extLst>
              </a:tr>
              <a:tr h="1201840">
                <a:tc>
                  <a:txBody>
                    <a:bodyPr/>
                    <a:lstStyle/>
                    <a:p>
                      <a:pPr marL="0" marR="0">
                        <a:lnSpc>
                          <a:spcPct val="115000"/>
                        </a:lnSpc>
                        <a:spcBef>
                          <a:spcPts val="0"/>
                        </a:spcBef>
                        <a:spcAft>
                          <a:spcPts val="0"/>
                        </a:spcAft>
                      </a:pPr>
                      <a:r>
                        <a:rPr lang="en-US" sz="1000">
                          <a:effectLst/>
                        </a:rPr>
                        <a:t>Does the person have relationships with people not paid to be in his/her life?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491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96.7%</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3.3%</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94.7%</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5.3%</a:t>
                      </a:r>
                    </a:p>
                  </a:txBody>
                  <a:tcPr marL="68580" marR="68580" marT="0" marB="0" anchor="ctr"/>
                </a:tc>
                <a:extLst>
                  <a:ext uri="{0D108BD9-81ED-4DB2-BD59-A6C34878D82A}">
                    <a16:rowId xmlns:a16="http://schemas.microsoft.com/office/drawing/2014/main" val="2221230600"/>
                  </a:ext>
                </a:extLst>
              </a:tr>
              <a:tr h="1201840">
                <a:tc>
                  <a:txBody>
                    <a:bodyPr/>
                    <a:lstStyle/>
                    <a:p>
                      <a:pPr marL="0" marR="0">
                        <a:lnSpc>
                          <a:spcPct val="115000"/>
                        </a:lnSpc>
                        <a:spcBef>
                          <a:spcPts val="0"/>
                        </a:spcBef>
                        <a:spcAft>
                          <a:spcPts val="0"/>
                        </a:spcAft>
                      </a:pPr>
                      <a:r>
                        <a:rPr lang="en-US" sz="1000" dirty="0">
                          <a:effectLst/>
                        </a:rPr>
                        <a:t>Are the community activities reflective of an individual's interest?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98.5%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1.5%</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99.0%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nchor="ctr"/>
                </a:tc>
                <a:extLst>
                  <a:ext uri="{0D108BD9-81ED-4DB2-BD59-A6C34878D82A}">
                    <a16:rowId xmlns:a16="http://schemas.microsoft.com/office/drawing/2014/main" val="1963493014"/>
                  </a:ext>
                </a:extLst>
              </a:tr>
            </a:tbl>
          </a:graphicData>
        </a:graphic>
      </p:graphicFrame>
      <p:sp>
        <p:nvSpPr>
          <p:cNvPr id="5"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4</a:t>
            </a:fld>
            <a:endParaRPr lang="en-US" dirty="0"/>
          </a:p>
        </p:txBody>
      </p:sp>
    </p:spTree>
    <p:extLst>
      <p:ext uri="{BB962C8B-B14F-4D97-AF65-F5344CB8AC3E}">
        <p14:creationId xmlns:p14="http://schemas.microsoft.com/office/powerpoint/2010/main" val="2900545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a:solidFill>
                  <a:schemeClr val="accent3">
                    <a:lumMod val="50000"/>
                  </a:schemeClr>
                </a:solidFill>
                <a:latin typeface="MS Reference Sans Serif" panose="020B0604030504040204" pitchFamily="34" charset="0"/>
              </a:rPr>
              <a:t>Table 3: Health &amp; Well-Being</a:t>
            </a:r>
          </a:p>
        </p:txBody>
      </p:sp>
      <p:sp>
        <p:nvSpPr>
          <p:cNvPr id="5"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5</a:t>
            </a:fld>
            <a:endParaRPr lang="en-US" dirty="0"/>
          </a:p>
        </p:txBody>
      </p:sp>
      <p:graphicFrame>
        <p:nvGraphicFramePr>
          <p:cNvPr id="7" name="Content Placeholder 6">
            <a:extLst>
              <a:ext uri="{FF2B5EF4-FFF2-40B4-BE49-F238E27FC236}">
                <a16:creationId xmlns:a16="http://schemas.microsoft.com/office/drawing/2014/main" id="{B0C66067-B77F-4948-A079-DA9DAB4D0014}"/>
              </a:ext>
            </a:extLst>
          </p:cNvPr>
          <p:cNvGraphicFramePr>
            <a:graphicFrameLocks noGrp="1"/>
          </p:cNvGraphicFramePr>
          <p:nvPr>
            <p:ph idx="1"/>
            <p:extLst>
              <p:ext uri="{D42A27DB-BD31-4B8C-83A1-F6EECF244321}">
                <p14:modId xmlns:p14="http://schemas.microsoft.com/office/powerpoint/2010/main" val="408145279"/>
              </p:ext>
            </p:extLst>
          </p:nvPr>
        </p:nvGraphicFramePr>
        <p:xfrm>
          <a:off x="685800" y="1219200"/>
          <a:ext cx="7467600" cy="4427223"/>
        </p:xfrm>
        <a:graphic>
          <a:graphicData uri="http://schemas.openxmlformats.org/drawingml/2006/table">
            <a:tbl>
              <a:tblPr firstRow="1" firstCol="1" bandRow="1">
                <a:tableStyleId>{00A15C55-8517-42AA-B614-E9B94910E393}</a:tableStyleId>
              </a:tblPr>
              <a:tblGrid>
                <a:gridCol w="1764028">
                  <a:extLst>
                    <a:ext uri="{9D8B030D-6E8A-4147-A177-3AD203B41FA5}">
                      <a16:colId xmlns:a16="http://schemas.microsoft.com/office/drawing/2014/main" val="3200078812"/>
                    </a:ext>
                  </a:extLst>
                </a:gridCol>
                <a:gridCol w="1034543">
                  <a:extLst>
                    <a:ext uri="{9D8B030D-6E8A-4147-A177-3AD203B41FA5}">
                      <a16:colId xmlns:a16="http://schemas.microsoft.com/office/drawing/2014/main" val="3614577304"/>
                    </a:ext>
                  </a:extLst>
                </a:gridCol>
                <a:gridCol w="935070">
                  <a:extLst>
                    <a:ext uri="{9D8B030D-6E8A-4147-A177-3AD203B41FA5}">
                      <a16:colId xmlns:a16="http://schemas.microsoft.com/office/drawing/2014/main" val="3208991534"/>
                    </a:ext>
                  </a:extLst>
                </a:gridCol>
                <a:gridCol w="723800">
                  <a:extLst>
                    <a:ext uri="{9D8B030D-6E8A-4147-A177-3AD203B41FA5}">
                      <a16:colId xmlns:a16="http://schemas.microsoft.com/office/drawing/2014/main" val="3524073326"/>
                    </a:ext>
                  </a:extLst>
                </a:gridCol>
                <a:gridCol w="252004">
                  <a:extLst>
                    <a:ext uri="{9D8B030D-6E8A-4147-A177-3AD203B41FA5}">
                      <a16:colId xmlns:a16="http://schemas.microsoft.com/office/drawing/2014/main" val="1356555483"/>
                    </a:ext>
                  </a:extLst>
                </a:gridCol>
                <a:gridCol w="1034543">
                  <a:extLst>
                    <a:ext uri="{9D8B030D-6E8A-4147-A177-3AD203B41FA5}">
                      <a16:colId xmlns:a16="http://schemas.microsoft.com/office/drawing/2014/main" val="2384617735"/>
                    </a:ext>
                  </a:extLst>
                </a:gridCol>
                <a:gridCol w="935070">
                  <a:extLst>
                    <a:ext uri="{9D8B030D-6E8A-4147-A177-3AD203B41FA5}">
                      <a16:colId xmlns:a16="http://schemas.microsoft.com/office/drawing/2014/main" val="521964039"/>
                    </a:ext>
                  </a:extLst>
                </a:gridCol>
                <a:gridCol w="788542">
                  <a:extLst>
                    <a:ext uri="{9D8B030D-6E8A-4147-A177-3AD203B41FA5}">
                      <a16:colId xmlns:a16="http://schemas.microsoft.com/office/drawing/2014/main" val="1439809975"/>
                    </a:ext>
                  </a:extLst>
                </a:gridCol>
              </a:tblGrid>
              <a:tr h="223640">
                <a:tc>
                  <a:txBody>
                    <a:bodyPr/>
                    <a:lstStyle/>
                    <a:p>
                      <a:pPr marL="0" marR="0" algn="ctr">
                        <a:lnSpc>
                          <a:spcPct val="115000"/>
                        </a:lnSpc>
                        <a:spcBef>
                          <a:spcPts val="0"/>
                        </a:spcBef>
                        <a:spcAft>
                          <a:spcPts val="0"/>
                        </a:spcAft>
                      </a:pPr>
                      <a:r>
                        <a:rPr lang="en-US" sz="1200" dirty="0">
                          <a:effectLst/>
                        </a:rPr>
                        <a:t>Health and Well Being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extLst>
                  <a:ext uri="{0D108BD9-81ED-4DB2-BD59-A6C34878D82A}">
                    <a16:rowId xmlns:a16="http://schemas.microsoft.com/office/drawing/2014/main" val="1944131004"/>
                  </a:ext>
                </a:extLst>
              </a:tr>
              <a:tr h="275246">
                <a:tc>
                  <a:txBody>
                    <a:bodyPr/>
                    <a:lstStyle/>
                    <a:p>
                      <a:pPr marL="0" marR="0" algn="ctr">
                        <a:lnSpc>
                          <a:spcPct val="115000"/>
                        </a:lnSpc>
                        <a:spcBef>
                          <a:spcPts val="0"/>
                        </a:spcBef>
                        <a:spcAft>
                          <a:spcPts val="0"/>
                        </a:spcAft>
                      </a:pPr>
                      <a:r>
                        <a:rPr lang="en-US" sz="1000" dirty="0">
                          <a:effectLst/>
                        </a:rPr>
                        <a:t>Question Description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gridSpan="3">
                  <a:txBody>
                    <a:bodyPr/>
                    <a:lstStyle/>
                    <a:p>
                      <a:pPr marL="0" marR="0" algn="ctr">
                        <a:lnSpc>
                          <a:spcPct val="115000"/>
                        </a:lnSpc>
                        <a:spcBef>
                          <a:spcPts val="0"/>
                        </a:spcBef>
                        <a:spcAft>
                          <a:spcPts val="0"/>
                        </a:spcAft>
                      </a:pPr>
                      <a:r>
                        <a:rPr lang="en-US" sz="1200" b="1" dirty="0">
                          <a:effectLst/>
                        </a:rPr>
                        <a:t>Waiver</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200" b="1" dirty="0">
                          <a:effectLst/>
                        </a:rPr>
                        <a:t>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gridSpan="3">
                  <a:txBody>
                    <a:bodyPr/>
                    <a:lstStyle/>
                    <a:p>
                      <a:pPr marL="0" marR="0" algn="ctr">
                        <a:lnSpc>
                          <a:spcPct val="115000"/>
                        </a:lnSpc>
                        <a:spcBef>
                          <a:spcPts val="0"/>
                        </a:spcBef>
                        <a:spcAft>
                          <a:spcPts val="0"/>
                        </a:spcAft>
                      </a:pPr>
                      <a:r>
                        <a:rPr lang="en-US" sz="1200" b="1" dirty="0">
                          <a:effectLst/>
                        </a:rPr>
                        <a:t>ICF/IDD</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84797606"/>
                  </a:ext>
                </a:extLst>
              </a:tr>
              <a:tr h="842381">
                <a:tc>
                  <a:txBody>
                    <a:bodyPr/>
                    <a:lstStyle/>
                    <a:p>
                      <a:pPr marL="0" marR="0">
                        <a:lnSpc>
                          <a:spcPct val="115000"/>
                        </a:lnSpc>
                        <a:spcBef>
                          <a:spcPts val="0"/>
                        </a:spcBef>
                        <a:spcAft>
                          <a:spcPts val="0"/>
                        </a:spcAft>
                      </a:pPr>
                      <a:r>
                        <a:rPr lang="en-US" sz="1000" dirty="0">
                          <a:effectLst/>
                        </a:rPr>
                        <a:t>Is the individual's appearance well kept (i.e., appropriately clothed, groomed, etc.)?</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612</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98.9%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1.1%</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79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85346868"/>
                  </a:ext>
                </a:extLst>
              </a:tr>
              <a:tr h="842381">
                <a:tc>
                  <a:txBody>
                    <a:bodyPr/>
                    <a:lstStyle/>
                    <a:p>
                      <a:pPr marL="0" marR="0">
                        <a:lnSpc>
                          <a:spcPct val="115000"/>
                        </a:lnSpc>
                        <a:spcBef>
                          <a:spcPts val="0"/>
                        </a:spcBef>
                        <a:spcAft>
                          <a:spcPts val="0"/>
                        </a:spcAft>
                      </a:pPr>
                      <a:r>
                        <a:rPr lang="en-US" sz="1000" dirty="0">
                          <a:effectLst/>
                        </a:rPr>
                        <a:t>Are clothing and footwear available that is appropriate for the current weather conditions?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0.6%</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434038139"/>
                  </a:ext>
                </a:extLst>
              </a:tr>
              <a:tr h="984165">
                <a:tc>
                  <a:txBody>
                    <a:bodyPr/>
                    <a:lstStyle/>
                    <a:p>
                      <a:pPr marL="0" marR="0">
                        <a:lnSpc>
                          <a:spcPct val="115000"/>
                        </a:lnSpc>
                        <a:spcBef>
                          <a:spcPts val="0"/>
                        </a:spcBef>
                        <a:spcAft>
                          <a:spcPts val="0"/>
                        </a:spcAft>
                      </a:pPr>
                      <a:r>
                        <a:rPr lang="en-US" sz="1000" dirty="0">
                          <a:effectLst/>
                        </a:rPr>
                        <a:t>Are residential staff able to describe the individual's health-related needs and their role in ensuring that the needs are met?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553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99.8%</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0.2%</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1775003442"/>
                  </a:ext>
                </a:extLst>
              </a:tr>
              <a:tr h="558813">
                <a:tc>
                  <a:txBody>
                    <a:bodyPr/>
                    <a:lstStyle/>
                    <a:p>
                      <a:pPr marL="0" marR="0">
                        <a:lnSpc>
                          <a:spcPct val="115000"/>
                        </a:lnSpc>
                        <a:spcBef>
                          <a:spcPts val="0"/>
                        </a:spcBef>
                        <a:spcAft>
                          <a:spcPts val="0"/>
                        </a:spcAft>
                      </a:pPr>
                      <a:r>
                        <a:rPr lang="en-US" sz="1000" dirty="0">
                          <a:effectLst/>
                        </a:rPr>
                        <a:t>Is there evidence the assigned staff is following the mealtime protocol?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96.8%</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3.2%</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77</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1776569785"/>
                  </a:ext>
                </a:extLst>
              </a:tr>
              <a:tr h="700597">
                <a:tc>
                  <a:txBody>
                    <a:bodyPr/>
                    <a:lstStyle/>
                    <a:p>
                      <a:pPr marL="0" marR="0">
                        <a:lnSpc>
                          <a:spcPct val="115000"/>
                        </a:lnSpc>
                        <a:spcBef>
                          <a:spcPts val="0"/>
                        </a:spcBef>
                        <a:spcAft>
                          <a:spcPts val="0"/>
                        </a:spcAft>
                      </a:pPr>
                      <a:r>
                        <a:rPr lang="en-US" sz="1000" dirty="0">
                          <a:effectLst/>
                        </a:rPr>
                        <a:t>Is there evidence the assigned staff is following the positioning protocol?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481" marR="55481"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90.2%</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9.8%</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3662516256"/>
                  </a:ext>
                </a:extLst>
              </a:tr>
            </a:tbl>
          </a:graphicData>
        </a:graphic>
      </p:graphicFrame>
    </p:spTree>
    <p:extLst>
      <p:ext uri="{BB962C8B-B14F-4D97-AF65-F5344CB8AC3E}">
        <p14:creationId xmlns:p14="http://schemas.microsoft.com/office/powerpoint/2010/main" val="189204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457200" y="381000"/>
            <a:ext cx="7696200" cy="685800"/>
          </a:xfrm>
        </p:spPr>
        <p:txBody>
          <a:bodyPr/>
          <a:lstStyle/>
          <a:p>
            <a:pPr algn="ctr"/>
            <a:r>
              <a:rPr lang="en-US" sz="3600" b="1" dirty="0">
                <a:solidFill>
                  <a:schemeClr val="accent3">
                    <a:lumMod val="50000"/>
                  </a:schemeClr>
                </a:solidFill>
                <a:latin typeface="MS Reference Sans Serif" panose="020B0604030504040204" pitchFamily="34" charset="0"/>
              </a:rPr>
              <a:t>Table 3: Health &amp; Well-Being </a:t>
            </a:r>
            <a:r>
              <a:rPr lang="en-US" sz="2000" b="1" dirty="0">
                <a:solidFill>
                  <a:schemeClr val="accent3">
                    <a:lumMod val="50000"/>
                  </a:schemeClr>
                </a:solidFill>
                <a:latin typeface="MS Reference Sans Serif" panose="020B0604030504040204" pitchFamily="34" charset="0"/>
              </a:rPr>
              <a:t>(cont.)</a:t>
            </a:r>
            <a:br>
              <a:rPr lang="en-US" sz="3600" b="1" dirty="0">
                <a:solidFill>
                  <a:srgbClr val="FF0000"/>
                </a:solidFill>
              </a:rPr>
            </a:br>
            <a:endParaRPr lang="en-US" sz="3600" b="1" dirty="0">
              <a:solidFill>
                <a:srgbClr val="FF0000"/>
              </a:solidFill>
            </a:endParaRPr>
          </a:p>
        </p:txBody>
      </p:sp>
      <p:sp>
        <p:nvSpPr>
          <p:cNvPr id="9" name="Slide Number Placeholder 3"/>
          <p:cNvSpPr>
            <a:spLocks noGrp="1"/>
          </p:cNvSpPr>
          <p:nvPr>
            <p:ph type="sldNum" sz="quarter" idx="10"/>
          </p:nvPr>
        </p:nvSpPr>
        <p:spPr>
          <a:xfrm>
            <a:off x="6553200" y="6243638"/>
            <a:ext cx="2133600" cy="457200"/>
          </a:xfrm>
        </p:spPr>
        <p:txBody>
          <a:bodyPr/>
          <a:lstStyle/>
          <a:p>
            <a:pPr algn="r"/>
            <a:fld id="{E7EFCE55-C209-45C2-A256-30F0418EB8C6}" type="slidenum">
              <a:rPr lang="en-US" smtClean="0"/>
              <a:pPr algn="r"/>
              <a:t>6</a:t>
            </a:fld>
            <a:endParaRPr lang="en-US" dirty="0"/>
          </a:p>
        </p:txBody>
      </p:sp>
      <p:graphicFrame>
        <p:nvGraphicFramePr>
          <p:cNvPr id="4" name="Content Placeholder 3">
            <a:extLst>
              <a:ext uri="{FF2B5EF4-FFF2-40B4-BE49-F238E27FC236}">
                <a16:creationId xmlns:a16="http://schemas.microsoft.com/office/drawing/2014/main" id="{8B4E665D-F190-4351-AD6A-78AD5A1B4244}"/>
              </a:ext>
            </a:extLst>
          </p:cNvPr>
          <p:cNvGraphicFramePr>
            <a:graphicFrameLocks noGrp="1"/>
          </p:cNvGraphicFramePr>
          <p:nvPr>
            <p:ph idx="1"/>
            <p:extLst>
              <p:ext uri="{D42A27DB-BD31-4B8C-83A1-F6EECF244321}">
                <p14:modId xmlns:p14="http://schemas.microsoft.com/office/powerpoint/2010/main" val="4254697713"/>
              </p:ext>
            </p:extLst>
          </p:nvPr>
        </p:nvGraphicFramePr>
        <p:xfrm>
          <a:off x="685800" y="1219200"/>
          <a:ext cx="7467601" cy="5161203"/>
        </p:xfrm>
        <a:graphic>
          <a:graphicData uri="http://schemas.openxmlformats.org/drawingml/2006/table">
            <a:tbl>
              <a:tblPr firstRow="1" firstCol="1" bandRow="1">
                <a:tableStyleId>{00A15C55-8517-42AA-B614-E9B94910E393}</a:tableStyleId>
              </a:tblPr>
              <a:tblGrid>
                <a:gridCol w="1959944">
                  <a:extLst>
                    <a:ext uri="{9D8B030D-6E8A-4147-A177-3AD203B41FA5}">
                      <a16:colId xmlns:a16="http://schemas.microsoft.com/office/drawing/2014/main" val="1464248544"/>
                    </a:ext>
                  </a:extLst>
                </a:gridCol>
                <a:gridCol w="1028971">
                  <a:extLst>
                    <a:ext uri="{9D8B030D-6E8A-4147-A177-3AD203B41FA5}">
                      <a16:colId xmlns:a16="http://schemas.microsoft.com/office/drawing/2014/main" val="2778825930"/>
                    </a:ext>
                  </a:extLst>
                </a:gridCol>
                <a:gridCol w="824498">
                  <a:extLst>
                    <a:ext uri="{9D8B030D-6E8A-4147-A177-3AD203B41FA5}">
                      <a16:colId xmlns:a16="http://schemas.microsoft.com/office/drawing/2014/main" val="2455817239"/>
                    </a:ext>
                  </a:extLst>
                </a:gridCol>
                <a:gridCol w="719904">
                  <a:extLst>
                    <a:ext uri="{9D8B030D-6E8A-4147-A177-3AD203B41FA5}">
                      <a16:colId xmlns:a16="http://schemas.microsoft.com/office/drawing/2014/main" val="2937697849"/>
                    </a:ext>
                  </a:extLst>
                </a:gridCol>
                <a:gridCol w="255378">
                  <a:extLst>
                    <a:ext uri="{9D8B030D-6E8A-4147-A177-3AD203B41FA5}">
                      <a16:colId xmlns:a16="http://schemas.microsoft.com/office/drawing/2014/main" val="1804498197"/>
                    </a:ext>
                  </a:extLst>
                </a:gridCol>
                <a:gridCol w="1028971">
                  <a:extLst>
                    <a:ext uri="{9D8B030D-6E8A-4147-A177-3AD203B41FA5}">
                      <a16:colId xmlns:a16="http://schemas.microsoft.com/office/drawing/2014/main" val="1673804155"/>
                    </a:ext>
                  </a:extLst>
                </a:gridCol>
                <a:gridCol w="930031">
                  <a:extLst>
                    <a:ext uri="{9D8B030D-6E8A-4147-A177-3AD203B41FA5}">
                      <a16:colId xmlns:a16="http://schemas.microsoft.com/office/drawing/2014/main" val="1803003874"/>
                    </a:ext>
                  </a:extLst>
                </a:gridCol>
                <a:gridCol w="719904">
                  <a:extLst>
                    <a:ext uri="{9D8B030D-6E8A-4147-A177-3AD203B41FA5}">
                      <a16:colId xmlns:a16="http://schemas.microsoft.com/office/drawing/2014/main" val="2786419448"/>
                    </a:ext>
                  </a:extLst>
                </a:gridCol>
              </a:tblGrid>
              <a:tr h="234218">
                <a:tc>
                  <a:txBody>
                    <a:bodyPr/>
                    <a:lstStyle/>
                    <a:p>
                      <a:pPr marL="0" marR="0" algn="ctr">
                        <a:lnSpc>
                          <a:spcPct val="115000"/>
                        </a:lnSpc>
                        <a:spcBef>
                          <a:spcPts val="0"/>
                        </a:spcBef>
                        <a:spcAft>
                          <a:spcPts val="0"/>
                        </a:spcAft>
                      </a:pPr>
                      <a:r>
                        <a:rPr lang="en-US" sz="1200" dirty="0">
                          <a:effectLst/>
                        </a:rPr>
                        <a:t>Health and Well Being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extLst>
                  <a:ext uri="{0D108BD9-81ED-4DB2-BD59-A6C34878D82A}">
                    <a16:rowId xmlns:a16="http://schemas.microsoft.com/office/drawing/2014/main" val="311458076"/>
                  </a:ext>
                </a:extLst>
              </a:tr>
              <a:tr h="201208">
                <a:tc>
                  <a:txBody>
                    <a:bodyPr/>
                    <a:lstStyle/>
                    <a:p>
                      <a:pPr marL="0" marR="0" algn="ctr">
                        <a:lnSpc>
                          <a:spcPct val="115000"/>
                        </a:lnSpc>
                        <a:spcBef>
                          <a:spcPts val="0"/>
                        </a:spcBef>
                        <a:spcAft>
                          <a:spcPts val="0"/>
                        </a:spcAft>
                      </a:pPr>
                      <a:r>
                        <a:rPr lang="en-US" sz="1000" dirty="0">
                          <a:effectLst/>
                        </a:rPr>
                        <a:t>Question Description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gridSpan="3">
                  <a:txBody>
                    <a:bodyPr/>
                    <a:lstStyle/>
                    <a:p>
                      <a:pPr marL="0" marR="0" algn="ctr">
                        <a:lnSpc>
                          <a:spcPct val="115000"/>
                        </a:lnSpc>
                        <a:spcBef>
                          <a:spcPts val="0"/>
                        </a:spcBef>
                        <a:spcAft>
                          <a:spcPts val="0"/>
                        </a:spcAft>
                      </a:pPr>
                      <a:r>
                        <a:rPr lang="en-US" sz="1200" b="1" dirty="0">
                          <a:effectLst/>
                        </a:rPr>
                        <a:t>Waiver</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200" b="1">
                          <a:effectLst/>
                        </a:rPr>
                        <a:t> </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gridSpan="3">
                  <a:txBody>
                    <a:bodyPr/>
                    <a:lstStyle/>
                    <a:p>
                      <a:pPr marL="0" marR="0" algn="ctr">
                        <a:lnSpc>
                          <a:spcPct val="115000"/>
                        </a:lnSpc>
                        <a:spcBef>
                          <a:spcPts val="0"/>
                        </a:spcBef>
                        <a:spcAft>
                          <a:spcPts val="0"/>
                        </a:spcAft>
                      </a:pPr>
                      <a:r>
                        <a:rPr lang="en-US" sz="1200" b="1">
                          <a:effectLst/>
                        </a:rPr>
                        <a:t>ICF/IDD</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27575725"/>
                  </a:ext>
                </a:extLst>
              </a:tr>
              <a:tr h="891686">
                <a:tc>
                  <a:txBody>
                    <a:bodyPr/>
                    <a:lstStyle/>
                    <a:p>
                      <a:pPr marL="0" marR="0">
                        <a:lnSpc>
                          <a:spcPct val="115000"/>
                        </a:lnSpc>
                        <a:spcBef>
                          <a:spcPts val="0"/>
                        </a:spcBef>
                        <a:spcAft>
                          <a:spcPts val="0"/>
                        </a:spcAft>
                      </a:pPr>
                      <a:r>
                        <a:rPr lang="en-US" sz="1000" dirty="0">
                          <a:effectLst/>
                        </a:rPr>
                        <a:t>If the person takes medications at home, is there evidence the medications are given according to the physician's orders?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550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97.6%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2.4%</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nchor="ctr"/>
                </a:tc>
                <a:extLst>
                  <a:ext uri="{0D108BD9-81ED-4DB2-BD59-A6C34878D82A}">
                    <a16:rowId xmlns:a16="http://schemas.microsoft.com/office/drawing/2014/main" val="1008508530"/>
                  </a:ext>
                </a:extLst>
              </a:tr>
              <a:tr h="591521">
                <a:tc>
                  <a:txBody>
                    <a:bodyPr/>
                    <a:lstStyle/>
                    <a:p>
                      <a:pPr marL="0" marR="0">
                        <a:lnSpc>
                          <a:spcPct val="115000"/>
                        </a:lnSpc>
                        <a:spcBef>
                          <a:spcPts val="0"/>
                        </a:spcBef>
                        <a:spcAft>
                          <a:spcPts val="0"/>
                        </a:spcAft>
                      </a:pPr>
                      <a:r>
                        <a:rPr lang="en-US" sz="1000" dirty="0">
                          <a:effectLst/>
                        </a:rPr>
                        <a:t>Did the individual have a physical examination within the last 12 months?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95.3%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4.7%</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98.1%</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extLst>
                  <a:ext uri="{0D108BD9-81ED-4DB2-BD59-A6C34878D82A}">
                    <a16:rowId xmlns:a16="http://schemas.microsoft.com/office/drawing/2014/main" val="1841735349"/>
                  </a:ext>
                </a:extLst>
              </a:tr>
              <a:tr h="591521">
                <a:tc>
                  <a:txBody>
                    <a:bodyPr/>
                    <a:lstStyle/>
                    <a:p>
                      <a:pPr marL="0" marR="0">
                        <a:lnSpc>
                          <a:spcPct val="115000"/>
                        </a:lnSpc>
                        <a:spcBef>
                          <a:spcPts val="0"/>
                        </a:spcBef>
                        <a:spcAft>
                          <a:spcPts val="0"/>
                        </a:spcAft>
                      </a:pPr>
                      <a:r>
                        <a:rPr lang="en-US" sz="1000" dirty="0">
                          <a:effectLst/>
                        </a:rPr>
                        <a:t>Did the individual have a dental examination within the last 12 months?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93.5%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6.5%</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906558141"/>
                  </a:ext>
                </a:extLst>
              </a:tr>
              <a:tr h="741603">
                <a:tc>
                  <a:txBody>
                    <a:bodyPr/>
                    <a:lstStyle/>
                    <a:p>
                      <a:pPr marL="0" marR="0">
                        <a:lnSpc>
                          <a:spcPct val="115000"/>
                        </a:lnSpc>
                        <a:spcBef>
                          <a:spcPts val="0"/>
                        </a:spcBef>
                        <a:spcAft>
                          <a:spcPts val="0"/>
                        </a:spcAft>
                      </a:pPr>
                      <a:r>
                        <a:rPr lang="en-US" sz="1000" dirty="0">
                          <a:effectLst/>
                        </a:rPr>
                        <a:t>If the person has a nutrition assessment, are the Nutritionist's recommendations being implemented?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334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98.2%</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1.8%</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97</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3300168059"/>
                  </a:ext>
                </a:extLst>
              </a:tr>
              <a:tr h="1167843">
                <a:tc>
                  <a:txBody>
                    <a:bodyPr/>
                    <a:lstStyle/>
                    <a:p>
                      <a:pPr marL="0" marR="0">
                        <a:lnSpc>
                          <a:spcPct val="115000"/>
                        </a:lnSpc>
                        <a:spcBef>
                          <a:spcPts val="0"/>
                        </a:spcBef>
                        <a:spcAft>
                          <a:spcPts val="0"/>
                        </a:spcAft>
                      </a:pPr>
                      <a:r>
                        <a:rPr lang="en-US" sz="1000" dirty="0">
                          <a:effectLst/>
                        </a:rPr>
                        <a:t>If required by the ISP or significant change (e.g., an unplanned weight loss or gain of five or more pounds in less than a month) in the person's nutritional status, is there a nutrition goal?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173</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87.9%</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12.1%</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92.9%</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7.1%</a:t>
                      </a:r>
                    </a:p>
                  </a:txBody>
                  <a:tcPr marL="68580" marR="68580" marT="0" marB="0" anchor="ctr"/>
                </a:tc>
                <a:extLst>
                  <a:ext uri="{0D108BD9-81ED-4DB2-BD59-A6C34878D82A}">
                    <a16:rowId xmlns:a16="http://schemas.microsoft.com/office/drawing/2014/main" val="203666177"/>
                  </a:ext>
                </a:extLst>
              </a:tr>
              <a:tr h="741603">
                <a:tc>
                  <a:txBody>
                    <a:bodyPr/>
                    <a:lstStyle/>
                    <a:p>
                      <a:pPr marL="0" marR="0">
                        <a:lnSpc>
                          <a:spcPct val="115000"/>
                        </a:lnSpc>
                        <a:spcBef>
                          <a:spcPts val="0"/>
                        </a:spcBef>
                        <a:spcAft>
                          <a:spcPts val="0"/>
                        </a:spcAft>
                      </a:pPr>
                      <a:r>
                        <a:rPr lang="en-US" sz="1000" dirty="0">
                          <a:effectLst/>
                        </a:rPr>
                        <a:t>Is the current HCMP available to the staff providing supports to the person in his or her home?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9859" marR="49859"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96.4%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3.6%</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nchor="ctr"/>
                </a:tc>
                <a:extLst>
                  <a:ext uri="{0D108BD9-81ED-4DB2-BD59-A6C34878D82A}">
                    <a16:rowId xmlns:a16="http://schemas.microsoft.com/office/drawing/2014/main" val="4179789977"/>
                  </a:ext>
                </a:extLst>
              </a:tr>
            </a:tbl>
          </a:graphicData>
        </a:graphic>
      </p:graphicFrame>
    </p:spTree>
    <p:extLst>
      <p:ext uri="{BB962C8B-B14F-4D97-AF65-F5344CB8AC3E}">
        <p14:creationId xmlns:p14="http://schemas.microsoft.com/office/powerpoint/2010/main" val="1442496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z="3600" b="1" dirty="0">
                <a:solidFill>
                  <a:schemeClr val="accent3">
                    <a:lumMod val="50000"/>
                  </a:schemeClr>
                </a:solidFill>
                <a:latin typeface="MS Reference Sans Serif" panose="020B0604030504040204" pitchFamily="34" charset="0"/>
              </a:rPr>
              <a:t>Table 4: Rights &amp; Dignity</a:t>
            </a:r>
          </a:p>
        </p:txBody>
      </p:sp>
      <p:sp>
        <p:nvSpPr>
          <p:cNvPr id="4" name="Slide Number Placeholder 4"/>
          <p:cNvSpPr>
            <a:spLocks noGrp="1"/>
          </p:cNvSpPr>
          <p:nvPr/>
        </p:nvSpPr>
        <p:spPr>
          <a:xfrm>
            <a:off x="6705600" y="640080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a:solidFill>
                  <a:schemeClr val="tx1">
                    <a:tint val="75000"/>
                  </a:schemeClr>
                </a:solidFill>
                <a:latin typeface="Gill Sans Std Ligh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fld id="{4A75BE36-4E3E-C248-B598-07ED9BB6E047}" type="slidenum">
              <a:rPr lang="en-US" smtClean="0">
                <a:solidFill>
                  <a:prstClr val="black"/>
                </a:solidFill>
              </a:rPr>
              <a:pPr defTabSz="457200"/>
              <a:t>7</a:t>
            </a:fld>
            <a:endParaRPr lang="en-US" dirty="0">
              <a:solidFill>
                <a:prstClr val="black"/>
              </a:solidFill>
            </a:endParaRPr>
          </a:p>
        </p:txBody>
      </p:sp>
      <p:graphicFrame>
        <p:nvGraphicFramePr>
          <p:cNvPr id="7" name="Content Placeholder 6">
            <a:extLst>
              <a:ext uri="{FF2B5EF4-FFF2-40B4-BE49-F238E27FC236}">
                <a16:creationId xmlns:a16="http://schemas.microsoft.com/office/drawing/2014/main" id="{5EB9F009-0DDD-4AC0-A828-1C3876C813E9}"/>
              </a:ext>
            </a:extLst>
          </p:cNvPr>
          <p:cNvGraphicFramePr>
            <a:graphicFrameLocks noGrp="1"/>
          </p:cNvGraphicFramePr>
          <p:nvPr>
            <p:ph idx="1"/>
            <p:extLst>
              <p:ext uri="{D42A27DB-BD31-4B8C-83A1-F6EECF244321}">
                <p14:modId xmlns:p14="http://schemas.microsoft.com/office/powerpoint/2010/main" val="1010683665"/>
              </p:ext>
            </p:extLst>
          </p:nvPr>
        </p:nvGraphicFramePr>
        <p:xfrm>
          <a:off x="914400" y="1219200"/>
          <a:ext cx="7162802" cy="4842236"/>
        </p:xfrm>
        <a:graphic>
          <a:graphicData uri="http://schemas.openxmlformats.org/drawingml/2006/table">
            <a:tbl>
              <a:tblPr firstRow="1" firstCol="1" bandRow="1">
                <a:tableStyleId>{00A15C55-8517-42AA-B614-E9B94910E393}</a:tableStyleId>
              </a:tblPr>
              <a:tblGrid>
                <a:gridCol w="1954436">
                  <a:extLst>
                    <a:ext uri="{9D8B030D-6E8A-4147-A177-3AD203B41FA5}">
                      <a16:colId xmlns:a16="http://schemas.microsoft.com/office/drawing/2014/main" val="1660628027"/>
                    </a:ext>
                  </a:extLst>
                </a:gridCol>
                <a:gridCol w="1032034">
                  <a:extLst>
                    <a:ext uri="{9D8B030D-6E8A-4147-A177-3AD203B41FA5}">
                      <a16:colId xmlns:a16="http://schemas.microsoft.com/office/drawing/2014/main" val="319238534"/>
                    </a:ext>
                  </a:extLst>
                </a:gridCol>
                <a:gridCol w="765518">
                  <a:extLst>
                    <a:ext uri="{9D8B030D-6E8A-4147-A177-3AD203B41FA5}">
                      <a16:colId xmlns:a16="http://schemas.microsoft.com/office/drawing/2014/main" val="2992402685"/>
                    </a:ext>
                  </a:extLst>
                </a:gridCol>
                <a:gridCol w="680461">
                  <a:extLst>
                    <a:ext uri="{9D8B030D-6E8A-4147-A177-3AD203B41FA5}">
                      <a16:colId xmlns:a16="http://schemas.microsoft.com/office/drawing/2014/main" val="1196854860"/>
                    </a:ext>
                  </a:extLst>
                </a:gridCol>
                <a:gridCol w="255174">
                  <a:extLst>
                    <a:ext uri="{9D8B030D-6E8A-4147-A177-3AD203B41FA5}">
                      <a16:colId xmlns:a16="http://schemas.microsoft.com/office/drawing/2014/main" val="4054174702"/>
                    </a:ext>
                  </a:extLst>
                </a:gridCol>
                <a:gridCol w="1032034">
                  <a:extLst>
                    <a:ext uri="{9D8B030D-6E8A-4147-A177-3AD203B41FA5}">
                      <a16:colId xmlns:a16="http://schemas.microsoft.com/office/drawing/2014/main" val="1540360922"/>
                    </a:ext>
                  </a:extLst>
                </a:gridCol>
                <a:gridCol w="826950">
                  <a:extLst>
                    <a:ext uri="{9D8B030D-6E8A-4147-A177-3AD203B41FA5}">
                      <a16:colId xmlns:a16="http://schemas.microsoft.com/office/drawing/2014/main" val="1077668489"/>
                    </a:ext>
                  </a:extLst>
                </a:gridCol>
                <a:gridCol w="616195">
                  <a:extLst>
                    <a:ext uri="{9D8B030D-6E8A-4147-A177-3AD203B41FA5}">
                      <a16:colId xmlns:a16="http://schemas.microsoft.com/office/drawing/2014/main" val="409018275"/>
                    </a:ext>
                  </a:extLst>
                </a:gridCol>
              </a:tblGrid>
              <a:tr h="293428">
                <a:tc>
                  <a:txBody>
                    <a:bodyPr/>
                    <a:lstStyle/>
                    <a:p>
                      <a:pPr marL="0" marR="0" algn="ctr">
                        <a:lnSpc>
                          <a:spcPct val="115000"/>
                        </a:lnSpc>
                        <a:spcBef>
                          <a:spcPts val="0"/>
                        </a:spcBef>
                        <a:spcAft>
                          <a:spcPts val="0"/>
                        </a:spcAft>
                      </a:pPr>
                      <a:r>
                        <a:rPr lang="en-US" sz="1200" dirty="0">
                          <a:effectLst/>
                        </a:rPr>
                        <a:t>Rights and Dignity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0"/>
                        </a:spcAft>
                      </a:pPr>
                      <a:r>
                        <a:rPr lang="en-US" sz="1000">
                          <a:effectLst/>
                        </a:rPr>
                        <a:t>% of Yes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0"/>
                        </a:spcAft>
                      </a:pPr>
                      <a:r>
                        <a:rPr lang="en-US" sz="1000">
                          <a:effectLst/>
                        </a:rPr>
                        <a:t>% of No</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extLst>
                  <a:ext uri="{0D108BD9-81ED-4DB2-BD59-A6C34878D82A}">
                    <a16:rowId xmlns:a16="http://schemas.microsoft.com/office/drawing/2014/main" val="2881802042"/>
                  </a:ext>
                </a:extLst>
              </a:tr>
              <a:tr h="209828">
                <a:tc>
                  <a:txBody>
                    <a:bodyPr/>
                    <a:lstStyle/>
                    <a:p>
                      <a:pPr marL="0" marR="0" algn="ctr">
                        <a:lnSpc>
                          <a:spcPct val="115000"/>
                        </a:lnSpc>
                        <a:spcBef>
                          <a:spcPts val="0"/>
                        </a:spcBef>
                        <a:spcAft>
                          <a:spcPts val="0"/>
                        </a:spcAft>
                      </a:pPr>
                      <a:r>
                        <a:rPr lang="en-US" sz="1000" dirty="0">
                          <a:effectLst/>
                        </a:rPr>
                        <a:t>Question Description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gridSpan="3">
                  <a:txBody>
                    <a:bodyPr/>
                    <a:lstStyle/>
                    <a:p>
                      <a:pPr marL="0" marR="0" algn="ctr">
                        <a:lnSpc>
                          <a:spcPct val="115000"/>
                        </a:lnSpc>
                        <a:spcBef>
                          <a:spcPts val="0"/>
                        </a:spcBef>
                        <a:spcAft>
                          <a:spcPts val="0"/>
                        </a:spcAft>
                      </a:pPr>
                      <a:r>
                        <a:rPr lang="en-US" sz="1200" b="1" dirty="0">
                          <a:effectLst/>
                        </a:rPr>
                        <a:t>Waiver</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200" b="1">
                          <a:effectLst/>
                        </a:rPr>
                        <a:t> </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gridSpan="3">
                  <a:txBody>
                    <a:bodyPr/>
                    <a:lstStyle/>
                    <a:p>
                      <a:pPr marL="0" marR="0" algn="ctr">
                        <a:lnSpc>
                          <a:spcPct val="115000"/>
                        </a:lnSpc>
                        <a:spcBef>
                          <a:spcPts val="0"/>
                        </a:spcBef>
                        <a:spcAft>
                          <a:spcPts val="0"/>
                        </a:spcAft>
                      </a:pPr>
                      <a:r>
                        <a:rPr lang="en-US" sz="1200" b="1" dirty="0">
                          <a:effectLst/>
                        </a:rPr>
                        <a:t>ICF/IDD</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34078211"/>
                  </a:ext>
                </a:extLst>
              </a:tr>
              <a:tr h="595726">
                <a:tc>
                  <a:txBody>
                    <a:bodyPr/>
                    <a:lstStyle/>
                    <a:p>
                      <a:pPr marL="0" marR="0">
                        <a:lnSpc>
                          <a:spcPct val="115000"/>
                        </a:lnSpc>
                        <a:spcBef>
                          <a:spcPts val="0"/>
                        </a:spcBef>
                        <a:spcAft>
                          <a:spcPts val="0"/>
                        </a:spcAft>
                      </a:pPr>
                      <a:r>
                        <a:rPr lang="en-US" sz="1000" dirty="0">
                          <a:effectLst/>
                        </a:rPr>
                        <a:t>Is the individual supported to make choices in his or her everyday life?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491</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99.6%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0.4%</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3893944728"/>
                  </a:ext>
                </a:extLst>
              </a:tr>
              <a:tr h="898026">
                <a:tc>
                  <a:txBody>
                    <a:bodyPr/>
                    <a:lstStyle/>
                    <a:p>
                      <a:pPr marL="0" marR="0">
                        <a:lnSpc>
                          <a:spcPct val="115000"/>
                        </a:lnSpc>
                        <a:spcBef>
                          <a:spcPts val="0"/>
                        </a:spcBef>
                        <a:spcAft>
                          <a:spcPts val="0"/>
                        </a:spcAft>
                      </a:pPr>
                      <a:r>
                        <a:rPr lang="en-US" sz="1000" dirty="0">
                          <a:effectLst/>
                        </a:rPr>
                        <a:t>Can the person easily access all living areas of the home, either with or without mobility aids (e.g., wheelchair)?</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459</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99.8%</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0.2%</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85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3825785872"/>
                  </a:ext>
                </a:extLst>
              </a:tr>
              <a:tr h="1200325">
                <a:tc>
                  <a:txBody>
                    <a:bodyPr/>
                    <a:lstStyle/>
                    <a:p>
                      <a:pPr marL="0" marR="0">
                        <a:lnSpc>
                          <a:spcPct val="115000"/>
                        </a:lnSpc>
                        <a:spcBef>
                          <a:spcPts val="0"/>
                        </a:spcBef>
                        <a:spcAft>
                          <a:spcPts val="0"/>
                        </a:spcAft>
                      </a:pPr>
                      <a:r>
                        <a:rPr lang="en-US" sz="1000" dirty="0">
                          <a:effectLst/>
                        </a:rPr>
                        <a:t>Has the individual, legal guardian, or substitute decision maker provided written informed consent to receive psychotropic medication?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326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0.6%</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62</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131515216"/>
                  </a:ext>
                </a:extLst>
              </a:tr>
              <a:tr h="746877">
                <a:tc>
                  <a:txBody>
                    <a:bodyPr/>
                    <a:lstStyle/>
                    <a:p>
                      <a:pPr marL="0" marR="0">
                        <a:lnSpc>
                          <a:spcPct val="115000"/>
                        </a:lnSpc>
                        <a:spcBef>
                          <a:spcPts val="0"/>
                        </a:spcBef>
                        <a:spcAft>
                          <a:spcPts val="0"/>
                        </a:spcAft>
                      </a:pPr>
                      <a:r>
                        <a:rPr lang="en-US" sz="1000" dirty="0">
                          <a:effectLst/>
                        </a:rPr>
                        <a:t>Was the BSP approved by the Provider’s Human Rights Committee (HRC) and uploaded in MCIS?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273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94.1%</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5.9%</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4233420193"/>
                  </a:ext>
                </a:extLst>
              </a:tr>
              <a:tr h="898026">
                <a:tc>
                  <a:txBody>
                    <a:bodyPr/>
                    <a:lstStyle/>
                    <a:p>
                      <a:pPr marL="0" marR="0">
                        <a:lnSpc>
                          <a:spcPct val="115000"/>
                        </a:lnSpc>
                        <a:spcBef>
                          <a:spcPts val="0"/>
                        </a:spcBef>
                        <a:spcAft>
                          <a:spcPts val="0"/>
                        </a:spcAft>
                      </a:pPr>
                      <a:r>
                        <a:rPr lang="en-US" sz="1000" dirty="0">
                          <a:effectLst/>
                        </a:rPr>
                        <a:t>Is there evidence that the behaviors are being tracked and monitored (i.e., ABC charts or data sheets relevant to the BSP)?</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5809" marR="55809"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273</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93.0%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97.0%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3.0%</a:t>
                      </a:r>
                    </a:p>
                  </a:txBody>
                  <a:tcPr marL="68580" marR="68580" marT="0" marB="0" anchor="ctr"/>
                </a:tc>
                <a:extLst>
                  <a:ext uri="{0D108BD9-81ED-4DB2-BD59-A6C34878D82A}">
                    <a16:rowId xmlns:a16="http://schemas.microsoft.com/office/drawing/2014/main" val="3569303271"/>
                  </a:ext>
                </a:extLst>
              </a:tr>
            </a:tbl>
          </a:graphicData>
        </a:graphic>
      </p:graphicFrame>
    </p:spTree>
    <p:extLst>
      <p:ext uri="{BB962C8B-B14F-4D97-AF65-F5344CB8AC3E}">
        <p14:creationId xmlns:p14="http://schemas.microsoft.com/office/powerpoint/2010/main" val="4218040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81000" y="304800"/>
            <a:ext cx="8229600" cy="838200"/>
          </a:xfrm>
        </p:spPr>
        <p:txBody>
          <a:bodyPr/>
          <a:lstStyle/>
          <a:p>
            <a:r>
              <a:rPr lang="en-US" sz="3600" b="1" dirty="0">
                <a:solidFill>
                  <a:schemeClr val="accent3">
                    <a:lumMod val="50000"/>
                  </a:schemeClr>
                </a:solidFill>
                <a:latin typeface="MS Reference Sans Serif" panose="020B0604030504040204" pitchFamily="34" charset="0"/>
              </a:rPr>
              <a:t>Table 5: Safety &amp; Security</a:t>
            </a:r>
          </a:p>
        </p:txBody>
      </p:sp>
      <p:sp>
        <p:nvSpPr>
          <p:cNvPr id="5"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8</a:t>
            </a:fld>
            <a:endParaRPr lang="en-US" dirty="0"/>
          </a:p>
        </p:txBody>
      </p:sp>
      <p:graphicFrame>
        <p:nvGraphicFramePr>
          <p:cNvPr id="4" name="Content Placeholder 3">
            <a:extLst>
              <a:ext uri="{FF2B5EF4-FFF2-40B4-BE49-F238E27FC236}">
                <a16:creationId xmlns:a16="http://schemas.microsoft.com/office/drawing/2014/main" id="{588A6B4A-1F6C-46F9-A9A7-D63D97A8EA8E}"/>
              </a:ext>
            </a:extLst>
          </p:cNvPr>
          <p:cNvGraphicFramePr>
            <a:graphicFrameLocks noGrp="1"/>
          </p:cNvGraphicFramePr>
          <p:nvPr>
            <p:ph idx="1"/>
            <p:extLst>
              <p:ext uri="{D42A27DB-BD31-4B8C-83A1-F6EECF244321}">
                <p14:modId xmlns:p14="http://schemas.microsoft.com/office/powerpoint/2010/main" val="1612203010"/>
              </p:ext>
            </p:extLst>
          </p:nvPr>
        </p:nvGraphicFramePr>
        <p:xfrm>
          <a:off x="838200" y="1295400"/>
          <a:ext cx="7239002" cy="4533900"/>
        </p:xfrm>
        <a:graphic>
          <a:graphicData uri="http://schemas.openxmlformats.org/drawingml/2006/table">
            <a:tbl>
              <a:tblPr firstRow="1" firstCol="1" bandRow="1">
                <a:tableStyleId>{00A15C55-8517-42AA-B614-E9B94910E393}</a:tableStyleId>
              </a:tblPr>
              <a:tblGrid>
                <a:gridCol w="1612737">
                  <a:extLst>
                    <a:ext uri="{9D8B030D-6E8A-4147-A177-3AD203B41FA5}">
                      <a16:colId xmlns:a16="http://schemas.microsoft.com/office/drawing/2014/main" val="3993699119"/>
                    </a:ext>
                  </a:extLst>
                </a:gridCol>
                <a:gridCol w="1103452">
                  <a:extLst>
                    <a:ext uri="{9D8B030D-6E8A-4147-A177-3AD203B41FA5}">
                      <a16:colId xmlns:a16="http://schemas.microsoft.com/office/drawing/2014/main" val="1814209378"/>
                    </a:ext>
                  </a:extLst>
                </a:gridCol>
                <a:gridCol w="848810">
                  <a:extLst>
                    <a:ext uri="{9D8B030D-6E8A-4147-A177-3AD203B41FA5}">
                      <a16:colId xmlns:a16="http://schemas.microsoft.com/office/drawing/2014/main" val="3011423020"/>
                    </a:ext>
                  </a:extLst>
                </a:gridCol>
                <a:gridCol w="761270">
                  <a:extLst>
                    <a:ext uri="{9D8B030D-6E8A-4147-A177-3AD203B41FA5}">
                      <a16:colId xmlns:a16="http://schemas.microsoft.com/office/drawing/2014/main" val="2875260210"/>
                    </a:ext>
                  </a:extLst>
                </a:gridCol>
                <a:gridCol w="221101">
                  <a:extLst>
                    <a:ext uri="{9D8B030D-6E8A-4147-A177-3AD203B41FA5}">
                      <a16:colId xmlns:a16="http://schemas.microsoft.com/office/drawing/2014/main" val="1488626198"/>
                    </a:ext>
                  </a:extLst>
                </a:gridCol>
                <a:gridCol w="1103452">
                  <a:extLst>
                    <a:ext uri="{9D8B030D-6E8A-4147-A177-3AD203B41FA5}">
                      <a16:colId xmlns:a16="http://schemas.microsoft.com/office/drawing/2014/main" val="2937810541"/>
                    </a:ext>
                  </a:extLst>
                </a:gridCol>
                <a:gridCol w="848810">
                  <a:extLst>
                    <a:ext uri="{9D8B030D-6E8A-4147-A177-3AD203B41FA5}">
                      <a16:colId xmlns:a16="http://schemas.microsoft.com/office/drawing/2014/main" val="3535144789"/>
                    </a:ext>
                  </a:extLst>
                </a:gridCol>
                <a:gridCol w="739370">
                  <a:extLst>
                    <a:ext uri="{9D8B030D-6E8A-4147-A177-3AD203B41FA5}">
                      <a16:colId xmlns:a16="http://schemas.microsoft.com/office/drawing/2014/main" val="426444825"/>
                    </a:ext>
                  </a:extLst>
                </a:gridCol>
              </a:tblGrid>
              <a:tr h="499338">
                <a:tc>
                  <a:txBody>
                    <a:bodyPr/>
                    <a:lstStyle/>
                    <a:p>
                      <a:pPr marL="0" marR="0" algn="ctr">
                        <a:lnSpc>
                          <a:spcPct val="115000"/>
                        </a:lnSpc>
                        <a:spcBef>
                          <a:spcPts val="0"/>
                        </a:spcBef>
                        <a:spcAft>
                          <a:spcPts val="0"/>
                        </a:spcAft>
                      </a:pPr>
                      <a:r>
                        <a:rPr lang="en-US" sz="1200" dirty="0">
                          <a:effectLst/>
                        </a:rPr>
                        <a:t>Safety and Security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0"/>
                        </a:spcAft>
                      </a:pPr>
                      <a:r>
                        <a:rPr lang="en-US" sz="1000" dirty="0">
                          <a:effectLst/>
                        </a:rPr>
                        <a:t>Total Responses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0"/>
                        </a:spcAft>
                      </a:pPr>
                      <a:r>
                        <a:rPr lang="en-US" sz="1000">
                          <a:effectLst/>
                        </a:rPr>
                        <a:t>% of Yes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0"/>
                        </a:spcAft>
                      </a:pPr>
                      <a:r>
                        <a:rPr lang="en-US" sz="1000">
                          <a:effectLst/>
                        </a:rPr>
                        <a:t>% of No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0"/>
                        </a:spcAft>
                      </a:pPr>
                      <a:r>
                        <a:rPr lang="en-US" sz="10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0"/>
                        </a:spcAft>
                      </a:pPr>
                      <a:r>
                        <a:rPr lang="en-US" sz="1000">
                          <a:effectLst/>
                        </a:rPr>
                        <a:t>Total Responses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0"/>
                        </a:spcAft>
                      </a:pPr>
                      <a:r>
                        <a:rPr lang="en-US" sz="1000">
                          <a:effectLst/>
                        </a:rPr>
                        <a:t>% of Yes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0"/>
                        </a:spcAft>
                      </a:pPr>
                      <a:r>
                        <a:rPr lang="en-US" sz="1000">
                          <a:effectLst/>
                        </a:rPr>
                        <a:t>% of No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extLst>
                  <a:ext uri="{0D108BD9-81ED-4DB2-BD59-A6C34878D82A}">
                    <a16:rowId xmlns:a16="http://schemas.microsoft.com/office/drawing/2014/main" val="2009144744"/>
                  </a:ext>
                </a:extLst>
              </a:tr>
              <a:tr h="329570">
                <a:tc>
                  <a:txBody>
                    <a:bodyPr/>
                    <a:lstStyle/>
                    <a:p>
                      <a:pPr marL="0" marR="0" algn="ctr">
                        <a:lnSpc>
                          <a:spcPct val="115000"/>
                        </a:lnSpc>
                        <a:spcBef>
                          <a:spcPts val="0"/>
                        </a:spcBef>
                        <a:spcAft>
                          <a:spcPts val="0"/>
                        </a:spcAft>
                      </a:pPr>
                      <a:r>
                        <a:rPr lang="en-US" sz="1000" dirty="0">
                          <a:effectLst/>
                        </a:rPr>
                        <a:t>Question Description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gridSpan="3">
                  <a:txBody>
                    <a:bodyPr/>
                    <a:lstStyle/>
                    <a:p>
                      <a:pPr marL="0" marR="0" algn="ctr">
                        <a:lnSpc>
                          <a:spcPct val="115000"/>
                        </a:lnSpc>
                        <a:spcBef>
                          <a:spcPts val="0"/>
                        </a:spcBef>
                        <a:spcAft>
                          <a:spcPts val="0"/>
                        </a:spcAft>
                      </a:pPr>
                      <a:r>
                        <a:rPr lang="en-US" sz="1400" b="1" dirty="0">
                          <a:effectLst/>
                        </a:rPr>
                        <a:t>Waiver</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400" b="1">
                          <a:effectLst/>
                        </a:rPr>
                        <a:t> </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gridSpan="3">
                  <a:txBody>
                    <a:bodyPr/>
                    <a:lstStyle/>
                    <a:p>
                      <a:pPr marL="0" marR="0" algn="ctr">
                        <a:lnSpc>
                          <a:spcPct val="115000"/>
                        </a:lnSpc>
                        <a:spcBef>
                          <a:spcPts val="0"/>
                        </a:spcBef>
                        <a:spcAft>
                          <a:spcPts val="0"/>
                        </a:spcAft>
                      </a:pPr>
                      <a:r>
                        <a:rPr lang="en-US" sz="1400" b="1" dirty="0">
                          <a:effectLst/>
                        </a:rPr>
                        <a:t>ICF/IDD</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95382274"/>
                  </a:ext>
                </a:extLst>
              </a:tr>
              <a:tr h="838873">
                <a:tc>
                  <a:txBody>
                    <a:bodyPr/>
                    <a:lstStyle/>
                    <a:p>
                      <a:pPr marL="0" marR="0">
                        <a:lnSpc>
                          <a:spcPct val="115000"/>
                        </a:lnSpc>
                        <a:spcBef>
                          <a:spcPts val="0"/>
                        </a:spcBef>
                        <a:spcAft>
                          <a:spcPts val="0"/>
                        </a:spcAft>
                      </a:pPr>
                      <a:r>
                        <a:rPr lang="en-US" sz="1000" dirty="0">
                          <a:effectLst/>
                        </a:rPr>
                        <a:t>Is there sufficient food and supplies in the home?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99.4%</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0.6%</a:t>
                      </a:r>
                    </a:p>
                  </a:txBody>
                  <a:tcPr marL="68580" marR="68580" marT="0" marB="0" anchor="ctr"/>
                </a:tc>
                <a:tc>
                  <a:txBody>
                    <a:bodyPr/>
                    <a:lstStyle/>
                    <a:p>
                      <a:pPr marL="0" marR="0" algn="ctr">
                        <a:lnSpc>
                          <a:spcPct val="115000"/>
                        </a:lnSpc>
                        <a:spcBef>
                          <a:spcPts val="0"/>
                        </a:spcBef>
                        <a:spcAft>
                          <a:spcPts val="1000"/>
                        </a:spcAft>
                      </a:pPr>
                      <a:r>
                        <a:rPr lang="en-US"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1981705574"/>
                  </a:ext>
                </a:extLst>
              </a:tr>
              <a:tr h="1178408">
                <a:tc>
                  <a:txBody>
                    <a:bodyPr/>
                    <a:lstStyle/>
                    <a:p>
                      <a:pPr marL="0" marR="0">
                        <a:lnSpc>
                          <a:spcPct val="115000"/>
                        </a:lnSpc>
                        <a:spcBef>
                          <a:spcPts val="0"/>
                        </a:spcBef>
                        <a:spcAft>
                          <a:spcPts val="0"/>
                        </a:spcAft>
                      </a:pPr>
                      <a:r>
                        <a:rPr lang="en-US" sz="1000" dirty="0">
                          <a:effectLst/>
                        </a:rPr>
                        <a:t>Is the individual’s residence free from odor, infestation, clutter,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96.6%</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3.4%</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2990170065"/>
                  </a:ext>
                </a:extLst>
              </a:tr>
              <a:tr h="1687711">
                <a:tc>
                  <a:txBody>
                    <a:bodyPr/>
                    <a:lstStyle/>
                    <a:p>
                      <a:pPr marL="0" marR="0">
                        <a:lnSpc>
                          <a:spcPct val="115000"/>
                        </a:lnSpc>
                        <a:spcBef>
                          <a:spcPts val="0"/>
                        </a:spcBef>
                        <a:spcAft>
                          <a:spcPts val="0"/>
                        </a:spcAft>
                      </a:pPr>
                      <a:r>
                        <a:rPr lang="en-US" sz="1000">
                          <a:effectLst/>
                        </a:rPr>
                        <a:t>If the person was the subject of a serious reportable incident, were all incident reports filed timely?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6431" marR="66431"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65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14</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402452898"/>
                  </a:ext>
                </a:extLst>
              </a:tr>
            </a:tbl>
          </a:graphicData>
        </a:graphic>
      </p:graphicFrame>
    </p:spTree>
    <p:extLst>
      <p:ext uri="{BB962C8B-B14F-4D97-AF65-F5344CB8AC3E}">
        <p14:creationId xmlns:p14="http://schemas.microsoft.com/office/powerpoint/2010/main" val="1897560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81000" y="304800"/>
            <a:ext cx="7848600" cy="838200"/>
          </a:xfrm>
        </p:spPr>
        <p:txBody>
          <a:bodyPr/>
          <a:lstStyle/>
          <a:p>
            <a:r>
              <a:rPr lang="en-US" sz="3600" b="1" dirty="0">
                <a:solidFill>
                  <a:schemeClr val="accent3">
                    <a:lumMod val="50000"/>
                  </a:schemeClr>
                </a:solidFill>
                <a:latin typeface="MS Reference Sans Serif" panose="020B0604030504040204" pitchFamily="34" charset="0"/>
              </a:rPr>
              <a:t>Table 6: Service Planning &amp; Delivery</a:t>
            </a:r>
          </a:p>
        </p:txBody>
      </p:sp>
      <p:sp>
        <p:nvSpPr>
          <p:cNvPr id="5"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9</a:t>
            </a:fld>
            <a:endParaRPr lang="en-US" dirty="0"/>
          </a:p>
        </p:txBody>
      </p:sp>
      <p:graphicFrame>
        <p:nvGraphicFramePr>
          <p:cNvPr id="6" name="Content Placeholder 5">
            <a:extLst>
              <a:ext uri="{FF2B5EF4-FFF2-40B4-BE49-F238E27FC236}">
                <a16:creationId xmlns:a16="http://schemas.microsoft.com/office/drawing/2014/main" id="{53A75957-3744-4091-8AB6-C5A69F2768D0}"/>
              </a:ext>
            </a:extLst>
          </p:cNvPr>
          <p:cNvGraphicFramePr>
            <a:graphicFrameLocks noGrp="1"/>
          </p:cNvGraphicFramePr>
          <p:nvPr>
            <p:ph idx="1"/>
            <p:extLst>
              <p:ext uri="{D42A27DB-BD31-4B8C-83A1-F6EECF244321}">
                <p14:modId xmlns:p14="http://schemas.microsoft.com/office/powerpoint/2010/main" val="1053962104"/>
              </p:ext>
            </p:extLst>
          </p:nvPr>
        </p:nvGraphicFramePr>
        <p:xfrm>
          <a:off x="685800" y="1599480"/>
          <a:ext cx="7696199" cy="4565920"/>
        </p:xfrm>
        <a:graphic>
          <a:graphicData uri="http://schemas.openxmlformats.org/drawingml/2006/table">
            <a:tbl>
              <a:tblPr firstRow="1" firstCol="1" bandRow="1">
                <a:tableStyleId>{00A15C55-8517-42AA-B614-E9B94910E393}</a:tableStyleId>
              </a:tblPr>
              <a:tblGrid>
                <a:gridCol w="2106415">
                  <a:extLst>
                    <a:ext uri="{9D8B030D-6E8A-4147-A177-3AD203B41FA5}">
                      <a16:colId xmlns:a16="http://schemas.microsoft.com/office/drawing/2014/main" val="3143010607"/>
                    </a:ext>
                  </a:extLst>
                </a:gridCol>
                <a:gridCol w="1122003">
                  <a:extLst>
                    <a:ext uri="{9D8B030D-6E8A-4147-A177-3AD203B41FA5}">
                      <a16:colId xmlns:a16="http://schemas.microsoft.com/office/drawing/2014/main" val="785491410"/>
                    </a:ext>
                  </a:extLst>
                </a:gridCol>
                <a:gridCol w="885261">
                  <a:extLst>
                    <a:ext uri="{9D8B030D-6E8A-4147-A177-3AD203B41FA5}">
                      <a16:colId xmlns:a16="http://schemas.microsoft.com/office/drawing/2014/main" val="2783924776"/>
                    </a:ext>
                  </a:extLst>
                </a:gridCol>
                <a:gridCol w="659644">
                  <a:extLst>
                    <a:ext uri="{9D8B030D-6E8A-4147-A177-3AD203B41FA5}">
                      <a16:colId xmlns:a16="http://schemas.microsoft.com/office/drawing/2014/main" val="873526303"/>
                    </a:ext>
                  </a:extLst>
                </a:gridCol>
                <a:gridCol w="273167">
                  <a:extLst>
                    <a:ext uri="{9D8B030D-6E8A-4147-A177-3AD203B41FA5}">
                      <a16:colId xmlns:a16="http://schemas.microsoft.com/office/drawing/2014/main" val="2493774144"/>
                    </a:ext>
                  </a:extLst>
                </a:gridCol>
                <a:gridCol w="1104804">
                  <a:extLst>
                    <a:ext uri="{9D8B030D-6E8A-4147-A177-3AD203B41FA5}">
                      <a16:colId xmlns:a16="http://schemas.microsoft.com/office/drawing/2014/main" val="3760900791"/>
                    </a:ext>
                  </a:extLst>
                </a:gridCol>
                <a:gridCol w="885261">
                  <a:extLst>
                    <a:ext uri="{9D8B030D-6E8A-4147-A177-3AD203B41FA5}">
                      <a16:colId xmlns:a16="http://schemas.microsoft.com/office/drawing/2014/main" val="1643757111"/>
                    </a:ext>
                  </a:extLst>
                </a:gridCol>
                <a:gridCol w="659644">
                  <a:extLst>
                    <a:ext uri="{9D8B030D-6E8A-4147-A177-3AD203B41FA5}">
                      <a16:colId xmlns:a16="http://schemas.microsoft.com/office/drawing/2014/main" val="105485863"/>
                    </a:ext>
                  </a:extLst>
                </a:gridCol>
              </a:tblGrid>
              <a:tr h="338791">
                <a:tc>
                  <a:txBody>
                    <a:bodyPr/>
                    <a:lstStyle/>
                    <a:p>
                      <a:pPr marL="0" marR="0" algn="ctr">
                        <a:lnSpc>
                          <a:spcPct val="115000"/>
                        </a:lnSpc>
                        <a:spcBef>
                          <a:spcPts val="0"/>
                        </a:spcBef>
                        <a:spcAft>
                          <a:spcPts val="0"/>
                        </a:spcAft>
                      </a:pPr>
                      <a:r>
                        <a:rPr lang="en-US" sz="1200" dirty="0">
                          <a:effectLst/>
                        </a:rPr>
                        <a:t>Service Planning and Delivery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0"/>
                        </a:spcAft>
                      </a:pPr>
                      <a:r>
                        <a:rPr lang="en-US" sz="1000" dirty="0">
                          <a:effectLst/>
                        </a:rPr>
                        <a:t>Total Responses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0"/>
                        </a:spcAft>
                      </a:pPr>
                      <a:r>
                        <a:rPr lang="en-US" sz="1000" dirty="0">
                          <a:effectLst/>
                        </a:rPr>
                        <a:t>% of 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0"/>
                        </a:spcAft>
                      </a:pPr>
                      <a:r>
                        <a:rPr lang="en-US" sz="1000" dirty="0">
                          <a:effectLst/>
                        </a:rPr>
                        <a:t>% of 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extLst>
                  <a:ext uri="{0D108BD9-81ED-4DB2-BD59-A6C34878D82A}">
                    <a16:rowId xmlns:a16="http://schemas.microsoft.com/office/drawing/2014/main" val="3816053326"/>
                  </a:ext>
                </a:extLst>
              </a:tr>
              <a:tr h="165971">
                <a:tc>
                  <a:txBody>
                    <a:bodyPr/>
                    <a:lstStyle/>
                    <a:p>
                      <a:pPr marL="0" marR="0" algn="ctr">
                        <a:lnSpc>
                          <a:spcPct val="115000"/>
                        </a:lnSpc>
                        <a:spcBef>
                          <a:spcPts val="0"/>
                        </a:spcBef>
                        <a:spcAft>
                          <a:spcPts val="0"/>
                        </a:spcAft>
                      </a:pPr>
                      <a:r>
                        <a:rPr lang="en-US" sz="1000" dirty="0">
                          <a:effectLst/>
                        </a:rPr>
                        <a:t>Question Description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gridSpan="3">
                  <a:txBody>
                    <a:bodyPr/>
                    <a:lstStyle/>
                    <a:p>
                      <a:pPr marL="0" marR="0" algn="ctr">
                        <a:lnSpc>
                          <a:spcPct val="115000"/>
                        </a:lnSpc>
                        <a:spcBef>
                          <a:spcPts val="0"/>
                        </a:spcBef>
                        <a:spcAft>
                          <a:spcPts val="0"/>
                        </a:spcAft>
                      </a:pPr>
                      <a:r>
                        <a:rPr lang="en-US" sz="1200" b="1" dirty="0">
                          <a:effectLst/>
                        </a:rPr>
                        <a:t>Waiver</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200" b="1">
                          <a:effectLst/>
                        </a:rPr>
                        <a:t> </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gridSpan="3">
                  <a:txBody>
                    <a:bodyPr/>
                    <a:lstStyle/>
                    <a:p>
                      <a:pPr marL="0" marR="0" algn="ctr">
                        <a:lnSpc>
                          <a:spcPct val="115000"/>
                        </a:lnSpc>
                        <a:spcBef>
                          <a:spcPts val="0"/>
                        </a:spcBef>
                        <a:spcAft>
                          <a:spcPts val="0"/>
                        </a:spcAft>
                      </a:pPr>
                      <a:r>
                        <a:rPr lang="en-US" sz="1200" b="1" dirty="0">
                          <a:effectLst/>
                        </a:rPr>
                        <a:t>ICF/IDD</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8742251"/>
                  </a:ext>
                </a:extLst>
              </a:tr>
              <a:tr h="718574">
                <a:tc>
                  <a:txBody>
                    <a:bodyPr/>
                    <a:lstStyle/>
                    <a:p>
                      <a:pPr marL="0" marR="0">
                        <a:lnSpc>
                          <a:spcPct val="115000"/>
                        </a:lnSpc>
                        <a:spcBef>
                          <a:spcPts val="0"/>
                        </a:spcBef>
                        <a:spcAft>
                          <a:spcPts val="0"/>
                        </a:spcAft>
                      </a:pPr>
                      <a:r>
                        <a:rPr lang="en-US" sz="1000" dirty="0">
                          <a:effectLst/>
                        </a:rPr>
                        <a:t>If a person uses adaptive equipment, Is the adaptive equipment available and functioning?</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580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95.3%</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4.7%</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92</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92.4%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7.6%</a:t>
                      </a:r>
                    </a:p>
                  </a:txBody>
                  <a:tcPr marL="68580" marR="68580" marT="0" marB="0" anchor="ctr"/>
                </a:tc>
                <a:extLst>
                  <a:ext uri="{0D108BD9-81ED-4DB2-BD59-A6C34878D82A}">
                    <a16:rowId xmlns:a16="http://schemas.microsoft.com/office/drawing/2014/main" val="1226077693"/>
                  </a:ext>
                </a:extLst>
              </a:tr>
              <a:tr h="573152">
                <a:tc>
                  <a:txBody>
                    <a:bodyPr/>
                    <a:lstStyle/>
                    <a:p>
                      <a:pPr marL="0" marR="0">
                        <a:lnSpc>
                          <a:spcPct val="115000"/>
                        </a:lnSpc>
                        <a:spcBef>
                          <a:spcPts val="0"/>
                        </a:spcBef>
                        <a:spcAft>
                          <a:spcPts val="0"/>
                        </a:spcAft>
                      </a:pPr>
                      <a:r>
                        <a:rPr lang="en-US" sz="1000" dirty="0">
                          <a:effectLst/>
                        </a:rPr>
                        <a:t>Is staff knowledgeable and able to assist the person to use the equipment?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580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99.7%</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0.3%</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92</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2015483804"/>
                  </a:ext>
                </a:extLst>
              </a:tr>
              <a:tr h="1009418">
                <a:tc>
                  <a:txBody>
                    <a:bodyPr/>
                    <a:lstStyle/>
                    <a:p>
                      <a:pPr marL="0" marR="0">
                        <a:lnSpc>
                          <a:spcPct val="115000"/>
                        </a:lnSpc>
                        <a:spcBef>
                          <a:spcPts val="0"/>
                        </a:spcBef>
                        <a:spcAft>
                          <a:spcPts val="0"/>
                        </a:spcAft>
                      </a:pPr>
                      <a:r>
                        <a:rPr lang="en-US" sz="1000" dirty="0">
                          <a:effectLst/>
                        </a:rPr>
                        <a:t>During the review, is there sufficient staff to meet the needs of the person in accordance with the person's ISP and or Service Authorization?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92.4%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7.6%</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98.1%</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1.9%</a:t>
                      </a:r>
                    </a:p>
                  </a:txBody>
                  <a:tcPr marL="68580" marR="68580" marT="0" marB="0" anchor="ctr"/>
                </a:tc>
                <a:extLst>
                  <a:ext uri="{0D108BD9-81ED-4DB2-BD59-A6C34878D82A}">
                    <a16:rowId xmlns:a16="http://schemas.microsoft.com/office/drawing/2014/main" val="2310782305"/>
                  </a:ext>
                </a:extLst>
              </a:tr>
              <a:tr h="1154840">
                <a:tc>
                  <a:txBody>
                    <a:bodyPr/>
                    <a:lstStyle/>
                    <a:p>
                      <a:pPr marL="0" marR="0">
                        <a:lnSpc>
                          <a:spcPct val="115000"/>
                        </a:lnSpc>
                        <a:spcBef>
                          <a:spcPts val="0"/>
                        </a:spcBef>
                        <a:spcAft>
                          <a:spcPts val="0"/>
                        </a:spcAft>
                      </a:pPr>
                      <a:r>
                        <a:rPr lang="en-US" sz="1000" dirty="0">
                          <a:effectLst/>
                        </a:rPr>
                        <a:t>If a 1:1 or individualized staffing ratio was approved, is that staff person present and work with the person as detailed in the Behavior Support Plan and ISP?</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120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100.0%</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a:t>
                      </a:r>
                    </a:p>
                  </a:txBody>
                  <a:tcPr marL="68580" marR="68580" marT="0" marB="0" anchor="ctr"/>
                </a:tc>
                <a:extLst>
                  <a:ext uri="{0D108BD9-81ED-4DB2-BD59-A6C34878D82A}">
                    <a16:rowId xmlns:a16="http://schemas.microsoft.com/office/drawing/2014/main" val="492970552"/>
                  </a:ext>
                </a:extLst>
              </a:tr>
              <a:tr h="573152">
                <a:tc>
                  <a:txBody>
                    <a:bodyPr/>
                    <a:lstStyle/>
                    <a:p>
                      <a:pPr marL="0" marR="0">
                        <a:lnSpc>
                          <a:spcPct val="115000"/>
                        </a:lnSpc>
                        <a:spcBef>
                          <a:spcPts val="0"/>
                        </a:spcBef>
                        <a:spcAft>
                          <a:spcPts val="0"/>
                        </a:spcAft>
                      </a:pPr>
                      <a:r>
                        <a:rPr lang="en-US" sz="1000" dirty="0">
                          <a:effectLst/>
                        </a:rPr>
                        <a:t>Is there evidence of data collection for progress toward ISP goals and outcomes?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4" marR="56904"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805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90.4%</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9.6%</a:t>
                      </a:r>
                    </a:p>
                  </a:txBody>
                  <a:tcPr marL="68580" marR="68580" marT="0" marB="0" anchor="ctr"/>
                </a:tc>
                <a:tc>
                  <a:txBody>
                    <a:bodyPr/>
                    <a:lstStyle/>
                    <a:p>
                      <a:pPr marL="0" marR="0" algn="ctr">
                        <a:lnSpc>
                          <a:spcPct val="115000"/>
                        </a:lnSpc>
                        <a:spcBef>
                          <a:spcPts val="0"/>
                        </a:spcBef>
                        <a:spcAft>
                          <a:spcPts val="1000"/>
                        </a:spcAft>
                      </a:pPr>
                      <a:r>
                        <a:rPr lang="en-US" sz="11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105</a:t>
                      </a:r>
                    </a:p>
                  </a:txBody>
                  <a:tcPr marL="68580" marR="68580" marT="0" marB="0" anchor="ctr"/>
                </a:tc>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91.4%</a:t>
                      </a:r>
                    </a:p>
                  </a:txBody>
                  <a:tcPr marL="68580" marR="68580" marT="0" marB="0" anchor="ctr"/>
                </a:tc>
                <a:tc>
                  <a:txBody>
                    <a:bodyPr/>
                    <a:lstStyle/>
                    <a:p>
                      <a:pPr marL="0" marR="0" algn="ctr">
                        <a:lnSpc>
                          <a:spcPct val="115000"/>
                        </a:lnSpc>
                        <a:spcBef>
                          <a:spcPts val="0"/>
                        </a:spcBef>
                        <a:spcAft>
                          <a:spcPts val="10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8.6%</a:t>
                      </a:r>
                    </a:p>
                  </a:txBody>
                  <a:tcPr marL="68580" marR="68580" marT="0" marB="0" anchor="ctr"/>
                </a:tc>
                <a:extLst>
                  <a:ext uri="{0D108BD9-81ED-4DB2-BD59-A6C34878D82A}">
                    <a16:rowId xmlns:a16="http://schemas.microsoft.com/office/drawing/2014/main" val="2331016235"/>
                  </a:ext>
                </a:extLst>
              </a:tr>
            </a:tbl>
          </a:graphicData>
        </a:graphic>
      </p:graphicFrame>
    </p:spTree>
    <p:extLst>
      <p:ext uri="{BB962C8B-B14F-4D97-AF65-F5344CB8AC3E}">
        <p14:creationId xmlns:p14="http://schemas.microsoft.com/office/powerpoint/2010/main" val="19792129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8656</TotalTime>
  <Words>1405</Words>
  <Application>Microsoft Office PowerPoint</Application>
  <PresentationFormat>On-screen Show (4:3)</PresentationFormat>
  <Paragraphs>427</Paragraphs>
  <Slides>10</Slides>
  <Notes>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Arial</vt:lpstr>
      <vt:lpstr>Calibri</vt:lpstr>
      <vt:lpstr>Constantia</vt:lpstr>
      <vt:lpstr>Gill Sans Std Bold</vt:lpstr>
      <vt:lpstr>Gill Sans Std Light</vt:lpstr>
      <vt:lpstr>MS Reference Sans Serif</vt:lpstr>
      <vt:lpstr>Times New Roman</vt:lpstr>
      <vt:lpstr>Wingdings</vt:lpstr>
      <vt:lpstr>Office Theme</vt:lpstr>
      <vt:lpstr>22_Office Theme</vt:lpstr>
      <vt:lpstr>PowerPoint Presentation</vt:lpstr>
      <vt:lpstr>Agenda</vt:lpstr>
      <vt:lpstr>Table 1 Satisfaction Questions</vt:lpstr>
      <vt:lpstr>Table 2: Community Inclusion</vt:lpstr>
      <vt:lpstr>Table 3: Health &amp; Well-Being</vt:lpstr>
      <vt:lpstr>Table 3: Health &amp; Well-Being (cont.) </vt:lpstr>
      <vt:lpstr>Table 4: Rights &amp; Dignity</vt:lpstr>
      <vt:lpstr>Table 5: Safety &amp; Security</vt:lpstr>
      <vt:lpstr>Table 6: Service Planning &amp; Delivery</vt:lpstr>
      <vt:lpstr>Table 7: Individual Financial Planning</vt:lpstr>
    </vt:vector>
  </TitlesOfParts>
  <Company>DC Government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Purpose of IMEU Enforcement Policy</dc:title>
  <dc:creator>ServUS</dc:creator>
  <cp:lastModifiedBy>Neils, Corey (DDS)</cp:lastModifiedBy>
  <cp:revision>267</cp:revision>
  <cp:lastPrinted>2017-10-17T15:05:38Z</cp:lastPrinted>
  <dcterms:created xsi:type="dcterms:W3CDTF">2014-02-25T15:22:49Z</dcterms:created>
  <dcterms:modified xsi:type="dcterms:W3CDTF">2019-07-02T14:52:29Z</dcterms:modified>
</cp:coreProperties>
</file>