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29" r:id="rId2"/>
  </p:sldMasterIdLst>
  <p:notesMasterIdLst>
    <p:notesMasterId r:id="rId13"/>
  </p:notesMasterIdLst>
  <p:sldIdLst>
    <p:sldId id="304" r:id="rId3"/>
    <p:sldId id="346" r:id="rId4"/>
    <p:sldId id="395" r:id="rId5"/>
    <p:sldId id="396" r:id="rId6"/>
    <p:sldId id="426" r:id="rId7"/>
    <p:sldId id="384" r:id="rId8"/>
    <p:sldId id="411" r:id="rId9"/>
    <p:sldId id="345" r:id="rId10"/>
    <p:sldId id="427"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229" autoAdjust="0"/>
  </p:normalViewPr>
  <p:slideViewPr>
    <p:cSldViewPr>
      <p:cViewPr varScale="1">
        <p:scale>
          <a:sx n="93" d="100"/>
          <a:sy n="93" d="100"/>
        </p:scale>
        <p:origin x="1056" y="91"/>
      </p:cViewPr>
      <p:guideLst>
        <p:guide orient="horz" pos="2160"/>
        <p:guide pos="2880"/>
      </p:guideLst>
    </p:cSldViewPr>
  </p:slideViewPr>
  <p:notesTextViewPr>
    <p:cViewPr>
      <p:scale>
        <a:sx n="1" d="1"/>
        <a:sy n="1" d="1"/>
      </p:scale>
      <p:origin x="0" y="0"/>
    </p:cViewPr>
  </p:notesTextViewPr>
  <p:sorterViewPr>
    <p:cViewPr>
      <p:scale>
        <a:sx n="100" d="100"/>
        <a:sy n="100" d="100"/>
      </p:scale>
      <p:origin x="0" y="3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CF284-510D-463F-A92F-C013DE8EB234}" type="datetimeFigureOut">
              <a:rPr lang="en-US" smtClean="0"/>
              <a:t>7/2/2019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C6E2E-F5EA-42FD-A4D1-6F3F28F21BA0}" type="slidenum">
              <a:rPr lang="en-US" smtClean="0"/>
              <a:t>‹#›</a:t>
            </a:fld>
            <a:endParaRPr lang="en-US"/>
          </a:p>
        </p:txBody>
      </p:sp>
    </p:spTree>
    <p:extLst>
      <p:ext uri="{BB962C8B-B14F-4D97-AF65-F5344CB8AC3E}">
        <p14:creationId xmlns:p14="http://schemas.microsoft.com/office/powerpoint/2010/main" val="490424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 </a:t>
            </a:r>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dirty="0"/>
          </a:p>
        </p:txBody>
      </p:sp>
    </p:spTree>
    <p:extLst>
      <p:ext uri="{BB962C8B-B14F-4D97-AF65-F5344CB8AC3E}">
        <p14:creationId xmlns:p14="http://schemas.microsoft.com/office/powerpoint/2010/main" val="14015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dianne</a:t>
            </a:r>
            <a:endParaRPr lang="en-US" dirty="0"/>
          </a:p>
          <a:p>
            <a:endParaRPr lang="en-US" dirty="0"/>
          </a:p>
          <a:p>
            <a:r>
              <a:rPr lang="en-US" dirty="0"/>
              <a:t>Facilitator will give an example</a:t>
            </a:r>
            <a:r>
              <a:rPr lang="en-US" baseline="0" dirty="0"/>
              <a:t> of all the bullets: </a:t>
            </a:r>
          </a:p>
          <a:p>
            <a:r>
              <a:rPr lang="en-US" b="1" baseline="0" dirty="0"/>
              <a:t>Bullet 1 </a:t>
            </a:r>
            <a:r>
              <a:rPr lang="en-US" baseline="0" dirty="0"/>
              <a:t>– Johnny falls; </a:t>
            </a:r>
          </a:p>
          <a:p>
            <a:r>
              <a:rPr lang="en-US" b="1" baseline="0" dirty="0"/>
              <a:t>Bullet 2- </a:t>
            </a:r>
            <a:r>
              <a:rPr lang="en-US" baseline="0" dirty="0"/>
              <a:t>DCS witness the fall and helps him up but he his bleeding; </a:t>
            </a:r>
          </a:p>
          <a:p>
            <a:r>
              <a:rPr lang="en-US" b="1" baseline="0" dirty="0"/>
              <a:t>Bullet 3 </a:t>
            </a:r>
            <a:r>
              <a:rPr lang="en-US" baseline="0" dirty="0"/>
              <a:t>– nurse is called first aide is applied still bleeding takes to ER; </a:t>
            </a:r>
          </a:p>
          <a:p>
            <a:r>
              <a:rPr lang="en-US" b="1" baseline="0" dirty="0"/>
              <a:t>Bullet 4</a:t>
            </a:r>
            <a:r>
              <a:rPr lang="en-US" baseline="0" dirty="0"/>
              <a:t> -  he receives stitches in the ER; </a:t>
            </a:r>
          </a:p>
          <a:p>
            <a:r>
              <a:rPr lang="en-US" b="1" baseline="0" dirty="0"/>
              <a:t>Bullet 5 </a:t>
            </a:r>
            <a:r>
              <a:rPr lang="en-US" baseline="0" dirty="0"/>
              <a:t>-  ER says come back in 7 days to remove stitches; </a:t>
            </a:r>
          </a:p>
          <a:p>
            <a:r>
              <a:rPr lang="en-US" b="1" baseline="0" dirty="0"/>
              <a:t>Bullet 6 </a:t>
            </a:r>
            <a:r>
              <a:rPr lang="en-US" baseline="0" dirty="0"/>
              <a:t>– provider enters the report in MCIS ensure all events are reported: </a:t>
            </a:r>
          </a:p>
          <a:p>
            <a:endParaRPr lang="en-US" baseline="0" dirty="0"/>
          </a:p>
          <a:p>
            <a:r>
              <a:rPr lang="en-US" b="1" baseline="0" dirty="0"/>
              <a:t>Refer back to </a:t>
            </a:r>
            <a:r>
              <a:rPr lang="en-US" b="1" u="sng" baseline="0" dirty="0"/>
              <a:t>Slide </a:t>
            </a:r>
            <a:r>
              <a:rPr lang="en-US" b="1" baseline="0" dirty="0"/>
              <a:t>7</a:t>
            </a:r>
            <a:r>
              <a:rPr lang="en-US" baseline="0" dirty="0"/>
              <a:t>—witnessed, discovered, reported (which might be the same as discovered)</a:t>
            </a:r>
            <a:endParaRPr lang="en-US" dirty="0"/>
          </a:p>
        </p:txBody>
      </p:sp>
      <p:sp>
        <p:nvSpPr>
          <p:cNvPr id="4" name="Slide Number Placeholder 3"/>
          <p:cNvSpPr>
            <a:spLocks noGrp="1"/>
          </p:cNvSpPr>
          <p:nvPr>
            <p:ph type="sldNum" sz="quarter" idx="10"/>
          </p:nvPr>
        </p:nvSpPr>
        <p:spPr/>
        <p:txBody>
          <a:bodyPr/>
          <a:lstStyle/>
          <a:p>
            <a:fld id="{C88E3D1F-58B1-47A8-87BE-F716028E0DC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Greg - If you cannot enter an incident does not mean you are</a:t>
            </a:r>
            <a:r>
              <a:rPr lang="en-US" baseline="0" dirty="0"/>
              <a:t> removed from entering the incident – you need to notify someone.  </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4</a:t>
            </a:fld>
            <a:endParaRPr lang="en-US"/>
          </a:p>
        </p:txBody>
      </p:sp>
    </p:spTree>
    <p:extLst>
      <p:ext uri="{BB962C8B-B14F-4D97-AF65-F5344CB8AC3E}">
        <p14:creationId xmlns:p14="http://schemas.microsoft.com/office/powerpoint/2010/main" val="1448658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Greg - If you cannot enter an incident does not mean you are</a:t>
            </a:r>
            <a:r>
              <a:rPr lang="en-US" baseline="0" dirty="0"/>
              <a:t> removed from entering the incident – you need to notify someone.  </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5</a:t>
            </a:fld>
            <a:endParaRPr lang="en-US"/>
          </a:p>
        </p:txBody>
      </p:sp>
    </p:spTree>
    <p:extLst>
      <p:ext uri="{BB962C8B-B14F-4D97-AF65-F5344CB8AC3E}">
        <p14:creationId xmlns:p14="http://schemas.microsoft.com/office/powerpoint/2010/main" val="1361797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greg</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6</a:t>
            </a:fld>
            <a:endParaRPr lang="en-US"/>
          </a:p>
        </p:txBody>
      </p:sp>
    </p:spTree>
    <p:extLst>
      <p:ext uri="{BB962C8B-B14F-4D97-AF65-F5344CB8AC3E}">
        <p14:creationId xmlns:p14="http://schemas.microsoft.com/office/powerpoint/2010/main" val="2072429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dianne</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7</a:t>
            </a:fld>
            <a:endParaRPr lang="en-US"/>
          </a:p>
        </p:txBody>
      </p:sp>
    </p:spTree>
    <p:extLst>
      <p:ext uri="{BB962C8B-B14F-4D97-AF65-F5344CB8AC3E}">
        <p14:creationId xmlns:p14="http://schemas.microsoft.com/office/powerpoint/2010/main" val="1601750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dianne</a:t>
            </a:r>
            <a:endParaRPr lang="en-US" dirty="0"/>
          </a:p>
        </p:txBody>
      </p:sp>
      <p:sp>
        <p:nvSpPr>
          <p:cNvPr id="4" name="Slide Number Placeholder 3"/>
          <p:cNvSpPr>
            <a:spLocks noGrp="1"/>
          </p:cNvSpPr>
          <p:nvPr>
            <p:ph type="sldNum" sz="quarter" idx="10"/>
          </p:nvPr>
        </p:nvSpPr>
        <p:spPr/>
        <p:txBody>
          <a:bodyPr/>
          <a:lstStyle/>
          <a:p>
            <a:fld id="{C88E3D1F-58B1-47A8-87BE-F716028E0DC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dianne</a:t>
            </a:r>
            <a:endParaRPr lang="en-US" dirty="0"/>
          </a:p>
        </p:txBody>
      </p:sp>
      <p:sp>
        <p:nvSpPr>
          <p:cNvPr id="4" name="Slide Number Placeholder 3"/>
          <p:cNvSpPr>
            <a:spLocks noGrp="1"/>
          </p:cNvSpPr>
          <p:nvPr>
            <p:ph type="sldNum" sz="quarter" idx="10"/>
          </p:nvPr>
        </p:nvSpPr>
        <p:spPr/>
        <p:txBody>
          <a:bodyPr/>
          <a:lstStyle/>
          <a:p>
            <a:fld id="{C88E3D1F-58B1-47A8-87BE-F716028E0DC0}" type="slidenum">
              <a:rPr lang="en-US" smtClean="0"/>
              <a:pPr/>
              <a:t>9</a:t>
            </a:fld>
            <a:endParaRPr lang="en-US"/>
          </a:p>
        </p:txBody>
      </p:sp>
    </p:spTree>
    <p:extLst>
      <p:ext uri="{BB962C8B-B14F-4D97-AF65-F5344CB8AC3E}">
        <p14:creationId xmlns:p14="http://schemas.microsoft.com/office/powerpoint/2010/main" val="2986840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10</a:t>
            </a:fld>
            <a:endParaRPr lang="en-US"/>
          </a:p>
        </p:txBody>
      </p:sp>
    </p:spTree>
    <p:extLst>
      <p:ext uri="{BB962C8B-B14F-4D97-AF65-F5344CB8AC3E}">
        <p14:creationId xmlns:p14="http://schemas.microsoft.com/office/powerpoint/2010/main" val="3798690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70365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18926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2774342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descr="14160DDSS_logo_DDSfinal.png"/>
          <p:cNvPicPr>
            <a:picLocks noChangeAspect="1"/>
          </p:cNvPicPr>
          <p:nvPr userDrawn="1"/>
        </p:nvPicPr>
        <p:blipFill>
          <a:blip r:embed="rId2"/>
          <a:stretch>
            <a:fillRect/>
          </a:stretch>
        </p:blipFill>
        <p:spPr>
          <a:xfrm>
            <a:off x="7490778" y="486713"/>
            <a:ext cx="1242490" cy="1533172"/>
          </a:xfrm>
          <a:prstGeom prst="rect">
            <a:avLst/>
          </a:prstGeom>
        </p:spPr>
      </p:pic>
      <p:sp>
        <p:nvSpPr>
          <p:cNvPr id="13" name="Rectangle 12"/>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7044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12" name="Picture 11" descr="14160DDSS_logo_DDSfinal.png"/>
          <p:cNvPicPr>
            <a:picLocks noChangeAspect="1"/>
          </p:cNvPicPr>
          <p:nvPr userDrawn="1"/>
        </p:nvPicPr>
        <p:blipFill>
          <a:blip r:embed="rId2"/>
          <a:stretch>
            <a:fillRect/>
          </a:stretch>
        </p:blipFill>
        <p:spPr>
          <a:xfrm>
            <a:off x="7490778" y="486713"/>
            <a:ext cx="1242490" cy="1533172"/>
          </a:xfrm>
          <a:prstGeom prst="rect">
            <a:avLst/>
          </a:prstGeom>
        </p:spPr>
      </p:pic>
      <p:sp>
        <p:nvSpPr>
          <p:cNvPr id="13" name="Rectangle 12"/>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253240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441711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C40033"/>
              </a:buClr>
              <a:defRPr>
                <a:latin typeface="Gill Sans Std Light"/>
              </a:defRPr>
            </a:lvl1pPr>
            <a:lvl2pPr>
              <a:buClr>
                <a:srgbClr val="C40033"/>
              </a:buClr>
              <a:defRPr>
                <a:latin typeface="Gill Sans Std Light"/>
              </a:defRPr>
            </a:lvl2pPr>
            <a:lvl3pPr>
              <a:buClr>
                <a:srgbClr val="C40033"/>
              </a:buClr>
              <a:defRPr>
                <a:latin typeface="Gill Sans Std Light"/>
              </a:defRPr>
            </a:lvl3pPr>
            <a:lvl4pPr>
              <a:buClr>
                <a:srgbClr val="C40033"/>
              </a:buClr>
              <a:defRPr>
                <a:latin typeface="Gill Sans Std Light"/>
              </a:defRPr>
            </a:lvl4pPr>
            <a:lvl5pPr>
              <a:buClr>
                <a:srgbClr val="C40033"/>
              </a:buClr>
              <a:defRPr>
                <a:latin typeface="Gill Sans Std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1766937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403485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Slide Subhead</a:t>
            </a:r>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Slide Subhead</a:t>
            </a:r>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4130469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C40033"/>
              </a:buClr>
              <a:defRPr sz="3200">
                <a:latin typeface="Gill Sans Std Light"/>
              </a:defRPr>
            </a:lvl1pPr>
            <a:lvl2pPr>
              <a:buClr>
                <a:srgbClr val="C40033"/>
              </a:buClr>
              <a:defRPr sz="2800">
                <a:latin typeface="Gill Sans Std Light"/>
              </a:defRPr>
            </a:lvl2pPr>
            <a:lvl3pPr>
              <a:buClr>
                <a:srgbClr val="C40033"/>
              </a:buClr>
              <a:defRPr sz="2400">
                <a:latin typeface="Gill Sans Std Light"/>
              </a:defRPr>
            </a:lvl3pPr>
            <a:lvl4pPr>
              <a:buClr>
                <a:srgbClr val="C40033"/>
              </a:buClr>
              <a:defRPr sz="2000">
                <a:latin typeface="Gill Sans Std Light"/>
              </a:defRPr>
            </a:lvl4pPr>
            <a:lvl5pPr>
              <a:buClr>
                <a:srgbClr val="C40033"/>
              </a:buClr>
              <a:defRPr sz="2000">
                <a:latin typeface="Gill Sans Std Ligh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14400" y="3134388"/>
            <a:ext cx="2551113" cy="2991775"/>
          </a:xfrm>
          <a:prstGeom prst="rect">
            <a:avLst/>
          </a:prstGeom>
        </p:spPr>
        <p:txBody>
          <a:bodyPr lIns="0" tIns="0" rIns="0" bIns="0"/>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75885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a:t>Slide Subhead</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9046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212" y="76201"/>
            <a:ext cx="14897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userDrawn="1">
            <p:extLst>
              <p:ext uri="{D42A27DB-BD31-4B8C-83A1-F6EECF244321}">
                <p14:modId xmlns:p14="http://schemas.microsoft.com/office/powerpoint/2010/main" val="899271520"/>
              </p:ext>
            </p:extLst>
          </p:nvPr>
        </p:nvGraphicFramePr>
        <p:xfrm>
          <a:off x="533400" y="6328060"/>
          <a:ext cx="7304722" cy="459804"/>
        </p:xfrm>
        <a:graphic>
          <a:graphicData uri="http://schemas.openxmlformats.org/drawingml/2006/table">
            <a:tbl>
              <a:tblPr>
                <a:tableStyleId>{5C22544A-7EE6-4342-B048-85BDC9FD1C3A}</a:tableStyleId>
              </a:tblPr>
              <a:tblGrid>
                <a:gridCol w="7304722">
                  <a:extLst>
                    <a:ext uri="{9D8B030D-6E8A-4147-A177-3AD203B41FA5}">
                      <a16:colId xmlns:a16="http://schemas.microsoft.com/office/drawing/2014/main" val="20000"/>
                    </a:ext>
                  </a:extLst>
                </a:gridCol>
              </a:tblGrid>
              <a:tr h="424180">
                <a:tc>
                  <a:txBody>
                    <a:bodyPr/>
                    <a:lstStyle/>
                    <a:p>
                      <a:pPr marL="0" marR="0" eaLnBrk="0">
                        <a:lnSpc>
                          <a:spcPct val="86000"/>
                        </a:lnSpc>
                        <a:spcBef>
                          <a:spcPts val="0"/>
                        </a:spcBef>
                        <a:spcAft>
                          <a:spcPts val="0"/>
                        </a:spcAft>
                      </a:pPr>
                      <a:r>
                        <a:rPr lang="en-US" sz="700" spc="-40" dirty="0">
                          <a:effectLst/>
                        </a:rPr>
                        <a:t>COPYRIGHT NOTICE</a:t>
                      </a:r>
                      <a:endParaRPr lang="en-US" sz="1200" dirty="0">
                        <a:effectLst/>
                      </a:endParaRPr>
                    </a:p>
                    <a:p>
                      <a:pPr marL="0" marR="594360" algn="just" eaLnBrk="0">
                        <a:lnSpc>
                          <a:spcPct val="115000"/>
                        </a:lnSpc>
                        <a:spcBef>
                          <a:spcPts val="0"/>
                        </a:spcBef>
                        <a:spcAft>
                          <a:spcPts val="0"/>
                        </a:spcAft>
                      </a:pPr>
                      <a:r>
                        <a:rPr lang="en-US" sz="700" spc="-5" dirty="0">
                          <a:effectLst/>
                        </a:rPr>
                        <a:t>This document is the property of the Government of the District of Columbia, Department on Disability Services. It is intended to be used for training and development purposes only. Recipients of this document are hereby notified that any improper dissemination, editing, or copying of this document and its attachments, if any, or the </a:t>
                      </a:r>
                      <a:r>
                        <a:rPr lang="en-US" sz="700" spc="5" dirty="0">
                          <a:effectLst/>
                        </a:rPr>
                        <a:t>information contained herein is prohibited. If such actions are taken, proper legal actions will be reported through District of Columbia Government authorities.</a:t>
                      </a:r>
                      <a:endParaRPr lang="en-US" sz="1200" dirty="0">
                        <a:effectLst/>
                        <a:latin typeface="Times New Roman"/>
                        <a:ea typeface="Times New Roman"/>
                        <a:cs typeface="Times New Roman"/>
                      </a:endParaRPr>
                    </a:p>
                  </a:txBody>
                  <a:tcPr marL="0" marR="0" marT="0" marB="0">
                    <a:solidFill>
                      <a:schemeClr val="bg1"/>
                    </a:solidFill>
                  </a:tcPr>
                </a:tc>
                <a:extLst>
                  <a:ext uri="{0D108BD9-81ED-4DB2-BD59-A6C34878D82A}">
                    <a16:rowId xmlns:a16="http://schemas.microsoft.com/office/drawing/2014/main" val="10000"/>
                  </a:ext>
                </a:extLst>
              </a:tr>
            </a:tbl>
          </a:graphicData>
        </a:graphic>
      </p:graphicFrame>
      <p:pic>
        <p:nvPicPr>
          <p:cNvPr id="409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29600" y="6400800"/>
            <a:ext cx="390525" cy="31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228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339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6553200" y="6243638"/>
            <a:ext cx="2133600" cy="457200"/>
          </a:xfrm>
          <a:prstGeom prst="rect">
            <a:avLst/>
          </a:prstGeom>
        </p:spPr>
        <p:txBody>
          <a:bodyPr/>
          <a:lstStyle>
            <a:lvl1pPr algn="r">
              <a:defRPr/>
            </a:lvl1pPr>
          </a:lstStyle>
          <a:p>
            <a:fld id="{E7EFCE55-C209-45C2-A256-30F0418EB8C6}" type="slidenum">
              <a:rPr lang="en-US" smtClean="0"/>
              <a:pPr/>
              <a:t>‹#›</a:t>
            </a:fld>
            <a:endParaRPr lang="en-US" dirty="0"/>
          </a:p>
        </p:txBody>
      </p:sp>
      <p:sp>
        <p:nvSpPr>
          <p:cNvPr id="5" name="Date Placeholder 4"/>
          <p:cNvSpPr>
            <a:spLocks noGrp="1"/>
          </p:cNvSpPr>
          <p:nvPr>
            <p:ph type="dt" sz="half" idx="11"/>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2"/>
          </p:nvPr>
        </p:nvSpPr>
        <p:spPr>
          <a:xfrm>
            <a:off x="3124200" y="6243638"/>
            <a:ext cx="2895600" cy="45720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06830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98764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33445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8788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83556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287516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176607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187587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45BA5-4A0F-4B9B-8AED-5B4614D89E00}" type="slidenum">
              <a:rPr lang="en-US" smtClean="0"/>
              <a:t>‹#›</a:t>
            </a:fld>
            <a:endParaRPr lang="en-US"/>
          </a:p>
        </p:txBody>
      </p:sp>
    </p:spTree>
    <p:extLst>
      <p:ext uri="{BB962C8B-B14F-4D97-AF65-F5344CB8AC3E}">
        <p14:creationId xmlns:p14="http://schemas.microsoft.com/office/powerpoint/2010/main" val="46419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12" name="Picture 11" descr="14160DDSS_logo_DDSfinal.png"/>
          <p:cNvPicPr>
            <a:picLocks noChangeAspect="1"/>
          </p:cNvPicPr>
          <p:nvPr userDrawn="1"/>
        </p:nvPicPr>
        <p:blipFill>
          <a:blip r:embed="rId10"/>
          <a:stretch>
            <a:fillRect/>
          </a:stretch>
        </p:blipFill>
        <p:spPr>
          <a:xfrm>
            <a:off x="8215889" y="422006"/>
            <a:ext cx="718095" cy="886094"/>
          </a:xfrm>
          <a:prstGeom prst="rect">
            <a:avLst/>
          </a:prstGeom>
        </p:spPr>
      </p:pic>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3612803533"/>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46"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2100" y="3028087"/>
            <a:ext cx="6019800"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100" normalizeH="0" baseline="0" noProof="0" dirty="0">
                <a:ln w="3200">
                  <a:solidFill>
                    <a:srgbClr val="FEFAC9">
                      <a:shade val="75000"/>
                      <a:alpha val="25000"/>
                    </a:srgbClr>
                  </a:solidFill>
                  <a:prstDash val="solid"/>
                  <a:round/>
                </a:ln>
                <a:solidFill>
                  <a:srgbClr val="011F4F"/>
                </a:solidFill>
                <a:effectLst>
                  <a:innerShdw blurRad="50800" dist="25400" dir="13500000">
                    <a:srgbClr val="000000">
                      <a:alpha val="70000"/>
                    </a:srgbClr>
                  </a:innerShdw>
                </a:effectLst>
                <a:uLnTx/>
                <a:uFillTx/>
                <a:latin typeface="Constantia"/>
                <a:ea typeface="+mj-ea"/>
                <a:cs typeface="+mj-cs"/>
              </a:rPr>
              <a:t>     </a:t>
            </a:r>
            <a:endParaRPr kumimoji="0" lang="en-US" sz="1800" b="0" i="0" u="none" strike="noStrike" kern="0" cap="none" spc="0" normalizeH="0" baseline="0" noProof="0" dirty="0">
              <a:ln>
                <a:noFill/>
              </a:ln>
              <a:solidFill>
                <a:srgbClr val="011F4F"/>
              </a:solidFill>
              <a:effectLst/>
              <a:uLnTx/>
              <a:uFillTx/>
            </a:endParaRPr>
          </a:p>
        </p:txBody>
      </p:sp>
      <p:sp>
        <p:nvSpPr>
          <p:cNvPr id="5" name="Rectangle 2"/>
          <p:cNvSpPr txBox="1">
            <a:spLocks noChangeArrowheads="1"/>
          </p:cNvSpPr>
          <p:nvPr/>
        </p:nvSpPr>
        <p:spPr>
          <a:xfrm>
            <a:off x="152400" y="2895599"/>
            <a:ext cx="9108743" cy="3436961"/>
          </a:xfrm>
          <a:prstGeom prst="rect">
            <a:avLst/>
          </a:prstGeom>
          <a:ln>
            <a:no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tx2">
                    <a:lumMod val="50000"/>
                  </a:schemeClr>
                </a:solidFill>
              </a:rPr>
              <a:t>Quality Improvement Committee (QIC)</a:t>
            </a:r>
          </a:p>
          <a:p>
            <a:endParaRPr lang="en-US" sz="2800" b="1" dirty="0">
              <a:solidFill>
                <a:schemeClr val="bg1"/>
              </a:solidFill>
            </a:endParaRPr>
          </a:p>
          <a:p>
            <a:r>
              <a:rPr lang="en-US" sz="2800" b="1" dirty="0">
                <a:solidFill>
                  <a:schemeClr val="bg1"/>
                </a:solidFill>
              </a:rPr>
              <a:t>Service Coordination Monitoring for </a:t>
            </a:r>
          </a:p>
          <a:p>
            <a:r>
              <a:rPr lang="en-US" sz="2800" b="1" dirty="0">
                <a:solidFill>
                  <a:schemeClr val="bg1"/>
                </a:solidFill>
              </a:rPr>
              <a:t>People Participating in District of Columbia’s Medicaid Home and Community-Based Services </a:t>
            </a:r>
          </a:p>
          <a:p>
            <a:r>
              <a:rPr lang="en-US" sz="2800" b="1" dirty="0">
                <a:solidFill>
                  <a:schemeClr val="bg1"/>
                </a:solidFill>
              </a:rPr>
              <a:t>(HCBS) Waiver Program</a:t>
            </a:r>
          </a:p>
          <a:p>
            <a:r>
              <a:rPr lang="en-US" sz="2800" b="1" dirty="0">
                <a:solidFill>
                  <a:schemeClr val="bg1"/>
                </a:solidFill>
              </a:rPr>
              <a:t>July 2, 2019</a:t>
            </a:r>
          </a:p>
        </p:txBody>
      </p:sp>
    </p:spTree>
    <p:extLst>
      <p:ext uri="{BB962C8B-B14F-4D97-AF65-F5344CB8AC3E}">
        <p14:creationId xmlns:p14="http://schemas.microsoft.com/office/powerpoint/2010/main" val="982575132"/>
      </p:ext>
    </p:extLst>
  </p:cSld>
  <p:clrMapOvr>
    <a:masterClrMapping/>
  </p:clrMapOvr>
  <mc:AlternateContent xmlns:mc="http://schemas.openxmlformats.org/markup-compatibility/2006" xmlns:p14="http://schemas.microsoft.com/office/powerpoint/2010/main">
    <mc:Choice Requires="p14">
      <p:transition spd="slow" p14:dur="2000" advTm="53308"/>
    </mc:Choice>
    <mc:Fallback xmlns="">
      <p:transition spd="slow" advTm="5330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798" cy="1143000"/>
          </a:xfrm>
        </p:spPr>
        <p:txBody>
          <a:bodyPr/>
          <a:lstStyle/>
          <a:p>
            <a:r>
              <a:rPr lang="en-US" sz="3600" b="1" dirty="0">
                <a:solidFill>
                  <a:schemeClr val="accent3">
                    <a:lumMod val="50000"/>
                  </a:schemeClr>
                </a:solidFill>
                <a:latin typeface="MS Reference Sans Serif" panose="020B0604030504040204" pitchFamily="34" charset="0"/>
              </a:rPr>
              <a:t>Table 7: Individual Financial Planning</a:t>
            </a:r>
          </a:p>
        </p:txBody>
      </p:sp>
      <p:sp>
        <p:nvSpPr>
          <p:cNvPr id="4"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10</a:t>
            </a:fld>
            <a:endParaRPr lang="en-US" dirty="0"/>
          </a:p>
        </p:txBody>
      </p:sp>
      <p:graphicFrame>
        <p:nvGraphicFramePr>
          <p:cNvPr id="7" name="Content Placeholder 6">
            <a:extLst>
              <a:ext uri="{FF2B5EF4-FFF2-40B4-BE49-F238E27FC236}">
                <a16:creationId xmlns:a16="http://schemas.microsoft.com/office/drawing/2014/main" id="{2F6E150F-F86B-48A4-B6EE-3DA10B2B52F1}"/>
              </a:ext>
            </a:extLst>
          </p:cNvPr>
          <p:cNvGraphicFramePr>
            <a:graphicFrameLocks noGrp="1"/>
          </p:cNvGraphicFramePr>
          <p:nvPr>
            <p:ph idx="1"/>
            <p:extLst>
              <p:ext uri="{D42A27DB-BD31-4B8C-83A1-F6EECF244321}">
                <p14:modId xmlns:p14="http://schemas.microsoft.com/office/powerpoint/2010/main" val="734433164"/>
              </p:ext>
            </p:extLst>
          </p:nvPr>
        </p:nvGraphicFramePr>
        <p:xfrm>
          <a:off x="609600" y="1600200"/>
          <a:ext cx="7543797" cy="2671318"/>
        </p:xfrm>
        <a:graphic>
          <a:graphicData uri="http://schemas.openxmlformats.org/drawingml/2006/table">
            <a:tbl>
              <a:tblPr firstRow="1" firstCol="1" bandRow="1">
                <a:tableStyleId>{00A15C55-8517-42AA-B614-E9B94910E393}</a:tableStyleId>
              </a:tblPr>
              <a:tblGrid>
                <a:gridCol w="1896138">
                  <a:extLst>
                    <a:ext uri="{9D8B030D-6E8A-4147-A177-3AD203B41FA5}">
                      <a16:colId xmlns:a16="http://schemas.microsoft.com/office/drawing/2014/main" val="241503736"/>
                    </a:ext>
                  </a:extLst>
                </a:gridCol>
                <a:gridCol w="1123826">
                  <a:extLst>
                    <a:ext uri="{9D8B030D-6E8A-4147-A177-3AD203B41FA5}">
                      <a16:colId xmlns:a16="http://schemas.microsoft.com/office/drawing/2014/main" val="3715684926"/>
                    </a:ext>
                  </a:extLst>
                </a:gridCol>
                <a:gridCol w="778425">
                  <a:extLst>
                    <a:ext uri="{9D8B030D-6E8A-4147-A177-3AD203B41FA5}">
                      <a16:colId xmlns:a16="http://schemas.microsoft.com/office/drawing/2014/main" val="3704723231"/>
                    </a:ext>
                  </a:extLst>
                </a:gridCol>
                <a:gridCol w="664311">
                  <a:extLst>
                    <a:ext uri="{9D8B030D-6E8A-4147-A177-3AD203B41FA5}">
                      <a16:colId xmlns:a16="http://schemas.microsoft.com/office/drawing/2014/main" val="450122434"/>
                    </a:ext>
                  </a:extLst>
                </a:gridCol>
                <a:gridCol w="275098">
                  <a:extLst>
                    <a:ext uri="{9D8B030D-6E8A-4147-A177-3AD203B41FA5}">
                      <a16:colId xmlns:a16="http://schemas.microsoft.com/office/drawing/2014/main" val="932315579"/>
                    </a:ext>
                  </a:extLst>
                </a:gridCol>
                <a:gridCol w="1160506">
                  <a:extLst>
                    <a:ext uri="{9D8B030D-6E8A-4147-A177-3AD203B41FA5}">
                      <a16:colId xmlns:a16="http://schemas.microsoft.com/office/drawing/2014/main" val="500899987"/>
                    </a:ext>
                  </a:extLst>
                </a:gridCol>
                <a:gridCol w="891521">
                  <a:extLst>
                    <a:ext uri="{9D8B030D-6E8A-4147-A177-3AD203B41FA5}">
                      <a16:colId xmlns:a16="http://schemas.microsoft.com/office/drawing/2014/main" val="2995158557"/>
                    </a:ext>
                  </a:extLst>
                </a:gridCol>
                <a:gridCol w="753972">
                  <a:extLst>
                    <a:ext uri="{9D8B030D-6E8A-4147-A177-3AD203B41FA5}">
                      <a16:colId xmlns:a16="http://schemas.microsoft.com/office/drawing/2014/main" val="3531036984"/>
                    </a:ext>
                  </a:extLst>
                </a:gridCol>
              </a:tblGrid>
              <a:tr h="548142">
                <a:tc>
                  <a:txBody>
                    <a:bodyPr/>
                    <a:lstStyle/>
                    <a:p>
                      <a:pPr marL="0" marR="0" algn="ctr">
                        <a:lnSpc>
                          <a:spcPct val="115000"/>
                        </a:lnSpc>
                        <a:spcBef>
                          <a:spcPts val="0"/>
                        </a:spcBef>
                        <a:spcAft>
                          <a:spcPts val="0"/>
                        </a:spcAft>
                      </a:pPr>
                      <a:r>
                        <a:rPr lang="en-US" sz="1200" dirty="0">
                          <a:effectLst/>
                        </a:rPr>
                        <a:t>Individual Financial Planning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Responses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Total Responses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1965091"/>
                  </a:ext>
                </a:extLst>
              </a:tr>
              <a:tr h="268530">
                <a:tc>
                  <a:txBody>
                    <a:bodyPr/>
                    <a:lstStyle/>
                    <a:p>
                      <a:pPr marL="0" marR="0" algn="ctr">
                        <a:lnSpc>
                          <a:spcPct val="115000"/>
                        </a:lnSpc>
                        <a:spcBef>
                          <a:spcPts val="0"/>
                        </a:spcBef>
                        <a:spcAft>
                          <a:spcPts val="0"/>
                        </a:spcAft>
                      </a:pPr>
                      <a:r>
                        <a:rPr lang="en-US" sz="1000" dirty="0">
                          <a:effectLst/>
                        </a:rPr>
                        <a:t>Question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lnSpc>
                          <a:spcPct val="115000"/>
                        </a:lnSpc>
                        <a:spcBef>
                          <a:spcPts val="0"/>
                        </a:spcBef>
                        <a:spcAft>
                          <a:spcPts val="0"/>
                        </a:spcAft>
                      </a:pPr>
                      <a:r>
                        <a:rPr lang="en-US" sz="1200" b="1" dirty="0">
                          <a:effectLst/>
                        </a:rPr>
                        <a:t>Waiver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a:effectLst/>
                        </a:rPr>
                        <a:t> </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lnSpc>
                          <a:spcPct val="115000"/>
                        </a:lnSpc>
                        <a:spcBef>
                          <a:spcPts val="0"/>
                        </a:spcBef>
                        <a:spcAft>
                          <a:spcPts val="0"/>
                        </a:spcAft>
                      </a:pPr>
                      <a:r>
                        <a:rPr lang="en-US" sz="1200" b="1" dirty="0">
                          <a:effectLst/>
                        </a:rPr>
                        <a:t>ICF/IDD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9761858"/>
                  </a:ext>
                </a:extLst>
              </a:tr>
              <a:tr h="927323">
                <a:tc>
                  <a:txBody>
                    <a:bodyPr/>
                    <a:lstStyle/>
                    <a:p>
                      <a:pPr marL="0" marR="0">
                        <a:lnSpc>
                          <a:spcPct val="115000"/>
                        </a:lnSpc>
                        <a:spcBef>
                          <a:spcPts val="0"/>
                        </a:spcBef>
                        <a:spcAft>
                          <a:spcPts val="0"/>
                        </a:spcAft>
                      </a:pPr>
                      <a:r>
                        <a:rPr lang="en-US" sz="1000" dirty="0">
                          <a:effectLst/>
                        </a:rPr>
                        <a:t>Do the expenditures listed in the IFP reflect the individual's personal preferences?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683</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99.9%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0.1%</a:t>
                      </a:r>
                    </a:p>
                  </a:txBody>
                  <a:tcPr marL="68580" marR="68580" marT="0" marB="0" anchor="ctr"/>
                </a:tc>
                <a:tc>
                  <a:txBody>
                    <a:bodyPr/>
                    <a:lstStyle/>
                    <a:p>
                      <a:pPr marL="0" marR="0" algn="ctr">
                        <a:lnSpc>
                          <a:spcPct val="115000"/>
                        </a:lnSpc>
                        <a:spcBef>
                          <a:spcPts val="0"/>
                        </a:spcBef>
                        <a:spcAft>
                          <a:spcPts val="10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101</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2394685681"/>
                  </a:ext>
                </a:extLst>
              </a:tr>
              <a:tr h="927323">
                <a:tc>
                  <a:txBody>
                    <a:bodyPr/>
                    <a:lstStyle/>
                    <a:p>
                      <a:pPr marL="0" marR="0">
                        <a:lnSpc>
                          <a:spcPct val="115000"/>
                        </a:lnSpc>
                        <a:spcBef>
                          <a:spcPts val="0"/>
                        </a:spcBef>
                        <a:spcAft>
                          <a:spcPts val="0"/>
                        </a:spcAft>
                      </a:pPr>
                      <a:r>
                        <a:rPr lang="en-US" sz="1000">
                          <a:effectLst/>
                        </a:rPr>
                        <a:t>Are the financial records in compliance with the DDS Personal Funds Policy?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683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97.7%</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nchor="ctr"/>
                </a:tc>
                <a:tc>
                  <a:txBody>
                    <a:bodyPr/>
                    <a:lstStyle/>
                    <a:p>
                      <a:pPr marL="0" marR="0" algn="ctr">
                        <a:lnSpc>
                          <a:spcPct val="115000"/>
                        </a:lnSpc>
                        <a:spcBef>
                          <a:spcPts val="0"/>
                        </a:spcBef>
                        <a:spcAft>
                          <a:spcPts val="10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ctr"/>
                </a:tc>
                <a:extLst>
                  <a:ext uri="{0D108BD9-81ED-4DB2-BD59-A6C34878D82A}">
                    <a16:rowId xmlns:a16="http://schemas.microsoft.com/office/drawing/2014/main" val="1598542362"/>
                  </a:ext>
                </a:extLst>
              </a:tr>
            </a:tbl>
          </a:graphicData>
        </a:graphic>
      </p:graphicFrame>
    </p:spTree>
    <p:extLst>
      <p:ext uri="{BB962C8B-B14F-4D97-AF65-F5344CB8AC3E}">
        <p14:creationId xmlns:p14="http://schemas.microsoft.com/office/powerpoint/2010/main" val="24314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42962"/>
          </a:xfrm>
        </p:spPr>
        <p:txBody>
          <a:bodyPr/>
          <a:lstStyle/>
          <a:p>
            <a:r>
              <a:rPr lang="en-US" b="1" dirty="0">
                <a:solidFill>
                  <a:schemeClr val="accent3">
                    <a:lumMod val="50000"/>
                  </a:schemeClr>
                </a:solidFill>
                <a:latin typeface="MS Reference Sans Serif" panose="020B0604030504040204" pitchFamily="34" charset="0"/>
              </a:rPr>
              <a:t>Agenda</a:t>
            </a:r>
          </a:p>
        </p:txBody>
      </p:sp>
      <p:sp>
        <p:nvSpPr>
          <p:cNvPr id="3" name="Content Placeholder 2"/>
          <p:cNvSpPr>
            <a:spLocks noGrp="1"/>
          </p:cNvSpPr>
          <p:nvPr>
            <p:ph idx="1"/>
          </p:nvPr>
        </p:nvSpPr>
        <p:spPr>
          <a:xfrm>
            <a:off x="990600" y="1600200"/>
            <a:ext cx="7086600" cy="4800600"/>
          </a:xfrm>
        </p:spPr>
        <p:txBody>
          <a:bodyPr/>
          <a:lstStyle/>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1: Satisfaction</a:t>
            </a:r>
          </a:p>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2: Community Inclusion</a:t>
            </a:r>
          </a:p>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3: Health &amp; Well-Being</a:t>
            </a:r>
          </a:p>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4: Rights &amp; Dignity</a:t>
            </a:r>
          </a:p>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5: Safety &amp; Security </a:t>
            </a:r>
          </a:p>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6: Service Planning &amp; Delivery</a:t>
            </a:r>
          </a:p>
          <a:p>
            <a:pPr marL="471488" indent="-471488">
              <a:buFont typeface="Wingdings" panose="05000000000000000000" pitchFamily="2" charset="2"/>
              <a:buChar char="§"/>
            </a:pPr>
            <a:r>
              <a:rPr lang="en-US" b="1" dirty="0">
                <a:solidFill>
                  <a:schemeClr val="accent4">
                    <a:lumMod val="75000"/>
                  </a:schemeClr>
                </a:solidFill>
                <a:latin typeface="MS Reference Sans Serif" panose="020B0604030504040204" pitchFamily="34" charset="0"/>
              </a:rPr>
              <a:t>Table 7: Individual Financial Planning</a:t>
            </a:r>
          </a:p>
          <a:p>
            <a:pPr marL="0" indent="0">
              <a:buNone/>
            </a:pPr>
            <a:endParaRPr lang="en-US" sz="3600" b="1" dirty="0"/>
          </a:p>
        </p:txBody>
      </p:sp>
      <p:sp>
        <p:nvSpPr>
          <p:cNvPr id="4"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2</a:t>
            </a:fld>
            <a:endParaRPr lang="en-US" dirty="0"/>
          </a:p>
        </p:txBody>
      </p:sp>
    </p:spTree>
    <p:extLst>
      <p:ext uri="{BB962C8B-B14F-4D97-AF65-F5344CB8AC3E}">
        <p14:creationId xmlns:p14="http://schemas.microsoft.com/office/powerpoint/2010/main" val="197954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838200"/>
          </a:xfrm>
        </p:spPr>
        <p:txBody>
          <a:bodyPr/>
          <a:lstStyle/>
          <a:p>
            <a:r>
              <a:rPr lang="en-US" sz="3600" b="1" dirty="0">
                <a:solidFill>
                  <a:schemeClr val="accent3">
                    <a:lumMod val="50000"/>
                  </a:schemeClr>
                </a:solidFill>
                <a:latin typeface="MS Reference Sans Serif" panose="020B0604030504040204" pitchFamily="34" charset="0"/>
              </a:rPr>
              <a:t>Table 1 Satisfaction Questions</a:t>
            </a:r>
          </a:p>
        </p:txBody>
      </p:sp>
      <p:graphicFrame>
        <p:nvGraphicFramePr>
          <p:cNvPr id="4" name="Content Placeholder 3">
            <a:extLst>
              <a:ext uri="{FF2B5EF4-FFF2-40B4-BE49-F238E27FC236}">
                <a16:creationId xmlns:a16="http://schemas.microsoft.com/office/drawing/2014/main" id="{4A4E2DD7-42D8-4029-820F-6DE5CF59B180}"/>
              </a:ext>
            </a:extLst>
          </p:cNvPr>
          <p:cNvGraphicFramePr>
            <a:graphicFrameLocks noGrp="1"/>
          </p:cNvGraphicFramePr>
          <p:nvPr>
            <p:ph idx="1"/>
            <p:extLst>
              <p:ext uri="{D42A27DB-BD31-4B8C-83A1-F6EECF244321}">
                <p14:modId xmlns:p14="http://schemas.microsoft.com/office/powerpoint/2010/main" val="3280750584"/>
              </p:ext>
            </p:extLst>
          </p:nvPr>
        </p:nvGraphicFramePr>
        <p:xfrm>
          <a:off x="762000" y="1244821"/>
          <a:ext cx="7315199" cy="5029198"/>
        </p:xfrm>
        <a:graphic>
          <a:graphicData uri="http://schemas.openxmlformats.org/drawingml/2006/table">
            <a:tbl>
              <a:tblPr firstRow="1" firstCol="1" bandRow="1">
                <a:tableStyleId>{00A15C55-8517-42AA-B614-E9B94910E393}</a:tableStyleId>
              </a:tblPr>
              <a:tblGrid>
                <a:gridCol w="1468228">
                  <a:extLst>
                    <a:ext uri="{9D8B030D-6E8A-4147-A177-3AD203B41FA5}">
                      <a16:colId xmlns:a16="http://schemas.microsoft.com/office/drawing/2014/main" val="595654701"/>
                    </a:ext>
                  </a:extLst>
                </a:gridCol>
                <a:gridCol w="1117878">
                  <a:extLst>
                    <a:ext uri="{9D8B030D-6E8A-4147-A177-3AD203B41FA5}">
                      <a16:colId xmlns:a16="http://schemas.microsoft.com/office/drawing/2014/main" val="2769639037"/>
                    </a:ext>
                  </a:extLst>
                </a:gridCol>
                <a:gridCol w="836385">
                  <a:extLst>
                    <a:ext uri="{9D8B030D-6E8A-4147-A177-3AD203B41FA5}">
                      <a16:colId xmlns:a16="http://schemas.microsoft.com/office/drawing/2014/main" val="3371945244"/>
                    </a:ext>
                  </a:extLst>
                </a:gridCol>
                <a:gridCol w="729054">
                  <a:extLst>
                    <a:ext uri="{9D8B030D-6E8A-4147-A177-3AD203B41FA5}">
                      <a16:colId xmlns:a16="http://schemas.microsoft.com/office/drawing/2014/main" val="3025660831"/>
                    </a:ext>
                  </a:extLst>
                </a:gridCol>
                <a:gridCol w="338572">
                  <a:extLst>
                    <a:ext uri="{9D8B030D-6E8A-4147-A177-3AD203B41FA5}">
                      <a16:colId xmlns:a16="http://schemas.microsoft.com/office/drawing/2014/main" val="1487694368"/>
                    </a:ext>
                  </a:extLst>
                </a:gridCol>
                <a:gridCol w="1184713">
                  <a:extLst>
                    <a:ext uri="{9D8B030D-6E8A-4147-A177-3AD203B41FA5}">
                      <a16:colId xmlns:a16="http://schemas.microsoft.com/office/drawing/2014/main" val="3735330497"/>
                    </a:ext>
                  </a:extLst>
                </a:gridCol>
                <a:gridCol w="911315">
                  <a:extLst>
                    <a:ext uri="{9D8B030D-6E8A-4147-A177-3AD203B41FA5}">
                      <a16:colId xmlns:a16="http://schemas.microsoft.com/office/drawing/2014/main" val="3335377622"/>
                    </a:ext>
                  </a:extLst>
                </a:gridCol>
                <a:gridCol w="729054">
                  <a:extLst>
                    <a:ext uri="{9D8B030D-6E8A-4147-A177-3AD203B41FA5}">
                      <a16:colId xmlns:a16="http://schemas.microsoft.com/office/drawing/2014/main" val="169667882"/>
                    </a:ext>
                  </a:extLst>
                </a:gridCol>
              </a:tblGrid>
              <a:tr h="404284">
                <a:tc>
                  <a:txBody>
                    <a:bodyPr/>
                    <a:lstStyle/>
                    <a:p>
                      <a:pPr marL="0" marR="0" algn="ctr">
                        <a:lnSpc>
                          <a:spcPct val="115000"/>
                        </a:lnSpc>
                        <a:spcBef>
                          <a:spcPts val="0"/>
                        </a:spcBef>
                        <a:spcAft>
                          <a:spcPts val="0"/>
                        </a:spcAft>
                      </a:pPr>
                      <a:r>
                        <a:rPr lang="en-US" sz="1200" dirty="0">
                          <a:effectLst/>
                        </a:rPr>
                        <a:t>Satisfaction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extLst>
                  <a:ext uri="{0D108BD9-81ED-4DB2-BD59-A6C34878D82A}">
                    <a16:rowId xmlns:a16="http://schemas.microsoft.com/office/drawing/2014/main" val="2987585106"/>
                  </a:ext>
                </a:extLst>
              </a:tr>
              <a:tr h="404284">
                <a:tc>
                  <a:txBody>
                    <a:bodyPr/>
                    <a:lstStyle/>
                    <a:p>
                      <a:pPr marL="0" marR="0" algn="ctr">
                        <a:lnSpc>
                          <a:spcPct val="115000"/>
                        </a:lnSpc>
                        <a:spcBef>
                          <a:spcPts val="0"/>
                        </a:spcBef>
                        <a:spcAft>
                          <a:spcPts val="0"/>
                        </a:spcAft>
                      </a:pPr>
                      <a:r>
                        <a:rPr lang="en-US" sz="1000" dirty="0">
                          <a:effectLst/>
                        </a:rPr>
                        <a:t>Question 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gridSpan="3">
                  <a:txBody>
                    <a:bodyPr/>
                    <a:lstStyle/>
                    <a:p>
                      <a:pPr marL="0" marR="0" algn="ctr">
                        <a:lnSpc>
                          <a:spcPct val="115000"/>
                        </a:lnSpc>
                        <a:spcBef>
                          <a:spcPts val="0"/>
                        </a:spcBef>
                        <a:spcAft>
                          <a:spcPts val="0"/>
                        </a:spcAft>
                      </a:pPr>
                      <a:r>
                        <a:rPr lang="en-US" sz="1200" b="1" baseline="0" dirty="0">
                          <a:effectLst/>
                        </a:rPr>
                        <a:t>Waiver</a:t>
                      </a:r>
                      <a:endParaRPr lang="en-US" sz="12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baseline="0" dirty="0">
                          <a:effectLst/>
                        </a:rPr>
                        <a:t> </a:t>
                      </a:r>
                      <a:endParaRPr lang="en-US" sz="12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gridSpan="3">
                  <a:txBody>
                    <a:bodyPr/>
                    <a:lstStyle/>
                    <a:p>
                      <a:pPr marL="0" marR="0" algn="ctr">
                        <a:lnSpc>
                          <a:spcPct val="115000"/>
                        </a:lnSpc>
                        <a:spcBef>
                          <a:spcPts val="0"/>
                        </a:spcBef>
                        <a:spcAft>
                          <a:spcPts val="0"/>
                        </a:spcAft>
                      </a:pPr>
                      <a:r>
                        <a:rPr lang="en-US" sz="1200" b="1" baseline="0" dirty="0">
                          <a:effectLst/>
                        </a:rPr>
                        <a:t>ICF/IDD</a:t>
                      </a:r>
                      <a:endParaRPr lang="en-US" sz="12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680224"/>
                  </a:ext>
                </a:extLst>
              </a:tr>
              <a:tr h="679185">
                <a:tc>
                  <a:txBody>
                    <a:bodyPr/>
                    <a:lstStyle/>
                    <a:p>
                      <a:pPr marL="0" marR="0">
                        <a:lnSpc>
                          <a:spcPct val="115000"/>
                        </a:lnSpc>
                        <a:spcBef>
                          <a:spcPts val="0"/>
                        </a:spcBef>
                        <a:spcAft>
                          <a:spcPts val="0"/>
                        </a:spcAft>
                      </a:pPr>
                      <a:r>
                        <a:rPr lang="en-US" sz="1000" dirty="0">
                          <a:effectLst/>
                        </a:rPr>
                        <a:t>Is the individual satisfied with his or her home?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494</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96.2%</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2201230470"/>
                  </a:ext>
                </a:extLst>
              </a:tr>
              <a:tr h="954087">
                <a:tc>
                  <a:txBody>
                    <a:bodyPr/>
                    <a:lstStyle/>
                    <a:p>
                      <a:pPr marL="0" marR="0">
                        <a:lnSpc>
                          <a:spcPct val="115000"/>
                        </a:lnSpc>
                        <a:spcBef>
                          <a:spcPts val="0"/>
                        </a:spcBef>
                        <a:spcAft>
                          <a:spcPts val="0"/>
                        </a:spcAft>
                      </a:pPr>
                      <a:r>
                        <a:rPr lang="en-US" sz="1000" dirty="0">
                          <a:effectLst/>
                        </a:rPr>
                        <a:t>Is the individual satisfied with his or her housemate(s)?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492</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94.1%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1319581248"/>
                  </a:ext>
                </a:extLst>
              </a:tr>
              <a:tr h="679185">
                <a:tc>
                  <a:txBody>
                    <a:bodyPr/>
                    <a:lstStyle/>
                    <a:p>
                      <a:pPr marL="0" marR="0">
                        <a:lnSpc>
                          <a:spcPct val="115000"/>
                        </a:lnSpc>
                        <a:spcBef>
                          <a:spcPts val="0"/>
                        </a:spcBef>
                        <a:spcAft>
                          <a:spcPts val="0"/>
                        </a:spcAft>
                      </a:pPr>
                      <a:r>
                        <a:rPr lang="en-US" sz="1000" dirty="0">
                          <a:effectLst/>
                        </a:rPr>
                        <a:t>Is the individual satisfied with his or her staff?</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95.9%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4149157034"/>
                  </a:ext>
                </a:extLst>
              </a:tr>
              <a:tr h="1091537">
                <a:tc>
                  <a:txBody>
                    <a:bodyPr/>
                    <a:lstStyle/>
                    <a:p>
                      <a:pPr marL="0" marR="0">
                        <a:lnSpc>
                          <a:spcPct val="115000"/>
                        </a:lnSpc>
                        <a:spcBef>
                          <a:spcPts val="0"/>
                        </a:spcBef>
                        <a:spcAft>
                          <a:spcPts val="0"/>
                        </a:spcAft>
                      </a:pPr>
                      <a:r>
                        <a:rPr lang="en-US" sz="1000" dirty="0">
                          <a:effectLst/>
                        </a:rPr>
                        <a:t>Is the individual supported to make choices in his or her everyday life?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1234225632"/>
                  </a:ext>
                </a:extLst>
              </a:tr>
              <a:tr h="816636">
                <a:tc>
                  <a:txBody>
                    <a:bodyPr/>
                    <a:lstStyle/>
                    <a:p>
                      <a:pPr marL="0" marR="0">
                        <a:lnSpc>
                          <a:spcPct val="115000"/>
                        </a:lnSpc>
                        <a:spcBef>
                          <a:spcPts val="0"/>
                        </a:spcBef>
                        <a:spcAft>
                          <a:spcPts val="0"/>
                        </a:spcAft>
                      </a:pPr>
                      <a:r>
                        <a:rPr lang="en-US" sz="1000" dirty="0">
                          <a:effectLst/>
                        </a:rPr>
                        <a:t>Overall, is the person satisfied with all services provided?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785" marR="53785"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910587745"/>
                  </a:ext>
                </a:extLst>
              </a:tr>
            </a:tbl>
          </a:graphicData>
        </a:graphic>
      </p:graphicFrame>
      <p:sp>
        <p:nvSpPr>
          <p:cNvPr id="5"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3</a:t>
            </a:fld>
            <a:endParaRPr lang="en-US" dirty="0"/>
          </a:p>
        </p:txBody>
      </p:sp>
    </p:spTree>
    <p:extLst>
      <p:ext uri="{BB962C8B-B14F-4D97-AF65-F5344CB8AC3E}">
        <p14:creationId xmlns:p14="http://schemas.microsoft.com/office/powerpoint/2010/main" val="387100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944562"/>
          </a:xfrm>
        </p:spPr>
        <p:txBody>
          <a:bodyPr>
            <a:normAutofit/>
          </a:bodyPr>
          <a:lstStyle/>
          <a:p>
            <a:r>
              <a:rPr lang="en-US" sz="3600" b="1" dirty="0">
                <a:solidFill>
                  <a:schemeClr val="accent3">
                    <a:lumMod val="50000"/>
                  </a:schemeClr>
                </a:solidFill>
                <a:latin typeface="MS Reference Sans Serif" panose="020B0604030504040204" pitchFamily="34" charset="0"/>
              </a:rPr>
              <a:t>Table 2: Community Inclusion</a:t>
            </a:r>
          </a:p>
        </p:txBody>
      </p:sp>
      <p:graphicFrame>
        <p:nvGraphicFramePr>
          <p:cNvPr id="4" name="Content Placeholder 3">
            <a:extLst>
              <a:ext uri="{FF2B5EF4-FFF2-40B4-BE49-F238E27FC236}">
                <a16:creationId xmlns:a16="http://schemas.microsoft.com/office/drawing/2014/main" id="{EB0EA4AD-39FC-42D5-8BBC-3163CB291E27}"/>
              </a:ext>
            </a:extLst>
          </p:cNvPr>
          <p:cNvGraphicFramePr>
            <a:graphicFrameLocks noGrp="1"/>
          </p:cNvGraphicFramePr>
          <p:nvPr>
            <p:ph idx="1"/>
            <p:extLst>
              <p:ext uri="{D42A27DB-BD31-4B8C-83A1-F6EECF244321}">
                <p14:modId xmlns:p14="http://schemas.microsoft.com/office/powerpoint/2010/main" val="1814827055"/>
              </p:ext>
            </p:extLst>
          </p:nvPr>
        </p:nvGraphicFramePr>
        <p:xfrm>
          <a:off x="762000" y="1249362"/>
          <a:ext cx="7391401" cy="4267199"/>
        </p:xfrm>
        <a:graphic>
          <a:graphicData uri="http://schemas.openxmlformats.org/drawingml/2006/table">
            <a:tbl>
              <a:tblPr firstRow="1" firstCol="1" bandRow="1">
                <a:tableStyleId>{00A15C55-8517-42AA-B614-E9B94910E393}</a:tableStyleId>
              </a:tblPr>
              <a:tblGrid>
                <a:gridCol w="1579489">
                  <a:extLst>
                    <a:ext uri="{9D8B030D-6E8A-4147-A177-3AD203B41FA5}">
                      <a16:colId xmlns:a16="http://schemas.microsoft.com/office/drawing/2014/main" val="2573406734"/>
                    </a:ext>
                  </a:extLst>
                </a:gridCol>
                <a:gridCol w="1170384">
                  <a:extLst>
                    <a:ext uri="{9D8B030D-6E8A-4147-A177-3AD203B41FA5}">
                      <a16:colId xmlns:a16="http://schemas.microsoft.com/office/drawing/2014/main" val="2655554089"/>
                    </a:ext>
                  </a:extLst>
                </a:gridCol>
                <a:gridCol w="810267">
                  <a:extLst>
                    <a:ext uri="{9D8B030D-6E8A-4147-A177-3AD203B41FA5}">
                      <a16:colId xmlns:a16="http://schemas.microsoft.com/office/drawing/2014/main" val="882604530"/>
                    </a:ext>
                  </a:extLst>
                </a:gridCol>
                <a:gridCol w="720237">
                  <a:extLst>
                    <a:ext uri="{9D8B030D-6E8A-4147-A177-3AD203B41FA5}">
                      <a16:colId xmlns:a16="http://schemas.microsoft.com/office/drawing/2014/main" val="405158233"/>
                    </a:ext>
                  </a:extLst>
                </a:gridCol>
                <a:gridCol w="320106">
                  <a:extLst>
                    <a:ext uri="{9D8B030D-6E8A-4147-A177-3AD203B41FA5}">
                      <a16:colId xmlns:a16="http://schemas.microsoft.com/office/drawing/2014/main" val="218554280"/>
                    </a:ext>
                  </a:extLst>
                </a:gridCol>
                <a:gridCol w="1170384">
                  <a:extLst>
                    <a:ext uri="{9D8B030D-6E8A-4147-A177-3AD203B41FA5}">
                      <a16:colId xmlns:a16="http://schemas.microsoft.com/office/drawing/2014/main" val="2761773430"/>
                    </a:ext>
                  </a:extLst>
                </a:gridCol>
                <a:gridCol w="810267">
                  <a:extLst>
                    <a:ext uri="{9D8B030D-6E8A-4147-A177-3AD203B41FA5}">
                      <a16:colId xmlns:a16="http://schemas.microsoft.com/office/drawing/2014/main" val="1590658770"/>
                    </a:ext>
                  </a:extLst>
                </a:gridCol>
                <a:gridCol w="810267">
                  <a:extLst>
                    <a:ext uri="{9D8B030D-6E8A-4147-A177-3AD203B41FA5}">
                      <a16:colId xmlns:a16="http://schemas.microsoft.com/office/drawing/2014/main" val="2449643325"/>
                    </a:ext>
                  </a:extLst>
                </a:gridCol>
              </a:tblGrid>
              <a:tr h="471266">
                <a:tc>
                  <a:txBody>
                    <a:bodyPr/>
                    <a:lstStyle/>
                    <a:p>
                      <a:pPr marL="0" marR="0" algn="ctr">
                        <a:lnSpc>
                          <a:spcPct val="115000"/>
                        </a:lnSpc>
                        <a:spcBef>
                          <a:spcPts val="0"/>
                        </a:spcBef>
                        <a:spcAft>
                          <a:spcPts val="0"/>
                        </a:spcAft>
                      </a:pPr>
                      <a:r>
                        <a:rPr lang="en-US" sz="1200" dirty="0">
                          <a:effectLst/>
                        </a:rPr>
                        <a:t>Community Inclusion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Total Responses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 of 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Total Responses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000">
                          <a:effectLst/>
                        </a:rPr>
                        <a:t>% of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3187395"/>
                  </a:ext>
                </a:extLst>
              </a:tr>
              <a:tr h="392698">
                <a:tc>
                  <a:txBody>
                    <a:bodyPr/>
                    <a:lstStyle/>
                    <a:p>
                      <a:pPr marL="0" marR="0" algn="ctr">
                        <a:lnSpc>
                          <a:spcPct val="115000"/>
                        </a:lnSpc>
                        <a:spcBef>
                          <a:spcPts val="0"/>
                        </a:spcBef>
                        <a:spcAft>
                          <a:spcPts val="0"/>
                        </a:spcAft>
                      </a:pPr>
                      <a:r>
                        <a:rPr lang="en-US" sz="1000" dirty="0">
                          <a:effectLst/>
                        </a:rPr>
                        <a:t>Question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lnSpc>
                          <a:spcPct val="115000"/>
                        </a:lnSpc>
                        <a:spcBef>
                          <a:spcPts val="0"/>
                        </a:spcBef>
                        <a:spcAft>
                          <a:spcPts val="0"/>
                        </a:spcAft>
                      </a:pPr>
                      <a:r>
                        <a:rPr lang="en-US" sz="1200" b="1" dirty="0">
                          <a:effectLst/>
                        </a:rPr>
                        <a:t>Waiver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lnSpc>
                          <a:spcPct val="115000"/>
                        </a:lnSpc>
                        <a:spcBef>
                          <a:spcPts val="0"/>
                        </a:spcBef>
                        <a:spcAft>
                          <a:spcPts val="0"/>
                        </a:spcAft>
                      </a:pPr>
                      <a:r>
                        <a:rPr lang="en-US" sz="1200" b="1" dirty="0">
                          <a:effectLst/>
                        </a:rPr>
                        <a:t>ICF/IDD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0918678"/>
                  </a:ext>
                </a:extLst>
              </a:tr>
              <a:tr h="999555">
                <a:tc>
                  <a:txBody>
                    <a:bodyPr/>
                    <a:lstStyle/>
                    <a:p>
                      <a:pPr marL="0" marR="0">
                        <a:lnSpc>
                          <a:spcPct val="115000"/>
                        </a:lnSpc>
                        <a:spcBef>
                          <a:spcPts val="0"/>
                        </a:spcBef>
                        <a:spcAft>
                          <a:spcPts val="0"/>
                        </a:spcAft>
                      </a:pPr>
                      <a:r>
                        <a:rPr lang="en-US" sz="1000">
                          <a:effectLst/>
                        </a:rPr>
                        <a:t>Is the individual participating in community integration activities?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98.8%</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ctr"/>
                </a:tc>
                <a:tc>
                  <a:txBody>
                    <a:bodyPr/>
                    <a:lstStyle/>
                    <a:p>
                      <a:pPr marL="0" marR="0" algn="ctr">
                        <a:lnSpc>
                          <a:spcPct val="115000"/>
                        </a:lnSpc>
                        <a:spcBef>
                          <a:spcPts val="0"/>
                        </a:spcBef>
                        <a:spcAft>
                          <a:spcPts val="10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94.7%</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nchor="ctr"/>
                </a:tc>
                <a:extLst>
                  <a:ext uri="{0D108BD9-81ED-4DB2-BD59-A6C34878D82A}">
                    <a16:rowId xmlns:a16="http://schemas.microsoft.com/office/drawing/2014/main" val="2422886186"/>
                  </a:ext>
                </a:extLst>
              </a:tr>
              <a:tr h="1201840">
                <a:tc>
                  <a:txBody>
                    <a:bodyPr/>
                    <a:lstStyle/>
                    <a:p>
                      <a:pPr marL="0" marR="0">
                        <a:lnSpc>
                          <a:spcPct val="115000"/>
                        </a:lnSpc>
                        <a:spcBef>
                          <a:spcPts val="0"/>
                        </a:spcBef>
                        <a:spcAft>
                          <a:spcPts val="0"/>
                        </a:spcAft>
                      </a:pPr>
                      <a:r>
                        <a:rPr lang="en-US" sz="1000">
                          <a:effectLst/>
                        </a:rPr>
                        <a:t>Does the person have relationships with people not paid to be in his/her life?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96.7%</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94.7%</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nchor="ctr"/>
                </a:tc>
                <a:extLst>
                  <a:ext uri="{0D108BD9-81ED-4DB2-BD59-A6C34878D82A}">
                    <a16:rowId xmlns:a16="http://schemas.microsoft.com/office/drawing/2014/main" val="2221230600"/>
                  </a:ext>
                </a:extLst>
              </a:tr>
              <a:tr h="1201840">
                <a:tc>
                  <a:txBody>
                    <a:bodyPr/>
                    <a:lstStyle/>
                    <a:p>
                      <a:pPr marL="0" marR="0">
                        <a:lnSpc>
                          <a:spcPct val="115000"/>
                        </a:lnSpc>
                        <a:spcBef>
                          <a:spcPts val="0"/>
                        </a:spcBef>
                        <a:spcAft>
                          <a:spcPts val="0"/>
                        </a:spcAft>
                      </a:pPr>
                      <a:r>
                        <a:rPr lang="en-US" sz="1000" dirty="0">
                          <a:effectLst/>
                        </a:rPr>
                        <a:t>Are the community activities reflective of an individual's interest?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99.0%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tc>
                <a:extLst>
                  <a:ext uri="{0D108BD9-81ED-4DB2-BD59-A6C34878D82A}">
                    <a16:rowId xmlns:a16="http://schemas.microsoft.com/office/drawing/2014/main" val="1963493014"/>
                  </a:ext>
                </a:extLst>
              </a:tr>
            </a:tbl>
          </a:graphicData>
        </a:graphic>
      </p:graphicFrame>
      <p:sp>
        <p:nvSpPr>
          <p:cNvPr id="5"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4</a:t>
            </a:fld>
            <a:endParaRPr lang="en-US" dirty="0"/>
          </a:p>
        </p:txBody>
      </p:sp>
    </p:spTree>
    <p:extLst>
      <p:ext uri="{BB962C8B-B14F-4D97-AF65-F5344CB8AC3E}">
        <p14:creationId xmlns:p14="http://schemas.microsoft.com/office/powerpoint/2010/main" val="290054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3">
                    <a:lumMod val="50000"/>
                  </a:schemeClr>
                </a:solidFill>
                <a:latin typeface="MS Reference Sans Serif" panose="020B0604030504040204" pitchFamily="34" charset="0"/>
              </a:rPr>
              <a:t>Table 3: Health &amp; Well-Being</a:t>
            </a:r>
          </a:p>
        </p:txBody>
      </p:sp>
      <p:sp>
        <p:nvSpPr>
          <p:cNvPr id="5"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5</a:t>
            </a:fld>
            <a:endParaRPr lang="en-US" dirty="0"/>
          </a:p>
        </p:txBody>
      </p:sp>
      <p:graphicFrame>
        <p:nvGraphicFramePr>
          <p:cNvPr id="7" name="Content Placeholder 6">
            <a:extLst>
              <a:ext uri="{FF2B5EF4-FFF2-40B4-BE49-F238E27FC236}">
                <a16:creationId xmlns:a16="http://schemas.microsoft.com/office/drawing/2014/main" id="{B0C66067-B77F-4948-A079-DA9DAB4D0014}"/>
              </a:ext>
            </a:extLst>
          </p:cNvPr>
          <p:cNvGraphicFramePr>
            <a:graphicFrameLocks noGrp="1"/>
          </p:cNvGraphicFramePr>
          <p:nvPr>
            <p:ph idx="1"/>
            <p:extLst>
              <p:ext uri="{D42A27DB-BD31-4B8C-83A1-F6EECF244321}">
                <p14:modId xmlns:p14="http://schemas.microsoft.com/office/powerpoint/2010/main" val="408145279"/>
              </p:ext>
            </p:extLst>
          </p:nvPr>
        </p:nvGraphicFramePr>
        <p:xfrm>
          <a:off x="685800" y="1219200"/>
          <a:ext cx="7467600" cy="4427223"/>
        </p:xfrm>
        <a:graphic>
          <a:graphicData uri="http://schemas.openxmlformats.org/drawingml/2006/table">
            <a:tbl>
              <a:tblPr firstRow="1" firstCol="1" bandRow="1">
                <a:tableStyleId>{00A15C55-8517-42AA-B614-E9B94910E393}</a:tableStyleId>
              </a:tblPr>
              <a:tblGrid>
                <a:gridCol w="1764028">
                  <a:extLst>
                    <a:ext uri="{9D8B030D-6E8A-4147-A177-3AD203B41FA5}">
                      <a16:colId xmlns:a16="http://schemas.microsoft.com/office/drawing/2014/main" val="3200078812"/>
                    </a:ext>
                  </a:extLst>
                </a:gridCol>
                <a:gridCol w="1034543">
                  <a:extLst>
                    <a:ext uri="{9D8B030D-6E8A-4147-A177-3AD203B41FA5}">
                      <a16:colId xmlns:a16="http://schemas.microsoft.com/office/drawing/2014/main" val="3614577304"/>
                    </a:ext>
                  </a:extLst>
                </a:gridCol>
                <a:gridCol w="935070">
                  <a:extLst>
                    <a:ext uri="{9D8B030D-6E8A-4147-A177-3AD203B41FA5}">
                      <a16:colId xmlns:a16="http://schemas.microsoft.com/office/drawing/2014/main" val="3208991534"/>
                    </a:ext>
                  </a:extLst>
                </a:gridCol>
                <a:gridCol w="723800">
                  <a:extLst>
                    <a:ext uri="{9D8B030D-6E8A-4147-A177-3AD203B41FA5}">
                      <a16:colId xmlns:a16="http://schemas.microsoft.com/office/drawing/2014/main" val="3524073326"/>
                    </a:ext>
                  </a:extLst>
                </a:gridCol>
                <a:gridCol w="252004">
                  <a:extLst>
                    <a:ext uri="{9D8B030D-6E8A-4147-A177-3AD203B41FA5}">
                      <a16:colId xmlns:a16="http://schemas.microsoft.com/office/drawing/2014/main" val="1356555483"/>
                    </a:ext>
                  </a:extLst>
                </a:gridCol>
                <a:gridCol w="1034543">
                  <a:extLst>
                    <a:ext uri="{9D8B030D-6E8A-4147-A177-3AD203B41FA5}">
                      <a16:colId xmlns:a16="http://schemas.microsoft.com/office/drawing/2014/main" val="2384617735"/>
                    </a:ext>
                  </a:extLst>
                </a:gridCol>
                <a:gridCol w="935070">
                  <a:extLst>
                    <a:ext uri="{9D8B030D-6E8A-4147-A177-3AD203B41FA5}">
                      <a16:colId xmlns:a16="http://schemas.microsoft.com/office/drawing/2014/main" val="521964039"/>
                    </a:ext>
                  </a:extLst>
                </a:gridCol>
                <a:gridCol w="788542">
                  <a:extLst>
                    <a:ext uri="{9D8B030D-6E8A-4147-A177-3AD203B41FA5}">
                      <a16:colId xmlns:a16="http://schemas.microsoft.com/office/drawing/2014/main" val="1439809975"/>
                    </a:ext>
                  </a:extLst>
                </a:gridCol>
              </a:tblGrid>
              <a:tr h="223640">
                <a:tc>
                  <a:txBody>
                    <a:bodyPr/>
                    <a:lstStyle/>
                    <a:p>
                      <a:pPr marL="0" marR="0" algn="ctr">
                        <a:lnSpc>
                          <a:spcPct val="115000"/>
                        </a:lnSpc>
                        <a:spcBef>
                          <a:spcPts val="0"/>
                        </a:spcBef>
                        <a:spcAft>
                          <a:spcPts val="0"/>
                        </a:spcAft>
                      </a:pPr>
                      <a:r>
                        <a:rPr lang="en-US" sz="1200" dirty="0">
                          <a:effectLst/>
                        </a:rPr>
                        <a:t>Health and Well Being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extLst>
                  <a:ext uri="{0D108BD9-81ED-4DB2-BD59-A6C34878D82A}">
                    <a16:rowId xmlns:a16="http://schemas.microsoft.com/office/drawing/2014/main" val="1944131004"/>
                  </a:ext>
                </a:extLst>
              </a:tr>
              <a:tr h="275246">
                <a:tc>
                  <a:txBody>
                    <a:bodyPr/>
                    <a:lstStyle/>
                    <a:p>
                      <a:pPr marL="0" marR="0" algn="ctr">
                        <a:lnSpc>
                          <a:spcPct val="115000"/>
                        </a:lnSpc>
                        <a:spcBef>
                          <a:spcPts val="0"/>
                        </a:spcBef>
                        <a:spcAft>
                          <a:spcPts val="0"/>
                        </a:spcAft>
                      </a:pPr>
                      <a:r>
                        <a:rPr lang="en-US" sz="1000" dirty="0">
                          <a:effectLst/>
                        </a:rPr>
                        <a:t>Question 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gridSpan="3">
                  <a:txBody>
                    <a:bodyPr/>
                    <a:lstStyle/>
                    <a:p>
                      <a:pPr marL="0" marR="0" algn="ctr">
                        <a:lnSpc>
                          <a:spcPct val="115000"/>
                        </a:lnSpc>
                        <a:spcBef>
                          <a:spcPts val="0"/>
                        </a:spcBef>
                        <a:spcAft>
                          <a:spcPts val="0"/>
                        </a:spcAft>
                      </a:pPr>
                      <a:r>
                        <a:rPr lang="en-US" sz="1200" b="1" dirty="0">
                          <a:effectLst/>
                        </a:rPr>
                        <a:t>Waiver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gridSpan="3">
                  <a:txBody>
                    <a:bodyPr/>
                    <a:lstStyle/>
                    <a:p>
                      <a:pPr marL="0" marR="0" algn="ctr">
                        <a:lnSpc>
                          <a:spcPct val="115000"/>
                        </a:lnSpc>
                        <a:spcBef>
                          <a:spcPts val="0"/>
                        </a:spcBef>
                        <a:spcAft>
                          <a:spcPts val="0"/>
                        </a:spcAft>
                      </a:pPr>
                      <a:r>
                        <a:rPr lang="en-US" sz="1200" b="1" dirty="0">
                          <a:effectLst/>
                        </a:rPr>
                        <a:t>ICF/IDD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84797606"/>
                  </a:ext>
                </a:extLst>
              </a:tr>
              <a:tr h="842381">
                <a:tc>
                  <a:txBody>
                    <a:bodyPr/>
                    <a:lstStyle/>
                    <a:p>
                      <a:pPr marL="0" marR="0">
                        <a:lnSpc>
                          <a:spcPct val="115000"/>
                        </a:lnSpc>
                        <a:spcBef>
                          <a:spcPts val="0"/>
                        </a:spcBef>
                        <a:spcAft>
                          <a:spcPts val="0"/>
                        </a:spcAft>
                      </a:pPr>
                      <a:r>
                        <a:rPr lang="en-US" sz="1000" dirty="0">
                          <a:effectLst/>
                        </a:rPr>
                        <a:t>Is the individual's appearance well kept (i.e., appropriately clothed, groomed, etc.)?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612</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79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85346868"/>
                  </a:ext>
                </a:extLst>
              </a:tr>
              <a:tr h="842381">
                <a:tc>
                  <a:txBody>
                    <a:bodyPr/>
                    <a:lstStyle/>
                    <a:p>
                      <a:pPr marL="0" marR="0">
                        <a:lnSpc>
                          <a:spcPct val="115000"/>
                        </a:lnSpc>
                        <a:spcBef>
                          <a:spcPts val="0"/>
                        </a:spcBef>
                        <a:spcAft>
                          <a:spcPts val="0"/>
                        </a:spcAft>
                      </a:pPr>
                      <a:r>
                        <a:rPr lang="en-US" sz="1000" dirty="0">
                          <a:effectLst/>
                        </a:rPr>
                        <a:t>Are clothing and footwear available that is appropriate for the current weather conditions?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434038139"/>
                  </a:ext>
                </a:extLst>
              </a:tr>
              <a:tr h="984165">
                <a:tc>
                  <a:txBody>
                    <a:bodyPr/>
                    <a:lstStyle/>
                    <a:p>
                      <a:pPr marL="0" marR="0">
                        <a:lnSpc>
                          <a:spcPct val="115000"/>
                        </a:lnSpc>
                        <a:spcBef>
                          <a:spcPts val="0"/>
                        </a:spcBef>
                        <a:spcAft>
                          <a:spcPts val="0"/>
                        </a:spcAft>
                      </a:pPr>
                      <a:r>
                        <a:rPr lang="en-US" sz="1000" dirty="0">
                          <a:effectLst/>
                        </a:rPr>
                        <a:t>Are residential staff able to describe the individual's health-related needs and their role in ensuring that the needs are met?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553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99.8%</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0.2%</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1775003442"/>
                  </a:ext>
                </a:extLst>
              </a:tr>
              <a:tr h="558813">
                <a:tc>
                  <a:txBody>
                    <a:bodyPr/>
                    <a:lstStyle/>
                    <a:p>
                      <a:pPr marL="0" marR="0">
                        <a:lnSpc>
                          <a:spcPct val="115000"/>
                        </a:lnSpc>
                        <a:spcBef>
                          <a:spcPts val="0"/>
                        </a:spcBef>
                        <a:spcAft>
                          <a:spcPts val="0"/>
                        </a:spcAft>
                      </a:pPr>
                      <a:r>
                        <a:rPr lang="en-US" sz="1000" dirty="0">
                          <a:effectLst/>
                        </a:rPr>
                        <a:t>Is there evidence the assigned staff is following the mealtime protocol?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96.8%</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77</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1776569785"/>
                  </a:ext>
                </a:extLst>
              </a:tr>
              <a:tr h="700597">
                <a:tc>
                  <a:txBody>
                    <a:bodyPr/>
                    <a:lstStyle/>
                    <a:p>
                      <a:pPr marL="0" marR="0">
                        <a:lnSpc>
                          <a:spcPct val="115000"/>
                        </a:lnSpc>
                        <a:spcBef>
                          <a:spcPts val="0"/>
                        </a:spcBef>
                        <a:spcAft>
                          <a:spcPts val="0"/>
                        </a:spcAft>
                      </a:pPr>
                      <a:r>
                        <a:rPr lang="en-US" sz="1000" dirty="0">
                          <a:effectLst/>
                        </a:rPr>
                        <a:t>Is there evidence the assigned staff is following the positioning protocol?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481" marR="55481"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90.2%</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3662516256"/>
                  </a:ext>
                </a:extLst>
              </a:tr>
            </a:tbl>
          </a:graphicData>
        </a:graphic>
      </p:graphicFrame>
    </p:spTree>
    <p:extLst>
      <p:ext uri="{BB962C8B-B14F-4D97-AF65-F5344CB8AC3E}">
        <p14:creationId xmlns:p14="http://schemas.microsoft.com/office/powerpoint/2010/main" val="18920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457200" y="381000"/>
            <a:ext cx="7696200" cy="685800"/>
          </a:xfrm>
        </p:spPr>
        <p:txBody>
          <a:bodyPr/>
          <a:lstStyle/>
          <a:p>
            <a:pPr algn="ctr"/>
            <a:r>
              <a:rPr lang="en-US" sz="3600" b="1" dirty="0">
                <a:solidFill>
                  <a:schemeClr val="accent3">
                    <a:lumMod val="50000"/>
                  </a:schemeClr>
                </a:solidFill>
                <a:latin typeface="MS Reference Sans Serif" panose="020B0604030504040204" pitchFamily="34" charset="0"/>
              </a:rPr>
              <a:t>Table 3: Health &amp; Well-Being </a:t>
            </a:r>
            <a:r>
              <a:rPr lang="en-US" sz="2000" b="1" dirty="0">
                <a:solidFill>
                  <a:schemeClr val="accent3">
                    <a:lumMod val="50000"/>
                  </a:schemeClr>
                </a:solidFill>
                <a:latin typeface="MS Reference Sans Serif" panose="020B0604030504040204" pitchFamily="34" charset="0"/>
              </a:rPr>
              <a:t>(cont.)</a:t>
            </a:r>
            <a:br>
              <a:rPr lang="en-US" sz="3600" b="1" dirty="0">
                <a:solidFill>
                  <a:srgbClr val="FF0000"/>
                </a:solidFill>
              </a:rPr>
            </a:br>
            <a:endParaRPr lang="en-US" sz="3600" b="1" dirty="0">
              <a:solidFill>
                <a:srgbClr val="FF0000"/>
              </a:solidFill>
            </a:endParaRPr>
          </a:p>
        </p:txBody>
      </p:sp>
      <p:sp>
        <p:nvSpPr>
          <p:cNvPr id="9" name="Slide Number Placeholder 3"/>
          <p:cNvSpPr>
            <a:spLocks noGrp="1"/>
          </p:cNvSpPr>
          <p:nvPr>
            <p:ph type="sldNum" sz="quarter" idx="10"/>
          </p:nvPr>
        </p:nvSpPr>
        <p:spPr>
          <a:xfrm>
            <a:off x="6553200" y="6243638"/>
            <a:ext cx="2133600" cy="457200"/>
          </a:xfrm>
        </p:spPr>
        <p:txBody>
          <a:bodyPr/>
          <a:lstStyle/>
          <a:p>
            <a:pPr algn="r"/>
            <a:fld id="{E7EFCE55-C209-45C2-A256-30F0418EB8C6}" type="slidenum">
              <a:rPr lang="en-US" smtClean="0"/>
              <a:pPr algn="r"/>
              <a:t>6</a:t>
            </a:fld>
            <a:endParaRPr lang="en-US" dirty="0"/>
          </a:p>
        </p:txBody>
      </p:sp>
      <p:graphicFrame>
        <p:nvGraphicFramePr>
          <p:cNvPr id="4" name="Content Placeholder 3">
            <a:extLst>
              <a:ext uri="{FF2B5EF4-FFF2-40B4-BE49-F238E27FC236}">
                <a16:creationId xmlns:a16="http://schemas.microsoft.com/office/drawing/2014/main" id="{8B4E665D-F190-4351-AD6A-78AD5A1B4244}"/>
              </a:ext>
            </a:extLst>
          </p:cNvPr>
          <p:cNvGraphicFramePr>
            <a:graphicFrameLocks noGrp="1"/>
          </p:cNvGraphicFramePr>
          <p:nvPr>
            <p:ph idx="1"/>
            <p:extLst>
              <p:ext uri="{D42A27DB-BD31-4B8C-83A1-F6EECF244321}">
                <p14:modId xmlns:p14="http://schemas.microsoft.com/office/powerpoint/2010/main" val="4254697713"/>
              </p:ext>
            </p:extLst>
          </p:nvPr>
        </p:nvGraphicFramePr>
        <p:xfrm>
          <a:off x="685800" y="1219200"/>
          <a:ext cx="7467601" cy="5161203"/>
        </p:xfrm>
        <a:graphic>
          <a:graphicData uri="http://schemas.openxmlformats.org/drawingml/2006/table">
            <a:tbl>
              <a:tblPr firstRow="1" firstCol="1" bandRow="1">
                <a:tableStyleId>{00A15C55-8517-42AA-B614-E9B94910E393}</a:tableStyleId>
              </a:tblPr>
              <a:tblGrid>
                <a:gridCol w="1959944">
                  <a:extLst>
                    <a:ext uri="{9D8B030D-6E8A-4147-A177-3AD203B41FA5}">
                      <a16:colId xmlns:a16="http://schemas.microsoft.com/office/drawing/2014/main" val="1464248544"/>
                    </a:ext>
                  </a:extLst>
                </a:gridCol>
                <a:gridCol w="1028971">
                  <a:extLst>
                    <a:ext uri="{9D8B030D-6E8A-4147-A177-3AD203B41FA5}">
                      <a16:colId xmlns:a16="http://schemas.microsoft.com/office/drawing/2014/main" val="2778825930"/>
                    </a:ext>
                  </a:extLst>
                </a:gridCol>
                <a:gridCol w="824498">
                  <a:extLst>
                    <a:ext uri="{9D8B030D-6E8A-4147-A177-3AD203B41FA5}">
                      <a16:colId xmlns:a16="http://schemas.microsoft.com/office/drawing/2014/main" val="2455817239"/>
                    </a:ext>
                  </a:extLst>
                </a:gridCol>
                <a:gridCol w="719904">
                  <a:extLst>
                    <a:ext uri="{9D8B030D-6E8A-4147-A177-3AD203B41FA5}">
                      <a16:colId xmlns:a16="http://schemas.microsoft.com/office/drawing/2014/main" val="2937697849"/>
                    </a:ext>
                  </a:extLst>
                </a:gridCol>
                <a:gridCol w="255378">
                  <a:extLst>
                    <a:ext uri="{9D8B030D-6E8A-4147-A177-3AD203B41FA5}">
                      <a16:colId xmlns:a16="http://schemas.microsoft.com/office/drawing/2014/main" val="1804498197"/>
                    </a:ext>
                  </a:extLst>
                </a:gridCol>
                <a:gridCol w="1028971">
                  <a:extLst>
                    <a:ext uri="{9D8B030D-6E8A-4147-A177-3AD203B41FA5}">
                      <a16:colId xmlns:a16="http://schemas.microsoft.com/office/drawing/2014/main" val="1673804155"/>
                    </a:ext>
                  </a:extLst>
                </a:gridCol>
                <a:gridCol w="930031">
                  <a:extLst>
                    <a:ext uri="{9D8B030D-6E8A-4147-A177-3AD203B41FA5}">
                      <a16:colId xmlns:a16="http://schemas.microsoft.com/office/drawing/2014/main" val="1803003874"/>
                    </a:ext>
                  </a:extLst>
                </a:gridCol>
                <a:gridCol w="719904">
                  <a:extLst>
                    <a:ext uri="{9D8B030D-6E8A-4147-A177-3AD203B41FA5}">
                      <a16:colId xmlns:a16="http://schemas.microsoft.com/office/drawing/2014/main" val="2786419448"/>
                    </a:ext>
                  </a:extLst>
                </a:gridCol>
              </a:tblGrid>
              <a:tr h="234218">
                <a:tc>
                  <a:txBody>
                    <a:bodyPr/>
                    <a:lstStyle/>
                    <a:p>
                      <a:pPr marL="0" marR="0" algn="ctr">
                        <a:lnSpc>
                          <a:spcPct val="115000"/>
                        </a:lnSpc>
                        <a:spcBef>
                          <a:spcPts val="0"/>
                        </a:spcBef>
                        <a:spcAft>
                          <a:spcPts val="0"/>
                        </a:spcAft>
                      </a:pPr>
                      <a:r>
                        <a:rPr lang="en-US" sz="1200" dirty="0">
                          <a:effectLst/>
                        </a:rPr>
                        <a:t>Health and Well Being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extLst>
                  <a:ext uri="{0D108BD9-81ED-4DB2-BD59-A6C34878D82A}">
                    <a16:rowId xmlns:a16="http://schemas.microsoft.com/office/drawing/2014/main" val="311458076"/>
                  </a:ext>
                </a:extLst>
              </a:tr>
              <a:tr h="201208">
                <a:tc>
                  <a:txBody>
                    <a:bodyPr/>
                    <a:lstStyle/>
                    <a:p>
                      <a:pPr marL="0" marR="0" algn="ctr">
                        <a:lnSpc>
                          <a:spcPct val="115000"/>
                        </a:lnSpc>
                        <a:spcBef>
                          <a:spcPts val="0"/>
                        </a:spcBef>
                        <a:spcAft>
                          <a:spcPts val="0"/>
                        </a:spcAft>
                      </a:pPr>
                      <a:r>
                        <a:rPr lang="en-US" sz="1000" dirty="0">
                          <a:effectLst/>
                        </a:rPr>
                        <a:t>Question 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gridSpan="3">
                  <a:txBody>
                    <a:bodyPr/>
                    <a:lstStyle/>
                    <a:p>
                      <a:pPr marL="0" marR="0" algn="ctr">
                        <a:lnSpc>
                          <a:spcPct val="115000"/>
                        </a:lnSpc>
                        <a:spcBef>
                          <a:spcPts val="0"/>
                        </a:spcBef>
                        <a:spcAft>
                          <a:spcPts val="0"/>
                        </a:spcAft>
                      </a:pPr>
                      <a:r>
                        <a:rPr lang="en-US" sz="1200" b="1" dirty="0">
                          <a:effectLst/>
                        </a:rPr>
                        <a:t>Waiver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a:effectLst/>
                        </a:rPr>
                        <a:t> </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gridSpan="3">
                  <a:txBody>
                    <a:bodyPr/>
                    <a:lstStyle/>
                    <a:p>
                      <a:pPr marL="0" marR="0" algn="ctr">
                        <a:lnSpc>
                          <a:spcPct val="115000"/>
                        </a:lnSpc>
                        <a:spcBef>
                          <a:spcPts val="0"/>
                        </a:spcBef>
                        <a:spcAft>
                          <a:spcPts val="0"/>
                        </a:spcAft>
                      </a:pPr>
                      <a:r>
                        <a:rPr lang="en-US" sz="1200" b="1">
                          <a:effectLst/>
                        </a:rPr>
                        <a:t>ICF/IDD</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7575725"/>
                  </a:ext>
                </a:extLst>
              </a:tr>
              <a:tr h="891686">
                <a:tc>
                  <a:txBody>
                    <a:bodyPr/>
                    <a:lstStyle/>
                    <a:p>
                      <a:pPr marL="0" marR="0">
                        <a:lnSpc>
                          <a:spcPct val="115000"/>
                        </a:lnSpc>
                        <a:spcBef>
                          <a:spcPts val="0"/>
                        </a:spcBef>
                        <a:spcAft>
                          <a:spcPts val="0"/>
                        </a:spcAft>
                      </a:pPr>
                      <a:r>
                        <a:rPr lang="en-US" sz="1000" dirty="0">
                          <a:effectLst/>
                        </a:rPr>
                        <a:t>If the person takes medications at home, is there evidence the medications are given according to the physician's orders?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550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97.6%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tc>
                <a:extLst>
                  <a:ext uri="{0D108BD9-81ED-4DB2-BD59-A6C34878D82A}">
                    <a16:rowId xmlns:a16="http://schemas.microsoft.com/office/drawing/2014/main" val="1008508530"/>
                  </a:ext>
                </a:extLst>
              </a:tr>
              <a:tr h="591521">
                <a:tc>
                  <a:txBody>
                    <a:bodyPr/>
                    <a:lstStyle/>
                    <a:p>
                      <a:pPr marL="0" marR="0">
                        <a:lnSpc>
                          <a:spcPct val="115000"/>
                        </a:lnSpc>
                        <a:spcBef>
                          <a:spcPts val="0"/>
                        </a:spcBef>
                        <a:spcAft>
                          <a:spcPts val="0"/>
                        </a:spcAft>
                      </a:pPr>
                      <a:r>
                        <a:rPr lang="en-US" sz="1000" dirty="0">
                          <a:effectLst/>
                        </a:rPr>
                        <a:t>Did the individual have a physical examination within the last 12 months?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95.3%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98.1%</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extLst>
                  <a:ext uri="{0D108BD9-81ED-4DB2-BD59-A6C34878D82A}">
                    <a16:rowId xmlns:a16="http://schemas.microsoft.com/office/drawing/2014/main" val="1841735349"/>
                  </a:ext>
                </a:extLst>
              </a:tr>
              <a:tr h="591521">
                <a:tc>
                  <a:txBody>
                    <a:bodyPr/>
                    <a:lstStyle/>
                    <a:p>
                      <a:pPr marL="0" marR="0">
                        <a:lnSpc>
                          <a:spcPct val="115000"/>
                        </a:lnSpc>
                        <a:spcBef>
                          <a:spcPts val="0"/>
                        </a:spcBef>
                        <a:spcAft>
                          <a:spcPts val="0"/>
                        </a:spcAft>
                      </a:pPr>
                      <a:r>
                        <a:rPr lang="en-US" sz="1000" dirty="0">
                          <a:effectLst/>
                        </a:rPr>
                        <a:t>Did the individual have a dental examination within the last 12 months?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93.5%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906558141"/>
                  </a:ext>
                </a:extLst>
              </a:tr>
              <a:tr h="741603">
                <a:tc>
                  <a:txBody>
                    <a:bodyPr/>
                    <a:lstStyle/>
                    <a:p>
                      <a:pPr marL="0" marR="0">
                        <a:lnSpc>
                          <a:spcPct val="115000"/>
                        </a:lnSpc>
                        <a:spcBef>
                          <a:spcPts val="0"/>
                        </a:spcBef>
                        <a:spcAft>
                          <a:spcPts val="0"/>
                        </a:spcAft>
                      </a:pPr>
                      <a:r>
                        <a:rPr lang="en-US" sz="1000" dirty="0">
                          <a:effectLst/>
                        </a:rPr>
                        <a:t>If the person has a nutrition assessment, are the Nutritionist's recommendations being implemented?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334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98.2%</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97</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3300168059"/>
                  </a:ext>
                </a:extLst>
              </a:tr>
              <a:tr h="1167843">
                <a:tc>
                  <a:txBody>
                    <a:bodyPr/>
                    <a:lstStyle/>
                    <a:p>
                      <a:pPr marL="0" marR="0">
                        <a:lnSpc>
                          <a:spcPct val="115000"/>
                        </a:lnSpc>
                        <a:spcBef>
                          <a:spcPts val="0"/>
                        </a:spcBef>
                        <a:spcAft>
                          <a:spcPts val="0"/>
                        </a:spcAft>
                      </a:pPr>
                      <a:r>
                        <a:rPr lang="en-US" sz="1000" dirty="0">
                          <a:effectLst/>
                        </a:rPr>
                        <a:t>If required by the ISP or significant change (e.g., an unplanned weight loss or gain of five or more pounds in less than a month) in the person's nutritional status, is there a nutrition goal?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173</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87.9%</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12.1%</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92.9%</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nchor="ctr"/>
                </a:tc>
                <a:extLst>
                  <a:ext uri="{0D108BD9-81ED-4DB2-BD59-A6C34878D82A}">
                    <a16:rowId xmlns:a16="http://schemas.microsoft.com/office/drawing/2014/main" val="203666177"/>
                  </a:ext>
                </a:extLst>
              </a:tr>
              <a:tr h="741603">
                <a:tc>
                  <a:txBody>
                    <a:bodyPr/>
                    <a:lstStyle/>
                    <a:p>
                      <a:pPr marL="0" marR="0">
                        <a:lnSpc>
                          <a:spcPct val="115000"/>
                        </a:lnSpc>
                        <a:spcBef>
                          <a:spcPts val="0"/>
                        </a:spcBef>
                        <a:spcAft>
                          <a:spcPts val="0"/>
                        </a:spcAft>
                      </a:pPr>
                      <a:r>
                        <a:rPr lang="en-US" sz="1000" dirty="0">
                          <a:effectLst/>
                        </a:rPr>
                        <a:t>Is the current HCMP available to the staff providing supports to the person in his or her home?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859" marR="4985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96.4%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tc>
                <a:extLst>
                  <a:ext uri="{0D108BD9-81ED-4DB2-BD59-A6C34878D82A}">
                    <a16:rowId xmlns:a16="http://schemas.microsoft.com/office/drawing/2014/main" val="4179789977"/>
                  </a:ext>
                </a:extLst>
              </a:tr>
            </a:tbl>
          </a:graphicData>
        </a:graphic>
      </p:graphicFrame>
    </p:spTree>
    <p:extLst>
      <p:ext uri="{BB962C8B-B14F-4D97-AF65-F5344CB8AC3E}">
        <p14:creationId xmlns:p14="http://schemas.microsoft.com/office/powerpoint/2010/main" val="1442496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z="3600" b="1" dirty="0">
                <a:solidFill>
                  <a:schemeClr val="accent3">
                    <a:lumMod val="50000"/>
                  </a:schemeClr>
                </a:solidFill>
                <a:latin typeface="MS Reference Sans Serif" panose="020B0604030504040204" pitchFamily="34" charset="0"/>
              </a:rPr>
              <a:t>Table 4: Rights &amp; Dignity</a:t>
            </a:r>
          </a:p>
        </p:txBody>
      </p:sp>
      <p:sp>
        <p:nvSpPr>
          <p:cNvPr id="4" name="Slide Number Placeholder 4"/>
          <p:cNvSpPr>
            <a:spLocks noGrp="1"/>
          </p:cNvSpPr>
          <p:nvPr/>
        </p:nvSpPr>
        <p:spPr>
          <a:xfrm>
            <a:off x="67056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Gill Sans Std Ligh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fld id="{4A75BE36-4E3E-C248-B598-07ED9BB6E047}" type="slidenum">
              <a:rPr lang="en-US" smtClean="0">
                <a:solidFill>
                  <a:prstClr val="black"/>
                </a:solidFill>
              </a:rPr>
              <a:pPr defTabSz="457200"/>
              <a:t>7</a:t>
            </a:fld>
            <a:endParaRPr lang="en-US" dirty="0">
              <a:solidFill>
                <a:prstClr val="black"/>
              </a:solidFill>
            </a:endParaRPr>
          </a:p>
        </p:txBody>
      </p:sp>
      <p:graphicFrame>
        <p:nvGraphicFramePr>
          <p:cNvPr id="7" name="Content Placeholder 6">
            <a:extLst>
              <a:ext uri="{FF2B5EF4-FFF2-40B4-BE49-F238E27FC236}">
                <a16:creationId xmlns:a16="http://schemas.microsoft.com/office/drawing/2014/main" id="{5EB9F009-0DDD-4AC0-A828-1C3876C813E9}"/>
              </a:ext>
            </a:extLst>
          </p:cNvPr>
          <p:cNvGraphicFramePr>
            <a:graphicFrameLocks noGrp="1"/>
          </p:cNvGraphicFramePr>
          <p:nvPr>
            <p:ph idx="1"/>
            <p:extLst>
              <p:ext uri="{D42A27DB-BD31-4B8C-83A1-F6EECF244321}">
                <p14:modId xmlns:p14="http://schemas.microsoft.com/office/powerpoint/2010/main" val="1010683665"/>
              </p:ext>
            </p:extLst>
          </p:nvPr>
        </p:nvGraphicFramePr>
        <p:xfrm>
          <a:off x="914400" y="1219200"/>
          <a:ext cx="7162802" cy="4842236"/>
        </p:xfrm>
        <a:graphic>
          <a:graphicData uri="http://schemas.openxmlformats.org/drawingml/2006/table">
            <a:tbl>
              <a:tblPr firstRow="1" firstCol="1" bandRow="1">
                <a:tableStyleId>{00A15C55-8517-42AA-B614-E9B94910E393}</a:tableStyleId>
              </a:tblPr>
              <a:tblGrid>
                <a:gridCol w="1954436">
                  <a:extLst>
                    <a:ext uri="{9D8B030D-6E8A-4147-A177-3AD203B41FA5}">
                      <a16:colId xmlns:a16="http://schemas.microsoft.com/office/drawing/2014/main" val="1660628027"/>
                    </a:ext>
                  </a:extLst>
                </a:gridCol>
                <a:gridCol w="1032034">
                  <a:extLst>
                    <a:ext uri="{9D8B030D-6E8A-4147-A177-3AD203B41FA5}">
                      <a16:colId xmlns:a16="http://schemas.microsoft.com/office/drawing/2014/main" val="319238534"/>
                    </a:ext>
                  </a:extLst>
                </a:gridCol>
                <a:gridCol w="765518">
                  <a:extLst>
                    <a:ext uri="{9D8B030D-6E8A-4147-A177-3AD203B41FA5}">
                      <a16:colId xmlns:a16="http://schemas.microsoft.com/office/drawing/2014/main" val="2992402685"/>
                    </a:ext>
                  </a:extLst>
                </a:gridCol>
                <a:gridCol w="680461">
                  <a:extLst>
                    <a:ext uri="{9D8B030D-6E8A-4147-A177-3AD203B41FA5}">
                      <a16:colId xmlns:a16="http://schemas.microsoft.com/office/drawing/2014/main" val="1196854860"/>
                    </a:ext>
                  </a:extLst>
                </a:gridCol>
                <a:gridCol w="255174">
                  <a:extLst>
                    <a:ext uri="{9D8B030D-6E8A-4147-A177-3AD203B41FA5}">
                      <a16:colId xmlns:a16="http://schemas.microsoft.com/office/drawing/2014/main" val="4054174702"/>
                    </a:ext>
                  </a:extLst>
                </a:gridCol>
                <a:gridCol w="1032034">
                  <a:extLst>
                    <a:ext uri="{9D8B030D-6E8A-4147-A177-3AD203B41FA5}">
                      <a16:colId xmlns:a16="http://schemas.microsoft.com/office/drawing/2014/main" val="1540360922"/>
                    </a:ext>
                  </a:extLst>
                </a:gridCol>
                <a:gridCol w="826950">
                  <a:extLst>
                    <a:ext uri="{9D8B030D-6E8A-4147-A177-3AD203B41FA5}">
                      <a16:colId xmlns:a16="http://schemas.microsoft.com/office/drawing/2014/main" val="1077668489"/>
                    </a:ext>
                  </a:extLst>
                </a:gridCol>
                <a:gridCol w="616195">
                  <a:extLst>
                    <a:ext uri="{9D8B030D-6E8A-4147-A177-3AD203B41FA5}">
                      <a16:colId xmlns:a16="http://schemas.microsoft.com/office/drawing/2014/main" val="409018275"/>
                    </a:ext>
                  </a:extLst>
                </a:gridCol>
              </a:tblGrid>
              <a:tr h="293428">
                <a:tc>
                  <a:txBody>
                    <a:bodyPr/>
                    <a:lstStyle/>
                    <a:p>
                      <a:pPr marL="0" marR="0" algn="ctr">
                        <a:lnSpc>
                          <a:spcPct val="115000"/>
                        </a:lnSpc>
                        <a:spcBef>
                          <a:spcPts val="0"/>
                        </a:spcBef>
                        <a:spcAft>
                          <a:spcPts val="0"/>
                        </a:spcAft>
                      </a:pPr>
                      <a:r>
                        <a:rPr lang="en-US" sz="1200" dirty="0">
                          <a:effectLst/>
                        </a:rPr>
                        <a:t>Rights and Dignity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a:effectLst/>
                        </a:rPr>
                        <a:t>% of Yes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0"/>
                        </a:spcAft>
                      </a:pPr>
                      <a:r>
                        <a:rPr lang="en-US" sz="1000">
                          <a:effectLst/>
                        </a:rPr>
                        <a:t>% of No</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extLst>
                  <a:ext uri="{0D108BD9-81ED-4DB2-BD59-A6C34878D82A}">
                    <a16:rowId xmlns:a16="http://schemas.microsoft.com/office/drawing/2014/main" val="2881802042"/>
                  </a:ext>
                </a:extLst>
              </a:tr>
              <a:tr h="209828">
                <a:tc>
                  <a:txBody>
                    <a:bodyPr/>
                    <a:lstStyle/>
                    <a:p>
                      <a:pPr marL="0" marR="0" algn="ctr">
                        <a:lnSpc>
                          <a:spcPct val="115000"/>
                        </a:lnSpc>
                        <a:spcBef>
                          <a:spcPts val="0"/>
                        </a:spcBef>
                        <a:spcAft>
                          <a:spcPts val="0"/>
                        </a:spcAft>
                      </a:pPr>
                      <a:r>
                        <a:rPr lang="en-US" sz="1000" dirty="0">
                          <a:effectLst/>
                        </a:rPr>
                        <a:t>Question 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gridSpan="3">
                  <a:txBody>
                    <a:bodyPr/>
                    <a:lstStyle/>
                    <a:p>
                      <a:pPr marL="0" marR="0" algn="ctr">
                        <a:lnSpc>
                          <a:spcPct val="115000"/>
                        </a:lnSpc>
                        <a:spcBef>
                          <a:spcPts val="0"/>
                        </a:spcBef>
                        <a:spcAft>
                          <a:spcPts val="0"/>
                        </a:spcAft>
                      </a:pPr>
                      <a:r>
                        <a:rPr lang="en-US" sz="1200" b="1" dirty="0">
                          <a:effectLst/>
                        </a:rPr>
                        <a:t>Waiver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a:effectLst/>
                        </a:rPr>
                        <a:t> </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gridSpan="3">
                  <a:txBody>
                    <a:bodyPr/>
                    <a:lstStyle/>
                    <a:p>
                      <a:pPr marL="0" marR="0" algn="ctr">
                        <a:lnSpc>
                          <a:spcPct val="115000"/>
                        </a:lnSpc>
                        <a:spcBef>
                          <a:spcPts val="0"/>
                        </a:spcBef>
                        <a:spcAft>
                          <a:spcPts val="0"/>
                        </a:spcAft>
                      </a:pPr>
                      <a:r>
                        <a:rPr lang="en-US" sz="1200" b="1" dirty="0">
                          <a:effectLst/>
                        </a:rPr>
                        <a:t>ICF/IDD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4078211"/>
                  </a:ext>
                </a:extLst>
              </a:tr>
              <a:tr h="595726">
                <a:tc>
                  <a:txBody>
                    <a:bodyPr/>
                    <a:lstStyle/>
                    <a:p>
                      <a:pPr marL="0" marR="0">
                        <a:lnSpc>
                          <a:spcPct val="115000"/>
                        </a:lnSpc>
                        <a:spcBef>
                          <a:spcPts val="0"/>
                        </a:spcBef>
                        <a:spcAft>
                          <a:spcPts val="0"/>
                        </a:spcAft>
                      </a:pPr>
                      <a:r>
                        <a:rPr lang="en-US" sz="1000" dirty="0">
                          <a:effectLst/>
                        </a:rPr>
                        <a:t>Is the individual supported to make choices in his or her everyday life?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99.6%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3893944728"/>
                  </a:ext>
                </a:extLst>
              </a:tr>
              <a:tr h="898026">
                <a:tc>
                  <a:txBody>
                    <a:bodyPr/>
                    <a:lstStyle/>
                    <a:p>
                      <a:pPr marL="0" marR="0">
                        <a:lnSpc>
                          <a:spcPct val="115000"/>
                        </a:lnSpc>
                        <a:spcBef>
                          <a:spcPts val="0"/>
                        </a:spcBef>
                        <a:spcAft>
                          <a:spcPts val="0"/>
                        </a:spcAft>
                      </a:pPr>
                      <a:r>
                        <a:rPr lang="en-US" sz="1000" dirty="0">
                          <a:effectLst/>
                        </a:rPr>
                        <a:t>Can the person easily access all living areas of the home, either with or without mobility aids (e.g., wheelchair)?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459</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99.8%</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0.2%</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85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3825785872"/>
                  </a:ext>
                </a:extLst>
              </a:tr>
              <a:tr h="1200325">
                <a:tc>
                  <a:txBody>
                    <a:bodyPr/>
                    <a:lstStyle/>
                    <a:p>
                      <a:pPr marL="0" marR="0">
                        <a:lnSpc>
                          <a:spcPct val="115000"/>
                        </a:lnSpc>
                        <a:spcBef>
                          <a:spcPts val="0"/>
                        </a:spcBef>
                        <a:spcAft>
                          <a:spcPts val="0"/>
                        </a:spcAft>
                      </a:pPr>
                      <a:r>
                        <a:rPr lang="en-US" sz="1000" dirty="0">
                          <a:effectLst/>
                        </a:rPr>
                        <a:t>Has the individual, legal guardian, or substitute decision maker provided written informed consent to receive psychotropic medication?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326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131515216"/>
                  </a:ext>
                </a:extLst>
              </a:tr>
              <a:tr h="746877">
                <a:tc>
                  <a:txBody>
                    <a:bodyPr/>
                    <a:lstStyle/>
                    <a:p>
                      <a:pPr marL="0" marR="0">
                        <a:lnSpc>
                          <a:spcPct val="115000"/>
                        </a:lnSpc>
                        <a:spcBef>
                          <a:spcPts val="0"/>
                        </a:spcBef>
                        <a:spcAft>
                          <a:spcPts val="0"/>
                        </a:spcAft>
                      </a:pPr>
                      <a:r>
                        <a:rPr lang="en-US" sz="1000" dirty="0">
                          <a:effectLst/>
                        </a:rPr>
                        <a:t>Was the BSP approved by the Provider’s Human Rights Committee (HRC) and uploaded in MCIS?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273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94.1%</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66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4233420193"/>
                  </a:ext>
                </a:extLst>
              </a:tr>
              <a:tr h="898026">
                <a:tc>
                  <a:txBody>
                    <a:bodyPr/>
                    <a:lstStyle/>
                    <a:p>
                      <a:pPr marL="0" marR="0">
                        <a:lnSpc>
                          <a:spcPct val="115000"/>
                        </a:lnSpc>
                        <a:spcBef>
                          <a:spcPts val="0"/>
                        </a:spcBef>
                        <a:spcAft>
                          <a:spcPts val="0"/>
                        </a:spcAft>
                      </a:pPr>
                      <a:r>
                        <a:rPr lang="en-US" sz="1000" dirty="0">
                          <a:effectLst/>
                        </a:rPr>
                        <a:t>Is there evidence that the behaviors are being tracked and monitored (i.e., ABC charts or data sheets relevant to the BSP)?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809" marR="55809"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273</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93.0%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66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97.0%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nchor="ctr"/>
                </a:tc>
                <a:extLst>
                  <a:ext uri="{0D108BD9-81ED-4DB2-BD59-A6C34878D82A}">
                    <a16:rowId xmlns:a16="http://schemas.microsoft.com/office/drawing/2014/main" val="3569303271"/>
                  </a:ext>
                </a:extLst>
              </a:tr>
            </a:tbl>
          </a:graphicData>
        </a:graphic>
      </p:graphicFrame>
    </p:spTree>
    <p:extLst>
      <p:ext uri="{BB962C8B-B14F-4D97-AF65-F5344CB8AC3E}">
        <p14:creationId xmlns:p14="http://schemas.microsoft.com/office/powerpoint/2010/main" val="421804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304800"/>
            <a:ext cx="8229600" cy="838200"/>
          </a:xfrm>
        </p:spPr>
        <p:txBody>
          <a:bodyPr/>
          <a:lstStyle/>
          <a:p>
            <a:r>
              <a:rPr lang="en-US" sz="3600" b="1" dirty="0">
                <a:solidFill>
                  <a:schemeClr val="accent3">
                    <a:lumMod val="50000"/>
                  </a:schemeClr>
                </a:solidFill>
                <a:latin typeface="MS Reference Sans Serif" panose="020B0604030504040204" pitchFamily="34" charset="0"/>
              </a:rPr>
              <a:t>Table 5: Safety &amp; Security</a:t>
            </a:r>
          </a:p>
        </p:txBody>
      </p:sp>
      <p:sp>
        <p:nvSpPr>
          <p:cNvPr id="5"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8</a:t>
            </a:fld>
            <a:endParaRPr lang="en-US" dirty="0"/>
          </a:p>
        </p:txBody>
      </p:sp>
      <p:graphicFrame>
        <p:nvGraphicFramePr>
          <p:cNvPr id="4" name="Content Placeholder 3">
            <a:extLst>
              <a:ext uri="{FF2B5EF4-FFF2-40B4-BE49-F238E27FC236}">
                <a16:creationId xmlns:a16="http://schemas.microsoft.com/office/drawing/2014/main" id="{588A6B4A-1F6C-46F9-A9A7-D63D97A8EA8E}"/>
              </a:ext>
            </a:extLst>
          </p:cNvPr>
          <p:cNvGraphicFramePr>
            <a:graphicFrameLocks noGrp="1"/>
          </p:cNvGraphicFramePr>
          <p:nvPr>
            <p:ph idx="1"/>
            <p:extLst>
              <p:ext uri="{D42A27DB-BD31-4B8C-83A1-F6EECF244321}">
                <p14:modId xmlns:p14="http://schemas.microsoft.com/office/powerpoint/2010/main" val="1612203010"/>
              </p:ext>
            </p:extLst>
          </p:nvPr>
        </p:nvGraphicFramePr>
        <p:xfrm>
          <a:off x="838200" y="1295400"/>
          <a:ext cx="7239002" cy="4533900"/>
        </p:xfrm>
        <a:graphic>
          <a:graphicData uri="http://schemas.openxmlformats.org/drawingml/2006/table">
            <a:tbl>
              <a:tblPr firstRow="1" firstCol="1" bandRow="1">
                <a:tableStyleId>{00A15C55-8517-42AA-B614-E9B94910E393}</a:tableStyleId>
              </a:tblPr>
              <a:tblGrid>
                <a:gridCol w="1612737">
                  <a:extLst>
                    <a:ext uri="{9D8B030D-6E8A-4147-A177-3AD203B41FA5}">
                      <a16:colId xmlns:a16="http://schemas.microsoft.com/office/drawing/2014/main" val="3993699119"/>
                    </a:ext>
                  </a:extLst>
                </a:gridCol>
                <a:gridCol w="1103452">
                  <a:extLst>
                    <a:ext uri="{9D8B030D-6E8A-4147-A177-3AD203B41FA5}">
                      <a16:colId xmlns:a16="http://schemas.microsoft.com/office/drawing/2014/main" val="1814209378"/>
                    </a:ext>
                  </a:extLst>
                </a:gridCol>
                <a:gridCol w="848810">
                  <a:extLst>
                    <a:ext uri="{9D8B030D-6E8A-4147-A177-3AD203B41FA5}">
                      <a16:colId xmlns:a16="http://schemas.microsoft.com/office/drawing/2014/main" val="3011423020"/>
                    </a:ext>
                  </a:extLst>
                </a:gridCol>
                <a:gridCol w="761270">
                  <a:extLst>
                    <a:ext uri="{9D8B030D-6E8A-4147-A177-3AD203B41FA5}">
                      <a16:colId xmlns:a16="http://schemas.microsoft.com/office/drawing/2014/main" val="2875260210"/>
                    </a:ext>
                  </a:extLst>
                </a:gridCol>
                <a:gridCol w="221101">
                  <a:extLst>
                    <a:ext uri="{9D8B030D-6E8A-4147-A177-3AD203B41FA5}">
                      <a16:colId xmlns:a16="http://schemas.microsoft.com/office/drawing/2014/main" val="1488626198"/>
                    </a:ext>
                  </a:extLst>
                </a:gridCol>
                <a:gridCol w="1103452">
                  <a:extLst>
                    <a:ext uri="{9D8B030D-6E8A-4147-A177-3AD203B41FA5}">
                      <a16:colId xmlns:a16="http://schemas.microsoft.com/office/drawing/2014/main" val="2937810541"/>
                    </a:ext>
                  </a:extLst>
                </a:gridCol>
                <a:gridCol w="848810">
                  <a:extLst>
                    <a:ext uri="{9D8B030D-6E8A-4147-A177-3AD203B41FA5}">
                      <a16:colId xmlns:a16="http://schemas.microsoft.com/office/drawing/2014/main" val="3535144789"/>
                    </a:ext>
                  </a:extLst>
                </a:gridCol>
                <a:gridCol w="739370">
                  <a:extLst>
                    <a:ext uri="{9D8B030D-6E8A-4147-A177-3AD203B41FA5}">
                      <a16:colId xmlns:a16="http://schemas.microsoft.com/office/drawing/2014/main" val="426444825"/>
                    </a:ext>
                  </a:extLst>
                </a:gridCol>
              </a:tblGrid>
              <a:tr h="499338">
                <a:tc>
                  <a:txBody>
                    <a:bodyPr/>
                    <a:lstStyle/>
                    <a:p>
                      <a:pPr marL="0" marR="0" algn="ctr">
                        <a:lnSpc>
                          <a:spcPct val="115000"/>
                        </a:lnSpc>
                        <a:spcBef>
                          <a:spcPts val="0"/>
                        </a:spcBef>
                        <a:spcAft>
                          <a:spcPts val="0"/>
                        </a:spcAft>
                      </a:pPr>
                      <a:r>
                        <a:rPr lang="en-US" sz="1200" dirty="0">
                          <a:effectLst/>
                        </a:rPr>
                        <a:t>Safety and Security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dirty="0">
                          <a:effectLst/>
                        </a:rPr>
                        <a:t>Total Responses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a:effectLst/>
                        </a:rPr>
                        <a:t>% of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a:effectLst/>
                        </a:rPr>
                        <a:t>% of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a:effectLst/>
                        </a:rPr>
                        <a:t>Total Responses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a:effectLst/>
                        </a:rPr>
                        <a:t>% of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0"/>
                        </a:spcAft>
                      </a:pPr>
                      <a:r>
                        <a:rPr lang="en-US" sz="1000">
                          <a:effectLst/>
                        </a:rPr>
                        <a:t>% of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extLst>
                  <a:ext uri="{0D108BD9-81ED-4DB2-BD59-A6C34878D82A}">
                    <a16:rowId xmlns:a16="http://schemas.microsoft.com/office/drawing/2014/main" val="2009144744"/>
                  </a:ext>
                </a:extLst>
              </a:tr>
              <a:tr h="329570">
                <a:tc>
                  <a:txBody>
                    <a:bodyPr/>
                    <a:lstStyle/>
                    <a:p>
                      <a:pPr marL="0" marR="0" algn="ctr">
                        <a:lnSpc>
                          <a:spcPct val="115000"/>
                        </a:lnSpc>
                        <a:spcBef>
                          <a:spcPts val="0"/>
                        </a:spcBef>
                        <a:spcAft>
                          <a:spcPts val="0"/>
                        </a:spcAft>
                      </a:pPr>
                      <a:r>
                        <a:rPr lang="en-US" sz="1000" dirty="0">
                          <a:effectLst/>
                        </a:rPr>
                        <a:t>Question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gridSpan="3">
                  <a:txBody>
                    <a:bodyPr/>
                    <a:lstStyle/>
                    <a:p>
                      <a:pPr marL="0" marR="0" algn="ctr">
                        <a:lnSpc>
                          <a:spcPct val="115000"/>
                        </a:lnSpc>
                        <a:spcBef>
                          <a:spcPts val="0"/>
                        </a:spcBef>
                        <a:spcAft>
                          <a:spcPts val="0"/>
                        </a:spcAft>
                      </a:pPr>
                      <a:r>
                        <a:rPr lang="en-US" sz="1400" b="1" dirty="0">
                          <a:effectLst/>
                        </a:rPr>
                        <a:t>Waiver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gridSpan="3">
                  <a:txBody>
                    <a:bodyPr/>
                    <a:lstStyle/>
                    <a:p>
                      <a:pPr marL="0" marR="0" algn="ctr">
                        <a:lnSpc>
                          <a:spcPct val="115000"/>
                        </a:lnSpc>
                        <a:spcBef>
                          <a:spcPts val="0"/>
                        </a:spcBef>
                        <a:spcAft>
                          <a:spcPts val="0"/>
                        </a:spcAft>
                      </a:pPr>
                      <a:r>
                        <a:rPr lang="en-US" sz="1400" b="1" dirty="0">
                          <a:effectLst/>
                        </a:rPr>
                        <a:t>ICF/IDD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5382274"/>
                  </a:ext>
                </a:extLst>
              </a:tr>
              <a:tr h="838873">
                <a:tc>
                  <a:txBody>
                    <a:bodyPr/>
                    <a:lstStyle/>
                    <a:p>
                      <a:pPr marL="0" marR="0">
                        <a:lnSpc>
                          <a:spcPct val="115000"/>
                        </a:lnSpc>
                        <a:spcBef>
                          <a:spcPts val="0"/>
                        </a:spcBef>
                        <a:spcAft>
                          <a:spcPts val="0"/>
                        </a:spcAft>
                      </a:pPr>
                      <a:r>
                        <a:rPr lang="en-US" sz="1000" dirty="0">
                          <a:effectLst/>
                        </a:rPr>
                        <a:t>Is there sufficient food and supplies in the home?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99.4%</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nchor="ctr"/>
                </a:tc>
                <a:tc>
                  <a:txBody>
                    <a:bodyPr/>
                    <a:lstStyle/>
                    <a:p>
                      <a:pPr marL="0" marR="0" algn="ctr">
                        <a:lnSpc>
                          <a:spcPct val="115000"/>
                        </a:lnSpc>
                        <a:spcBef>
                          <a:spcPts val="0"/>
                        </a:spcBef>
                        <a:spcAft>
                          <a:spcPts val="10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1981705574"/>
                  </a:ext>
                </a:extLst>
              </a:tr>
              <a:tr h="1178408">
                <a:tc>
                  <a:txBody>
                    <a:bodyPr/>
                    <a:lstStyle/>
                    <a:p>
                      <a:pPr marL="0" marR="0">
                        <a:lnSpc>
                          <a:spcPct val="115000"/>
                        </a:lnSpc>
                        <a:spcBef>
                          <a:spcPts val="0"/>
                        </a:spcBef>
                        <a:spcAft>
                          <a:spcPts val="0"/>
                        </a:spcAft>
                      </a:pPr>
                      <a:r>
                        <a:rPr lang="en-US" sz="1000" dirty="0">
                          <a:effectLst/>
                        </a:rPr>
                        <a:t>Is the individual’s residence free from odor, infestation, clutter,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96.6%</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2990170065"/>
                  </a:ext>
                </a:extLst>
              </a:tr>
              <a:tr h="1687711">
                <a:tc>
                  <a:txBody>
                    <a:bodyPr/>
                    <a:lstStyle/>
                    <a:p>
                      <a:pPr marL="0" marR="0">
                        <a:lnSpc>
                          <a:spcPct val="115000"/>
                        </a:lnSpc>
                        <a:spcBef>
                          <a:spcPts val="0"/>
                        </a:spcBef>
                        <a:spcAft>
                          <a:spcPts val="0"/>
                        </a:spcAft>
                      </a:pPr>
                      <a:r>
                        <a:rPr lang="en-US" sz="1000">
                          <a:effectLst/>
                        </a:rPr>
                        <a:t>If the person was the subject of a serious reportable incident, were all incident reports filed timely?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31" marR="66431"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402452898"/>
                  </a:ext>
                </a:extLst>
              </a:tr>
            </a:tbl>
          </a:graphicData>
        </a:graphic>
      </p:graphicFrame>
    </p:spTree>
    <p:extLst>
      <p:ext uri="{BB962C8B-B14F-4D97-AF65-F5344CB8AC3E}">
        <p14:creationId xmlns:p14="http://schemas.microsoft.com/office/powerpoint/2010/main" val="189756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304800"/>
            <a:ext cx="7848600" cy="838200"/>
          </a:xfrm>
        </p:spPr>
        <p:txBody>
          <a:bodyPr/>
          <a:lstStyle/>
          <a:p>
            <a:r>
              <a:rPr lang="en-US" sz="3600" b="1" dirty="0">
                <a:solidFill>
                  <a:schemeClr val="accent3">
                    <a:lumMod val="50000"/>
                  </a:schemeClr>
                </a:solidFill>
                <a:latin typeface="MS Reference Sans Serif" panose="020B0604030504040204" pitchFamily="34" charset="0"/>
              </a:rPr>
              <a:t>Table 6: Service Planning &amp; Delivery</a:t>
            </a:r>
          </a:p>
        </p:txBody>
      </p:sp>
      <p:sp>
        <p:nvSpPr>
          <p:cNvPr id="5"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9</a:t>
            </a:fld>
            <a:endParaRPr lang="en-US" dirty="0"/>
          </a:p>
        </p:txBody>
      </p:sp>
      <p:graphicFrame>
        <p:nvGraphicFramePr>
          <p:cNvPr id="6" name="Content Placeholder 5">
            <a:extLst>
              <a:ext uri="{FF2B5EF4-FFF2-40B4-BE49-F238E27FC236}">
                <a16:creationId xmlns:a16="http://schemas.microsoft.com/office/drawing/2014/main" id="{53A75957-3744-4091-8AB6-C5A69F2768D0}"/>
              </a:ext>
            </a:extLst>
          </p:cNvPr>
          <p:cNvGraphicFramePr>
            <a:graphicFrameLocks noGrp="1"/>
          </p:cNvGraphicFramePr>
          <p:nvPr>
            <p:ph idx="1"/>
            <p:extLst>
              <p:ext uri="{D42A27DB-BD31-4B8C-83A1-F6EECF244321}">
                <p14:modId xmlns:p14="http://schemas.microsoft.com/office/powerpoint/2010/main" val="1053962104"/>
              </p:ext>
            </p:extLst>
          </p:nvPr>
        </p:nvGraphicFramePr>
        <p:xfrm>
          <a:off x="685800" y="1599480"/>
          <a:ext cx="7696199" cy="4565920"/>
        </p:xfrm>
        <a:graphic>
          <a:graphicData uri="http://schemas.openxmlformats.org/drawingml/2006/table">
            <a:tbl>
              <a:tblPr firstRow="1" firstCol="1" bandRow="1">
                <a:tableStyleId>{00A15C55-8517-42AA-B614-E9B94910E393}</a:tableStyleId>
              </a:tblPr>
              <a:tblGrid>
                <a:gridCol w="2106415">
                  <a:extLst>
                    <a:ext uri="{9D8B030D-6E8A-4147-A177-3AD203B41FA5}">
                      <a16:colId xmlns:a16="http://schemas.microsoft.com/office/drawing/2014/main" val="3143010607"/>
                    </a:ext>
                  </a:extLst>
                </a:gridCol>
                <a:gridCol w="1122003">
                  <a:extLst>
                    <a:ext uri="{9D8B030D-6E8A-4147-A177-3AD203B41FA5}">
                      <a16:colId xmlns:a16="http://schemas.microsoft.com/office/drawing/2014/main" val="785491410"/>
                    </a:ext>
                  </a:extLst>
                </a:gridCol>
                <a:gridCol w="885261">
                  <a:extLst>
                    <a:ext uri="{9D8B030D-6E8A-4147-A177-3AD203B41FA5}">
                      <a16:colId xmlns:a16="http://schemas.microsoft.com/office/drawing/2014/main" val="2783924776"/>
                    </a:ext>
                  </a:extLst>
                </a:gridCol>
                <a:gridCol w="659644">
                  <a:extLst>
                    <a:ext uri="{9D8B030D-6E8A-4147-A177-3AD203B41FA5}">
                      <a16:colId xmlns:a16="http://schemas.microsoft.com/office/drawing/2014/main" val="873526303"/>
                    </a:ext>
                  </a:extLst>
                </a:gridCol>
                <a:gridCol w="273167">
                  <a:extLst>
                    <a:ext uri="{9D8B030D-6E8A-4147-A177-3AD203B41FA5}">
                      <a16:colId xmlns:a16="http://schemas.microsoft.com/office/drawing/2014/main" val="2493774144"/>
                    </a:ext>
                  </a:extLst>
                </a:gridCol>
                <a:gridCol w="1104804">
                  <a:extLst>
                    <a:ext uri="{9D8B030D-6E8A-4147-A177-3AD203B41FA5}">
                      <a16:colId xmlns:a16="http://schemas.microsoft.com/office/drawing/2014/main" val="3760900791"/>
                    </a:ext>
                  </a:extLst>
                </a:gridCol>
                <a:gridCol w="885261">
                  <a:extLst>
                    <a:ext uri="{9D8B030D-6E8A-4147-A177-3AD203B41FA5}">
                      <a16:colId xmlns:a16="http://schemas.microsoft.com/office/drawing/2014/main" val="1643757111"/>
                    </a:ext>
                  </a:extLst>
                </a:gridCol>
                <a:gridCol w="659644">
                  <a:extLst>
                    <a:ext uri="{9D8B030D-6E8A-4147-A177-3AD203B41FA5}">
                      <a16:colId xmlns:a16="http://schemas.microsoft.com/office/drawing/2014/main" val="105485863"/>
                    </a:ext>
                  </a:extLst>
                </a:gridCol>
              </a:tblGrid>
              <a:tr h="338791">
                <a:tc>
                  <a:txBody>
                    <a:bodyPr/>
                    <a:lstStyle/>
                    <a:p>
                      <a:pPr marL="0" marR="0" algn="ctr">
                        <a:lnSpc>
                          <a:spcPct val="115000"/>
                        </a:lnSpc>
                        <a:spcBef>
                          <a:spcPts val="0"/>
                        </a:spcBef>
                        <a:spcAft>
                          <a:spcPts val="0"/>
                        </a:spcAft>
                      </a:pPr>
                      <a:r>
                        <a:rPr lang="en-US" sz="1200" dirty="0">
                          <a:effectLst/>
                        </a:rPr>
                        <a:t>Service Planning and Delivery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Total Responses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 of Yes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0"/>
                        </a:spcAft>
                      </a:pPr>
                      <a:r>
                        <a:rPr lang="en-US" sz="1000" dirty="0">
                          <a:effectLst/>
                        </a:rPr>
                        <a:t>% of No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extLst>
                  <a:ext uri="{0D108BD9-81ED-4DB2-BD59-A6C34878D82A}">
                    <a16:rowId xmlns:a16="http://schemas.microsoft.com/office/drawing/2014/main" val="3816053326"/>
                  </a:ext>
                </a:extLst>
              </a:tr>
              <a:tr h="165971">
                <a:tc>
                  <a:txBody>
                    <a:bodyPr/>
                    <a:lstStyle/>
                    <a:p>
                      <a:pPr marL="0" marR="0" algn="ctr">
                        <a:lnSpc>
                          <a:spcPct val="115000"/>
                        </a:lnSpc>
                        <a:spcBef>
                          <a:spcPts val="0"/>
                        </a:spcBef>
                        <a:spcAft>
                          <a:spcPts val="0"/>
                        </a:spcAft>
                      </a:pPr>
                      <a:r>
                        <a:rPr lang="en-US" sz="1000" dirty="0">
                          <a:effectLst/>
                        </a:rPr>
                        <a:t>Question 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gridSpan="3">
                  <a:txBody>
                    <a:bodyPr/>
                    <a:lstStyle/>
                    <a:p>
                      <a:pPr marL="0" marR="0" algn="ctr">
                        <a:lnSpc>
                          <a:spcPct val="115000"/>
                        </a:lnSpc>
                        <a:spcBef>
                          <a:spcPts val="0"/>
                        </a:spcBef>
                        <a:spcAft>
                          <a:spcPts val="0"/>
                        </a:spcAft>
                      </a:pPr>
                      <a:r>
                        <a:rPr lang="en-US" sz="1200" b="1" dirty="0">
                          <a:effectLst/>
                        </a:rPr>
                        <a:t>Waiver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a:effectLst/>
                        </a:rPr>
                        <a:t> </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gridSpan="3">
                  <a:txBody>
                    <a:bodyPr/>
                    <a:lstStyle/>
                    <a:p>
                      <a:pPr marL="0" marR="0" algn="ctr">
                        <a:lnSpc>
                          <a:spcPct val="115000"/>
                        </a:lnSpc>
                        <a:spcBef>
                          <a:spcPts val="0"/>
                        </a:spcBef>
                        <a:spcAft>
                          <a:spcPts val="0"/>
                        </a:spcAft>
                      </a:pPr>
                      <a:r>
                        <a:rPr lang="en-US" sz="1200" b="1" dirty="0">
                          <a:effectLst/>
                        </a:rPr>
                        <a:t>ICF/IDD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742251"/>
                  </a:ext>
                </a:extLst>
              </a:tr>
              <a:tr h="718574">
                <a:tc>
                  <a:txBody>
                    <a:bodyPr/>
                    <a:lstStyle/>
                    <a:p>
                      <a:pPr marL="0" marR="0">
                        <a:lnSpc>
                          <a:spcPct val="115000"/>
                        </a:lnSpc>
                        <a:spcBef>
                          <a:spcPts val="0"/>
                        </a:spcBef>
                        <a:spcAft>
                          <a:spcPts val="0"/>
                        </a:spcAft>
                      </a:pPr>
                      <a:r>
                        <a:rPr lang="en-US" sz="1000" dirty="0">
                          <a:effectLst/>
                        </a:rPr>
                        <a:t>If a person uses adaptive equipment, Is the adaptive equipment available and functioning?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580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95.3%</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92</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92.4%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7.6%</a:t>
                      </a:r>
                    </a:p>
                  </a:txBody>
                  <a:tcPr marL="68580" marR="68580" marT="0" marB="0" anchor="ctr"/>
                </a:tc>
                <a:extLst>
                  <a:ext uri="{0D108BD9-81ED-4DB2-BD59-A6C34878D82A}">
                    <a16:rowId xmlns:a16="http://schemas.microsoft.com/office/drawing/2014/main" val="1226077693"/>
                  </a:ext>
                </a:extLst>
              </a:tr>
              <a:tr h="573152">
                <a:tc>
                  <a:txBody>
                    <a:bodyPr/>
                    <a:lstStyle/>
                    <a:p>
                      <a:pPr marL="0" marR="0">
                        <a:lnSpc>
                          <a:spcPct val="115000"/>
                        </a:lnSpc>
                        <a:spcBef>
                          <a:spcPts val="0"/>
                        </a:spcBef>
                        <a:spcAft>
                          <a:spcPts val="0"/>
                        </a:spcAft>
                      </a:pPr>
                      <a:r>
                        <a:rPr lang="en-US" sz="1000" dirty="0">
                          <a:effectLst/>
                        </a:rPr>
                        <a:t>Is staff knowledgeable and able to assist the person to use the equipment?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580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99.7%</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0.3%</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92</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2015483804"/>
                  </a:ext>
                </a:extLst>
              </a:tr>
              <a:tr h="1009418">
                <a:tc>
                  <a:txBody>
                    <a:bodyPr/>
                    <a:lstStyle/>
                    <a:p>
                      <a:pPr marL="0" marR="0">
                        <a:lnSpc>
                          <a:spcPct val="115000"/>
                        </a:lnSpc>
                        <a:spcBef>
                          <a:spcPts val="0"/>
                        </a:spcBef>
                        <a:spcAft>
                          <a:spcPts val="0"/>
                        </a:spcAft>
                      </a:pPr>
                      <a:r>
                        <a:rPr lang="en-US" sz="1000" dirty="0">
                          <a:effectLst/>
                        </a:rPr>
                        <a:t>During the review, is there sufficient staff to meet the needs of the person in accordance with the person's ISP and or Service Authorization?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92.4%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7.6%</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98.1%</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tc>
                <a:extLst>
                  <a:ext uri="{0D108BD9-81ED-4DB2-BD59-A6C34878D82A}">
                    <a16:rowId xmlns:a16="http://schemas.microsoft.com/office/drawing/2014/main" val="2310782305"/>
                  </a:ext>
                </a:extLst>
              </a:tr>
              <a:tr h="1154840">
                <a:tc>
                  <a:txBody>
                    <a:bodyPr/>
                    <a:lstStyle/>
                    <a:p>
                      <a:pPr marL="0" marR="0">
                        <a:lnSpc>
                          <a:spcPct val="115000"/>
                        </a:lnSpc>
                        <a:spcBef>
                          <a:spcPts val="0"/>
                        </a:spcBef>
                        <a:spcAft>
                          <a:spcPts val="0"/>
                        </a:spcAft>
                      </a:pPr>
                      <a:r>
                        <a:rPr lang="en-US" sz="1000" dirty="0">
                          <a:effectLst/>
                        </a:rPr>
                        <a:t>If a 1:1 or individualized staffing ratio was approved, is that staff person present and work with the person as detailed in the Behavior Support Plan and ISP?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120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100.0%</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nchor="ctr"/>
                </a:tc>
                <a:extLst>
                  <a:ext uri="{0D108BD9-81ED-4DB2-BD59-A6C34878D82A}">
                    <a16:rowId xmlns:a16="http://schemas.microsoft.com/office/drawing/2014/main" val="492970552"/>
                  </a:ext>
                </a:extLst>
              </a:tr>
              <a:tr h="573152">
                <a:tc>
                  <a:txBody>
                    <a:bodyPr/>
                    <a:lstStyle/>
                    <a:p>
                      <a:pPr marL="0" marR="0">
                        <a:lnSpc>
                          <a:spcPct val="115000"/>
                        </a:lnSpc>
                        <a:spcBef>
                          <a:spcPts val="0"/>
                        </a:spcBef>
                        <a:spcAft>
                          <a:spcPts val="0"/>
                        </a:spcAft>
                      </a:pPr>
                      <a:r>
                        <a:rPr lang="en-US" sz="1000" dirty="0">
                          <a:effectLst/>
                        </a:rPr>
                        <a:t>Is there evidence of data collection for progress toward ISP goals and outcomes?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904" marR="56904"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90.4%</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9.6%</a:t>
                      </a:r>
                    </a:p>
                  </a:txBody>
                  <a:tcPr marL="68580" marR="68580" marT="0" marB="0" anchor="ctr"/>
                </a:tc>
                <a:tc>
                  <a:txBody>
                    <a:bodyPr/>
                    <a:lstStyle/>
                    <a:p>
                      <a:pPr marL="0" marR="0" algn="ctr">
                        <a:lnSpc>
                          <a:spcPct val="115000"/>
                        </a:lnSpc>
                        <a:spcBef>
                          <a:spcPts val="0"/>
                        </a:spcBef>
                        <a:spcAft>
                          <a:spcPts val="1000"/>
                        </a:spcAft>
                      </a:pPr>
                      <a:r>
                        <a:rPr lang="en-US" sz="11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tc>
                <a:tc>
                  <a:txBody>
                    <a:bodyPr/>
                    <a:lstStyle/>
                    <a:p>
                      <a:pPr marL="0" marR="0" algn="ctr">
                        <a:lnSpc>
                          <a:spcPct val="115000"/>
                        </a:lnSpc>
                        <a:spcBef>
                          <a:spcPts val="0"/>
                        </a:spcBef>
                        <a:spcAft>
                          <a:spcPts val="10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91.4%</a:t>
                      </a:r>
                    </a:p>
                  </a:txBody>
                  <a:tcPr marL="68580" marR="68580" marT="0" marB="0" anchor="ct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8.6%</a:t>
                      </a:r>
                    </a:p>
                  </a:txBody>
                  <a:tcPr marL="68580" marR="68580" marT="0" marB="0" anchor="ctr"/>
                </a:tc>
                <a:extLst>
                  <a:ext uri="{0D108BD9-81ED-4DB2-BD59-A6C34878D82A}">
                    <a16:rowId xmlns:a16="http://schemas.microsoft.com/office/drawing/2014/main" val="2331016235"/>
                  </a:ext>
                </a:extLst>
              </a:tr>
            </a:tbl>
          </a:graphicData>
        </a:graphic>
      </p:graphicFrame>
    </p:spTree>
    <p:extLst>
      <p:ext uri="{BB962C8B-B14F-4D97-AF65-F5344CB8AC3E}">
        <p14:creationId xmlns:p14="http://schemas.microsoft.com/office/powerpoint/2010/main" val="197921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8656</TotalTime>
  <Words>1405</Words>
  <Application>Microsoft Office PowerPoint</Application>
  <PresentationFormat>On-screen Show (4:3)</PresentationFormat>
  <Paragraphs>427</Paragraphs>
  <Slides>10</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Calibri</vt:lpstr>
      <vt:lpstr>Constantia</vt:lpstr>
      <vt:lpstr>Gill Sans Std Bold</vt:lpstr>
      <vt:lpstr>Gill Sans Std Light</vt:lpstr>
      <vt:lpstr>MS Reference Sans Serif</vt:lpstr>
      <vt:lpstr>Times New Roman</vt:lpstr>
      <vt:lpstr>Wingdings</vt:lpstr>
      <vt:lpstr>Office Theme</vt:lpstr>
      <vt:lpstr>22_Office Theme</vt:lpstr>
      <vt:lpstr>PowerPoint Presentation</vt:lpstr>
      <vt:lpstr>Agenda</vt:lpstr>
      <vt:lpstr>Table 1 Satisfaction Questions</vt:lpstr>
      <vt:lpstr>Table 2: Community Inclusion</vt:lpstr>
      <vt:lpstr>Table 3: Health &amp; Well-Being</vt:lpstr>
      <vt:lpstr>Table 3: Health &amp; Well-Being (cont.) </vt:lpstr>
      <vt:lpstr>Table 4: Rights &amp; Dignity</vt:lpstr>
      <vt:lpstr>Table 5: Safety &amp; Security</vt:lpstr>
      <vt:lpstr>Table 6: Service Planning &amp; Delivery</vt:lpstr>
      <vt:lpstr>Table 7: Individual Financial Planning</vt:lpstr>
    </vt:vector>
  </TitlesOfParts>
  <Company>DC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of IMEU Enforcement Policy</dc:title>
  <dc:creator>ServUS</dc:creator>
  <cp:lastModifiedBy>Neils, Corey (DDS)</cp:lastModifiedBy>
  <cp:revision>267</cp:revision>
  <cp:lastPrinted>2017-10-17T15:05:38Z</cp:lastPrinted>
  <dcterms:created xsi:type="dcterms:W3CDTF">2014-02-25T15:22:49Z</dcterms:created>
  <dcterms:modified xsi:type="dcterms:W3CDTF">2019-07-02T14:52:29Z</dcterms:modified>
</cp:coreProperties>
</file>