
<file path=[Content_Types].xml><?xml version="1.0" encoding="utf-8"?>
<Types xmlns="http://schemas.openxmlformats.org/package/2006/content-types">
  <Default Extension="png" ContentType="image/png"/>
  <Default Extension="pdf" ContentType="application/pd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7" r:id="rId2"/>
    <p:sldId id="390" r:id="rId3"/>
    <p:sldId id="311" r:id="rId4"/>
    <p:sldId id="365" r:id="rId5"/>
    <p:sldId id="366" r:id="rId6"/>
    <p:sldId id="367" r:id="rId7"/>
    <p:sldId id="401" r:id="rId8"/>
    <p:sldId id="361" r:id="rId9"/>
    <p:sldId id="403" r:id="rId10"/>
    <p:sldId id="402" r:id="rId11"/>
    <p:sldId id="383" r:id="rId12"/>
    <p:sldId id="392" r:id="rId13"/>
    <p:sldId id="394" r:id="rId14"/>
    <p:sldId id="395" r:id="rId15"/>
    <p:sldId id="396" r:id="rId16"/>
    <p:sldId id="397" r:id="rId17"/>
    <p:sldId id="398" r:id="rId18"/>
    <p:sldId id="399" r:id="rId19"/>
    <p:sldId id="400" r:id="rId20"/>
    <p:sldId id="407" r:id="rId21"/>
    <p:sldId id="408" r:id="rId22"/>
    <p:sldId id="409" r:id="rId23"/>
    <p:sldId id="404" r:id="rId24"/>
    <p:sldId id="410" r:id="rId25"/>
    <p:sldId id="406" r:id="rId26"/>
    <p:sldId id="393" r:id="rId27"/>
    <p:sldId id="380" r:id="rId28"/>
    <p:sldId id="381" r:id="rId29"/>
    <p:sldId id="391" r:id="rId30"/>
    <p:sldId id="382" r:id="rId31"/>
    <p:sldId id="385" r:id="rId32"/>
    <p:sldId id="386" r:id="rId33"/>
    <p:sldId id="387" r:id="rId34"/>
    <p:sldId id="388" r:id="rId35"/>
    <p:sldId id="389" r:id="rId36"/>
    <p:sldId id="384" r:id="rId37"/>
    <p:sldId id="341" r:id="rId38"/>
    <p:sldId id="368" r:id="rId39"/>
    <p:sldId id="369" r:id="rId40"/>
    <p:sldId id="345" r:id="rId41"/>
    <p:sldId id="346" r:id="rId42"/>
    <p:sldId id="348" r:id="rId43"/>
    <p:sldId id="374" r:id="rId44"/>
    <p:sldId id="412" r:id="rId45"/>
    <p:sldId id="375" r:id="rId46"/>
    <p:sldId id="405" r:id="rId47"/>
    <p:sldId id="349" r:id="rId48"/>
    <p:sldId id="411" r:id="rId4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9B2742-D509-4DCA-9227-1D227C4B3FAF}">
          <p14:sldIdLst>
            <p14:sldId id="257"/>
            <p14:sldId id="390"/>
            <p14:sldId id="311"/>
            <p14:sldId id="365"/>
            <p14:sldId id="366"/>
            <p14:sldId id="367"/>
            <p14:sldId id="401"/>
            <p14:sldId id="361"/>
            <p14:sldId id="403"/>
            <p14:sldId id="402"/>
            <p14:sldId id="383"/>
            <p14:sldId id="392"/>
            <p14:sldId id="394"/>
            <p14:sldId id="395"/>
            <p14:sldId id="396"/>
            <p14:sldId id="397"/>
            <p14:sldId id="398"/>
            <p14:sldId id="399"/>
            <p14:sldId id="400"/>
            <p14:sldId id="407"/>
            <p14:sldId id="408"/>
            <p14:sldId id="409"/>
            <p14:sldId id="404"/>
            <p14:sldId id="410"/>
            <p14:sldId id="406"/>
            <p14:sldId id="393"/>
            <p14:sldId id="380"/>
            <p14:sldId id="381"/>
            <p14:sldId id="391"/>
            <p14:sldId id="382"/>
            <p14:sldId id="385"/>
            <p14:sldId id="386"/>
            <p14:sldId id="387"/>
            <p14:sldId id="388"/>
            <p14:sldId id="389"/>
            <p14:sldId id="384"/>
          </p14:sldIdLst>
        </p14:section>
        <p14:section name="Untitled Section" id="{DFBB23F9-FACE-43E4-ABAA-75EF08BB3225}">
          <p14:sldIdLst>
            <p14:sldId id="341"/>
            <p14:sldId id="368"/>
            <p14:sldId id="369"/>
            <p14:sldId id="345"/>
            <p14:sldId id="346"/>
            <p14:sldId id="348"/>
            <p14:sldId id="374"/>
            <p14:sldId id="412"/>
            <p14:sldId id="375"/>
            <p14:sldId id="405"/>
          </p14:sldIdLst>
        </p14:section>
        <p14:section name="Untitled Section" id="{C6EE55FA-1B01-49A5-A7F5-D39DD9C2BAC4}">
          <p14:sldIdLst>
            <p14:sldId id="349"/>
            <p14:sldId id="41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242"/>
    <a:srgbClr val="C4004F"/>
    <a:srgbClr val="011F4F"/>
    <a:srgbClr val="012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napToObjects="1">
      <p:cViewPr>
        <p:scale>
          <a:sx n="110" d="100"/>
          <a:sy n="110" d="100"/>
        </p:scale>
        <p:origin x="-1644"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3510" y="-102"/>
      </p:cViewPr>
      <p:guideLst>
        <p:guide orient="horz" pos="2899"/>
        <p:guide orient="horz" pos="2928"/>
        <p:guide pos="213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5"/>
          </a:xfrm>
          <a:prstGeom prst="rect">
            <a:avLst/>
          </a:prstGeom>
        </p:spPr>
        <p:txBody>
          <a:bodyPr vert="horz" lIns="92492" tIns="46246" rIns="92492" bIns="46246" rtlCol="0"/>
          <a:lstStyle>
            <a:lvl1pPr algn="r">
              <a:defRPr sz="1200"/>
            </a:lvl1pPr>
          </a:lstStyle>
          <a:p>
            <a:fld id="{75461407-9CF5-40DC-902F-92E4C7FF6A2A}" type="datetimeFigureOut">
              <a:rPr lang="en-US" smtClean="0"/>
              <a:t>2/17/2016</a:t>
            </a:fld>
            <a:endParaRPr lang="en-US"/>
          </a:p>
        </p:txBody>
      </p:sp>
      <p:sp>
        <p:nvSpPr>
          <p:cNvPr id="4" name="Footer Placeholder 3"/>
          <p:cNvSpPr>
            <a:spLocks noGrp="1"/>
          </p:cNvSpPr>
          <p:nvPr>
            <p:ph type="ftr" sz="quarter" idx="2"/>
          </p:nvPr>
        </p:nvSpPr>
        <p:spPr>
          <a:xfrm>
            <a:off x="0" y="8829968"/>
            <a:ext cx="2971800" cy="46643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8"/>
            <a:ext cx="2971800" cy="466434"/>
          </a:xfrm>
          <a:prstGeom prst="rect">
            <a:avLst/>
          </a:prstGeom>
        </p:spPr>
        <p:txBody>
          <a:bodyPr vert="horz" lIns="92492" tIns="46246" rIns="92492" bIns="46246" rtlCol="0" anchor="b"/>
          <a:lstStyle>
            <a:lvl1pPr algn="r">
              <a:defRPr sz="1200"/>
            </a:lvl1pPr>
          </a:lstStyle>
          <a:p>
            <a:fld id="{FDA84AC9-DE26-499E-A881-CCFC8ED6D1C0}" type="slidenum">
              <a:rPr lang="en-US" smtClean="0"/>
              <a:t>‹#›</a:t>
            </a:fld>
            <a:endParaRPr lang="en-US"/>
          </a:p>
        </p:txBody>
      </p:sp>
    </p:spTree>
    <p:extLst>
      <p:ext uri="{BB962C8B-B14F-4D97-AF65-F5344CB8AC3E}">
        <p14:creationId xmlns:p14="http://schemas.microsoft.com/office/powerpoint/2010/main" val="1866676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492" tIns="46246" rIns="92492" bIns="46246" rtlCol="0"/>
          <a:lstStyle>
            <a:lvl1pPr algn="r">
              <a:defRPr sz="1200"/>
            </a:lvl1pPr>
          </a:lstStyle>
          <a:p>
            <a:fld id="{63BB51BA-8685-014C-95B1-9D5C724AEDA3}" type="datetimeFigureOut">
              <a:rPr lang="en-US" smtClean="0"/>
              <a:pPr/>
              <a:t>2/17/2016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6"/>
            <a:ext cx="2971800" cy="464820"/>
          </a:xfrm>
          <a:prstGeom prst="rect">
            <a:avLst/>
          </a:prstGeom>
        </p:spPr>
        <p:txBody>
          <a:bodyPr vert="horz" lIns="92492" tIns="46246" rIns="92492" bIns="46246" rtlCol="0" anchor="b"/>
          <a:lstStyle>
            <a:lvl1pPr algn="r">
              <a:defRPr sz="1200"/>
            </a:lvl1pPr>
          </a:lstStyle>
          <a:p>
            <a:fld id="{C0B1AD05-18A8-044A-80C2-B0A2ABEDF74C}" type="slidenum">
              <a:rPr lang="en-US" smtClean="0"/>
              <a:pPr/>
              <a:t>‹#›</a:t>
            </a:fld>
            <a:endParaRPr lang="en-US"/>
          </a:p>
        </p:txBody>
      </p:sp>
    </p:spTree>
    <p:extLst>
      <p:ext uri="{BB962C8B-B14F-4D97-AF65-F5344CB8AC3E}">
        <p14:creationId xmlns:p14="http://schemas.microsoft.com/office/powerpoint/2010/main" val="1531446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B1AD05-18A8-044A-80C2-B0A2ABEDF74C}" type="slidenum">
              <a:rPr lang="en-US" smtClean="0"/>
              <a:pPr/>
              <a:t>1</a:t>
            </a:fld>
            <a:endParaRPr lang="en-US"/>
          </a:p>
        </p:txBody>
      </p:sp>
    </p:spTree>
    <p:extLst>
      <p:ext uri="{BB962C8B-B14F-4D97-AF65-F5344CB8AC3E}">
        <p14:creationId xmlns:p14="http://schemas.microsoft.com/office/powerpoint/2010/main" val="2668711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34</a:t>
            </a:fld>
            <a:endParaRPr lang="en-US"/>
          </a:p>
        </p:txBody>
      </p:sp>
    </p:spTree>
    <p:extLst>
      <p:ext uri="{BB962C8B-B14F-4D97-AF65-F5344CB8AC3E}">
        <p14:creationId xmlns:p14="http://schemas.microsoft.com/office/powerpoint/2010/main" val="116211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35</a:t>
            </a:fld>
            <a:endParaRPr lang="en-US"/>
          </a:p>
        </p:txBody>
      </p:sp>
    </p:spTree>
    <p:extLst>
      <p:ext uri="{BB962C8B-B14F-4D97-AF65-F5344CB8AC3E}">
        <p14:creationId xmlns:p14="http://schemas.microsoft.com/office/powerpoint/2010/main" val="1247595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37</a:t>
            </a:fld>
            <a:endParaRPr lang="en-US"/>
          </a:p>
        </p:txBody>
      </p:sp>
    </p:spTree>
    <p:extLst>
      <p:ext uri="{BB962C8B-B14F-4D97-AF65-F5344CB8AC3E}">
        <p14:creationId xmlns:p14="http://schemas.microsoft.com/office/powerpoint/2010/main" val="2509927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38</a:t>
            </a:fld>
            <a:endParaRPr lang="en-US"/>
          </a:p>
        </p:txBody>
      </p:sp>
    </p:spTree>
    <p:extLst>
      <p:ext uri="{BB962C8B-B14F-4D97-AF65-F5344CB8AC3E}">
        <p14:creationId xmlns:p14="http://schemas.microsoft.com/office/powerpoint/2010/main" val="258774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39</a:t>
            </a:fld>
            <a:endParaRPr lang="en-US"/>
          </a:p>
        </p:txBody>
      </p:sp>
    </p:spTree>
    <p:extLst>
      <p:ext uri="{BB962C8B-B14F-4D97-AF65-F5344CB8AC3E}">
        <p14:creationId xmlns:p14="http://schemas.microsoft.com/office/powerpoint/2010/main" val="141755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40</a:t>
            </a:fld>
            <a:endParaRPr lang="en-US"/>
          </a:p>
        </p:txBody>
      </p:sp>
    </p:spTree>
    <p:extLst>
      <p:ext uri="{BB962C8B-B14F-4D97-AF65-F5344CB8AC3E}">
        <p14:creationId xmlns:p14="http://schemas.microsoft.com/office/powerpoint/2010/main" val="806382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41</a:t>
            </a:fld>
            <a:endParaRPr lang="en-US"/>
          </a:p>
        </p:txBody>
      </p:sp>
    </p:spTree>
    <p:extLst>
      <p:ext uri="{BB962C8B-B14F-4D97-AF65-F5344CB8AC3E}">
        <p14:creationId xmlns:p14="http://schemas.microsoft.com/office/powerpoint/2010/main" val="3643838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42</a:t>
            </a:fld>
            <a:endParaRPr lang="en-US"/>
          </a:p>
        </p:txBody>
      </p:sp>
    </p:spTree>
    <p:extLst>
      <p:ext uri="{BB962C8B-B14F-4D97-AF65-F5344CB8AC3E}">
        <p14:creationId xmlns:p14="http://schemas.microsoft.com/office/powerpoint/2010/main" val="1719643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43</a:t>
            </a:fld>
            <a:endParaRPr lang="en-US"/>
          </a:p>
        </p:txBody>
      </p:sp>
    </p:spTree>
    <p:extLst>
      <p:ext uri="{BB962C8B-B14F-4D97-AF65-F5344CB8AC3E}">
        <p14:creationId xmlns:p14="http://schemas.microsoft.com/office/powerpoint/2010/main" val="1548348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44</a:t>
            </a:fld>
            <a:endParaRPr lang="en-US"/>
          </a:p>
        </p:txBody>
      </p:sp>
    </p:spTree>
    <p:extLst>
      <p:ext uri="{BB962C8B-B14F-4D97-AF65-F5344CB8AC3E}">
        <p14:creationId xmlns:p14="http://schemas.microsoft.com/office/powerpoint/2010/main" val="154834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8</a:t>
            </a:fld>
            <a:endParaRPr lang="en-US"/>
          </a:p>
        </p:txBody>
      </p:sp>
    </p:spTree>
    <p:extLst>
      <p:ext uri="{BB962C8B-B14F-4D97-AF65-F5344CB8AC3E}">
        <p14:creationId xmlns:p14="http://schemas.microsoft.com/office/powerpoint/2010/main" val="2105896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45</a:t>
            </a:fld>
            <a:endParaRPr lang="en-US"/>
          </a:p>
        </p:txBody>
      </p:sp>
    </p:spTree>
    <p:extLst>
      <p:ext uri="{BB962C8B-B14F-4D97-AF65-F5344CB8AC3E}">
        <p14:creationId xmlns:p14="http://schemas.microsoft.com/office/powerpoint/2010/main" val="371736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10</a:t>
            </a:fld>
            <a:endParaRPr lang="en-US"/>
          </a:p>
        </p:txBody>
      </p:sp>
    </p:spTree>
    <p:extLst>
      <p:ext uri="{BB962C8B-B14F-4D97-AF65-F5344CB8AC3E}">
        <p14:creationId xmlns:p14="http://schemas.microsoft.com/office/powerpoint/2010/main" val="255613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27</a:t>
            </a:fld>
            <a:endParaRPr lang="en-US"/>
          </a:p>
        </p:txBody>
      </p:sp>
    </p:spTree>
    <p:extLst>
      <p:ext uri="{BB962C8B-B14F-4D97-AF65-F5344CB8AC3E}">
        <p14:creationId xmlns:p14="http://schemas.microsoft.com/office/powerpoint/2010/main" val="29198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28</a:t>
            </a:fld>
            <a:endParaRPr lang="en-US"/>
          </a:p>
        </p:txBody>
      </p:sp>
    </p:spTree>
    <p:extLst>
      <p:ext uri="{BB962C8B-B14F-4D97-AF65-F5344CB8AC3E}">
        <p14:creationId xmlns:p14="http://schemas.microsoft.com/office/powerpoint/2010/main" val="222694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30</a:t>
            </a:fld>
            <a:endParaRPr lang="en-US"/>
          </a:p>
        </p:txBody>
      </p:sp>
    </p:spTree>
    <p:extLst>
      <p:ext uri="{BB962C8B-B14F-4D97-AF65-F5344CB8AC3E}">
        <p14:creationId xmlns:p14="http://schemas.microsoft.com/office/powerpoint/2010/main" val="288590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31</a:t>
            </a:fld>
            <a:endParaRPr lang="en-US"/>
          </a:p>
        </p:txBody>
      </p:sp>
    </p:spTree>
    <p:extLst>
      <p:ext uri="{BB962C8B-B14F-4D97-AF65-F5344CB8AC3E}">
        <p14:creationId xmlns:p14="http://schemas.microsoft.com/office/powerpoint/2010/main" val="392652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32</a:t>
            </a:fld>
            <a:endParaRPr lang="en-US"/>
          </a:p>
        </p:txBody>
      </p:sp>
    </p:spTree>
    <p:extLst>
      <p:ext uri="{BB962C8B-B14F-4D97-AF65-F5344CB8AC3E}">
        <p14:creationId xmlns:p14="http://schemas.microsoft.com/office/powerpoint/2010/main" val="287608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EB98-ACE6-5C4B-B5FF-7F4A140B855C}" type="slidenum">
              <a:rPr lang="en-US" smtClean="0"/>
              <a:t>33</a:t>
            </a:fld>
            <a:endParaRPr lang="en-US"/>
          </a:p>
        </p:txBody>
      </p:sp>
    </p:spTree>
    <p:extLst>
      <p:ext uri="{BB962C8B-B14F-4D97-AF65-F5344CB8AC3E}">
        <p14:creationId xmlns:p14="http://schemas.microsoft.com/office/powerpoint/2010/main" val="113848658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df"/><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pdf"/><Relationship Id="rId1" Type="http://schemas.openxmlformats.org/officeDocument/2006/relationships/slideMaster" Target="../slideMasters/slideMaster1.xml"/><Relationship Id="rId6" Type="http://schemas.openxmlformats.org/officeDocument/2006/relationships/image" Target="../media/image6.pdf"/><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2.pdf"/><Relationship Id="rId4" Type="http://schemas.openxmlformats.org/officeDocument/2006/relationships/image" Target="../media/image5.pdf"/><Relationship Id="rId9"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0" y="876300"/>
            <a:ext cx="9144000" cy="5981700"/>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7086600" y="228600"/>
            <a:ext cx="2057400" cy="2057400"/>
          </a:xfrm>
          <a:prstGeom prst="rect">
            <a:avLst/>
          </a:prstGeom>
        </p:spPr>
      </p:pic>
      <p:pic>
        <p:nvPicPr>
          <p:cNvPr id="7" name="Picture 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0" y="0"/>
            <a:ext cx="7214616" cy="292656"/>
          </a:xfrm>
          <a:prstGeom prst="rect">
            <a:avLst/>
          </a:prstGeom>
        </p:spPr>
      </p:pic>
      <p:pic>
        <p:nvPicPr>
          <p:cNvPr id="11" name="Picture 10"/>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7200900" y="0"/>
            <a:ext cx="1956816" cy="2941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5"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1600" b="0" i="0">
                <a:latin typeface="Goudy Old Style"/>
                <a:cs typeface="Goudy Old Style"/>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F9E082-F1E3-41CE-AC25-8B267E93A692}" type="datetime1">
              <a:rPr lang="en-US" smtClean="0"/>
              <a:t>2/17/2016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sz="1200"/>
            </a:lvl1pPr>
          </a:lstStyle>
          <a:p>
            <a:pPr>
              <a:defRPr/>
            </a:pPr>
            <a:r>
              <a:rPr lang="en-US"/>
              <a:t>Copyright SDA LLC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AB0E2B9-E5E4-49ED-8C5A-F73A65F19799}" type="slidenum">
              <a:rPr lang="en-US" altLang="en-US"/>
              <a:pPr>
                <a:defRPr/>
              </a:pPr>
              <a:t>‹#›</a:t>
            </a:fld>
            <a:endParaRPr lang="en-US" altLang="en-US"/>
          </a:p>
        </p:txBody>
      </p:sp>
    </p:spTree>
    <p:extLst>
      <p:ext uri="{BB962C8B-B14F-4D97-AF65-F5344CB8AC3E}">
        <p14:creationId xmlns:p14="http://schemas.microsoft.com/office/powerpoint/2010/main" val="381387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d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df"/><Relationship Id="rId11" Type="http://schemas.openxmlformats.org/officeDocument/2006/relationships/image" Target="../media/image3.png"/><Relationship Id="rId10" Type="http://schemas.openxmlformats.org/officeDocument/2006/relationships/image" Target="../media/image3.pdf"/><Relationship Id="rId4" Type="http://schemas.openxmlformats.org/officeDocument/2006/relationships/theme" Target="../theme/theme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0"/>
            <a:ext cx="7214616" cy="292656"/>
          </a:xfrm>
          <a:prstGeom prst="rect">
            <a:avLst/>
          </a:prstGeom>
        </p:spPr>
      </p:pic>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8"/>
              <a:stretch>
                <a:fillRect/>
              </a:stretch>
            </p:blipFill>
          </mc:Choice>
          <mc:Fallback>
            <p:blipFill>
              <a:blip r:embed="rId9"/>
              <a:stretch>
                <a:fillRect/>
              </a:stretch>
            </p:blipFill>
          </mc:Fallback>
        </mc:AlternateContent>
        <p:spPr>
          <a:xfrm>
            <a:off x="7200900" y="0"/>
            <a:ext cx="1956816" cy="294162"/>
          </a:xfrm>
          <a:prstGeom prst="rect">
            <a:avLst/>
          </a:prstGeom>
        </p:spPr>
      </p:pic>
      <p:pic>
        <p:nvPicPr>
          <p:cNvPr id="12" name="Picture 11"/>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0"/>
              <a:stretch>
                <a:fillRect/>
              </a:stretch>
            </p:blipFill>
          </mc:Choice>
          <mc:Fallback>
            <p:blipFill>
              <a:blip r:embed="rId11"/>
              <a:stretch>
                <a:fillRect/>
              </a:stretch>
            </p:blipFill>
          </mc:Fallback>
        </mc:AlternateContent>
        <p:spPr>
          <a:xfrm>
            <a:off x="8001000" y="292656"/>
            <a:ext cx="1143000"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Lst>
  <p:hf hdr="0" ftr="0" dt="0"/>
  <p:txStyles>
    <p:titleStyle>
      <a:lvl1pPr algn="ctr" defTabSz="457200" rtl="0" eaLnBrk="1" latinLnBrk="0" hangingPunct="1">
        <a:spcBef>
          <a:spcPct val="0"/>
        </a:spcBef>
        <a:buNone/>
        <a:defRPr sz="4400" kern="1200">
          <a:solidFill>
            <a:schemeClr val="tx1"/>
          </a:solidFill>
          <a:latin typeface="Gill Sans Ligh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ill Sans 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ill Sans 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ill Sans 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ill Sans 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ill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hcbsadvocacy.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dhcf.dc.gov/node/105566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dds.dc.gov/page/waiver-amendment-information" TargetMode="External"/><Relationship Id="rId2" Type="http://schemas.openxmlformats.org/officeDocument/2006/relationships/hyperlink" Target="mailto:Erin.Leveton@dc.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Leyla.Sarigol@d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114800"/>
            <a:ext cx="9144000" cy="1005972"/>
          </a:xfrm>
          <a:prstGeom prst="rect">
            <a:avLst/>
          </a:prstGeom>
        </p:spPr>
        <p:txBody>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r>
              <a:rPr lang="en-US" sz="4000" dirty="0" smtClean="0">
                <a:latin typeface="Gill Sans Std Light"/>
                <a:ea typeface="+mj-ea"/>
                <a:cs typeface="Gill Sans Std Light"/>
              </a:rPr>
              <a:t> </a:t>
            </a:r>
            <a:r>
              <a:rPr lang="en-US" sz="3600" dirty="0" smtClean="0">
                <a:latin typeface="Gill Sans Std Light"/>
                <a:ea typeface="+mj-ea"/>
                <a:cs typeface="Gill Sans Std Light"/>
              </a:rPr>
              <a:t>The Updated Statewide Transition Plan:</a:t>
            </a:r>
          </a:p>
          <a:p>
            <a:pPr marL="0" marR="0" lvl="0" indent="0" algn="ctr" defTabSz="457200" rtl="0" eaLnBrk="1" fontAlgn="auto" latinLnBrk="0" hangingPunct="1">
              <a:lnSpc>
                <a:spcPts val="4900"/>
              </a:lnSpc>
              <a:spcBef>
                <a:spcPct val="0"/>
              </a:spcBef>
              <a:spcAft>
                <a:spcPts val="0"/>
              </a:spcAft>
              <a:buClrTx/>
              <a:buSzTx/>
              <a:buFontTx/>
              <a:buNone/>
              <a:tabLst/>
              <a:defRPr/>
            </a:pPr>
            <a:r>
              <a:rPr lang="en-US" sz="3600" dirty="0" smtClean="0">
                <a:latin typeface="Gill Sans Std Light"/>
                <a:ea typeface="+mj-ea"/>
                <a:cs typeface="Gill Sans Std Light"/>
              </a:rPr>
              <a:t>Day Habilitation, Employment Readiness &amp; Adult Day Health </a:t>
            </a:r>
            <a:endParaRPr kumimoji="0" lang="en-US" sz="36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6" name="Title 1"/>
          <p:cNvSpPr txBox="1">
            <a:spLocks/>
          </p:cNvSpPr>
          <p:nvPr/>
        </p:nvSpPr>
        <p:spPr>
          <a:xfrm>
            <a:off x="0" y="6001563"/>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marL="0" marR="0" lvl="0" indent="0" algn="ctr" defTabSz="457200" rtl="0" eaLnBrk="1" fontAlgn="auto" latinLnBrk="0" hangingPunct="1">
              <a:lnSpc>
                <a:spcPts val="4900"/>
              </a:lnSpc>
              <a:spcBef>
                <a:spcPct val="0"/>
              </a:spcBef>
              <a:spcAft>
                <a:spcPts val="0"/>
              </a:spcAft>
              <a:buClrTx/>
              <a:buSzTx/>
              <a:buFontTx/>
              <a:buNone/>
              <a:tabLst/>
              <a:defRPr/>
            </a:pPr>
            <a:endParaRPr kumimoji="0" lang="en-US" sz="3200" u="none" strike="noStrike" kern="1200" cap="none" spc="0" normalizeH="0" baseline="0" noProof="0" dirty="0" smtClean="0">
              <a:ln>
                <a:noFill/>
              </a:ln>
              <a:solidFill>
                <a:srgbClr val="FFFFFF"/>
              </a:solidFill>
              <a:effectLst/>
              <a:uLnTx/>
              <a:uFillTx/>
              <a:latin typeface="Gill Sans Std Italic"/>
              <a:ea typeface="+mj-ea"/>
              <a:cs typeface="Gill Sans Std Italic"/>
            </a:endParaRPr>
          </a:p>
        </p:txBody>
      </p:sp>
      <p:sp>
        <p:nvSpPr>
          <p:cNvPr id="2" name="TextBox 1"/>
          <p:cNvSpPr txBox="1"/>
          <p:nvPr/>
        </p:nvSpPr>
        <p:spPr>
          <a:xfrm>
            <a:off x="7010400" y="6463228"/>
            <a:ext cx="2133600" cy="369332"/>
          </a:xfrm>
          <a:prstGeom prst="rect">
            <a:avLst/>
          </a:prstGeom>
          <a:noFill/>
        </p:spPr>
        <p:txBody>
          <a:bodyPr wrap="square" rtlCol="0">
            <a:spAutoFit/>
          </a:bodyPr>
          <a:lstStyle/>
          <a:p>
            <a:r>
              <a:rPr lang="en-US" dirty="0" smtClean="0"/>
              <a:t>February 17, 2016</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2438400"/>
            <a:ext cx="1418844" cy="10736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047536"/>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Statewide Transition </a:t>
            </a:r>
            <a:r>
              <a:rPr lang="en-US" sz="4000" dirty="0">
                <a:solidFill>
                  <a:srgbClr val="C00000"/>
                </a:solidFill>
                <a:latin typeface="Gill Sans Std Bold"/>
              </a:rPr>
              <a:t>Plan</a:t>
            </a:r>
          </a:p>
          <a:p>
            <a:pPr eaLnBrk="0" fontAlgn="base" hangingPunct="0"/>
            <a:endParaRPr lang="en-US" dirty="0" smtClean="0"/>
          </a:p>
          <a:p>
            <a:pPr marL="285750" indent="-285750" eaLnBrk="0" fontAlgn="base" hangingPunct="0">
              <a:buFont typeface="Arial" panose="020B0604020202020204" pitchFamily="34" charset="0"/>
              <a:buChar char="•"/>
            </a:pPr>
            <a:endParaRPr lang="en-US" sz="2400" dirty="0">
              <a:latin typeface="Gill Sans Light"/>
            </a:endParaRPr>
          </a:p>
          <a:p>
            <a:pPr eaLnBrk="0" fontAlgn="base" hangingPunct="0"/>
            <a:endParaRPr lang="en-US" sz="2400" dirty="0" smtClean="0">
              <a:latin typeface="Gill Sans Light"/>
            </a:endParaRPr>
          </a:p>
          <a:p>
            <a:pPr marL="342900" indent="-342900" eaLnBrk="0" fontAlgn="base" hangingPunct="0">
              <a:buFont typeface="Arial" panose="020B0604020202020204" pitchFamily="34" charset="0"/>
              <a:buChar char="•"/>
            </a:pPr>
            <a:r>
              <a:rPr lang="en-US" sz="2400" dirty="0" smtClean="0">
                <a:latin typeface="Gill Sans Light"/>
              </a:rPr>
              <a:t>Updated Statewide Transition Plan: Submit by March 31, 2016.</a:t>
            </a:r>
            <a:r>
              <a:rPr lang="en-US" sz="2400" dirty="0">
                <a:latin typeface="Gill Sans Light"/>
              </a:rPr>
              <a:t> </a:t>
            </a:r>
            <a:r>
              <a:rPr lang="en-US" sz="2400" dirty="0" smtClean="0">
                <a:latin typeface="Gill Sans Light"/>
              </a:rPr>
              <a:t> </a:t>
            </a:r>
          </a:p>
          <a:p>
            <a:pPr marL="342900" indent="-342900" eaLnBrk="0" fontAlgn="base" hangingPunct="0">
              <a:buFont typeface="Arial" panose="020B0604020202020204" pitchFamily="34" charset="0"/>
              <a:buChar char="•"/>
            </a:pPr>
            <a:endParaRPr lang="en-US" sz="2400" dirty="0">
              <a:latin typeface="Gill Sans Light"/>
            </a:endParaRPr>
          </a:p>
          <a:p>
            <a:pPr marL="342900" indent="-342900" eaLnBrk="0" fontAlgn="base" hangingPunct="0">
              <a:buFont typeface="Arial" panose="020B0604020202020204" pitchFamily="34" charset="0"/>
              <a:buChar char="•"/>
            </a:pPr>
            <a:r>
              <a:rPr lang="en-US" sz="2400" dirty="0" smtClean="0">
                <a:latin typeface="Gill Sans Light"/>
              </a:rPr>
              <a:t>Available as of February 19, 2016 on the DDS and DHCF websites and upon request.</a:t>
            </a:r>
          </a:p>
          <a:p>
            <a:pPr marL="342900" indent="-342900" eaLnBrk="0" fontAlgn="base" hangingPunct="0">
              <a:buFont typeface="Arial" panose="020B0604020202020204" pitchFamily="34" charset="0"/>
              <a:buChar char="•"/>
            </a:pPr>
            <a:endParaRPr lang="en-US" sz="2400" dirty="0">
              <a:latin typeface="Gill Sans Light"/>
            </a:endParaRPr>
          </a:p>
          <a:p>
            <a:pPr marL="342900" indent="-342900" eaLnBrk="0" fontAlgn="base" hangingPunct="0">
              <a:buFont typeface="Arial" panose="020B0604020202020204" pitchFamily="34" charset="0"/>
              <a:buChar char="•"/>
            </a:pPr>
            <a:r>
              <a:rPr lang="en-US" sz="2400" dirty="0" smtClean="0">
                <a:latin typeface="Gill Sans Light"/>
              </a:rPr>
              <a:t>Thirty day public comment period.</a:t>
            </a:r>
          </a:p>
          <a:p>
            <a:pPr marL="285750" indent="-285750" eaLnBrk="0" fontAlgn="base" hangingPunct="0">
              <a:buFont typeface="Arial" panose="020B0604020202020204" pitchFamily="34" charset="0"/>
              <a:buChar char="•"/>
            </a:pPr>
            <a:endParaRPr lang="en-US" sz="2400" dirty="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Next revision due September 31, 2016.</a:t>
            </a: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10</a:t>
            </a:fld>
            <a:endParaRPr lang="en-US" altLang="en-US"/>
          </a:p>
        </p:txBody>
      </p:sp>
    </p:spTree>
    <p:extLst>
      <p:ext uri="{BB962C8B-B14F-4D97-AF65-F5344CB8AC3E}">
        <p14:creationId xmlns:p14="http://schemas.microsoft.com/office/powerpoint/2010/main" val="1637798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Provider </a:t>
            </a:r>
          </a:p>
          <a:p>
            <a:pPr marL="0" indent="0" algn="ctr">
              <a:buNone/>
            </a:pPr>
            <a:r>
              <a:rPr lang="en-US" sz="4400" b="1" dirty="0" smtClean="0">
                <a:solidFill>
                  <a:srgbClr val="D11242"/>
                </a:solidFill>
              </a:rPr>
              <a:t>Self-Assessments</a:t>
            </a:r>
            <a:endParaRPr lang="en-US" sz="4400" b="1"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11</a:t>
            </a:fld>
            <a:endParaRPr lang="en-US" altLang="en-US"/>
          </a:p>
        </p:txBody>
      </p:sp>
    </p:spTree>
    <p:extLst>
      <p:ext uri="{BB962C8B-B14F-4D97-AF65-F5344CB8AC3E}">
        <p14:creationId xmlns:p14="http://schemas.microsoft.com/office/powerpoint/2010/main" val="276960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Day Habilitation</a:t>
            </a:r>
            <a:endParaRPr lang="en-US"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12</a:t>
            </a:fld>
            <a:endParaRPr lang="en-US" alt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6416855"/>
              </p:ext>
            </p:extLst>
          </p:nvPr>
        </p:nvGraphicFramePr>
        <p:xfrm>
          <a:off x="1371600" y="1274609"/>
          <a:ext cx="6400800" cy="5453417"/>
        </p:xfrm>
        <a:graphic>
          <a:graphicData uri="http://schemas.openxmlformats.org/drawingml/2006/table">
            <a:tbl>
              <a:tblPr firstRow="1" firstCol="1" bandRow="1">
                <a:tableStyleId>{5C22544A-7EE6-4342-B048-85BDC9FD1C3A}</a:tableStyleId>
              </a:tblPr>
              <a:tblGrid>
                <a:gridCol w="5381205"/>
                <a:gridCol w="1019595"/>
              </a:tblGrid>
              <a:tr h="281415">
                <a:tc gridSpan="2">
                  <a:txBody>
                    <a:bodyPr/>
                    <a:lstStyle/>
                    <a:p>
                      <a:pPr marL="0" marR="0" algn="ctr">
                        <a:lnSpc>
                          <a:spcPct val="115000"/>
                        </a:lnSpc>
                        <a:spcBef>
                          <a:spcPts val="0"/>
                        </a:spcBef>
                        <a:spcAft>
                          <a:spcPts val="0"/>
                        </a:spcAft>
                      </a:pPr>
                      <a:r>
                        <a:rPr lang="en-US" sz="1000" dirty="0">
                          <a:effectLst/>
                        </a:rPr>
                        <a:t>Aggregated for Day Habilitation Providers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hMerge="1">
                  <a:txBody>
                    <a:bodyPr/>
                    <a:lstStyle/>
                    <a:p>
                      <a:endParaRPr lang="en-US"/>
                    </a:p>
                  </a:txBody>
                  <a:tcPr/>
                </a:tc>
              </a:tr>
              <a:tr h="295887">
                <a:tc>
                  <a:txBody>
                    <a:bodyPr/>
                    <a:lstStyle/>
                    <a:p>
                      <a:pPr marL="0" marR="0">
                        <a:lnSpc>
                          <a:spcPct val="115000"/>
                        </a:lnSpc>
                        <a:spcBef>
                          <a:spcPts val="0"/>
                        </a:spcBef>
                        <a:spcAft>
                          <a:spcPts val="0"/>
                        </a:spcAft>
                      </a:pPr>
                      <a:r>
                        <a:rPr lang="en-US" sz="1000" dirty="0">
                          <a:effectLst/>
                        </a:rPr>
                        <a:t>Question Category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gn="ctr">
                        <a:lnSpc>
                          <a:spcPct val="115000"/>
                        </a:lnSpc>
                        <a:spcBef>
                          <a:spcPts val="0"/>
                        </a:spcBef>
                        <a:spcAft>
                          <a:spcPts val="0"/>
                        </a:spcAft>
                      </a:pPr>
                      <a:r>
                        <a:rPr lang="en-US" sz="1000">
                          <a:effectLst/>
                        </a:rPr>
                        <a:t>Average 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dirty="0">
                          <a:effectLst/>
                        </a:rPr>
                        <a:t>(a)   The setting ensures a person’s rights of privacy, dignity, respect and freedom from coercion and restraint.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dirty="0">
                          <a:effectLst/>
                        </a:rPr>
                        <a:t>(b)  The setting optimizes a person’s initiative, autonomy, and independence in making life choices.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3.25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dirty="0">
                          <a:effectLst/>
                        </a:rPr>
                        <a:t>(c)   The setting facilitates individual choice regarding services and supports, and who provides them.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dirty="0">
                          <a:effectLst/>
                        </a:rPr>
                        <a:t>(d)  The setting provides opportunities to seek employment and work in competitive integrated settings, engage in community life, and control personal 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295887">
                <a:tc>
                  <a:txBody>
                    <a:bodyPr/>
                    <a:lstStyle/>
                    <a:p>
                      <a:pPr marL="0" marR="0">
                        <a:lnSpc>
                          <a:spcPct val="115000"/>
                        </a:lnSpc>
                        <a:spcBef>
                          <a:spcPts val="0"/>
                        </a:spcBef>
                        <a:spcAft>
                          <a:spcPts val="0"/>
                        </a:spcAft>
                      </a:pPr>
                      <a:r>
                        <a:rPr lang="en-US" sz="1000" dirty="0">
                          <a:effectLst/>
                        </a:rPr>
                        <a:t>(e)   The setting is integrated and supports access to the greater community.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4.375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171986">
                <a:tc>
                  <a:txBody>
                    <a:bodyPr/>
                    <a:lstStyle/>
                    <a:p>
                      <a:pPr marL="0" marR="0">
                        <a:lnSpc>
                          <a:spcPct val="115000"/>
                        </a:lnSpc>
                        <a:spcBef>
                          <a:spcPts val="0"/>
                        </a:spcBef>
                        <a:spcAft>
                          <a:spcPts val="0"/>
                        </a:spcAft>
                      </a:pPr>
                      <a:r>
                        <a:rPr lang="en-US" sz="1000" dirty="0">
                          <a:effectLst/>
                        </a:rPr>
                        <a:t>(f)   The setting provides opportunities to engage in community life.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171986">
                <a:tc>
                  <a:txBody>
                    <a:bodyPr/>
                    <a:lstStyle/>
                    <a:p>
                      <a:pPr marL="0" marR="0">
                        <a:lnSpc>
                          <a:spcPct val="115000"/>
                        </a:lnSpc>
                        <a:spcBef>
                          <a:spcPts val="0"/>
                        </a:spcBef>
                        <a:spcAft>
                          <a:spcPts val="0"/>
                        </a:spcAft>
                      </a:pPr>
                      <a:r>
                        <a:rPr lang="en-US" sz="1000" dirty="0">
                          <a:effectLst/>
                        </a:rPr>
                        <a:t>(g)  The setting provides opportunities to control personal resources.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a:effectLst/>
                        </a:rPr>
                        <a:t>2.67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a:effectLst/>
                        </a:rPr>
                        <a:t>(h)  The setting provides opportunities to receive services in the community to the same degree of access as individuals not receiving Medicaid HCBS.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4.25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a:effectLst/>
                        </a:rPr>
                        <a:t>(i)    The setting is selected by the person from among options including non-disability specific settings and a private unit in a residential setting.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354696">
                <a:tc>
                  <a:txBody>
                    <a:bodyPr/>
                    <a:lstStyle/>
                    <a:p>
                      <a:pPr marL="0" marR="0">
                        <a:lnSpc>
                          <a:spcPct val="115000"/>
                        </a:lnSpc>
                        <a:spcBef>
                          <a:spcPts val="0"/>
                        </a:spcBef>
                        <a:spcAft>
                          <a:spcPts val="0"/>
                        </a:spcAft>
                      </a:pPr>
                      <a:r>
                        <a:rPr lang="en-US" sz="1000">
                          <a:effectLst/>
                        </a:rPr>
                        <a:t>(m) If provider-owned or controlled, the setting provides that each person has privacy in their sleeping or living space.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3.625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a:effectLst/>
                        </a:rPr>
                        <a:t>(n)  If provider-owned or controlled, the setting provides units with lockable entrance doors, with appropriate staff having keys to doors as needed.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2.75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443830">
                <a:tc>
                  <a:txBody>
                    <a:bodyPr/>
                    <a:lstStyle/>
                    <a:p>
                      <a:pPr marL="0" marR="0">
                        <a:lnSpc>
                          <a:spcPct val="115000"/>
                        </a:lnSpc>
                        <a:spcBef>
                          <a:spcPts val="0"/>
                        </a:spcBef>
                        <a:spcAft>
                          <a:spcPts val="0"/>
                        </a:spcAft>
                      </a:pPr>
                      <a:r>
                        <a:rPr lang="en-US" sz="1000">
                          <a:effectLst/>
                        </a:rPr>
                        <a:t>(q)  If provider-owned or controlled, the setting provides people with the freedom and support to control their schedules and activities and have access to food any time.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3.875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295887">
                <a:tc>
                  <a:txBody>
                    <a:bodyPr/>
                    <a:lstStyle/>
                    <a:p>
                      <a:pPr marL="0" marR="0">
                        <a:lnSpc>
                          <a:spcPct val="115000"/>
                        </a:lnSpc>
                        <a:spcBef>
                          <a:spcPts val="0"/>
                        </a:spcBef>
                        <a:spcAft>
                          <a:spcPts val="0"/>
                        </a:spcAft>
                      </a:pPr>
                      <a:r>
                        <a:rPr lang="en-US" sz="1000">
                          <a:effectLst/>
                        </a:rPr>
                        <a:t>(r)   If provider-owned or controlled, the setting allows people to have visitors at any time.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3.75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r h="295887">
                <a:tc>
                  <a:txBody>
                    <a:bodyPr/>
                    <a:lstStyle/>
                    <a:p>
                      <a:pPr marL="0" marR="0">
                        <a:lnSpc>
                          <a:spcPct val="115000"/>
                        </a:lnSpc>
                        <a:spcBef>
                          <a:spcPts val="0"/>
                        </a:spcBef>
                        <a:spcAft>
                          <a:spcPts val="0"/>
                        </a:spcAft>
                      </a:pPr>
                      <a:r>
                        <a:rPr lang="en-US" sz="1000" dirty="0">
                          <a:effectLst/>
                        </a:rPr>
                        <a:t>(s)   If provider-owned or controlled, the setting is physically accessible to the person.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c>
                  <a:txBody>
                    <a:bodyPr/>
                    <a:lstStyle/>
                    <a:p>
                      <a:pPr marL="0" marR="0">
                        <a:lnSpc>
                          <a:spcPct val="115000"/>
                        </a:lnSpc>
                        <a:spcBef>
                          <a:spcPts val="0"/>
                        </a:spcBef>
                        <a:spcAft>
                          <a:spcPts val="0"/>
                        </a:spcAft>
                      </a:pPr>
                      <a:r>
                        <a:rPr lang="en-US" sz="1000" dirty="0">
                          <a:effectLst/>
                        </a:rPr>
                        <a:t>4.875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286" marR="42286" marT="0" marB="0" anchor="b"/>
                </a:tc>
              </a:tr>
            </a:tbl>
          </a:graphicData>
        </a:graphic>
      </p:graphicFrame>
    </p:spTree>
    <p:extLst>
      <p:ext uri="{BB962C8B-B14F-4D97-AF65-F5344CB8AC3E}">
        <p14:creationId xmlns:p14="http://schemas.microsoft.com/office/powerpoint/2010/main" val="410743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Employment Readiness</a:t>
            </a:r>
            <a:endParaRPr lang="en-US"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13</a:t>
            </a:fld>
            <a:endParaRPr lang="en-US" alt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9332956"/>
              </p:ext>
            </p:extLst>
          </p:nvPr>
        </p:nvGraphicFramePr>
        <p:xfrm>
          <a:off x="1066800" y="1538994"/>
          <a:ext cx="6324600" cy="5120100"/>
        </p:xfrm>
        <a:graphic>
          <a:graphicData uri="http://schemas.openxmlformats.org/drawingml/2006/table">
            <a:tbl>
              <a:tblPr firstRow="1" firstCol="1" bandRow="1">
                <a:tableStyleId>{5C22544A-7EE6-4342-B048-85BDC9FD1C3A}</a:tableStyleId>
              </a:tblPr>
              <a:tblGrid>
                <a:gridCol w="5239248"/>
                <a:gridCol w="1085352"/>
              </a:tblGrid>
              <a:tr h="235163">
                <a:tc gridSpan="2">
                  <a:txBody>
                    <a:bodyPr/>
                    <a:lstStyle/>
                    <a:p>
                      <a:pPr marL="0" marR="0" algn="ctr">
                        <a:lnSpc>
                          <a:spcPct val="115000"/>
                        </a:lnSpc>
                        <a:spcBef>
                          <a:spcPts val="0"/>
                        </a:spcBef>
                        <a:spcAft>
                          <a:spcPts val="0"/>
                        </a:spcAft>
                      </a:pPr>
                      <a:r>
                        <a:rPr lang="en-US" sz="1000">
                          <a:effectLst/>
                        </a:rPr>
                        <a:t>Aggregated for Employment Readiness Providers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hMerge="1">
                  <a:txBody>
                    <a:bodyPr/>
                    <a:lstStyle/>
                    <a:p>
                      <a:endParaRPr lang="en-US"/>
                    </a:p>
                  </a:txBody>
                  <a:tcPr/>
                </a:tc>
              </a:tr>
              <a:tr h="249606">
                <a:tc>
                  <a:txBody>
                    <a:bodyPr/>
                    <a:lstStyle/>
                    <a:p>
                      <a:pPr marL="0" marR="0">
                        <a:lnSpc>
                          <a:spcPct val="115000"/>
                        </a:lnSpc>
                        <a:spcBef>
                          <a:spcPts val="0"/>
                        </a:spcBef>
                        <a:spcAft>
                          <a:spcPts val="0"/>
                        </a:spcAft>
                      </a:pPr>
                      <a:r>
                        <a:rPr lang="en-US" sz="1000">
                          <a:effectLst/>
                        </a:rPr>
                        <a:t>Question Category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gn="ctr">
                        <a:lnSpc>
                          <a:spcPct val="115000"/>
                        </a:lnSpc>
                        <a:spcBef>
                          <a:spcPts val="0"/>
                        </a:spcBef>
                        <a:spcAft>
                          <a:spcPts val="0"/>
                        </a:spcAft>
                      </a:pPr>
                      <a:r>
                        <a:rPr lang="en-US" sz="1000">
                          <a:effectLst/>
                        </a:rPr>
                        <a:t>Average 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(a)   The setting ensures a person’s rights of privacy, dignity, respect and freedom from coercion and restraint.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(b)  The setting optimizes a person’s initiative, autonomy, and independence in making life choices.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(c)   The setting facilitates individual choice regarding services and supports, and who provides them.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3.821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378168">
                <a:tc>
                  <a:txBody>
                    <a:bodyPr/>
                    <a:lstStyle/>
                    <a:p>
                      <a:pPr marL="0" marR="0">
                        <a:lnSpc>
                          <a:spcPct val="115000"/>
                        </a:lnSpc>
                        <a:spcBef>
                          <a:spcPts val="0"/>
                        </a:spcBef>
                        <a:spcAft>
                          <a:spcPts val="0"/>
                        </a:spcAft>
                      </a:pPr>
                      <a:r>
                        <a:rPr lang="en-US" sz="1000">
                          <a:effectLst/>
                        </a:rPr>
                        <a:t>(d)  The setting provides opportunities to seek employment and work in competitive integrated settings, engage in community life, and control personal resources.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4.153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(e)   The setting is integrated and supports access to the greater community.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(f)   The setting provides opportunities to engage in community life.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(g)  The setting provides opportunities to control personal resources.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378168">
                <a:tc>
                  <a:txBody>
                    <a:bodyPr/>
                    <a:lstStyle/>
                    <a:p>
                      <a:pPr marL="0" marR="0">
                        <a:lnSpc>
                          <a:spcPct val="115000"/>
                        </a:lnSpc>
                        <a:spcBef>
                          <a:spcPts val="0"/>
                        </a:spcBef>
                        <a:spcAft>
                          <a:spcPts val="0"/>
                        </a:spcAft>
                      </a:pPr>
                      <a:r>
                        <a:rPr lang="en-US" sz="1000">
                          <a:effectLst/>
                        </a:rPr>
                        <a:t>(h)  The setting provides opportunities to receive services in the community to the same degree of access as individuals not receiving Medicaid HCBS.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4.416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378168">
                <a:tc>
                  <a:txBody>
                    <a:bodyPr/>
                    <a:lstStyle/>
                    <a:p>
                      <a:pPr marL="0" marR="0">
                        <a:lnSpc>
                          <a:spcPct val="115000"/>
                        </a:lnSpc>
                        <a:spcBef>
                          <a:spcPts val="0"/>
                        </a:spcBef>
                        <a:spcAft>
                          <a:spcPts val="0"/>
                        </a:spcAft>
                      </a:pPr>
                      <a:r>
                        <a:rPr lang="en-US" sz="1000">
                          <a:effectLst/>
                        </a:rPr>
                        <a:t>(i)    The setting is selected by the person from among options including non-disability specific settings and a private unit in a residential setting.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4.285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352744">
                <a:tc>
                  <a:txBody>
                    <a:bodyPr/>
                    <a:lstStyle/>
                    <a:p>
                      <a:pPr marL="0" marR="0">
                        <a:lnSpc>
                          <a:spcPct val="115000"/>
                        </a:lnSpc>
                        <a:spcBef>
                          <a:spcPts val="0"/>
                        </a:spcBef>
                        <a:spcAft>
                          <a:spcPts val="0"/>
                        </a:spcAft>
                      </a:pPr>
                      <a:r>
                        <a:rPr lang="en-US" sz="1000">
                          <a:effectLst/>
                        </a:rPr>
                        <a:t>(m) If provider-owned or controlled, the setting provides that each person has privacy in their sleeping or living space.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4.392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378168">
                <a:tc>
                  <a:txBody>
                    <a:bodyPr/>
                    <a:lstStyle/>
                    <a:p>
                      <a:pPr marL="0" marR="0">
                        <a:lnSpc>
                          <a:spcPct val="115000"/>
                        </a:lnSpc>
                        <a:spcBef>
                          <a:spcPts val="0"/>
                        </a:spcBef>
                        <a:spcAft>
                          <a:spcPts val="0"/>
                        </a:spcAft>
                      </a:pPr>
                      <a:r>
                        <a:rPr lang="en-US" sz="1000">
                          <a:effectLst/>
                        </a:rPr>
                        <a:t>(n)  If provider-owned or controlled, the setting provides units with lockable entrance doors, with appropriate staff having keys to doors as needed.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470325">
                <a:tc>
                  <a:txBody>
                    <a:bodyPr/>
                    <a:lstStyle/>
                    <a:p>
                      <a:pPr marL="0" marR="0">
                        <a:lnSpc>
                          <a:spcPct val="115000"/>
                        </a:lnSpc>
                        <a:spcBef>
                          <a:spcPts val="0"/>
                        </a:spcBef>
                        <a:spcAft>
                          <a:spcPts val="0"/>
                        </a:spcAft>
                      </a:pPr>
                      <a:r>
                        <a:rPr lang="en-US" sz="1000">
                          <a:effectLst/>
                        </a:rPr>
                        <a:t>(q)  If provider-owned or controlled, the setting provides people with the freedom and support to control their schedules and activities and have access to food any time.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3.964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(r)   If provider-owned or controlled, the setting allows people to have visitors at any time.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a:effectLst/>
                        </a:rPr>
                        <a:t>4.928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r h="249606">
                <a:tc>
                  <a:txBody>
                    <a:bodyPr/>
                    <a:lstStyle/>
                    <a:p>
                      <a:pPr marL="0" marR="0">
                        <a:lnSpc>
                          <a:spcPct val="115000"/>
                        </a:lnSpc>
                        <a:spcBef>
                          <a:spcPts val="0"/>
                        </a:spcBef>
                        <a:spcAft>
                          <a:spcPts val="0"/>
                        </a:spcAft>
                      </a:pPr>
                      <a:r>
                        <a:rPr lang="en-US" sz="1000">
                          <a:effectLst/>
                        </a:rPr>
                        <a:t>(s)   If provider-owned or controlled, the setting is physically accessible to the person.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c>
                  <a:txBody>
                    <a:bodyPr/>
                    <a:lstStyle/>
                    <a:p>
                      <a:pPr marL="0" marR="0">
                        <a:lnSpc>
                          <a:spcPct val="115000"/>
                        </a:lnSpc>
                        <a:spcBef>
                          <a:spcPts val="0"/>
                        </a:spcBef>
                        <a:spcAft>
                          <a:spcPts val="0"/>
                        </a:spcAft>
                      </a:pPr>
                      <a:r>
                        <a:rPr lang="en-US" sz="1000" dirty="0">
                          <a:effectLst/>
                        </a:rPr>
                        <a:t>4.607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470" marR="38470" marT="0" marB="0" anchor="b"/>
                </a:tc>
              </a:tr>
            </a:tbl>
          </a:graphicData>
        </a:graphic>
      </p:graphicFrame>
    </p:spTree>
    <p:extLst>
      <p:ext uri="{BB962C8B-B14F-4D97-AF65-F5344CB8AC3E}">
        <p14:creationId xmlns:p14="http://schemas.microsoft.com/office/powerpoint/2010/main" val="333403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Provider </a:t>
            </a:r>
          </a:p>
          <a:p>
            <a:pPr marL="0" indent="0" algn="ctr">
              <a:buNone/>
            </a:pPr>
            <a:r>
              <a:rPr lang="en-US" sz="4400" b="1" dirty="0" smtClean="0">
                <a:solidFill>
                  <a:srgbClr val="D11242"/>
                </a:solidFill>
              </a:rPr>
              <a:t>Site-by-Site Assessments</a:t>
            </a:r>
            <a:endParaRPr lang="en-US" sz="4400" b="1"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14</a:t>
            </a:fld>
            <a:endParaRPr lang="en-US" altLang="en-US"/>
          </a:p>
        </p:txBody>
      </p:sp>
    </p:spTree>
    <p:extLst>
      <p:ext uri="{BB962C8B-B14F-4D97-AF65-F5344CB8AC3E}">
        <p14:creationId xmlns:p14="http://schemas.microsoft.com/office/powerpoint/2010/main" val="773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sp>
        <p:nvSpPr>
          <p:cNvPr id="3" name="Content Placeholder 2"/>
          <p:cNvSpPr>
            <a:spLocks noGrp="1"/>
          </p:cNvSpPr>
          <p:nvPr>
            <p:ph idx="1"/>
          </p:nvPr>
        </p:nvSpPr>
        <p:spPr/>
        <p:txBody>
          <a:bodyPr/>
          <a:lstStyle/>
          <a:p>
            <a:r>
              <a:rPr lang="en-US" sz="2000" dirty="0" smtClean="0"/>
              <a:t>Revised PCR to include all HCBS Indicators (some are informational only, because not yet a requirement to be in compliance).</a:t>
            </a:r>
          </a:p>
          <a:p>
            <a:pPr marL="0" indent="0">
              <a:buNone/>
            </a:pPr>
            <a:endParaRPr lang="en-US" sz="2000" dirty="0" smtClean="0"/>
          </a:p>
          <a:p>
            <a:r>
              <a:rPr lang="en-US" sz="2000" dirty="0" smtClean="0"/>
              <a:t>Initial round of visits to all day providers will be completed by April 2016</a:t>
            </a:r>
          </a:p>
          <a:p>
            <a:endParaRPr lang="en-US" sz="2000" dirty="0" smtClean="0"/>
          </a:p>
          <a:p>
            <a:r>
              <a:rPr lang="en-US" sz="2000" dirty="0" smtClean="0"/>
              <a:t>Initial data shows Day </a:t>
            </a:r>
            <a:r>
              <a:rPr lang="en-US" sz="2000" dirty="0"/>
              <a:t>Habilitation providers are experiencing greater challenges than Employment Readiness </a:t>
            </a:r>
            <a:r>
              <a:rPr lang="en-US" sz="2000" dirty="0" smtClean="0"/>
              <a:t>providers with compliance</a:t>
            </a:r>
          </a:p>
          <a:p>
            <a:endParaRPr lang="en-US" sz="2000" dirty="0" smtClean="0"/>
          </a:p>
          <a:p>
            <a:r>
              <a:rPr lang="en-US" sz="2000" dirty="0" smtClean="0"/>
              <a:t>We </a:t>
            </a:r>
            <a:r>
              <a:rPr lang="en-US" sz="2000" dirty="0"/>
              <a:t>are seeing challenges related to control of personal funds;  support to use community-based transportation; engagement in activities of the person’s choosing in the community; and lockable spaces. </a:t>
            </a: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15</a:t>
            </a:fld>
            <a:endParaRPr lang="en-US" altLang="en-US"/>
          </a:p>
        </p:txBody>
      </p:sp>
    </p:spTree>
    <p:extLst>
      <p:ext uri="{BB962C8B-B14F-4D97-AF65-F5344CB8AC3E}">
        <p14:creationId xmlns:p14="http://schemas.microsoft.com/office/powerpoint/2010/main" val="242502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33" y="1600200"/>
            <a:ext cx="8661027" cy="4495800"/>
          </a:xfrm>
        </p:spPr>
      </p:pic>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16</a:t>
            </a:fld>
            <a:endParaRPr lang="en-US" altLang="en-US"/>
          </a:p>
        </p:txBody>
      </p:sp>
      <p:sp>
        <p:nvSpPr>
          <p:cNvPr id="6"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spTree>
    <p:extLst>
      <p:ext uri="{BB962C8B-B14F-4D97-AF65-F5344CB8AC3E}">
        <p14:creationId xmlns:p14="http://schemas.microsoft.com/office/powerpoint/2010/main" val="3706542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17</a:t>
            </a:fld>
            <a:endParaRPr lang="en-US" altLang="en-US"/>
          </a:p>
        </p:txBody>
      </p:sp>
      <p:sp>
        <p:nvSpPr>
          <p:cNvPr id="6"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817" y="1417638"/>
            <a:ext cx="8526366" cy="4985173"/>
          </a:xfrm>
        </p:spPr>
      </p:pic>
    </p:spTree>
    <p:extLst>
      <p:ext uri="{BB962C8B-B14F-4D97-AF65-F5344CB8AC3E}">
        <p14:creationId xmlns:p14="http://schemas.microsoft.com/office/powerpoint/2010/main" val="3354609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18</a:t>
            </a:fld>
            <a:endParaRPr lang="en-US" altLang="en-US"/>
          </a:p>
        </p:txBody>
      </p:sp>
      <p:sp>
        <p:nvSpPr>
          <p:cNvPr id="6"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3809" cy="4407961"/>
          </a:xfrm>
        </p:spPr>
      </p:pic>
    </p:spTree>
    <p:extLst>
      <p:ext uri="{BB962C8B-B14F-4D97-AF65-F5344CB8AC3E}">
        <p14:creationId xmlns:p14="http://schemas.microsoft.com/office/powerpoint/2010/main" val="2999769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19</a:t>
            </a:fld>
            <a:endParaRPr lang="en-US" altLang="en-US"/>
          </a:p>
        </p:txBody>
      </p:sp>
      <p:sp>
        <p:nvSpPr>
          <p:cNvPr id="6"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122" y="1828800"/>
            <a:ext cx="8398574" cy="4267200"/>
          </a:xfrm>
        </p:spPr>
      </p:pic>
    </p:spTree>
    <p:extLst>
      <p:ext uri="{BB962C8B-B14F-4D97-AF65-F5344CB8AC3E}">
        <p14:creationId xmlns:p14="http://schemas.microsoft.com/office/powerpoint/2010/main" val="3732400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sz="4400" b="1" dirty="0" smtClean="0">
              <a:solidFill>
                <a:srgbClr val="D11242"/>
              </a:solidFill>
            </a:endParaRPr>
          </a:p>
          <a:p>
            <a:pPr marL="0" indent="0" algn="ctr">
              <a:buNone/>
            </a:pPr>
            <a:r>
              <a:rPr lang="en-US" sz="4400" b="1" dirty="0" smtClean="0">
                <a:solidFill>
                  <a:srgbClr val="D11242"/>
                </a:solidFill>
              </a:rPr>
              <a:t>Background</a:t>
            </a:r>
          </a:p>
          <a:p>
            <a:pPr marL="0" indent="0" algn="ctr">
              <a:buNone/>
            </a:pPr>
            <a:r>
              <a:rPr lang="en-US" sz="2400" b="1" dirty="0">
                <a:solidFill>
                  <a:srgbClr val="D11242"/>
                </a:solidFill>
              </a:rPr>
              <a:t>http://dds.dc.gov/page/waiver-amendment-information</a:t>
            </a:r>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2</a:t>
            </a:fld>
            <a:endParaRPr lang="en-US" altLang="en-US"/>
          </a:p>
        </p:txBody>
      </p:sp>
    </p:spTree>
    <p:extLst>
      <p:ext uri="{BB962C8B-B14F-4D97-AF65-F5344CB8AC3E}">
        <p14:creationId xmlns:p14="http://schemas.microsoft.com/office/powerpoint/2010/main" val="229560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sp>
        <p:nvSpPr>
          <p:cNvPr id="3" name="Content Placeholder 2"/>
          <p:cNvSpPr>
            <a:spLocks noGrp="1"/>
          </p:cNvSpPr>
          <p:nvPr>
            <p:ph idx="1"/>
          </p:nvPr>
        </p:nvSpPr>
        <p:spPr/>
        <p:txBody>
          <a:bodyPr/>
          <a:lstStyle/>
          <a:p>
            <a:pPr marL="0" indent="0">
              <a:buNone/>
            </a:pPr>
            <a:r>
              <a:rPr lang="en-US" sz="2800" b="1" dirty="0" smtClean="0"/>
              <a:t>Adult Day Health </a:t>
            </a:r>
          </a:p>
          <a:p>
            <a:pPr marL="0" indent="0">
              <a:buNone/>
            </a:pPr>
            <a:endParaRPr lang="en-US" sz="2000" dirty="0" smtClean="0"/>
          </a:p>
          <a:p>
            <a:r>
              <a:rPr lang="en-US" sz="2400" dirty="0" smtClean="0"/>
              <a:t>Initial assessments of all Adult Day Health providers completed during provider enrollment </a:t>
            </a:r>
          </a:p>
          <a:p>
            <a:r>
              <a:rPr lang="en-US" sz="2400" dirty="0" smtClean="0"/>
              <a:t>Initial data shows Adult Day Health </a:t>
            </a:r>
            <a:r>
              <a:rPr lang="en-US" sz="2400" dirty="0"/>
              <a:t>providers </a:t>
            </a:r>
            <a:r>
              <a:rPr lang="en-US" sz="2400" dirty="0" smtClean="0"/>
              <a:t>meet general HCBS Settings provisions </a:t>
            </a:r>
          </a:p>
          <a:p>
            <a:r>
              <a:rPr lang="en-US" sz="2400" dirty="0" smtClean="0"/>
              <a:t>Follow-up assessment under development for 90-day review</a:t>
            </a:r>
          </a:p>
          <a:p>
            <a:pPr lvl="1"/>
            <a:r>
              <a:rPr lang="en-US" sz="2400" dirty="0" smtClean="0"/>
              <a:t>More specific assessment criteria and methodology </a:t>
            </a:r>
          </a:p>
          <a:p>
            <a:pPr lvl="1"/>
            <a:r>
              <a:rPr lang="en-US" sz="2400" dirty="0" smtClean="0"/>
              <a:t>Quality improvement approach </a:t>
            </a:r>
          </a:p>
          <a:p>
            <a:pPr marL="457200" lvl="1" indent="0">
              <a:buNone/>
            </a:pPr>
            <a:endParaRPr lang="en-US" sz="1600" dirty="0" smtClean="0"/>
          </a:p>
          <a:p>
            <a:pPr lvl="1"/>
            <a:endParaRPr lang="en-US" sz="16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20</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438420"/>
            <a:ext cx="1078321" cy="815980"/>
          </a:xfrm>
          <a:prstGeom prst="rect">
            <a:avLst/>
          </a:prstGeom>
        </p:spPr>
      </p:pic>
    </p:spTree>
    <p:extLst>
      <p:ext uri="{BB962C8B-B14F-4D97-AF65-F5344CB8AC3E}">
        <p14:creationId xmlns:p14="http://schemas.microsoft.com/office/powerpoint/2010/main" val="322973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sp>
        <p:nvSpPr>
          <p:cNvPr id="3" name="Content Placeholder 2"/>
          <p:cNvSpPr>
            <a:spLocks noGrp="1"/>
          </p:cNvSpPr>
          <p:nvPr>
            <p:ph idx="1"/>
          </p:nvPr>
        </p:nvSpPr>
        <p:spPr/>
        <p:txBody>
          <a:bodyPr/>
          <a:lstStyle/>
          <a:p>
            <a:pPr marL="0" indent="0">
              <a:buNone/>
            </a:pPr>
            <a:r>
              <a:rPr lang="en-US" sz="2800" b="1" dirty="0" smtClean="0"/>
              <a:t>Adult Day Health </a:t>
            </a:r>
          </a:p>
          <a:p>
            <a:pPr marL="0" indent="0">
              <a:buNone/>
            </a:pPr>
            <a:endParaRPr lang="en-US" sz="2000" dirty="0" smtClean="0"/>
          </a:p>
          <a:p>
            <a:pPr marL="0" indent="0">
              <a:buNone/>
            </a:pPr>
            <a:r>
              <a:rPr lang="en-US" sz="2400" dirty="0" smtClean="0"/>
              <a:t>HCBS Settings Questions at Provider Enrollment </a:t>
            </a:r>
          </a:p>
          <a:p>
            <a:r>
              <a:rPr lang="en-US" sz="2000" dirty="0" smtClean="0"/>
              <a:t>Setting provides </a:t>
            </a:r>
            <a:r>
              <a:rPr lang="en-US" sz="2000" dirty="0"/>
              <a:t>the person receiving ADHP services with all of the following </a:t>
            </a:r>
            <a:r>
              <a:rPr lang="en-US" sz="2000" dirty="0" smtClean="0"/>
              <a:t>opportunities</a:t>
            </a:r>
            <a:endParaRPr lang="en-US" sz="2000" dirty="0"/>
          </a:p>
          <a:p>
            <a:pPr lvl="1"/>
            <a:r>
              <a:rPr lang="en-US" sz="2000" dirty="0" smtClean="0"/>
              <a:t>Seek employment, work in competitive settings that include people not receiving Medicaid HCBS</a:t>
            </a:r>
          </a:p>
          <a:p>
            <a:pPr lvl="1"/>
            <a:r>
              <a:rPr lang="en-US" sz="2000" dirty="0" smtClean="0"/>
              <a:t>Engage in community life, e.g. library, movies</a:t>
            </a:r>
          </a:p>
          <a:p>
            <a:pPr lvl="1"/>
            <a:r>
              <a:rPr lang="en-US" sz="2000" dirty="0" smtClean="0"/>
              <a:t>Control personal resources, e.g. finances</a:t>
            </a:r>
          </a:p>
          <a:p>
            <a:pPr lvl="1"/>
            <a:r>
              <a:rPr lang="en-US" sz="2000" dirty="0" smtClean="0"/>
              <a:t>Receive services in the community with same access as people not receiving Medicaid HCBS</a:t>
            </a:r>
          </a:p>
          <a:p>
            <a:pPr lvl="2"/>
            <a:endParaRPr lang="en-US" sz="1600" dirty="0" smtClean="0"/>
          </a:p>
          <a:p>
            <a:pPr marL="457200" lvl="1" indent="0">
              <a:buNone/>
            </a:pPr>
            <a:endParaRPr lang="en-US" sz="1600" dirty="0" smtClean="0"/>
          </a:p>
          <a:p>
            <a:pPr lvl="1"/>
            <a:endParaRPr lang="en-US" sz="16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21</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438420"/>
            <a:ext cx="1078321" cy="815980"/>
          </a:xfrm>
          <a:prstGeom prst="rect">
            <a:avLst/>
          </a:prstGeom>
        </p:spPr>
      </p:pic>
    </p:spTree>
    <p:extLst>
      <p:ext uri="{BB962C8B-B14F-4D97-AF65-F5344CB8AC3E}">
        <p14:creationId xmlns:p14="http://schemas.microsoft.com/office/powerpoint/2010/main" val="387813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sp>
        <p:nvSpPr>
          <p:cNvPr id="3" name="Content Placeholder 2"/>
          <p:cNvSpPr>
            <a:spLocks noGrp="1"/>
          </p:cNvSpPr>
          <p:nvPr>
            <p:ph idx="1"/>
          </p:nvPr>
        </p:nvSpPr>
        <p:spPr/>
        <p:txBody>
          <a:bodyPr/>
          <a:lstStyle/>
          <a:p>
            <a:pPr marL="0" indent="0">
              <a:buNone/>
            </a:pPr>
            <a:r>
              <a:rPr lang="en-US" sz="2800" b="1" dirty="0" smtClean="0"/>
              <a:t>Adult Day Health </a:t>
            </a:r>
          </a:p>
          <a:p>
            <a:pPr marL="0" indent="0">
              <a:buNone/>
            </a:pPr>
            <a:endParaRPr lang="en-US" sz="2000" dirty="0" smtClean="0"/>
          </a:p>
          <a:p>
            <a:pPr marL="0" indent="0">
              <a:buNone/>
            </a:pPr>
            <a:r>
              <a:rPr lang="en-US" sz="2400" dirty="0" smtClean="0"/>
              <a:t>HCBS Settings Questions at Provider Enrollment </a:t>
            </a:r>
          </a:p>
          <a:p>
            <a:r>
              <a:rPr lang="en-US" sz="2000" dirty="0" smtClean="0"/>
              <a:t>Setting selected by person from other settings options</a:t>
            </a:r>
          </a:p>
          <a:p>
            <a:r>
              <a:rPr lang="en-US" sz="2000" dirty="0" smtClean="0"/>
              <a:t>Setting ensures person’s rights to privacy, dignity and respect, and freedom from coercion and restraint, e.g. person talks on phone in private, personal information is not shared with others</a:t>
            </a:r>
          </a:p>
          <a:p>
            <a:r>
              <a:rPr lang="en-US" sz="2000" dirty="0" smtClean="0"/>
              <a:t>Setting enhances person’s initiative, autonomy and independence in making life choices, including daily activities, who to interact with</a:t>
            </a:r>
          </a:p>
          <a:p>
            <a:r>
              <a:rPr lang="en-US" sz="2000" dirty="0" smtClean="0"/>
              <a:t>Setting facilitates person’s choice regarding which services and supports he/or she receives at ADHP &amp; staff who provides them</a:t>
            </a:r>
            <a:endParaRPr lang="en-US" sz="2000" dirty="0"/>
          </a:p>
          <a:p>
            <a:pPr lvl="2"/>
            <a:endParaRPr lang="en-US" sz="1600" dirty="0" smtClean="0"/>
          </a:p>
          <a:p>
            <a:pPr marL="457200" lvl="1" indent="0">
              <a:buNone/>
            </a:pPr>
            <a:endParaRPr lang="en-US" sz="1600" dirty="0" smtClean="0"/>
          </a:p>
          <a:p>
            <a:pPr lvl="1"/>
            <a:endParaRPr lang="en-US" sz="1600"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438420"/>
            <a:ext cx="1078321" cy="815980"/>
          </a:xfrm>
          <a:prstGeom prst="rect">
            <a:avLst/>
          </a:prstGeom>
        </p:spPr>
      </p:pic>
    </p:spTree>
    <p:extLst>
      <p:ext uri="{BB962C8B-B14F-4D97-AF65-F5344CB8AC3E}">
        <p14:creationId xmlns:p14="http://schemas.microsoft.com/office/powerpoint/2010/main" val="1054369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23</a:t>
            </a:fld>
            <a:endParaRPr lang="en-US" altLang="en-US"/>
          </a:p>
        </p:txBody>
      </p:sp>
      <p:sp>
        <p:nvSpPr>
          <p:cNvPr id="6"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sp>
        <p:nvSpPr>
          <p:cNvPr id="2" name="Content Placeholder 1"/>
          <p:cNvSpPr>
            <a:spLocks noGrp="1"/>
          </p:cNvSpPr>
          <p:nvPr>
            <p:ph idx="1"/>
          </p:nvPr>
        </p:nvSpPr>
        <p:spPr/>
        <p:txBody>
          <a:bodyPr/>
          <a:lstStyle/>
          <a:p>
            <a:r>
              <a:rPr lang="en-US" dirty="0" smtClean="0"/>
              <a:t>Your ideas:  How to increase compliance:</a:t>
            </a:r>
          </a:p>
          <a:p>
            <a:pPr lvl="1"/>
            <a:endParaRPr lang="en-US" dirty="0" smtClean="0"/>
          </a:p>
          <a:p>
            <a:pPr lvl="1"/>
            <a:r>
              <a:rPr lang="en-US" dirty="0" smtClean="0"/>
              <a:t>Supporting people to have control </a:t>
            </a:r>
            <a:r>
              <a:rPr lang="en-US" dirty="0"/>
              <a:t>of personal funds;  </a:t>
            </a:r>
          </a:p>
          <a:p>
            <a:pPr lvl="1"/>
            <a:r>
              <a:rPr lang="en-US" dirty="0" smtClean="0"/>
              <a:t>Supporting people </a:t>
            </a:r>
            <a:r>
              <a:rPr lang="en-US" dirty="0"/>
              <a:t>to use community-based transportation; </a:t>
            </a:r>
            <a:endParaRPr lang="en-US" dirty="0" smtClean="0"/>
          </a:p>
          <a:p>
            <a:pPr lvl="1"/>
            <a:r>
              <a:rPr lang="en-US" dirty="0" smtClean="0"/>
              <a:t>Engagement </a:t>
            </a:r>
            <a:r>
              <a:rPr lang="en-US" dirty="0"/>
              <a:t>in activities of the person’s choosing in the community; and </a:t>
            </a:r>
            <a:endParaRPr lang="en-US" dirty="0" smtClean="0"/>
          </a:p>
          <a:p>
            <a:pPr lvl="1"/>
            <a:r>
              <a:rPr lang="en-US" dirty="0" smtClean="0"/>
              <a:t>Lockable </a:t>
            </a:r>
            <a:r>
              <a:rPr lang="en-US" dirty="0"/>
              <a:t>spaces. </a:t>
            </a:r>
          </a:p>
          <a:p>
            <a:endParaRPr lang="en-US" dirty="0" smtClean="0"/>
          </a:p>
          <a:p>
            <a:endParaRPr lang="en-US" dirty="0"/>
          </a:p>
        </p:txBody>
      </p:sp>
    </p:spTree>
    <p:extLst>
      <p:ext uri="{BB962C8B-B14F-4D97-AF65-F5344CB8AC3E}">
        <p14:creationId xmlns:p14="http://schemas.microsoft.com/office/powerpoint/2010/main" val="3792312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24</a:t>
            </a:fld>
            <a:endParaRPr lang="en-US" altLang="en-US"/>
          </a:p>
        </p:txBody>
      </p:sp>
      <p:sp>
        <p:nvSpPr>
          <p:cNvPr id="6" name="Title 1"/>
          <p:cNvSpPr>
            <a:spLocks noGrp="1"/>
          </p:cNvSpPr>
          <p:nvPr>
            <p:ph type="title"/>
          </p:nvPr>
        </p:nvSpPr>
        <p:spPr/>
        <p:txBody>
          <a:bodyPr/>
          <a:lstStyle/>
          <a:p>
            <a:pPr algn="l"/>
            <a:r>
              <a:rPr lang="en-US" dirty="0" smtClean="0">
                <a:solidFill>
                  <a:srgbClr val="D11242"/>
                </a:solidFill>
              </a:rPr>
              <a:t>Provider Assessments</a:t>
            </a:r>
            <a:endParaRPr lang="en-US" dirty="0">
              <a:solidFill>
                <a:srgbClr val="D11242"/>
              </a:solidFill>
            </a:endParaRPr>
          </a:p>
        </p:txBody>
      </p:sp>
      <p:sp>
        <p:nvSpPr>
          <p:cNvPr id="2" name="Content Placeholder 1"/>
          <p:cNvSpPr>
            <a:spLocks noGrp="1"/>
          </p:cNvSpPr>
          <p:nvPr>
            <p:ph idx="1"/>
          </p:nvPr>
        </p:nvSpPr>
        <p:spPr>
          <a:xfrm>
            <a:off x="457200" y="2362200"/>
            <a:ext cx="8229600" cy="3763963"/>
          </a:xfrm>
        </p:spPr>
        <p:txBody>
          <a:bodyPr/>
          <a:lstStyle/>
          <a:p>
            <a:r>
              <a:rPr lang="en-US" dirty="0" smtClean="0"/>
              <a:t>Your ideas:</a:t>
            </a:r>
          </a:p>
          <a:p>
            <a:pPr lvl="1"/>
            <a:r>
              <a:rPr lang="en-US" dirty="0" smtClean="0"/>
              <a:t>Realistic indicators of general HCBS settings provisions for Adult Day Health </a:t>
            </a:r>
          </a:p>
          <a:p>
            <a:pPr lvl="1"/>
            <a:r>
              <a:rPr lang="en-US" dirty="0" smtClean="0"/>
              <a:t>Process recommendations for follow-up assessments based on experiences with provider enrollment for Adult Day Health </a:t>
            </a:r>
            <a:endParaRPr lang="en-US" dirty="0"/>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510145"/>
            <a:ext cx="1078321" cy="815980"/>
          </a:xfrm>
          <a:prstGeom prst="rect">
            <a:avLst/>
          </a:prstGeom>
        </p:spPr>
      </p:pic>
    </p:spTree>
    <p:extLst>
      <p:ext uri="{BB962C8B-B14F-4D97-AF65-F5344CB8AC3E}">
        <p14:creationId xmlns:p14="http://schemas.microsoft.com/office/powerpoint/2010/main" val="1375774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C00000"/>
                </a:solidFill>
              </a:rPr>
              <a:t>Provider Transition Plans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Are being followed through PPR.</a:t>
            </a:r>
          </a:p>
          <a:p>
            <a:endParaRPr lang="en-US" dirty="0" smtClean="0"/>
          </a:p>
          <a:p>
            <a:r>
              <a:rPr lang="en-US" dirty="0" smtClean="0"/>
              <a:t>The CIP now includes a section on HCBS Compliance.</a:t>
            </a:r>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25</a:t>
            </a:fld>
            <a:endParaRPr lang="en-US" altLang="en-US"/>
          </a:p>
        </p:txBody>
      </p:sp>
    </p:spTree>
    <p:extLst>
      <p:ext uri="{BB962C8B-B14F-4D97-AF65-F5344CB8AC3E}">
        <p14:creationId xmlns:p14="http://schemas.microsoft.com/office/powerpoint/2010/main" val="310660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Proposed </a:t>
            </a:r>
          </a:p>
          <a:p>
            <a:pPr marL="0" indent="0" algn="ctr">
              <a:buNone/>
            </a:pPr>
            <a:r>
              <a:rPr lang="en-US" sz="4400" b="1" dirty="0" smtClean="0">
                <a:solidFill>
                  <a:srgbClr val="D11242"/>
                </a:solidFill>
              </a:rPr>
              <a:t>Waiver Amendments</a:t>
            </a:r>
            <a:endParaRPr lang="en-US" sz="4400" b="1"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26</a:t>
            </a:fld>
            <a:endParaRPr lang="en-US" altLang="en-US"/>
          </a:p>
        </p:txBody>
      </p:sp>
    </p:spTree>
    <p:extLst>
      <p:ext uri="{BB962C8B-B14F-4D97-AF65-F5344CB8AC3E}">
        <p14:creationId xmlns:p14="http://schemas.microsoft.com/office/powerpoint/2010/main" val="329856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4493538"/>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eaLnBrk="0" fontAlgn="base" hangingPunct="0"/>
            <a:endParaRPr lang="en-US" dirty="0" smtClean="0"/>
          </a:p>
          <a:p>
            <a:pPr lvl="0"/>
            <a:endParaRPr lang="en-US" sz="2400" b="1" dirty="0" smtClean="0"/>
          </a:p>
          <a:p>
            <a:pPr lvl="0"/>
            <a:endParaRPr lang="en-US" sz="2000" b="1" dirty="0" smtClean="0">
              <a:latin typeface="Gill Sans Light"/>
            </a:endParaRPr>
          </a:p>
          <a:p>
            <a:pPr lvl="0"/>
            <a:endParaRPr lang="en-US" sz="2000" b="1" dirty="0">
              <a:latin typeface="Gill Sans Light"/>
            </a:endParaRPr>
          </a:p>
          <a:p>
            <a:pPr lvl="0"/>
            <a:r>
              <a:rPr lang="en-US" sz="2000" b="1" dirty="0" smtClean="0">
                <a:latin typeface="Gill Sans Light"/>
              </a:rPr>
              <a:t>Provider </a:t>
            </a:r>
            <a:r>
              <a:rPr lang="en-US" sz="2000" b="1" dirty="0">
                <a:latin typeface="Gill Sans Light"/>
              </a:rPr>
              <a:t>Qualifications for All HCBS Settings</a:t>
            </a:r>
            <a:r>
              <a:rPr lang="en-US" sz="2000" dirty="0">
                <a:latin typeface="Gill Sans Light"/>
              </a:rPr>
              <a:t>:  </a:t>
            </a:r>
          </a:p>
          <a:p>
            <a:r>
              <a:rPr lang="en-US" sz="2400" dirty="0"/>
              <a:t> </a:t>
            </a:r>
          </a:p>
          <a:p>
            <a:r>
              <a:rPr lang="en-US" sz="2000" dirty="0">
                <a:latin typeface="Gill Sans Light"/>
              </a:rPr>
              <a:t>Modify language in provider qualifications </a:t>
            </a:r>
            <a:r>
              <a:rPr lang="en-US" sz="2000" dirty="0" smtClean="0">
                <a:latin typeface="Gill Sans Light"/>
              </a:rPr>
              <a:t>to </a:t>
            </a:r>
            <a:r>
              <a:rPr lang="en-US" sz="2000" dirty="0">
                <a:latin typeface="Gill Sans Light"/>
              </a:rPr>
              <a:t>require that any new settings must meet all requirements of the HCBS Settings Rule</a:t>
            </a:r>
            <a:r>
              <a:rPr lang="en-US" sz="2000" dirty="0" smtClean="0">
                <a:latin typeface="Gill Sans Light"/>
              </a:rPr>
              <a:t>.</a:t>
            </a:r>
          </a:p>
          <a:p>
            <a:endParaRPr lang="en-US" sz="2000" dirty="0">
              <a:latin typeface="Gill Sans Light"/>
            </a:endParaRPr>
          </a:p>
          <a:p>
            <a:r>
              <a:rPr lang="en-US" sz="2000" i="1" dirty="0" smtClean="0">
                <a:latin typeface="Gill Sans Std Light"/>
              </a:rPr>
              <a:t>Also </a:t>
            </a:r>
            <a:r>
              <a:rPr lang="en-US" sz="2000" i="1" dirty="0">
                <a:latin typeface="Gill Sans Std Light"/>
              </a:rPr>
              <a:t>applies to settings outside the natural </a:t>
            </a:r>
            <a:r>
              <a:rPr lang="en-US" sz="2000" i="1" dirty="0" smtClean="0">
                <a:latin typeface="Gill Sans Std Light"/>
              </a:rPr>
              <a:t>home </a:t>
            </a:r>
            <a:r>
              <a:rPr lang="en-US" sz="2000" i="1" dirty="0">
                <a:latin typeface="Gill Sans Std Light"/>
              </a:rPr>
              <a:t>under the </a:t>
            </a:r>
            <a:r>
              <a:rPr lang="en-US" sz="2000" i="1" dirty="0" smtClean="0">
                <a:latin typeface="Gill Sans Std Light"/>
              </a:rPr>
              <a:t>Elderly &amp; persons with Physical Disabilities (EPD) Waiver, including </a:t>
            </a:r>
            <a:r>
              <a:rPr lang="en-US" sz="2000" i="1" dirty="0">
                <a:latin typeface="Gill Sans Std Light"/>
              </a:rPr>
              <a:t>Adult Day Health and Assisted </a:t>
            </a:r>
            <a:r>
              <a:rPr lang="en-US" sz="2000" i="1" dirty="0" smtClean="0">
                <a:latin typeface="Gill Sans Std Light"/>
              </a:rPr>
              <a:t>Living. </a:t>
            </a: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27</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5364" y="4820950"/>
            <a:ext cx="510784" cy="386517"/>
          </a:xfrm>
          <a:prstGeom prst="rect">
            <a:avLst/>
          </a:prstGeom>
        </p:spPr>
      </p:pic>
    </p:spTree>
    <p:extLst>
      <p:ext uri="{BB962C8B-B14F-4D97-AF65-F5344CB8AC3E}">
        <p14:creationId xmlns:p14="http://schemas.microsoft.com/office/powerpoint/2010/main" val="4055045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186309"/>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a:latin typeface="Gill Sans Light"/>
              </a:rPr>
              <a:t>Day Habilitation: Eligibility Limitations based on </a:t>
            </a:r>
            <a:r>
              <a:rPr lang="en-US" sz="2000" b="1" dirty="0" smtClean="0">
                <a:latin typeface="Gill Sans Light"/>
              </a:rPr>
              <a:t>Level of Need for New Admissions</a:t>
            </a:r>
            <a:r>
              <a:rPr lang="en-US" sz="2000" dirty="0" smtClean="0">
                <a:latin typeface="Gill Sans Light"/>
              </a:rPr>
              <a:t>:</a:t>
            </a:r>
            <a:endParaRPr lang="en-US" sz="2000" dirty="0">
              <a:latin typeface="Gill Sans Light"/>
            </a:endParaRPr>
          </a:p>
          <a:p>
            <a:r>
              <a:rPr lang="en-US" dirty="0"/>
              <a:t> </a:t>
            </a:r>
            <a:endParaRPr lang="en-US" sz="1600" dirty="0"/>
          </a:p>
          <a:p>
            <a:pPr marL="742950" lvl="1" indent="-285750">
              <a:buFont typeface="Arial" panose="020B0604020202020204" pitchFamily="34" charset="0"/>
              <a:buChar char="•"/>
            </a:pPr>
            <a:r>
              <a:rPr lang="en-US" sz="2000" dirty="0" smtClean="0">
                <a:latin typeface="Gill Sans Light"/>
              </a:rPr>
              <a:t>People </a:t>
            </a:r>
            <a:r>
              <a:rPr lang="en-US" sz="2000" dirty="0">
                <a:latin typeface="Gill Sans Light"/>
              </a:rPr>
              <a:t>who are 64 and younger and have Level of Need score of 1 or 2 would not be eligible to attend Day Habilitation programs, unless approved by DDS.</a:t>
            </a:r>
          </a:p>
          <a:p>
            <a:pPr marL="742950" lvl="1" indent="-285750">
              <a:buFont typeface="Arial" panose="020B0604020202020204" pitchFamily="34" charset="0"/>
              <a:buChar char="•"/>
            </a:pPr>
            <a:endParaRPr lang="en-US" sz="2000" dirty="0" smtClean="0">
              <a:latin typeface="Gill Sans Light"/>
            </a:endParaRPr>
          </a:p>
          <a:p>
            <a:pPr marL="742950" lvl="1" indent="-285750">
              <a:buFont typeface="Arial" panose="020B0604020202020204" pitchFamily="34" charset="0"/>
              <a:buChar char="•"/>
            </a:pPr>
            <a:r>
              <a:rPr lang="en-US" sz="2000" dirty="0" smtClean="0">
                <a:latin typeface="Gill Sans Light"/>
              </a:rPr>
              <a:t>People </a:t>
            </a:r>
            <a:r>
              <a:rPr lang="en-US" sz="2000" dirty="0">
                <a:latin typeface="Gill Sans Light"/>
              </a:rPr>
              <a:t>who are 64 and younger and have a Level of Need score of 3 would not be eligible to attend Day Habilitation programs, unless they have tried other day and employment options for one year first, or they were approved by DDS.</a:t>
            </a:r>
          </a:p>
          <a:p>
            <a:pPr marL="742950" lvl="1" indent="-285750">
              <a:buFont typeface="Arial" panose="020B0604020202020204" pitchFamily="34" charset="0"/>
              <a:buChar char="•"/>
            </a:pPr>
            <a:endParaRPr lang="en-US" sz="2000" dirty="0" smtClean="0">
              <a:latin typeface="Gill Sans Light"/>
            </a:endParaRPr>
          </a:p>
          <a:p>
            <a:pPr marL="742950" lvl="1" indent="-285750">
              <a:buFont typeface="Arial" panose="020B0604020202020204" pitchFamily="34" charset="0"/>
              <a:buChar char="•"/>
            </a:pPr>
            <a:r>
              <a:rPr lang="en-US" sz="2000" dirty="0" smtClean="0">
                <a:latin typeface="Gill Sans Light"/>
              </a:rPr>
              <a:t>People </a:t>
            </a:r>
            <a:r>
              <a:rPr lang="en-US" sz="2000" dirty="0">
                <a:latin typeface="Gill Sans Light"/>
              </a:rPr>
              <a:t>with a Level of Need score of 3 or 4 may not attend Day Habilitation more than 4 days per week.  Wrap around services are available.  </a:t>
            </a:r>
          </a:p>
          <a:p>
            <a:pPr lvl="1"/>
            <a:r>
              <a:rPr lang="en-US" dirty="0" smtClean="0"/>
              <a:t>  </a:t>
            </a:r>
            <a:r>
              <a:rPr lang="en-US" dirty="0"/>
              <a:t/>
            </a:r>
            <a:br>
              <a:rPr lang="en-US" dirty="0"/>
            </a:br>
            <a:endParaRPr lang="en-US" sz="1600" dirty="0"/>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28</a:t>
            </a:fld>
            <a:endParaRPr lang="en-US" altLang="en-US"/>
          </a:p>
        </p:txBody>
      </p:sp>
    </p:spTree>
    <p:extLst>
      <p:ext uri="{BB962C8B-B14F-4D97-AF65-F5344CB8AC3E}">
        <p14:creationId xmlns:p14="http://schemas.microsoft.com/office/powerpoint/2010/main" val="3495148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solidFill>
                  <a:srgbClr val="C00000"/>
                </a:solidFill>
                <a:latin typeface="Gill Sans Std Bold"/>
              </a:rPr>
              <a:t>Day Habilitation LON Distribution</a:t>
            </a:r>
            <a:r>
              <a:rPr lang="en-US" dirty="0" smtClean="0">
                <a:solidFill>
                  <a:srgbClr val="C00000"/>
                </a:solidFill>
                <a:latin typeface="Gill Sans Std Bold"/>
              </a:rPr>
              <a:t/>
            </a:r>
            <a:br>
              <a:rPr lang="en-US" dirty="0" smtClean="0">
                <a:solidFill>
                  <a:srgbClr val="C00000"/>
                </a:solidFill>
                <a:latin typeface="Gill Sans Std Bold"/>
              </a:rPr>
            </a:br>
            <a:r>
              <a:rPr lang="en-US" dirty="0">
                <a:solidFill>
                  <a:srgbClr val="C00000"/>
                </a:solidFill>
                <a:latin typeface="Gill Sans Std Bold"/>
              </a:rPr>
              <a:t/>
            </a:r>
            <a:br>
              <a:rPr lang="en-US" dirty="0">
                <a:solidFill>
                  <a:srgbClr val="C00000"/>
                </a:solidFill>
                <a:latin typeface="Gill Sans Std Bold"/>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9403" y="1143000"/>
            <a:ext cx="6451527" cy="5506170"/>
          </a:xfrm>
        </p:spPr>
      </p:pic>
      <p:sp>
        <p:nvSpPr>
          <p:cNvPr id="5" name="Slide Number Placeholder 4"/>
          <p:cNvSpPr>
            <a:spLocks noGrp="1"/>
          </p:cNvSpPr>
          <p:nvPr>
            <p:ph type="sldNum" sz="quarter" idx="12"/>
          </p:nvPr>
        </p:nvSpPr>
        <p:spPr/>
        <p:txBody>
          <a:bodyPr/>
          <a:lstStyle/>
          <a:p>
            <a:pPr>
              <a:defRPr/>
            </a:pPr>
            <a:fld id="{DAB0E2B9-E5E4-49ED-8C5A-F73A65F19799}" type="slidenum">
              <a:rPr lang="en-US" altLang="en-US" smtClean="0"/>
              <a:pPr>
                <a:defRPr/>
              </a:pPr>
              <a:t>29</a:t>
            </a:fld>
            <a:endParaRPr lang="en-US" altLang="en-US"/>
          </a:p>
        </p:txBody>
      </p:sp>
    </p:spTree>
    <p:extLst>
      <p:ext uri="{BB962C8B-B14F-4D97-AF65-F5344CB8AC3E}">
        <p14:creationId xmlns:p14="http://schemas.microsoft.com/office/powerpoint/2010/main" val="1290996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HCBS Settings Rule</a:t>
            </a:r>
            <a:endParaRPr lang="en-US" dirty="0"/>
          </a:p>
        </p:txBody>
      </p:sp>
      <p:sp>
        <p:nvSpPr>
          <p:cNvPr id="3" name="Content Placeholder 2"/>
          <p:cNvSpPr>
            <a:spLocks noGrp="1"/>
          </p:cNvSpPr>
          <p:nvPr>
            <p:ph type="subTitle" idx="1"/>
          </p:nvPr>
        </p:nvSpPr>
        <p:spPr>
          <a:xfrm>
            <a:off x="924059" y="1801153"/>
            <a:ext cx="7315200" cy="457200"/>
          </a:xfrm>
        </p:spPr>
        <p:txBody>
          <a:bodyPr/>
          <a:lstStyle/>
          <a:p>
            <a:pPr marL="342900" indent="-342900">
              <a:buFont typeface="Arial" panose="020B0604020202020204" pitchFamily="34" charset="0"/>
              <a:buChar char="•"/>
            </a:pPr>
            <a:r>
              <a:rPr lang="en-US" sz="2400" dirty="0">
                <a:latin typeface="Gill Sans Light"/>
              </a:rPr>
              <a:t>Title:  Medicaid Program; State Plan Home and Community-Based Services, 5-Year Period for Waivers, Provider Payment Reassignment, and Home and Community-Based Setting Requirements for Community First Choice (Section 1915(k) of the Act) and Home and Community-Based Services (HCBS) Waivers (Section 1915(c) of the Act) or “The Settings Rule</a:t>
            </a:r>
            <a:r>
              <a:rPr lang="en-US" sz="2400" dirty="0" smtClean="0">
                <a:latin typeface="Gill Sans Light"/>
              </a:rPr>
              <a:t>”</a:t>
            </a:r>
            <a:endParaRPr lang="en-US" sz="2400" dirty="0">
              <a:latin typeface="Gill Sans Light"/>
            </a:endParaRPr>
          </a:p>
          <a:p>
            <a:pPr marL="342900" indent="-342900">
              <a:buFont typeface="Arial" panose="020B0604020202020204" pitchFamily="34" charset="0"/>
              <a:buChar char="•"/>
            </a:pPr>
            <a:r>
              <a:rPr lang="en-US" sz="2400" dirty="0">
                <a:latin typeface="Gill Sans Light"/>
              </a:rPr>
              <a:t>Published in the Federal Register on </a:t>
            </a:r>
            <a:r>
              <a:rPr lang="en-US" sz="2400" dirty="0" smtClean="0">
                <a:latin typeface="Gill Sans Light"/>
              </a:rPr>
              <a:t>01/16/2014</a:t>
            </a:r>
            <a:endParaRPr lang="en-US" sz="2400" dirty="0">
              <a:latin typeface="Gill Sans Light"/>
            </a:endParaRPr>
          </a:p>
          <a:p>
            <a:pPr marL="342900" indent="-342900">
              <a:buFont typeface="Arial" panose="020B0604020202020204" pitchFamily="34" charset="0"/>
              <a:buChar char="•"/>
            </a:pPr>
            <a:r>
              <a:rPr lang="en-US" sz="2400" dirty="0">
                <a:latin typeface="Gill Sans Light"/>
              </a:rPr>
              <a:t>Effective March 17, </a:t>
            </a:r>
            <a:r>
              <a:rPr lang="en-US" sz="2400" dirty="0" smtClean="0">
                <a:latin typeface="Gill Sans Light"/>
              </a:rPr>
              <a:t>2014</a:t>
            </a:r>
          </a:p>
          <a:p>
            <a:pPr marL="342900" indent="-342900">
              <a:buFont typeface="Arial" panose="020B0604020202020204" pitchFamily="34" charset="0"/>
              <a:buChar char="•"/>
            </a:pPr>
            <a:r>
              <a:rPr lang="en-US" sz="2400" dirty="0" smtClean="0">
                <a:latin typeface="Gill Sans Light"/>
                <a:hlinkClick r:id="rId2"/>
              </a:rPr>
              <a:t>www.hcbsadvocacy.org</a:t>
            </a:r>
            <a:r>
              <a:rPr lang="en-US" sz="2400" dirty="0" smtClean="0">
                <a:latin typeface="Gill Sans Light"/>
              </a:rPr>
              <a:t> </a:t>
            </a:r>
            <a:endParaRPr lang="en-US" sz="2400" dirty="0">
              <a:latin typeface="Gill Sans Light"/>
            </a:endParaRPr>
          </a:p>
          <a:p>
            <a:pPr marL="457200" indent="-457200">
              <a:buFont typeface="Arial" panose="020B0604020202020204" pitchFamily="34" charset="0"/>
              <a:buChar char="•"/>
            </a:pPr>
            <a:endParaRPr lang="en-US" dirty="0">
              <a:latin typeface="Gill Sans Light"/>
            </a:endParaRPr>
          </a:p>
        </p:txBody>
      </p:sp>
      <p:sp>
        <p:nvSpPr>
          <p:cNvPr id="4" name="Slide Number Placeholder 3"/>
          <p:cNvSpPr>
            <a:spLocks noGrp="1"/>
          </p:cNvSpPr>
          <p:nvPr>
            <p:ph type="sldNum" sz="quarter" idx="4294967295"/>
          </p:nvPr>
        </p:nvSpPr>
        <p:spPr>
          <a:xfrm>
            <a:off x="0" y="6249988"/>
            <a:ext cx="1162050" cy="365125"/>
          </a:xfrm>
          <a:prstGeom prst="rect">
            <a:avLst/>
          </a:prstGeom>
        </p:spPr>
        <p:txBody>
          <a:bodyPr/>
          <a:lstStyle/>
          <a:p>
            <a:fld id="{3B19CD45-F0E5-49FD-8B99-734DE8C86A43}" type="slidenum">
              <a:rPr lang="en-US" smtClean="0"/>
              <a:t>3</a:t>
            </a:fld>
            <a:endParaRPr lang="en-US"/>
          </a:p>
        </p:txBody>
      </p:sp>
    </p:spTree>
    <p:extLst>
      <p:ext uri="{BB962C8B-B14F-4D97-AF65-F5344CB8AC3E}">
        <p14:creationId xmlns:p14="http://schemas.microsoft.com/office/powerpoint/2010/main" val="4234646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293757"/>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a:latin typeface="Gill Sans Light"/>
              </a:rPr>
              <a:t>Day Habilitation: Eligibility Limitations based on </a:t>
            </a:r>
            <a:r>
              <a:rPr lang="en-US" sz="2000" b="1" dirty="0" smtClean="0">
                <a:latin typeface="Gill Sans Light"/>
              </a:rPr>
              <a:t>Level of Need for People Currently Receiving Supports</a:t>
            </a:r>
            <a:r>
              <a:rPr lang="en-US" sz="2000" dirty="0" smtClean="0">
                <a:latin typeface="Gill Sans Light"/>
              </a:rPr>
              <a:t>:</a:t>
            </a:r>
            <a:endParaRPr lang="en-US" sz="2000" dirty="0">
              <a:latin typeface="Gill Sans Light"/>
            </a:endParaRPr>
          </a:p>
          <a:p>
            <a:r>
              <a:rPr lang="en-US" dirty="0"/>
              <a:t> </a:t>
            </a:r>
            <a:endParaRPr lang="en-US" sz="2000" dirty="0">
              <a:latin typeface="Gill Sans Light"/>
            </a:endParaRPr>
          </a:p>
          <a:p>
            <a:pPr marL="742950" lvl="1" indent="-285750">
              <a:buFont typeface="Arial" panose="020B0604020202020204" pitchFamily="34" charset="0"/>
              <a:buChar char="•"/>
            </a:pPr>
            <a:r>
              <a:rPr lang="en-US" sz="2000" dirty="0">
                <a:latin typeface="Gill Sans Light"/>
              </a:rPr>
              <a:t>Within one year from the date of the approved waiver amendments, any person with a Level of Need score of 1 or 2 would no longer be eligible for Day Habilitation services must instead be offered employment services, either through the waiver, RSA, or other community based options.  Wrap around supports such as IDS would be available if a person, for example, attended RSA supported employment for half of a day.  This would be implemented on a rolling basis over the course of the year, with the new service limitation discussed and choice of alternative options offered at the person’s next ISP </a:t>
            </a:r>
            <a:r>
              <a:rPr lang="en-US" sz="2000" dirty="0" smtClean="0">
                <a:latin typeface="Gill Sans Light"/>
              </a:rPr>
              <a:t>meeting.  </a:t>
            </a:r>
            <a:r>
              <a:rPr lang="en-US" dirty="0"/>
              <a:t/>
            </a:r>
            <a:br>
              <a:rPr lang="en-US" dirty="0"/>
            </a:br>
            <a:endParaRPr lang="en-US" sz="1600" dirty="0"/>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30</a:t>
            </a:fld>
            <a:endParaRPr lang="en-US" altLang="en-US"/>
          </a:p>
        </p:txBody>
      </p:sp>
    </p:spTree>
    <p:extLst>
      <p:ext uri="{BB962C8B-B14F-4D97-AF65-F5344CB8AC3E}">
        <p14:creationId xmlns:p14="http://schemas.microsoft.com/office/powerpoint/2010/main" val="2244170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4770537"/>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a:latin typeface="Gill Sans Light"/>
              </a:rPr>
              <a:t>Peer Employees in Day Habilitation </a:t>
            </a:r>
            <a:r>
              <a:rPr lang="en-US" sz="2000" b="1" dirty="0" smtClean="0">
                <a:latin typeface="Gill Sans Light"/>
              </a:rPr>
              <a:t>&amp; Employment Readiness</a:t>
            </a:r>
          </a:p>
          <a:p>
            <a:pPr lvl="0"/>
            <a:endParaRPr lang="en-US" sz="2000" dirty="0" smtClean="0">
              <a:latin typeface="Gill Sans Light"/>
            </a:endParaRPr>
          </a:p>
          <a:p>
            <a:pPr marL="342900" lvl="0" indent="-342900">
              <a:buFont typeface="Arial" panose="020B0604020202020204" pitchFamily="34" charset="0"/>
              <a:buChar char="•"/>
            </a:pPr>
            <a:r>
              <a:rPr lang="en-US" sz="2000" dirty="0" smtClean="0">
                <a:latin typeface="Gill Sans Light"/>
              </a:rPr>
              <a:t>Modify </a:t>
            </a:r>
            <a:r>
              <a:rPr lang="en-US" sz="2000" dirty="0">
                <a:latin typeface="Gill Sans Light"/>
              </a:rPr>
              <a:t>requirements for individual employees to include people with an intellectual disability who have successfully navigated community integration, with or without supports.  </a:t>
            </a:r>
          </a:p>
          <a:p>
            <a:pPr marL="342900" lvl="0" indent="-342900">
              <a:buFont typeface="Arial" panose="020B0604020202020204" pitchFamily="34" charset="0"/>
              <a:buChar char="•"/>
            </a:pPr>
            <a:endParaRPr lang="en-US" sz="2000" dirty="0" smtClean="0">
              <a:latin typeface="Gill Sans Light"/>
            </a:endParaRPr>
          </a:p>
          <a:p>
            <a:pPr marL="342900" indent="-342900">
              <a:buFont typeface="Arial" panose="020B0604020202020204" pitchFamily="34" charset="0"/>
              <a:buChar char="•"/>
            </a:pPr>
            <a:r>
              <a:rPr lang="en-US" sz="2000" dirty="0">
                <a:latin typeface="Gill Sans Light"/>
              </a:rPr>
              <a:t>These employees would be exempt from the DDA’s competency based training requirements as it relates to DDA’s Direct Support Professional Training Policy, but shall be trained on DDA Incident Management and Enforcement Unit, Human Rights policies, and any other DDS required trainings. </a:t>
            </a:r>
          </a:p>
          <a:p>
            <a:pPr marL="342900" lvl="0" indent="-342900">
              <a:buFont typeface="Arial" panose="020B0604020202020204" pitchFamily="34" charset="0"/>
              <a:buChar char="•"/>
            </a:pPr>
            <a:endParaRPr lang="en-US" sz="2000" dirty="0" smtClean="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31</a:t>
            </a:fld>
            <a:endParaRPr lang="en-US" altLang="en-US"/>
          </a:p>
        </p:txBody>
      </p:sp>
    </p:spTree>
    <p:extLst>
      <p:ext uri="{BB962C8B-B14F-4D97-AF65-F5344CB8AC3E}">
        <p14:creationId xmlns:p14="http://schemas.microsoft.com/office/powerpoint/2010/main" val="2477856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801862"/>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a:latin typeface="Gill Sans Light"/>
              </a:rPr>
              <a:t>Peer Employees in Day Habilitation </a:t>
            </a:r>
            <a:endParaRPr lang="en-US" sz="2000" b="1" dirty="0" smtClean="0">
              <a:latin typeface="Gill Sans Light"/>
            </a:endParaRPr>
          </a:p>
          <a:p>
            <a:pPr lvl="0"/>
            <a:endParaRPr lang="en-US" sz="2000" dirty="0" smtClean="0">
              <a:latin typeface="Gill Sans Light"/>
            </a:endParaRPr>
          </a:p>
          <a:p>
            <a:pPr marL="342900" lvl="0" indent="-342900">
              <a:buFont typeface="Arial" panose="020B0604020202020204" pitchFamily="34" charset="0"/>
              <a:buChar char="•"/>
            </a:pPr>
            <a:r>
              <a:rPr lang="en-US" sz="2000" dirty="0" smtClean="0">
                <a:latin typeface="Gill Sans Light"/>
              </a:rPr>
              <a:t>Proposed qualifications:   </a:t>
            </a:r>
          </a:p>
          <a:p>
            <a:pPr marL="800100" lvl="1" indent="-342900">
              <a:buFont typeface="Arial" panose="020B0604020202020204" pitchFamily="34" charset="0"/>
              <a:buChar char="•"/>
            </a:pPr>
            <a:r>
              <a:rPr lang="en-US" dirty="0" smtClean="0">
                <a:latin typeface="Gill Sans Light"/>
              </a:rPr>
              <a:t>Be </a:t>
            </a:r>
            <a:r>
              <a:rPr lang="en-US" dirty="0">
                <a:latin typeface="Gill Sans Light"/>
              </a:rPr>
              <a:t>at least eighteen (18) years of age;</a:t>
            </a:r>
          </a:p>
          <a:p>
            <a:pPr marL="800100" lvl="1" indent="-342900">
              <a:buFont typeface="Arial" panose="020B0604020202020204" pitchFamily="34" charset="0"/>
              <a:buChar char="•"/>
            </a:pPr>
            <a:r>
              <a:rPr lang="en-US" dirty="0">
                <a:latin typeface="Gill Sans Light"/>
              </a:rPr>
              <a:t>Be acceptable to the person to whom services are provided;</a:t>
            </a:r>
          </a:p>
          <a:p>
            <a:pPr marL="800100" lvl="1" indent="-342900">
              <a:buFont typeface="Arial" panose="020B0604020202020204" pitchFamily="34" charset="0"/>
              <a:buChar char="•"/>
            </a:pPr>
            <a:r>
              <a:rPr lang="en-US" dirty="0">
                <a:latin typeface="Gill Sans Light"/>
              </a:rPr>
              <a:t>Comply with the requirements of the Health Care Facility Unlicensed Personnel Criminal Background Check Act of </a:t>
            </a:r>
            <a:r>
              <a:rPr lang="en-US" dirty="0" smtClean="0">
                <a:latin typeface="Gill Sans Light"/>
              </a:rPr>
              <a:t>1998;</a:t>
            </a:r>
            <a:r>
              <a:rPr lang="en-US" dirty="0">
                <a:latin typeface="Gill Sans Light"/>
              </a:rPr>
              <a:t>  </a:t>
            </a:r>
          </a:p>
          <a:p>
            <a:pPr marL="800100" lvl="1" indent="-342900">
              <a:buFont typeface="Arial" panose="020B0604020202020204" pitchFamily="34" charset="0"/>
              <a:buChar char="•"/>
            </a:pPr>
            <a:r>
              <a:rPr lang="en-US" dirty="0">
                <a:latin typeface="Gill Sans Light"/>
              </a:rPr>
              <a:t>Have an intellectual disability; and</a:t>
            </a:r>
          </a:p>
          <a:p>
            <a:pPr marL="800100" lvl="1" indent="-342900">
              <a:buFont typeface="Arial" panose="020B0604020202020204" pitchFamily="34" charset="0"/>
              <a:buChar char="•"/>
            </a:pPr>
            <a:r>
              <a:rPr lang="en-US" dirty="0">
                <a:latin typeface="Gill Sans Light"/>
              </a:rPr>
              <a:t>Have experience successfully participating in a range of integrated, community-based activities, which may include employment, with or without supports; and at least one of the following:</a:t>
            </a:r>
          </a:p>
          <a:p>
            <a:pPr marL="1257300" lvl="2" indent="-342900">
              <a:buFont typeface="Arial" panose="020B0604020202020204" pitchFamily="34" charset="0"/>
              <a:buChar char="•"/>
            </a:pPr>
            <a:r>
              <a:rPr lang="en-US" dirty="0">
                <a:latin typeface="Gill Sans Light"/>
              </a:rPr>
              <a:t>Participating in advocacy meetings;</a:t>
            </a:r>
          </a:p>
          <a:p>
            <a:pPr marL="1257300" lvl="2" indent="-342900">
              <a:buFont typeface="Arial" panose="020B0604020202020204" pitchFamily="34" charset="0"/>
              <a:buChar char="•"/>
            </a:pPr>
            <a:r>
              <a:rPr lang="en-US" dirty="0">
                <a:latin typeface="Gill Sans Light"/>
              </a:rPr>
              <a:t>Advocating on behalf of people with disabilities;</a:t>
            </a:r>
          </a:p>
          <a:p>
            <a:pPr marL="1257300" lvl="2" indent="-342900">
              <a:buFont typeface="Arial" panose="020B0604020202020204" pitchFamily="34" charset="0"/>
              <a:buChar char="•"/>
            </a:pPr>
            <a:r>
              <a:rPr lang="en-US" dirty="0">
                <a:latin typeface="Gill Sans Light"/>
              </a:rPr>
              <a:t>Be trained in advocacy on behalf of people with disabilities by an advocacy organization; or</a:t>
            </a:r>
          </a:p>
          <a:p>
            <a:pPr marL="1257300" lvl="2" indent="-342900">
              <a:buFont typeface="Arial" panose="020B0604020202020204" pitchFamily="34" charset="0"/>
              <a:buChar char="•"/>
            </a:pPr>
            <a:r>
              <a:rPr lang="en-US" dirty="0">
                <a:latin typeface="Gill Sans Light"/>
              </a:rPr>
              <a:t>Be trained and certified in peer counseling by a certified peer counseling program.</a:t>
            </a:r>
          </a:p>
          <a:p>
            <a:r>
              <a:rPr lang="en-US" sz="2000" dirty="0">
                <a:latin typeface="Gill Sans Light"/>
              </a:rPr>
              <a:t> </a:t>
            </a:r>
          </a:p>
          <a:p>
            <a:pPr lvl="1"/>
            <a:r>
              <a:rPr lang="en-US" sz="2000" dirty="0">
                <a:latin typeface="Gill Sans Light"/>
              </a:rPr>
              <a:t/>
            </a:r>
            <a:br>
              <a:rPr lang="en-US" sz="2000" dirty="0">
                <a:latin typeface="Gill Sans Light"/>
              </a:rPr>
            </a:b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32</a:t>
            </a:fld>
            <a:endParaRPr lang="en-US" altLang="en-US"/>
          </a:p>
        </p:txBody>
      </p:sp>
    </p:spTree>
    <p:extLst>
      <p:ext uri="{BB962C8B-B14F-4D97-AF65-F5344CB8AC3E}">
        <p14:creationId xmlns:p14="http://schemas.microsoft.com/office/powerpoint/2010/main" val="925712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524863"/>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a:latin typeface="Gill Sans Light"/>
              </a:rPr>
              <a:t>Peer Employees in </a:t>
            </a:r>
            <a:r>
              <a:rPr lang="en-US" sz="2000" b="1" dirty="0" smtClean="0">
                <a:latin typeface="Gill Sans Light"/>
              </a:rPr>
              <a:t>Employment Readiness</a:t>
            </a:r>
          </a:p>
          <a:p>
            <a:pPr lvl="0"/>
            <a:endParaRPr lang="en-US" sz="2000" dirty="0" smtClean="0">
              <a:latin typeface="Gill Sans Light"/>
            </a:endParaRPr>
          </a:p>
          <a:p>
            <a:pPr marL="342900" lvl="0" indent="-342900">
              <a:buFont typeface="Arial" panose="020B0604020202020204" pitchFamily="34" charset="0"/>
              <a:buChar char="•"/>
            </a:pPr>
            <a:r>
              <a:rPr lang="en-US" sz="2000" dirty="0" smtClean="0">
                <a:latin typeface="Gill Sans Light"/>
              </a:rPr>
              <a:t>Proposed qualifications:   </a:t>
            </a:r>
          </a:p>
          <a:p>
            <a:pPr marL="800100" lvl="1" indent="-342900">
              <a:buFont typeface="Arial" panose="020B0604020202020204" pitchFamily="34" charset="0"/>
              <a:buChar char="•"/>
            </a:pPr>
            <a:r>
              <a:rPr lang="en-US" dirty="0" smtClean="0">
                <a:latin typeface="Gill Sans Light"/>
              </a:rPr>
              <a:t>Be </a:t>
            </a:r>
            <a:r>
              <a:rPr lang="en-US" dirty="0">
                <a:latin typeface="Gill Sans Light"/>
              </a:rPr>
              <a:t>at least eighteen (18) years of age;</a:t>
            </a:r>
          </a:p>
          <a:p>
            <a:pPr marL="800100" lvl="1" indent="-342900">
              <a:buFont typeface="Arial" panose="020B0604020202020204" pitchFamily="34" charset="0"/>
              <a:buChar char="•"/>
            </a:pPr>
            <a:r>
              <a:rPr lang="en-US" dirty="0">
                <a:latin typeface="Gill Sans Light"/>
              </a:rPr>
              <a:t>Be acceptable to the person to whom services are provided;</a:t>
            </a:r>
          </a:p>
          <a:p>
            <a:pPr marL="800100" lvl="1" indent="-342900">
              <a:buFont typeface="Arial" panose="020B0604020202020204" pitchFamily="34" charset="0"/>
              <a:buChar char="•"/>
            </a:pPr>
            <a:r>
              <a:rPr lang="en-US" dirty="0">
                <a:latin typeface="Gill Sans Light"/>
              </a:rPr>
              <a:t>Comply with the requirements of the Health Care Facility Unlicensed Personnel Criminal Background Check Act of </a:t>
            </a:r>
            <a:r>
              <a:rPr lang="en-US" dirty="0" smtClean="0">
                <a:latin typeface="Gill Sans Light"/>
              </a:rPr>
              <a:t>1998;</a:t>
            </a:r>
            <a:r>
              <a:rPr lang="en-US" dirty="0">
                <a:latin typeface="Gill Sans Light"/>
              </a:rPr>
              <a:t>  </a:t>
            </a:r>
          </a:p>
          <a:p>
            <a:pPr marL="800100" lvl="1" indent="-342900">
              <a:buFont typeface="Arial" panose="020B0604020202020204" pitchFamily="34" charset="0"/>
              <a:buChar char="•"/>
            </a:pPr>
            <a:r>
              <a:rPr lang="en-US" dirty="0">
                <a:latin typeface="Gill Sans Light"/>
              </a:rPr>
              <a:t>Have an intellectual disability; </a:t>
            </a:r>
            <a:r>
              <a:rPr lang="en-US" dirty="0" smtClean="0">
                <a:latin typeface="Gill Sans Light"/>
              </a:rPr>
              <a:t>and</a:t>
            </a:r>
          </a:p>
          <a:p>
            <a:pPr marL="800100" lvl="1" indent="-342900">
              <a:buFont typeface="Arial" panose="020B0604020202020204" pitchFamily="34" charset="0"/>
              <a:buChar char="•"/>
            </a:pPr>
            <a:r>
              <a:rPr lang="en-US" dirty="0" smtClean="0">
                <a:latin typeface="Gill Sans Light"/>
              </a:rPr>
              <a:t>Have </a:t>
            </a:r>
            <a:r>
              <a:rPr lang="en-US" dirty="0">
                <a:latin typeface="Gill Sans Light"/>
              </a:rPr>
              <a:t>experience working in competitive, integrated employment, with or without supports; and at least one of the following:</a:t>
            </a:r>
          </a:p>
          <a:p>
            <a:pPr marL="1257300" lvl="2" indent="-342900">
              <a:buFont typeface="Arial" panose="020B0604020202020204" pitchFamily="34" charset="0"/>
              <a:buChar char="•"/>
            </a:pPr>
            <a:r>
              <a:rPr lang="en-US" dirty="0" smtClean="0">
                <a:latin typeface="Gill Sans Light"/>
              </a:rPr>
              <a:t>Participating </a:t>
            </a:r>
            <a:r>
              <a:rPr lang="en-US" dirty="0">
                <a:latin typeface="Gill Sans Light"/>
              </a:rPr>
              <a:t>in advocacy meetings;</a:t>
            </a:r>
          </a:p>
          <a:p>
            <a:pPr marL="1257300" lvl="2" indent="-342900">
              <a:buFont typeface="Arial" panose="020B0604020202020204" pitchFamily="34" charset="0"/>
              <a:buChar char="•"/>
            </a:pPr>
            <a:r>
              <a:rPr lang="en-US" dirty="0">
                <a:latin typeface="Gill Sans Light"/>
              </a:rPr>
              <a:t>Advocating on behalf of people with disabilities;</a:t>
            </a:r>
          </a:p>
          <a:p>
            <a:pPr marL="1257300" lvl="2" indent="-342900">
              <a:buFont typeface="Arial" panose="020B0604020202020204" pitchFamily="34" charset="0"/>
              <a:buChar char="•"/>
            </a:pPr>
            <a:r>
              <a:rPr lang="en-US" dirty="0">
                <a:latin typeface="Gill Sans Light"/>
              </a:rPr>
              <a:t>Be trained in advocacy on behalf of people with disabilities by an advocacy organization; or</a:t>
            </a:r>
          </a:p>
          <a:p>
            <a:pPr marL="1257300" lvl="2" indent="-342900">
              <a:buFont typeface="Arial" panose="020B0604020202020204" pitchFamily="34" charset="0"/>
              <a:buChar char="•"/>
            </a:pPr>
            <a:r>
              <a:rPr lang="en-US" dirty="0">
                <a:latin typeface="Gill Sans Light"/>
              </a:rPr>
              <a:t>Be trained and certified in peer counseling by a certified peer counseling program.</a:t>
            </a:r>
          </a:p>
          <a:p>
            <a:r>
              <a:rPr lang="en-US" sz="2000" dirty="0">
                <a:latin typeface="Gill Sans Light"/>
              </a:rPr>
              <a:t> </a:t>
            </a:r>
          </a:p>
          <a:p>
            <a:pPr lvl="1"/>
            <a:r>
              <a:rPr lang="en-US" sz="2000" dirty="0">
                <a:latin typeface="Gill Sans Light"/>
              </a:rPr>
              <a:t/>
            </a:r>
            <a:br>
              <a:rPr lang="en-US" sz="2000" dirty="0">
                <a:latin typeface="Gill Sans Light"/>
              </a:rPr>
            </a:b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33</a:t>
            </a:fld>
            <a:endParaRPr lang="en-US" altLang="en-US"/>
          </a:p>
        </p:txBody>
      </p:sp>
    </p:spTree>
    <p:extLst>
      <p:ext uri="{BB962C8B-B14F-4D97-AF65-F5344CB8AC3E}">
        <p14:creationId xmlns:p14="http://schemas.microsoft.com/office/powerpoint/2010/main" val="751388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265226" cy="6186309"/>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smtClean="0">
                <a:latin typeface="Gill Sans Light"/>
              </a:rPr>
              <a:t>Size Limitations for Day Habilitation &amp; Employment Readiness Services</a:t>
            </a:r>
          </a:p>
          <a:p>
            <a:r>
              <a:rPr lang="en-US" dirty="0"/>
              <a:t> </a:t>
            </a:r>
            <a:endParaRPr lang="en-US" sz="1600" dirty="0"/>
          </a:p>
          <a:p>
            <a:pPr marL="800100" lvl="1" indent="-342900">
              <a:buFont typeface="Arial" panose="020B0604020202020204" pitchFamily="34" charset="0"/>
              <a:buChar char="•"/>
            </a:pPr>
            <a:r>
              <a:rPr lang="en-US" dirty="0">
                <a:latin typeface="Gill Sans Light"/>
              </a:rPr>
              <a:t>In order to be eligible to provide HCBS day habilitation or employment readiness services, any new setting location may not include more than fifty people who receive HCBS waiver services or supports from an ICF/IDD and are engaged in active treatment.</a:t>
            </a:r>
          </a:p>
          <a:p>
            <a:r>
              <a:rPr lang="en-US" dirty="0">
                <a:latin typeface="Gill Sans Light"/>
              </a:rPr>
              <a:t> </a:t>
            </a:r>
          </a:p>
          <a:p>
            <a:pPr marL="800100" lvl="1" indent="-342900">
              <a:buFont typeface="Arial" panose="020B0604020202020204" pitchFamily="34" charset="0"/>
              <a:buChar char="•"/>
            </a:pPr>
            <a:r>
              <a:rPr lang="en-US" dirty="0">
                <a:latin typeface="Gill Sans Light"/>
              </a:rPr>
              <a:t>Current settings that have a census under 50 people may not exceed fifty people who receive HCBS waiver services or supports from an ICF/IDD and are engaged in active treatment.</a:t>
            </a:r>
          </a:p>
          <a:p>
            <a:pPr marL="342900" indent="-342900">
              <a:buFont typeface="Arial" panose="020B0604020202020204" pitchFamily="34" charset="0"/>
              <a:buChar char="•"/>
            </a:pPr>
            <a:endParaRPr lang="en-US" dirty="0">
              <a:latin typeface="Gill Sans Light"/>
            </a:endParaRPr>
          </a:p>
          <a:p>
            <a:pPr marL="800100" lvl="1" indent="-342900">
              <a:buFont typeface="Arial" panose="020B0604020202020204" pitchFamily="34" charset="0"/>
              <a:buChar char="•"/>
            </a:pPr>
            <a:r>
              <a:rPr lang="en-US" dirty="0">
                <a:latin typeface="Gill Sans Light"/>
              </a:rPr>
              <a:t>Current settings that have a census above 50 people who receive HCBS waiver services or supports from an ICF/IDD and are engaged in active treatment will not be eligible for new HCBS waiver referrals until their census is under fifty people.</a:t>
            </a:r>
          </a:p>
          <a:p>
            <a:pPr lvl="1"/>
            <a:r>
              <a:rPr lang="en-US" sz="2000" dirty="0">
                <a:latin typeface="Gill Sans Light"/>
              </a:rPr>
              <a:t/>
            </a:r>
            <a:br>
              <a:rPr lang="en-US" sz="2000" dirty="0">
                <a:latin typeface="Gill Sans Light"/>
              </a:rPr>
            </a:b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34</a:t>
            </a:fld>
            <a:endParaRPr lang="en-US" altLang="en-US"/>
          </a:p>
        </p:txBody>
      </p:sp>
    </p:spTree>
    <p:extLst>
      <p:ext uri="{BB962C8B-B14F-4D97-AF65-F5344CB8AC3E}">
        <p14:creationId xmlns:p14="http://schemas.microsoft.com/office/powerpoint/2010/main" val="1007031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4473"/>
            <a:ext cx="8265226" cy="6186309"/>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Proposed Waiver Amendments</a:t>
            </a:r>
            <a:endParaRPr lang="en-US" sz="4000" dirty="0">
              <a:solidFill>
                <a:srgbClr val="C00000"/>
              </a:solidFill>
              <a:latin typeface="Gill Sans Std Bold"/>
            </a:endParaRPr>
          </a:p>
          <a:p>
            <a:pPr lvl="0"/>
            <a:endParaRPr lang="en-US" sz="2400" b="1" dirty="0" smtClean="0"/>
          </a:p>
          <a:p>
            <a:pPr lvl="0"/>
            <a:r>
              <a:rPr lang="en-US" sz="2000" b="1" dirty="0" smtClean="0">
                <a:latin typeface="Gill Sans Light"/>
              </a:rPr>
              <a:t>Time Limitation for Employment Readiness Services</a:t>
            </a:r>
          </a:p>
          <a:p>
            <a:r>
              <a:rPr lang="en-US" sz="2000" dirty="0">
                <a:latin typeface="Gill Sans Light"/>
              </a:rPr>
              <a:t>  </a:t>
            </a:r>
          </a:p>
          <a:p>
            <a:pPr marL="342900" indent="-342900">
              <a:buFont typeface="Arial" panose="020B0604020202020204" pitchFamily="34" charset="0"/>
              <a:buChar char="•"/>
            </a:pPr>
            <a:r>
              <a:rPr lang="en-US" dirty="0">
                <a:latin typeface="Gill Sans Light"/>
              </a:rPr>
              <a:t>Limit the length of time a person can consecutively attend employment readiness programs to two years, unless approved by DDS.  </a:t>
            </a:r>
            <a:endParaRPr lang="en-US" dirty="0" smtClean="0">
              <a:latin typeface="Gill Sans Light"/>
            </a:endParaRPr>
          </a:p>
          <a:p>
            <a:pPr marL="342900" indent="-342900">
              <a:buFont typeface="Arial" panose="020B0604020202020204" pitchFamily="34" charset="0"/>
              <a:buChar char="•"/>
            </a:pPr>
            <a:endParaRPr lang="en-US" dirty="0" smtClean="0">
              <a:latin typeface="Gill Sans Light"/>
            </a:endParaRPr>
          </a:p>
          <a:p>
            <a:pPr marL="342900" indent="-342900">
              <a:buFont typeface="Arial" panose="020B0604020202020204" pitchFamily="34" charset="0"/>
              <a:buChar char="•"/>
            </a:pPr>
            <a:r>
              <a:rPr lang="en-US" dirty="0" smtClean="0">
                <a:latin typeface="Gill Sans Light"/>
              </a:rPr>
              <a:t>Allow </a:t>
            </a:r>
            <a:r>
              <a:rPr lang="en-US" dirty="0">
                <a:latin typeface="Gill Sans Light"/>
              </a:rPr>
              <a:t>a one year extension to a maximum of three years if the person has been referred to RSA, supported employment, or another community-based employment service, and is going through the intake and evaluation process; or if those employment services do not cover the typical Monday to Friday daytime hours.  </a:t>
            </a:r>
            <a:endParaRPr lang="en-US" dirty="0" smtClean="0">
              <a:latin typeface="Gill Sans Light"/>
            </a:endParaRPr>
          </a:p>
          <a:p>
            <a:pPr marL="342900" indent="-342900">
              <a:buFont typeface="Arial" panose="020B0604020202020204" pitchFamily="34" charset="0"/>
              <a:buChar char="•"/>
            </a:pPr>
            <a:endParaRPr lang="en-US" dirty="0" smtClean="0">
              <a:latin typeface="Gill Sans Light"/>
            </a:endParaRPr>
          </a:p>
          <a:p>
            <a:pPr marL="342900" indent="-342900">
              <a:buFont typeface="Arial" panose="020B0604020202020204" pitchFamily="34" charset="0"/>
              <a:buChar char="•"/>
            </a:pPr>
            <a:r>
              <a:rPr lang="en-US" dirty="0" smtClean="0">
                <a:latin typeface="Gill Sans Light"/>
              </a:rPr>
              <a:t>For </a:t>
            </a:r>
            <a:r>
              <a:rPr lang="en-US" dirty="0">
                <a:latin typeface="Gill Sans Light"/>
              </a:rPr>
              <a:t>people currently receiving Employment Readiness services, the time limitation would begin to run upon approval of the waiver amendment.  </a:t>
            </a:r>
            <a:endParaRPr lang="en-US" dirty="0" smtClean="0">
              <a:latin typeface="Gill Sans Light"/>
            </a:endParaRPr>
          </a:p>
          <a:p>
            <a:pPr marL="342900" indent="-342900">
              <a:buFont typeface="Arial" panose="020B0604020202020204" pitchFamily="34" charset="0"/>
              <a:buChar char="•"/>
            </a:pPr>
            <a:endParaRPr lang="en-US" dirty="0" smtClean="0">
              <a:latin typeface="Gill Sans Light"/>
            </a:endParaRPr>
          </a:p>
          <a:p>
            <a:pPr marL="342900" indent="-342900">
              <a:buFont typeface="Arial" panose="020B0604020202020204" pitchFamily="34" charset="0"/>
              <a:buChar char="•"/>
            </a:pPr>
            <a:r>
              <a:rPr lang="en-US" dirty="0" smtClean="0">
                <a:latin typeface="Gill Sans Light"/>
              </a:rPr>
              <a:t>Likewise</a:t>
            </a:r>
            <a:r>
              <a:rPr lang="en-US" dirty="0">
                <a:latin typeface="Gill Sans Light"/>
              </a:rPr>
              <a:t>, these limitations would apply to anyone new admission to Employment Readiness services.           </a:t>
            </a:r>
          </a:p>
          <a:p>
            <a:pPr lvl="1"/>
            <a:r>
              <a:rPr lang="en-US" sz="2000" dirty="0">
                <a:latin typeface="Gill Sans Light"/>
              </a:rPr>
              <a:t/>
            </a:r>
            <a:br>
              <a:rPr lang="en-US" sz="2000" dirty="0">
                <a:latin typeface="Gill Sans Light"/>
              </a:rPr>
            </a:br>
            <a:endParaRPr lang="en-US" sz="2000"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35</a:t>
            </a:fld>
            <a:endParaRPr lang="en-US" altLang="en-US"/>
          </a:p>
        </p:txBody>
      </p:sp>
    </p:spTree>
    <p:extLst>
      <p:ext uri="{BB962C8B-B14F-4D97-AF65-F5344CB8AC3E}">
        <p14:creationId xmlns:p14="http://schemas.microsoft.com/office/powerpoint/2010/main" val="251258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Changes to</a:t>
            </a:r>
          </a:p>
          <a:p>
            <a:pPr marL="0" indent="0" algn="ctr">
              <a:buNone/>
            </a:pPr>
            <a:r>
              <a:rPr lang="en-US" sz="4400" b="1" dirty="0" smtClean="0">
                <a:solidFill>
                  <a:srgbClr val="D11242"/>
                </a:solidFill>
              </a:rPr>
              <a:t>Regulations</a:t>
            </a:r>
            <a:endParaRPr lang="en-US" sz="4400" b="1" dirty="0">
              <a:solidFill>
                <a:srgbClr val="D11242"/>
              </a:solidFill>
            </a:endParaRPr>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36</a:t>
            </a:fld>
            <a:endParaRPr lang="en-US" altLang="en-US"/>
          </a:p>
        </p:txBody>
      </p:sp>
    </p:spTree>
    <p:extLst>
      <p:ext uri="{BB962C8B-B14F-4D97-AF65-F5344CB8AC3E}">
        <p14:creationId xmlns:p14="http://schemas.microsoft.com/office/powerpoint/2010/main" val="1965555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447645"/>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General Provisions</a:t>
            </a:r>
            <a:endParaRPr lang="en-US" dirty="0" smtClean="0">
              <a:solidFill>
                <a:srgbClr val="C00000"/>
              </a:solidFill>
            </a:endParaRPr>
          </a:p>
          <a:p>
            <a:r>
              <a:rPr lang="en-US" dirty="0">
                <a:latin typeface="Goudy Old Style" panose="02020502050305020303" pitchFamily="18" charset="0"/>
              </a:rPr>
              <a:t> </a:t>
            </a:r>
            <a:endParaRPr lang="en-US" dirty="0" smtClean="0"/>
          </a:p>
          <a:p>
            <a:pPr marL="285750" indent="-285750">
              <a:buClr>
                <a:srgbClr val="C00000"/>
              </a:buClr>
              <a:buFont typeface="Arial" panose="020B0604020202020204" pitchFamily="34" charset="0"/>
              <a:buChar char="•"/>
            </a:pPr>
            <a:r>
              <a:rPr lang="en-US" b="1" cap="all" dirty="0" smtClean="0">
                <a:latin typeface="Gill Sans Light"/>
              </a:rPr>
              <a:t>1938	 Home and Community Based Setting Requirements</a:t>
            </a:r>
            <a:endParaRPr lang="en-US" dirty="0" smtClean="0">
              <a:latin typeface="Gill Sans Light"/>
            </a:endParaRPr>
          </a:p>
          <a:p>
            <a:pPr marL="285750" indent="-285750">
              <a:buClr>
                <a:srgbClr val="C00000"/>
              </a:buClr>
              <a:buFont typeface="Arial" panose="020B0604020202020204" pitchFamily="34" charset="0"/>
              <a:buChar char="•"/>
            </a:pPr>
            <a:endParaRPr lang="en-US" dirty="0" smtClean="0">
              <a:latin typeface="Gill Sans Light"/>
            </a:endParaRPr>
          </a:p>
          <a:p>
            <a:pPr>
              <a:buClr>
                <a:srgbClr val="C00000"/>
              </a:buClr>
            </a:pPr>
            <a:r>
              <a:rPr lang="en-US" dirty="0" smtClean="0">
                <a:latin typeface="Gill Sans Light"/>
              </a:rPr>
              <a:t>1938.1</a:t>
            </a:r>
            <a:r>
              <a:rPr lang="en-US" dirty="0">
                <a:latin typeface="Gill Sans Light"/>
              </a:rPr>
              <a:t>	All </a:t>
            </a:r>
            <a:r>
              <a:rPr lang="en-US" dirty="0" smtClean="0">
                <a:latin typeface="Gill Sans Light"/>
              </a:rPr>
              <a:t>Day Habilitation and </a:t>
            </a:r>
            <a:r>
              <a:rPr lang="en-US" dirty="0">
                <a:latin typeface="Gill Sans Light"/>
              </a:rPr>
              <a:t>Employment Readiness settings must: </a:t>
            </a:r>
            <a:endParaRPr lang="en-US" dirty="0" smtClean="0">
              <a:latin typeface="Gill Sans Light"/>
            </a:endParaRPr>
          </a:p>
          <a:p>
            <a:pPr>
              <a:buClr>
                <a:srgbClr val="C00000"/>
              </a:buClr>
            </a:pPr>
            <a:endParaRPr lang="en-US" sz="2000" dirty="0">
              <a:latin typeface="Gill Sans Light"/>
            </a:endParaRPr>
          </a:p>
          <a:p>
            <a:pPr marL="285750" lvl="0" indent="-285750">
              <a:buFont typeface="Arial" panose="020B0604020202020204" pitchFamily="34" charset="0"/>
              <a:buChar char="•"/>
            </a:pPr>
            <a:r>
              <a:rPr lang="en-US" sz="2000" dirty="0"/>
              <a:t>Be chosen by the person from HCBS settings options including non-disability </a:t>
            </a:r>
            <a:r>
              <a:rPr lang="en-US" sz="2000" dirty="0" smtClean="0"/>
              <a:t>settings;</a:t>
            </a:r>
          </a:p>
          <a:p>
            <a:pPr marL="285750" lvl="0" indent="-285750">
              <a:buFont typeface="Arial" panose="020B0604020202020204" pitchFamily="34" charset="0"/>
              <a:buChar char="•"/>
            </a:pPr>
            <a:r>
              <a:rPr lang="en-US" sz="2000" dirty="0" smtClean="0"/>
              <a:t>Ensure </a:t>
            </a:r>
            <a:r>
              <a:rPr lang="en-US" sz="2000" dirty="0"/>
              <a:t>people’s right to privacy, dignity, and respect, and freedom from coercion and </a:t>
            </a:r>
            <a:r>
              <a:rPr lang="en-US" sz="2000" dirty="0" smtClean="0"/>
              <a:t>restraint;</a:t>
            </a:r>
          </a:p>
          <a:p>
            <a:pPr marL="285750" lvl="0" indent="-285750">
              <a:buFont typeface="Arial" panose="020B0604020202020204" pitchFamily="34" charset="0"/>
              <a:buChar char="•"/>
            </a:pPr>
            <a:r>
              <a:rPr lang="en-US" sz="2000" dirty="0" smtClean="0"/>
              <a:t>Be </a:t>
            </a:r>
            <a:r>
              <a:rPr lang="en-US" sz="2000" dirty="0"/>
              <a:t>physically accessible to the person and allow the person access to all common areas; </a:t>
            </a:r>
            <a:endParaRPr lang="en-US" sz="2000" dirty="0" smtClean="0"/>
          </a:p>
          <a:p>
            <a:pPr marL="285750" lvl="0" indent="-285750">
              <a:buFont typeface="Arial" panose="020B0604020202020204" pitchFamily="34" charset="0"/>
              <a:buChar char="•"/>
            </a:pPr>
            <a:r>
              <a:rPr lang="en-US" sz="2000" dirty="0" smtClean="0"/>
              <a:t>Support </a:t>
            </a:r>
            <a:r>
              <a:rPr lang="en-US" sz="2000" dirty="0"/>
              <a:t>the person’s community integration and inclusion, including relationship-building and maintenance, support for self-determination and </a:t>
            </a:r>
            <a:r>
              <a:rPr lang="en-US" sz="2000" dirty="0" smtClean="0"/>
              <a:t>self-advocacy;</a:t>
            </a:r>
          </a:p>
          <a:p>
            <a:pPr marL="285750" lvl="0" indent="-285750">
              <a:buFont typeface="Arial" panose="020B0604020202020204" pitchFamily="34" charset="0"/>
              <a:buChar char="•"/>
            </a:pPr>
            <a:r>
              <a:rPr lang="en-US" sz="2000" dirty="0" smtClean="0"/>
              <a:t>Provide </a:t>
            </a:r>
            <a:r>
              <a:rPr lang="en-US" sz="2000" dirty="0"/>
              <a:t>opportunities for the person to seek employment and meaningful non-work activities in the </a:t>
            </a:r>
            <a:r>
              <a:rPr lang="en-US" sz="2000" dirty="0" smtClean="0"/>
              <a:t>community;</a:t>
            </a: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37</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65" y="2997421"/>
            <a:ext cx="397276" cy="3006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581400"/>
            <a:ext cx="397276" cy="3006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641" y="4191000"/>
            <a:ext cx="397276" cy="3006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5105400"/>
            <a:ext cx="397276" cy="3006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754304"/>
            <a:ext cx="397276" cy="300624"/>
          </a:xfrm>
          <a:prstGeom prst="rect">
            <a:avLst/>
          </a:prstGeom>
        </p:spPr>
      </p:pic>
    </p:spTree>
    <p:extLst>
      <p:ext uri="{BB962C8B-B14F-4D97-AF65-F5344CB8AC3E}">
        <p14:creationId xmlns:p14="http://schemas.microsoft.com/office/powerpoint/2010/main" val="2078043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370975"/>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General Provisions</a:t>
            </a:r>
            <a:endParaRPr lang="en-US" dirty="0" smtClean="0">
              <a:solidFill>
                <a:srgbClr val="C00000"/>
              </a:solidFill>
            </a:endParaRPr>
          </a:p>
          <a:p>
            <a:r>
              <a:rPr lang="en-US" dirty="0">
                <a:latin typeface="Goudy Old Style" panose="02020502050305020303" pitchFamily="18" charset="0"/>
              </a:rPr>
              <a:t> </a:t>
            </a:r>
            <a:endParaRPr lang="en-US" dirty="0" smtClean="0"/>
          </a:p>
          <a:p>
            <a:pPr marL="285750" indent="-285750">
              <a:buClr>
                <a:srgbClr val="C00000"/>
              </a:buClr>
              <a:buFont typeface="Arial" panose="020B0604020202020204" pitchFamily="34" charset="0"/>
              <a:buChar char="•"/>
            </a:pPr>
            <a:r>
              <a:rPr lang="en-US" b="1" cap="all" dirty="0">
                <a:latin typeface="Gill Sans Light"/>
              </a:rPr>
              <a:t>1938	</a:t>
            </a:r>
            <a:r>
              <a:rPr lang="en-US" b="1" cap="all" dirty="0" smtClean="0">
                <a:latin typeface="Gill Sans Light"/>
              </a:rPr>
              <a:t> Home </a:t>
            </a:r>
            <a:r>
              <a:rPr lang="en-US" b="1" cap="all" dirty="0">
                <a:latin typeface="Gill Sans Light"/>
              </a:rPr>
              <a:t>and Community Based Setting Requirements</a:t>
            </a:r>
            <a:endParaRPr lang="en-US" dirty="0">
              <a:latin typeface="Gill Sans Light"/>
            </a:endParaRPr>
          </a:p>
          <a:p>
            <a:pPr marL="285750" indent="-285750">
              <a:buClr>
                <a:srgbClr val="C00000"/>
              </a:buClr>
              <a:buFont typeface="Arial" panose="020B0604020202020204" pitchFamily="34" charset="0"/>
              <a:buChar char="•"/>
            </a:pPr>
            <a:endParaRPr lang="en-US" dirty="0" smtClean="0">
              <a:latin typeface="Gill Sans Light"/>
            </a:endParaRPr>
          </a:p>
          <a:p>
            <a:pPr>
              <a:buClr>
                <a:srgbClr val="C00000"/>
              </a:buClr>
            </a:pPr>
            <a:r>
              <a:rPr lang="en-US" dirty="0" smtClean="0">
                <a:latin typeface="Gill Sans Light"/>
              </a:rPr>
              <a:t>1938.1</a:t>
            </a:r>
            <a:r>
              <a:rPr lang="en-US" dirty="0">
                <a:latin typeface="Gill Sans Light"/>
              </a:rPr>
              <a:t>	All </a:t>
            </a:r>
            <a:r>
              <a:rPr lang="en-US" dirty="0" smtClean="0">
                <a:latin typeface="Gill Sans Light"/>
              </a:rPr>
              <a:t>Day Habilitation and </a:t>
            </a:r>
            <a:r>
              <a:rPr lang="en-US" dirty="0">
                <a:latin typeface="Gill Sans Light"/>
              </a:rPr>
              <a:t>Employment Readiness settings must: </a:t>
            </a:r>
            <a:endParaRPr lang="en-US" dirty="0" smtClean="0">
              <a:latin typeface="Gill Sans Light"/>
            </a:endParaRPr>
          </a:p>
          <a:p>
            <a:pPr marL="285750" lvl="0" indent="-285750">
              <a:buFont typeface="Arial" panose="020B0604020202020204" pitchFamily="34" charset="0"/>
              <a:buChar char="•"/>
            </a:pPr>
            <a:r>
              <a:rPr lang="en-US" sz="2000" dirty="0" smtClean="0"/>
              <a:t>Provide </a:t>
            </a:r>
            <a:r>
              <a:rPr lang="en-US" sz="2000" dirty="0"/>
              <a:t>information on individual rights; </a:t>
            </a:r>
          </a:p>
          <a:p>
            <a:pPr marL="285750" lvl="0" indent="-285750">
              <a:buFont typeface="Arial" panose="020B0604020202020204" pitchFamily="34" charset="0"/>
              <a:buChar char="•"/>
            </a:pPr>
            <a:r>
              <a:rPr lang="en-US" sz="2000" dirty="0"/>
              <a:t>Optimize the person’s initiative,  autonomy and independence in making life choices including but not limited to, daily activities, physical environment, and with whom to interact; </a:t>
            </a:r>
            <a:endParaRPr lang="en-US" sz="2000" dirty="0" smtClean="0"/>
          </a:p>
          <a:p>
            <a:pPr marL="285750" lvl="0" indent="-285750">
              <a:buFont typeface="Arial" panose="020B0604020202020204" pitchFamily="34" charset="0"/>
              <a:buChar char="•"/>
            </a:pPr>
            <a:r>
              <a:rPr lang="en-US" sz="2000" dirty="0" smtClean="0"/>
              <a:t>Facilitate </a:t>
            </a:r>
            <a:r>
              <a:rPr lang="en-US" sz="2000" dirty="0"/>
              <a:t>the person’s choices regarding services and supports, and who provides them; </a:t>
            </a:r>
            <a:endParaRPr lang="en-US" sz="2000" dirty="0" smtClean="0"/>
          </a:p>
          <a:p>
            <a:pPr marL="285750" lvl="0" indent="-285750">
              <a:buFont typeface="Arial" panose="020B0604020202020204" pitchFamily="34" charset="0"/>
              <a:buChar char="•"/>
            </a:pPr>
            <a:r>
              <a:rPr lang="en-US" sz="2000" dirty="0" smtClean="0"/>
              <a:t>Create </a:t>
            </a:r>
            <a:r>
              <a:rPr lang="en-US" sz="2000" dirty="0"/>
              <a:t>individualized daily schedules for each person receiving supports, that includes activities that align with the person’s goals, interests and preferences, as reflected in his or her ISP; </a:t>
            </a:r>
            <a:endParaRPr lang="en-US" sz="2000" dirty="0" smtClean="0"/>
          </a:p>
          <a:p>
            <a:pPr marL="285750" lvl="0" indent="-285750">
              <a:buFont typeface="Arial" panose="020B0604020202020204" pitchFamily="34" charset="0"/>
              <a:buChar char="•"/>
            </a:pPr>
            <a:r>
              <a:rPr lang="en-US" sz="2000" dirty="0" smtClean="0"/>
              <a:t>Provide </a:t>
            </a:r>
            <a:r>
              <a:rPr lang="en-US" sz="2000" dirty="0"/>
              <a:t>opportunities for the person to engage in community life; </a:t>
            </a:r>
            <a:r>
              <a:rPr lang="en-US" sz="2000" dirty="0" smtClean="0"/>
              <a:t>and</a:t>
            </a:r>
          </a:p>
          <a:p>
            <a:pPr marL="285750" lvl="0" indent="-285750">
              <a:buFont typeface="Arial" panose="020B0604020202020204" pitchFamily="34" charset="0"/>
              <a:buChar char="•"/>
            </a:pPr>
            <a:r>
              <a:rPr lang="en-US" sz="2000" dirty="0" smtClean="0"/>
              <a:t>Allow </a:t>
            </a:r>
            <a:r>
              <a:rPr lang="en-US" sz="2000" dirty="0"/>
              <a:t>visitors at any time, with any exception based on the person’s assessed need and justified in his or her person-centered plan</a:t>
            </a:r>
            <a:r>
              <a:rPr lang="en-US" sz="2000" dirty="0" smtClean="0"/>
              <a:t>. </a:t>
            </a:r>
            <a:endParaRPr lang="en-US" sz="2000" dirty="0"/>
          </a:p>
          <a:p>
            <a:r>
              <a:rPr lang="en-US" sz="2000" dirty="0" smtClean="0"/>
              <a:t> 	</a:t>
            </a:r>
            <a:r>
              <a:rPr lang="en-US" sz="2000" i="1" dirty="0" smtClean="0"/>
              <a:t>= also applies to ADHP and Assisted Living under EPD Waiver </a:t>
            </a:r>
          </a:p>
          <a:p>
            <a:pPr marL="285750" indent="-285750">
              <a:buClr>
                <a:srgbClr val="C00000"/>
              </a:buClr>
              <a:buFont typeface="Arial" panose="020B0604020202020204" pitchFamily="34" charset="0"/>
              <a:buChar char="•"/>
            </a:pPr>
            <a:endParaRPr lang="en-US" sz="2000" dirty="0">
              <a:latin typeface="Goudy Old Style" panose="02020502050305020303" pitchFamily="18" charset="0"/>
            </a:endParaRPr>
          </a:p>
          <a:p>
            <a:pPr marL="285750" indent="-285750" eaLnBrk="0" fontAlgn="base" hangingPunct="0">
              <a:buClr>
                <a:srgbClr val="C00000"/>
              </a:buClr>
              <a:buFont typeface="Arial" panose="020B0604020202020204" pitchFamily="34" charset="0"/>
              <a:buChar char="•"/>
            </a:pPr>
            <a:endParaRPr lang="en-US" sz="2000"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38</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76" y="6055726"/>
            <a:ext cx="397276" cy="3006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944" y="5715000"/>
            <a:ext cx="397276" cy="300624"/>
          </a:xfrm>
          <a:prstGeom prst="rect">
            <a:avLst/>
          </a:prstGeom>
        </p:spPr>
      </p:pic>
    </p:spTree>
    <p:extLst>
      <p:ext uri="{BB962C8B-B14F-4D97-AF65-F5344CB8AC3E}">
        <p14:creationId xmlns:p14="http://schemas.microsoft.com/office/powerpoint/2010/main" val="3035168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786199"/>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General Provisions</a:t>
            </a:r>
            <a:endParaRPr lang="en-US" dirty="0" smtClean="0">
              <a:solidFill>
                <a:srgbClr val="C00000"/>
              </a:solidFill>
            </a:endParaRPr>
          </a:p>
          <a:p>
            <a:r>
              <a:rPr lang="en-US" dirty="0">
                <a:latin typeface="Goudy Old Style" panose="02020502050305020303" pitchFamily="18" charset="0"/>
              </a:rPr>
              <a:t> </a:t>
            </a:r>
            <a:endParaRPr lang="en-US" dirty="0" smtClean="0"/>
          </a:p>
          <a:p>
            <a:pPr marL="285750" indent="-285750">
              <a:buClr>
                <a:srgbClr val="C00000"/>
              </a:buClr>
              <a:buFont typeface="Arial" panose="020B0604020202020204" pitchFamily="34" charset="0"/>
              <a:buChar char="•"/>
            </a:pPr>
            <a:r>
              <a:rPr lang="en-US" b="1" cap="all" dirty="0">
                <a:latin typeface="Gill Sans Light"/>
              </a:rPr>
              <a:t>1938	</a:t>
            </a:r>
            <a:r>
              <a:rPr lang="en-US" b="1" cap="all" dirty="0" smtClean="0">
                <a:latin typeface="Gill Sans Light"/>
              </a:rPr>
              <a:t> Home </a:t>
            </a:r>
            <a:r>
              <a:rPr lang="en-US" b="1" cap="all" dirty="0">
                <a:latin typeface="Gill Sans Light"/>
              </a:rPr>
              <a:t>and Community Based Setting Requirements</a:t>
            </a:r>
            <a:endParaRPr lang="en-US" dirty="0">
              <a:latin typeface="Gill Sans Light"/>
            </a:endParaRPr>
          </a:p>
          <a:p>
            <a:pPr marL="285750" indent="-285750">
              <a:buClr>
                <a:srgbClr val="C00000"/>
              </a:buClr>
              <a:buFont typeface="Arial" panose="020B0604020202020204" pitchFamily="34" charset="0"/>
              <a:buChar char="•"/>
            </a:pPr>
            <a:endParaRPr lang="en-US" dirty="0" smtClean="0">
              <a:latin typeface="Gill Sans Light"/>
            </a:endParaRPr>
          </a:p>
          <a:p>
            <a:pPr>
              <a:buClr>
                <a:srgbClr val="C00000"/>
              </a:buClr>
            </a:pPr>
            <a:r>
              <a:rPr lang="en-US" dirty="0" smtClean="0">
                <a:latin typeface="Gill Sans Light"/>
              </a:rPr>
              <a:t>1938.3</a:t>
            </a:r>
            <a:r>
              <a:rPr lang="en-US" dirty="0">
                <a:latin typeface="Gill Sans Light"/>
              </a:rPr>
              <a:t>	</a:t>
            </a:r>
            <a:r>
              <a:rPr lang="en-US" sz="2000" dirty="0">
                <a:latin typeface="Gill Sans Light"/>
              </a:rPr>
              <a:t>All </a:t>
            </a:r>
            <a:r>
              <a:rPr lang="en-US" sz="2000" dirty="0" smtClean="0">
                <a:latin typeface="Gill Sans Light"/>
              </a:rPr>
              <a:t>Day Habilitation and </a:t>
            </a:r>
            <a:r>
              <a:rPr lang="en-US" sz="2000" dirty="0">
                <a:latin typeface="Gill Sans Light"/>
              </a:rPr>
              <a:t>Employment Readiness settings </a:t>
            </a:r>
            <a:r>
              <a:rPr lang="en-US" sz="2000" dirty="0" smtClean="0"/>
              <a:t>must </a:t>
            </a:r>
            <a:r>
              <a:rPr lang="en-US" sz="2000" dirty="0"/>
              <a:t>develop and adhere to policies which ensure that each person receiving services has the right to the following: </a:t>
            </a:r>
            <a:endParaRPr lang="en-US" sz="2000" dirty="0" smtClean="0"/>
          </a:p>
          <a:p>
            <a:pPr>
              <a:buClr>
                <a:srgbClr val="C00000"/>
              </a:buClr>
            </a:pPr>
            <a:endParaRPr lang="en-US" sz="2000" dirty="0" smtClean="0"/>
          </a:p>
          <a:p>
            <a:pPr marL="742950" lvl="1" indent="-285750">
              <a:buClr>
                <a:srgbClr val="C00000"/>
              </a:buClr>
              <a:buFont typeface="Arial" panose="020B0604020202020204" pitchFamily="34" charset="0"/>
              <a:buChar char="•"/>
            </a:pPr>
            <a:r>
              <a:rPr lang="en-US" sz="2000" dirty="0" smtClean="0"/>
              <a:t>Privacy </a:t>
            </a:r>
            <a:r>
              <a:rPr lang="en-US" sz="2000" dirty="0"/>
              <a:t>for personal care, including when using the </a:t>
            </a:r>
            <a:r>
              <a:rPr lang="en-US" sz="2000" dirty="0" smtClean="0"/>
              <a:t>bathroom;</a:t>
            </a:r>
          </a:p>
          <a:p>
            <a:pPr marL="742950" lvl="1" indent="-285750">
              <a:buClr>
                <a:srgbClr val="C00000"/>
              </a:buClr>
              <a:buFont typeface="Arial" panose="020B0604020202020204" pitchFamily="34" charset="0"/>
              <a:buChar char="•"/>
            </a:pPr>
            <a:r>
              <a:rPr lang="en-US" sz="2000" dirty="0" smtClean="0"/>
              <a:t>Access </a:t>
            </a:r>
            <a:r>
              <a:rPr lang="en-US" sz="2000" dirty="0"/>
              <a:t>to snacks at any time; and </a:t>
            </a:r>
          </a:p>
          <a:p>
            <a:pPr marL="742950" lvl="1" indent="-285750">
              <a:buClr>
                <a:srgbClr val="C00000"/>
              </a:buClr>
              <a:buFont typeface="Arial" panose="020B0604020202020204" pitchFamily="34" charset="0"/>
              <a:buChar char="•"/>
            </a:pPr>
            <a:r>
              <a:rPr lang="en-US" sz="2000" dirty="0" smtClean="0"/>
              <a:t>Meals </a:t>
            </a:r>
            <a:r>
              <a:rPr lang="en-US" sz="2000" dirty="0"/>
              <a:t>at the time and place of a person’s choosing.  </a:t>
            </a:r>
          </a:p>
          <a:p>
            <a:r>
              <a:rPr lang="en-US" sz="2000" dirty="0"/>
              <a:t> </a:t>
            </a:r>
            <a:endParaRPr lang="en-US" sz="2000" dirty="0" smtClean="0"/>
          </a:p>
          <a:p>
            <a:r>
              <a:rPr lang="en-US" sz="2000" dirty="0"/>
              <a:t>Any deviations from the requirements in § 1938.2(d) and § 1938.3 must be supported by a specific assessed need, justified in the person’s person-centered Individualized Support Plan, and reviewed and approved as a restriction by the Provider’s Human Rights </a:t>
            </a:r>
            <a:r>
              <a:rPr lang="en-US" sz="2000" dirty="0" smtClean="0"/>
              <a:t>Committee. </a:t>
            </a:r>
            <a:endParaRPr lang="en-US" sz="2000" dirty="0"/>
          </a:p>
          <a:p>
            <a:pPr marL="285750" indent="-285750">
              <a:buClr>
                <a:srgbClr val="C00000"/>
              </a:buClr>
              <a:buFont typeface="Arial" panose="020B0604020202020204" pitchFamily="34" charset="0"/>
              <a:buChar char="•"/>
            </a:pPr>
            <a:endParaRPr lang="en-US" sz="2000" dirty="0">
              <a:latin typeface="Goudy Old Style" panose="02020502050305020303" pitchFamily="18" charset="0"/>
            </a:endParaRPr>
          </a:p>
          <a:p>
            <a:pPr marL="285750" indent="-285750" eaLnBrk="0" fontAlgn="base" hangingPunct="0">
              <a:buClr>
                <a:srgbClr val="C00000"/>
              </a:buClr>
              <a:buFont typeface="Arial" panose="020B0604020202020204" pitchFamily="34" charset="0"/>
              <a:buChar char="•"/>
            </a:pPr>
            <a:endParaRPr lang="en-US" sz="2000" dirty="0">
              <a:latin typeface="Goudy Old Style" panose="02020502050305020303" pitchFamily="18" charset="0"/>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39</a:t>
            </a:fld>
            <a:endParaRPr lang="en-US" altLang="en-US"/>
          </a:p>
        </p:txBody>
      </p:sp>
    </p:spTree>
    <p:extLst>
      <p:ext uri="{BB962C8B-B14F-4D97-AF65-F5344CB8AC3E}">
        <p14:creationId xmlns:p14="http://schemas.microsoft.com/office/powerpoint/2010/main" val="2645674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00000"/>
                </a:solidFill>
              </a:rPr>
              <a:t>HCBS Settings Requirements</a:t>
            </a:r>
            <a:endParaRPr lang="en-US" dirty="0">
              <a:solidFill>
                <a:srgbClr val="C00000"/>
              </a:solidFill>
            </a:endParaRPr>
          </a:p>
        </p:txBody>
      </p:sp>
      <p:sp>
        <p:nvSpPr>
          <p:cNvPr id="6" name="Content Placeholder 5"/>
          <p:cNvSpPr>
            <a:spLocks noGrp="1"/>
          </p:cNvSpPr>
          <p:nvPr>
            <p:ph idx="1"/>
          </p:nvPr>
        </p:nvSpPr>
        <p:spPr/>
        <p:txBody>
          <a:bodyPr/>
          <a:lstStyle/>
          <a:p>
            <a:pPr marL="0" indent="0">
              <a:buNone/>
            </a:pPr>
            <a:r>
              <a:rPr lang="en-US" dirty="0"/>
              <a:t>The Home and Community-Based setting:  </a:t>
            </a:r>
            <a:endParaRPr lang="en-US" dirty="0" smtClean="0"/>
          </a:p>
          <a:p>
            <a:endParaRPr lang="en-US" sz="2400" dirty="0" smtClean="0"/>
          </a:p>
          <a:p>
            <a:r>
              <a:rPr lang="en-US" sz="2400" dirty="0" smtClean="0"/>
              <a:t>Is </a:t>
            </a:r>
            <a:r>
              <a:rPr lang="en-US" sz="2400" dirty="0"/>
              <a:t>integrated in and supports access to the greater community  </a:t>
            </a:r>
          </a:p>
          <a:p>
            <a:r>
              <a:rPr lang="en-US" sz="2400" dirty="0" smtClean="0"/>
              <a:t>Provides </a:t>
            </a:r>
            <a:r>
              <a:rPr lang="en-US" sz="2400" dirty="0"/>
              <a:t>opportunities to seek employment and work in competitive integrated settings, engage in community life, and control personal resources </a:t>
            </a:r>
            <a:endParaRPr lang="en-US" sz="2400" dirty="0" smtClean="0"/>
          </a:p>
          <a:p>
            <a:r>
              <a:rPr lang="en-US" sz="2400" dirty="0" smtClean="0"/>
              <a:t>Ensures </a:t>
            </a:r>
            <a:r>
              <a:rPr lang="en-US" sz="2400" dirty="0"/>
              <a:t>the individual receives services in the community to the same degree of access as individuals not receiving Medicaid home and community-based services </a:t>
            </a:r>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4</a:t>
            </a:fld>
            <a:endParaRPr lang="en-US" altLang="en-US"/>
          </a:p>
        </p:txBody>
      </p:sp>
    </p:spTree>
    <p:extLst>
      <p:ext uri="{BB962C8B-B14F-4D97-AF65-F5344CB8AC3E}">
        <p14:creationId xmlns:p14="http://schemas.microsoft.com/office/powerpoint/2010/main" val="621250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4493538"/>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a:t>
            </a:r>
            <a:r>
              <a:rPr lang="en-US" sz="3600" dirty="0">
                <a:solidFill>
                  <a:srgbClr val="C00000"/>
                </a:solidFill>
                <a:latin typeface="Gill Sans Std Bold"/>
              </a:rPr>
              <a:t>General Provisions</a:t>
            </a:r>
            <a:endParaRPr lang="en-US" sz="3600" dirty="0">
              <a:solidFill>
                <a:srgbClr val="C00000"/>
              </a:solidFill>
            </a:endParaRPr>
          </a:p>
          <a:p>
            <a:r>
              <a:rPr lang="en-US" dirty="0" smtClean="0">
                <a:latin typeface="Goudy Old Style" panose="02020502050305020303" pitchFamily="18" charset="0"/>
              </a:rPr>
              <a:t> </a:t>
            </a:r>
            <a:endParaRPr lang="en-US" b="1" cap="all" dirty="0" smtClean="0">
              <a:latin typeface="Goudy Old Style" panose="02020502050305020303" pitchFamily="18" charset="0"/>
            </a:endParaRPr>
          </a:p>
          <a:p>
            <a:r>
              <a:rPr lang="en-US" b="1" dirty="0" smtClean="0">
                <a:latin typeface="Gill Sans Light"/>
              </a:rPr>
              <a:t>1911	INDIVIDUAL RIGHTS</a:t>
            </a:r>
            <a:endParaRPr lang="en-US" dirty="0" smtClean="0">
              <a:latin typeface="Gill Sans Light"/>
            </a:endParaRPr>
          </a:p>
          <a:p>
            <a:pPr lvl="0"/>
            <a:endParaRPr lang="en-US" dirty="0" smtClean="0">
              <a:latin typeface="Gill Sans Light"/>
            </a:endParaRPr>
          </a:p>
          <a:p>
            <a:pPr lvl="0"/>
            <a:r>
              <a:rPr lang="en-US" dirty="0" smtClean="0">
                <a:latin typeface="Gill Sans Light"/>
              </a:rPr>
              <a:t>Each </a:t>
            </a:r>
            <a:r>
              <a:rPr lang="en-US" dirty="0">
                <a:latin typeface="Gill Sans Light"/>
              </a:rPr>
              <a:t>Waiver provider shall develop and adhere to policies which ensure that each  person receiving services has the right to the following:</a:t>
            </a:r>
            <a:endParaRPr lang="en-US" sz="2800" dirty="0">
              <a:latin typeface="Gill Sans Light"/>
            </a:endParaRPr>
          </a:p>
          <a:p>
            <a:r>
              <a:rPr lang="en-US" dirty="0">
                <a:latin typeface="Gill Sans Light"/>
              </a:rPr>
              <a:t> </a:t>
            </a:r>
            <a:endParaRPr lang="en-US" sz="1600" dirty="0">
              <a:latin typeface="Gill Sans Light"/>
            </a:endParaRPr>
          </a:p>
          <a:p>
            <a:pPr marL="285750" indent="-285750">
              <a:buClr>
                <a:srgbClr val="C00000"/>
              </a:buClr>
              <a:buFont typeface="Arial" panose="020B0604020202020204" pitchFamily="34" charset="0"/>
              <a:buChar char="•"/>
            </a:pPr>
            <a:r>
              <a:rPr lang="en-US" sz="1600" dirty="0">
                <a:latin typeface="Gill Sans Light"/>
              </a:rPr>
              <a:t>	</a:t>
            </a:r>
            <a:r>
              <a:rPr lang="en-US" dirty="0" smtClean="0">
                <a:latin typeface="Gill Sans Light"/>
              </a:rPr>
              <a:t>Be </a:t>
            </a:r>
            <a:r>
              <a:rPr lang="en-US" dirty="0">
                <a:latin typeface="Gill Sans Light"/>
              </a:rPr>
              <a:t>informed orally and in writing of the following:</a:t>
            </a:r>
            <a:endParaRPr lang="en-US" sz="2800" dirty="0">
              <a:latin typeface="Gill Sans Light"/>
            </a:endParaRPr>
          </a:p>
          <a:p>
            <a:pPr marL="285750" indent="-285750">
              <a:buClr>
                <a:srgbClr val="C00000"/>
              </a:buClr>
              <a:buFont typeface="Arial" panose="020B0604020202020204" pitchFamily="34" charset="0"/>
              <a:buChar char="•"/>
            </a:pPr>
            <a:endParaRPr lang="en-US" sz="1600" dirty="0">
              <a:latin typeface="Gill Sans Light"/>
            </a:endParaRPr>
          </a:p>
          <a:p>
            <a:pPr marL="1200150" lvl="2" indent="-285750">
              <a:buClr>
                <a:srgbClr val="C00000"/>
              </a:buClr>
              <a:buFont typeface="Arial" panose="020B0604020202020204" pitchFamily="34" charset="0"/>
              <a:buChar char="•"/>
            </a:pPr>
            <a:r>
              <a:rPr lang="en-US" dirty="0">
                <a:latin typeface="Gill Sans Light"/>
              </a:rPr>
              <a:t>Complaint and referral procedures including how to file an anonymous complaint;</a:t>
            </a:r>
            <a:endParaRPr lang="en-US" sz="2800" dirty="0">
              <a:latin typeface="Gill Sans Light"/>
            </a:endParaRPr>
          </a:p>
          <a:p>
            <a:pPr>
              <a:buClr>
                <a:srgbClr val="C00000"/>
              </a:buClr>
            </a:pPr>
            <a:r>
              <a:rPr lang="en-US" dirty="0">
                <a:latin typeface="Gill Sans Light"/>
              </a:rPr>
              <a:t> </a:t>
            </a:r>
            <a:endParaRPr lang="en-US" sz="1600" dirty="0">
              <a:latin typeface="Gill Sans Light"/>
            </a:endParaRPr>
          </a:p>
          <a:p>
            <a:pPr marL="1200150" lvl="2" indent="-285750">
              <a:buClr>
                <a:srgbClr val="C00000"/>
              </a:buClr>
              <a:buFont typeface="Arial" panose="020B0604020202020204" pitchFamily="34" charset="0"/>
              <a:buChar char="•"/>
            </a:pPr>
            <a:r>
              <a:rPr lang="en-US" dirty="0">
                <a:latin typeface="Gill Sans Light"/>
              </a:rPr>
              <a:t> </a:t>
            </a:r>
            <a:r>
              <a:rPr lang="en-US" dirty="0" smtClean="0">
                <a:latin typeface="Gill Sans Light"/>
              </a:rPr>
              <a:t>How </a:t>
            </a:r>
            <a:r>
              <a:rPr lang="en-US" dirty="0">
                <a:latin typeface="Gill Sans Light"/>
              </a:rPr>
              <a:t>to report an allegation of abuse, neglect and exploitation;</a:t>
            </a:r>
            <a:endParaRPr lang="en-US" sz="2800" dirty="0">
              <a:latin typeface="Gill Sans Light"/>
            </a:endParaRPr>
          </a:p>
          <a:p>
            <a:pPr>
              <a:buClr>
                <a:srgbClr val="C00000"/>
              </a:buClr>
            </a:pPr>
            <a:r>
              <a:rPr lang="en-US" dirty="0">
                <a:latin typeface="Gill Sans Light"/>
              </a:rPr>
              <a:t> </a:t>
            </a:r>
            <a:endParaRPr lang="en-US" dirty="0" smtClean="0">
              <a:latin typeface="Gill Sans Light"/>
            </a:endParaRPr>
          </a:p>
          <a:p>
            <a:pPr eaLnBrk="0" fontAlgn="base" hangingPunct="0"/>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40</a:t>
            </a:fld>
            <a:endParaRPr lang="en-US" altLang="en-US"/>
          </a:p>
        </p:txBody>
      </p:sp>
    </p:spTree>
    <p:extLst>
      <p:ext uri="{BB962C8B-B14F-4D97-AF65-F5344CB8AC3E}">
        <p14:creationId xmlns:p14="http://schemas.microsoft.com/office/powerpoint/2010/main" val="2474297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4524315"/>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a:t>
            </a:r>
            <a:r>
              <a:rPr lang="en-US" sz="3600" dirty="0">
                <a:solidFill>
                  <a:srgbClr val="C00000"/>
                </a:solidFill>
                <a:latin typeface="Gill Sans Std Bold"/>
              </a:rPr>
              <a:t>General Provisions</a:t>
            </a:r>
            <a:endParaRPr lang="en-US" sz="3600" dirty="0">
              <a:solidFill>
                <a:srgbClr val="C00000"/>
              </a:solidFill>
            </a:endParaRPr>
          </a:p>
          <a:p>
            <a:r>
              <a:rPr lang="en-US" dirty="0">
                <a:latin typeface="Goudy Old Style" panose="02020502050305020303" pitchFamily="18" charset="0"/>
              </a:rPr>
              <a:t> </a:t>
            </a:r>
            <a:endParaRPr lang="en-US" dirty="0" smtClean="0"/>
          </a:p>
          <a:p>
            <a:endParaRPr lang="en-US" b="1" cap="all" dirty="0" smtClean="0">
              <a:latin typeface="Goudy Old Style" panose="02020502050305020303" pitchFamily="18" charset="0"/>
            </a:endParaRPr>
          </a:p>
          <a:p>
            <a:endParaRPr lang="en-US" b="1" cap="all" dirty="0">
              <a:latin typeface="Goudy Old Style" panose="02020502050305020303" pitchFamily="18" charset="0"/>
            </a:endParaRPr>
          </a:p>
          <a:p>
            <a:r>
              <a:rPr lang="en-US" dirty="0" smtClean="0">
                <a:latin typeface="Gill Sans Light"/>
              </a:rPr>
              <a:t>Provider Requirements (1904.4)</a:t>
            </a:r>
          </a:p>
          <a:p>
            <a:endParaRPr lang="en-US" dirty="0" smtClean="0">
              <a:latin typeface="Gill Sans Light"/>
            </a:endParaRPr>
          </a:p>
          <a:p>
            <a:pPr marL="285750" indent="-285750">
              <a:buClr>
                <a:srgbClr val="C00000"/>
              </a:buClr>
              <a:buFont typeface="Arial" panose="020B0604020202020204" pitchFamily="34" charset="0"/>
              <a:buChar char="•"/>
            </a:pPr>
            <a:r>
              <a:rPr lang="en-US" dirty="0" smtClean="0">
                <a:latin typeface="Gill Sans Light"/>
              </a:rPr>
              <a:t>Complete </a:t>
            </a:r>
            <a:r>
              <a:rPr lang="en-US" dirty="0">
                <a:latin typeface="Gill Sans Light"/>
              </a:rPr>
              <a:t>mandatory training in Person-Centered Thinking, Supported Decision-Making, Supporting Community Integration, and any other topics as determined by </a:t>
            </a:r>
            <a:r>
              <a:rPr lang="en-US" dirty="0" smtClean="0">
                <a:latin typeface="Gill Sans Light"/>
              </a:rPr>
              <a:t>DDS.</a:t>
            </a:r>
            <a:endParaRPr lang="en-US" dirty="0">
              <a:latin typeface="Gill Sans Light"/>
            </a:endParaRPr>
          </a:p>
          <a:p>
            <a:pPr marL="285750" indent="-285750">
              <a:buClr>
                <a:srgbClr val="C00000"/>
              </a:buClr>
              <a:buFont typeface="Arial" panose="020B0604020202020204" pitchFamily="34" charset="0"/>
              <a:buChar char="•"/>
            </a:pPr>
            <a:endParaRPr lang="en-US" dirty="0">
              <a:latin typeface="Gill Sans Light"/>
            </a:endParaRPr>
          </a:p>
          <a:p>
            <a:pPr marL="285750" indent="-285750">
              <a:buClr>
                <a:srgbClr val="C00000"/>
              </a:buClr>
              <a:buFont typeface="Arial" panose="020B0604020202020204" pitchFamily="34" charset="0"/>
              <a:buChar char="•"/>
            </a:pPr>
            <a:r>
              <a:rPr lang="en-US" dirty="0" smtClean="0">
                <a:latin typeface="Gill Sans Light"/>
              </a:rPr>
              <a:t>Develop </a:t>
            </a:r>
            <a:r>
              <a:rPr lang="en-US" dirty="0">
                <a:latin typeface="Gill Sans Light"/>
              </a:rPr>
              <a:t>and implement a continuous quality assurance and improvement system, that includes person-centered thinking, community integration, and compliance with the HCBS Settings Rule, to evaluate the effectiveness of services </a:t>
            </a:r>
            <a:r>
              <a:rPr lang="en-US" dirty="0" smtClean="0">
                <a:latin typeface="Gill Sans Light"/>
              </a:rPr>
              <a:t>provided.</a:t>
            </a:r>
            <a:r>
              <a:rPr lang="en-US" dirty="0">
                <a:latin typeface="Gill Sans Light"/>
              </a:rPr>
              <a:t> </a:t>
            </a:r>
            <a:r>
              <a:rPr lang="en-US" dirty="0" smtClean="0">
                <a:latin typeface="Gill Sans Light"/>
              </a:rPr>
              <a:t> </a:t>
            </a:r>
          </a:p>
          <a:p>
            <a:pPr eaLnBrk="0" fontAlgn="base" hangingPunct="0"/>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41</a:t>
            </a:fld>
            <a:endParaRPr lang="en-US" altLang="en-US"/>
          </a:p>
        </p:txBody>
      </p:sp>
    </p:spTree>
    <p:extLst>
      <p:ext uri="{BB962C8B-B14F-4D97-AF65-F5344CB8AC3E}">
        <p14:creationId xmlns:p14="http://schemas.microsoft.com/office/powerpoint/2010/main" val="2825594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6155531"/>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Changes Made to Day/ </a:t>
            </a:r>
            <a:r>
              <a:rPr lang="en-US" sz="3600" dirty="0" err="1" smtClean="0">
                <a:solidFill>
                  <a:srgbClr val="C00000"/>
                </a:solidFill>
                <a:latin typeface="Gill Sans Std Bold"/>
              </a:rPr>
              <a:t>Voc</a:t>
            </a:r>
            <a:r>
              <a:rPr lang="en-US" sz="3600" dirty="0" smtClean="0">
                <a:solidFill>
                  <a:srgbClr val="C00000"/>
                </a:solidFill>
                <a:latin typeface="Gill Sans Std Bold"/>
              </a:rPr>
              <a:t> </a:t>
            </a:r>
            <a:r>
              <a:rPr lang="en-US" sz="3600" dirty="0" err="1" smtClean="0">
                <a:solidFill>
                  <a:srgbClr val="C00000"/>
                </a:solidFill>
                <a:latin typeface="Gill Sans Std Bold"/>
              </a:rPr>
              <a:t>Regs</a:t>
            </a:r>
            <a:endParaRPr lang="en-US" dirty="0" smtClean="0">
              <a:solidFill>
                <a:srgbClr val="C00000"/>
              </a:solidFill>
            </a:endParaRPr>
          </a:p>
          <a:p>
            <a:r>
              <a:rPr lang="en-US" dirty="0">
                <a:solidFill>
                  <a:srgbClr val="C00000"/>
                </a:solidFill>
                <a:latin typeface="Goudy Old Style" panose="02020502050305020303" pitchFamily="18" charset="0"/>
              </a:rPr>
              <a:t> </a:t>
            </a:r>
            <a:endParaRPr lang="en-US" dirty="0" smtClean="0">
              <a:solidFill>
                <a:srgbClr val="C00000"/>
              </a:solidFill>
            </a:endParaRPr>
          </a:p>
          <a:p>
            <a:pPr marL="342900" indent="-342900">
              <a:buFont typeface="Wingdings" panose="05000000000000000000" pitchFamily="2" charset="2"/>
              <a:buChar char="Ø"/>
            </a:pPr>
            <a:endParaRPr lang="en-US" dirty="0" smtClean="0"/>
          </a:p>
          <a:p>
            <a:pPr marL="342900" indent="-342900">
              <a:buFont typeface="Wingdings" panose="05000000000000000000" pitchFamily="2" charset="2"/>
              <a:buChar char="Ø"/>
            </a:pPr>
            <a:endParaRPr lang="en-US" dirty="0" smtClean="0">
              <a:latin typeface="Gill Sans Light"/>
            </a:endParaRPr>
          </a:p>
          <a:p>
            <a:pPr marL="342900" indent="-342900">
              <a:buClr>
                <a:srgbClr val="C00000"/>
              </a:buClr>
              <a:buFont typeface="Arial" panose="020B0604020202020204" pitchFamily="34" charset="0"/>
              <a:buChar char="•"/>
            </a:pPr>
            <a:r>
              <a:rPr lang="en-US" dirty="0" smtClean="0">
                <a:latin typeface="Gill Sans Light"/>
              </a:rPr>
              <a:t>Ban </a:t>
            </a:r>
            <a:r>
              <a:rPr lang="en-US" dirty="0">
                <a:latin typeface="Gill Sans Light"/>
              </a:rPr>
              <a:t>payment of stipends for attendance </a:t>
            </a:r>
            <a:r>
              <a:rPr lang="en-US" dirty="0" smtClean="0">
                <a:latin typeface="Gill Sans Light"/>
              </a:rPr>
              <a:t>or participation at </a:t>
            </a:r>
            <a:r>
              <a:rPr lang="en-US" dirty="0">
                <a:latin typeface="Gill Sans Light"/>
              </a:rPr>
              <a:t>day or vocational programs.</a:t>
            </a:r>
          </a:p>
          <a:p>
            <a:pPr marL="342900" indent="-342900">
              <a:buClr>
                <a:srgbClr val="C00000"/>
              </a:buClr>
              <a:buFont typeface="Arial" panose="020B0604020202020204" pitchFamily="34" charset="0"/>
              <a:buChar char="•"/>
            </a:pPr>
            <a:endParaRPr lang="en-US" dirty="0" smtClean="0">
              <a:latin typeface="Gill Sans Light"/>
            </a:endParaRPr>
          </a:p>
          <a:p>
            <a:pPr marL="342900" lvl="0" indent="-342900">
              <a:buClr>
                <a:srgbClr val="C00000"/>
              </a:buClr>
              <a:buFont typeface="Arial" panose="020B0604020202020204" pitchFamily="34" charset="0"/>
              <a:buChar char="•"/>
            </a:pPr>
            <a:r>
              <a:rPr lang="en-US" dirty="0" smtClean="0">
                <a:latin typeface="Gill Sans Light"/>
              </a:rPr>
              <a:t>Require development of PPP &amp; JS/CPPP.</a:t>
            </a:r>
          </a:p>
          <a:p>
            <a:pPr marL="285750" lvl="0" indent="-285750">
              <a:buClr>
                <a:srgbClr val="C00000"/>
              </a:buClr>
              <a:buFont typeface="Arial" panose="020B0604020202020204" pitchFamily="34" charset="0"/>
              <a:buChar char="•"/>
            </a:pPr>
            <a:endParaRPr lang="en-US" dirty="0" smtClean="0">
              <a:latin typeface="Gill Sans Light"/>
            </a:endParaRPr>
          </a:p>
          <a:p>
            <a:pPr marL="342900" lvl="0" indent="-342900">
              <a:buClr>
                <a:srgbClr val="C00000"/>
              </a:buClr>
              <a:buFont typeface="Arial" panose="020B0604020202020204" pitchFamily="34" charset="0"/>
              <a:buChar char="•"/>
            </a:pPr>
            <a:r>
              <a:rPr lang="en-US" dirty="0" smtClean="0">
                <a:latin typeface="Gill Sans Light"/>
              </a:rPr>
              <a:t>Emphasis on community integration.</a:t>
            </a:r>
          </a:p>
          <a:p>
            <a:pPr marL="628650" lvl="1" indent="-171450">
              <a:buClr>
                <a:srgbClr val="C00000"/>
              </a:buClr>
              <a:buFont typeface="Arial" panose="020B0604020202020204" pitchFamily="34" charset="0"/>
              <a:buChar char="•"/>
            </a:pPr>
            <a:endParaRPr lang="en-US" sz="800" dirty="0" smtClean="0">
              <a:latin typeface="Gill Sans Light"/>
            </a:endParaRPr>
          </a:p>
          <a:p>
            <a:pPr marL="800100" lvl="1" indent="-342900">
              <a:buClr>
                <a:srgbClr val="C00000"/>
              </a:buClr>
              <a:buFont typeface="Arial" panose="020B0604020202020204" pitchFamily="34" charset="0"/>
              <a:buChar char="•"/>
            </a:pPr>
            <a:r>
              <a:rPr lang="en-US" dirty="0" smtClean="0">
                <a:latin typeface="Gill Sans Light"/>
              </a:rPr>
              <a:t>Day Habilitation must include activities </a:t>
            </a:r>
            <a:r>
              <a:rPr lang="en-US" dirty="0">
                <a:latin typeface="Gill Sans Light"/>
              </a:rPr>
              <a:t>to support community integration and inclusion. These must occur in the community in groups not to exceed 4 participants and must be based on people’s interests and preferences as reflected in their Individualized Support Plan and Person-Centered Thinking and Discovery </a:t>
            </a:r>
            <a:r>
              <a:rPr lang="en-US" dirty="0" smtClean="0">
                <a:latin typeface="Gill Sans Light"/>
              </a:rPr>
              <a:t>tools.</a:t>
            </a:r>
            <a:endParaRPr lang="en-US" dirty="0">
              <a:latin typeface="Gill Sans Light"/>
            </a:endParaRPr>
          </a:p>
          <a:p>
            <a:pPr marL="628650" lvl="1" indent="-171450">
              <a:buClr>
                <a:srgbClr val="C00000"/>
              </a:buClr>
              <a:buFont typeface="Arial" panose="020B0604020202020204" pitchFamily="34" charset="0"/>
              <a:buChar char="•"/>
            </a:pPr>
            <a:endParaRPr lang="en-US" sz="800" dirty="0" smtClean="0">
              <a:latin typeface="Gill Sans Light"/>
            </a:endParaRPr>
          </a:p>
          <a:p>
            <a:pPr marL="800100" lvl="1" indent="-342900">
              <a:buClr>
                <a:srgbClr val="C00000"/>
              </a:buClr>
              <a:buFont typeface="Arial" panose="020B0604020202020204" pitchFamily="34" charset="0"/>
              <a:buChar char="•"/>
            </a:pPr>
            <a:r>
              <a:rPr lang="en-US" dirty="0" smtClean="0">
                <a:latin typeface="Gill Sans Light"/>
              </a:rPr>
              <a:t>Employment Readiness must include community-based </a:t>
            </a:r>
            <a:r>
              <a:rPr lang="en-US" dirty="0">
                <a:latin typeface="Gill Sans Light"/>
              </a:rPr>
              <a:t>employment preparation experiences that are related to the person’s employment goals. </a:t>
            </a:r>
            <a:endParaRPr lang="en-US" dirty="0" smtClean="0">
              <a:latin typeface="Gill Sans Light"/>
            </a:endParaRPr>
          </a:p>
          <a:p>
            <a:endParaRPr lang="en-US" dirty="0">
              <a:latin typeface="Gill Sans Light"/>
            </a:endParaRPr>
          </a:p>
          <a:p>
            <a:pPr eaLnBrk="0" fontAlgn="base" hangingPunct="0"/>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42</a:t>
            </a:fld>
            <a:endParaRPr lang="en-US" altLang="en-US"/>
          </a:p>
        </p:txBody>
      </p:sp>
    </p:spTree>
    <p:extLst>
      <p:ext uri="{BB962C8B-B14F-4D97-AF65-F5344CB8AC3E}">
        <p14:creationId xmlns:p14="http://schemas.microsoft.com/office/powerpoint/2010/main" val="1145291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509200"/>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Proposed Changes to Day/ </a:t>
            </a:r>
            <a:r>
              <a:rPr lang="en-US" sz="3600" dirty="0" err="1" smtClean="0">
                <a:solidFill>
                  <a:srgbClr val="C00000"/>
                </a:solidFill>
                <a:latin typeface="Gill Sans Std Bold"/>
              </a:rPr>
              <a:t>Voc</a:t>
            </a:r>
            <a:r>
              <a:rPr lang="en-US" sz="3600" dirty="0" smtClean="0">
                <a:solidFill>
                  <a:srgbClr val="C00000"/>
                </a:solidFill>
                <a:latin typeface="Gill Sans Std Bold"/>
              </a:rPr>
              <a:t> </a:t>
            </a:r>
            <a:r>
              <a:rPr lang="en-US" sz="3600" dirty="0" err="1" smtClean="0">
                <a:solidFill>
                  <a:srgbClr val="C00000"/>
                </a:solidFill>
                <a:latin typeface="Gill Sans Std Bold"/>
              </a:rPr>
              <a:t>Regs</a:t>
            </a:r>
            <a:endParaRPr lang="en-US" dirty="0" smtClean="0">
              <a:solidFill>
                <a:srgbClr val="C00000"/>
              </a:solidFill>
            </a:endParaRPr>
          </a:p>
          <a:p>
            <a:r>
              <a:rPr lang="en-US" dirty="0">
                <a:solidFill>
                  <a:srgbClr val="C00000"/>
                </a:solidFill>
                <a:latin typeface="Goudy Old Style" panose="02020502050305020303" pitchFamily="18" charset="0"/>
              </a:rPr>
              <a:t> </a:t>
            </a:r>
            <a:endParaRPr lang="en-US" dirty="0" smtClean="0">
              <a:latin typeface="Gill Sans Light"/>
            </a:endParaRPr>
          </a:p>
          <a:p>
            <a:pPr marL="342900" indent="-342900">
              <a:buClr>
                <a:srgbClr val="C00000"/>
              </a:buClr>
              <a:buFont typeface="Arial" panose="020B0604020202020204" pitchFamily="34" charset="0"/>
              <a:buChar char="•"/>
            </a:pPr>
            <a:r>
              <a:rPr lang="en-US" sz="2000" dirty="0" smtClean="0">
                <a:latin typeface="Gill Sans Light"/>
              </a:rPr>
              <a:t>Require </a:t>
            </a:r>
            <a:r>
              <a:rPr lang="en-US" sz="2000" dirty="0">
                <a:latin typeface="Gill Sans Light"/>
              </a:rPr>
              <a:t>that people can choose whom they spend time with during the day; </a:t>
            </a:r>
            <a:endParaRPr lang="en-US" sz="2000" dirty="0" smtClean="0">
              <a:latin typeface="Gill Sans Light"/>
            </a:endParaRPr>
          </a:p>
          <a:p>
            <a:pPr marL="342900" indent="-342900">
              <a:buClr>
                <a:srgbClr val="C00000"/>
              </a:buClr>
              <a:buFont typeface="Arial" panose="020B0604020202020204" pitchFamily="34" charset="0"/>
              <a:buChar char="•"/>
            </a:pPr>
            <a:endParaRPr lang="en-US" sz="2000" dirty="0" smtClean="0">
              <a:latin typeface="Gill Sans Light"/>
            </a:endParaRPr>
          </a:p>
          <a:p>
            <a:pPr marL="342900" indent="-342900">
              <a:buClr>
                <a:srgbClr val="C00000"/>
              </a:buClr>
              <a:buFont typeface="Arial" panose="020B0604020202020204" pitchFamily="34" charset="0"/>
              <a:buChar char="•"/>
            </a:pPr>
            <a:r>
              <a:rPr lang="en-US" sz="2000" dirty="0" smtClean="0">
                <a:latin typeface="Gill Sans Light"/>
              </a:rPr>
              <a:t>Providers must develop </a:t>
            </a:r>
            <a:r>
              <a:rPr lang="en-US" sz="2000" dirty="0">
                <a:latin typeface="Gill Sans Light"/>
              </a:rPr>
              <a:t>and adhere to policies which ensure that each  person receiving services has the right to the following: </a:t>
            </a:r>
            <a:endParaRPr lang="en-US" sz="2000" dirty="0" smtClean="0">
              <a:latin typeface="Gill Sans Light"/>
            </a:endParaRPr>
          </a:p>
          <a:p>
            <a:pPr marL="800100" lvl="1" indent="-342900">
              <a:buClr>
                <a:srgbClr val="C00000"/>
              </a:buClr>
              <a:buFont typeface="Arial" panose="020B0604020202020204" pitchFamily="34" charset="0"/>
              <a:buChar char="•"/>
            </a:pPr>
            <a:r>
              <a:rPr lang="en-US" sz="2000" dirty="0" smtClean="0">
                <a:latin typeface="Gill Sans Light"/>
              </a:rPr>
              <a:t>Safe </a:t>
            </a:r>
            <a:r>
              <a:rPr lang="en-US" sz="2000" dirty="0">
                <a:latin typeface="Gill Sans Light"/>
              </a:rPr>
              <a:t>and private place to store his or her personal possessions (if locked, with staff having keys as needed); </a:t>
            </a:r>
            <a:endParaRPr lang="en-US" sz="2000" dirty="0" smtClean="0">
              <a:latin typeface="Gill Sans Light"/>
            </a:endParaRPr>
          </a:p>
          <a:p>
            <a:pPr marL="800100" lvl="1" indent="-342900">
              <a:buClr>
                <a:srgbClr val="C00000"/>
              </a:buClr>
              <a:buFont typeface="Arial" panose="020B0604020202020204" pitchFamily="34" charset="0"/>
              <a:buChar char="•"/>
            </a:pPr>
            <a:r>
              <a:rPr lang="en-US" sz="2000" dirty="0" smtClean="0">
                <a:latin typeface="Gill Sans Light"/>
              </a:rPr>
              <a:t>Control </a:t>
            </a:r>
            <a:r>
              <a:rPr lang="en-US" sz="2000" dirty="0">
                <a:latin typeface="Gill Sans Light"/>
              </a:rPr>
              <a:t>over his or her personal funds; and </a:t>
            </a:r>
            <a:endParaRPr lang="en-US" sz="2000" dirty="0" smtClean="0">
              <a:latin typeface="Gill Sans Light"/>
            </a:endParaRPr>
          </a:p>
          <a:p>
            <a:pPr marL="800100" lvl="1" indent="-342900">
              <a:buClr>
                <a:srgbClr val="C00000"/>
              </a:buClr>
              <a:buFont typeface="Arial" panose="020B0604020202020204" pitchFamily="34" charset="0"/>
              <a:buChar char="•"/>
            </a:pPr>
            <a:r>
              <a:rPr lang="en-US" sz="2000" dirty="0" smtClean="0">
                <a:latin typeface="Gill Sans Light"/>
              </a:rPr>
              <a:t>Opportunity </a:t>
            </a:r>
            <a:r>
              <a:rPr lang="en-US" sz="2000" dirty="0">
                <a:latin typeface="Gill Sans Light"/>
              </a:rPr>
              <a:t>for privacy for telephone calls, texts and/or emails; or any other form of electronic communication, e.g. FaceTime or </a:t>
            </a:r>
            <a:r>
              <a:rPr lang="en-US" sz="2000" dirty="0" smtClean="0">
                <a:latin typeface="Gill Sans Light"/>
              </a:rPr>
              <a:t>Skype.</a:t>
            </a:r>
          </a:p>
          <a:p>
            <a:pPr marL="342900" indent="-342900">
              <a:buClr>
                <a:srgbClr val="C00000"/>
              </a:buClr>
              <a:buFont typeface="Arial" panose="020B0604020202020204" pitchFamily="34" charset="0"/>
              <a:buChar char="•"/>
            </a:pPr>
            <a:endParaRPr lang="en-US" sz="2000" dirty="0">
              <a:latin typeface="Gill Sans Light"/>
            </a:endParaRPr>
          </a:p>
          <a:p>
            <a:pPr marL="342900" indent="-342900">
              <a:buClr>
                <a:srgbClr val="C00000"/>
              </a:buClr>
              <a:buFont typeface="Arial" panose="020B0604020202020204" pitchFamily="34" charset="0"/>
              <a:buChar char="•"/>
            </a:pPr>
            <a:r>
              <a:rPr lang="en-US" sz="2000" dirty="0" smtClean="0">
                <a:latin typeface="Gill Sans Light"/>
              </a:rPr>
              <a:t>How should this be different in Employment Readiness vs. Day Habilitation?</a:t>
            </a:r>
            <a:endParaRPr lang="en-US" sz="2000" dirty="0">
              <a:latin typeface="Gill Sans Light"/>
            </a:endParaRPr>
          </a:p>
          <a:p>
            <a:pPr eaLnBrk="0" fontAlgn="base" hangingPunct="0"/>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43</a:t>
            </a:fld>
            <a:endParaRPr lang="en-US" altLang="en-US"/>
          </a:p>
        </p:txBody>
      </p:sp>
    </p:spTree>
    <p:extLst>
      <p:ext uri="{BB962C8B-B14F-4D97-AF65-F5344CB8AC3E}">
        <p14:creationId xmlns:p14="http://schemas.microsoft.com/office/powerpoint/2010/main" val="1808462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4708981"/>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Adult Day Health </a:t>
            </a:r>
            <a:r>
              <a:rPr lang="en-US" sz="3600" dirty="0" err="1" smtClean="0">
                <a:solidFill>
                  <a:srgbClr val="C00000"/>
                </a:solidFill>
                <a:latin typeface="Gill Sans Std Bold"/>
              </a:rPr>
              <a:t>Regs</a:t>
            </a:r>
            <a:endParaRPr lang="en-US" dirty="0" smtClean="0">
              <a:solidFill>
                <a:srgbClr val="C00000"/>
              </a:solidFill>
            </a:endParaRPr>
          </a:p>
          <a:p>
            <a:r>
              <a:rPr lang="en-US" dirty="0">
                <a:solidFill>
                  <a:srgbClr val="C00000"/>
                </a:solidFill>
                <a:latin typeface="Goudy Old Style" panose="02020502050305020303" pitchFamily="18" charset="0"/>
              </a:rPr>
              <a:t> </a:t>
            </a:r>
            <a:endParaRPr lang="en-US" dirty="0" smtClean="0">
              <a:latin typeface="Gill Sans Light"/>
            </a:endParaRPr>
          </a:p>
          <a:p>
            <a:pPr marL="342900" indent="-342900">
              <a:buClr>
                <a:srgbClr val="C00000"/>
              </a:buClr>
              <a:buFont typeface="Arial" panose="020B0604020202020204" pitchFamily="34" charset="0"/>
              <a:buChar char="•"/>
            </a:pPr>
            <a:r>
              <a:rPr lang="en-US" sz="2800" dirty="0" smtClean="0">
                <a:latin typeface="Gill Sans Light"/>
              </a:rPr>
              <a:t>Final rule published January 29, 2016</a:t>
            </a:r>
          </a:p>
          <a:p>
            <a:pPr marL="342900" indent="-342900">
              <a:buClr>
                <a:srgbClr val="C00000"/>
              </a:buClr>
              <a:buFont typeface="Arial" panose="020B0604020202020204" pitchFamily="34" charset="0"/>
              <a:buChar char="•"/>
            </a:pPr>
            <a:endParaRPr lang="en-US" sz="2800" dirty="0" smtClean="0">
              <a:latin typeface="Gill Sans Light"/>
            </a:endParaRPr>
          </a:p>
          <a:p>
            <a:pPr marL="342900" indent="-342900">
              <a:buClr>
                <a:srgbClr val="C00000"/>
              </a:buClr>
              <a:buFont typeface="Arial" panose="020B0604020202020204" pitchFamily="34" charset="0"/>
              <a:buChar char="•"/>
            </a:pPr>
            <a:r>
              <a:rPr lang="en-US" sz="2800" dirty="0" smtClean="0">
                <a:latin typeface="Gill Sans Light"/>
              </a:rPr>
              <a:t>No significant changes </a:t>
            </a:r>
          </a:p>
          <a:p>
            <a:pPr marL="342900" indent="-342900">
              <a:buClr>
                <a:srgbClr val="C00000"/>
              </a:buClr>
              <a:buFont typeface="Arial" panose="020B0604020202020204" pitchFamily="34" charset="0"/>
              <a:buChar char="•"/>
            </a:pPr>
            <a:endParaRPr lang="en-US" sz="2800" dirty="0">
              <a:latin typeface="Gill Sans Light"/>
            </a:endParaRPr>
          </a:p>
          <a:p>
            <a:pPr marL="342900" indent="-342900">
              <a:buClr>
                <a:srgbClr val="C00000"/>
              </a:buClr>
              <a:buFont typeface="Arial" panose="020B0604020202020204" pitchFamily="34" charset="0"/>
              <a:buChar char="•"/>
            </a:pPr>
            <a:r>
              <a:rPr lang="en-US" sz="2800" dirty="0" smtClean="0">
                <a:latin typeface="Gill Sans Light"/>
              </a:rPr>
              <a:t>Available on the DHCF Web site</a:t>
            </a:r>
            <a:r>
              <a:rPr lang="en-US" sz="2800" dirty="0">
                <a:latin typeface="Gill Sans Light"/>
              </a:rPr>
              <a:t>: </a:t>
            </a:r>
            <a:r>
              <a:rPr lang="en-US" sz="2800" dirty="0">
                <a:latin typeface="Gill Sans Light"/>
                <a:hlinkClick r:id="rId3"/>
              </a:rPr>
              <a:t>http://</a:t>
            </a:r>
            <a:r>
              <a:rPr lang="en-US" sz="2800" dirty="0" smtClean="0">
                <a:latin typeface="Gill Sans Light"/>
                <a:hlinkClick r:id="rId3"/>
              </a:rPr>
              <a:t>dhcf.dc.gov/node/1055662</a:t>
            </a:r>
            <a:r>
              <a:rPr lang="en-US" sz="2800" dirty="0" smtClean="0">
                <a:latin typeface="Gill Sans Light"/>
              </a:rPr>
              <a:t>. </a:t>
            </a:r>
          </a:p>
          <a:p>
            <a:pPr marL="342900" indent="-342900">
              <a:buClr>
                <a:srgbClr val="C00000"/>
              </a:buClr>
              <a:buFont typeface="Arial" panose="020B0604020202020204" pitchFamily="34" charset="0"/>
              <a:buChar char="•"/>
            </a:pPr>
            <a:endParaRPr lang="en-US" sz="2000" dirty="0" smtClean="0">
              <a:latin typeface="Gill Sans Light"/>
            </a:endParaRPr>
          </a:p>
          <a:p>
            <a:pPr marL="342900" indent="-342900">
              <a:buClr>
                <a:srgbClr val="C00000"/>
              </a:buClr>
              <a:buFont typeface="Arial" panose="020B0604020202020204" pitchFamily="34" charset="0"/>
              <a:buChar char="•"/>
            </a:pPr>
            <a:endParaRPr lang="en-US" sz="2000" dirty="0" smtClean="0">
              <a:latin typeface="Gill Sans Light"/>
            </a:endParaRPr>
          </a:p>
          <a:p>
            <a:pPr marL="342900" indent="-342900">
              <a:buClr>
                <a:srgbClr val="C00000"/>
              </a:buClr>
              <a:buFont typeface="Arial" panose="020B0604020202020204" pitchFamily="34" charset="0"/>
              <a:buChar char="•"/>
            </a:pPr>
            <a:endParaRPr lang="en-US" sz="2000" dirty="0" smtClean="0">
              <a:latin typeface="Gill Sans Light"/>
            </a:endParaRPr>
          </a:p>
          <a:p>
            <a:pPr eaLnBrk="0" fontAlgn="base" hangingPunct="0"/>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44</a:t>
            </a:fld>
            <a:endParaRPr lang="en-US" alt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09800"/>
            <a:ext cx="1078321" cy="815980"/>
          </a:xfrm>
          <a:prstGeom prst="rect">
            <a:avLst/>
          </a:prstGeom>
        </p:spPr>
      </p:pic>
    </p:spTree>
    <p:extLst>
      <p:ext uri="{BB962C8B-B14F-4D97-AF65-F5344CB8AC3E}">
        <p14:creationId xmlns:p14="http://schemas.microsoft.com/office/powerpoint/2010/main" val="22612501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539978"/>
          </a:xfrm>
          <a:prstGeom prst="rect">
            <a:avLst/>
          </a:prstGeom>
          <a:noFill/>
        </p:spPr>
        <p:txBody>
          <a:bodyPr wrap="square" rtlCol="0">
            <a:spAutoFit/>
          </a:bodyPr>
          <a:lstStyle/>
          <a:p>
            <a:pPr eaLnBrk="0" fontAlgn="base" hangingPunct="0"/>
            <a:r>
              <a:rPr lang="en-US" sz="3600" dirty="0" smtClean="0">
                <a:solidFill>
                  <a:srgbClr val="C00000"/>
                </a:solidFill>
                <a:latin typeface="Gill Sans Std Bold"/>
              </a:rPr>
              <a:t>Your Ideas</a:t>
            </a:r>
            <a:endParaRPr lang="en-US" dirty="0" smtClean="0">
              <a:solidFill>
                <a:srgbClr val="C00000"/>
              </a:solidFill>
            </a:endParaRPr>
          </a:p>
          <a:p>
            <a:r>
              <a:rPr lang="en-US" dirty="0">
                <a:solidFill>
                  <a:srgbClr val="C00000"/>
                </a:solidFill>
                <a:latin typeface="Goudy Old Style" panose="02020502050305020303" pitchFamily="18" charset="0"/>
              </a:rPr>
              <a:t> </a:t>
            </a:r>
            <a:endParaRPr lang="en-US" dirty="0" smtClean="0">
              <a:latin typeface="Gill Sans Light"/>
            </a:endParaRPr>
          </a:p>
          <a:p>
            <a:pPr marL="800100" lvl="1" indent="-342900">
              <a:buClr>
                <a:srgbClr val="C00000"/>
              </a:buClr>
              <a:buFont typeface="Arial" panose="020B0604020202020204" pitchFamily="34" charset="0"/>
              <a:buChar char="•"/>
            </a:pPr>
            <a:endParaRPr lang="en-US" sz="2400" dirty="0" smtClean="0">
              <a:latin typeface="Gill Sans Light"/>
            </a:endParaRPr>
          </a:p>
          <a:p>
            <a:pPr marL="800100" lvl="1" indent="-342900">
              <a:buClr>
                <a:srgbClr val="C00000"/>
              </a:buClr>
              <a:buFont typeface="Arial" panose="020B0604020202020204" pitchFamily="34" charset="0"/>
              <a:buChar char="•"/>
            </a:pPr>
            <a:r>
              <a:rPr lang="en-US" sz="2400" dirty="0" smtClean="0">
                <a:latin typeface="Gill Sans Light"/>
              </a:rPr>
              <a:t>How do we further the day habilitation and employment readiness settings being </a:t>
            </a:r>
            <a:r>
              <a:rPr lang="en-US" sz="2400" dirty="0">
                <a:latin typeface="Gill Sans Light"/>
              </a:rPr>
              <a:t>integrated in the </a:t>
            </a:r>
            <a:r>
              <a:rPr lang="en-US" sz="2400" dirty="0" smtClean="0">
                <a:latin typeface="Gill Sans Light"/>
              </a:rPr>
              <a:t>community? </a:t>
            </a:r>
          </a:p>
          <a:p>
            <a:pPr marL="800100" lvl="1" indent="-342900">
              <a:buClr>
                <a:srgbClr val="C00000"/>
              </a:buClr>
              <a:buFont typeface="Arial" panose="020B0604020202020204" pitchFamily="34" charset="0"/>
              <a:buChar char="•"/>
            </a:pPr>
            <a:endParaRPr lang="en-US" sz="2400" dirty="0" smtClean="0">
              <a:latin typeface="Gill Sans Light"/>
            </a:endParaRPr>
          </a:p>
          <a:p>
            <a:pPr marL="800100" lvl="1" indent="-342900">
              <a:buClr>
                <a:srgbClr val="C00000"/>
              </a:buClr>
              <a:buFont typeface="Arial" panose="020B0604020202020204" pitchFamily="34" charset="0"/>
              <a:buChar char="•"/>
            </a:pPr>
            <a:r>
              <a:rPr lang="en-US" sz="2400" dirty="0" smtClean="0">
                <a:latin typeface="Gill Sans Light"/>
              </a:rPr>
              <a:t>Allowing </a:t>
            </a:r>
            <a:r>
              <a:rPr lang="en-US" sz="2400" dirty="0">
                <a:latin typeface="Gill Sans Light"/>
              </a:rPr>
              <a:t>and supporting full access to the greater </a:t>
            </a:r>
            <a:r>
              <a:rPr lang="en-US" sz="2400" dirty="0" smtClean="0">
                <a:latin typeface="Gill Sans Light"/>
              </a:rPr>
              <a:t>community?  </a:t>
            </a:r>
          </a:p>
          <a:p>
            <a:pPr marL="800100" lvl="1" indent="-342900">
              <a:buClr>
                <a:srgbClr val="C00000"/>
              </a:buClr>
              <a:buFont typeface="Arial" panose="020B0604020202020204" pitchFamily="34" charset="0"/>
              <a:buChar char="•"/>
            </a:pPr>
            <a:endParaRPr lang="en-US" sz="2400" dirty="0" smtClean="0">
              <a:latin typeface="Gill Sans Light"/>
            </a:endParaRPr>
          </a:p>
          <a:p>
            <a:pPr marL="800100" lvl="1" indent="-342900">
              <a:buClr>
                <a:srgbClr val="C00000"/>
              </a:buClr>
              <a:buFont typeface="Arial" panose="020B0604020202020204" pitchFamily="34" charset="0"/>
              <a:buChar char="•"/>
            </a:pPr>
            <a:r>
              <a:rPr lang="en-US" sz="2400" dirty="0" smtClean="0">
                <a:latin typeface="Gill Sans Light"/>
              </a:rPr>
              <a:t>What is a reasonable timeframe?</a:t>
            </a:r>
          </a:p>
          <a:p>
            <a:pPr marL="800100" lvl="1" indent="-342900">
              <a:buClr>
                <a:srgbClr val="C00000"/>
              </a:buClr>
              <a:buFont typeface="Arial" panose="020B0604020202020204" pitchFamily="34" charset="0"/>
              <a:buChar char="•"/>
            </a:pPr>
            <a:endParaRPr lang="en-US" sz="2400" dirty="0" smtClean="0">
              <a:latin typeface="Gill Sans Light"/>
            </a:endParaRPr>
          </a:p>
          <a:p>
            <a:pPr marL="800100" lvl="1" indent="-342900">
              <a:buClr>
                <a:srgbClr val="C00000"/>
              </a:buClr>
              <a:buFont typeface="Arial" panose="020B0604020202020204" pitchFamily="34" charset="0"/>
              <a:buChar char="•"/>
            </a:pPr>
            <a:r>
              <a:rPr lang="en-US" sz="2400" dirty="0" smtClean="0">
                <a:latin typeface="Gill Sans Light"/>
              </a:rPr>
              <a:t>What kind of capacity building do providers need?</a:t>
            </a:r>
            <a:r>
              <a:rPr lang="en-US" dirty="0"/>
              <a:t/>
            </a:r>
            <a:br>
              <a:rPr lang="en-US" dirty="0"/>
            </a:br>
            <a:endParaRPr lang="en-US" dirty="0">
              <a:latin typeface="Gill Sans Light"/>
            </a:endParaRPr>
          </a:p>
          <a:p>
            <a:pPr eaLnBrk="0" fontAlgn="base" hangingPunct="0"/>
            <a:endParaRPr lang="en-US" dirty="0">
              <a:latin typeface="Gill Sans Light"/>
            </a:endParaRP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45</a:t>
            </a:fld>
            <a:endParaRPr lang="en-US" altLang="en-US"/>
          </a:p>
        </p:txBody>
      </p:sp>
    </p:spTree>
    <p:extLst>
      <p:ext uri="{BB962C8B-B14F-4D97-AF65-F5344CB8AC3E}">
        <p14:creationId xmlns:p14="http://schemas.microsoft.com/office/powerpoint/2010/main" val="3103467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382" y="465146"/>
            <a:ext cx="4876800" cy="6051020"/>
          </a:xfrm>
        </p:spPr>
      </p:pic>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46</a:t>
            </a:fld>
            <a:endParaRPr lang="en-US" altLang="en-US"/>
          </a:p>
        </p:txBody>
      </p:sp>
    </p:spTree>
    <p:extLst>
      <p:ext uri="{BB962C8B-B14F-4D97-AF65-F5344CB8AC3E}">
        <p14:creationId xmlns:p14="http://schemas.microsoft.com/office/powerpoint/2010/main" val="2913171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Subtitle 2"/>
          <p:cNvSpPr>
            <a:spLocks noGrp="1"/>
          </p:cNvSpPr>
          <p:nvPr>
            <p:ph type="subTitle" idx="1"/>
          </p:nvPr>
        </p:nvSpPr>
        <p:spPr>
          <a:xfrm>
            <a:off x="914400" y="2273300"/>
            <a:ext cx="7315200" cy="457200"/>
          </a:xfrm>
        </p:spPr>
        <p:txBody>
          <a:bodyPr/>
          <a:lstStyle/>
          <a:p>
            <a:r>
              <a:rPr lang="en-US" dirty="0" smtClean="0"/>
              <a:t>Erin Leveton</a:t>
            </a:r>
          </a:p>
          <a:p>
            <a:r>
              <a:rPr lang="en-US" dirty="0" smtClean="0"/>
              <a:t>State Office of Disability Administration</a:t>
            </a:r>
          </a:p>
          <a:p>
            <a:r>
              <a:rPr lang="en-US" dirty="0" smtClean="0"/>
              <a:t>DC Department on Disability Services</a:t>
            </a:r>
          </a:p>
          <a:p>
            <a:r>
              <a:rPr lang="en-US" dirty="0" smtClean="0"/>
              <a:t>(202) 730-1754</a:t>
            </a:r>
          </a:p>
          <a:p>
            <a:r>
              <a:rPr lang="en-US" dirty="0" smtClean="0">
                <a:hlinkClick r:id="rId2"/>
              </a:rPr>
              <a:t>Erin.Leveton@dc.gov</a:t>
            </a:r>
            <a:endParaRPr lang="en-US" dirty="0" smtClean="0"/>
          </a:p>
          <a:p>
            <a:r>
              <a:rPr lang="en-US" dirty="0">
                <a:hlinkClick r:id="rId3"/>
              </a:rPr>
              <a:t>http://</a:t>
            </a:r>
            <a:r>
              <a:rPr lang="en-US" dirty="0" smtClean="0">
                <a:hlinkClick r:id="rId3"/>
              </a:rPr>
              <a:t>dds.dc.gov/page/waiver-amendment-information</a:t>
            </a:r>
            <a:endParaRPr lang="en-US" dirty="0" smtClean="0"/>
          </a:p>
          <a:p>
            <a:endParaRPr lang="en-US" dirty="0"/>
          </a:p>
        </p:txBody>
      </p:sp>
    </p:spTree>
    <p:extLst>
      <p:ext uri="{BB962C8B-B14F-4D97-AF65-F5344CB8AC3E}">
        <p14:creationId xmlns:p14="http://schemas.microsoft.com/office/powerpoint/2010/main" val="4783913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Subtitle 2"/>
          <p:cNvSpPr>
            <a:spLocks noGrp="1"/>
          </p:cNvSpPr>
          <p:nvPr>
            <p:ph type="subTitle" idx="1"/>
          </p:nvPr>
        </p:nvSpPr>
        <p:spPr>
          <a:xfrm>
            <a:off x="914400" y="2273300"/>
            <a:ext cx="7315200" cy="457200"/>
          </a:xfrm>
        </p:spPr>
        <p:txBody>
          <a:bodyPr/>
          <a:lstStyle/>
          <a:p>
            <a:r>
              <a:rPr lang="en-US" dirty="0" smtClean="0"/>
              <a:t>Leyla Sarigol </a:t>
            </a:r>
          </a:p>
          <a:p>
            <a:r>
              <a:rPr lang="en-US" dirty="0" smtClean="0"/>
              <a:t>Long Term Care Administration</a:t>
            </a:r>
          </a:p>
          <a:p>
            <a:r>
              <a:rPr lang="en-US" dirty="0" smtClean="0"/>
              <a:t>DC Department of Health Care Finance</a:t>
            </a:r>
          </a:p>
          <a:p>
            <a:r>
              <a:rPr lang="en-US" dirty="0" smtClean="0"/>
              <a:t>(202) 442-5918</a:t>
            </a:r>
          </a:p>
          <a:p>
            <a:r>
              <a:rPr lang="en-US" dirty="0" smtClean="0">
                <a:hlinkClick r:id="rId2"/>
              </a:rPr>
              <a:t>Leyla.Sarigol@dc.gov</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865310"/>
            <a:ext cx="1078321" cy="815980"/>
          </a:xfrm>
          <a:prstGeom prst="rect">
            <a:avLst/>
          </a:prstGeom>
        </p:spPr>
      </p:pic>
    </p:spTree>
    <p:extLst>
      <p:ext uri="{BB962C8B-B14F-4D97-AF65-F5344CB8AC3E}">
        <p14:creationId xmlns:p14="http://schemas.microsoft.com/office/powerpoint/2010/main" val="3222680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00000"/>
                </a:solidFill>
              </a:rPr>
              <a:t>HCBS Settings Requirements</a:t>
            </a:r>
            <a:endParaRPr lang="en-US" dirty="0">
              <a:solidFill>
                <a:srgbClr val="C00000"/>
              </a:solidFill>
            </a:endParaRPr>
          </a:p>
        </p:txBody>
      </p:sp>
      <p:sp>
        <p:nvSpPr>
          <p:cNvPr id="6" name="Content Placeholder 5"/>
          <p:cNvSpPr>
            <a:spLocks noGrp="1"/>
          </p:cNvSpPr>
          <p:nvPr>
            <p:ph idx="1"/>
          </p:nvPr>
        </p:nvSpPr>
        <p:spPr/>
        <p:txBody>
          <a:bodyPr/>
          <a:lstStyle/>
          <a:p>
            <a:pPr marL="0" indent="0">
              <a:buNone/>
            </a:pPr>
            <a:r>
              <a:rPr lang="en-US" dirty="0"/>
              <a:t>The Home and Community-Based setting:  </a:t>
            </a:r>
            <a:endParaRPr lang="en-US" dirty="0" smtClean="0"/>
          </a:p>
          <a:p>
            <a:endParaRPr lang="en-US" sz="2400" dirty="0" smtClean="0"/>
          </a:p>
          <a:p>
            <a:r>
              <a:rPr lang="en-US" sz="2400" dirty="0" smtClean="0"/>
              <a:t>Is </a:t>
            </a:r>
            <a:r>
              <a:rPr lang="en-US" sz="2400" dirty="0"/>
              <a:t>selected by the individual from among setting options, including non-disability specific settings and an option for a private unit in a residential setting </a:t>
            </a:r>
            <a:endParaRPr lang="en-US" sz="2400" dirty="0" smtClean="0"/>
          </a:p>
          <a:p>
            <a:pPr marL="0" indent="0">
              <a:buNone/>
            </a:pPr>
            <a:endParaRPr lang="en-US" sz="2400" dirty="0" smtClean="0"/>
          </a:p>
          <a:p>
            <a:pPr marL="400050" lvl="1" indent="0">
              <a:buNone/>
            </a:pPr>
            <a:r>
              <a:rPr lang="en-US" sz="2000" dirty="0" smtClean="0"/>
              <a:t>– </a:t>
            </a:r>
            <a:r>
              <a:rPr lang="en-US" sz="2000" dirty="0"/>
              <a:t>Person-centered service plans document the options based on the individual’s needs, preferences; and for residential settings, the individual’s resources</a:t>
            </a:r>
            <a:endParaRPr lang="en-US" dirty="0"/>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5</a:t>
            </a:fld>
            <a:endParaRPr lang="en-US" altLang="en-US"/>
          </a:p>
        </p:txBody>
      </p:sp>
    </p:spTree>
    <p:extLst>
      <p:ext uri="{BB962C8B-B14F-4D97-AF65-F5344CB8AC3E}">
        <p14:creationId xmlns:p14="http://schemas.microsoft.com/office/powerpoint/2010/main" val="1624383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solidFill>
                  <a:srgbClr val="C00000"/>
                </a:solidFill>
              </a:rPr>
              <a:t>HCBS Settings Requirements</a:t>
            </a:r>
            <a:endParaRPr lang="en-US" dirty="0">
              <a:solidFill>
                <a:srgbClr val="C00000"/>
              </a:solidFill>
            </a:endParaRPr>
          </a:p>
        </p:txBody>
      </p:sp>
      <p:sp>
        <p:nvSpPr>
          <p:cNvPr id="6" name="Content Placeholder 5"/>
          <p:cNvSpPr>
            <a:spLocks noGrp="1"/>
          </p:cNvSpPr>
          <p:nvPr>
            <p:ph idx="1"/>
          </p:nvPr>
        </p:nvSpPr>
        <p:spPr/>
        <p:txBody>
          <a:bodyPr/>
          <a:lstStyle/>
          <a:p>
            <a:pPr marL="0" indent="0">
              <a:buNone/>
            </a:pPr>
            <a:r>
              <a:rPr lang="en-US" dirty="0"/>
              <a:t>The Home and Community-Based setting:  </a:t>
            </a:r>
            <a:endParaRPr lang="en-US" dirty="0" smtClean="0"/>
          </a:p>
          <a:p>
            <a:endParaRPr lang="en-US" sz="2400" dirty="0" smtClean="0"/>
          </a:p>
          <a:p>
            <a:r>
              <a:rPr lang="en-US" sz="2400" dirty="0" smtClean="0"/>
              <a:t>Ensures </a:t>
            </a:r>
            <a:r>
              <a:rPr lang="en-US" sz="2400" dirty="0"/>
              <a:t>an individual’s rights of privacy, dignity, respect, and freedom from coercion and restraint   </a:t>
            </a:r>
          </a:p>
          <a:p>
            <a:r>
              <a:rPr lang="en-US" sz="2400" dirty="0" smtClean="0"/>
              <a:t>Optimizes </a:t>
            </a:r>
            <a:r>
              <a:rPr lang="en-US" sz="2400" dirty="0"/>
              <a:t>individual initiative, autonomy, and independence in making life choices </a:t>
            </a:r>
          </a:p>
          <a:p>
            <a:r>
              <a:rPr lang="en-US" sz="2400" dirty="0" smtClean="0"/>
              <a:t>Facilitates </a:t>
            </a:r>
            <a:r>
              <a:rPr lang="en-US" sz="2400" dirty="0"/>
              <a:t>individual choice regarding services and supports, and who provides them</a:t>
            </a:r>
            <a:endParaRPr lang="en-US" dirty="0"/>
          </a:p>
        </p:txBody>
      </p:sp>
      <p:sp>
        <p:nvSpPr>
          <p:cNvPr id="2" name="Slide Number Placeholder 1"/>
          <p:cNvSpPr>
            <a:spLocks noGrp="1"/>
          </p:cNvSpPr>
          <p:nvPr>
            <p:ph type="sldNum" sz="quarter" idx="12"/>
          </p:nvPr>
        </p:nvSpPr>
        <p:spPr/>
        <p:txBody>
          <a:bodyPr/>
          <a:lstStyle/>
          <a:p>
            <a:pPr>
              <a:defRPr/>
            </a:pPr>
            <a:fld id="{DAB0E2B9-E5E4-49ED-8C5A-F73A65F19799}" type="slidenum">
              <a:rPr lang="en-US" altLang="en-US" smtClean="0"/>
              <a:pPr>
                <a:defRPr/>
              </a:pPr>
              <a:t>6</a:t>
            </a:fld>
            <a:endParaRPr lang="en-US" altLang="en-US"/>
          </a:p>
        </p:txBody>
      </p:sp>
    </p:spTree>
    <p:extLst>
      <p:ext uri="{BB962C8B-B14F-4D97-AF65-F5344CB8AC3E}">
        <p14:creationId xmlns:p14="http://schemas.microsoft.com/office/powerpoint/2010/main" val="2967328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400" b="1" dirty="0" smtClean="0">
                <a:solidFill>
                  <a:srgbClr val="D11242"/>
                </a:solidFill>
              </a:rPr>
              <a:t>District of Columbia</a:t>
            </a:r>
          </a:p>
          <a:p>
            <a:pPr marL="0" indent="0" algn="ctr">
              <a:buNone/>
            </a:pPr>
            <a:r>
              <a:rPr lang="en-US" sz="4400" b="1" dirty="0" smtClean="0">
                <a:solidFill>
                  <a:srgbClr val="D11242"/>
                </a:solidFill>
              </a:rPr>
              <a:t>Statewide Transition Plan</a:t>
            </a:r>
            <a:endParaRPr lang="en-US" sz="4400" b="1" dirty="0">
              <a:solidFill>
                <a:srgbClr val="D11242"/>
              </a:solidFill>
            </a:endParaRPr>
          </a:p>
        </p:txBody>
      </p:sp>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7</a:t>
            </a:fld>
            <a:endParaRPr lang="en-US" altLang="en-US"/>
          </a:p>
        </p:txBody>
      </p:sp>
    </p:spTree>
    <p:extLst>
      <p:ext uri="{BB962C8B-B14F-4D97-AF65-F5344CB8AC3E}">
        <p14:creationId xmlns:p14="http://schemas.microsoft.com/office/powerpoint/2010/main" val="355793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640" y="700644"/>
            <a:ext cx="8265226" cy="5047536"/>
          </a:xfrm>
          <a:prstGeom prst="rect">
            <a:avLst/>
          </a:prstGeom>
          <a:noFill/>
        </p:spPr>
        <p:txBody>
          <a:bodyPr wrap="square" rtlCol="0">
            <a:spAutoFit/>
          </a:bodyPr>
          <a:lstStyle/>
          <a:p>
            <a:pPr eaLnBrk="0" fontAlgn="base" hangingPunct="0"/>
            <a:r>
              <a:rPr lang="en-US" sz="4000" dirty="0" smtClean="0">
                <a:solidFill>
                  <a:srgbClr val="C00000"/>
                </a:solidFill>
                <a:latin typeface="Gill Sans Std Bold"/>
              </a:rPr>
              <a:t>Statewide Transition </a:t>
            </a:r>
            <a:r>
              <a:rPr lang="en-US" sz="4000" dirty="0">
                <a:solidFill>
                  <a:srgbClr val="C00000"/>
                </a:solidFill>
                <a:latin typeface="Gill Sans Std Bold"/>
              </a:rPr>
              <a:t>Plan</a:t>
            </a:r>
          </a:p>
          <a:p>
            <a:pPr eaLnBrk="0" fontAlgn="base" hangingPunct="0"/>
            <a:endParaRPr lang="en-US" dirty="0" smtClean="0"/>
          </a:p>
          <a:p>
            <a:pPr marL="285750" indent="-285750" eaLnBrk="0" fontAlgn="base" hangingPunct="0">
              <a:buFont typeface="Arial" panose="020B0604020202020204" pitchFamily="34" charset="0"/>
              <a:buChar char="•"/>
            </a:pPr>
            <a:endParaRPr lang="en-US" sz="2400" dirty="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All states were required to develop </a:t>
            </a:r>
            <a:r>
              <a:rPr lang="en-US" sz="2400" dirty="0">
                <a:latin typeface="Gill Sans Light"/>
              </a:rPr>
              <a:t>an HCBS transition </a:t>
            </a:r>
            <a:r>
              <a:rPr lang="en-US" sz="2400" dirty="0" smtClean="0">
                <a:latin typeface="Gill Sans Light"/>
              </a:rPr>
              <a:t>plan, </a:t>
            </a:r>
            <a:r>
              <a:rPr lang="en-US" sz="2400" dirty="0">
                <a:latin typeface="Gill Sans Light"/>
              </a:rPr>
              <a:t>that provides a comprehensive assessment of potential gaps in compliance with the new regulation, as well as strategies, timelines, and milestones for becoming compliant with the rule’s </a:t>
            </a:r>
            <a:r>
              <a:rPr lang="en-US" sz="2400" dirty="0" smtClean="0">
                <a:latin typeface="Gill Sans Light"/>
              </a:rPr>
              <a:t>requirements by March 2019. </a:t>
            </a:r>
            <a:endParaRPr lang="en-US" sz="2400" dirty="0">
              <a:latin typeface="Gill Sans Light"/>
            </a:endParaRPr>
          </a:p>
          <a:p>
            <a:pPr marL="285750" indent="-285750" eaLnBrk="0" fontAlgn="base" hangingPunct="0">
              <a:buFont typeface="Arial" panose="020B0604020202020204" pitchFamily="34" charset="0"/>
              <a:buChar char="•"/>
            </a:pPr>
            <a:endParaRPr lang="en-US" sz="2400" dirty="0" smtClean="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Submitted timely Statewide Transition Plan to CMS in March 2015.</a:t>
            </a:r>
          </a:p>
          <a:p>
            <a:pPr marL="285750" indent="-285750" eaLnBrk="0" fontAlgn="base" hangingPunct="0">
              <a:buFont typeface="Arial" panose="020B0604020202020204" pitchFamily="34" charset="0"/>
              <a:buChar char="•"/>
            </a:pPr>
            <a:endParaRPr lang="en-US" sz="2400" dirty="0">
              <a:latin typeface="Gill Sans Light"/>
            </a:endParaRPr>
          </a:p>
          <a:p>
            <a:pPr marL="285750" indent="-285750" eaLnBrk="0" fontAlgn="base" hangingPunct="0">
              <a:buFont typeface="Arial" panose="020B0604020202020204" pitchFamily="34" charset="0"/>
              <a:buChar char="•"/>
            </a:pPr>
            <a:r>
              <a:rPr lang="en-US" sz="2400" dirty="0" smtClean="0">
                <a:latin typeface="Gill Sans Light"/>
              </a:rPr>
              <a:t>Received letter from CMS</a:t>
            </a:r>
          </a:p>
        </p:txBody>
      </p:sp>
      <p:sp>
        <p:nvSpPr>
          <p:cNvPr id="3" name="Slide Number Placeholder 2"/>
          <p:cNvSpPr>
            <a:spLocks noGrp="1"/>
          </p:cNvSpPr>
          <p:nvPr>
            <p:ph type="sldNum" sz="quarter" idx="12"/>
          </p:nvPr>
        </p:nvSpPr>
        <p:spPr/>
        <p:txBody>
          <a:bodyPr/>
          <a:lstStyle/>
          <a:p>
            <a:pPr>
              <a:defRPr/>
            </a:pPr>
            <a:fld id="{DAB0E2B9-E5E4-49ED-8C5A-F73A65F19799}" type="slidenum">
              <a:rPr lang="en-US" altLang="en-US" smtClean="0"/>
              <a:pPr>
                <a:defRPr/>
              </a:pPr>
              <a:t>8</a:t>
            </a:fld>
            <a:endParaRPr lang="en-US" altLang="en-US"/>
          </a:p>
        </p:txBody>
      </p:sp>
    </p:spTree>
    <p:extLst>
      <p:ext uri="{BB962C8B-B14F-4D97-AF65-F5344CB8AC3E}">
        <p14:creationId xmlns:p14="http://schemas.microsoft.com/office/powerpoint/2010/main" val="3215940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325046"/>
            <a:ext cx="5446353" cy="6396429"/>
          </a:xfrm>
        </p:spPr>
      </p:pic>
      <p:sp>
        <p:nvSpPr>
          <p:cNvPr id="4" name="Slide Number Placeholder 3"/>
          <p:cNvSpPr>
            <a:spLocks noGrp="1"/>
          </p:cNvSpPr>
          <p:nvPr>
            <p:ph type="sldNum" sz="quarter" idx="12"/>
          </p:nvPr>
        </p:nvSpPr>
        <p:spPr/>
        <p:txBody>
          <a:bodyPr/>
          <a:lstStyle/>
          <a:p>
            <a:pPr>
              <a:defRPr/>
            </a:pPr>
            <a:fld id="{DAB0E2B9-E5E4-49ED-8C5A-F73A65F19799}" type="slidenum">
              <a:rPr lang="en-US" altLang="en-US" smtClean="0"/>
              <a:pPr>
                <a:defRPr/>
              </a:pPr>
              <a:t>9</a:t>
            </a:fld>
            <a:endParaRPr lang="en-US" altLang="en-US"/>
          </a:p>
        </p:txBody>
      </p:sp>
    </p:spTree>
    <p:extLst>
      <p:ext uri="{BB962C8B-B14F-4D97-AF65-F5344CB8AC3E}">
        <p14:creationId xmlns:p14="http://schemas.microsoft.com/office/powerpoint/2010/main" val="353741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1373</Words>
  <Application>Microsoft Office PowerPoint</Application>
  <PresentationFormat>On-screen Show (4:3)</PresentationFormat>
  <Paragraphs>444</Paragraphs>
  <Slides>48</Slides>
  <Notes>20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HCBS Settings Rule</vt:lpstr>
      <vt:lpstr>HCBS Settings Requirements</vt:lpstr>
      <vt:lpstr>HCBS Settings Requirements</vt:lpstr>
      <vt:lpstr>HCBS Settings Requirements</vt:lpstr>
      <vt:lpstr>PowerPoint Presentation</vt:lpstr>
      <vt:lpstr>PowerPoint Presentation</vt:lpstr>
      <vt:lpstr>PowerPoint Presentation</vt:lpstr>
      <vt:lpstr>PowerPoint Presentation</vt:lpstr>
      <vt:lpstr>PowerPoint Presentation</vt:lpstr>
      <vt:lpstr>Day Habilitation</vt:lpstr>
      <vt:lpstr>Employment Readiness</vt:lpstr>
      <vt:lpstr>PowerPoint Presentation</vt:lpstr>
      <vt:lpstr>Provider Assessments</vt:lpstr>
      <vt:lpstr>Provider Assessments</vt:lpstr>
      <vt:lpstr>Provider Assessments</vt:lpstr>
      <vt:lpstr>Provider Assessments</vt:lpstr>
      <vt:lpstr>Provider Assessments</vt:lpstr>
      <vt:lpstr>Provider Assessments</vt:lpstr>
      <vt:lpstr>Provider Assessments</vt:lpstr>
      <vt:lpstr>Provider Assessments</vt:lpstr>
      <vt:lpstr>Provider Assessments</vt:lpstr>
      <vt:lpstr>Provider Assessments</vt:lpstr>
      <vt:lpstr>Provider Transition Plans</vt:lpstr>
      <vt:lpstr>PowerPoint Presentation</vt:lpstr>
      <vt:lpstr>PowerPoint Presentation</vt:lpstr>
      <vt:lpstr>PowerPoint Presentation</vt:lpstr>
      <vt:lpstr>Day Habilitation LON Distribution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vt:lpstr>
      <vt:lpstr>For More Information</vt:lpstr>
    </vt:vector>
  </TitlesOfParts>
  <Company>Production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Kara Lebovitz</dc:creator>
  <cp:lastModifiedBy>ServUS</cp:lastModifiedBy>
  <cp:revision>272</cp:revision>
  <cp:lastPrinted>2016-02-16T23:42:54Z</cp:lastPrinted>
  <dcterms:created xsi:type="dcterms:W3CDTF">2014-12-16T01:46:13Z</dcterms:created>
  <dcterms:modified xsi:type="dcterms:W3CDTF">2016-02-17T15:24:20Z</dcterms:modified>
</cp:coreProperties>
</file>