
<file path=[Content_Types].xml><?xml version="1.0" encoding="utf-8"?>
<Types xmlns="http://schemas.openxmlformats.org/package/2006/content-types">
  <Default Extension="png" ContentType="image/png"/>
  <Default Extension="pdf" ContentType="application/pd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1"/>
  </p:notesMasterIdLst>
  <p:handoutMasterIdLst>
    <p:handoutMasterId r:id="rId62"/>
  </p:handoutMasterIdLst>
  <p:sldIdLst>
    <p:sldId id="257" r:id="rId2"/>
    <p:sldId id="390" r:id="rId3"/>
    <p:sldId id="311" r:id="rId4"/>
    <p:sldId id="365" r:id="rId5"/>
    <p:sldId id="366" r:id="rId6"/>
    <p:sldId id="367" r:id="rId7"/>
    <p:sldId id="401" r:id="rId8"/>
    <p:sldId id="361" r:id="rId9"/>
    <p:sldId id="402" r:id="rId10"/>
    <p:sldId id="383" r:id="rId11"/>
    <p:sldId id="413" r:id="rId12"/>
    <p:sldId id="414" r:id="rId13"/>
    <p:sldId id="448" r:id="rId14"/>
    <p:sldId id="420" r:id="rId15"/>
    <p:sldId id="415" r:id="rId16"/>
    <p:sldId id="443" r:id="rId17"/>
    <p:sldId id="449" r:id="rId18"/>
    <p:sldId id="418" r:id="rId19"/>
    <p:sldId id="417" r:id="rId20"/>
    <p:sldId id="396" r:id="rId21"/>
    <p:sldId id="456" r:id="rId22"/>
    <p:sldId id="419" r:id="rId23"/>
    <p:sldId id="421" r:id="rId24"/>
    <p:sldId id="447" r:id="rId25"/>
    <p:sldId id="457" r:id="rId26"/>
    <p:sldId id="458" r:id="rId27"/>
    <p:sldId id="450" r:id="rId28"/>
    <p:sldId id="451" r:id="rId29"/>
    <p:sldId id="459" r:id="rId30"/>
    <p:sldId id="460" r:id="rId31"/>
    <p:sldId id="461" r:id="rId32"/>
    <p:sldId id="462" r:id="rId33"/>
    <p:sldId id="393" r:id="rId34"/>
    <p:sldId id="380" r:id="rId35"/>
    <p:sldId id="381" r:id="rId36"/>
    <p:sldId id="382" r:id="rId37"/>
    <p:sldId id="391" r:id="rId38"/>
    <p:sldId id="388" r:id="rId39"/>
    <p:sldId id="389" r:id="rId40"/>
    <p:sldId id="452" r:id="rId41"/>
    <p:sldId id="384" r:id="rId42"/>
    <p:sldId id="424" r:id="rId43"/>
    <p:sldId id="432" r:id="rId44"/>
    <p:sldId id="425" r:id="rId45"/>
    <p:sldId id="426" r:id="rId46"/>
    <p:sldId id="433" r:id="rId47"/>
    <p:sldId id="428" r:id="rId48"/>
    <p:sldId id="431" r:id="rId49"/>
    <p:sldId id="374" r:id="rId50"/>
    <p:sldId id="453" r:id="rId51"/>
    <p:sldId id="434" r:id="rId52"/>
    <p:sldId id="435" r:id="rId53"/>
    <p:sldId id="437" r:id="rId54"/>
    <p:sldId id="454" r:id="rId55"/>
    <p:sldId id="438" r:id="rId56"/>
    <p:sldId id="439" r:id="rId57"/>
    <p:sldId id="446" r:id="rId58"/>
    <p:sldId id="349" r:id="rId59"/>
    <p:sldId id="411" r:id="rId60"/>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9B2742-D509-4DCA-9227-1D227C4B3FAF}">
          <p14:sldIdLst>
            <p14:sldId id="257"/>
            <p14:sldId id="390"/>
            <p14:sldId id="311"/>
            <p14:sldId id="365"/>
            <p14:sldId id="366"/>
            <p14:sldId id="367"/>
            <p14:sldId id="401"/>
            <p14:sldId id="361"/>
            <p14:sldId id="402"/>
            <p14:sldId id="383"/>
            <p14:sldId id="413"/>
            <p14:sldId id="414"/>
            <p14:sldId id="448"/>
            <p14:sldId id="420"/>
            <p14:sldId id="415"/>
            <p14:sldId id="443"/>
            <p14:sldId id="449"/>
            <p14:sldId id="418"/>
            <p14:sldId id="417"/>
            <p14:sldId id="396"/>
            <p14:sldId id="456"/>
            <p14:sldId id="419"/>
            <p14:sldId id="421"/>
            <p14:sldId id="447"/>
            <p14:sldId id="457"/>
            <p14:sldId id="458"/>
            <p14:sldId id="450"/>
            <p14:sldId id="451"/>
            <p14:sldId id="459"/>
            <p14:sldId id="460"/>
            <p14:sldId id="461"/>
            <p14:sldId id="462"/>
            <p14:sldId id="393"/>
            <p14:sldId id="380"/>
            <p14:sldId id="381"/>
            <p14:sldId id="382"/>
            <p14:sldId id="391"/>
            <p14:sldId id="388"/>
            <p14:sldId id="389"/>
            <p14:sldId id="452"/>
            <p14:sldId id="384"/>
          </p14:sldIdLst>
        </p14:section>
        <p14:section name="Untitled Section" id="{DFBB23F9-FACE-43E4-ABAA-75EF08BB3225}">
          <p14:sldIdLst>
            <p14:sldId id="424"/>
            <p14:sldId id="432"/>
            <p14:sldId id="425"/>
            <p14:sldId id="426"/>
            <p14:sldId id="433"/>
            <p14:sldId id="428"/>
            <p14:sldId id="431"/>
            <p14:sldId id="374"/>
            <p14:sldId id="453"/>
            <p14:sldId id="434"/>
            <p14:sldId id="435"/>
            <p14:sldId id="437"/>
            <p14:sldId id="454"/>
            <p14:sldId id="438"/>
            <p14:sldId id="439"/>
            <p14:sldId id="446"/>
          </p14:sldIdLst>
        </p14:section>
        <p14:section name="Untitled Section" id="{C6EE55FA-1B01-49A5-A7F5-D39DD9C2BAC4}">
          <p14:sldIdLst>
            <p14:sldId id="349"/>
            <p14:sldId id="41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09">
          <p15:clr>
            <a:srgbClr val="A4A3A4"/>
          </p15:clr>
        </p15:guide>
        <p15:guide id="4" pos="2189">
          <p15:clr>
            <a:srgbClr val="A4A3A4"/>
          </p15:clr>
        </p15:guide>
        <p15:guide id="5" orient="horz" pos="2899">
          <p15:clr>
            <a:srgbClr val="A4A3A4"/>
          </p15:clr>
        </p15:guide>
        <p15:guide id="6" orient="horz" pos="2928">
          <p15:clr>
            <a:srgbClr val="A4A3A4"/>
          </p15:clr>
        </p15:guide>
        <p15:guide id="7" pos="213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fomata, Omonigho (DDS)" initials="UO("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4F"/>
    <a:srgbClr val="D11242"/>
    <a:srgbClr val="011F4F"/>
    <a:srgbClr val="012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53" autoAdjust="0"/>
    <p:restoredTop sz="94660"/>
  </p:normalViewPr>
  <p:slideViewPr>
    <p:cSldViewPr snapToObjects="1">
      <p:cViewPr varScale="1">
        <p:scale>
          <a:sx n="96" d="100"/>
          <a:sy n="96" d="100"/>
        </p:scale>
        <p:origin x="-40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2" d="100"/>
          <a:sy n="102" d="100"/>
        </p:scale>
        <p:origin x="-3510" y="-102"/>
      </p:cViewPr>
      <p:guideLst>
        <p:guide orient="horz" pos="2861"/>
        <p:guide orient="horz" pos="2890"/>
        <p:guide orient="horz" pos="2880"/>
        <p:guide orient="horz" pos="2909"/>
        <p:guide pos="2208"/>
        <p:guide pos="2238"/>
        <p:guide pos="217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Day!$A$2</c:f>
              <c:strCache>
                <c:ptCount val="1"/>
                <c:pt idx="0">
                  <c:v>Day Habiitation</c:v>
                </c:pt>
              </c:strCache>
            </c:strRef>
          </c:tx>
          <c:invertIfNegative val="0"/>
          <c:cat>
            <c:strRef>
              <c:f>Day!$B$1:$D$1</c:f>
              <c:strCache>
                <c:ptCount val="3"/>
                <c:pt idx="0">
                  <c:v>Compliant</c:v>
                </c:pt>
                <c:pt idx="1">
                  <c:v>Non-compliant</c:v>
                </c:pt>
                <c:pt idx="2">
                  <c:v>Total</c:v>
                </c:pt>
              </c:strCache>
            </c:strRef>
          </c:cat>
          <c:val>
            <c:numRef>
              <c:f>Day!$B$2:$D$2</c:f>
              <c:numCache>
                <c:formatCode>General</c:formatCode>
                <c:ptCount val="3"/>
                <c:pt idx="0">
                  <c:v>7</c:v>
                </c:pt>
                <c:pt idx="1">
                  <c:v>18</c:v>
                </c:pt>
                <c:pt idx="2">
                  <c:v>25</c:v>
                </c:pt>
              </c:numCache>
            </c:numRef>
          </c:val>
        </c:ser>
        <c:ser>
          <c:idx val="1"/>
          <c:order val="1"/>
          <c:tx>
            <c:strRef>
              <c:f>Day!$A$3</c:f>
              <c:strCache>
                <c:ptCount val="1"/>
                <c:pt idx="0">
                  <c:v>Employment Readiness</c:v>
                </c:pt>
              </c:strCache>
            </c:strRef>
          </c:tx>
          <c:invertIfNegative val="0"/>
          <c:cat>
            <c:strRef>
              <c:f>Day!$B$1:$D$1</c:f>
              <c:strCache>
                <c:ptCount val="3"/>
                <c:pt idx="0">
                  <c:v>Compliant</c:v>
                </c:pt>
                <c:pt idx="1">
                  <c:v>Non-compliant</c:v>
                </c:pt>
                <c:pt idx="2">
                  <c:v>Total</c:v>
                </c:pt>
              </c:strCache>
            </c:strRef>
          </c:cat>
          <c:val>
            <c:numRef>
              <c:f>Day!$B$3:$D$3</c:f>
              <c:numCache>
                <c:formatCode>General</c:formatCode>
                <c:ptCount val="3"/>
                <c:pt idx="0">
                  <c:v>5</c:v>
                </c:pt>
                <c:pt idx="1">
                  <c:v>13</c:v>
                </c:pt>
                <c:pt idx="2">
                  <c:v>18</c:v>
                </c:pt>
              </c:numCache>
            </c:numRef>
          </c:val>
        </c:ser>
        <c:dLbls>
          <c:showLegendKey val="0"/>
          <c:showVal val="0"/>
          <c:showCatName val="0"/>
          <c:showSerName val="0"/>
          <c:showPercent val="0"/>
          <c:showBubbleSize val="0"/>
        </c:dLbls>
        <c:gapWidth val="150"/>
        <c:axId val="218560768"/>
        <c:axId val="219295744"/>
      </c:barChart>
      <c:catAx>
        <c:axId val="218560768"/>
        <c:scaling>
          <c:orientation val="minMax"/>
        </c:scaling>
        <c:delete val="0"/>
        <c:axPos val="b"/>
        <c:majorTickMark val="out"/>
        <c:minorTickMark val="none"/>
        <c:tickLblPos val="nextTo"/>
        <c:crossAx val="219295744"/>
        <c:crosses val="autoZero"/>
        <c:auto val="1"/>
        <c:lblAlgn val="ctr"/>
        <c:lblOffset val="100"/>
        <c:noMultiLvlLbl val="0"/>
      </c:catAx>
      <c:valAx>
        <c:axId val="219295744"/>
        <c:scaling>
          <c:orientation val="minMax"/>
        </c:scaling>
        <c:delete val="0"/>
        <c:axPos val="l"/>
        <c:majorGridlines/>
        <c:numFmt formatCode="General" sourceLinked="1"/>
        <c:majorTickMark val="out"/>
        <c:minorTickMark val="none"/>
        <c:tickLblPos val="nextTo"/>
        <c:crossAx val="218560768"/>
        <c:crosses val="autoZero"/>
        <c:crossBetween val="between"/>
      </c:valAx>
    </c:plotArea>
    <c:legend>
      <c:legendPos val="r"/>
      <c:overlay val="0"/>
    </c:legend>
    <c:plotVisOnly val="1"/>
    <c:dispBlanksAs val="gap"/>
    <c:showDLblsOverMax val="0"/>
  </c:chart>
  <c:spPr>
    <a:ln w="15875">
      <a:solidFill>
        <a:schemeClr val="accent1"/>
      </a:solidFill>
    </a:ln>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7-03-29T12:39:13.520" idx="5">
    <p:pos x="10" y="10"/>
    <p:text>current admissions page 81</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3-29T12:39:42.240" idx="6">
    <p:pos x="10" y="10"/>
    <p:text>page 81 or 82</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7-03-29T12:39:52.037" idx="7">
    <p:pos x="10" y="10"/>
    <p:text>page 82</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3408"/>
          </a:xfrm>
          <a:prstGeom prst="rect">
            <a:avLst/>
          </a:prstGeom>
        </p:spPr>
        <p:txBody>
          <a:bodyPr vert="horz" lIns="92492" tIns="46246" rIns="92492" bIns="46246" rtlCol="0"/>
          <a:lstStyle>
            <a:lvl1pPr algn="r">
              <a:defRPr sz="1200"/>
            </a:lvl1pPr>
          </a:lstStyle>
          <a:p>
            <a:fld id="{75461407-9CF5-40DC-902F-92E4C7FF6A2A}" type="datetimeFigureOut">
              <a:rPr lang="en-US" smtClean="0"/>
              <a:t>3/30/2017</a:t>
            </a:fld>
            <a:endParaRPr lang="en-US"/>
          </a:p>
        </p:txBody>
      </p:sp>
      <p:sp>
        <p:nvSpPr>
          <p:cNvPr id="4" name="Footer Placeholder 3"/>
          <p:cNvSpPr>
            <a:spLocks noGrp="1"/>
          </p:cNvSpPr>
          <p:nvPr>
            <p:ph type="ftr" sz="quarter" idx="2"/>
          </p:nvPr>
        </p:nvSpPr>
        <p:spPr>
          <a:xfrm>
            <a:off x="0" y="8772670"/>
            <a:ext cx="3037840"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772670"/>
            <a:ext cx="3037840" cy="463407"/>
          </a:xfrm>
          <a:prstGeom prst="rect">
            <a:avLst/>
          </a:prstGeom>
        </p:spPr>
        <p:txBody>
          <a:bodyPr vert="horz" lIns="92492" tIns="46246" rIns="92492" bIns="46246" rtlCol="0" anchor="b"/>
          <a:lstStyle>
            <a:lvl1pPr algn="r">
              <a:defRPr sz="1200"/>
            </a:lvl1pPr>
          </a:lstStyle>
          <a:p>
            <a:fld id="{FDA84AC9-DE26-499E-A881-CCFC8ED6D1C0}" type="slidenum">
              <a:rPr lang="en-US" smtClean="0"/>
              <a:t>‹#›</a:t>
            </a:fld>
            <a:endParaRPr lang="en-US"/>
          </a:p>
        </p:txBody>
      </p:sp>
    </p:spTree>
    <p:extLst>
      <p:ext uri="{BB962C8B-B14F-4D97-AF65-F5344CB8AC3E}">
        <p14:creationId xmlns:p14="http://schemas.microsoft.com/office/powerpoint/2010/main" val="1866676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70939" y="0"/>
            <a:ext cx="3037840" cy="461804"/>
          </a:xfrm>
          <a:prstGeom prst="rect">
            <a:avLst/>
          </a:prstGeom>
        </p:spPr>
        <p:txBody>
          <a:bodyPr vert="horz" lIns="92492" tIns="46246" rIns="92492" bIns="46246" rtlCol="0"/>
          <a:lstStyle>
            <a:lvl1pPr algn="r">
              <a:defRPr sz="1200"/>
            </a:lvl1pPr>
          </a:lstStyle>
          <a:p>
            <a:fld id="{63BB51BA-8685-014C-95B1-9D5C724AEDA3}" type="datetimeFigureOut">
              <a:rPr lang="en-US" smtClean="0"/>
              <a:pPr/>
              <a:t>3/30/2017</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68"/>
            <a:ext cx="3037840" cy="461804"/>
          </a:xfrm>
          <a:prstGeom prst="rect">
            <a:avLst/>
          </a:prstGeom>
        </p:spPr>
        <p:txBody>
          <a:bodyPr vert="horz" lIns="92492" tIns="46246" rIns="92492" bIns="46246" rtlCol="0" anchor="b"/>
          <a:lstStyle>
            <a:lvl1pPr algn="r">
              <a:defRPr sz="1200"/>
            </a:lvl1pPr>
          </a:lstStyle>
          <a:p>
            <a:fld id="{C0B1AD05-18A8-044A-80C2-B0A2ABEDF74C}" type="slidenum">
              <a:rPr lang="en-US" smtClean="0"/>
              <a:pPr/>
              <a:t>‹#›</a:t>
            </a:fld>
            <a:endParaRPr lang="en-US"/>
          </a:p>
        </p:txBody>
      </p:sp>
    </p:spTree>
    <p:extLst>
      <p:ext uri="{BB962C8B-B14F-4D97-AF65-F5344CB8AC3E}">
        <p14:creationId xmlns:p14="http://schemas.microsoft.com/office/powerpoint/2010/main" val="15314464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B1AD05-18A8-044A-80C2-B0A2ABEDF74C}" type="slidenum">
              <a:rPr lang="en-US" smtClean="0"/>
              <a:pPr/>
              <a:t>1</a:t>
            </a:fld>
            <a:endParaRPr lang="en-US"/>
          </a:p>
        </p:txBody>
      </p:sp>
    </p:spTree>
    <p:extLst>
      <p:ext uri="{BB962C8B-B14F-4D97-AF65-F5344CB8AC3E}">
        <p14:creationId xmlns:p14="http://schemas.microsoft.com/office/powerpoint/2010/main" val="2668711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39</a:t>
            </a:fld>
            <a:endParaRPr lang="en-US"/>
          </a:p>
        </p:txBody>
      </p:sp>
    </p:spTree>
    <p:extLst>
      <p:ext uri="{BB962C8B-B14F-4D97-AF65-F5344CB8AC3E}">
        <p14:creationId xmlns:p14="http://schemas.microsoft.com/office/powerpoint/2010/main" val="1247595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40</a:t>
            </a:fld>
            <a:endParaRPr lang="en-US"/>
          </a:p>
        </p:txBody>
      </p:sp>
    </p:spTree>
    <p:extLst>
      <p:ext uri="{BB962C8B-B14F-4D97-AF65-F5344CB8AC3E}">
        <p14:creationId xmlns:p14="http://schemas.microsoft.com/office/powerpoint/2010/main" val="1247595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42</a:t>
            </a:fld>
            <a:endParaRPr lang="en-US"/>
          </a:p>
        </p:txBody>
      </p:sp>
    </p:spTree>
    <p:extLst>
      <p:ext uri="{BB962C8B-B14F-4D97-AF65-F5344CB8AC3E}">
        <p14:creationId xmlns:p14="http://schemas.microsoft.com/office/powerpoint/2010/main" val="3044766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43</a:t>
            </a:fld>
            <a:endParaRPr lang="en-US"/>
          </a:p>
        </p:txBody>
      </p:sp>
    </p:spTree>
    <p:extLst>
      <p:ext uri="{BB962C8B-B14F-4D97-AF65-F5344CB8AC3E}">
        <p14:creationId xmlns:p14="http://schemas.microsoft.com/office/powerpoint/2010/main" val="164594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44</a:t>
            </a:fld>
            <a:endParaRPr lang="en-US"/>
          </a:p>
        </p:txBody>
      </p:sp>
    </p:spTree>
    <p:extLst>
      <p:ext uri="{BB962C8B-B14F-4D97-AF65-F5344CB8AC3E}">
        <p14:creationId xmlns:p14="http://schemas.microsoft.com/office/powerpoint/2010/main" val="3282764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45</a:t>
            </a:fld>
            <a:endParaRPr lang="en-US"/>
          </a:p>
        </p:txBody>
      </p:sp>
    </p:spTree>
    <p:extLst>
      <p:ext uri="{BB962C8B-B14F-4D97-AF65-F5344CB8AC3E}">
        <p14:creationId xmlns:p14="http://schemas.microsoft.com/office/powerpoint/2010/main" val="898358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46</a:t>
            </a:fld>
            <a:endParaRPr lang="en-US"/>
          </a:p>
        </p:txBody>
      </p:sp>
    </p:spTree>
    <p:extLst>
      <p:ext uri="{BB962C8B-B14F-4D97-AF65-F5344CB8AC3E}">
        <p14:creationId xmlns:p14="http://schemas.microsoft.com/office/powerpoint/2010/main" val="677274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47</a:t>
            </a:fld>
            <a:endParaRPr lang="en-US"/>
          </a:p>
        </p:txBody>
      </p:sp>
    </p:spTree>
    <p:extLst>
      <p:ext uri="{BB962C8B-B14F-4D97-AF65-F5344CB8AC3E}">
        <p14:creationId xmlns:p14="http://schemas.microsoft.com/office/powerpoint/2010/main" val="3298068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48</a:t>
            </a:fld>
            <a:endParaRPr lang="en-US"/>
          </a:p>
        </p:txBody>
      </p:sp>
    </p:spTree>
    <p:extLst>
      <p:ext uri="{BB962C8B-B14F-4D97-AF65-F5344CB8AC3E}">
        <p14:creationId xmlns:p14="http://schemas.microsoft.com/office/powerpoint/2010/main" val="1734703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49</a:t>
            </a:fld>
            <a:endParaRPr lang="en-US"/>
          </a:p>
        </p:txBody>
      </p:sp>
    </p:spTree>
    <p:extLst>
      <p:ext uri="{BB962C8B-B14F-4D97-AF65-F5344CB8AC3E}">
        <p14:creationId xmlns:p14="http://schemas.microsoft.com/office/powerpoint/2010/main" val="154834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8</a:t>
            </a:fld>
            <a:endParaRPr lang="en-US"/>
          </a:p>
        </p:txBody>
      </p:sp>
    </p:spTree>
    <p:extLst>
      <p:ext uri="{BB962C8B-B14F-4D97-AF65-F5344CB8AC3E}">
        <p14:creationId xmlns:p14="http://schemas.microsoft.com/office/powerpoint/2010/main" val="2105896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50</a:t>
            </a:fld>
            <a:endParaRPr lang="en-US"/>
          </a:p>
        </p:txBody>
      </p:sp>
    </p:spTree>
    <p:extLst>
      <p:ext uri="{BB962C8B-B14F-4D97-AF65-F5344CB8AC3E}">
        <p14:creationId xmlns:p14="http://schemas.microsoft.com/office/powerpoint/2010/main" val="1548348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9</a:t>
            </a:fld>
            <a:endParaRPr lang="en-US"/>
          </a:p>
        </p:txBody>
      </p:sp>
    </p:spTree>
    <p:extLst>
      <p:ext uri="{BB962C8B-B14F-4D97-AF65-F5344CB8AC3E}">
        <p14:creationId xmlns:p14="http://schemas.microsoft.com/office/powerpoint/2010/main" val="2556131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11</a:t>
            </a:fld>
            <a:endParaRPr lang="en-US"/>
          </a:p>
        </p:txBody>
      </p:sp>
    </p:spTree>
    <p:extLst>
      <p:ext uri="{BB962C8B-B14F-4D97-AF65-F5344CB8AC3E}">
        <p14:creationId xmlns:p14="http://schemas.microsoft.com/office/powerpoint/2010/main" val="382816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14</a:t>
            </a:fld>
            <a:endParaRPr lang="en-US"/>
          </a:p>
        </p:txBody>
      </p:sp>
    </p:spTree>
    <p:extLst>
      <p:ext uri="{BB962C8B-B14F-4D97-AF65-F5344CB8AC3E}">
        <p14:creationId xmlns:p14="http://schemas.microsoft.com/office/powerpoint/2010/main" val="1926725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34</a:t>
            </a:fld>
            <a:endParaRPr lang="en-US"/>
          </a:p>
        </p:txBody>
      </p:sp>
    </p:spTree>
    <p:extLst>
      <p:ext uri="{BB962C8B-B14F-4D97-AF65-F5344CB8AC3E}">
        <p14:creationId xmlns:p14="http://schemas.microsoft.com/office/powerpoint/2010/main" val="291980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35</a:t>
            </a:fld>
            <a:endParaRPr lang="en-US"/>
          </a:p>
        </p:txBody>
      </p:sp>
    </p:spTree>
    <p:extLst>
      <p:ext uri="{BB962C8B-B14F-4D97-AF65-F5344CB8AC3E}">
        <p14:creationId xmlns:p14="http://schemas.microsoft.com/office/powerpoint/2010/main" val="222694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36</a:t>
            </a:fld>
            <a:endParaRPr lang="en-US"/>
          </a:p>
        </p:txBody>
      </p:sp>
    </p:spTree>
    <p:extLst>
      <p:ext uri="{BB962C8B-B14F-4D97-AF65-F5344CB8AC3E}">
        <p14:creationId xmlns:p14="http://schemas.microsoft.com/office/powerpoint/2010/main" val="2885901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38</a:t>
            </a:fld>
            <a:endParaRPr lang="en-US"/>
          </a:p>
        </p:txBody>
      </p:sp>
    </p:spTree>
    <p:extLst>
      <p:ext uri="{BB962C8B-B14F-4D97-AF65-F5344CB8AC3E}">
        <p14:creationId xmlns:p14="http://schemas.microsoft.com/office/powerpoint/2010/main" val="11621172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df"/><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pdf"/><Relationship Id="rId1" Type="http://schemas.openxmlformats.org/officeDocument/2006/relationships/slideMaster" Target="../slideMasters/slideMaster1.xml"/><Relationship Id="rId6" Type="http://schemas.openxmlformats.org/officeDocument/2006/relationships/image" Target="../media/image6.pdf"/><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2.pdf"/><Relationship Id="rId4" Type="http://schemas.openxmlformats.org/officeDocument/2006/relationships/image" Target="../media/image5.pdf"/><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0"/>
            <a:ext cx="9144000" cy="6858000"/>
          </a:xfrm>
          <a:prstGeom prst="rect">
            <a:avLst/>
          </a:prstGeom>
        </p:spPr>
      </p:pic>
      <p:pic>
        <p:nvPicPr>
          <p:cNvPr id="8" name="Picture 7"/>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876300"/>
            <a:ext cx="9144000" cy="5981700"/>
          </a:xfrm>
          <a:prstGeom prst="rect">
            <a:avLst/>
          </a:prstGeom>
        </p:spPr>
      </p:pic>
      <p:pic>
        <p:nvPicPr>
          <p:cNvPr id="9" name="Pictur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7086600" y="228600"/>
            <a:ext cx="2057400" cy="2057400"/>
          </a:xfrm>
          <a:prstGeom prst="rect">
            <a:avLst/>
          </a:prstGeom>
        </p:spPr>
      </p:pic>
      <p:pic>
        <p:nvPicPr>
          <p:cNvPr id="7" name="Picture 6"/>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0" y="0"/>
            <a:ext cx="7214616" cy="292656"/>
          </a:xfrm>
          <a:prstGeom prst="rect">
            <a:avLst/>
          </a:prstGeom>
        </p:spPr>
      </p:pic>
      <p:pic>
        <p:nvPicPr>
          <p:cNvPr id="11" name="Picture 10"/>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0"/>
              <a:stretch>
                <a:fillRect/>
              </a:stretch>
            </p:blipFill>
          </mc:Choice>
          <mc:Fallback>
            <p:blipFill>
              <a:blip r:embed="rId11"/>
              <a:stretch>
                <a:fillRect/>
              </a:stretch>
            </p:blipFill>
          </mc:Fallback>
        </mc:AlternateContent>
        <p:spPr>
          <a:xfrm>
            <a:off x="7200900" y="0"/>
            <a:ext cx="1956816" cy="29416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Subhead</a:t>
            </a:r>
            <a:endParaRPr lang="en-US" dirty="0"/>
          </a:p>
        </p:txBody>
      </p:sp>
      <p:sp>
        <p:nvSpPr>
          <p:cNvPr id="5"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1600" b="0" i="0">
                <a:latin typeface="Goudy Old Style"/>
                <a:cs typeface="Goudy Old Styl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3F9E082-F1E3-41CE-AC25-8B267E93A692}" type="datetime1">
              <a:rPr lang="en-US" smtClean="0"/>
              <a:t>3/30/2017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sz="1200"/>
            </a:lvl1pPr>
          </a:lstStyle>
          <a:p>
            <a:pPr>
              <a:defRPr/>
            </a:pPr>
            <a:r>
              <a:rPr lang="en-US"/>
              <a:t>Copyright SDA LLC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AB0E2B9-E5E4-49ED-8C5A-F73A65F19799}" type="slidenum">
              <a:rPr lang="en-US" altLang="en-US"/>
              <a:pPr>
                <a:defRPr/>
              </a:pPr>
              <a:t>‹#›</a:t>
            </a:fld>
            <a:endParaRPr lang="en-US" altLang="en-US"/>
          </a:p>
        </p:txBody>
      </p:sp>
    </p:spTree>
    <p:extLst>
      <p:ext uri="{BB962C8B-B14F-4D97-AF65-F5344CB8AC3E}">
        <p14:creationId xmlns:p14="http://schemas.microsoft.com/office/powerpoint/2010/main" val="381387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d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df"/><Relationship Id="rId11" Type="http://schemas.openxmlformats.org/officeDocument/2006/relationships/image" Target="../media/image3.png"/><Relationship Id="rId10" Type="http://schemas.openxmlformats.org/officeDocument/2006/relationships/image" Target="../media/image3.pdf"/><Relationship Id="rId4" Type="http://schemas.openxmlformats.org/officeDocument/2006/relationships/theme" Target="../theme/theme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0" y="0"/>
            <a:ext cx="7214616" cy="292656"/>
          </a:xfrm>
          <a:prstGeom prst="rect">
            <a:avLst/>
          </a:prstGeom>
        </p:spPr>
      </p:pic>
      <p:pic>
        <p:nvPicPr>
          <p:cNvPr id="9" name="Pictur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200900" y="0"/>
            <a:ext cx="1956816" cy="294162"/>
          </a:xfrm>
          <a:prstGeom prst="rect">
            <a:avLst/>
          </a:prstGeom>
        </p:spPr>
      </p:pic>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0"/>
              <a:stretch>
                <a:fillRect/>
              </a:stretch>
            </p:blipFill>
          </mc:Choice>
          <mc:Fallback>
            <p:blipFill>
              <a:blip r:embed="rId11"/>
              <a:stretch>
                <a:fillRect/>
              </a:stretch>
            </p:blipFill>
          </mc:Fallback>
        </mc:AlternateContent>
        <p:spPr>
          <a:xfrm>
            <a:off x="8001000" y="292656"/>
            <a:ext cx="1143000" cy="1143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Lst>
  <p:hf hdr="0" ftr="0" dt="0"/>
  <p:txStyles>
    <p:titleStyle>
      <a:lvl1pPr algn="ctr" defTabSz="457200" rtl="0" eaLnBrk="1" latinLnBrk="0" hangingPunct="1">
        <a:spcBef>
          <a:spcPct val="0"/>
        </a:spcBef>
        <a:buNone/>
        <a:defRPr sz="4400" kern="1200">
          <a:solidFill>
            <a:schemeClr val="tx1"/>
          </a:solidFill>
          <a:latin typeface="Gill Sans Ligh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ill Sans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hcbsadvocacy.or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37.xml.rels><?xml version="1.0" encoding="UTF-8" standalone="yes"?>
<Relationships xmlns="http://schemas.openxmlformats.org/package/2006/relationships"><Relationship Id="rId3" Type="http://schemas.openxmlformats.org/officeDocument/2006/relationships/image" Target="cid:image002.png@01D28905.85CE5760" TargetMode="External"/><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dds.dc.gov/page/waiver-amendment-information" TargetMode="External"/><Relationship Id="rId2" Type="http://schemas.openxmlformats.org/officeDocument/2006/relationships/hyperlink" Target="mailto:Erin.Leveton@dc.gov"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Leyla.Sarigol@dc.gov"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dhcf.dc.gov/release/public-notice-revisions-statewide-transition-plan-district-medicaid-programs-home-and"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197" y="4253824"/>
            <a:ext cx="9144000" cy="1005972"/>
          </a:xfrm>
          <a:prstGeom prst="rect">
            <a:avLst/>
          </a:prstGeom>
        </p:spPr>
        <p:txBody>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sz="4000" dirty="0" smtClean="0">
                <a:latin typeface="Gill Sans Std Light"/>
                <a:ea typeface="+mj-ea"/>
                <a:cs typeface="Gill Sans Std Light"/>
              </a:rPr>
              <a:t> </a:t>
            </a:r>
            <a:r>
              <a:rPr lang="en-US" sz="3600" dirty="0" smtClean="0">
                <a:latin typeface="Gill Sans Std Light"/>
                <a:ea typeface="+mj-ea"/>
                <a:cs typeface="Gill Sans Std Light"/>
              </a:rPr>
              <a:t>The Updated Statewide Transition Plan</a:t>
            </a:r>
          </a:p>
        </p:txBody>
      </p:sp>
      <p:sp>
        <p:nvSpPr>
          <p:cNvPr id="6" name="Title 1"/>
          <p:cNvSpPr txBox="1">
            <a:spLocks/>
          </p:cNvSpPr>
          <p:nvPr/>
        </p:nvSpPr>
        <p:spPr>
          <a:xfrm>
            <a:off x="0" y="6001563"/>
            <a:ext cx="9144000"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endParaRPr kumimoji="0" lang="en-US" sz="3200" u="none" strike="noStrike" kern="1200" cap="none" spc="0" normalizeH="0" baseline="0" noProof="0" dirty="0" smtClean="0">
              <a:ln>
                <a:noFill/>
              </a:ln>
              <a:solidFill>
                <a:srgbClr val="FFFFFF"/>
              </a:solidFill>
              <a:effectLst/>
              <a:uLnTx/>
              <a:uFillTx/>
              <a:latin typeface="Gill Sans Std Italic"/>
              <a:ea typeface="+mj-ea"/>
              <a:cs typeface="Gill Sans Std Italic"/>
            </a:endParaRPr>
          </a:p>
        </p:txBody>
      </p:sp>
      <p:sp>
        <p:nvSpPr>
          <p:cNvPr id="2" name="TextBox 1"/>
          <p:cNvSpPr txBox="1"/>
          <p:nvPr/>
        </p:nvSpPr>
        <p:spPr>
          <a:xfrm>
            <a:off x="7010400" y="6463228"/>
            <a:ext cx="2133600" cy="369332"/>
          </a:xfrm>
          <a:prstGeom prst="rect">
            <a:avLst/>
          </a:prstGeom>
          <a:noFill/>
        </p:spPr>
        <p:txBody>
          <a:bodyPr wrap="square" rtlCol="0">
            <a:spAutoFit/>
          </a:bodyPr>
          <a:lstStyle/>
          <a:p>
            <a:r>
              <a:rPr lang="en-US" dirty="0" smtClean="0"/>
              <a:t>Spring 2017</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2507742"/>
            <a:ext cx="1418844" cy="107365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4400" b="1" dirty="0" smtClean="0">
                <a:solidFill>
                  <a:srgbClr val="D11242"/>
                </a:solidFill>
              </a:rPr>
              <a:t>Assessments:  </a:t>
            </a:r>
          </a:p>
          <a:p>
            <a:pPr marL="0" indent="0" algn="ctr">
              <a:buNone/>
            </a:pPr>
            <a:r>
              <a:rPr lang="en-US" sz="4400" b="1" dirty="0" smtClean="0">
                <a:solidFill>
                  <a:srgbClr val="D11242"/>
                </a:solidFill>
              </a:rPr>
              <a:t>Review of Systems and</a:t>
            </a:r>
          </a:p>
          <a:p>
            <a:pPr marL="0" indent="0" algn="ctr">
              <a:buNone/>
            </a:pPr>
            <a:r>
              <a:rPr lang="en-US" sz="4400" b="1" dirty="0" smtClean="0">
                <a:solidFill>
                  <a:srgbClr val="D11242"/>
                </a:solidFill>
              </a:rPr>
              <a:t>All Provider Locations</a:t>
            </a:r>
            <a:endParaRPr lang="en-US" sz="4400" b="1" dirty="0">
              <a:solidFill>
                <a:srgbClr val="D11242"/>
              </a:solidFill>
            </a:endParaRPr>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10</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535" y="533400"/>
            <a:ext cx="1006986" cy="762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276960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5601533"/>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State Self-Assessment</a:t>
            </a:r>
            <a:endParaRPr lang="en-US" sz="4000" dirty="0">
              <a:solidFill>
                <a:srgbClr val="C00000"/>
              </a:solidFill>
              <a:latin typeface="Gill Sans Std Bold"/>
            </a:endParaRPr>
          </a:p>
          <a:p>
            <a:pPr eaLnBrk="0" fontAlgn="base" hangingPunct="0"/>
            <a:endParaRPr lang="en-US" sz="4000" dirty="0">
              <a:solidFill>
                <a:srgbClr val="C00000"/>
              </a:solidFill>
              <a:latin typeface="Gill Sans Std Bold"/>
            </a:endParaRPr>
          </a:p>
          <a:p>
            <a:pPr marL="342900" indent="-342900" eaLnBrk="0" fontAlgn="base" hangingPunct="0">
              <a:buFont typeface="Arial" panose="020B0604020202020204" pitchFamily="34" charset="0"/>
              <a:buChar char="•"/>
            </a:pPr>
            <a:r>
              <a:rPr lang="en-US" sz="2000" dirty="0" smtClean="0">
                <a:latin typeface="Gill Sans Light"/>
              </a:rPr>
              <a:t>Worked with HCBS Settings Advisory Group to review and make recommendations for remediation, where needed, on:</a:t>
            </a:r>
          </a:p>
          <a:p>
            <a:pPr marL="1257300" lvl="2" indent="-342900">
              <a:buFont typeface="Arial" panose="020B0604020202020204" pitchFamily="34" charset="0"/>
              <a:buChar char="•"/>
            </a:pPr>
            <a:endParaRPr lang="en-US" sz="2000" dirty="0">
              <a:latin typeface="Gill Sans Light"/>
            </a:endParaRPr>
          </a:p>
          <a:p>
            <a:pPr marL="1257300" lvl="2" indent="-342900">
              <a:buFont typeface="Arial" panose="020B0604020202020204" pitchFamily="34" charset="0"/>
              <a:buChar char="•"/>
            </a:pPr>
            <a:r>
              <a:rPr lang="en-US" sz="2000" dirty="0" smtClean="0">
                <a:latin typeface="Gill Sans Light"/>
              </a:rPr>
              <a:t>All </a:t>
            </a:r>
            <a:r>
              <a:rPr lang="en-US" sz="2000" dirty="0">
                <a:latin typeface="Gill Sans Light"/>
              </a:rPr>
              <a:t>HCBS waiver service definitions and provider </a:t>
            </a:r>
            <a:r>
              <a:rPr lang="en-US" sz="2000" dirty="0" smtClean="0">
                <a:latin typeface="Gill Sans Light"/>
              </a:rPr>
              <a:t>requirements. </a:t>
            </a:r>
          </a:p>
          <a:p>
            <a:pPr marL="1257300" lvl="2" indent="-342900">
              <a:buFont typeface="Arial" panose="020B0604020202020204" pitchFamily="34" charset="0"/>
              <a:buChar char="•"/>
            </a:pPr>
            <a:r>
              <a:rPr lang="en-US" sz="2000" dirty="0" smtClean="0">
                <a:latin typeface="Gill Sans Light"/>
              </a:rPr>
              <a:t>All </a:t>
            </a:r>
            <a:r>
              <a:rPr lang="en-US" sz="2000" dirty="0">
                <a:latin typeface="Gill Sans Light"/>
              </a:rPr>
              <a:t>regulations governing HCBS</a:t>
            </a:r>
            <a:r>
              <a:rPr lang="en-US" sz="2000" dirty="0" smtClean="0">
                <a:latin typeface="Gill Sans Light"/>
              </a:rPr>
              <a:t>. </a:t>
            </a:r>
            <a:endParaRPr lang="en-US" sz="2000" dirty="0">
              <a:latin typeface="Gill Sans Light"/>
            </a:endParaRPr>
          </a:p>
          <a:p>
            <a:pPr marL="1257300" lvl="2" indent="-342900">
              <a:buFont typeface="Arial" panose="020B0604020202020204" pitchFamily="34" charset="0"/>
              <a:buChar char="•"/>
            </a:pPr>
            <a:r>
              <a:rPr lang="en-US" sz="2000" dirty="0">
                <a:latin typeface="Gill Sans Light"/>
              </a:rPr>
              <a:t>DDS/DDA Provider Certification Review (PCR) process.  </a:t>
            </a:r>
          </a:p>
          <a:p>
            <a:pPr marL="1257300" lvl="2" indent="-342900">
              <a:buFont typeface="Arial" panose="020B0604020202020204" pitchFamily="34" charset="0"/>
              <a:buChar char="•"/>
            </a:pPr>
            <a:r>
              <a:rPr lang="en-US" sz="2000" dirty="0">
                <a:latin typeface="Gill Sans Light"/>
              </a:rPr>
              <a:t>DOH licensing requirements and regulations.  </a:t>
            </a:r>
          </a:p>
          <a:p>
            <a:pPr marL="1257300" lvl="2" indent="-342900">
              <a:buFont typeface="Arial" panose="020B0604020202020204" pitchFamily="34" charset="0"/>
              <a:buChar char="•"/>
            </a:pPr>
            <a:r>
              <a:rPr lang="en-US" sz="2000" dirty="0" smtClean="0">
                <a:latin typeface="Gill Sans Light"/>
              </a:rPr>
              <a:t>All </a:t>
            </a:r>
            <a:r>
              <a:rPr lang="en-US" sz="2000" dirty="0">
                <a:latin typeface="Gill Sans Light"/>
              </a:rPr>
              <a:t>relevant DDS/DDA </a:t>
            </a:r>
            <a:r>
              <a:rPr lang="en-US" sz="2000" dirty="0" smtClean="0">
                <a:latin typeface="Gill Sans Light"/>
              </a:rPr>
              <a:t>policies, procedures</a:t>
            </a:r>
            <a:r>
              <a:rPr lang="en-US" sz="2000" dirty="0">
                <a:latin typeface="Gill Sans Light"/>
              </a:rPr>
              <a:t>, and protocols, including Quality Management practices and tools.  </a:t>
            </a:r>
          </a:p>
          <a:p>
            <a:pPr marL="1257300" lvl="2" indent="-342900">
              <a:buFont typeface="Arial" panose="020B0604020202020204" pitchFamily="34" charset="0"/>
              <a:buChar char="•"/>
            </a:pPr>
            <a:r>
              <a:rPr lang="en-US" sz="2000" dirty="0">
                <a:latin typeface="Gill Sans Light"/>
              </a:rPr>
              <a:t>Provider training requirements. </a:t>
            </a:r>
          </a:p>
          <a:p>
            <a:pPr marL="1257300" lvl="2" indent="-342900">
              <a:buFont typeface="Arial" panose="020B0604020202020204" pitchFamily="34" charset="0"/>
              <a:buChar char="•"/>
            </a:pPr>
            <a:r>
              <a:rPr lang="en-US" sz="2000" dirty="0" smtClean="0">
                <a:latin typeface="Gill Sans Light"/>
              </a:rPr>
              <a:t>Human </a:t>
            </a:r>
            <a:r>
              <a:rPr lang="en-US" sz="2000" dirty="0">
                <a:latin typeface="Gill Sans Light"/>
              </a:rPr>
              <a:t>Care Agreements and rate </a:t>
            </a:r>
            <a:r>
              <a:rPr lang="en-US" sz="2000" dirty="0" smtClean="0">
                <a:latin typeface="Gill Sans Light"/>
              </a:rPr>
              <a:t>methodologies.  </a:t>
            </a:r>
            <a:endParaRPr lang="en-US" sz="2000" dirty="0">
              <a:latin typeface="Gill Sans Light"/>
            </a:endParaRPr>
          </a:p>
          <a:p>
            <a:pPr marL="1257300" lvl="2" indent="-342900">
              <a:buFont typeface="Arial" panose="020B0604020202020204" pitchFamily="34" charset="0"/>
              <a:buChar char="•"/>
            </a:pPr>
            <a:r>
              <a:rPr lang="en-US" sz="2000" dirty="0" smtClean="0">
                <a:latin typeface="Gill Sans Light"/>
              </a:rPr>
              <a:t>Information </a:t>
            </a:r>
            <a:r>
              <a:rPr lang="en-US" sz="2000" dirty="0">
                <a:latin typeface="Gill Sans Light"/>
              </a:rPr>
              <a:t>systems</a:t>
            </a:r>
            <a:r>
              <a:rPr lang="en-US" sz="2000" dirty="0" smtClean="0">
                <a:latin typeface="Gill Sans Light"/>
              </a:rPr>
              <a:t>.  </a:t>
            </a:r>
            <a:endParaRPr lang="en-US" sz="2000" dirty="0">
              <a:latin typeface="Gill Sans Light"/>
            </a:endParaRPr>
          </a:p>
          <a:p>
            <a:pPr eaLnBrk="0" fontAlgn="base" hangingPunct="0"/>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1815343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State Self-Assessment</a:t>
            </a:r>
            <a:endParaRPr lang="en-US" dirty="0">
              <a:solidFill>
                <a:srgbClr val="C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770162"/>
            <a:ext cx="8610600" cy="4379834"/>
          </a:xfrm>
        </p:spPr>
      </p:pic>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12</a:t>
            </a:fld>
            <a:endParaRPr lang="en-US" altLang="en-US"/>
          </a:p>
        </p:txBody>
      </p:sp>
    </p:spTree>
    <p:extLst>
      <p:ext uri="{BB962C8B-B14F-4D97-AF65-F5344CB8AC3E}">
        <p14:creationId xmlns:p14="http://schemas.microsoft.com/office/powerpoint/2010/main" val="1697880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D11242"/>
                </a:solidFill>
              </a:rPr>
              <a:t>State Self-Assessment</a:t>
            </a:r>
            <a:br>
              <a:rPr lang="en-US" dirty="0" smtClean="0">
                <a:solidFill>
                  <a:srgbClr val="D11242"/>
                </a:solidFill>
              </a:rPr>
            </a:br>
            <a:endParaRPr lang="en-US" dirty="0">
              <a:solidFill>
                <a:srgbClr val="D11242"/>
              </a:solidFill>
            </a:endParaRPr>
          </a:p>
        </p:txBody>
      </p:sp>
      <p:sp>
        <p:nvSpPr>
          <p:cNvPr id="3" name="Content Placeholder 2"/>
          <p:cNvSpPr>
            <a:spLocks noGrp="1"/>
          </p:cNvSpPr>
          <p:nvPr>
            <p:ph idx="1"/>
          </p:nvPr>
        </p:nvSpPr>
        <p:spPr>
          <a:xfrm>
            <a:off x="457200" y="1295400"/>
            <a:ext cx="8229600" cy="4525963"/>
          </a:xfrm>
        </p:spPr>
        <p:txBody>
          <a:bodyPr/>
          <a:lstStyle/>
          <a:p>
            <a:pPr marL="0" indent="0">
              <a:buNone/>
            </a:pPr>
            <a:endParaRPr lang="en-US" sz="2800" b="1" dirty="0" smtClean="0"/>
          </a:p>
          <a:p>
            <a:pPr marL="0" indent="0">
              <a:buNone/>
            </a:pPr>
            <a:endParaRPr lang="en-US" sz="2000" dirty="0" smtClean="0"/>
          </a:p>
          <a:p>
            <a:r>
              <a:rPr lang="en-US" sz="2400" dirty="0" smtClean="0"/>
              <a:t>EPD Waiver </a:t>
            </a:r>
          </a:p>
          <a:p>
            <a:r>
              <a:rPr lang="en-US" sz="2400" dirty="0" smtClean="0"/>
              <a:t>Regulations-EPD &amp; District regulations that include licensed residences where EPD Waiver participants live</a:t>
            </a:r>
          </a:p>
          <a:p>
            <a:pPr lvl="1"/>
            <a:r>
              <a:rPr lang="en-US" sz="2000" dirty="0" smtClean="0"/>
              <a:t>Mental Health Community Residence Facilities-DBH </a:t>
            </a:r>
          </a:p>
          <a:p>
            <a:pPr lvl="1"/>
            <a:r>
              <a:rPr lang="en-US" sz="2000" dirty="0" smtClean="0"/>
              <a:t>Assisted Living-DOH </a:t>
            </a:r>
          </a:p>
          <a:p>
            <a:r>
              <a:rPr lang="en-US" sz="2400" dirty="0" smtClean="0"/>
              <a:t>LTSS Assessment process through Delmarva</a:t>
            </a:r>
          </a:p>
          <a:p>
            <a:r>
              <a:rPr lang="en-US" sz="2400" dirty="0" smtClean="0"/>
              <a:t>Relevant DHCF, DBH, and DOH policies &amp; procedures</a:t>
            </a:r>
          </a:p>
          <a:p>
            <a:r>
              <a:rPr lang="en-US" sz="2400" dirty="0" smtClean="0"/>
              <a:t>Provider enrollment requirements-EPD (Assisted Living &amp; Adult Day Health Program)</a:t>
            </a:r>
          </a:p>
          <a:p>
            <a:endParaRPr lang="en-US" sz="2400" dirty="0" smtClean="0"/>
          </a:p>
          <a:p>
            <a:pPr marL="457200" lvl="1" indent="0">
              <a:buNone/>
            </a:pPr>
            <a:endParaRPr lang="en-US" sz="1600" dirty="0" smtClean="0"/>
          </a:p>
          <a:p>
            <a:pPr lvl="1"/>
            <a:endParaRPr lang="en-US" sz="1600" dirty="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13</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535" y="533400"/>
            <a:ext cx="1006986" cy="762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3378758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2431435"/>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Provider Self-Assessments</a:t>
            </a:r>
            <a:endParaRPr lang="en-US" sz="4000" dirty="0">
              <a:solidFill>
                <a:srgbClr val="C00000"/>
              </a:solidFill>
              <a:latin typeface="Gill Sans Std Bold"/>
            </a:endParaRPr>
          </a:p>
          <a:p>
            <a:pPr eaLnBrk="0" fontAlgn="base" hangingPunct="0"/>
            <a:endParaRPr lang="en-US" sz="4000" dirty="0" smtClean="0">
              <a:solidFill>
                <a:srgbClr val="C00000"/>
              </a:solidFill>
            </a:endParaRPr>
          </a:p>
          <a:p>
            <a:pPr eaLnBrk="0" fontAlgn="base" hangingPunct="0"/>
            <a:endParaRPr lang="en-US" dirty="0" smtClean="0"/>
          </a:p>
          <a:p>
            <a:pPr eaLnBrk="0" fontAlgn="base" hangingPunct="0"/>
            <a:endParaRPr lang="en-US" dirty="0"/>
          </a:p>
          <a:p>
            <a:r>
              <a:rPr lang="en-US" dirty="0">
                <a:latin typeface="Goudy Old Style" panose="02020502050305020303" pitchFamily="18" charset="0"/>
              </a:rPr>
              <a:t> </a:t>
            </a:r>
            <a:endParaRPr lang="en-US" dirty="0" smtClean="0"/>
          </a:p>
          <a:p>
            <a:pPr eaLnBrk="0" fontAlgn="base" hangingPunct="0"/>
            <a:endParaRPr lang="en-US" dirty="0"/>
          </a:p>
        </p:txBody>
      </p:sp>
      <p:graphicFrame>
        <p:nvGraphicFramePr>
          <p:cNvPr id="3" name="Table 2"/>
          <p:cNvGraphicFramePr>
            <a:graphicFrameLocks noGrp="1"/>
          </p:cNvGraphicFramePr>
          <p:nvPr>
            <p:extLst/>
          </p:nvPr>
        </p:nvGraphicFramePr>
        <p:xfrm>
          <a:off x="762000" y="1524000"/>
          <a:ext cx="7619999" cy="4800599"/>
        </p:xfrm>
        <a:graphic>
          <a:graphicData uri="http://schemas.openxmlformats.org/drawingml/2006/table">
            <a:tbl>
              <a:tblPr firstRow="1" firstCol="1" bandRow="1">
                <a:tableStyleId>{5C22544A-7EE6-4342-B048-85BDC9FD1C3A}</a:tableStyleId>
              </a:tblPr>
              <a:tblGrid>
                <a:gridCol w="911456"/>
                <a:gridCol w="962407"/>
                <a:gridCol w="962407"/>
                <a:gridCol w="1103937"/>
                <a:gridCol w="1839896"/>
                <a:gridCol w="1839896"/>
              </a:tblGrid>
              <a:tr h="1309254">
                <a:tc>
                  <a:txBody>
                    <a:bodyPr/>
                    <a:lstStyle/>
                    <a:p>
                      <a:pPr marL="0" marR="0">
                        <a:lnSpc>
                          <a:spcPct val="107000"/>
                        </a:lnSpc>
                        <a:spcBef>
                          <a:spcPts val="0"/>
                        </a:spcBef>
                        <a:spcAft>
                          <a:spcPts val="0"/>
                        </a:spcAft>
                      </a:pPr>
                      <a:r>
                        <a:rPr lang="en-US" sz="800" dirty="0">
                          <a:effectLst/>
                        </a:rPr>
                        <a:t/>
                      </a:r>
                      <a:br>
                        <a:rPr lang="en-US" sz="800" dirty="0">
                          <a:effectLst/>
                        </a:rPr>
                      </a:br>
                      <a:r>
                        <a:rPr lang="en-US" sz="800" dirty="0">
                          <a:effectLst/>
                        </a:rPr>
                        <a:t>CMS Recommended Assessment Question</a:t>
                      </a:r>
                      <a:endParaRPr lang="en-US" sz="800" dirty="0">
                        <a:effectLst/>
                        <a:latin typeface="Calibri"/>
                        <a:ea typeface="Calibri"/>
                        <a:cs typeface="Times New Roman"/>
                      </a:endParaRPr>
                    </a:p>
                  </a:txBody>
                  <a:tcPr marL="40667" marR="40667" marT="0" marB="0"/>
                </a:tc>
                <a:tc>
                  <a:txBody>
                    <a:bodyPr/>
                    <a:lstStyle/>
                    <a:p>
                      <a:pPr marL="0" marR="0">
                        <a:lnSpc>
                          <a:spcPct val="107000"/>
                        </a:lnSpc>
                        <a:spcBef>
                          <a:spcPts val="0"/>
                        </a:spcBef>
                        <a:spcAft>
                          <a:spcPts val="0"/>
                        </a:spcAft>
                      </a:pPr>
                      <a:r>
                        <a:rPr lang="en-US" sz="800" dirty="0">
                          <a:effectLst/>
                        </a:rPr>
                        <a:t>#</a:t>
                      </a:r>
                      <a:endParaRPr lang="en-US" sz="800" dirty="0">
                        <a:effectLst/>
                        <a:latin typeface="Calibri"/>
                        <a:ea typeface="Calibri"/>
                        <a:cs typeface="Times New Roman"/>
                      </a:endParaRPr>
                    </a:p>
                  </a:txBody>
                  <a:tcPr marL="40667" marR="40667" marT="0" marB="0"/>
                </a:tc>
                <a:tc>
                  <a:txBody>
                    <a:bodyPr/>
                    <a:lstStyle/>
                    <a:p>
                      <a:pPr marL="0" marR="0">
                        <a:lnSpc>
                          <a:spcPct val="107000"/>
                        </a:lnSpc>
                        <a:spcBef>
                          <a:spcPts val="0"/>
                        </a:spcBef>
                        <a:spcAft>
                          <a:spcPts val="0"/>
                        </a:spcAft>
                      </a:pPr>
                      <a:r>
                        <a:rPr lang="en-US" sz="800" dirty="0">
                          <a:effectLst/>
                        </a:rPr>
                        <a:t>Indicator</a:t>
                      </a:r>
                      <a:endParaRPr lang="en-US" sz="800" dirty="0">
                        <a:effectLst/>
                        <a:latin typeface="Calibri"/>
                        <a:ea typeface="Calibri"/>
                        <a:cs typeface="Times New Roman"/>
                      </a:endParaRPr>
                    </a:p>
                  </a:txBody>
                  <a:tcPr marL="40667" marR="40667" marT="0" marB="0"/>
                </a:tc>
                <a:tc>
                  <a:txBody>
                    <a:bodyPr/>
                    <a:lstStyle/>
                    <a:p>
                      <a:pPr marL="0" marR="0">
                        <a:lnSpc>
                          <a:spcPct val="107000"/>
                        </a:lnSpc>
                        <a:spcBef>
                          <a:spcPts val="0"/>
                        </a:spcBef>
                        <a:spcAft>
                          <a:spcPts val="0"/>
                        </a:spcAft>
                      </a:pPr>
                      <a:r>
                        <a:rPr lang="en-US" sz="800" dirty="0">
                          <a:effectLst/>
                        </a:rPr>
                        <a:t>Prevalence in Provider Setting (Select 1-6, above )</a:t>
                      </a:r>
                      <a:endParaRPr lang="en-US" sz="800" dirty="0">
                        <a:effectLst/>
                        <a:latin typeface="Calibri"/>
                        <a:ea typeface="Calibri"/>
                        <a:cs typeface="Times New Roman"/>
                      </a:endParaRPr>
                    </a:p>
                  </a:txBody>
                  <a:tcPr marL="40667" marR="40667" marT="0" marB="0"/>
                </a:tc>
                <a:tc>
                  <a:txBody>
                    <a:bodyPr/>
                    <a:lstStyle/>
                    <a:p>
                      <a:pPr marL="0" marR="0">
                        <a:lnSpc>
                          <a:spcPct val="107000"/>
                        </a:lnSpc>
                        <a:spcBef>
                          <a:spcPts val="0"/>
                        </a:spcBef>
                        <a:spcAft>
                          <a:spcPts val="0"/>
                        </a:spcAft>
                      </a:pPr>
                      <a:r>
                        <a:rPr lang="en-US" sz="800" dirty="0">
                          <a:effectLst/>
                        </a:rPr>
                        <a:t>Provide name and hyperlink, if available, for specific evidence of </a:t>
                      </a:r>
                      <a:r>
                        <a:rPr lang="en-US" sz="800" dirty="0" smtClean="0">
                          <a:effectLst/>
                        </a:rPr>
                        <a:t>compliance.  If </a:t>
                      </a:r>
                      <a:r>
                        <a:rPr lang="en-US" sz="800" dirty="0">
                          <a:effectLst/>
                        </a:rPr>
                        <a:t>no specific evidence is available, please indicate that.   </a:t>
                      </a:r>
                      <a:endParaRPr lang="en-US" sz="800" dirty="0">
                        <a:effectLst/>
                        <a:latin typeface="Calibri"/>
                        <a:ea typeface="Calibri"/>
                        <a:cs typeface="Times New Roman"/>
                      </a:endParaRPr>
                    </a:p>
                  </a:txBody>
                  <a:tcPr marL="40667" marR="40667" marT="0" marB="0"/>
                </a:tc>
                <a:tc>
                  <a:txBody>
                    <a:bodyPr/>
                    <a:lstStyle/>
                    <a:p>
                      <a:pPr marL="0" marR="0">
                        <a:lnSpc>
                          <a:spcPct val="107000"/>
                        </a:lnSpc>
                        <a:spcBef>
                          <a:spcPts val="0"/>
                        </a:spcBef>
                        <a:spcAft>
                          <a:spcPts val="800"/>
                        </a:spcAft>
                      </a:pPr>
                      <a:r>
                        <a:rPr lang="en-US" sz="800">
                          <a:effectLst/>
                        </a:rPr>
                        <a:t>Comments &amp; Feedback:  Please use this section to help us identify systemic support and barriers to achieving compliance with the HCBS Settings Rule; areas in which training, technical assistance and capacity building would be helpful; explanations, if needed, of your self-assessment score; etc.</a:t>
                      </a:r>
                      <a:endParaRPr lang="en-US" sz="800">
                        <a:effectLst/>
                        <a:latin typeface="Calibri"/>
                        <a:ea typeface="Calibri"/>
                        <a:cs typeface="Times New Roman"/>
                      </a:endParaRPr>
                    </a:p>
                  </a:txBody>
                  <a:tcPr marL="40667" marR="40667" marT="0" marB="0"/>
                </a:tc>
              </a:tr>
              <a:tr h="1163782">
                <a:tc rowSpan="4">
                  <a:txBody>
                    <a:bodyPr/>
                    <a:lstStyle/>
                    <a:p>
                      <a:pPr marL="342900" marR="0" lvl="0" indent="-342900">
                        <a:lnSpc>
                          <a:spcPct val="107000"/>
                        </a:lnSpc>
                        <a:spcBef>
                          <a:spcPts val="0"/>
                        </a:spcBef>
                        <a:spcAft>
                          <a:spcPts val="0"/>
                        </a:spcAft>
                        <a:buFont typeface="+mj-lt"/>
                        <a:buAutoNum type="alphaLcParenBoth"/>
                      </a:pPr>
                      <a:r>
                        <a:rPr lang="en-US" sz="1050" dirty="0">
                          <a:effectLst/>
                        </a:rPr>
                        <a:t>The home ensures a person’s rights of privacy, dignity, respect and freedom from coercion and restraint.</a:t>
                      </a:r>
                      <a:endParaRPr lang="en-US" sz="1050" dirty="0">
                        <a:effectLst/>
                        <a:latin typeface="Calibri"/>
                        <a:ea typeface="Calibri"/>
                        <a:cs typeface="Times New Roman"/>
                      </a:endParaRPr>
                    </a:p>
                  </a:txBody>
                  <a:tcPr marL="40667" marR="40667" marT="0" marB="0"/>
                </a:tc>
                <a:tc gridSpan="5">
                  <a:txBody>
                    <a:bodyPr/>
                    <a:lstStyle/>
                    <a:p>
                      <a:pPr marL="0" marR="0">
                        <a:lnSpc>
                          <a:spcPct val="107000"/>
                        </a:lnSpc>
                        <a:spcBef>
                          <a:spcPts val="0"/>
                        </a:spcBef>
                        <a:spcAft>
                          <a:spcPts val="0"/>
                        </a:spcAft>
                      </a:pPr>
                      <a:r>
                        <a:rPr lang="en-US" sz="800" dirty="0">
                          <a:effectLst/>
                        </a:rPr>
                        <a:t>The following PCR question(s) may be helpful in responding to this section:  </a:t>
                      </a:r>
                    </a:p>
                    <a:p>
                      <a:pPr marL="342900" marR="0" lvl="0" indent="-342900">
                        <a:lnSpc>
                          <a:spcPct val="107000"/>
                        </a:lnSpc>
                        <a:spcBef>
                          <a:spcPts val="0"/>
                        </a:spcBef>
                        <a:spcAft>
                          <a:spcPts val="0"/>
                        </a:spcAft>
                        <a:buFont typeface="Symbol"/>
                        <a:buChar char=""/>
                      </a:pPr>
                      <a:r>
                        <a:rPr lang="en-US" sz="800" dirty="0">
                          <a:effectLst/>
                        </a:rPr>
                        <a:t>CQ.2- Is the person’s right to privacy acknowledged and practiced? (for 1 &amp; 4 below)</a:t>
                      </a:r>
                    </a:p>
                    <a:p>
                      <a:pPr marL="342900" marR="0" lvl="0" indent="-342900">
                        <a:lnSpc>
                          <a:spcPct val="107000"/>
                        </a:lnSpc>
                        <a:spcBef>
                          <a:spcPts val="0"/>
                        </a:spcBef>
                        <a:spcAft>
                          <a:spcPts val="0"/>
                        </a:spcAft>
                        <a:buFont typeface="Symbol"/>
                        <a:buChar char=""/>
                      </a:pPr>
                      <a:r>
                        <a:rPr lang="en-US" sz="800" dirty="0">
                          <a:effectLst/>
                        </a:rPr>
                        <a:t>CQ.3 – Is the person and/or their representative aware of actions they can take if they feel they have been treated unfairly, have concerns or are displeased with the services being provided?  (for 2 below)</a:t>
                      </a:r>
                    </a:p>
                    <a:p>
                      <a:pPr marL="342900" marR="0" lvl="0" indent="-342900">
                        <a:lnSpc>
                          <a:spcPct val="107000"/>
                        </a:lnSpc>
                        <a:spcBef>
                          <a:spcPts val="0"/>
                        </a:spcBef>
                        <a:spcAft>
                          <a:spcPts val="0"/>
                        </a:spcAft>
                        <a:buFont typeface="Symbol"/>
                        <a:buChar char=""/>
                      </a:pPr>
                      <a:r>
                        <a:rPr lang="en-US" sz="800" dirty="0">
                          <a:effectLst/>
                        </a:rPr>
                        <a:t>CQ.25 – Is the person and/or their representative able to communicate and/or demonstrate their rights as a consumer of waiver services? ( for 2 below)</a:t>
                      </a:r>
                    </a:p>
                    <a:p>
                      <a:pPr marL="342900" marR="0" lvl="0" indent="-342900">
                        <a:lnSpc>
                          <a:spcPct val="107000"/>
                        </a:lnSpc>
                        <a:spcBef>
                          <a:spcPts val="0"/>
                        </a:spcBef>
                        <a:spcAft>
                          <a:spcPts val="800"/>
                        </a:spcAft>
                        <a:buFont typeface="Symbol"/>
                        <a:buChar char=""/>
                      </a:pPr>
                      <a:r>
                        <a:rPr lang="en-US" sz="800" dirty="0">
                          <a:effectLst/>
                        </a:rPr>
                        <a:t>OO.CQ.20- Does the provider ensure proper handling of all consumer records including security, confidentiality, and retention in accordance with DDS and federal policies (for 3 below)</a:t>
                      </a:r>
                      <a:endParaRPr lang="en-US" sz="800" dirty="0">
                        <a:effectLst/>
                        <a:latin typeface="Calibri"/>
                        <a:ea typeface="Calibri"/>
                        <a:cs typeface="Times New Roman"/>
                      </a:endParaRPr>
                    </a:p>
                  </a:txBody>
                  <a:tcPr marL="40667" marR="4066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27363">
                <a:tc vMerge="1">
                  <a:txBody>
                    <a:bodyPr/>
                    <a:lstStyle/>
                    <a:p>
                      <a:endParaRPr lang="en-US"/>
                    </a:p>
                  </a:txBody>
                  <a:tcPr/>
                </a:tc>
                <a:tc>
                  <a:txBody>
                    <a:bodyPr/>
                    <a:lstStyle/>
                    <a:p>
                      <a:pPr marL="0" marR="0">
                        <a:lnSpc>
                          <a:spcPct val="107000"/>
                        </a:lnSpc>
                        <a:spcBef>
                          <a:spcPts val="0"/>
                        </a:spcBef>
                        <a:spcAft>
                          <a:spcPts val="800"/>
                        </a:spcAft>
                      </a:pPr>
                      <a:r>
                        <a:rPr lang="en-US" sz="800" dirty="0">
                          <a:effectLst/>
                        </a:rPr>
                        <a:t>1</a:t>
                      </a:r>
                      <a:endParaRPr lang="en-US" sz="800" dirty="0">
                        <a:effectLst/>
                        <a:latin typeface="Calibri"/>
                        <a:ea typeface="Calibri"/>
                        <a:cs typeface="Times New Roman"/>
                      </a:endParaRPr>
                    </a:p>
                  </a:txBody>
                  <a:tcPr marL="40667" marR="40667" marT="0" marB="0"/>
                </a:tc>
                <a:tc>
                  <a:txBody>
                    <a:bodyPr/>
                    <a:lstStyle/>
                    <a:p>
                      <a:pPr marL="0" marR="0">
                        <a:lnSpc>
                          <a:spcPct val="107000"/>
                        </a:lnSpc>
                        <a:spcBef>
                          <a:spcPts val="0"/>
                        </a:spcBef>
                        <a:spcAft>
                          <a:spcPts val="800"/>
                        </a:spcAft>
                      </a:pPr>
                      <a:r>
                        <a:rPr lang="en-US" sz="800" dirty="0">
                          <a:effectLst/>
                        </a:rPr>
                        <a:t>People are provided personal care assistance in private, as appropriate.</a:t>
                      </a:r>
                      <a:endParaRPr lang="en-US" sz="800" dirty="0">
                        <a:effectLst/>
                        <a:latin typeface="Calibri"/>
                        <a:ea typeface="Calibri"/>
                        <a:cs typeface="Times New Roman"/>
                      </a:endParaRPr>
                    </a:p>
                  </a:txBody>
                  <a:tcPr marL="40667" marR="40667" marT="0" marB="0"/>
                </a:tc>
                <a:tc>
                  <a:txBody>
                    <a:bodyPr/>
                    <a:lstStyle/>
                    <a:p>
                      <a:pPr marL="0" marR="0">
                        <a:lnSpc>
                          <a:spcPct val="107000"/>
                        </a:lnSpc>
                        <a:spcBef>
                          <a:spcPts val="0"/>
                        </a:spcBef>
                        <a:spcAft>
                          <a:spcPts val="0"/>
                        </a:spcAft>
                      </a:pPr>
                      <a:r>
                        <a:rPr lang="en-US" sz="800" dirty="0">
                          <a:effectLst/>
                        </a:rPr>
                        <a:t> </a:t>
                      </a:r>
                      <a:endParaRPr lang="en-US" sz="800" dirty="0">
                        <a:effectLst/>
                        <a:latin typeface="Calibri"/>
                        <a:ea typeface="Calibri"/>
                        <a:cs typeface="Times New Roman"/>
                      </a:endParaRPr>
                    </a:p>
                  </a:txBody>
                  <a:tcPr marL="40667" marR="40667" marT="0" marB="0"/>
                </a:tc>
                <a:tc>
                  <a:txBody>
                    <a:bodyPr/>
                    <a:lstStyle/>
                    <a:p>
                      <a:pPr marL="0" marR="0">
                        <a:lnSpc>
                          <a:spcPct val="107000"/>
                        </a:lnSpc>
                        <a:spcBef>
                          <a:spcPts val="0"/>
                        </a:spcBef>
                        <a:spcAft>
                          <a:spcPts val="0"/>
                        </a:spcAft>
                      </a:pPr>
                      <a:r>
                        <a:rPr lang="en-US" sz="800" dirty="0">
                          <a:effectLst/>
                        </a:rPr>
                        <a:t> </a:t>
                      </a:r>
                      <a:endParaRPr lang="en-US" sz="800" dirty="0">
                        <a:effectLst/>
                        <a:latin typeface="Calibri"/>
                        <a:ea typeface="Calibri"/>
                        <a:cs typeface="Times New Roman"/>
                      </a:endParaRPr>
                    </a:p>
                  </a:txBody>
                  <a:tcPr marL="40667" marR="40667" marT="0" marB="0"/>
                </a:tc>
                <a:tc>
                  <a:txBody>
                    <a:bodyPr/>
                    <a:lstStyle/>
                    <a:p>
                      <a:pPr marL="0" marR="0">
                        <a:lnSpc>
                          <a:spcPct val="107000"/>
                        </a:lnSpc>
                        <a:spcBef>
                          <a:spcPts val="0"/>
                        </a:spcBef>
                        <a:spcAft>
                          <a:spcPts val="800"/>
                        </a:spcAft>
                      </a:pPr>
                      <a:r>
                        <a:rPr lang="en-US" sz="800" dirty="0">
                          <a:effectLst/>
                        </a:rPr>
                        <a:t> </a:t>
                      </a:r>
                      <a:endParaRPr lang="en-US" sz="800" dirty="0">
                        <a:effectLst/>
                        <a:latin typeface="Calibri"/>
                        <a:ea typeface="Calibri"/>
                        <a:cs typeface="Times New Roman"/>
                      </a:endParaRPr>
                    </a:p>
                  </a:txBody>
                  <a:tcPr marL="40667" marR="40667" marT="0" marB="0"/>
                </a:tc>
              </a:tr>
              <a:tr h="727363">
                <a:tc vMerge="1">
                  <a:txBody>
                    <a:bodyPr/>
                    <a:lstStyle/>
                    <a:p>
                      <a:endParaRPr lang="en-US"/>
                    </a:p>
                  </a:txBody>
                  <a:tcPr/>
                </a:tc>
                <a:tc>
                  <a:txBody>
                    <a:bodyPr/>
                    <a:lstStyle/>
                    <a:p>
                      <a:pPr marL="0" marR="0">
                        <a:lnSpc>
                          <a:spcPct val="107000"/>
                        </a:lnSpc>
                        <a:spcBef>
                          <a:spcPts val="0"/>
                        </a:spcBef>
                        <a:spcAft>
                          <a:spcPts val="800"/>
                        </a:spcAft>
                      </a:pPr>
                      <a:r>
                        <a:rPr lang="en-US" sz="800">
                          <a:effectLst/>
                        </a:rPr>
                        <a:t>2</a:t>
                      </a:r>
                      <a:endParaRPr lang="en-US" sz="800">
                        <a:effectLst/>
                        <a:latin typeface="Calibri"/>
                        <a:ea typeface="Calibri"/>
                        <a:cs typeface="Times New Roman"/>
                      </a:endParaRPr>
                    </a:p>
                  </a:txBody>
                  <a:tcPr marL="40667" marR="40667" marT="0" marB="0"/>
                </a:tc>
                <a:tc>
                  <a:txBody>
                    <a:bodyPr/>
                    <a:lstStyle/>
                    <a:p>
                      <a:pPr marL="0" marR="0">
                        <a:lnSpc>
                          <a:spcPct val="107000"/>
                        </a:lnSpc>
                        <a:spcBef>
                          <a:spcPts val="0"/>
                        </a:spcBef>
                        <a:spcAft>
                          <a:spcPts val="800"/>
                        </a:spcAft>
                      </a:pPr>
                      <a:r>
                        <a:rPr lang="en-US" sz="800" dirty="0">
                          <a:effectLst/>
                        </a:rPr>
                        <a:t>Information is provided to people on how to make an anonymous complaint.</a:t>
                      </a:r>
                      <a:endParaRPr lang="en-US" sz="800" dirty="0">
                        <a:effectLst/>
                        <a:latin typeface="Calibri"/>
                        <a:ea typeface="Calibri"/>
                        <a:cs typeface="Times New Roman"/>
                      </a:endParaRPr>
                    </a:p>
                  </a:txBody>
                  <a:tcPr marL="40667" marR="40667" marT="0" marB="0"/>
                </a:tc>
                <a:tc>
                  <a:txBody>
                    <a:bodyPr/>
                    <a:lstStyle/>
                    <a:p>
                      <a:pPr marL="0" marR="0">
                        <a:lnSpc>
                          <a:spcPct val="107000"/>
                        </a:lnSpc>
                        <a:spcBef>
                          <a:spcPts val="0"/>
                        </a:spcBef>
                        <a:spcAft>
                          <a:spcPts val="0"/>
                        </a:spcAft>
                      </a:pPr>
                      <a:r>
                        <a:rPr lang="en-US" sz="800" dirty="0">
                          <a:effectLst/>
                        </a:rPr>
                        <a:t> </a:t>
                      </a:r>
                      <a:endParaRPr lang="en-US" sz="800" dirty="0">
                        <a:effectLst/>
                        <a:latin typeface="Calibri"/>
                        <a:ea typeface="Calibri"/>
                        <a:cs typeface="Times New Roman"/>
                      </a:endParaRPr>
                    </a:p>
                  </a:txBody>
                  <a:tcPr marL="40667" marR="40667" marT="0" marB="0"/>
                </a:tc>
                <a:tc>
                  <a:txBody>
                    <a:bodyPr/>
                    <a:lstStyle/>
                    <a:p>
                      <a:pPr marL="0" marR="0">
                        <a:lnSpc>
                          <a:spcPct val="107000"/>
                        </a:lnSpc>
                        <a:spcBef>
                          <a:spcPts val="0"/>
                        </a:spcBef>
                        <a:spcAft>
                          <a:spcPts val="0"/>
                        </a:spcAft>
                      </a:pPr>
                      <a:r>
                        <a:rPr lang="en-US" sz="800" dirty="0">
                          <a:effectLst/>
                        </a:rPr>
                        <a:t> </a:t>
                      </a:r>
                      <a:endParaRPr lang="en-US" sz="800" dirty="0">
                        <a:effectLst/>
                        <a:latin typeface="Calibri"/>
                        <a:ea typeface="Calibri"/>
                        <a:cs typeface="Times New Roman"/>
                      </a:endParaRPr>
                    </a:p>
                  </a:txBody>
                  <a:tcPr marL="40667" marR="40667" marT="0" marB="0"/>
                </a:tc>
                <a:tc>
                  <a:txBody>
                    <a:bodyPr/>
                    <a:lstStyle/>
                    <a:p>
                      <a:pPr marL="0" marR="0">
                        <a:lnSpc>
                          <a:spcPct val="107000"/>
                        </a:lnSpc>
                        <a:spcBef>
                          <a:spcPts val="0"/>
                        </a:spcBef>
                        <a:spcAft>
                          <a:spcPts val="800"/>
                        </a:spcAft>
                      </a:pPr>
                      <a:r>
                        <a:rPr lang="en-US" sz="800" dirty="0">
                          <a:effectLst/>
                        </a:rPr>
                        <a:t> </a:t>
                      </a:r>
                      <a:endParaRPr lang="en-US" sz="800" dirty="0">
                        <a:effectLst/>
                        <a:latin typeface="Calibri"/>
                        <a:ea typeface="Calibri"/>
                        <a:cs typeface="Times New Roman"/>
                      </a:endParaRPr>
                    </a:p>
                  </a:txBody>
                  <a:tcPr marL="40667" marR="40667" marT="0" marB="0"/>
                </a:tc>
              </a:tr>
              <a:tr h="872837">
                <a:tc vMerge="1">
                  <a:txBody>
                    <a:bodyPr/>
                    <a:lstStyle/>
                    <a:p>
                      <a:endParaRPr lang="en-US"/>
                    </a:p>
                  </a:txBody>
                  <a:tcPr/>
                </a:tc>
                <a:tc>
                  <a:txBody>
                    <a:bodyPr/>
                    <a:lstStyle/>
                    <a:p>
                      <a:pPr marL="0" marR="0">
                        <a:lnSpc>
                          <a:spcPct val="107000"/>
                        </a:lnSpc>
                        <a:spcBef>
                          <a:spcPts val="0"/>
                        </a:spcBef>
                        <a:spcAft>
                          <a:spcPts val="800"/>
                        </a:spcAft>
                      </a:pPr>
                      <a:r>
                        <a:rPr lang="en-US" sz="800">
                          <a:effectLst/>
                        </a:rPr>
                        <a:t>3</a:t>
                      </a:r>
                      <a:endParaRPr lang="en-US" sz="800">
                        <a:effectLst/>
                        <a:latin typeface="Calibri"/>
                        <a:ea typeface="Calibri"/>
                        <a:cs typeface="Times New Roman"/>
                      </a:endParaRPr>
                    </a:p>
                  </a:txBody>
                  <a:tcPr marL="40667" marR="40667" marT="0" marB="0"/>
                </a:tc>
                <a:tc>
                  <a:txBody>
                    <a:bodyPr/>
                    <a:lstStyle/>
                    <a:p>
                      <a:pPr marL="0" marR="0">
                        <a:lnSpc>
                          <a:spcPct val="107000"/>
                        </a:lnSpc>
                        <a:spcBef>
                          <a:spcPts val="0"/>
                        </a:spcBef>
                        <a:spcAft>
                          <a:spcPts val="800"/>
                        </a:spcAft>
                      </a:pPr>
                      <a:r>
                        <a:rPr lang="en-US" sz="800" dirty="0">
                          <a:effectLst/>
                        </a:rPr>
                        <a:t>People’s health and other personal information (e.g., mealtime protocols, therapy schedules) are kept private.</a:t>
                      </a:r>
                      <a:endParaRPr lang="en-US" sz="800" dirty="0">
                        <a:effectLst/>
                        <a:latin typeface="Calibri"/>
                        <a:ea typeface="Calibri"/>
                        <a:cs typeface="Times New Roman"/>
                      </a:endParaRPr>
                    </a:p>
                  </a:txBody>
                  <a:tcPr marL="40667" marR="40667" marT="0" marB="0"/>
                </a:tc>
                <a:tc>
                  <a:txBody>
                    <a:bodyPr/>
                    <a:lstStyle/>
                    <a:p>
                      <a:pPr marL="0" marR="0">
                        <a:lnSpc>
                          <a:spcPct val="107000"/>
                        </a:lnSpc>
                        <a:spcBef>
                          <a:spcPts val="0"/>
                        </a:spcBef>
                        <a:spcAft>
                          <a:spcPts val="0"/>
                        </a:spcAft>
                      </a:pPr>
                      <a:r>
                        <a:rPr lang="en-US" sz="800" dirty="0">
                          <a:effectLst/>
                        </a:rPr>
                        <a:t> </a:t>
                      </a:r>
                      <a:endParaRPr lang="en-US" sz="800" dirty="0">
                        <a:effectLst/>
                        <a:latin typeface="Calibri"/>
                        <a:ea typeface="Calibri"/>
                        <a:cs typeface="Times New Roman"/>
                      </a:endParaRPr>
                    </a:p>
                  </a:txBody>
                  <a:tcPr marL="40667" marR="40667" marT="0" marB="0"/>
                </a:tc>
                <a:tc>
                  <a:txBody>
                    <a:bodyPr/>
                    <a:lstStyle/>
                    <a:p>
                      <a:pPr marL="0" marR="0">
                        <a:lnSpc>
                          <a:spcPct val="107000"/>
                        </a:lnSpc>
                        <a:spcBef>
                          <a:spcPts val="0"/>
                        </a:spcBef>
                        <a:spcAft>
                          <a:spcPts val="0"/>
                        </a:spcAft>
                      </a:pPr>
                      <a:r>
                        <a:rPr lang="en-US" sz="800" dirty="0">
                          <a:effectLst/>
                        </a:rPr>
                        <a:t> </a:t>
                      </a:r>
                      <a:endParaRPr lang="en-US" sz="800" dirty="0">
                        <a:effectLst/>
                        <a:latin typeface="Calibri"/>
                        <a:ea typeface="Calibri"/>
                        <a:cs typeface="Times New Roman"/>
                      </a:endParaRPr>
                    </a:p>
                  </a:txBody>
                  <a:tcPr marL="40667" marR="40667" marT="0" marB="0"/>
                </a:tc>
                <a:tc>
                  <a:txBody>
                    <a:bodyPr/>
                    <a:lstStyle/>
                    <a:p>
                      <a:pPr marL="0" marR="0">
                        <a:lnSpc>
                          <a:spcPct val="107000"/>
                        </a:lnSpc>
                        <a:spcBef>
                          <a:spcPts val="0"/>
                        </a:spcBef>
                        <a:spcAft>
                          <a:spcPts val="800"/>
                        </a:spcAft>
                      </a:pPr>
                      <a:r>
                        <a:rPr lang="en-US" sz="800" dirty="0">
                          <a:effectLst/>
                        </a:rPr>
                        <a:t> </a:t>
                      </a:r>
                      <a:endParaRPr lang="en-US" sz="800" dirty="0">
                        <a:effectLst/>
                        <a:latin typeface="Calibri"/>
                        <a:ea typeface="Calibri"/>
                        <a:cs typeface="Times New Roman"/>
                      </a:endParaRPr>
                    </a:p>
                  </a:txBody>
                  <a:tcPr marL="40667" marR="40667" marT="0" marB="0"/>
                </a:tc>
              </a:tr>
            </a:tbl>
          </a:graphicData>
        </a:graphic>
      </p:graphicFrame>
    </p:spTree>
    <p:extLst>
      <p:ext uri="{BB962C8B-B14F-4D97-AF65-F5344CB8AC3E}">
        <p14:creationId xmlns:p14="http://schemas.microsoft.com/office/powerpoint/2010/main" val="3005102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D11242"/>
                </a:solidFill>
              </a:rPr>
              <a:t>Provider Self-Assessments</a:t>
            </a:r>
            <a:endParaRPr lang="en-US" dirty="0">
              <a:solidFill>
                <a:srgbClr val="D11242"/>
              </a:solidFill>
            </a:endParaRPr>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15</a:t>
            </a:fld>
            <a:endParaRPr lang="en-US" altLang="en-US"/>
          </a:p>
        </p:txBody>
      </p:sp>
      <p:graphicFrame>
        <p:nvGraphicFramePr>
          <p:cNvPr id="7" name="Content Placeholder 6"/>
          <p:cNvGraphicFramePr>
            <a:graphicFrameLocks noGrp="1"/>
          </p:cNvGraphicFramePr>
          <p:nvPr>
            <p:ph idx="1"/>
            <p:extLst/>
          </p:nvPr>
        </p:nvGraphicFramePr>
        <p:xfrm>
          <a:off x="1371600" y="1274609"/>
          <a:ext cx="6400800" cy="5453417"/>
        </p:xfrm>
        <a:graphic>
          <a:graphicData uri="http://schemas.openxmlformats.org/drawingml/2006/table">
            <a:tbl>
              <a:tblPr firstRow="1" firstCol="1" bandRow="1">
                <a:tableStyleId>{5C22544A-7EE6-4342-B048-85BDC9FD1C3A}</a:tableStyleId>
              </a:tblPr>
              <a:tblGrid>
                <a:gridCol w="5381205"/>
                <a:gridCol w="1019595"/>
              </a:tblGrid>
              <a:tr h="281415">
                <a:tc gridSpan="2">
                  <a:txBody>
                    <a:bodyPr/>
                    <a:lstStyle/>
                    <a:p>
                      <a:pPr marL="0" marR="0" algn="ctr">
                        <a:lnSpc>
                          <a:spcPct val="115000"/>
                        </a:lnSpc>
                        <a:spcBef>
                          <a:spcPts val="0"/>
                        </a:spcBef>
                        <a:spcAft>
                          <a:spcPts val="0"/>
                        </a:spcAft>
                      </a:pPr>
                      <a:r>
                        <a:rPr lang="en-US" sz="1000" dirty="0">
                          <a:effectLst/>
                        </a:rPr>
                        <a:t>Aggregated for Day Habilitation Providers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hMerge="1">
                  <a:txBody>
                    <a:bodyPr/>
                    <a:lstStyle/>
                    <a:p>
                      <a:endParaRPr lang="en-US"/>
                    </a:p>
                  </a:txBody>
                  <a:tcPr/>
                </a:tc>
              </a:tr>
              <a:tr h="295887">
                <a:tc>
                  <a:txBody>
                    <a:bodyPr/>
                    <a:lstStyle/>
                    <a:p>
                      <a:pPr marL="0" marR="0">
                        <a:lnSpc>
                          <a:spcPct val="115000"/>
                        </a:lnSpc>
                        <a:spcBef>
                          <a:spcPts val="0"/>
                        </a:spcBef>
                        <a:spcAft>
                          <a:spcPts val="0"/>
                        </a:spcAft>
                      </a:pPr>
                      <a:r>
                        <a:rPr lang="en-US" sz="1000" dirty="0">
                          <a:effectLst/>
                        </a:rPr>
                        <a:t>Question Category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gn="ctr">
                        <a:lnSpc>
                          <a:spcPct val="115000"/>
                        </a:lnSpc>
                        <a:spcBef>
                          <a:spcPts val="0"/>
                        </a:spcBef>
                        <a:spcAft>
                          <a:spcPts val="0"/>
                        </a:spcAft>
                      </a:pPr>
                      <a:r>
                        <a:rPr lang="en-US" sz="1000" dirty="0">
                          <a:effectLst/>
                        </a:rPr>
                        <a:t>Average Score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354696">
                <a:tc>
                  <a:txBody>
                    <a:bodyPr/>
                    <a:lstStyle/>
                    <a:p>
                      <a:pPr marL="0" marR="0">
                        <a:lnSpc>
                          <a:spcPct val="115000"/>
                        </a:lnSpc>
                        <a:spcBef>
                          <a:spcPts val="0"/>
                        </a:spcBef>
                        <a:spcAft>
                          <a:spcPts val="0"/>
                        </a:spcAft>
                      </a:pPr>
                      <a:r>
                        <a:rPr lang="en-US" sz="1000" dirty="0">
                          <a:effectLst/>
                        </a:rPr>
                        <a:t>(a)   The setting ensures a person’s rights of privacy, dignity, respect and freedom from coercion and restraint.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354696">
                <a:tc>
                  <a:txBody>
                    <a:bodyPr/>
                    <a:lstStyle/>
                    <a:p>
                      <a:pPr marL="0" marR="0">
                        <a:lnSpc>
                          <a:spcPct val="115000"/>
                        </a:lnSpc>
                        <a:spcBef>
                          <a:spcPts val="0"/>
                        </a:spcBef>
                        <a:spcAft>
                          <a:spcPts val="0"/>
                        </a:spcAft>
                      </a:pPr>
                      <a:r>
                        <a:rPr lang="en-US" sz="1000" dirty="0">
                          <a:effectLst/>
                        </a:rPr>
                        <a:t>(b)  The setting optimizes a person’s initiative, autonomy, and independence in making life choices.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a:effectLst/>
                        </a:rPr>
                        <a:t>3.25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354696">
                <a:tc>
                  <a:txBody>
                    <a:bodyPr/>
                    <a:lstStyle/>
                    <a:p>
                      <a:pPr marL="0" marR="0">
                        <a:lnSpc>
                          <a:spcPct val="115000"/>
                        </a:lnSpc>
                        <a:spcBef>
                          <a:spcPts val="0"/>
                        </a:spcBef>
                        <a:spcAft>
                          <a:spcPts val="0"/>
                        </a:spcAft>
                      </a:pPr>
                      <a:r>
                        <a:rPr lang="en-US" sz="1000" dirty="0">
                          <a:effectLst/>
                        </a:rPr>
                        <a:t>(c)   The setting facilitates individual choice regarding services and supports, and who provides them.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a:effectLst/>
                        </a:rPr>
                        <a:t>3.75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443830">
                <a:tc>
                  <a:txBody>
                    <a:bodyPr/>
                    <a:lstStyle/>
                    <a:p>
                      <a:pPr marL="0" marR="0">
                        <a:lnSpc>
                          <a:spcPct val="115000"/>
                        </a:lnSpc>
                        <a:spcBef>
                          <a:spcPts val="0"/>
                        </a:spcBef>
                        <a:spcAft>
                          <a:spcPts val="0"/>
                        </a:spcAft>
                      </a:pPr>
                      <a:r>
                        <a:rPr lang="en-US" sz="1000" dirty="0">
                          <a:effectLst/>
                        </a:rPr>
                        <a:t>(d)  The setting provides opportunities to seek employment and work in competitive integrated settings, engage in community life, and control personal resources.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295887">
                <a:tc>
                  <a:txBody>
                    <a:bodyPr/>
                    <a:lstStyle/>
                    <a:p>
                      <a:pPr marL="0" marR="0">
                        <a:lnSpc>
                          <a:spcPct val="115000"/>
                        </a:lnSpc>
                        <a:spcBef>
                          <a:spcPts val="0"/>
                        </a:spcBef>
                        <a:spcAft>
                          <a:spcPts val="0"/>
                        </a:spcAft>
                      </a:pPr>
                      <a:r>
                        <a:rPr lang="en-US" sz="1000" dirty="0">
                          <a:effectLst/>
                        </a:rPr>
                        <a:t>(e)   The setting is integrated and supports access to the greater community.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a:effectLst/>
                        </a:rPr>
                        <a:t>4.375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171986">
                <a:tc>
                  <a:txBody>
                    <a:bodyPr/>
                    <a:lstStyle/>
                    <a:p>
                      <a:pPr marL="0" marR="0">
                        <a:lnSpc>
                          <a:spcPct val="115000"/>
                        </a:lnSpc>
                        <a:spcBef>
                          <a:spcPts val="0"/>
                        </a:spcBef>
                        <a:spcAft>
                          <a:spcPts val="0"/>
                        </a:spcAft>
                      </a:pPr>
                      <a:r>
                        <a:rPr lang="en-US" sz="1000" dirty="0">
                          <a:effectLst/>
                        </a:rPr>
                        <a:t>(f)   The setting provides opportunities to engage in community life.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171986">
                <a:tc>
                  <a:txBody>
                    <a:bodyPr/>
                    <a:lstStyle/>
                    <a:p>
                      <a:pPr marL="0" marR="0">
                        <a:lnSpc>
                          <a:spcPct val="115000"/>
                        </a:lnSpc>
                        <a:spcBef>
                          <a:spcPts val="0"/>
                        </a:spcBef>
                        <a:spcAft>
                          <a:spcPts val="0"/>
                        </a:spcAft>
                      </a:pPr>
                      <a:r>
                        <a:rPr lang="en-US" sz="1000" dirty="0">
                          <a:effectLst/>
                        </a:rPr>
                        <a:t>(g)  The setting provides opportunities to control personal resources.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dirty="0">
                          <a:effectLst/>
                        </a:rPr>
                        <a:t>2.67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443830">
                <a:tc>
                  <a:txBody>
                    <a:bodyPr/>
                    <a:lstStyle/>
                    <a:p>
                      <a:pPr marL="0" marR="0">
                        <a:lnSpc>
                          <a:spcPct val="115000"/>
                        </a:lnSpc>
                        <a:spcBef>
                          <a:spcPts val="0"/>
                        </a:spcBef>
                        <a:spcAft>
                          <a:spcPts val="0"/>
                        </a:spcAft>
                      </a:pPr>
                      <a:r>
                        <a:rPr lang="en-US" sz="1000" dirty="0">
                          <a:effectLst/>
                        </a:rPr>
                        <a:t>(h)  The setting provides opportunities to receive services in the community to the same degree of access as individuals not receiving Medicaid HCBS.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dirty="0">
                          <a:effectLst/>
                        </a:rPr>
                        <a:t>4.25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443830">
                <a:tc>
                  <a:txBody>
                    <a:bodyPr/>
                    <a:lstStyle/>
                    <a:p>
                      <a:pPr marL="0" marR="0">
                        <a:lnSpc>
                          <a:spcPct val="115000"/>
                        </a:lnSpc>
                        <a:spcBef>
                          <a:spcPts val="0"/>
                        </a:spcBef>
                        <a:spcAft>
                          <a:spcPts val="0"/>
                        </a:spcAft>
                      </a:pPr>
                      <a:r>
                        <a:rPr lang="en-US" sz="1000" dirty="0">
                          <a:effectLst/>
                        </a:rPr>
                        <a:t>(</a:t>
                      </a:r>
                      <a:r>
                        <a:rPr lang="en-US" sz="1000" dirty="0" err="1">
                          <a:effectLst/>
                        </a:rPr>
                        <a:t>i</a:t>
                      </a:r>
                      <a:r>
                        <a:rPr lang="en-US" sz="1000" dirty="0">
                          <a:effectLst/>
                        </a:rPr>
                        <a:t>)    The setting is selected by the person from among options including non-disability specific settings and a private unit in a residential setting.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dirty="0">
                          <a:effectLst/>
                        </a:rPr>
                        <a:t>3.25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354696">
                <a:tc>
                  <a:txBody>
                    <a:bodyPr/>
                    <a:lstStyle/>
                    <a:p>
                      <a:pPr marL="0" marR="0">
                        <a:lnSpc>
                          <a:spcPct val="115000"/>
                        </a:lnSpc>
                        <a:spcBef>
                          <a:spcPts val="0"/>
                        </a:spcBef>
                        <a:spcAft>
                          <a:spcPts val="0"/>
                        </a:spcAft>
                      </a:pPr>
                      <a:r>
                        <a:rPr lang="en-US" sz="1000" dirty="0">
                          <a:effectLst/>
                        </a:rPr>
                        <a:t>(m) If provider-owned or controlled, the setting provides that each person has privacy in their sleeping or living space.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dirty="0">
                          <a:effectLst/>
                        </a:rPr>
                        <a:t>3.625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443830">
                <a:tc>
                  <a:txBody>
                    <a:bodyPr/>
                    <a:lstStyle/>
                    <a:p>
                      <a:pPr marL="0" marR="0">
                        <a:lnSpc>
                          <a:spcPct val="115000"/>
                        </a:lnSpc>
                        <a:spcBef>
                          <a:spcPts val="0"/>
                        </a:spcBef>
                        <a:spcAft>
                          <a:spcPts val="0"/>
                        </a:spcAft>
                      </a:pPr>
                      <a:r>
                        <a:rPr lang="en-US" sz="1000" dirty="0">
                          <a:effectLst/>
                        </a:rPr>
                        <a:t>(n)  If provider-owned or controlled, the setting provides units with lockable entrance doors, with appropriate staff having keys to doors as needed.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dirty="0">
                          <a:effectLst/>
                        </a:rPr>
                        <a:t>2.75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443830">
                <a:tc>
                  <a:txBody>
                    <a:bodyPr/>
                    <a:lstStyle/>
                    <a:p>
                      <a:pPr marL="0" marR="0">
                        <a:lnSpc>
                          <a:spcPct val="115000"/>
                        </a:lnSpc>
                        <a:spcBef>
                          <a:spcPts val="0"/>
                        </a:spcBef>
                        <a:spcAft>
                          <a:spcPts val="0"/>
                        </a:spcAft>
                      </a:pPr>
                      <a:r>
                        <a:rPr lang="en-US" sz="1000" dirty="0">
                          <a:effectLst/>
                        </a:rPr>
                        <a:t>(q)  If provider-owned or controlled, the setting provides people with the freedom and support to control their schedules and activities and have access to food any time.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dirty="0">
                          <a:effectLst/>
                        </a:rPr>
                        <a:t>3.875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295887">
                <a:tc>
                  <a:txBody>
                    <a:bodyPr/>
                    <a:lstStyle/>
                    <a:p>
                      <a:pPr marL="0" marR="0">
                        <a:lnSpc>
                          <a:spcPct val="115000"/>
                        </a:lnSpc>
                        <a:spcBef>
                          <a:spcPts val="0"/>
                        </a:spcBef>
                        <a:spcAft>
                          <a:spcPts val="0"/>
                        </a:spcAft>
                      </a:pPr>
                      <a:r>
                        <a:rPr lang="en-US" sz="1000" dirty="0">
                          <a:effectLst/>
                        </a:rPr>
                        <a:t>(r)   If provider-owned or controlled, the setting allows people to have visitors at any time.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dirty="0">
                          <a:effectLst/>
                        </a:rPr>
                        <a:t>3.75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295887">
                <a:tc>
                  <a:txBody>
                    <a:bodyPr/>
                    <a:lstStyle/>
                    <a:p>
                      <a:pPr marL="0" marR="0">
                        <a:lnSpc>
                          <a:spcPct val="115000"/>
                        </a:lnSpc>
                        <a:spcBef>
                          <a:spcPts val="0"/>
                        </a:spcBef>
                        <a:spcAft>
                          <a:spcPts val="0"/>
                        </a:spcAft>
                      </a:pPr>
                      <a:r>
                        <a:rPr lang="en-US" sz="1000" dirty="0">
                          <a:effectLst/>
                        </a:rPr>
                        <a:t>(s)   If provider-owned or controlled, the setting is physically accessible to the person.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dirty="0">
                          <a:effectLst/>
                        </a:rPr>
                        <a:t>4.875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1542153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Provider Self-Assessments</a:t>
            </a:r>
            <a:endParaRPr lang="en-US" dirty="0">
              <a:solidFill>
                <a:srgbClr val="C00000"/>
              </a:solidFill>
            </a:endParaRPr>
          </a:p>
        </p:txBody>
      </p:sp>
      <p:sp>
        <p:nvSpPr>
          <p:cNvPr id="3" name="Content Placeholder 2"/>
          <p:cNvSpPr>
            <a:spLocks noGrp="1"/>
          </p:cNvSpPr>
          <p:nvPr>
            <p:ph idx="1"/>
          </p:nvPr>
        </p:nvSpPr>
        <p:spPr>
          <a:xfrm>
            <a:off x="381000" y="1607312"/>
            <a:ext cx="8229600" cy="3459163"/>
          </a:xfrm>
        </p:spPr>
        <p:txBody>
          <a:bodyPr/>
          <a:lstStyle/>
          <a:p>
            <a:pPr marL="0" indent="0">
              <a:buNone/>
            </a:pPr>
            <a:r>
              <a:rPr lang="en-US" sz="1600" dirty="0" smtClean="0"/>
              <a:t>Self-Assessment Tool-Assisted Living &amp; </a:t>
            </a:r>
            <a:r>
              <a:rPr lang="en-US" sz="1600" dirty="0"/>
              <a:t>Community </a:t>
            </a:r>
            <a:r>
              <a:rPr lang="en-US" sz="1600" dirty="0" smtClean="0"/>
              <a:t>Residence </a:t>
            </a:r>
            <a:r>
              <a:rPr lang="en-US" sz="1600" dirty="0"/>
              <a:t>Facilities</a:t>
            </a:r>
          </a:p>
          <a:p>
            <a:pPr marL="0" indent="0">
              <a:buNone/>
            </a:pPr>
            <a:endParaRPr lang="en-US" sz="1600" dirty="0" smtClean="0"/>
          </a:p>
          <a:p>
            <a:pPr marL="0" indent="0">
              <a:buNone/>
            </a:pPr>
            <a:endParaRPr lang="en-US" sz="1600" dirty="0" smtClean="0"/>
          </a:p>
          <a:p>
            <a:pPr marL="0" indent="0">
              <a:buNone/>
            </a:pPr>
            <a:endParaRPr lang="en-US" sz="2400" dirty="0"/>
          </a:p>
          <a:p>
            <a:endParaRPr lang="en-US" sz="2000" dirty="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16</a:t>
            </a:fld>
            <a:endParaRPr lang="en-US"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219200"/>
            <a:ext cx="1078321" cy="81598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765230834"/>
              </p:ext>
            </p:extLst>
          </p:nvPr>
        </p:nvGraphicFramePr>
        <p:xfrm>
          <a:off x="1289154" y="2667000"/>
          <a:ext cx="6096000" cy="37084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HCBS</a:t>
                      </a:r>
                      <a:r>
                        <a:rPr lang="en-US" baseline="0" dirty="0" smtClean="0"/>
                        <a:t> Settings Domain</a:t>
                      </a:r>
                      <a:endParaRPr lang="en-US" dirty="0"/>
                    </a:p>
                  </a:txBody>
                  <a:tcPr/>
                </a:tc>
                <a:tc>
                  <a:txBody>
                    <a:bodyPr/>
                    <a:lstStyle/>
                    <a:p>
                      <a:pPr algn="ctr"/>
                      <a:r>
                        <a:rPr lang="en-US" dirty="0" smtClean="0"/>
                        <a:t>Number of Indicators</a:t>
                      </a:r>
                      <a:r>
                        <a:rPr lang="en-US" baseline="0" dirty="0" smtClean="0"/>
                        <a:t> </a:t>
                      </a:r>
                      <a:endParaRPr lang="en-US" dirty="0"/>
                    </a:p>
                  </a:txBody>
                  <a:tcPr/>
                </a:tc>
              </a:tr>
              <a:tr h="370840">
                <a:tc>
                  <a:txBody>
                    <a:bodyPr/>
                    <a:lstStyle/>
                    <a:p>
                      <a:pPr algn="ctr"/>
                      <a:r>
                        <a:rPr lang="en-US" dirty="0" smtClean="0"/>
                        <a:t>Choice of Roommates</a:t>
                      </a:r>
                      <a:endParaRPr lang="en-US" dirty="0"/>
                    </a:p>
                  </a:txBody>
                  <a:tcPr/>
                </a:tc>
                <a:tc>
                  <a:txBody>
                    <a:bodyPr/>
                    <a:lstStyle/>
                    <a:p>
                      <a:pPr algn="ctr"/>
                      <a:r>
                        <a:rPr lang="en-US" dirty="0" smtClean="0"/>
                        <a:t>3</a:t>
                      </a:r>
                      <a:endParaRPr lang="en-US" dirty="0"/>
                    </a:p>
                  </a:txBody>
                  <a:tcPr/>
                </a:tc>
              </a:tr>
              <a:tr h="370840">
                <a:tc>
                  <a:txBody>
                    <a:bodyPr/>
                    <a:lstStyle/>
                    <a:p>
                      <a:pPr algn="ctr"/>
                      <a:r>
                        <a:rPr lang="en-US" dirty="0" smtClean="0"/>
                        <a:t>Choice of Schedule</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When &amp; What to Eat</a:t>
                      </a:r>
                      <a:endParaRPr lang="en-US" dirty="0"/>
                    </a:p>
                  </a:txBody>
                  <a:tcPr/>
                </a:tc>
                <a:tc>
                  <a:txBody>
                    <a:bodyPr/>
                    <a:lstStyle/>
                    <a:p>
                      <a:pPr algn="ctr"/>
                      <a:r>
                        <a:rPr lang="en-US" dirty="0" smtClean="0"/>
                        <a:t>7</a:t>
                      </a:r>
                      <a:endParaRPr lang="en-US" dirty="0"/>
                    </a:p>
                  </a:txBody>
                  <a:tcPr/>
                </a:tc>
              </a:tr>
              <a:tr h="370840">
                <a:tc>
                  <a:txBody>
                    <a:bodyPr/>
                    <a:lstStyle/>
                    <a:p>
                      <a:pPr algn="ctr"/>
                      <a:r>
                        <a:rPr lang="en-US" dirty="0" smtClean="0"/>
                        <a:t>Private Phone/Text</a:t>
                      </a:r>
                      <a:r>
                        <a:rPr lang="en-US" baseline="0" dirty="0" smtClean="0"/>
                        <a:t>/Email</a:t>
                      </a:r>
                      <a:endParaRPr lang="en-US" dirty="0"/>
                    </a:p>
                  </a:txBody>
                  <a:tcPr/>
                </a:tc>
                <a:tc>
                  <a:txBody>
                    <a:bodyPr/>
                    <a:lstStyle/>
                    <a:p>
                      <a:pPr algn="ctr"/>
                      <a:r>
                        <a:rPr lang="en-US" dirty="0" smtClean="0"/>
                        <a:t>3</a:t>
                      </a:r>
                      <a:endParaRPr lang="en-US" dirty="0"/>
                    </a:p>
                  </a:txBody>
                  <a:tcPr/>
                </a:tc>
              </a:tr>
              <a:tr h="370840">
                <a:tc>
                  <a:txBody>
                    <a:bodyPr/>
                    <a:lstStyle/>
                    <a:p>
                      <a:pPr algn="ctr"/>
                      <a:r>
                        <a:rPr lang="en-US" dirty="0" smtClean="0"/>
                        <a:t>Isolation</a:t>
                      </a:r>
                      <a:r>
                        <a:rPr lang="en-US" baseline="0" dirty="0" smtClean="0"/>
                        <a:t> from Non-HCBS</a:t>
                      </a:r>
                      <a:endParaRPr lang="en-US" dirty="0"/>
                    </a:p>
                  </a:txBody>
                  <a:tcPr/>
                </a:tc>
                <a:tc>
                  <a:txBody>
                    <a:bodyPr/>
                    <a:lstStyle/>
                    <a:p>
                      <a:pPr algn="ctr"/>
                      <a:r>
                        <a:rPr lang="en-US" dirty="0" smtClean="0"/>
                        <a:t>6</a:t>
                      </a:r>
                      <a:endParaRPr lang="en-US" dirty="0"/>
                    </a:p>
                  </a:txBody>
                  <a:tcPr/>
                </a:tc>
              </a:tr>
              <a:tr h="370840">
                <a:tc>
                  <a:txBody>
                    <a:bodyPr/>
                    <a:lstStyle/>
                    <a:p>
                      <a:pPr algn="ctr"/>
                      <a:r>
                        <a:rPr lang="en-US" dirty="0" smtClean="0"/>
                        <a:t>Physical Environment</a:t>
                      </a:r>
                      <a:endParaRPr lang="en-US" dirty="0"/>
                    </a:p>
                  </a:txBody>
                  <a:tcPr/>
                </a:tc>
                <a:tc>
                  <a:txBody>
                    <a:bodyPr/>
                    <a:lstStyle/>
                    <a:p>
                      <a:pPr algn="ctr"/>
                      <a:r>
                        <a:rPr lang="en-US" dirty="0" smtClean="0"/>
                        <a:t>6</a:t>
                      </a:r>
                      <a:endParaRPr lang="en-US" dirty="0"/>
                    </a:p>
                  </a:txBody>
                  <a:tcPr/>
                </a:tc>
              </a:tr>
              <a:tr h="370840">
                <a:tc>
                  <a:txBody>
                    <a:bodyPr/>
                    <a:lstStyle/>
                    <a:p>
                      <a:pPr algn="ctr"/>
                      <a:r>
                        <a:rPr lang="en-US" dirty="0" smtClean="0"/>
                        <a:t>Access</a:t>
                      </a:r>
                      <a:r>
                        <a:rPr lang="en-US" baseline="0" dirty="0" smtClean="0"/>
                        <a:t> to Community </a:t>
                      </a:r>
                      <a:endParaRPr lang="en-US" dirty="0"/>
                    </a:p>
                  </a:txBody>
                  <a:tcPr/>
                </a:tc>
                <a:tc>
                  <a:txBody>
                    <a:bodyPr/>
                    <a:lstStyle/>
                    <a:p>
                      <a:pPr algn="ctr"/>
                      <a:r>
                        <a:rPr lang="en-US" dirty="0" smtClean="0"/>
                        <a:t>8</a:t>
                      </a:r>
                      <a:endParaRPr lang="en-US" dirty="0"/>
                    </a:p>
                  </a:txBody>
                  <a:tcPr/>
                </a:tc>
              </a:tr>
              <a:tr h="370840">
                <a:tc>
                  <a:txBody>
                    <a:bodyPr/>
                    <a:lstStyle/>
                    <a:p>
                      <a:pPr algn="ctr"/>
                      <a:r>
                        <a:rPr lang="en-US" dirty="0" smtClean="0"/>
                        <a:t>Privacy</a:t>
                      </a:r>
                      <a:r>
                        <a:rPr lang="en-US" baseline="0" dirty="0" smtClean="0"/>
                        <a:t> </a:t>
                      </a:r>
                      <a:endParaRPr lang="en-US" dirty="0"/>
                    </a:p>
                  </a:txBody>
                  <a:tcPr/>
                </a:tc>
                <a:tc>
                  <a:txBody>
                    <a:bodyPr/>
                    <a:lstStyle/>
                    <a:p>
                      <a:pPr algn="ctr"/>
                      <a:r>
                        <a:rPr lang="en-US" dirty="0" smtClean="0"/>
                        <a:t>8</a:t>
                      </a:r>
                      <a:endParaRPr lang="en-US" dirty="0"/>
                    </a:p>
                  </a:txBody>
                  <a:tcPr/>
                </a:tc>
              </a:tr>
              <a:tr h="370840">
                <a:tc>
                  <a:txBody>
                    <a:bodyPr/>
                    <a:lstStyle/>
                    <a:p>
                      <a:pPr algn="ctr"/>
                      <a:r>
                        <a:rPr lang="en-US" dirty="0" smtClean="0"/>
                        <a:t>Eviction</a:t>
                      </a:r>
                      <a:r>
                        <a:rPr lang="en-US" baseline="0" dirty="0" smtClean="0"/>
                        <a:t> Protection/Appeals </a:t>
                      </a:r>
                      <a:endParaRPr lang="en-US" dirty="0"/>
                    </a:p>
                  </a:txBody>
                  <a:tcPr/>
                </a:tc>
                <a:tc>
                  <a:txBody>
                    <a:bodyPr/>
                    <a:lstStyle/>
                    <a:p>
                      <a:pPr algn="ctr"/>
                      <a:r>
                        <a:rPr lang="en-US" dirty="0" smtClean="0"/>
                        <a:t>4</a:t>
                      </a:r>
                      <a:endParaRPr lang="en-US" dirty="0"/>
                    </a:p>
                  </a:txBody>
                  <a:tcP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1891401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Provider Self-Assessments</a:t>
            </a:r>
            <a:endParaRPr lang="en-US" dirty="0">
              <a:solidFill>
                <a:srgbClr val="C00000"/>
              </a:solidFill>
            </a:endParaRPr>
          </a:p>
        </p:txBody>
      </p:sp>
      <p:sp>
        <p:nvSpPr>
          <p:cNvPr id="3" name="Content Placeholder 2"/>
          <p:cNvSpPr>
            <a:spLocks noGrp="1"/>
          </p:cNvSpPr>
          <p:nvPr>
            <p:ph idx="1"/>
          </p:nvPr>
        </p:nvSpPr>
        <p:spPr>
          <a:xfrm>
            <a:off x="457200" y="2438400"/>
            <a:ext cx="8229600" cy="3459163"/>
          </a:xfrm>
        </p:spPr>
        <p:txBody>
          <a:bodyPr/>
          <a:lstStyle/>
          <a:p>
            <a:pPr marL="0" indent="0">
              <a:buNone/>
            </a:pPr>
            <a:r>
              <a:rPr lang="en-US" sz="1600" dirty="0" smtClean="0"/>
              <a:t>EPD Waiver Assisted Living (3 Facilities) </a:t>
            </a:r>
          </a:p>
          <a:p>
            <a:r>
              <a:rPr lang="en-US" sz="1600" dirty="0" smtClean="0"/>
              <a:t>Overall Compliance at 81%</a:t>
            </a:r>
          </a:p>
          <a:p>
            <a:pPr marL="0" indent="0">
              <a:buNone/>
            </a:pPr>
            <a:endParaRPr lang="en-US" sz="1600" dirty="0"/>
          </a:p>
          <a:p>
            <a:pPr marL="0" indent="0">
              <a:buNone/>
            </a:pPr>
            <a:r>
              <a:rPr lang="en-US" sz="1600" dirty="0" smtClean="0"/>
              <a:t>Non-Medicaid Residential Facilities (3 Facilities-2 MH CRFs, 1 non-Medicaid AL)</a:t>
            </a:r>
          </a:p>
          <a:p>
            <a:r>
              <a:rPr lang="en-US" sz="1600" dirty="0" smtClean="0"/>
              <a:t>Overall Compliance at 76.5% </a:t>
            </a:r>
          </a:p>
          <a:p>
            <a:pPr marL="0" indent="0">
              <a:buNone/>
            </a:pPr>
            <a:endParaRPr lang="en-US" sz="1600" dirty="0"/>
          </a:p>
          <a:p>
            <a:pPr marL="0" indent="0">
              <a:buNone/>
            </a:pPr>
            <a:r>
              <a:rPr lang="en-US" sz="1600" dirty="0" smtClean="0"/>
              <a:t>Transition Plans </a:t>
            </a:r>
          </a:p>
          <a:p>
            <a:r>
              <a:rPr lang="en-US" sz="1600" dirty="0" smtClean="0"/>
              <a:t>DHCF will be working with providers to meet settings requirements through one-on-one technical assistance</a:t>
            </a:r>
          </a:p>
          <a:p>
            <a:pPr lvl="1"/>
            <a:r>
              <a:rPr lang="en-US" sz="1200" dirty="0" smtClean="0"/>
              <a:t>When a “discovery and remediation” are issued to an EPD Waiver provider, a Corrective Action Plan will be required </a:t>
            </a:r>
          </a:p>
          <a:p>
            <a:pPr marL="457200" lvl="1" indent="0">
              <a:buNone/>
            </a:pPr>
            <a:endParaRPr lang="en-US" sz="1200" dirty="0" smtClean="0"/>
          </a:p>
          <a:p>
            <a:pPr marL="0" indent="0">
              <a:buNone/>
            </a:pPr>
            <a:endParaRPr lang="en-US" sz="1600" dirty="0"/>
          </a:p>
          <a:p>
            <a:pPr marL="0" indent="0">
              <a:buNone/>
            </a:pPr>
            <a:endParaRPr lang="en-US" sz="1600" dirty="0" smtClean="0"/>
          </a:p>
          <a:p>
            <a:pPr marL="0" indent="0">
              <a:buNone/>
            </a:pPr>
            <a:endParaRPr lang="en-US" sz="2400" dirty="0"/>
          </a:p>
          <a:p>
            <a:endParaRPr lang="en-US" sz="2000" dirty="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17</a:t>
            </a:fld>
            <a:endParaRPr lang="en-US"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438420"/>
            <a:ext cx="1078321" cy="8159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612582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Provider Transition Plans</a:t>
            </a:r>
            <a:endParaRPr lang="en-US" dirty="0">
              <a:solidFill>
                <a:srgbClr val="C00000"/>
              </a:solidFill>
            </a:endParaRPr>
          </a:p>
        </p:txBody>
      </p:sp>
      <p:sp>
        <p:nvSpPr>
          <p:cNvPr id="3" name="Content Placeholder 2"/>
          <p:cNvSpPr>
            <a:spLocks noGrp="1"/>
          </p:cNvSpPr>
          <p:nvPr>
            <p:ph idx="1"/>
          </p:nvPr>
        </p:nvSpPr>
        <p:spPr/>
        <p:txBody>
          <a:bodyPr/>
          <a:lstStyle/>
          <a:p>
            <a:r>
              <a:rPr lang="en-US" sz="2000" dirty="0" smtClean="0"/>
              <a:t>Any </a:t>
            </a:r>
            <a:r>
              <a:rPr lang="en-US" sz="2000" dirty="0"/>
              <a:t>areas in which their self-assessment identified </a:t>
            </a:r>
            <a:r>
              <a:rPr lang="en-US" sz="2000" dirty="0" smtClean="0"/>
              <a:t>non-compliance + a strategic plan to support people to:</a:t>
            </a:r>
          </a:p>
          <a:p>
            <a:pPr lvl="1"/>
            <a:r>
              <a:rPr lang="en-US" sz="2000" dirty="0" smtClean="0"/>
              <a:t>advance </a:t>
            </a:r>
            <a:r>
              <a:rPr lang="en-US" sz="2000" dirty="0"/>
              <a:t>rights and choice; </a:t>
            </a:r>
            <a:endParaRPr lang="en-US" sz="2000" dirty="0" smtClean="0"/>
          </a:p>
          <a:p>
            <a:pPr lvl="1"/>
            <a:r>
              <a:rPr lang="en-US" sz="2000" dirty="0" smtClean="0"/>
              <a:t>build </a:t>
            </a:r>
            <a:r>
              <a:rPr lang="en-US" sz="2000" dirty="0"/>
              <a:t>and maintain relationships with and without people with disabilities; </a:t>
            </a:r>
            <a:endParaRPr lang="en-US" sz="2000" dirty="0" smtClean="0"/>
          </a:p>
          <a:p>
            <a:pPr lvl="1"/>
            <a:r>
              <a:rPr lang="en-US" sz="2000" dirty="0" smtClean="0"/>
              <a:t>fully </a:t>
            </a:r>
            <a:r>
              <a:rPr lang="en-US" sz="2000" dirty="0"/>
              <a:t>engage in self-determination and supported decision-making; </a:t>
            </a:r>
            <a:endParaRPr lang="en-US" sz="2000" dirty="0" smtClean="0"/>
          </a:p>
          <a:p>
            <a:pPr lvl="1"/>
            <a:r>
              <a:rPr lang="en-US" sz="2000" dirty="0" smtClean="0"/>
              <a:t>work </a:t>
            </a:r>
            <a:r>
              <a:rPr lang="en-US" sz="2000" dirty="0"/>
              <a:t>in competitive, integrated employment or engage in community-based, integrated retirement activities; </a:t>
            </a:r>
            <a:endParaRPr lang="en-US" sz="2000" dirty="0" smtClean="0"/>
          </a:p>
          <a:p>
            <a:pPr lvl="1"/>
            <a:r>
              <a:rPr lang="en-US" sz="2000" dirty="0" smtClean="0"/>
              <a:t>participate </a:t>
            </a:r>
            <a:r>
              <a:rPr lang="en-US" sz="2000" dirty="0"/>
              <a:t>in a variety of community activities based upon their </a:t>
            </a:r>
            <a:r>
              <a:rPr lang="en-US" sz="2000" dirty="0" smtClean="0"/>
              <a:t>interests.</a:t>
            </a:r>
          </a:p>
          <a:p>
            <a:r>
              <a:rPr lang="en-US" sz="2000" dirty="0" smtClean="0"/>
              <a:t>These are incorporated into each provider’s Continuous Improvement Plan and followed through Provider Performance Review.</a:t>
            </a:r>
          </a:p>
          <a:p>
            <a:pPr marL="0" indent="0">
              <a:buNone/>
            </a:pPr>
            <a:endParaRPr lang="en-US" sz="2400" dirty="0"/>
          </a:p>
          <a:p>
            <a:endParaRPr lang="en-US" sz="2000" dirty="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18</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4247360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Provider Transition Plans</a:t>
            </a:r>
            <a:endParaRPr lang="en-US"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6659533"/>
              </p:ext>
            </p:extLst>
          </p:nvPr>
        </p:nvGraphicFramePr>
        <p:xfrm>
          <a:off x="652055" y="1841861"/>
          <a:ext cx="7839889" cy="4191001"/>
        </p:xfrm>
        <a:graphic>
          <a:graphicData uri="http://schemas.openxmlformats.org/drawingml/2006/table">
            <a:tbl>
              <a:tblPr firstRow="1" firstCol="1" bandRow="1">
                <a:tableStyleId>{5C22544A-7EE6-4342-B048-85BDC9FD1C3A}</a:tableStyleId>
              </a:tblPr>
              <a:tblGrid>
                <a:gridCol w="1219198"/>
                <a:gridCol w="1017028"/>
                <a:gridCol w="1114839"/>
                <a:gridCol w="1118114"/>
                <a:gridCol w="1116476"/>
                <a:gridCol w="1116476"/>
                <a:gridCol w="1137758"/>
              </a:tblGrid>
              <a:tr h="942975">
                <a:tc>
                  <a:txBody>
                    <a:bodyPr/>
                    <a:lstStyle/>
                    <a:p>
                      <a:pPr marL="0" marR="0">
                        <a:lnSpc>
                          <a:spcPct val="115000"/>
                        </a:lnSpc>
                        <a:spcBef>
                          <a:spcPts val="0"/>
                        </a:spcBef>
                        <a:spcAft>
                          <a:spcPts val="0"/>
                        </a:spcAft>
                      </a:pPr>
                      <a:r>
                        <a:rPr lang="en-US" sz="1600" dirty="0">
                          <a:effectLst/>
                        </a:rPr>
                        <a:t>Type of Setting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Issue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 of Sites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Remedial Strategy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Lead Unit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Target Date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Ongoing Monitoring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1488">
                <a:tc rowSpan="3">
                  <a:txBody>
                    <a:bodyPr/>
                    <a:lstStyle/>
                    <a:p>
                      <a:pPr marL="0" marR="0">
                        <a:lnSpc>
                          <a:spcPct val="115000"/>
                        </a:lnSpc>
                        <a:spcBef>
                          <a:spcPts val="0"/>
                        </a:spcBef>
                        <a:spcAft>
                          <a:spcPts val="0"/>
                        </a:spcAft>
                      </a:pPr>
                      <a:r>
                        <a:rPr lang="en-US" sz="1600" dirty="0">
                          <a:effectLst/>
                        </a:rPr>
                        <a:t>Residential Habilitation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nSpc>
                          <a:spcPct val="115000"/>
                        </a:lnSpc>
                        <a:spcBef>
                          <a:spcPts val="0"/>
                        </a:spcBef>
                        <a:spcAft>
                          <a:spcPts val="0"/>
                        </a:spcAft>
                      </a:pPr>
                      <a:r>
                        <a:rPr lang="en-US" sz="1600" dirty="0">
                          <a:effectLst/>
                        </a:rPr>
                        <a:t>Access to Visitors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nSpc>
                          <a:spcPct val="115000"/>
                        </a:lnSpc>
                        <a:spcBef>
                          <a:spcPts val="0"/>
                        </a:spcBef>
                        <a:spcAft>
                          <a:spcPts val="0"/>
                        </a:spcAft>
                      </a:pPr>
                      <a:r>
                        <a:rPr lang="en-US" sz="1600" dirty="0">
                          <a:effectLst/>
                        </a:rPr>
                        <a:t>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Issue policy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Operations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11/1/2015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nSpc>
                          <a:spcPct val="115000"/>
                        </a:lnSpc>
                        <a:spcBef>
                          <a:spcPts val="0"/>
                        </a:spcBef>
                        <a:spcAft>
                          <a:spcPts val="0"/>
                        </a:spcAft>
                      </a:pPr>
                      <a:r>
                        <a:rPr lang="en-US" sz="1600" dirty="0">
                          <a:effectLst/>
                        </a:rPr>
                        <a:t>Quarterly review of visitor logs and interviews with people who receive supports.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148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600" dirty="0">
                          <a:effectLst/>
                        </a:rPr>
                        <a:t>Train staff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Training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12/1/2015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r>
              <a:tr h="23050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600" dirty="0">
                          <a:effectLst/>
                        </a:rPr>
                        <a:t>Inform and educate people we support and their families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Operations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12/1/2015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19</a:t>
            </a:fld>
            <a:endParaRPr lang="en-US" altLang="en-US"/>
          </a:p>
        </p:txBody>
      </p:sp>
    </p:spTree>
    <p:extLst>
      <p:ext uri="{BB962C8B-B14F-4D97-AF65-F5344CB8AC3E}">
        <p14:creationId xmlns:p14="http://schemas.microsoft.com/office/powerpoint/2010/main" val="167222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lgn="ctr">
              <a:buNone/>
            </a:pPr>
            <a:endParaRPr lang="en-US" sz="4400" b="1" dirty="0" smtClean="0">
              <a:solidFill>
                <a:srgbClr val="D11242"/>
              </a:solidFill>
            </a:endParaRPr>
          </a:p>
          <a:p>
            <a:pPr marL="0" indent="0" algn="ctr">
              <a:buNone/>
            </a:pPr>
            <a:r>
              <a:rPr lang="en-US" sz="4400" b="1" dirty="0" smtClean="0">
                <a:solidFill>
                  <a:srgbClr val="D11242"/>
                </a:solidFill>
              </a:rPr>
              <a:t>Background</a:t>
            </a:r>
          </a:p>
          <a:p>
            <a:pPr marL="0" indent="0" algn="ctr">
              <a:buNone/>
            </a:pPr>
            <a:r>
              <a:rPr lang="en-US" sz="2400" b="1" dirty="0">
                <a:solidFill>
                  <a:srgbClr val="D11242"/>
                </a:solidFill>
              </a:rPr>
              <a:t>http://dds.dc.gov/page/waiver-amendment-information</a:t>
            </a:r>
          </a:p>
        </p:txBody>
      </p:sp>
      <p:sp>
        <p:nvSpPr>
          <p:cNvPr id="2" name="Slide Number Placeholder 1"/>
          <p:cNvSpPr>
            <a:spLocks noGrp="1"/>
          </p:cNvSpPr>
          <p:nvPr>
            <p:ph type="sldNum" sz="quarter" idx="12"/>
          </p:nvPr>
        </p:nvSpPr>
        <p:spPr/>
        <p:txBody>
          <a:bodyPr/>
          <a:lstStyle/>
          <a:p>
            <a:pPr>
              <a:defRPr/>
            </a:pPr>
            <a:fld id="{DAB0E2B9-E5E4-49ED-8C5A-F73A65F19799}" type="slidenum">
              <a:rPr lang="en-US" altLang="en-US" smtClean="0"/>
              <a:pPr>
                <a:defRPr/>
              </a:pPr>
              <a:t>2</a:t>
            </a:fld>
            <a:endParaRPr lang="en-US" alt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535" y="533400"/>
            <a:ext cx="1006986" cy="762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2295602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D11242"/>
                </a:solidFill>
              </a:rPr>
              <a:t>Site by Site Assessments: </a:t>
            </a:r>
            <a:br>
              <a:rPr lang="en-US" dirty="0" smtClean="0">
                <a:solidFill>
                  <a:srgbClr val="D11242"/>
                </a:solidFill>
              </a:rPr>
            </a:br>
            <a:r>
              <a:rPr lang="en-US" sz="2800" dirty="0" smtClean="0">
                <a:solidFill>
                  <a:srgbClr val="D11242"/>
                </a:solidFill>
              </a:rPr>
              <a:t>Day Programs &amp; Services</a:t>
            </a:r>
            <a:endParaRPr lang="en-US" sz="2800" dirty="0">
              <a:solidFill>
                <a:srgbClr val="D11242"/>
              </a:solidFill>
            </a:endParaRPr>
          </a:p>
        </p:txBody>
      </p:sp>
      <p:sp>
        <p:nvSpPr>
          <p:cNvPr id="3" name="Content Placeholder 2"/>
          <p:cNvSpPr>
            <a:spLocks noGrp="1"/>
          </p:cNvSpPr>
          <p:nvPr>
            <p:ph idx="1"/>
          </p:nvPr>
        </p:nvSpPr>
        <p:spPr>
          <a:xfrm>
            <a:off x="457200" y="1524000"/>
            <a:ext cx="8229600" cy="4525963"/>
          </a:xfrm>
        </p:spPr>
        <p:txBody>
          <a:bodyPr/>
          <a:lstStyle/>
          <a:p>
            <a:endParaRPr lang="en-US" sz="2000" dirty="0" smtClean="0"/>
          </a:p>
          <a:p>
            <a:r>
              <a:rPr lang="en-US" sz="2000" dirty="0" smtClean="0"/>
              <a:t>Revised Provider Certification Review for all HCBS Settings to include all HCBS Indicators.  </a:t>
            </a:r>
          </a:p>
          <a:p>
            <a:endParaRPr lang="en-US" sz="1000" dirty="0" smtClean="0"/>
          </a:p>
          <a:p>
            <a:pPr marL="0" indent="0">
              <a:buNone/>
            </a:pPr>
            <a:endParaRPr lang="en-US" sz="2000" dirty="0"/>
          </a:p>
          <a:p>
            <a:pPr marL="0" indent="0">
              <a:buNone/>
            </a:pPr>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r>
              <a:rPr lang="en-US" sz="2000" dirty="0" smtClean="0"/>
              <a:t>7 of 25 day habilitation sites and 5 of 18 employment readiness    sites are compliant. </a:t>
            </a:r>
            <a:r>
              <a:rPr lang="en-US" sz="1000" dirty="0"/>
              <a:t> </a:t>
            </a:r>
            <a:r>
              <a:rPr lang="en-US" sz="2000" dirty="0" smtClean="0"/>
              <a:t>The remainders have plans of correction.</a:t>
            </a:r>
          </a:p>
          <a:p>
            <a:pPr marL="0" indent="0">
              <a:buNone/>
            </a:pPr>
            <a:endParaRPr lang="en-US" sz="1000" dirty="0" smtClean="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20</a:t>
            </a:fld>
            <a:endParaRPr lang="en-US" altLang="en-US"/>
          </a:p>
        </p:txBody>
      </p:sp>
      <p:graphicFrame>
        <p:nvGraphicFramePr>
          <p:cNvPr id="5" name="Chart 4"/>
          <p:cNvGraphicFramePr>
            <a:graphicFrameLocks/>
          </p:cNvGraphicFramePr>
          <p:nvPr>
            <p:extLst>
              <p:ext uri="{D42A27DB-BD31-4B8C-83A1-F6EECF244321}">
                <p14:modId xmlns:p14="http://schemas.microsoft.com/office/powerpoint/2010/main" val="2581449940"/>
              </p:ext>
            </p:extLst>
          </p:nvPr>
        </p:nvGraphicFramePr>
        <p:xfrm>
          <a:off x="914400" y="27432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096000" y="3752165"/>
            <a:ext cx="1752600" cy="646331"/>
          </a:xfrm>
          <a:prstGeom prst="rect">
            <a:avLst/>
          </a:prstGeom>
          <a:noFill/>
        </p:spPr>
        <p:txBody>
          <a:bodyPr wrap="square" rtlCol="0">
            <a:spAutoFit/>
          </a:bodyPr>
          <a:lstStyle/>
          <a:p>
            <a:r>
              <a:rPr lang="en-US" dirty="0" smtClean="0"/>
              <a:t>Data as of December 2016</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242502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D11242"/>
                </a:solidFill>
              </a:rPr>
              <a:t>Site by Site Assessments: </a:t>
            </a:r>
            <a:br>
              <a:rPr lang="en-US" dirty="0" smtClean="0">
                <a:solidFill>
                  <a:srgbClr val="D11242"/>
                </a:solidFill>
              </a:rPr>
            </a:br>
            <a:r>
              <a:rPr lang="en-US" sz="2800" dirty="0" smtClean="0">
                <a:solidFill>
                  <a:srgbClr val="D11242"/>
                </a:solidFill>
              </a:rPr>
              <a:t>Day Programs &amp; Services</a:t>
            </a:r>
            <a:endParaRPr lang="en-US" sz="2800" dirty="0">
              <a:solidFill>
                <a:srgbClr val="D11242"/>
              </a:solidFill>
            </a:endParaRPr>
          </a:p>
        </p:txBody>
      </p:sp>
      <p:sp>
        <p:nvSpPr>
          <p:cNvPr id="3" name="Content Placeholder 2"/>
          <p:cNvSpPr>
            <a:spLocks noGrp="1"/>
          </p:cNvSpPr>
          <p:nvPr>
            <p:ph idx="1"/>
          </p:nvPr>
        </p:nvSpPr>
        <p:spPr>
          <a:xfrm>
            <a:off x="457200" y="1624012"/>
            <a:ext cx="8229600" cy="4525963"/>
          </a:xfrm>
        </p:spPr>
        <p:txBody>
          <a:bodyPr/>
          <a:lstStyle/>
          <a:p>
            <a:endParaRPr lang="en-US" sz="2000" dirty="0" smtClean="0"/>
          </a:p>
          <a:p>
            <a:r>
              <a:rPr lang="en-US" sz="2000" dirty="0" smtClean="0"/>
              <a:t>All community-based day settings achieved compliance.</a:t>
            </a:r>
          </a:p>
          <a:p>
            <a:pPr marL="0" indent="0">
              <a:buNone/>
            </a:pPr>
            <a:endParaRPr lang="en-US" sz="2000" dirty="0" smtClean="0"/>
          </a:p>
          <a:p>
            <a:r>
              <a:rPr lang="en-US" sz="2000" dirty="0" smtClean="0"/>
              <a:t>Top issues resulting in non-compliance findings (more than 10% non-compliant responses across day providers):</a:t>
            </a:r>
          </a:p>
          <a:p>
            <a:pPr marL="0" indent="0">
              <a:buNone/>
            </a:pPr>
            <a:endParaRPr lang="en-US" sz="1000" dirty="0" smtClean="0"/>
          </a:p>
          <a:p>
            <a:pPr lvl="1"/>
            <a:r>
              <a:rPr lang="en-US" sz="1600" dirty="0" smtClean="0"/>
              <a:t>The </a:t>
            </a:r>
            <a:r>
              <a:rPr lang="en-US" sz="1600" dirty="0"/>
              <a:t>program facilitates individual choice regarding services and supports, and who provides </a:t>
            </a:r>
            <a:r>
              <a:rPr lang="en-US" sz="1600" dirty="0" smtClean="0"/>
              <a:t>them – 11%</a:t>
            </a:r>
          </a:p>
          <a:p>
            <a:pPr lvl="1"/>
            <a:r>
              <a:rPr lang="en-US" sz="1600" dirty="0" smtClean="0"/>
              <a:t>The </a:t>
            </a:r>
            <a:r>
              <a:rPr lang="en-US" sz="1600" dirty="0"/>
              <a:t>program is integrated and supports access to the greater </a:t>
            </a:r>
            <a:r>
              <a:rPr lang="en-US" sz="1600" dirty="0" smtClean="0"/>
              <a:t>community – 14%</a:t>
            </a:r>
          </a:p>
          <a:p>
            <a:pPr lvl="1"/>
            <a:r>
              <a:rPr lang="en-US" sz="1600" dirty="0" smtClean="0"/>
              <a:t>The </a:t>
            </a:r>
            <a:r>
              <a:rPr lang="en-US" sz="1600" dirty="0"/>
              <a:t>program is selected by the person from among options including non-disability specific </a:t>
            </a:r>
            <a:r>
              <a:rPr lang="en-US" sz="1600" dirty="0" smtClean="0"/>
              <a:t>settings – 18%</a:t>
            </a:r>
          </a:p>
          <a:p>
            <a:pPr lvl="1"/>
            <a:r>
              <a:rPr lang="en-US" sz="1600" dirty="0" smtClean="0"/>
              <a:t>If </a:t>
            </a:r>
            <a:r>
              <a:rPr lang="en-US" sz="1600" dirty="0"/>
              <a:t>provider-owned or controlled, the program allows people to have visitors at any time </a:t>
            </a:r>
            <a:r>
              <a:rPr lang="en-US" sz="1600" dirty="0" smtClean="0"/>
              <a:t>-15%</a:t>
            </a:r>
          </a:p>
          <a:p>
            <a:endParaRPr lang="en-US" sz="2000" dirty="0" smtClean="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21</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3353420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D11242"/>
                </a:solidFill>
              </a:rPr>
              <a:t>Site by Site Assessments: </a:t>
            </a:r>
            <a:br>
              <a:rPr lang="en-US" dirty="0" smtClean="0">
                <a:solidFill>
                  <a:srgbClr val="D11242"/>
                </a:solidFill>
              </a:rPr>
            </a:br>
            <a:r>
              <a:rPr lang="en-US" sz="2400" dirty="0" smtClean="0">
                <a:solidFill>
                  <a:srgbClr val="D11242"/>
                </a:solidFill>
              </a:rPr>
              <a:t>Supported Living; Host Homes; Residential Habilitation</a:t>
            </a:r>
            <a:br>
              <a:rPr lang="en-US" sz="2400" dirty="0" smtClean="0">
                <a:solidFill>
                  <a:srgbClr val="D11242"/>
                </a:solidFill>
              </a:rPr>
            </a:br>
            <a:r>
              <a:rPr lang="en-US" sz="2800" dirty="0">
                <a:solidFill>
                  <a:srgbClr val="D11242"/>
                </a:solidFill>
              </a:rPr>
              <a:t/>
            </a:r>
            <a:br>
              <a:rPr lang="en-US" sz="2800" dirty="0">
                <a:solidFill>
                  <a:srgbClr val="D11242"/>
                </a:solidFill>
              </a:rPr>
            </a:br>
            <a:endParaRPr lang="en-US" sz="2800" dirty="0">
              <a:solidFill>
                <a:srgbClr val="D11242"/>
              </a:solidFill>
            </a:endParaRPr>
          </a:p>
        </p:txBody>
      </p:sp>
      <p:sp>
        <p:nvSpPr>
          <p:cNvPr id="3" name="Content Placeholder 2"/>
          <p:cNvSpPr>
            <a:spLocks noGrp="1"/>
          </p:cNvSpPr>
          <p:nvPr>
            <p:ph idx="1"/>
          </p:nvPr>
        </p:nvSpPr>
        <p:spPr>
          <a:xfrm>
            <a:off x="457200" y="1624012"/>
            <a:ext cx="8229600" cy="4525963"/>
          </a:xfrm>
        </p:spPr>
        <p:txBody>
          <a:bodyPr/>
          <a:lstStyle/>
          <a:p>
            <a:pPr marL="0" indent="0">
              <a:buNone/>
            </a:pPr>
            <a:endParaRPr lang="en-US" sz="1000" dirty="0" smtClean="0"/>
          </a:p>
          <a:p>
            <a:r>
              <a:rPr lang="en-US" sz="2000" dirty="0" smtClean="0"/>
              <a:t>Worked with our HCBS Settings Group, Project ACTION! members, and Support Development Associates (Person-Centered Thinking experts) to create a tool to ask people who receive supports about their experiences.</a:t>
            </a:r>
          </a:p>
          <a:p>
            <a:pPr marL="0" indent="0">
              <a:buNone/>
            </a:pPr>
            <a:endParaRPr lang="en-US" sz="1000" dirty="0" smtClean="0"/>
          </a:p>
          <a:p>
            <a:r>
              <a:rPr lang="en-US" sz="2000" dirty="0" smtClean="0"/>
              <a:t>Currently a standalone interview, but will be incorporated into regular Service Coordination Monitoring and the questions asked will align with the PCR tool.  </a:t>
            </a:r>
          </a:p>
          <a:p>
            <a:endParaRPr lang="en-US" sz="2000" dirty="0"/>
          </a:p>
          <a:p>
            <a:r>
              <a:rPr lang="en-US" sz="2000" dirty="0" smtClean="0"/>
              <a:t>Completed 100% sample by July 2016 and working on 2</a:t>
            </a:r>
            <a:r>
              <a:rPr lang="en-US" sz="2000" baseline="30000" dirty="0" smtClean="0"/>
              <a:t>nd</a:t>
            </a:r>
            <a:r>
              <a:rPr lang="en-US" sz="2000" dirty="0" smtClean="0"/>
              <a:t> round now.</a:t>
            </a:r>
          </a:p>
          <a:p>
            <a:endParaRPr lang="en-US" sz="2000" dirty="0"/>
          </a:p>
          <a:p>
            <a:r>
              <a:rPr lang="en-US" sz="2000" dirty="0" smtClean="0"/>
              <a:t>Updated data will be published Summer, 2017 for public comment.</a:t>
            </a:r>
          </a:p>
          <a:p>
            <a:pPr marL="0" indent="0">
              <a:buNone/>
            </a:pPr>
            <a:endParaRPr lang="en-US" sz="1000" dirty="0" smtClean="0"/>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22</a:t>
            </a:fld>
            <a:endParaRPr lang="en-US" altLang="en-US" dirty="0"/>
          </a:p>
        </p:txBody>
      </p:sp>
    </p:spTree>
    <p:extLst>
      <p:ext uri="{BB962C8B-B14F-4D97-AF65-F5344CB8AC3E}">
        <p14:creationId xmlns:p14="http://schemas.microsoft.com/office/powerpoint/2010/main" val="3760169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D11242"/>
                </a:solidFill>
              </a:rPr>
              <a:t>Site by Site Assessments: </a:t>
            </a:r>
            <a:br>
              <a:rPr lang="en-US" dirty="0" smtClean="0">
                <a:solidFill>
                  <a:srgbClr val="D11242"/>
                </a:solidFill>
              </a:rPr>
            </a:br>
            <a:r>
              <a:rPr lang="en-US" sz="2400" dirty="0" smtClean="0">
                <a:solidFill>
                  <a:srgbClr val="D11242"/>
                </a:solidFill>
              </a:rPr>
              <a:t>Supported Living; Host Homes; Residential Habilitation</a:t>
            </a:r>
            <a:br>
              <a:rPr lang="en-US" sz="2400" dirty="0" smtClean="0">
                <a:solidFill>
                  <a:srgbClr val="D11242"/>
                </a:solidFill>
              </a:rPr>
            </a:br>
            <a:r>
              <a:rPr lang="en-US" sz="2800" dirty="0">
                <a:solidFill>
                  <a:srgbClr val="D11242"/>
                </a:solidFill>
              </a:rPr>
              <a:t/>
            </a:r>
            <a:br>
              <a:rPr lang="en-US" sz="2800" dirty="0">
                <a:solidFill>
                  <a:srgbClr val="D11242"/>
                </a:solidFill>
              </a:rPr>
            </a:br>
            <a:endParaRPr lang="en-US" sz="2800" dirty="0">
              <a:solidFill>
                <a:srgbClr val="D11242"/>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31731"/>
            <a:ext cx="8229600" cy="4110526"/>
          </a:xfrm>
        </p:spPr>
      </p:pic>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23</a:t>
            </a:fld>
            <a:endParaRPr lang="en-US" altLang="en-US"/>
          </a:p>
        </p:txBody>
      </p:sp>
    </p:spTree>
    <p:extLst>
      <p:ext uri="{BB962C8B-B14F-4D97-AF65-F5344CB8AC3E}">
        <p14:creationId xmlns:p14="http://schemas.microsoft.com/office/powerpoint/2010/main" val="223156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pPr algn="l"/>
            <a:r>
              <a:rPr lang="en-US" dirty="0" smtClean="0">
                <a:solidFill>
                  <a:srgbClr val="D11242"/>
                </a:solidFill>
              </a:rPr>
              <a:t>Results of Site by Site Assessments: Residential</a:t>
            </a:r>
            <a:endParaRPr lang="en-US" dirty="0">
              <a:solidFill>
                <a:srgbClr val="D11242"/>
              </a:solidFill>
            </a:endParaRPr>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24</a:t>
            </a:fld>
            <a:endParaRPr lang="en-US" alt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83828580"/>
              </p:ext>
            </p:extLst>
          </p:nvPr>
        </p:nvGraphicFramePr>
        <p:xfrm>
          <a:off x="1485900" y="2228022"/>
          <a:ext cx="6172200" cy="2895601"/>
        </p:xfrm>
        <a:graphic>
          <a:graphicData uri="http://schemas.openxmlformats.org/drawingml/2006/table">
            <a:tbl>
              <a:tblPr>
                <a:tableStyleId>{5C22544A-7EE6-4342-B048-85BDC9FD1C3A}</a:tableStyleId>
              </a:tblPr>
              <a:tblGrid>
                <a:gridCol w="1440716"/>
                <a:gridCol w="1341736"/>
                <a:gridCol w="1560948"/>
                <a:gridCol w="1066800"/>
                <a:gridCol w="762000"/>
              </a:tblGrid>
              <a:tr h="607489">
                <a:tc>
                  <a:txBody>
                    <a:bodyPr/>
                    <a:lstStyle/>
                    <a:p>
                      <a:pPr algn="l" fontAlgn="b"/>
                      <a:r>
                        <a:rPr lang="en-US" sz="1800" u="none" strike="noStrike" dirty="0">
                          <a:effectLst/>
                        </a:rPr>
                        <a:t> </a:t>
                      </a:r>
                      <a:endParaRPr lang="en-US" sz="1800" b="0" i="0" u="none" strike="noStrike" dirty="0">
                        <a:solidFill>
                          <a:srgbClr val="000000"/>
                        </a:solidFill>
                        <a:effectLst/>
                        <a:latin typeface="Calibri"/>
                      </a:endParaRPr>
                    </a:p>
                  </a:txBody>
                  <a:tcPr marL="4763" marR="4763" marT="4763" marB="0" anchor="b"/>
                </a:tc>
                <a:tc>
                  <a:txBody>
                    <a:bodyPr/>
                    <a:lstStyle/>
                    <a:p>
                      <a:pPr algn="l" fontAlgn="b"/>
                      <a:r>
                        <a:rPr lang="en-US" sz="1800" u="none" strike="noStrike" dirty="0">
                          <a:effectLst/>
                        </a:rPr>
                        <a:t>Compliant</a:t>
                      </a:r>
                      <a:endParaRPr lang="en-US" sz="1800" b="0" i="0" u="none" strike="noStrike" dirty="0">
                        <a:solidFill>
                          <a:srgbClr val="000000"/>
                        </a:solidFill>
                        <a:effectLst/>
                        <a:latin typeface="Calibri"/>
                      </a:endParaRPr>
                    </a:p>
                  </a:txBody>
                  <a:tcPr marL="4763" marR="4763" marT="4763" marB="0" anchor="b"/>
                </a:tc>
                <a:tc>
                  <a:txBody>
                    <a:bodyPr/>
                    <a:lstStyle/>
                    <a:p>
                      <a:pPr algn="l" fontAlgn="b"/>
                      <a:r>
                        <a:rPr lang="en-US" sz="1800" u="none" strike="noStrike" dirty="0">
                          <a:effectLst/>
                        </a:rPr>
                        <a:t>Non-compliant</a:t>
                      </a:r>
                      <a:endParaRPr lang="en-US" sz="1800" b="0" i="0" u="none" strike="noStrike" dirty="0">
                        <a:solidFill>
                          <a:srgbClr val="000000"/>
                        </a:solidFill>
                        <a:effectLst/>
                        <a:latin typeface="Calibri"/>
                      </a:endParaRPr>
                    </a:p>
                  </a:txBody>
                  <a:tcPr marL="4763" marR="4763" marT="4763" marB="0" anchor="b"/>
                </a:tc>
                <a:tc>
                  <a:txBody>
                    <a:bodyPr/>
                    <a:lstStyle/>
                    <a:p>
                      <a:pPr algn="l" fontAlgn="b"/>
                      <a:r>
                        <a:rPr lang="en-US" sz="1800" u="none" strike="noStrike" dirty="0">
                          <a:effectLst/>
                        </a:rPr>
                        <a:t>Will be Removed</a:t>
                      </a:r>
                      <a:endParaRPr lang="en-US" sz="1800" b="0" i="0" u="none" strike="noStrike" dirty="0">
                        <a:solidFill>
                          <a:srgbClr val="000000"/>
                        </a:solidFill>
                        <a:effectLst/>
                        <a:latin typeface="Calibri"/>
                      </a:endParaRPr>
                    </a:p>
                  </a:txBody>
                  <a:tcPr marL="4763" marR="4763" marT="4763" marB="0" anchor="b"/>
                </a:tc>
                <a:tc>
                  <a:txBody>
                    <a:bodyPr/>
                    <a:lstStyle/>
                    <a:p>
                      <a:pPr algn="l" fontAlgn="b"/>
                      <a:r>
                        <a:rPr lang="en-US" sz="1800" u="none" strike="noStrike" dirty="0">
                          <a:effectLst/>
                        </a:rPr>
                        <a:t>Total</a:t>
                      </a:r>
                      <a:endParaRPr lang="en-US" sz="1800" b="0" i="0" u="none" strike="noStrike" dirty="0">
                        <a:solidFill>
                          <a:srgbClr val="000000"/>
                        </a:solidFill>
                        <a:effectLst/>
                        <a:latin typeface="Calibri"/>
                      </a:endParaRPr>
                    </a:p>
                  </a:txBody>
                  <a:tcPr marL="4763" marR="4763" marT="4763" marB="0" anchor="b"/>
                </a:tc>
              </a:tr>
              <a:tr h="572028">
                <a:tc>
                  <a:txBody>
                    <a:bodyPr/>
                    <a:lstStyle/>
                    <a:p>
                      <a:pPr algn="l" fontAlgn="b"/>
                      <a:r>
                        <a:rPr lang="en-US" sz="1800" u="none" strike="noStrike" dirty="0">
                          <a:effectLst/>
                        </a:rPr>
                        <a:t>Supported Living</a:t>
                      </a:r>
                      <a:endParaRPr lang="en-US" sz="1800" b="0" i="0" u="none" strike="noStrike" dirty="0">
                        <a:solidFill>
                          <a:srgbClr val="000000"/>
                        </a:solidFill>
                        <a:effectLst/>
                        <a:latin typeface="Calibri"/>
                      </a:endParaRPr>
                    </a:p>
                  </a:txBody>
                  <a:tcPr marL="4763" marR="4763" marT="4763" marB="0" anchor="b"/>
                </a:tc>
                <a:tc>
                  <a:txBody>
                    <a:bodyPr/>
                    <a:lstStyle/>
                    <a:p>
                      <a:pPr algn="r" fontAlgn="b"/>
                      <a:r>
                        <a:rPr lang="en-US" sz="1800" u="none" strike="noStrike">
                          <a:effectLst/>
                        </a:rPr>
                        <a:t>54</a:t>
                      </a:r>
                      <a:endParaRPr lang="en-US" sz="1800" b="0" i="0" u="none" strike="noStrike">
                        <a:solidFill>
                          <a:srgbClr val="000000"/>
                        </a:solidFill>
                        <a:effectLst/>
                        <a:latin typeface="Calibri"/>
                      </a:endParaRPr>
                    </a:p>
                  </a:txBody>
                  <a:tcPr marL="4763" marR="4763" marT="4763" marB="0" anchor="b"/>
                </a:tc>
                <a:tc>
                  <a:txBody>
                    <a:bodyPr/>
                    <a:lstStyle/>
                    <a:p>
                      <a:pPr algn="r" fontAlgn="b"/>
                      <a:r>
                        <a:rPr lang="en-US" sz="1800" u="none" strike="noStrike">
                          <a:effectLst/>
                        </a:rPr>
                        <a:t>418</a:t>
                      </a:r>
                      <a:endParaRPr lang="en-US" sz="1800" b="0" i="0" u="none" strike="noStrike">
                        <a:solidFill>
                          <a:srgbClr val="000000"/>
                        </a:solidFill>
                        <a:effectLst/>
                        <a:latin typeface="Calibri"/>
                      </a:endParaRPr>
                    </a:p>
                  </a:txBody>
                  <a:tcPr marL="4763" marR="4763" marT="4763" marB="0" anchor="b"/>
                </a:tc>
                <a:tc>
                  <a:txBody>
                    <a:bodyPr/>
                    <a:lstStyle/>
                    <a:p>
                      <a:pPr algn="r" fontAlgn="b"/>
                      <a:r>
                        <a:rPr lang="en-US" sz="1800" u="none" strike="noStrike">
                          <a:effectLst/>
                        </a:rPr>
                        <a:t>0</a:t>
                      </a:r>
                      <a:endParaRPr lang="en-US" sz="1800" b="0" i="0" u="none" strike="noStrike">
                        <a:solidFill>
                          <a:srgbClr val="000000"/>
                        </a:solidFill>
                        <a:effectLst/>
                        <a:latin typeface="Calibri"/>
                      </a:endParaRPr>
                    </a:p>
                  </a:txBody>
                  <a:tcPr marL="4763" marR="4763" marT="4763" marB="0" anchor="b"/>
                </a:tc>
                <a:tc>
                  <a:txBody>
                    <a:bodyPr/>
                    <a:lstStyle/>
                    <a:p>
                      <a:pPr algn="r" fontAlgn="b"/>
                      <a:r>
                        <a:rPr lang="en-US" sz="1800" u="none" strike="noStrike">
                          <a:effectLst/>
                        </a:rPr>
                        <a:t>472</a:t>
                      </a:r>
                      <a:endParaRPr lang="en-US" sz="1800" b="0" i="0" u="none" strike="noStrike">
                        <a:solidFill>
                          <a:srgbClr val="000000"/>
                        </a:solidFill>
                        <a:effectLst/>
                        <a:latin typeface="Calibri"/>
                      </a:endParaRPr>
                    </a:p>
                  </a:txBody>
                  <a:tcPr marL="4763" marR="4763" marT="4763" marB="0" anchor="b"/>
                </a:tc>
              </a:tr>
              <a:tr h="1144056">
                <a:tc>
                  <a:txBody>
                    <a:bodyPr/>
                    <a:lstStyle/>
                    <a:p>
                      <a:pPr algn="l" fontAlgn="b"/>
                      <a:r>
                        <a:rPr lang="en-US" sz="1800" u="none" strike="noStrike" dirty="0">
                          <a:effectLst/>
                        </a:rPr>
                        <a:t>Residential Habilitation</a:t>
                      </a:r>
                      <a:endParaRPr lang="en-US" sz="1800" b="0" i="0" u="none" strike="noStrike" dirty="0">
                        <a:solidFill>
                          <a:srgbClr val="000000"/>
                        </a:solidFill>
                        <a:effectLst/>
                        <a:latin typeface="Calibri"/>
                      </a:endParaRPr>
                    </a:p>
                  </a:txBody>
                  <a:tcPr marL="4763" marR="4763" marT="4763" marB="0" anchor="b"/>
                </a:tc>
                <a:tc>
                  <a:txBody>
                    <a:bodyPr/>
                    <a:lstStyle/>
                    <a:p>
                      <a:pPr algn="r" fontAlgn="b"/>
                      <a:r>
                        <a:rPr lang="en-US" sz="1800" u="none" strike="noStrike" dirty="0">
                          <a:effectLst/>
                        </a:rPr>
                        <a:t>2</a:t>
                      </a:r>
                      <a:endParaRPr lang="en-US" sz="1800" b="0" i="0" u="none" strike="noStrike" dirty="0">
                        <a:solidFill>
                          <a:srgbClr val="000000"/>
                        </a:solidFill>
                        <a:effectLst/>
                        <a:latin typeface="Calibri"/>
                      </a:endParaRPr>
                    </a:p>
                  </a:txBody>
                  <a:tcPr marL="4763" marR="4763" marT="4763" marB="0" anchor="b"/>
                </a:tc>
                <a:tc>
                  <a:txBody>
                    <a:bodyPr/>
                    <a:lstStyle/>
                    <a:p>
                      <a:pPr algn="r" fontAlgn="b"/>
                      <a:r>
                        <a:rPr lang="en-US" sz="1800" u="none" strike="noStrike">
                          <a:effectLst/>
                        </a:rPr>
                        <a:t>34</a:t>
                      </a:r>
                      <a:endParaRPr lang="en-US" sz="1800" b="0" i="0" u="none" strike="noStrike">
                        <a:solidFill>
                          <a:srgbClr val="000000"/>
                        </a:solidFill>
                        <a:effectLst/>
                        <a:latin typeface="Calibri"/>
                      </a:endParaRPr>
                    </a:p>
                  </a:txBody>
                  <a:tcPr marL="4763" marR="4763" marT="4763" marB="0" anchor="b"/>
                </a:tc>
                <a:tc>
                  <a:txBody>
                    <a:bodyPr/>
                    <a:lstStyle/>
                    <a:p>
                      <a:pPr algn="r" fontAlgn="b"/>
                      <a:r>
                        <a:rPr lang="en-US" sz="1800" u="none" strike="noStrike">
                          <a:effectLst/>
                        </a:rPr>
                        <a:t>2</a:t>
                      </a:r>
                      <a:endParaRPr lang="en-US" sz="1800" b="0" i="0" u="none" strike="noStrike">
                        <a:solidFill>
                          <a:srgbClr val="000000"/>
                        </a:solidFill>
                        <a:effectLst/>
                        <a:latin typeface="Calibri"/>
                      </a:endParaRPr>
                    </a:p>
                  </a:txBody>
                  <a:tcPr marL="4763" marR="4763" marT="4763" marB="0" anchor="b"/>
                </a:tc>
                <a:tc>
                  <a:txBody>
                    <a:bodyPr/>
                    <a:lstStyle/>
                    <a:p>
                      <a:pPr algn="r" fontAlgn="b"/>
                      <a:r>
                        <a:rPr lang="en-US" sz="1800" u="none" strike="noStrike">
                          <a:effectLst/>
                        </a:rPr>
                        <a:t>38</a:t>
                      </a:r>
                      <a:endParaRPr lang="en-US" sz="1800" b="0" i="0" u="none" strike="noStrike">
                        <a:solidFill>
                          <a:srgbClr val="000000"/>
                        </a:solidFill>
                        <a:effectLst/>
                        <a:latin typeface="Calibri"/>
                      </a:endParaRPr>
                    </a:p>
                  </a:txBody>
                  <a:tcPr marL="4763" marR="4763" marT="4763" marB="0" anchor="b"/>
                </a:tc>
              </a:tr>
              <a:tr h="572028">
                <a:tc>
                  <a:txBody>
                    <a:bodyPr/>
                    <a:lstStyle/>
                    <a:p>
                      <a:pPr algn="l" fontAlgn="b"/>
                      <a:r>
                        <a:rPr lang="en-US" sz="1800" u="none" strike="noStrike" dirty="0">
                          <a:effectLst/>
                        </a:rPr>
                        <a:t>Host Home</a:t>
                      </a:r>
                      <a:endParaRPr lang="en-US" sz="1800" b="0" i="0" u="none" strike="noStrike" dirty="0">
                        <a:solidFill>
                          <a:srgbClr val="000000"/>
                        </a:solidFill>
                        <a:effectLst/>
                        <a:latin typeface="Calibri"/>
                      </a:endParaRPr>
                    </a:p>
                  </a:txBody>
                  <a:tcPr marL="4763" marR="4763" marT="4763" marB="0" anchor="b"/>
                </a:tc>
                <a:tc>
                  <a:txBody>
                    <a:bodyPr/>
                    <a:lstStyle/>
                    <a:p>
                      <a:pPr algn="r" fontAlgn="b"/>
                      <a:r>
                        <a:rPr lang="en-US" sz="1800" u="none" strike="noStrike" dirty="0">
                          <a:effectLst/>
                        </a:rPr>
                        <a:t>6</a:t>
                      </a:r>
                      <a:endParaRPr lang="en-US" sz="1800" b="0" i="0" u="none" strike="noStrike" dirty="0">
                        <a:solidFill>
                          <a:srgbClr val="000000"/>
                        </a:solidFill>
                        <a:effectLst/>
                        <a:latin typeface="Calibri"/>
                      </a:endParaRPr>
                    </a:p>
                  </a:txBody>
                  <a:tcPr marL="4763" marR="4763" marT="4763" marB="0" anchor="b"/>
                </a:tc>
                <a:tc>
                  <a:txBody>
                    <a:bodyPr/>
                    <a:lstStyle/>
                    <a:p>
                      <a:pPr algn="r" fontAlgn="b"/>
                      <a:r>
                        <a:rPr lang="en-US" sz="1800" u="none" strike="noStrike" dirty="0">
                          <a:effectLst/>
                        </a:rPr>
                        <a:t>56</a:t>
                      </a:r>
                      <a:endParaRPr lang="en-US" sz="1800" b="0" i="0" u="none" strike="noStrike" dirty="0">
                        <a:solidFill>
                          <a:srgbClr val="000000"/>
                        </a:solidFill>
                        <a:effectLst/>
                        <a:latin typeface="Calibri"/>
                      </a:endParaRPr>
                    </a:p>
                  </a:txBody>
                  <a:tcPr marL="4763" marR="4763" marT="4763" marB="0" anchor="b"/>
                </a:tc>
                <a:tc>
                  <a:txBody>
                    <a:bodyPr/>
                    <a:lstStyle/>
                    <a:p>
                      <a:pPr algn="r" fontAlgn="b"/>
                      <a:r>
                        <a:rPr lang="en-US" sz="1800" u="none" strike="noStrike" dirty="0">
                          <a:effectLst/>
                        </a:rPr>
                        <a:t>0</a:t>
                      </a:r>
                      <a:endParaRPr lang="en-US" sz="1800" b="0" i="0" u="none" strike="noStrike" dirty="0">
                        <a:solidFill>
                          <a:srgbClr val="000000"/>
                        </a:solidFill>
                        <a:effectLst/>
                        <a:latin typeface="Calibri"/>
                      </a:endParaRPr>
                    </a:p>
                  </a:txBody>
                  <a:tcPr marL="4763" marR="4763" marT="4763" marB="0" anchor="b"/>
                </a:tc>
                <a:tc>
                  <a:txBody>
                    <a:bodyPr/>
                    <a:lstStyle/>
                    <a:p>
                      <a:pPr algn="r" fontAlgn="b"/>
                      <a:r>
                        <a:rPr lang="en-US" sz="1800" u="none" strike="noStrike" dirty="0">
                          <a:effectLst/>
                        </a:rPr>
                        <a:t>62</a:t>
                      </a:r>
                      <a:endParaRPr lang="en-US" sz="1800" b="0" i="0" u="none" strike="noStrike" dirty="0">
                        <a:solidFill>
                          <a:srgbClr val="000000"/>
                        </a:solidFill>
                        <a:effectLst/>
                        <a:latin typeface="Calibri"/>
                      </a:endParaRPr>
                    </a:p>
                  </a:txBody>
                  <a:tcPr marL="4763" marR="4763" marT="4763" marB="0" anchor="b"/>
                </a:tc>
              </a:tr>
            </a:tbl>
          </a:graphicData>
        </a:graphic>
      </p:graphicFrame>
      <p:sp>
        <p:nvSpPr>
          <p:cNvPr id="8" name="TextBox 7"/>
          <p:cNvSpPr txBox="1"/>
          <p:nvPr/>
        </p:nvSpPr>
        <p:spPr>
          <a:xfrm>
            <a:off x="1676400" y="5638800"/>
            <a:ext cx="5791200" cy="369332"/>
          </a:xfrm>
          <a:prstGeom prst="rect">
            <a:avLst/>
          </a:prstGeom>
          <a:noFill/>
        </p:spPr>
        <p:txBody>
          <a:bodyPr wrap="square" rtlCol="0">
            <a:spAutoFit/>
          </a:bodyPr>
          <a:lstStyle/>
          <a:p>
            <a:pPr algn="ctr"/>
            <a:r>
              <a:rPr lang="en-US" dirty="0" smtClean="0"/>
              <a:t>Data as of July 2016</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2201935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solidFill>
                  <a:srgbClr val="C4004F"/>
                </a:solidFill>
              </a:rPr>
              <a:t>PCR Residential Results</a:t>
            </a:r>
            <a:endParaRPr lang="en-US" dirty="0">
              <a:solidFill>
                <a:srgbClr val="C4004F"/>
              </a:solidFill>
            </a:endParaRPr>
          </a:p>
        </p:txBody>
      </p:sp>
      <p:sp>
        <p:nvSpPr>
          <p:cNvPr id="6" name="Content Placeholder 5"/>
          <p:cNvSpPr>
            <a:spLocks noGrp="1"/>
          </p:cNvSpPr>
          <p:nvPr>
            <p:ph idx="1"/>
          </p:nvPr>
        </p:nvSpPr>
        <p:spPr>
          <a:xfrm>
            <a:off x="457200" y="1981200"/>
            <a:ext cx="8229600" cy="4525963"/>
          </a:xfrm>
        </p:spPr>
        <p:txBody>
          <a:bodyPr/>
          <a:lstStyle/>
          <a:p>
            <a:r>
              <a:rPr lang="en-US" dirty="0" smtClean="0"/>
              <a:t>Data as of December 2016</a:t>
            </a:r>
          </a:p>
          <a:p>
            <a:r>
              <a:rPr lang="en-US" dirty="0" smtClean="0"/>
              <a:t>100% organizational assessment of providers</a:t>
            </a:r>
          </a:p>
          <a:p>
            <a:r>
              <a:rPr lang="en-US" dirty="0" smtClean="0"/>
              <a:t>25% sample of sites with personal interview</a:t>
            </a:r>
          </a:p>
          <a:p>
            <a:r>
              <a:rPr lang="en-US" dirty="0" smtClean="0"/>
              <a:t>Finding of non-compliance leads to TA, issues, and plans of correction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3624126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solidFill>
                  <a:srgbClr val="C4004F"/>
                </a:solidFill>
              </a:rPr>
              <a:t>PCR Residential Results</a:t>
            </a:r>
            <a:endParaRPr lang="en-US" dirty="0">
              <a:solidFill>
                <a:srgbClr val="C4004F"/>
              </a:solidFill>
            </a:endParaRPr>
          </a:p>
        </p:txBody>
      </p:sp>
      <p:sp>
        <p:nvSpPr>
          <p:cNvPr id="6" name="Content Placeholder 5"/>
          <p:cNvSpPr>
            <a:spLocks noGrp="1"/>
          </p:cNvSpPr>
          <p:nvPr>
            <p:ph idx="1"/>
          </p:nvPr>
        </p:nvSpPr>
        <p:spPr/>
        <p:txBody>
          <a:bodyPr/>
          <a:lstStyle/>
          <a:p>
            <a:r>
              <a:rPr lang="en-US" sz="2800" dirty="0" smtClean="0"/>
              <a:t>Shows ongoing progress in providers achieving compliance with the rule.</a:t>
            </a:r>
          </a:p>
          <a:p>
            <a:r>
              <a:rPr lang="en-US" sz="2800" dirty="0"/>
              <a:t>Top issues resulting in non-compliance findings (more than 10% non-compliant responses across </a:t>
            </a:r>
            <a:r>
              <a:rPr lang="en-US" sz="2800" dirty="0" smtClean="0"/>
              <a:t>residential providers):</a:t>
            </a:r>
          </a:p>
          <a:p>
            <a:pPr lvl="1"/>
            <a:r>
              <a:rPr lang="en-US" sz="2400" dirty="0"/>
              <a:t>assisting a person to develop transportation </a:t>
            </a:r>
            <a:r>
              <a:rPr lang="en-US" sz="2400" dirty="0" smtClean="0"/>
              <a:t>skills</a:t>
            </a:r>
          </a:p>
          <a:p>
            <a:pPr lvl="1"/>
            <a:r>
              <a:rPr lang="en-US" sz="2400" dirty="0" smtClean="0"/>
              <a:t>a </a:t>
            </a:r>
            <a:r>
              <a:rPr lang="en-US" sz="2400" dirty="0"/>
              <a:t>person’s access to personal </a:t>
            </a:r>
            <a:r>
              <a:rPr lang="en-US" sz="2400" dirty="0" smtClean="0"/>
              <a:t>funds </a:t>
            </a:r>
            <a:endParaRPr lang="en-US" sz="2400" dirty="0"/>
          </a:p>
          <a:p>
            <a:pPr lvl="1"/>
            <a:r>
              <a:rPr lang="en-US" sz="2400" dirty="0" smtClean="0"/>
              <a:t>a </a:t>
            </a:r>
            <a:r>
              <a:rPr lang="en-US" sz="2400" dirty="0"/>
              <a:t>person’s ability to know which actions to take if treated </a:t>
            </a:r>
            <a:r>
              <a:rPr lang="en-US" sz="2400" dirty="0" smtClean="0"/>
              <a:t>unfairly</a:t>
            </a:r>
          </a:p>
          <a:p>
            <a:pPr lvl="1"/>
            <a:r>
              <a:rPr lang="en-US" sz="2400" dirty="0" smtClean="0"/>
              <a:t>landlord/tenant agreements </a:t>
            </a:r>
            <a:endParaRPr lang="en-US" sz="2400" dirty="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4044714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D11242"/>
                </a:solidFill>
              </a:rPr>
              <a:t>Site by Site Assessments:</a:t>
            </a:r>
            <a:br>
              <a:rPr lang="en-US" dirty="0">
                <a:solidFill>
                  <a:srgbClr val="D11242"/>
                </a:solidFill>
              </a:rPr>
            </a:br>
            <a:r>
              <a:rPr lang="en-US" sz="2400" dirty="0" smtClean="0">
                <a:solidFill>
                  <a:srgbClr val="D11242"/>
                </a:solidFill>
              </a:rPr>
              <a:t>Assisted Living-EPD</a:t>
            </a:r>
            <a:endParaRPr lang="en-US" sz="2400" dirty="0">
              <a:solidFill>
                <a:srgbClr val="D11242"/>
              </a:solidFill>
            </a:endParaRPr>
          </a:p>
        </p:txBody>
      </p:sp>
      <p:sp>
        <p:nvSpPr>
          <p:cNvPr id="3" name="Content Placeholder 2"/>
          <p:cNvSpPr>
            <a:spLocks noGrp="1"/>
          </p:cNvSpPr>
          <p:nvPr>
            <p:ph idx="1"/>
          </p:nvPr>
        </p:nvSpPr>
        <p:spPr>
          <a:xfrm>
            <a:off x="457200" y="1600200"/>
            <a:ext cx="8229600" cy="4525963"/>
          </a:xfrm>
        </p:spPr>
        <p:txBody>
          <a:bodyPr/>
          <a:lstStyle/>
          <a:p>
            <a:pPr marL="0" indent="0">
              <a:buNone/>
            </a:pPr>
            <a:endParaRPr lang="en-US" sz="2000" dirty="0" smtClean="0"/>
          </a:p>
          <a:p>
            <a:pPr marL="0" indent="0">
              <a:buNone/>
            </a:pPr>
            <a:endParaRPr lang="en-US" sz="2000" dirty="0" smtClean="0"/>
          </a:p>
          <a:p>
            <a:pPr lvl="1">
              <a:buFont typeface="Arial" panose="020B0604020202020204" pitchFamily="34" charset="0"/>
              <a:buChar char="•"/>
            </a:pPr>
            <a:r>
              <a:rPr lang="en-US" sz="1800" dirty="0" smtClean="0"/>
              <a:t>DHCF tool mirrors Provider Self-Assessment </a:t>
            </a:r>
          </a:p>
          <a:p>
            <a:pPr marL="457200" lvl="1" indent="0">
              <a:buNone/>
            </a:pPr>
            <a:endParaRPr lang="en-US" sz="1800" dirty="0" smtClean="0"/>
          </a:p>
          <a:p>
            <a:pPr lvl="1">
              <a:buFont typeface="Arial" panose="020B0604020202020204" pitchFamily="34" charset="0"/>
              <a:buChar char="•"/>
            </a:pPr>
            <a:r>
              <a:rPr lang="en-US" sz="1800" dirty="0" smtClean="0"/>
              <a:t>Administered as part of on-going monitoring activities</a:t>
            </a:r>
          </a:p>
          <a:p>
            <a:pPr marL="457200" lvl="1" indent="0">
              <a:buNone/>
            </a:pPr>
            <a:endParaRPr lang="en-US" sz="1800" dirty="0" smtClean="0"/>
          </a:p>
          <a:p>
            <a:pPr lvl="1">
              <a:buFont typeface="Arial" panose="020B0604020202020204" pitchFamily="34" charset="0"/>
              <a:buChar char="•"/>
            </a:pPr>
            <a:r>
              <a:rPr lang="en-US" sz="1800" dirty="0" smtClean="0"/>
              <a:t>100% completed in 2016</a:t>
            </a:r>
          </a:p>
          <a:p>
            <a:pPr marL="457200" lvl="1" indent="0">
              <a:buNone/>
            </a:pPr>
            <a:endParaRPr lang="en-US" sz="1800" dirty="0" smtClean="0"/>
          </a:p>
          <a:p>
            <a:pPr lvl="1">
              <a:buFont typeface="Arial" panose="020B0604020202020204" pitchFamily="34" charset="0"/>
              <a:buChar char="•"/>
            </a:pPr>
            <a:r>
              <a:rPr lang="en-US" sz="1800" dirty="0" smtClean="0"/>
              <a:t>Overall compliance is at 86% </a:t>
            </a:r>
          </a:p>
          <a:p>
            <a:pPr marL="457200" lvl="1" indent="0">
              <a:buNone/>
            </a:pPr>
            <a:endParaRPr lang="en-US" sz="1800" dirty="0" smtClean="0"/>
          </a:p>
          <a:p>
            <a:pPr lvl="1">
              <a:buFont typeface="Arial" panose="020B0604020202020204" pitchFamily="34" charset="0"/>
              <a:buChar char="•"/>
            </a:pPr>
            <a:r>
              <a:rPr lang="en-US" sz="1800" dirty="0" smtClean="0"/>
              <a:t>DHCF </a:t>
            </a:r>
            <a:r>
              <a:rPr lang="en-US" sz="1800" dirty="0"/>
              <a:t>will be working with providers to meet settings requirements through one-on-one technical assistance</a:t>
            </a:r>
          </a:p>
          <a:p>
            <a:pPr lvl="2">
              <a:buFont typeface="Wingdings" panose="05000000000000000000" pitchFamily="2" charset="2"/>
              <a:buChar char="§"/>
            </a:pPr>
            <a:r>
              <a:rPr lang="en-US" sz="1800" dirty="0"/>
              <a:t>When a “discovery and remediation” are issued to an EPD </a:t>
            </a:r>
            <a:r>
              <a:rPr lang="en-US" sz="1800" dirty="0" smtClean="0"/>
              <a:t>          Waiver </a:t>
            </a:r>
            <a:r>
              <a:rPr lang="en-US" sz="1800" dirty="0"/>
              <a:t>provider, a Corrective Action Plan will be required </a:t>
            </a:r>
          </a:p>
          <a:p>
            <a:pPr marL="457200" lvl="1" indent="0">
              <a:buNone/>
            </a:pPr>
            <a:endParaRPr lang="en-US" sz="1800" dirty="0" smtClean="0"/>
          </a:p>
          <a:p>
            <a:pPr marL="457200" lvl="1" indent="0">
              <a:buNone/>
            </a:pPr>
            <a:endParaRPr lang="en-US" sz="2000" dirty="0" smtClean="0"/>
          </a:p>
          <a:p>
            <a:pPr lvl="1">
              <a:buFont typeface="Arial" panose="020B0604020202020204" pitchFamily="34" charset="0"/>
              <a:buChar char="•"/>
            </a:pPr>
            <a:endParaRPr lang="en-US" sz="2000" dirty="0" smtClean="0"/>
          </a:p>
          <a:p>
            <a:pPr lvl="1">
              <a:buFont typeface="Arial" panose="020B0604020202020204" pitchFamily="34" charset="0"/>
              <a:buChar char="•"/>
            </a:pPr>
            <a:endParaRPr lang="en-US" sz="1600" dirty="0" smtClean="0"/>
          </a:p>
          <a:p>
            <a:pPr marL="457200" lvl="1" indent="0">
              <a:buNone/>
            </a:pPr>
            <a:endParaRPr lang="en-US" sz="1600" dirty="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27</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438420"/>
            <a:ext cx="1078321" cy="8159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105122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D11242"/>
                </a:solidFill>
              </a:rPr>
              <a:t>Site by Site Assessments:</a:t>
            </a:r>
            <a:br>
              <a:rPr lang="en-US" dirty="0">
                <a:solidFill>
                  <a:srgbClr val="D11242"/>
                </a:solidFill>
              </a:rPr>
            </a:br>
            <a:r>
              <a:rPr lang="en-US" sz="2000" dirty="0" smtClean="0">
                <a:solidFill>
                  <a:srgbClr val="D11242"/>
                </a:solidFill>
              </a:rPr>
              <a:t>Community Residence Facilities &amp; Non-EPD Assisted Living</a:t>
            </a:r>
            <a:endParaRPr lang="en-US" sz="2000" dirty="0">
              <a:solidFill>
                <a:srgbClr val="D11242"/>
              </a:solidFill>
            </a:endParaRPr>
          </a:p>
        </p:txBody>
      </p:sp>
      <p:sp>
        <p:nvSpPr>
          <p:cNvPr id="3" name="Content Placeholder 2"/>
          <p:cNvSpPr>
            <a:spLocks noGrp="1"/>
          </p:cNvSpPr>
          <p:nvPr>
            <p:ph idx="1"/>
          </p:nvPr>
        </p:nvSpPr>
        <p:spPr>
          <a:xfrm>
            <a:off x="457200" y="1905000"/>
            <a:ext cx="8229600" cy="4525963"/>
          </a:xfrm>
        </p:spPr>
        <p:txBody>
          <a:bodyPr/>
          <a:lstStyle/>
          <a:p>
            <a:pPr marL="0" indent="0">
              <a:buNone/>
            </a:pPr>
            <a:endParaRPr lang="en-US" sz="2000" dirty="0" smtClean="0"/>
          </a:p>
          <a:p>
            <a:pPr marL="0" indent="0">
              <a:buNone/>
            </a:pPr>
            <a:endParaRPr lang="en-US" sz="2000" dirty="0" smtClean="0"/>
          </a:p>
          <a:p>
            <a:pPr lvl="1">
              <a:buFont typeface="Arial" panose="020B0604020202020204" pitchFamily="34" charset="0"/>
              <a:buChar char="•"/>
            </a:pPr>
            <a:r>
              <a:rPr lang="en-US" sz="1800" dirty="0" smtClean="0"/>
              <a:t>Administered as part of LTSS Assessment by Delmarva </a:t>
            </a:r>
          </a:p>
          <a:p>
            <a:pPr lvl="2">
              <a:buFont typeface="Arial" panose="020B0604020202020204" pitchFamily="34" charset="0"/>
              <a:buChar char="•"/>
            </a:pPr>
            <a:r>
              <a:rPr lang="en-US" sz="1400" dirty="0" smtClean="0"/>
              <a:t>HCBS Settings Addendum to assessment </a:t>
            </a:r>
          </a:p>
          <a:p>
            <a:pPr lvl="3">
              <a:buFont typeface="Arial" panose="020B0604020202020204" pitchFamily="34" charset="0"/>
              <a:buChar char="•"/>
            </a:pPr>
            <a:r>
              <a:rPr lang="en-US" sz="1000" dirty="0" smtClean="0"/>
              <a:t>Abbreviated version of provider self-assessment and DHCF assessment tools</a:t>
            </a:r>
          </a:p>
          <a:p>
            <a:pPr marL="1371600" lvl="3" indent="0">
              <a:buNone/>
            </a:pPr>
            <a:endParaRPr lang="en-US" sz="1000" dirty="0"/>
          </a:p>
          <a:p>
            <a:pPr lvl="1">
              <a:buFont typeface="Arial" panose="020B0604020202020204" pitchFamily="34" charset="0"/>
              <a:buChar char="•"/>
            </a:pPr>
            <a:r>
              <a:rPr lang="en-US" sz="1800" dirty="0" smtClean="0"/>
              <a:t>One assessment pending-expected completion April 2017</a:t>
            </a:r>
          </a:p>
          <a:p>
            <a:pPr marL="914400" lvl="2" indent="0">
              <a:buNone/>
            </a:pPr>
            <a:endParaRPr lang="en-US" sz="1400" dirty="0" smtClean="0"/>
          </a:p>
          <a:p>
            <a:pPr lvl="1">
              <a:buFont typeface="Arial" panose="020B0604020202020204" pitchFamily="34" charset="0"/>
              <a:buChar char="•"/>
            </a:pPr>
            <a:r>
              <a:rPr lang="en-US" sz="1800" dirty="0" smtClean="0"/>
              <a:t>With data to date, overall compliance is at 90% </a:t>
            </a:r>
          </a:p>
          <a:p>
            <a:pPr marL="457200" lvl="1" indent="0">
              <a:buNone/>
            </a:pPr>
            <a:endParaRPr lang="en-US" sz="1800" dirty="0" smtClean="0"/>
          </a:p>
          <a:p>
            <a:pPr lvl="1">
              <a:buFont typeface="Arial" panose="020B0604020202020204" pitchFamily="34" charset="0"/>
              <a:buChar char="•"/>
            </a:pPr>
            <a:r>
              <a:rPr lang="en-US" sz="1800" dirty="0" smtClean="0"/>
              <a:t>DHCF </a:t>
            </a:r>
            <a:r>
              <a:rPr lang="en-US" sz="1800" dirty="0"/>
              <a:t>will be working with providers to meet settings requirements through one-on-one technical assistance</a:t>
            </a:r>
          </a:p>
          <a:p>
            <a:pPr lvl="2">
              <a:buFont typeface="Wingdings" panose="05000000000000000000" pitchFamily="2" charset="2"/>
              <a:buChar char="§"/>
            </a:pPr>
            <a:r>
              <a:rPr lang="en-US" sz="1800" dirty="0"/>
              <a:t>When a “discovery and remediation” are issued to an EPD </a:t>
            </a:r>
            <a:r>
              <a:rPr lang="en-US" sz="1800" dirty="0" smtClean="0"/>
              <a:t>    Waiver </a:t>
            </a:r>
            <a:r>
              <a:rPr lang="en-US" sz="1800" dirty="0"/>
              <a:t>provider, a Corrective Action Plan will be required </a:t>
            </a:r>
          </a:p>
          <a:p>
            <a:pPr marL="457200" lvl="1" indent="0">
              <a:buNone/>
            </a:pPr>
            <a:endParaRPr lang="en-US" sz="1800" dirty="0" smtClean="0"/>
          </a:p>
          <a:p>
            <a:pPr marL="457200" lvl="1" indent="0">
              <a:buNone/>
            </a:pPr>
            <a:endParaRPr lang="en-US" sz="2000" dirty="0" smtClean="0"/>
          </a:p>
          <a:p>
            <a:pPr lvl="1">
              <a:buFont typeface="Arial" panose="020B0604020202020204" pitchFamily="34" charset="0"/>
              <a:buChar char="•"/>
            </a:pPr>
            <a:endParaRPr lang="en-US" sz="2000" dirty="0" smtClean="0"/>
          </a:p>
          <a:p>
            <a:pPr lvl="1">
              <a:buFont typeface="Arial" panose="020B0604020202020204" pitchFamily="34" charset="0"/>
              <a:buChar char="•"/>
            </a:pPr>
            <a:endParaRPr lang="en-US" sz="1600" dirty="0" smtClean="0"/>
          </a:p>
          <a:p>
            <a:pPr marL="457200" lvl="1" indent="0">
              <a:buNone/>
            </a:pPr>
            <a:endParaRPr lang="en-US" sz="1600" dirty="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28</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438420"/>
            <a:ext cx="1078321" cy="8159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3143558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Heightened Scrutiny</a:t>
            </a:r>
            <a:endParaRPr lang="en-US" dirty="0">
              <a:solidFill>
                <a:srgbClr val="C00000"/>
              </a:solidFill>
            </a:endParaRPr>
          </a:p>
        </p:txBody>
      </p:sp>
      <p:sp>
        <p:nvSpPr>
          <p:cNvPr id="3" name="Content Placeholder 2"/>
          <p:cNvSpPr>
            <a:spLocks noGrp="1"/>
          </p:cNvSpPr>
          <p:nvPr>
            <p:ph idx="1"/>
          </p:nvPr>
        </p:nvSpPr>
        <p:spPr>
          <a:xfrm>
            <a:off x="533400" y="2438400"/>
            <a:ext cx="8229600" cy="3581400"/>
          </a:xfrm>
        </p:spPr>
        <p:txBody>
          <a:bodyPr/>
          <a:lstStyle/>
          <a:p>
            <a:pPr marL="0" indent="0">
              <a:buNone/>
            </a:pPr>
            <a:endParaRPr lang="en-US" sz="1000" dirty="0" smtClean="0"/>
          </a:p>
          <a:p>
            <a:r>
              <a:rPr lang="en-US" sz="1800" dirty="0" smtClean="0"/>
              <a:t>DHCF will submit one setting for heightened scrutiny to CMS because it does not meet one of the elemental HCBS Settings requirements</a:t>
            </a:r>
          </a:p>
          <a:p>
            <a:pPr marL="0" indent="0">
              <a:buNone/>
            </a:pPr>
            <a:endParaRPr lang="en-US" sz="1000" dirty="0" smtClean="0"/>
          </a:p>
          <a:p>
            <a:pPr lvl="1"/>
            <a:r>
              <a:rPr lang="en-US" sz="1400" dirty="0" smtClean="0"/>
              <a:t>The EPD-enrolled assisted living provider is “on the grounds of or immediately adjacent to a public institution.” </a:t>
            </a:r>
          </a:p>
          <a:p>
            <a:pPr lvl="1"/>
            <a:endParaRPr lang="en-US" sz="1400" dirty="0"/>
          </a:p>
          <a:p>
            <a:pPr lvl="1"/>
            <a:r>
              <a:rPr lang="en-US" sz="1400" dirty="0" smtClean="0"/>
              <a:t>DHCF contends that the provider meets the HCBS settings requirements and will submit an evidentiary package demonstrating the facility’s HCBS characteristics with the updated plan on April 28, 2017.</a:t>
            </a:r>
          </a:p>
          <a:p>
            <a:pPr lvl="1"/>
            <a:endParaRPr lang="en-US" sz="1000" dirty="0"/>
          </a:p>
          <a:p>
            <a:pPr marL="0" indent="0">
              <a:buNone/>
            </a:pPr>
            <a:endParaRPr lang="en-US" sz="1800" dirty="0" smtClean="0"/>
          </a:p>
          <a:p>
            <a:pPr marL="0" indent="0">
              <a:buNone/>
            </a:pPr>
            <a:endParaRPr lang="en-US" sz="10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29</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313" y="1524000"/>
            <a:ext cx="1078321" cy="8159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2255048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HCBS Settings Rule</a:t>
            </a:r>
            <a:endParaRPr lang="en-US" dirty="0"/>
          </a:p>
        </p:txBody>
      </p:sp>
      <p:sp>
        <p:nvSpPr>
          <p:cNvPr id="3" name="Content Placeholder 2"/>
          <p:cNvSpPr>
            <a:spLocks noGrp="1"/>
          </p:cNvSpPr>
          <p:nvPr>
            <p:ph type="subTitle" idx="1"/>
          </p:nvPr>
        </p:nvSpPr>
        <p:spPr>
          <a:xfrm>
            <a:off x="924059" y="1801153"/>
            <a:ext cx="7315200" cy="457200"/>
          </a:xfrm>
        </p:spPr>
        <p:txBody>
          <a:bodyPr/>
          <a:lstStyle/>
          <a:p>
            <a:pPr marL="342900" indent="-342900">
              <a:buFont typeface="Arial" panose="020B0604020202020204" pitchFamily="34" charset="0"/>
              <a:buChar char="•"/>
            </a:pPr>
            <a:r>
              <a:rPr lang="en-US" sz="2400" dirty="0">
                <a:latin typeface="Gill Sans Light"/>
              </a:rPr>
              <a:t>Title:  Medicaid Program; State Plan Home and Community-Based Services, 5-Year Period for Waivers, Provider Payment Reassignment, and Home and Community-Based Setting Requirements for Community First Choice (Section 1915(k) of the Act) and Home and Community-Based Services (HCBS) Waivers (Section 1915(c) of the Act) or “The Settings Rule</a:t>
            </a:r>
            <a:r>
              <a:rPr lang="en-US" sz="2400" dirty="0" smtClean="0">
                <a:latin typeface="Gill Sans Light"/>
              </a:rPr>
              <a:t>”</a:t>
            </a:r>
            <a:endParaRPr lang="en-US" sz="2400" dirty="0">
              <a:latin typeface="Gill Sans Light"/>
            </a:endParaRPr>
          </a:p>
          <a:p>
            <a:pPr marL="342900" indent="-342900">
              <a:buFont typeface="Arial" panose="020B0604020202020204" pitchFamily="34" charset="0"/>
              <a:buChar char="•"/>
            </a:pPr>
            <a:r>
              <a:rPr lang="en-US" sz="2400" dirty="0">
                <a:latin typeface="Gill Sans Light"/>
              </a:rPr>
              <a:t>Published in the Federal Register on </a:t>
            </a:r>
            <a:r>
              <a:rPr lang="en-US" sz="2400" dirty="0" smtClean="0">
                <a:latin typeface="Gill Sans Light"/>
              </a:rPr>
              <a:t>01/16/2014</a:t>
            </a:r>
            <a:endParaRPr lang="en-US" sz="2400" dirty="0">
              <a:latin typeface="Gill Sans Light"/>
            </a:endParaRPr>
          </a:p>
          <a:p>
            <a:pPr marL="342900" indent="-342900">
              <a:buFont typeface="Arial" panose="020B0604020202020204" pitchFamily="34" charset="0"/>
              <a:buChar char="•"/>
            </a:pPr>
            <a:r>
              <a:rPr lang="en-US" sz="2400" dirty="0">
                <a:latin typeface="Gill Sans Light"/>
              </a:rPr>
              <a:t>Effective March 17, </a:t>
            </a:r>
            <a:r>
              <a:rPr lang="en-US" sz="2400" dirty="0" smtClean="0">
                <a:latin typeface="Gill Sans Light"/>
              </a:rPr>
              <a:t>2014</a:t>
            </a:r>
          </a:p>
          <a:p>
            <a:pPr marL="342900" indent="-342900">
              <a:buFont typeface="Arial" panose="020B0604020202020204" pitchFamily="34" charset="0"/>
              <a:buChar char="•"/>
            </a:pPr>
            <a:r>
              <a:rPr lang="en-US" sz="2400" dirty="0" smtClean="0">
                <a:latin typeface="Gill Sans Light"/>
                <a:hlinkClick r:id="rId2"/>
              </a:rPr>
              <a:t>www.hcbsadvocacy.org</a:t>
            </a:r>
            <a:r>
              <a:rPr lang="en-US" sz="2400" dirty="0" smtClean="0">
                <a:latin typeface="Gill Sans Light"/>
              </a:rPr>
              <a:t> </a:t>
            </a:r>
            <a:endParaRPr lang="en-US" sz="2400" dirty="0">
              <a:latin typeface="Gill Sans Light"/>
            </a:endParaRPr>
          </a:p>
          <a:p>
            <a:pPr marL="457200" indent="-457200">
              <a:buFont typeface="Arial" panose="020B0604020202020204" pitchFamily="34" charset="0"/>
              <a:buChar char="•"/>
            </a:pPr>
            <a:endParaRPr lang="en-US" dirty="0">
              <a:latin typeface="Gill Sans Light"/>
            </a:endParaRPr>
          </a:p>
        </p:txBody>
      </p:sp>
      <p:sp>
        <p:nvSpPr>
          <p:cNvPr id="4" name="Slide Number Placeholder 3"/>
          <p:cNvSpPr>
            <a:spLocks noGrp="1"/>
          </p:cNvSpPr>
          <p:nvPr>
            <p:ph type="sldNum" sz="quarter" idx="4294967295"/>
          </p:nvPr>
        </p:nvSpPr>
        <p:spPr>
          <a:xfrm>
            <a:off x="0" y="6249988"/>
            <a:ext cx="1162050" cy="365125"/>
          </a:xfrm>
          <a:prstGeom prst="rect">
            <a:avLst/>
          </a:prstGeom>
        </p:spPr>
        <p:txBody>
          <a:bodyPr/>
          <a:lstStyle/>
          <a:p>
            <a:fld id="{3B19CD45-F0E5-49FD-8B99-734DE8C86A43}" type="slidenum">
              <a:rPr lang="en-US" smtClean="0"/>
              <a:t>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535" y="533400"/>
            <a:ext cx="1006986" cy="762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4234646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Heightened Scrutiny</a:t>
            </a:r>
            <a:endParaRPr lang="en-US" dirty="0"/>
          </a:p>
        </p:txBody>
      </p:sp>
      <p:sp>
        <p:nvSpPr>
          <p:cNvPr id="3" name="Content Placeholder 2"/>
          <p:cNvSpPr>
            <a:spLocks noGrp="1"/>
          </p:cNvSpPr>
          <p:nvPr>
            <p:ph idx="1"/>
          </p:nvPr>
        </p:nvSpPr>
        <p:spPr/>
        <p:txBody>
          <a:bodyPr/>
          <a:lstStyle/>
          <a:p>
            <a:r>
              <a:rPr lang="en-US" dirty="0" smtClean="0"/>
              <a:t>No residential settings </a:t>
            </a:r>
          </a:p>
          <a:p>
            <a:r>
              <a:rPr lang="en-US" dirty="0" smtClean="0"/>
              <a:t>No community based day settings</a:t>
            </a:r>
          </a:p>
          <a:p>
            <a:r>
              <a:rPr lang="en-US" dirty="0" smtClean="0"/>
              <a:t>Facility-based day: </a:t>
            </a:r>
          </a:p>
          <a:p>
            <a:pPr lvl="1"/>
            <a:r>
              <a:rPr lang="en-US" sz="2400" dirty="0" smtClean="0"/>
              <a:t>Based upon the </a:t>
            </a:r>
            <a:r>
              <a:rPr lang="en-US" sz="2400" dirty="0"/>
              <a:t>setting’s compliance with </a:t>
            </a:r>
            <a:r>
              <a:rPr lang="en-US" sz="2400" dirty="0" smtClean="0"/>
              <a:t>indicators </a:t>
            </a:r>
            <a:r>
              <a:rPr lang="en-US" sz="2400" dirty="0"/>
              <a:t>of the HCBS Settings Rule, for which we believe that findings of non-compliance tend to indicate the effect of isolating individuals receiving Medicaid-funded HCBS from the broader community </a:t>
            </a:r>
            <a:r>
              <a:rPr lang="en-US" sz="2400" dirty="0" smtClean="0"/>
              <a:t>of </a:t>
            </a:r>
            <a:r>
              <a:rPr lang="en-US" sz="2400" dirty="0"/>
              <a:t>individuals not receiving Medicaid-funded HCBS.  </a:t>
            </a:r>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30</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1759591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Heightened Scrutiny</a:t>
            </a:r>
            <a:endParaRPr lang="en-US" dirty="0"/>
          </a:p>
        </p:txBody>
      </p:sp>
      <p:sp>
        <p:nvSpPr>
          <p:cNvPr id="3" name="Content Placeholder 2"/>
          <p:cNvSpPr>
            <a:spLocks noGrp="1"/>
          </p:cNvSpPr>
          <p:nvPr>
            <p:ph idx="1"/>
          </p:nvPr>
        </p:nvSpPr>
        <p:spPr/>
        <p:txBody>
          <a:bodyPr/>
          <a:lstStyle/>
          <a:p>
            <a:r>
              <a:rPr lang="en-US" sz="2800" dirty="0" smtClean="0"/>
              <a:t>Any </a:t>
            </a:r>
            <a:r>
              <a:rPr lang="en-US" sz="2800" dirty="0"/>
              <a:t>day provider that is not in compliance with two (2) or more of the indicators listed below after the next site-by-site assessment, which occurs as part of the regular </a:t>
            </a:r>
            <a:r>
              <a:rPr lang="en-US" sz="2800" dirty="0" smtClean="0"/>
              <a:t>PCR review</a:t>
            </a:r>
            <a:r>
              <a:rPr lang="en-US" sz="2800" dirty="0"/>
              <a:t>, will either </a:t>
            </a:r>
            <a:endParaRPr lang="en-US" sz="2800" dirty="0" smtClean="0"/>
          </a:p>
          <a:p>
            <a:pPr lvl="1"/>
            <a:r>
              <a:rPr lang="en-US" sz="2400" dirty="0" smtClean="0"/>
              <a:t>Be submitted to CMS for heightened </a:t>
            </a:r>
            <a:r>
              <a:rPr lang="en-US" sz="2400" dirty="0"/>
              <a:t>scrutiny review; or </a:t>
            </a:r>
            <a:endParaRPr lang="en-US" sz="2400" dirty="0" smtClean="0"/>
          </a:p>
          <a:p>
            <a:pPr lvl="1"/>
            <a:r>
              <a:rPr lang="en-US" sz="2400" dirty="0" smtClean="0"/>
              <a:t>DC </a:t>
            </a:r>
            <a:r>
              <a:rPr lang="en-US" sz="2400" dirty="0"/>
              <a:t>will determine that the setting is not likely to meet the HCBS Settings Rule by March 17, 2019 and will begin to transition people to a new provider and ultimately eliminate the setting from the program.</a:t>
            </a:r>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31</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2266837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Heightened Scrutiny</a:t>
            </a:r>
            <a:endParaRPr lang="en-US" dirty="0"/>
          </a:p>
        </p:txBody>
      </p:sp>
      <p:graphicFrame>
        <p:nvGraphicFramePr>
          <p:cNvPr id="5" name="Content Placeholder 4"/>
          <p:cNvGraphicFramePr>
            <a:graphicFrameLocks noGrp="1"/>
          </p:cNvGraphicFramePr>
          <p:nvPr>
            <p:ph idx="1"/>
          </p:nvPr>
        </p:nvGraphicFramePr>
        <p:xfrm>
          <a:off x="2171954" y="1407278"/>
          <a:ext cx="4800092" cy="4911808"/>
        </p:xfrm>
        <a:graphic>
          <a:graphicData uri="http://schemas.openxmlformats.org/drawingml/2006/table">
            <a:tbl>
              <a:tblPr firstRow="1" firstCol="1" bandRow="1">
                <a:tableStyleId>{5C22544A-7EE6-4342-B048-85BDC9FD1C3A}</a:tableStyleId>
              </a:tblPr>
              <a:tblGrid>
                <a:gridCol w="4800092"/>
              </a:tblGrid>
              <a:tr h="375172">
                <a:tc>
                  <a:txBody>
                    <a:bodyPr/>
                    <a:lstStyle/>
                    <a:p>
                      <a:pPr marL="0" marR="0">
                        <a:lnSpc>
                          <a:spcPct val="115000"/>
                        </a:lnSpc>
                        <a:spcBef>
                          <a:spcPts val="0"/>
                        </a:spcBef>
                        <a:spcAft>
                          <a:spcPts val="0"/>
                        </a:spcAft>
                      </a:pPr>
                      <a:r>
                        <a:rPr lang="en-US" sz="1100" dirty="0">
                          <a:effectLst/>
                        </a:rPr>
                        <a:t>Requirements of the HCBS Settings Rule Related to DC’s Heightened Scrutiny Review for HCBS IDD Waiver Day Program Settings </a:t>
                      </a:r>
                      <a:endParaRPr lang="en-US" sz="1000" dirty="0">
                        <a:effectLst/>
                        <a:latin typeface="Calibri"/>
                        <a:ea typeface="Calibri"/>
                        <a:cs typeface="Times New Roman"/>
                      </a:endParaRPr>
                    </a:p>
                  </a:txBody>
                  <a:tcPr marL="61169" marR="61169" marT="0" marB="0" anchor="b"/>
                </a:tc>
              </a:tr>
              <a:tr h="937929">
                <a:tc>
                  <a:txBody>
                    <a:bodyPr/>
                    <a:lstStyle/>
                    <a:p>
                      <a:pPr marL="0" marR="0">
                        <a:lnSpc>
                          <a:spcPct val="115000"/>
                        </a:lnSpc>
                        <a:spcBef>
                          <a:spcPts val="0"/>
                        </a:spcBef>
                        <a:spcAft>
                          <a:spcPts val="0"/>
                        </a:spcAft>
                      </a:pPr>
                      <a:r>
                        <a:rPr lang="en-US" sz="1100" dirty="0">
                          <a:effectLst/>
                        </a:rPr>
                        <a:t>The following CMS Questions were used by DDS to determine which settings qualify for heightened scrutiny review: </a:t>
                      </a:r>
                      <a:endParaRPr lang="en-US" sz="1000" dirty="0">
                        <a:effectLst/>
                      </a:endParaRPr>
                    </a:p>
                    <a:p>
                      <a:pPr marL="0" marR="0">
                        <a:lnSpc>
                          <a:spcPct val="115000"/>
                        </a:lnSpc>
                        <a:spcBef>
                          <a:spcPts val="0"/>
                        </a:spcBef>
                        <a:spcAft>
                          <a:spcPts val="0"/>
                        </a:spcAft>
                      </a:pPr>
                      <a:r>
                        <a:rPr lang="en-US" sz="1100" dirty="0">
                          <a:effectLst/>
                        </a:rPr>
                        <a:t> </a:t>
                      </a:r>
                      <a:endParaRPr lang="en-US" sz="1000" dirty="0">
                        <a:effectLst/>
                      </a:endParaRPr>
                    </a:p>
                    <a:p>
                      <a:pPr marL="0" marR="0">
                        <a:lnSpc>
                          <a:spcPct val="115000"/>
                        </a:lnSpc>
                        <a:spcBef>
                          <a:spcPts val="0"/>
                        </a:spcBef>
                        <a:spcAft>
                          <a:spcPts val="0"/>
                        </a:spcAft>
                      </a:pPr>
                      <a:r>
                        <a:rPr lang="en-US" sz="1100" dirty="0">
                          <a:effectLst/>
                        </a:rPr>
                        <a:t>(a)   The setting ensures a person’s rights of privacy, dignity, respect and freedom from coercion and restraint.</a:t>
                      </a:r>
                      <a:endParaRPr lang="en-US" sz="1000" dirty="0">
                        <a:effectLst/>
                        <a:latin typeface="Calibri"/>
                        <a:ea typeface="Calibri"/>
                        <a:cs typeface="Times New Roman"/>
                      </a:endParaRPr>
                    </a:p>
                  </a:txBody>
                  <a:tcPr marL="61169" marR="61169" marT="0" marB="0" anchor="b"/>
                </a:tc>
              </a:tr>
              <a:tr h="375172">
                <a:tc>
                  <a:txBody>
                    <a:bodyPr/>
                    <a:lstStyle/>
                    <a:p>
                      <a:pPr marL="0" marR="0">
                        <a:lnSpc>
                          <a:spcPct val="115000"/>
                        </a:lnSpc>
                        <a:spcBef>
                          <a:spcPts val="0"/>
                        </a:spcBef>
                        <a:spcAft>
                          <a:spcPts val="0"/>
                        </a:spcAft>
                      </a:pPr>
                      <a:r>
                        <a:rPr lang="en-US" sz="1100" dirty="0">
                          <a:effectLst/>
                        </a:rPr>
                        <a:t>(b)  The setting optimizes a person’s initiative, autonomy, and independence in making life choices.</a:t>
                      </a:r>
                      <a:endParaRPr lang="en-US" sz="1000" dirty="0">
                        <a:effectLst/>
                        <a:latin typeface="Calibri"/>
                        <a:ea typeface="Calibri"/>
                        <a:cs typeface="Times New Roman"/>
                      </a:endParaRPr>
                    </a:p>
                  </a:txBody>
                  <a:tcPr marL="61169" marR="61169" marT="0" marB="0" anchor="b"/>
                </a:tc>
              </a:tr>
              <a:tr h="375172">
                <a:tc>
                  <a:txBody>
                    <a:bodyPr/>
                    <a:lstStyle/>
                    <a:p>
                      <a:pPr marL="0" marR="0">
                        <a:lnSpc>
                          <a:spcPct val="115000"/>
                        </a:lnSpc>
                        <a:spcBef>
                          <a:spcPts val="0"/>
                        </a:spcBef>
                        <a:spcAft>
                          <a:spcPts val="0"/>
                        </a:spcAft>
                      </a:pPr>
                      <a:r>
                        <a:rPr lang="en-US" sz="1100" dirty="0">
                          <a:effectLst/>
                        </a:rPr>
                        <a:t>(c)   The setting facilitates individual choice regarding services and supports, and who provides them.</a:t>
                      </a:r>
                      <a:endParaRPr lang="en-US" sz="1000" dirty="0">
                        <a:effectLst/>
                        <a:latin typeface="Calibri"/>
                        <a:ea typeface="Calibri"/>
                        <a:cs typeface="Times New Roman"/>
                      </a:endParaRPr>
                    </a:p>
                  </a:txBody>
                  <a:tcPr marL="61169" marR="61169" marT="0" marB="0" anchor="b"/>
                </a:tc>
              </a:tr>
              <a:tr h="463301">
                <a:tc>
                  <a:txBody>
                    <a:bodyPr/>
                    <a:lstStyle/>
                    <a:p>
                      <a:pPr marL="0" marR="0">
                        <a:lnSpc>
                          <a:spcPct val="115000"/>
                        </a:lnSpc>
                        <a:spcBef>
                          <a:spcPts val="0"/>
                        </a:spcBef>
                        <a:spcAft>
                          <a:spcPts val="0"/>
                        </a:spcAft>
                      </a:pPr>
                      <a:r>
                        <a:rPr lang="en-US" sz="1100" dirty="0">
                          <a:effectLst/>
                        </a:rPr>
                        <a:t>(d)  The setting provides opportunities to seek employment and work in competitive integrated settings, engage in community life, and control personal resources.</a:t>
                      </a:r>
                      <a:endParaRPr lang="en-US" sz="1000" dirty="0">
                        <a:effectLst/>
                        <a:latin typeface="Calibri"/>
                        <a:ea typeface="Calibri"/>
                        <a:cs typeface="Times New Roman"/>
                      </a:endParaRPr>
                    </a:p>
                  </a:txBody>
                  <a:tcPr marL="61169" marR="61169" marT="0" marB="0" anchor="b"/>
                </a:tc>
              </a:tr>
              <a:tr h="356821">
                <a:tc>
                  <a:txBody>
                    <a:bodyPr/>
                    <a:lstStyle/>
                    <a:p>
                      <a:pPr marL="0" marR="0">
                        <a:lnSpc>
                          <a:spcPct val="115000"/>
                        </a:lnSpc>
                        <a:spcBef>
                          <a:spcPts val="0"/>
                        </a:spcBef>
                        <a:spcAft>
                          <a:spcPts val="0"/>
                        </a:spcAft>
                      </a:pPr>
                      <a:r>
                        <a:rPr lang="en-US" sz="1100" dirty="0">
                          <a:effectLst/>
                        </a:rPr>
                        <a:t>(e)   The setting is integrated and supports access to the greater community.</a:t>
                      </a:r>
                      <a:endParaRPr lang="en-US" sz="1000" dirty="0">
                        <a:effectLst/>
                        <a:latin typeface="Calibri"/>
                        <a:ea typeface="Calibri"/>
                        <a:cs typeface="Times New Roman"/>
                      </a:endParaRPr>
                    </a:p>
                  </a:txBody>
                  <a:tcPr marL="61169" marR="61169" marT="0" marB="0" anchor="b"/>
                </a:tc>
              </a:tr>
              <a:tr h="356821">
                <a:tc>
                  <a:txBody>
                    <a:bodyPr/>
                    <a:lstStyle/>
                    <a:p>
                      <a:pPr marL="0" marR="0">
                        <a:lnSpc>
                          <a:spcPct val="115000"/>
                        </a:lnSpc>
                        <a:spcBef>
                          <a:spcPts val="0"/>
                        </a:spcBef>
                        <a:spcAft>
                          <a:spcPts val="0"/>
                        </a:spcAft>
                      </a:pPr>
                      <a:r>
                        <a:rPr lang="en-US" sz="1100" dirty="0">
                          <a:effectLst/>
                        </a:rPr>
                        <a:t>(f)   The setting provides opportunities to engage in community life.</a:t>
                      </a:r>
                      <a:endParaRPr lang="en-US" sz="1000" dirty="0">
                        <a:effectLst/>
                        <a:latin typeface="Calibri"/>
                        <a:ea typeface="Calibri"/>
                        <a:cs typeface="Times New Roman"/>
                      </a:endParaRPr>
                    </a:p>
                  </a:txBody>
                  <a:tcPr marL="61169" marR="61169" marT="0" marB="0" anchor="b"/>
                </a:tc>
              </a:tr>
              <a:tr h="535232">
                <a:tc>
                  <a:txBody>
                    <a:bodyPr/>
                    <a:lstStyle/>
                    <a:p>
                      <a:pPr marL="0" marR="0">
                        <a:lnSpc>
                          <a:spcPct val="115000"/>
                        </a:lnSpc>
                        <a:spcBef>
                          <a:spcPts val="0"/>
                        </a:spcBef>
                        <a:spcAft>
                          <a:spcPts val="0"/>
                        </a:spcAft>
                      </a:pPr>
                      <a:r>
                        <a:rPr lang="en-US" sz="1100" dirty="0">
                          <a:effectLst/>
                        </a:rPr>
                        <a:t>(h)  The setting provides opportunities to receive services in the community to the same degree of access as individuals not receiving Medicaid HCBS.</a:t>
                      </a:r>
                      <a:endParaRPr lang="en-US" sz="1000" dirty="0">
                        <a:effectLst/>
                        <a:latin typeface="Calibri"/>
                        <a:ea typeface="Calibri"/>
                        <a:cs typeface="Times New Roman"/>
                      </a:endParaRPr>
                    </a:p>
                  </a:txBody>
                  <a:tcPr marL="61169" marR="61169" marT="0" marB="0" anchor="b"/>
                </a:tc>
              </a:tr>
              <a:tr h="375172">
                <a:tc>
                  <a:txBody>
                    <a:bodyPr/>
                    <a:lstStyle/>
                    <a:p>
                      <a:pPr marL="0" marR="0">
                        <a:lnSpc>
                          <a:spcPct val="115000"/>
                        </a:lnSpc>
                        <a:spcBef>
                          <a:spcPts val="0"/>
                        </a:spcBef>
                        <a:spcAft>
                          <a:spcPts val="0"/>
                        </a:spcAft>
                      </a:pPr>
                      <a:r>
                        <a:rPr lang="en-US" sz="1100" dirty="0">
                          <a:effectLst/>
                        </a:rPr>
                        <a:t>(q)  If provider-owned or controlled, the setting provides people with the freedom and support to control their schedules and activities and have access to food any time.</a:t>
                      </a:r>
                      <a:endParaRPr lang="en-US" sz="1000" dirty="0">
                        <a:effectLst/>
                        <a:latin typeface="Calibri"/>
                        <a:ea typeface="Calibri"/>
                        <a:cs typeface="Times New Roman"/>
                      </a:endParaRPr>
                    </a:p>
                  </a:txBody>
                  <a:tcPr marL="61169" marR="61169" marT="0" marB="0" anchor="b"/>
                </a:tc>
              </a:tr>
              <a:tr h="375172">
                <a:tc>
                  <a:txBody>
                    <a:bodyPr/>
                    <a:lstStyle/>
                    <a:p>
                      <a:pPr marL="0" marR="0">
                        <a:lnSpc>
                          <a:spcPct val="115000"/>
                        </a:lnSpc>
                        <a:spcBef>
                          <a:spcPts val="0"/>
                        </a:spcBef>
                        <a:spcAft>
                          <a:spcPts val="0"/>
                        </a:spcAft>
                      </a:pPr>
                      <a:r>
                        <a:rPr lang="en-US" sz="1100" dirty="0">
                          <a:effectLst/>
                        </a:rPr>
                        <a:t>(r)   If provider-owned or controlled, the setting allows people to have visitors at any time.</a:t>
                      </a:r>
                      <a:endParaRPr lang="en-US" sz="1000" dirty="0">
                        <a:effectLst/>
                        <a:latin typeface="Calibri"/>
                        <a:ea typeface="Calibri"/>
                        <a:cs typeface="Times New Roman"/>
                      </a:endParaRPr>
                    </a:p>
                  </a:txBody>
                  <a:tcPr marL="61169" marR="61169" marT="0" marB="0" anchor="b"/>
                </a:tc>
              </a:tr>
            </a:tbl>
          </a:graphicData>
        </a:graphic>
      </p:graphicFrame>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32</a:t>
            </a:fld>
            <a:endParaRPr lang="en-US" alt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3746607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lgn="ctr">
              <a:buNone/>
            </a:pPr>
            <a:endParaRPr lang="en-US" sz="4400" b="1" dirty="0" smtClean="0">
              <a:solidFill>
                <a:srgbClr val="D11242"/>
              </a:solidFill>
            </a:endParaRPr>
          </a:p>
          <a:p>
            <a:pPr marL="0" indent="0" algn="ctr">
              <a:buNone/>
            </a:pPr>
            <a:r>
              <a:rPr lang="en-US" sz="4400" b="1" dirty="0" smtClean="0">
                <a:solidFill>
                  <a:srgbClr val="D11242"/>
                </a:solidFill>
              </a:rPr>
              <a:t>Remediation:</a:t>
            </a:r>
          </a:p>
          <a:p>
            <a:pPr marL="0" indent="0" algn="ctr">
              <a:buNone/>
            </a:pPr>
            <a:r>
              <a:rPr lang="en-US" sz="4400" dirty="0" smtClean="0">
                <a:solidFill>
                  <a:srgbClr val="D11242"/>
                </a:solidFill>
              </a:rPr>
              <a:t>Proposed Waiver Amendments</a:t>
            </a:r>
            <a:endParaRPr lang="en-US" sz="4400" dirty="0">
              <a:solidFill>
                <a:srgbClr val="D11242"/>
              </a:solidFill>
            </a:endParaRPr>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33</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535" y="533400"/>
            <a:ext cx="1006986" cy="762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67334"/>
            <a:ext cx="819150" cy="862066"/>
          </a:xfrm>
          <a:prstGeom prst="rect">
            <a:avLst/>
          </a:prstGeom>
        </p:spPr>
      </p:pic>
    </p:spTree>
    <p:extLst>
      <p:ext uri="{BB962C8B-B14F-4D97-AF65-F5344CB8AC3E}">
        <p14:creationId xmlns:p14="http://schemas.microsoft.com/office/powerpoint/2010/main" val="3298568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4493538"/>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Proposed Waiver Amendments</a:t>
            </a:r>
            <a:endParaRPr lang="en-US" sz="4000" dirty="0">
              <a:solidFill>
                <a:srgbClr val="C00000"/>
              </a:solidFill>
              <a:latin typeface="Gill Sans Std Bold"/>
            </a:endParaRPr>
          </a:p>
          <a:p>
            <a:pPr eaLnBrk="0" fontAlgn="base" hangingPunct="0"/>
            <a:endParaRPr lang="en-US" dirty="0" smtClean="0"/>
          </a:p>
          <a:p>
            <a:pPr lvl="0"/>
            <a:endParaRPr lang="en-US" sz="2400" b="1" dirty="0" smtClean="0"/>
          </a:p>
          <a:p>
            <a:pPr lvl="0"/>
            <a:endParaRPr lang="en-US" sz="2000" b="1" dirty="0" smtClean="0">
              <a:latin typeface="Gill Sans Light"/>
            </a:endParaRPr>
          </a:p>
          <a:p>
            <a:pPr lvl="0"/>
            <a:endParaRPr lang="en-US" sz="2000" b="1" dirty="0">
              <a:latin typeface="Gill Sans Light"/>
            </a:endParaRPr>
          </a:p>
          <a:p>
            <a:pPr lvl="0"/>
            <a:r>
              <a:rPr lang="en-US" sz="2000" b="1" dirty="0" smtClean="0">
                <a:latin typeface="Gill Sans Light"/>
              </a:rPr>
              <a:t>Provider </a:t>
            </a:r>
            <a:r>
              <a:rPr lang="en-US" sz="2000" b="1" dirty="0">
                <a:latin typeface="Gill Sans Light"/>
              </a:rPr>
              <a:t>Qualifications for All HCBS Settings</a:t>
            </a:r>
            <a:r>
              <a:rPr lang="en-US" sz="2000" dirty="0">
                <a:latin typeface="Gill Sans Light"/>
              </a:rPr>
              <a:t>:  </a:t>
            </a:r>
          </a:p>
          <a:p>
            <a:r>
              <a:rPr lang="en-US" sz="2400" dirty="0"/>
              <a:t> </a:t>
            </a:r>
          </a:p>
          <a:p>
            <a:r>
              <a:rPr lang="en-US" sz="2000" dirty="0">
                <a:latin typeface="Gill Sans Light"/>
              </a:rPr>
              <a:t>Modify language in provider qualifications </a:t>
            </a:r>
            <a:r>
              <a:rPr lang="en-US" sz="2000" dirty="0" smtClean="0">
                <a:latin typeface="Gill Sans Light"/>
              </a:rPr>
              <a:t>to </a:t>
            </a:r>
            <a:r>
              <a:rPr lang="en-US" sz="2000" dirty="0">
                <a:latin typeface="Gill Sans Light"/>
              </a:rPr>
              <a:t>require that any new settings must meet all requirements of the HCBS Settings Rule</a:t>
            </a:r>
            <a:r>
              <a:rPr lang="en-US" sz="2000" dirty="0" smtClean="0">
                <a:latin typeface="Gill Sans Light"/>
              </a:rPr>
              <a:t>.</a:t>
            </a:r>
          </a:p>
          <a:p>
            <a:endParaRPr lang="en-US" sz="2000" dirty="0">
              <a:latin typeface="Gill Sans Light"/>
            </a:endParaRPr>
          </a:p>
          <a:p>
            <a:r>
              <a:rPr lang="en-US" sz="2000" i="1" dirty="0" smtClean="0">
                <a:latin typeface="Gill Sans Std Light"/>
              </a:rPr>
              <a:t>Also </a:t>
            </a:r>
            <a:r>
              <a:rPr lang="en-US" sz="2000" i="1" dirty="0">
                <a:latin typeface="Gill Sans Std Light"/>
              </a:rPr>
              <a:t>applies to settings outside the natural </a:t>
            </a:r>
            <a:r>
              <a:rPr lang="en-US" sz="2000" i="1" dirty="0" smtClean="0">
                <a:latin typeface="Gill Sans Std Light"/>
              </a:rPr>
              <a:t>home </a:t>
            </a:r>
            <a:r>
              <a:rPr lang="en-US" sz="2000" i="1" dirty="0">
                <a:latin typeface="Gill Sans Std Light"/>
              </a:rPr>
              <a:t>under the </a:t>
            </a:r>
            <a:r>
              <a:rPr lang="en-US" sz="2000" i="1" dirty="0" smtClean="0">
                <a:latin typeface="Gill Sans Std Light"/>
              </a:rPr>
              <a:t>Elderly &amp; persons with Physical Disabilities (EPD) Waiver, including </a:t>
            </a:r>
            <a:r>
              <a:rPr lang="en-US" sz="2000" i="1" dirty="0">
                <a:latin typeface="Gill Sans Std Light"/>
              </a:rPr>
              <a:t>Adult Day Health and Assisted </a:t>
            </a:r>
            <a:r>
              <a:rPr lang="en-US" sz="2000" i="1" dirty="0" smtClean="0">
                <a:latin typeface="Gill Sans Std Light"/>
              </a:rPr>
              <a:t>Living. </a:t>
            </a:r>
            <a:endParaRPr lang="en-US" sz="2000"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34</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364" y="4820950"/>
            <a:ext cx="510784" cy="38651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4055045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6370975"/>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Proposed Waiver Amendments</a:t>
            </a:r>
            <a:endParaRPr lang="en-US" sz="4000" dirty="0">
              <a:solidFill>
                <a:srgbClr val="C00000"/>
              </a:solidFill>
              <a:latin typeface="Gill Sans Std Bold"/>
            </a:endParaRPr>
          </a:p>
          <a:p>
            <a:pPr lvl="0"/>
            <a:endParaRPr lang="en-US" sz="2400" b="1" dirty="0" smtClean="0"/>
          </a:p>
          <a:p>
            <a:pPr lvl="0"/>
            <a:r>
              <a:rPr lang="en-US" sz="2000" b="1" dirty="0">
                <a:latin typeface="Gill Sans Light"/>
              </a:rPr>
              <a:t>Day Habilitation: Eligibility Limitations based on </a:t>
            </a:r>
            <a:r>
              <a:rPr lang="en-US" sz="2000" b="1" dirty="0" smtClean="0">
                <a:latin typeface="Gill Sans Light"/>
              </a:rPr>
              <a:t>Level of Need for New Admissions</a:t>
            </a:r>
            <a:r>
              <a:rPr lang="en-US" sz="2000" dirty="0">
                <a:latin typeface="Gill Sans Light"/>
              </a:rPr>
              <a:t> </a:t>
            </a:r>
            <a:r>
              <a:rPr lang="en-US" sz="2000" dirty="0" smtClean="0">
                <a:latin typeface="Gill Sans Light"/>
              </a:rPr>
              <a:t> </a:t>
            </a:r>
            <a:endParaRPr lang="en-US" sz="2000" dirty="0">
              <a:latin typeface="Gill Sans Light"/>
            </a:endParaRPr>
          </a:p>
          <a:p>
            <a:r>
              <a:rPr lang="en-US" dirty="0"/>
              <a:t> </a:t>
            </a:r>
            <a:endParaRPr lang="en-US" sz="1600" dirty="0"/>
          </a:p>
          <a:p>
            <a:pPr marL="742950" lvl="1" indent="-285750">
              <a:buFont typeface="Arial" panose="020B0604020202020204" pitchFamily="34" charset="0"/>
              <a:buChar char="•"/>
            </a:pPr>
            <a:r>
              <a:rPr lang="en-US" dirty="0" smtClean="0">
                <a:latin typeface="Gill Sans Light"/>
              </a:rPr>
              <a:t>People </a:t>
            </a:r>
            <a:r>
              <a:rPr lang="en-US" dirty="0">
                <a:latin typeface="Gill Sans Light"/>
              </a:rPr>
              <a:t>who are 64 and younger and have Level of Need score of 1 or 2 would not be eligible to attend Day Habilitation programs, unless approved by </a:t>
            </a:r>
            <a:r>
              <a:rPr lang="en-US" dirty="0" smtClean="0">
                <a:latin typeface="Gill Sans Light"/>
              </a:rPr>
              <a:t>DDS due </a:t>
            </a:r>
            <a:r>
              <a:rPr lang="en-US" dirty="0">
                <a:latin typeface="Gill Sans Light"/>
              </a:rPr>
              <a:t>to extenuating circumstances or barriers that are expected to be resolved within six months.  </a:t>
            </a:r>
            <a:endParaRPr lang="en-US" dirty="0" smtClean="0">
              <a:solidFill>
                <a:srgbClr val="0D0D0D"/>
              </a:solidFill>
              <a:latin typeface="Gill Sans Light"/>
              <a:ea typeface="Times New Roman"/>
            </a:endParaRPr>
          </a:p>
          <a:p>
            <a:pPr lvl="1"/>
            <a:endParaRPr lang="en-US" dirty="0" smtClean="0">
              <a:latin typeface="Gill Sans Light"/>
            </a:endParaRPr>
          </a:p>
          <a:p>
            <a:pPr marL="742950" lvl="1" indent="-285750">
              <a:buFont typeface="Arial" panose="020B0604020202020204" pitchFamily="34" charset="0"/>
              <a:buChar char="•"/>
            </a:pPr>
            <a:r>
              <a:rPr lang="en-US" dirty="0" smtClean="0">
                <a:latin typeface="Gill Sans Light"/>
              </a:rPr>
              <a:t>People </a:t>
            </a:r>
            <a:r>
              <a:rPr lang="en-US" dirty="0">
                <a:latin typeface="Gill Sans Light"/>
              </a:rPr>
              <a:t>who are 64 and younger and have a Level of Need score of 3 would not be eligible to attend Day Habilitation programs, unless they have tried other day and employment options for one year first, or they were approved by DDS.</a:t>
            </a:r>
          </a:p>
          <a:p>
            <a:pPr marL="742950" lvl="1" indent="-285750">
              <a:buFont typeface="Arial" panose="020B0604020202020204" pitchFamily="34" charset="0"/>
              <a:buChar char="•"/>
            </a:pPr>
            <a:endParaRPr lang="en-US" dirty="0" smtClean="0">
              <a:latin typeface="Gill Sans Light"/>
            </a:endParaRPr>
          </a:p>
          <a:p>
            <a:pPr marL="742950" lvl="1" indent="-285750">
              <a:buFont typeface="Arial" panose="020B0604020202020204" pitchFamily="34" charset="0"/>
              <a:buChar char="•"/>
            </a:pPr>
            <a:r>
              <a:rPr lang="en-US" dirty="0" smtClean="0">
                <a:latin typeface="Gill Sans Light"/>
              </a:rPr>
              <a:t>No person may </a:t>
            </a:r>
            <a:r>
              <a:rPr lang="en-US" dirty="0">
                <a:latin typeface="Gill Sans Light"/>
              </a:rPr>
              <a:t>not attend Day Habilitation more than </a:t>
            </a:r>
            <a:r>
              <a:rPr lang="en-US" dirty="0" smtClean="0">
                <a:latin typeface="Gill Sans Light"/>
              </a:rPr>
              <a:t>24 hours per </a:t>
            </a:r>
            <a:r>
              <a:rPr lang="en-US" dirty="0">
                <a:latin typeface="Gill Sans Light"/>
              </a:rPr>
              <a:t>week. </a:t>
            </a:r>
            <a:r>
              <a:rPr lang="en-US" dirty="0" smtClean="0">
                <a:latin typeface="Gill Sans Light"/>
              </a:rPr>
              <a:t>(Not-applicable to small group day habilitation.)</a:t>
            </a:r>
          </a:p>
          <a:p>
            <a:pPr lvl="1"/>
            <a:endParaRPr lang="en-US" dirty="0" smtClean="0">
              <a:latin typeface="Gill Sans Light"/>
            </a:endParaRPr>
          </a:p>
          <a:p>
            <a:pPr marL="742950" lvl="1" indent="-285750">
              <a:buFont typeface="Arial" panose="020B0604020202020204" pitchFamily="34" charset="0"/>
              <a:buChar char="•"/>
            </a:pPr>
            <a:r>
              <a:rPr lang="en-US" dirty="0">
                <a:latin typeface="Gill Sans Light"/>
              </a:rPr>
              <a:t>Wrap around services are available.</a:t>
            </a:r>
          </a:p>
          <a:p>
            <a:pPr lvl="1"/>
            <a:r>
              <a:rPr lang="en-US" dirty="0" smtClean="0"/>
              <a:t>  </a:t>
            </a:r>
            <a:r>
              <a:rPr lang="en-US" dirty="0"/>
              <a:t/>
            </a:r>
            <a:br>
              <a:rPr lang="en-US" dirty="0"/>
            </a:br>
            <a:endParaRPr lang="en-US" sz="1600" dirty="0"/>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35</a:t>
            </a:fld>
            <a:endParaRPr lang="en-US" alt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3495148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5970865"/>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Proposed Waiver Amendments</a:t>
            </a:r>
            <a:endParaRPr lang="en-US" sz="4000" dirty="0">
              <a:solidFill>
                <a:srgbClr val="C00000"/>
              </a:solidFill>
              <a:latin typeface="Gill Sans Std Bold"/>
            </a:endParaRPr>
          </a:p>
          <a:p>
            <a:pPr lvl="0"/>
            <a:endParaRPr lang="en-US" sz="2400" b="1" dirty="0" smtClean="0"/>
          </a:p>
          <a:p>
            <a:pPr lvl="0"/>
            <a:r>
              <a:rPr lang="en-US" sz="2000" b="1" dirty="0">
                <a:latin typeface="Gill Sans Light"/>
              </a:rPr>
              <a:t>Day Habilitation: Eligibility Limitations based on </a:t>
            </a:r>
            <a:r>
              <a:rPr lang="en-US" sz="2000" b="1" dirty="0" smtClean="0">
                <a:latin typeface="Gill Sans Light"/>
              </a:rPr>
              <a:t>Level of Need for People Currently Receiving Supports</a:t>
            </a:r>
            <a:r>
              <a:rPr lang="en-US" sz="2000" dirty="0" smtClean="0">
                <a:latin typeface="Gill Sans Light"/>
              </a:rPr>
              <a:t>:</a:t>
            </a:r>
            <a:endParaRPr lang="en-US" sz="2000" dirty="0">
              <a:latin typeface="Gill Sans Light"/>
            </a:endParaRPr>
          </a:p>
          <a:p>
            <a:r>
              <a:rPr lang="en-US" dirty="0"/>
              <a:t> </a:t>
            </a:r>
            <a:endParaRPr lang="en-US" sz="2000" dirty="0">
              <a:latin typeface="Gill Sans Light"/>
            </a:endParaRPr>
          </a:p>
          <a:p>
            <a:pPr marL="742950" lvl="1" indent="-285750">
              <a:buFont typeface="Arial" panose="020B0604020202020204" pitchFamily="34" charset="0"/>
              <a:buChar char="•"/>
            </a:pPr>
            <a:r>
              <a:rPr lang="en-US" sz="2000" dirty="0">
                <a:latin typeface="Gill Sans Light"/>
              </a:rPr>
              <a:t>Within one year from the date of the approved waiver amendments, any person with a Level of Need score of 1 or 2 would no longer be eligible for Day Habilitation services must instead be offered employment services, either through the waiver, RSA, or other community based options.  </a:t>
            </a:r>
          </a:p>
          <a:p>
            <a:pPr marL="742950" lvl="1" indent="-285750">
              <a:buFont typeface="Arial" panose="020B0604020202020204" pitchFamily="34" charset="0"/>
              <a:buChar char="•"/>
            </a:pPr>
            <a:endParaRPr lang="en-US" sz="2000" dirty="0" smtClean="0">
              <a:latin typeface="Gill Sans Light"/>
            </a:endParaRPr>
          </a:p>
          <a:p>
            <a:pPr marL="742950" lvl="1" indent="-285750">
              <a:buFont typeface="Arial" panose="020B0604020202020204" pitchFamily="34" charset="0"/>
              <a:buChar char="•"/>
            </a:pPr>
            <a:r>
              <a:rPr lang="en-US" sz="2000" dirty="0" smtClean="0">
                <a:latin typeface="Gill Sans Light"/>
              </a:rPr>
              <a:t>No </a:t>
            </a:r>
            <a:r>
              <a:rPr lang="en-US" sz="2000" dirty="0">
                <a:latin typeface="Gill Sans Light"/>
              </a:rPr>
              <a:t>person may not attend Day Habilitation more than 24 hours per week. (Not-applicable to small group day habilitation</a:t>
            </a:r>
            <a:r>
              <a:rPr lang="en-US" sz="2000" dirty="0" smtClean="0">
                <a:latin typeface="Gill Sans Light"/>
              </a:rPr>
              <a:t>.)</a:t>
            </a:r>
          </a:p>
          <a:p>
            <a:pPr marL="742950" lvl="1" indent="-285750">
              <a:buFont typeface="Arial" panose="020B0604020202020204" pitchFamily="34" charset="0"/>
              <a:buChar char="•"/>
            </a:pPr>
            <a:endParaRPr lang="en-US" sz="2000" dirty="0">
              <a:latin typeface="Gill Sans Light"/>
            </a:endParaRPr>
          </a:p>
          <a:p>
            <a:pPr marL="742950" lvl="1" indent="-285750">
              <a:buFont typeface="Arial" panose="020B0604020202020204" pitchFamily="34" charset="0"/>
              <a:buChar char="•"/>
            </a:pPr>
            <a:r>
              <a:rPr lang="en-US" sz="2000" dirty="0" smtClean="0">
                <a:latin typeface="Gill Sans Light"/>
              </a:rPr>
              <a:t>Wrap around service are available up to 40 hours/ week.</a:t>
            </a:r>
          </a:p>
          <a:p>
            <a:pPr marL="742950" lvl="1" indent="-285750">
              <a:buFont typeface="Arial" panose="020B0604020202020204" pitchFamily="34" charset="0"/>
              <a:buChar char="•"/>
            </a:pPr>
            <a:endParaRPr lang="en-US" sz="2000" dirty="0">
              <a:latin typeface="Gill Sans Light"/>
            </a:endParaRPr>
          </a:p>
          <a:p>
            <a:pPr marL="742950" lvl="1" indent="-285750">
              <a:buFont typeface="Arial" panose="020B0604020202020204" pitchFamily="34" charset="0"/>
              <a:buChar char="•"/>
            </a:pPr>
            <a:r>
              <a:rPr lang="en-US" sz="2000" dirty="0" smtClean="0">
                <a:latin typeface="Gill Sans Light"/>
              </a:rPr>
              <a:t>Due process notice</a:t>
            </a:r>
            <a:endParaRPr lang="en-US" sz="2000" dirty="0">
              <a:latin typeface="Gill Sans Light"/>
            </a:endParaRPr>
          </a:p>
          <a:p>
            <a:pPr marL="742950" lvl="1" indent="-285750">
              <a:buFont typeface="Arial" panose="020B0604020202020204" pitchFamily="34" charset="0"/>
              <a:buChar char="•"/>
            </a:pPr>
            <a:endParaRPr lang="en-US" sz="2000"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36</a:t>
            </a:fld>
            <a:endParaRPr lang="en-US" alt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2244170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C00000"/>
                </a:solidFill>
                <a:latin typeface="Gill Sans Std Bold"/>
              </a:rPr>
              <a:t>Day Habilitation LON Distribution</a:t>
            </a:r>
            <a:r>
              <a:rPr lang="en-US" dirty="0" smtClean="0">
                <a:solidFill>
                  <a:srgbClr val="C00000"/>
                </a:solidFill>
                <a:latin typeface="Gill Sans Std Bold"/>
              </a:rPr>
              <a:t/>
            </a:r>
            <a:br>
              <a:rPr lang="en-US" dirty="0" smtClean="0">
                <a:solidFill>
                  <a:srgbClr val="C00000"/>
                </a:solidFill>
                <a:latin typeface="Gill Sans Std Bold"/>
              </a:rPr>
            </a:br>
            <a:r>
              <a:rPr lang="en-US" dirty="0">
                <a:solidFill>
                  <a:srgbClr val="C00000"/>
                </a:solidFill>
                <a:latin typeface="Gill Sans Std Bold"/>
              </a:rPr>
              <a:t/>
            </a:r>
            <a:br>
              <a:rPr lang="en-US" dirty="0">
                <a:solidFill>
                  <a:srgbClr val="C00000"/>
                </a:solidFill>
                <a:latin typeface="Gill Sans Std Bold"/>
              </a:rPr>
            </a:br>
            <a:endParaRPr lang="en-US" dirty="0"/>
          </a:p>
        </p:txBody>
      </p:sp>
      <p:sp>
        <p:nvSpPr>
          <p:cNvPr id="5" name="Slide Number Placeholder 4"/>
          <p:cNvSpPr>
            <a:spLocks noGrp="1"/>
          </p:cNvSpPr>
          <p:nvPr>
            <p:ph type="sldNum" sz="quarter" idx="12"/>
          </p:nvPr>
        </p:nvSpPr>
        <p:spPr/>
        <p:txBody>
          <a:bodyPr/>
          <a:lstStyle/>
          <a:p>
            <a:pPr>
              <a:defRPr/>
            </a:pPr>
            <a:fld id="{DAB0E2B9-E5E4-49ED-8C5A-F73A65F19799}" type="slidenum">
              <a:rPr lang="en-US" altLang="en-US" smtClean="0"/>
              <a:pPr>
                <a:defRPr/>
              </a:pPr>
              <a:t>37</a:t>
            </a:fld>
            <a:endParaRPr lang="en-US" altLang="en-US"/>
          </a:p>
        </p:txBody>
      </p:sp>
      <p:pic>
        <p:nvPicPr>
          <p:cNvPr id="8" name="Content Placeholder 7" descr="cid:image002.png@01D28905.85CE5760"/>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685800" y="2057400"/>
            <a:ext cx="7220958" cy="3762900"/>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1290996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8265226" cy="6478697"/>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Proposed Waiver Amendments</a:t>
            </a:r>
            <a:endParaRPr lang="en-US" sz="4000" dirty="0">
              <a:solidFill>
                <a:srgbClr val="C00000"/>
              </a:solidFill>
              <a:latin typeface="Gill Sans Std Bold"/>
            </a:endParaRPr>
          </a:p>
          <a:p>
            <a:pPr lvl="0"/>
            <a:endParaRPr lang="en-US" sz="2400" b="1" dirty="0" smtClean="0"/>
          </a:p>
          <a:p>
            <a:pPr lvl="0"/>
            <a:r>
              <a:rPr lang="en-US" sz="2000" b="1" dirty="0" smtClean="0">
                <a:latin typeface="Gill Sans Light"/>
              </a:rPr>
              <a:t>Size Limitations for Day Habilitation &amp; Employment Readiness Services</a:t>
            </a:r>
          </a:p>
          <a:p>
            <a:r>
              <a:rPr lang="en-US" dirty="0"/>
              <a:t> </a:t>
            </a:r>
            <a:endParaRPr lang="en-US" sz="1600" dirty="0"/>
          </a:p>
          <a:p>
            <a:pPr marR="0" lvl="1" fontAlgn="base">
              <a:lnSpc>
                <a:spcPct val="115000"/>
              </a:lnSpc>
              <a:spcBef>
                <a:spcPts val="0"/>
              </a:spcBef>
              <a:spcAft>
                <a:spcPts val="0"/>
              </a:spcAft>
            </a:pPr>
            <a:r>
              <a:rPr lang="en-US" sz="2000" dirty="0">
                <a:solidFill>
                  <a:srgbClr val="000000"/>
                </a:solidFill>
                <a:latin typeface="Gill Sans Light"/>
                <a:ea typeface="Times New Roman"/>
                <a:cs typeface="Times New Roman"/>
              </a:rPr>
              <a:t>Current Day Habilitation and Employment Readiness settings that have a daily census under fifty people in the setting for more than 20% of the day, may only receive authorizations for services for new participants up to a daily census of fifty people in the setting. </a:t>
            </a:r>
            <a:endParaRPr lang="en-US" sz="2000" dirty="0">
              <a:latin typeface="Gill Sans Light"/>
              <a:ea typeface="Calibri"/>
              <a:cs typeface="Times New Roman"/>
            </a:endParaRPr>
          </a:p>
          <a:p>
            <a:pPr marL="914400" marR="0" fontAlgn="base">
              <a:lnSpc>
                <a:spcPct val="115000"/>
              </a:lnSpc>
              <a:spcBef>
                <a:spcPts val="0"/>
              </a:spcBef>
              <a:spcAft>
                <a:spcPts val="0"/>
              </a:spcAft>
            </a:pPr>
            <a:r>
              <a:rPr lang="en-US" sz="2000" dirty="0">
                <a:solidFill>
                  <a:srgbClr val="000000"/>
                </a:solidFill>
                <a:latin typeface="Gill Sans Light"/>
                <a:ea typeface="Times New Roman"/>
                <a:cs typeface="Times New Roman"/>
              </a:rPr>
              <a:t> </a:t>
            </a:r>
            <a:endParaRPr lang="en-US" sz="2000" dirty="0">
              <a:latin typeface="Gill Sans Light"/>
              <a:ea typeface="Calibri"/>
              <a:cs typeface="Times New Roman"/>
            </a:endParaRPr>
          </a:p>
          <a:p>
            <a:pPr marR="0" lvl="1" fontAlgn="base">
              <a:lnSpc>
                <a:spcPct val="115000"/>
              </a:lnSpc>
              <a:spcBef>
                <a:spcPts val="0"/>
              </a:spcBef>
              <a:spcAft>
                <a:spcPts val="0"/>
              </a:spcAft>
            </a:pPr>
            <a:r>
              <a:rPr lang="en-US" sz="2000" dirty="0">
                <a:solidFill>
                  <a:srgbClr val="000000"/>
                </a:solidFill>
                <a:latin typeface="Gill Sans Light"/>
                <a:ea typeface="Times New Roman"/>
                <a:cs typeface="Times New Roman"/>
              </a:rPr>
              <a:t>Current Day Habilitation settings that have a daily census of fifty people or more in the setting for more than 20% of the day will not be eligible for authorizations for services for new participants until their daily census is less than fifty people in the setting. (There are no current Employment Readiness settings that have a daily census over 50 people in the setting.)</a:t>
            </a:r>
            <a:endParaRPr lang="en-US" sz="2000" dirty="0">
              <a:latin typeface="Gill Sans Light"/>
              <a:ea typeface="Calibri"/>
              <a:cs typeface="Times New Roman"/>
            </a:endParaRPr>
          </a:p>
          <a:p>
            <a:pPr lvl="1"/>
            <a:r>
              <a:rPr lang="en-US" sz="2000" dirty="0" smtClean="0">
                <a:latin typeface="Gill Sans Light"/>
              </a:rPr>
              <a:t/>
            </a:r>
            <a:br>
              <a:rPr lang="en-US" sz="2000" dirty="0" smtClean="0">
                <a:latin typeface="Gill Sans Light"/>
              </a:rPr>
            </a:br>
            <a:endParaRPr lang="en-US" sz="2000"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38</a:t>
            </a:fld>
            <a:endParaRPr lang="en-US" alt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67334"/>
            <a:ext cx="819150" cy="862066"/>
          </a:xfrm>
          <a:prstGeom prst="rect">
            <a:avLst/>
          </a:prstGeom>
        </p:spPr>
      </p:pic>
    </p:spTree>
    <p:extLst>
      <p:ext uri="{BB962C8B-B14F-4D97-AF65-F5344CB8AC3E}">
        <p14:creationId xmlns:p14="http://schemas.microsoft.com/office/powerpoint/2010/main" val="1007031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4473"/>
            <a:ext cx="8265226" cy="7017306"/>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Proposed Waiver Amendments</a:t>
            </a:r>
            <a:endParaRPr lang="en-US" sz="4000" dirty="0">
              <a:solidFill>
                <a:srgbClr val="C00000"/>
              </a:solidFill>
              <a:latin typeface="Gill Sans Std Bold"/>
            </a:endParaRPr>
          </a:p>
          <a:p>
            <a:pPr lvl="0"/>
            <a:endParaRPr lang="en-US" sz="2400" b="1" dirty="0" smtClean="0"/>
          </a:p>
          <a:p>
            <a:pPr lvl="0"/>
            <a:r>
              <a:rPr lang="en-US" sz="2000" b="1" dirty="0" smtClean="0">
                <a:latin typeface="Gill Sans Light"/>
              </a:rPr>
              <a:t>Time Limitation for Employment Readiness Services</a:t>
            </a:r>
          </a:p>
          <a:p>
            <a:r>
              <a:rPr lang="en-US" sz="2000" dirty="0">
                <a:latin typeface="Gill Sans Light"/>
              </a:rPr>
              <a:t>  </a:t>
            </a:r>
          </a:p>
          <a:p>
            <a:pPr marL="285750" indent="-285750">
              <a:buFont typeface="Arial" pitchFamily="34" charset="0"/>
              <a:buChar char="•"/>
            </a:pPr>
            <a:r>
              <a:rPr lang="en-US" dirty="0">
                <a:latin typeface="Gill Sans Light"/>
              </a:rPr>
              <a:t>For people who are not currently enrolled in Employment Readiness services, the service may only be authorized for up to one year, except that DDS may approve up to a one year extension if there is documentation that the person is making progress towards competitive integrated employment and would benefit from extended services.  </a:t>
            </a:r>
          </a:p>
          <a:p>
            <a:endParaRPr lang="en-US" dirty="0" smtClean="0">
              <a:latin typeface="Gill Sans Light"/>
            </a:endParaRPr>
          </a:p>
          <a:p>
            <a:pPr marL="342900" indent="-342900">
              <a:buFont typeface="Arial" panose="020B0604020202020204" pitchFamily="34" charset="0"/>
              <a:buChar char="•"/>
            </a:pPr>
            <a:r>
              <a:rPr lang="en-US" dirty="0">
                <a:latin typeface="Gill Sans Light"/>
              </a:rPr>
              <a:t>If a person has exhausted Employment Readiness services and: (1) has had at least one year since the end of that service; (2) expresses an interest in employment; and (3) the support team has identified specific goals around building employment skills that are reflected in the ISP, then DDS may authorize Employment Readiness services one time, for up to one year.  (Total of up to three years of Employment Readiness services.) </a:t>
            </a:r>
            <a:endParaRPr lang="en-US" dirty="0" smtClean="0">
              <a:latin typeface="Gill Sans Light"/>
            </a:endParaRPr>
          </a:p>
          <a:p>
            <a:pPr marL="342900" indent="-342900">
              <a:buFont typeface="Arial" panose="020B0604020202020204" pitchFamily="34" charset="0"/>
              <a:buChar char="•"/>
            </a:pPr>
            <a:endParaRPr lang="en-US" dirty="0" smtClean="0">
              <a:latin typeface="Gill Sans Light"/>
            </a:endParaRPr>
          </a:p>
          <a:p>
            <a:pPr marL="342900" indent="-342900">
              <a:buFont typeface="Arial" panose="020B0604020202020204" pitchFamily="34" charset="0"/>
              <a:buChar char="•"/>
            </a:pPr>
            <a:r>
              <a:rPr lang="en-US" dirty="0" smtClean="0">
                <a:latin typeface="Gill Sans Light"/>
              </a:rPr>
              <a:t>For </a:t>
            </a:r>
            <a:r>
              <a:rPr lang="en-US" dirty="0">
                <a:latin typeface="Gill Sans Light"/>
              </a:rPr>
              <a:t>people currently receiving Employment Readiness services, the </a:t>
            </a:r>
            <a:r>
              <a:rPr lang="en-US" dirty="0" smtClean="0">
                <a:latin typeface="Gill Sans Light"/>
              </a:rPr>
              <a:t>         time </a:t>
            </a:r>
            <a:r>
              <a:rPr lang="en-US" dirty="0">
                <a:latin typeface="Gill Sans Light"/>
              </a:rPr>
              <a:t>limitation would begin to run upon approval of the waiver </a:t>
            </a:r>
            <a:r>
              <a:rPr lang="en-US" dirty="0" smtClean="0">
                <a:latin typeface="Gill Sans Light"/>
              </a:rPr>
              <a:t>      amendment</a:t>
            </a:r>
            <a:r>
              <a:rPr lang="en-US" dirty="0">
                <a:latin typeface="Gill Sans Light"/>
              </a:rPr>
              <a:t>.  </a:t>
            </a:r>
            <a:endParaRPr lang="en-US" dirty="0" smtClean="0">
              <a:latin typeface="Gill Sans Light"/>
            </a:endParaRPr>
          </a:p>
          <a:p>
            <a:pPr marL="342900" indent="-342900">
              <a:buFont typeface="Arial" panose="020B0604020202020204" pitchFamily="34" charset="0"/>
              <a:buChar char="•"/>
            </a:pPr>
            <a:endParaRPr lang="en-US" dirty="0" smtClean="0">
              <a:latin typeface="Gill Sans Light"/>
            </a:endParaRPr>
          </a:p>
          <a:p>
            <a:pPr lvl="1"/>
            <a:r>
              <a:rPr lang="en-US" sz="2000" dirty="0">
                <a:latin typeface="Gill Sans Light"/>
              </a:rPr>
              <a:t/>
            </a:r>
            <a:br>
              <a:rPr lang="en-US" sz="2000" dirty="0">
                <a:latin typeface="Gill Sans Light"/>
              </a:rPr>
            </a:br>
            <a:endParaRPr lang="en-US" sz="2000"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39</a:t>
            </a:fld>
            <a:endParaRPr lang="en-US" alt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251258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solidFill>
                  <a:srgbClr val="C00000"/>
                </a:solidFill>
              </a:rPr>
              <a:t>HCBS Requirements</a:t>
            </a:r>
            <a:endParaRPr lang="en-US" dirty="0">
              <a:solidFill>
                <a:srgbClr val="C00000"/>
              </a:solidFill>
            </a:endParaRPr>
          </a:p>
        </p:txBody>
      </p:sp>
      <p:sp>
        <p:nvSpPr>
          <p:cNvPr id="6" name="Content Placeholder 5"/>
          <p:cNvSpPr>
            <a:spLocks noGrp="1"/>
          </p:cNvSpPr>
          <p:nvPr>
            <p:ph idx="1"/>
          </p:nvPr>
        </p:nvSpPr>
        <p:spPr/>
        <p:txBody>
          <a:bodyPr/>
          <a:lstStyle/>
          <a:p>
            <a:pPr marL="0" indent="0">
              <a:buNone/>
            </a:pPr>
            <a:r>
              <a:rPr lang="en-US" dirty="0"/>
              <a:t>The Home and Community-Based setting:  </a:t>
            </a:r>
            <a:endParaRPr lang="en-US" dirty="0" smtClean="0"/>
          </a:p>
          <a:p>
            <a:endParaRPr lang="en-US" sz="2400" dirty="0" smtClean="0"/>
          </a:p>
          <a:p>
            <a:r>
              <a:rPr lang="en-US" sz="2400" dirty="0" smtClean="0"/>
              <a:t>Is </a:t>
            </a:r>
            <a:r>
              <a:rPr lang="en-US" sz="2400" dirty="0"/>
              <a:t>integrated in and supports access to the greater community  </a:t>
            </a:r>
          </a:p>
          <a:p>
            <a:r>
              <a:rPr lang="en-US" sz="2400" dirty="0" smtClean="0"/>
              <a:t>Provides </a:t>
            </a:r>
            <a:r>
              <a:rPr lang="en-US" sz="2400" dirty="0"/>
              <a:t>opportunities to seek employment and work in competitive integrated settings, engage in community life, and control personal resources </a:t>
            </a:r>
            <a:endParaRPr lang="en-US" sz="2400" dirty="0" smtClean="0"/>
          </a:p>
          <a:p>
            <a:r>
              <a:rPr lang="en-US" sz="2400" dirty="0" smtClean="0"/>
              <a:t>Ensures </a:t>
            </a:r>
            <a:r>
              <a:rPr lang="en-US" sz="2400" dirty="0"/>
              <a:t>the individual receives services in the community to the same degree of access as individuals not receiving Medicaid home and community-based services </a:t>
            </a:r>
          </a:p>
          <a:p>
            <a:pPr marL="0" indent="0">
              <a:buNone/>
            </a:pPr>
            <a:endParaRPr lang="en-US" dirty="0"/>
          </a:p>
        </p:txBody>
      </p:sp>
      <p:sp>
        <p:nvSpPr>
          <p:cNvPr id="2" name="Slide Number Placeholder 1"/>
          <p:cNvSpPr>
            <a:spLocks noGrp="1"/>
          </p:cNvSpPr>
          <p:nvPr>
            <p:ph type="sldNum" sz="quarter" idx="12"/>
          </p:nvPr>
        </p:nvSpPr>
        <p:spPr/>
        <p:txBody>
          <a:bodyPr/>
          <a:lstStyle/>
          <a:p>
            <a:pPr>
              <a:defRPr/>
            </a:pPr>
            <a:fld id="{DAB0E2B9-E5E4-49ED-8C5A-F73A65F19799}" type="slidenum">
              <a:rPr lang="en-US" altLang="en-US" smtClean="0"/>
              <a:pPr>
                <a:defRPr/>
              </a:pPr>
              <a:t>4</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535" y="533400"/>
            <a:ext cx="1006986" cy="762000"/>
          </a:xfrm>
          <a:prstGeom prst="rect">
            <a:avLst/>
          </a:prstGeom>
        </p:spPr>
      </p:pic>
    </p:spTree>
    <p:extLst>
      <p:ext uri="{BB962C8B-B14F-4D97-AF65-F5344CB8AC3E}">
        <p14:creationId xmlns:p14="http://schemas.microsoft.com/office/powerpoint/2010/main" val="6212505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4473"/>
            <a:ext cx="8265226" cy="6555641"/>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Waiver Amendments</a:t>
            </a:r>
            <a:endParaRPr lang="en-US" sz="4000" dirty="0">
              <a:solidFill>
                <a:srgbClr val="C00000"/>
              </a:solidFill>
              <a:latin typeface="Gill Sans Std Bold"/>
            </a:endParaRPr>
          </a:p>
          <a:p>
            <a:pPr lvl="0"/>
            <a:endParaRPr lang="en-US" sz="2400" b="1" dirty="0" smtClean="0"/>
          </a:p>
          <a:p>
            <a:pPr lvl="0"/>
            <a:endParaRPr lang="en-US" sz="2000" b="1" dirty="0" smtClean="0">
              <a:latin typeface="Gill Sans Light"/>
            </a:endParaRPr>
          </a:p>
          <a:p>
            <a:pPr lvl="0"/>
            <a:endParaRPr lang="en-US" sz="2000" b="1" dirty="0">
              <a:latin typeface="Gill Sans Light"/>
            </a:endParaRPr>
          </a:p>
          <a:p>
            <a:pPr lvl="0"/>
            <a:endParaRPr lang="en-US" sz="2000" b="1" dirty="0" smtClean="0">
              <a:latin typeface="Gill Sans Light"/>
            </a:endParaRPr>
          </a:p>
          <a:p>
            <a:pPr lvl="0"/>
            <a:r>
              <a:rPr lang="en-US" sz="2000" b="1" dirty="0" smtClean="0">
                <a:latin typeface="Gill Sans Light"/>
              </a:rPr>
              <a:t>EPD Waiver </a:t>
            </a:r>
          </a:p>
          <a:p>
            <a:pPr lvl="0"/>
            <a:endParaRPr lang="en-US" sz="2000" dirty="0" smtClean="0">
              <a:latin typeface="Gill Sans Light"/>
            </a:endParaRPr>
          </a:p>
          <a:p>
            <a:pPr marL="342900" indent="-342900">
              <a:buFont typeface="Arial" panose="020B0604020202020204" pitchFamily="34" charset="0"/>
              <a:buChar char="•"/>
            </a:pPr>
            <a:r>
              <a:rPr lang="en-US" sz="2000" dirty="0" smtClean="0">
                <a:latin typeface="Gill Sans Light"/>
              </a:rPr>
              <a:t>Includes HCBS setting requirements</a:t>
            </a:r>
          </a:p>
          <a:p>
            <a:pPr marL="800100" lvl="1" indent="-342900">
              <a:buFont typeface="Arial" panose="020B0604020202020204" pitchFamily="34" charset="0"/>
              <a:buChar char="•"/>
            </a:pPr>
            <a:r>
              <a:rPr lang="en-US" sz="2000" dirty="0" smtClean="0">
                <a:latin typeface="Gill Sans Light"/>
              </a:rPr>
              <a:t>Assisted Living </a:t>
            </a:r>
          </a:p>
          <a:p>
            <a:pPr marL="800100" lvl="1" indent="-342900">
              <a:buFont typeface="Arial" panose="020B0604020202020204" pitchFamily="34" charset="0"/>
              <a:buChar char="•"/>
            </a:pPr>
            <a:r>
              <a:rPr lang="en-US" sz="2000" dirty="0" smtClean="0">
                <a:latin typeface="Gill Sans Light"/>
              </a:rPr>
              <a:t>Adult Day Health Program </a:t>
            </a:r>
          </a:p>
          <a:p>
            <a:pPr lvl="1"/>
            <a:endParaRPr lang="en-US" sz="2000" dirty="0" smtClean="0">
              <a:latin typeface="Gill Sans Light"/>
            </a:endParaRPr>
          </a:p>
          <a:p>
            <a:pPr marL="342900" indent="-342900">
              <a:buFont typeface="Arial" panose="020B0604020202020204" pitchFamily="34" charset="0"/>
              <a:buChar char="•"/>
            </a:pPr>
            <a:r>
              <a:rPr lang="en-US" sz="2000" dirty="0" smtClean="0">
                <a:latin typeface="Gill Sans Light"/>
              </a:rPr>
              <a:t>Providers </a:t>
            </a:r>
            <a:r>
              <a:rPr lang="en-US" sz="2000" dirty="0">
                <a:latin typeface="Gill Sans Light"/>
              </a:rPr>
              <a:t>enrolling will meet HCBS setting requirements in keeping with DHCF’s </a:t>
            </a:r>
            <a:r>
              <a:rPr lang="en-US" sz="2000" dirty="0" smtClean="0">
                <a:latin typeface="Gill Sans Light"/>
              </a:rPr>
              <a:t>updated Provider </a:t>
            </a:r>
            <a:r>
              <a:rPr lang="en-US" sz="2000" dirty="0">
                <a:latin typeface="Gill Sans Light"/>
              </a:rPr>
              <a:t>Readiness Review process. </a:t>
            </a:r>
          </a:p>
          <a:p>
            <a:r>
              <a:rPr lang="en-US" sz="2000" dirty="0" smtClean="0">
                <a:latin typeface="Gill Sans Light"/>
              </a:rPr>
              <a:t> </a:t>
            </a:r>
          </a:p>
          <a:p>
            <a:pPr marL="342900" indent="-342900">
              <a:buFont typeface="Arial" panose="020B0604020202020204" pitchFamily="34" charset="0"/>
              <a:buChar char="•"/>
            </a:pPr>
            <a:r>
              <a:rPr lang="en-US" sz="2000" dirty="0" smtClean="0">
                <a:latin typeface="Gill Sans Light"/>
              </a:rPr>
              <a:t>Includes Statewide Transition Plan </a:t>
            </a:r>
          </a:p>
          <a:p>
            <a:r>
              <a:rPr lang="en-US" sz="2000" dirty="0">
                <a:latin typeface="Gill Sans Light"/>
              </a:rPr>
              <a:t>  </a:t>
            </a:r>
          </a:p>
          <a:p>
            <a:endParaRPr lang="en-US" dirty="0">
              <a:latin typeface="Gill Sans Light"/>
            </a:endParaRPr>
          </a:p>
          <a:p>
            <a:pPr marL="342900" indent="-342900">
              <a:buFont typeface="Arial" panose="020B0604020202020204" pitchFamily="34" charset="0"/>
              <a:buChar char="•"/>
            </a:pPr>
            <a:endParaRPr lang="en-US" dirty="0" smtClean="0">
              <a:latin typeface="Gill Sans Light"/>
            </a:endParaRPr>
          </a:p>
          <a:p>
            <a:pPr lvl="1"/>
            <a:r>
              <a:rPr lang="en-US" sz="2000" dirty="0">
                <a:latin typeface="Gill Sans Light"/>
              </a:rPr>
              <a:t/>
            </a:r>
            <a:br>
              <a:rPr lang="en-US" sz="2000" dirty="0">
                <a:latin typeface="Gill Sans Light"/>
              </a:rPr>
            </a:br>
            <a:endParaRPr lang="en-US" sz="2000"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40</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999" y="1524000"/>
            <a:ext cx="1078321" cy="815980"/>
          </a:xfrm>
          <a:prstGeom prst="rect">
            <a:avLst/>
          </a:prstGeom>
        </p:spPr>
      </p:pic>
    </p:spTree>
    <p:extLst>
      <p:ext uri="{BB962C8B-B14F-4D97-AF65-F5344CB8AC3E}">
        <p14:creationId xmlns:p14="http://schemas.microsoft.com/office/powerpoint/2010/main" val="21465173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4400" b="1" dirty="0" smtClean="0">
                <a:solidFill>
                  <a:srgbClr val="D11242"/>
                </a:solidFill>
              </a:rPr>
              <a:t>Remediation:</a:t>
            </a:r>
          </a:p>
          <a:p>
            <a:pPr marL="0" indent="0" algn="ctr">
              <a:buNone/>
            </a:pPr>
            <a:r>
              <a:rPr lang="en-US" sz="4400" dirty="0" smtClean="0">
                <a:solidFill>
                  <a:srgbClr val="D11242"/>
                </a:solidFill>
              </a:rPr>
              <a:t>Changes to Regulations</a:t>
            </a:r>
            <a:endParaRPr lang="en-US" sz="4400" dirty="0">
              <a:solidFill>
                <a:srgbClr val="D11242"/>
              </a:solidFill>
            </a:endParaRPr>
          </a:p>
        </p:txBody>
      </p:sp>
      <p:sp>
        <p:nvSpPr>
          <p:cNvPr id="2" name="Slide Number Placeholder 1"/>
          <p:cNvSpPr>
            <a:spLocks noGrp="1"/>
          </p:cNvSpPr>
          <p:nvPr>
            <p:ph type="sldNum" sz="quarter" idx="12"/>
          </p:nvPr>
        </p:nvSpPr>
        <p:spPr/>
        <p:txBody>
          <a:bodyPr/>
          <a:lstStyle/>
          <a:p>
            <a:pPr>
              <a:defRPr/>
            </a:pPr>
            <a:fld id="{DAB0E2B9-E5E4-49ED-8C5A-F73A65F19799}" type="slidenum">
              <a:rPr lang="en-US" altLang="en-US" smtClean="0"/>
              <a:pPr>
                <a:defRPr/>
              </a:pPr>
              <a:t>41</a:t>
            </a:fld>
            <a:endParaRPr lang="en-US" alt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535" y="533400"/>
            <a:ext cx="1006986" cy="762000"/>
          </a:xfrm>
          <a:prstGeom prst="rect">
            <a:avLst/>
          </a:prstGeom>
        </p:spPr>
      </p:pic>
    </p:spTree>
    <p:extLst>
      <p:ext uri="{BB962C8B-B14F-4D97-AF65-F5344CB8AC3E}">
        <p14:creationId xmlns:p14="http://schemas.microsoft.com/office/powerpoint/2010/main" val="1965555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5078313"/>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Changes Made to General Provisions</a:t>
            </a:r>
            <a:endParaRPr lang="en-US" dirty="0" smtClean="0">
              <a:solidFill>
                <a:srgbClr val="C00000"/>
              </a:solidFill>
            </a:endParaRPr>
          </a:p>
          <a:p>
            <a:r>
              <a:rPr lang="en-US" dirty="0">
                <a:latin typeface="Goudy Old Style" panose="02020502050305020303" pitchFamily="18" charset="0"/>
              </a:rPr>
              <a:t> </a:t>
            </a:r>
            <a:endParaRPr lang="en-US" dirty="0" smtClean="0"/>
          </a:p>
          <a:p>
            <a:pPr marL="285750" indent="-285750">
              <a:buClr>
                <a:srgbClr val="C00000"/>
              </a:buClr>
              <a:buFont typeface="Arial" panose="020B0604020202020204" pitchFamily="34" charset="0"/>
              <a:buChar char="•"/>
            </a:pPr>
            <a:r>
              <a:rPr lang="en-US" b="1" cap="all" dirty="0">
                <a:latin typeface="Gill Sans Light"/>
              </a:rPr>
              <a:t>1938	</a:t>
            </a:r>
            <a:r>
              <a:rPr lang="en-US" b="1" cap="all" dirty="0" smtClean="0">
                <a:latin typeface="Gill Sans Light"/>
              </a:rPr>
              <a:t> Home </a:t>
            </a:r>
            <a:r>
              <a:rPr lang="en-US" b="1" cap="all" dirty="0">
                <a:latin typeface="Gill Sans Light"/>
              </a:rPr>
              <a:t>and Community Based Setting Requirements</a:t>
            </a:r>
            <a:endParaRPr lang="en-US" dirty="0">
              <a:latin typeface="Gill Sans Light"/>
            </a:endParaRPr>
          </a:p>
          <a:p>
            <a:pPr marL="285750" indent="-285750">
              <a:buClr>
                <a:srgbClr val="C00000"/>
              </a:buClr>
              <a:buFont typeface="Arial" panose="020B0604020202020204" pitchFamily="34" charset="0"/>
              <a:buChar char="•"/>
            </a:pPr>
            <a:endParaRPr lang="en-US" dirty="0" smtClean="0">
              <a:latin typeface="Gill Sans Light"/>
            </a:endParaRPr>
          </a:p>
          <a:p>
            <a:pPr>
              <a:buClr>
                <a:srgbClr val="C00000"/>
              </a:buClr>
            </a:pPr>
            <a:r>
              <a:rPr lang="en-US" dirty="0" smtClean="0">
                <a:latin typeface="Gill Sans Light"/>
              </a:rPr>
              <a:t>1938.1</a:t>
            </a:r>
            <a:r>
              <a:rPr lang="en-US" dirty="0">
                <a:latin typeface="Gill Sans Light"/>
              </a:rPr>
              <a:t>	All </a:t>
            </a:r>
            <a:r>
              <a:rPr lang="en-US" dirty="0" smtClean="0">
                <a:latin typeface="Gill Sans Light"/>
              </a:rPr>
              <a:t>HCBS Settings must</a:t>
            </a:r>
            <a:r>
              <a:rPr lang="en-US" dirty="0">
                <a:latin typeface="Gill Sans Light"/>
              </a:rPr>
              <a:t>: </a:t>
            </a:r>
            <a:endParaRPr lang="en-US" dirty="0" smtClean="0">
              <a:latin typeface="Gill Sans Light"/>
            </a:endParaRPr>
          </a:p>
          <a:p>
            <a:pPr>
              <a:buClr>
                <a:srgbClr val="C00000"/>
              </a:buClr>
            </a:pPr>
            <a:endParaRPr lang="en-US" dirty="0">
              <a:latin typeface="Gill Sans Light"/>
            </a:endParaRPr>
          </a:p>
          <a:p>
            <a:pPr marL="285750" lvl="0" indent="-285750">
              <a:buFont typeface="Arial" panose="020B0604020202020204" pitchFamily="34" charset="0"/>
              <a:buChar char="•"/>
            </a:pPr>
            <a:r>
              <a:rPr lang="en-US" dirty="0">
                <a:latin typeface="Gill Sans Light"/>
              </a:rPr>
              <a:t>Be chosen by the </a:t>
            </a:r>
            <a:r>
              <a:rPr lang="en-US" dirty="0" smtClean="0">
                <a:latin typeface="Gill Sans Light"/>
              </a:rPr>
              <a:t>person;</a:t>
            </a:r>
            <a:endParaRPr lang="en-US" dirty="0">
              <a:latin typeface="Gill Sans Light"/>
            </a:endParaRPr>
          </a:p>
          <a:p>
            <a:pPr marL="285750" lvl="0" indent="-285750">
              <a:buFont typeface="Arial" panose="020B0604020202020204" pitchFamily="34" charset="0"/>
              <a:buChar char="•"/>
            </a:pPr>
            <a:r>
              <a:rPr lang="en-US" dirty="0" smtClean="0">
                <a:latin typeface="Gill Sans Light"/>
              </a:rPr>
              <a:t>Ensure </a:t>
            </a:r>
            <a:r>
              <a:rPr lang="en-US" dirty="0">
                <a:latin typeface="Gill Sans Light"/>
              </a:rPr>
              <a:t>people’s right to privacy, dignity, and respect, and freedom from coercion and </a:t>
            </a:r>
            <a:r>
              <a:rPr lang="en-US" dirty="0" smtClean="0">
                <a:latin typeface="Gill Sans Light"/>
              </a:rPr>
              <a:t>restraint;</a:t>
            </a:r>
          </a:p>
          <a:p>
            <a:pPr marL="285750" lvl="0" indent="-285750">
              <a:buFont typeface="Arial" panose="020B0604020202020204" pitchFamily="34" charset="0"/>
              <a:buChar char="•"/>
            </a:pPr>
            <a:r>
              <a:rPr lang="en-US" dirty="0" smtClean="0">
                <a:latin typeface="Gill Sans Light"/>
              </a:rPr>
              <a:t>Be </a:t>
            </a:r>
            <a:r>
              <a:rPr lang="en-US" dirty="0">
                <a:latin typeface="Gill Sans Light"/>
              </a:rPr>
              <a:t>physically accessible to the person and allow the person access to all common areas; </a:t>
            </a:r>
            <a:endParaRPr lang="en-US" dirty="0" smtClean="0">
              <a:latin typeface="Gill Sans Light"/>
            </a:endParaRPr>
          </a:p>
          <a:p>
            <a:pPr marL="285750" lvl="0" indent="-285750">
              <a:buFont typeface="Arial" panose="020B0604020202020204" pitchFamily="34" charset="0"/>
              <a:buChar char="•"/>
            </a:pPr>
            <a:r>
              <a:rPr lang="en-US" dirty="0" smtClean="0">
                <a:latin typeface="Gill Sans Light"/>
              </a:rPr>
              <a:t>Support </a:t>
            </a:r>
            <a:r>
              <a:rPr lang="en-US" dirty="0">
                <a:latin typeface="Gill Sans Light"/>
              </a:rPr>
              <a:t>the person’s community integration and inclusion, including relationship-building and maintenance, support for self-determination and </a:t>
            </a:r>
            <a:r>
              <a:rPr lang="en-US" dirty="0" smtClean="0">
                <a:latin typeface="Gill Sans Light"/>
              </a:rPr>
              <a:t>self-advocacy;</a:t>
            </a:r>
          </a:p>
          <a:p>
            <a:pPr marL="285750" lvl="0" indent="-285750">
              <a:buFont typeface="Arial" panose="020B0604020202020204" pitchFamily="34" charset="0"/>
              <a:buChar char="•"/>
            </a:pPr>
            <a:r>
              <a:rPr lang="en-US" dirty="0" smtClean="0">
                <a:latin typeface="Gill Sans Light"/>
              </a:rPr>
              <a:t>Provide </a:t>
            </a:r>
            <a:r>
              <a:rPr lang="en-US" dirty="0">
                <a:latin typeface="Gill Sans Light"/>
              </a:rPr>
              <a:t>opportunities for the person to seek employment and meaningful non-work activities in the community; </a:t>
            </a:r>
            <a:endParaRPr lang="en-US" dirty="0" smtClean="0">
              <a:latin typeface="Gill Sans Light"/>
            </a:endParaRPr>
          </a:p>
          <a:p>
            <a:pPr marL="285750" lvl="0" indent="-285750">
              <a:buFont typeface="Arial" panose="020B0604020202020204" pitchFamily="34" charset="0"/>
              <a:buChar char="•"/>
            </a:pPr>
            <a:r>
              <a:rPr lang="en-US" dirty="0" smtClean="0">
                <a:latin typeface="Gill Sans Light"/>
              </a:rPr>
              <a:t>Provide </a:t>
            </a:r>
            <a:r>
              <a:rPr lang="en-US" dirty="0">
                <a:latin typeface="Gill Sans Light"/>
              </a:rPr>
              <a:t>information on individual rights; </a:t>
            </a:r>
            <a:endParaRPr lang="en-US" dirty="0" smtClean="0">
              <a:latin typeface="Gill Sans Ligh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651215"/>
            <a:ext cx="397276" cy="30062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877" y="3209208"/>
            <a:ext cx="397276" cy="3006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733800"/>
            <a:ext cx="397276" cy="30062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173" y="4572000"/>
            <a:ext cx="397276" cy="3006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269" y="5105400"/>
            <a:ext cx="397276" cy="30062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24542315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6524863"/>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Changes Made to General Provisions</a:t>
            </a:r>
            <a:endParaRPr lang="en-US" dirty="0" smtClean="0">
              <a:solidFill>
                <a:srgbClr val="C00000"/>
              </a:solidFill>
            </a:endParaRPr>
          </a:p>
          <a:p>
            <a:r>
              <a:rPr lang="en-US" dirty="0">
                <a:latin typeface="Goudy Old Style" panose="02020502050305020303" pitchFamily="18" charset="0"/>
              </a:rPr>
              <a:t> </a:t>
            </a:r>
            <a:endParaRPr lang="en-US" dirty="0" smtClean="0"/>
          </a:p>
          <a:p>
            <a:pPr marL="285750" indent="-285750">
              <a:buClr>
                <a:srgbClr val="C00000"/>
              </a:buClr>
              <a:buFont typeface="Arial" panose="020B0604020202020204" pitchFamily="34" charset="0"/>
              <a:buChar char="•"/>
            </a:pPr>
            <a:r>
              <a:rPr lang="en-US" b="1" cap="all" dirty="0">
                <a:latin typeface="Gill Sans Light"/>
              </a:rPr>
              <a:t>1938	</a:t>
            </a:r>
            <a:r>
              <a:rPr lang="en-US" b="1" cap="all" dirty="0" smtClean="0">
                <a:latin typeface="Gill Sans Light"/>
              </a:rPr>
              <a:t> Home </a:t>
            </a:r>
            <a:r>
              <a:rPr lang="en-US" b="1" cap="all" dirty="0">
                <a:latin typeface="Gill Sans Light"/>
              </a:rPr>
              <a:t>and Community Based Setting Requirements</a:t>
            </a:r>
            <a:endParaRPr lang="en-US" dirty="0">
              <a:latin typeface="Gill Sans Light"/>
            </a:endParaRPr>
          </a:p>
          <a:p>
            <a:pPr marL="285750" indent="-285750">
              <a:buClr>
                <a:srgbClr val="C00000"/>
              </a:buClr>
              <a:buFont typeface="Arial" panose="020B0604020202020204" pitchFamily="34" charset="0"/>
              <a:buChar char="•"/>
            </a:pPr>
            <a:endParaRPr lang="en-US" dirty="0" smtClean="0">
              <a:latin typeface="Gill Sans Light"/>
            </a:endParaRPr>
          </a:p>
          <a:p>
            <a:pPr>
              <a:buClr>
                <a:srgbClr val="C00000"/>
              </a:buClr>
            </a:pPr>
            <a:r>
              <a:rPr lang="en-US" dirty="0" smtClean="0">
                <a:latin typeface="Gill Sans Light"/>
              </a:rPr>
              <a:t>1938.1</a:t>
            </a:r>
            <a:r>
              <a:rPr lang="en-US" dirty="0">
                <a:latin typeface="Gill Sans Light"/>
              </a:rPr>
              <a:t>	All </a:t>
            </a:r>
            <a:r>
              <a:rPr lang="en-US" dirty="0" smtClean="0">
                <a:latin typeface="Gill Sans Light"/>
              </a:rPr>
              <a:t>HCBS Settings must</a:t>
            </a:r>
            <a:r>
              <a:rPr lang="en-US" dirty="0">
                <a:latin typeface="Gill Sans Light"/>
              </a:rPr>
              <a:t>: </a:t>
            </a:r>
            <a:endParaRPr lang="en-US" dirty="0" smtClean="0">
              <a:latin typeface="Gill Sans Light"/>
            </a:endParaRPr>
          </a:p>
          <a:p>
            <a:pPr>
              <a:buClr>
                <a:srgbClr val="C00000"/>
              </a:buClr>
            </a:pPr>
            <a:endParaRPr lang="en-US" dirty="0">
              <a:latin typeface="Gill Sans Light"/>
            </a:endParaRPr>
          </a:p>
          <a:p>
            <a:pPr marL="285750" lvl="0" indent="-285750">
              <a:buFont typeface="Arial" panose="020B0604020202020204" pitchFamily="34" charset="0"/>
              <a:buChar char="•"/>
            </a:pPr>
            <a:r>
              <a:rPr lang="en-US" dirty="0">
                <a:latin typeface="Gill Sans Light"/>
              </a:rPr>
              <a:t>Optimize the person’s initiative,  autonomy and independence in making life choices including but not limited to, daily activities, physical environment, and with whom to interact; </a:t>
            </a:r>
            <a:endParaRPr lang="en-US" dirty="0" smtClean="0">
              <a:latin typeface="Gill Sans Light"/>
            </a:endParaRPr>
          </a:p>
          <a:p>
            <a:pPr marL="285750" lvl="0" indent="-285750">
              <a:buFont typeface="Arial" panose="020B0604020202020204" pitchFamily="34" charset="0"/>
              <a:buChar char="•"/>
            </a:pPr>
            <a:r>
              <a:rPr lang="en-US" dirty="0" smtClean="0">
                <a:latin typeface="Gill Sans Light"/>
              </a:rPr>
              <a:t>Facilitate </a:t>
            </a:r>
            <a:r>
              <a:rPr lang="en-US" dirty="0">
                <a:latin typeface="Gill Sans Light"/>
              </a:rPr>
              <a:t>the person’s choices regarding services and supports, and who provides them; </a:t>
            </a:r>
            <a:endParaRPr lang="en-US" dirty="0" smtClean="0">
              <a:latin typeface="Gill Sans Light"/>
            </a:endParaRPr>
          </a:p>
          <a:p>
            <a:pPr marL="285750" lvl="0" indent="-285750">
              <a:buFont typeface="Arial" panose="020B0604020202020204" pitchFamily="34" charset="0"/>
              <a:buChar char="•"/>
            </a:pPr>
            <a:r>
              <a:rPr lang="en-US" dirty="0" smtClean="0">
                <a:latin typeface="Gill Sans Light"/>
              </a:rPr>
              <a:t>Create </a:t>
            </a:r>
            <a:r>
              <a:rPr lang="en-US" dirty="0">
                <a:latin typeface="Gill Sans Light"/>
              </a:rPr>
              <a:t>individualized daily schedules for each person receiving supports, that includes activities that align with the person’s goals, interests and preferences, as reflected in his or her ISP; </a:t>
            </a:r>
            <a:endParaRPr lang="en-US" dirty="0" smtClean="0">
              <a:latin typeface="Gill Sans Light"/>
            </a:endParaRPr>
          </a:p>
          <a:p>
            <a:pPr marL="285750" lvl="0" indent="-285750">
              <a:buFont typeface="Arial" panose="020B0604020202020204" pitchFamily="34" charset="0"/>
              <a:buChar char="•"/>
            </a:pPr>
            <a:r>
              <a:rPr lang="en-US" dirty="0" smtClean="0">
                <a:latin typeface="Gill Sans Light"/>
              </a:rPr>
              <a:t>Provide </a:t>
            </a:r>
            <a:r>
              <a:rPr lang="en-US" dirty="0">
                <a:latin typeface="Gill Sans Light"/>
              </a:rPr>
              <a:t>opportunities for the person to engage in community life; </a:t>
            </a:r>
            <a:r>
              <a:rPr lang="en-US" dirty="0" smtClean="0">
                <a:latin typeface="Gill Sans Light"/>
              </a:rPr>
              <a:t>and</a:t>
            </a:r>
          </a:p>
          <a:p>
            <a:pPr marL="285750" lvl="0" indent="-285750">
              <a:buFont typeface="Arial" panose="020B0604020202020204" pitchFamily="34" charset="0"/>
              <a:buChar char="•"/>
            </a:pPr>
            <a:r>
              <a:rPr lang="en-US" dirty="0" smtClean="0">
                <a:latin typeface="Gill Sans Light"/>
              </a:rPr>
              <a:t>Allow </a:t>
            </a:r>
            <a:r>
              <a:rPr lang="en-US" dirty="0">
                <a:latin typeface="Gill Sans Light"/>
              </a:rPr>
              <a:t>visitors at any time, with any exception based on the person’s assessed need and justified in his or her person-centered plan</a:t>
            </a:r>
            <a:r>
              <a:rPr lang="en-US" dirty="0" smtClean="0">
                <a:latin typeface="Gill Sans Light"/>
              </a:rPr>
              <a:t>.</a:t>
            </a:r>
          </a:p>
          <a:p>
            <a:pPr marL="285750" lvl="0" indent="-285750">
              <a:buFont typeface="Arial" panose="020B0604020202020204" pitchFamily="34" charset="0"/>
              <a:buChar char="•"/>
            </a:pPr>
            <a:endParaRPr lang="en-US" dirty="0">
              <a:latin typeface="Gill Sans Light"/>
            </a:endParaRPr>
          </a:p>
          <a:p>
            <a:r>
              <a:rPr lang="en-US" sz="2000" i="1" dirty="0" smtClean="0"/>
              <a:t>	= </a:t>
            </a:r>
            <a:r>
              <a:rPr lang="en-US" sz="2000" i="1" dirty="0"/>
              <a:t>also applies to ADHP and Assisted Living under EPD Waiver </a:t>
            </a:r>
          </a:p>
          <a:p>
            <a:pPr marL="285750" indent="-285750">
              <a:buClr>
                <a:srgbClr val="C00000"/>
              </a:buClr>
              <a:buFont typeface="Arial" panose="020B0604020202020204" pitchFamily="34" charset="0"/>
              <a:buChar char="•"/>
            </a:pPr>
            <a:endParaRPr lang="en-US" sz="2000" dirty="0">
              <a:latin typeface="Goudy Old Style" panose="02020502050305020303" pitchFamily="18" charset="0"/>
            </a:endParaRPr>
          </a:p>
          <a:p>
            <a:pPr marL="742950" lvl="1" indent="-285750">
              <a:buClr>
                <a:srgbClr val="C00000"/>
              </a:buClr>
              <a:buFont typeface="Arial" panose="020B0604020202020204" pitchFamily="34" charset="0"/>
              <a:buChar char="•"/>
            </a:pPr>
            <a:endParaRPr lang="en-US" dirty="0" smtClean="0">
              <a:latin typeface="Gill Sans Light"/>
            </a:endParaRPr>
          </a:p>
          <a:p>
            <a:pPr marL="285750" indent="-285750" eaLnBrk="0" fontAlgn="base" hangingPunct="0">
              <a:buClr>
                <a:srgbClr val="C00000"/>
              </a:buClr>
              <a:buFont typeface="Arial" panose="020B0604020202020204" pitchFamily="34" charset="0"/>
              <a:buChar char="•"/>
            </a:pPr>
            <a:endParaRPr lang="en-US" dirty="0">
              <a:latin typeface="Gill Sans Ligh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5410200"/>
            <a:ext cx="397276" cy="30062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017712"/>
            <a:ext cx="397276" cy="30062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33176060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5570756"/>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Changes Made to </a:t>
            </a:r>
            <a:r>
              <a:rPr lang="en-US" sz="3600" dirty="0">
                <a:solidFill>
                  <a:srgbClr val="C00000"/>
                </a:solidFill>
                <a:latin typeface="Gill Sans Std Bold"/>
              </a:rPr>
              <a:t>General Provisions</a:t>
            </a:r>
            <a:endParaRPr lang="en-US" sz="3600" dirty="0">
              <a:solidFill>
                <a:srgbClr val="C00000"/>
              </a:solidFill>
            </a:endParaRPr>
          </a:p>
          <a:p>
            <a:r>
              <a:rPr lang="en-US" dirty="0">
                <a:latin typeface="Goudy Old Style" panose="02020502050305020303" pitchFamily="18" charset="0"/>
              </a:rPr>
              <a:t> </a:t>
            </a:r>
            <a:endParaRPr lang="en-US" dirty="0" smtClean="0"/>
          </a:p>
          <a:p>
            <a:endParaRPr lang="en-US" b="1" cap="all" dirty="0" smtClean="0">
              <a:latin typeface="Goudy Old Style" panose="02020502050305020303" pitchFamily="18" charset="0"/>
            </a:endParaRPr>
          </a:p>
          <a:p>
            <a:r>
              <a:rPr lang="en-US" b="1" cap="all" dirty="0" smtClean="0">
                <a:latin typeface="Gill Sans Light"/>
              </a:rPr>
              <a:t>1938</a:t>
            </a:r>
            <a:r>
              <a:rPr lang="en-US" b="1" cap="all" dirty="0">
                <a:latin typeface="Gill Sans Light"/>
              </a:rPr>
              <a:t>	</a:t>
            </a:r>
            <a:r>
              <a:rPr lang="en-US" b="1" cap="all" dirty="0" smtClean="0">
                <a:latin typeface="Gill Sans Light"/>
              </a:rPr>
              <a:t> Home </a:t>
            </a:r>
            <a:r>
              <a:rPr lang="en-US" b="1" cap="all" dirty="0">
                <a:latin typeface="Gill Sans Light"/>
              </a:rPr>
              <a:t>and Community Based Setting Requirements</a:t>
            </a:r>
            <a:endParaRPr lang="en-US" dirty="0">
              <a:latin typeface="Gill Sans Light"/>
            </a:endParaRPr>
          </a:p>
          <a:p>
            <a:endParaRPr lang="en-US" dirty="0" smtClean="0">
              <a:latin typeface="Gill Sans Light"/>
            </a:endParaRPr>
          </a:p>
          <a:p>
            <a:r>
              <a:rPr lang="en-US" dirty="0">
                <a:latin typeface="Gill Sans Light"/>
              </a:rPr>
              <a:t>1938.2 	All Supported Living, Supported Living with Transportation, Host Home, Residential Habilitation, and Respite Daily, settings must: </a:t>
            </a:r>
          </a:p>
          <a:p>
            <a:pPr marL="285750" lvl="0" indent="-285750">
              <a:buClr>
                <a:srgbClr val="C00000"/>
              </a:buClr>
              <a:buFont typeface="Arial" panose="020B0604020202020204" pitchFamily="34" charset="0"/>
              <a:buChar char="•"/>
            </a:pPr>
            <a:endParaRPr lang="en-US" sz="800" dirty="0" smtClean="0">
              <a:latin typeface="Gill Sans Light"/>
            </a:endParaRPr>
          </a:p>
          <a:p>
            <a:pPr marL="285750" lvl="0" indent="-285750">
              <a:buClr>
                <a:srgbClr val="C00000"/>
              </a:buClr>
              <a:buFont typeface="Arial" panose="020B0604020202020204" pitchFamily="34" charset="0"/>
              <a:buChar char="•"/>
            </a:pPr>
            <a:r>
              <a:rPr lang="en-US" dirty="0" smtClean="0">
                <a:latin typeface="Gill Sans Light"/>
              </a:rPr>
              <a:t>Be </a:t>
            </a:r>
            <a:r>
              <a:rPr lang="en-US" dirty="0">
                <a:latin typeface="Gill Sans Light"/>
              </a:rPr>
              <a:t>integrated in the community and support access to the greater community; </a:t>
            </a:r>
          </a:p>
          <a:p>
            <a:pPr marL="285750" lvl="0" indent="-285750">
              <a:buClr>
                <a:srgbClr val="C00000"/>
              </a:buClr>
              <a:buFont typeface="Arial" panose="020B0604020202020204" pitchFamily="34" charset="0"/>
              <a:buChar char="•"/>
            </a:pPr>
            <a:endParaRPr lang="en-US" sz="800" dirty="0" smtClean="0">
              <a:latin typeface="Gill Sans Light"/>
            </a:endParaRPr>
          </a:p>
          <a:p>
            <a:pPr marL="285750" lvl="0" indent="-285750">
              <a:buClr>
                <a:srgbClr val="C00000"/>
              </a:buClr>
              <a:buFont typeface="Arial" panose="020B0604020202020204" pitchFamily="34" charset="0"/>
              <a:buChar char="•"/>
            </a:pPr>
            <a:r>
              <a:rPr lang="en-US" dirty="0" smtClean="0">
                <a:latin typeface="Gill Sans Light"/>
              </a:rPr>
              <a:t>Provide </a:t>
            </a:r>
            <a:r>
              <a:rPr lang="en-US" dirty="0">
                <a:latin typeface="Gill Sans Light"/>
              </a:rPr>
              <a:t>opportunities for the person to engage in community life;</a:t>
            </a:r>
          </a:p>
          <a:p>
            <a:pPr marL="285750" lvl="0" indent="-285750">
              <a:buClr>
                <a:srgbClr val="C00000"/>
              </a:buClr>
              <a:buFont typeface="Arial" panose="020B0604020202020204" pitchFamily="34" charset="0"/>
              <a:buChar char="•"/>
            </a:pPr>
            <a:endParaRPr lang="en-US" sz="800" dirty="0" smtClean="0">
              <a:latin typeface="Gill Sans Light"/>
            </a:endParaRPr>
          </a:p>
          <a:p>
            <a:pPr marL="285750" lvl="0" indent="-285750">
              <a:buClr>
                <a:srgbClr val="C00000"/>
              </a:buClr>
              <a:buFont typeface="Arial" panose="020B0604020202020204" pitchFamily="34" charset="0"/>
              <a:buChar char="•"/>
            </a:pPr>
            <a:r>
              <a:rPr lang="en-US" dirty="0" smtClean="0">
                <a:latin typeface="Gill Sans Light"/>
              </a:rPr>
              <a:t>Allow </a:t>
            </a:r>
            <a:r>
              <a:rPr lang="en-US" dirty="0">
                <a:latin typeface="Gill Sans Light"/>
              </a:rPr>
              <a:t>full access to the greater community;</a:t>
            </a:r>
          </a:p>
          <a:p>
            <a:pPr marL="285750" lvl="0" indent="-285750">
              <a:buClr>
                <a:srgbClr val="C00000"/>
              </a:buClr>
              <a:buFont typeface="Arial" panose="020B0604020202020204" pitchFamily="34" charset="0"/>
              <a:buChar char="•"/>
            </a:pPr>
            <a:endParaRPr lang="en-US" sz="800" dirty="0" smtClean="0">
              <a:latin typeface="Gill Sans Light"/>
            </a:endParaRPr>
          </a:p>
          <a:p>
            <a:pPr marL="285750" lvl="0" indent="-285750">
              <a:buClr>
                <a:srgbClr val="C00000"/>
              </a:buClr>
              <a:buFont typeface="Arial" panose="020B0604020202020204" pitchFamily="34" charset="0"/>
              <a:buChar char="•"/>
            </a:pPr>
            <a:r>
              <a:rPr lang="en-US" dirty="0" smtClean="0">
                <a:latin typeface="Gill Sans Light"/>
              </a:rPr>
              <a:t>Be </a:t>
            </a:r>
            <a:r>
              <a:rPr lang="en-US" dirty="0">
                <a:latin typeface="Gill Sans Light"/>
              </a:rPr>
              <a:t>leased in the names of the people who are being supported.  If this is not possible, then the provider must ensure that each person has a legally enforceable residency agreement or other written agreement that, at a minimum, provides the same responsibilities and protections from eviction that tenants have under relevant landlord/tenant law.  This applies </a:t>
            </a:r>
            <a:r>
              <a:rPr lang="en-US" dirty="0" smtClean="0">
                <a:latin typeface="Gill Sans Light"/>
              </a:rPr>
              <a:t>                     equally </a:t>
            </a:r>
            <a:r>
              <a:rPr lang="en-US" dirty="0">
                <a:latin typeface="Gill Sans Light"/>
              </a:rPr>
              <a:t>to leased and provider owned properties</a:t>
            </a:r>
            <a:r>
              <a:rPr lang="en-US" dirty="0" smtClean="0">
                <a:latin typeface="Gill Sans Light"/>
              </a:rPr>
              <a:t>.</a:t>
            </a:r>
            <a:endParaRPr lang="en-US" dirty="0">
              <a:latin typeface="Gill Sans Ligh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1650742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5970865"/>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Changes Made to </a:t>
            </a:r>
            <a:r>
              <a:rPr lang="en-US" sz="3600" dirty="0">
                <a:solidFill>
                  <a:srgbClr val="C00000"/>
                </a:solidFill>
                <a:latin typeface="Gill Sans Std Bold"/>
              </a:rPr>
              <a:t>General Provisions</a:t>
            </a:r>
            <a:endParaRPr lang="en-US" sz="3600" dirty="0">
              <a:solidFill>
                <a:srgbClr val="C00000"/>
              </a:solidFill>
            </a:endParaRPr>
          </a:p>
          <a:p>
            <a:endParaRPr lang="en-US" b="1" cap="all" dirty="0" smtClean="0">
              <a:latin typeface="Gill Sans Light"/>
            </a:endParaRPr>
          </a:p>
          <a:p>
            <a:r>
              <a:rPr lang="en-US" b="1" cap="all" dirty="0" smtClean="0">
                <a:latin typeface="Gill Sans Light"/>
              </a:rPr>
              <a:t>1938</a:t>
            </a:r>
            <a:r>
              <a:rPr lang="en-US" b="1" cap="all" dirty="0">
                <a:latin typeface="Gill Sans Light"/>
              </a:rPr>
              <a:t>	</a:t>
            </a:r>
            <a:r>
              <a:rPr lang="en-US" b="1" cap="all" dirty="0" smtClean="0">
                <a:latin typeface="Gill Sans Light"/>
              </a:rPr>
              <a:t> Home </a:t>
            </a:r>
            <a:r>
              <a:rPr lang="en-US" b="1" cap="all" dirty="0">
                <a:latin typeface="Gill Sans Light"/>
              </a:rPr>
              <a:t>and Community Based Setting Requirements</a:t>
            </a:r>
            <a:endParaRPr lang="en-US" dirty="0">
              <a:latin typeface="Gill Sans Light"/>
            </a:endParaRPr>
          </a:p>
          <a:p>
            <a:endParaRPr lang="en-US" dirty="0" smtClean="0">
              <a:latin typeface="Gill Sans Light"/>
            </a:endParaRPr>
          </a:p>
          <a:p>
            <a:r>
              <a:rPr lang="en-US" dirty="0" smtClean="0">
                <a:latin typeface="Gill Sans Light"/>
              </a:rPr>
              <a:t>1938.2(e) </a:t>
            </a:r>
            <a:r>
              <a:rPr lang="en-US" dirty="0">
                <a:latin typeface="Gill Sans Light"/>
              </a:rPr>
              <a:t>	All Supported Living, Supported Living with Transportation, Host Home, </a:t>
            </a:r>
            <a:r>
              <a:rPr lang="en-US" dirty="0" smtClean="0">
                <a:latin typeface="Gill Sans Light"/>
              </a:rPr>
              <a:t>and Residential Habilitation settings </a:t>
            </a:r>
            <a:r>
              <a:rPr lang="en-US" dirty="0">
                <a:latin typeface="Gill Sans Light"/>
              </a:rPr>
              <a:t>must: </a:t>
            </a:r>
          </a:p>
          <a:p>
            <a:pPr marL="285750" lvl="0" indent="-285750">
              <a:buFont typeface="Wingdings" panose="05000000000000000000" pitchFamily="2" charset="2"/>
              <a:buChar char="Ø"/>
            </a:pPr>
            <a:endParaRPr lang="en-US" dirty="0" smtClean="0">
              <a:latin typeface="Gill Sans Light"/>
            </a:endParaRPr>
          </a:p>
          <a:p>
            <a:pPr marL="285750" lvl="0" indent="-285750">
              <a:buClr>
                <a:srgbClr val="C00000"/>
              </a:buClr>
              <a:buFont typeface="Arial" panose="020B0604020202020204" pitchFamily="34" charset="0"/>
              <a:buChar char="•"/>
            </a:pPr>
            <a:r>
              <a:rPr lang="en-US" dirty="0" smtClean="0">
                <a:latin typeface="Gill Sans Light"/>
              </a:rPr>
              <a:t>Develop </a:t>
            </a:r>
            <a:r>
              <a:rPr lang="en-US" dirty="0">
                <a:latin typeface="Gill Sans Light"/>
              </a:rPr>
              <a:t>and adhere to policies which ensure that each  person receiving services has the right to the following</a:t>
            </a:r>
            <a:r>
              <a:rPr lang="en-US" dirty="0" smtClean="0">
                <a:latin typeface="Gill Sans Light"/>
              </a:rPr>
              <a:t>:</a:t>
            </a:r>
          </a:p>
          <a:p>
            <a:pPr marL="285750" lvl="0" indent="-285750">
              <a:buClr>
                <a:srgbClr val="C00000"/>
              </a:buClr>
              <a:buFont typeface="Arial" panose="020B0604020202020204" pitchFamily="34" charset="0"/>
              <a:buChar char="•"/>
            </a:pPr>
            <a:endParaRPr lang="en-US" sz="800" dirty="0">
              <a:latin typeface="Gill Sans Light"/>
            </a:endParaRPr>
          </a:p>
          <a:p>
            <a:pPr marL="742950" lvl="1" indent="-285750">
              <a:buClr>
                <a:srgbClr val="C00000"/>
              </a:buClr>
              <a:buFont typeface="Arial" panose="020B0604020202020204" pitchFamily="34" charset="0"/>
              <a:buChar char="•"/>
            </a:pPr>
            <a:r>
              <a:rPr lang="en-US" dirty="0">
                <a:latin typeface="Gill Sans Light"/>
              </a:rPr>
              <a:t>Privacy in his or her personal space, including entrances that are lockable by the person (with staff having keys as needed</a:t>
            </a:r>
            <a:r>
              <a:rPr lang="en-US" dirty="0" smtClean="0">
                <a:latin typeface="Gill Sans Light"/>
              </a:rPr>
              <a:t>);</a:t>
            </a:r>
          </a:p>
          <a:p>
            <a:pPr marL="628650" lvl="1" indent="-171450">
              <a:buClr>
                <a:srgbClr val="C00000"/>
              </a:buClr>
              <a:buFont typeface="Arial" panose="020B0604020202020204" pitchFamily="34" charset="0"/>
              <a:buChar char="•"/>
            </a:pPr>
            <a:endParaRPr lang="en-US" sz="800" dirty="0">
              <a:latin typeface="Gill Sans Light"/>
            </a:endParaRPr>
          </a:p>
          <a:p>
            <a:pPr marL="742950" lvl="1" indent="-285750">
              <a:buClr>
                <a:srgbClr val="C00000"/>
              </a:buClr>
              <a:buFont typeface="Arial" panose="020B0604020202020204" pitchFamily="34" charset="0"/>
              <a:buChar char="•"/>
            </a:pPr>
            <a:r>
              <a:rPr lang="en-US" dirty="0">
                <a:latin typeface="Gill Sans Light"/>
              </a:rPr>
              <a:t>Freedom to furnish and decorate his or her personal space (with the exception of Respite Daily);</a:t>
            </a:r>
          </a:p>
          <a:p>
            <a:pPr marL="628650" lvl="1" indent="-171450">
              <a:buClr>
                <a:srgbClr val="C00000"/>
              </a:buClr>
              <a:buFont typeface="Arial" panose="020B0604020202020204" pitchFamily="34" charset="0"/>
              <a:buChar char="•"/>
            </a:pPr>
            <a:endParaRPr lang="en-US" sz="800" dirty="0" smtClean="0">
              <a:latin typeface="Gill Sans Light"/>
            </a:endParaRPr>
          </a:p>
          <a:p>
            <a:pPr marL="742950" lvl="1" indent="-285750">
              <a:buClr>
                <a:srgbClr val="C00000"/>
              </a:buClr>
              <a:buFont typeface="Arial" panose="020B0604020202020204" pitchFamily="34" charset="0"/>
              <a:buChar char="•"/>
            </a:pPr>
            <a:r>
              <a:rPr lang="en-US" dirty="0" smtClean="0">
                <a:latin typeface="Gill Sans Light"/>
              </a:rPr>
              <a:t>Control </a:t>
            </a:r>
            <a:r>
              <a:rPr lang="en-US" dirty="0">
                <a:latin typeface="Gill Sans Light"/>
              </a:rPr>
              <a:t>over his or her personal funds and bank accounts;</a:t>
            </a:r>
          </a:p>
          <a:p>
            <a:pPr marL="742950" lvl="1" indent="-285750">
              <a:buClr>
                <a:srgbClr val="C00000"/>
              </a:buClr>
              <a:buFont typeface="Arial" panose="020B0604020202020204" pitchFamily="34" charset="0"/>
              <a:buChar char="•"/>
            </a:pPr>
            <a:endParaRPr lang="en-US" sz="800" dirty="0" smtClean="0">
              <a:latin typeface="Gill Sans Light"/>
            </a:endParaRPr>
          </a:p>
          <a:p>
            <a:pPr marL="742950" lvl="1" indent="-285750">
              <a:buClr>
                <a:srgbClr val="C00000"/>
              </a:buClr>
              <a:buFont typeface="Arial" panose="020B0604020202020204" pitchFamily="34" charset="0"/>
              <a:buChar char="•"/>
            </a:pPr>
            <a:r>
              <a:rPr lang="en-US" dirty="0" smtClean="0">
                <a:latin typeface="Gill Sans Light"/>
              </a:rPr>
              <a:t>Privacy </a:t>
            </a:r>
            <a:r>
              <a:rPr lang="en-US" dirty="0">
                <a:latin typeface="Gill Sans Light"/>
              </a:rPr>
              <a:t>for telephone calls, texts and/or emails; and </a:t>
            </a:r>
          </a:p>
          <a:p>
            <a:pPr marL="628650" lvl="1" indent="-171450">
              <a:buClr>
                <a:srgbClr val="C00000"/>
              </a:buClr>
              <a:buFont typeface="Arial" panose="020B0604020202020204" pitchFamily="34" charset="0"/>
              <a:buChar char="•"/>
            </a:pPr>
            <a:endParaRPr lang="en-US" sz="800" dirty="0" smtClean="0">
              <a:latin typeface="Gill Sans Light"/>
            </a:endParaRPr>
          </a:p>
          <a:p>
            <a:pPr marL="742950" lvl="1" indent="-285750">
              <a:buClr>
                <a:srgbClr val="C00000"/>
              </a:buClr>
              <a:buFont typeface="Arial" panose="020B0604020202020204" pitchFamily="34" charset="0"/>
              <a:buChar char="•"/>
            </a:pPr>
            <a:r>
              <a:rPr lang="en-US" dirty="0" smtClean="0">
                <a:latin typeface="Gill Sans Light"/>
              </a:rPr>
              <a:t>Access </a:t>
            </a:r>
            <a:r>
              <a:rPr lang="en-US" dirty="0">
                <a:latin typeface="Gill Sans Light"/>
              </a:rPr>
              <a:t>to food at any time.</a:t>
            </a:r>
          </a:p>
          <a:p>
            <a:endParaRPr lang="en-US" dirty="0" smtClean="0"/>
          </a:p>
          <a:p>
            <a:pPr eaLnBrk="0" fontAlgn="base" hangingPunct="0"/>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4079095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5786199"/>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Changes Made to General Provisions</a:t>
            </a:r>
            <a:endParaRPr lang="en-US" dirty="0" smtClean="0">
              <a:solidFill>
                <a:srgbClr val="C00000"/>
              </a:solidFill>
            </a:endParaRPr>
          </a:p>
          <a:p>
            <a:r>
              <a:rPr lang="en-US" dirty="0">
                <a:latin typeface="Goudy Old Style" panose="02020502050305020303" pitchFamily="18" charset="0"/>
              </a:rPr>
              <a:t> </a:t>
            </a:r>
            <a:endParaRPr lang="en-US" dirty="0" smtClean="0"/>
          </a:p>
          <a:p>
            <a:pPr marL="285750" indent="-285750">
              <a:buClr>
                <a:srgbClr val="C00000"/>
              </a:buClr>
              <a:buFont typeface="Arial" panose="020B0604020202020204" pitchFamily="34" charset="0"/>
              <a:buChar char="•"/>
            </a:pPr>
            <a:r>
              <a:rPr lang="en-US" b="1" cap="all" dirty="0">
                <a:latin typeface="Gill Sans Light"/>
              </a:rPr>
              <a:t>1938	</a:t>
            </a:r>
            <a:r>
              <a:rPr lang="en-US" b="1" cap="all" dirty="0" smtClean="0">
                <a:latin typeface="Gill Sans Light"/>
              </a:rPr>
              <a:t> Home </a:t>
            </a:r>
            <a:r>
              <a:rPr lang="en-US" b="1" cap="all" dirty="0">
                <a:latin typeface="Gill Sans Light"/>
              </a:rPr>
              <a:t>and Community Based Setting Requirements</a:t>
            </a:r>
            <a:endParaRPr lang="en-US" dirty="0">
              <a:latin typeface="Gill Sans Light"/>
            </a:endParaRPr>
          </a:p>
          <a:p>
            <a:pPr marL="285750" indent="-285750">
              <a:buClr>
                <a:srgbClr val="C00000"/>
              </a:buClr>
              <a:buFont typeface="Arial" panose="020B0604020202020204" pitchFamily="34" charset="0"/>
              <a:buChar char="•"/>
            </a:pPr>
            <a:endParaRPr lang="en-US" sz="2000" dirty="0" smtClean="0">
              <a:latin typeface="Gill Sans Light"/>
            </a:endParaRPr>
          </a:p>
          <a:p>
            <a:pPr>
              <a:buClr>
                <a:srgbClr val="C00000"/>
              </a:buClr>
            </a:pPr>
            <a:r>
              <a:rPr lang="en-US" sz="2000" dirty="0" smtClean="0">
                <a:latin typeface="Gill Sans Light"/>
              </a:rPr>
              <a:t>1938.3</a:t>
            </a:r>
            <a:r>
              <a:rPr lang="en-US" sz="2000" dirty="0">
                <a:latin typeface="Gill Sans Light"/>
              </a:rPr>
              <a:t>	All </a:t>
            </a:r>
            <a:r>
              <a:rPr lang="en-US" sz="2000" dirty="0" smtClean="0">
                <a:latin typeface="Gill Sans Light"/>
              </a:rPr>
              <a:t>Day Habilitation and </a:t>
            </a:r>
            <a:r>
              <a:rPr lang="en-US" sz="2000" dirty="0">
                <a:latin typeface="Gill Sans Light"/>
              </a:rPr>
              <a:t>Employment Readiness settings </a:t>
            </a:r>
            <a:r>
              <a:rPr lang="en-US" sz="2000" dirty="0" smtClean="0">
                <a:latin typeface="Gill Sans Light"/>
              </a:rPr>
              <a:t>must </a:t>
            </a:r>
            <a:r>
              <a:rPr lang="en-US" sz="2000" dirty="0">
                <a:latin typeface="Gill Sans Light"/>
              </a:rPr>
              <a:t>develop and adhere to policies which ensure that each person receiving services has the right to the following: </a:t>
            </a:r>
            <a:endParaRPr lang="en-US" sz="2000" dirty="0" smtClean="0">
              <a:latin typeface="Gill Sans Light"/>
            </a:endParaRPr>
          </a:p>
          <a:p>
            <a:pPr>
              <a:buClr>
                <a:srgbClr val="C00000"/>
              </a:buClr>
            </a:pPr>
            <a:endParaRPr lang="en-US" sz="2000" dirty="0" smtClean="0">
              <a:latin typeface="Gill Sans Light"/>
            </a:endParaRPr>
          </a:p>
          <a:p>
            <a:pPr marL="742950" lvl="1" indent="-285750">
              <a:buClr>
                <a:srgbClr val="C00000"/>
              </a:buClr>
              <a:buFont typeface="Arial" panose="020B0604020202020204" pitchFamily="34" charset="0"/>
              <a:buChar char="•"/>
            </a:pPr>
            <a:r>
              <a:rPr lang="en-US" sz="2000" dirty="0" smtClean="0">
                <a:latin typeface="Gill Sans Light"/>
              </a:rPr>
              <a:t>Privacy </a:t>
            </a:r>
            <a:r>
              <a:rPr lang="en-US" sz="2000" dirty="0">
                <a:latin typeface="Gill Sans Light"/>
              </a:rPr>
              <a:t>for personal care, including when using the </a:t>
            </a:r>
            <a:r>
              <a:rPr lang="en-US" sz="2000" dirty="0" smtClean="0">
                <a:latin typeface="Gill Sans Light"/>
              </a:rPr>
              <a:t>bathroom;</a:t>
            </a:r>
          </a:p>
          <a:p>
            <a:pPr marL="742950" lvl="1" indent="-285750">
              <a:buClr>
                <a:srgbClr val="C00000"/>
              </a:buClr>
              <a:buFont typeface="Arial" panose="020B0604020202020204" pitchFamily="34" charset="0"/>
              <a:buChar char="•"/>
            </a:pPr>
            <a:r>
              <a:rPr lang="en-US" sz="2000" dirty="0" smtClean="0">
                <a:latin typeface="Gill Sans Light"/>
              </a:rPr>
              <a:t>Access </a:t>
            </a:r>
            <a:r>
              <a:rPr lang="en-US" sz="2000" dirty="0">
                <a:latin typeface="Gill Sans Light"/>
              </a:rPr>
              <a:t>to snacks at any time; and </a:t>
            </a:r>
          </a:p>
          <a:p>
            <a:pPr marL="742950" lvl="1" indent="-285750">
              <a:buClr>
                <a:srgbClr val="C00000"/>
              </a:buClr>
              <a:buFont typeface="Arial" panose="020B0604020202020204" pitchFamily="34" charset="0"/>
              <a:buChar char="•"/>
            </a:pPr>
            <a:r>
              <a:rPr lang="en-US" sz="2000" dirty="0" smtClean="0">
                <a:latin typeface="Gill Sans Light"/>
              </a:rPr>
              <a:t>Meals </a:t>
            </a:r>
            <a:r>
              <a:rPr lang="en-US" sz="2000" dirty="0">
                <a:latin typeface="Gill Sans Light"/>
              </a:rPr>
              <a:t>at the time and place of a person’s choosing.  </a:t>
            </a:r>
          </a:p>
          <a:p>
            <a:r>
              <a:rPr lang="en-US" sz="2000" dirty="0">
                <a:latin typeface="Gill Sans Light"/>
              </a:rPr>
              <a:t> </a:t>
            </a:r>
            <a:endParaRPr lang="en-US" sz="2000" dirty="0" smtClean="0">
              <a:latin typeface="Gill Sans Light"/>
            </a:endParaRPr>
          </a:p>
          <a:p>
            <a:pPr marL="342900" indent="-342900">
              <a:buFont typeface="Arial" panose="020B0604020202020204" pitchFamily="34" charset="0"/>
              <a:buChar char="•"/>
            </a:pPr>
            <a:r>
              <a:rPr lang="en-US" sz="2000" dirty="0">
                <a:latin typeface="Gill Sans Light"/>
              </a:rPr>
              <a:t>Any deviations from the requirements </a:t>
            </a:r>
            <a:r>
              <a:rPr lang="en-US" sz="2000" dirty="0" smtClean="0">
                <a:latin typeface="Gill Sans Light"/>
              </a:rPr>
              <a:t>must </a:t>
            </a:r>
            <a:r>
              <a:rPr lang="en-US" sz="2000" dirty="0">
                <a:latin typeface="Gill Sans Light"/>
              </a:rPr>
              <a:t>be supported by a specific assessed need, justified in the person’s person-centered Individualized Support Plan, and reviewed and approved as a restriction by the Provider’s Human Rights </a:t>
            </a:r>
            <a:r>
              <a:rPr lang="en-US" sz="2000" dirty="0" smtClean="0">
                <a:latin typeface="Gill Sans Light"/>
              </a:rPr>
              <a:t>Committee. </a:t>
            </a:r>
            <a:endParaRPr lang="en-US" sz="2000" dirty="0">
              <a:latin typeface="Gill Sans Light"/>
            </a:endParaRPr>
          </a:p>
          <a:p>
            <a:pPr marL="285750" indent="-285750">
              <a:buClr>
                <a:srgbClr val="C00000"/>
              </a:buClr>
              <a:buFont typeface="Arial" panose="020B0604020202020204" pitchFamily="34" charset="0"/>
              <a:buChar char="•"/>
            </a:pPr>
            <a:endParaRPr lang="en-US" sz="2000" dirty="0">
              <a:latin typeface="Goudy Old Style" panose="02020502050305020303" pitchFamily="18" charset="0"/>
            </a:endParaRPr>
          </a:p>
          <a:p>
            <a:pPr marL="285750" indent="-285750" eaLnBrk="0" fontAlgn="base" hangingPunct="0">
              <a:buClr>
                <a:srgbClr val="C00000"/>
              </a:buClr>
              <a:buFont typeface="Arial" panose="020B0604020202020204" pitchFamily="34" charset="0"/>
              <a:buChar char="•"/>
            </a:pPr>
            <a:endParaRPr lang="en-US" sz="2000" dirty="0">
              <a:latin typeface="Goudy Old Style" panose="02020502050305020303" pitchFamily="18" charset="0"/>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46</a:t>
            </a:fld>
            <a:endParaRPr lang="en-US" alt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10711876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6155531"/>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Changes Made to </a:t>
            </a:r>
            <a:r>
              <a:rPr lang="en-US" sz="3600" dirty="0">
                <a:solidFill>
                  <a:srgbClr val="C00000"/>
                </a:solidFill>
                <a:latin typeface="Gill Sans Std Bold"/>
              </a:rPr>
              <a:t>General Provisions</a:t>
            </a:r>
            <a:endParaRPr lang="en-US" sz="3600" dirty="0">
              <a:solidFill>
                <a:srgbClr val="C00000"/>
              </a:solidFill>
            </a:endParaRPr>
          </a:p>
          <a:p>
            <a:r>
              <a:rPr lang="en-US" dirty="0" smtClean="0">
                <a:latin typeface="Goudy Old Style" panose="02020502050305020303" pitchFamily="18" charset="0"/>
              </a:rPr>
              <a:t> </a:t>
            </a:r>
            <a:endParaRPr lang="en-US" b="1" cap="all" dirty="0" smtClean="0">
              <a:latin typeface="Goudy Old Style" panose="02020502050305020303" pitchFamily="18" charset="0"/>
            </a:endParaRPr>
          </a:p>
          <a:p>
            <a:r>
              <a:rPr lang="en-US" b="1" dirty="0" smtClean="0">
                <a:latin typeface="Gill Sans Light"/>
              </a:rPr>
              <a:t>1911	INDIVIDUAL RIGHTS (New Additions)</a:t>
            </a:r>
            <a:endParaRPr lang="en-US" sz="1600" dirty="0" smtClean="0">
              <a:latin typeface="Gill Sans Light"/>
            </a:endParaRPr>
          </a:p>
          <a:p>
            <a:pPr lvl="0"/>
            <a:endParaRPr lang="en-US" dirty="0" smtClean="0">
              <a:latin typeface="Gill Sans Light"/>
            </a:endParaRPr>
          </a:p>
          <a:p>
            <a:pPr lvl="0"/>
            <a:r>
              <a:rPr lang="en-US" dirty="0" smtClean="0">
                <a:latin typeface="Gill Sans Light"/>
              </a:rPr>
              <a:t>Each </a:t>
            </a:r>
            <a:r>
              <a:rPr lang="en-US" dirty="0">
                <a:latin typeface="Gill Sans Light"/>
              </a:rPr>
              <a:t>Waiver provider shall develop and adhere to policies which ensure that each  person receiving services has the right to the following:</a:t>
            </a:r>
            <a:endParaRPr lang="en-US" sz="2800" dirty="0">
              <a:latin typeface="Gill Sans Light"/>
            </a:endParaRPr>
          </a:p>
          <a:p>
            <a:r>
              <a:rPr lang="en-US" dirty="0">
                <a:latin typeface="Gill Sans Light"/>
              </a:rPr>
              <a:t> </a:t>
            </a:r>
            <a:endParaRPr lang="en-US" sz="1600" dirty="0">
              <a:latin typeface="Gill Sans Light"/>
            </a:endParaRPr>
          </a:p>
          <a:p>
            <a:pPr marL="285750" indent="-285750">
              <a:buClr>
                <a:srgbClr val="C00000"/>
              </a:buClr>
              <a:buFont typeface="Arial" panose="020B0604020202020204" pitchFamily="34" charset="0"/>
              <a:buChar char="•"/>
            </a:pPr>
            <a:r>
              <a:rPr lang="en-US" sz="1600" dirty="0">
                <a:latin typeface="Gill Sans Light"/>
              </a:rPr>
              <a:t>	</a:t>
            </a:r>
            <a:r>
              <a:rPr lang="en-US" dirty="0" smtClean="0">
                <a:latin typeface="Gill Sans Light"/>
              </a:rPr>
              <a:t>Be </a:t>
            </a:r>
            <a:r>
              <a:rPr lang="en-US" dirty="0">
                <a:latin typeface="Gill Sans Light"/>
              </a:rPr>
              <a:t>informed orally and in writing of the following:</a:t>
            </a:r>
            <a:endParaRPr lang="en-US" sz="2800" dirty="0">
              <a:latin typeface="Gill Sans Light"/>
            </a:endParaRPr>
          </a:p>
          <a:p>
            <a:pPr marL="285750" indent="-285750">
              <a:buClr>
                <a:srgbClr val="C00000"/>
              </a:buClr>
              <a:buFont typeface="Arial" panose="020B0604020202020204" pitchFamily="34" charset="0"/>
              <a:buChar char="•"/>
            </a:pPr>
            <a:endParaRPr lang="en-US" sz="1600" dirty="0">
              <a:latin typeface="Gill Sans Light"/>
            </a:endParaRPr>
          </a:p>
          <a:p>
            <a:pPr marL="1200150" lvl="2" indent="-285750">
              <a:buClr>
                <a:srgbClr val="C00000"/>
              </a:buClr>
              <a:buFont typeface="Arial" panose="020B0604020202020204" pitchFamily="34" charset="0"/>
              <a:buChar char="•"/>
            </a:pPr>
            <a:r>
              <a:rPr lang="en-US" dirty="0" smtClean="0">
                <a:latin typeface="Gill Sans Light"/>
              </a:rPr>
              <a:t>Complaint and referral procedures including how to file an anonymous complaint;</a:t>
            </a:r>
          </a:p>
          <a:p>
            <a:pPr lvl="2">
              <a:buClr>
                <a:srgbClr val="C00000"/>
              </a:buClr>
            </a:pPr>
            <a:endParaRPr lang="en-US" dirty="0" smtClean="0">
              <a:latin typeface="Gill Sans Light"/>
            </a:endParaRPr>
          </a:p>
          <a:p>
            <a:pPr marL="1200150" lvl="2" indent="-285750">
              <a:buClr>
                <a:srgbClr val="C00000"/>
              </a:buClr>
              <a:buFont typeface="Arial" panose="020B0604020202020204" pitchFamily="34" charset="0"/>
              <a:buChar char="•"/>
            </a:pPr>
            <a:r>
              <a:rPr lang="en-US" dirty="0" smtClean="0">
                <a:latin typeface="Gill Sans Light"/>
              </a:rPr>
              <a:t>The </a:t>
            </a:r>
            <a:r>
              <a:rPr lang="en-US" dirty="0">
                <a:latin typeface="Gill Sans Light"/>
              </a:rPr>
              <a:t>telephone number of the DDS customer complaint line; </a:t>
            </a:r>
            <a:endParaRPr lang="en-US" dirty="0" smtClean="0">
              <a:latin typeface="Gill Sans Light"/>
            </a:endParaRPr>
          </a:p>
          <a:p>
            <a:pPr>
              <a:buClr>
                <a:srgbClr val="C00000"/>
              </a:buClr>
            </a:pPr>
            <a:r>
              <a:rPr lang="en-US" dirty="0">
                <a:latin typeface="Gill Sans Light"/>
              </a:rPr>
              <a:t> </a:t>
            </a:r>
            <a:endParaRPr lang="en-US" sz="1600" dirty="0">
              <a:latin typeface="Gill Sans Light"/>
            </a:endParaRPr>
          </a:p>
          <a:p>
            <a:pPr marL="1200150" lvl="2" indent="-285750">
              <a:buClr>
                <a:srgbClr val="C00000"/>
              </a:buClr>
              <a:buFont typeface="Arial" panose="020B0604020202020204" pitchFamily="34" charset="0"/>
              <a:buChar char="•"/>
            </a:pPr>
            <a:r>
              <a:rPr lang="en-US" dirty="0">
                <a:latin typeface="Gill Sans Light"/>
              </a:rPr>
              <a:t> </a:t>
            </a:r>
            <a:r>
              <a:rPr lang="en-US" dirty="0" smtClean="0">
                <a:latin typeface="Gill Sans Light"/>
              </a:rPr>
              <a:t>How </a:t>
            </a:r>
            <a:r>
              <a:rPr lang="en-US" dirty="0">
                <a:latin typeface="Gill Sans Light"/>
              </a:rPr>
              <a:t>to report an allegation of abuse, neglect and exploitation;</a:t>
            </a:r>
            <a:endParaRPr lang="en-US" sz="2800" dirty="0">
              <a:latin typeface="Gill Sans Light"/>
            </a:endParaRPr>
          </a:p>
          <a:p>
            <a:pPr>
              <a:buClr>
                <a:srgbClr val="C00000"/>
              </a:buClr>
            </a:pPr>
            <a:r>
              <a:rPr lang="en-US" dirty="0">
                <a:latin typeface="Gill Sans Light"/>
              </a:rPr>
              <a:t> </a:t>
            </a:r>
            <a:endParaRPr lang="en-US" dirty="0" smtClean="0">
              <a:latin typeface="Gill Sans Light"/>
            </a:endParaRPr>
          </a:p>
          <a:p>
            <a:pPr marL="1200150" lvl="2" indent="-285750">
              <a:buClr>
                <a:srgbClr val="C00000"/>
              </a:buClr>
              <a:buFont typeface="Arial" panose="020B0604020202020204" pitchFamily="34" charset="0"/>
              <a:buChar char="•"/>
            </a:pPr>
            <a:r>
              <a:rPr lang="en-US" dirty="0" smtClean="0">
                <a:latin typeface="Gill Sans Light"/>
              </a:rPr>
              <a:t>For </a:t>
            </a:r>
            <a:r>
              <a:rPr lang="en-US" dirty="0">
                <a:latin typeface="Gill Sans Light"/>
              </a:rPr>
              <a:t>people receiving residential supports, the person’s rights as a tenant, and information about how to relocate and request </a:t>
            </a:r>
            <a:r>
              <a:rPr lang="en-US" dirty="0" smtClean="0">
                <a:latin typeface="Gill Sans Light"/>
              </a:rPr>
              <a:t>         new </a:t>
            </a:r>
            <a:r>
              <a:rPr lang="en-US" dirty="0">
                <a:latin typeface="Gill Sans Light"/>
              </a:rPr>
              <a:t>housing.</a:t>
            </a:r>
            <a:endParaRPr lang="en-US" sz="1600" dirty="0">
              <a:latin typeface="Gill Sans Light"/>
            </a:endParaRPr>
          </a:p>
          <a:p>
            <a:pPr marL="285750" indent="-285750">
              <a:buFont typeface="Wingdings" panose="05000000000000000000" pitchFamily="2" charset="2"/>
              <a:buChar char="Ø"/>
            </a:pPr>
            <a:endParaRPr lang="en-US" dirty="0" smtClean="0">
              <a:latin typeface="Gill Sans Light"/>
            </a:endParaRPr>
          </a:p>
          <a:p>
            <a:pPr eaLnBrk="0" fontAlgn="base" hangingPunct="0"/>
            <a:endParaRPr lang="en-US" dirty="0">
              <a:latin typeface="Gill Sans Ligh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1979149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5324535"/>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Changes Made to Day/ ER </a:t>
            </a:r>
            <a:r>
              <a:rPr lang="en-US" sz="3600" dirty="0" err="1" smtClean="0">
                <a:solidFill>
                  <a:srgbClr val="C00000"/>
                </a:solidFill>
                <a:latin typeface="Gill Sans Std Bold"/>
              </a:rPr>
              <a:t>Regs</a:t>
            </a:r>
            <a:endParaRPr lang="en-US" dirty="0" smtClean="0">
              <a:solidFill>
                <a:srgbClr val="C00000"/>
              </a:solidFill>
            </a:endParaRPr>
          </a:p>
          <a:p>
            <a:r>
              <a:rPr lang="en-US" dirty="0">
                <a:solidFill>
                  <a:srgbClr val="C00000"/>
                </a:solidFill>
                <a:latin typeface="Goudy Old Style" panose="02020502050305020303" pitchFamily="18" charset="0"/>
              </a:rPr>
              <a:t> </a:t>
            </a:r>
            <a:endParaRPr lang="en-US" dirty="0" smtClean="0">
              <a:solidFill>
                <a:srgbClr val="C00000"/>
              </a:solidFill>
            </a:endParaRPr>
          </a:p>
          <a:p>
            <a:pPr marL="342900" indent="-342900">
              <a:buFont typeface="Wingdings" panose="05000000000000000000" pitchFamily="2" charset="2"/>
              <a:buChar char="Ø"/>
            </a:pPr>
            <a:endParaRPr lang="en-US" dirty="0" smtClean="0"/>
          </a:p>
          <a:p>
            <a:pPr>
              <a:buClr>
                <a:srgbClr val="C00000"/>
              </a:buClr>
            </a:pPr>
            <a:endParaRPr lang="en-US" dirty="0" smtClean="0">
              <a:latin typeface="Gill Sans Light"/>
            </a:endParaRPr>
          </a:p>
          <a:p>
            <a:pPr marL="342900" lvl="0" indent="-342900">
              <a:buClr>
                <a:srgbClr val="C00000"/>
              </a:buClr>
              <a:buFont typeface="Arial" panose="020B0604020202020204" pitchFamily="34" charset="0"/>
              <a:buChar char="•"/>
            </a:pPr>
            <a:r>
              <a:rPr lang="en-US" dirty="0" smtClean="0">
                <a:latin typeface="Gill Sans Light"/>
              </a:rPr>
              <a:t>Require development of Positive Personal Profile (Vocational Assessment) and a Job Search/ Community Participation Plan</a:t>
            </a:r>
          </a:p>
          <a:p>
            <a:pPr marL="285750" lvl="0" indent="-285750">
              <a:buClr>
                <a:srgbClr val="C00000"/>
              </a:buClr>
              <a:buFont typeface="Arial" panose="020B0604020202020204" pitchFamily="34" charset="0"/>
              <a:buChar char="•"/>
            </a:pPr>
            <a:endParaRPr lang="en-US" dirty="0" smtClean="0">
              <a:latin typeface="Gill Sans Light"/>
            </a:endParaRPr>
          </a:p>
          <a:p>
            <a:pPr lvl="1">
              <a:buClr>
                <a:srgbClr val="C00000"/>
              </a:buClr>
            </a:pPr>
            <a:endParaRPr lang="en-US" sz="800" dirty="0" smtClean="0">
              <a:latin typeface="Gill Sans Light"/>
            </a:endParaRPr>
          </a:p>
          <a:p>
            <a:pPr marL="342900" indent="-342900">
              <a:buClr>
                <a:srgbClr val="C00000"/>
              </a:buClr>
              <a:buFont typeface="Arial" panose="020B0604020202020204" pitchFamily="34" charset="0"/>
              <a:buChar char="•"/>
            </a:pPr>
            <a:r>
              <a:rPr lang="en-US" dirty="0" smtClean="0">
                <a:latin typeface="Gill Sans Light"/>
              </a:rPr>
              <a:t>Day Habilitation must include activities </a:t>
            </a:r>
            <a:r>
              <a:rPr lang="en-US" dirty="0">
                <a:latin typeface="Gill Sans Light"/>
              </a:rPr>
              <a:t>to support community integration and inclusion. These must occur in the community in groups not to exceed 4 participants and must be based on people’s interests and preferences as reflected in their Individualized Support Plan and Person-Centered Thinking and Discovery </a:t>
            </a:r>
            <a:r>
              <a:rPr lang="en-US" dirty="0" smtClean="0">
                <a:latin typeface="Gill Sans Light"/>
              </a:rPr>
              <a:t>tools.</a:t>
            </a:r>
            <a:endParaRPr lang="en-US" dirty="0">
              <a:latin typeface="Gill Sans Light"/>
            </a:endParaRPr>
          </a:p>
          <a:p>
            <a:pPr marL="628650" lvl="1" indent="-171450">
              <a:buClr>
                <a:srgbClr val="C00000"/>
              </a:buClr>
              <a:buFont typeface="Arial" panose="020B0604020202020204" pitchFamily="34" charset="0"/>
              <a:buChar char="•"/>
            </a:pPr>
            <a:endParaRPr lang="en-US" sz="800" dirty="0" smtClean="0">
              <a:latin typeface="Gill Sans Light"/>
            </a:endParaRPr>
          </a:p>
          <a:p>
            <a:pPr marL="342900" indent="-342900">
              <a:buClr>
                <a:srgbClr val="C00000"/>
              </a:buClr>
              <a:buFont typeface="Arial" panose="020B0604020202020204" pitchFamily="34" charset="0"/>
              <a:buChar char="•"/>
            </a:pPr>
            <a:endParaRPr lang="en-US" dirty="0" smtClean="0">
              <a:latin typeface="Gill Sans Light"/>
            </a:endParaRPr>
          </a:p>
          <a:p>
            <a:pPr marL="342900" indent="-342900">
              <a:buClr>
                <a:srgbClr val="C00000"/>
              </a:buClr>
              <a:buFont typeface="Arial" panose="020B0604020202020204" pitchFamily="34" charset="0"/>
              <a:buChar char="•"/>
            </a:pPr>
            <a:r>
              <a:rPr lang="en-US" dirty="0" smtClean="0">
                <a:latin typeface="Gill Sans Light"/>
              </a:rPr>
              <a:t>Employment Readiness must include community-based </a:t>
            </a:r>
            <a:r>
              <a:rPr lang="en-US" dirty="0">
                <a:latin typeface="Gill Sans Light"/>
              </a:rPr>
              <a:t>employment preparation experiences that are related to the person’s employment goals. </a:t>
            </a:r>
            <a:endParaRPr lang="en-US" dirty="0" smtClean="0">
              <a:latin typeface="Gill Sans Light"/>
            </a:endParaRPr>
          </a:p>
          <a:p>
            <a:endParaRPr lang="en-US" dirty="0">
              <a:latin typeface="Gill Sans Light"/>
            </a:endParaRPr>
          </a:p>
          <a:p>
            <a:pPr eaLnBrk="0" fontAlgn="base" hangingPunct="0"/>
            <a:endParaRPr lang="en-US" dirty="0">
              <a:latin typeface="Gill Sans Ligh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638800"/>
            <a:ext cx="819150" cy="862066"/>
          </a:xfrm>
          <a:prstGeom prst="rect">
            <a:avLst/>
          </a:prstGeom>
        </p:spPr>
      </p:pic>
    </p:spTree>
    <p:extLst>
      <p:ext uri="{BB962C8B-B14F-4D97-AF65-F5344CB8AC3E}">
        <p14:creationId xmlns:p14="http://schemas.microsoft.com/office/powerpoint/2010/main" val="27217992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5478423"/>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Proposed Changes to Day/ ER </a:t>
            </a:r>
            <a:r>
              <a:rPr lang="en-US" sz="3600" dirty="0" err="1" smtClean="0">
                <a:solidFill>
                  <a:srgbClr val="C00000"/>
                </a:solidFill>
                <a:latin typeface="Gill Sans Std Bold"/>
              </a:rPr>
              <a:t>Regs</a:t>
            </a:r>
            <a:endParaRPr lang="en-US" dirty="0" smtClean="0">
              <a:solidFill>
                <a:srgbClr val="C00000"/>
              </a:solidFill>
            </a:endParaRPr>
          </a:p>
          <a:p>
            <a:r>
              <a:rPr lang="en-US" dirty="0">
                <a:solidFill>
                  <a:srgbClr val="C00000"/>
                </a:solidFill>
                <a:latin typeface="Goudy Old Style" panose="02020502050305020303" pitchFamily="18" charset="0"/>
              </a:rPr>
              <a:t> </a:t>
            </a:r>
            <a:endParaRPr lang="en-US" dirty="0" smtClean="0">
              <a:latin typeface="Gill Sans Light"/>
            </a:endParaRPr>
          </a:p>
          <a:p>
            <a:pPr marL="342900" indent="-342900">
              <a:buClr>
                <a:srgbClr val="C00000"/>
              </a:buClr>
              <a:buFont typeface="Arial" panose="020B0604020202020204" pitchFamily="34" charset="0"/>
              <a:buChar char="•"/>
            </a:pPr>
            <a:r>
              <a:rPr lang="en-US" sz="2000" dirty="0" smtClean="0">
                <a:latin typeface="Gill Sans Light"/>
              </a:rPr>
              <a:t>Require </a:t>
            </a:r>
            <a:r>
              <a:rPr lang="en-US" sz="2000" dirty="0">
                <a:latin typeface="Gill Sans Light"/>
              </a:rPr>
              <a:t>that people can choose whom they spend time with during the day; </a:t>
            </a:r>
            <a:endParaRPr lang="en-US" sz="2000" dirty="0" smtClean="0">
              <a:latin typeface="Gill Sans Light"/>
            </a:endParaRPr>
          </a:p>
          <a:p>
            <a:pPr marL="342900" indent="-342900">
              <a:buClr>
                <a:srgbClr val="C00000"/>
              </a:buClr>
              <a:buFont typeface="Arial" panose="020B0604020202020204" pitchFamily="34" charset="0"/>
              <a:buChar char="•"/>
            </a:pPr>
            <a:endParaRPr lang="en-US" sz="2000" dirty="0" smtClean="0">
              <a:latin typeface="Gill Sans Light"/>
            </a:endParaRPr>
          </a:p>
          <a:p>
            <a:pPr marL="342900" indent="-342900">
              <a:buClr>
                <a:srgbClr val="C00000"/>
              </a:buClr>
              <a:buFont typeface="Arial" panose="020B0604020202020204" pitchFamily="34" charset="0"/>
              <a:buChar char="•"/>
            </a:pPr>
            <a:r>
              <a:rPr lang="en-US" sz="2000" dirty="0" smtClean="0">
                <a:latin typeface="Gill Sans Light"/>
              </a:rPr>
              <a:t>Providers must develop </a:t>
            </a:r>
            <a:r>
              <a:rPr lang="en-US" sz="2000" dirty="0">
                <a:latin typeface="Gill Sans Light"/>
              </a:rPr>
              <a:t>and adhere to policies which ensure that each  person receiving services has the right to the following: </a:t>
            </a:r>
            <a:endParaRPr lang="en-US" sz="2000" dirty="0" smtClean="0">
              <a:latin typeface="Gill Sans Light"/>
            </a:endParaRPr>
          </a:p>
          <a:p>
            <a:pPr marL="342900" indent="-342900">
              <a:buClr>
                <a:srgbClr val="C00000"/>
              </a:buClr>
              <a:buFont typeface="Arial" panose="020B0604020202020204" pitchFamily="34" charset="0"/>
              <a:buChar char="•"/>
            </a:pPr>
            <a:endParaRPr lang="en-US" sz="2000" dirty="0" smtClean="0">
              <a:latin typeface="Gill Sans Light"/>
            </a:endParaRPr>
          </a:p>
          <a:p>
            <a:pPr marL="800100" lvl="1" indent="-342900">
              <a:buClr>
                <a:srgbClr val="C00000"/>
              </a:buClr>
              <a:buFont typeface="Arial" panose="020B0604020202020204" pitchFamily="34" charset="0"/>
              <a:buChar char="•"/>
            </a:pPr>
            <a:r>
              <a:rPr lang="en-US" sz="2000" dirty="0" smtClean="0">
                <a:latin typeface="Gill Sans Light"/>
              </a:rPr>
              <a:t>Safe and private place to store personal possessions (if locked, with staff having keys as needed); </a:t>
            </a:r>
          </a:p>
          <a:p>
            <a:pPr marL="800100" lvl="1" indent="-342900">
              <a:buClr>
                <a:srgbClr val="C00000"/>
              </a:buClr>
              <a:buFont typeface="Arial" panose="020B0604020202020204" pitchFamily="34" charset="0"/>
              <a:buChar char="•"/>
            </a:pPr>
            <a:r>
              <a:rPr lang="en-US" sz="2000" dirty="0" smtClean="0">
                <a:latin typeface="Gill Sans Light"/>
              </a:rPr>
              <a:t>Control </a:t>
            </a:r>
            <a:r>
              <a:rPr lang="en-US" sz="2000" dirty="0">
                <a:latin typeface="Gill Sans Light"/>
              </a:rPr>
              <a:t>over his or her personal funds; and </a:t>
            </a:r>
            <a:endParaRPr lang="en-US" sz="2000" dirty="0" smtClean="0">
              <a:latin typeface="Gill Sans Light"/>
            </a:endParaRPr>
          </a:p>
          <a:p>
            <a:pPr marL="800100" lvl="1" indent="-342900">
              <a:buClr>
                <a:srgbClr val="C00000"/>
              </a:buClr>
              <a:buFont typeface="Arial" panose="020B0604020202020204" pitchFamily="34" charset="0"/>
              <a:buChar char="•"/>
            </a:pPr>
            <a:r>
              <a:rPr lang="en-US" sz="2000" dirty="0" smtClean="0">
                <a:latin typeface="Gill Sans Light"/>
              </a:rPr>
              <a:t>Opportunity </a:t>
            </a:r>
            <a:r>
              <a:rPr lang="en-US" sz="2000" dirty="0">
                <a:latin typeface="Gill Sans Light"/>
              </a:rPr>
              <a:t>for privacy for telephone calls, texts and/or emails; or any other form of electronic communication, e.g. FaceTime or </a:t>
            </a:r>
            <a:r>
              <a:rPr lang="en-US" sz="2000" dirty="0" smtClean="0">
                <a:latin typeface="Gill Sans Light"/>
              </a:rPr>
              <a:t>Skype.</a:t>
            </a:r>
          </a:p>
          <a:p>
            <a:pPr marL="342900" indent="-342900">
              <a:buClr>
                <a:srgbClr val="C00000"/>
              </a:buClr>
              <a:buFont typeface="Arial" panose="020B0604020202020204" pitchFamily="34" charset="0"/>
              <a:buChar char="•"/>
            </a:pPr>
            <a:endParaRPr lang="en-US" sz="2000" dirty="0">
              <a:latin typeface="Gill Sans Light"/>
            </a:endParaRPr>
          </a:p>
          <a:p>
            <a:pPr eaLnBrk="0" fontAlgn="base" hangingPunct="0"/>
            <a:r>
              <a:rPr lang="en-US" dirty="0" smtClean="0">
                <a:latin typeface="Gill Sans Light"/>
              </a:rPr>
              <a:t>DDS plans to update regulations to address the areas mentioned above           by September, 2018</a:t>
            </a:r>
            <a:endParaRPr lang="en-US"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49</a:t>
            </a:fld>
            <a:endParaRPr lang="en-US" alt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180846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solidFill>
                  <a:srgbClr val="C00000"/>
                </a:solidFill>
              </a:rPr>
              <a:t>HCBS Requirements</a:t>
            </a:r>
            <a:endParaRPr lang="en-US" dirty="0">
              <a:solidFill>
                <a:srgbClr val="C00000"/>
              </a:solidFill>
            </a:endParaRPr>
          </a:p>
        </p:txBody>
      </p:sp>
      <p:sp>
        <p:nvSpPr>
          <p:cNvPr id="6" name="Content Placeholder 5"/>
          <p:cNvSpPr>
            <a:spLocks noGrp="1"/>
          </p:cNvSpPr>
          <p:nvPr>
            <p:ph idx="1"/>
          </p:nvPr>
        </p:nvSpPr>
        <p:spPr/>
        <p:txBody>
          <a:bodyPr/>
          <a:lstStyle/>
          <a:p>
            <a:pPr marL="0" indent="0">
              <a:buNone/>
            </a:pPr>
            <a:r>
              <a:rPr lang="en-US" dirty="0"/>
              <a:t>The Home and Community-Based setting:  </a:t>
            </a:r>
            <a:endParaRPr lang="en-US" dirty="0" smtClean="0"/>
          </a:p>
          <a:p>
            <a:endParaRPr lang="en-US" sz="2400" dirty="0" smtClean="0"/>
          </a:p>
          <a:p>
            <a:r>
              <a:rPr lang="en-US" sz="2400" dirty="0" smtClean="0"/>
              <a:t>Is </a:t>
            </a:r>
            <a:r>
              <a:rPr lang="en-US" sz="2400" dirty="0"/>
              <a:t>selected by the individual from among setting options, including non-disability specific settings and an option for a private unit in a residential setting </a:t>
            </a:r>
            <a:endParaRPr lang="en-US" sz="2400" dirty="0" smtClean="0"/>
          </a:p>
          <a:p>
            <a:pPr marL="0" indent="0">
              <a:buNone/>
            </a:pPr>
            <a:endParaRPr lang="en-US" sz="2400" dirty="0" smtClean="0"/>
          </a:p>
          <a:p>
            <a:pPr marL="400050" lvl="1" indent="0">
              <a:buNone/>
            </a:pPr>
            <a:r>
              <a:rPr lang="en-US" sz="2000" dirty="0" smtClean="0"/>
              <a:t>– </a:t>
            </a:r>
            <a:r>
              <a:rPr lang="en-US" sz="2000" dirty="0"/>
              <a:t>Person-centered service plans document the options based on the individual’s needs, preferences; and for residential settings, the individual’s resources</a:t>
            </a:r>
            <a:endParaRPr lang="en-US" dirty="0"/>
          </a:p>
        </p:txBody>
      </p:sp>
      <p:sp>
        <p:nvSpPr>
          <p:cNvPr id="2" name="Slide Number Placeholder 1"/>
          <p:cNvSpPr>
            <a:spLocks noGrp="1"/>
          </p:cNvSpPr>
          <p:nvPr>
            <p:ph type="sldNum" sz="quarter" idx="12"/>
          </p:nvPr>
        </p:nvSpPr>
        <p:spPr/>
        <p:txBody>
          <a:bodyPr/>
          <a:lstStyle/>
          <a:p>
            <a:pPr>
              <a:defRPr/>
            </a:pPr>
            <a:fld id="{DAB0E2B9-E5E4-49ED-8C5A-F73A65F19799}" type="slidenum">
              <a:rPr lang="en-US" altLang="en-US" smtClean="0"/>
              <a:pPr>
                <a:defRPr/>
              </a:pPr>
              <a:t>5</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535" y="533400"/>
            <a:ext cx="1006986" cy="762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16243833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355" y="762000"/>
            <a:ext cx="8265226" cy="5970865"/>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Changes to EPD Regulations</a:t>
            </a:r>
          </a:p>
          <a:p>
            <a:pPr eaLnBrk="0" fontAlgn="base" hangingPunct="0"/>
            <a:endParaRPr lang="en-US" sz="3600" dirty="0" smtClean="0">
              <a:solidFill>
                <a:srgbClr val="C00000"/>
              </a:solidFill>
              <a:latin typeface="Gill Sans Std Bold"/>
            </a:endParaRPr>
          </a:p>
          <a:p>
            <a:pPr marL="571500" indent="-571500" eaLnBrk="0" fontAlgn="base" hangingPunct="0">
              <a:buFont typeface="Arial" panose="020B0604020202020204" pitchFamily="34" charset="0"/>
              <a:buChar char="•"/>
            </a:pPr>
            <a:endParaRPr lang="en-US" dirty="0" smtClean="0">
              <a:latin typeface="Gill Sans Std Bold"/>
            </a:endParaRPr>
          </a:p>
          <a:p>
            <a:pPr marL="571500" indent="-571500" eaLnBrk="0" fontAlgn="base" hangingPunct="0">
              <a:buFont typeface="Arial" panose="020B0604020202020204" pitchFamily="34" charset="0"/>
              <a:buChar char="•"/>
            </a:pPr>
            <a:endParaRPr lang="en-US" dirty="0">
              <a:latin typeface="Gill Sans Std Bold"/>
            </a:endParaRPr>
          </a:p>
          <a:p>
            <a:pPr marL="571500" indent="-571500" eaLnBrk="0" fontAlgn="base" hangingPunct="0">
              <a:buFont typeface="Arial" panose="020B0604020202020204" pitchFamily="34" charset="0"/>
              <a:buChar char="•"/>
            </a:pPr>
            <a:endParaRPr lang="en-US" dirty="0" smtClean="0">
              <a:latin typeface="Gill Sans Std Bold"/>
            </a:endParaRPr>
          </a:p>
          <a:p>
            <a:pPr marL="571500" indent="-571500" eaLnBrk="0" fontAlgn="base" hangingPunct="0">
              <a:buFont typeface="Arial" panose="020B0604020202020204" pitchFamily="34" charset="0"/>
              <a:buChar char="•"/>
            </a:pPr>
            <a:r>
              <a:rPr lang="en-US" dirty="0" smtClean="0">
                <a:latin typeface="Gill Sans Std Bold"/>
              </a:rPr>
              <a:t>HCBS Settings provisions included in general EPD Waiver regulation</a:t>
            </a:r>
          </a:p>
          <a:p>
            <a:pPr marL="571500" indent="-571500" eaLnBrk="0" fontAlgn="base" hangingPunct="0">
              <a:buFont typeface="Arial" panose="020B0604020202020204" pitchFamily="34" charset="0"/>
              <a:buChar char="•"/>
            </a:pPr>
            <a:endParaRPr lang="en-US" dirty="0" smtClean="0">
              <a:latin typeface="Gill Sans Std Bold"/>
            </a:endParaRPr>
          </a:p>
          <a:p>
            <a:pPr marL="571500" indent="-571500" eaLnBrk="0" fontAlgn="base" hangingPunct="0">
              <a:buFont typeface="Arial" panose="020B0604020202020204" pitchFamily="34" charset="0"/>
              <a:buChar char="•"/>
            </a:pPr>
            <a:r>
              <a:rPr lang="en-US" dirty="0" smtClean="0">
                <a:latin typeface="Gill Sans Std Bold"/>
              </a:rPr>
              <a:t>Adult Day Health Program regulations published January 29, 2016</a:t>
            </a:r>
          </a:p>
          <a:p>
            <a:pPr marL="1028700" lvl="1" indent="-571500" eaLnBrk="0" fontAlgn="base" hangingPunct="0">
              <a:buFont typeface="Arial" panose="020B0604020202020204" pitchFamily="34" charset="0"/>
              <a:buChar char="•"/>
            </a:pPr>
            <a:r>
              <a:rPr lang="en-US" dirty="0" smtClean="0">
                <a:latin typeface="Gill Sans Std Bold"/>
              </a:rPr>
              <a:t>Must be compliant upon enrollment </a:t>
            </a:r>
          </a:p>
          <a:p>
            <a:pPr lvl="1" eaLnBrk="0" fontAlgn="base" hangingPunct="0"/>
            <a:endParaRPr lang="en-US" dirty="0">
              <a:latin typeface="Gill Sans Std Bold"/>
            </a:endParaRPr>
          </a:p>
          <a:p>
            <a:pPr marL="571500" indent="-571500" eaLnBrk="0" fontAlgn="base" hangingPunct="0">
              <a:buFont typeface="Arial" panose="020B0604020202020204" pitchFamily="34" charset="0"/>
              <a:buChar char="•"/>
            </a:pPr>
            <a:r>
              <a:rPr lang="en-US" dirty="0" smtClean="0">
                <a:latin typeface="Gill Sans Std Bold"/>
              </a:rPr>
              <a:t>Proposed changes to MH Community Residence Facility regulation and Assisted Living legislation </a:t>
            </a:r>
          </a:p>
          <a:p>
            <a:pPr marL="1028700" lvl="1" indent="-571500" eaLnBrk="0" fontAlgn="base" hangingPunct="0">
              <a:buFont typeface="Arial" panose="020B0604020202020204" pitchFamily="34" charset="0"/>
              <a:buChar char="•"/>
            </a:pPr>
            <a:r>
              <a:rPr lang="en-US" dirty="0" smtClean="0">
                <a:latin typeface="Gill Sans Std Bold"/>
              </a:rPr>
              <a:t>HCBS Settings provisions will be included for all licensed providers </a:t>
            </a:r>
          </a:p>
          <a:p>
            <a:pPr marL="1028700" lvl="1" indent="-571500" eaLnBrk="0" fontAlgn="base" hangingPunct="0">
              <a:buFont typeface="Arial" panose="020B0604020202020204" pitchFamily="34" charset="0"/>
              <a:buChar char="•"/>
            </a:pPr>
            <a:r>
              <a:rPr lang="en-US" dirty="0" smtClean="0">
                <a:latin typeface="Gill Sans Std Bold"/>
              </a:rPr>
              <a:t>Maximizes residential options for EPD Waiver beneficiaries who choose licensed settings that are not enrolled in the waiver </a:t>
            </a:r>
            <a:endParaRPr lang="en-US" dirty="0" smtClean="0"/>
          </a:p>
          <a:p>
            <a:r>
              <a:rPr lang="en-US" dirty="0">
                <a:solidFill>
                  <a:srgbClr val="C00000"/>
                </a:solidFill>
                <a:latin typeface="Goudy Old Style" panose="02020502050305020303" pitchFamily="18" charset="0"/>
              </a:rPr>
              <a:t> </a:t>
            </a:r>
            <a:endParaRPr lang="en-US" sz="2000" dirty="0" smtClean="0">
              <a:latin typeface="Gill Sans Light"/>
            </a:endParaRPr>
          </a:p>
          <a:p>
            <a:pPr>
              <a:buClr>
                <a:srgbClr val="C00000"/>
              </a:buClr>
            </a:pPr>
            <a:endParaRPr lang="en-US" sz="2000" dirty="0" smtClean="0">
              <a:latin typeface="Gill Sans Light"/>
            </a:endParaRPr>
          </a:p>
          <a:p>
            <a:pPr marL="342900" indent="-342900">
              <a:buClr>
                <a:srgbClr val="C00000"/>
              </a:buClr>
              <a:buFont typeface="Arial" panose="020B0604020202020204" pitchFamily="34" charset="0"/>
              <a:buChar char="•"/>
            </a:pPr>
            <a:endParaRPr lang="en-US" sz="2000" dirty="0" smtClean="0">
              <a:latin typeface="Gill Sans Light"/>
            </a:endParaRPr>
          </a:p>
          <a:p>
            <a:pPr eaLnBrk="0" fontAlgn="base" hangingPunct="0"/>
            <a:endParaRPr lang="en-US"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50</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676400"/>
            <a:ext cx="1078321" cy="8159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33460137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lgn="ctr">
              <a:buNone/>
            </a:pPr>
            <a:endParaRPr lang="en-US" sz="4400" b="1" dirty="0" smtClean="0">
              <a:solidFill>
                <a:srgbClr val="D11242"/>
              </a:solidFill>
            </a:endParaRPr>
          </a:p>
          <a:p>
            <a:pPr marL="0" indent="0" algn="ctr">
              <a:buNone/>
            </a:pPr>
            <a:r>
              <a:rPr lang="en-US" sz="4400" b="1" dirty="0" smtClean="0">
                <a:solidFill>
                  <a:srgbClr val="D11242"/>
                </a:solidFill>
              </a:rPr>
              <a:t>Remediation:</a:t>
            </a:r>
          </a:p>
          <a:p>
            <a:pPr marL="0" indent="0" algn="ctr">
              <a:buNone/>
            </a:pPr>
            <a:r>
              <a:rPr lang="en-US" sz="4400" dirty="0" smtClean="0">
                <a:solidFill>
                  <a:srgbClr val="D11242"/>
                </a:solidFill>
              </a:rPr>
              <a:t>Changes to Policy &amp; Practice</a:t>
            </a:r>
            <a:endParaRPr lang="en-US" sz="4400" dirty="0">
              <a:solidFill>
                <a:srgbClr val="D11242"/>
              </a:solidFill>
            </a:endParaRPr>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51</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535" y="533400"/>
            <a:ext cx="1006986" cy="762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3954972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Changes Made to Policy</a:t>
            </a:r>
            <a:endParaRPr lang="en-US" dirty="0">
              <a:solidFill>
                <a:srgbClr val="C00000"/>
              </a:solidFill>
            </a:endParaRPr>
          </a:p>
        </p:txBody>
      </p:sp>
      <p:sp>
        <p:nvSpPr>
          <p:cNvPr id="3" name="Content Placeholder 2"/>
          <p:cNvSpPr>
            <a:spLocks noGrp="1"/>
          </p:cNvSpPr>
          <p:nvPr>
            <p:ph idx="1"/>
          </p:nvPr>
        </p:nvSpPr>
        <p:spPr/>
        <p:txBody>
          <a:bodyPr/>
          <a:lstStyle/>
          <a:p>
            <a:r>
              <a:rPr lang="en-US" sz="2400" dirty="0" smtClean="0"/>
              <a:t>New person centered Individual Support Plan policy requires vocational assessment; guided conversations around employment, most integrated day, and informed choice.</a:t>
            </a:r>
          </a:p>
          <a:p>
            <a:pPr marL="0" indent="0">
              <a:buNone/>
            </a:pPr>
            <a:endParaRPr lang="en-US" sz="2400" dirty="0" smtClean="0"/>
          </a:p>
          <a:p>
            <a:r>
              <a:rPr lang="en-US" sz="2400" dirty="0" smtClean="0"/>
              <a:t>Provider Performance Review includes regular review of compliance with HCBS Settings requirements.</a:t>
            </a:r>
          </a:p>
          <a:p>
            <a:endParaRPr lang="en-US" sz="2400" dirty="0" smtClean="0"/>
          </a:p>
          <a:p>
            <a:r>
              <a:rPr lang="en-US" sz="2400" dirty="0" smtClean="0"/>
              <a:t>New Complaint policy providing ability to submit anonymous complaints.</a:t>
            </a:r>
          </a:p>
          <a:p>
            <a:endParaRPr lang="en-US" sz="2400" dirty="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52</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1268829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Proposed Changes to Policy</a:t>
            </a:r>
            <a:endParaRPr lang="en-US" dirty="0">
              <a:solidFill>
                <a:srgbClr val="C00000"/>
              </a:solidFill>
            </a:endParaRPr>
          </a:p>
        </p:txBody>
      </p:sp>
      <p:sp>
        <p:nvSpPr>
          <p:cNvPr id="3" name="Content Placeholder 2"/>
          <p:cNvSpPr>
            <a:spLocks noGrp="1"/>
          </p:cNvSpPr>
          <p:nvPr>
            <p:ph idx="1"/>
          </p:nvPr>
        </p:nvSpPr>
        <p:spPr/>
        <p:txBody>
          <a:bodyPr/>
          <a:lstStyle/>
          <a:p>
            <a:r>
              <a:rPr lang="en-US" sz="1800" dirty="0" smtClean="0"/>
              <a:t>Personal Funds: to ensure no barriers to a person controlling their own funds, while balancing protections</a:t>
            </a:r>
          </a:p>
          <a:p>
            <a:pPr marL="0" indent="0">
              <a:buNone/>
            </a:pPr>
            <a:endParaRPr lang="en-US" sz="1000" dirty="0" smtClean="0"/>
          </a:p>
          <a:p>
            <a:r>
              <a:rPr lang="en-US" sz="1800" dirty="0" smtClean="0"/>
              <a:t>Most Integrated Setting: to specifically include HCBS Settings requirements</a:t>
            </a:r>
          </a:p>
          <a:p>
            <a:pPr marL="0" indent="0">
              <a:buNone/>
            </a:pPr>
            <a:endParaRPr lang="en-US" sz="1000" dirty="0" smtClean="0"/>
          </a:p>
          <a:p>
            <a:r>
              <a:rPr lang="en-US" sz="1800" dirty="0" smtClean="0"/>
              <a:t>Human Rights/ Behavior Supports: to incorporate requirements around deviations from HCBS Settings Requirements (for example, how to handle a person cannot have access to food at any time)</a:t>
            </a:r>
          </a:p>
          <a:p>
            <a:pPr marL="0" indent="0">
              <a:buNone/>
            </a:pPr>
            <a:endParaRPr lang="en-US" sz="1050" dirty="0" smtClean="0"/>
          </a:p>
          <a:p>
            <a:r>
              <a:rPr lang="en-US" sz="1800" dirty="0" smtClean="0"/>
              <a:t>Contribution to Cost: process by which a person can contribute to costs of residential supports (rent, utilities, etc.) so that they can live in a place of their choosing; with roommates of their choice; or by themselves.</a:t>
            </a:r>
          </a:p>
          <a:p>
            <a:pPr marL="0" indent="0">
              <a:buNone/>
            </a:pPr>
            <a:endParaRPr lang="en-US" sz="1000" dirty="0" smtClean="0"/>
          </a:p>
          <a:p>
            <a:r>
              <a:rPr lang="en-US" sz="1800" dirty="0" smtClean="0"/>
              <a:t>Will seek stakeholder input through HCBS Settings Advisory Group + Public Forums.</a:t>
            </a:r>
          </a:p>
          <a:p>
            <a:pPr marL="0" indent="0">
              <a:buNone/>
            </a:pPr>
            <a:endParaRPr lang="en-US" sz="1000" dirty="0" smtClean="0"/>
          </a:p>
          <a:p>
            <a:r>
              <a:rPr lang="en-US" sz="1800" dirty="0" smtClean="0"/>
              <a:t>Goal to publish all by September 31, 2018.</a:t>
            </a:r>
          </a:p>
          <a:p>
            <a:endParaRPr lang="en-US" sz="2400" dirty="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53</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3126287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Proposed Changes to Policy-EPD Waiver Settings </a:t>
            </a:r>
            <a:endParaRPr lang="en-US" dirty="0">
              <a:solidFill>
                <a:srgbClr val="C00000"/>
              </a:solidFill>
            </a:endParaRPr>
          </a:p>
        </p:txBody>
      </p:sp>
      <p:sp>
        <p:nvSpPr>
          <p:cNvPr id="3" name="Content Placeholder 2"/>
          <p:cNvSpPr>
            <a:spLocks noGrp="1"/>
          </p:cNvSpPr>
          <p:nvPr>
            <p:ph idx="1"/>
          </p:nvPr>
        </p:nvSpPr>
        <p:spPr>
          <a:xfrm>
            <a:off x="457200" y="2667000"/>
            <a:ext cx="8229600" cy="3992563"/>
          </a:xfrm>
        </p:spPr>
        <p:txBody>
          <a:bodyPr/>
          <a:lstStyle/>
          <a:p>
            <a:r>
              <a:rPr lang="en-US" sz="1800" dirty="0" smtClean="0"/>
              <a:t>EPD Waiver policy and procedures for Assisted Living and Adult Day Health will address the HCBS Settings provisions. </a:t>
            </a:r>
          </a:p>
          <a:p>
            <a:pPr marL="0" indent="0">
              <a:buNone/>
            </a:pPr>
            <a:endParaRPr lang="en-US" sz="1800" dirty="0" smtClean="0"/>
          </a:p>
          <a:p>
            <a:r>
              <a:rPr lang="en-US" sz="1800" dirty="0" smtClean="0"/>
              <a:t>EPD Waiver policy and procedures for Case Management will address the HCBS Settings provisions within the context of person-centered planning.</a:t>
            </a:r>
          </a:p>
          <a:p>
            <a:pPr marL="0" indent="0">
              <a:buNone/>
            </a:pPr>
            <a:r>
              <a:rPr lang="en-US" sz="1800" dirty="0" smtClean="0"/>
              <a:t> </a:t>
            </a:r>
          </a:p>
          <a:p>
            <a:r>
              <a:rPr lang="en-US" sz="1800" dirty="0" smtClean="0"/>
              <a:t>Where applicable, DBH Community Residence Facility policy and procedure, and DOH Assisted Living Residence policy and procedure will address the HCBS provisions. </a:t>
            </a:r>
          </a:p>
          <a:p>
            <a:pPr marL="0" indent="0">
              <a:buNone/>
            </a:pPr>
            <a:endParaRPr lang="en-US" sz="18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54</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1600200"/>
            <a:ext cx="1078321" cy="8159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419078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4400" b="1" dirty="0" smtClean="0">
                <a:solidFill>
                  <a:srgbClr val="D11242"/>
                </a:solidFill>
              </a:rPr>
              <a:t>Remediation:</a:t>
            </a:r>
          </a:p>
          <a:p>
            <a:pPr marL="0" indent="0" algn="ctr">
              <a:buNone/>
            </a:pPr>
            <a:r>
              <a:rPr lang="en-US" sz="4400" dirty="0" smtClean="0">
                <a:solidFill>
                  <a:srgbClr val="D11242"/>
                </a:solidFill>
              </a:rPr>
              <a:t>Capacity Building</a:t>
            </a:r>
            <a:endParaRPr lang="en-US" sz="4400" dirty="0">
              <a:solidFill>
                <a:srgbClr val="D11242"/>
              </a:solidFill>
            </a:endParaRPr>
          </a:p>
        </p:txBody>
      </p:sp>
      <p:sp>
        <p:nvSpPr>
          <p:cNvPr id="2" name="Slide Number Placeholder 1"/>
          <p:cNvSpPr>
            <a:spLocks noGrp="1"/>
          </p:cNvSpPr>
          <p:nvPr>
            <p:ph type="sldNum" sz="quarter" idx="12"/>
          </p:nvPr>
        </p:nvSpPr>
        <p:spPr/>
        <p:txBody>
          <a:bodyPr/>
          <a:lstStyle/>
          <a:p>
            <a:pPr>
              <a:defRPr/>
            </a:pPr>
            <a:fld id="{DAB0E2B9-E5E4-49ED-8C5A-F73A65F19799}" type="slidenum">
              <a:rPr lang="en-US" altLang="en-US" smtClean="0"/>
              <a:pPr>
                <a:defRPr/>
              </a:pPr>
              <a:t>55</a:t>
            </a:fld>
            <a:endParaRPr lang="en-US" alt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1368371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Capacity Building</a:t>
            </a:r>
            <a:endParaRPr lang="en-US" dirty="0">
              <a:solidFill>
                <a:srgbClr val="C00000"/>
              </a:solidFill>
            </a:endParaRPr>
          </a:p>
        </p:txBody>
      </p:sp>
      <p:sp>
        <p:nvSpPr>
          <p:cNvPr id="3" name="Content Placeholder 2"/>
          <p:cNvSpPr>
            <a:spLocks noGrp="1"/>
          </p:cNvSpPr>
          <p:nvPr>
            <p:ph idx="1"/>
          </p:nvPr>
        </p:nvSpPr>
        <p:spPr/>
        <p:txBody>
          <a:bodyPr/>
          <a:lstStyle/>
          <a:p>
            <a:r>
              <a:rPr lang="en-US" sz="1800" dirty="0" smtClean="0"/>
              <a:t>Ongoing Person-Centered Thinking training (Phase 1 &amp; 2)</a:t>
            </a:r>
          </a:p>
          <a:p>
            <a:pPr marL="0" indent="0">
              <a:buNone/>
            </a:pPr>
            <a:endParaRPr lang="en-US" sz="1800" dirty="0" smtClean="0"/>
          </a:p>
          <a:p>
            <a:r>
              <a:rPr lang="en-US" sz="1800" dirty="0" smtClean="0"/>
              <a:t>Supporting 5 Day Habilitation programs to become person centered organizations.</a:t>
            </a:r>
          </a:p>
          <a:p>
            <a:pPr marL="0" indent="0">
              <a:buNone/>
            </a:pPr>
            <a:endParaRPr lang="en-US" sz="1000" dirty="0" smtClean="0"/>
          </a:p>
          <a:p>
            <a:r>
              <a:rPr lang="en-US" sz="1800" dirty="0" smtClean="0"/>
              <a:t>Community Life Engagement Community of Practice </a:t>
            </a:r>
          </a:p>
          <a:p>
            <a:pPr marL="0" indent="0">
              <a:buNone/>
            </a:pPr>
            <a:endParaRPr lang="en-US" sz="1000" dirty="0" smtClean="0"/>
          </a:p>
          <a:p>
            <a:r>
              <a:rPr lang="en-US" sz="1800" dirty="0" smtClean="0"/>
              <a:t>Targeted TA &amp; training based upon results of assessments.   </a:t>
            </a:r>
          </a:p>
          <a:p>
            <a:pPr marL="0" indent="0">
              <a:buNone/>
            </a:pPr>
            <a:endParaRPr lang="en-US" sz="1000" dirty="0" smtClean="0"/>
          </a:p>
          <a:p>
            <a:r>
              <a:rPr lang="en-US" sz="1800" dirty="0" smtClean="0"/>
              <a:t>Discuss HCBS Settings Rule at every Provider Leadership meeting and Day &amp; Employment Community of Practice</a:t>
            </a:r>
          </a:p>
          <a:p>
            <a:pPr marL="0" indent="0">
              <a:buNone/>
            </a:pPr>
            <a:endParaRPr lang="en-US" sz="1050" dirty="0" smtClean="0"/>
          </a:p>
          <a:p>
            <a:r>
              <a:rPr lang="en-US" sz="1800" dirty="0" smtClean="0"/>
              <a:t>Offer quarterly training on Discovery Positive Personal Profiles and Job Search/ Community Participation Plans.</a:t>
            </a:r>
          </a:p>
          <a:p>
            <a:pPr marL="0" indent="0">
              <a:buNone/>
            </a:pPr>
            <a:endParaRPr lang="en-US" sz="1000" dirty="0" smtClean="0"/>
          </a:p>
          <a:p>
            <a:r>
              <a:rPr lang="en-US" sz="1800" dirty="0" smtClean="0"/>
              <a:t>Ongoing real time 1:1 TA by Service Coordination, Quality and PCR                 staff, based on results of monitoring, Provider Certification Review and Provider Performance Review.</a:t>
            </a:r>
          </a:p>
          <a:p>
            <a:pPr marL="0" indent="0">
              <a:buNone/>
            </a:pPr>
            <a:endParaRPr lang="en-US" sz="1800" dirty="0" smtClean="0"/>
          </a:p>
          <a:p>
            <a:endParaRPr lang="en-US" sz="1800" dirty="0"/>
          </a:p>
          <a:p>
            <a:pPr marL="0" indent="0">
              <a:buNone/>
            </a:pPr>
            <a:endParaRPr lang="en-US" sz="1800" dirty="0" smtClean="0"/>
          </a:p>
          <a:p>
            <a:pPr marL="0" indent="0">
              <a:buNone/>
            </a:pPr>
            <a:endParaRPr lang="en-US" sz="10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56</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24770677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Capacity Building</a:t>
            </a:r>
            <a:endParaRPr lang="en-US" dirty="0">
              <a:solidFill>
                <a:srgbClr val="C00000"/>
              </a:solidFill>
            </a:endParaRPr>
          </a:p>
        </p:txBody>
      </p:sp>
      <p:sp>
        <p:nvSpPr>
          <p:cNvPr id="3" name="Content Placeholder 2"/>
          <p:cNvSpPr>
            <a:spLocks noGrp="1"/>
          </p:cNvSpPr>
          <p:nvPr>
            <p:ph idx="1"/>
          </p:nvPr>
        </p:nvSpPr>
        <p:spPr>
          <a:xfrm>
            <a:off x="533400" y="2438400"/>
            <a:ext cx="8229600" cy="3581400"/>
          </a:xfrm>
        </p:spPr>
        <p:txBody>
          <a:bodyPr/>
          <a:lstStyle/>
          <a:p>
            <a:pPr marL="0" indent="0">
              <a:buNone/>
            </a:pPr>
            <a:endParaRPr lang="en-US" sz="1000" dirty="0" smtClean="0"/>
          </a:p>
          <a:p>
            <a:r>
              <a:rPr lang="en-US" sz="1800" dirty="0" smtClean="0"/>
              <a:t>New Community of Practice on Person-Centered Planning &amp; Conflict-Free Case Management- Focus on training case managers</a:t>
            </a:r>
          </a:p>
          <a:p>
            <a:pPr marL="0" indent="0">
              <a:buNone/>
            </a:pPr>
            <a:endParaRPr lang="en-US" sz="1000" dirty="0" smtClean="0"/>
          </a:p>
          <a:p>
            <a:r>
              <a:rPr lang="en-US" sz="1800" dirty="0" smtClean="0"/>
              <a:t>Targeted TA &amp; training based upon results of assessments   </a:t>
            </a:r>
          </a:p>
          <a:p>
            <a:pPr marL="0" indent="0">
              <a:buNone/>
            </a:pPr>
            <a:endParaRPr lang="en-US" sz="1000" dirty="0" smtClean="0"/>
          </a:p>
          <a:p>
            <a:r>
              <a:rPr lang="en-US" sz="1800" dirty="0" smtClean="0"/>
              <a:t>Discuss HCBS Settings Rule at monthly EPD/State Plan Provider meetings and Person-Centered Planning Community of Practice</a:t>
            </a:r>
          </a:p>
          <a:p>
            <a:pPr marL="0" indent="0">
              <a:buNone/>
            </a:pPr>
            <a:endParaRPr lang="en-US" sz="1050" dirty="0" smtClean="0"/>
          </a:p>
          <a:p>
            <a:r>
              <a:rPr lang="en-US" sz="1800" dirty="0" smtClean="0"/>
              <a:t>Ongoing real time 1:1 TA by Long Term Care and Policy staff, based on results of monitoring, self-assessments and Provider Readiness Reviews </a:t>
            </a:r>
          </a:p>
          <a:p>
            <a:endParaRPr lang="en-US" sz="1800" dirty="0"/>
          </a:p>
          <a:p>
            <a:pPr marL="0" indent="0">
              <a:buNone/>
            </a:pPr>
            <a:endParaRPr lang="en-US" sz="1800" dirty="0" smtClean="0"/>
          </a:p>
          <a:p>
            <a:pPr marL="0" indent="0">
              <a:buNone/>
            </a:pPr>
            <a:endParaRPr lang="en-US" sz="10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57</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313" y="1524000"/>
            <a:ext cx="1078321" cy="8159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32449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Subtitle 2"/>
          <p:cNvSpPr>
            <a:spLocks noGrp="1"/>
          </p:cNvSpPr>
          <p:nvPr>
            <p:ph type="subTitle" idx="1"/>
          </p:nvPr>
        </p:nvSpPr>
        <p:spPr>
          <a:xfrm>
            <a:off x="914400" y="2273300"/>
            <a:ext cx="7315200" cy="457200"/>
          </a:xfrm>
        </p:spPr>
        <p:txBody>
          <a:bodyPr/>
          <a:lstStyle/>
          <a:p>
            <a:r>
              <a:rPr lang="en-US" dirty="0" smtClean="0"/>
              <a:t>Erin Leveton</a:t>
            </a:r>
          </a:p>
          <a:p>
            <a:r>
              <a:rPr lang="en-US" dirty="0" smtClean="0"/>
              <a:t>State Office of Disability Administration</a:t>
            </a:r>
          </a:p>
          <a:p>
            <a:r>
              <a:rPr lang="en-US" dirty="0" smtClean="0"/>
              <a:t>DC Department on Disability Services</a:t>
            </a:r>
          </a:p>
          <a:p>
            <a:r>
              <a:rPr lang="en-US" dirty="0" smtClean="0"/>
              <a:t>(202) 730-1754</a:t>
            </a:r>
          </a:p>
          <a:p>
            <a:r>
              <a:rPr lang="en-US" dirty="0" smtClean="0">
                <a:hlinkClick r:id="rId2"/>
              </a:rPr>
              <a:t>Erin.Leveton@dc.gov</a:t>
            </a:r>
            <a:endParaRPr lang="en-US" dirty="0" smtClean="0"/>
          </a:p>
          <a:p>
            <a:r>
              <a:rPr lang="en-US" dirty="0">
                <a:hlinkClick r:id="rId3"/>
              </a:rPr>
              <a:t>http://</a:t>
            </a:r>
            <a:r>
              <a:rPr lang="en-US" dirty="0" smtClean="0">
                <a:hlinkClick r:id="rId3"/>
              </a:rPr>
              <a:t>dds.dc.gov/page/waiver-amendment-information</a:t>
            </a:r>
            <a:endParaRPr lang="en-US" dirty="0" smtClean="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4783913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Subtitle 2"/>
          <p:cNvSpPr>
            <a:spLocks noGrp="1"/>
          </p:cNvSpPr>
          <p:nvPr>
            <p:ph type="subTitle" idx="1"/>
          </p:nvPr>
        </p:nvSpPr>
        <p:spPr>
          <a:xfrm>
            <a:off x="914400" y="2273300"/>
            <a:ext cx="7315200" cy="457200"/>
          </a:xfrm>
        </p:spPr>
        <p:txBody>
          <a:bodyPr/>
          <a:lstStyle/>
          <a:p>
            <a:r>
              <a:rPr lang="en-US" dirty="0" smtClean="0"/>
              <a:t>Leyla Sarigol </a:t>
            </a:r>
          </a:p>
          <a:p>
            <a:r>
              <a:rPr lang="en-US" dirty="0" smtClean="0"/>
              <a:t>Long Term Care Administration</a:t>
            </a:r>
          </a:p>
          <a:p>
            <a:r>
              <a:rPr lang="en-US" dirty="0" smtClean="0"/>
              <a:t>DC Department of Health Care Finance</a:t>
            </a:r>
          </a:p>
          <a:p>
            <a:r>
              <a:rPr lang="en-US" dirty="0" smtClean="0"/>
              <a:t>(202) 442-5918</a:t>
            </a:r>
          </a:p>
          <a:p>
            <a:r>
              <a:rPr lang="en-US" dirty="0" smtClean="0">
                <a:hlinkClick r:id="rId2"/>
              </a:rPr>
              <a:t>Leyla.Sarigol@dc.gov</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865310"/>
            <a:ext cx="1078321" cy="8159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3222680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solidFill>
                  <a:srgbClr val="C00000"/>
                </a:solidFill>
              </a:rPr>
              <a:t>HCBS Requirements</a:t>
            </a:r>
            <a:endParaRPr lang="en-US" dirty="0">
              <a:solidFill>
                <a:srgbClr val="C00000"/>
              </a:solidFill>
            </a:endParaRPr>
          </a:p>
        </p:txBody>
      </p:sp>
      <p:sp>
        <p:nvSpPr>
          <p:cNvPr id="6" name="Content Placeholder 5"/>
          <p:cNvSpPr>
            <a:spLocks noGrp="1"/>
          </p:cNvSpPr>
          <p:nvPr>
            <p:ph idx="1"/>
          </p:nvPr>
        </p:nvSpPr>
        <p:spPr/>
        <p:txBody>
          <a:bodyPr/>
          <a:lstStyle/>
          <a:p>
            <a:pPr marL="0" indent="0">
              <a:buNone/>
            </a:pPr>
            <a:r>
              <a:rPr lang="en-US" dirty="0"/>
              <a:t>The Home and Community-Based setting:  </a:t>
            </a:r>
            <a:endParaRPr lang="en-US" dirty="0" smtClean="0"/>
          </a:p>
          <a:p>
            <a:endParaRPr lang="en-US" sz="2400" dirty="0" smtClean="0"/>
          </a:p>
          <a:p>
            <a:r>
              <a:rPr lang="en-US" sz="2400" dirty="0" smtClean="0"/>
              <a:t>Ensures </a:t>
            </a:r>
            <a:r>
              <a:rPr lang="en-US" sz="2400" dirty="0"/>
              <a:t>an individual’s rights of privacy, dignity, respect, and freedom from coercion and restraint   </a:t>
            </a:r>
          </a:p>
          <a:p>
            <a:r>
              <a:rPr lang="en-US" sz="2400" dirty="0" smtClean="0"/>
              <a:t>Optimizes </a:t>
            </a:r>
            <a:r>
              <a:rPr lang="en-US" sz="2400" dirty="0"/>
              <a:t>individual initiative, autonomy, and independence in making life choices </a:t>
            </a:r>
          </a:p>
          <a:p>
            <a:r>
              <a:rPr lang="en-US" sz="2400" dirty="0" smtClean="0"/>
              <a:t>Facilitates </a:t>
            </a:r>
            <a:r>
              <a:rPr lang="en-US" sz="2400" dirty="0"/>
              <a:t>individual choice regarding services and supports, and who provides them</a:t>
            </a:r>
            <a:endParaRPr lang="en-US" dirty="0"/>
          </a:p>
        </p:txBody>
      </p:sp>
      <p:sp>
        <p:nvSpPr>
          <p:cNvPr id="2" name="Slide Number Placeholder 1"/>
          <p:cNvSpPr>
            <a:spLocks noGrp="1"/>
          </p:cNvSpPr>
          <p:nvPr>
            <p:ph type="sldNum" sz="quarter" idx="12"/>
          </p:nvPr>
        </p:nvSpPr>
        <p:spPr/>
        <p:txBody>
          <a:bodyPr/>
          <a:lstStyle/>
          <a:p>
            <a:pPr>
              <a:defRPr/>
            </a:pPr>
            <a:fld id="{DAB0E2B9-E5E4-49ED-8C5A-F73A65F19799}" type="slidenum">
              <a:rPr lang="en-US" altLang="en-US" smtClean="0"/>
              <a:pPr>
                <a:defRPr/>
              </a:pPr>
              <a:t>6</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535" y="533400"/>
            <a:ext cx="1006986" cy="762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2967328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4400" b="1" dirty="0" smtClean="0">
                <a:solidFill>
                  <a:srgbClr val="D11242"/>
                </a:solidFill>
              </a:rPr>
              <a:t>District of Columbia</a:t>
            </a:r>
          </a:p>
          <a:p>
            <a:pPr marL="0" indent="0" algn="ctr">
              <a:buNone/>
            </a:pPr>
            <a:r>
              <a:rPr lang="en-US" sz="4400" b="1" dirty="0" smtClean="0">
                <a:solidFill>
                  <a:srgbClr val="D11242"/>
                </a:solidFill>
              </a:rPr>
              <a:t>Statewide Transition Plan</a:t>
            </a:r>
          </a:p>
          <a:p>
            <a:pPr marL="0" indent="0" algn="ctr">
              <a:buNone/>
            </a:pPr>
            <a:endParaRPr lang="en-US" sz="2000" u="sng" dirty="0" smtClean="0">
              <a:hlinkClick r:id="rId2"/>
            </a:endParaRPr>
          </a:p>
          <a:p>
            <a:pPr marL="0" indent="0" algn="ctr">
              <a:buNone/>
            </a:pPr>
            <a:r>
              <a:rPr lang="en-US" sz="2000" u="sng" dirty="0" smtClean="0">
                <a:hlinkClick r:id="rId2"/>
              </a:rPr>
              <a:t>http://dhcf.dc.gov/release/public-notice-revisions-statewide-transition-plan-district-medicaid-programs-home-and</a:t>
            </a:r>
            <a:endParaRPr lang="en-US" sz="2000" u="sng" dirty="0" smtClean="0"/>
          </a:p>
          <a:p>
            <a:pPr marL="0" indent="0" algn="ctr">
              <a:buNone/>
            </a:pPr>
            <a:endParaRPr lang="en-US" sz="2000" b="1" u="sng" dirty="0">
              <a:solidFill>
                <a:srgbClr val="D11242"/>
              </a:solidFill>
            </a:endParaRPr>
          </a:p>
          <a:p>
            <a:pPr marL="0" indent="0" algn="ctr">
              <a:buNone/>
            </a:pPr>
            <a:r>
              <a:rPr lang="en-US" sz="2000" u="sng" dirty="0">
                <a:solidFill>
                  <a:srgbClr val="0070C0"/>
                </a:solidFill>
              </a:rPr>
              <a:t>https://dds.dc.gov/publication/public-notice-revisions-statewide-transition-plan-medicaid-home-community-based-services</a:t>
            </a:r>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7</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535" y="533400"/>
            <a:ext cx="1006986" cy="762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625" y="5767334"/>
            <a:ext cx="819150" cy="862066"/>
          </a:xfrm>
          <a:prstGeom prst="rect">
            <a:avLst/>
          </a:prstGeom>
        </p:spPr>
      </p:pic>
    </p:spTree>
    <p:extLst>
      <p:ext uri="{BB962C8B-B14F-4D97-AF65-F5344CB8AC3E}">
        <p14:creationId xmlns:p14="http://schemas.microsoft.com/office/powerpoint/2010/main" val="355793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5416868"/>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Statewide Transition </a:t>
            </a:r>
            <a:r>
              <a:rPr lang="en-US" sz="4000" dirty="0">
                <a:solidFill>
                  <a:srgbClr val="C00000"/>
                </a:solidFill>
                <a:latin typeface="Gill Sans Std Bold"/>
              </a:rPr>
              <a:t>Plan</a:t>
            </a:r>
          </a:p>
          <a:p>
            <a:pPr eaLnBrk="0" fontAlgn="base" hangingPunct="0"/>
            <a:endParaRPr lang="en-US" dirty="0" smtClean="0"/>
          </a:p>
          <a:p>
            <a:pPr marL="285750" indent="-285750" eaLnBrk="0" fontAlgn="base" hangingPunct="0">
              <a:buFont typeface="Arial" panose="020B0604020202020204" pitchFamily="34" charset="0"/>
              <a:buChar char="•"/>
            </a:pPr>
            <a:endParaRPr lang="en-US" sz="2400" dirty="0">
              <a:latin typeface="Gill Sans Light"/>
            </a:endParaRPr>
          </a:p>
          <a:p>
            <a:pPr marL="285750" indent="-285750" eaLnBrk="0" fontAlgn="base" hangingPunct="0">
              <a:buFont typeface="Arial" panose="020B0604020202020204" pitchFamily="34" charset="0"/>
              <a:buChar char="•"/>
            </a:pPr>
            <a:r>
              <a:rPr lang="en-US" sz="2400" dirty="0" smtClean="0">
                <a:latin typeface="Gill Sans Light"/>
              </a:rPr>
              <a:t>All states were required to develop </a:t>
            </a:r>
            <a:r>
              <a:rPr lang="en-US" sz="2400" dirty="0">
                <a:latin typeface="Gill Sans Light"/>
              </a:rPr>
              <a:t>an HCBS transition </a:t>
            </a:r>
            <a:r>
              <a:rPr lang="en-US" sz="2400" dirty="0" smtClean="0">
                <a:latin typeface="Gill Sans Light"/>
              </a:rPr>
              <a:t>plan, </a:t>
            </a:r>
            <a:r>
              <a:rPr lang="en-US" sz="2400" dirty="0">
                <a:latin typeface="Gill Sans Light"/>
              </a:rPr>
              <a:t>that provides a comprehensive assessment of potential gaps in compliance with the new regulation, as well as strategies, timelines, and milestones for becoming compliant with the rule’s </a:t>
            </a:r>
            <a:r>
              <a:rPr lang="en-US" sz="2400" dirty="0" smtClean="0">
                <a:latin typeface="Gill Sans Light"/>
              </a:rPr>
              <a:t>requirements by March 2019. </a:t>
            </a:r>
            <a:endParaRPr lang="en-US" sz="2400" dirty="0">
              <a:latin typeface="Gill Sans Light"/>
            </a:endParaRPr>
          </a:p>
          <a:p>
            <a:pPr marL="285750" indent="-285750" eaLnBrk="0" fontAlgn="base" hangingPunct="0">
              <a:buFont typeface="Arial" panose="020B0604020202020204" pitchFamily="34" charset="0"/>
              <a:buChar char="•"/>
            </a:pPr>
            <a:endParaRPr lang="en-US" sz="2400" dirty="0" smtClean="0">
              <a:latin typeface="Gill Sans Light"/>
            </a:endParaRPr>
          </a:p>
          <a:p>
            <a:pPr marL="285750" indent="-285750" eaLnBrk="0" fontAlgn="base" hangingPunct="0">
              <a:buFont typeface="Arial" panose="020B0604020202020204" pitchFamily="34" charset="0"/>
              <a:buChar char="•"/>
            </a:pPr>
            <a:r>
              <a:rPr lang="en-US" sz="2400" dirty="0" smtClean="0">
                <a:latin typeface="Gill Sans Light"/>
              </a:rPr>
              <a:t>Filed an initial plan after public comment and received feedback from CMS. </a:t>
            </a:r>
          </a:p>
          <a:p>
            <a:pPr marL="285750" indent="-285750" eaLnBrk="0" fontAlgn="base" hangingPunct="0">
              <a:buFont typeface="Arial" panose="020B0604020202020204" pitchFamily="34" charset="0"/>
              <a:buChar char="•"/>
            </a:pPr>
            <a:endParaRPr lang="en-US" sz="2400" dirty="0">
              <a:latin typeface="Gill Sans Light"/>
            </a:endParaRPr>
          </a:p>
          <a:p>
            <a:pPr marL="285750" indent="-285750" eaLnBrk="0" fontAlgn="base" hangingPunct="0">
              <a:buFont typeface="Arial" panose="020B0604020202020204" pitchFamily="34" charset="0"/>
              <a:buChar char="•"/>
            </a:pPr>
            <a:r>
              <a:rPr lang="en-US" sz="2400" dirty="0" smtClean="0">
                <a:latin typeface="Gill Sans Light"/>
              </a:rPr>
              <a:t>Final statewide transition plan currently posted for public comment. </a:t>
            </a: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8</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535" y="533400"/>
            <a:ext cx="1006986" cy="762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3215940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5047536"/>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Statewide Transition </a:t>
            </a:r>
            <a:r>
              <a:rPr lang="en-US" sz="4000" dirty="0">
                <a:solidFill>
                  <a:srgbClr val="C00000"/>
                </a:solidFill>
                <a:latin typeface="Gill Sans Std Bold"/>
              </a:rPr>
              <a:t>Plan</a:t>
            </a:r>
          </a:p>
          <a:p>
            <a:pPr eaLnBrk="0" fontAlgn="base" hangingPunct="0"/>
            <a:endParaRPr lang="en-US" dirty="0" smtClean="0"/>
          </a:p>
          <a:p>
            <a:pPr marL="285750" indent="-285750" eaLnBrk="0" fontAlgn="base" hangingPunct="0">
              <a:buFont typeface="Arial" panose="020B0604020202020204" pitchFamily="34" charset="0"/>
              <a:buChar char="•"/>
            </a:pPr>
            <a:endParaRPr lang="en-US" sz="2400" dirty="0">
              <a:latin typeface="Gill Sans Light"/>
            </a:endParaRPr>
          </a:p>
          <a:p>
            <a:pPr eaLnBrk="0" fontAlgn="base" hangingPunct="0"/>
            <a:endParaRPr lang="en-US" sz="2400" dirty="0" smtClean="0">
              <a:latin typeface="Gill Sans Light"/>
            </a:endParaRPr>
          </a:p>
          <a:p>
            <a:pPr marL="342900" indent="-342900" eaLnBrk="0" fontAlgn="base" hangingPunct="0">
              <a:buFont typeface="Arial" panose="020B0604020202020204" pitchFamily="34" charset="0"/>
              <a:buChar char="•"/>
            </a:pPr>
            <a:r>
              <a:rPr lang="en-US" sz="2400" dirty="0" smtClean="0">
                <a:latin typeface="Gill Sans Light"/>
              </a:rPr>
              <a:t>Final Statewide Transition Plan: Submit to CMS by 4/28/2017.</a:t>
            </a:r>
          </a:p>
          <a:p>
            <a:pPr marL="342900" indent="-342900" eaLnBrk="0" fontAlgn="base" hangingPunct="0">
              <a:buFont typeface="Arial" panose="020B0604020202020204" pitchFamily="34" charset="0"/>
              <a:buChar char="•"/>
            </a:pPr>
            <a:endParaRPr lang="en-US" sz="2400" dirty="0" smtClean="0">
              <a:latin typeface="Gill Sans Light"/>
            </a:endParaRPr>
          </a:p>
          <a:p>
            <a:pPr marL="342900" indent="-342900" eaLnBrk="0" fontAlgn="base" hangingPunct="0">
              <a:buFont typeface="Arial" panose="020B0604020202020204" pitchFamily="34" charset="0"/>
              <a:buChar char="•"/>
            </a:pPr>
            <a:r>
              <a:rPr lang="en-US" sz="2400" dirty="0" smtClean="0">
                <a:latin typeface="Gill Sans Light"/>
              </a:rPr>
              <a:t>Thirty day public comment period – open through April 11, 2017.</a:t>
            </a:r>
          </a:p>
          <a:p>
            <a:pPr marL="285750" indent="-285750" eaLnBrk="0" fontAlgn="base" hangingPunct="0">
              <a:buFont typeface="Arial" panose="020B0604020202020204" pitchFamily="34" charset="0"/>
              <a:buChar char="•"/>
            </a:pPr>
            <a:endParaRPr lang="en-US" sz="2400" dirty="0">
              <a:latin typeface="Gill Sans Light"/>
            </a:endParaRPr>
          </a:p>
          <a:p>
            <a:pPr marL="285750" indent="-285750" eaLnBrk="0" fontAlgn="base" hangingPunct="0">
              <a:buFont typeface="Arial" panose="020B0604020202020204" pitchFamily="34" charset="0"/>
              <a:buChar char="•"/>
            </a:pPr>
            <a:r>
              <a:rPr lang="en-US" sz="2400" dirty="0" smtClean="0">
                <a:latin typeface="Gill Sans Light"/>
              </a:rPr>
              <a:t>Update of data due to CMS September, 2017 and then annually or upon request by CMS.  (Next data:  HCBS IDD Residential Settings).  </a:t>
            </a: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9</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535" y="533400"/>
            <a:ext cx="1006986" cy="762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1637798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4168</TotalTime>
  <Words>2736</Words>
  <Application>Microsoft Office PowerPoint</Application>
  <PresentationFormat>On-screen Show (4:3)</PresentationFormat>
  <Paragraphs>678</Paragraphs>
  <Slides>59</Slides>
  <Notes>20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PowerPoint Presentation</vt:lpstr>
      <vt:lpstr>HCBS Settings Rule</vt:lpstr>
      <vt:lpstr>HCBS Requirements</vt:lpstr>
      <vt:lpstr>HCBS Requirements</vt:lpstr>
      <vt:lpstr>HCBS Requirements</vt:lpstr>
      <vt:lpstr>PowerPoint Presentation</vt:lpstr>
      <vt:lpstr>PowerPoint Presentation</vt:lpstr>
      <vt:lpstr>PowerPoint Presentation</vt:lpstr>
      <vt:lpstr>PowerPoint Presentation</vt:lpstr>
      <vt:lpstr>PowerPoint Presentation</vt:lpstr>
      <vt:lpstr>State Self-Assessment</vt:lpstr>
      <vt:lpstr>State Self-Assessment </vt:lpstr>
      <vt:lpstr>PowerPoint Presentation</vt:lpstr>
      <vt:lpstr>Provider Self-Assessments</vt:lpstr>
      <vt:lpstr>Provider Self-Assessments</vt:lpstr>
      <vt:lpstr>Provider Self-Assessments</vt:lpstr>
      <vt:lpstr>Provider Transition Plans</vt:lpstr>
      <vt:lpstr>Provider Transition Plans</vt:lpstr>
      <vt:lpstr>Site by Site Assessments:  Day Programs &amp; Services</vt:lpstr>
      <vt:lpstr>Site by Site Assessments:  Day Programs &amp; Services</vt:lpstr>
      <vt:lpstr>Site by Site Assessments:  Supported Living; Host Homes; Residential Habilitation  </vt:lpstr>
      <vt:lpstr>Site by Site Assessments:  Supported Living; Host Homes; Residential Habilitation  </vt:lpstr>
      <vt:lpstr>Results of Site by Site Assessments: Residential</vt:lpstr>
      <vt:lpstr>PCR Residential Results</vt:lpstr>
      <vt:lpstr>PCR Residential Results</vt:lpstr>
      <vt:lpstr>Site by Site Assessments: Assisted Living-EPD</vt:lpstr>
      <vt:lpstr>Site by Site Assessments: Community Residence Facilities &amp; Non-EPD Assisted Living</vt:lpstr>
      <vt:lpstr>Heightened Scrutiny</vt:lpstr>
      <vt:lpstr>Heightened Scrutiny</vt:lpstr>
      <vt:lpstr>Heightened Scrutiny</vt:lpstr>
      <vt:lpstr>Heightened Scrutiny</vt:lpstr>
      <vt:lpstr>PowerPoint Presentation</vt:lpstr>
      <vt:lpstr>PowerPoint Presentation</vt:lpstr>
      <vt:lpstr>PowerPoint Presentation</vt:lpstr>
      <vt:lpstr>PowerPoint Presentation</vt:lpstr>
      <vt:lpstr>Day Habilitation LON Distribution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Changes Made to Policy</vt:lpstr>
      <vt:lpstr>Proposed Changes to Policy</vt:lpstr>
      <vt:lpstr>Proposed Changes to Policy-EPD Waiver Settings </vt:lpstr>
      <vt:lpstr>PowerPoint Presentation</vt:lpstr>
      <vt:lpstr>Capacity Building</vt:lpstr>
      <vt:lpstr>Capacity Building</vt:lpstr>
      <vt:lpstr>For More Information</vt:lpstr>
      <vt:lpstr>For More Information</vt:lpstr>
    </vt:vector>
  </TitlesOfParts>
  <Company>Production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Kara Lebovitz</dc:creator>
  <cp:lastModifiedBy>Leveton, Erin (DDS)</cp:lastModifiedBy>
  <cp:revision>365</cp:revision>
  <cp:lastPrinted>2017-03-29T21:41:04Z</cp:lastPrinted>
  <dcterms:created xsi:type="dcterms:W3CDTF">2014-12-16T01:46:13Z</dcterms:created>
  <dcterms:modified xsi:type="dcterms:W3CDTF">2017-03-30T19:59:19Z</dcterms:modified>
</cp:coreProperties>
</file>