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7" r:id="rId3"/>
    <p:sldId id="313" r:id="rId4"/>
    <p:sldId id="314" r:id="rId5"/>
    <p:sldId id="333" r:id="rId6"/>
    <p:sldId id="332" r:id="rId7"/>
    <p:sldId id="30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87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7F5FF-9CBF-446F-BDBC-935D88DF2A84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0075A-3903-47B1-8D14-9FCB3EA1C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1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Respite</a:t>
            </a:r>
            <a:r>
              <a:rPr lang="en-US" dirty="0"/>
              <a:t>:  the Participant/AR would arrange for the participate to go to another location besides their natural home for a short-term, ensure that persons continue to receive services and have access to community activities as described in their ISP when their PDW is not available. Under PDS if a participant select respite for a services, must be 2 PDWS. </a:t>
            </a:r>
          </a:p>
          <a:p>
            <a:r>
              <a:rPr lang="en-US" b="1" dirty="0"/>
              <a:t>Companion</a:t>
            </a:r>
            <a:r>
              <a:rPr lang="en-US" dirty="0"/>
              <a:t>: can be used during the day or overnight hours when supervision or non-medical support is needed to ensure the person’s safety. The unit of service shall be fifteen (15) minutes/max 8hr day/ 40 </a:t>
            </a:r>
            <a:r>
              <a:rPr lang="en-US" dirty="0" err="1"/>
              <a:t>hrs</a:t>
            </a:r>
            <a:r>
              <a:rPr lang="en-US" dirty="0"/>
              <a:t> </a:t>
            </a:r>
            <a:r>
              <a:rPr lang="en-US" dirty="0" err="1"/>
              <a:t>wk</a:t>
            </a:r>
            <a:r>
              <a:rPr lang="en-US" dirty="0"/>
              <a:t>….does not include the Companion Worker’s transportation time to/from the person’s home; or the Worker's break/mealtime. Can not be provided at same time as other</a:t>
            </a:r>
          </a:p>
          <a:p>
            <a:r>
              <a:rPr lang="en-US" b="1" dirty="0"/>
              <a:t>IDS</a:t>
            </a:r>
            <a:r>
              <a:rPr lang="en-US" dirty="0"/>
              <a:t>: Individualized Day Supports are designed to support the person, whenever possible, outside the home enabling the person to experience greater participation in community integrated activities</a:t>
            </a:r>
          </a:p>
          <a:p>
            <a:r>
              <a:rPr lang="en-US" b="1" dirty="0"/>
              <a:t>**</a:t>
            </a:r>
            <a:r>
              <a:rPr lang="en-US" b="1" dirty="0" err="1"/>
              <a:t>InHome</a:t>
            </a:r>
            <a:r>
              <a:rPr lang="en-US" dirty="0"/>
              <a:t>: ADLs that support the outcomes identified in the ISP, in home and community. IFS Calculator can be used to determine the allowable hours not to exceed 75K. </a:t>
            </a:r>
          </a:p>
          <a:p>
            <a:r>
              <a:rPr lang="en-US" dirty="0"/>
              <a:t>LASTLY, we have IDGS… this service is only offered to persons enrolled in PDS </a:t>
            </a:r>
          </a:p>
          <a:p>
            <a:r>
              <a:rPr lang="en-US" b="1" dirty="0"/>
              <a:t>IDGS</a:t>
            </a:r>
            <a:r>
              <a:rPr lang="en-US" dirty="0"/>
              <a:t>: This service allows for participants to purchase services, equipment, or supplies not otherwise provided through this waiver or through the Medicaid </a:t>
            </a:r>
          </a:p>
          <a:p>
            <a:r>
              <a:rPr lang="en-US" dirty="0"/>
              <a:t>State Plan that address an identified need in the ISP. </a:t>
            </a:r>
          </a:p>
          <a:p>
            <a:r>
              <a:rPr lang="en-US" dirty="0"/>
              <a:t>2500 cap WITHIN the 75k. If a participant doesn’t use all 2500, the balance will go back into the budget. (75,000-2500= 72.5)</a:t>
            </a:r>
          </a:p>
          <a:p>
            <a:endParaRPr lang="en-US" dirty="0"/>
          </a:p>
          <a:p>
            <a:r>
              <a:rPr lang="en-US" dirty="0"/>
              <a:t>All PDS services are offered by PDWs. For each service the PDW requirements are the same….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810AC-92B2-C843-AD7B-EBCA31EF58C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512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Respite</a:t>
            </a:r>
            <a:r>
              <a:rPr lang="en-US" dirty="0"/>
              <a:t>:  the Participant/AR would arrange for the participate to go to another location besides their natural home for a short-term, ensure that persons continue to receive services and have access to community activities as described in their ISP when their PDW is not available. Under PDS if a participant select respite for a services, must be 2 individuals. </a:t>
            </a:r>
          </a:p>
          <a:p>
            <a:r>
              <a:rPr lang="en-US" b="1" dirty="0"/>
              <a:t>Companion</a:t>
            </a:r>
            <a:r>
              <a:rPr lang="en-US" dirty="0"/>
              <a:t>: can be used during the day or overnight hours when supervision or non-medical support is needed to ensure the person’s safety. The unit of service shall be fifteen (15) minutes/max 8hr day/ 40 </a:t>
            </a:r>
            <a:r>
              <a:rPr lang="en-US" dirty="0" err="1"/>
              <a:t>hrs</a:t>
            </a:r>
            <a:r>
              <a:rPr lang="en-US" dirty="0"/>
              <a:t> </a:t>
            </a:r>
            <a:r>
              <a:rPr lang="en-US" dirty="0" err="1"/>
              <a:t>wk</a:t>
            </a:r>
            <a:r>
              <a:rPr lang="en-US" dirty="0"/>
              <a:t>….does not include the Companion Worker’s transportation time to/from the person’s home; or the Worker's break/mealtime. Can not be provided at same time as other</a:t>
            </a:r>
          </a:p>
          <a:p>
            <a:r>
              <a:rPr lang="en-US" b="1" dirty="0"/>
              <a:t>IDS</a:t>
            </a:r>
            <a:r>
              <a:rPr lang="en-US" dirty="0"/>
              <a:t>: Individualized Day Supports are designed to support the person, whenever possible, outside the home enabling the person to experience greater participation in community integrated activities</a:t>
            </a:r>
          </a:p>
          <a:p>
            <a:r>
              <a:rPr lang="en-US" b="1" dirty="0"/>
              <a:t>**</a:t>
            </a:r>
            <a:r>
              <a:rPr lang="en-US" b="1" dirty="0" err="1"/>
              <a:t>InHome</a:t>
            </a:r>
            <a:r>
              <a:rPr lang="en-US" dirty="0"/>
              <a:t>: This is the twin sister service to PCA services in the EPD Waiver. PDW provide support with ADLs that focus on the outcomes identified in the ISP= Person Centered Plan.  </a:t>
            </a:r>
          </a:p>
          <a:p>
            <a:r>
              <a:rPr lang="en-US" dirty="0"/>
              <a:t>LASTLY, we have </a:t>
            </a:r>
            <a:r>
              <a:rPr lang="en-US"/>
              <a:t>IDGS… </a:t>
            </a:r>
            <a:endParaRPr lang="en-US" dirty="0"/>
          </a:p>
          <a:p>
            <a:r>
              <a:rPr lang="en-US" b="1" dirty="0"/>
              <a:t>IDGS</a:t>
            </a:r>
            <a:r>
              <a:rPr lang="en-US" dirty="0"/>
              <a:t>: This service allows for participants to purchase services, equipment, or supplies not otherwise provided through this waiver or through the Medicaid </a:t>
            </a:r>
          </a:p>
          <a:p>
            <a:r>
              <a:rPr lang="en-US" dirty="0"/>
              <a:t>State Plan that address an identified need in the ISP. </a:t>
            </a:r>
          </a:p>
          <a:p>
            <a:r>
              <a:rPr lang="en-US" dirty="0"/>
              <a:t>2500 cap WITHIN the 75k. If a participant doesn’t use all 2500, the balance will go back into the budget. (75,000-2500= 72.5)</a:t>
            </a:r>
          </a:p>
          <a:p>
            <a:endParaRPr lang="en-US" dirty="0"/>
          </a:p>
          <a:p>
            <a:r>
              <a:rPr lang="en-US" dirty="0"/>
              <a:t>All PDS services are delivered by PDWs. The unique thing about the My Life, My Way program are the PDW requirements for each service vary slightly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810AC-92B2-C843-AD7B-EBCA31EF58C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017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8CDB1-7F02-57E0-110B-CFF3A7BF4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23938A-F27E-4177-3C09-4068C916B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3F1E1-7C8E-28AA-A83B-C9B89D4A2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D809-D63E-4B53-97FA-D0A542E30341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1794B-4A8A-6656-78B4-5B3389E79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4507A-1E26-BBEC-611A-F15CB62A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204F-E85A-4461-B7C5-50CB6835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23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2E1BA-F1ED-219B-581B-9E0592502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C3CFFB-E2FF-0B41-56D6-3B50B7901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5E5F8-C426-608B-765B-473051A4D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D809-D63E-4B53-97FA-D0A542E30341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EE916-A053-7E1C-C5DF-F051F34AE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DE8D0-196B-8150-9672-54D771321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204F-E85A-4461-B7C5-50CB6835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8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821B1F-F04E-7FC1-D7D2-81781207CA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341F4E-1411-74D3-443A-21A0B3B66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00C17-C714-B92D-B95A-EC4A3715C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D809-D63E-4B53-97FA-D0A542E30341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98597-392D-6CD4-F7C1-8B1E77274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ADB0A-3C9C-4EA7-78E0-266DCA6BA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204F-E85A-4461-B7C5-50CB6835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27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702734"/>
            <a:ext cx="12192000" cy="6155267"/>
          </a:xfrm>
          <a:prstGeom prst="rect">
            <a:avLst/>
          </a:prstGeom>
          <a:solidFill>
            <a:srgbClr val="C40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Oval 15"/>
          <p:cNvSpPr/>
          <p:nvPr userDrawn="1"/>
        </p:nvSpPr>
        <p:spPr>
          <a:xfrm rot="1112321">
            <a:off x="-1447889" y="-1716455"/>
            <a:ext cx="16876999" cy="518639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 descr="14160DDSS_logo_DDS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7704" y="486713"/>
            <a:ext cx="1656653" cy="153317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9611531" y="0"/>
            <a:ext cx="2592661" cy="294162"/>
          </a:xfrm>
          <a:prstGeom prst="rect">
            <a:avLst/>
          </a:prstGeom>
          <a:solidFill>
            <a:srgbClr val="C40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611531" cy="294162"/>
          </a:xfrm>
          <a:prstGeom prst="rect">
            <a:avLst/>
          </a:prstGeom>
          <a:solidFill>
            <a:srgbClr val="011F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38246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124200"/>
            <a:ext cx="9753600" cy="2895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buNone/>
              <a:defRPr sz="3200" b="0" i="0">
                <a:latin typeface="Gill Sans Std Light"/>
                <a:cs typeface="Gill Sans Std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762000"/>
            <a:ext cx="9753600" cy="1143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4900"/>
              </a:lnSpc>
              <a:defRPr sz="4800" b="0" i="0">
                <a:solidFill>
                  <a:srgbClr val="C4004F"/>
                </a:solidFill>
                <a:latin typeface="Gill Sans Std Light"/>
                <a:cs typeface="Gill Sans Std Light"/>
              </a:defRPr>
            </a:lvl1pPr>
          </a:lstStyle>
          <a:p>
            <a:r>
              <a:rPr lang="en-US" dirty="0"/>
              <a:t>Slide Headline 1</a:t>
            </a:r>
            <a:br>
              <a:rPr lang="en-US" dirty="0"/>
            </a:br>
            <a:r>
              <a:rPr lang="en-US" dirty="0"/>
              <a:t>Slide Headline 2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0" y="2362200"/>
            <a:ext cx="9753600" cy="4572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b="0" i="0">
                <a:solidFill>
                  <a:srgbClr val="011F4F"/>
                </a:solidFill>
                <a:latin typeface="Gill Sans Std Bold"/>
                <a:cs typeface="Gill Sans Std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Subhead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Gill Sans Std Light"/>
              </a:defRPr>
            </a:lvl1pPr>
          </a:lstStyle>
          <a:p>
            <a:fld id="{7D289284-70B2-944D-BA0D-80D5B831EF78}" type="datetimeFigureOut">
              <a:rPr lang="en-US" smtClean="0"/>
              <a:pPr/>
              <a:t>6/22/2023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Gill Sans Std Light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ill Sans Std Light"/>
              </a:defRPr>
            </a:lvl1pPr>
          </a:lstStyle>
          <a:p>
            <a:fld id="{4A75BE36-4E3E-C248-B598-07ED9BB6E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554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56643"/>
            <a:ext cx="10363200" cy="2869520"/>
          </a:xfrm>
          <a:prstGeom prst="rect">
            <a:avLst/>
          </a:prstGeom>
        </p:spPr>
        <p:txBody>
          <a:bodyPr/>
          <a:lstStyle>
            <a:lvl1pPr>
              <a:buClr>
                <a:srgbClr val="C40033"/>
              </a:buClr>
              <a:defRPr>
                <a:latin typeface="Gill Sans Std Light"/>
              </a:defRPr>
            </a:lvl1pPr>
            <a:lvl2pPr>
              <a:buClr>
                <a:srgbClr val="C40033"/>
              </a:buClr>
              <a:defRPr>
                <a:latin typeface="Gill Sans Std Light"/>
              </a:defRPr>
            </a:lvl2pPr>
            <a:lvl3pPr>
              <a:buClr>
                <a:srgbClr val="C40033"/>
              </a:buClr>
              <a:defRPr>
                <a:latin typeface="Gill Sans Std Light"/>
              </a:defRPr>
            </a:lvl3pPr>
            <a:lvl4pPr>
              <a:buClr>
                <a:srgbClr val="C40033"/>
              </a:buClr>
              <a:defRPr>
                <a:latin typeface="Gill Sans Std Light"/>
              </a:defRPr>
            </a:lvl4pPr>
            <a:lvl5pPr>
              <a:buClr>
                <a:srgbClr val="C40033"/>
              </a:buClr>
              <a:defRPr>
                <a:latin typeface="Gill Sans Std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762000"/>
            <a:ext cx="9753600" cy="1143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4900"/>
              </a:lnSpc>
              <a:defRPr sz="4800" b="0" i="0">
                <a:solidFill>
                  <a:srgbClr val="C4004F"/>
                </a:solidFill>
                <a:latin typeface="Gill Sans Std Light"/>
                <a:cs typeface="Gill Sans Std Light"/>
              </a:defRPr>
            </a:lvl1pPr>
          </a:lstStyle>
          <a:p>
            <a:r>
              <a:rPr lang="en-US" dirty="0"/>
              <a:t>Slide Headline 1</a:t>
            </a:r>
            <a:br>
              <a:rPr lang="en-US" dirty="0"/>
            </a:br>
            <a:r>
              <a:rPr lang="en-US" dirty="0"/>
              <a:t>Slide Headline 2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219200" y="2362200"/>
            <a:ext cx="9753600" cy="4572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b="0" i="0">
                <a:solidFill>
                  <a:srgbClr val="011F4F"/>
                </a:solidFill>
                <a:latin typeface="Gill Sans Std Bold"/>
                <a:cs typeface="Gill Sans Std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Subhead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Gill Sans Std Light"/>
              </a:defRPr>
            </a:lvl1pPr>
          </a:lstStyle>
          <a:p>
            <a:fld id="{7D289284-70B2-944D-BA0D-80D5B831EF78}" type="datetimeFigureOut">
              <a:rPr lang="en-US" smtClean="0"/>
              <a:pPr/>
              <a:t>6/22/2023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Gill Sans Std Ligh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ill Sans Std Light"/>
              </a:defRPr>
            </a:lvl1pPr>
          </a:lstStyle>
          <a:p>
            <a:fld id="{4A75BE36-4E3E-C248-B598-07ED9BB6E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78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295837"/>
            <a:ext cx="4775200" cy="3830326"/>
          </a:xfrm>
          <a:prstGeom prst="rect">
            <a:avLst/>
          </a:prstGeom>
        </p:spPr>
        <p:txBody>
          <a:bodyPr/>
          <a:lstStyle>
            <a:lvl1pPr>
              <a:buClr>
                <a:srgbClr val="C40033"/>
              </a:buClr>
              <a:defRPr sz="2800">
                <a:latin typeface="Gill Sans Std Light"/>
              </a:defRPr>
            </a:lvl1pPr>
            <a:lvl2pPr>
              <a:buClr>
                <a:srgbClr val="C40033"/>
              </a:buClr>
              <a:defRPr sz="2400">
                <a:latin typeface="Gill Sans Std Light"/>
              </a:defRPr>
            </a:lvl2pPr>
            <a:lvl3pPr>
              <a:buClr>
                <a:srgbClr val="C40033"/>
              </a:buClr>
              <a:defRPr sz="2000">
                <a:latin typeface="Gill Sans Std Light"/>
              </a:defRPr>
            </a:lvl3pPr>
            <a:lvl4pPr>
              <a:buClr>
                <a:srgbClr val="C40033"/>
              </a:buClr>
              <a:defRPr sz="1800">
                <a:latin typeface="Gill Sans Std Light"/>
              </a:defRPr>
            </a:lvl4pPr>
            <a:lvl5pPr>
              <a:buClr>
                <a:srgbClr val="C40033"/>
              </a:buClr>
              <a:defRPr sz="1800">
                <a:latin typeface="Gill Sans Std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95837"/>
            <a:ext cx="4775200" cy="3830326"/>
          </a:xfrm>
          <a:prstGeom prst="rect">
            <a:avLst/>
          </a:prstGeom>
        </p:spPr>
        <p:txBody>
          <a:bodyPr/>
          <a:lstStyle>
            <a:lvl1pPr>
              <a:buClr>
                <a:srgbClr val="C40033"/>
              </a:buClr>
              <a:defRPr sz="2800">
                <a:latin typeface="Gill Sans Std Light"/>
              </a:defRPr>
            </a:lvl1pPr>
            <a:lvl2pPr>
              <a:buClr>
                <a:srgbClr val="C40033"/>
              </a:buClr>
              <a:defRPr sz="2400">
                <a:latin typeface="Gill Sans Std Light"/>
              </a:defRPr>
            </a:lvl2pPr>
            <a:lvl3pPr>
              <a:buClr>
                <a:srgbClr val="C40033"/>
              </a:buClr>
              <a:defRPr sz="2000">
                <a:latin typeface="Gill Sans Std Light"/>
              </a:defRPr>
            </a:lvl3pPr>
            <a:lvl4pPr>
              <a:buClr>
                <a:srgbClr val="C40033"/>
              </a:buClr>
              <a:defRPr sz="1800">
                <a:latin typeface="Gill Sans Std Light"/>
              </a:defRPr>
            </a:lvl4pPr>
            <a:lvl5pPr>
              <a:buClr>
                <a:srgbClr val="C40033"/>
              </a:buClr>
              <a:defRPr sz="1800">
                <a:latin typeface="Gill Sans Std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762000"/>
            <a:ext cx="9753600" cy="1143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4900"/>
              </a:lnSpc>
              <a:defRPr sz="4800" b="0" i="0">
                <a:solidFill>
                  <a:srgbClr val="C4004F"/>
                </a:solidFill>
                <a:latin typeface="Gill Sans Std Light"/>
                <a:cs typeface="Gill Sans Std Light"/>
              </a:defRPr>
            </a:lvl1pPr>
          </a:lstStyle>
          <a:p>
            <a:r>
              <a:rPr lang="en-US" dirty="0"/>
              <a:t>Slide Headline 1</a:t>
            </a:r>
            <a:br>
              <a:rPr lang="en-US" dirty="0"/>
            </a:br>
            <a:r>
              <a:rPr lang="en-US" dirty="0"/>
              <a:t>Slide Headline 2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Gill Sans Std Light"/>
              </a:defRPr>
            </a:lvl1pPr>
          </a:lstStyle>
          <a:p>
            <a:fld id="{7D289284-70B2-944D-BA0D-80D5B831EF78}" type="datetimeFigureOut">
              <a:rPr lang="en-US" smtClean="0"/>
              <a:pPr/>
              <a:t>6/22/2023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Gill Sans Std Light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ill Sans Std Light"/>
              </a:defRPr>
            </a:lvl1pPr>
          </a:lstStyle>
          <a:p>
            <a:fld id="{4A75BE36-4E3E-C248-B598-07ED9BB6E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060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19200" y="2225963"/>
            <a:ext cx="47773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0" i="0">
                <a:solidFill>
                  <a:srgbClr val="011F4F"/>
                </a:solidFill>
                <a:latin typeface="Gill Sans Std Bold"/>
                <a:cs typeface="Gill Sans Std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Slide Subhead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2865726"/>
            <a:ext cx="4777317" cy="3260437"/>
          </a:xfrm>
          <a:prstGeom prst="rect">
            <a:avLst/>
          </a:prstGeom>
        </p:spPr>
        <p:txBody>
          <a:bodyPr/>
          <a:lstStyle>
            <a:lvl1pPr>
              <a:buClr>
                <a:srgbClr val="C40033"/>
              </a:buClr>
              <a:defRPr sz="2400">
                <a:latin typeface="Gill Sans Std Light"/>
              </a:defRPr>
            </a:lvl1pPr>
            <a:lvl2pPr>
              <a:buClr>
                <a:srgbClr val="C40033"/>
              </a:buClr>
              <a:defRPr sz="2000">
                <a:latin typeface="Gill Sans Std Light"/>
              </a:defRPr>
            </a:lvl2pPr>
            <a:lvl3pPr>
              <a:buClr>
                <a:srgbClr val="C40033"/>
              </a:buClr>
              <a:defRPr sz="1800">
                <a:latin typeface="Gill Sans Std Light"/>
              </a:defRPr>
            </a:lvl3pPr>
            <a:lvl4pPr>
              <a:buClr>
                <a:srgbClr val="C40033"/>
              </a:buClr>
              <a:defRPr sz="1600">
                <a:latin typeface="Gill Sans Std Light"/>
              </a:defRPr>
            </a:lvl4pPr>
            <a:lvl5pPr>
              <a:buClr>
                <a:srgbClr val="C40033"/>
              </a:buClr>
              <a:defRPr sz="1600">
                <a:latin typeface="Gill Sans Std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2225963"/>
            <a:ext cx="47794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0" i="0">
                <a:solidFill>
                  <a:srgbClr val="011F4F"/>
                </a:solidFill>
                <a:latin typeface="Gill Sans Std Bold"/>
                <a:cs typeface="Gill Sans Std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Slide Subhead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865725"/>
            <a:ext cx="4779433" cy="3260438"/>
          </a:xfrm>
          <a:prstGeom prst="rect">
            <a:avLst/>
          </a:prstGeom>
        </p:spPr>
        <p:txBody>
          <a:bodyPr/>
          <a:lstStyle>
            <a:lvl1pPr>
              <a:buClr>
                <a:srgbClr val="C40033"/>
              </a:buClr>
              <a:defRPr sz="2400">
                <a:latin typeface="Gill Sans Std Light"/>
              </a:defRPr>
            </a:lvl1pPr>
            <a:lvl2pPr>
              <a:buClr>
                <a:srgbClr val="C40033"/>
              </a:buClr>
              <a:defRPr sz="2000">
                <a:latin typeface="Gill Sans Std Light"/>
              </a:defRPr>
            </a:lvl2pPr>
            <a:lvl3pPr>
              <a:buClr>
                <a:srgbClr val="C40033"/>
              </a:buClr>
              <a:defRPr sz="1800">
                <a:latin typeface="Gill Sans Std Light"/>
              </a:defRPr>
            </a:lvl3pPr>
            <a:lvl4pPr>
              <a:buClr>
                <a:srgbClr val="C40033"/>
              </a:buClr>
              <a:defRPr sz="1600">
                <a:latin typeface="Gill Sans Std Light"/>
              </a:defRPr>
            </a:lvl4pPr>
            <a:lvl5pPr>
              <a:buClr>
                <a:srgbClr val="C40033"/>
              </a:buClr>
              <a:defRPr sz="1600">
                <a:latin typeface="Gill Sans Std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762000"/>
            <a:ext cx="9753600" cy="1143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4900"/>
              </a:lnSpc>
              <a:defRPr sz="4800" b="0" i="0">
                <a:solidFill>
                  <a:srgbClr val="C4004F"/>
                </a:solidFill>
                <a:latin typeface="Gill Sans Std Light"/>
                <a:cs typeface="Gill Sans Std Light"/>
              </a:defRPr>
            </a:lvl1pPr>
          </a:lstStyle>
          <a:p>
            <a:r>
              <a:rPr lang="en-US" dirty="0"/>
              <a:t>Slide Headline 1</a:t>
            </a:r>
            <a:br>
              <a:rPr lang="en-US" dirty="0"/>
            </a:br>
            <a:r>
              <a:rPr lang="en-US" dirty="0"/>
              <a:t>Slide Headline 2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Gill Sans Std Light"/>
              </a:defRPr>
            </a:lvl1pPr>
          </a:lstStyle>
          <a:p>
            <a:fld id="{7D289284-70B2-944D-BA0D-80D5B831EF78}" type="datetimeFigureOut">
              <a:rPr lang="en-US" smtClean="0"/>
              <a:pPr/>
              <a:t>6/22/2023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Gill Sans Std Light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ill Sans Std Light"/>
              </a:defRPr>
            </a:lvl1pPr>
          </a:lstStyle>
          <a:p>
            <a:fld id="{4A75BE36-4E3E-C248-B598-07ED9BB6E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07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3134389"/>
            <a:ext cx="6815667" cy="2991775"/>
          </a:xfrm>
          <a:prstGeom prst="rect">
            <a:avLst/>
          </a:prstGeom>
        </p:spPr>
        <p:txBody>
          <a:bodyPr/>
          <a:lstStyle>
            <a:lvl1pPr>
              <a:buClr>
                <a:srgbClr val="C40033"/>
              </a:buClr>
              <a:defRPr sz="3200">
                <a:latin typeface="Gill Sans Std Light"/>
              </a:defRPr>
            </a:lvl1pPr>
            <a:lvl2pPr>
              <a:buClr>
                <a:srgbClr val="C40033"/>
              </a:buClr>
              <a:defRPr sz="2800">
                <a:latin typeface="Gill Sans Std Light"/>
              </a:defRPr>
            </a:lvl2pPr>
            <a:lvl3pPr>
              <a:buClr>
                <a:srgbClr val="C40033"/>
              </a:buClr>
              <a:defRPr sz="2400">
                <a:latin typeface="Gill Sans Std Light"/>
              </a:defRPr>
            </a:lvl3pPr>
            <a:lvl4pPr>
              <a:buClr>
                <a:srgbClr val="C40033"/>
              </a:buClr>
              <a:defRPr sz="2000">
                <a:latin typeface="Gill Sans Std Light"/>
              </a:defRPr>
            </a:lvl4pPr>
            <a:lvl5pPr>
              <a:buClr>
                <a:srgbClr val="C40033"/>
              </a:buClr>
              <a:defRPr sz="2000">
                <a:latin typeface="Gill Sans Std Ligh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134389"/>
            <a:ext cx="3401484" cy="2991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latin typeface="Gill Sans Std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219200" y="2362200"/>
            <a:ext cx="9753600" cy="4572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b="0" i="0">
                <a:solidFill>
                  <a:srgbClr val="011F4F"/>
                </a:solidFill>
                <a:latin typeface="Gill Sans Std Bold"/>
                <a:cs typeface="Gill Sans Std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Subhead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762000"/>
            <a:ext cx="9753600" cy="1143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4900"/>
              </a:lnSpc>
              <a:defRPr sz="4800" b="0" i="0">
                <a:solidFill>
                  <a:srgbClr val="C4004F"/>
                </a:solidFill>
                <a:latin typeface="Gill Sans Std Light"/>
                <a:cs typeface="Gill Sans Std Light"/>
              </a:defRPr>
            </a:lvl1pPr>
          </a:lstStyle>
          <a:p>
            <a:r>
              <a:rPr lang="en-US" dirty="0"/>
              <a:t>Slide Headline 1</a:t>
            </a:r>
            <a:br>
              <a:rPr lang="en-US" dirty="0"/>
            </a:br>
            <a:r>
              <a:rPr lang="en-US" dirty="0"/>
              <a:t>Slide Headline 2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Gill Sans Std Light"/>
              </a:defRPr>
            </a:lvl1pPr>
          </a:lstStyle>
          <a:p>
            <a:fld id="{7D289284-70B2-944D-BA0D-80D5B831EF78}" type="datetimeFigureOut">
              <a:rPr lang="en-US" smtClean="0"/>
              <a:pPr/>
              <a:t>6/22/2023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Gill Sans Std Light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ill Sans Std Light"/>
              </a:defRPr>
            </a:lvl1pPr>
          </a:lstStyle>
          <a:p>
            <a:fld id="{4A75BE36-4E3E-C248-B598-07ED9BB6E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53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solidFill>
                  <a:srgbClr val="011F4F"/>
                </a:solidFill>
                <a:latin typeface="Gill Sans Std Bold"/>
                <a:cs typeface="Gill Sans Std Bold"/>
              </a:defRPr>
            </a:lvl1pPr>
          </a:lstStyle>
          <a:p>
            <a:r>
              <a:rPr lang="en-US" dirty="0"/>
              <a:t>Slide Subhead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Gill Sans Std Ligh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ill Sans Std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Gill Sans Std Light"/>
              </a:defRPr>
            </a:lvl1pPr>
          </a:lstStyle>
          <a:p>
            <a:fld id="{7D289284-70B2-944D-BA0D-80D5B831EF78}" type="datetimeFigureOut">
              <a:rPr lang="en-US" smtClean="0"/>
              <a:pPr/>
              <a:t>6/22/2023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Gill Sans Std Light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ill Sans Std Light"/>
              </a:defRPr>
            </a:lvl1pPr>
          </a:lstStyle>
          <a:p>
            <a:fld id="{4A75BE36-4E3E-C248-B598-07ED9BB6E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81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13AD6-B05F-DE22-0698-81B2FB2B8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FB482-A44C-3F8C-0FD5-2575FBBA2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900A5-6AE1-DDD4-4F16-549EA69A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D809-D63E-4B53-97FA-D0A542E30341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AC4D7-FBED-A5C1-D633-10EF1C8F5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F6931-454E-4AF4-D274-C8A028AAB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204F-E85A-4461-B7C5-50CB6835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3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62EBD-C8AE-CAE2-D644-23E37C5E8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BB037-83D7-CB6E-5BEC-A04D0474D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29EF1-07AA-997E-85D3-C7AB7F34A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D809-D63E-4B53-97FA-D0A542E30341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60877-C869-31EC-E24C-4F84D4D75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ED861-7AC2-1DBE-D421-A9FEB3D9F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204F-E85A-4461-B7C5-50CB6835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08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70D66-6CCE-B661-02DA-3D61E0FFB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78596-BD46-121E-4EC3-C3EFC4C65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6CB59-1572-D1DE-770C-890D7746C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DF57D-947D-707D-A52A-B95DEB6B2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D809-D63E-4B53-97FA-D0A542E30341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04177-828C-4B52-1259-90FA44A5F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A258C-34B4-1481-34AB-B3FD6DEC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204F-E85A-4461-B7C5-50CB6835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2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3835F-85B9-3076-82DD-4F1F94A1F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B6A2D-F32E-CE2F-CEC2-6A6075E5A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8D06E5-B7B1-53C3-371B-6CEC2EF64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F232E2-66CA-9F59-E797-A610008967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ED4F07-34DB-5DA0-DA4E-16FA35955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876860-726C-ED3E-D256-07C52A45B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D809-D63E-4B53-97FA-D0A542E30341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37420F-00EF-8535-7B88-F99B8DC6F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D4D3CA-1EFD-3428-9886-D2553BF16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204F-E85A-4461-B7C5-50CB6835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41BFD-9014-739C-3E6C-DFFF5DBC2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BC37E6-C36A-EB4F-F82B-6FFC9B3E6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D809-D63E-4B53-97FA-D0A542E30341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33D146-BF45-2AEE-7D21-D576158A7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C9F96-4886-C9E4-52BB-1D4DD8628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204F-E85A-4461-B7C5-50CB6835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6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59DE3E-6E80-9075-84CC-6D0DBD982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D809-D63E-4B53-97FA-D0A542E30341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E3069B-7910-5B1F-1B65-D63DBEC8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D3CEF-93AD-40AF-E080-B177160F8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204F-E85A-4461-B7C5-50CB6835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C0D67-58F2-F148-D799-BF0DA847A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70C7E-84E1-6569-BD5B-570458507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F1B55-BB1B-84E0-9B7F-7149F24AE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D3BED-480A-0AFA-2AA0-11256ED42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D809-D63E-4B53-97FA-D0A542E30341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26D1E3-C7D0-73B8-5CBA-0ED46273E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BA79A-8538-BC17-6BFF-2C34BA6EA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204F-E85A-4461-B7C5-50CB6835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3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926A-2753-5CDF-0C00-9F0800992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A02869-E0FB-1DC6-E488-ED7445705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87DA0-8F95-FDD2-E0BB-E551AABB2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3003CF-30AB-EB5D-4E19-8CE3B62BD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D809-D63E-4B53-97FA-D0A542E30341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8E881-9F7C-0B9D-AC70-AF4A3B827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B18E4-BFA5-8483-9825-71603FB03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204F-E85A-4461-B7C5-50CB6835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E1B40-6390-678B-A46E-32181B46B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030E1-291C-CDB7-C080-0AA730C7E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603DC-1C61-733E-8FDA-ADC43621E4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3D809-D63E-4B53-97FA-D0A542E30341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DA662-DB6B-0C78-CD53-EB395E905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7B01B-E87A-E268-701B-51C9F6063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7204F-E85A-4461-B7C5-50CB6835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1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611531" y="0"/>
            <a:ext cx="2592661" cy="294162"/>
          </a:xfrm>
          <a:prstGeom prst="rect">
            <a:avLst/>
          </a:prstGeom>
          <a:solidFill>
            <a:srgbClr val="C40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 descr="14160DDSS_logo_DDSfinal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54519" y="422006"/>
            <a:ext cx="957460" cy="88609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611531" cy="294162"/>
          </a:xfrm>
          <a:prstGeom prst="rect">
            <a:avLst/>
          </a:prstGeom>
          <a:solidFill>
            <a:srgbClr val="011F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8122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4wQ_pSBgD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22C6BA-5950-FC7D-5FFD-C8095F3A3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189"/>
            <a:ext cx="12268856" cy="689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16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7527D97-8820-9D9E-89FB-6D7178162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002" y="0"/>
            <a:ext cx="12329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8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D236C-D6DC-6860-2E95-15F4B4E6F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312" y="1281442"/>
            <a:ext cx="9202479" cy="42049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1D2A59-0112-684F-3786-704DD716A8DC}"/>
              </a:ext>
            </a:extLst>
          </p:cNvPr>
          <p:cNvSpPr txBox="1"/>
          <p:nvPr/>
        </p:nvSpPr>
        <p:spPr>
          <a:xfrm>
            <a:off x="2360429" y="5734747"/>
            <a:ext cx="7581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b="1" i="0" u="sng" dirty="0">
                <a:solidFill>
                  <a:srgbClr val="2E2EFF"/>
                </a:solidFill>
                <a:effectLst/>
                <a:latin typeface="inherit"/>
                <a:hlinkClick r:id="rId3"/>
              </a:rPr>
              <a:t>Video instructions on how to update your information for Medicaid Renewal</a:t>
            </a:r>
            <a:endParaRPr lang="en-US" b="0" i="0" dirty="0">
              <a:solidFill>
                <a:srgbClr val="444444"/>
              </a:solidFill>
              <a:effectLst/>
              <a:latin typeface="Roboto-Regular"/>
            </a:endParaRPr>
          </a:p>
          <a:p>
            <a:pPr algn="ctr" fontAlgn="base"/>
            <a:endParaRPr lang="en-US" b="0" i="0" dirty="0">
              <a:solidFill>
                <a:srgbClr val="444444"/>
              </a:solidFill>
              <a:effectLst/>
              <a:latin typeface="Roboto-Regular"/>
            </a:endParaRPr>
          </a:p>
          <a:p>
            <a:pPr algn="ctr" fontAlgn="base"/>
            <a:r>
              <a:rPr lang="en-US" b="0" i="0" dirty="0">
                <a:solidFill>
                  <a:srgbClr val="444444"/>
                </a:solidFill>
                <a:effectLst/>
                <a:latin typeface="Roboto-Regular"/>
              </a:rPr>
              <a:t> https://www.youtube.com/watch?v=24wQ_pSBgD8</a:t>
            </a:r>
          </a:p>
          <a:p>
            <a:pPr algn="ctr" fontAlgn="base"/>
            <a:endParaRPr lang="en-US" b="0" i="0" dirty="0">
              <a:solidFill>
                <a:srgbClr val="444444"/>
              </a:solidFill>
              <a:effectLst/>
              <a:latin typeface="Roboto-Regula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B5C40F-F651-70FC-FCC5-06A65ABF8515}"/>
              </a:ext>
            </a:extLst>
          </p:cNvPr>
          <p:cNvSpPr txBox="1"/>
          <p:nvPr/>
        </p:nvSpPr>
        <p:spPr>
          <a:xfrm>
            <a:off x="1903506" y="318977"/>
            <a:ext cx="8384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Applicable to DDA Non-waiver Persons </a:t>
            </a:r>
          </a:p>
        </p:txBody>
      </p:sp>
    </p:spTree>
    <p:extLst>
      <p:ext uri="{BB962C8B-B14F-4D97-AF65-F5344CB8AC3E}">
        <p14:creationId xmlns:p14="http://schemas.microsoft.com/office/powerpoint/2010/main" val="3199803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069A6B-03A1-189F-714F-53BE29060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149" y="0"/>
            <a:ext cx="12262198" cy="688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27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4EF82CF-C0A5-B1E6-1694-7BD035D603C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89382466"/>
              </p:ext>
            </p:extLst>
          </p:nvPr>
        </p:nvGraphicFramePr>
        <p:xfrm>
          <a:off x="326571" y="1240041"/>
          <a:ext cx="10543591" cy="533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8813">
                  <a:extLst>
                    <a:ext uri="{9D8B030D-6E8A-4147-A177-3AD203B41FA5}">
                      <a16:colId xmlns:a16="http://schemas.microsoft.com/office/drawing/2014/main" val="1057961474"/>
                    </a:ext>
                  </a:extLst>
                </a:gridCol>
                <a:gridCol w="4367288">
                  <a:extLst>
                    <a:ext uri="{9D8B030D-6E8A-4147-A177-3AD203B41FA5}">
                      <a16:colId xmlns:a16="http://schemas.microsoft.com/office/drawing/2014/main" val="2511926047"/>
                    </a:ext>
                  </a:extLst>
                </a:gridCol>
                <a:gridCol w="2677490">
                  <a:extLst>
                    <a:ext uri="{9D8B030D-6E8A-4147-A177-3AD203B41FA5}">
                      <a16:colId xmlns:a16="http://schemas.microsoft.com/office/drawing/2014/main" val="1776200758"/>
                    </a:ext>
                  </a:extLst>
                </a:gridCol>
              </a:tblGrid>
              <a:tr h="61854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Service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Description</a:t>
                      </a:r>
                      <a:r>
                        <a:rPr lang="en-US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Limit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218561"/>
                  </a:ext>
                </a:extLst>
              </a:tr>
              <a:tr h="744234">
                <a:tc>
                  <a:txBody>
                    <a:bodyPr/>
                    <a:lstStyle/>
                    <a:p>
                      <a:r>
                        <a:rPr lang="en-US" sz="2000" b="0" dirty="0"/>
                        <a:t>Respite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Daily, out of home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 days/ per budget year.</a:t>
                      </a:r>
                    </a:p>
                    <a:p>
                      <a:r>
                        <a:rPr lang="en-US" sz="1600" dirty="0"/>
                        <a:t>Must have min </a:t>
                      </a:r>
                      <a:r>
                        <a:rPr lang="en-US" sz="1600"/>
                        <a:t>2 PDWs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818613"/>
                  </a:ext>
                </a:extLst>
              </a:tr>
              <a:tr h="1539045">
                <a:tc>
                  <a:txBody>
                    <a:bodyPr/>
                    <a:lstStyle/>
                    <a:p>
                      <a:r>
                        <a:rPr lang="en-US" sz="2000" b="0" dirty="0"/>
                        <a:t>Companion Services 1:1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Companion services provide non-medical assistance &amp; supervision to support a person’s goals, desires, and needs in the person’s ISP.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40 hours per </a:t>
                      </a:r>
                      <a:r>
                        <a:rPr lang="en-US" sz="1600" dirty="0" err="1"/>
                        <a:t>wk</a:t>
                      </a:r>
                      <a:r>
                        <a:rPr lang="en-US" sz="1600" dirty="0"/>
                        <a:t>/8 </a:t>
                      </a:r>
                      <a:r>
                        <a:rPr lang="en-US" sz="1600" dirty="0" err="1"/>
                        <a:t>hrs</a:t>
                      </a:r>
                      <a:r>
                        <a:rPr lang="en-US" sz="1600" dirty="0"/>
                        <a:t> day.  Cannot be provided at the same time as In-Home Supports, IDS or Respite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981500"/>
                  </a:ext>
                </a:extLst>
              </a:tr>
              <a:tr h="2437780">
                <a:tc>
                  <a:txBody>
                    <a:bodyPr/>
                    <a:lstStyle/>
                    <a:p>
                      <a:r>
                        <a:rPr lang="en-US" sz="2000" b="0" dirty="0"/>
                        <a:t>Individual Day Supports 1:1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This service is to support individuals who would benefit &amp; thrive in an atmosphere that focus on specified goals for a specified amount of time for the purpose of advancing community integration. Ex: participating at senior center, working on adult skill in natural community, volunteer work.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IDS may be authorized for a min. of 2 and a max. of 6 hours per day. Not to exceed 30hr/wk.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951451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BC78E0BE-BC95-EA2B-D955-BBD02DDAA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264" y="502293"/>
            <a:ext cx="7315200" cy="594944"/>
          </a:xfrm>
        </p:spPr>
        <p:txBody>
          <a:bodyPr/>
          <a:lstStyle/>
          <a:p>
            <a:pPr algn="ctr"/>
            <a:r>
              <a:rPr lang="en-US" dirty="0"/>
              <a:t>PDS Service Descriptions</a:t>
            </a:r>
          </a:p>
        </p:txBody>
      </p:sp>
    </p:spTree>
    <p:extLst>
      <p:ext uri="{BB962C8B-B14F-4D97-AF65-F5344CB8AC3E}">
        <p14:creationId xmlns:p14="http://schemas.microsoft.com/office/powerpoint/2010/main" val="3920791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4EF82CF-C0A5-B1E6-1694-7BD035D603C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80131499"/>
              </p:ext>
            </p:extLst>
          </p:nvPr>
        </p:nvGraphicFramePr>
        <p:xfrm>
          <a:off x="587828" y="1614195"/>
          <a:ext cx="10543591" cy="33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8813">
                  <a:extLst>
                    <a:ext uri="{9D8B030D-6E8A-4147-A177-3AD203B41FA5}">
                      <a16:colId xmlns:a16="http://schemas.microsoft.com/office/drawing/2014/main" val="1057961474"/>
                    </a:ext>
                  </a:extLst>
                </a:gridCol>
                <a:gridCol w="4367288">
                  <a:extLst>
                    <a:ext uri="{9D8B030D-6E8A-4147-A177-3AD203B41FA5}">
                      <a16:colId xmlns:a16="http://schemas.microsoft.com/office/drawing/2014/main" val="2511926047"/>
                    </a:ext>
                  </a:extLst>
                </a:gridCol>
                <a:gridCol w="2677490">
                  <a:extLst>
                    <a:ext uri="{9D8B030D-6E8A-4147-A177-3AD203B41FA5}">
                      <a16:colId xmlns:a16="http://schemas.microsoft.com/office/drawing/2014/main" val="1776200758"/>
                    </a:ext>
                  </a:extLst>
                </a:gridCol>
              </a:tblGrid>
              <a:tr h="6527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Service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Description</a:t>
                      </a:r>
                      <a:r>
                        <a:rPr lang="en-US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Limit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218561"/>
                  </a:ext>
                </a:extLst>
              </a:tr>
              <a:tr h="1036664">
                <a:tc>
                  <a:txBody>
                    <a:bodyPr/>
                    <a:lstStyle/>
                    <a:p>
                      <a:r>
                        <a:rPr lang="en-US" sz="2000" b="0" dirty="0"/>
                        <a:t>In- Home Supports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Services provided by participant- directed worker (PDW) in the participants natural home.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Varies per allowable budget funding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447528"/>
                  </a:ext>
                </a:extLst>
              </a:tr>
              <a:tr h="1650982">
                <a:tc>
                  <a:txBody>
                    <a:bodyPr/>
                    <a:lstStyle/>
                    <a:p>
                      <a:r>
                        <a:rPr lang="en-US" sz="2000" b="0" dirty="0"/>
                        <a:t>Individual Goods &amp; Services </a:t>
                      </a:r>
                    </a:p>
                    <a:p>
                      <a:r>
                        <a:rPr lang="en-US" sz="2000" b="0" dirty="0"/>
                        <a:t>(IDGS)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Decreases the need for other Medicaid services; Promote inclusion in the community; Increases the waiver participant’s safety in the home environment.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$2,500 cap per budget period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120259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BC78E0BE-BC95-EA2B-D955-BBD02DDAA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933" y="558277"/>
            <a:ext cx="7315200" cy="594944"/>
          </a:xfrm>
        </p:spPr>
        <p:txBody>
          <a:bodyPr/>
          <a:lstStyle/>
          <a:p>
            <a:pPr algn="ctr"/>
            <a:r>
              <a:rPr lang="en-US" dirty="0"/>
              <a:t>PDS Service Descriptions</a:t>
            </a:r>
          </a:p>
        </p:txBody>
      </p:sp>
    </p:spTree>
    <p:extLst>
      <p:ext uri="{BB962C8B-B14F-4D97-AF65-F5344CB8AC3E}">
        <p14:creationId xmlns:p14="http://schemas.microsoft.com/office/powerpoint/2010/main" val="4190028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857</Words>
  <Application>Microsoft Office PowerPoint</Application>
  <PresentationFormat>Widescreen</PresentationFormat>
  <Paragraphs>51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Gill Sans Std Bold</vt:lpstr>
      <vt:lpstr>Gill Sans Std Light</vt:lpstr>
      <vt:lpstr>inherit</vt:lpstr>
      <vt:lpstr>Roboto-Regular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PDS Service Descriptions</vt:lpstr>
      <vt:lpstr>PDS Service Descriptions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Harmon, Pamela (DDS)</dc:creator>
  <cp:lastModifiedBy>Harmon, Pamela (DDS)</cp:lastModifiedBy>
  <cp:revision>4</cp:revision>
  <dcterms:created xsi:type="dcterms:W3CDTF">2023-06-22T14:21:07Z</dcterms:created>
  <dcterms:modified xsi:type="dcterms:W3CDTF">2023-06-22T19:08:52Z</dcterms:modified>
</cp:coreProperties>
</file>