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458" r:id="rId4"/>
    <p:sldId id="460" r:id="rId5"/>
    <p:sldId id="433" r:id="rId6"/>
    <p:sldId id="463" r:id="rId7"/>
    <p:sldId id="462" r:id="rId8"/>
    <p:sldId id="464" r:id="rId9"/>
    <p:sldId id="292" r:id="rId10"/>
    <p:sldId id="451" r:id="rId11"/>
    <p:sldId id="455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5BF7A0-840E-57E7-B5AA-415BB5296ACF}" name="Fofana, Musu (DDS)" initials="FM(" userId="S::musu.fofana@dc.gov::dc8919bb-2ec2-4280-9049-a0d9cb629c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vUS" initials="S" lastIdx="7" clrIdx="0"/>
  <p:cmAuthor id="1" name="Weiss, Gavin (DDS)" initials="WG(" lastIdx="50" clrIdx="1"/>
  <p:cmAuthor id="2" name="Bynum, Edward (DDS)" initials="BE(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F4F"/>
    <a:srgbClr val="C400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AA5A4-5D23-347F-B606-5038DD21E1D5}" v="642" dt="2023-01-27T16:16:05.154"/>
    <p1510:client id="{0BE42DF7-3126-E7FF-0EE6-03DD07588EE8}" v="434" dt="2023-01-27T14:26:43.872"/>
    <p1510:client id="{1FBBD345-F31F-487B-A5E0-420981B9C8A7}" v="18" dt="2023-01-26T20:59:41.390"/>
    <p1510:client id="{61F35EB0-FB40-6B24-F8CB-05B6644C1489}" v="336" dt="2023-01-27T14:55:14.644"/>
    <p1510:client id="{A732DDF7-5F59-1528-1393-5D655ABC9E9D}" v="17" dt="2023-01-27T14:33:27.843"/>
    <p1510:client id="{CB575DF4-7C7B-A081-AF7B-74E457ADB6AE}" v="102" dt="2023-01-27T20:51:21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D21CA-4368-DC42-977B-52126C9F9BC4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810AC-92B2-C843-AD7B-EBCA31EF5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10AC-92B2-C843-AD7B-EBCA31EF58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1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810AC-92B2-C843-AD7B-EBCA31EF58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2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10AC-92B2-C843-AD7B-EBCA31EF58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208648" y="0"/>
            <a:ext cx="1944496" cy="294162"/>
          </a:xfrm>
          <a:prstGeom prst="rect">
            <a:avLst/>
          </a:prstGeom>
          <a:solidFill>
            <a:srgbClr val="C4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7208648" cy="294162"/>
          </a:xfrm>
          <a:prstGeom prst="rect">
            <a:avLst/>
          </a:prstGeom>
          <a:solidFill>
            <a:srgbClr val="011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9"/>
            <a:ext cx="9144000" cy="68534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124200"/>
            <a:ext cx="7315200" cy="289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3200" b="0" i="0">
                <a:latin typeface="Gill Sans Std Light"/>
                <a:cs typeface="Gill Sans Std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/>
              <a:t>Slide Headline 1</a:t>
            </a:r>
            <a:br>
              <a:rPr lang="en-US"/>
            </a:br>
            <a:r>
              <a:rPr lang="en-US"/>
              <a:t>Slide Headline 2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362200"/>
            <a:ext cx="73152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Slide Subhead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56643"/>
            <a:ext cx="7772400" cy="2869520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>
                <a:latin typeface="Gill Sans Std Light"/>
              </a:defRPr>
            </a:lvl1pPr>
            <a:lvl2pPr>
              <a:buClr>
                <a:srgbClr val="C40033"/>
              </a:buClr>
              <a:defRPr>
                <a:latin typeface="Gill Sans Std Light"/>
              </a:defRPr>
            </a:lvl2pPr>
            <a:lvl3pPr>
              <a:buClr>
                <a:srgbClr val="C40033"/>
              </a:buClr>
              <a:defRPr>
                <a:latin typeface="Gill Sans Std Light"/>
              </a:defRPr>
            </a:lvl3pPr>
            <a:lvl4pPr>
              <a:buClr>
                <a:srgbClr val="C40033"/>
              </a:buClr>
              <a:defRPr>
                <a:latin typeface="Gill Sans Std Light"/>
              </a:defRPr>
            </a:lvl4pPr>
            <a:lvl5pPr>
              <a:buClr>
                <a:srgbClr val="C40033"/>
              </a:buClr>
              <a:defRPr>
                <a:latin typeface="Gill Sans Std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/>
              <a:t>Slide Headline 1</a:t>
            </a:r>
            <a:br>
              <a:rPr lang="en-US"/>
            </a:br>
            <a:r>
              <a:rPr lang="en-US"/>
              <a:t>Slide Headline 2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914400" y="2362200"/>
            <a:ext cx="73152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Slide Subhead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95837"/>
            <a:ext cx="3581400" cy="3830326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800">
                <a:latin typeface="Gill Sans Std Light"/>
              </a:defRPr>
            </a:lvl1pPr>
            <a:lvl2pPr>
              <a:buClr>
                <a:srgbClr val="C40033"/>
              </a:buClr>
              <a:defRPr sz="2400">
                <a:latin typeface="Gill Sans Std Light"/>
              </a:defRPr>
            </a:lvl2pPr>
            <a:lvl3pPr>
              <a:buClr>
                <a:srgbClr val="C40033"/>
              </a:buClr>
              <a:defRPr sz="2000">
                <a:latin typeface="Gill Sans Std Light"/>
              </a:defRPr>
            </a:lvl3pPr>
            <a:lvl4pPr>
              <a:buClr>
                <a:srgbClr val="C40033"/>
              </a:buClr>
              <a:defRPr sz="1800">
                <a:latin typeface="Gill Sans Std Light"/>
              </a:defRPr>
            </a:lvl4pPr>
            <a:lvl5pPr>
              <a:buClr>
                <a:srgbClr val="C40033"/>
              </a:buClr>
              <a:defRPr sz="1800">
                <a:latin typeface="Gill Sans Std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95837"/>
            <a:ext cx="3581400" cy="3830326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800">
                <a:latin typeface="Gill Sans Std Light"/>
              </a:defRPr>
            </a:lvl1pPr>
            <a:lvl2pPr>
              <a:buClr>
                <a:srgbClr val="C40033"/>
              </a:buClr>
              <a:defRPr sz="2400">
                <a:latin typeface="Gill Sans Std Light"/>
              </a:defRPr>
            </a:lvl2pPr>
            <a:lvl3pPr>
              <a:buClr>
                <a:srgbClr val="C40033"/>
              </a:buClr>
              <a:defRPr sz="2000">
                <a:latin typeface="Gill Sans Std Light"/>
              </a:defRPr>
            </a:lvl3pPr>
            <a:lvl4pPr>
              <a:buClr>
                <a:srgbClr val="C40033"/>
              </a:buClr>
              <a:defRPr sz="1800">
                <a:latin typeface="Gill Sans Std Light"/>
              </a:defRPr>
            </a:lvl4pPr>
            <a:lvl5pPr>
              <a:buClr>
                <a:srgbClr val="C40033"/>
              </a:buClr>
              <a:defRPr sz="1800">
                <a:latin typeface="Gill Sans Std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/>
              <a:t>Slide Headline 1</a:t>
            </a:r>
            <a:br>
              <a:rPr lang="en-US"/>
            </a:br>
            <a:r>
              <a:rPr lang="en-US"/>
              <a:t>Slide Headline 2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2225963"/>
            <a:ext cx="35829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Slide 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65725"/>
            <a:ext cx="3582988" cy="3260437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400">
                <a:latin typeface="Gill Sans Std Light"/>
              </a:defRPr>
            </a:lvl1pPr>
            <a:lvl2pPr>
              <a:buClr>
                <a:srgbClr val="C40033"/>
              </a:buClr>
              <a:defRPr sz="2000">
                <a:latin typeface="Gill Sans Std Light"/>
              </a:defRPr>
            </a:lvl2pPr>
            <a:lvl3pPr>
              <a:buClr>
                <a:srgbClr val="C40033"/>
              </a:buClr>
              <a:defRPr sz="1800">
                <a:latin typeface="Gill Sans Std Light"/>
              </a:defRPr>
            </a:lvl3pPr>
            <a:lvl4pPr>
              <a:buClr>
                <a:srgbClr val="C40033"/>
              </a:buClr>
              <a:defRPr sz="1600">
                <a:latin typeface="Gill Sans Std Light"/>
              </a:defRPr>
            </a:lvl4pPr>
            <a:lvl5pPr>
              <a:buClr>
                <a:srgbClr val="C40033"/>
              </a:buClr>
              <a:defRPr sz="1600">
                <a:latin typeface="Gill Sans Std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225963"/>
            <a:ext cx="35845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Slide 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65725"/>
            <a:ext cx="3584575" cy="3260438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400">
                <a:latin typeface="Gill Sans Std Light"/>
              </a:defRPr>
            </a:lvl1pPr>
            <a:lvl2pPr>
              <a:buClr>
                <a:srgbClr val="C40033"/>
              </a:buClr>
              <a:defRPr sz="2000">
                <a:latin typeface="Gill Sans Std Light"/>
              </a:defRPr>
            </a:lvl2pPr>
            <a:lvl3pPr>
              <a:buClr>
                <a:srgbClr val="C40033"/>
              </a:buClr>
              <a:defRPr sz="1800">
                <a:latin typeface="Gill Sans Std Light"/>
              </a:defRPr>
            </a:lvl3pPr>
            <a:lvl4pPr>
              <a:buClr>
                <a:srgbClr val="C40033"/>
              </a:buClr>
              <a:defRPr sz="1600">
                <a:latin typeface="Gill Sans Std Light"/>
              </a:defRPr>
            </a:lvl4pPr>
            <a:lvl5pPr>
              <a:buClr>
                <a:srgbClr val="C40033"/>
              </a:buClr>
              <a:defRPr sz="1600">
                <a:latin typeface="Gill Sans Std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/>
              <a:t>Slide Headline 1</a:t>
            </a:r>
            <a:br>
              <a:rPr lang="en-US"/>
            </a:br>
            <a:r>
              <a:rPr lang="en-US"/>
              <a:t>Slide Headline 2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34388"/>
            <a:ext cx="5111750" cy="2991775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3200">
                <a:latin typeface="Gill Sans Std Light"/>
              </a:defRPr>
            </a:lvl1pPr>
            <a:lvl2pPr>
              <a:buClr>
                <a:srgbClr val="C40033"/>
              </a:buClr>
              <a:defRPr sz="2800">
                <a:latin typeface="Gill Sans Std Light"/>
              </a:defRPr>
            </a:lvl2pPr>
            <a:lvl3pPr>
              <a:buClr>
                <a:srgbClr val="C40033"/>
              </a:buClr>
              <a:defRPr sz="2400">
                <a:latin typeface="Gill Sans Std Light"/>
              </a:defRPr>
            </a:lvl3pPr>
            <a:lvl4pPr>
              <a:buClr>
                <a:srgbClr val="C40033"/>
              </a:buClr>
              <a:defRPr sz="2000">
                <a:latin typeface="Gill Sans Std Light"/>
              </a:defRPr>
            </a:lvl4pPr>
            <a:lvl5pPr>
              <a:buClr>
                <a:srgbClr val="C40033"/>
              </a:buClr>
              <a:defRPr sz="2000">
                <a:latin typeface="Gill Sans Std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134388"/>
            <a:ext cx="2551113" cy="2991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Gill Sans Std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914400" y="2362200"/>
            <a:ext cx="73152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Slide Subhead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/>
              <a:t>Slide Headline 1</a:t>
            </a:r>
            <a:br>
              <a:rPr lang="en-US"/>
            </a:br>
            <a:r>
              <a:rPr lang="en-US"/>
              <a:t>Slide Headline 2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</a:lstStyle>
          <a:p>
            <a:r>
              <a:rPr lang="en-US"/>
              <a:t>Slide Subhead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ill Sans Std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ill Sans Std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208648" y="0"/>
            <a:ext cx="1944496" cy="294162"/>
          </a:xfrm>
          <a:prstGeom prst="rect">
            <a:avLst/>
          </a:prstGeom>
          <a:solidFill>
            <a:srgbClr val="C4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14160DDSS_logo_DDSfinal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15889" y="422006"/>
            <a:ext cx="718095" cy="8860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7208648" cy="294162"/>
          </a:xfrm>
          <a:prstGeom prst="rect">
            <a:avLst/>
          </a:prstGeom>
          <a:solidFill>
            <a:srgbClr val="011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ds.dc.gov/sites/default/files/dc/sites/dds/publication/attachments/Most%20Integrated%20Community-Based%20Setting%20Policy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" y="3688469"/>
            <a:ext cx="9144000" cy="2132051"/>
          </a:xfrm>
          <a:prstGeom prst="rect">
            <a:avLst/>
          </a:prstGeom>
        </p:spPr>
        <p:txBody>
          <a:bodyPr/>
          <a:lstStyle>
            <a:lvl1pPr>
              <a:lnSpc>
                <a:spcPts val="4900"/>
              </a:lnSpc>
              <a:defRPr sz="48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4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Std Light"/>
              <a:ea typeface="+mj-ea"/>
              <a:cs typeface="Gill Sans Std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567" y="5371362"/>
            <a:ext cx="8520547" cy="43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4900"/>
              </a:lnSpc>
              <a:defRPr sz="48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4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Std"/>
                <a:ea typeface="+mj-ea"/>
                <a:cs typeface="Gill Sans Std"/>
              </a:rPr>
              <a:t>Friday, January 27,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BB605-BBD8-BA36-21DE-F510F85BE9BC}"/>
              </a:ext>
            </a:extLst>
          </p:cNvPr>
          <p:cNvSpPr txBox="1"/>
          <p:nvPr/>
        </p:nvSpPr>
        <p:spPr>
          <a:xfrm>
            <a:off x="730217" y="2498845"/>
            <a:ext cx="8047245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/>
              <a:t>Return to Community Based Day Services (CBDS)</a:t>
            </a:r>
          </a:p>
          <a:p>
            <a:r>
              <a:rPr lang="en-US" sz="3600"/>
              <a:t>DDS Community and Provider Forum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 descr="A group of people doing a handstand on a stage&#10;&#10;Description automatically generated with low confidence">
            <a:extLst>
              <a:ext uri="{FF2B5EF4-FFF2-40B4-BE49-F238E27FC236}">
                <a16:creationId xmlns:a16="http://schemas.microsoft.com/office/drawing/2014/main" id="{CF6F2A00-9C64-3A70-DA1A-6E8A31636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" b="219"/>
          <a:stretch/>
        </p:blipFill>
        <p:spPr>
          <a:xfrm rot="10800000">
            <a:off x="20" y="-3"/>
            <a:ext cx="3048216" cy="2281286"/>
          </a:xfrm>
          <a:prstGeom prst="rect">
            <a:avLst/>
          </a:prstGeom>
        </p:spPr>
      </p:pic>
      <p:pic>
        <p:nvPicPr>
          <p:cNvPr id="32" name="Picture 31" descr="A person in a space suit&#10;&#10;Description automatically generated with medium confidence">
            <a:extLst>
              <a:ext uri="{FF2B5EF4-FFF2-40B4-BE49-F238E27FC236}">
                <a16:creationId xmlns:a16="http://schemas.microsoft.com/office/drawing/2014/main" id="{F1916D0A-7A91-7202-C8D9-121E263E9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2521"/>
          <a:stretch/>
        </p:blipFill>
        <p:spPr>
          <a:xfrm>
            <a:off x="3050620" y="-1357"/>
            <a:ext cx="2964932" cy="2272266"/>
          </a:xfrm>
          <a:prstGeom prst="rect">
            <a:avLst/>
          </a:prstGeom>
        </p:spPr>
      </p:pic>
      <p:pic>
        <p:nvPicPr>
          <p:cNvPr id="34" name="Picture 33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B4DCE463-92EA-66C9-8B2E-708CFF75D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20" r="27684" b="3"/>
          <a:stretch/>
        </p:blipFill>
        <p:spPr>
          <a:xfrm rot="5400000">
            <a:off x="6444882" y="-425922"/>
            <a:ext cx="2272264" cy="3121397"/>
          </a:xfrm>
          <a:prstGeom prst="rect">
            <a:avLst/>
          </a:prstGeom>
        </p:spPr>
      </p:pic>
      <p:pic>
        <p:nvPicPr>
          <p:cNvPr id="30" name="Picture 29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2ADE6CAB-6E2B-E57E-CE07-870D063DCE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4" r="6" b="6"/>
          <a:stretch/>
        </p:blipFill>
        <p:spPr>
          <a:xfrm>
            <a:off x="20" y="2292876"/>
            <a:ext cx="3048214" cy="2281271"/>
          </a:xfrm>
          <a:prstGeom prst="rect">
            <a:avLst/>
          </a:prstGeom>
        </p:spPr>
      </p:pic>
      <p:pic>
        <p:nvPicPr>
          <p:cNvPr id="36" name="Picture 35" descr="A picture containing tree, outdoor, building, tepee&#10;&#10;Description automatically generated">
            <a:extLst>
              <a:ext uri="{FF2B5EF4-FFF2-40B4-BE49-F238E27FC236}">
                <a16:creationId xmlns:a16="http://schemas.microsoft.com/office/drawing/2014/main" id="{C214DE32-0D79-B057-A79B-6AE5545963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1" r="5" b="5"/>
          <a:stretch/>
        </p:blipFill>
        <p:spPr>
          <a:xfrm>
            <a:off x="2" y="4585734"/>
            <a:ext cx="3045856" cy="2272267"/>
          </a:xfrm>
          <a:prstGeom prst="rect">
            <a:avLst/>
          </a:prstGeom>
        </p:spPr>
      </p:pic>
      <p:sp>
        <p:nvSpPr>
          <p:cNvPr id="64" name="Rectangle 49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621" y="2300641"/>
            <a:ext cx="6093379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A4F13D6-0691-B29A-2287-DA619310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858" y="2566555"/>
            <a:ext cx="5864347" cy="27086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Companion to Community </a:t>
            </a:r>
            <a:b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P.W. &amp; R.C. attends </a:t>
            </a:r>
            <a:r>
              <a:rPr lang="en-US" sz="28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Verigreen</a:t>
            </a:r>
            <a:b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Inc. Individualized Day Services 5 days a week. </a:t>
            </a:r>
            <a:b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5" name="Straight Connector 51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9141714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53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304824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55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7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59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60198" y="5336249"/>
            <a:ext cx="41148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E07AB-A040-4B9B-BF17-27EA7A5F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9587" y="6080760"/>
            <a:ext cx="524728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A75BE36-4E3E-C248-B598-07ED9BB6E047}" type="slidenum">
              <a:rPr kumimoji="0" lang="en-US" sz="1000" b="0" i="0" u="none" strike="noStrike" cap="none" spc="0" normalizeH="0" baseline="0" noProof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+mn-lt"/>
              </a:rPr>
              <a:pPr marR="0" lvl="0" indent="0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023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2229E-4909-4F46-BAF4-7933E9C94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59" y="1641298"/>
            <a:ext cx="8296205" cy="4982906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800" b="1" u="sng">
                <a:latin typeface="+mn-lt"/>
                <a:ea typeface="Calibri" panose="020F0502020204030204" pitchFamily="34" charset="0"/>
                <a:cs typeface="Times New Roman"/>
              </a:rPr>
              <a:t>Quotes from P.W. &amp; R.C.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What do enjoy most about your day program?</a:t>
            </a:r>
            <a:endParaRPr lang="en-US" sz="2400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P.W. </a:t>
            </a:r>
            <a:r>
              <a:rPr lang="en-US" sz="200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enjoys trying new things with different art projects</a:t>
            </a:r>
            <a:endParaRPr lang="en-US" sz="200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  <a:r>
              <a:rPr lang="en-US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enjoys seeing her staff (Monique), and her friends at the day program 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R.C. enjoys the fact that he can participate in art projects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b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Since your return to the day program, how has your day improved?</a:t>
            </a:r>
            <a:endParaRPr lang="en-US" sz="2400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P.W.</a:t>
            </a:r>
            <a:r>
              <a:rPr lang="en-US" sz="200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stated is happier at the day program because she can go out in the community and see new faces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R.C.’s day is better because he can physically go on community outings to walk and do more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424242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E07AB-A040-4B9B-BF17-27EA7A5F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E36-4E3E-C248-B598-07ED9BB6E0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t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Std Light"/>
              <a:ea typeface="+mn-ea"/>
              <a:cs typeface="+mn-cs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A4F13D6-0691-B29A-2287-DA619310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59" y="425450"/>
            <a:ext cx="7896961" cy="1144161"/>
          </a:xfrm>
        </p:spPr>
        <p:txBody>
          <a:bodyPr/>
          <a:lstStyle/>
          <a:p>
            <a:r>
              <a:rPr lang="en-US" sz="3600"/>
              <a:t>Companion to Community Continued…</a:t>
            </a:r>
            <a:br>
              <a:rPr lang="en-US" sz="3600"/>
            </a:b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01347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01" y="355232"/>
            <a:ext cx="784949" cy="1155934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+mn-lt"/>
              </a:rPr>
              <a:t>Questions?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85" y="2649030"/>
            <a:ext cx="1332229" cy="22647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24987" y="359009"/>
            <a:ext cx="8058150" cy="1209676"/>
          </a:xfrm>
        </p:spPr>
        <p:txBody>
          <a:bodyPr/>
          <a:lstStyle/>
          <a:p>
            <a:pPr algn="ctr"/>
            <a:r>
              <a:rPr lang="en-US" sz="3200" b="1"/>
              <a:t>Companion Services &amp; Flexibility of Appendix K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01" y="355232"/>
            <a:ext cx="784949" cy="115593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A87B9B-96ED-40B5-8243-583EAFC2E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60" y="1700221"/>
            <a:ext cx="7944060" cy="4656244"/>
          </a:xfrm>
        </p:spPr>
        <p:txBody>
          <a:bodyPr lIns="91440" tIns="45720" rIns="91440" bIns="45720" anchor="t">
            <a:noAutofit/>
          </a:bodyPr>
          <a:lstStyle/>
          <a:p>
            <a:pPr>
              <a:spcAft>
                <a:spcPts val="450"/>
              </a:spcAft>
            </a:pPr>
            <a:r>
              <a:rPr lang="en-US" sz="2800" dirty="0">
                <a:latin typeface="Calibri"/>
                <a:cs typeface="Times New Roman"/>
              </a:rPr>
              <a:t>Effective March 11, 2020, companion services could be provided up to 5 days per week by the person’s family member, other legally authorized representative or residential provider</a:t>
            </a:r>
          </a:p>
          <a:p>
            <a:pPr>
              <a:spcAft>
                <a:spcPts val="450"/>
              </a:spcAft>
            </a:pPr>
            <a:r>
              <a:rPr lang="en-US" sz="2800" dirty="0">
                <a:latin typeface="Calibri"/>
                <a:cs typeface="Times New Roman"/>
              </a:rPr>
              <a:t>Will remain in effect until 6 months after the end of the Public Health Emergency (PHE)</a:t>
            </a:r>
          </a:p>
          <a:p>
            <a:pPr>
              <a:spcAft>
                <a:spcPts val="450"/>
              </a:spcAft>
            </a:pPr>
            <a:r>
              <a:rPr lang="en-US" sz="2800" dirty="0">
                <a:latin typeface="Calibri"/>
                <a:cs typeface="Calibri"/>
              </a:rPr>
              <a:t>Health and Human Services (HHS) has committed to </a:t>
            </a:r>
            <a:r>
              <a:rPr lang="en-US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providing 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60</a:t>
            </a:r>
            <a:r>
              <a:rPr lang="en-US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days’ notice of the end of the Federal PHE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. </a:t>
            </a:r>
            <a:endParaRPr lang="en-US" sz="28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spcAft>
                <a:spcPts val="450"/>
              </a:spcAft>
            </a:pP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450"/>
              </a:spcAft>
              <a:buNone/>
            </a:pP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/>
          </a:p>
          <a:p>
            <a:pPr>
              <a:spcAft>
                <a:spcPts val="450"/>
              </a:spcAft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450"/>
              </a:spcAft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9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882DB-6685-C7BF-FD91-04791C193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7251"/>
            <a:ext cx="7772400" cy="4568912"/>
          </a:xfrm>
        </p:spPr>
        <p:txBody>
          <a:bodyPr lIns="91440" tIns="45720" rIns="91440" bIns="45720" anchor="t"/>
          <a:lstStyle/>
          <a:p>
            <a:r>
              <a:rPr lang="en-US">
                <a:latin typeface="Calibri"/>
                <a:cs typeface="Calibri"/>
              </a:rPr>
              <a:t>As we approach the end of the PHE, DDS wants people supported to:</a:t>
            </a:r>
          </a:p>
          <a:p>
            <a:pPr lvl="1"/>
            <a:r>
              <a:rPr lang="en-US" sz="3200">
                <a:latin typeface="Calibri"/>
                <a:cs typeface="Calibri"/>
              </a:rPr>
              <a:t>Be fully integrated in the community</a:t>
            </a:r>
          </a:p>
          <a:p>
            <a:pPr lvl="1"/>
            <a:r>
              <a:rPr lang="en-US" sz="3200">
                <a:latin typeface="Calibri"/>
                <a:cs typeface="Calibri"/>
              </a:rPr>
              <a:t>Have a smooth transition back to community- based day supports</a:t>
            </a:r>
          </a:p>
          <a:p>
            <a:r>
              <a:rPr lang="en-US">
                <a:latin typeface="Calibri"/>
                <a:cs typeface="Calibri"/>
              </a:rPr>
              <a:t>Flexibility of Companion will be modified to </a:t>
            </a:r>
            <a:r>
              <a:rPr lang="en-US" u="sng">
                <a:latin typeface="Calibri"/>
                <a:cs typeface="Calibri"/>
              </a:rPr>
              <a:t>decrease</a:t>
            </a:r>
            <a:r>
              <a:rPr lang="en-US">
                <a:latin typeface="Calibri"/>
                <a:cs typeface="Calibri"/>
              </a:rPr>
              <a:t> the frequency of companion services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3AE617-25DB-DA22-E2A9-05FA3B08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22" y="418171"/>
            <a:ext cx="7315200" cy="845635"/>
          </a:xfrm>
        </p:spPr>
        <p:txBody>
          <a:bodyPr/>
          <a:lstStyle/>
          <a:p>
            <a:pPr algn="ctr"/>
            <a:r>
              <a:rPr lang="en-US"/>
              <a:t>Return to Day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02D62-CB18-42BC-D377-279E4B8F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BE36-4E3E-C248-B598-07ED9BB6E0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9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29FAD-6E8D-4274-8BA1-0C1650EB6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04" y="981817"/>
            <a:ext cx="7911790" cy="5566368"/>
          </a:xfrm>
        </p:spPr>
        <p:txBody>
          <a:bodyPr lIns="91440" tIns="45720" rIns="91440" bIns="45720" anchor="t"/>
          <a:lstStyle/>
          <a:p>
            <a:r>
              <a:rPr lang="en-US" sz="2000" b="1">
                <a:latin typeface="Calibri"/>
                <a:cs typeface="Calibri"/>
              </a:rPr>
              <a:t>On the date the PHE ends</a:t>
            </a:r>
            <a:r>
              <a:rPr lang="en-US" sz="2000">
                <a:latin typeface="Calibri"/>
                <a:cs typeface="Calibri"/>
              </a:rPr>
              <a:t>: Companion services will not be authorized for more than 3 days a week </a:t>
            </a:r>
            <a:endParaRPr lang="en-US" sz="2000">
              <a:cs typeface="Calibri"/>
            </a:endParaRPr>
          </a:p>
          <a:p>
            <a:r>
              <a:rPr lang="en-US" sz="2000" b="1">
                <a:latin typeface="Calibri"/>
                <a:cs typeface="Calibri"/>
              </a:rPr>
              <a:t>3 months after the PHE ends</a:t>
            </a:r>
            <a:r>
              <a:rPr lang="en-US" sz="2000">
                <a:latin typeface="Calibri"/>
                <a:cs typeface="Calibri"/>
              </a:rPr>
              <a:t>: Companion will not be authorized for more than two days a week </a:t>
            </a:r>
            <a:endParaRPr lang="en-US" sz="2000">
              <a:cs typeface="Calibri"/>
            </a:endParaRPr>
          </a:p>
          <a:p>
            <a:r>
              <a:rPr lang="en-US" sz="2000" b="1">
                <a:latin typeface="Calibri"/>
                <a:cs typeface="Calibri"/>
              </a:rPr>
              <a:t>6 months after the PHE ends</a:t>
            </a:r>
            <a:r>
              <a:rPr lang="en-US" sz="2000">
                <a:latin typeface="Calibri"/>
                <a:cs typeface="Calibri"/>
              </a:rPr>
              <a:t>: Companion services will not be authorized unless the IDT has considered and ruled out other waiver services</a:t>
            </a:r>
            <a:endParaRPr lang="en-US" sz="2000">
              <a:cs typeface="Calibri"/>
            </a:endParaRPr>
          </a:p>
          <a:p>
            <a:r>
              <a:rPr lang="en-US" sz="2000">
                <a:latin typeface="Calibri"/>
                <a:cs typeface="Calibri"/>
              </a:rPr>
              <a:t>The IDT may determine prior to the end of the PHE that the person may immediately transition back to fulltime day and/or employment</a:t>
            </a:r>
            <a:endParaRPr lang="en-US" sz="2000">
              <a:cs typeface="Calibri"/>
            </a:endParaRPr>
          </a:p>
          <a:p>
            <a:r>
              <a:rPr lang="en-US" sz="2000" b="1">
                <a:latin typeface="Calibri"/>
                <a:cs typeface="Calibri"/>
              </a:rPr>
              <a:t>Full time Companion services may be </a:t>
            </a:r>
            <a:r>
              <a:rPr lang="en-US" sz="2000" b="1" u="sng">
                <a:latin typeface="Calibri"/>
                <a:cs typeface="Calibri"/>
              </a:rPr>
              <a:t>assessed</a:t>
            </a:r>
            <a:r>
              <a:rPr lang="en-US" sz="2000" b="1">
                <a:latin typeface="Calibri"/>
                <a:cs typeface="Calibri"/>
              </a:rPr>
              <a:t> as the most integrated setting for the following:</a:t>
            </a:r>
          </a:p>
          <a:p>
            <a:pPr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>
                <a:effectLst/>
                <a:latin typeface="Calibri"/>
                <a:ea typeface="Times New Roman" panose="02020603050405020304" pitchFamily="18" charset="0"/>
                <a:cs typeface="Calibri"/>
              </a:rPr>
              <a:t>Retirees</a:t>
            </a:r>
          </a:p>
          <a:p>
            <a:pPr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>
                <a:effectLst/>
                <a:latin typeface="Calibri"/>
                <a:ea typeface="Times New Roman" panose="02020603050405020304" pitchFamily="18" charset="0"/>
                <a:cs typeface="Calibri"/>
              </a:rPr>
              <a:t>Persons who previously had five (5) days a week authorized prior to the PHE </a:t>
            </a:r>
            <a:r>
              <a:rPr lang="en-US" sz="2000" b="1" u="sng">
                <a:effectLst/>
                <a:latin typeface="Calibri"/>
                <a:ea typeface="Times New Roman" panose="02020603050405020304" pitchFamily="18" charset="0"/>
                <a:cs typeface="Calibri"/>
              </a:rPr>
              <a:t>and wish to continue</a:t>
            </a:r>
            <a:endParaRPr lang="en-US" sz="200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>
                <a:effectLst/>
                <a:latin typeface="Calibri"/>
                <a:ea typeface="Times New Roman" panose="02020603050405020304" pitchFamily="18" charset="0"/>
                <a:cs typeface="Calibri"/>
              </a:rPr>
              <a:t>Persons with a documented</a:t>
            </a:r>
            <a:r>
              <a:rPr lang="en-US" sz="200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US" sz="200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sz="2000" b="1" u="sng">
                <a:effectLst/>
                <a:latin typeface="Calibri"/>
                <a:ea typeface="Times New Roman" panose="02020603050405020304" pitchFamily="18" charset="0"/>
                <a:cs typeface="Calibri"/>
              </a:rPr>
              <a:t>health or medical reason </a:t>
            </a:r>
            <a:r>
              <a:rPr lang="en-US" sz="2000">
                <a:effectLst/>
                <a:latin typeface="Calibri"/>
                <a:ea typeface="Times New Roman" panose="02020603050405020304" pitchFamily="18" charset="0"/>
                <a:cs typeface="Calibri"/>
              </a:rPr>
              <a:t>that prevents them from engaging in other day and/or employment services</a:t>
            </a:r>
            <a:r>
              <a:rPr lang="en-US" sz="200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US" sz="200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B15AAA-92A6-4321-A203-46519550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93" y="376591"/>
            <a:ext cx="8160834" cy="662802"/>
          </a:xfrm>
        </p:spPr>
        <p:txBody>
          <a:bodyPr/>
          <a:lstStyle/>
          <a:p>
            <a:r>
              <a:rPr lang="en-US" sz="3600"/>
              <a:t>Plan to decrease Companion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A8942-09E4-4DDE-A13F-6EFFBE30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BE36-4E3E-C248-B598-07ED9BB6E0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5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2229E-4909-4F46-BAF4-7933E9C94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810" y="3171552"/>
            <a:ext cx="8004975" cy="3963409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001569-4478-463B-B611-21FFB71C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75" y="596752"/>
            <a:ext cx="7897091" cy="837634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en-US" sz="3600">
                <a:latin typeface="Gill Sans Std"/>
                <a:cs typeface="Times New Roman"/>
              </a:rPr>
              <a:t>Team Meetings &amp; Authorizations for Companion Services</a:t>
            </a:r>
            <a:endParaRPr lang="en-US" sz="3600">
              <a:latin typeface="Gill Sans Std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E07AB-A040-4B9B-BF17-27EA7A5F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BE36-4E3E-C248-B598-07ED9BB6E04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253BD68-93EB-E126-280D-032C43DAB94C}"/>
              </a:ext>
            </a:extLst>
          </p:cNvPr>
          <p:cNvSpPr txBox="1">
            <a:spLocks/>
          </p:cNvSpPr>
          <p:nvPr/>
        </p:nvSpPr>
        <p:spPr>
          <a:xfrm>
            <a:off x="254620" y="1644737"/>
            <a:ext cx="8283497" cy="478808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Calibri"/>
                <a:cs typeface="Calibri"/>
              </a:rPr>
              <a:t>Modifications to companion services are consistent with </a:t>
            </a:r>
            <a:r>
              <a:rPr lang="en-US" sz="2400">
                <a:latin typeface="Calibri"/>
                <a:cs typeface="Calibri"/>
                <a:hlinkClick r:id="rId2"/>
              </a:rPr>
              <a:t>DDS’s Most Integrated Policy</a:t>
            </a:r>
            <a:r>
              <a:rPr lang="en-US" sz="2400">
                <a:latin typeface="Calibri"/>
                <a:cs typeface="Calibri"/>
              </a:rPr>
              <a:t> </a:t>
            </a:r>
            <a:endParaRPr lang="en-US" sz="2400">
              <a:cs typeface="Calibri"/>
            </a:endParaRPr>
          </a:p>
          <a:p>
            <a:r>
              <a:rPr lang="en-US" sz="2400">
                <a:latin typeface="Calibri"/>
                <a:cs typeface="Calibri"/>
              </a:rPr>
              <a:t>Prior to HHS notification &amp; during routine IDT meetings, SCs will ensure the person’s day or employment supports are reviewed to ensure the person is in the most integrated setting</a:t>
            </a:r>
          </a:p>
          <a:p>
            <a:r>
              <a:rPr lang="en-US" sz="2400">
                <a:latin typeface="Calibri"/>
                <a:cs typeface="Calibri"/>
              </a:rPr>
              <a:t>Service Coordination will review authorization requests for full time or continued companion services to ensure alignment with the person’s needs</a:t>
            </a:r>
            <a:endParaRPr lang="en-US" sz="2400">
              <a:cs typeface="Times New Roman"/>
            </a:endParaRPr>
          </a:p>
          <a:p>
            <a:r>
              <a:rPr lang="en-US" sz="2400">
                <a:latin typeface="Calibri"/>
                <a:cs typeface="Calibri"/>
              </a:rPr>
              <a:t>Persons may transition to full employment/day services prior to the end of the PHE</a:t>
            </a:r>
            <a:endParaRPr lang="en-US" sz="2400">
              <a:cs typeface="Times New Roman"/>
            </a:endParaRPr>
          </a:p>
          <a:p>
            <a:endParaRPr lang="en-US" sz="2400">
              <a:latin typeface="Calibri"/>
              <a:cs typeface="Times New Roman"/>
            </a:endParaRPr>
          </a:p>
          <a:p>
            <a:pPr lvl="1"/>
            <a:endParaRPr lang="en-US" sz="2400">
              <a:latin typeface="Calibri"/>
              <a:cs typeface="Times New Roman"/>
            </a:endParaRPr>
          </a:p>
          <a:p>
            <a:pPr marL="457200" lvl="1" indent="0">
              <a:buNone/>
            </a:pPr>
            <a:endParaRPr lang="en-US"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00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2229E-4909-4F46-BAF4-7933E9C94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810" y="3171552"/>
            <a:ext cx="8004975" cy="3963409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001569-4478-463B-B611-21FFB71C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75" y="596752"/>
            <a:ext cx="7897091" cy="837634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en-US" sz="3600">
                <a:latin typeface="Gill Sans Std"/>
                <a:cs typeface="Times New Roman"/>
              </a:rPr>
              <a:t>Day Program Providers</a:t>
            </a:r>
            <a:endParaRPr lang="en-US" sz="3600">
              <a:latin typeface="Gill Sans Std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E07AB-A040-4B9B-BF17-27EA7A5F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BE36-4E3E-C248-B598-07ED9BB6E0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253BD68-93EB-E126-280D-032C43DAB94C}"/>
              </a:ext>
            </a:extLst>
          </p:cNvPr>
          <p:cNvSpPr txBox="1">
            <a:spLocks/>
          </p:cNvSpPr>
          <p:nvPr/>
        </p:nvSpPr>
        <p:spPr>
          <a:xfrm>
            <a:off x="254620" y="1644737"/>
            <a:ext cx="8283497" cy="478808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Currently, 48 Day Programs are operating to provide day services to people supported by DDA.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Services Authorized:</a:t>
            </a:r>
          </a:p>
          <a:p>
            <a:pPr lvl="2"/>
            <a:r>
              <a:rPr lang="en-US" sz="2800" dirty="0">
                <a:latin typeface="Calibri"/>
                <a:cs typeface="Calibri"/>
              </a:rPr>
              <a:t>Day Habilitation</a:t>
            </a:r>
          </a:p>
          <a:p>
            <a:pPr lvl="2"/>
            <a:r>
              <a:rPr lang="en-US" sz="2800" dirty="0">
                <a:latin typeface="Calibri"/>
                <a:cs typeface="Calibri"/>
              </a:rPr>
              <a:t>Small Group Day Habilitation</a:t>
            </a:r>
          </a:p>
          <a:p>
            <a:pPr lvl="2"/>
            <a:r>
              <a:rPr lang="en-US" sz="2800" dirty="0">
                <a:latin typeface="Calibri"/>
                <a:cs typeface="Calibri"/>
              </a:rPr>
              <a:t>Employment Readiness</a:t>
            </a:r>
          </a:p>
          <a:p>
            <a:pPr lvl="2"/>
            <a:r>
              <a:rPr lang="en-US" sz="2800">
                <a:latin typeface="Calibri"/>
                <a:cs typeface="Calibri"/>
              </a:rPr>
              <a:t>Individualized Day Supports</a:t>
            </a:r>
          </a:p>
          <a:p>
            <a:pPr lvl="2"/>
            <a:r>
              <a:rPr lang="en-US" sz="2800" dirty="0">
                <a:latin typeface="Calibri"/>
                <a:cs typeface="Calibri"/>
              </a:rPr>
              <a:t>Supported Employment</a:t>
            </a:r>
          </a:p>
          <a:p>
            <a:endParaRPr lang="en-US" sz="240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>
              <a:latin typeface="Calibri"/>
              <a:cs typeface="Times New Roman"/>
            </a:endParaRPr>
          </a:p>
          <a:p>
            <a:pPr lvl="1"/>
            <a:endParaRPr lang="en-US" sz="2400">
              <a:latin typeface="Calibri"/>
              <a:cs typeface="Times New Roman"/>
            </a:endParaRPr>
          </a:p>
          <a:p>
            <a:pPr marL="457200" lvl="1" indent="0">
              <a:buNone/>
            </a:pPr>
            <a:endParaRPr lang="en-US"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70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222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9C5000-AF37-3A75-DD0B-73A44D4A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Day Program Providers</a:t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1" descr="Screenshot 2023-01-27 105417.png">
            <a:extLst>
              <a:ext uri="{FF2B5EF4-FFF2-40B4-BE49-F238E27FC236}">
                <a16:creationId xmlns:a16="http://schemas.microsoft.com/office/drawing/2014/main" id="{EE1CD0F8-F6A9-572A-FB17-1CC2B724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49" y="1170121"/>
            <a:ext cx="5510653" cy="45187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0CD7E-C03F-EE23-E2B8-6A5AC701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857" y="6356350"/>
            <a:ext cx="46908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fld id="{4A75BE36-4E3E-C248-B598-07ED9BB6E047}" type="slidenum"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l" defTabSz="914400"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193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001569-4478-463B-B611-21FFB71C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Services Authorized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2229E-4909-4F46-BAF4-7933E9C94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3" y="3355130"/>
            <a:ext cx="2002055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</p:txBody>
      </p:sp>
      <p:pic>
        <p:nvPicPr>
          <p:cNvPr id="2" name="Picture 2" descr="Screenshot 2023-01-27 105853.png">
            <a:extLst>
              <a:ext uri="{FF2B5EF4-FFF2-40B4-BE49-F238E27FC236}">
                <a16:creationId xmlns:a16="http://schemas.microsoft.com/office/drawing/2014/main" id="{B9AB2B31-3F08-DE0B-E296-9FE9B4529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576" y="1723532"/>
            <a:ext cx="5177792" cy="32878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E07AB-A040-4B9B-BF17-27EA7A5F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3825" y="6356350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A75BE36-4E3E-C248-B598-07ED9BB6E047}" type="slidenum">
              <a:rPr lang="en-US" sz="1000">
                <a:solidFill>
                  <a:prstClr val="black">
                    <a:tint val="75000"/>
                  </a:prst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8</a:t>
            </a:fld>
            <a:endParaRPr lang="en-US" sz="10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253BD68-93EB-E126-280D-032C43DAB94C}"/>
              </a:ext>
            </a:extLst>
          </p:cNvPr>
          <p:cNvSpPr txBox="1">
            <a:spLocks/>
          </p:cNvSpPr>
          <p:nvPr/>
        </p:nvSpPr>
        <p:spPr>
          <a:xfrm>
            <a:off x="254620" y="1644737"/>
            <a:ext cx="8283497" cy="478808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C40033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Gill Sans Std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>
              <a:latin typeface="Calibri"/>
              <a:cs typeface="Times New Roman"/>
            </a:endParaRPr>
          </a:p>
          <a:p>
            <a:pPr lvl="1"/>
            <a:endParaRPr lang="en-US" sz="2400">
              <a:latin typeface="Calibri"/>
              <a:cs typeface="Times New Roman"/>
            </a:endParaRPr>
          </a:p>
          <a:p>
            <a:pPr marL="457200" lvl="1" indent="0">
              <a:buNone/>
            </a:pPr>
            <a:endParaRPr lang="en-US"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23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2003" y="285658"/>
            <a:ext cx="8252750" cy="1155934"/>
          </a:xfrm>
        </p:spPr>
        <p:txBody>
          <a:bodyPr/>
          <a:lstStyle/>
          <a:p>
            <a:r>
              <a:rPr lang="en-US" sz="3600" b="1"/>
              <a:t> Apprehensions to Returning to Community Based Day Supports: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01" y="355232"/>
            <a:ext cx="784949" cy="115593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7D85A9-91FF-4162-BEFE-6D7A23B2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51" y="1589901"/>
            <a:ext cx="7769161" cy="5115234"/>
          </a:xfrm>
        </p:spPr>
        <p:txBody>
          <a:bodyPr vert="horz" lIns="68580" tIns="34290" rIns="68580" bIns="34290" rtlCol="0" anchor="t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1800" b="1">
                <a:latin typeface="Calibri"/>
                <a:cs typeface="Calibri"/>
              </a:rPr>
              <a:t>Availability of Transportation 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>
                <a:latin typeface="Calibri"/>
                <a:cs typeface="Calibri"/>
              </a:rPr>
              <a:t>Uncomfortable with using public transportation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>
                <a:latin typeface="Calibri"/>
                <a:cs typeface="Calibri"/>
              </a:rPr>
              <a:t>MTM continues to provide transportation</a:t>
            </a:r>
            <a:endParaRPr lang="en-US" sz="180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>
                <a:latin typeface="Calibri"/>
                <a:cs typeface="Calibri"/>
              </a:rPr>
              <a:t> Service Coordinators (SCs) and provider staff are available to assist with arranging transportation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>
                <a:latin typeface="Calibri"/>
                <a:cs typeface="Calibri"/>
              </a:rPr>
              <a:t>SPCD and MTM will coordinate a meeting to address barriers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>
                <a:latin typeface="Calibri"/>
                <a:cs typeface="Calibri"/>
              </a:rPr>
              <a:t>Comfortability &amp; Safety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>
                <a:latin typeface="Calibri"/>
                <a:cs typeface="Calibri"/>
              </a:rPr>
              <a:t>Uptake in COVID case &amp; Health Related Risk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>
                <a:latin typeface="Calibri"/>
                <a:cs typeface="Calibri"/>
              </a:rPr>
              <a:t>Some people supported are not comfortable with wearing mask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>
                <a:latin typeface="Calibri"/>
                <a:cs typeface="Calibri"/>
              </a:rPr>
              <a:t>Day Program Providers continue to follow DC Health COVID Guidelines 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>
                <a:latin typeface="Calibri"/>
                <a:cs typeface="Calibri"/>
              </a:rPr>
              <a:t>SPCD monitors the safety and well-being of all person supported 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>
                <a:latin typeface="Calibri"/>
                <a:cs typeface="Calibri"/>
              </a:rPr>
              <a:t>SPCD track and monitors reported COVID positive cases and exposures daily</a:t>
            </a:r>
          </a:p>
        </p:txBody>
      </p:sp>
    </p:spTree>
    <p:extLst>
      <p:ext uri="{BB962C8B-B14F-4D97-AF65-F5344CB8AC3E}">
        <p14:creationId xmlns:p14="http://schemas.microsoft.com/office/powerpoint/2010/main" val="4040636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On-screen Show (4:3)</PresentationFormat>
  <Paragraphs>80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Gill Sans Std</vt:lpstr>
      <vt:lpstr>Gill Sans Std Bold</vt:lpstr>
      <vt:lpstr>Gill Sans Std Light</vt:lpstr>
      <vt:lpstr>Symbol</vt:lpstr>
      <vt:lpstr>Times New Roman</vt:lpstr>
      <vt:lpstr>Wingdings</vt:lpstr>
      <vt:lpstr>Office Theme</vt:lpstr>
      <vt:lpstr>PowerPoint Presentation</vt:lpstr>
      <vt:lpstr>Companion Services &amp; Flexibility of Appendix K</vt:lpstr>
      <vt:lpstr>Return to Day Services</vt:lpstr>
      <vt:lpstr>Plan to decrease Companion Services</vt:lpstr>
      <vt:lpstr>Team Meetings &amp; Authorizations for Companion Services</vt:lpstr>
      <vt:lpstr>Day Program Providers</vt:lpstr>
      <vt:lpstr>Day Program Providers  </vt:lpstr>
      <vt:lpstr>Services Authorized</vt:lpstr>
      <vt:lpstr> Apprehensions to Returning to Community Based Day Supports:</vt:lpstr>
      <vt:lpstr>Companion to Community   P.W. &amp; R.C. attends Verigreen  Inc. Individualized Day Services 5 days a week.   </vt:lpstr>
      <vt:lpstr>Companion to Community Continued…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Shasta (DDS)</dc:creator>
  <cp:lastModifiedBy>Beidleman, Steven (DDS)</cp:lastModifiedBy>
  <cp:revision>9</cp:revision>
  <dcterms:created xsi:type="dcterms:W3CDTF">2020-07-30T19:19:28Z</dcterms:created>
  <dcterms:modified xsi:type="dcterms:W3CDTF">2023-04-13T15:02:19Z</dcterms:modified>
</cp:coreProperties>
</file>