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28" r:id="rId2"/>
    <p:sldId id="321" r:id="rId3"/>
    <p:sldId id="370" r:id="rId4"/>
    <p:sldId id="334" r:id="rId5"/>
    <p:sldId id="322" r:id="rId6"/>
    <p:sldId id="371" r:id="rId7"/>
    <p:sldId id="312" r:id="rId8"/>
    <p:sldId id="331" r:id="rId9"/>
    <p:sldId id="318" r:id="rId10"/>
  </p:sldIdLst>
  <p:sldSz cx="9144000" cy="6858000" type="screen4x3"/>
  <p:notesSz cx="6950075" cy="9236075"/>
  <p:defaultText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37" algn="l" defTabSz="457118" rtl="0" eaLnBrk="1" latinLnBrk="0" hangingPunct="1">
      <a:defRPr sz="1800" kern="1200">
        <a:solidFill>
          <a:schemeClr val="tx1"/>
        </a:solidFill>
        <a:latin typeface="+mn-lt"/>
        <a:ea typeface="+mn-ea"/>
        <a:cs typeface="+mn-cs"/>
      </a:defRPr>
    </a:lvl3pPr>
    <a:lvl4pPr marL="1371354" algn="l" defTabSz="457118" rtl="0" eaLnBrk="1" latinLnBrk="0" hangingPunct="1">
      <a:defRPr sz="1800" kern="1200">
        <a:solidFill>
          <a:schemeClr val="tx1"/>
        </a:solidFill>
        <a:latin typeface="+mn-lt"/>
        <a:ea typeface="+mn-ea"/>
        <a:cs typeface="+mn-cs"/>
      </a:defRPr>
    </a:lvl4pPr>
    <a:lvl5pPr marL="1828474" algn="l" defTabSz="457118" rtl="0" eaLnBrk="1" latinLnBrk="0" hangingPunct="1">
      <a:defRPr sz="1800" kern="1200">
        <a:solidFill>
          <a:schemeClr val="tx1"/>
        </a:solidFill>
        <a:latin typeface="+mn-lt"/>
        <a:ea typeface="+mn-ea"/>
        <a:cs typeface="+mn-cs"/>
      </a:defRPr>
    </a:lvl5pPr>
    <a:lvl6pPr marL="2285593" algn="l" defTabSz="457118" rtl="0" eaLnBrk="1" latinLnBrk="0" hangingPunct="1">
      <a:defRPr sz="1800" kern="1200">
        <a:solidFill>
          <a:schemeClr val="tx1"/>
        </a:solidFill>
        <a:latin typeface="+mn-lt"/>
        <a:ea typeface="+mn-ea"/>
        <a:cs typeface="+mn-cs"/>
      </a:defRPr>
    </a:lvl6pPr>
    <a:lvl7pPr marL="2742712" algn="l" defTabSz="457118" rtl="0" eaLnBrk="1" latinLnBrk="0" hangingPunct="1">
      <a:defRPr sz="1800" kern="1200">
        <a:solidFill>
          <a:schemeClr val="tx1"/>
        </a:solidFill>
        <a:latin typeface="+mn-lt"/>
        <a:ea typeface="+mn-ea"/>
        <a:cs typeface="+mn-cs"/>
      </a:defRPr>
    </a:lvl7pPr>
    <a:lvl8pPr marL="3199830" algn="l" defTabSz="457118" rtl="0" eaLnBrk="1" latinLnBrk="0" hangingPunct="1">
      <a:defRPr sz="1800" kern="1200">
        <a:solidFill>
          <a:schemeClr val="tx1"/>
        </a:solidFill>
        <a:latin typeface="+mn-lt"/>
        <a:ea typeface="+mn-ea"/>
        <a:cs typeface="+mn-cs"/>
      </a:defRPr>
    </a:lvl8pPr>
    <a:lvl9pPr marL="3656948" algn="l" defTabSz="4571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40033"/>
    <a:srgbClr val="011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autoAdjust="0"/>
    <p:restoredTop sz="72660" autoAdjust="0"/>
  </p:normalViewPr>
  <p:slideViewPr>
    <p:cSldViewPr snapToGrid="0" snapToObjects="1" showGuides="1">
      <p:cViewPr varScale="1">
        <p:scale>
          <a:sx n="77" d="100"/>
          <a:sy n="77" d="100"/>
        </p:scale>
        <p:origin x="1569"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hyperlink" Target="mailto:anita.curry@dc.gov" TargetMode="External"/><Relationship Id="rId2" Type="http://schemas.openxmlformats.org/officeDocument/2006/relationships/hyperlink" Target="mailto:gilda.diaz@dc.gov" TargetMode="External"/><Relationship Id="rId1" Type="http://schemas.openxmlformats.org/officeDocument/2006/relationships/hyperlink" Target="mailto:rsa.intake@dc.gov"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mailto:anita.curry@dc.gov" TargetMode="External"/><Relationship Id="rId2" Type="http://schemas.openxmlformats.org/officeDocument/2006/relationships/hyperlink" Target="mailto:gilda.diaz@dc.gov" TargetMode="External"/><Relationship Id="rId1" Type="http://schemas.openxmlformats.org/officeDocument/2006/relationships/hyperlink" Target="mailto:rsa.intake@dc.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A4F7-A46F-4109-ADE9-DE0B83D924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45639E-F3F5-49FB-8550-1368BC65C260}">
      <dgm:prSet/>
      <dgm:spPr>
        <a:solidFill>
          <a:srgbClr val="00B0F0"/>
        </a:solidFill>
      </dgm:spPr>
      <dgm:t>
        <a:bodyPr/>
        <a:lstStyle/>
        <a:p>
          <a:pPr rtl="0"/>
          <a:r>
            <a:rPr lang="en-US" dirty="0"/>
            <a:t>Person-centered assistance in removing barriers to employment</a:t>
          </a:r>
        </a:p>
      </dgm:t>
    </dgm:pt>
    <dgm:pt modelId="{4537CA14-83A2-4465-9C9E-2C089AC3D761}" type="parTrans" cxnId="{C105BF5C-DF6D-4788-B0DF-905C32127790}">
      <dgm:prSet/>
      <dgm:spPr/>
      <dgm:t>
        <a:bodyPr/>
        <a:lstStyle/>
        <a:p>
          <a:endParaRPr lang="en-US"/>
        </a:p>
      </dgm:t>
    </dgm:pt>
    <dgm:pt modelId="{349407A5-F46C-400E-9F2B-5FBB7C617C60}" type="sibTrans" cxnId="{C105BF5C-DF6D-4788-B0DF-905C32127790}">
      <dgm:prSet/>
      <dgm:spPr/>
      <dgm:t>
        <a:bodyPr/>
        <a:lstStyle/>
        <a:p>
          <a:endParaRPr lang="en-US"/>
        </a:p>
      </dgm:t>
    </dgm:pt>
    <dgm:pt modelId="{C532B07E-40AE-4D7A-ADBE-6BDB1774B098}">
      <dgm:prSet/>
      <dgm:spPr>
        <a:solidFill>
          <a:srgbClr val="00B050"/>
        </a:solidFill>
      </dgm:spPr>
      <dgm:t>
        <a:bodyPr/>
        <a:lstStyle/>
        <a:p>
          <a:pPr rtl="0"/>
          <a:r>
            <a:rPr lang="en-US" dirty="0"/>
            <a:t>Specialized assistance in preparing for long-term employment</a:t>
          </a:r>
        </a:p>
      </dgm:t>
    </dgm:pt>
    <dgm:pt modelId="{118CC1F9-CC83-412E-9A5F-F4E0AA197D54}" type="parTrans" cxnId="{1B19CFAD-5883-4974-8B68-7388CAFA3FEA}">
      <dgm:prSet/>
      <dgm:spPr/>
      <dgm:t>
        <a:bodyPr/>
        <a:lstStyle/>
        <a:p>
          <a:endParaRPr lang="en-US"/>
        </a:p>
      </dgm:t>
    </dgm:pt>
    <dgm:pt modelId="{A7613F66-4883-4900-AA47-16016D212338}" type="sibTrans" cxnId="{1B19CFAD-5883-4974-8B68-7388CAFA3FEA}">
      <dgm:prSet/>
      <dgm:spPr/>
      <dgm:t>
        <a:bodyPr/>
        <a:lstStyle/>
        <a:p>
          <a:endParaRPr lang="en-US"/>
        </a:p>
      </dgm:t>
    </dgm:pt>
    <dgm:pt modelId="{39B4E199-A243-43C8-8915-4CF2BF729310}">
      <dgm:prSet/>
      <dgm:spPr>
        <a:solidFill>
          <a:srgbClr val="7030A0"/>
        </a:solidFill>
      </dgm:spPr>
      <dgm:t>
        <a:bodyPr/>
        <a:lstStyle/>
        <a:p>
          <a:pPr rtl="0"/>
          <a:r>
            <a:rPr lang="en-US"/>
            <a:t>Support with helping one maintain such employment/career </a:t>
          </a:r>
        </a:p>
      </dgm:t>
    </dgm:pt>
    <dgm:pt modelId="{207CB025-8719-4D0E-9238-A86F731B41A1}" type="parTrans" cxnId="{AEAA36A2-1247-4EBA-9E5A-EB86FCAF80DB}">
      <dgm:prSet/>
      <dgm:spPr/>
      <dgm:t>
        <a:bodyPr/>
        <a:lstStyle/>
        <a:p>
          <a:endParaRPr lang="en-US"/>
        </a:p>
      </dgm:t>
    </dgm:pt>
    <dgm:pt modelId="{F9EDE0CB-D441-45E6-AC83-A10712D760B2}" type="sibTrans" cxnId="{AEAA36A2-1247-4EBA-9E5A-EB86FCAF80DB}">
      <dgm:prSet/>
      <dgm:spPr/>
      <dgm:t>
        <a:bodyPr/>
        <a:lstStyle/>
        <a:p>
          <a:endParaRPr lang="en-US"/>
        </a:p>
      </dgm:t>
    </dgm:pt>
    <dgm:pt modelId="{066C79C0-8D3A-413A-937B-3CE8B02DD348}" type="pres">
      <dgm:prSet presAssocID="{7851A4F7-A46F-4109-ADE9-DE0B83D9248D}" presName="linear" presStyleCnt="0">
        <dgm:presLayoutVars>
          <dgm:animLvl val="lvl"/>
          <dgm:resizeHandles val="exact"/>
        </dgm:presLayoutVars>
      </dgm:prSet>
      <dgm:spPr/>
    </dgm:pt>
    <dgm:pt modelId="{03086C86-84B2-4523-AD55-B963CB91DE26}" type="pres">
      <dgm:prSet presAssocID="{0D45639E-F3F5-49FB-8550-1368BC65C260}" presName="parentText" presStyleLbl="node1" presStyleIdx="0" presStyleCnt="3" custLinFactNeighborX="-990" custLinFactNeighborY="-6609">
        <dgm:presLayoutVars>
          <dgm:chMax val="0"/>
          <dgm:bulletEnabled val="1"/>
        </dgm:presLayoutVars>
      </dgm:prSet>
      <dgm:spPr/>
    </dgm:pt>
    <dgm:pt modelId="{6E36B050-CBC5-4803-847B-E4CEF98A3625}" type="pres">
      <dgm:prSet presAssocID="{349407A5-F46C-400E-9F2B-5FBB7C617C60}" presName="spacer" presStyleCnt="0"/>
      <dgm:spPr/>
    </dgm:pt>
    <dgm:pt modelId="{2FB8C04D-7D52-43CC-9293-ECFB244B6126}" type="pres">
      <dgm:prSet presAssocID="{C532B07E-40AE-4D7A-ADBE-6BDB1774B098}" presName="parentText" presStyleLbl="node1" presStyleIdx="1" presStyleCnt="3">
        <dgm:presLayoutVars>
          <dgm:chMax val="0"/>
          <dgm:bulletEnabled val="1"/>
        </dgm:presLayoutVars>
      </dgm:prSet>
      <dgm:spPr/>
    </dgm:pt>
    <dgm:pt modelId="{B1B6BEC9-B421-40F3-AF49-A12B6A8C689F}" type="pres">
      <dgm:prSet presAssocID="{A7613F66-4883-4900-AA47-16016D212338}" presName="spacer" presStyleCnt="0"/>
      <dgm:spPr/>
    </dgm:pt>
    <dgm:pt modelId="{A2C0B10F-44C8-4625-BBDC-35E69B64E138}" type="pres">
      <dgm:prSet presAssocID="{39B4E199-A243-43C8-8915-4CF2BF729310}" presName="parentText" presStyleLbl="node1" presStyleIdx="2" presStyleCnt="3">
        <dgm:presLayoutVars>
          <dgm:chMax val="0"/>
          <dgm:bulletEnabled val="1"/>
        </dgm:presLayoutVars>
      </dgm:prSet>
      <dgm:spPr/>
    </dgm:pt>
  </dgm:ptLst>
  <dgm:cxnLst>
    <dgm:cxn modelId="{C105BF5C-DF6D-4788-B0DF-905C32127790}" srcId="{7851A4F7-A46F-4109-ADE9-DE0B83D9248D}" destId="{0D45639E-F3F5-49FB-8550-1368BC65C260}" srcOrd="0" destOrd="0" parTransId="{4537CA14-83A2-4465-9C9E-2C089AC3D761}" sibTransId="{349407A5-F46C-400E-9F2B-5FBB7C617C60}"/>
    <dgm:cxn modelId="{C188DA68-69D0-44EE-B3C0-6DCFE2E50930}" type="presOf" srcId="{0D45639E-F3F5-49FB-8550-1368BC65C260}" destId="{03086C86-84B2-4523-AD55-B963CB91DE26}" srcOrd="0" destOrd="0" presId="urn:microsoft.com/office/officeart/2005/8/layout/vList2"/>
    <dgm:cxn modelId="{EDD36349-6689-4388-94AF-C6E97FF35CCF}" type="presOf" srcId="{C532B07E-40AE-4D7A-ADBE-6BDB1774B098}" destId="{2FB8C04D-7D52-43CC-9293-ECFB244B6126}" srcOrd="0" destOrd="0" presId="urn:microsoft.com/office/officeart/2005/8/layout/vList2"/>
    <dgm:cxn modelId="{8D4E2193-3F93-47F5-96E8-895D67EAF33A}" type="presOf" srcId="{39B4E199-A243-43C8-8915-4CF2BF729310}" destId="{A2C0B10F-44C8-4625-BBDC-35E69B64E138}" srcOrd="0" destOrd="0" presId="urn:microsoft.com/office/officeart/2005/8/layout/vList2"/>
    <dgm:cxn modelId="{AEAA36A2-1247-4EBA-9E5A-EB86FCAF80DB}" srcId="{7851A4F7-A46F-4109-ADE9-DE0B83D9248D}" destId="{39B4E199-A243-43C8-8915-4CF2BF729310}" srcOrd="2" destOrd="0" parTransId="{207CB025-8719-4D0E-9238-A86F731B41A1}" sibTransId="{F9EDE0CB-D441-45E6-AC83-A10712D760B2}"/>
    <dgm:cxn modelId="{1B19CFAD-5883-4974-8B68-7388CAFA3FEA}" srcId="{7851A4F7-A46F-4109-ADE9-DE0B83D9248D}" destId="{C532B07E-40AE-4D7A-ADBE-6BDB1774B098}" srcOrd="1" destOrd="0" parTransId="{118CC1F9-CC83-412E-9A5F-F4E0AA197D54}" sibTransId="{A7613F66-4883-4900-AA47-16016D212338}"/>
    <dgm:cxn modelId="{E999C3CF-C0C4-4D9F-B20B-8010917C26A3}" type="presOf" srcId="{7851A4F7-A46F-4109-ADE9-DE0B83D9248D}" destId="{066C79C0-8D3A-413A-937B-3CE8B02DD348}" srcOrd="0" destOrd="0" presId="urn:microsoft.com/office/officeart/2005/8/layout/vList2"/>
    <dgm:cxn modelId="{FB9A6D01-D1F6-4180-A604-C4B1D9C2A761}" type="presParOf" srcId="{066C79C0-8D3A-413A-937B-3CE8B02DD348}" destId="{03086C86-84B2-4523-AD55-B963CB91DE26}" srcOrd="0" destOrd="0" presId="urn:microsoft.com/office/officeart/2005/8/layout/vList2"/>
    <dgm:cxn modelId="{8276DBD7-6B48-4103-8E85-FF6C236CEF00}" type="presParOf" srcId="{066C79C0-8D3A-413A-937B-3CE8B02DD348}" destId="{6E36B050-CBC5-4803-847B-E4CEF98A3625}" srcOrd="1" destOrd="0" presId="urn:microsoft.com/office/officeart/2005/8/layout/vList2"/>
    <dgm:cxn modelId="{D20A6D68-5D55-4F5C-B4FA-9EFE505FB06A}" type="presParOf" srcId="{066C79C0-8D3A-413A-937B-3CE8B02DD348}" destId="{2FB8C04D-7D52-43CC-9293-ECFB244B6126}" srcOrd="2" destOrd="0" presId="urn:microsoft.com/office/officeart/2005/8/layout/vList2"/>
    <dgm:cxn modelId="{CF59EB35-4AB5-438D-A324-43BB9E603CB9}" type="presParOf" srcId="{066C79C0-8D3A-413A-937B-3CE8B02DD348}" destId="{B1B6BEC9-B421-40F3-AF49-A12B6A8C689F}" srcOrd="3" destOrd="0" presId="urn:microsoft.com/office/officeart/2005/8/layout/vList2"/>
    <dgm:cxn modelId="{62B64A97-38F8-4DA8-A471-F26B620B4119}" type="presParOf" srcId="{066C79C0-8D3A-413A-937B-3CE8B02DD348}" destId="{A2C0B10F-44C8-4625-BBDC-35E69B64E1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B66B0-782A-4A40-9BBB-A479C4D2CD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BD6E6CE-3A53-4A6D-9D6F-C6291B17F5C0}">
      <dgm:prSet custT="1"/>
      <dgm:spPr>
        <a:solidFill>
          <a:srgbClr val="C40033"/>
        </a:solidFill>
      </dgm:spPr>
      <dgm:t>
        <a:bodyPr/>
        <a:lstStyle/>
        <a:p>
          <a:pPr rtl="0"/>
          <a:r>
            <a:rPr lang="en-US" sz="2400" dirty="0">
              <a:latin typeface="Arial Black" panose="020B0A04020102020204" pitchFamily="34" charset="0"/>
            </a:rPr>
            <a:t>Career Counseling and Guidance</a:t>
          </a:r>
        </a:p>
      </dgm:t>
    </dgm:pt>
    <dgm:pt modelId="{BFDB282C-B42E-496A-9F0B-43C37C413583}" type="parTrans" cxnId="{42B239B8-C09C-4C78-8A21-312D12859F10}">
      <dgm:prSet/>
      <dgm:spPr/>
      <dgm:t>
        <a:bodyPr/>
        <a:lstStyle/>
        <a:p>
          <a:endParaRPr lang="en-US"/>
        </a:p>
      </dgm:t>
    </dgm:pt>
    <dgm:pt modelId="{A5287E47-0063-4C86-A24D-2B130CBE7DC3}" type="sibTrans" cxnId="{42B239B8-C09C-4C78-8A21-312D12859F10}">
      <dgm:prSet/>
      <dgm:spPr/>
      <dgm:t>
        <a:bodyPr/>
        <a:lstStyle/>
        <a:p>
          <a:endParaRPr lang="en-US"/>
        </a:p>
      </dgm:t>
    </dgm:pt>
    <dgm:pt modelId="{A44DF3B4-4E95-4548-954A-512F366DEDD1}">
      <dgm:prSet/>
      <dgm:spPr>
        <a:solidFill>
          <a:srgbClr val="0C5F53"/>
        </a:solidFill>
      </dgm:spPr>
      <dgm:t>
        <a:bodyPr/>
        <a:lstStyle/>
        <a:p>
          <a:pPr rtl="0"/>
          <a:r>
            <a:rPr lang="en-US" dirty="0">
              <a:latin typeface="Arial Black" panose="020B0A04020102020204" pitchFamily="34" charset="0"/>
            </a:rPr>
            <a:t>Assessments (psychological, vocational, assistive technology, etc.)</a:t>
          </a:r>
        </a:p>
      </dgm:t>
    </dgm:pt>
    <dgm:pt modelId="{D73B8BC7-7A62-4013-B6D8-BD38C0CB612A}" type="parTrans" cxnId="{5E1703DD-D82A-4BE7-9D96-074C0D15C3BC}">
      <dgm:prSet/>
      <dgm:spPr/>
      <dgm:t>
        <a:bodyPr/>
        <a:lstStyle/>
        <a:p>
          <a:endParaRPr lang="en-US"/>
        </a:p>
      </dgm:t>
    </dgm:pt>
    <dgm:pt modelId="{978EB286-593A-4DAA-B2E2-7CB56CD1D35F}" type="sibTrans" cxnId="{5E1703DD-D82A-4BE7-9D96-074C0D15C3BC}">
      <dgm:prSet/>
      <dgm:spPr/>
      <dgm:t>
        <a:bodyPr/>
        <a:lstStyle/>
        <a:p>
          <a:endParaRPr lang="en-US"/>
        </a:p>
      </dgm:t>
    </dgm:pt>
    <dgm:pt modelId="{E8EFC801-BD50-4CC5-828A-7BB7572EE84F}">
      <dgm:prSet/>
      <dgm:spPr>
        <a:solidFill>
          <a:srgbClr val="C40033"/>
        </a:solidFill>
      </dgm:spPr>
      <dgm:t>
        <a:bodyPr/>
        <a:lstStyle/>
        <a:p>
          <a:pPr rtl="0"/>
          <a:r>
            <a:rPr lang="en-US" b="1" dirty="0">
              <a:latin typeface="Arial Black" panose="020B0A04020102020204" pitchFamily="34" charset="0"/>
            </a:rPr>
            <a:t>Development of Individualized Plan for Employment (IPE)</a:t>
          </a:r>
        </a:p>
      </dgm:t>
    </dgm:pt>
    <dgm:pt modelId="{4C956FB7-4AA5-438A-980F-0993539D73C2}" type="parTrans" cxnId="{700A3830-C67C-4E1A-A173-2E55089AB2C2}">
      <dgm:prSet/>
      <dgm:spPr/>
      <dgm:t>
        <a:bodyPr/>
        <a:lstStyle/>
        <a:p>
          <a:endParaRPr lang="en-US"/>
        </a:p>
      </dgm:t>
    </dgm:pt>
    <dgm:pt modelId="{15EE4214-F9BB-48C8-8366-AACE8F4A7AD2}" type="sibTrans" cxnId="{700A3830-C67C-4E1A-A173-2E55089AB2C2}">
      <dgm:prSet/>
      <dgm:spPr/>
      <dgm:t>
        <a:bodyPr/>
        <a:lstStyle/>
        <a:p>
          <a:endParaRPr lang="en-US"/>
        </a:p>
      </dgm:t>
    </dgm:pt>
    <dgm:pt modelId="{584DCA79-5767-4F81-BACE-026C87C744D6}">
      <dgm:prSet custT="1"/>
      <dgm:spPr>
        <a:solidFill>
          <a:srgbClr val="011F4F"/>
        </a:solidFill>
      </dgm:spPr>
      <dgm:t>
        <a:bodyPr/>
        <a:lstStyle/>
        <a:p>
          <a:pPr rtl="0"/>
          <a:r>
            <a:rPr lang="en-US" sz="2400" b="1" dirty="0"/>
            <a:t>Job Coaching,              Job Development,   Job Placement</a:t>
          </a:r>
        </a:p>
      </dgm:t>
    </dgm:pt>
    <dgm:pt modelId="{2B624F8B-A456-41AD-A49B-0BFE37A8B740}" type="parTrans" cxnId="{81DEE7A6-1263-4082-9022-28D0A52EBC8A}">
      <dgm:prSet/>
      <dgm:spPr/>
      <dgm:t>
        <a:bodyPr/>
        <a:lstStyle/>
        <a:p>
          <a:endParaRPr lang="en-US"/>
        </a:p>
      </dgm:t>
    </dgm:pt>
    <dgm:pt modelId="{FF1E7243-BD27-48B3-9C44-D7BED390F5EF}" type="sibTrans" cxnId="{81DEE7A6-1263-4082-9022-28D0A52EBC8A}">
      <dgm:prSet/>
      <dgm:spPr/>
      <dgm:t>
        <a:bodyPr/>
        <a:lstStyle/>
        <a:p>
          <a:endParaRPr lang="en-US"/>
        </a:p>
      </dgm:t>
    </dgm:pt>
    <dgm:pt modelId="{718047D1-9D28-4FE7-AD40-D6308E9897D9}">
      <dgm:prSet custT="1"/>
      <dgm:spPr>
        <a:solidFill>
          <a:srgbClr val="011F4F"/>
        </a:solidFill>
      </dgm:spPr>
      <dgm:t>
        <a:bodyPr/>
        <a:lstStyle/>
        <a:p>
          <a:pPr rtl="0"/>
          <a:r>
            <a:rPr lang="en-US" sz="2800" b="1" dirty="0"/>
            <a:t>Transportation allowances</a:t>
          </a:r>
        </a:p>
      </dgm:t>
    </dgm:pt>
    <dgm:pt modelId="{B32712CA-A087-4DDE-92B8-574E26D3F6A6}" type="parTrans" cxnId="{08239955-A86B-4798-96C0-EC03F120D14F}">
      <dgm:prSet/>
      <dgm:spPr/>
      <dgm:t>
        <a:bodyPr/>
        <a:lstStyle/>
        <a:p>
          <a:endParaRPr lang="en-US"/>
        </a:p>
      </dgm:t>
    </dgm:pt>
    <dgm:pt modelId="{BAB46FDE-15FB-4995-A1BD-5F7D657FE956}" type="sibTrans" cxnId="{08239955-A86B-4798-96C0-EC03F120D14F}">
      <dgm:prSet/>
      <dgm:spPr/>
      <dgm:t>
        <a:bodyPr/>
        <a:lstStyle/>
        <a:p>
          <a:endParaRPr lang="en-US"/>
        </a:p>
      </dgm:t>
    </dgm:pt>
    <dgm:pt modelId="{B25CD85B-FCEC-486B-B0A3-B719C0A2BF39}">
      <dgm:prSet custT="1"/>
      <dgm:spPr>
        <a:solidFill>
          <a:srgbClr val="C40033"/>
        </a:solidFill>
      </dgm:spPr>
      <dgm:t>
        <a:bodyPr/>
        <a:lstStyle/>
        <a:p>
          <a:pPr rtl="0"/>
          <a:r>
            <a:rPr lang="en-US" sz="2000" b="1" dirty="0"/>
            <a:t>Financial support for work-related postsecondary education and/or training*</a:t>
          </a:r>
        </a:p>
      </dgm:t>
    </dgm:pt>
    <dgm:pt modelId="{FF305321-3B03-4DEC-B0FE-1EEB27CF865C}" type="parTrans" cxnId="{49106255-4CC7-49E4-B737-9452632DEC53}">
      <dgm:prSet/>
      <dgm:spPr/>
      <dgm:t>
        <a:bodyPr/>
        <a:lstStyle/>
        <a:p>
          <a:endParaRPr lang="en-US"/>
        </a:p>
      </dgm:t>
    </dgm:pt>
    <dgm:pt modelId="{676FBF55-C9F7-40B3-91E7-4D4465A952DA}" type="sibTrans" cxnId="{49106255-4CC7-49E4-B737-9452632DEC53}">
      <dgm:prSet/>
      <dgm:spPr/>
      <dgm:t>
        <a:bodyPr/>
        <a:lstStyle/>
        <a:p>
          <a:endParaRPr lang="en-US"/>
        </a:p>
      </dgm:t>
    </dgm:pt>
    <dgm:pt modelId="{4AC296EC-83AB-4C45-BA0C-97903EEA9A45}">
      <dgm:prSet custT="1"/>
      <dgm:spPr>
        <a:solidFill>
          <a:srgbClr val="0C5F53"/>
        </a:solidFill>
      </dgm:spPr>
      <dgm:t>
        <a:bodyPr/>
        <a:lstStyle/>
        <a:p>
          <a:pPr rtl="0"/>
          <a:r>
            <a:rPr lang="en-US" sz="2800" b="1" dirty="0"/>
            <a:t>Provision of Assistive Technology</a:t>
          </a:r>
        </a:p>
      </dgm:t>
    </dgm:pt>
    <dgm:pt modelId="{7790372A-7F44-434D-BB44-97E9372FA66A}" type="parTrans" cxnId="{3BDAE91B-595D-4578-A5C2-E07154978766}">
      <dgm:prSet/>
      <dgm:spPr/>
      <dgm:t>
        <a:bodyPr/>
        <a:lstStyle/>
        <a:p>
          <a:endParaRPr lang="en-US"/>
        </a:p>
      </dgm:t>
    </dgm:pt>
    <dgm:pt modelId="{456BFA2E-F33D-4842-8CE3-D7FA5C56DBE8}" type="sibTrans" cxnId="{3BDAE91B-595D-4578-A5C2-E07154978766}">
      <dgm:prSet/>
      <dgm:spPr/>
      <dgm:t>
        <a:bodyPr/>
        <a:lstStyle/>
        <a:p>
          <a:endParaRPr lang="en-US"/>
        </a:p>
      </dgm:t>
    </dgm:pt>
    <dgm:pt modelId="{6FD30BA6-4876-4DCF-8D7B-CE4EBA09D82F}">
      <dgm:prSet custT="1"/>
      <dgm:spPr>
        <a:solidFill>
          <a:srgbClr val="0C5F53"/>
        </a:solidFill>
      </dgm:spPr>
      <dgm:t>
        <a:bodyPr/>
        <a:lstStyle/>
        <a:p>
          <a:pPr rtl="0"/>
          <a:r>
            <a:rPr lang="en-US" sz="3200" b="1" dirty="0"/>
            <a:t>Benefits Counseling</a:t>
          </a:r>
        </a:p>
      </dgm:t>
    </dgm:pt>
    <dgm:pt modelId="{BC251882-108A-4A7C-897E-83E1157F14C4}" type="parTrans" cxnId="{D2D356F7-CF59-49EA-989C-716EF1BCEA76}">
      <dgm:prSet/>
      <dgm:spPr/>
      <dgm:t>
        <a:bodyPr/>
        <a:lstStyle/>
        <a:p>
          <a:endParaRPr lang="en-US"/>
        </a:p>
      </dgm:t>
    </dgm:pt>
    <dgm:pt modelId="{E01A7908-DE2A-4704-B929-42919401B148}" type="sibTrans" cxnId="{D2D356F7-CF59-49EA-989C-716EF1BCEA76}">
      <dgm:prSet/>
      <dgm:spPr/>
      <dgm:t>
        <a:bodyPr/>
        <a:lstStyle/>
        <a:p>
          <a:endParaRPr lang="en-US"/>
        </a:p>
      </dgm:t>
    </dgm:pt>
    <dgm:pt modelId="{5E6790EC-3B49-4935-A4C1-F84DFAD379AF}" type="pres">
      <dgm:prSet presAssocID="{C64B66B0-782A-4A40-9BBB-A479C4D2CDD6}" presName="diagram" presStyleCnt="0">
        <dgm:presLayoutVars>
          <dgm:dir/>
          <dgm:resizeHandles val="exact"/>
        </dgm:presLayoutVars>
      </dgm:prSet>
      <dgm:spPr/>
    </dgm:pt>
    <dgm:pt modelId="{AD823798-CAA6-49B9-96E5-E35DF7D036C6}" type="pres">
      <dgm:prSet presAssocID="{8BD6E6CE-3A53-4A6D-9D6F-C6291B17F5C0}" presName="node" presStyleLbl="node1" presStyleIdx="0" presStyleCnt="8">
        <dgm:presLayoutVars>
          <dgm:bulletEnabled val="1"/>
        </dgm:presLayoutVars>
      </dgm:prSet>
      <dgm:spPr/>
    </dgm:pt>
    <dgm:pt modelId="{02F28D95-E4D5-4D15-8C42-BD4108ABF814}" type="pres">
      <dgm:prSet presAssocID="{A5287E47-0063-4C86-A24D-2B130CBE7DC3}" presName="sibTrans" presStyleCnt="0"/>
      <dgm:spPr/>
    </dgm:pt>
    <dgm:pt modelId="{ECF7B0D7-E085-4138-85B2-1FA92F92C331}" type="pres">
      <dgm:prSet presAssocID="{A44DF3B4-4E95-4548-954A-512F366DEDD1}" presName="node" presStyleLbl="node1" presStyleIdx="1" presStyleCnt="8" custLinFactNeighborX="-3076" custLinFactNeighborY="-90">
        <dgm:presLayoutVars>
          <dgm:bulletEnabled val="1"/>
        </dgm:presLayoutVars>
      </dgm:prSet>
      <dgm:spPr/>
    </dgm:pt>
    <dgm:pt modelId="{5A52BC05-2537-4F93-AA04-88B25B68B4BA}" type="pres">
      <dgm:prSet presAssocID="{978EB286-593A-4DAA-B2E2-7CB56CD1D35F}" presName="sibTrans" presStyleCnt="0"/>
      <dgm:spPr/>
    </dgm:pt>
    <dgm:pt modelId="{756A4557-DB84-49F2-97BE-3DBBE7C09044}" type="pres">
      <dgm:prSet presAssocID="{E8EFC801-BD50-4CC5-828A-7BB7572EE84F}" presName="node" presStyleLbl="node1" presStyleIdx="2" presStyleCnt="8" custScaleX="103596" custScaleY="104377" custLinFactX="-62150" custLinFactY="100000" custLinFactNeighborX="-100000" custLinFactNeighborY="123158">
        <dgm:presLayoutVars>
          <dgm:bulletEnabled val="1"/>
        </dgm:presLayoutVars>
      </dgm:prSet>
      <dgm:spPr/>
    </dgm:pt>
    <dgm:pt modelId="{61AFD07B-1DD0-4C08-9C17-1B5040CBFEB5}" type="pres">
      <dgm:prSet presAssocID="{15EE4214-F9BB-48C8-8366-AACE8F4A7AD2}" presName="sibTrans" presStyleCnt="0"/>
      <dgm:spPr/>
    </dgm:pt>
    <dgm:pt modelId="{1E0E5204-9308-49EF-A4B8-9D24125991E1}" type="pres">
      <dgm:prSet presAssocID="{584DCA79-5767-4F81-BACE-026C87C744D6}" presName="node" presStyleLbl="node1" presStyleIdx="3" presStyleCnt="8" custLinFactX="100000" custLinFactY="-16757" custLinFactNeighborX="110929" custLinFactNeighborY="-100000">
        <dgm:presLayoutVars>
          <dgm:bulletEnabled val="1"/>
        </dgm:presLayoutVars>
      </dgm:prSet>
      <dgm:spPr/>
    </dgm:pt>
    <dgm:pt modelId="{B1682266-3D55-48C0-AE7C-78B462DD9FAF}" type="pres">
      <dgm:prSet presAssocID="{FF1E7243-BD27-48B3-9C44-D7BED390F5EF}" presName="sibTrans" presStyleCnt="0"/>
      <dgm:spPr/>
    </dgm:pt>
    <dgm:pt modelId="{0EAC35AE-2DB9-4896-A677-EE38D15A942A}" type="pres">
      <dgm:prSet presAssocID="{718047D1-9D28-4FE7-AD40-D6308E9897D9}" presName="node" presStyleLbl="node1" presStyleIdx="4" presStyleCnt="8">
        <dgm:presLayoutVars>
          <dgm:bulletEnabled val="1"/>
        </dgm:presLayoutVars>
      </dgm:prSet>
      <dgm:spPr/>
    </dgm:pt>
    <dgm:pt modelId="{B2C77CB5-579E-4515-AC0B-40F484D25746}" type="pres">
      <dgm:prSet presAssocID="{BAB46FDE-15FB-4995-A1BD-5F7D657FE956}" presName="sibTrans" presStyleCnt="0"/>
      <dgm:spPr/>
    </dgm:pt>
    <dgm:pt modelId="{6DC1F2B2-75ED-493B-94B4-6A796C6BC2C3}" type="pres">
      <dgm:prSet presAssocID="{B25CD85B-FCEC-486B-B0A3-B719C0A2BF39}" presName="node" presStyleLbl="node1" presStyleIdx="5" presStyleCnt="8" custLinFactNeighborX="-4784">
        <dgm:presLayoutVars>
          <dgm:bulletEnabled val="1"/>
        </dgm:presLayoutVars>
      </dgm:prSet>
      <dgm:spPr/>
    </dgm:pt>
    <dgm:pt modelId="{24811EB9-2C9A-460F-86AF-C9B94DB4F1D6}" type="pres">
      <dgm:prSet presAssocID="{676FBF55-C9F7-40B3-91E7-4D4465A952DA}" presName="sibTrans" presStyleCnt="0"/>
      <dgm:spPr/>
    </dgm:pt>
    <dgm:pt modelId="{EDE6F7DA-62F1-4E91-A062-2711B006C647}" type="pres">
      <dgm:prSet presAssocID="{4AC296EC-83AB-4C45-BA0C-97903EEA9A45}" presName="node" presStyleLbl="node1" presStyleIdx="6" presStyleCnt="8" custLinFactY="-16611" custLinFactNeighborX="-49863" custLinFactNeighborY="-100000">
        <dgm:presLayoutVars>
          <dgm:bulletEnabled val="1"/>
        </dgm:presLayoutVars>
      </dgm:prSet>
      <dgm:spPr/>
    </dgm:pt>
    <dgm:pt modelId="{61477887-C321-4CC5-BCA8-D49610565BAB}" type="pres">
      <dgm:prSet presAssocID="{456BFA2E-F33D-4842-8CE3-D7FA5C56DBE8}" presName="sibTrans" presStyleCnt="0"/>
      <dgm:spPr/>
    </dgm:pt>
    <dgm:pt modelId="{7B28019A-625E-4E01-8226-069AF75FECB6}" type="pres">
      <dgm:prSet presAssocID="{6FD30BA6-4876-4DCF-8D7B-CE4EBA09D82F}" presName="node" presStyleLbl="node1" presStyleIdx="7" presStyleCnt="8" custLinFactNeighborX="530" custLinFactNeighborY="-12386">
        <dgm:presLayoutVars>
          <dgm:bulletEnabled val="1"/>
        </dgm:presLayoutVars>
      </dgm:prSet>
      <dgm:spPr/>
    </dgm:pt>
  </dgm:ptLst>
  <dgm:cxnLst>
    <dgm:cxn modelId="{F9AFDE01-2595-49FE-8E4E-695892F4AF53}" type="presOf" srcId="{4AC296EC-83AB-4C45-BA0C-97903EEA9A45}" destId="{EDE6F7DA-62F1-4E91-A062-2711B006C647}" srcOrd="0" destOrd="0" presId="urn:microsoft.com/office/officeart/2005/8/layout/default"/>
    <dgm:cxn modelId="{9CDB9116-266F-476C-9B1C-6C8396EA5158}" type="presOf" srcId="{718047D1-9D28-4FE7-AD40-D6308E9897D9}" destId="{0EAC35AE-2DB9-4896-A677-EE38D15A942A}" srcOrd="0" destOrd="0" presId="urn:microsoft.com/office/officeart/2005/8/layout/default"/>
    <dgm:cxn modelId="{BC2ED718-0D33-48EB-BA8E-F92A94A6D394}" type="presOf" srcId="{584DCA79-5767-4F81-BACE-026C87C744D6}" destId="{1E0E5204-9308-49EF-A4B8-9D24125991E1}" srcOrd="0" destOrd="0" presId="urn:microsoft.com/office/officeart/2005/8/layout/default"/>
    <dgm:cxn modelId="{3BDAE91B-595D-4578-A5C2-E07154978766}" srcId="{C64B66B0-782A-4A40-9BBB-A479C4D2CDD6}" destId="{4AC296EC-83AB-4C45-BA0C-97903EEA9A45}" srcOrd="6" destOrd="0" parTransId="{7790372A-7F44-434D-BB44-97E9372FA66A}" sibTransId="{456BFA2E-F33D-4842-8CE3-D7FA5C56DBE8}"/>
    <dgm:cxn modelId="{700A3830-C67C-4E1A-A173-2E55089AB2C2}" srcId="{C64B66B0-782A-4A40-9BBB-A479C4D2CDD6}" destId="{E8EFC801-BD50-4CC5-828A-7BB7572EE84F}" srcOrd="2" destOrd="0" parTransId="{4C956FB7-4AA5-438A-980F-0993539D73C2}" sibTransId="{15EE4214-F9BB-48C8-8366-AACE8F4A7AD2}"/>
    <dgm:cxn modelId="{6BDFF437-0C28-469C-8605-24FDAB037EA7}" type="presOf" srcId="{6FD30BA6-4876-4DCF-8D7B-CE4EBA09D82F}" destId="{7B28019A-625E-4E01-8226-069AF75FECB6}" srcOrd="0" destOrd="0" presId="urn:microsoft.com/office/officeart/2005/8/layout/default"/>
    <dgm:cxn modelId="{CBCBAC38-A83D-4D73-87C8-27C6307794FE}" type="presOf" srcId="{A44DF3B4-4E95-4548-954A-512F366DEDD1}" destId="{ECF7B0D7-E085-4138-85B2-1FA92F92C331}" srcOrd="0" destOrd="0" presId="urn:microsoft.com/office/officeart/2005/8/layout/default"/>
    <dgm:cxn modelId="{49106255-4CC7-49E4-B737-9452632DEC53}" srcId="{C64B66B0-782A-4A40-9BBB-A479C4D2CDD6}" destId="{B25CD85B-FCEC-486B-B0A3-B719C0A2BF39}" srcOrd="5" destOrd="0" parTransId="{FF305321-3B03-4DEC-B0FE-1EEB27CF865C}" sibTransId="{676FBF55-C9F7-40B3-91E7-4D4465A952DA}"/>
    <dgm:cxn modelId="{08239955-A86B-4798-96C0-EC03F120D14F}" srcId="{C64B66B0-782A-4A40-9BBB-A479C4D2CDD6}" destId="{718047D1-9D28-4FE7-AD40-D6308E9897D9}" srcOrd="4" destOrd="0" parTransId="{B32712CA-A087-4DDE-92B8-574E26D3F6A6}" sibTransId="{BAB46FDE-15FB-4995-A1BD-5F7D657FE956}"/>
    <dgm:cxn modelId="{8FD5A275-1A41-40C8-9DB8-237858C452ED}" type="presOf" srcId="{B25CD85B-FCEC-486B-B0A3-B719C0A2BF39}" destId="{6DC1F2B2-75ED-493B-94B4-6A796C6BC2C3}" srcOrd="0" destOrd="0" presId="urn:microsoft.com/office/officeart/2005/8/layout/default"/>
    <dgm:cxn modelId="{7EBA1690-5A39-483F-ACBE-9C1CDC55FDD4}" type="presOf" srcId="{C64B66B0-782A-4A40-9BBB-A479C4D2CDD6}" destId="{5E6790EC-3B49-4935-A4C1-F84DFAD379AF}" srcOrd="0" destOrd="0" presId="urn:microsoft.com/office/officeart/2005/8/layout/default"/>
    <dgm:cxn modelId="{81DEE7A6-1263-4082-9022-28D0A52EBC8A}" srcId="{C64B66B0-782A-4A40-9BBB-A479C4D2CDD6}" destId="{584DCA79-5767-4F81-BACE-026C87C744D6}" srcOrd="3" destOrd="0" parTransId="{2B624F8B-A456-41AD-A49B-0BFE37A8B740}" sibTransId="{FF1E7243-BD27-48B3-9C44-D7BED390F5EF}"/>
    <dgm:cxn modelId="{69DCC6A9-E7B0-4824-B08C-A33706CA40CE}" type="presOf" srcId="{8BD6E6CE-3A53-4A6D-9D6F-C6291B17F5C0}" destId="{AD823798-CAA6-49B9-96E5-E35DF7D036C6}" srcOrd="0" destOrd="0" presId="urn:microsoft.com/office/officeart/2005/8/layout/default"/>
    <dgm:cxn modelId="{42B239B8-C09C-4C78-8A21-312D12859F10}" srcId="{C64B66B0-782A-4A40-9BBB-A479C4D2CDD6}" destId="{8BD6E6CE-3A53-4A6D-9D6F-C6291B17F5C0}" srcOrd="0" destOrd="0" parTransId="{BFDB282C-B42E-496A-9F0B-43C37C413583}" sibTransId="{A5287E47-0063-4C86-A24D-2B130CBE7DC3}"/>
    <dgm:cxn modelId="{5E1703DD-D82A-4BE7-9D96-074C0D15C3BC}" srcId="{C64B66B0-782A-4A40-9BBB-A479C4D2CDD6}" destId="{A44DF3B4-4E95-4548-954A-512F366DEDD1}" srcOrd="1" destOrd="0" parTransId="{D73B8BC7-7A62-4013-B6D8-BD38C0CB612A}" sibTransId="{978EB286-593A-4DAA-B2E2-7CB56CD1D35F}"/>
    <dgm:cxn modelId="{C16457E4-E9B2-4573-AFBF-93EE7D17D2E6}" type="presOf" srcId="{E8EFC801-BD50-4CC5-828A-7BB7572EE84F}" destId="{756A4557-DB84-49F2-97BE-3DBBE7C09044}" srcOrd="0" destOrd="0" presId="urn:microsoft.com/office/officeart/2005/8/layout/default"/>
    <dgm:cxn modelId="{D2D356F7-CF59-49EA-989C-716EF1BCEA76}" srcId="{C64B66B0-782A-4A40-9BBB-A479C4D2CDD6}" destId="{6FD30BA6-4876-4DCF-8D7B-CE4EBA09D82F}" srcOrd="7" destOrd="0" parTransId="{BC251882-108A-4A7C-897E-83E1157F14C4}" sibTransId="{E01A7908-DE2A-4704-B929-42919401B148}"/>
    <dgm:cxn modelId="{3DF3ABCE-AEAE-4A29-92BE-F75CB9B11DAD}" type="presParOf" srcId="{5E6790EC-3B49-4935-A4C1-F84DFAD379AF}" destId="{AD823798-CAA6-49B9-96E5-E35DF7D036C6}" srcOrd="0" destOrd="0" presId="urn:microsoft.com/office/officeart/2005/8/layout/default"/>
    <dgm:cxn modelId="{322D7D06-B161-4963-A57C-009E9D888416}" type="presParOf" srcId="{5E6790EC-3B49-4935-A4C1-F84DFAD379AF}" destId="{02F28D95-E4D5-4D15-8C42-BD4108ABF814}" srcOrd="1" destOrd="0" presId="urn:microsoft.com/office/officeart/2005/8/layout/default"/>
    <dgm:cxn modelId="{2206AD15-B903-4D8F-BED3-5AE8B6C52D92}" type="presParOf" srcId="{5E6790EC-3B49-4935-A4C1-F84DFAD379AF}" destId="{ECF7B0D7-E085-4138-85B2-1FA92F92C331}" srcOrd="2" destOrd="0" presId="urn:microsoft.com/office/officeart/2005/8/layout/default"/>
    <dgm:cxn modelId="{402DC784-0BFF-41F0-AC7A-167241AD2AE9}" type="presParOf" srcId="{5E6790EC-3B49-4935-A4C1-F84DFAD379AF}" destId="{5A52BC05-2537-4F93-AA04-88B25B68B4BA}" srcOrd="3" destOrd="0" presId="urn:microsoft.com/office/officeart/2005/8/layout/default"/>
    <dgm:cxn modelId="{3AF45F55-F818-43BD-967F-A69C19CC7923}" type="presParOf" srcId="{5E6790EC-3B49-4935-A4C1-F84DFAD379AF}" destId="{756A4557-DB84-49F2-97BE-3DBBE7C09044}" srcOrd="4" destOrd="0" presId="urn:microsoft.com/office/officeart/2005/8/layout/default"/>
    <dgm:cxn modelId="{06F0C494-FE4C-46DB-8314-A850A1E9A4D3}" type="presParOf" srcId="{5E6790EC-3B49-4935-A4C1-F84DFAD379AF}" destId="{61AFD07B-1DD0-4C08-9C17-1B5040CBFEB5}" srcOrd="5" destOrd="0" presId="urn:microsoft.com/office/officeart/2005/8/layout/default"/>
    <dgm:cxn modelId="{86827342-762F-4943-8C26-43B3D32751B5}" type="presParOf" srcId="{5E6790EC-3B49-4935-A4C1-F84DFAD379AF}" destId="{1E0E5204-9308-49EF-A4B8-9D24125991E1}" srcOrd="6" destOrd="0" presId="urn:microsoft.com/office/officeart/2005/8/layout/default"/>
    <dgm:cxn modelId="{D6766EB2-96FC-426F-9AF8-CD77E3BBA02C}" type="presParOf" srcId="{5E6790EC-3B49-4935-A4C1-F84DFAD379AF}" destId="{B1682266-3D55-48C0-AE7C-78B462DD9FAF}" srcOrd="7" destOrd="0" presId="urn:microsoft.com/office/officeart/2005/8/layout/default"/>
    <dgm:cxn modelId="{2B374664-368C-4553-8277-3736149B6556}" type="presParOf" srcId="{5E6790EC-3B49-4935-A4C1-F84DFAD379AF}" destId="{0EAC35AE-2DB9-4896-A677-EE38D15A942A}" srcOrd="8" destOrd="0" presId="urn:microsoft.com/office/officeart/2005/8/layout/default"/>
    <dgm:cxn modelId="{0555DD3B-DAFE-4806-8B39-7826FAD578F5}" type="presParOf" srcId="{5E6790EC-3B49-4935-A4C1-F84DFAD379AF}" destId="{B2C77CB5-579E-4515-AC0B-40F484D25746}" srcOrd="9" destOrd="0" presId="urn:microsoft.com/office/officeart/2005/8/layout/default"/>
    <dgm:cxn modelId="{B1A72FCA-A71A-4C2B-A030-014DCD881988}" type="presParOf" srcId="{5E6790EC-3B49-4935-A4C1-F84DFAD379AF}" destId="{6DC1F2B2-75ED-493B-94B4-6A796C6BC2C3}" srcOrd="10" destOrd="0" presId="urn:microsoft.com/office/officeart/2005/8/layout/default"/>
    <dgm:cxn modelId="{63A60D22-2B4C-4378-AD0E-17C82BBE2BB1}" type="presParOf" srcId="{5E6790EC-3B49-4935-A4C1-F84DFAD379AF}" destId="{24811EB9-2C9A-460F-86AF-C9B94DB4F1D6}" srcOrd="11" destOrd="0" presId="urn:microsoft.com/office/officeart/2005/8/layout/default"/>
    <dgm:cxn modelId="{B690ECD9-969B-45BF-BE25-B1BF041EE712}" type="presParOf" srcId="{5E6790EC-3B49-4935-A4C1-F84DFAD379AF}" destId="{EDE6F7DA-62F1-4E91-A062-2711B006C647}" srcOrd="12" destOrd="0" presId="urn:microsoft.com/office/officeart/2005/8/layout/default"/>
    <dgm:cxn modelId="{61549342-BF94-4A8A-912C-8E0ED36F7C53}" type="presParOf" srcId="{5E6790EC-3B49-4935-A4C1-F84DFAD379AF}" destId="{61477887-C321-4CC5-BCA8-D49610565BAB}" srcOrd="13" destOrd="0" presId="urn:microsoft.com/office/officeart/2005/8/layout/default"/>
    <dgm:cxn modelId="{E8531C6C-BF3C-4720-8045-9EECF00358E2}" type="presParOf" srcId="{5E6790EC-3B49-4935-A4C1-F84DFAD379AF}" destId="{7B28019A-625E-4E01-8226-069AF75FECB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B66B0-782A-4A40-9BBB-A479C4D2CD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BD6E6CE-3A53-4A6D-9D6F-C6291B17F5C0}">
      <dgm:prSet custT="1"/>
      <dgm:spPr>
        <a:solidFill>
          <a:srgbClr val="C40033"/>
        </a:solidFill>
      </dgm:spPr>
      <dgm:t>
        <a:bodyPr/>
        <a:lstStyle/>
        <a:p>
          <a:pPr rtl="0"/>
          <a:r>
            <a:rPr lang="en-US" sz="2400" dirty="0">
              <a:latin typeface="Arial Black" panose="020B0A04020102020204" pitchFamily="34" charset="0"/>
            </a:rPr>
            <a:t>General</a:t>
          </a:r>
        </a:p>
        <a:p>
          <a:pPr rtl="0"/>
          <a:r>
            <a:rPr lang="en-US" sz="2400" dirty="0">
              <a:latin typeface="Arial Black" panose="020B0A04020102020204" pitchFamily="34" charset="0"/>
            </a:rPr>
            <a:t>VR</a:t>
          </a:r>
        </a:p>
      </dgm:t>
    </dgm:pt>
    <dgm:pt modelId="{BFDB282C-B42E-496A-9F0B-43C37C413583}" type="parTrans" cxnId="{42B239B8-C09C-4C78-8A21-312D12859F10}">
      <dgm:prSet/>
      <dgm:spPr/>
      <dgm:t>
        <a:bodyPr/>
        <a:lstStyle/>
        <a:p>
          <a:endParaRPr lang="en-US"/>
        </a:p>
      </dgm:t>
    </dgm:pt>
    <dgm:pt modelId="{A5287E47-0063-4C86-A24D-2B130CBE7DC3}" type="sibTrans" cxnId="{42B239B8-C09C-4C78-8A21-312D12859F10}">
      <dgm:prSet/>
      <dgm:spPr/>
      <dgm:t>
        <a:bodyPr/>
        <a:lstStyle/>
        <a:p>
          <a:endParaRPr lang="en-US"/>
        </a:p>
      </dgm:t>
    </dgm:pt>
    <dgm:pt modelId="{A44DF3B4-4E95-4548-954A-512F366DEDD1}">
      <dgm:prSet custT="1"/>
      <dgm:spPr>
        <a:solidFill>
          <a:srgbClr val="0C5F53"/>
        </a:solidFill>
      </dgm:spPr>
      <dgm:t>
        <a:bodyPr/>
        <a:lstStyle/>
        <a:p>
          <a:pPr rtl="0"/>
          <a:endParaRPr lang="en-US" sz="2000" dirty="0">
            <a:latin typeface="Arial Black" panose="020B0A04020102020204" pitchFamily="34" charset="0"/>
          </a:endParaRPr>
        </a:p>
        <a:p>
          <a:pPr rtl="0"/>
          <a:r>
            <a:rPr lang="en-US" sz="2000" dirty="0">
              <a:latin typeface="Arial Black" panose="020B0A04020102020204" pitchFamily="34" charset="0"/>
            </a:rPr>
            <a:t>Sensory</a:t>
          </a:r>
        </a:p>
        <a:p>
          <a:pPr rtl="0"/>
          <a:r>
            <a:rPr lang="en-US" sz="2000" dirty="0">
              <a:latin typeface="Arial Black" panose="020B0A04020102020204" pitchFamily="34" charset="0"/>
            </a:rPr>
            <a:t>Vision/Hearing loss</a:t>
          </a:r>
        </a:p>
        <a:p>
          <a:pPr rtl="0"/>
          <a:endParaRPr lang="en-US" sz="2400" dirty="0">
            <a:latin typeface="Arial Black" panose="020B0A04020102020204" pitchFamily="34" charset="0"/>
          </a:endParaRPr>
        </a:p>
      </dgm:t>
    </dgm:pt>
    <dgm:pt modelId="{D73B8BC7-7A62-4013-B6D8-BD38C0CB612A}" type="parTrans" cxnId="{5E1703DD-D82A-4BE7-9D96-074C0D15C3BC}">
      <dgm:prSet/>
      <dgm:spPr/>
      <dgm:t>
        <a:bodyPr/>
        <a:lstStyle/>
        <a:p>
          <a:endParaRPr lang="en-US"/>
        </a:p>
      </dgm:t>
    </dgm:pt>
    <dgm:pt modelId="{978EB286-593A-4DAA-B2E2-7CB56CD1D35F}" type="sibTrans" cxnId="{5E1703DD-D82A-4BE7-9D96-074C0D15C3BC}">
      <dgm:prSet/>
      <dgm:spPr/>
      <dgm:t>
        <a:bodyPr/>
        <a:lstStyle/>
        <a:p>
          <a:endParaRPr lang="en-US"/>
        </a:p>
      </dgm:t>
    </dgm:pt>
    <dgm:pt modelId="{584DCA79-5767-4F81-BACE-026C87C744D6}">
      <dgm:prSet custT="1"/>
      <dgm:spPr>
        <a:solidFill>
          <a:srgbClr val="011F4F"/>
        </a:solidFill>
      </dgm:spPr>
      <dgm:t>
        <a:bodyPr/>
        <a:lstStyle/>
        <a:p>
          <a:pPr rtl="0"/>
          <a:r>
            <a:rPr lang="en-US" sz="2400" b="1" dirty="0"/>
            <a:t>Youth in Transition Services</a:t>
          </a:r>
        </a:p>
      </dgm:t>
    </dgm:pt>
    <dgm:pt modelId="{2B624F8B-A456-41AD-A49B-0BFE37A8B740}" type="parTrans" cxnId="{81DEE7A6-1263-4082-9022-28D0A52EBC8A}">
      <dgm:prSet/>
      <dgm:spPr/>
      <dgm:t>
        <a:bodyPr/>
        <a:lstStyle/>
        <a:p>
          <a:endParaRPr lang="en-US"/>
        </a:p>
      </dgm:t>
    </dgm:pt>
    <dgm:pt modelId="{FF1E7243-BD27-48B3-9C44-D7BED390F5EF}" type="sibTrans" cxnId="{81DEE7A6-1263-4082-9022-28D0A52EBC8A}">
      <dgm:prSet/>
      <dgm:spPr/>
      <dgm:t>
        <a:bodyPr/>
        <a:lstStyle/>
        <a:p>
          <a:endParaRPr lang="en-US"/>
        </a:p>
      </dgm:t>
    </dgm:pt>
    <dgm:pt modelId="{718047D1-9D28-4FE7-AD40-D6308E9897D9}">
      <dgm:prSet custT="1"/>
      <dgm:spPr>
        <a:solidFill>
          <a:srgbClr val="011F4F"/>
        </a:solidFill>
      </dgm:spPr>
      <dgm:t>
        <a:bodyPr/>
        <a:lstStyle/>
        <a:p>
          <a:pPr rtl="0"/>
          <a:r>
            <a:rPr lang="en-US" sz="2800" b="1" dirty="0"/>
            <a:t>Randolph Sheppard</a:t>
          </a:r>
        </a:p>
      </dgm:t>
    </dgm:pt>
    <dgm:pt modelId="{B32712CA-A087-4DDE-92B8-574E26D3F6A6}" type="parTrans" cxnId="{08239955-A86B-4798-96C0-EC03F120D14F}">
      <dgm:prSet/>
      <dgm:spPr/>
      <dgm:t>
        <a:bodyPr/>
        <a:lstStyle/>
        <a:p>
          <a:endParaRPr lang="en-US"/>
        </a:p>
      </dgm:t>
    </dgm:pt>
    <dgm:pt modelId="{BAB46FDE-15FB-4995-A1BD-5F7D657FE956}" type="sibTrans" cxnId="{08239955-A86B-4798-96C0-EC03F120D14F}">
      <dgm:prSet/>
      <dgm:spPr/>
      <dgm:t>
        <a:bodyPr/>
        <a:lstStyle/>
        <a:p>
          <a:endParaRPr lang="en-US"/>
        </a:p>
      </dgm:t>
    </dgm:pt>
    <dgm:pt modelId="{B25CD85B-FCEC-486B-B0A3-B719C0A2BF39}">
      <dgm:prSet custT="1"/>
      <dgm:spPr>
        <a:solidFill>
          <a:srgbClr val="C40033"/>
        </a:solidFill>
      </dgm:spPr>
      <dgm:t>
        <a:bodyPr/>
        <a:lstStyle/>
        <a:p>
          <a:pPr rtl="0"/>
          <a:r>
            <a:rPr lang="en-US" sz="2400" b="1" dirty="0"/>
            <a:t>Supported Employment</a:t>
          </a:r>
        </a:p>
      </dgm:t>
    </dgm:pt>
    <dgm:pt modelId="{FF305321-3B03-4DEC-B0FE-1EEB27CF865C}" type="parTrans" cxnId="{49106255-4CC7-49E4-B737-9452632DEC53}">
      <dgm:prSet/>
      <dgm:spPr/>
      <dgm:t>
        <a:bodyPr/>
        <a:lstStyle/>
        <a:p>
          <a:endParaRPr lang="en-US"/>
        </a:p>
      </dgm:t>
    </dgm:pt>
    <dgm:pt modelId="{676FBF55-C9F7-40B3-91E7-4D4465A952DA}" type="sibTrans" cxnId="{49106255-4CC7-49E4-B737-9452632DEC53}">
      <dgm:prSet/>
      <dgm:spPr/>
      <dgm:t>
        <a:bodyPr/>
        <a:lstStyle/>
        <a:p>
          <a:endParaRPr lang="en-US"/>
        </a:p>
      </dgm:t>
    </dgm:pt>
    <dgm:pt modelId="{4AC296EC-83AB-4C45-BA0C-97903EEA9A45}">
      <dgm:prSet custT="1"/>
      <dgm:spPr>
        <a:solidFill>
          <a:srgbClr val="0C5F53"/>
        </a:solidFill>
      </dgm:spPr>
      <dgm:t>
        <a:bodyPr/>
        <a:lstStyle/>
        <a:p>
          <a:pPr rtl="0"/>
          <a:r>
            <a:rPr lang="en-US" sz="2800" b="1" dirty="0"/>
            <a:t>Independent</a:t>
          </a:r>
          <a:r>
            <a:rPr lang="en-US" sz="2800" b="1" baseline="0" dirty="0"/>
            <a:t> Living Services</a:t>
          </a:r>
          <a:endParaRPr lang="en-US" sz="2800" b="1" dirty="0"/>
        </a:p>
      </dgm:t>
    </dgm:pt>
    <dgm:pt modelId="{7790372A-7F44-434D-BB44-97E9372FA66A}" type="parTrans" cxnId="{3BDAE91B-595D-4578-A5C2-E07154978766}">
      <dgm:prSet/>
      <dgm:spPr/>
      <dgm:t>
        <a:bodyPr/>
        <a:lstStyle/>
        <a:p>
          <a:endParaRPr lang="en-US"/>
        </a:p>
      </dgm:t>
    </dgm:pt>
    <dgm:pt modelId="{456BFA2E-F33D-4842-8CE3-D7FA5C56DBE8}" type="sibTrans" cxnId="{3BDAE91B-595D-4578-A5C2-E07154978766}">
      <dgm:prSet/>
      <dgm:spPr/>
      <dgm:t>
        <a:bodyPr/>
        <a:lstStyle/>
        <a:p>
          <a:endParaRPr lang="en-US"/>
        </a:p>
      </dgm:t>
    </dgm:pt>
    <dgm:pt modelId="{5E6790EC-3B49-4935-A4C1-F84DFAD379AF}" type="pres">
      <dgm:prSet presAssocID="{C64B66B0-782A-4A40-9BBB-A479C4D2CDD6}" presName="diagram" presStyleCnt="0">
        <dgm:presLayoutVars>
          <dgm:dir/>
          <dgm:resizeHandles val="exact"/>
        </dgm:presLayoutVars>
      </dgm:prSet>
      <dgm:spPr/>
    </dgm:pt>
    <dgm:pt modelId="{AD823798-CAA6-49B9-96E5-E35DF7D036C6}" type="pres">
      <dgm:prSet presAssocID="{8BD6E6CE-3A53-4A6D-9D6F-C6291B17F5C0}" presName="node" presStyleLbl="node1" presStyleIdx="0" presStyleCnt="6">
        <dgm:presLayoutVars>
          <dgm:bulletEnabled val="1"/>
        </dgm:presLayoutVars>
      </dgm:prSet>
      <dgm:spPr/>
    </dgm:pt>
    <dgm:pt modelId="{02F28D95-E4D5-4D15-8C42-BD4108ABF814}" type="pres">
      <dgm:prSet presAssocID="{A5287E47-0063-4C86-A24D-2B130CBE7DC3}" presName="sibTrans" presStyleCnt="0"/>
      <dgm:spPr/>
    </dgm:pt>
    <dgm:pt modelId="{ECF7B0D7-E085-4138-85B2-1FA92F92C331}" type="pres">
      <dgm:prSet presAssocID="{A44DF3B4-4E95-4548-954A-512F366DEDD1}" presName="node" presStyleLbl="node1" presStyleIdx="1" presStyleCnt="6" custLinFactNeighborX="-3076" custLinFactNeighborY="-90">
        <dgm:presLayoutVars>
          <dgm:bulletEnabled val="1"/>
        </dgm:presLayoutVars>
      </dgm:prSet>
      <dgm:spPr/>
    </dgm:pt>
    <dgm:pt modelId="{5A52BC05-2537-4F93-AA04-88B25B68B4BA}" type="pres">
      <dgm:prSet presAssocID="{978EB286-593A-4DAA-B2E2-7CB56CD1D35F}" presName="sibTrans" presStyleCnt="0"/>
      <dgm:spPr/>
    </dgm:pt>
    <dgm:pt modelId="{1E0E5204-9308-49EF-A4B8-9D24125991E1}" type="pres">
      <dgm:prSet presAssocID="{584DCA79-5767-4F81-BACE-026C87C744D6}" presName="node" presStyleLbl="node1" presStyleIdx="2" presStyleCnt="6" custLinFactNeighborX="-5808" custLinFactNeighborY="2599">
        <dgm:presLayoutVars>
          <dgm:bulletEnabled val="1"/>
        </dgm:presLayoutVars>
      </dgm:prSet>
      <dgm:spPr/>
    </dgm:pt>
    <dgm:pt modelId="{B1682266-3D55-48C0-AE7C-78B462DD9FAF}" type="pres">
      <dgm:prSet presAssocID="{FF1E7243-BD27-48B3-9C44-D7BED390F5EF}" presName="sibTrans" presStyleCnt="0"/>
      <dgm:spPr/>
    </dgm:pt>
    <dgm:pt modelId="{0EAC35AE-2DB9-4896-A677-EE38D15A942A}" type="pres">
      <dgm:prSet presAssocID="{718047D1-9D28-4FE7-AD40-D6308E9897D9}" presName="node" presStyleLbl="node1" presStyleIdx="3" presStyleCnt="6">
        <dgm:presLayoutVars>
          <dgm:bulletEnabled val="1"/>
        </dgm:presLayoutVars>
      </dgm:prSet>
      <dgm:spPr/>
    </dgm:pt>
    <dgm:pt modelId="{B2C77CB5-579E-4515-AC0B-40F484D25746}" type="pres">
      <dgm:prSet presAssocID="{BAB46FDE-15FB-4995-A1BD-5F7D657FE956}" presName="sibTrans" presStyleCnt="0"/>
      <dgm:spPr/>
    </dgm:pt>
    <dgm:pt modelId="{6DC1F2B2-75ED-493B-94B4-6A796C6BC2C3}" type="pres">
      <dgm:prSet presAssocID="{B25CD85B-FCEC-486B-B0A3-B719C0A2BF39}" presName="node" presStyleLbl="node1" presStyleIdx="4" presStyleCnt="6" custLinFactNeighborX="-4784">
        <dgm:presLayoutVars>
          <dgm:bulletEnabled val="1"/>
        </dgm:presLayoutVars>
      </dgm:prSet>
      <dgm:spPr/>
    </dgm:pt>
    <dgm:pt modelId="{24811EB9-2C9A-460F-86AF-C9B94DB4F1D6}" type="pres">
      <dgm:prSet presAssocID="{676FBF55-C9F7-40B3-91E7-4D4465A952DA}" presName="sibTrans" presStyleCnt="0"/>
      <dgm:spPr/>
    </dgm:pt>
    <dgm:pt modelId="{EDE6F7DA-62F1-4E91-A062-2711B006C647}" type="pres">
      <dgm:prSet presAssocID="{4AC296EC-83AB-4C45-BA0C-97903EEA9A45}" presName="node" presStyleLbl="node1" presStyleIdx="5" presStyleCnt="6" custLinFactNeighborX="-7858" custLinFactNeighborY="2940">
        <dgm:presLayoutVars>
          <dgm:bulletEnabled val="1"/>
        </dgm:presLayoutVars>
      </dgm:prSet>
      <dgm:spPr/>
    </dgm:pt>
  </dgm:ptLst>
  <dgm:cxnLst>
    <dgm:cxn modelId="{F9AFDE01-2595-49FE-8E4E-695892F4AF53}" type="presOf" srcId="{4AC296EC-83AB-4C45-BA0C-97903EEA9A45}" destId="{EDE6F7DA-62F1-4E91-A062-2711B006C647}" srcOrd="0" destOrd="0" presId="urn:microsoft.com/office/officeart/2005/8/layout/default"/>
    <dgm:cxn modelId="{9CDB9116-266F-476C-9B1C-6C8396EA5158}" type="presOf" srcId="{718047D1-9D28-4FE7-AD40-D6308E9897D9}" destId="{0EAC35AE-2DB9-4896-A677-EE38D15A942A}" srcOrd="0" destOrd="0" presId="urn:microsoft.com/office/officeart/2005/8/layout/default"/>
    <dgm:cxn modelId="{BC2ED718-0D33-48EB-BA8E-F92A94A6D394}" type="presOf" srcId="{584DCA79-5767-4F81-BACE-026C87C744D6}" destId="{1E0E5204-9308-49EF-A4B8-9D24125991E1}" srcOrd="0" destOrd="0" presId="urn:microsoft.com/office/officeart/2005/8/layout/default"/>
    <dgm:cxn modelId="{3BDAE91B-595D-4578-A5C2-E07154978766}" srcId="{C64B66B0-782A-4A40-9BBB-A479C4D2CDD6}" destId="{4AC296EC-83AB-4C45-BA0C-97903EEA9A45}" srcOrd="5" destOrd="0" parTransId="{7790372A-7F44-434D-BB44-97E9372FA66A}" sibTransId="{456BFA2E-F33D-4842-8CE3-D7FA5C56DBE8}"/>
    <dgm:cxn modelId="{CBCBAC38-A83D-4D73-87C8-27C6307794FE}" type="presOf" srcId="{A44DF3B4-4E95-4548-954A-512F366DEDD1}" destId="{ECF7B0D7-E085-4138-85B2-1FA92F92C331}" srcOrd="0" destOrd="0" presId="urn:microsoft.com/office/officeart/2005/8/layout/default"/>
    <dgm:cxn modelId="{49106255-4CC7-49E4-B737-9452632DEC53}" srcId="{C64B66B0-782A-4A40-9BBB-A479C4D2CDD6}" destId="{B25CD85B-FCEC-486B-B0A3-B719C0A2BF39}" srcOrd="4" destOrd="0" parTransId="{FF305321-3B03-4DEC-B0FE-1EEB27CF865C}" sibTransId="{676FBF55-C9F7-40B3-91E7-4D4465A952DA}"/>
    <dgm:cxn modelId="{08239955-A86B-4798-96C0-EC03F120D14F}" srcId="{C64B66B0-782A-4A40-9BBB-A479C4D2CDD6}" destId="{718047D1-9D28-4FE7-AD40-D6308E9897D9}" srcOrd="3" destOrd="0" parTransId="{B32712CA-A087-4DDE-92B8-574E26D3F6A6}" sibTransId="{BAB46FDE-15FB-4995-A1BD-5F7D657FE956}"/>
    <dgm:cxn modelId="{8FD5A275-1A41-40C8-9DB8-237858C452ED}" type="presOf" srcId="{B25CD85B-FCEC-486B-B0A3-B719C0A2BF39}" destId="{6DC1F2B2-75ED-493B-94B4-6A796C6BC2C3}" srcOrd="0" destOrd="0" presId="urn:microsoft.com/office/officeart/2005/8/layout/default"/>
    <dgm:cxn modelId="{7EBA1690-5A39-483F-ACBE-9C1CDC55FDD4}" type="presOf" srcId="{C64B66B0-782A-4A40-9BBB-A479C4D2CDD6}" destId="{5E6790EC-3B49-4935-A4C1-F84DFAD379AF}" srcOrd="0" destOrd="0" presId="urn:microsoft.com/office/officeart/2005/8/layout/default"/>
    <dgm:cxn modelId="{81DEE7A6-1263-4082-9022-28D0A52EBC8A}" srcId="{C64B66B0-782A-4A40-9BBB-A479C4D2CDD6}" destId="{584DCA79-5767-4F81-BACE-026C87C744D6}" srcOrd="2" destOrd="0" parTransId="{2B624F8B-A456-41AD-A49B-0BFE37A8B740}" sibTransId="{FF1E7243-BD27-48B3-9C44-D7BED390F5EF}"/>
    <dgm:cxn modelId="{69DCC6A9-E7B0-4824-B08C-A33706CA40CE}" type="presOf" srcId="{8BD6E6CE-3A53-4A6D-9D6F-C6291B17F5C0}" destId="{AD823798-CAA6-49B9-96E5-E35DF7D036C6}" srcOrd="0" destOrd="0" presId="urn:microsoft.com/office/officeart/2005/8/layout/default"/>
    <dgm:cxn modelId="{42B239B8-C09C-4C78-8A21-312D12859F10}" srcId="{C64B66B0-782A-4A40-9BBB-A479C4D2CDD6}" destId="{8BD6E6CE-3A53-4A6D-9D6F-C6291B17F5C0}" srcOrd="0" destOrd="0" parTransId="{BFDB282C-B42E-496A-9F0B-43C37C413583}" sibTransId="{A5287E47-0063-4C86-A24D-2B130CBE7DC3}"/>
    <dgm:cxn modelId="{5E1703DD-D82A-4BE7-9D96-074C0D15C3BC}" srcId="{C64B66B0-782A-4A40-9BBB-A479C4D2CDD6}" destId="{A44DF3B4-4E95-4548-954A-512F366DEDD1}" srcOrd="1" destOrd="0" parTransId="{D73B8BC7-7A62-4013-B6D8-BD38C0CB612A}" sibTransId="{978EB286-593A-4DAA-B2E2-7CB56CD1D35F}"/>
    <dgm:cxn modelId="{3DF3ABCE-AEAE-4A29-92BE-F75CB9B11DAD}" type="presParOf" srcId="{5E6790EC-3B49-4935-A4C1-F84DFAD379AF}" destId="{AD823798-CAA6-49B9-96E5-E35DF7D036C6}" srcOrd="0" destOrd="0" presId="urn:microsoft.com/office/officeart/2005/8/layout/default"/>
    <dgm:cxn modelId="{322D7D06-B161-4963-A57C-009E9D888416}" type="presParOf" srcId="{5E6790EC-3B49-4935-A4C1-F84DFAD379AF}" destId="{02F28D95-E4D5-4D15-8C42-BD4108ABF814}" srcOrd="1" destOrd="0" presId="urn:microsoft.com/office/officeart/2005/8/layout/default"/>
    <dgm:cxn modelId="{2206AD15-B903-4D8F-BED3-5AE8B6C52D92}" type="presParOf" srcId="{5E6790EC-3B49-4935-A4C1-F84DFAD379AF}" destId="{ECF7B0D7-E085-4138-85B2-1FA92F92C331}" srcOrd="2" destOrd="0" presId="urn:microsoft.com/office/officeart/2005/8/layout/default"/>
    <dgm:cxn modelId="{402DC784-0BFF-41F0-AC7A-167241AD2AE9}" type="presParOf" srcId="{5E6790EC-3B49-4935-A4C1-F84DFAD379AF}" destId="{5A52BC05-2537-4F93-AA04-88B25B68B4BA}" srcOrd="3" destOrd="0" presId="urn:microsoft.com/office/officeart/2005/8/layout/default"/>
    <dgm:cxn modelId="{86827342-762F-4943-8C26-43B3D32751B5}" type="presParOf" srcId="{5E6790EC-3B49-4935-A4C1-F84DFAD379AF}" destId="{1E0E5204-9308-49EF-A4B8-9D24125991E1}" srcOrd="4" destOrd="0" presId="urn:microsoft.com/office/officeart/2005/8/layout/default"/>
    <dgm:cxn modelId="{D6766EB2-96FC-426F-9AF8-CD77E3BBA02C}" type="presParOf" srcId="{5E6790EC-3B49-4935-A4C1-F84DFAD379AF}" destId="{B1682266-3D55-48C0-AE7C-78B462DD9FAF}" srcOrd="5" destOrd="0" presId="urn:microsoft.com/office/officeart/2005/8/layout/default"/>
    <dgm:cxn modelId="{2B374664-368C-4553-8277-3736149B6556}" type="presParOf" srcId="{5E6790EC-3B49-4935-A4C1-F84DFAD379AF}" destId="{0EAC35AE-2DB9-4896-A677-EE38D15A942A}" srcOrd="6" destOrd="0" presId="urn:microsoft.com/office/officeart/2005/8/layout/default"/>
    <dgm:cxn modelId="{0555DD3B-DAFE-4806-8B39-7826FAD578F5}" type="presParOf" srcId="{5E6790EC-3B49-4935-A4C1-F84DFAD379AF}" destId="{B2C77CB5-579E-4515-AC0B-40F484D25746}" srcOrd="7" destOrd="0" presId="urn:microsoft.com/office/officeart/2005/8/layout/default"/>
    <dgm:cxn modelId="{B1A72FCA-A71A-4C2B-A030-014DCD881988}" type="presParOf" srcId="{5E6790EC-3B49-4935-A4C1-F84DFAD379AF}" destId="{6DC1F2B2-75ED-493B-94B4-6A796C6BC2C3}" srcOrd="8" destOrd="0" presId="urn:microsoft.com/office/officeart/2005/8/layout/default"/>
    <dgm:cxn modelId="{63A60D22-2B4C-4378-AD0E-17C82BBE2BB1}" type="presParOf" srcId="{5E6790EC-3B49-4935-A4C1-F84DFAD379AF}" destId="{24811EB9-2C9A-460F-86AF-C9B94DB4F1D6}" srcOrd="9" destOrd="0" presId="urn:microsoft.com/office/officeart/2005/8/layout/default"/>
    <dgm:cxn modelId="{B690ECD9-969B-45BF-BE25-B1BF041EE712}" type="presParOf" srcId="{5E6790EC-3B49-4935-A4C1-F84DFAD379AF}" destId="{EDE6F7DA-62F1-4E91-A062-2711B006C64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7765F-0E20-4814-A247-CE4A0F32939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A486E735-F79D-4098-8D3E-387FF40C8D24}">
      <dgm:prSet phldrT="[Text]"/>
      <dgm:spPr/>
      <dgm:t>
        <a:bodyPr/>
        <a:lstStyle/>
        <a:p>
          <a:r>
            <a:rPr lang="en-US" dirty="0"/>
            <a:t>The individual has a documented disability.</a:t>
          </a:r>
        </a:p>
      </dgm:t>
    </dgm:pt>
    <dgm:pt modelId="{3BB14EFE-EE5E-4C55-954B-F15D0256A901}" type="parTrans" cxnId="{13457D6D-6B2B-447C-94D3-AC739D620BB7}">
      <dgm:prSet/>
      <dgm:spPr/>
      <dgm:t>
        <a:bodyPr/>
        <a:lstStyle/>
        <a:p>
          <a:endParaRPr lang="en-US"/>
        </a:p>
      </dgm:t>
    </dgm:pt>
    <dgm:pt modelId="{643DB8CA-53C6-410C-AA8F-C798340E68B9}" type="sibTrans" cxnId="{13457D6D-6B2B-447C-94D3-AC739D620BB7}">
      <dgm:prSet/>
      <dgm:spPr/>
      <dgm:t>
        <a:bodyPr/>
        <a:lstStyle/>
        <a:p>
          <a:endParaRPr lang="en-US"/>
        </a:p>
      </dgm:t>
    </dgm:pt>
    <dgm:pt modelId="{D967AC90-D789-430B-8F51-CC5E39B93532}">
      <dgm:prSet phldrT="[Text]"/>
      <dgm:spPr/>
      <dgm:t>
        <a:bodyPr/>
        <a:lstStyle/>
        <a:p>
          <a:r>
            <a:rPr lang="en-US" dirty="0"/>
            <a:t>The documented disability presents a substantial impediment to employment.</a:t>
          </a:r>
        </a:p>
      </dgm:t>
    </dgm:pt>
    <dgm:pt modelId="{AF5D6A8F-46C8-4F81-88DE-CDCB81F1762A}" type="parTrans" cxnId="{D7F0D7C8-84CA-4B0C-8147-9910082A49C3}">
      <dgm:prSet/>
      <dgm:spPr/>
      <dgm:t>
        <a:bodyPr/>
        <a:lstStyle/>
        <a:p>
          <a:endParaRPr lang="en-US"/>
        </a:p>
      </dgm:t>
    </dgm:pt>
    <dgm:pt modelId="{121107A0-365E-4939-9582-BE2655070059}" type="sibTrans" cxnId="{D7F0D7C8-84CA-4B0C-8147-9910082A49C3}">
      <dgm:prSet/>
      <dgm:spPr/>
      <dgm:t>
        <a:bodyPr/>
        <a:lstStyle/>
        <a:p>
          <a:endParaRPr lang="en-US"/>
        </a:p>
      </dgm:t>
    </dgm:pt>
    <dgm:pt modelId="{22CECE7F-FD41-4542-BB36-DC72B6DF5C2B}">
      <dgm:prSet phldrT="[Text]"/>
      <dgm:spPr/>
      <dgm:t>
        <a:bodyPr/>
        <a:lstStyle/>
        <a:p>
          <a:r>
            <a:rPr lang="en-US" dirty="0"/>
            <a:t>The individual will benefit from VR services in becoming gainfully employed.</a:t>
          </a:r>
        </a:p>
      </dgm:t>
    </dgm:pt>
    <dgm:pt modelId="{CE0DB7B1-0EBD-455D-831F-49367283E6FB}" type="parTrans" cxnId="{A1F91F9E-F45C-4854-8225-2905146656FA}">
      <dgm:prSet/>
      <dgm:spPr/>
      <dgm:t>
        <a:bodyPr/>
        <a:lstStyle/>
        <a:p>
          <a:endParaRPr lang="en-US"/>
        </a:p>
      </dgm:t>
    </dgm:pt>
    <dgm:pt modelId="{C47E442E-587C-48F3-951F-515C754A4602}" type="sibTrans" cxnId="{A1F91F9E-F45C-4854-8225-2905146656FA}">
      <dgm:prSet/>
      <dgm:spPr/>
      <dgm:t>
        <a:bodyPr/>
        <a:lstStyle/>
        <a:p>
          <a:endParaRPr lang="en-US"/>
        </a:p>
      </dgm:t>
    </dgm:pt>
    <dgm:pt modelId="{DB871DA2-348D-4D3F-A83B-251FA384D23E}" type="pres">
      <dgm:prSet presAssocID="{AA17765F-0E20-4814-A247-CE4A0F329399}" presName="Name0" presStyleCnt="0">
        <dgm:presLayoutVars>
          <dgm:chMax val="7"/>
          <dgm:chPref val="7"/>
          <dgm:dir/>
        </dgm:presLayoutVars>
      </dgm:prSet>
      <dgm:spPr/>
    </dgm:pt>
    <dgm:pt modelId="{EC1F89E2-3402-44A6-9CD6-AB450D288309}" type="pres">
      <dgm:prSet presAssocID="{AA17765F-0E20-4814-A247-CE4A0F329399}" presName="Name1" presStyleCnt="0"/>
      <dgm:spPr/>
    </dgm:pt>
    <dgm:pt modelId="{F1AA6476-51CB-4CE5-B76D-2665EBD8E65D}" type="pres">
      <dgm:prSet presAssocID="{AA17765F-0E20-4814-A247-CE4A0F329399}" presName="cycle" presStyleCnt="0"/>
      <dgm:spPr/>
    </dgm:pt>
    <dgm:pt modelId="{9578A2E3-A85D-488C-99DB-C6B21EE5F9C7}" type="pres">
      <dgm:prSet presAssocID="{AA17765F-0E20-4814-A247-CE4A0F329399}" presName="srcNode" presStyleLbl="node1" presStyleIdx="0" presStyleCnt="3"/>
      <dgm:spPr/>
    </dgm:pt>
    <dgm:pt modelId="{E12A2751-50F2-4AC6-98E5-BC2E03255857}" type="pres">
      <dgm:prSet presAssocID="{AA17765F-0E20-4814-A247-CE4A0F329399}" presName="conn" presStyleLbl="parChTrans1D2" presStyleIdx="0" presStyleCnt="1"/>
      <dgm:spPr/>
    </dgm:pt>
    <dgm:pt modelId="{80B84ED8-467F-45E0-8FE5-9537C9AA3D3E}" type="pres">
      <dgm:prSet presAssocID="{AA17765F-0E20-4814-A247-CE4A0F329399}" presName="extraNode" presStyleLbl="node1" presStyleIdx="0" presStyleCnt="3"/>
      <dgm:spPr/>
    </dgm:pt>
    <dgm:pt modelId="{A70CF125-5C8B-4B6A-8F11-9E45CD6095C8}" type="pres">
      <dgm:prSet presAssocID="{AA17765F-0E20-4814-A247-CE4A0F329399}" presName="dstNode" presStyleLbl="node1" presStyleIdx="0" presStyleCnt="3"/>
      <dgm:spPr/>
    </dgm:pt>
    <dgm:pt modelId="{63F8E0E3-6A2A-4560-9977-4691CAAA6DE0}" type="pres">
      <dgm:prSet presAssocID="{A486E735-F79D-4098-8D3E-387FF40C8D24}" presName="text_1" presStyleLbl="node1" presStyleIdx="0" presStyleCnt="3">
        <dgm:presLayoutVars>
          <dgm:bulletEnabled val="1"/>
        </dgm:presLayoutVars>
      </dgm:prSet>
      <dgm:spPr/>
    </dgm:pt>
    <dgm:pt modelId="{618250E2-06BE-47C0-88B1-BA9025FA823F}" type="pres">
      <dgm:prSet presAssocID="{A486E735-F79D-4098-8D3E-387FF40C8D24}" presName="accent_1" presStyleCnt="0"/>
      <dgm:spPr/>
    </dgm:pt>
    <dgm:pt modelId="{789C3CC1-D1BB-4763-967B-114AF8150209}" type="pres">
      <dgm:prSet presAssocID="{A486E735-F79D-4098-8D3E-387FF40C8D24}" presName="accentRepeatNode" presStyleLbl="solidFgAcc1" presStyleIdx="0" presStyleCnt="3"/>
      <dgm:spPr/>
    </dgm:pt>
    <dgm:pt modelId="{A3BF970B-5B51-4103-9B84-88A282E34067}" type="pres">
      <dgm:prSet presAssocID="{D967AC90-D789-430B-8F51-CC5E39B93532}" presName="text_2" presStyleLbl="node1" presStyleIdx="1" presStyleCnt="3">
        <dgm:presLayoutVars>
          <dgm:bulletEnabled val="1"/>
        </dgm:presLayoutVars>
      </dgm:prSet>
      <dgm:spPr/>
    </dgm:pt>
    <dgm:pt modelId="{9C149A16-BA59-43DB-AF06-34FB69444E39}" type="pres">
      <dgm:prSet presAssocID="{D967AC90-D789-430B-8F51-CC5E39B93532}" presName="accent_2" presStyleCnt="0"/>
      <dgm:spPr/>
    </dgm:pt>
    <dgm:pt modelId="{EE54810E-2638-4DDC-BA57-025537EF5F69}" type="pres">
      <dgm:prSet presAssocID="{D967AC90-D789-430B-8F51-CC5E39B93532}" presName="accentRepeatNode" presStyleLbl="solidFgAcc1" presStyleIdx="1" presStyleCnt="3"/>
      <dgm:spPr/>
    </dgm:pt>
    <dgm:pt modelId="{36939411-892E-4E3B-8278-7D0705DEB91D}" type="pres">
      <dgm:prSet presAssocID="{22CECE7F-FD41-4542-BB36-DC72B6DF5C2B}" presName="text_3" presStyleLbl="node1" presStyleIdx="2" presStyleCnt="3">
        <dgm:presLayoutVars>
          <dgm:bulletEnabled val="1"/>
        </dgm:presLayoutVars>
      </dgm:prSet>
      <dgm:spPr/>
    </dgm:pt>
    <dgm:pt modelId="{DC21AA4F-E612-4E93-A34D-C53DF2639D84}" type="pres">
      <dgm:prSet presAssocID="{22CECE7F-FD41-4542-BB36-DC72B6DF5C2B}" presName="accent_3" presStyleCnt="0"/>
      <dgm:spPr/>
    </dgm:pt>
    <dgm:pt modelId="{78240A04-9F46-465B-B9BC-EA42BAA7737E}" type="pres">
      <dgm:prSet presAssocID="{22CECE7F-FD41-4542-BB36-DC72B6DF5C2B}" presName="accentRepeatNode" presStyleLbl="solidFgAcc1" presStyleIdx="2" presStyleCnt="3"/>
      <dgm:spPr/>
    </dgm:pt>
  </dgm:ptLst>
  <dgm:cxnLst>
    <dgm:cxn modelId="{24EDA505-11EE-456D-B17D-6106188D1A41}" type="presOf" srcId="{643DB8CA-53C6-410C-AA8F-C798340E68B9}" destId="{E12A2751-50F2-4AC6-98E5-BC2E03255857}" srcOrd="0" destOrd="0" presId="urn:microsoft.com/office/officeart/2008/layout/VerticalCurvedList"/>
    <dgm:cxn modelId="{13457D6D-6B2B-447C-94D3-AC739D620BB7}" srcId="{AA17765F-0E20-4814-A247-CE4A0F329399}" destId="{A486E735-F79D-4098-8D3E-387FF40C8D24}" srcOrd="0" destOrd="0" parTransId="{3BB14EFE-EE5E-4C55-954B-F15D0256A901}" sibTransId="{643DB8CA-53C6-410C-AA8F-C798340E68B9}"/>
    <dgm:cxn modelId="{A1F91F9E-F45C-4854-8225-2905146656FA}" srcId="{AA17765F-0E20-4814-A247-CE4A0F329399}" destId="{22CECE7F-FD41-4542-BB36-DC72B6DF5C2B}" srcOrd="2" destOrd="0" parTransId="{CE0DB7B1-0EBD-455D-831F-49367283E6FB}" sibTransId="{C47E442E-587C-48F3-951F-515C754A4602}"/>
    <dgm:cxn modelId="{CAD4E8AF-E6DA-4B03-8F71-C13DAF12631F}" type="presOf" srcId="{A486E735-F79D-4098-8D3E-387FF40C8D24}" destId="{63F8E0E3-6A2A-4560-9977-4691CAAA6DE0}" srcOrd="0" destOrd="0" presId="urn:microsoft.com/office/officeart/2008/layout/VerticalCurvedList"/>
    <dgm:cxn modelId="{CF1A9FC5-684A-4D1F-81C5-F442356968BD}" type="presOf" srcId="{22CECE7F-FD41-4542-BB36-DC72B6DF5C2B}" destId="{36939411-892E-4E3B-8278-7D0705DEB91D}" srcOrd="0" destOrd="0" presId="urn:microsoft.com/office/officeart/2008/layout/VerticalCurvedList"/>
    <dgm:cxn modelId="{D7F0D7C8-84CA-4B0C-8147-9910082A49C3}" srcId="{AA17765F-0E20-4814-A247-CE4A0F329399}" destId="{D967AC90-D789-430B-8F51-CC5E39B93532}" srcOrd="1" destOrd="0" parTransId="{AF5D6A8F-46C8-4F81-88DE-CDCB81F1762A}" sibTransId="{121107A0-365E-4939-9582-BE2655070059}"/>
    <dgm:cxn modelId="{B5A76CDC-9C37-4606-9E43-7E07F6FAC6F2}" type="presOf" srcId="{D967AC90-D789-430B-8F51-CC5E39B93532}" destId="{A3BF970B-5B51-4103-9B84-88A282E34067}" srcOrd="0" destOrd="0" presId="urn:microsoft.com/office/officeart/2008/layout/VerticalCurvedList"/>
    <dgm:cxn modelId="{A50457F9-9064-4589-B57E-AD31E277833A}" type="presOf" srcId="{AA17765F-0E20-4814-A247-CE4A0F329399}" destId="{DB871DA2-348D-4D3F-A83B-251FA384D23E}" srcOrd="0" destOrd="0" presId="urn:microsoft.com/office/officeart/2008/layout/VerticalCurvedList"/>
    <dgm:cxn modelId="{6CA4E7CF-CFFB-490E-900F-D30B4A1703ED}" type="presParOf" srcId="{DB871DA2-348D-4D3F-A83B-251FA384D23E}" destId="{EC1F89E2-3402-44A6-9CD6-AB450D288309}" srcOrd="0" destOrd="0" presId="urn:microsoft.com/office/officeart/2008/layout/VerticalCurvedList"/>
    <dgm:cxn modelId="{8BE44794-1059-4DDA-AA07-C739603F3374}" type="presParOf" srcId="{EC1F89E2-3402-44A6-9CD6-AB450D288309}" destId="{F1AA6476-51CB-4CE5-B76D-2665EBD8E65D}" srcOrd="0" destOrd="0" presId="urn:microsoft.com/office/officeart/2008/layout/VerticalCurvedList"/>
    <dgm:cxn modelId="{4B6402AD-5267-4680-852F-BB7E128F9DC0}" type="presParOf" srcId="{F1AA6476-51CB-4CE5-B76D-2665EBD8E65D}" destId="{9578A2E3-A85D-488C-99DB-C6B21EE5F9C7}" srcOrd="0" destOrd="0" presId="urn:microsoft.com/office/officeart/2008/layout/VerticalCurvedList"/>
    <dgm:cxn modelId="{681A4C73-F06A-44DC-B368-548ECDEB2E10}" type="presParOf" srcId="{F1AA6476-51CB-4CE5-B76D-2665EBD8E65D}" destId="{E12A2751-50F2-4AC6-98E5-BC2E03255857}" srcOrd="1" destOrd="0" presId="urn:microsoft.com/office/officeart/2008/layout/VerticalCurvedList"/>
    <dgm:cxn modelId="{03B49772-A219-48AD-948C-39975E79DF32}" type="presParOf" srcId="{F1AA6476-51CB-4CE5-B76D-2665EBD8E65D}" destId="{80B84ED8-467F-45E0-8FE5-9537C9AA3D3E}" srcOrd="2" destOrd="0" presId="urn:microsoft.com/office/officeart/2008/layout/VerticalCurvedList"/>
    <dgm:cxn modelId="{7B7A16EB-DEE1-4BEF-BDD7-BF11B831792D}" type="presParOf" srcId="{F1AA6476-51CB-4CE5-B76D-2665EBD8E65D}" destId="{A70CF125-5C8B-4B6A-8F11-9E45CD6095C8}" srcOrd="3" destOrd="0" presId="urn:microsoft.com/office/officeart/2008/layout/VerticalCurvedList"/>
    <dgm:cxn modelId="{75520D3C-4987-473E-A32F-9AC52E19AABB}" type="presParOf" srcId="{EC1F89E2-3402-44A6-9CD6-AB450D288309}" destId="{63F8E0E3-6A2A-4560-9977-4691CAAA6DE0}" srcOrd="1" destOrd="0" presId="urn:microsoft.com/office/officeart/2008/layout/VerticalCurvedList"/>
    <dgm:cxn modelId="{D3CE57FE-E5E6-4E08-A429-3A87A710EA5A}" type="presParOf" srcId="{EC1F89E2-3402-44A6-9CD6-AB450D288309}" destId="{618250E2-06BE-47C0-88B1-BA9025FA823F}" srcOrd="2" destOrd="0" presId="urn:microsoft.com/office/officeart/2008/layout/VerticalCurvedList"/>
    <dgm:cxn modelId="{522B5B2B-4EF2-4287-9A6D-F3589B0D2D33}" type="presParOf" srcId="{618250E2-06BE-47C0-88B1-BA9025FA823F}" destId="{789C3CC1-D1BB-4763-967B-114AF8150209}" srcOrd="0" destOrd="0" presId="urn:microsoft.com/office/officeart/2008/layout/VerticalCurvedList"/>
    <dgm:cxn modelId="{B67572E5-4DEA-4247-AF4F-199EF0BD298B}" type="presParOf" srcId="{EC1F89E2-3402-44A6-9CD6-AB450D288309}" destId="{A3BF970B-5B51-4103-9B84-88A282E34067}" srcOrd="3" destOrd="0" presId="urn:microsoft.com/office/officeart/2008/layout/VerticalCurvedList"/>
    <dgm:cxn modelId="{75FF3037-04A2-4CBB-90C9-BD0B4AFB192D}" type="presParOf" srcId="{EC1F89E2-3402-44A6-9CD6-AB450D288309}" destId="{9C149A16-BA59-43DB-AF06-34FB69444E39}" srcOrd="4" destOrd="0" presId="urn:microsoft.com/office/officeart/2008/layout/VerticalCurvedList"/>
    <dgm:cxn modelId="{4875CDA8-FF55-4673-BF08-EA7978E80607}" type="presParOf" srcId="{9C149A16-BA59-43DB-AF06-34FB69444E39}" destId="{EE54810E-2638-4DDC-BA57-025537EF5F69}" srcOrd="0" destOrd="0" presId="urn:microsoft.com/office/officeart/2008/layout/VerticalCurvedList"/>
    <dgm:cxn modelId="{28D7C30C-8A4D-448C-940C-B4C176D69891}" type="presParOf" srcId="{EC1F89E2-3402-44A6-9CD6-AB450D288309}" destId="{36939411-892E-4E3B-8278-7D0705DEB91D}" srcOrd="5" destOrd="0" presId="urn:microsoft.com/office/officeart/2008/layout/VerticalCurvedList"/>
    <dgm:cxn modelId="{CB5731C5-82BC-4198-94E8-7B55BCB0DEA6}" type="presParOf" srcId="{EC1F89E2-3402-44A6-9CD6-AB450D288309}" destId="{DC21AA4F-E612-4E93-A34D-C53DF2639D84}" srcOrd="6" destOrd="0" presId="urn:microsoft.com/office/officeart/2008/layout/VerticalCurvedList"/>
    <dgm:cxn modelId="{01B5A3F6-557E-4DC7-9764-86E475A0CECC}" type="presParOf" srcId="{DC21AA4F-E612-4E93-A34D-C53DF2639D84}" destId="{78240A04-9F46-465B-B9BC-EA42BAA7737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C645A-6853-4EE9-BD29-C5A3BCB88C6E}"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US"/>
        </a:p>
      </dgm:t>
    </dgm:pt>
    <dgm:pt modelId="{C5124056-5869-44DE-AFEE-525971DB5A52}">
      <dgm:prSet/>
      <dgm:spPr/>
      <dgm:t>
        <a:bodyPr/>
        <a:lstStyle/>
        <a:p>
          <a:pPr rtl="0"/>
          <a:endParaRPr lang="en-US" dirty="0"/>
        </a:p>
      </dgm:t>
    </dgm:pt>
    <dgm:pt modelId="{9BF6A1EF-0A90-4FD7-A533-C0C85852382C}" type="parTrans" cxnId="{5ACB6986-20FA-4135-85C2-EA3B24AC9CA1}">
      <dgm:prSet/>
      <dgm:spPr/>
      <dgm:t>
        <a:bodyPr/>
        <a:lstStyle/>
        <a:p>
          <a:endParaRPr lang="en-US"/>
        </a:p>
      </dgm:t>
    </dgm:pt>
    <dgm:pt modelId="{95F42907-B5C9-45E7-A6DF-6D1339A1F60B}" type="sibTrans" cxnId="{5ACB6986-20FA-4135-85C2-EA3B24AC9CA1}">
      <dgm:prSet/>
      <dgm:spPr/>
      <dgm:t>
        <a:bodyPr/>
        <a:lstStyle/>
        <a:p>
          <a:endParaRPr lang="en-US"/>
        </a:p>
      </dgm:t>
    </dgm:pt>
    <dgm:pt modelId="{F94A69D6-EDBF-4813-A99D-94E9DDBA31A2}">
      <dgm:prSet custT="1"/>
      <dgm:spPr/>
      <dgm:t>
        <a:bodyPr/>
        <a:lstStyle/>
        <a:p>
          <a:pPr rtl="0"/>
          <a:r>
            <a:rPr lang="en-US" sz="1500" b="1" dirty="0">
              <a:latin typeface="+mn-lt"/>
            </a:rPr>
            <a:t>Applications can be emailed to: </a:t>
          </a:r>
          <a:r>
            <a:rPr lang="en-US" sz="1500" b="1" dirty="0">
              <a:latin typeface="+mn-lt"/>
              <a:hlinkClick xmlns:r="http://schemas.openxmlformats.org/officeDocument/2006/relationships" r:id="rId1"/>
            </a:rPr>
            <a:t>rsa.intake@dc.gov</a:t>
          </a:r>
          <a:r>
            <a:rPr lang="en-US" sz="1500" b="1" dirty="0">
              <a:latin typeface="+mn-lt"/>
            </a:rPr>
            <a:t> or call 202-442-8400</a:t>
          </a:r>
          <a:endParaRPr lang="en-US" sz="1500" dirty="0"/>
        </a:p>
      </dgm:t>
    </dgm:pt>
    <dgm:pt modelId="{5B4360D4-C1AD-4F6E-9A66-FB8D198A669C}" type="parTrans" cxnId="{F85F6292-1917-4ACA-B4B0-68387E64B69A}">
      <dgm:prSet/>
      <dgm:spPr/>
      <dgm:t>
        <a:bodyPr/>
        <a:lstStyle/>
        <a:p>
          <a:endParaRPr lang="en-US"/>
        </a:p>
      </dgm:t>
    </dgm:pt>
    <dgm:pt modelId="{D076A9EF-D9CF-4536-A400-5CFCB72EA35A}" type="sibTrans" cxnId="{F85F6292-1917-4ACA-B4B0-68387E64B69A}">
      <dgm:prSet/>
      <dgm:spPr/>
      <dgm:t>
        <a:bodyPr/>
        <a:lstStyle/>
        <a:p>
          <a:endParaRPr lang="en-US"/>
        </a:p>
      </dgm:t>
    </dgm:pt>
    <dgm:pt modelId="{6BD337D0-F5CC-4228-B084-75B77E140909}">
      <dgm:prSet custT="1"/>
      <dgm:spPr/>
      <dgm:t>
        <a:bodyPr/>
        <a:lstStyle/>
        <a:p>
          <a:pPr algn="ctr" rtl="0"/>
          <a:endParaRPr lang="en-US" sz="1600" b="0" i="0" dirty="0"/>
        </a:p>
        <a:p>
          <a:pPr algn="ctr" rtl="0"/>
          <a:endParaRPr lang="en-US" sz="1600" b="0" i="0" dirty="0"/>
        </a:p>
        <a:p>
          <a:pPr algn="ctr" rtl="0"/>
          <a:endParaRPr lang="en-US" sz="1600" b="0" i="0" dirty="0"/>
        </a:p>
        <a:p>
          <a:pPr algn="ctr" rtl="0"/>
          <a:endParaRPr lang="en-US" sz="1600" b="0" i="0" dirty="0"/>
        </a:p>
        <a:p>
          <a:pPr algn="ctr" rtl="0"/>
          <a:endParaRPr lang="en-US" sz="1600" b="0" i="0" dirty="0"/>
        </a:p>
        <a:p>
          <a:pPr algn="ctr" rtl="0"/>
          <a:endParaRPr lang="en-US" sz="1600" b="0" i="0" dirty="0"/>
        </a:p>
        <a:p>
          <a:pPr algn="ctr" rtl="0"/>
          <a:endParaRPr lang="en-US" sz="1600" b="0" i="0" dirty="0"/>
        </a:p>
      </dgm:t>
    </dgm:pt>
    <dgm:pt modelId="{F1A60D8F-5676-4209-87F7-75D8FD18D3AF}" type="parTrans" cxnId="{4EA416A6-19E6-4511-B759-85307E39EFC3}">
      <dgm:prSet/>
      <dgm:spPr/>
      <dgm:t>
        <a:bodyPr/>
        <a:lstStyle/>
        <a:p>
          <a:endParaRPr lang="en-US"/>
        </a:p>
      </dgm:t>
    </dgm:pt>
    <dgm:pt modelId="{286B5552-B1A8-4F36-98FF-99681190540C}" type="sibTrans" cxnId="{4EA416A6-19E6-4511-B759-85307E39EFC3}">
      <dgm:prSet/>
      <dgm:spPr/>
      <dgm:t>
        <a:bodyPr/>
        <a:lstStyle/>
        <a:p>
          <a:endParaRPr lang="en-US"/>
        </a:p>
      </dgm:t>
    </dgm:pt>
    <dgm:pt modelId="{34356401-FF1B-48E0-A728-71D14722B846}">
      <dgm:prSet custT="1"/>
      <dgm:spPr/>
      <dgm:t>
        <a:bodyPr/>
        <a:lstStyle/>
        <a:p>
          <a:pPr rtl="0"/>
          <a:r>
            <a:rPr lang="en-US" sz="1500" dirty="0">
              <a:latin typeface="+mn-lt"/>
            </a:rPr>
            <a:t>Gilda Diaz, Bilingual Intake Specialist, </a:t>
          </a:r>
          <a:r>
            <a:rPr lang="en-US" sz="1500" dirty="0">
              <a:latin typeface="+mn-lt"/>
              <a:hlinkClick xmlns:r="http://schemas.openxmlformats.org/officeDocument/2006/relationships" r:id="rId2"/>
            </a:rPr>
            <a:t>gilda.diaz@dc.gov</a:t>
          </a:r>
          <a:r>
            <a:rPr lang="en-US" sz="1500" dirty="0">
              <a:latin typeface="+mn-lt"/>
            </a:rPr>
            <a:t>, 202-442-8579</a:t>
          </a:r>
          <a:endParaRPr lang="en-US" sz="1500" dirty="0"/>
        </a:p>
      </dgm:t>
    </dgm:pt>
    <dgm:pt modelId="{4D8DC905-90F3-4556-A7A1-723E6978D847}" type="parTrans" cxnId="{3F9ECDCB-151B-47A9-B5E7-28F61AF72D6D}">
      <dgm:prSet/>
      <dgm:spPr/>
      <dgm:t>
        <a:bodyPr/>
        <a:lstStyle/>
        <a:p>
          <a:endParaRPr lang="en-US"/>
        </a:p>
      </dgm:t>
    </dgm:pt>
    <dgm:pt modelId="{EB6B6B35-42CD-4E6E-82E5-FE7CBCCE40F0}" type="sibTrans" cxnId="{3F9ECDCB-151B-47A9-B5E7-28F61AF72D6D}">
      <dgm:prSet/>
      <dgm:spPr/>
      <dgm:t>
        <a:bodyPr/>
        <a:lstStyle/>
        <a:p>
          <a:endParaRPr lang="en-US"/>
        </a:p>
      </dgm:t>
    </dgm:pt>
    <dgm:pt modelId="{720862AA-54CC-4D13-B5AF-3022C9549B0D}">
      <dgm:prSet custT="1"/>
      <dgm:spPr/>
      <dgm:t>
        <a:bodyPr/>
        <a:lstStyle/>
        <a:p>
          <a:pPr rtl="0"/>
          <a:r>
            <a:rPr lang="en-US" sz="1500" b="0" i="0" dirty="0"/>
            <a:t>Anita Curry, Intake Specialist, </a:t>
          </a:r>
          <a:r>
            <a:rPr lang="en-US" sz="1500" b="0" i="0" dirty="0">
              <a:hlinkClick xmlns:r="http://schemas.openxmlformats.org/officeDocument/2006/relationships" r:id="rId3"/>
            </a:rPr>
            <a:t>anita.curry@dc.gov</a:t>
          </a:r>
          <a:r>
            <a:rPr lang="en-US" sz="1500" b="0" i="0" dirty="0"/>
            <a:t>, 202-442-8485</a:t>
          </a:r>
        </a:p>
      </dgm:t>
    </dgm:pt>
    <dgm:pt modelId="{D12266FF-99AC-45C2-B863-633D4162490D}" type="parTrans" cxnId="{E4BFCD75-0DF4-4C8A-ADA6-F8E5D2E69577}">
      <dgm:prSet/>
      <dgm:spPr/>
      <dgm:t>
        <a:bodyPr/>
        <a:lstStyle/>
        <a:p>
          <a:endParaRPr lang="en-US"/>
        </a:p>
      </dgm:t>
    </dgm:pt>
    <dgm:pt modelId="{51C4F29E-C71A-460C-B9A9-5B05FE7A987B}" type="sibTrans" cxnId="{E4BFCD75-0DF4-4C8A-ADA6-F8E5D2E69577}">
      <dgm:prSet/>
      <dgm:spPr/>
      <dgm:t>
        <a:bodyPr/>
        <a:lstStyle/>
        <a:p>
          <a:endParaRPr lang="en-US"/>
        </a:p>
      </dgm:t>
    </dgm:pt>
    <dgm:pt modelId="{E79D995C-8345-4638-8EB6-E3851314A2F8}" type="pres">
      <dgm:prSet presAssocID="{431C645A-6853-4EE9-BD29-C5A3BCB88C6E}" presName="Name0" presStyleCnt="0">
        <dgm:presLayoutVars>
          <dgm:chMax/>
          <dgm:chPref/>
          <dgm:dir/>
        </dgm:presLayoutVars>
      </dgm:prSet>
      <dgm:spPr/>
    </dgm:pt>
    <dgm:pt modelId="{D9969428-613F-4D6F-B34E-C5A0FE888194}" type="pres">
      <dgm:prSet presAssocID="{C5124056-5869-44DE-AFEE-525971DB5A52}" presName="parenttextcomposite" presStyleCnt="0"/>
      <dgm:spPr/>
    </dgm:pt>
    <dgm:pt modelId="{A6850DB4-AD58-4348-9953-A2C4D0BFAF28}" type="pres">
      <dgm:prSet presAssocID="{C5124056-5869-44DE-AFEE-525971DB5A52}" presName="parenttext" presStyleLbl="revTx" presStyleIdx="0" presStyleCnt="2">
        <dgm:presLayoutVars>
          <dgm:chMax/>
          <dgm:chPref val="2"/>
          <dgm:bulletEnabled val="1"/>
        </dgm:presLayoutVars>
      </dgm:prSet>
      <dgm:spPr/>
    </dgm:pt>
    <dgm:pt modelId="{E01018A9-98BA-4094-BD88-35D44C0DE65B}" type="pres">
      <dgm:prSet presAssocID="{C5124056-5869-44DE-AFEE-525971DB5A52}" presName="composite" presStyleCnt="0"/>
      <dgm:spPr/>
    </dgm:pt>
    <dgm:pt modelId="{AA7DBA42-74A8-4A1D-8014-B6352D36B3CD}" type="pres">
      <dgm:prSet presAssocID="{C5124056-5869-44DE-AFEE-525971DB5A52}" presName="chevron1" presStyleLbl="alignNode1" presStyleIdx="0" presStyleCnt="14" custScaleX="115255" custScaleY="153445" custLinFactNeighborX="-769"/>
      <dgm:spPr/>
    </dgm:pt>
    <dgm:pt modelId="{02DD73C3-AC06-4189-8E4A-5B5AB6D55C37}" type="pres">
      <dgm:prSet presAssocID="{C5124056-5869-44DE-AFEE-525971DB5A52}" presName="chevron2" presStyleLbl="alignNode1" presStyleIdx="1" presStyleCnt="14" custScaleY="147771"/>
      <dgm:spPr/>
    </dgm:pt>
    <dgm:pt modelId="{350B0633-0DD9-47DC-87EE-365E7CBF14C4}" type="pres">
      <dgm:prSet presAssocID="{C5124056-5869-44DE-AFEE-525971DB5A52}" presName="chevron3" presStyleLbl="alignNode1" presStyleIdx="2" presStyleCnt="14" custScaleY="154641"/>
      <dgm:spPr/>
    </dgm:pt>
    <dgm:pt modelId="{710B5458-E1DA-4E58-98A9-D03070A329D1}" type="pres">
      <dgm:prSet presAssocID="{C5124056-5869-44DE-AFEE-525971DB5A52}" presName="chevron4" presStyleLbl="alignNode1" presStyleIdx="3" presStyleCnt="14" custScaleY="162275"/>
      <dgm:spPr/>
    </dgm:pt>
    <dgm:pt modelId="{B004EB97-E571-4CEA-A032-7EC34EAE6526}" type="pres">
      <dgm:prSet presAssocID="{C5124056-5869-44DE-AFEE-525971DB5A52}" presName="chevron5" presStyleLbl="alignNode1" presStyleIdx="4" presStyleCnt="14" custScaleY="165328"/>
      <dgm:spPr/>
    </dgm:pt>
    <dgm:pt modelId="{517C0E85-5E79-4F73-AECA-E59834BD27C2}" type="pres">
      <dgm:prSet presAssocID="{C5124056-5869-44DE-AFEE-525971DB5A52}" presName="chevron6" presStyleLbl="alignNode1" presStyleIdx="5" presStyleCnt="14" custScaleY="171435"/>
      <dgm:spPr/>
    </dgm:pt>
    <dgm:pt modelId="{776FB5B1-D40B-49C6-8789-3E14DC6DE352}" type="pres">
      <dgm:prSet presAssocID="{C5124056-5869-44DE-AFEE-525971DB5A52}" presName="chevron7" presStyleLbl="alignNode1" presStyleIdx="6" presStyleCnt="14" custScaleY="168381"/>
      <dgm:spPr/>
    </dgm:pt>
    <dgm:pt modelId="{5E0B4400-C106-44B7-907D-03ACF1BF39CE}" type="pres">
      <dgm:prSet presAssocID="{C5124056-5869-44DE-AFEE-525971DB5A52}" presName="childtext" presStyleLbl="solidFgAcc1" presStyleIdx="0" presStyleCnt="1" custScaleY="135095" custLinFactNeighborX="279">
        <dgm:presLayoutVars>
          <dgm:chMax/>
          <dgm:chPref val="0"/>
          <dgm:bulletEnabled val="1"/>
        </dgm:presLayoutVars>
      </dgm:prSet>
      <dgm:spPr/>
    </dgm:pt>
    <dgm:pt modelId="{4C2C96A3-E6E8-47B3-A2F2-EDBB288776FD}" type="pres">
      <dgm:prSet presAssocID="{95F42907-B5C9-45E7-A6DF-6D1339A1F60B}" presName="sibTrans" presStyleCnt="0"/>
      <dgm:spPr/>
    </dgm:pt>
    <dgm:pt modelId="{512201DA-4A6B-4F1C-9D16-8E9E7A527684}" type="pres">
      <dgm:prSet presAssocID="{6BD337D0-F5CC-4228-B084-75B77E140909}" presName="parenttextcomposite" presStyleCnt="0"/>
      <dgm:spPr/>
    </dgm:pt>
    <dgm:pt modelId="{07B88A12-F1EF-479D-A684-243C8D1E873F}" type="pres">
      <dgm:prSet presAssocID="{6BD337D0-F5CC-4228-B084-75B77E140909}" presName="parenttext" presStyleLbl="revTx" presStyleIdx="1" presStyleCnt="2" custLinFactNeighborX="-180" custLinFactNeighborY="-35624">
        <dgm:presLayoutVars>
          <dgm:chMax/>
          <dgm:chPref val="2"/>
          <dgm:bulletEnabled val="1"/>
        </dgm:presLayoutVars>
      </dgm:prSet>
      <dgm:spPr/>
    </dgm:pt>
    <dgm:pt modelId="{E298DA9B-CCCC-4896-88AC-9308549A4FBA}" type="pres">
      <dgm:prSet presAssocID="{6BD337D0-F5CC-4228-B084-75B77E140909}" presName="parallelogramComposite" presStyleCnt="0"/>
      <dgm:spPr/>
    </dgm:pt>
    <dgm:pt modelId="{D8057EAF-5A36-45D6-8B1C-5549BD362C13}" type="pres">
      <dgm:prSet presAssocID="{6BD337D0-F5CC-4228-B084-75B77E140909}" presName="parallelogram1" presStyleLbl="alignNode1" presStyleIdx="7" presStyleCnt="14" custLinFactNeighborX="1349"/>
      <dgm:spPr/>
    </dgm:pt>
    <dgm:pt modelId="{C4C1C07B-689E-41EC-8356-4958E0F19881}" type="pres">
      <dgm:prSet presAssocID="{6BD337D0-F5CC-4228-B084-75B77E140909}" presName="parallelogram2" presStyleLbl="alignNode1" presStyleIdx="8" presStyleCnt="14" custLinFactNeighborX="-4048" custLinFactNeighborY="-60723"/>
      <dgm:spPr/>
    </dgm:pt>
    <dgm:pt modelId="{22F2E524-6680-4C29-AE4E-33A59FAFFA0A}" type="pres">
      <dgm:prSet presAssocID="{6BD337D0-F5CC-4228-B084-75B77E140909}" presName="parallelogram3" presStyleLbl="alignNode1" presStyleIdx="9" presStyleCnt="14"/>
      <dgm:spPr/>
    </dgm:pt>
    <dgm:pt modelId="{E3B52420-3FAF-4BD4-9A21-BD271731253A}" type="pres">
      <dgm:prSet presAssocID="{6BD337D0-F5CC-4228-B084-75B77E140909}" presName="parallelogram4" presStyleLbl="alignNode1" presStyleIdx="10" presStyleCnt="14"/>
      <dgm:spPr/>
    </dgm:pt>
    <dgm:pt modelId="{E51397F4-2400-4310-B33A-FE487DF9B9AA}" type="pres">
      <dgm:prSet presAssocID="{6BD337D0-F5CC-4228-B084-75B77E140909}" presName="parallelogram5" presStyleLbl="alignNode1" presStyleIdx="11" presStyleCnt="14"/>
      <dgm:spPr/>
    </dgm:pt>
    <dgm:pt modelId="{91A62CB8-B8E1-4757-A351-909BE398FE77}" type="pres">
      <dgm:prSet presAssocID="{6BD337D0-F5CC-4228-B084-75B77E140909}" presName="parallelogram6" presStyleLbl="alignNode1" presStyleIdx="12" presStyleCnt="14"/>
      <dgm:spPr/>
    </dgm:pt>
    <dgm:pt modelId="{CA665828-77CE-4981-9DE6-A084F41CBDF2}" type="pres">
      <dgm:prSet presAssocID="{6BD337D0-F5CC-4228-B084-75B77E140909}" presName="parallelogram7" presStyleLbl="alignNode1" presStyleIdx="13" presStyleCnt="14"/>
      <dgm:spPr/>
    </dgm:pt>
  </dgm:ptLst>
  <dgm:cxnLst>
    <dgm:cxn modelId="{8B4BC417-6D3B-48E0-A3ED-43CFA7613E62}" type="presOf" srcId="{C5124056-5869-44DE-AFEE-525971DB5A52}" destId="{A6850DB4-AD58-4348-9953-A2C4D0BFAF28}" srcOrd="0" destOrd="0" presId="urn:microsoft.com/office/officeart/2008/layout/VerticalAccentList"/>
    <dgm:cxn modelId="{4F55296C-5E2C-4B78-B508-FFF4967EA9AC}" type="presOf" srcId="{34356401-FF1B-48E0-A728-71D14722B846}" destId="{5E0B4400-C106-44B7-907D-03ACF1BF39CE}" srcOrd="0" destOrd="1" presId="urn:microsoft.com/office/officeart/2008/layout/VerticalAccentList"/>
    <dgm:cxn modelId="{E4BFCD75-0DF4-4C8A-ADA6-F8E5D2E69577}" srcId="{C5124056-5869-44DE-AFEE-525971DB5A52}" destId="{720862AA-54CC-4D13-B5AF-3022C9549B0D}" srcOrd="2" destOrd="0" parTransId="{D12266FF-99AC-45C2-B863-633D4162490D}" sibTransId="{51C4F29E-C71A-460C-B9A9-5B05FE7A987B}"/>
    <dgm:cxn modelId="{5ACB6986-20FA-4135-85C2-EA3B24AC9CA1}" srcId="{431C645A-6853-4EE9-BD29-C5A3BCB88C6E}" destId="{C5124056-5869-44DE-AFEE-525971DB5A52}" srcOrd="0" destOrd="0" parTransId="{9BF6A1EF-0A90-4FD7-A533-C0C85852382C}" sibTransId="{95F42907-B5C9-45E7-A6DF-6D1339A1F60B}"/>
    <dgm:cxn modelId="{FE8AD18E-E621-4038-AD4A-A8611F9D52E7}" type="presOf" srcId="{720862AA-54CC-4D13-B5AF-3022C9549B0D}" destId="{5E0B4400-C106-44B7-907D-03ACF1BF39CE}" srcOrd="0" destOrd="2" presId="urn:microsoft.com/office/officeart/2008/layout/VerticalAccentList"/>
    <dgm:cxn modelId="{F85F6292-1917-4ACA-B4B0-68387E64B69A}" srcId="{C5124056-5869-44DE-AFEE-525971DB5A52}" destId="{F94A69D6-EDBF-4813-A99D-94E9DDBA31A2}" srcOrd="0" destOrd="0" parTransId="{5B4360D4-C1AD-4F6E-9A66-FB8D198A669C}" sibTransId="{D076A9EF-D9CF-4536-A400-5CFCB72EA35A}"/>
    <dgm:cxn modelId="{4EA416A6-19E6-4511-B759-85307E39EFC3}" srcId="{431C645A-6853-4EE9-BD29-C5A3BCB88C6E}" destId="{6BD337D0-F5CC-4228-B084-75B77E140909}" srcOrd="1" destOrd="0" parTransId="{F1A60D8F-5676-4209-87F7-75D8FD18D3AF}" sibTransId="{286B5552-B1A8-4F36-98FF-99681190540C}"/>
    <dgm:cxn modelId="{3F9ECDCB-151B-47A9-B5E7-28F61AF72D6D}" srcId="{C5124056-5869-44DE-AFEE-525971DB5A52}" destId="{34356401-FF1B-48E0-A728-71D14722B846}" srcOrd="1" destOrd="0" parTransId="{4D8DC905-90F3-4556-A7A1-723E6978D847}" sibTransId="{EB6B6B35-42CD-4E6E-82E5-FE7CBCCE40F0}"/>
    <dgm:cxn modelId="{862909DB-378A-4259-ACD9-0E593DAB4DEE}" type="presOf" srcId="{431C645A-6853-4EE9-BD29-C5A3BCB88C6E}" destId="{E79D995C-8345-4638-8EB6-E3851314A2F8}" srcOrd="0" destOrd="0" presId="urn:microsoft.com/office/officeart/2008/layout/VerticalAccentList"/>
    <dgm:cxn modelId="{B5F033EC-CED4-41E5-9F13-FA6D4404CB7E}" type="presOf" srcId="{6BD337D0-F5CC-4228-B084-75B77E140909}" destId="{07B88A12-F1EF-479D-A684-243C8D1E873F}" srcOrd="0" destOrd="0" presId="urn:microsoft.com/office/officeart/2008/layout/VerticalAccentList"/>
    <dgm:cxn modelId="{C031CBFA-566F-4EFB-8565-94A8E0898621}" type="presOf" srcId="{F94A69D6-EDBF-4813-A99D-94E9DDBA31A2}" destId="{5E0B4400-C106-44B7-907D-03ACF1BF39CE}" srcOrd="0" destOrd="0" presId="urn:microsoft.com/office/officeart/2008/layout/VerticalAccentList"/>
    <dgm:cxn modelId="{8AD5E57D-AF56-48D1-AD35-ADB288002035}" type="presParOf" srcId="{E79D995C-8345-4638-8EB6-E3851314A2F8}" destId="{D9969428-613F-4D6F-B34E-C5A0FE888194}" srcOrd="0" destOrd="0" presId="urn:microsoft.com/office/officeart/2008/layout/VerticalAccentList"/>
    <dgm:cxn modelId="{239C3266-C195-4CC4-A821-776BDCB78552}" type="presParOf" srcId="{D9969428-613F-4D6F-B34E-C5A0FE888194}" destId="{A6850DB4-AD58-4348-9953-A2C4D0BFAF28}" srcOrd="0" destOrd="0" presId="urn:microsoft.com/office/officeart/2008/layout/VerticalAccentList"/>
    <dgm:cxn modelId="{6FDB2022-171D-47F8-87CF-82500E7604B4}" type="presParOf" srcId="{E79D995C-8345-4638-8EB6-E3851314A2F8}" destId="{E01018A9-98BA-4094-BD88-35D44C0DE65B}" srcOrd="1" destOrd="0" presId="urn:microsoft.com/office/officeart/2008/layout/VerticalAccentList"/>
    <dgm:cxn modelId="{BB0142FB-0D85-4BF4-8C50-EEDD2CBDA1D1}" type="presParOf" srcId="{E01018A9-98BA-4094-BD88-35D44C0DE65B}" destId="{AA7DBA42-74A8-4A1D-8014-B6352D36B3CD}" srcOrd="0" destOrd="0" presId="urn:microsoft.com/office/officeart/2008/layout/VerticalAccentList"/>
    <dgm:cxn modelId="{53958717-EE10-4C7D-94EC-01D82B24BA19}" type="presParOf" srcId="{E01018A9-98BA-4094-BD88-35D44C0DE65B}" destId="{02DD73C3-AC06-4189-8E4A-5B5AB6D55C37}" srcOrd="1" destOrd="0" presId="urn:microsoft.com/office/officeart/2008/layout/VerticalAccentList"/>
    <dgm:cxn modelId="{2E29FD7E-8531-409B-9D5E-7B2D1A3C9488}" type="presParOf" srcId="{E01018A9-98BA-4094-BD88-35D44C0DE65B}" destId="{350B0633-0DD9-47DC-87EE-365E7CBF14C4}" srcOrd="2" destOrd="0" presId="urn:microsoft.com/office/officeart/2008/layout/VerticalAccentList"/>
    <dgm:cxn modelId="{B742B2EE-D511-4C0D-AA88-8FF27D23A593}" type="presParOf" srcId="{E01018A9-98BA-4094-BD88-35D44C0DE65B}" destId="{710B5458-E1DA-4E58-98A9-D03070A329D1}" srcOrd="3" destOrd="0" presId="urn:microsoft.com/office/officeart/2008/layout/VerticalAccentList"/>
    <dgm:cxn modelId="{D05F846B-3DC8-4309-A076-022E3633D52B}" type="presParOf" srcId="{E01018A9-98BA-4094-BD88-35D44C0DE65B}" destId="{B004EB97-E571-4CEA-A032-7EC34EAE6526}" srcOrd="4" destOrd="0" presId="urn:microsoft.com/office/officeart/2008/layout/VerticalAccentList"/>
    <dgm:cxn modelId="{1C075CDD-E398-43BF-9FF1-FC99EB2FBC97}" type="presParOf" srcId="{E01018A9-98BA-4094-BD88-35D44C0DE65B}" destId="{517C0E85-5E79-4F73-AECA-E59834BD27C2}" srcOrd="5" destOrd="0" presId="urn:microsoft.com/office/officeart/2008/layout/VerticalAccentList"/>
    <dgm:cxn modelId="{5B22B7B5-3ECD-4CF9-8C62-DD89AAF604FE}" type="presParOf" srcId="{E01018A9-98BA-4094-BD88-35D44C0DE65B}" destId="{776FB5B1-D40B-49C6-8789-3E14DC6DE352}" srcOrd="6" destOrd="0" presId="urn:microsoft.com/office/officeart/2008/layout/VerticalAccentList"/>
    <dgm:cxn modelId="{167C0D16-7AC5-485D-8E1F-AFEB3FB16684}" type="presParOf" srcId="{E01018A9-98BA-4094-BD88-35D44C0DE65B}" destId="{5E0B4400-C106-44B7-907D-03ACF1BF39CE}" srcOrd="7" destOrd="0" presId="urn:microsoft.com/office/officeart/2008/layout/VerticalAccentList"/>
    <dgm:cxn modelId="{3B5AB1DB-4ECF-48AF-B514-9AE5B62C5447}" type="presParOf" srcId="{E79D995C-8345-4638-8EB6-E3851314A2F8}" destId="{4C2C96A3-E6E8-47B3-A2F2-EDBB288776FD}" srcOrd="2" destOrd="0" presId="urn:microsoft.com/office/officeart/2008/layout/VerticalAccentList"/>
    <dgm:cxn modelId="{FEED1CB0-2802-42C0-BAA3-4C165FDC95F5}" type="presParOf" srcId="{E79D995C-8345-4638-8EB6-E3851314A2F8}" destId="{512201DA-4A6B-4F1C-9D16-8E9E7A527684}" srcOrd="3" destOrd="0" presId="urn:microsoft.com/office/officeart/2008/layout/VerticalAccentList"/>
    <dgm:cxn modelId="{F905365C-9DFC-4541-BEEE-7A8E00E3495B}" type="presParOf" srcId="{512201DA-4A6B-4F1C-9D16-8E9E7A527684}" destId="{07B88A12-F1EF-479D-A684-243C8D1E873F}" srcOrd="0" destOrd="0" presId="urn:microsoft.com/office/officeart/2008/layout/VerticalAccentList"/>
    <dgm:cxn modelId="{A71CFA80-AA49-4E4A-9318-7C64C691F464}" type="presParOf" srcId="{E79D995C-8345-4638-8EB6-E3851314A2F8}" destId="{E298DA9B-CCCC-4896-88AC-9308549A4FBA}" srcOrd="4" destOrd="0" presId="urn:microsoft.com/office/officeart/2008/layout/VerticalAccentList"/>
    <dgm:cxn modelId="{378D30E3-3C46-47CC-B19B-E5A2FB7D753A}" type="presParOf" srcId="{E298DA9B-CCCC-4896-88AC-9308549A4FBA}" destId="{D8057EAF-5A36-45D6-8B1C-5549BD362C13}" srcOrd="0" destOrd="0" presId="urn:microsoft.com/office/officeart/2008/layout/VerticalAccentList"/>
    <dgm:cxn modelId="{DF6151BB-B07D-4B16-ADF3-FDF1B46F7CF8}" type="presParOf" srcId="{E298DA9B-CCCC-4896-88AC-9308549A4FBA}" destId="{C4C1C07B-689E-41EC-8356-4958E0F19881}" srcOrd="1" destOrd="0" presId="urn:microsoft.com/office/officeart/2008/layout/VerticalAccentList"/>
    <dgm:cxn modelId="{2773FE39-D442-4A4C-97EB-06FF0F3F946C}" type="presParOf" srcId="{E298DA9B-CCCC-4896-88AC-9308549A4FBA}" destId="{22F2E524-6680-4C29-AE4E-33A59FAFFA0A}" srcOrd="2" destOrd="0" presId="urn:microsoft.com/office/officeart/2008/layout/VerticalAccentList"/>
    <dgm:cxn modelId="{FD6943A7-61D4-4F0B-8D70-70262F1FE474}" type="presParOf" srcId="{E298DA9B-CCCC-4896-88AC-9308549A4FBA}" destId="{E3B52420-3FAF-4BD4-9A21-BD271731253A}" srcOrd="3" destOrd="0" presId="urn:microsoft.com/office/officeart/2008/layout/VerticalAccentList"/>
    <dgm:cxn modelId="{81F067F8-3AEC-4509-9B81-4E40CE524146}" type="presParOf" srcId="{E298DA9B-CCCC-4896-88AC-9308549A4FBA}" destId="{E51397F4-2400-4310-B33A-FE487DF9B9AA}" srcOrd="4" destOrd="0" presId="urn:microsoft.com/office/officeart/2008/layout/VerticalAccentList"/>
    <dgm:cxn modelId="{A412852B-1DB2-4B2D-A1C9-AA0D4F161C70}" type="presParOf" srcId="{E298DA9B-CCCC-4896-88AC-9308549A4FBA}" destId="{91A62CB8-B8E1-4757-A351-909BE398FE77}" srcOrd="5" destOrd="0" presId="urn:microsoft.com/office/officeart/2008/layout/VerticalAccentList"/>
    <dgm:cxn modelId="{97E3DF5B-E8B4-4E27-8C8C-B47B38F80A71}" type="presParOf" srcId="{E298DA9B-CCCC-4896-88AC-9308549A4FBA}" destId="{CA665828-77CE-4981-9DE6-A084F41CBDF2}"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86C86-84B2-4523-AD55-B963CB91DE26}">
      <dsp:nvSpPr>
        <dsp:cNvPr id="0" name=""/>
        <dsp:cNvSpPr/>
      </dsp:nvSpPr>
      <dsp:spPr>
        <a:xfrm>
          <a:off x="0" y="15355"/>
          <a:ext cx="7696199" cy="103428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Person-centered assistance in removing barriers to employment</a:t>
          </a:r>
        </a:p>
      </dsp:txBody>
      <dsp:txXfrm>
        <a:off x="50489" y="65844"/>
        <a:ext cx="7595221" cy="933302"/>
      </dsp:txXfrm>
    </dsp:sp>
    <dsp:sp modelId="{2FB8C04D-7D52-43CC-9293-ECFB244B6126}">
      <dsp:nvSpPr>
        <dsp:cNvPr id="0" name=""/>
        <dsp:cNvSpPr/>
      </dsp:nvSpPr>
      <dsp:spPr>
        <a:xfrm>
          <a:off x="0" y="1129464"/>
          <a:ext cx="7696199" cy="1034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Specialized assistance in preparing for long-term employment</a:t>
          </a:r>
        </a:p>
      </dsp:txBody>
      <dsp:txXfrm>
        <a:off x="50489" y="1179953"/>
        <a:ext cx="7595221" cy="933302"/>
      </dsp:txXfrm>
    </dsp:sp>
    <dsp:sp modelId="{A2C0B10F-44C8-4625-BBDC-35E69B64E138}">
      <dsp:nvSpPr>
        <dsp:cNvPr id="0" name=""/>
        <dsp:cNvSpPr/>
      </dsp:nvSpPr>
      <dsp:spPr>
        <a:xfrm>
          <a:off x="0" y="2238624"/>
          <a:ext cx="7696199" cy="103428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Support with helping one maintain such employment/career </a:t>
          </a:r>
        </a:p>
      </dsp:txBody>
      <dsp:txXfrm>
        <a:off x="50489" y="2289113"/>
        <a:ext cx="7595221"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23798-CAA6-49B9-96E5-E35DF7D036C6}">
      <dsp:nvSpPr>
        <dsp:cNvPr id="0" name=""/>
        <dsp:cNvSpPr/>
      </dsp:nvSpPr>
      <dsp:spPr>
        <a:xfrm>
          <a:off x="18842" y="33651"/>
          <a:ext cx="2540549" cy="1524329"/>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Black" panose="020B0A04020102020204" pitchFamily="34" charset="0"/>
            </a:rPr>
            <a:t>Career Counseling and Guidance</a:t>
          </a:r>
        </a:p>
      </dsp:txBody>
      <dsp:txXfrm>
        <a:off x="18842" y="33651"/>
        <a:ext cx="2540549" cy="1524329"/>
      </dsp:txXfrm>
    </dsp:sp>
    <dsp:sp modelId="{ECF7B0D7-E085-4138-85B2-1FA92F92C331}">
      <dsp:nvSpPr>
        <dsp:cNvPr id="0" name=""/>
        <dsp:cNvSpPr/>
      </dsp:nvSpPr>
      <dsp:spPr>
        <a:xfrm>
          <a:off x="2735300" y="32279"/>
          <a:ext cx="2540549" cy="1524329"/>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Black" panose="020B0A04020102020204" pitchFamily="34" charset="0"/>
            </a:rPr>
            <a:t>Assessments (psychological, vocational, assistive technology, etc.)</a:t>
          </a:r>
        </a:p>
      </dsp:txBody>
      <dsp:txXfrm>
        <a:off x="2735300" y="32279"/>
        <a:ext cx="2540549" cy="1524329"/>
      </dsp:txXfrm>
    </dsp:sp>
    <dsp:sp modelId="{756A4557-DB84-49F2-97BE-3DBBE7C09044}">
      <dsp:nvSpPr>
        <dsp:cNvPr id="0" name=""/>
        <dsp:cNvSpPr/>
      </dsp:nvSpPr>
      <dsp:spPr>
        <a:xfrm>
          <a:off x="1488550" y="3401955"/>
          <a:ext cx="2631907" cy="1591049"/>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Arial Black" panose="020B0A04020102020204" pitchFamily="34" charset="0"/>
            </a:rPr>
            <a:t>Development of Individualized Plan for Employment (IPE)</a:t>
          </a:r>
        </a:p>
      </dsp:txBody>
      <dsp:txXfrm>
        <a:off x="1488550" y="3401955"/>
        <a:ext cx="2631907" cy="1591049"/>
      </dsp:txXfrm>
    </dsp:sp>
    <dsp:sp modelId="{1E0E5204-9308-49EF-A4B8-9D24125991E1}">
      <dsp:nvSpPr>
        <dsp:cNvPr id="0" name=""/>
        <dsp:cNvSpPr/>
      </dsp:nvSpPr>
      <dsp:spPr>
        <a:xfrm>
          <a:off x="5423278" y="65634"/>
          <a:ext cx="2540549" cy="1524329"/>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Job Coaching,              Job Development,   Job Placement</a:t>
          </a:r>
        </a:p>
      </dsp:txBody>
      <dsp:txXfrm>
        <a:off x="5423278" y="65634"/>
        <a:ext cx="2540549" cy="1524329"/>
      </dsp:txXfrm>
    </dsp:sp>
    <dsp:sp modelId="{0EAC35AE-2DB9-4896-A677-EE38D15A942A}">
      <dsp:nvSpPr>
        <dsp:cNvPr id="0" name=""/>
        <dsp:cNvSpPr/>
      </dsp:nvSpPr>
      <dsp:spPr>
        <a:xfrm>
          <a:off x="2859126" y="1845396"/>
          <a:ext cx="2540549" cy="1524329"/>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Transportation allowances</a:t>
          </a:r>
        </a:p>
      </dsp:txBody>
      <dsp:txXfrm>
        <a:off x="2859126" y="1845396"/>
        <a:ext cx="2540549" cy="1524329"/>
      </dsp:txXfrm>
    </dsp:sp>
    <dsp:sp modelId="{6DC1F2B2-75ED-493B-94B4-6A796C6BC2C3}">
      <dsp:nvSpPr>
        <dsp:cNvPr id="0" name=""/>
        <dsp:cNvSpPr/>
      </dsp:nvSpPr>
      <dsp:spPr>
        <a:xfrm>
          <a:off x="5532191" y="1845396"/>
          <a:ext cx="2540549" cy="1524329"/>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Financial support for work-related postsecondary education and/or training*</a:t>
          </a:r>
        </a:p>
      </dsp:txBody>
      <dsp:txXfrm>
        <a:off x="5532191" y="1845396"/>
        <a:ext cx="2540549" cy="1524329"/>
      </dsp:txXfrm>
    </dsp:sp>
    <dsp:sp modelId="{EDE6F7DA-62F1-4E91-A062-2711B006C647}">
      <dsp:nvSpPr>
        <dsp:cNvPr id="0" name=""/>
        <dsp:cNvSpPr/>
      </dsp:nvSpPr>
      <dsp:spPr>
        <a:xfrm>
          <a:off x="195029" y="1846244"/>
          <a:ext cx="2540549" cy="1524329"/>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Provision of Assistive Technology</a:t>
          </a:r>
        </a:p>
      </dsp:txBody>
      <dsp:txXfrm>
        <a:off x="195029" y="1846244"/>
        <a:ext cx="2540549" cy="1524329"/>
      </dsp:txXfrm>
    </dsp:sp>
    <dsp:sp modelId="{7B28019A-625E-4E01-8226-069AF75FECB6}">
      <dsp:nvSpPr>
        <dsp:cNvPr id="0" name=""/>
        <dsp:cNvSpPr/>
      </dsp:nvSpPr>
      <dsp:spPr>
        <a:xfrm>
          <a:off x="4269893" y="3434977"/>
          <a:ext cx="2540549" cy="1524329"/>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Benefits Counseling</a:t>
          </a:r>
        </a:p>
      </dsp:txBody>
      <dsp:txXfrm>
        <a:off x="4269893" y="3434977"/>
        <a:ext cx="2540549" cy="1524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23798-CAA6-49B9-96E5-E35DF7D036C6}">
      <dsp:nvSpPr>
        <dsp:cNvPr id="0" name=""/>
        <dsp:cNvSpPr/>
      </dsp:nvSpPr>
      <dsp:spPr>
        <a:xfrm>
          <a:off x="0" y="896631"/>
          <a:ext cx="2580875" cy="1548525"/>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Black" panose="020B0A04020102020204" pitchFamily="34" charset="0"/>
            </a:rPr>
            <a:t>General</a:t>
          </a:r>
        </a:p>
        <a:p>
          <a:pPr marL="0" lvl="0" indent="0" algn="ctr" defTabSz="1066800" rtl="0">
            <a:lnSpc>
              <a:spcPct val="90000"/>
            </a:lnSpc>
            <a:spcBef>
              <a:spcPct val="0"/>
            </a:spcBef>
            <a:spcAft>
              <a:spcPct val="35000"/>
            </a:spcAft>
            <a:buNone/>
          </a:pPr>
          <a:r>
            <a:rPr lang="en-US" sz="2400" kern="1200" dirty="0">
              <a:latin typeface="Arial Black" panose="020B0A04020102020204" pitchFamily="34" charset="0"/>
            </a:rPr>
            <a:t>VR</a:t>
          </a:r>
        </a:p>
      </dsp:txBody>
      <dsp:txXfrm>
        <a:off x="0" y="896631"/>
        <a:ext cx="2580875" cy="1548525"/>
      </dsp:txXfrm>
    </dsp:sp>
    <dsp:sp modelId="{ECF7B0D7-E085-4138-85B2-1FA92F92C331}">
      <dsp:nvSpPr>
        <dsp:cNvPr id="0" name=""/>
        <dsp:cNvSpPr/>
      </dsp:nvSpPr>
      <dsp:spPr>
        <a:xfrm>
          <a:off x="2759575" y="895237"/>
          <a:ext cx="2580875" cy="1548525"/>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latin typeface="Arial Black" panose="020B0A04020102020204" pitchFamily="34" charset="0"/>
          </a:endParaRPr>
        </a:p>
        <a:p>
          <a:pPr marL="0" lvl="0" indent="0" algn="ctr" defTabSz="889000" rtl="0">
            <a:lnSpc>
              <a:spcPct val="90000"/>
            </a:lnSpc>
            <a:spcBef>
              <a:spcPct val="0"/>
            </a:spcBef>
            <a:spcAft>
              <a:spcPct val="35000"/>
            </a:spcAft>
            <a:buNone/>
          </a:pPr>
          <a:r>
            <a:rPr lang="en-US" sz="2000" kern="1200" dirty="0">
              <a:latin typeface="Arial Black" panose="020B0A04020102020204" pitchFamily="34" charset="0"/>
            </a:rPr>
            <a:t>Sensory</a:t>
          </a:r>
        </a:p>
        <a:p>
          <a:pPr marL="0" lvl="0" indent="0" algn="ctr" defTabSz="889000" rtl="0">
            <a:lnSpc>
              <a:spcPct val="90000"/>
            </a:lnSpc>
            <a:spcBef>
              <a:spcPct val="0"/>
            </a:spcBef>
            <a:spcAft>
              <a:spcPct val="35000"/>
            </a:spcAft>
            <a:buNone/>
          </a:pPr>
          <a:r>
            <a:rPr lang="en-US" sz="2000" kern="1200" dirty="0">
              <a:latin typeface="Arial Black" panose="020B0A04020102020204" pitchFamily="34" charset="0"/>
            </a:rPr>
            <a:t>Vision/Hearing loss</a:t>
          </a:r>
        </a:p>
        <a:p>
          <a:pPr marL="0" lvl="0" indent="0" algn="ctr" defTabSz="889000" rtl="0">
            <a:lnSpc>
              <a:spcPct val="90000"/>
            </a:lnSpc>
            <a:spcBef>
              <a:spcPct val="0"/>
            </a:spcBef>
            <a:spcAft>
              <a:spcPct val="35000"/>
            </a:spcAft>
            <a:buNone/>
          </a:pPr>
          <a:endParaRPr lang="en-US" sz="2400" kern="1200" dirty="0">
            <a:latin typeface="Arial Black" panose="020B0A04020102020204" pitchFamily="34" charset="0"/>
          </a:endParaRPr>
        </a:p>
      </dsp:txBody>
      <dsp:txXfrm>
        <a:off x="2759575" y="895237"/>
        <a:ext cx="2580875" cy="1548525"/>
      </dsp:txXfrm>
    </dsp:sp>
    <dsp:sp modelId="{1E0E5204-9308-49EF-A4B8-9D24125991E1}">
      <dsp:nvSpPr>
        <dsp:cNvPr id="0" name=""/>
        <dsp:cNvSpPr/>
      </dsp:nvSpPr>
      <dsp:spPr>
        <a:xfrm>
          <a:off x="5528029" y="936877"/>
          <a:ext cx="2580875" cy="1548525"/>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Youth in Transition Services</a:t>
          </a:r>
        </a:p>
      </dsp:txBody>
      <dsp:txXfrm>
        <a:off x="5528029" y="936877"/>
        <a:ext cx="2580875" cy="1548525"/>
      </dsp:txXfrm>
    </dsp:sp>
    <dsp:sp modelId="{0EAC35AE-2DB9-4896-A677-EE38D15A942A}">
      <dsp:nvSpPr>
        <dsp:cNvPr id="0" name=""/>
        <dsp:cNvSpPr/>
      </dsp:nvSpPr>
      <dsp:spPr>
        <a:xfrm>
          <a:off x="0" y="2703244"/>
          <a:ext cx="2580875" cy="1548525"/>
        </a:xfrm>
        <a:prstGeom prst="rect">
          <a:avLst/>
        </a:prstGeom>
        <a:solidFill>
          <a:srgbClr val="011F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Randolph Sheppard</a:t>
          </a:r>
        </a:p>
      </dsp:txBody>
      <dsp:txXfrm>
        <a:off x="0" y="2703244"/>
        <a:ext cx="2580875" cy="1548525"/>
      </dsp:txXfrm>
    </dsp:sp>
    <dsp:sp modelId="{6DC1F2B2-75ED-493B-94B4-6A796C6BC2C3}">
      <dsp:nvSpPr>
        <dsp:cNvPr id="0" name=""/>
        <dsp:cNvSpPr/>
      </dsp:nvSpPr>
      <dsp:spPr>
        <a:xfrm>
          <a:off x="2715494" y="2703244"/>
          <a:ext cx="2580875" cy="1548525"/>
        </a:xfrm>
        <a:prstGeom prst="rect">
          <a:avLst/>
        </a:prstGeom>
        <a:solidFill>
          <a:srgbClr val="C4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Supported Employment</a:t>
          </a:r>
        </a:p>
      </dsp:txBody>
      <dsp:txXfrm>
        <a:off x="2715494" y="2703244"/>
        <a:ext cx="2580875" cy="1548525"/>
      </dsp:txXfrm>
    </dsp:sp>
    <dsp:sp modelId="{EDE6F7DA-62F1-4E91-A062-2711B006C647}">
      <dsp:nvSpPr>
        <dsp:cNvPr id="0" name=""/>
        <dsp:cNvSpPr/>
      </dsp:nvSpPr>
      <dsp:spPr>
        <a:xfrm>
          <a:off x="5475121" y="2748771"/>
          <a:ext cx="2580875" cy="1548525"/>
        </a:xfrm>
        <a:prstGeom prst="rect">
          <a:avLst/>
        </a:prstGeom>
        <a:solidFill>
          <a:srgbClr val="0C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Independent</a:t>
          </a:r>
          <a:r>
            <a:rPr lang="en-US" sz="2800" b="1" kern="1200" baseline="0" dirty="0"/>
            <a:t> Living Services</a:t>
          </a:r>
          <a:endParaRPr lang="en-US" sz="2800" b="1" kern="1200" dirty="0"/>
        </a:p>
      </dsp:txBody>
      <dsp:txXfrm>
        <a:off x="5475121" y="2748771"/>
        <a:ext cx="2580875" cy="1548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A2751-50F2-4AC6-98E5-BC2E0325585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8E0E3-6A2A-4560-9977-4691CAAA6DE0}">
      <dsp:nvSpPr>
        <dsp:cNvPr id="0" name=""/>
        <dsp:cNvSpPr/>
      </dsp:nvSpPr>
      <dsp:spPr>
        <a:xfrm>
          <a:off x="564979" y="406400"/>
          <a:ext cx="5475833" cy="812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The individual has a documented disability.</a:t>
          </a:r>
        </a:p>
      </dsp:txBody>
      <dsp:txXfrm>
        <a:off x="564979" y="406400"/>
        <a:ext cx="5475833" cy="812800"/>
      </dsp:txXfrm>
    </dsp:sp>
    <dsp:sp modelId="{789C3CC1-D1BB-4763-967B-114AF8150209}">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F970B-5B51-4103-9B84-88A282E34067}">
      <dsp:nvSpPr>
        <dsp:cNvPr id="0" name=""/>
        <dsp:cNvSpPr/>
      </dsp:nvSpPr>
      <dsp:spPr>
        <a:xfrm>
          <a:off x="860432" y="1625599"/>
          <a:ext cx="5180380" cy="812800"/>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The documented disability presents a substantial impediment to employment.</a:t>
          </a:r>
        </a:p>
      </dsp:txBody>
      <dsp:txXfrm>
        <a:off x="860432" y="1625599"/>
        <a:ext cx="5180380" cy="812800"/>
      </dsp:txXfrm>
    </dsp:sp>
    <dsp:sp modelId="{EE54810E-2638-4DDC-BA57-025537EF5F69}">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36939411-892E-4E3B-8278-7D0705DEB91D}">
      <dsp:nvSpPr>
        <dsp:cNvPr id="0" name=""/>
        <dsp:cNvSpPr/>
      </dsp:nvSpPr>
      <dsp:spPr>
        <a:xfrm>
          <a:off x="564979" y="2844800"/>
          <a:ext cx="5475833" cy="81280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The individual will benefit from VR services in becoming gainfully employed.</a:t>
          </a:r>
        </a:p>
      </dsp:txBody>
      <dsp:txXfrm>
        <a:off x="564979" y="2844800"/>
        <a:ext cx="5475833" cy="812800"/>
      </dsp:txXfrm>
    </dsp:sp>
    <dsp:sp modelId="{78240A04-9F46-465B-B9BC-EA42BAA7737E}">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0DB4-AD58-4348-9953-A2C4D0BFAF28}">
      <dsp:nvSpPr>
        <dsp:cNvPr id="0" name=""/>
        <dsp:cNvSpPr/>
      </dsp:nvSpPr>
      <dsp:spPr>
        <a:xfrm>
          <a:off x="56147" y="975138"/>
          <a:ext cx="6731404" cy="6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rtl="0">
            <a:lnSpc>
              <a:spcPct val="90000"/>
            </a:lnSpc>
            <a:spcBef>
              <a:spcPct val="0"/>
            </a:spcBef>
            <a:spcAft>
              <a:spcPct val="35000"/>
            </a:spcAft>
            <a:buNone/>
          </a:pPr>
          <a:endParaRPr lang="en-US" sz="2800" kern="1200" dirty="0"/>
        </a:p>
      </dsp:txBody>
      <dsp:txXfrm>
        <a:off x="56147" y="975138"/>
        <a:ext cx="6731404" cy="611945"/>
      </dsp:txXfrm>
    </dsp:sp>
    <dsp:sp modelId="{AA7DBA42-74A8-4A1D-8014-B6352D36B3CD}">
      <dsp:nvSpPr>
        <dsp:cNvPr id="0" name=""/>
        <dsp:cNvSpPr/>
      </dsp:nvSpPr>
      <dsp:spPr>
        <a:xfrm>
          <a:off x="44034" y="1699212"/>
          <a:ext cx="1815437" cy="1912778"/>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D73C3-AC06-4189-8E4A-5B5AB6D55C37}">
      <dsp:nvSpPr>
        <dsp:cNvPr id="0" name=""/>
        <dsp:cNvSpPr/>
      </dsp:nvSpPr>
      <dsp:spPr>
        <a:xfrm>
          <a:off x="1122428" y="1734577"/>
          <a:ext cx="1575148" cy="1842048"/>
        </a:xfrm>
        <a:prstGeom prst="chevron">
          <a:avLst>
            <a:gd name="adj" fmla="val 70610"/>
          </a:avLst>
        </a:prstGeom>
        <a:solidFill>
          <a:schemeClr val="accent4">
            <a:hueOff val="-343444"/>
            <a:satOff val="2069"/>
            <a:lumOff val="166"/>
            <a:alphaOff val="0"/>
          </a:schemeClr>
        </a:solidFill>
        <a:ln w="25400" cap="flat" cmpd="sng" algn="ctr">
          <a:solidFill>
            <a:schemeClr val="accent4">
              <a:hueOff val="-343444"/>
              <a:satOff val="2069"/>
              <a:lumOff val="1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B0633-0DD9-47DC-87EE-365E7CBF14C4}">
      <dsp:nvSpPr>
        <dsp:cNvPr id="0" name=""/>
        <dsp:cNvSpPr/>
      </dsp:nvSpPr>
      <dsp:spPr>
        <a:xfrm>
          <a:off x="2069312" y="1691758"/>
          <a:ext cx="1575148" cy="1927687"/>
        </a:xfrm>
        <a:prstGeom prst="chevron">
          <a:avLst>
            <a:gd name="adj" fmla="val 70610"/>
          </a:avLst>
        </a:prstGeom>
        <a:solidFill>
          <a:schemeClr val="accent4">
            <a:hueOff val="-686888"/>
            <a:satOff val="4138"/>
            <a:lumOff val="332"/>
            <a:alphaOff val="0"/>
          </a:schemeClr>
        </a:solidFill>
        <a:ln w="25400" cap="flat" cmpd="sng" algn="ctr">
          <a:solidFill>
            <a:schemeClr val="accent4">
              <a:hueOff val="-686888"/>
              <a:satOff val="4138"/>
              <a:lumOff val="3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B5458-E1DA-4E58-98A9-D03070A329D1}">
      <dsp:nvSpPr>
        <dsp:cNvPr id="0" name=""/>
        <dsp:cNvSpPr/>
      </dsp:nvSpPr>
      <dsp:spPr>
        <a:xfrm>
          <a:off x="3015448" y="1644177"/>
          <a:ext cx="1575148" cy="2022849"/>
        </a:xfrm>
        <a:prstGeom prst="chevron">
          <a:avLst>
            <a:gd name="adj" fmla="val 70610"/>
          </a:avLst>
        </a:prstGeom>
        <a:solidFill>
          <a:schemeClr val="accent4">
            <a:hueOff val="-1030331"/>
            <a:satOff val="6207"/>
            <a:lumOff val="498"/>
            <a:alphaOff val="0"/>
          </a:schemeClr>
        </a:solidFill>
        <a:ln w="25400" cap="flat" cmpd="sng" algn="ctr">
          <a:solidFill>
            <a:schemeClr val="accent4">
              <a:hueOff val="-1030331"/>
              <a:satOff val="6207"/>
              <a:lumOff val="4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4EB97-E571-4CEA-A032-7EC34EAE6526}">
      <dsp:nvSpPr>
        <dsp:cNvPr id="0" name=""/>
        <dsp:cNvSpPr/>
      </dsp:nvSpPr>
      <dsp:spPr>
        <a:xfrm>
          <a:off x="3962333" y="1625148"/>
          <a:ext cx="1575148" cy="2060906"/>
        </a:xfrm>
        <a:prstGeom prst="chevron">
          <a:avLst>
            <a:gd name="adj" fmla="val 70610"/>
          </a:avLst>
        </a:prstGeom>
        <a:solidFill>
          <a:schemeClr val="accent4">
            <a:hueOff val="-1373775"/>
            <a:satOff val="8277"/>
            <a:lumOff val="663"/>
            <a:alphaOff val="0"/>
          </a:schemeClr>
        </a:solidFill>
        <a:ln w="25400" cap="flat" cmpd="sng" algn="ctr">
          <a:solidFill>
            <a:schemeClr val="accent4">
              <a:hueOff val="-1373775"/>
              <a:satOff val="8277"/>
              <a:lumOff val="6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C0E85-5E79-4F73-AECA-E59834BD27C2}">
      <dsp:nvSpPr>
        <dsp:cNvPr id="0" name=""/>
        <dsp:cNvSpPr/>
      </dsp:nvSpPr>
      <dsp:spPr>
        <a:xfrm>
          <a:off x="4908469" y="1587084"/>
          <a:ext cx="1575148" cy="2137034"/>
        </a:xfrm>
        <a:prstGeom prst="chevron">
          <a:avLst>
            <a:gd name="adj" fmla="val 70610"/>
          </a:avLst>
        </a:prstGeom>
        <a:solidFill>
          <a:schemeClr val="accent4">
            <a:hueOff val="-1717219"/>
            <a:satOff val="10346"/>
            <a:lumOff val="829"/>
            <a:alphaOff val="0"/>
          </a:schemeClr>
        </a:solidFill>
        <a:ln w="25400" cap="flat" cmpd="sng" algn="ctr">
          <a:solidFill>
            <a:schemeClr val="accent4">
              <a:hueOff val="-1717219"/>
              <a:satOff val="10346"/>
              <a:lumOff val="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FB5B1-D40B-49C6-8789-3E14DC6DE352}">
      <dsp:nvSpPr>
        <dsp:cNvPr id="0" name=""/>
        <dsp:cNvSpPr/>
      </dsp:nvSpPr>
      <dsp:spPr>
        <a:xfrm>
          <a:off x="5855353" y="1606119"/>
          <a:ext cx="1575148" cy="2098964"/>
        </a:xfrm>
        <a:prstGeom prst="chevron">
          <a:avLst>
            <a:gd name="adj" fmla="val 70610"/>
          </a:avLst>
        </a:prstGeom>
        <a:solidFill>
          <a:schemeClr val="accent4">
            <a:hueOff val="-2060663"/>
            <a:satOff val="12415"/>
            <a:lumOff val="995"/>
            <a:alphaOff val="0"/>
          </a:schemeClr>
        </a:solidFill>
        <a:ln w="25400" cap="flat" cmpd="sng" algn="ctr">
          <a:solidFill>
            <a:schemeClr val="accent4">
              <a:hueOff val="-2060663"/>
              <a:satOff val="12415"/>
              <a:lumOff val="9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B4400-C106-44B7-907D-03ACF1BF39CE}">
      <dsp:nvSpPr>
        <dsp:cNvPr id="0" name=""/>
        <dsp:cNvSpPr/>
      </dsp:nvSpPr>
      <dsp:spPr>
        <a:xfrm>
          <a:off x="195316" y="1981987"/>
          <a:ext cx="6818913" cy="134722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mn-lt"/>
            </a:rPr>
            <a:t>Applications can be emailed to: </a:t>
          </a:r>
          <a:r>
            <a:rPr lang="en-US" sz="1500" b="1" kern="1200" dirty="0">
              <a:latin typeface="+mn-lt"/>
              <a:hlinkClick xmlns:r="http://schemas.openxmlformats.org/officeDocument/2006/relationships" r:id="rId1"/>
            </a:rPr>
            <a:t>rsa.intake@dc.gov</a:t>
          </a:r>
          <a:r>
            <a:rPr lang="en-US" sz="1500" b="1" kern="1200" dirty="0">
              <a:latin typeface="+mn-lt"/>
            </a:rPr>
            <a:t> or call 202-442-8400</a:t>
          </a:r>
          <a:endParaRPr lang="en-US" sz="1500" kern="1200" dirty="0"/>
        </a:p>
        <a:p>
          <a:pPr marL="0" lvl="0" indent="0" algn="l" defTabSz="666750" rtl="0">
            <a:lnSpc>
              <a:spcPct val="90000"/>
            </a:lnSpc>
            <a:spcBef>
              <a:spcPct val="0"/>
            </a:spcBef>
            <a:spcAft>
              <a:spcPct val="35000"/>
            </a:spcAft>
            <a:buNone/>
          </a:pPr>
          <a:r>
            <a:rPr lang="en-US" sz="1500" kern="1200" dirty="0">
              <a:latin typeface="+mn-lt"/>
            </a:rPr>
            <a:t>Gilda Diaz, Bilingual Intake Specialist, </a:t>
          </a:r>
          <a:r>
            <a:rPr lang="en-US" sz="1500" kern="1200" dirty="0">
              <a:latin typeface="+mn-lt"/>
              <a:hlinkClick xmlns:r="http://schemas.openxmlformats.org/officeDocument/2006/relationships" r:id="rId2"/>
            </a:rPr>
            <a:t>gilda.diaz@dc.gov</a:t>
          </a:r>
          <a:r>
            <a:rPr lang="en-US" sz="1500" kern="1200" dirty="0">
              <a:latin typeface="+mn-lt"/>
            </a:rPr>
            <a:t>, 202-442-8579</a:t>
          </a:r>
          <a:endParaRPr lang="en-US" sz="1500" kern="1200" dirty="0"/>
        </a:p>
        <a:p>
          <a:pPr marL="0" lvl="0" indent="0" algn="l" defTabSz="666750" rtl="0">
            <a:lnSpc>
              <a:spcPct val="90000"/>
            </a:lnSpc>
            <a:spcBef>
              <a:spcPct val="0"/>
            </a:spcBef>
            <a:spcAft>
              <a:spcPct val="35000"/>
            </a:spcAft>
            <a:buNone/>
          </a:pPr>
          <a:r>
            <a:rPr lang="en-US" sz="1500" b="0" i="0" kern="1200" dirty="0"/>
            <a:t>Anita Curry, Intake Specialist, </a:t>
          </a:r>
          <a:r>
            <a:rPr lang="en-US" sz="1500" b="0" i="0" kern="1200" dirty="0">
              <a:hlinkClick xmlns:r="http://schemas.openxmlformats.org/officeDocument/2006/relationships" r:id="rId3"/>
            </a:rPr>
            <a:t>anita.curry@dc.gov</a:t>
          </a:r>
          <a:r>
            <a:rPr lang="en-US" sz="1500" b="0" i="0" kern="1200" dirty="0"/>
            <a:t>, 202-442-8485</a:t>
          </a:r>
        </a:p>
      </dsp:txBody>
      <dsp:txXfrm>
        <a:off x="195316" y="1981987"/>
        <a:ext cx="6818913" cy="1347228"/>
      </dsp:txXfrm>
    </dsp:sp>
    <dsp:sp modelId="{07B88A12-F1EF-479D-A684-243C8D1E873F}">
      <dsp:nvSpPr>
        <dsp:cNvPr id="0" name=""/>
        <dsp:cNvSpPr/>
      </dsp:nvSpPr>
      <dsp:spPr>
        <a:xfrm>
          <a:off x="44030" y="3617452"/>
          <a:ext cx="6731404" cy="6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a:p>
          <a:pPr marL="0" lvl="0" indent="0" algn="ctr" defTabSz="711200" rtl="0">
            <a:lnSpc>
              <a:spcPct val="90000"/>
            </a:lnSpc>
            <a:spcBef>
              <a:spcPct val="0"/>
            </a:spcBef>
            <a:spcAft>
              <a:spcPct val="35000"/>
            </a:spcAft>
            <a:buNone/>
          </a:pPr>
          <a:endParaRPr lang="en-US" sz="1600" b="0" i="0" kern="1200" dirty="0"/>
        </a:p>
      </dsp:txBody>
      <dsp:txXfrm>
        <a:off x="44030" y="3617452"/>
        <a:ext cx="6731404" cy="611945"/>
      </dsp:txXfrm>
    </dsp:sp>
    <dsp:sp modelId="{D8057EAF-5A36-45D6-8B1C-5549BD362C13}">
      <dsp:nvSpPr>
        <dsp:cNvPr id="0" name=""/>
        <dsp:cNvSpPr/>
      </dsp:nvSpPr>
      <dsp:spPr>
        <a:xfrm>
          <a:off x="68254" y="4447398"/>
          <a:ext cx="897520" cy="149586"/>
        </a:xfrm>
        <a:prstGeom prst="parallelogram">
          <a:avLst>
            <a:gd name="adj" fmla="val 140840"/>
          </a:avLst>
        </a:prstGeom>
        <a:solidFill>
          <a:schemeClr val="accent4">
            <a:hueOff val="-2404107"/>
            <a:satOff val="14484"/>
            <a:lumOff val="1161"/>
            <a:alphaOff val="0"/>
          </a:schemeClr>
        </a:solidFill>
        <a:ln w="25400" cap="flat" cmpd="sng" algn="ctr">
          <a:solidFill>
            <a:schemeClr val="accent4">
              <a:hueOff val="-2404107"/>
              <a:satOff val="14484"/>
              <a:lumOff val="11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1C07B-689E-41EC-8356-4958E0F19881}">
      <dsp:nvSpPr>
        <dsp:cNvPr id="0" name=""/>
        <dsp:cNvSpPr/>
      </dsp:nvSpPr>
      <dsp:spPr>
        <a:xfrm>
          <a:off x="969691" y="4356564"/>
          <a:ext cx="897520" cy="149586"/>
        </a:xfrm>
        <a:prstGeom prst="parallelogram">
          <a:avLst>
            <a:gd name="adj" fmla="val 140840"/>
          </a:avLst>
        </a:prstGeom>
        <a:solidFill>
          <a:schemeClr val="accent4">
            <a:hueOff val="-2747551"/>
            <a:satOff val="16553"/>
            <a:lumOff val="1327"/>
            <a:alphaOff val="0"/>
          </a:schemeClr>
        </a:solidFill>
        <a:ln w="25400" cap="flat" cmpd="sng" algn="ctr">
          <a:solidFill>
            <a:schemeClr val="accent4">
              <a:hueOff val="-2747551"/>
              <a:satOff val="16553"/>
              <a:lumOff val="13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2E524-6680-4C29-AE4E-33A59FAFFA0A}">
      <dsp:nvSpPr>
        <dsp:cNvPr id="0" name=""/>
        <dsp:cNvSpPr/>
      </dsp:nvSpPr>
      <dsp:spPr>
        <a:xfrm>
          <a:off x="1955899" y="4447398"/>
          <a:ext cx="897520" cy="149586"/>
        </a:xfrm>
        <a:prstGeom prst="parallelogram">
          <a:avLst>
            <a:gd name="adj" fmla="val 140840"/>
          </a:avLst>
        </a:prstGeom>
        <a:solidFill>
          <a:schemeClr val="accent4">
            <a:hueOff val="-3090994"/>
            <a:satOff val="18622"/>
            <a:lumOff val="1493"/>
            <a:alphaOff val="0"/>
          </a:schemeClr>
        </a:solidFill>
        <a:ln w="25400" cap="flat" cmpd="sng" algn="ctr">
          <a:solidFill>
            <a:schemeClr val="accent4">
              <a:hueOff val="-3090994"/>
              <a:satOff val="18622"/>
              <a:lumOff val="14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52420-3FAF-4BD4-9A21-BD271731253A}">
      <dsp:nvSpPr>
        <dsp:cNvPr id="0" name=""/>
        <dsp:cNvSpPr/>
      </dsp:nvSpPr>
      <dsp:spPr>
        <a:xfrm>
          <a:off x="2905775" y="4447398"/>
          <a:ext cx="897520" cy="149586"/>
        </a:xfrm>
        <a:prstGeom prst="parallelogram">
          <a:avLst>
            <a:gd name="adj" fmla="val 140840"/>
          </a:avLst>
        </a:prstGeom>
        <a:solidFill>
          <a:schemeClr val="accent4">
            <a:hueOff val="-3434438"/>
            <a:satOff val="20692"/>
            <a:lumOff val="1658"/>
            <a:alphaOff val="0"/>
          </a:schemeClr>
        </a:solidFill>
        <a:ln w="25400" cap="flat" cmpd="sng" algn="ctr">
          <a:solidFill>
            <a:schemeClr val="accent4">
              <a:hueOff val="-3434438"/>
              <a:satOff val="20692"/>
              <a:lumOff val="16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397F4-2400-4310-B33A-FE487DF9B9AA}">
      <dsp:nvSpPr>
        <dsp:cNvPr id="0" name=""/>
        <dsp:cNvSpPr/>
      </dsp:nvSpPr>
      <dsp:spPr>
        <a:xfrm>
          <a:off x="3855651" y="4447398"/>
          <a:ext cx="897520" cy="149586"/>
        </a:xfrm>
        <a:prstGeom prst="parallelogram">
          <a:avLst>
            <a:gd name="adj" fmla="val 140840"/>
          </a:avLst>
        </a:prstGeom>
        <a:solidFill>
          <a:schemeClr val="accent4">
            <a:hueOff val="-3777882"/>
            <a:satOff val="22761"/>
            <a:lumOff val="1824"/>
            <a:alphaOff val="0"/>
          </a:schemeClr>
        </a:solidFill>
        <a:ln w="25400" cap="flat" cmpd="sng" algn="ctr">
          <a:solidFill>
            <a:schemeClr val="accent4">
              <a:hueOff val="-3777882"/>
              <a:satOff val="22761"/>
              <a:lumOff val="1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62CB8-B8E1-4757-A351-909BE398FE77}">
      <dsp:nvSpPr>
        <dsp:cNvPr id="0" name=""/>
        <dsp:cNvSpPr/>
      </dsp:nvSpPr>
      <dsp:spPr>
        <a:xfrm>
          <a:off x="4805527" y="4447398"/>
          <a:ext cx="897520" cy="149586"/>
        </a:xfrm>
        <a:prstGeom prst="parallelogram">
          <a:avLst>
            <a:gd name="adj" fmla="val 140840"/>
          </a:avLst>
        </a:prstGeom>
        <a:solidFill>
          <a:schemeClr val="accent4">
            <a:hueOff val="-4121326"/>
            <a:satOff val="24830"/>
            <a:lumOff val="1990"/>
            <a:alphaOff val="0"/>
          </a:schemeClr>
        </a:solidFill>
        <a:ln w="25400" cap="flat" cmpd="sng" algn="ctr">
          <a:solidFill>
            <a:schemeClr val="accent4">
              <a:hueOff val="-4121326"/>
              <a:satOff val="24830"/>
              <a:lumOff val="19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65828-77CE-4981-9DE6-A084F41CBDF2}">
      <dsp:nvSpPr>
        <dsp:cNvPr id="0" name=""/>
        <dsp:cNvSpPr/>
      </dsp:nvSpPr>
      <dsp:spPr>
        <a:xfrm>
          <a:off x="5755403" y="4447398"/>
          <a:ext cx="897520" cy="149586"/>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BA768A6-FF07-4B11-8E56-FE901993AF8F}" type="datetimeFigureOut">
              <a:rPr lang="en-US" smtClean="0"/>
              <a:t>7/21/2022</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ECEC981B-CCF6-4F7C-A8EF-2BCD381AA100}" type="slidenum">
              <a:rPr lang="en-US" smtClean="0"/>
              <a:t>‹#›</a:t>
            </a:fld>
            <a:endParaRPr lang="en-US" dirty="0"/>
          </a:p>
        </p:txBody>
      </p:sp>
    </p:spTree>
    <p:extLst>
      <p:ext uri="{BB962C8B-B14F-4D97-AF65-F5344CB8AC3E}">
        <p14:creationId xmlns:p14="http://schemas.microsoft.com/office/powerpoint/2010/main" val="1620081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7/21/2022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dirty="0"/>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118" rtl="0" eaLnBrk="1" latinLnBrk="0" hangingPunct="1">
      <a:defRPr sz="1200" kern="1200">
        <a:solidFill>
          <a:schemeClr val="tx1"/>
        </a:solidFill>
        <a:latin typeface="+mn-lt"/>
        <a:ea typeface="+mn-ea"/>
        <a:cs typeface="+mn-cs"/>
      </a:defRPr>
    </a:lvl1pPr>
    <a:lvl2pPr marL="457118" algn="l" defTabSz="457118" rtl="0" eaLnBrk="1" latinLnBrk="0" hangingPunct="1">
      <a:defRPr sz="1200" kern="1200">
        <a:solidFill>
          <a:schemeClr val="tx1"/>
        </a:solidFill>
        <a:latin typeface="+mn-lt"/>
        <a:ea typeface="+mn-ea"/>
        <a:cs typeface="+mn-cs"/>
      </a:defRPr>
    </a:lvl2pPr>
    <a:lvl3pPr marL="914237" algn="l" defTabSz="457118" rtl="0" eaLnBrk="1" latinLnBrk="0" hangingPunct="1">
      <a:defRPr sz="1200" kern="1200">
        <a:solidFill>
          <a:schemeClr val="tx1"/>
        </a:solidFill>
        <a:latin typeface="+mn-lt"/>
        <a:ea typeface="+mn-ea"/>
        <a:cs typeface="+mn-cs"/>
      </a:defRPr>
    </a:lvl3pPr>
    <a:lvl4pPr marL="1371354" algn="l" defTabSz="457118" rtl="0" eaLnBrk="1" latinLnBrk="0" hangingPunct="1">
      <a:defRPr sz="1200" kern="1200">
        <a:solidFill>
          <a:schemeClr val="tx1"/>
        </a:solidFill>
        <a:latin typeface="+mn-lt"/>
        <a:ea typeface="+mn-ea"/>
        <a:cs typeface="+mn-cs"/>
      </a:defRPr>
    </a:lvl4pPr>
    <a:lvl5pPr marL="1828474" algn="l" defTabSz="457118" rtl="0" eaLnBrk="1" latinLnBrk="0" hangingPunct="1">
      <a:defRPr sz="1200" kern="1200">
        <a:solidFill>
          <a:schemeClr val="tx1"/>
        </a:solidFill>
        <a:latin typeface="+mn-lt"/>
        <a:ea typeface="+mn-ea"/>
        <a:cs typeface="+mn-cs"/>
      </a:defRPr>
    </a:lvl5pPr>
    <a:lvl6pPr marL="2285593" algn="l" defTabSz="457118" rtl="0" eaLnBrk="1" latinLnBrk="0" hangingPunct="1">
      <a:defRPr sz="1200" kern="1200">
        <a:solidFill>
          <a:schemeClr val="tx1"/>
        </a:solidFill>
        <a:latin typeface="+mn-lt"/>
        <a:ea typeface="+mn-ea"/>
        <a:cs typeface="+mn-cs"/>
      </a:defRPr>
    </a:lvl6pPr>
    <a:lvl7pPr marL="2742712" algn="l" defTabSz="457118" rtl="0" eaLnBrk="1" latinLnBrk="0" hangingPunct="1">
      <a:defRPr sz="1200" kern="1200">
        <a:solidFill>
          <a:schemeClr val="tx1"/>
        </a:solidFill>
        <a:latin typeface="+mn-lt"/>
        <a:ea typeface="+mn-ea"/>
        <a:cs typeface="+mn-cs"/>
      </a:defRPr>
    </a:lvl7pPr>
    <a:lvl8pPr marL="3199830" algn="l" defTabSz="457118" rtl="0" eaLnBrk="1" latinLnBrk="0" hangingPunct="1">
      <a:defRPr sz="1200" kern="1200">
        <a:solidFill>
          <a:schemeClr val="tx1"/>
        </a:solidFill>
        <a:latin typeface="+mn-lt"/>
        <a:ea typeface="+mn-ea"/>
        <a:cs typeface="+mn-cs"/>
      </a:defRPr>
    </a:lvl8pPr>
    <a:lvl9pPr marL="3656948" algn="l" defTabSz="457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dirty="0"/>
          </a:p>
        </p:txBody>
      </p:sp>
    </p:spTree>
    <p:extLst>
      <p:ext uri="{BB962C8B-B14F-4D97-AF65-F5344CB8AC3E}">
        <p14:creationId xmlns:p14="http://schemas.microsoft.com/office/powerpoint/2010/main" val="51823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a:p>
            <a:r>
              <a:rPr lang="en-US" dirty="0"/>
              <a:t>RSA helps people with disabilities prepare for work, find jobs, keep jobs and get better jobs. We believe that people with disabilities, given the right opportunities, can work and be fully integrated into mainstream society and the workplace. Vocational rehabilitation services can reduce or remove barriers to employment. Vocational rehabilitation teams work closely with job seekers to establish the best combination of services and resources necessary to prepare for, find, retain and advance in employment</a:t>
            </a:r>
          </a:p>
          <a:p>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22823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3</a:t>
            </a:fld>
            <a:endParaRPr lang="en-US" dirty="0"/>
          </a:p>
        </p:txBody>
      </p:sp>
    </p:spTree>
    <p:extLst>
      <p:ext uri="{BB962C8B-B14F-4D97-AF65-F5344CB8AC3E}">
        <p14:creationId xmlns:p14="http://schemas.microsoft.com/office/powerpoint/2010/main" val="271039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18" rtl="0" eaLnBrk="1" fontAlgn="auto" latinLnBrk="0" hangingPunct="1">
              <a:lnSpc>
                <a:spcPct val="100000"/>
              </a:lnSpc>
              <a:spcBef>
                <a:spcPts val="0"/>
              </a:spcBef>
              <a:spcAft>
                <a:spcPts val="0"/>
              </a:spcAft>
              <a:buClrTx/>
              <a:buSzTx/>
              <a:buFontTx/>
              <a:buNone/>
              <a:tabLst/>
              <a:defRPr/>
            </a:pPr>
            <a:r>
              <a:rPr lang="en-US" dirty="0"/>
              <a:t>Here is our VR</a:t>
            </a:r>
            <a:r>
              <a:rPr lang="en-US" baseline="0" dirty="0"/>
              <a:t> Journey:  The first step is to open the case by scheduling an intake appointment , the next step is completing the intake appointment with one of our VR counselors.  At the intake appointment, the applicant and the VRC explore interest, strengths and abilities and determine eligibility..  The VRC has up to 60 days to establish eligibility.  Once eligibility is established the VRC and the client will work together to develop the IPE. The IPE is the plan of action for employment services.  After the IPE is developed it is implemented, applicant receives services that will help build skill sets necessary to achieves his/her employment goals.  After the services have been </a:t>
            </a:r>
            <a:r>
              <a:rPr lang="en-US" baseline="0" dirty="0" err="1"/>
              <a:t>receivedApplicant</a:t>
            </a:r>
            <a:r>
              <a:rPr lang="en-US" baseline="0" dirty="0"/>
              <a:t> continues to receive services that will help him / her search for a job and get hired.  The case remains open until 90 days of successful employment. </a:t>
            </a:r>
          </a:p>
          <a:p>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4</a:t>
            </a:fld>
            <a:endParaRPr lang="en-US" dirty="0"/>
          </a:p>
        </p:txBody>
      </p:sp>
    </p:spTree>
    <p:extLst>
      <p:ext uri="{BB962C8B-B14F-4D97-AF65-F5344CB8AC3E}">
        <p14:creationId xmlns:p14="http://schemas.microsoft.com/office/powerpoint/2010/main" val="386220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6843" indent="-346843">
              <a:buFont typeface="Arial" panose="020B0604020202020204" pitchFamily="34" charset="0"/>
              <a:buChar char="•"/>
            </a:pPr>
            <a:r>
              <a:rPr lang="en-US" dirty="0"/>
              <a:t>.Our services are tailored to each individual’s strengths and challenges to ensure the greatest chance of success. At the center is</a:t>
            </a:r>
            <a:r>
              <a:rPr lang="en-US" baseline="0" dirty="0"/>
              <a:t> guidance and counseling which is primarily conducted by our VRC We have close to 50 Certified Master’s level Vocational Rehabilitation Counselors in various units such as a our transition unit that support working age youth from 14-24.  Our transition counselor are assigned to every public, non public and charter school in the district. Our sensory unit supports applicants who are blind/visually impaired as well as those who are deaf and hard of hearing.  </a:t>
            </a:r>
          </a:p>
          <a:p>
            <a:pPr marL="346843" indent="-346843">
              <a:buFont typeface="Arial" panose="020B0604020202020204" pitchFamily="34" charset="0"/>
              <a:buChar char="•"/>
            </a:pPr>
            <a:r>
              <a:rPr lang="en-US" baseline="0" dirty="0"/>
              <a:t>Our supported employment unit supports those with the most significant disabilities</a:t>
            </a:r>
          </a:p>
          <a:p>
            <a:pPr marL="346843" indent="-346843">
              <a:buFont typeface="Arial" panose="020B0604020202020204" pitchFamily="34" charset="0"/>
              <a:buChar char="•"/>
            </a:pPr>
            <a:r>
              <a:rPr lang="en-US" baseline="0" dirty="0"/>
              <a:t>And our general unit supports general referrals.</a:t>
            </a:r>
          </a:p>
          <a:p>
            <a:pPr marL="346843" indent="-346843">
              <a:buFont typeface="Arial" panose="020B0604020202020204" pitchFamily="34" charset="0"/>
              <a:buChar char="•"/>
            </a:pPr>
            <a:r>
              <a:rPr lang="en-US" baseline="0" dirty="0"/>
              <a:t>In order to meet the needs for the individual, the comprehensive needs are identified by the completion of a comprehensive  assessment,  The comprehensive assessment will include such things as identifying the vocational implication of the disability, identify need of assistive technology, identify levels of intellectual functions, psychological well being, vocational interests and other things.  </a:t>
            </a:r>
          </a:p>
          <a:p>
            <a:pPr marL="346843" indent="-346843">
              <a:buFont typeface="Arial" panose="020B0604020202020204" pitchFamily="34" charset="0"/>
              <a:buChar char="•"/>
            </a:pPr>
            <a:r>
              <a:rPr lang="en-US" baseline="0" dirty="0"/>
              <a:t>We provided financial support for work-related postsecondary education and or training that are both necessary and reasonable.  Necessary relates to employment goal and other functional limitations or vocational impediments of the disability.  All services provided by vocational rehabilitation must address one or both the employment goal or vocational impediments. Reasonable relates to cost services must be reasonable in cost.  VR must also consider comparable benefits such as insurance, scholarships or grants. </a:t>
            </a:r>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5</a:t>
            </a:fld>
            <a:endParaRPr lang="en-US" dirty="0"/>
          </a:p>
        </p:txBody>
      </p:sp>
    </p:spTree>
    <p:extLst>
      <p:ext uri="{BB962C8B-B14F-4D97-AF65-F5344CB8AC3E}">
        <p14:creationId xmlns:p14="http://schemas.microsoft.com/office/powerpoint/2010/main" val="274785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6843" indent="-34684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6</a:t>
            </a:fld>
            <a:endParaRPr lang="en-US" dirty="0"/>
          </a:p>
        </p:txBody>
      </p:sp>
    </p:spTree>
    <p:extLst>
      <p:ext uri="{BB962C8B-B14F-4D97-AF65-F5344CB8AC3E}">
        <p14:creationId xmlns:p14="http://schemas.microsoft.com/office/powerpoint/2010/main" val="415024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r>
              <a:rPr lang="en-US" baseline="0" dirty="0"/>
              <a:t>Eligibility requirement are the individual has a diagnosis of physical or mental impairment which  is presenting a substantial impediments to employment </a:t>
            </a:r>
          </a:p>
          <a:p>
            <a:r>
              <a:rPr lang="en-US" baseline="0" dirty="0"/>
              <a:t>And the person is present and available to work</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C8CE9011-D831-4A46-85E1-A3525DDC7D0C}" type="slidenum">
              <a:rPr lang="en-US" smtClean="0"/>
              <a:pPr>
                <a:defRPr/>
              </a:pPr>
              <a:t>7</a:t>
            </a:fld>
            <a:endParaRPr lang="en-US" dirty="0"/>
          </a:p>
        </p:txBody>
      </p:sp>
    </p:spTree>
    <p:extLst>
      <p:ext uri="{BB962C8B-B14F-4D97-AF65-F5344CB8AC3E}">
        <p14:creationId xmlns:p14="http://schemas.microsoft.com/office/powerpoint/2010/main" val="271039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8</a:t>
            </a:fld>
            <a:endParaRPr lang="en-US" dirty="0"/>
          </a:p>
        </p:txBody>
      </p:sp>
    </p:spTree>
    <p:extLst>
      <p:ext uri="{BB962C8B-B14F-4D97-AF65-F5344CB8AC3E}">
        <p14:creationId xmlns:p14="http://schemas.microsoft.com/office/powerpoint/2010/main" val="3929369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
        <p:nvSpPr>
          <p:cNvPr id="16" name="Oval 15"/>
          <p:cNvSpPr/>
          <p:nvPr userDrawn="1"/>
        </p:nvSpPr>
        <p:spPr>
          <a:xfrm rot="1112321">
            <a:off x="-1085915"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pic>
        <p:nvPicPr>
          <p:cNvPr id="12" name="Picture 11" descr="14160DDSS_logo_DDSfinal.png"/>
          <p:cNvPicPr>
            <a:picLocks noChangeAspect="1"/>
          </p:cNvPicPr>
          <p:nvPr userDrawn="1"/>
        </p:nvPicPr>
        <p:blipFill>
          <a:blip r:embed="rId2"/>
          <a:stretch>
            <a:fillRect/>
          </a:stretch>
        </p:blipFill>
        <p:spPr>
          <a:xfrm>
            <a:off x="7490780" y="486715"/>
            <a:ext cx="1242490" cy="1533172"/>
          </a:xfrm>
          <a:prstGeom prst="rect">
            <a:avLst/>
          </a:prstGeom>
        </p:spPr>
      </p:pic>
      <p:sp>
        <p:nvSpPr>
          <p:cNvPr id="13" name="Rectangle 12"/>
          <p:cNvSpPr/>
          <p:nvPr userDrawn="1"/>
        </p:nvSpPr>
        <p:spPr>
          <a:xfrm>
            <a:off x="7208648" y="1"/>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
        <p:nvSpPr>
          <p:cNvPr id="14" name="Rectangle 13"/>
          <p:cNvSpPr/>
          <p:nvPr userDrawn="1"/>
        </p:nvSpPr>
        <p:spPr>
          <a:xfrm>
            <a:off x="0" y="1"/>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dirty="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dirty="0"/>
              <a:t>Slide Subhead</a:t>
            </a:r>
          </a:p>
        </p:txBody>
      </p:sp>
      <p:sp>
        <p:nvSpPr>
          <p:cNvPr id="15"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6"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5"/>
            <a:ext cx="7772400" cy="2869520"/>
          </a:xfrm>
          <a:prstGeom prst="rect">
            <a:avLst/>
          </a:prstGeom>
        </p:spPr>
        <p:txBody>
          <a:bodyPr lIns="91424" tIns="45712" rIns="91424" bIns="45712"/>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dirty="0"/>
              <a:t>Slide Subhead</a:t>
            </a:r>
          </a:p>
        </p:txBody>
      </p:sp>
      <p:sp>
        <p:nvSpPr>
          <p:cNvPr id="12"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3"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9"/>
            <a:ext cx="3581400" cy="3830326"/>
          </a:xfrm>
          <a:prstGeom prst="rect">
            <a:avLst/>
          </a:prstGeom>
        </p:spPr>
        <p:txBody>
          <a:bodyPr lIns="91424" tIns="45712" rIns="91424" bIns="45712"/>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95839"/>
            <a:ext cx="3581400" cy="3830326"/>
          </a:xfrm>
          <a:prstGeom prst="rect">
            <a:avLst/>
          </a:prstGeom>
        </p:spPr>
        <p:txBody>
          <a:bodyPr lIns="91424" tIns="45712" rIns="91424" bIns="45712"/>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9"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0"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lIns="91424" tIns="45712" rIns="91424" bIns="45712" anchor="b"/>
          <a:lstStyle>
            <a:lvl1pPr marL="0" indent="0">
              <a:buNone/>
              <a:defRPr sz="2800" b="0" i="0">
                <a:solidFill>
                  <a:srgbClr val="011F4F"/>
                </a:solidFill>
                <a:latin typeface="Gill Sans Std Bold"/>
                <a:cs typeface="Gill Sans Std Bold"/>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r>
              <a:rPr lang="en-US" dirty="0"/>
              <a:t>Slide Subhead</a:t>
            </a:r>
          </a:p>
        </p:txBody>
      </p:sp>
      <p:sp>
        <p:nvSpPr>
          <p:cNvPr id="4" name="Content Placeholder 3"/>
          <p:cNvSpPr>
            <a:spLocks noGrp="1"/>
          </p:cNvSpPr>
          <p:nvPr>
            <p:ph sz="half" idx="2"/>
          </p:nvPr>
        </p:nvSpPr>
        <p:spPr>
          <a:xfrm>
            <a:off x="914400" y="2865727"/>
            <a:ext cx="3582988" cy="3260437"/>
          </a:xfrm>
          <a:prstGeom prst="rect">
            <a:avLst/>
          </a:prstGeom>
        </p:spPr>
        <p:txBody>
          <a:bodyPr lIns="91424" tIns="45712" rIns="91424" bIns="45712"/>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7" y="2225963"/>
            <a:ext cx="3584575" cy="639762"/>
          </a:xfrm>
          <a:prstGeom prst="rect">
            <a:avLst/>
          </a:prstGeom>
        </p:spPr>
        <p:txBody>
          <a:bodyPr lIns="91424" tIns="45712" rIns="91424" bIns="45712" anchor="b"/>
          <a:lstStyle>
            <a:lvl1pPr marL="0" indent="0">
              <a:buNone/>
              <a:defRPr sz="2800" b="0" i="0">
                <a:solidFill>
                  <a:srgbClr val="011F4F"/>
                </a:solidFill>
                <a:latin typeface="Gill Sans Std Bold"/>
                <a:cs typeface="Gill Sans Std Bold"/>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r>
              <a:rPr lang="en-US" dirty="0"/>
              <a:t>Slide Subhead</a:t>
            </a:r>
          </a:p>
        </p:txBody>
      </p:sp>
      <p:sp>
        <p:nvSpPr>
          <p:cNvPr id="6" name="Content Placeholder 5"/>
          <p:cNvSpPr>
            <a:spLocks noGrp="1"/>
          </p:cNvSpPr>
          <p:nvPr>
            <p:ph sz="quarter" idx="4"/>
          </p:nvPr>
        </p:nvSpPr>
        <p:spPr>
          <a:xfrm>
            <a:off x="4645027" y="2865725"/>
            <a:ext cx="3584575" cy="3260438"/>
          </a:xfrm>
          <a:prstGeom prst="rect">
            <a:avLst/>
          </a:prstGeom>
        </p:spPr>
        <p:txBody>
          <a:bodyPr lIns="91424" tIns="45712" rIns="91424" bIns="45712"/>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3"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4"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90"/>
            <a:ext cx="5111750" cy="2991775"/>
          </a:xfrm>
          <a:prstGeom prst="rect">
            <a:avLst/>
          </a:prstGeom>
        </p:spPr>
        <p:txBody>
          <a:bodyPr lIns="91424" tIns="45712" rIns="91424" bIns="45712"/>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2" y="3134390"/>
            <a:ext cx="2551113" cy="2991775"/>
          </a:xfrm>
          <a:prstGeom prst="rect">
            <a:avLst/>
          </a:prstGeom>
        </p:spPr>
        <p:txBody>
          <a:bodyPr lIns="0" tIns="0" rIns="0" bIns="0"/>
          <a:lstStyle>
            <a:lvl1pPr marL="0" indent="0">
              <a:buNone/>
              <a:defRPr sz="1400">
                <a:latin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dirty="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dirty="0"/>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5"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2"/>
            <a:ext cx="5486400" cy="566738"/>
          </a:xfrm>
          <a:prstGeom prst="rect">
            <a:avLst/>
          </a:prstGeom>
        </p:spPr>
        <p:txBody>
          <a:bodyPr lIns="91424" tIns="45712" rIns="91424" bIns="45712" anchor="b"/>
          <a:lstStyle>
            <a:lvl1pPr algn="l">
              <a:defRPr sz="2000" b="0" i="0">
                <a:solidFill>
                  <a:srgbClr val="011F4F"/>
                </a:solidFill>
                <a:latin typeface="Gill Sans Std Bold"/>
                <a:cs typeface="Gill Sans Std Bold"/>
              </a:defRPr>
            </a:lvl1pPr>
          </a:lstStyle>
          <a:p>
            <a:r>
              <a:rPr lang="en-US" dirty="0"/>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lIns="91424" tIns="45712" rIns="91424" bIns="45712"/>
          <a:lstStyle>
            <a:lvl1pPr marL="0" indent="0">
              <a:buNone/>
              <a:defRPr sz="3200">
                <a:latin typeface="Gill Sans Std Light"/>
              </a:defRPr>
            </a:lvl1pPr>
            <a:lvl2pPr marL="457118" indent="0">
              <a:buNone/>
              <a:defRPr sz="2800"/>
            </a:lvl2pPr>
            <a:lvl3pPr marL="914237" indent="0">
              <a:buNone/>
              <a:defRPr sz="2400"/>
            </a:lvl3pPr>
            <a:lvl4pPr marL="1371354" indent="0">
              <a:buNone/>
              <a:defRPr sz="2000"/>
            </a:lvl4pPr>
            <a:lvl5pPr marL="1828474" indent="0">
              <a:buNone/>
              <a:defRPr sz="2000"/>
            </a:lvl5pPr>
            <a:lvl6pPr marL="2285593" indent="0">
              <a:buNone/>
              <a:defRPr sz="2000"/>
            </a:lvl6pPr>
            <a:lvl7pPr marL="2742712" indent="0">
              <a:buNone/>
              <a:defRPr sz="2000"/>
            </a:lvl7pPr>
            <a:lvl8pPr marL="3199830" indent="0">
              <a:buNone/>
              <a:defRPr sz="2000"/>
            </a:lvl8pPr>
            <a:lvl9pPr marL="3656948" indent="0">
              <a:buNone/>
              <a:defRPr sz="2000"/>
            </a:lvl9pPr>
          </a:lstStyle>
          <a:p>
            <a:endParaRPr lang="en-US" dirty="0"/>
          </a:p>
        </p:txBody>
      </p:sp>
      <p:sp>
        <p:nvSpPr>
          <p:cNvPr id="4" name="Text Placeholder 3"/>
          <p:cNvSpPr>
            <a:spLocks noGrp="1"/>
          </p:cNvSpPr>
          <p:nvPr>
            <p:ph type="body" sz="half" idx="2"/>
          </p:nvPr>
        </p:nvSpPr>
        <p:spPr>
          <a:xfrm>
            <a:off x="1792288" y="5367340"/>
            <a:ext cx="5486400" cy="804862"/>
          </a:xfrm>
          <a:prstGeom prst="rect">
            <a:avLst/>
          </a:prstGeom>
        </p:spPr>
        <p:txBody>
          <a:bodyPr lIns="91424" tIns="45712" rIns="91424" bIns="45712"/>
          <a:lstStyle>
            <a:lvl1pPr marL="0" indent="0">
              <a:buNone/>
              <a:defRPr sz="1400">
                <a:latin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dirty="0"/>
              <a:t>Click to edit Master text styles</a:t>
            </a:r>
          </a:p>
        </p:txBody>
      </p:sp>
      <p:sp>
        <p:nvSpPr>
          <p:cNvPr id="8" name="Date Placeholder 2"/>
          <p:cNvSpPr>
            <a:spLocks noGrp="1"/>
          </p:cNvSpPr>
          <p:nvPr>
            <p:ph type="dt" sz="half" idx="10"/>
          </p:nvPr>
        </p:nvSpPr>
        <p:spPr>
          <a:xfrm>
            <a:off x="457200" y="6356352"/>
            <a:ext cx="2133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9"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4" tIns="45712" rIns="91424" bIns="45712"/>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lIns="91424" tIns="45712" rIns="91424" bIns="45712"/>
          <a:lstStyle/>
          <a:p>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lIns="91424" tIns="45712" rIns="91424" bIns="45712"/>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lIns="91424" tIns="45712" rIns="91424" bIns="45712"/>
          <a:lstStyle/>
          <a:p>
            <a:fld id="{372D3D10-3D04-49DB-943A-42362A2AAC9D}" type="slidenum">
              <a:rPr lang="en-US" smtClean="0"/>
              <a:pPr/>
              <a:t>‹#›</a:t>
            </a:fld>
            <a:endParaRPr lang="en-US" dirty="0"/>
          </a:p>
        </p:txBody>
      </p:sp>
    </p:spTree>
    <p:extLst>
      <p:ext uri="{BB962C8B-B14F-4D97-AF65-F5344CB8AC3E}">
        <p14:creationId xmlns:p14="http://schemas.microsoft.com/office/powerpoint/2010/main" val="42077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4" tIns="45712" rIns="91424" bIns="45712"/>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lIns="91424" tIns="45712" rIns="91424" bIns="457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lIns="91424" tIns="45712" rIns="91424" bIns="45712"/>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lIns="91424" tIns="45712" rIns="91424" bIns="45712"/>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4" tIns="45712" rIns="91424" bIns="45712"/>
          <a:lstStyle/>
          <a:p>
            <a:fld id="{ACA98495-DF0D-451B-B25C-93B8C01A0832}" type="slidenum">
              <a:rPr lang="en-US" smtClean="0"/>
              <a:pPr/>
              <a:t>‹#›</a:t>
            </a:fld>
            <a:endParaRPr lang="en-US" dirty="0"/>
          </a:p>
        </p:txBody>
      </p:sp>
    </p:spTree>
    <p:extLst>
      <p:ext uri="{BB962C8B-B14F-4D97-AF65-F5344CB8AC3E}">
        <p14:creationId xmlns:p14="http://schemas.microsoft.com/office/powerpoint/2010/main" val="412579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1"/>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pic>
        <p:nvPicPr>
          <p:cNvPr id="12" name="Picture 11" descr="14160DDSS_logo_DDSfinal.png"/>
          <p:cNvPicPr>
            <a:picLocks noChangeAspect="1"/>
          </p:cNvPicPr>
          <p:nvPr userDrawn="1"/>
        </p:nvPicPr>
        <p:blipFill>
          <a:blip r:embed="rId11"/>
          <a:stretch>
            <a:fillRect/>
          </a:stretch>
        </p:blipFill>
        <p:spPr>
          <a:xfrm>
            <a:off x="8215891" y="422008"/>
            <a:ext cx="718095" cy="886094"/>
          </a:xfrm>
          <a:prstGeom prst="rect">
            <a:avLst/>
          </a:prstGeom>
        </p:spPr>
      </p:pic>
      <p:sp>
        <p:nvSpPr>
          <p:cNvPr id="10" name="Rectangle 9"/>
          <p:cNvSpPr/>
          <p:nvPr userDrawn="1"/>
        </p:nvSpPr>
        <p:spPr>
          <a:xfrm>
            <a:off x="0" y="1"/>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Lst>
  <p:hf sldNum="0" hdr="0" ftr="0" dt="0"/>
  <p:txStyles>
    <p:titleStyle>
      <a:lvl1pPr algn="ctr" defTabSz="457118"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8" rtl="0" eaLnBrk="1" latinLnBrk="0" hangingPunct="1">
        <a:spcBef>
          <a:spcPct val="20000"/>
        </a:spcBef>
        <a:buFont typeface="Arial"/>
        <a:buChar char="•"/>
        <a:defRPr sz="3200" kern="1200">
          <a:solidFill>
            <a:schemeClr val="tx1"/>
          </a:solidFill>
          <a:latin typeface="+mn-lt"/>
          <a:ea typeface="+mn-ea"/>
          <a:cs typeface="+mn-cs"/>
        </a:defRPr>
      </a:lvl1pPr>
      <a:lvl2pPr marL="742817" indent="-285699" algn="l" defTabSz="457118" rtl="0" eaLnBrk="1" latinLnBrk="0" hangingPunct="1">
        <a:spcBef>
          <a:spcPct val="20000"/>
        </a:spcBef>
        <a:buFont typeface="Arial"/>
        <a:buChar char="–"/>
        <a:defRPr sz="2800" kern="1200">
          <a:solidFill>
            <a:schemeClr val="tx1"/>
          </a:solidFill>
          <a:latin typeface="+mn-lt"/>
          <a:ea typeface="+mn-ea"/>
          <a:cs typeface="+mn-cs"/>
        </a:defRPr>
      </a:lvl2pPr>
      <a:lvl3pPr marL="1142796" indent="-228560" algn="l" defTabSz="457118" rtl="0" eaLnBrk="1" latinLnBrk="0" hangingPunct="1">
        <a:spcBef>
          <a:spcPct val="20000"/>
        </a:spcBef>
        <a:buFont typeface="Arial"/>
        <a:buChar char="•"/>
        <a:defRPr sz="2400" kern="1200">
          <a:solidFill>
            <a:schemeClr val="tx1"/>
          </a:solidFill>
          <a:latin typeface="+mn-lt"/>
          <a:ea typeface="+mn-ea"/>
          <a:cs typeface="+mn-cs"/>
        </a:defRPr>
      </a:lvl3pPr>
      <a:lvl4pPr marL="1599914" indent="-228560" algn="l" defTabSz="457118" rtl="0" eaLnBrk="1" latinLnBrk="0" hangingPunct="1">
        <a:spcBef>
          <a:spcPct val="20000"/>
        </a:spcBef>
        <a:buFont typeface="Arial"/>
        <a:buChar char="–"/>
        <a:defRPr sz="2000" kern="1200">
          <a:solidFill>
            <a:schemeClr val="tx1"/>
          </a:solidFill>
          <a:latin typeface="+mn-lt"/>
          <a:ea typeface="+mn-ea"/>
          <a:cs typeface="+mn-cs"/>
        </a:defRPr>
      </a:lvl4pPr>
      <a:lvl5pPr marL="2057034" indent="-228560" algn="l" defTabSz="457118" rtl="0" eaLnBrk="1" latinLnBrk="0" hangingPunct="1">
        <a:spcBef>
          <a:spcPct val="20000"/>
        </a:spcBef>
        <a:buFont typeface="Arial"/>
        <a:buChar char="»"/>
        <a:defRPr sz="2000" kern="1200">
          <a:solidFill>
            <a:schemeClr val="tx1"/>
          </a:solidFill>
          <a:latin typeface="+mn-lt"/>
          <a:ea typeface="+mn-ea"/>
          <a:cs typeface="+mn-cs"/>
        </a:defRPr>
      </a:lvl5pPr>
      <a:lvl6pPr marL="2514152" indent="-228560" algn="l" defTabSz="457118" rtl="0" eaLnBrk="1" latinLnBrk="0" hangingPunct="1">
        <a:spcBef>
          <a:spcPct val="20000"/>
        </a:spcBef>
        <a:buFont typeface="Arial"/>
        <a:buChar char="•"/>
        <a:defRPr sz="2000" kern="1200">
          <a:solidFill>
            <a:schemeClr val="tx1"/>
          </a:solidFill>
          <a:latin typeface="+mn-lt"/>
          <a:ea typeface="+mn-ea"/>
          <a:cs typeface="+mn-cs"/>
        </a:defRPr>
      </a:lvl6pPr>
      <a:lvl7pPr marL="2971271" indent="-228560" algn="l" defTabSz="457118" rtl="0" eaLnBrk="1" latinLnBrk="0" hangingPunct="1">
        <a:spcBef>
          <a:spcPct val="20000"/>
        </a:spcBef>
        <a:buFont typeface="Arial"/>
        <a:buChar char="•"/>
        <a:defRPr sz="2000" kern="1200">
          <a:solidFill>
            <a:schemeClr val="tx1"/>
          </a:solidFill>
          <a:latin typeface="+mn-lt"/>
          <a:ea typeface="+mn-ea"/>
          <a:cs typeface="+mn-cs"/>
        </a:defRPr>
      </a:lvl7pPr>
      <a:lvl8pPr marL="3428389" indent="-228560" algn="l" defTabSz="457118" rtl="0" eaLnBrk="1" latinLnBrk="0" hangingPunct="1">
        <a:spcBef>
          <a:spcPct val="20000"/>
        </a:spcBef>
        <a:buFont typeface="Arial"/>
        <a:buChar char="•"/>
        <a:defRPr sz="2000" kern="1200">
          <a:solidFill>
            <a:schemeClr val="tx1"/>
          </a:solidFill>
          <a:latin typeface="+mn-lt"/>
          <a:ea typeface="+mn-ea"/>
          <a:cs typeface="+mn-cs"/>
        </a:defRPr>
      </a:lvl8pPr>
      <a:lvl9pPr marL="3885507" indent="-228560" algn="l" defTabSz="4571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37" algn="l" defTabSz="457118" rtl="0" eaLnBrk="1" latinLnBrk="0" hangingPunct="1">
        <a:defRPr sz="1800" kern="1200">
          <a:solidFill>
            <a:schemeClr val="tx1"/>
          </a:solidFill>
          <a:latin typeface="+mn-lt"/>
          <a:ea typeface="+mn-ea"/>
          <a:cs typeface="+mn-cs"/>
        </a:defRPr>
      </a:lvl3pPr>
      <a:lvl4pPr marL="1371354" algn="l" defTabSz="457118" rtl="0" eaLnBrk="1" latinLnBrk="0" hangingPunct="1">
        <a:defRPr sz="1800" kern="1200">
          <a:solidFill>
            <a:schemeClr val="tx1"/>
          </a:solidFill>
          <a:latin typeface="+mn-lt"/>
          <a:ea typeface="+mn-ea"/>
          <a:cs typeface="+mn-cs"/>
        </a:defRPr>
      </a:lvl4pPr>
      <a:lvl5pPr marL="1828474" algn="l" defTabSz="457118" rtl="0" eaLnBrk="1" latinLnBrk="0" hangingPunct="1">
        <a:defRPr sz="1800" kern="1200">
          <a:solidFill>
            <a:schemeClr val="tx1"/>
          </a:solidFill>
          <a:latin typeface="+mn-lt"/>
          <a:ea typeface="+mn-ea"/>
          <a:cs typeface="+mn-cs"/>
        </a:defRPr>
      </a:lvl5pPr>
      <a:lvl6pPr marL="2285593" algn="l" defTabSz="457118" rtl="0" eaLnBrk="1" latinLnBrk="0" hangingPunct="1">
        <a:defRPr sz="1800" kern="1200">
          <a:solidFill>
            <a:schemeClr val="tx1"/>
          </a:solidFill>
          <a:latin typeface="+mn-lt"/>
          <a:ea typeface="+mn-ea"/>
          <a:cs typeface="+mn-cs"/>
        </a:defRPr>
      </a:lvl6pPr>
      <a:lvl7pPr marL="2742712" algn="l" defTabSz="457118" rtl="0" eaLnBrk="1" latinLnBrk="0" hangingPunct="1">
        <a:defRPr sz="1800" kern="1200">
          <a:solidFill>
            <a:schemeClr val="tx1"/>
          </a:solidFill>
          <a:latin typeface="+mn-lt"/>
          <a:ea typeface="+mn-ea"/>
          <a:cs typeface="+mn-cs"/>
        </a:defRPr>
      </a:lvl7pPr>
      <a:lvl8pPr marL="3199830" algn="l" defTabSz="457118" rtl="0" eaLnBrk="1" latinLnBrk="0" hangingPunct="1">
        <a:defRPr sz="1800" kern="1200">
          <a:solidFill>
            <a:schemeClr val="tx1"/>
          </a:solidFill>
          <a:latin typeface="+mn-lt"/>
          <a:ea typeface="+mn-ea"/>
          <a:cs typeface="+mn-cs"/>
        </a:defRPr>
      </a:lvl8pPr>
      <a:lvl9pPr marL="3656948" algn="l" defTabSz="457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mailto:mark.agosto@dc.gov" TargetMode="External"/><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428699"/>
            <a:ext cx="9144000" cy="1117811"/>
          </a:xfrm>
          <a:prstGeom prst="rect">
            <a:avLst/>
          </a:prstGeom>
        </p:spPr>
        <p:txBody>
          <a:bodyPr/>
          <a:lstStyle>
            <a:lvl1pPr>
              <a:lnSpc>
                <a:spcPts val="4900"/>
              </a:lnSpc>
              <a:defRPr sz="4800">
                <a:solidFill>
                  <a:srgbClr val="FFFFFF"/>
                </a:solidFill>
              </a:defRPr>
            </a:lvl1pPr>
          </a:lstStyle>
          <a:p>
            <a:pPr algn="ctr">
              <a:spcBef>
                <a:spcPct val="0"/>
              </a:spcBef>
              <a:defRPr/>
            </a:pPr>
            <a:r>
              <a:rPr lang="en-US" sz="4400" dirty="0">
                <a:latin typeface="Gill Sans Std Light"/>
                <a:cs typeface="Gill Sans Std Light"/>
              </a:rPr>
              <a:t>Rehabilitation Services Administration </a:t>
            </a:r>
          </a:p>
          <a:p>
            <a:pPr algn="ctr">
              <a:spcBef>
                <a:spcPct val="0"/>
              </a:spcBef>
              <a:defRPr/>
            </a:pPr>
            <a:r>
              <a:rPr lang="en-US" sz="4400" dirty="0">
                <a:latin typeface="Gill Sans Std Light"/>
                <a:cs typeface="Gill Sans Std Light"/>
              </a:rPr>
              <a:t>Overview</a:t>
            </a: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descr="Department on Disability Services logo that says Life. Your Way. This logo is on every slide of this presentation." title="DD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2" name="TextBox 1">
            <a:extLst>
              <a:ext uri="{FF2B5EF4-FFF2-40B4-BE49-F238E27FC236}">
                <a16:creationId xmlns:a16="http://schemas.microsoft.com/office/drawing/2014/main" id="{D3D9FA09-D7CC-84D0-7892-D321A7644CEA}"/>
              </a:ext>
            </a:extLst>
          </p:cNvPr>
          <p:cNvSpPr txBox="1"/>
          <p:nvPr/>
        </p:nvSpPr>
        <p:spPr>
          <a:xfrm>
            <a:off x="1154243" y="6115987"/>
            <a:ext cx="7656796" cy="369332"/>
          </a:xfrm>
          <a:prstGeom prst="rect">
            <a:avLst/>
          </a:prstGeom>
          <a:noFill/>
        </p:spPr>
        <p:txBody>
          <a:bodyPr wrap="square" rtlCol="0">
            <a:spAutoFit/>
          </a:bodyPr>
          <a:lstStyle/>
          <a:p>
            <a:pPr algn="ctr"/>
            <a:r>
              <a:rPr lang="en-US" dirty="0"/>
              <a:t>EnJouli McGoogan – Supervisory VR Specialist </a:t>
            </a:r>
          </a:p>
        </p:txBody>
      </p:sp>
    </p:spTree>
    <p:extLst>
      <p:ext uri="{BB962C8B-B14F-4D97-AF65-F5344CB8AC3E}">
        <p14:creationId xmlns:p14="http://schemas.microsoft.com/office/powerpoint/2010/main" val="207374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6" y="637769"/>
            <a:ext cx="8229600" cy="865187"/>
          </a:xfrm>
        </p:spPr>
        <p:txBody>
          <a:bodyPr/>
          <a:lstStyle/>
          <a:p>
            <a:pPr algn="ctr"/>
            <a:r>
              <a:rPr lang="en-US" b="1" dirty="0">
                <a:solidFill>
                  <a:srgbClr val="C00000"/>
                </a:solidFill>
              </a:rPr>
              <a:t>What are VR Services?</a:t>
            </a:r>
          </a:p>
        </p:txBody>
      </p:sp>
      <p:sp>
        <p:nvSpPr>
          <p:cNvPr id="7" name="TextBox 6"/>
          <p:cNvSpPr txBox="1"/>
          <p:nvPr/>
        </p:nvSpPr>
        <p:spPr>
          <a:xfrm>
            <a:off x="619127" y="1600201"/>
            <a:ext cx="7696199" cy="5262963"/>
          </a:xfrm>
          <a:prstGeom prst="rect">
            <a:avLst/>
          </a:prstGeom>
          <a:noFill/>
        </p:spPr>
        <p:txBody>
          <a:bodyPr wrap="square" lIns="91424" tIns="45712" rIns="91424" bIns="45712" rtlCol="0">
            <a:spAutoFit/>
          </a:bodyPr>
          <a:lstStyle/>
          <a:p>
            <a:pPr defTabSz="914237" fontAlgn="base">
              <a:spcBef>
                <a:spcPct val="0"/>
              </a:spcBef>
              <a:spcAft>
                <a:spcPct val="0"/>
              </a:spcAft>
            </a:pPr>
            <a:r>
              <a:rPr lang="en-US" sz="2400" dirty="0">
                <a:solidFill>
                  <a:prstClr val="black"/>
                </a:solidFill>
              </a:rPr>
              <a:t>The Vocational Rehabilitation (VR)</a:t>
            </a:r>
            <a:r>
              <a:rPr lang="en-US" sz="2400" b="1" dirty="0">
                <a:solidFill>
                  <a:prstClr val="black"/>
                </a:solidFill>
              </a:rPr>
              <a:t> </a:t>
            </a:r>
            <a:r>
              <a:rPr lang="en-US" sz="2400" dirty="0">
                <a:solidFill>
                  <a:prstClr val="black"/>
                </a:solidFill>
              </a:rPr>
              <a:t>program under the </a:t>
            </a:r>
            <a:r>
              <a:rPr lang="en-US" sz="2400" b="1" dirty="0">
                <a:solidFill>
                  <a:prstClr val="black"/>
                </a:solidFill>
              </a:rPr>
              <a:t>Rehabilitation Services Administration </a:t>
            </a:r>
            <a:r>
              <a:rPr lang="en-US" sz="2400" dirty="0">
                <a:solidFill>
                  <a:prstClr val="black"/>
                </a:solidFill>
              </a:rPr>
              <a:t>provides vocational and rehabilitative services to individuals with disabilities to help them </a:t>
            </a:r>
            <a:r>
              <a:rPr lang="en-US" sz="2400" b="1" dirty="0">
                <a:solidFill>
                  <a:prstClr val="black"/>
                </a:solidFill>
              </a:rPr>
              <a:t>prepare for, secure, regain, retain, and advance in employment.</a:t>
            </a:r>
            <a:r>
              <a:rPr lang="en-US" sz="2400" dirty="0">
                <a:solidFill>
                  <a:prstClr val="black"/>
                </a:solidFill>
              </a:rPr>
              <a:t>  </a:t>
            </a:r>
          </a:p>
          <a:p>
            <a:pPr defTabSz="914237" fontAlgn="base">
              <a:spcBef>
                <a:spcPct val="0"/>
              </a:spcBef>
              <a:spcAft>
                <a:spcPct val="0"/>
              </a:spcAft>
            </a:pPr>
            <a:endParaRPr lang="en-US" sz="2400" dirty="0">
              <a:solidFill>
                <a:prstClr val="black"/>
              </a:solidFill>
            </a:endParaRPr>
          </a:p>
          <a:p>
            <a:pPr defTabSz="914237" fontAlgn="base">
              <a:spcBef>
                <a:spcPct val="0"/>
              </a:spcBef>
              <a:spcAft>
                <a:spcPct val="0"/>
              </a:spcAft>
            </a:pPr>
            <a:r>
              <a:rPr lang="en-US" sz="2400" dirty="0">
                <a:solidFill>
                  <a:prstClr val="black"/>
                </a:solidFill>
              </a:rPr>
              <a:t>Persons with disabilities face some challenges in today’s modern workplace. We believe that people with disabilities, given the right opportunities, can work and be fully integrated into mainstream society and the workplace. </a:t>
            </a:r>
            <a:r>
              <a:rPr lang="en-US" sz="2400" b="1" dirty="0">
                <a:solidFill>
                  <a:prstClr val="black"/>
                </a:solidFill>
              </a:rPr>
              <a:t>Vocational rehabilitation services can reduce or remove barriers to employment</a:t>
            </a:r>
            <a:r>
              <a:rPr lang="en-US" sz="2400" dirty="0">
                <a:solidFill>
                  <a:prstClr val="black"/>
                </a:solidFill>
              </a:rPr>
              <a:t>.</a:t>
            </a:r>
          </a:p>
          <a:p>
            <a:pPr defTabSz="914237" fontAlgn="base">
              <a:spcBef>
                <a:spcPct val="0"/>
              </a:spcBef>
              <a:spcAft>
                <a:spcPct val="0"/>
              </a:spcAft>
            </a:pPr>
            <a:endParaRPr lang="en-US" sz="2400" dirty="0">
              <a:solidFill>
                <a:prstClr val="black"/>
              </a:solidFill>
            </a:endParaRPr>
          </a:p>
          <a:p>
            <a:pPr defTabSz="914237" fontAlgn="base">
              <a:spcBef>
                <a:spcPct val="0"/>
              </a:spcBef>
              <a:spcAft>
                <a:spcPct val="0"/>
              </a:spcAft>
            </a:pPr>
            <a:endParaRPr lang="en-US" sz="2400" dirty="0">
              <a:solidFill>
                <a:prstClr val="black"/>
              </a:solidFill>
            </a:endParaRPr>
          </a:p>
        </p:txBody>
      </p:sp>
    </p:spTree>
    <p:extLst>
      <p:ext uri="{BB962C8B-B14F-4D97-AF65-F5344CB8AC3E}">
        <p14:creationId xmlns:p14="http://schemas.microsoft.com/office/powerpoint/2010/main" val="12890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E058B1-BD85-43D7-A1DD-75DFC86C1775}" type="slidenum">
              <a:rPr lang="en-US" altLang="en-US" smtClean="0"/>
              <a:pPr>
                <a:defRPr/>
              </a:pPr>
              <a:t>3</a:t>
            </a:fld>
            <a:endParaRPr lang="en-US" altLang="en-US" dirty="0"/>
          </a:p>
        </p:txBody>
      </p:sp>
      <p:sp>
        <p:nvSpPr>
          <p:cNvPr id="3" name="Title 2"/>
          <p:cNvSpPr>
            <a:spLocks noGrp="1"/>
          </p:cNvSpPr>
          <p:nvPr>
            <p:ph type="title"/>
          </p:nvPr>
        </p:nvSpPr>
        <p:spPr>
          <a:xfrm>
            <a:off x="457200" y="277813"/>
            <a:ext cx="8229600" cy="865187"/>
          </a:xfrm>
        </p:spPr>
        <p:txBody>
          <a:bodyPr/>
          <a:lstStyle/>
          <a:p>
            <a:pPr algn="ctr"/>
            <a:r>
              <a:rPr lang="en-US" dirty="0"/>
              <a:t>Benefits of VR Services</a:t>
            </a:r>
          </a:p>
        </p:txBody>
      </p:sp>
      <p:graphicFrame>
        <p:nvGraphicFramePr>
          <p:cNvPr id="4" name="Diagram 3"/>
          <p:cNvGraphicFramePr/>
          <p:nvPr>
            <p:extLst>
              <p:ext uri="{D42A27DB-BD31-4B8C-83A1-F6EECF244321}">
                <p14:modId xmlns:p14="http://schemas.microsoft.com/office/powerpoint/2010/main" val="1918638821"/>
              </p:ext>
            </p:extLst>
          </p:nvPr>
        </p:nvGraphicFramePr>
        <p:xfrm>
          <a:off x="609600" y="1371600"/>
          <a:ext cx="7696199" cy="329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Image result for vocational rehabilit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4800600"/>
            <a:ext cx="1676400" cy="112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2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4A90F02-3DA9-4EDF-AFC2-F6915CF374F2}" type="slidenum">
              <a:rPr lang="en-US" altLang="en-US" smtClean="0"/>
              <a:pPr>
                <a:defRPr/>
              </a:pPr>
              <a:t>4</a:t>
            </a:fld>
            <a:endParaRPr lang="en-US" altLang="en-US" dirty="0"/>
          </a:p>
        </p:txBody>
      </p:sp>
      <p:sp>
        <p:nvSpPr>
          <p:cNvPr id="3" name="Title 2"/>
          <p:cNvSpPr>
            <a:spLocks noGrp="1"/>
          </p:cNvSpPr>
          <p:nvPr>
            <p:ph type="title"/>
          </p:nvPr>
        </p:nvSpPr>
        <p:spPr>
          <a:xfrm>
            <a:off x="219892" y="322869"/>
            <a:ext cx="8229600" cy="762000"/>
          </a:xfrm>
        </p:spPr>
        <p:txBody>
          <a:bodyPr>
            <a:normAutofit/>
          </a:bodyPr>
          <a:lstStyle/>
          <a:p>
            <a:pPr algn="l"/>
            <a:r>
              <a:rPr lang="en-US" dirty="0">
                <a:solidFill>
                  <a:srgbClr val="C00000"/>
                </a:solidFill>
              </a:rPr>
              <a:t>Vocational Rehabilitation Journey </a:t>
            </a:r>
          </a:p>
        </p:txBody>
      </p:sp>
      <p:grpSp>
        <p:nvGrpSpPr>
          <p:cNvPr id="14" name="Group 13"/>
          <p:cNvGrpSpPr/>
          <p:nvPr/>
        </p:nvGrpSpPr>
        <p:grpSpPr>
          <a:xfrm>
            <a:off x="76200" y="1135015"/>
            <a:ext cx="8991600" cy="4305617"/>
            <a:chOff x="76200" y="838946"/>
            <a:chExt cx="8915400" cy="5844218"/>
          </a:xfrm>
        </p:grpSpPr>
        <p:sp>
          <p:nvSpPr>
            <p:cNvPr id="15" name="Right Arrow 14"/>
            <p:cNvSpPr/>
            <p:nvPr/>
          </p:nvSpPr>
          <p:spPr>
            <a:xfrm>
              <a:off x="7343775" y="865032"/>
              <a:ext cx="1600200" cy="581025"/>
            </a:xfrm>
            <a:prstGeom prst="right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a:off x="5486400" y="865032"/>
              <a:ext cx="1600200" cy="581025"/>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a:off x="3657600" y="879290"/>
              <a:ext cx="1676400" cy="581025"/>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a:off x="1828800" y="855578"/>
              <a:ext cx="1676400" cy="581025"/>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a:off x="76200" y="838946"/>
              <a:ext cx="1600200" cy="581025"/>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266700" y="886120"/>
              <a:ext cx="1143000" cy="447502"/>
            </a:xfrm>
            <a:prstGeom prst="rect">
              <a:avLst/>
            </a:prstGeom>
            <a:noFill/>
          </p:spPr>
          <p:txBody>
            <a:bodyPr wrap="square" rtlCol="0">
              <a:spAutoFit/>
            </a:bodyPr>
            <a:lstStyle/>
            <a:p>
              <a:r>
                <a:rPr lang="en-US" b="1" dirty="0">
                  <a:latin typeface="Arial" pitchFamily="34" charset="0"/>
                  <a:cs typeface="Arial" pitchFamily="34" charset="0"/>
                </a:rPr>
                <a:t>STEP 1 </a:t>
              </a:r>
            </a:p>
          </p:txBody>
        </p:sp>
        <p:sp>
          <p:nvSpPr>
            <p:cNvPr id="21" name="TextBox 20"/>
            <p:cNvSpPr txBox="1"/>
            <p:nvPr/>
          </p:nvSpPr>
          <p:spPr>
            <a:xfrm>
              <a:off x="2032619" y="899692"/>
              <a:ext cx="1143000" cy="459535"/>
            </a:xfrm>
            <a:prstGeom prst="rect">
              <a:avLst/>
            </a:prstGeom>
            <a:noFill/>
          </p:spPr>
          <p:txBody>
            <a:bodyPr wrap="square" rtlCol="0">
              <a:spAutoFit/>
            </a:bodyPr>
            <a:lstStyle/>
            <a:p>
              <a:r>
                <a:rPr lang="en-US" b="1" dirty="0">
                  <a:latin typeface="Arial" pitchFamily="34" charset="0"/>
                  <a:cs typeface="Arial" pitchFamily="34" charset="0"/>
                </a:rPr>
                <a:t>STEP 2 </a:t>
              </a:r>
            </a:p>
          </p:txBody>
        </p:sp>
        <p:sp>
          <p:nvSpPr>
            <p:cNvPr id="22" name="TextBox 21"/>
            <p:cNvSpPr txBox="1"/>
            <p:nvPr/>
          </p:nvSpPr>
          <p:spPr>
            <a:xfrm>
              <a:off x="3919780" y="925776"/>
              <a:ext cx="1143000" cy="459535"/>
            </a:xfrm>
            <a:prstGeom prst="rect">
              <a:avLst/>
            </a:prstGeom>
            <a:noFill/>
          </p:spPr>
          <p:txBody>
            <a:bodyPr wrap="square" rtlCol="0">
              <a:spAutoFit/>
            </a:bodyPr>
            <a:lstStyle/>
            <a:p>
              <a:r>
                <a:rPr lang="en-US" b="1" dirty="0">
                  <a:latin typeface="Arial" pitchFamily="34" charset="0"/>
                  <a:cs typeface="Arial" pitchFamily="34" charset="0"/>
                </a:rPr>
                <a:t>STEP 3</a:t>
              </a:r>
            </a:p>
          </p:txBody>
        </p:sp>
        <p:sp>
          <p:nvSpPr>
            <p:cNvPr id="23" name="TextBox 22"/>
            <p:cNvSpPr txBox="1"/>
            <p:nvPr/>
          </p:nvSpPr>
          <p:spPr>
            <a:xfrm>
              <a:off x="5715000" y="899692"/>
              <a:ext cx="1143000" cy="459535"/>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STEP 4 </a:t>
              </a:r>
            </a:p>
          </p:txBody>
        </p:sp>
        <p:sp>
          <p:nvSpPr>
            <p:cNvPr id="24" name="TextBox 23"/>
            <p:cNvSpPr txBox="1"/>
            <p:nvPr/>
          </p:nvSpPr>
          <p:spPr>
            <a:xfrm>
              <a:off x="7621938" y="916323"/>
              <a:ext cx="1143000" cy="459535"/>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STEP 5 </a:t>
              </a:r>
            </a:p>
          </p:txBody>
        </p:sp>
        <p:sp>
          <p:nvSpPr>
            <p:cNvPr id="25" name="TextBox 24"/>
            <p:cNvSpPr txBox="1"/>
            <p:nvPr/>
          </p:nvSpPr>
          <p:spPr>
            <a:xfrm>
              <a:off x="76200" y="1319947"/>
              <a:ext cx="1600200" cy="5221996"/>
            </a:xfrm>
            <a:prstGeom prst="rect">
              <a:avLst/>
            </a:prstGeom>
            <a:noFill/>
            <a:ln w="15875">
              <a:noFill/>
              <a:prstDash val="dashDot"/>
            </a:ln>
          </p:spPr>
          <p:txBody>
            <a:bodyPr wrap="square" rtlCol="0">
              <a:spAutoFit/>
            </a:bodyPr>
            <a:lstStyle/>
            <a:p>
              <a:r>
                <a:rPr lang="en-US" b="1" dirty="0">
                  <a:latin typeface="Arial" panose="020B0604020202020204" pitchFamily="34" charset="0"/>
                  <a:cs typeface="Arial" panose="020B0604020202020204" pitchFamily="34" charset="0"/>
                </a:rPr>
                <a:t>Open Case with RSA</a:t>
              </a:r>
            </a:p>
            <a:p>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Complete a referral and submit it to the RSA Intake Team at 202-442-8400, on website or at RSA.Intake@dc.gov </a:t>
              </a:r>
            </a:p>
            <a:p>
              <a:pPr lvl="0"/>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An Intake Staff Member will call you within two business days with your scheduled appointment for an Intake.</a:t>
              </a:r>
            </a:p>
            <a:p>
              <a:endParaRPr lang="en-US" sz="1400" dirty="0">
                <a:latin typeface="+mn-lt"/>
              </a:endParaRPr>
            </a:p>
            <a:p>
              <a:r>
                <a:rPr lang="en-US" sz="1400" dirty="0"/>
                <a:t> </a:t>
              </a:r>
            </a:p>
          </p:txBody>
        </p:sp>
        <p:sp>
          <p:nvSpPr>
            <p:cNvPr id="26" name="TextBox 25"/>
            <p:cNvSpPr txBox="1"/>
            <p:nvPr/>
          </p:nvSpPr>
          <p:spPr>
            <a:xfrm>
              <a:off x="1799095" y="1335841"/>
              <a:ext cx="1858504" cy="5347323"/>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Explore what you want to do</a:t>
              </a:r>
            </a:p>
            <a:p>
              <a:endParaRPr lang="en-US" dirty="0">
                <a:latin typeface="Arial" pitchFamily="34" charset="0"/>
                <a:cs typeface="Arial" pitchFamily="34" charset="0"/>
              </a:endParaRPr>
            </a:p>
            <a:p>
              <a:r>
                <a:rPr lang="en-US" sz="1400" dirty="0">
                  <a:latin typeface="Arial" panose="020B0604020202020204" pitchFamily="34" charset="0"/>
                  <a:cs typeface="Arial" panose="020B0604020202020204" pitchFamily="34" charset="0"/>
                </a:rPr>
                <a:t>Applicant attends intake interview with VRC.</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RSA determines eligibility.  Applicant explores interests, strengths, and abilities with support of VRC </a:t>
              </a:r>
              <a:r>
                <a:rPr lang="en-US" sz="1400" dirty="0">
                  <a:solidFill>
                    <a:srgbClr val="000000"/>
                  </a:solidFill>
                  <a:latin typeface="Arial" pitchFamily="34" charset="0"/>
                  <a:cs typeface="Arial" pitchFamily="34" charset="0"/>
                </a:rPr>
                <a:t>to develop an employment goal.</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p>
          </p:txBody>
        </p:sp>
        <p:sp>
          <p:nvSpPr>
            <p:cNvPr id="27" name="TextBox 26"/>
            <p:cNvSpPr txBox="1"/>
            <p:nvPr/>
          </p:nvSpPr>
          <p:spPr>
            <a:xfrm>
              <a:off x="3657600" y="1307266"/>
              <a:ext cx="1676399" cy="4010492"/>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Develop IPE </a:t>
              </a:r>
            </a:p>
            <a:p>
              <a:endParaRPr lang="en-US" sz="1400" dirty="0">
                <a:latin typeface="Arial" pitchFamily="34" charset="0"/>
                <a:cs typeface="Arial" pitchFamily="34" charset="0"/>
              </a:endParaRPr>
            </a:p>
            <a:p>
              <a:r>
                <a:rPr lang="en-US" sz="1400" dirty="0">
                  <a:latin typeface="Arial" pitchFamily="34" charset="0"/>
                  <a:cs typeface="Arial" pitchFamily="34" charset="0"/>
                </a:rPr>
                <a:t>Applicant and VRC collaboratively develops Individualized Plan for Employment (IPE). </a:t>
              </a:r>
              <a:r>
                <a:rPr lang="en-US" sz="1400" dirty="0">
                  <a:solidFill>
                    <a:srgbClr val="000000"/>
                  </a:solidFill>
                  <a:latin typeface="Arial" pitchFamily="34" charset="0"/>
                  <a:cs typeface="Arial" pitchFamily="34" charset="0"/>
                </a:rPr>
                <a:t>The IPE is based on the Applicant’s </a:t>
              </a:r>
              <a:r>
                <a:rPr lang="en-US" sz="1400" dirty="0">
                  <a:latin typeface="Arial" pitchFamily="34" charset="0"/>
                  <a:cs typeface="Arial" pitchFamily="34" charset="0"/>
                </a:rPr>
                <a:t>informed choice.</a:t>
              </a:r>
            </a:p>
            <a:p>
              <a:endParaRPr lang="en-US" sz="1400" dirty="0">
                <a:latin typeface="Arial" pitchFamily="34" charset="0"/>
                <a:cs typeface="Arial" pitchFamily="34" charset="0"/>
              </a:endParaRPr>
            </a:p>
            <a:p>
              <a:r>
                <a:rPr lang="en-US" sz="1400" dirty="0">
                  <a:latin typeface="Arial" pitchFamily="34" charset="0"/>
                  <a:cs typeface="Arial" pitchFamily="34" charset="0"/>
                </a:rPr>
                <a:t>  </a:t>
              </a:r>
            </a:p>
          </p:txBody>
        </p:sp>
        <p:sp>
          <p:nvSpPr>
            <p:cNvPr id="28" name="TextBox 27"/>
            <p:cNvSpPr txBox="1"/>
            <p:nvPr/>
          </p:nvSpPr>
          <p:spPr>
            <a:xfrm>
              <a:off x="5410200" y="1333355"/>
              <a:ext cx="1752600" cy="4470027"/>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Prepare for Employment</a:t>
              </a:r>
            </a:p>
            <a:p>
              <a:endParaRPr lang="en-US" b="1" dirty="0">
                <a:latin typeface="Arial" pitchFamily="34" charset="0"/>
                <a:cs typeface="Arial" pitchFamily="34" charset="0"/>
              </a:endParaRPr>
            </a:p>
            <a:p>
              <a:r>
                <a:rPr lang="en-US" sz="1400" i="1" dirty="0">
                  <a:latin typeface="Arial" pitchFamily="34" charset="0"/>
                  <a:cs typeface="Arial" pitchFamily="34" charset="0"/>
                </a:rPr>
                <a:t>Implement IPE</a:t>
              </a:r>
            </a:p>
            <a:p>
              <a:endParaRPr lang="en-US" sz="1400" i="1" dirty="0">
                <a:latin typeface="Arial" pitchFamily="34" charset="0"/>
                <a:cs typeface="Arial" pitchFamily="34" charset="0"/>
              </a:endParaRPr>
            </a:p>
            <a:p>
              <a:r>
                <a:rPr lang="en-US" sz="1400" dirty="0">
                  <a:latin typeface="Arial" pitchFamily="34" charset="0"/>
                  <a:cs typeface="Arial" pitchFamily="34" charset="0"/>
                </a:rPr>
                <a:t>Applicant receives services identified in IPE that will help build skill-sets  </a:t>
              </a:r>
              <a:r>
                <a:rPr lang="en-US" sz="1400" dirty="0">
                  <a:solidFill>
                    <a:srgbClr val="000000"/>
                  </a:solidFill>
                  <a:latin typeface="Arial" pitchFamily="34" charset="0"/>
                  <a:cs typeface="Arial" pitchFamily="34" charset="0"/>
                </a:rPr>
                <a:t>necessary to achieve his/her employment goal. </a:t>
              </a:r>
            </a:p>
            <a:p>
              <a:endParaRPr lang="en-US" sz="1400" dirty="0">
                <a:solidFill>
                  <a:srgbClr val="000000"/>
                </a:solidFill>
                <a:latin typeface="Arial" pitchFamily="34" charset="0"/>
                <a:cs typeface="Arial" pitchFamily="34" charset="0"/>
              </a:endParaRPr>
            </a:p>
            <a:p>
              <a:r>
                <a:rPr lang="en-US" sz="1400" b="1" dirty="0">
                  <a:solidFill>
                    <a:srgbClr val="FF0000"/>
                  </a:solidFill>
                  <a:latin typeface="Arial" pitchFamily="34" charset="0"/>
                  <a:cs typeface="Arial" pitchFamily="34" charset="0"/>
                </a:rPr>
                <a:t> </a:t>
              </a:r>
            </a:p>
          </p:txBody>
        </p:sp>
        <p:sp>
          <p:nvSpPr>
            <p:cNvPr id="29" name="TextBox 28"/>
            <p:cNvSpPr txBox="1"/>
            <p:nvPr/>
          </p:nvSpPr>
          <p:spPr>
            <a:xfrm>
              <a:off x="7315200" y="1278751"/>
              <a:ext cx="1676400" cy="3968716"/>
            </a:xfrm>
            <a:prstGeom prst="rect">
              <a:avLst/>
            </a:prstGeom>
            <a:noFill/>
            <a:ln w="15875">
              <a:noFill/>
              <a:prstDash val="dash"/>
            </a:ln>
          </p:spPr>
          <p:txBody>
            <a:bodyPr wrap="square" rtlCol="0">
              <a:spAutoFit/>
            </a:bodyPr>
            <a:lstStyle/>
            <a:p>
              <a:r>
                <a:rPr lang="en-US" b="1" dirty="0">
                  <a:latin typeface="Arial" pitchFamily="34" charset="0"/>
                  <a:cs typeface="Arial" pitchFamily="34" charset="0"/>
                </a:rPr>
                <a:t>Search for a job &amp; get hired!</a:t>
              </a:r>
            </a:p>
            <a:p>
              <a:endParaRPr lang="en-US" b="1" dirty="0">
                <a:latin typeface="Arial" pitchFamily="34" charset="0"/>
                <a:cs typeface="Arial" pitchFamily="34" charset="0"/>
              </a:endParaRPr>
            </a:p>
            <a:p>
              <a:r>
                <a:rPr lang="en-US" sz="1400" dirty="0">
                  <a:latin typeface="Arial" pitchFamily="34" charset="0"/>
                  <a:cs typeface="Arial" pitchFamily="34" charset="0"/>
                </a:rPr>
                <a:t>Applicant continues to receive services that will help him / her search for a job and get hired</a:t>
              </a:r>
            </a:p>
            <a:p>
              <a:endParaRPr lang="en-US" sz="1400" dirty="0">
                <a:solidFill>
                  <a:srgbClr val="000000"/>
                </a:solidFill>
                <a:latin typeface="Arial" pitchFamily="34" charset="0"/>
                <a:cs typeface="Arial" pitchFamily="34" charset="0"/>
              </a:endParaRPr>
            </a:p>
            <a:p>
              <a:endParaRPr lang="en-US" sz="1400" dirty="0">
                <a:solidFill>
                  <a:srgbClr val="000000"/>
                </a:solidFill>
                <a:latin typeface="Arial" pitchFamily="34" charset="0"/>
                <a:cs typeface="Arial" pitchFamily="34" charset="0"/>
              </a:endParaRPr>
            </a:p>
          </p:txBody>
        </p:sp>
      </p:grpSp>
      <p:sp>
        <p:nvSpPr>
          <p:cNvPr id="30" name="TextBox 29"/>
          <p:cNvSpPr txBox="1"/>
          <p:nvPr/>
        </p:nvSpPr>
        <p:spPr>
          <a:xfrm>
            <a:off x="-60571" y="5337219"/>
            <a:ext cx="1981201" cy="246221"/>
          </a:xfrm>
          <a:prstGeom prst="rect">
            <a:avLst/>
          </a:prstGeom>
          <a:noFill/>
        </p:spPr>
        <p:txBody>
          <a:bodyPr wrap="square" rtlCol="0">
            <a:spAutoFit/>
          </a:bodyPr>
          <a:lstStyle/>
          <a:p>
            <a:r>
              <a:rPr lang="en-US" sz="1000" b="1" dirty="0">
                <a:latin typeface="Arial" pitchFamily="34" charset="0"/>
                <a:cs typeface="Arial" pitchFamily="34" charset="0"/>
              </a:rPr>
              <a:t>---------up to 2 days--------</a:t>
            </a:r>
            <a:r>
              <a:rPr lang="en-US" sz="1000" b="1" dirty="0">
                <a:latin typeface="Arial" pitchFamily="34" charset="0"/>
                <a:cs typeface="Arial" pitchFamily="34" charset="0"/>
                <a:sym typeface="Wingdings" pitchFamily="2" charset="2"/>
              </a:rPr>
              <a:t></a:t>
            </a:r>
            <a:endParaRPr lang="en-US" sz="1000" b="1" dirty="0">
              <a:latin typeface="Arial" pitchFamily="34" charset="0"/>
              <a:cs typeface="Arial" pitchFamily="34" charset="0"/>
            </a:endParaRPr>
          </a:p>
        </p:txBody>
      </p:sp>
      <p:sp>
        <p:nvSpPr>
          <p:cNvPr id="31" name="TextBox 30"/>
          <p:cNvSpPr txBox="1"/>
          <p:nvPr/>
        </p:nvSpPr>
        <p:spPr>
          <a:xfrm>
            <a:off x="3688210" y="5292625"/>
            <a:ext cx="2195755" cy="246221"/>
          </a:xfrm>
          <a:prstGeom prst="rect">
            <a:avLst/>
          </a:prstGeom>
          <a:noFill/>
        </p:spPr>
        <p:txBody>
          <a:bodyPr wrap="square" rtlCol="0">
            <a:spAutoFit/>
          </a:bodyPr>
          <a:lstStyle/>
          <a:p>
            <a:r>
              <a:rPr lang="en-US" sz="1000" b="1" dirty="0">
                <a:latin typeface="Arial" pitchFamily="34" charset="0"/>
                <a:cs typeface="Arial" pitchFamily="34" charset="0"/>
              </a:rPr>
              <a:t>----------up to 90 days--------</a:t>
            </a:r>
            <a:r>
              <a:rPr lang="en-US" sz="1000" b="1" dirty="0">
                <a:latin typeface="Arial" pitchFamily="34" charset="0"/>
                <a:cs typeface="Arial" pitchFamily="34" charset="0"/>
                <a:sym typeface="Wingdings" pitchFamily="2" charset="2"/>
              </a:rPr>
              <a:t></a:t>
            </a:r>
            <a:endParaRPr lang="en-US" sz="1000" b="1" dirty="0">
              <a:latin typeface="Arial" pitchFamily="34" charset="0"/>
              <a:cs typeface="Arial" pitchFamily="34" charset="0"/>
            </a:endParaRPr>
          </a:p>
        </p:txBody>
      </p:sp>
      <p:sp>
        <p:nvSpPr>
          <p:cNvPr id="2" name="Rectangle 1"/>
          <p:cNvSpPr/>
          <p:nvPr/>
        </p:nvSpPr>
        <p:spPr>
          <a:xfrm>
            <a:off x="1742892" y="5313674"/>
            <a:ext cx="3275114" cy="253916"/>
          </a:xfrm>
          <a:prstGeom prst="rect">
            <a:avLst/>
          </a:prstGeom>
        </p:spPr>
        <p:txBody>
          <a:bodyPr wrap="square">
            <a:spAutoFit/>
          </a:bodyPr>
          <a:lstStyle/>
          <a:p>
            <a:r>
              <a:rPr lang="en-US" sz="1000" b="1" dirty="0">
                <a:latin typeface="Arial" pitchFamily="34" charset="0"/>
                <a:cs typeface="Arial" pitchFamily="34" charset="0"/>
              </a:rPr>
              <a:t>--------up to 60 days-----------</a:t>
            </a:r>
            <a:r>
              <a:rPr lang="en-US" sz="1000" b="1" dirty="0">
                <a:latin typeface="Arial" pitchFamily="34" charset="0"/>
                <a:cs typeface="Arial" pitchFamily="34" charset="0"/>
                <a:sym typeface="Wingdings" pitchFamily="2" charset="2"/>
              </a:rPr>
              <a:t></a:t>
            </a:r>
            <a:endParaRPr lang="en-US" sz="1000" b="1" dirty="0">
              <a:latin typeface="Arial" pitchFamily="34" charset="0"/>
              <a:cs typeface="Arial" pitchFamily="34" charset="0"/>
            </a:endParaRPr>
          </a:p>
        </p:txBody>
      </p:sp>
    </p:spTree>
    <p:extLst>
      <p:ext uri="{BB962C8B-B14F-4D97-AF65-F5344CB8AC3E}">
        <p14:creationId xmlns:p14="http://schemas.microsoft.com/office/powerpoint/2010/main" val="218190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E058B1-BD85-43D7-A1DD-75DFC86C1775}" type="slidenum">
              <a:rPr lang="en-US" altLang="en-US" smtClean="0"/>
              <a:pPr>
                <a:defRPr/>
              </a:pPr>
              <a:t>5</a:t>
            </a:fld>
            <a:endParaRPr lang="en-US" altLang="en-US" dirty="0"/>
          </a:p>
        </p:txBody>
      </p:sp>
      <p:sp>
        <p:nvSpPr>
          <p:cNvPr id="3" name="Title 2"/>
          <p:cNvSpPr>
            <a:spLocks noGrp="1"/>
          </p:cNvSpPr>
          <p:nvPr>
            <p:ph type="title"/>
          </p:nvPr>
        </p:nvSpPr>
        <p:spPr>
          <a:xfrm>
            <a:off x="254391" y="407778"/>
            <a:ext cx="8229600" cy="865187"/>
          </a:xfrm>
        </p:spPr>
        <p:txBody>
          <a:bodyPr/>
          <a:lstStyle/>
          <a:p>
            <a:pPr algn="ctr"/>
            <a:r>
              <a:rPr lang="en-US" sz="4800" b="1" dirty="0">
                <a:solidFill>
                  <a:srgbClr val="C00000"/>
                </a:solidFill>
              </a:rPr>
              <a:t>Examples of VR Services</a:t>
            </a:r>
          </a:p>
        </p:txBody>
      </p:sp>
      <p:graphicFrame>
        <p:nvGraphicFramePr>
          <p:cNvPr id="4" name="Diagram 3"/>
          <p:cNvGraphicFramePr/>
          <p:nvPr>
            <p:extLst>
              <p:ext uri="{D42A27DB-BD31-4B8C-83A1-F6EECF244321}">
                <p14:modId xmlns:p14="http://schemas.microsoft.com/office/powerpoint/2010/main" val="1196631347"/>
              </p:ext>
            </p:extLst>
          </p:nvPr>
        </p:nvGraphicFramePr>
        <p:xfrm>
          <a:off x="225188" y="1562669"/>
          <a:ext cx="8258803" cy="514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33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E058B1-BD85-43D7-A1DD-75DFC86C1775}" type="slidenum">
              <a:rPr lang="en-US" altLang="en-US" smtClean="0"/>
              <a:pPr>
                <a:defRPr/>
              </a:pPr>
              <a:t>6</a:t>
            </a:fld>
            <a:endParaRPr lang="en-US" altLang="en-US" dirty="0"/>
          </a:p>
        </p:txBody>
      </p:sp>
      <p:sp>
        <p:nvSpPr>
          <p:cNvPr id="3" name="Title 2"/>
          <p:cNvSpPr>
            <a:spLocks noGrp="1"/>
          </p:cNvSpPr>
          <p:nvPr>
            <p:ph type="title"/>
          </p:nvPr>
        </p:nvSpPr>
        <p:spPr>
          <a:xfrm>
            <a:off x="254391" y="407778"/>
            <a:ext cx="8229600" cy="865187"/>
          </a:xfrm>
        </p:spPr>
        <p:txBody>
          <a:bodyPr/>
          <a:lstStyle/>
          <a:p>
            <a:pPr algn="ctr"/>
            <a:r>
              <a:rPr lang="en-US" sz="4800" b="1" dirty="0">
                <a:solidFill>
                  <a:srgbClr val="C00000"/>
                </a:solidFill>
              </a:rPr>
              <a:t>Subgroups Served by RSA</a:t>
            </a:r>
          </a:p>
        </p:txBody>
      </p:sp>
      <p:graphicFrame>
        <p:nvGraphicFramePr>
          <p:cNvPr id="4" name="Diagram 3"/>
          <p:cNvGraphicFramePr/>
          <p:nvPr>
            <p:extLst>
              <p:ext uri="{D42A27DB-BD31-4B8C-83A1-F6EECF244321}">
                <p14:modId xmlns:p14="http://schemas.microsoft.com/office/powerpoint/2010/main" val="3157707582"/>
              </p:ext>
            </p:extLst>
          </p:nvPr>
        </p:nvGraphicFramePr>
        <p:xfrm>
          <a:off x="427997" y="1551371"/>
          <a:ext cx="8258803" cy="5148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88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914400" y="1905000"/>
            <a:ext cx="3581400" cy="4591050"/>
          </a:xfrm>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1600" dirty="0"/>
          </a:p>
        </p:txBody>
      </p:sp>
      <p:sp>
        <p:nvSpPr>
          <p:cNvPr id="3" name="Title 2"/>
          <p:cNvSpPr>
            <a:spLocks noGrp="1"/>
          </p:cNvSpPr>
          <p:nvPr>
            <p:ph type="title"/>
          </p:nvPr>
        </p:nvSpPr>
        <p:spPr/>
        <p:txBody>
          <a:bodyPr/>
          <a:lstStyle/>
          <a:p>
            <a:pPr algn="ctr"/>
            <a:r>
              <a:rPr lang="en-US" sz="3600" b="1" dirty="0">
                <a:solidFill>
                  <a:srgbClr val="C00000"/>
                </a:solidFill>
              </a:rPr>
              <a:t>Eligibility Requirements</a:t>
            </a:r>
          </a:p>
        </p:txBody>
      </p:sp>
      <p:graphicFrame>
        <p:nvGraphicFramePr>
          <p:cNvPr id="6" name="Diagram 5"/>
          <p:cNvGraphicFramePr/>
          <p:nvPr>
            <p:extLst>
              <p:ext uri="{D42A27DB-BD31-4B8C-83A1-F6EECF244321}">
                <p14:modId xmlns:p14="http://schemas.microsoft.com/office/powerpoint/2010/main" val="188247046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8324" y="1938337"/>
            <a:ext cx="521547" cy="523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3" y="3143247"/>
            <a:ext cx="521547"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2350" y="4371982"/>
            <a:ext cx="521547"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4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01" y="779135"/>
            <a:ext cx="8229600" cy="1143000"/>
          </a:xfrm>
        </p:spPr>
        <p:txBody>
          <a:bodyPr/>
          <a:lstStyle/>
          <a:p>
            <a:r>
              <a:rPr lang="en-US" b="1" dirty="0">
                <a:solidFill>
                  <a:srgbClr val="007467"/>
                </a:solidFill>
                <a:latin typeface="GillSansStd-Bold"/>
              </a:rPr>
              <a:t>How To Apply for RSA</a:t>
            </a:r>
          </a:p>
        </p:txBody>
      </p:sp>
      <p:sp>
        <p:nvSpPr>
          <p:cNvPr id="3" name="Rectangle 2"/>
          <p:cNvSpPr/>
          <p:nvPr/>
        </p:nvSpPr>
        <p:spPr>
          <a:xfrm>
            <a:off x="684223" y="1662900"/>
            <a:ext cx="5060731" cy="4832092"/>
          </a:xfrm>
          <a:prstGeom prst="rect">
            <a:avLst/>
          </a:prstGeom>
        </p:spPr>
        <p:txBody>
          <a:bodyPr wrap="square">
            <a:spAutoFit/>
          </a:bodyPr>
          <a:lstStyle/>
          <a:p>
            <a:r>
              <a:rPr lang="en-US" sz="2800" b="1" dirty="0">
                <a:solidFill>
                  <a:srgbClr val="007467"/>
                </a:solidFill>
                <a:latin typeface="GillSansStd-Bold"/>
              </a:rPr>
              <a:t>The Intake application is available</a:t>
            </a:r>
          </a:p>
          <a:p>
            <a:r>
              <a:rPr lang="en-US" sz="2800" b="1" dirty="0">
                <a:solidFill>
                  <a:srgbClr val="007467"/>
                </a:solidFill>
                <a:latin typeface="GillSansStd-Bold"/>
              </a:rPr>
              <a:t>online at: </a:t>
            </a:r>
            <a:r>
              <a:rPr lang="en-US" sz="2800" dirty="0">
                <a:solidFill>
                  <a:srgbClr val="58595B"/>
                </a:solidFill>
                <a:latin typeface="GillSansStd"/>
              </a:rPr>
              <a:t>www.dds.dc.gov</a:t>
            </a:r>
          </a:p>
          <a:p>
            <a:endParaRPr lang="en-US" sz="2800" b="1" dirty="0">
              <a:solidFill>
                <a:srgbClr val="D21242"/>
              </a:solidFill>
              <a:latin typeface="GillSansStd-Bold"/>
            </a:endParaRPr>
          </a:p>
          <a:p>
            <a:r>
              <a:rPr lang="en-US" sz="2800" b="1" dirty="0">
                <a:solidFill>
                  <a:srgbClr val="007467"/>
                </a:solidFill>
                <a:latin typeface="GillSansStd-Bold"/>
              </a:rPr>
              <a:t>Search for: </a:t>
            </a:r>
            <a:r>
              <a:rPr lang="en-US" sz="2800" dirty="0">
                <a:solidFill>
                  <a:srgbClr val="58595B"/>
                </a:solidFill>
                <a:latin typeface="GillSansStd"/>
              </a:rPr>
              <a:t>Services</a:t>
            </a:r>
          </a:p>
          <a:p>
            <a:r>
              <a:rPr lang="en-US" sz="2800" b="1" dirty="0">
                <a:solidFill>
                  <a:srgbClr val="007467"/>
                </a:solidFill>
                <a:latin typeface="GillSansStd-Bold"/>
              </a:rPr>
              <a:t>Look for: </a:t>
            </a:r>
            <a:r>
              <a:rPr lang="en-US" sz="2800" dirty="0">
                <a:solidFill>
                  <a:srgbClr val="58595B"/>
                </a:solidFill>
                <a:latin typeface="GillSansStd"/>
              </a:rPr>
              <a:t>Vocational Rehabilitation Services</a:t>
            </a:r>
          </a:p>
          <a:p>
            <a:r>
              <a:rPr lang="en-US" sz="2800" b="1" dirty="0">
                <a:solidFill>
                  <a:srgbClr val="007467"/>
                </a:solidFill>
                <a:latin typeface="GillSansStd-Bold"/>
              </a:rPr>
              <a:t>Scroll to: </a:t>
            </a:r>
            <a:r>
              <a:rPr lang="en-US" sz="2800" dirty="0">
                <a:solidFill>
                  <a:srgbClr val="58595B"/>
                </a:solidFill>
                <a:latin typeface="GillSansStd"/>
              </a:rPr>
              <a:t>How to Apply for Services</a:t>
            </a:r>
          </a:p>
          <a:p>
            <a:r>
              <a:rPr lang="en-US" sz="2800" b="1" dirty="0">
                <a:solidFill>
                  <a:srgbClr val="007467"/>
                </a:solidFill>
                <a:latin typeface="GillSansStd-Bold"/>
              </a:rPr>
              <a:t>Click on: </a:t>
            </a:r>
            <a:r>
              <a:rPr lang="en-US" sz="2800" dirty="0">
                <a:solidFill>
                  <a:srgbClr val="58595B"/>
                </a:solidFill>
                <a:latin typeface="GillSansStd"/>
              </a:rPr>
              <a:t>RSA Application Form</a:t>
            </a:r>
          </a:p>
        </p:txBody>
      </p:sp>
    </p:spTree>
    <p:extLst>
      <p:ext uri="{BB962C8B-B14F-4D97-AF65-F5344CB8AC3E}">
        <p14:creationId xmlns:p14="http://schemas.microsoft.com/office/powerpoint/2010/main" val="191532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15895992"/>
              </p:ext>
            </p:extLst>
          </p:nvPr>
        </p:nvGraphicFramePr>
        <p:xfrm>
          <a:off x="666750" y="657226"/>
          <a:ext cx="7486650" cy="557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sp>
        <p:nvSpPr>
          <p:cNvPr id="6" name="Title 2"/>
          <p:cNvSpPr>
            <a:spLocks noGrp="1"/>
          </p:cNvSpPr>
          <p:nvPr>
            <p:ph type="title"/>
          </p:nvPr>
        </p:nvSpPr>
        <p:spPr>
          <a:xfrm>
            <a:off x="914400" y="762000"/>
            <a:ext cx="7315200" cy="1143000"/>
          </a:xfrm>
        </p:spPr>
        <p:txBody>
          <a:bodyPr/>
          <a:lstStyle/>
          <a:p>
            <a:pPr algn="ctr"/>
            <a:r>
              <a:rPr lang="en-US" sz="3600" b="1" dirty="0">
                <a:solidFill>
                  <a:srgbClr val="C00000"/>
                </a:solidFill>
              </a:rPr>
              <a:t>RSA Points of Contact</a:t>
            </a:r>
          </a:p>
        </p:txBody>
      </p:sp>
      <p:sp>
        <p:nvSpPr>
          <p:cNvPr id="4" name="TextBox 3"/>
          <p:cNvSpPr txBox="1"/>
          <p:nvPr/>
        </p:nvSpPr>
        <p:spPr>
          <a:xfrm>
            <a:off x="914400" y="4402443"/>
            <a:ext cx="7829927" cy="1138773"/>
          </a:xfrm>
          <a:prstGeom prst="rect">
            <a:avLst/>
          </a:prstGeom>
          <a:noFill/>
        </p:spPr>
        <p:txBody>
          <a:bodyPr wrap="square" rtlCol="0">
            <a:spAutoFit/>
          </a:bodyPr>
          <a:lstStyle/>
          <a:p>
            <a:pPr lvl="0"/>
            <a:r>
              <a:rPr lang="en-US" sz="1600" b="1" dirty="0"/>
              <a:t>Mark Agosto,  Supervisor, DDS Intake and Outreach, </a:t>
            </a:r>
            <a:r>
              <a:rPr lang="en-US" sz="1600" b="1" dirty="0">
                <a:hlinkClick r:id="rId8"/>
              </a:rPr>
              <a:t>mark.agosto@dc.gov</a:t>
            </a:r>
            <a:r>
              <a:rPr lang="en-US" sz="1600" b="1" dirty="0"/>
              <a:t>, </a:t>
            </a:r>
          </a:p>
          <a:p>
            <a:pPr lvl="0"/>
            <a:r>
              <a:rPr lang="en-US" sz="1600" b="1" dirty="0"/>
              <a:t>202-257-6698</a:t>
            </a:r>
          </a:p>
          <a:p>
            <a:pPr lvl="0" algn="ctr"/>
            <a:endParaRPr lang="en-US" dirty="0"/>
          </a:p>
          <a:p>
            <a:pPr lvl="0" algn="ctr"/>
            <a:endParaRPr lang="en-US" dirty="0"/>
          </a:p>
        </p:txBody>
      </p:sp>
    </p:spTree>
    <p:extLst>
      <p:ext uri="{BB962C8B-B14F-4D97-AF65-F5344CB8AC3E}">
        <p14:creationId xmlns:p14="http://schemas.microsoft.com/office/powerpoint/2010/main" val="2350893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17928</TotalTime>
  <Words>1085</Words>
  <Application>Microsoft Office PowerPoint</Application>
  <PresentationFormat>On-screen Show (4:3)</PresentationFormat>
  <Paragraphs>115</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Black</vt:lpstr>
      <vt:lpstr>Calibri</vt:lpstr>
      <vt:lpstr>Gill Sans Std</vt:lpstr>
      <vt:lpstr>Gill Sans Std Bold</vt:lpstr>
      <vt:lpstr>Gill Sans Std Light</vt:lpstr>
      <vt:lpstr>GillSansStd</vt:lpstr>
      <vt:lpstr>GillSansStd-Bold</vt:lpstr>
      <vt:lpstr>Office Theme</vt:lpstr>
      <vt:lpstr>PowerPoint Presentation</vt:lpstr>
      <vt:lpstr>What are VR Services?</vt:lpstr>
      <vt:lpstr>Benefits of VR Services</vt:lpstr>
      <vt:lpstr>Vocational Rehabilitation Journey </vt:lpstr>
      <vt:lpstr>Examples of VR Services</vt:lpstr>
      <vt:lpstr>Subgroups Served by RSA</vt:lpstr>
      <vt:lpstr>Eligibility Requirements</vt:lpstr>
      <vt:lpstr>How To Apply for RSA</vt:lpstr>
      <vt:lpstr>RSA Points of Contact</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Evans, Darryl (DDS)</cp:lastModifiedBy>
  <cp:revision>227</cp:revision>
  <cp:lastPrinted>2017-12-18T17:53:37Z</cp:lastPrinted>
  <dcterms:created xsi:type="dcterms:W3CDTF">2014-12-09T03:54:50Z</dcterms:created>
  <dcterms:modified xsi:type="dcterms:W3CDTF">2022-07-21T17:20:17Z</dcterms:modified>
</cp:coreProperties>
</file>