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512" r:id="rId3"/>
    <p:sldId id="505" r:id="rId4"/>
    <p:sldId id="521" r:id="rId5"/>
    <p:sldId id="504" r:id="rId6"/>
    <p:sldId id="517" r:id="rId7"/>
    <p:sldId id="256" r:id="rId8"/>
    <p:sldId id="516" r:id="rId9"/>
    <p:sldId id="503" r:id="rId10"/>
    <p:sldId id="522" r:id="rId11"/>
    <p:sldId id="514" r:id="rId12"/>
    <p:sldId id="518" r:id="rId13"/>
    <p:sldId id="519" r:id="rId14"/>
    <p:sldId id="5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5B7AC-79E0-4571-B897-47B5E4FF40E8}" v="111" dt="2024-06-25T14:30:14.756"/>
    <p1510:client id="{3EED4CB0-631F-4D93-AFD0-43B8DBEFA293}" v="522" dt="2024-06-25T20:43:26.603"/>
    <p1510:client id="{5EDF0C30-03A4-437D-8703-3955E5204928}" v="295" dt="2024-06-25T20:42:39.261"/>
    <p1510:client id="{984C6A73-F727-A3F8-566F-200B4F8E7A27}" v="25" dt="2024-06-26T16:11:58.504"/>
    <p1510:client id="{9F921CA5-1301-6320-416E-F6F7BDA00EB3}" v="23" dt="2024-06-25T21:01:13.687"/>
    <p1510:client id="{ED6C4A98-71B1-237C-2474-61AC44930A97}" v="15" dt="2024-06-26T14:17:31.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7765F-0E20-4814-A247-CE4A0F32939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67AC90-D789-430B-8F51-CC5E39B93532}">
      <dgm:prSet phldrT="[Text]"/>
      <dgm:spPr>
        <a:solidFill>
          <a:srgbClr val="011F4F"/>
        </a:solidFill>
      </dgm:spPr>
      <dgm:t>
        <a:bodyPr/>
        <a:lstStyle/>
        <a:p>
          <a:r>
            <a:rPr lang="en-US" b="1"/>
            <a:t>Determines the goals and objectives of the individual</a:t>
          </a:r>
          <a:endParaRPr lang="en-US"/>
        </a:p>
      </dgm:t>
    </dgm:pt>
    <dgm:pt modelId="{AF5D6A8F-46C8-4F81-88DE-CDCB81F1762A}" type="parTrans" cxnId="{D7F0D7C8-84CA-4B0C-8147-9910082A49C3}">
      <dgm:prSet/>
      <dgm:spPr/>
      <dgm:t>
        <a:bodyPr/>
        <a:lstStyle/>
        <a:p>
          <a:endParaRPr lang="en-US"/>
        </a:p>
      </dgm:t>
    </dgm:pt>
    <dgm:pt modelId="{121107A0-365E-4939-9582-BE2655070059}" type="sibTrans" cxnId="{D7F0D7C8-84CA-4B0C-8147-9910082A49C3}">
      <dgm:prSet/>
      <dgm:spPr/>
      <dgm:t>
        <a:bodyPr/>
        <a:lstStyle/>
        <a:p>
          <a:endParaRPr lang="en-US"/>
        </a:p>
      </dgm:t>
    </dgm:pt>
    <dgm:pt modelId="{22CECE7F-FD41-4542-BB36-DC72B6DF5C2B}">
      <dgm:prSet phldrT="[Text]"/>
      <dgm:spPr>
        <a:solidFill>
          <a:srgbClr val="C40033"/>
        </a:solidFill>
      </dgm:spPr>
      <dgm:t>
        <a:bodyPr/>
        <a:lstStyle/>
        <a:p>
          <a:r>
            <a:rPr lang="en-US" b="1"/>
            <a:t>Comprehensive assessment is used to develop the Individualized Plan for Employment (IPE)</a:t>
          </a:r>
        </a:p>
      </dgm:t>
    </dgm:pt>
    <dgm:pt modelId="{CE0DB7B1-0EBD-455D-831F-49367283E6FB}" type="parTrans" cxnId="{A1F91F9E-F45C-4854-8225-2905146656FA}">
      <dgm:prSet/>
      <dgm:spPr/>
      <dgm:t>
        <a:bodyPr/>
        <a:lstStyle/>
        <a:p>
          <a:endParaRPr lang="en-US"/>
        </a:p>
      </dgm:t>
    </dgm:pt>
    <dgm:pt modelId="{C47E442E-587C-48F3-951F-515C754A4602}" type="sibTrans" cxnId="{A1F91F9E-F45C-4854-8225-2905146656FA}">
      <dgm:prSet/>
      <dgm:spPr/>
      <dgm:t>
        <a:bodyPr/>
        <a:lstStyle/>
        <a:p>
          <a:endParaRPr lang="en-US"/>
        </a:p>
      </dgm:t>
    </dgm:pt>
    <dgm:pt modelId="{61DE5EDC-9A31-428C-A7A6-4BD46CA9A863}">
      <dgm:prSet phldrT="[Text]"/>
      <dgm:spPr>
        <a:solidFill>
          <a:srgbClr val="0C5F53"/>
        </a:solidFill>
      </dgm:spPr>
      <dgm:t>
        <a:bodyPr/>
        <a:lstStyle/>
        <a:p>
          <a:r>
            <a:rPr lang="en-US" b="1"/>
            <a:t>Assesses the unique strengths, resources, priorities, concerns, abilities, capabilities, interests and informed choice of the VR eligible individual </a:t>
          </a:r>
        </a:p>
      </dgm:t>
    </dgm:pt>
    <dgm:pt modelId="{72500701-8146-42CF-905D-56036E5A00E9}" type="parTrans" cxnId="{802C1061-9FF0-4622-A77B-899FC2864413}">
      <dgm:prSet/>
      <dgm:spPr/>
      <dgm:t>
        <a:bodyPr/>
        <a:lstStyle/>
        <a:p>
          <a:endParaRPr lang="en-US"/>
        </a:p>
      </dgm:t>
    </dgm:pt>
    <dgm:pt modelId="{3A158735-A1A1-46E4-A0CD-4B35DD32AEE9}" type="sibTrans" cxnId="{802C1061-9FF0-4622-A77B-899FC2864413}">
      <dgm:prSet/>
      <dgm:spPr/>
      <dgm:t>
        <a:bodyPr/>
        <a:lstStyle/>
        <a:p>
          <a:endParaRPr lang="en-US"/>
        </a:p>
      </dgm:t>
    </dgm:pt>
    <dgm:pt modelId="{2806D0D5-F6BE-4A21-A5E2-E4A25ECAE6CC}">
      <dgm:prSet phldrT="[Text]"/>
      <dgm:spPr>
        <a:solidFill>
          <a:srgbClr val="C40033"/>
        </a:solidFill>
      </dgm:spPr>
      <dgm:t>
        <a:bodyPr/>
        <a:lstStyle/>
        <a:p>
          <a:r>
            <a:rPr lang="en-US" b="1"/>
            <a:t>Comprehensive Assessment begins after an individual is determined eligible for VR services</a:t>
          </a:r>
        </a:p>
      </dgm:t>
    </dgm:pt>
    <dgm:pt modelId="{B817C08E-7305-4155-91A2-5FD1EB12D84A}" type="parTrans" cxnId="{6EA616C6-9B06-4905-9365-B8D438450FA2}">
      <dgm:prSet/>
      <dgm:spPr/>
      <dgm:t>
        <a:bodyPr/>
        <a:lstStyle/>
        <a:p>
          <a:endParaRPr lang="en-US"/>
        </a:p>
      </dgm:t>
    </dgm:pt>
    <dgm:pt modelId="{3F591E13-EC16-48F9-A37F-58751964240C}" type="sibTrans" cxnId="{6EA616C6-9B06-4905-9365-B8D438450FA2}">
      <dgm:prSet/>
      <dgm:spPr/>
      <dgm:t>
        <a:bodyPr/>
        <a:lstStyle/>
        <a:p>
          <a:endParaRPr lang="en-US"/>
        </a:p>
      </dgm:t>
    </dgm:pt>
    <dgm:pt modelId="{DB871DA2-348D-4D3F-A83B-251FA384D23E}" type="pres">
      <dgm:prSet presAssocID="{AA17765F-0E20-4814-A247-CE4A0F329399}" presName="Name0" presStyleCnt="0">
        <dgm:presLayoutVars>
          <dgm:chMax val="7"/>
          <dgm:chPref val="7"/>
          <dgm:dir/>
        </dgm:presLayoutVars>
      </dgm:prSet>
      <dgm:spPr/>
    </dgm:pt>
    <dgm:pt modelId="{EC1F89E2-3402-44A6-9CD6-AB450D288309}" type="pres">
      <dgm:prSet presAssocID="{AA17765F-0E20-4814-A247-CE4A0F329399}" presName="Name1" presStyleCnt="0"/>
      <dgm:spPr/>
    </dgm:pt>
    <dgm:pt modelId="{F1AA6476-51CB-4CE5-B76D-2665EBD8E65D}" type="pres">
      <dgm:prSet presAssocID="{AA17765F-0E20-4814-A247-CE4A0F329399}" presName="cycle" presStyleCnt="0"/>
      <dgm:spPr/>
    </dgm:pt>
    <dgm:pt modelId="{9578A2E3-A85D-488C-99DB-C6B21EE5F9C7}" type="pres">
      <dgm:prSet presAssocID="{AA17765F-0E20-4814-A247-CE4A0F329399}" presName="srcNode" presStyleLbl="node1" presStyleIdx="0" presStyleCnt="4"/>
      <dgm:spPr/>
    </dgm:pt>
    <dgm:pt modelId="{E12A2751-50F2-4AC6-98E5-BC2E03255857}" type="pres">
      <dgm:prSet presAssocID="{AA17765F-0E20-4814-A247-CE4A0F329399}" presName="conn" presStyleLbl="parChTrans1D2" presStyleIdx="0" presStyleCnt="1"/>
      <dgm:spPr/>
    </dgm:pt>
    <dgm:pt modelId="{80B84ED8-467F-45E0-8FE5-9537C9AA3D3E}" type="pres">
      <dgm:prSet presAssocID="{AA17765F-0E20-4814-A247-CE4A0F329399}" presName="extraNode" presStyleLbl="node1" presStyleIdx="0" presStyleCnt="4"/>
      <dgm:spPr/>
    </dgm:pt>
    <dgm:pt modelId="{A70CF125-5C8B-4B6A-8F11-9E45CD6095C8}" type="pres">
      <dgm:prSet presAssocID="{AA17765F-0E20-4814-A247-CE4A0F329399}" presName="dstNode" presStyleLbl="node1" presStyleIdx="0" presStyleCnt="4"/>
      <dgm:spPr/>
    </dgm:pt>
    <dgm:pt modelId="{D2225683-14C9-4622-826A-936AF60F1D64}" type="pres">
      <dgm:prSet presAssocID="{2806D0D5-F6BE-4A21-A5E2-E4A25ECAE6CC}" presName="text_1" presStyleLbl="node1" presStyleIdx="0" presStyleCnt="4">
        <dgm:presLayoutVars>
          <dgm:bulletEnabled val="1"/>
        </dgm:presLayoutVars>
      </dgm:prSet>
      <dgm:spPr/>
    </dgm:pt>
    <dgm:pt modelId="{3B91E79F-18FE-464F-B9F6-CBFD7132EF26}" type="pres">
      <dgm:prSet presAssocID="{2806D0D5-F6BE-4A21-A5E2-E4A25ECAE6CC}" presName="accent_1" presStyleCnt="0"/>
      <dgm:spPr/>
    </dgm:pt>
    <dgm:pt modelId="{57BC16DA-7E39-4E53-86F5-081B80CA56A9}" type="pres">
      <dgm:prSet presAssocID="{2806D0D5-F6BE-4A21-A5E2-E4A25ECAE6CC}" presName="accentRepeatNode" presStyleLbl="solidFgAcc1" presStyleIdx="0" presStyleCnt="4"/>
      <dgm:spPr/>
    </dgm:pt>
    <dgm:pt modelId="{549E5620-FF23-44DC-B837-848AE3BC7C04}" type="pres">
      <dgm:prSet presAssocID="{61DE5EDC-9A31-428C-A7A6-4BD46CA9A863}" presName="text_2" presStyleLbl="node1" presStyleIdx="1" presStyleCnt="4">
        <dgm:presLayoutVars>
          <dgm:bulletEnabled val="1"/>
        </dgm:presLayoutVars>
      </dgm:prSet>
      <dgm:spPr/>
    </dgm:pt>
    <dgm:pt modelId="{13AE3DC1-C1D4-45C7-815A-C9CF5EFB2500}" type="pres">
      <dgm:prSet presAssocID="{61DE5EDC-9A31-428C-A7A6-4BD46CA9A863}" presName="accent_2" presStyleCnt="0"/>
      <dgm:spPr/>
    </dgm:pt>
    <dgm:pt modelId="{B932C3C4-DEA7-4A3F-A0A2-ED2ACA7D1185}" type="pres">
      <dgm:prSet presAssocID="{61DE5EDC-9A31-428C-A7A6-4BD46CA9A863}" presName="accentRepeatNode" presStyleLbl="solidFgAcc1" presStyleIdx="1" presStyleCnt="4"/>
      <dgm:spPr/>
    </dgm:pt>
    <dgm:pt modelId="{E896A631-B92F-4F1F-82FF-DCECFFB42AB8}" type="pres">
      <dgm:prSet presAssocID="{D967AC90-D789-430B-8F51-CC5E39B93532}" presName="text_3" presStyleLbl="node1" presStyleIdx="2" presStyleCnt="4">
        <dgm:presLayoutVars>
          <dgm:bulletEnabled val="1"/>
        </dgm:presLayoutVars>
      </dgm:prSet>
      <dgm:spPr/>
    </dgm:pt>
    <dgm:pt modelId="{7EB4C357-BF50-47C6-B825-463889BE75DD}" type="pres">
      <dgm:prSet presAssocID="{D967AC90-D789-430B-8F51-CC5E39B93532}" presName="accent_3" presStyleCnt="0"/>
      <dgm:spPr/>
    </dgm:pt>
    <dgm:pt modelId="{EE54810E-2638-4DDC-BA57-025537EF5F69}" type="pres">
      <dgm:prSet presAssocID="{D967AC90-D789-430B-8F51-CC5E39B93532}" presName="accentRepeatNode" presStyleLbl="solidFgAcc1" presStyleIdx="2" presStyleCnt="4"/>
      <dgm:spPr/>
    </dgm:pt>
    <dgm:pt modelId="{D7ABA1F7-64B8-420A-B165-CFE0425D1E43}" type="pres">
      <dgm:prSet presAssocID="{22CECE7F-FD41-4542-BB36-DC72B6DF5C2B}" presName="text_4" presStyleLbl="node1" presStyleIdx="3" presStyleCnt="4">
        <dgm:presLayoutVars>
          <dgm:bulletEnabled val="1"/>
        </dgm:presLayoutVars>
      </dgm:prSet>
      <dgm:spPr/>
    </dgm:pt>
    <dgm:pt modelId="{754E5353-539D-4848-A45B-469DF47906FA}" type="pres">
      <dgm:prSet presAssocID="{22CECE7F-FD41-4542-BB36-DC72B6DF5C2B}" presName="accent_4" presStyleCnt="0"/>
      <dgm:spPr/>
    </dgm:pt>
    <dgm:pt modelId="{78240A04-9F46-465B-B9BC-EA42BAA7737E}" type="pres">
      <dgm:prSet presAssocID="{22CECE7F-FD41-4542-BB36-DC72B6DF5C2B}" presName="accentRepeatNode" presStyleLbl="solidFgAcc1" presStyleIdx="3" presStyleCnt="4"/>
      <dgm:spPr/>
    </dgm:pt>
  </dgm:ptLst>
  <dgm:cxnLst>
    <dgm:cxn modelId="{40091625-3783-4F90-ADEA-C0B8047E91B8}" type="presOf" srcId="{2806D0D5-F6BE-4A21-A5E2-E4A25ECAE6CC}" destId="{D2225683-14C9-4622-826A-936AF60F1D64}" srcOrd="0" destOrd="0" presId="urn:microsoft.com/office/officeart/2008/layout/VerticalCurvedList"/>
    <dgm:cxn modelId="{07013429-68A7-42E3-99D5-BB962324E527}" type="presOf" srcId="{AA17765F-0E20-4814-A247-CE4A0F329399}" destId="{DB871DA2-348D-4D3F-A83B-251FA384D23E}" srcOrd="0" destOrd="0" presId="urn:microsoft.com/office/officeart/2008/layout/VerticalCurvedList"/>
    <dgm:cxn modelId="{802C1061-9FF0-4622-A77B-899FC2864413}" srcId="{AA17765F-0E20-4814-A247-CE4A0F329399}" destId="{61DE5EDC-9A31-428C-A7A6-4BD46CA9A863}" srcOrd="1" destOrd="0" parTransId="{72500701-8146-42CF-905D-56036E5A00E9}" sibTransId="{3A158735-A1A1-46E4-A0CD-4B35DD32AEE9}"/>
    <dgm:cxn modelId="{77254F70-96BE-45EF-8817-D3ACE1C4D15B}" type="presOf" srcId="{3F591E13-EC16-48F9-A37F-58751964240C}" destId="{E12A2751-50F2-4AC6-98E5-BC2E03255857}" srcOrd="0" destOrd="0" presId="urn:microsoft.com/office/officeart/2008/layout/VerticalCurvedList"/>
    <dgm:cxn modelId="{05AFBD95-C037-4B44-B79F-EB471EB1B6D7}" type="presOf" srcId="{D967AC90-D789-430B-8F51-CC5E39B93532}" destId="{E896A631-B92F-4F1F-82FF-DCECFFB42AB8}" srcOrd="0" destOrd="0" presId="urn:microsoft.com/office/officeart/2008/layout/VerticalCurvedList"/>
    <dgm:cxn modelId="{A1F91F9E-F45C-4854-8225-2905146656FA}" srcId="{AA17765F-0E20-4814-A247-CE4A0F329399}" destId="{22CECE7F-FD41-4542-BB36-DC72B6DF5C2B}" srcOrd="3" destOrd="0" parTransId="{CE0DB7B1-0EBD-455D-831F-49367283E6FB}" sibTransId="{C47E442E-587C-48F3-951F-515C754A4602}"/>
    <dgm:cxn modelId="{6EA616C6-9B06-4905-9365-B8D438450FA2}" srcId="{AA17765F-0E20-4814-A247-CE4A0F329399}" destId="{2806D0D5-F6BE-4A21-A5E2-E4A25ECAE6CC}" srcOrd="0" destOrd="0" parTransId="{B817C08E-7305-4155-91A2-5FD1EB12D84A}" sibTransId="{3F591E13-EC16-48F9-A37F-58751964240C}"/>
    <dgm:cxn modelId="{D7F0D7C8-84CA-4B0C-8147-9910082A49C3}" srcId="{AA17765F-0E20-4814-A247-CE4A0F329399}" destId="{D967AC90-D789-430B-8F51-CC5E39B93532}" srcOrd="2" destOrd="0" parTransId="{AF5D6A8F-46C8-4F81-88DE-CDCB81F1762A}" sibTransId="{121107A0-365E-4939-9582-BE2655070059}"/>
    <dgm:cxn modelId="{DA6F79CD-72ED-4D93-B3A5-1518F1D41A2B}" type="presOf" srcId="{22CECE7F-FD41-4542-BB36-DC72B6DF5C2B}" destId="{D7ABA1F7-64B8-420A-B165-CFE0425D1E43}" srcOrd="0" destOrd="0" presId="urn:microsoft.com/office/officeart/2008/layout/VerticalCurvedList"/>
    <dgm:cxn modelId="{76519FF2-04AD-4232-A37F-36A2E9E92593}" type="presOf" srcId="{61DE5EDC-9A31-428C-A7A6-4BD46CA9A863}" destId="{549E5620-FF23-44DC-B837-848AE3BC7C04}" srcOrd="0" destOrd="0" presId="urn:microsoft.com/office/officeart/2008/layout/VerticalCurvedList"/>
    <dgm:cxn modelId="{8EAE648F-C307-4896-AAB0-580C0E827273}" type="presParOf" srcId="{DB871DA2-348D-4D3F-A83B-251FA384D23E}" destId="{EC1F89E2-3402-44A6-9CD6-AB450D288309}" srcOrd="0" destOrd="0" presId="urn:microsoft.com/office/officeart/2008/layout/VerticalCurvedList"/>
    <dgm:cxn modelId="{AAB860C6-BFBF-41D3-8889-8CB652BADEB4}" type="presParOf" srcId="{EC1F89E2-3402-44A6-9CD6-AB450D288309}" destId="{F1AA6476-51CB-4CE5-B76D-2665EBD8E65D}" srcOrd="0" destOrd="0" presId="urn:microsoft.com/office/officeart/2008/layout/VerticalCurvedList"/>
    <dgm:cxn modelId="{111EA097-E52A-4360-9803-DC6D09DD0387}" type="presParOf" srcId="{F1AA6476-51CB-4CE5-B76D-2665EBD8E65D}" destId="{9578A2E3-A85D-488C-99DB-C6B21EE5F9C7}" srcOrd="0" destOrd="0" presId="urn:microsoft.com/office/officeart/2008/layout/VerticalCurvedList"/>
    <dgm:cxn modelId="{AD87DF97-7B72-4012-9B18-430CCCE1905B}" type="presParOf" srcId="{F1AA6476-51CB-4CE5-B76D-2665EBD8E65D}" destId="{E12A2751-50F2-4AC6-98E5-BC2E03255857}" srcOrd="1" destOrd="0" presId="urn:microsoft.com/office/officeart/2008/layout/VerticalCurvedList"/>
    <dgm:cxn modelId="{255B18BD-C61C-4724-8916-B1A0BB82C92E}" type="presParOf" srcId="{F1AA6476-51CB-4CE5-B76D-2665EBD8E65D}" destId="{80B84ED8-467F-45E0-8FE5-9537C9AA3D3E}" srcOrd="2" destOrd="0" presId="urn:microsoft.com/office/officeart/2008/layout/VerticalCurvedList"/>
    <dgm:cxn modelId="{C3B9584B-EAEE-462B-BB66-B56295869151}" type="presParOf" srcId="{F1AA6476-51CB-4CE5-B76D-2665EBD8E65D}" destId="{A70CF125-5C8B-4B6A-8F11-9E45CD6095C8}" srcOrd="3" destOrd="0" presId="urn:microsoft.com/office/officeart/2008/layout/VerticalCurvedList"/>
    <dgm:cxn modelId="{9333D0AB-43EE-4191-B77A-274B16FF5D25}" type="presParOf" srcId="{EC1F89E2-3402-44A6-9CD6-AB450D288309}" destId="{D2225683-14C9-4622-826A-936AF60F1D64}" srcOrd="1" destOrd="0" presId="urn:microsoft.com/office/officeart/2008/layout/VerticalCurvedList"/>
    <dgm:cxn modelId="{B26AB993-81C9-43B6-B75A-6B1207D6129D}" type="presParOf" srcId="{EC1F89E2-3402-44A6-9CD6-AB450D288309}" destId="{3B91E79F-18FE-464F-B9F6-CBFD7132EF26}" srcOrd="2" destOrd="0" presId="urn:microsoft.com/office/officeart/2008/layout/VerticalCurvedList"/>
    <dgm:cxn modelId="{B03A5E51-1A20-4489-8824-EC5FFFC0CC2D}" type="presParOf" srcId="{3B91E79F-18FE-464F-B9F6-CBFD7132EF26}" destId="{57BC16DA-7E39-4E53-86F5-081B80CA56A9}" srcOrd="0" destOrd="0" presId="urn:microsoft.com/office/officeart/2008/layout/VerticalCurvedList"/>
    <dgm:cxn modelId="{F28BAF89-6F59-4943-A502-66F050347CE5}" type="presParOf" srcId="{EC1F89E2-3402-44A6-9CD6-AB450D288309}" destId="{549E5620-FF23-44DC-B837-848AE3BC7C04}" srcOrd="3" destOrd="0" presId="urn:microsoft.com/office/officeart/2008/layout/VerticalCurvedList"/>
    <dgm:cxn modelId="{631B6813-48F0-42DF-A92C-A3B310C9B898}" type="presParOf" srcId="{EC1F89E2-3402-44A6-9CD6-AB450D288309}" destId="{13AE3DC1-C1D4-45C7-815A-C9CF5EFB2500}" srcOrd="4" destOrd="0" presId="urn:microsoft.com/office/officeart/2008/layout/VerticalCurvedList"/>
    <dgm:cxn modelId="{7A1C2402-A64C-4052-AD1E-7692A2B7BE9D}" type="presParOf" srcId="{13AE3DC1-C1D4-45C7-815A-C9CF5EFB2500}" destId="{B932C3C4-DEA7-4A3F-A0A2-ED2ACA7D1185}" srcOrd="0" destOrd="0" presId="urn:microsoft.com/office/officeart/2008/layout/VerticalCurvedList"/>
    <dgm:cxn modelId="{0A507531-7BB5-4538-AC3D-F3CD876CF6DF}" type="presParOf" srcId="{EC1F89E2-3402-44A6-9CD6-AB450D288309}" destId="{E896A631-B92F-4F1F-82FF-DCECFFB42AB8}" srcOrd="5" destOrd="0" presId="urn:microsoft.com/office/officeart/2008/layout/VerticalCurvedList"/>
    <dgm:cxn modelId="{8207CDC1-C9DE-4A4B-9AB8-B21DC25FB63F}" type="presParOf" srcId="{EC1F89E2-3402-44A6-9CD6-AB450D288309}" destId="{7EB4C357-BF50-47C6-B825-463889BE75DD}" srcOrd="6" destOrd="0" presId="urn:microsoft.com/office/officeart/2008/layout/VerticalCurvedList"/>
    <dgm:cxn modelId="{6086A056-F264-45C8-8B65-1F714F96A96C}" type="presParOf" srcId="{7EB4C357-BF50-47C6-B825-463889BE75DD}" destId="{EE54810E-2638-4DDC-BA57-025537EF5F69}" srcOrd="0" destOrd="0" presId="urn:microsoft.com/office/officeart/2008/layout/VerticalCurvedList"/>
    <dgm:cxn modelId="{B5CDD8D7-A79B-4A75-BB53-233B6D4DCD6B}" type="presParOf" srcId="{EC1F89E2-3402-44A6-9CD6-AB450D288309}" destId="{D7ABA1F7-64B8-420A-B165-CFE0425D1E43}" srcOrd="7" destOrd="0" presId="urn:microsoft.com/office/officeart/2008/layout/VerticalCurvedList"/>
    <dgm:cxn modelId="{DF36AA32-D4AF-4541-8A59-988FDFC52613}" type="presParOf" srcId="{EC1F89E2-3402-44A6-9CD6-AB450D288309}" destId="{754E5353-539D-4848-A45B-469DF47906FA}" srcOrd="8" destOrd="0" presId="urn:microsoft.com/office/officeart/2008/layout/VerticalCurvedList"/>
    <dgm:cxn modelId="{5684F4A3-09E4-470D-B5DD-D9F4B644C0AD}" type="presParOf" srcId="{754E5353-539D-4848-A45B-469DF47906FA}" destId="{78240A04-9F46-465B-B9BC-EA42BAA773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A2751-50F2-4AC6-98E5-BC2E03255857}">
      <dsp:nvSpPr>
        <dsp:cNvPr id="0" name=""/>
        <dsp:cNvSpPr/>
      </dsp:nvSpPr>
      <dsp:spPr>
        <a:xfrm>
          <a:off x="-5712952" y="-874467"/>
          <a:ext cx="6801651" cy="6801651"/>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25683-14C9-4622-826A-936AF60F1D64}">
      <dsp:nvSpPr>
        <dsp:cNvPr id="0" name=""/>
        <dsp:cNvSpPr/>
      </dsp:nvSpPr>
      <dsp:spPr>
        <a:xfrm>
          <a:off x="569882" y="388452"/>
          <a:ext cx="4826819" cy="777309"/>
        </a:xfrm>
        <a:prstGeom prst="rect">
          <a:avLst/>
        </a:prstGeom>
        <a:solidFill>
          <a:srgbClr val="C4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99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t>Comprehensive Assessment begins after an individual is determined eligible for VR services</a:t>
          </a:r>
        </a:p>
      </dsp:txBody>
      <dsp:txXfrm>
        <a:off x="569882" y="388452"/>
        <a:ext cx="4826819" cy="777309"/>
      </dsp:txXfrm>
    </dsp:sp>
    <dsp:sp modelId="{57BC16DA-7E39-4E53-86F5-081B80CA56A9}">
      <dsp:nvSpPr>
        <dsp:cNvPr id="0" name=""/>
        <dsp:cNvSpPr/>
      </dsp:nvSpPr>
      <dsp:spPr>
        <a:xfrm>
          <a:off x="84063" y="291289"/>
          <a:ext cx="971637" cy="9716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E5620-FF23-44DC-B837-848AE3BC7C04}">
      <dsp:nvSpPr>
        <dsp:cNvPr id="0" name=""/>
        <dsp:cNvSpPr/>
      </dsp:nvSpPr>
      <dsp:spPr>
        <a:xfrm>
          <a:off x="1015531" y="1554619"/>
          <a:ext cx="4381169" cy="777309"/>
        </a:xfrm>
        <a:prstGeom prst="rect">
          <a:avLst/>
        </a:prstGeom>
        <a:solidFill>
          <a:srgbClr val="0C5F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99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t>Assesses the unique strengths, resources, priorities, concerns, abilities, capabilities, interests and informed choice of the VR eligible individual </a:t>
          </a:r>
        </a:p>
      </dsp:txBody>
      <dsp:txXfrm>
        <a:off x="1015531" y="1554619"/>
        <a:ext cx="4381169" cy="777309"/>
      </dsp:txXfrm>
    </dsp:sp>
    <dsp:sp modelId="{B932C3C4-DEA7-4A3F-A0A2-ED2ACA7D1185}">
      <dsp:nvSpPr>
        <dsp:cNvPr id="0" name=""/>
        <dsp:cNvSpPr/>
      </dsp:nvSpPr>
      <dsp:spPr>
        <a:xfrm>
          <a:off x="529713" y="1457456"/>
          <a:ext cx="971637" cy="9716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6A631-B92F-4F1F-82FF-DCECFFB42AB8}">
      <dsp:nvSpPr>
        <dsp:cNvPr id="0" name=""/>
        <dsp:cNvSpPr/>
      </dsp:nvSpPr>
      <dsp:spPr>
        <a:xfrm>
          <a:off x="1015531" y="2720787"/>
          <a:ext cx="4381169" cy="777309"/>
        </a:xfrm>
        <a:prstGeom prst="rect">
          <a:avLst/>
        </a:prstGeom>
        <a:solidFill>
          <a:srgbClr val="011F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99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t>Determines the goals and objectives of the individual</a:t>
          </a:r>
          <a:endParaRPr lang="en-US" sz="1400" kern="1200"/>
        </a:p>
      </dsp:txBody>
      <dsp:txXfrm>
        <a:off x="1015531" y="2720787"/>
        <a:ext cx="4381169" cy="777309"/>
      </dsp:txXfrm>
    </dsp:sp>
    <dsp:sp modelId="{EE54810E-2638-4DDC-BA57-025537EF5F69}">
      <dsp:nvSpPr>
        <dsp:cNvPr id="0" name=""/>
        <dsp:cNvSpPr/>
      </dsp:nvSpPr>
      <dsp:spPr>
        <a:xfrm>
          <a:off x="529713" y="2623623"/>
          <a:ext cx="971637" cy="97163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BA1F7-64B8-420A-B165-CFE0425D1E43}">
      <dsp:nvSpPr>
        <dsp:cNvPr id="0" name=""/>
        <dsp:cNvSpPr/>
      </dsp:nvSpPr>
      <dsp:spPr>
        <a:xfrm>
          <a:off x="569882" y="3886954"/>
          <a:ext cx="4826819" cy="777309"/>
        </a:xfrm>
        <a:prstGeom prst="rect">
          <a:avLst/>
        </a:prstGeom>
        <a:solidFill>
          <a:srgbClr val="C4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99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t>Comprehensive assessment is used to develop the Individualized Plan for Employment (IPE)</a:t>
          </a:r>
        </a:p>
      </dsp:txBody>
      <dsp:txXfrm>
        <a:off x="569882" y="3886954"/>
        <a:ext cx="4826819" cy="777309"/>
      </dsp:txXfrm>
    </dsp:sp>
    <dsp:sp modelId="{78240A04-9F46-465B-B9BC-EA42BAA7737E}">
      <dsp:nvSpPr>
        <dsp:cNvPr id="0" name=""/>
        <dsp:cNvSpPr/>
      </dsp:nvSpPr>
      <dsp:spPr>
        <a:xfrm>
          <a:off x="84063" y="3789790"/>
          <a:ext cx="971637" cy="9716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1306B-051D-470F-A47E-46736A7975CD}"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42BB2-67F8-4F5E-AA09-3E8572238A59}" type="slidenum">
              <a:rPr lang="en-US" smtClean="0"/>
              <a:t>‹#›</a:t>
            </a:fld>
            <a:endParaRPr lang="en-US"/>
          </a:p>
        </p:txBody>
      </p:sp>
    </p:spTree>
    <p:extLst>
      <p:ext uri="{BB962C8B-B14F-4D97-AF65-F5344CB8AC3E}">
        <p14:creationId xmlns:p14="http://schemas.microsoft.com/office/powerpoint/2010/main" val="368505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Jasmine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B810AC-92B2-C843-AD7B-EBCA31EF58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23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Tikeya</a:t>
            </a:r>
          </a:p>
        </p:txBody>
      </p:sp>
      <p:sp>
        <p:nvSpPr>
          <p:cNvPr id="4" name="Slide Number Placeholder 3"/>
          <p:cNvSpPr>
            <a:spLocks noGrp="1"/>
          </p:cNvSpPr>
          <p:nvPr>
            <p:ph type="sldNum" sz="quarter" idx="5"/>
          </p:nvPr>
        </p:nvSpPr>
        <p:spPr/>
        <p:txBody>
          <a:bodyPr/>
          <a:lstStyle/>
          <a:p>
            <a:fld id="{E1F42BB2-67F8-4F5E-AA09-3E8572238A59}" type="slidenum">
              <a:rPr lang="en-US" smtClean="0"/>
              <a:t>10</a:t>
            </a:fld>
            <a:endParaRPr lang="en-US"/>
          </a:p>
        </p:txBody>
      </p:sp>
    </p:spTree>
    <p:extLst>
      <p:ext uri="{BB962C8B-B14F-4D97-AF65-F5344CB8AC3E}">
        <p14:creationId xmlns:p14="http://schemas.microsoft.com/office/powerpoint/2010/main" val="159751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Tikeya</a:t>
            </a:r>
          </a:p>
        </p:txBody>
      </p:sp>
      <p:sp>
        <p:nvSpPr>
          <p:cNvPr id="4" name="Slide Number Placeholder 3"/>
          <p:cNvSpPr>
            <a:spLocks noGrp="1"/>
          </p:cNvSpPr>
          <p:nvPr>
            <p:ph type="sldNum" sz="quarter" idx="5"/>
          </p:nvPr>
        </p:nvSpPr>
        <p:spPr/>
        <p:txBody>
          <a:bodyPr/>
          <a:lstStyle/>
          <a:p>
            <a:fld id="{E1F42BB2-67F8-4F5E-AA09-3E8572238A59}" type="slidenum">
              <a:rPr lang="en-US" smtClean="0"/>
              <a:t>11</a:t>
            </a:fld>
            <a:endParaRPr lang="en-US"/>
          </a:p>
        </p:txBody>
      </p:sp>
    </p:spTree>
    <p:extLst>
      <p:ext uri="{BB962C8B-B14F-4D97-AF65-F5344CB8AC3E}">
        <p14:creationId xmlns:p14="http://schemas.microsoft.com/office/powerpoint/2010/main" val="13070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Tikeya </a:t>
            </a:r>
          </a:p>
        </p:txBody>
      </p:sp>
      <p:sp>
        <p:nvSpPr>
          <p:cNvPr id="4" name="Slide Number Placeholder 3"/>
          <p:cNvSpPr>
            <a:spLocks noGrp="1"/>
          </p:cNvSpPr>
          <p:nvPr>
            <p:ph type="sldNum" sz="quarter" idx="5"/>
          </p:nvPr>
        </p:nvSpPr>
        <p:spPr/>
        <p:txBody>
          <a:bodyPr/>
          <a:lstStyle/>
          <a:p>
            <a:fld id="{E1F42BB2-67F8-4F5E-AA09-3E8572238A59}" type="slidenum">
              <a:rPr lang="en-US" smtClean="0"/>
              <a:t>12</a:t>
            </a:fld>
            <a:endParaRPr lang="en-US"/>
          </a:p>
        </p:txBody>
      </p:sp>
    </p:spTree>
    <p:extLst>
      <p:ext uri="{BB962C8B-B14F-4D97-AF65-F5344CB8AC3E}">
        <p14:creationId xmlns:p14="http://schemas.microsoft.com/office/powerpoint/2010/main" val="360437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Mark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E9011-D831-4A46-85E1-A3525DDC7D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43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Mark </a:t>
            </a:r>
          </a:p>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Good morning all , My name is mark Agosto and I here with my colleagues Tikeya Milburn and Enjouli </a:t>
            </a:r>
            <a:r>
              <a:rPr lang="en-US" err="1"/>
              <a:t>Mcgogginto</a:t>
            </a:r>
            <a:r>
              <a:rPr lang="en-US"/>
              <a:t> provide a brief overview of RSA’s Referral Process to ser ices and How RSA implements Informa</a:t>
            </a:r>
          </a:p>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Jasmine</a:t>
            </a:r>
          </a:p>
          <a:p>
            <a:pPr marL="346843" indent="-346843">
              <a:buFont typeface="Arial" panose="020B0604020202020204" pitchFamily="34" charset="0"/>
              <a:buChar char="•"/>
            </a:pPr>
            <a:r>
              <a:rPr lang="en-US"/>
              <a:t>.Our services are tailored to each individual’s strengths and challenges to ensure the greatest chance of success. At the center is</a:t>
            </a:r>
            <a:r>
              <a:rPr lang="en-US" baseline="0"/>
              <a:t> guidance and counseling which is primarily conducted by our VRC We have close to 50 Certified Master’s level Vocational Rehabilitation Counselors in various units such as a our transition unit that support working age youth from 14-24.  Our transition counselor are assigned to every public, non public and charter school in the district. Our sensory unit supports applicants who are blind/visually impaired as well as those who are deaf and hard of hearing.  </a:t>
            </a:r>
          </a:p>
          <a:p>
            <a:pPr marL="346843" indent="-346843">
              <a:buFont typeface="Arial" panose="020B0604020202020204" pitchFamily="34" charset="0"/>
              <a:buChar char="•"/>
            </a:pPr>
            <a:r>
              <a:rPr lang="en-US" baseline="0"/>
              <a:t>Our supported employment unit supports those with the most significant disabilities</a:t>
            </a:r>
          </a:p>
          <a:p>
            <a:pPr marL="346843" indent="-346843">
              <a:buFont typeface="Arial" panose="020B0604020202020204" pitchFamily="34" charset="0"/>
              <a:buChar char="•"/>
            </a:pPr>
            <a:r>
              <a:rPr lang="en-US" baseline="0"/>
              <a:t>And our general unit supports general referrals.</a:t>
            </a:r>
          </a:p>
          <a:p>
            <a:pPr marL="346843" indent="-346843">
              <a:buFont typeface="Arial" panose="020B0604020202020204" pitchFamily="34" charset="0"/>
              <a:buChar char="•"/>
            </a:pPr>
            <a:r>
              <a:rPr lang="en-US" baseline="0"/>
              <a:t>In order to meet the needs for the individual, the comprehensive needs are identified by the completion of a comprehensive  assessment,  The comprehensive assessment will include such things as identifying the vocational implication of the disability, identify need of assistive technology, identify levels of intellectual functions, psychological well being, vocational interests and other things.  </a:t>
            </a:r>
          </a:p>
          <a:p>
            <a:pPr marL="346843" indent="-346843">
              <a:buFont typeface="Arial" panose="020B0604020202020204" pitchFamily="34" charset="0"/>
              <a:buChar char="•"/>
            </a:pPr>
            <a:r>
              <a:rPr lang="en-US" baseline="0"/>
              <a:t>We provided financial support for work-related postsecondary education and or training that are both necessary and reasonable.  Necessary relates to employment goal and other functional limitations or vocational impediments of the disability.  All services provided by vocational rehabilitation must address one or both the employment goal or vocational impediments. Reasonable relates to cost services must be reasonable in cost.  VR must also consider comparable benefits such as insurance, scholarships or grants.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E9011-D831-4A46-85E1-A3525DDC7D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05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Tikeya </a:t>
            </a:r>
          </a:p>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45711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Jasmine</a:t>
            </a:r>
          </a:p>
          <a:p>
            <a:pPr marL="346843" indent="-346843">
              <a:buFont typeface="Arial" panose="020B0604020202020204" pitchFamily="34" charset="0"/>
              <a:buChar char="•"/>
            </a:pPr>
            <a:r>
              <a:rPr lang="en-US"/>
              <a:t>.Our services are tailored to each individual’s strengths and challenges to ensure the greatest chance of success. At the center is</a:t>
            </a:r>
            <a:r>
              <a:rPr lang="en-US" baseline="0"/>
              <a:t> guidance and counseling which is primarily conducted by our VRC We have close to 50 Certified Master’s level Vocational Rehabilitation Counselors in various units such as a our transition unit that support working age youth from 14-24.  Our transition counselor are assigned to every public, non public and charter school in the district. Our sensory unit supports applicants who are blind/visually impaired as well as those who are deaf and hard of hearing.  </a:t>
            </a:r>
          </a:p>
          <a:p>
            <a:pPr marL="346843" indent="-346843">
              <a:buFont typeface="Arial" panose="020B0604020202020204" pitchFamily="34" charset="0"/>
              <a:buChar char="•"/>
            </a:pPr>
            <a:r>
              <a:rPr lang="en-US" baseline="0"/>
              <a:t>Our supported employment unit supports those with the most significant disabilities</a:t>
            </a:r>
          </a:p>
          <a:p>
            <a:pPr marL="346843" indent="-346843">
              <a:buFont typeface="Arial" panose="020B0604020202020204" pitchFamily="34" charset="0"/>
              <a:buChar char="•"/>
            </a:pPr>
            <a:r>
              <a:rPr lang="en-US" baseline="0"/>
              <a:t>And our general unit supports general referrals.</a:t>
            </a:r>
          </a:p>
          <a:p>
            <a:pPr marL="346843" indent="-346843">
              <a:buFont typeface="Arial" panose="020B0604020202020204" pitchFamily="34" charset="0"/>
              <a:buChar char="•"/>
            </a:pPr>
            <a:r>
              <a:rPr lang="en-US" baseline="0"/>
              <a:t>In order to meet the needs for the individual, the comprehensive needs are identified by the completion of a comprehensive  assessment,  The comprehensive assessment will include such things as identifying the vocational implication of the disability, identify need of assistive technology, identify levels of intellectual functions, psychological well being, vocational interests and other things.  </a:t>
            </a:r>
          </a:p>
          <a:p>
            <a:pPr marL="346843" indent="-346843">
              <a:buFont typeface="Arial" panose="020B0604020202020204" pitchFamily="34" charset="0"/>
              <a:buChar char="•"/>
            </a:pPr>
            <a:r>
              <a:rPr lang="en-US" baseline="0"/>
              <a:t>We provided financial support for work-related postsecondary education and or training that are both necessary and reasonable.  Necessary relates to employment goal and other functional limitations or vocational impediments of the disability.  All services provided by vocational rehabilitation must address one or both the employment goal or vocational impediments. Reasonable relates to cost services must be reasonable in cost.  VR must also consider comparable benefits such as insurance, scholarships or grants.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E9011-D831-4A46-85E1-A3525DDC7D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a:t>Tikeya</a:t>
            </a:r>
          </a:p>
          <a:p>
            <a:pPr marL="0" marR="0" lvl="0" indent="0" algn="l" defTabSz="457118" rtl="0" eaLnBrk="1" fontAlgn="auto" latinLnBrk="0" hangingPunct="1">
              <a:lnSpc>
                <a:spcPct val="100000"/>
              </a:lnSpc>
              <a:spcBef>
                <a:spcPts val="0"/>
              </a:spcBef>
              <a:spcAft>
                <a:spcPts val="0"/>
              </a:spcAft>
              <a:buClrTx/>
              <a:buSzTx/>
              <a:buFontTx/>
              <a:buNone/>
              <a:tabLst/>
              <a:defRPr/>
            </a:pPr>
            <a:endParaRPr lang="en-US"/>
          </a:p>
          <a:p>
            <a:pPr marL="0" marR="0" lvl="0" indent="0" algn="l" defTabSz="457118" rtl="0" eaLnBrk="1" fontAlgn="auto" latinLnBrk="0" hangingPunct="1">
              <a:lnSpc>
                <a:spcPct val="100000"/>
              </a:lnSpc>
              <a:spcBef>
                <a:spcPts val="0"/>
              </a:spcBef>
              <a:spcAft>
                <a:spcPts val="0"/>
              </a:spcAft>
              <a:buClrTx/>
              <a:buSzTx/>
              <a:buFontTx/>
              <a:buNone/>
              <a:tabLst/>
              <a:defRPr/>
            </a:pPr>
            <a:r>
              <a:rPr lang="en-US"/>
              <a:t>Jasmine</a:t>
            </a:r>
          </a:p>
          <a:p>
            <a:pPr marL="0" marR="0" indent="0" algn="l" defTabSz="457118" rtl="0" eaLnBrk="1" fontAlgn="auto" latinLnBrk="0" hangingPunct="1">
              <a:lnSpc>
                <a:spcPct val="100000"/>
              </a:lnSpc>
              <a:spcBef>
                <a:spcPts val="0"/>
              </a:spcBef>
              <a:spcAft>
                <a:spcPts val="0"/>
              </a:spcAft>
              <a:buClrTx/>
              <a:buSzTx/>
              <a:buFontTx/>
              <a:buNone/>
              <a:tabLst/>
              <a:defRPr/>
            </a:pPr>
            <a:r>
              <a:rPr lang="en-US"/>
              <a:t>Here is our VR</a:t>
            </a:r>
            <a:r>
              <a:rPr lang="en-US" baseline="0"/>
              <a:t> Journey:  The first step is to open the case by scheduling an intake appointment , the next step is completing the intake appointment with one of our VR counselors.  At the intake appointment, the applicant and the VRC explore interest, strengths and abilities and determine eligibility..  The VRC has up to 60 days to establish eligibility.  Once eligibility is established the VRC and the client will work together to develop the IPE. The IPE is the plan of action for employment services.  After the IPE is developed it is implemented, applicant receives services that will help build skill sets necessary to achieves his/her employment goals.  After the services have been received Applicant continues to receive services that will help him / her search for a job and get hired.  The case remains open until 90 days after of successful employment.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E9011-D831-4A46-85E1-A3525DDC7D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07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a:t>
            </a:r>
          </a:p>
          <a:p>
            <a:r>
              <a:rPr lang="en-US"/>
              <a:t>Now that we have heard how informed choice is present through out the VR Journey, lets review what informed choice.  </a:t>
            </a:r>
          </a:p>
        </p:txBody>
      </p:sp>
      <p:sp>
        <p:nvSpPr>
          <p:cNvPr id="4" name="Slide Number Placeholder 3"/>
          <p:cNvSpPr>
            <a:spLocks noGrp="1"/>
          </p:cNvSpPr>
          <p:nvPr>
            <p:ph type="sldNum" sz="quarter" idx="5"/>
          </p:nvPr>
        </p:nvSpPr>
        <p:spPr/>
        <p:txBody>
          <a:bodyPr/>
          <a:lstStyle/>
          <a:p>
            <a:fld id="{E1F42BB2-67F8-4F5E-AA09-3E8572238A59}" type="slidenum">
              <a:rPr lang="en-US" smtClean="0"/>
              <a:t>5</a:t>
            </a:fld>
            <a:endParaRPr lang="en-US"/>
          </a:p>
        </p:txBody>
      </p:sp>
    </p:spTree>
    <p:extLst>
      <p:ext uri="{BB962C8B-B14F-4D97-AF65-F5344CB8AC3E}">
        <p14:creationId xmlns:p14="http://schemas.microsoft.com/office/powerpoint/2010/main" val="65469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Tikeya</a:t>
            </a:r>
          </a:p>
        </p:txBody>
      </p:sp>
      <p:sp>
        <p:nvSpPr>
          <p:cNvPr id="4" name="Slide Number Placeholder 3"/>
          <p:cNvSpPr>
            <a:spLocks noGrp="1"/>
          </p:cNvSpPr>
          <p:nvPr>
            <p:ph type="sldNum" sz="quarter" idx="5"/>
          </p:nvPr>
        </p:nvSpPr>
        <p:spPr/>
        <p:txBody>
          <a:bodyPr/>
          <a:lstStyle/>
          <a:p>
            <a:fld id="{E1F42BB2-67F8-4F5E-AA09-3E8572238A59}" type="slidenum">
              <a:rPr lang="en-US" smtClean="0"/>
              <a:t>6</a:t>
            </a:fld>
            <a:endParaRPr lang="en-US"/>
          </a:p>
        </p:txBody>
      </p:sp>
    </p:spTree>
    <p:extLst>
      <p:ext uri="{BB962C8B-B14F-4D97-AF65-F5344CB8AC3E}">
        <p14:creationId xmlns:p14="http://schemas.microsoft.com/office/powerpoint/2010/main" val="175493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E1F42BB2-67F8-4F5E-AA09-3E8572238A59}" type="slidenum">
              <a:rPr lang="en-US" smtClean="0"/>
              <a:t>7</a:t>
            </a:fld>
            <a:endParaRPr lang="en-US"/>
          </a:p>
        </p:txBody>
      </p:sp>
    </p:spTree>
    <p:extLst>
      <p:ext uri="{BB962C8B-B14F-4D97-AF65-F5344CB8AC3E}">
        <p14:creationId xmlns:p14="http://schemas.microsoft.com/office/powerpoint/2010/main" val="48325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a:t>Another way, RSA exercise Enjouli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E9011-D831-4A46-85E1-A3525DDC7D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37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Enjouli</a:t>
            </a:r>
          </a:p>
        </p:txBody>
      </p:sp>
      <p:sp>
        <p:nvSpPr>
          <p:cNvPr id="4" name="Slide Number Placeholder 3"/>
          <p:cNvSpPr>
            <a:spLocks noGrp="1"/>
          </p:cNvSpPr>
          <p:nvPr>
            <p:ph type="sldNum" sz="quarter" idx="5"/>
          </p:nvPr>
        </p:nvSpPr>
        <p:spPr/>
        <p:txBody>
          <a:bodyPr/>
          <a:lstStyle/>
          <a:p>
            <a:fld id="{E1F42BB2-67F8-4F5E-AA09-3E8572238A59}" type="slidenum">
              <a:rPr lang="en-US" smtClean="0"/>
              <a:t>9</a:t>
            </a:fld>
            <a:endParaRPr lang="en-US"/>
          </a:p>
        </p:txBody>
      </p:sp>
    </p:spTree>
    <p:extLst>
      <p:ext uri="{BB962C8B-B14F-4D97-AF65-F5344CB8AC3E}">
        <p14:creationId xmlns:p14="http://schemas.microsoft.com/office/powerpoint/2010/main" val="153910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96D2-C1EA-15D1-E613-F60717A5E1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87C29-7EE9-36CC-60C2-1E14C1DCA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7720A4-EF37-B1F5-3421-1E90E1FCB203}"/>
              </a:ext>
            </a:extLst>
          </p:cNvPr>
          <p:cNvSpPr>
            <a:spLocks noGrp="1"/>
          </p:cNvSpPr>
          <p:nvPr>
            <p:ph type="dt" sz="half" idx="10"/>
          </p:nvPr>
        </p:nvSpPr>
        <p:spPr/>
        <p:txBody>
          <a:bodyPr/>
          <a:lstStyle/>
          <a:p>
            <a:fld id="{B737FEB8-7468-4919-AEF3-A14C297C7FD3}" type="datetime1">
              <a:rPr lang="en-US" smtClean="0"/>
              <a:t>6/26/2024</a:t>
            </a:fld>
            <a:endParaRPr lang="en-US"/>
          </a:p>
        </p:txBody>
      </p:sp>
      <p:sp>
        <p:nvSpPr>
          <p:cNvPr id="5" name="Footer Placeholder 4">
            <a:extLst>
              <a:ext uri="{FF2B5EF4-FFF2-40B4-BE49-F238E27FC236}">
                <a16:creationId xmlns:a16="http://schemas.microsoft.com/office/drawing/2014/main" id="{8536C9B7-7529-FFCC-D9BA-58FA7C534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8E2B0-8472-89C4-315A-EAF60E09E981}"/>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103887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B6D3-0158-D85B-98E9-DAC55938E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60ACF-1DA6-CDED-C99B-D648F2656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3D0B1-8F4A-8828-F275-C97797663870}"/>
              </a:ext>
            </a:extLst>
          </p:cNvPr>
          <p:cNvSpPr>
            <a:spLocks noGrp="1"/>
          </p:cNvSpPr>
          <p:nvPr>
            <p:ph type="dt" sz="half" idx="10"/>
          </p:nvPr>
        </p:nvSpPr>
        <p:spPr/>
        <p:txBody>
          <a:bodyPr/>
          <a:lstStyle/>
          <a:p>
            <a:fld id="{4E164BF2-6903-4803-A96D-9B46AB5D7E64}" type="datetime1">
              <a:rPr lang="en-US" smtClean="0"/>
              <a:t>6/26/2024</a:t>
            </a:fld>
            <a:endParaRPr lang="en-US"/>
          </a:p>
        </p:txBody>
      </p:sp>
      <p:sp>
        <p:nvSpPr>
          <p:cNvPr id="5" name="Footer Placeholder 4">
            <a:extLst>
              <a:ext uri="{FF2B5EF4-FFF2-40B4-BE49-F238E27FC236}">
                <a16:creationId xmlns:a16="http://schemas.microsoft.com/office/drawing/2014/main" id="{61B7522D-B610-51DF-7923-081246926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C88C3-2CE8-8EC0-B067-E488DFA7535C}"/>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282834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49492-D04D-C6A7-E793-67D4DB1DE7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BAED6-D81F-DAB8-C347-D87D04A312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020E1-2545-2296-674F-CBF7292A99AD}"/>
              </a:ext>
            </a:extLst>
          </p:cNvPr>
          <p:cNvSpPr>
            <a:spLocks noGrp="1"/>
          </p:cNvSpPr>
          <p:nvPr>
            <p:ph type="dt" sz="half" idx="10"/>
          </p:nvPr>
        </p:nvSpPr>
        <p:spPr/>
        <p:txBody>
          <a:bodyPr/>
          <a:lstStyle/>
          <a:p>
            <a:fld id="{9AFE092B-7B9F-40A8-A7E5-F84187216D51}" type="datetime1">
              <a:rPr lang="en-US" smtClean="0"/>
              <a:t>6/26/2024</a:t>
            </a:fld>
            <a:endParaRPr lang="en-US"/>
          </a:p>
        </p:txBody>
      </p:sp>
      <p:sp>
        <p:nvSpPr>
          <p:cNvPr id="5" name="Footer Placeholder 4">
            <a:extLst>
              <a:ext uri="{FF2B5EF4-FFF2-40B4-BE49-F238E27FC236}">
                <a16:creationId xmlns:a16="http://schemas.microsoft.com/office/drawing/2014/main" id="{83279E22-3ACF-39BD-BE2E-669E9D2E1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D011D-695B-8209-31A7-542203302E99}"/>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2500495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204B-8483-1697-9E3C-27F6618996F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A6F4EF6-39FC-4BBA-864C-54175F73E5D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307334-16A0-4464-FE39-7292BCF89635}"/>
              </a:ext>
            </a:extLst>
          </p:cNvPr>
          <p:cNvSpPr>
            <a:spLocks noGrp="1"/>
          </p:cNvSpPr>
          <p:nvPr>
            <p:ph type="dt" sz="half" idx="10"/>
          </p:nvPr>
        </p:nvSpPr>
        <p:spPr/>
        <p:txBody>
          <a:bodyPr/>
          <a:lstStyle/>
          <a:p>
            <a:fld id="{00383D2E-D2CF-45CC-9D97-8D4F85C08274}" type="datetime1">
              <a:rPr lang="en-US" smtClean="0"/>
              <a:t>6/26/2024</a:t>
            </a:fld>
            <a:endParaRPr lang="en-US"/>
          </a:p>
        </p:txBody>
      </p:sp>
      <p:sp>
        <p:nvSpPr>
          <p:cNvPr id="5" name="Footer Placeholder 4">
            <a:extLst>
              <a:ext uri="{FF2B5EF4-FFF2-40B4-BE49-F238E27FC236}">
                <a16:creationId xmlns:a16="http://schemas.microsoft.com/office/drawing/2014/main" id="{B8441529-4B8A-65B3-B989-773F42BF1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D275C-1E8A-B286-90B9-E5EAD32ACC55}"/>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294662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5DB0-3777-FD51-36A4-F5CE2298E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5F9A9-640C-089B-1557-38B3291F4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B6685-9251-12A4-A9B4-7A1A34C104B5}"/>
              </a:ext>
            </a:extLst>
          </p:cNvPr>
          <p:cNvSpPr>
            <a:spLocks noGrp="1"/>
          </p:cNvSpPr>
          <p:nvPr>
            <p:ph type="dt" sz="half" idx="10"/>
          </p:nvPr>
        </p:nvSpPr>
        <p:spPr/>
        <p:txBody>
          <a:bodyPr/>
          <a:lstStyle/>
          <a:p>
            <a:fld id="{26701F33-68D9-492C-A0F0-991BDAC7DAD8}" type="datetime1">
              <a:rPr lang="en-US" smtClean="0"/>
              <a:t>6/26/2024</a:t>
            </a:fld>
            <a:endParaRPr lang="en-US"/>
          </a:p>
        </p:txBody>
      </p:sp>
      <p:sp>
        <p:nvSpPr>
          <p:cNvPr id="5" name="Footer Placeholder 4">
            <a:extLst>
              <a:ext uri="{FF2B5EF4-FFF2-40B4-BE49-F238E27FC236}">
                <a16:creationId xmlns:a16="http://schemas.microsoft.com/office/drawing/2014/main" id="{8BFE650C-BD5C-3C90-4B9F-C0CFA7802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51956-DFF7-4AC1-37C7-07F4B25B3A6E}"/>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189579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BAE9-AC91-C834-C5CA-F9904BCF2B8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434135-0AB8-719D-C936-68787CD895F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7BF2FD-9715-3C8D-D634-A7A8DC616AA8}"/>
              </a:ext>
            </a:extLst>
          </p:cNvPr>
          <p:cNvSpPr>
            <a:spLocks noGrp="1"/>
          </p:cNvSpPr>
          <p:nvPr>
            <p:ph type="dt" sz="half" idx="10"/>
          </p:nvPr>
        </p:nvSpPr>
        <p:spPr/>
        <p:txBody>
          <a:bodyPr/>
          <a:lstStyle/>
          <a:p>
            <a:fld id="{54034C5A-FB65-485F-8E3F-5617C72ECF7B}" type="datetime1">
              <a:rPr lang="en-US" smtClean="0"/>
              <a:t>6/26/2024</a:t>
            </a:fld>
            <a:endParaRPr lang="en-US"/>
          </a:p>
        </p:txBody>
      </p:sp>
      <p:sp>
        <p:nvSpPr>
          <p:cNvPr id="5" name="Footer Placeholder 4">
            <a:extLst>
              <a:ext uri="{FF2B5EF4-FFF2-40B4-BE49-F238E27FC236}">
                <a16:creationId xmlns:a16="http://schemas.microsoft.com/office/drawing/2014/main" id="{C90CCC56-04AE-C7D0-529A-6AAA1BDE7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69B90-4D2E-2D7D-6E2A-24A303ECDB3F}"/>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204806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068F-EBF4-96B0-90AC-CB235ED0C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9478D-2D2B-20F5-83F4-063D56DD4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C8C9D-2856-1175-7EEC-A91BDF4932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94937A-0D5E-78BF-0CF6-12C257D8FC0C}"/>
              </a:ext>
            </a:extLst>
          </p:cNvPr>
          <p:cNvSpPr>
            <a:spLocks noGrp="1"/>
          </p:cNvSpPr>
          <p:nvPr>
            <p:ph type="dt" sz="half" idx="10"/>
          </p:nvPr>
        </p:nvSpPr>
        <p:spPr/>
        <p:txBody>
          <a:bodyPr/>
          <a:lstStyle/>
          <a:p>
            <a:fld id="{339849AF-6BB9-4A58-9EB9-2D79AB0189D2}" type="datetime1">
              <a:rPr lang="en-US" smtClean="0"/>
              <a:t>6/26/2024</a:t>
            </a:fld>
            <a:endParaRPr lang="en-US"/>
          </a:p>
        </p:txBody>
      </p:sp>
      <p:sp>
        <p:nvSpPr>
          <p:cNvPr id="6" name="Footer Placeholder 5">
            <a:extLst>
              <a:ext uri="{FF2B5EF4-FFF2-40B4-BE49-F238E27FC236}">
                <a16:creationId xmlns:a16="http://schemas.microsoft.com/office/drawing/2014/main" id="{07126B75-093E-5E9D-5520-179DB8A72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F4BB1-064D-59E2-FD04-0FAD59FF84EE}"/>
              </a:ext>
            </a:extLst>
          </p:cNvPr>
          <p:cNvSpPr>
            <a:spLocks noGrp="1"/>
          </p:cNvSpPr>
          <p:nvPr>
            <p:ph type="sldNum" sz="quarter" idx="12"/>
          </p:nvPr>
        </p:nvSpPr>
        <p:spPr/>
        <p:txBody>
          <a:bodyPr/>
          <a:lstStyle/>
          <a:p>
            <a:fld id="{4A75BE36-4E3E-C248-B598-07ED9BB6E047}" type="slidenum">
              <a:rPr lang="en-US" smtClean="0"/>
              <a:pPr/>
              <a:t>‹#›</a:t>
            </a:fld>
            <a:endParaRPr lang="en-US"/>
          </a:p>
        </p:txBody>
      </p:sp>
    </p:spTree>
    <p:extLst>
      <p:ext uri="{BB962C8B-B14F-4D97-AF65-F5344CB8AC3E}">
        <p14:creationId xmlns:p14="http://schemas.microsoft.com/office/powerpoint/2010/main" val="164703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FBA9-1E95-6CB4-6AFE-2E7133ECB58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F88C6-6103-4ADB-FC37-5F1A478C8A5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0144AED-0BE0-D42F-7169-4C357518E94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B66276-BBE6-D0B1-1035-C4648B84C2B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0B386-AD8F-9CD9-1CD1-5AC4572C9AA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9CBEA5-0664-FBCC-DA40-12BFFCFDCECD}"/>
              </a:ext>
            </a:extLst>
          </p:cNvPr>
          <p:cNvSpPr>
            <a:spLocks noGrp="1"/>
          </p:cNvSpPr>
          <p:nvPr>
            <p:ph type="dt" sz="half" idx="10"/>
          </p:nvPr>
        </p:nvSpPr>
        <p:spPr/>
        <p:txBody>
          <a:bodyPr/>
          <a:lstStyle/>
          <a:p>
            <a:fld id="{55ADC247-AFC4-4657-8AE3-DCE6B9CEAA2B}" type="datetime1">
              <a:rPr lang="en-US" smtClean="0"/>
              <a:t>6/26/2024</a:t>
            </a:fld>
            <a:endParaRPr lang="en-US"/>
          </a:p>
        </p:txBody>
      </p:sp>
      <p:sp>
        <p:nvSpPr>
          <p:cNvPr id="8" name="Footer Placeholder 7">
            <a:extLst>
              <a:ext uri="{FF2B5EF4-FFF2-40B4-BE49-F238E27FC236}">
                <a16:creationId xmlns:a16="http://schemas.microsoft.com/office/drawing/2014/main" id="{E3196E3F-3087-97B0-B6F4-FFE02F2953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6E7DA-84A4-5869-5B5E-2CDD4CFCCE94}"/>
              </a:ext>
            </a:extLst>
          </p:cNvPr>
          <p:cNvSpPr>
            <a:spLocks noGrp="1"/>
          </p:cNvSpPr>
          <p:nvPr>
            <p:ph type="sldNum" sz="quarter" idx="12"/>
          </p:nvPr>
        </p:nvSpPr>
        <p:spPr/>
        <p:txBody>
          <a:bodyPr/>
          <a:lstStyle/>
          <a:p>
            <a:fld id="{4A75BE36-4E3E-C248-B598-07ED9BB6E047}" type="slidenum">
              <a:rPr lang="en-US" smtClean="0"/>
              <a:pPr/>
              <a:t>‹#›</a:t>
            </a:fld>
            <a:endParaRPr lang="en-US"/>
          </a:p>
        </p:txBody>
      </p:sp>
    </p:spTree>
    <p:extLst>
      <p:ext uri="{BB962C8B-B14F-4D97-AF65-F5344CB8AC3E}">
        <p14:creationId xmlns:p14="http://schemas.microsoft.com/office/powerpoint/2010/main" val="368041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B4D7-6925-79E7-2B35-4711C35612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77CD15-47C4-ECE9-58CD-7C25F70E7CD2}"/>
              </a:ext>
            </a:extLst>
          </p:cNvPr>
          <p:cNvSpPr>
            <a:spLocks noGrp="1"/>
          </p:cNvSpPr>
          <p:nvPr>
            <p:ph type="dt" sz="half" idx="10"/>
          </p:nvPr>
        </p:nvSpPr>
        <p:spPr/>
        <p:txBody>
          <a:bodyPr/>
          <a:lstStyle/>
          <a:p>
            <a:fld id="{8A88CDBA-E11D-4057-B991-A8759BEA5106}" type="datetime1">
              <a:rPr lang="en-US" smtClean="0"/>
              <a:t>6/26/2024</a:t>
            </a:fld>
            <a:endParaRPr lang="en-US"/>
          </a:p>
        </p:txBody>
      </p:sp>
      <p:sp>
        <p:nvSpPr>
          <p:cNvPr id="4" name="Footer Placeholder 3">
            <a:extLst>
              <a:ext uri="{FF2B5EF4-FFF2-40B4-BE49-F238E27FC236}">
                <a16:creationId xmlns:a16="http://schemas.microsoft.com/office/drawing/2014/main" id="{861F3C69-A54E-E39B-688D-7738C6D703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598BB-6E4C-D1E2-7E06-2C7DF7174AA1}"/>
              </a:ext>
            </a:extLst>
          </p:cNvPr>
          <p:cNvSpPr>
            <a:spLocks noGrp="1"/>
          </p:cNvSpPr>
          <p:nvPr>
            <p:ph type="sldNum" sz="quarter" idx="12"/>
          </p:nvPr>
        </p:nvSpPr>
        <p:spPr/>
        <p:txBody>
          <a:bodyPr/>
          <a:lstStyle/>
          <a:p>
            <a:fld id="{372D3D10-3D04-49DB-943A-42362A2AAC9D}" type="slidenum">
              <a:rPr lang="en-US" smtClean="0"/>
              <a:pPr/>
              <a:t>‹#›</a:t>
            </a:fld>
            <a:endParaRPr lang="en-US"/>
          </a:p>
        </p:txBody>
      </p:sp>
    </p:spTree>
    <p:extLst>
      <p:ext uri="{BB962C8B-B14F-4D97-AF65-F5344CB8AC3E}">
        <p14:creationId xmlns:p14="http://schemas.microsoft.com/office/powerpoint/2010/main" val="300023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703DA-C37D-728D-DF49-DD6B41378AB8}"/>
              </a:ext>
            </a:extLst>
          </p:cNvPr>
          <p:cNvSpPr>
            <a:spLocks noGrp="1"/>
          </p:cNvSpPr>
          <p:nvPr>
            <p:ph type="dt" sz="half" idx="10"/>
          </p:nvPr>
        </p:nvSpPr>
        <p:spPr/>
        <p:txBody>
          <a:bodyPr/>
          <a:lstStyle/>
          <a:p>
            <a:fld id="{CE98BC37-7D5C-40DA-8770-21716229936F}" type="datetime1">
              <a:rPr lang="en-US" smtClean="0"/>
              <a:t>6/26/2024</a:t>
            </a:fld>
            <a:endParaRPr lang="en-US"/>
          </a:p>
        </p:txBody>
      </p:sp>
      <p:sp>
        <p:nvSpPr>
          <p:cNvPr id="3" name="Footer Placeholder 2">
            <a:extLst>
              <a:ext uri="{FF2B5EF4-FFF2-40B4-BE49-F238E27FC236}">
                <a16:creationId xmlns:a16="http://schemas.microsoft.com/office/drawing/2014/main" id="{39A0FF79-1727-2C66-F60A-99FBB3343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D92350-D1DC-868B-0CA7-F22BCC57C8BF}"/>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406598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32BA-18C0-9988-B0E8-134442A5E9D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58B305-A73E-2EF1-9992-D1B420E7063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4A4A3-91BD-4764-6F73-94DBFDD458E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C81C9D-8E73-F920-AC77-911391A9973E}"/>
              </a:ext>
            </a:extLst>
          </p:cNvPr>
          <p:cNvSpPr>
            <a:spLocks noGrp="1"/>
          </p:cNvSpPr>
          <p:nvPr>
            <p:ph type="dt" sz="half" idx="10"/>
          </p:nvPr>
        </p:nvSpPr>
        <p:spPr/>
        <p:txBody>
          <a:bodyPr/>
          <a:lstStyle/>
          <a:p>
            <a:fld id="{D8903ACD-FF5D-450C-B0C1-3A9DA16459C2}" type="datetime1">
              <a:rPr lang="en-US" smtClean="0"/>
              <a:t>6/26/2024</a:t>
            </a:fld>
            <a:endParaRPr lang="en-US"/>
          </a:p>
        </p:txBody>
      </p:sp>
      <p:sp>
        <p:nvSpPr>
          <p:cNvPr id="6" name="Footer Placeholder 5">
            <a:extLst>
              <a:ext uri="{FF2B5EF4-FFF2-40B4-BE49-F238E27FC236}">
                <a16:creationId xmlns:a16="http://schemas.microsoft.com/office/drawing/2014/main" id="{400F092B-8AC8-E70E-A5C8-E7B070081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8E4FD-FB7F-C73B-6A83-BD35AF7532EB}"/>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135143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A184-C910-73F4-E5D0-ADB2341F6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AB0E-8C00-6B18-6341-73AA5F880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9E7F8-FCE8-3A78-5161-3CE709DD0C51}"/>
              </a:ext>
            </a:extLst>
          </p:cNvPr>
          <p:cNvSpPr>
            <a:spLocks noGrp="1"/>
          </p:cNvSpPr>
          <p:nvPr>
            <p:ph type="dt" sz="half" idx="10"/>
          </p:nvPr>
        </p:nvSpPr>
        <p:spPr/>
        <p:txBody>
          <a:bodyPr/>
          <a:lstStyle/>
          <a:p>
            <a:fld id="{B57D783E-F163-47D6-8CEF-2EDDBE742D58}" type="datetime1">
              <a:rPr lang="en-US" smtClean="0"/>
              <a:t>6/26/2024</a:t>
            </a:fld>
            <a:endParaRPr lang="en-US"/>
          </a:p>
        </p:txBody>
      </p:sp>
      <p:sp>
        <p:nvSpPr>
          <p:cNvPr id="5" name="Footer Placeholder 4">
            <a:extLst>
              <a:ext uri="{FF2B5EF4-FFF2-40B4-BE49-F238E27FC236}">
                <a16:creationId xmlns:a16="http://schemas.microsoft.com/office/drawing/2014/main" id="{52453217-0D82-8D13-8F45-1C5F98F1E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65727-903C-6D96-7648-06AD251B6D50}"/>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258910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5EBE-A929-688C-7010-9DD9DB494A7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DA38F6-8A25-5464-8BB2-EBB4BB7D35A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CAE8E90-7DB1-CD58-05A1-57B0AFC7E8F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A6D5D4-42EB-517C-0C29-95D0364DFFC9}"/>
              </a:ext>
            </a:extLst>
          </p:cNvPr>
          <p:cNvSpPr>
            <a:spLocks noGrp="1"/>
          </p:cNvSpPr>
          <p:nvPr>
            <p:ph type="dt" sz="half" idx="10"/>
          </p:nvPr>
        </p:nvSpPr>
        <p:spPr/>
        <p:txBody>
          <a:bodyPr/>
          <a:lstStyle/>
          <a:p>
            <a:fld id="{8AB900A1-9326-4304-9447-0F0C3FE769FE}" type="datetime1">
              <a:rPr lang="en-US" smtClean="0"/>
              <a:t>6/26/2024</a:t>
            </a:fld>
            <a:endParaRPr lang="en-US"/>
          </a:p>
        </p:txBody>
      </p:sp>
      <p:sp>
        <p:nvSpPr>
          <p:cNvPr id="6" name="Footer Placeholder 5">
            <a:extLst>
              <a:ext uri="{FF2B5EF4-FFF2-40B4-BE49-F238E27FC236}">
                <a16:creationId xmlns:a16="http://schemas.microsoft.com/office/drawing/2014/main" id="{8D48BE43-09FD-C06A-A7E9-F90CBD133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1E9C5-DD73-63BD-2FAD-BBA8FEA4A090}"/>
              </a:ext>
            </a:extLst>
          </p:cNvPr>
          <p:cNvSpPr>
            <a:spLocks noGrp="1"/>
          </p:cNvSpPr>
          <p:nvPr>
            <p:ph type="sldNum" sz="quarter" idx="12"/>
          </p:nvPr>
        </p:nvSpPr>
        <p:spPr/>
        <p:txBody>
          <a:bodyPr/>
          <a:lstStyle/>
          <a:p>
            <a:fld id="{4A75BE36-4E3E-C248-B598-07ED9BB6E047}" type="slidenum">
              <a:rPr lang="en-US" smtClean="0"/>
              <a:pPr/>
              <a:t>‹#›</a:t>
            </a:fld>
            <a:endParaRPr lang="en-US"/>
          </a:p>
        </p:txBody>
      </p:sp>
    </p:spTree>
    <p:extLst>
      <p:ext uri="{BB962C8B-B14F-4D97-AF65-F5344CB8AC3E}">
        <p14:creationId xmlns:p14="http://schemas.microsoft.com/office/powerpoint/2010/main" val="146251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E9BB-6A5B-FC7C-1055-47B3A1B851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B65A6-1BE0-BD83-D68D-4401DDC07E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A510B-C48E-D86D-11BD-B5B75453B258}"/>
              </a:ext>
            </a:extLst>
          </p:cNvPr>
          <p:cNvSpPr>
            <a:spLocks noGrp="1"/>
          </p:cNvSpPr>
          <p:nvPr>
            <p:ph type="dt" sz="half" idx="10"/>
          </p:nvPr>
        </p:nvSpPr>
        <p:spPr/>
        <p:txBody>
          <a:bodyPr/>
          <a:lstStyle/>
          <a:p>
            <a:fld id="{7E65FE8E-534E-419C-8534-DFF64D9658EE}" type="datetime1">
              <a:rPr lang="en-US" smtClean="0"/>
              <a:t>6/26/2024</a:t>
            </a:fld>
            <a:endParaRPr lang="en-US"/>
          </a:p>
        </p:txBody>
      </p:sp>
      <p:sp>
        <p:nvSpPr>
          <p:cNvPr id="5" name="Footer Placeholder 4">
            <a:extLst>
              <a:ext uri="{FF2B5EF4-FFF2-40B4-BE49-F238E27FC236}">
                <a16:creationId xmlns:a16="http://schemas.microsoft.com/office/drawing/2014/main" id="{BE0E8A8C-2278-1B10-69CA-881223540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5971E-AB6F-A55B-0CB1-B9D6CF136697}"/>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40640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06A02-596C-1EFD-5DA4-BD8F0893070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9F7C9-F388-D0B9-2398-766637F07D6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D5E81-DE2F-7501-3382-4FB775330053}"/>
              </a:ext>
            </a:extLst>
          </p:cNvPr>
          <p:cNvSpPr>
            <a:spLocks noGrp="1"/>
          </p:cNvSpPr>
          <p:nvPr>
            <p:ph type="dt" sz="half" idx="10"/>
          </p:nvPr>
        </p:nvSpPr>
        <p:spPr/>
        <p:txBody>
          <a:bodyPr/>
          <a:lstStyle/>
          <a:p>
            <a:fld id="{84121C74-7E21-41C6-A191-C437039FFFB6}" type="datetime1">
              <a:rPr lang="en-US" smtClean="0"/>
              <a:t>6/26/2024</a:t>
            </a:fld>
            <a:endParaRPr lang="en-US"/>
          </a:p>
        </p:txBody>
      </p:sp>
      <p:sp>
        <p:nvSpPr>
          <p:cNvPr id="5" name="Footer Placeholder 4">
            <a:extLst>
              <a:ext uri="{FF2B5EF4-FFF2-40B4-BE49-F238E27FC236}">
                <a16:creationId xmlns:a16="http://schemas.microsoft.com/office/drawing/2014/main" id="{E9FB58E5-C1C8-4EBB-4842-8EC9046FC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0382D-E6F9-FCF0-8091-7800FDBC73E1}"/>
              </a:ext>
            </a:extLst>
          </p:cNvPr>
          <p:cNvSpPr>
            <a:spLocks noGrp="1"/>
          </p:cNvSpPr>
          <p:nvPr>
            <p:ph type="sldNum" sz="quarter" idx="12"/>
          </p:nvPr>
        </p:nvSpPr>
        <p:spPr/>
        <p:txBody>
          <a:bodyPr/>
          <a:lstStyle/>
          <a:p>
            <a:fld id="{A08269CA-F01A-4DE8-8714-F2D06882F059}" type="slidenum">
              <a:rPr lang="en-US" smtClean="0"/>
              <a:t>‹#›</a:t>
            </a:fld>
            <a:endParaRPr lang="en-US"/>
          </a:p>
        </p:txBody>
      </p:sp>
    </p:spTree>
    <p:extLst>
      <p:ext uri="{BB962C8B-B14F-4D97-AF65-F5344CB8AC3E}">
        <p14:creationId xmlns:p14="http://schemas.microsoft.com/office/powerpoint/2010/main" val="1988409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0" y="702734"/>
            <a:ext cx="12192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sp>
        <p:nvSpPr>
          <p:cNvPr id="16" name="Oval 15"/>
          <p:cNvSpPr/>
          <p:nvPr userDrawn="1"/>
        </p:nvSpPr>
        <p:spPr>
          <a:xfrm rot="1112321">
            <a:off x="-1447886" y="-1716455"/>
            <a:ext cx="1687699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pic>
        <p:nvPicPr>
          <p:cNvPr id="12" name="Picture 11" descr="14160DDSS_logo_DDSfinal.png"/>
          <p:cNvPicPr>
            <a:picLocks noChangeAspect="1"/>
          </p:cNvPicPr>
          <p:nvPr userDrawn="1"/>
        </p:nvPicPr>
        <p:blipFill>
          <a:blip r:embed="rId2"/>
          <a:stretch>
            <a:fillRect/>
          </a:stretch>
        </p:blipFill>
        <p:spPr>
          <a:xfrm>
            <a:off x="9987707" y="486715"/>
            <a:ext cx="1656653" cy="1533172"/>
          </a:xfrm>
          <a:prstGeom prst="rect">
            <a:avLst/>
          </a:prstGeom>
        </p:spPr>
      </p:pic>
      <p:sp>
        <p:nvSpPr>
          <p:cNvPr id="13" name="Rectangle 12"/>
          <p:cNvSpPr/>
          <p:nvPr userDrawn="1"/>
        </p:nvSpPr>
        <p:spPr>
          <a:xfrm>
            <a:off x="9611531" y="1"/>
            <a:ext cx="2592661"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sp>
        <p:nvSpPr>
          <p:cNvPr id="14" name="Rectangle 13"/>
          <p:cNvSpPr/>
          <p:nvPr userDrawn="1"/>
        </p:nvSpPr>
        <p:spPr>
          <a:xfrm>
            <a:off x="0" y="1"/>
            <a:ext cx="9611531"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spTree>
    <p:extLst>
      <p:ext uri="{BB962C8B-B14F-4D97-AF65-F5344CB8AC3E}">
        <p14:creationId xmlns:p14="http://schemas.microsoft.com/office/powerpoint/2010/main" val="4223264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1219200" y="3124200"/>
            <a:ext cx="97536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a:t>Click to edit Master text styles</a:t>
            </a:r>
          </a:p>
        </p:txBody>
      </p:sp>
      <p:sp>
        <p:nvSpPr>
          <p:cNvPr id="13" name="Title 1"/>
          <p:cNvSpPr>
            <a:spLocks noGrp="1"/>
          </p:cNvSpPr>
          <p:nvPr>
            <p:ph type="title" hasCustomPrompt="1"/>
          </p:nvPr>
        </p:nvSpPr>
        <p:spPr>
          <a:xfrm>
            <a:off x="1219200" y="762000"/>
            <a:ext cx="97536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1219200" y="2362200"/>
            <a:ext cx="97536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609600" y="6356353"/>
            <a:ext cx="2844800" cy="365125"/>
          </a:xfrm>
          <a:prstGeom prst="rect">
            <a:avLst/>
          </a:prstGeom>
        </p:spPr>
        <p:txBody>
          <a:bodyPr lIns="91424" tIns="45712" rIns="91424" bIns="45712"/>
          <a:lstStyle>
            <a:lvl1pPr>
              <a:defRPr sz="1400">
                <a:latin typeface="Gill Sans Std Light"/>
              </a:defRPr>
            </a:lvl1pPr>
          </a:lstStyle>
          <a:p>
            <a:fld id="{AD152093-0F6A-446B-8AE7-9304DC76BBDA}" type="datetime1">
              <a:rPr lang="en-US" smtClean="0"/>
              <a:t>6/26/2024</a:t>
            </a:fld>
            <a:endParaRPr lang="en-US"/>
          </a:p>
        </p:txBody>
      </p:sp>
      <p:sp>
        <p:nvSpPr>
          <p:cNvPr id="16" name="Footer Placeholder 3"/>
          <p:cNvSpPr>
            <a:spLocks noGrp="1"/>
          </p:cNvSpPr>
          <p:nvPr>
            <p:ph type="ftr" sz="quarter" idx="11"/>
          </p:nvPr>
        </p:nvSpPr>
        <p:spPr>
          <a:xfrm>
            <a:off x="4165600" y="6356353"/>
            <a:ext cx="3860800" cy="365125"/>
          </a:xfrm>
          <a:prstGeom prst="rect">
            <a:avLst/>
          </a:prstGeom>
        </p:spPr>
        <p:txBody>
          <a:bodyPr lIns="91424" tIns="45712" rIns="91424" bIns="45712"/>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8737600" y="6356353"/>
            <a:ext cx="28448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4927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56645"/>
            <a:ext cx="10363200" cy="2869520"/>
          </a:xfrm>
          <a:prstGeom prst="rect">
            <a:avLst/>
          </a:prstGeom>
        </p:spPr>
        <p:txBody>
          <a:bodyPr lIns="91424" tIns="45712" rIns="91424" bIns="45712"/>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1219200" y="762000"/>
            <a:ext cx="97536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1219200" y="2362200"/>
            <a:ext cx="97536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609600" y="6356353"/>
            <a:ext cx="2844800" cy="365125"/>
          </a:xfrm>
          <a:prstGeom prst="rect">
            <a:avLst/>
          </a:prstGeom>
        </p:spPr>
        <p:txBody>
          <a:bodyPr lIns="91424" tIns="45712" rIns="91424" bIns="45712"/>
          <a:lstStyle>
            <a:lvl1pPr>
              <a:defRPr sz="1400">
                <a:latin typeface="Gill Sans Std Light"/>
              </a:defRPr>
            </a:lvl1pPr>
          </a:lstStyle>
          <a:p>
            <a:fld id="{868750E5-9016-407A-A3FF-04CD2AC04E17}" type="datetime1">
              <a:rPr lang="en-US" smtClean="0"/>
              <a:t>6/26/2024</a:t>
            </a:fld>
            <a:endParaRPr lang="en-US"/>
          </a:p>
        </p:txBody>
      </p:sp>
      <p:sp>
        <p:nvSpPr>
          <p:cNvPr id="13" name="Footer Placeholder 3"/>
          <p:cNvSpPr>
            <a:spLocks noGrp="1"/>
          </p:cNvSpPr>
          <p:nvPr>
            <p:ph type="ftr" sz="quarter" idx="11"/>
          </p:nvPr>
        </p:nvSpPr>
        <p:spPr>
          <a:xfrm>
            <a:off x="4165600" y="6356353"/>
            <a:ext cx="3860800" cy="365125"/>
          </a:xfrm>
          <a:prstGeom prst="rect">
            <a:avLst/>
          </a:prstGeom>
        </p:spPr>
        <p:txBody>
          <a:bodyPr lIns="91424" tIns="45712" rIns="91424" bIns="45712"/>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8737600" y="6356353"/>
            <a:ext cx="28448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75647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2295839"/>
            <a:ext cx="47752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95839"/>
            <a:ext cx="4775200" cy="3830326"/>
          </a:xfrm>
          <a:prstGeom prst="rect">
            <a:avLst/>
          </a:prstGeom>
        </p:spPr>
        <p:txBody>
          <a:bodyPr lIns="91424" tIns="45712" rIns="91424" bIns="45712"/>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1219200" y="762000"/>
            <a:ext cx="97536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609600" y="6356353"/>
            <a:ext cx="2844800" cy="365125"/>
          </a:xfrm>
          <a:prstGeom prst="rect">
            <a:avLst/>
          </a:prstGeom>
        </p:spPr>
        <p:txBody>
          <a:bodyPr lIns="91424" tIns="45712" rIns="91424" bIns="45712"/>
          <a:lstStyle>
            <a:lvl1pPr>
              <a:defRPr sz="1400">
                <a:latin typeface="Gill Sans Std Light"/>
              </a:defRPr>
            </a:lvl1pPr>
          </a:lstStyle>
          <a:p>
            <a:fld id="{F171D60D-5308-4FC9-8EDE-44BD962AE784}" type="datetime1">
              <a:rPr lang="en-US" smtClean="0"/>
              <a:t>6/26/2024</a:t>
            </a:fld>
            <a:endParaRPr lang="en-US"/>
          </a:p>
        </p:txBody>
      </p:sp>
      <p:sp>
        <p:nvSpPr>
          <p:cNvPr id="10" name="Footer Placeholder 3"/>
          <p:cNvSpPr>
            <a:spLocks noGrp="1"/>
          </p:cNvSpPr>
          <p:nvPr>
            <p:ph type="ftr" sz="quarter" idx="11"/>
          </p:nvPr>
        </p:nvSpPr>
        <p:spPr>
          <a:xfrm>
            <a:off x="4165600" y="6356353"/>
            <a:ext cx="3860800" cy="365125"/>
          </a:xfrm>
          <a:prstGeom prst="rect">
            <a:avLst/>
          </a:prstGeom>
        </p:spPr>
        <p:txBody>
          <a:bodyPr lIns="91424" tIns="45712" rIns="91424" bIns="45712"/>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8737600" y="6356353"/>
            <a:ext cx="28448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920411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19200" y="2225963"/>
            <a:ext cx="4777317"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a:t>Slide Subhead</a:t>
            </a:r>
          </a:p>
        </p:txBody>
      </p:sp>
      <p:sp>
        <p:nvSpPr>
          <p:cNvPr id="4" name="Content Placeholder 3"/>
          <p:cNvSpPr>
            <a:spLocks noGrp="1"/>
          </p:cNvSpPr>
          <p:nvPr>
            <p:ph sz="half" idx="2"/>
          </p:nvPr>
        </p:nvSpPr>
        <p:spPr>
          <a:xfrm>
            <a:off x="1219200" y="2865728"/>
            <a:ext cx="4777317" cy="3260437"/>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70" y="2225963"/>
            <a:ext cx="4779433" cy="639762"/>
          </a:xfrm>
          <a:prstGeom prst="rect">
            <a:avLst/>
          </a:prstGeom>
        </p:spPr>
        <p:txBody>
          <a:bodyPr lIns="91424" tIns="45712" rIns="91424" bIns="45712" anchor="b"/>
          <a:lstStyle>
            <a:lvl1pPr marL="0" indent="0">
              <a:buNone/>
              <a:defRPr sz="2800" b="0" i="0">
                <a:solidFill>
                  <a:srgbClr val="011F4F"/>
                </a:solidFill>
                <a:latin typeface="Gill Sans Std Bold"/>
                <a:cs typeface="Gill Sans Std Bold"/>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r>
              <a:rPr lang="en-US"/>
              <a:t>Slide Subhead</a:t>
            </a:r>
          </a:p>
        </p:txBody>
      </p:sp>
      <p:sp>
        <p:nvSpPr>
          <p:cNvPr id="6" name="Content Placeholder 5"/>
          <p:cNvSpPr>
            <a:spLocks noGrp="1"/>
          </p:cNvSpPr>
          <p:nvPr>
            <p:ph sz="quarter" idx="4"/>
          </p:nvPr>
        </p:nvSpPr>
        <p:spPr>
          <a:xfrm>
            <a:off x="6193370" y="2865725"/>
            <a:ext cx="4779433" cy="3260438"/>
          </a:xfrm>
          <a:prstGeom prst="rect">
            <a:avLst/>
          </a:prstGeom>
        </p:spPr>
        <p:txBody>
          <a:bodyPr lIns="91424" tIns="45712" rIns="91424" bIns="45712"/>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1219200" y="762000"/>
            <a:ext cx="97536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609600" y="6356353"/>
            <a:ext cx="2844800" cy="365125"/>
          </a:xfrm>
          <a:prstGeom prst="rect">
            <a:avLst/>
          </a:prstGeom>
        </p:spPr>
        <p:txBody>
          <a:bodyPr lIns="91424" tIns="45712" rIns="91424" bIns="45712"/>
          <a:lstStyle>
            <a:lvl1pPr>
              <a:defRPr sz="1400">
                <a:latin typeface="Gill Sans Std Light"/>
              </a:defRPr>
            </a:lvl1pPr>
          </a:lstStyle>
          <a:p>
            <a:fld id="{3C8CB101-135D-4394-882B-2A6718CA3D89}" type="datetime1">
              <a:rPr lang="en-US" smtClean="0"/>
              <a:t>6/26/2024</a:t>
            </a:fld>
            <a:endParaRPr lang="en-US"/>
          </a:p>
        </p:txBody>
      </p:sp>
      <p:sp>
        <p:nvSpPr>
          <p:cNvPr id="14" name="Footer Placeholder 3"/>
          <p:cNvSpPr>
            <a:spLocks noGrp="1"/>
          </p:cNvSpPr>
          <p:nvPr>
            <p:ph type="ftr" sz="quarter" idx="11"/>
          </p:nvPr>
        </p:nvSpPr>
        <p:spPr>
          <a:xfrm>
            <a:off x="4165600" y="6356353"/>
            <a:ext cx="3860800" cy="365125"/>
          </a:xfrm>
          <a:prstGeom prst="rect">
            <a:avLst/>
          </a:prstGeom>
        </p:spPr>
        <p:txBody>
          <a:bodyPr lIns="91424" tIns="45712" rIns="91424" bIns="45712"/>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8737600" y="6356353"/>
            <a:ext cx="28448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719813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3134391"/>
            <a:ext cx="6815667" cy="2991775"/>
          </a:xfrm>
          <a:prstGeom prst="rect">
            <a:avLst/>
          </a:prstGeom>
        </p:spPr>
        <p:txBody>
          <a:bodyPr lIns="91424" tIns="45712" rIns="91424" bIns="45712"/>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3" y="3134391"/>
            <a:ext cx="3401484" cy="2991775"/>
          </a:xfrm>
          <a:prstGeom prst="rect">
            <a:avLst/>
          </a:prstGeom>
        </p:spPr>
        <p:txBody>
          <a:bodyPr lIns="0" tIns="0" rIns="0" bIns="0"/>
          <a:lstStyle>
            <a:lvl1pPr marL="0" indent="0">
              <a:buNone/>
              <a:defRPr sz="1400">
                <a:latin typeface="Gill Sans Std Light"/>
              </a:defRPr>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1219200" y="2362200"/>
            <a:ext cx="97536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1219200" y="762000"/>
            <a:ext cx="97536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609600" y="6356353"/>
            <a:ext cx="2844800" cy="365125"/>
          </a:xfrm>
          <a:prstGeom prst="rect">
            <a:avLst/>
          </a:prstGeom>
        </p:spPr>
        <p:txBody>
          <a:bodyPr lIns="91424" tIns="45712" rIns="91424" bIns="45712"/>
          <a:lstStyle>
            <a:lvl1pPr>
              <a:defRPr sz="1400">
                <a:latin typeface="Gill Sans Std Light"/>
              </a:defRPr>
            </a:lvl1pPr>
          </a:lstStyle>
          <a:p>
            <a:fld id="{C5F8F195-EB12-4EEE-807E-591C3E1CEF85}" type="datetime1">
              <a:rPr lang="en-US" smtClean="0"/>
              <a:t>6/26/2024</a:t>
            </a:fld>
            <a:endParaRPr lang="en-US"/>
          </a:p>
        </p:txBody>
      </p:sp>
      <p:sp>
        <p:nvSpPr>
          <p:cNvPr id="15" name="Footer Placeholder 3"/>
          <p:cNvSpPr>
            <a:spLocks noGrp="1"/>
          </p:cNvSpPr>
          <p:nvPr>
            <p:ph type="ftr" sz="quarter" idx="11"/>
          </p:nvPr>
        </p:nvSpPr>
        <p:spPr>
          <a:xfrm>
            <a:off x="4165600" y="6356353"/>
            <a:ext cx="3860800" cy="365125"/>
          </a:xfrm>
          <a:prstGeom prst="rect">
            <a:avLst/>
          </a:prstGeom>
        </p:spPr>
        <p:txBody>
          <a:bodyPr lIns="91424" tIns="45712" rIns="91424" bIns="45712"/>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8737600" y="6356353"/>
            <a:ext cx="2844800" cy="365125"/>
          </a:xfrm>
          <a:prstGeom prst="rect">
            <a:avLst/>
          </a:prstGeom>
        </p:spPr>
        <p:txBody>
          <a:bodyPr lIns="91424" tIns="45712" rIns="91424" bIns="45712"/>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411953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1884-0146-749B-6088-E5B8C79882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B392F2-D3A1-9B57-0EF2-31D3C87165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FA1C0-E55B-89B5-DE00-281C5239942E}"/>
              </a:ext>
            </a:extLst>
          </p:cNvPr>
          <p:cNvSpPr>
            <a:spLocks noGrp="1"/>
          </p:cNvSpPr>
          <p:nvPr>
            <p:ph type="dt" sz="half" idx="10"/>
          </p:nvPr>
        </p:nvSpPr>
        <p:spPr/>
        <p:txBody>
          <a:bodyPr/>
          <a:lstStyle/>
          <a:p>
            <a:fld id="{0BC96DA4-2CEF-4EF6-A7F1-1F4D04192E49}" type="datetime1">
              <a:rPr lang="en-US" smtClean="0"/>
              <a:t>6/26/2024</a:t>
            </a:fld>
            <a:endParaRPr lang="en-US"/>
          </a:p>
        </p:txBody>
      </p:sp>
      <p:sp>
        <p:nvSpPr>
          <p:cNvPr id="5" name="Footer Placeholder 4">
            <a:extLst>
              <a:ext uri="{FF2B5EF4-FFF2-40B4-BE49-F238E27FC236}">
                <a16:creationId xmlns:a16="http://schemas.microsoft.com/office/drawing/2014/main" id="{B1FB3842-9457-82B8-B42D-7451EBEE6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B9C93-A790-4B1A-3E92-E5CAFB942F33}"/>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60057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11B9-DEA2-CA7A-E411-5344935B1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CC8C0-93C0-7AC5-63A2-C8DB4D0850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928E9A-643F-6063-A1DC-D97B4E442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64AB0-F296-BEA6-167E-3BD187996F85}"/>
              </a:ext>
            </a:extLst>
          </p:cNvPr>
          <p:cNvSpPr>
            <a:spLocks noGrp="1"/>
          </p:cNvSpPr>
          <p:nvPr>
            <p:ph type="dt" sz="half" idx="10"/>
          </p:nvPr>
        </p:nvSpPr>
        <p:spPr/>
        <p:txBody>
          <a:bodyPr/>
          <a:lstStyle/>
          <a:p>
            <a:fld id="{5BF0CDF8-A997-4B0B-8946-D80535DED8EC}" type="datetime1">
              <a:rPr lang="en-US" smtClean="0"/>
              <a:t>6/26/2024</a:t>
            </a:fld>
            <a:endParaRPr lang="en-US"/>
          </a:p>
        </p:txBody>
      </p:sp>
      <p:sp>
        <p:nvSpPr>
          <p:cNvPr id="6" name="Footer Placeholder 5">
            <a:extLst>
              <a:ext uri="{FF2B5EF4-FFF2-40B4-BE49-F238E27FC236}">
                <a16:creationId xmlns:a16="http://schemas.microsoft.com/office/drawing/2014/main" id="{311220AE-FDBB-EF1F-9F29-B1DC6C2AA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05027-234B-8BA2-500F-6CBC5E3AD5B5}"/>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415355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8C7C-550C-36DF-0445-92E619091D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5A7DD-D0DB-C857-E2D5-27C79F78F7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729F2-FEA4-ECA0-B193-B36316A1A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EA6A0-5586-F6C1-0830-BD2028394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F83A8-840F-AC68-656D-5EA6AB6828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DB2B7-8716-22E0-0A84-4C9B9C83FF9F}"/>
              </a:ext>
            </a:extLst>
          </p:cNvPr>
          <p:cNvSpPr>
            <a:spLocks noGrp="1"/>
          </p:cNvSpPr>
          <p:nvPr>
            <p:ph type="dt" sz="half" idx="10"/>
          </p:nvPr>
        </p:nvSpPr>
        <p:spPr/>
        <p:txBody>
          <a:bodyPr/>
          <a:lstStyle/>
          <a:p>
            <a:fld id="{A9AC44D9-84D4-42CC-9531-3FF992B07C9F}" type="datetime1">
              <a:rPr lang="en-US" smtClean="0"/>
              <a:t>6/26/2024</a:t>
            </a:fld>
            <a:endParaRPr lang="en-US"/>
          </a:p>
        </p:txBody>
      </p:sp>
      <p:sp>
        <p:nvSpPr>
          <p:cNvPr id="8" name="Footer Placeholder 7">
            <a:extLst>
              <a:ext uri="{FF2B5EF4-FFF2-40B4-BE49-F238E27FC236}">
                <a16:creationId xmlns:a16="http://schemas.microsoft.com/office/drawing/2014/main" id="{C46B4717-AA46-DC5F-C34D-267A8844A1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C395A-43E4-BE04-3FCC-115C1E1F8380}"/>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383507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EA30-95CE-5BA2-2D9E-50AAB9DCE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3EBD6E-F140-7A62-0181-DF7A1548400E}"/>
              </a:ext>
            </a:extLst>
          </p:cNvPr>
          <p:cNvSpPr>
            <a:spLocks noGrp="1"/>
          </p:cNvSpPr>
          <p:nvPr>
            <p:ph type="dt" sz="half" idx="10"/>
          </p:nvPr>
        </p:nvSpPr>
        <p:spPr/>
        <p:txBody>
          <a:bodyPr/>
          <a:lstStyle/>
          <a:p>
            <a:fld id="{A098315D-081C-4FA8-8CE6-F657652F8DF2}" type="datetime1">
              <a:rPr lang="en-US" smtClean="0"/>
              <a:t>6/26/2024</a:t>
            </a:fld>
            <a:endParaRPr lang="en-US"/>
          </a:p>
        </p:txBody>
      </p:sp>
      <p:sp>
        <p:nvSpPr>
          <p:cNvPr id="4" name="Footer Placeholder 3">
            <a:extLst>
              <a:ext uri="{FF2B5EF4-FFF2-40B4-BE49-F238E27FC236}">
                <a16:creationId xmlns:a16="http://schemas.microsoft.com/office/drawing/2014/main" id="{AC4B0D14-4060-76BF-B5FC-978023F11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8181D2-785B-6F68-283F-70A071F58DBA}"/>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197561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3354D-2685-B577-BC1F-B62533A8FCC6}"/>
              </a:ext>
            </a:extLst>
          </p:cNvPr>
          <p:cNvSpPr>
            <a:spLocks noGrp="1"/>
          </p:cNvSpPr>
          <p:nvPr>
            <p:ph type="dt" sz="half" idx="10"/>
          </p:nvPr>
        </p:nvSpPr>
        <p:spPr/>
        <p:txBody>
          <a:bodyPr/>
          <a:lstStyle/>
          <a:p>
            <a:fld id="{04BFB481-B403-4C15-AC62-0D018520844E}" type="datetime1">
              <a:rPr lang="en-US" smtClean="0"/>
              <a:t>6/26/2024</a:t>
            </a:fld>
            <a:endParaRPr lang="en-US"/>
          </a:p>
        </p:txBody>
      </p:sp>
      <p:sp>
        <p:nvSpPr>
          <p:cNvPr id="3" name="Footer Placeholder 2">
            <a:extLst>
              <a:ext uri="{FF2B5EF4-FFF2-40B4-BE49-F238E27FC236}">
                <a16:creationId xmlns:a16="http://schemas.microsoft.com/office/drawing/2014/main" id="{2717FF4E-3082-9BD9-84E7-444AA76DA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E8BE6-A0F7-1705-1D3D-F1293C480E77}"/>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398642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E859-14E2-9E4E-660F-B5BADB1C2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37CC6-6233-D3D1-B0E6-BDC00E10F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44B263-DA17-7841-7A5C-847A52C5A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85132-6543-C6CE-DF5A-C279C840FC23}"/>
              </a:ext>
            </a:extLst>
          </p:cNvPr>
          <p:cNvSpPr>
            <a:spLocks noGrp="1"/>
          </p:cNvSpPr>
          <p:nvPr>
            <p:ph type="dt" sz="half" idx="10"/>
          </p:nvPr>
        </p:nvSpPr>
        <p:spPr/>
        <p:txBody>
          <a:bodyPr/>
          <a:lstStyle/>
          <a:p>
            <a:fld id="{C103B615-6B5E-4483-8526-F45210F5F854}" type="datetime1">
              <a:rPr lang="en-US" smtClean="0"/>
              <a:t>6/26/2024</a:t>
            </a:fld>
            <a:endParaRPr lang="en-US"/>
          </a:p>
        </p:txBody>
      </p:sp>
      <p:sp>
        <p:nvSpPr>
          <p:cNvPr id="6" name="Footer Placeholder 5">
            <a:extLst>
              <a:ext uri="{FF2B5EF4-FFF2-40B4-BE49-F238E27FC236}">
                <a16:creationId xmlns:a16="http://schemas.microsoft.com/office/drawing/2014/main" id="{22D97673-2F9F-AF3F-125F-7344F5D4E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F59CB-0A40-388E-EF08-1BF686EA5523}"/>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295801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762C-5503-C903-3BAC-B32BB6F9B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D13869-D987-0B28-B8B1-97608EDB4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652579-56DC-6D73-7637-62C91FC6A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CB56C-DC37-4144-CF0B-D261D1ACAABC}"/>
              </a:ext>
            </a:extLst>
          </p:cNvPr>
          <p:cNvSpPr>
            <a:spLocks noGrp="1"/>
          </p:cNvSpPr>
          <p:nvPr>
            <p:ph type="dt" sz="half" idx="10"/>
          </p:nvPr>
        </p:nvSpPr>
        <p:spPr/>
        <p:txBody>
          <a:bodyPr/>
          <a:lstStyle/>
          <a:p>
            <a:fld id="{6F502519-B43A-4DD2-9712-556D7E359543}" type="datetime1">
              <a:rPr lang="en-US" smtClean="0"/>
              <a:t>6/26/2024</a:t>
            </a:fld>
            <a:endParaRPr lang="en-US"/>
          </a:p>
        </p:txBody>
      </p:sp>
      <p:sp>
        <p:nvSpPr>
          <p:cNvPr id="6" name="Footer Placeholder 5">
            <a:extLst>
              <a:ext uri="{FF2B5EF4-FFF2-40B4-BE49-F238E27FC236}">
                <a16:creationId xmlns:a16="http://schemas.microsoft.com/office/drawing/2014/main" id="{55B8DBFA-3260-0E0B-2222-460E00F5F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18EA5-0E93-A785-31D7-364AFD9C4C61}"/>
              </a:ext>
            </a:extLst>
          </p:cNvPr>
          <p:cNvSpPr>
            <a:spLocks noGrp="1"/>
          </p:cNvSpPr>
          <p:nvPr>
            <p:ph type="sldNum" sz="quarter" idx="12"/>
          </p:nvPr>
        </p:nvSpPr>
        <p:spPr/>
        <p:txBody>
          <a:bodyPr/>
          <a:lstStyle/>
          <a:p>
            <a:fld id="{E2F62693-E8BE-4941-9067-AF942CA92440}" type="slidenum">
              <a:rPr lang="en-US" smtClean="0"/>
              <a:t>‹#›</a:t>
            </a:fld>
            <a:endParaRPr lang="en-US"/>
          </a:p>
        </p:txBody>
      </p:sp>
    </p:spTree>
    <p:extLst>
      <p:ext uri="{BB962C8B-B14F-4D97-AF65-F5344CB8AC3E}">
        <p14:creationId xmlns:p14="http://schemas.microsoft.com/office/powerpoint/2010/main" val="421825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23260-F716-0F1C-BCF3-8927A0F26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A29D0-1637-E7C9-2AF5-C6EAE34FA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5F055-3D06-5289-804D-FFB683AE8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3E9ED5-26AF-49DE-BA6B-2D0341566808}" type="datetime1">
              <a:rPr lang="en-US" smtClean="0"/>
              <a:t>6/26/2024</a:t>
            </a:fld>
            <a:endParaRPr lang="en-US"/>
          </a:p>
        </p:txBody>
      </p:sp>
      <p:sp>
        <p:nvSpPr>
          <p:cNvPr id="5" name="Footer Placeholder 4">
            <a:extLst>
              <a:ext uri="{FF2B5EF4-FFF2-40B4-BE49-F238E27FC236}">
                <a16:creationId xmlns:a16="http://schemas.microsoft.com/office/drawing/2014/main" id="{55C21AD4-798B-767C-AACB-115B7752D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738B89-A330-8177-1548-AE9DBD7F3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F62693-E8BE-4941-9067-AF942CA92440}" type="slidenum">
              <a:rPr lang="en-US" smtClean="0"/>
              <a:t>‹#›</a:t>
            </a:fld>
            <a:endParaRPr lang="en-US"/>
          </a:p>
        </p:txBody>
      </p:sp>
    </p:spTree>
    <p:extLst>
      <p:ext uri="{BB962C8B-B14F-4D97-AF65-F5344CB8AC3E}">
        <p14:creationId xmlns:p14="http://schemas.microsoft.com/office/powerpoint/2010/main" val="412746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79697-2331-7482-8862-67C65CEC90D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4EC3-85FD-2677-E269-824539831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57057-F54E-24BE-84C4-B90CCC1D89D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BDF7F6-7702-4482-B09C-6A98C8EA53CA}" type="datetime1">
              <a:rPr lang="en-US" smtClean="0"/>
              <a:t>6/26/2024</a:t>
            </a:fld>
            <a:endParaRPr lang="en-US"/>
          </a:p>
        </p:txBody>
      </p:sp>
      <p:sp>
        <p:nvSpPr>
          <p:cNvPr id="5" name="Footer Placeholder 4">
            <a:extLst>
              <a:ext uri="{FF2B5EF4-FFF2-40B4-BE49-F238E27FC236}">
                <a16:creationId xmlns:a16="http://schemas.microsoft.com/office/drawing/2014/main" id="{E56CC7A4-CB0A-6EFE-98C4-B52C0A37D25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80DD60-9E3E-5652-2D1A-BF3E1DDD637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8269CA-F01A-4DE8-8714-F2D06882F059}" type="slidenum">
              <a:rPr lang="en-US" smtClean="0"/>
              <a:t>‹#›</a:t>
            </a:fld>
            <a:endParaRPr lang="en-US"/>
          </a:p>
        </p:txBody>
      </p:sp>
      <p:sp>
        <p:nvSpPr>
          <p:cNvPr id="7" name="Rectangle 6">
            <a:extLst>
              <a:ext uri="{FF2B5EF4-FFF2-40B4-BE49-F238E27FC236}">
                <a16:creationId xmlns:a16="http://schemas.microsoft.com/office/drawing/2014/main" id="{8777BEB0-10A1-C2E8-115B-89026324066E}"/>
              </a:ext>
            </a:extLst>
          </p:cNvPr>
          <p:cNvSpPr/>
          <p:nvPr userDrawn="1"/>
        </p:nvSpPr>
        <p:spPr>
          <a:xfrm>
            <a:off x="9611531" y="1"/>
            <a:ext cx="2592661"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pic>
        <p:nvPicPr>
          <p:cNvPr id="8" name="Picture 7" descr="14160DDSS_logo_DDSfinal.png">
            <a:extLst>
              <a:ext uri="{FF2B5EF4-FFF2-40B4-BE49-F238E27FC236}">
                <a16:creationId xmlns:a16="http://schemas.microsoft.com/office/drawing/2014/main" id="{413F1B64-41BE-BA59-7E6A-800EBF7D9267}"/>
              </a:ext>
            </a:extLst>
          </p:cNvPr>
          <p:cNvPicPr>
            <a:picLocks noChangeAspect="1"/>
          </p:cNvPicPr>
          <p:nvPr userDrawn="1"/>
        </p:nvPicPr>
        <p:blipFill>
          <a:blip r:embed="rId19"/>
          <a:stretch>
            <a:fillRect/>
          </a:stretch>
        </p:blipFill>
        <p:spPr>
          <a:xfrm>
            <a:off x="10954522" y="422008"/>
            <a:ext cx="957460" cy="886094"/>
          </a:xfrm>
          <a:prstGeom prst="rect">
            <a:avLst/>
          </a:prstGeom>
        </p:spPr>
      </p:pic>
      <p:sp>
        <p:nvSpPr>
          <p:cNvPr id="9" name="Rectangle 8">
            <a:extLst>
              <a:ext uri="{FF2B5EF4-FFF2-40B4-BE49-F238E27FC236}">
                <a16:creationId xmlns:a16="http://schemas.microsoft.com/office/drawing/2014/main" id="{5F292AFE-EBDB-BBCD-6853-1D2C1B2011F6}"/>
              </a:ext>
            </a:extLst>
          </p:cNvPr>
          <p:cNvSpPr/>
          <p:nvPr userDrawn="1"/>
        </p:nvSpPr>
        <p:spPr>
          <a:xfrm>
            <a:off x="0" y="1"/>
            <a:ext cx="9611531"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a:p>
        </p:txBody>
      </p:sp>
    </p:spTree>
    <p:extLst>
      <p:ext uri="{BB962C8B-B14F-4D97-AF65-F5344CB8AC3E}">
        <p14:creationId xmlns:p14="http://schemas.microsoft.com/office/powerpoint/2010/main" val="1719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mailto:mark.Agosto@dc.gov" TargetMode="Externa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esen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nc/3.0/" TargetMode="External"/><Relationship Id="rId4" Type="http://schemas.openxmlformats.org/officeDocument/2006/relationships/hyperlink" Target="https://www.pngall.com/employment-png/download/538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1-1015.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4428700"/>
            <a:ext cx="9144000" cy="1117811"/>
          </a:xfrm>
          <a:prstGeom prst="rect">
            <a:avLst/>
          </a:prstGeom>
        </p:spPr>
        <p:txBody>
          <a:bodyPr lIns="91440" tIns="45720" rIns="91440" bIns="45720" anchor="t"/>
          <a:lstStyle>
            <a:lvl1pPr>
              <a:lnSpc>
                <a:spcPts val="4900"/>
              </a:lnSpc>
              <a:defRPr sz="4800">
                <a:solidFill>
                  <a:srgbClr val="FFFFFF"/>
                </a:solidFill>
              </a:defRPr>
            </a:lvl1pPr>
          </a:lstStyle>
          <a:p>
            <a:pPr algn="ctr">
              <a:lnSpc>
                <a:spcPct val="94961"/>
              </a:lnSpc>
              <a:spcBef>
                <a:spcPct val="0"/>
              </a:spcBef>
              <a:defRPr/>
            </a:pPr>
            <a:r>
              <a:rPr lang="en-US" sz="4400">
                <a:latin typeface="Gill Sans Std Light"/>
                <a:cs typeface="Gill Sans Std Light"/>
              </a:rPr>
              <a:t>RSA Referral Process and Informed Choice </a:t>
            </a:r>
            <a:endParaRPr lang="en-US"/>
          </a:p>
        </p:txBody>
      </p:sp>
      <p:sp>
        <p:nvSpPr>
          <p:cNvPr id="5" name="Title 1">
            <a:extLst>
              <a:ext uri="{C183D7F6-B498-43B3-948B-1728B52AA6E4}">
                <adec:decorative xmlns:adec="http://schemas.microsoft.com/office/drawing/2017/decorative" val="1"/>
              </a:ext>
            </a:extLst>
          </p:cNvPr>
          <p:cNvSpPr txBox="1">
            <a:spLocks/>
          </p:cNvSpPr>
          <p:nvPr/>
        </p:nvSpPr>
        <p:spPr>
          <a:xfrm>
            <a:off x="1524000" y="5810326"/>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algn="ctr" defTabSz="457200">
              <a:lnSpc>
                <a:spcPct val="116063"/>
              </a:lnSpc>
              <a:spcBef>
                <a:spcPct val="0"/>
              </a:spcBef>
              <a:defRPr/>
            </a:pPr>
            <a:endParaRPr lang="en-US" sz="3600" i="1">
              <a:latin typeface="Gill Sans Std"/>
              <a:cs typeface="Gill Sans Std"/>
            </a:endParaRPr>
          </a:p>
        </p:txBody>
      </p:sp>
      <p:pic>
        <p:nvPicPr>
          <p:cNvPr id="3" name="Picture 2" descr="Department on Disability Services logo that says Life. Your Way. This logo is on every slide of this presentation." title="DD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574" y="517581"/>
            <a:ext cx="1656495" cy="1721218"/>
          </a:xfrm>
          <a:prstGeom prst="rect">
            <a:avLst/>
          </a:prstGeom>
        </p:spPr>
      </p:pic>
    </p:spTree>
    <p:extLst>
      <p:ext uri="{BB962C8B-B14F-4D97-AF65-F5344CB8AC3E}">
        <p14:creationId xmlns:p14="http://schemas.microsoft.com/office/powerpoint/2010/main" val="619058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9E87A-0E42-C50A-44C9-1640EBED9698}"/>
              </a:ext>
            </a:extLst>
          </p:cNvPr>
          <p:cNvSpPr>
            <a:spLocks noGrp="1"/>
          </p:cNvSpPr>
          <p:nvPr>
            <p:ph type="title"/>
          </p:nvPr>
        </p:nvSpPr>
        <p:spPr>
          <a:xfrm>
            <a:off x="686834" y="1153572"/>
            <a:ext cx="3200400" cy="4461163"/>
          </a:xfrm>
        </p:spPr>
        <p:txBody>
          <a:bodyPr>
            <a:normAutofit/>
          </a:bodyPr>
          <a:lstStyle/>
          <a:p>
            <a:r>
              <a:rPr lang="en-US" sz="4100">
                <a:solidFill>
                  <a:srgbClr val="FFFFFF"/>
                </a:solidFill>
                <a:ea typeface="+mj-lt"/>
                <a:cs typeface="+mj-lt"/>
              </a:rPr>
              <a:t>Individualized Plan for Employment (IPE)</a:t>
            </a:r>
            <a:endParaRPr lang="en-US" sz="410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E0350C77-5DF3-AD9A-9304-CB02EDB2196E}"/>
              </a:ext>
            </a:extLst>
          </p:cNvPr>
          <p:cNvSpPr>
            <a:spLocks noGrp="1"/>
          </p:cNvSpPr>
          <p:nvPr>
            <p:ph idx="1"/>
          </p:nvPr>
        </p:nvSpPr>
        <p:spPr>
          <a:xfrm>
            <a:off x="4391026" y="1238250"/>
            <a:ext cx="6962774" cy="4938713"/>
          </a:xfrm>
        </p:spPr>
        <p:txBody>
          <a:bodyPr vert="horz" lIns="91440" tIns="45720" rIns="91440" bIns="45720" rtlCol="0" anchor="ctr">
            <a:noAutofit/>
          </a:bodyPr>
          <a:lstStyle/>
          <a:p>
            <a:pPr marL="0" indent="0">
              <a:buNone/>
            </a:pPr>
            <a:r>
              <a:rPr lang="en-US" sz="1400">
                <a:latin typeface="Aptos"/>
                <a:cs typeface="Segoe UI"/>
              </a:rPr>
              <a:t>Once eligibility has been established, a VR Counselor will work with you to create your Individual Plan for Employment (IPE). This plan will be unique and tailored to your specific vocational rehabilitation needs.</a:t>
            </a:r>
            <a:endParaRPr lang="en-US" sz="1400">
              <a:latin typeface="Aptos"/>
            </a:endParaRPr>
          </a:p>
          <a:p>
            <a:pPr marL="0" indent="0">
              <a:buNone/>
            </a:pPr>
            <a:r>
              <a:rPr lang="en-US" sz="1400">
                <a:latin typeface="Aptos"/>
                <a:cs typeface="Segoe UI"/>
              </a:rPr>
              <a:t>The development of your IPE allows you to exercise informed choice while making various decisions related to your vocational goals. Key decisions required to complete your IPE include:</a:t>
            </a:r>
          </a:p>
          <a:p>
            <a:pPr marL="0" indent="0">
              <a:buNone/>
            </a:pPr>
            <a:endParaRPr lang="en-US" sz="1400">
              <a:latin typeface="Aptos"/>
              <a:cs typeface="Segoe UI"/>
            </a:endParaRPr>
          </a:p>
          <a:p>
            <a:pPr lvl="1"/>
            <a:r>
              <a:rPr lang="en-US" sz="1400">
                <a:latin typeface="Aptos"/>
                <a:cs typeface="Arial"/>
              </a:rPr>
              <a:t>Identifying your desired employment outcome and/or the type of job you would like to obtain</a:t>
            </a:r>
          </a:p>
          <a:p>
            <a:pPr lvl="1"/>
            <a:r>
              <a:rPr lang="en-US" sz="1400">
                <a:latin typeface="Aptos"/>
                <a:cs typeface="Arial"/>
              </a:rPr>
              <a:t>Specifying when you aim to achieve your vocational objective</a:t>
            </a:r>
          </a:p>
          <a:p>
            <a:pPr lvl="1"/>
            <a:r>
              <a:rPr lang="en-US" sz="1400">
                <a:latin typeface="Aptos"/>
                <a:cs typeface="Arial"/>
              </a:rPr>
              <a:t>Determining measurable criteria for assessing your progress</a:t>
            </a:r>
          </a:p>
          <a:p>
            <a:pPr lvl="1"/>
            <a:r>
              <a:rPr lang="en-US" sz="1400">
                <a:latin typeface="Aptos"/>
                <a:cs typeface="Arial"/>
              </a:rPr>
              <a:t>Identifying the services and service providers needed to achieve your vocational goal</a:t>
            </a:r>
          </a:p>
          <a:p>
            <a:pPr lvl="1"/>
            <a:r>
              <a:rPr lang="en-US" sz="1400">
                <a:latin typeface="Aptos"/>
                <a:cs typeface="Arial"/>
              </a:rPr>
              <a:t>Outlining your responsibilities as well as RSA’s responsibilities in fulfilling your IPE</a:t>
            </a:r>
          </a:p>
          <a:p>
            <a:pPr lvl="1"/>
            <a:r>
              <a:rPr lang="en-US" sz="1400">
                <a:latin typeface="Aptos"/>
                <a:cs typeface="Arial"/>
              </a:rPr>
              <a:t>Determining the costs of the VR services and who will be responsible</a:t>
            </a:r>
          </a:p>
        </p:txBody>
      </p:sp>
      <p:pic>
        <p:nvPicPr>
          <p:cNvPr id="7" name="Picture 6">
            <a:extLst>
              <a:ext uri="{FF2B5EF4-FFF2-40B4-BE49-F238E27FC236}">
                <a16:creationId xmlns:a16="http://schemas.microsoft.com/office/drawing/2014/main" id="{CD84FCBE-A197-8AB3-6CE5-126FABAC5F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0495" y="5922102"/>
            <a:ext cx="819150" cy="862066"/>
          </a:xfrm>
          <a:prstGeom prst="rect">
            <a:avLst/>
          </a:prstGeom>
        </p:spPr>
      </p:pic>
      <p:sp>
        <p:nvSpPr>
          <p:cNvPr id="3" name="Slide Number Placeholder 2">
            <a:extLst>
              <a:ext uri="{FF2B5EF4-FFF2-40B4-BE49-F238E27FC236}">
                <a16:creationId xmlns:a16="http://schemas.microsoft.com/office/drawing/2014/main" id="{891844F4-4A1C-5725-4B3F-A83C6B101F3E}"/>
              </a:ext>
            </a:extLst>
          </p:cNvPr>
          <p:cNvSpPr>
            <a:spLocks noGrp="1"/>
          </p:cNvSpPr>
          <p:nvPr>
            <p:ph type="sldNum" sz="quarter" idx="12"/>
          </p:nvPr>
        </p:nvSpPr>
        <p:spPr/>
        <p:txBody>
          <a:bodyPr/>
          <a:lstStyle/>
          <a:p>
            <a:fld id="{E2F62693-E8BE-4941-9067-AF942CA92440}" type="slidenum">
              <a:rPr lang="en-US" smtClean="0"/>
              <a:t>10</a:t>
            </a:fld>
            <a:endParaRPr lang="en-US"/>
          </a:p>
        </p:txBody>
      </p:sp>
    </p:spTree>
    <p:extLst>
      <p:ext uri="{BB962C8B-B14F-4D97-AF65-F5344CB8AC3E}">
        <p14:creationId xmlns:p14="http://schemas.microsoft.com/office/powerpoint/2010/main" val="200108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9E87A-0E42-C50A-44C9-1640EBED9698}"/>
              </a:ext>
            </a:extLst>
          </p:cNvPr>
          <p:cNvSpPr>
            <a:spLocks noGrp="1"/>
          </p:cNvSpPr>
          <p:nvPr>
            <p:ph type="title"/>
          </p:nvPr>
        </p:nvSpPr>
        <p:spPr>
          <a:xfrm>
            <a:off x="686834" y="1153572"/>
            <a:ext cx="3200400" cy="4461163"/>
          </a:xfrm>
        </p:spPr>
        <p:txBody>
          <a:bodyPr>
            <a:normAutofit/>
          </a:bodyPr>
          <a:lstStyle/>
          <a:p>
            <a:r>
              <a:rPr lang="en-US" sz="4100">
                <a:solidFill>
                  <a:srgbClr val="FFFFFF"/>
                </a:solidFill>
                <a:ea typeface="+mj-lt"/>
                <a:cs typeface="+mj-lt"/>
              </a:rPr>
              <a:t>Individualized Plan for Employment (IPE)</a:t>
            </a:r>
            <a:endParaRPr lang="en-US" sz="410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E0350C77-5DF3-AD9A-9304-CB02EDB2196E}"/>
              </a:ext>
            </a:extLst>
          </p:cNvPr>
          <p:cNvSpPr>
            <a:spLocks noGrp="1"/>
          </p:cNvSpPr>
          <p:nvPr>
            <p:ph idx="1"/>
          </p:nvPr>
        </p:nvSpPr>
        <p:spPr>
          <a:xfrm>
            <a:off x="4391026" y="1505119"/>
            <a:ext cx="6962774" cy="2977870"/>
          </a:xfrm>
        </p:spPr>
        <p:txBody>
          <a:bodyPr vert="horz" lIns="91440" tIns="45720" rIns="91440" bIns="45720" rtlCol="0" anchor="ctr">
            <a:noAutofit/>
          </a:bodyPr>
          <a:lstStyle/>
          <a:p>
            <a:pPr marL="0" indent="0">
              <a:buNone/>
            </a:pPr>
            <a:r>
              <a:rPr lang="en-US" sz="1600">
                <a:latin typeface="Aptos"/>
                <a:cs typeface="Segoe UI"/>
              </a:rPr>
              <a:t>Once your IPE is developed, it must be signed by you and an RSA representative to become effective. If revisions are needed, your IPE can be modified at any time during the VR process with changes agreed upon by you and your VR Counselor. Once agreed upon and signed, you will receive a copy of your IPE.</a:t>
            </a:r>
          </a:p>
          <a:p>
            <a:pPr marL="0" indent="0">
              <a:buNone/>
            </a:pPr>
            <a:r>
              <a:rPr lang="en-US" sz="1600">
                <a:latin typeface="Aptos"/>
                <a:cs typeface="Segoe UI"/>
              </a:rPr>
              <a:t>Your IPE will be reviewed annually during a face-to-face meeting with your VR Counselor. This review assesses your progress toward meeting your vocational goals and determines if any revisions are necessary. If revisions are needed, your VR Counselor will work with you to amend your IPE accordingly.</a:t>
            </a:r>
          </a:p>
          <a:p>
            <a:pPr marL="0" indent="0">
              <a:buNone/>
            </a:pPr>
            <a:r>
              <a:rPr lang="en-US" sz="1600">
                <a:latin typeface="Aptos"/>
                <a:cs typeface="Segoe UI"/>
              </a:rPr>
              <a:t>Your IPE will remain a living document throughout the VR process. You are encouraged by RSA to keep copies of your IPE until you have reached your vocational goal.</a:t>
            </a:r>
            <a:endParaRPr lang="en-US" sz="1600">
              <a:latin typeface="Aptos"/>
            </a:endParaRPr>
          </a:p>
        </p:txBody>
      </p:sp>
      <p:pic>
        <p:nvPicPr>
          <p:cNvPr id="7" name="Picture 6">
            <a:extLst>
              <a:ext uri="{FF2B5EF4-FFF2-40B4-BE49-F238E27FC236}">
                <a16:creationId xmlns:a16="http://schemas.microsoft.com/office/drawing/2014/main" id="{CD84FCBE-A197-8AB3-6CE5-126FABAC5F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9023" y="5962650"/>
            <a:ext cx="780621" cy="821518"/>
          </a:xfrm>
          <a:prstGeom prst="rect">
            <a:avLst/>
          </a:prstGeom>
        </p:spPr>
      </p:pic>
      <p:sp>
        <p:nvSpPr>
          <p:cNvPr id="3" name="Slide Number Placeholder 2">
            <a:extLst>
              <a:ext uri="{FF2B5EF4-FFF2-40B4-BE49-F238E27FC236}">
                <a16:creationId xmlns:a16="http://schemas.microsoft.com/office/drawing/2014/main" id="{EC74BEAA-5FBE-20C5-2ACF-58342B2E52BC}"/>
              </a:ext>
            </a:extLst>
          </p:cNvPr>
          <p:cNvSpPr>
            <a:spLocks noGrp="1"/>
          </p:cNvSpPr>
          <p:nvPr>
            <p:ph type="sldNum" sz="quarter" idx="12"/>
          </p:nvPr>
        </p:nvSpPr>
        <p:spPr/>
        <p:txBody>
          <a:bodyPr/>
          <a:lstStyle/>
          <a:p>
            <a:fld id="{E2F62693-E8BE-4941-9067-AF942CA92440}" type="slidenum">
              <a:rPr lang="en-US" smtClean="0"/>
              <a:t>11</a:t>
            </a:fld>
            <a:endParaRPr lang="en-US"/>
          </a:p>
        </p:txBody>
      </p:sp>
    </p:spTree>
    <p:extLst>
      <p:ext uri="{BB962C8B-B14F-4D97-AF65-F5344CB8AC3E}">
        <p14:creationId xmlns:p14="http://schemas.microsoft.com/office/powerpoint/2010/main" val="285725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9E87A-0E42-C50A-44C9-1640EBED9698}"/>
              </a:ext>
            </a:extLst>
          </p:cNvPr>
          <p:cNvSpPr>
            <a:spLocks noGrp="1"/>
          </p:cNvSpPr>
          <p:nvPr>
            <p:ph type="title"/>
          </p:nvPr>
        </p:nvSpPr>
        <p:spPr>
          <a:xfrm>
            <a:off x="686834" y="1153572"/>
            <a:ext cx="3200400" cy="4461163"/>
          </a:xfrm>
        </p:spPr>
        <p:txBody>
          <a:bodyPr>
            <a:normAutofit/>
          </a:bodyPr>
          <a:lstStyle/>
          <a:p>
            <a:r>
              <a:rPr lang="en-US" sz="4100">
                <a:solidFill>
                  <a:srgbClr val="FFFFFF"/>
                </a:solidFill>
                <a:ea typeface="+mj-lt"/>
                <a:cs typeface="+mj-lt"/>
              </a:rPr>
              <a:t>Individualized Plan for Employment (IPE)</a:t>
            </a:r>
            <a:endParaRPr lang="en-US" sz="410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E0350C77-5DF3-AD9A-9304-CB02EDB2196E}"/>
              </a:ext>
            </a:extLst>
          </p:cNvPr>
          <p:cNvSpPr>
            <a:spLocks noGrp="1"/>
          </p:cNvSpPr>
          <p:nvPr>
            <p:ph idx="1"/>
          </p:nvPr>
        </p:nvSpPr>
        <p:spPr>
          <a:xfrm>
            <a:off x="4301109" y="1153572"/>
            <a:ext cx="6935549" cy="3848310"/>
          </a:xfrm>
        </p:spPr>
        <p:txBody>
          <a:bodyPr vert="horz" lIns="91440" tIns="45720" rIns="91440" bIns="45720" rtlCol="0" anchor="ctr">
            <a:noAutofit/>
          </a:bodyPr>
          <a:lstStyle/>
          <a:p>
            <a:r>
              <a:rPr lang="en-US" sz="1600">
                <a:latin typeface="Aptos"/>
              </a:rPr>
              <a:t>Based on your feasible Employment Goal, your VR Counselor will review with you all of the available service providers who can assist you in achieving it. During this conversation, the VR counselor will provide pertinent information such as location, specialty, and languages offered.  </a:t>
            </a:r>
          </a:p>
          <a:p>
            <a:r>
              <a:rPr lang="en-US" sz="1600">
                <a:latin typeface="Aptos"/>
              </a:rPr>
              <a:t>Once a service provider is selected, the VR Counselor will submit a completed referral that includes the authorization for services to the identified service provider.</a:t>
            </a:r>
          </a:p>
          <a:p>
            <a:r>
              <a:rPr lang="en-US" sz="1600">
                <a:latin typeface="Aptos"/>
              </a:rPr>
              <a:t>The service provider will acknowledge acceptance of the referral and is responsible for scheduling the initial meeting with the client, if applicable. </a:t>
            </a:r>
          </a:p>
          <a:p>
            <a:endParaRPr lang="en-US" sz="1600">
              <a:latin typeface="Aptos"/>
            </a:endParaRPr>
          </a:p>
          <a:p>
            <a:pPr marL="0" indent="0">
              <a:buNone/>
            </a:pPr>
            <a:endParaRPr lang="en-US" sz="1600">
              <a:latin typeface="Aptos"/>
            </a:endParaRPr>
          </a:p>
          <a:p>
            <a:pPr marL="0" indent="0">
              <a:buNone/>
            </a:pPr>
            <a:endParaRPr lang="en-US" sz="1600">
              <a:latin typeface="Aptos"/>
            </a:endParaRPr>
          </a:p>
          <a:p>
            <a:pPr marL="0" indent="0">
              <a:buNone/>
            </a:pPr>
            <a:endParaRPr lang="en-US" sz="1600">
              <a:latin typeface="Aptos"/>
            </a:endParaRPr>
          </a:p>
        </p:txBody>
      </p:sp>
      <p:pic>
        <p:nvPicPr>
          <p:cNvPr id="7" name="Picture 6">
            <a:extLst>
              <a:ext uri="{FF2B5EF4-FFF2-40B4-BE49-F238E27FC236}">
                <a16:creationId xmlns:a16="http://schemas.microsoft.com/office/drawing/2014/main" id="{CD84FCBE-A197-8AB3-6CE5-126FABAC5F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0495" y="5922102"/>
            <a:ext cx="819150" cy="862066"/>
          </a:xfrm>
          <a:prstGeom prst="rect">
            <a:avLst/>
          </a:prstGeom>
        </p:spPr>
      </p:pic>
      <p:sp>
        <p:nvSpPr>
          <p:cNvPr id="3" name="Slide Number Placeholder 2">
            <a:extLst>
              <a:ext uri="{FF2B5EF4-FFF2-40B4-BE49-F238E27FC236}">
                <a16:creationId xmlns:a16="http://schemas.microsoft.com/office/drawing/2014/main" id="{642347AC-63FB-5C98-DF2D-932ACC1634E0}"/>
              </a:ext>
            </a:extLst>
          </p:cNvPr>
          <p:cNvSpPr>
            <a:spLocks noGrp="1"/>
          </p:cNvSpPr>
          <p:nvPr>
            <p:ph type="sldNum" sz="quarter" idx="12"/>
          </p:nvPr>
        </p:nvSpPr>
        <p:spPr/>
        <p:txBody>
          <a:bodyPr/>
          <a:lstStyle/>
          <a:p>
            <a:fld id="{E2F62693-E8BE-4941-9067-AF942CA92440}" type="slidenum">
              <a:rPr lang="en-US" smtClean="0"/>
              <a:t>12</a:t>
            </a:fld>
            <a:endParaRPr lang="en-US"/>
          </a:p>
        </p:txBody>
      </p:sp>
    </p:spTree>
    <p:extLst>
      <p:ext uri="{BB962C8B-B14F-4D97-AF65-F5344CB8AC3E}">
        <p14:creationId xmlns:p14="http://schemas.microsoft.com/office/powerpoint/2010/main" val="66725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639520"/>
            <a:ext cx="3429000" cy="1719072"/>
          </a:xfrm>
        </p:spPr>
        <p:txBody>
          <a:bodyPr vert="horz" lIns="91440" tIns="45720" rIns="91440" bIns="45720" rtlCol="0" anchor="b">
            <a:normAutofit/>
          </a:bodyPr>
          <a:lstStyle/>
          <a:p>
            <a:pPr defTabSz="914400"/>
            <a:r>
              <a:rPr lang="en-US" sz="3800" b="1" kern="1200">
                <a:solidFill>
                  <a:schemeClr val="tx1"/>
                </a:solidFill>
                <a:latin typeface="+mj-lt"/>
                <a:ea typeface="+mj-ea"/>
                <a:cs typeface="+mj-cs"/>
              </a:rPr>
              <a:t>RSA </a:t>
            </a:r>
            <a:r>
              <a:rPr lang="en-US" sz="3800" b="1"/>
              <a:t>p</a:t>
            </a:r>
            <a:r>
              <a:rPr lang="en-US" sz="3800" b="1" kern="1200">
                <a:solidFill>
                  <a:schemeClr val="tx1"/>
                </a:solidFill>
                <a:latin typeface="+mj-lt"/>
                <a:ea typeface="+mj-ea"/>
                <a:cs typeface="+mj-cs"/>
              </a:rPr>
              <a:t>rovider </a:t>
            </a:r>
            <a:r>
              <a:rPr lang="en-US" sz="3800" b="1"/>
              <a:t>p</a:t>
            </a:r>
            <a:r>
              <a:rPr lang="en-US" sz="3800" b="1" kern="1200">
                <a:solidFill>
                  <a:schemeClr val="tx1"/>
                </a:solidFill>
                <a:latin typeface="+mj-lt"/>
                <a:ea typeface="+mj-ea"/>
                <a:cs typeface="+mj-cs"/>
              </a:rPr>
              <a:t>resentation </a:t>
            </a:r>
            <a:r>
              <a:rPr lang="en-US" sz="3800" b="1"/>
              <a:t>s</a:t>
            </a:r>
            <a:r>
              <a:rPr lang="en-US" sz="3800" b="1" kern="1200">
                <a:solidFill>
                  <a:schemeClr val="tx1"/>
                </a:solidFill>
                <a:latin typeface="+mj-lt"/>
                <a:ea typeface="+mj-ea"/>
                <a:cs typeface="+mj-cs"/>
              </a:rPr>
              <a:t>eries</a:t>
            </a: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3A9BD1-92B2-3B3D-5FAB-F5D3CBDADC3B}"/>
              </a:ext>
            </a:extLst>
          </p:cNvPr>
          <p:cNvSpPr txBox="1"/>
          <p:nvPr/>
        </p:nvSpPr>
        <p:spPr>
          <a:xfrm>
            <a:off x="630936" y="2807208"/>
            <a:ext cx="3429000" cy="3079242"/>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1700" b="0" i="0">
                <a:effectLst/>
                <a:highlight>
                  <a:srgbClr val="FFFFFF"/>
                </a:highlight>
              </a:rPr>
              <a:t> The RSA provider presentation series is an opportunity for providers to highlight the programs and initiatives that support RSA clients in obtaining competitive and integrated employment.  </a:t>
            </a:r>
          </a:p>
          <a:p>
            <a:pPr indent="-228600">
              <a:lnSpc>
                <a:spcPct val="90000"/>
              </a:lnSpc>
              <a:spcAft>
                <a:spcPts val="600"/>
              </a:spcAft>
              <a:buFont typeface="Arial" panose="020B0604020202020204" pitchFamily="34" charset="0"/>
              <a:buChar char="•"/>
            </a:pPr>
            <a:endParaRPr lang="en-US" sz="1700" b="0" i="0">
              <a:effectLst/>
              <a:highlight>
                <a:srgbClr val="FFFFFF"/>
              </a:highlight>
            </a:endParaRPr>
          </a:p>
          <a:p>
            <a:pPr marL="285750" indent="-228600">
              <a:lnSpc>
                <a:spcPct val="90000"/>
              </a:lnSpc>
              <a:spcAft>
                <a:spcPts val="600"/>
              </a:spcAft>
              <a:buFont typeface="Arial" panose="020B0604020202020204" pitchFamily="34" charset="0"/>
              <a:buChar char="•"/>
            </a:pPr>
            <a:r>
              <a:rPr lang="en-US" sz="1700" b="0" i="0">
                <a:effectLst/>
                <a:highlight>
                  <a:srgbClr val="FFFFFF"/>
                </a:highlight>
              </a:rPr>
              <a:t>As part of our series, RSA offers and promotes the presentation to all RSA staff to increase their information on provider services.</a:t>
            </a:r>
          </a:p>
          <a:p>
            <a:pPr marL="57150">
              <a:lnSpc>
                <a:spcPct val="90000"/>
              </a:lnSpc>
              <a:spcAft>
                <a:spcPts val="600"/>
              </a:spcAft>
            </a:pPr>
            <a:endParaRPr lang="en-US" sz="1700">
              <a:highlight>
                <a:srgbClr val="FFFFFF"/>
              </a:highlight>
            </a:endParaRPr>
          </a:p>
          <a:p>
            <a:pPr marL="57150">
              <a:lnSpc>
                <a:spcPct val="90000"/>
              </a:lnSpc>
              <a:spcAft>
                <a:spcPts val="600"/>
              </a:spcAft>
            </a:pPr>
            <a:endParaRPr lang="en-US" sz="1700"/>
          </a:p>
        </p:txBody>
      </p:sp>
      <p:pic>
        <p:nvPicPr>
          <p:cNvPr id="8" name="Picture 7" descr="A hand writing a word on a white board&#10;&#10;Description automatically generated">
            <a:extLst>
              <a:ext uri="{FF2B5EF4-FFF2-40B4-BE49-F238E27FC236}">
                <a16:creationId xmlns:a16="http://schemas.microsoft.com/office/drawing/2014/main" id="{ACA1DDEE-5880-22FF-76BB-4C5DF6EA69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8904" y="1093963"/>
            <a:ext cx="6903720" cy="4608233"/>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4E058B1-BD85-43D7-A1DD-75DFC86C1775}" type="slidenum">
              <a:rPr lang="en-US" altLang="en-US" sz="1200"/>
              <a:pPr>
                <a:spcAft>
                  <a:spcPts val="600"/>
                </a:spcAft>
                <a:defRPr/>
              </a:pPr>
              <a:t>13</a:t>
            </a:fld>
            <a:endParaRPr lang="en-US" altLang="en-US" sz="1200"/>
          </a:p>
        </p:txBody>
      </p:sp>
      <p:sp>
        <p:nvSpPr>
          <p:cNvPr id="9" name="TextBox 8">
            <a:extLst>
              <a:ext uri="{FF2B5EF4-FFF2-40B4-BE49-F238E27FC236}">
                <a16:creationId xmlns:a16="http://schemas.microsoft.com/office/drawing/2014/main" id="{1D7BAB22-76A6-2D41-ECF1-C02E8A071EB6}"/>
              </a:ext>
            </a:extLst>
          </p:cNvPr>
          <p:cNvSpPr txBox="1"/>
          <p:nvPr/>
        </p:nvSpPr>
        <p:spPr>
          <a:xfrm>
            <a:off x="9250974" y="5557641"/>
            <a:ext cx="2421751"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www.thebluediamondgallery.com/handwriting/p/presenta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4" name="TextBox 3">
            <a:extLst>
              <a:ext uri="{FF2B5EF4-FFF2-40B4-BE49-F238E27FC236}">
                <a16:creationId xmlns:a16="http://schemas.microsoft.com/office/drawing/2014/main" id="{8C9426A2-321B-BA5D-8C12-3F5A1FA8ECF8}"/>
              </a:ext>
            </a:extLst>
          </p:cNvPr>
          <p:cNvSpPr txBox="1"/>
          <p:nvPr/>
        </p:nvSpPr>
        <p:spPr>
          <a:xfrm>
            <a:off x="630936" y="6034225"/>
            <a:ext cx="7735936" cy="369332"/>
          </a:xfrm>
          <a:prstGeom prst="rect">
            <a:avLst/>
          </a:prstGeom>
          <a:noFill/>
        </p:spPr>
        <p:txBody>
          <a:bodyPr wrap="square" rtlCol="0">
            <a:spAutoFit/>
          </a:bodyPr>
          <a:lstStyle/>
          <a:p>
            <a:r>
              <a:rPr lang="en-US" b="1"/>
              <a:t>For additional questions, please contact </a:t>
            </a:r>
            <a:r>
              <a:rPr lang="en-US" b="1">
                <a:hlinkClick r:id="rId6"/>
              </a:rPr>
              <a:t>mark.agosto@dc.gov</a:t>
            </a:r>
            <a:r>
              <a:rPr lang="en-US" b="1"/>
              <a:t> </a:t>
            </a:r>
          </a:p>
        </p:txBody>
      </p:sp>
      <p:pic>
        <p:nvPicPr>
          <p:cNvPr id="6" name="Picture 5">
            <a:extLst>
              <a:ext uri="{FF2B5EF4-FFF2-40B4-BE49-F238E27FC236}">
                <a16:creationId xmlns:a16="http://schemas.microsoft.com/office/drawing/2014/main" id="{97109088-8103-B573-4C71-9E0830C7AE1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7035" y="6034224"/>
            <a:ext cx="712609" cy="749943"/>
          </a:xfrm>
          <a:prstGeom prst="rect">
            <a:avLst/>
          </a:prstGeom>
        </p:spPr>
      </p:pic>
    </p:spTree>
    <p:extLst>
      <p:ext uri="{BB962C8B-B14F-4D97-AF65-F5344CB8AC3E}">
        <p14:creationId xmlns:p14="http://schemas.microsoft.com/office/powerpoint/2010/main" val="2842998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502920"/>
            <a:ext cx="3419856" cy="1463040"/>
          </a:xfrm>
        </p:spPr>
        <p:txBody>
          <a:bodyPr vert="horz" lIns="91440" tIns="45720" rIns="91440" bIns="45720" rtlCol="0" anchor="ctr">
            <a:normAutofit/>
          </a:bodyPr>
          <a:lstStyle/>
          <a:p>
            <a:pPr defTabSz="914400"/>
            <a:r>
              <a:rPr lang="en-US" sz="4800" b="1" kern="1200">
                <a:solidFill>
                  <a:schemeClr val="tx1"/>
                </a:solidFill>
                <a:latin typeface="+mj-lt"/>
                <a:ea typeface="+mj-ea"/>
                <a:cs typeface="+mj-cs"/>
              </a:rPr>
              <a:t>Presentation Objectives</a:t>
            </a:r>
          </a:p>
        </p:txBody>
      </p:sp>
      <p:sp>
        <p:nvSpPr>
          <p:cNvPr id="3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3E5869-E3D4-8185-1527-F5ECBA1B5F04}"/>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dirty="0"/>
              <a:t>Provide a brief overview of RSA’s Referral Process to service providers.</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dirty="0"/>
              <a:t>Review how RSA implements Informed Choice so our clients have the information necessary to make individualized decisions. </a:t>
            </a:r>
            <a:endParaRPr lang="en-US" sz="1700" dirty="0">
              <a:cs typeface="Calibri"/>
            </a:endParaRPr>
          </a:p>
        </p:txBody>
      </p:sp>
      <p:pic>
        <p:nvPicPr>
          <p:cNvPr id="9" name="Picture 8" descr="Silhouettes of people wearing different outfits&#10;&#10;Description automatically generated">
            <a:extLst>
              <a:ext uri="{FF2B5EF4-FFF2-40B4-BE49-F238E27FC236}">
                <a16:creationId xmlns:a16="http://schemas.microsoft.com/office/drawing/2014/main" id="{B1F1D59C-31A3-F683-DEC6-ABCDC309029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018" b="113"/>
          <a:stretch/>
        </p:blipFill>
        <p:spPr>
          <a:xfrm>
            <a:off x="2083261" y="2554410"/>
            <a:ext cx="8021226" cy="3007108"/>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4E058B1-BD85-43D7-A1DD-75DFC86C1775}" type="slidenum">
              <a:rPr lang="en-US" altLang="en-US" sz="1200"/>
              <a:pPr>
                <a:spcAft>
                  <a:spcPts val="600"/>
                </a:spcAft>
                <a:defRPr/>
              </a:pPr>
              <a:t>2</a:t>
            </a:fld>
            <a:endParaRPr lang="en-US" altLang="en-US" sz="1200"/>
          </a:p>
        </p:txBody>
      </p:sp>
      <p:sp>
        <p:nvSpPr>
          <p:cNvPr id="10" name="TextBox 9">
            <a:extLst>
              <a:ext uri="{FF2B5EF4-FFF2-40B4-BE49-F238E27FC236}">
                <a16:creationId xmlns:a16="http://schemas.microsoft.com/office/drawing/2014/main" id="{5C2B9F00-15E6-9F55-81C1-BCDED95A4981}"/>
              </a:ext>
            </a:extLst>
          </p:cNvPr>
          <p:cNvSpPr txBox="1"/>
          <p:nvPr/>
        </p:nvSpPr>
        <p:spPr>
          <a:xfrm>
            <a:off x="8401182" y="5714298"/>
            <a:ext cx="2278899"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www.pngall.com/employment-png/download/5388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825019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639520"/>
            <a:ext cx="3429000" cy="1719072"/>
          </a:xfrm>
        </p:spPr>
        <p:txBody>
          <a:bodyPr vert="horz" lIns="91440" tIns="45720" rIns="91440" bIns="45720" rtlCol="0" anchor="b">
            <a:normAutofit/>
          </a:bodyPr>
          <a:lstStyle/>
          <a:p>
            <a:pPr defTabSz="914400"/>
            <a:r>
              <a:rPr lang="en-US" sz="3400" b="1" kern="1200">
                <a:solidFill>
                  <a:schemeClr val="tx1"/>
                </a:solidFill>
                <a:latin typeface="+mj-lt"/>
                <a:ea typeface="+mj-ea"/>
                <a:cs typeface="+mj-cs"/>
              </a:rPr>
              <a:t>Role of Vocational Rehabilitation Counselor </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3A9BD1-92B2-3B3D-5FAB-F5D3CBDADC3B}"/>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200"/>
              <a:t>A Rehabilitation Counselor is a trained counselor who works with individuals, their families, schools and other agencies to design a plan for employment</a:t>
            </a:r>
          </a:p>
          <a:p>
            <a:pPr indent="-228600">
              <a:lnSpc>
                <a:spcPct val="90000"/>
              </a:lnSpc>
              <a:spcAft>
                <a:spcPts val="600"/>
              </a:spcAft>
              <a:buFont typeface="Arial" panose="020B0604020202020204" pitchFamily="34" charset="0"/>
              <a:buChar char="•"/>
            </a:pPr>
            <a:endParaRPr lang="en-US" sz="1200"/>
          </a:p>
          <a:p>
            <a:pPr marL="285750" indent="-228600">
              <a:lnSpc>
                <a:spcPct val="90000"/>
              </a:lnSpc>
              <a:spcAft>
                <a:spcPts val="600"/>
              </a:spcAft>
              <a:buFont typeface="Arial" panose="020B0604020202020204" pitchFamily="34" charset="0"/>
              <a:buChar char="•"/>
            </a:pPr>
            <a:r>
              <a:rPr lang="en-US" sz="1200"/>
              <a:t>Identifies barriers to competitive employment supports needs</a:t>
            </a:r>
          </a:p>
          <a:p>
            <a:pPr indent="-228600">
              <a:lnSpc>
                <a:spcPct val="90000"/>
              </a:lnSpc>
              <a:spcAft>
                <a:spcPts val="600"/>
              </a:spcAft>
              <a:buFont typeface="Arial" panose="020B0604020202020204" pitchFamily="34" charset="0"/>
              <a:buChar char="•"/>
            </a:pPr>
            <a:endParaRPr lang="en-US" sz="1200"/>
          </a:p>
          <a:p>
            <a:pPr marL="285750" indent="-228600">
              <a:lnSpc>
                <a:spcPct val="90000"/>
              </a:lnSpc>
              <a:spcAft>
                <a:spcPts val="600"/>
              </a:spcAft>
              <a:buFont typeface="Arial" panose="020B0604020202020204" pitchFamily="34" charset="0"/>
              <a:buChar char="•"/>
            </a:pPr>
            <a:r>
              <a:rPr lang="en-US" sz="1200"/>
              <a:t>Determines eligibility for VR program</a:t>
            </a:r>
          </a:p>
          <a:p>
            <a:pPr marL="285750" indent="-228600">
              <a:lnSpc>
                <a:spcPct val="90000"/>
              </a:lnSpc>
              <a:spcAft>
                <a:spcPts val="600"/>
              </a:spcAft>
              <a:buFont typeface="Arial" panose="020B0604020202020204" pitchFamily="34" charset="0"/>
              <a:buChar char="•"/>
            </a:pPr>
            <a:endParaRPr lang="en-US" sz="1200"/>
          </a:p>
          <a:p>
            <a:pPr marL="285750" indent="-228600">
              <a:lnSpc>
                <a:spcPct val="90000"/>
              </a:lnSpc>
              <a:spcAft>
                <a:spcPts val="600"/>
              </a:spcAft>
              <a:buFont typeface="Arial" panose="020B0604020202020204" pitchFamily="34" charset="0"/>
              <a:buChar char="•"/>
            </a:pPr>
            <a:r>
              <a:rPr lang="en-US" sz="1200"/>
              <a:t>Works with individual to develop feasible employment goals </a:t>
            </a:r>
          </a:p>
          <a:p>
            <a:pPr indent="-228600">
              <a:lnSpc>
                <a:spcPct val="90000"/>
              </a:lnSpc>
              <a:spcAft>
                <a:spcPts val="600"/>
              </a:spcAft>
              <a:buFont typeface="Arial" panose="020B0604020202020204" pitchFamily="34" charset="0"/>
              <a:buChar char="•"/>
            </a:pPr>
            <a:endParaRPr lang="en-US" sz="1200"/>
          </a:p>
          <a:p>
            <a:pPr marL="285750" indent="-228600">
              <a:lnSpc>
                <a:spcPct val="90000"/>
              </a:lnSpc>
              <a:spcAft>
                <a:spcPts val="600"/>
              </a:spcAft>
              <a:buFont typeface="Arial" panose="020B0604020202020204" pitchFamily="34" charset="0"/>
              <a:buChar char="•"/>
            </a:pPr>
            <a:r>
              <a:rPr lang="en-US" sz="1200"/>
              <a:t>Develops individualized Plan for Employment  </a:t>
            </a:r>
          </a:p>
          <a:p>
            <a:pPr lvl="1" indent="-228600">
              <a:lnSpc>
                <a:spcPct val="90000"/>
              </a:lnSpc>
              <a:spcAft>
                <a:spcPts val="600"/>
              </a:spcAft>
              <a:buFont typeface="Arial" panose="020B0604020202020204" pitchFamily="34" charset="0"/>
              <a:buChar char="•"/>
            </a:pPr>
            <a:endParaRPr lang="en-US" sz="1200"/>
          </a:p>
        </p:txBody>
      </p:sp>
      <p:pic>
        <p:nvPicPr>
          <p:cNvPr id="6" name="Picture 5" descr="A group of people discussing something">
            <a:extLst>
              <a:ext uri="{FF2B5EF4-FFF2-40B4-BE49-F238E27FC236}">
                <a16:creationId xmlns:a16="http://schemas.microsoft.com/office/drawing/2014/main" id="{041324E8-F658-214E-622A-F06B5AA09B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4296" y="1487329"/>
            <a:ext cx="6903720" cy="3883342"/>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4E058B1-BD85-43D7-A1DD-75DFC86C1775}" type="slidenum">
              <a:rPr lang="en-US" altLang="en-US" sz="1200"/>
              <a:pPr>
                <a:spcAft>
                  <a:spcPts val="600"/>
                </a:spcAft>
                <a:defRPr/>
              </a:pPr>
              <a:t>3</a:t>
            </a:fld>
            <a:endParaRPr lang="en-US" altLang="en-US" sz="1200"/>
          </a:p>
        </p:txBody>
      </p:sp>
      <p:sp>
        <p:nvSpPr>
          <p:cNvPr id="7" name="TextBox 6">
            <a:extLst>
              <a:ext uri="{FF2B5EF4-FFF2-40B4-BE49-F238E27FC236}">
                <a16:creationId xmlns:a16="http://schemas.microsoft.com/office/drawing/2014/main" id="{71914C00-DE93-2BF9-80CC-12A66205B4A2}"/>
              </a:ext>
            </a:extLst>
          </p:cNvPr>
          <p:cNvSpPr txBox="1"/>
          <p:nvPr/>
        </p:nvSpPr>
        <p:spPr>
          <a:xfrm>
            <a:off x="9371200" y="5170616"/>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ynextmove.org/profile/summary/21-1015.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8" name="Picture 7">
            <a:extLst>
              <a:ext uri="{FF2B5EF4-FFF2-40B4-BE49-F238E27FC236}">
                <a16:creationId xmlns:a16="http://schemas.microsoft.com/office/drawing/2014/main" id="{CD9C61B0-BA4F-5B54-6A9B-B34E98A855A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0495" y="5922102"/>
            <a:ext cx="819150" cy="862066"/>
          </a:xfrm>
          <a:prstGeom prst="rect">
            <a:avLst/>
          </a:prstGeom>
        </p:spPr>
      </p:pic>
    </p:spTree>
    <p:extLst>
      <p:ext uri="{BB962C8B-B14F-4D97-AF65-F5344CB8AC3E}">
        <p14:creationId xmlns:p14="http://schemas.microsoft.com/office/powerpoint/2010/main" val="3575201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184805"/>
            <a:ext cx="10515600" cy="1505883"/>
          </a:xfrm>
        </p:spPr>
        <p:txBody>
          <a:bodyPr vert="horz" lIns="91440" tIns="45720" rIns="91440" bIns="45720" rtlCol="0" anchor="ctr">
            <a:normAutofit/>
          </a:bodyPr>
          <a:lstStyle/>
          <a:p>
            <a:pPr defTabSz="914400"/>
            <a:r>
              <a:rPr lang="en-US" sz="4800" kern="1200">
                <a:solidFill>
                  <a:schemeClr val="tx1"/>
                </a:solidFill>
                <a:latin typeface="+mj-lt"/>
                <a:ea typeface="+mj-ea"/>
                <a:cs typeface="+mj-cs"/>
              </a:rPr>
              <a:t>Informed Choice through the Vocational Rehabilitation Journey </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4A90F02-3DA9-4EDF-AFC2-F6915CF374F2}" type="slidenum">
              <a:rPr lang="en-US" altLang="en-US" sz="1200"/>
              <a:pPr>
                <a:spcAft>
                  <a:spcPts val="600"/>
                </a:spcAft>
                <a:defRPr/>
              </a:pPr>
              <a:t>4</a:t>
            </a:fld>
            <a:endParaRPr lang="en-US" altLang="en-US" sz="1200"/>
          </a:p>
        </p:txBody>
      </p:sp>
      <p:pic>
        <p:nvPicPr>
          <p:cNvPr id="5" name="Picture 4">
            <a:extLst>
              <a:ext uri="{FF2B5EF4-FFF2-40B4-BE49-F238E27FC236}">
                <a16:creationId xmlns:a16="http://schemas.microsoft.com/office/drawing/2014/main" id="{E7EF6B36-5CB6-766D-0A36-06A8FDC0967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0495" y="5922102"/>
            <a:ext cx="819150" cy="862066"/>
          </a:xfrm>
          <a:prstGeom prst="rect">
            <a:avLst/>
          </a:prstGeom>
        </p:spPr>
      </p:pic>
      <p:grpSp>
        <p:nvGrpSpPr>
          <p:cNvPr id="14" name="Group 13">
            <a:extLst>
              <a:ext uri="{C183D7F6-B498-43B3-948B-1728B52AA6E4}">
                <adec:decorative xmlns:adec="http://schemas.microsoft.com/office/drawing/2017/decorative" val="1"/>
              </a:ext>
            </a:extLst>
          </p:cNvPr>
          <p:cNvGrpSpPr/>
          <p:nvPr/>
        </p:nvGrpSpPr>
        <p:grpSpPr>
          <a:xfrm>
            <a:off x="1302837" y="1701427"/>
            <a:ext cx="8851276" cy="4462305"/>
            <a:chOff x="76200" y="838946"/>
            <a:chExt cx="8915400" cy="6830960"/>
          </a:xfrm>
        </p:grpSpPr>
        <p:sp>
          <p:nvSpPr>
            <p:cNvPr id="15" name="Right Arrow 14"/>
            <p:cNvSpPr/>
            <p:nvPr/>
          </p:nvSpPr>
          <p:spPr>
            <a:xfrm>
              <a:off x="7343775" y="865032"/>
              <a:ext cx="1600200" cy="581025"/>
            </a:xfrm>
            <a:prstGeom prst="right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ight Arrow 15"/>
            <p:cNvSpPr/>
            <p:nvPr/>
          </p:nvSpPr>
          <p:spPr>
            <a:xfrm>
              <a:off x="5486400" y="865032"/>
              <a:ext cx="1600200" cy="581025"/>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ight Arrow 16"/>
            <p:cNvSpPr/>
            <p:nvPr/>
          </p:nvSpPr>
          <p:spPr>
            <a:xfrm>
              <a:off x="3657600" y="879290"/>
              <a:ext cx="1676400" cy="581025"/>
            </a:xfrm>
            <a:prstGeom prs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ight Arrow 17"/>
            <p:cNvSpPr/>
            <p:nvPr/>
          </p:nvSpPr>
          <p:spPr>
            <a:xfrm>
              <a:off x="1828800" y="855578"/>
              <a:ext cx="1676400" cy="581025"/>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ight Arrow 18"/>
            <p:cNvSpPr/>
            <p:nvPr/>
          </p:nvSpPr>
          <p:spPr>
            <a:xfrm>
              <a:off x="76200" y="838946"/>
              <a:ext cx="1600200" cy="581025"/>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TextBox 19"/>
            <p:cNvSpPr txBox="1"/>
            <p:nvPr/>
          </p:nvSpPr>
          <p:spPr>
            <a:xfrm>
              <a:off x="266700" y="886121"/>
              <a:ext cx="1143000" cy="501312"/>
            </a:xfrm>
            <a:prstGeom prst="rect">
              <a:avLst/>
            </a:prstGeom>
            <a:noFill/>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STEP 1 </a:t>
              </a:r>
              <a:endParaRPr lang="en-US" b="1">
                <a:solidFill>
                  <a:prstClr val="black"/>
                </a:solidFill>
                <a:latin typeface="Arial" pitchFamily="34" charset="0"/>
                <a:cs typeface="Arial" pitchFamily="34" charset="0"/>
              </a:endParaRPr>
            </a:p>
          </p:txBody>
        </p:sp>
        <p:sp>
          <p:nvSpPr>
            <p:cNvPr id="21" name="TextBox 20"/>
            <p:cNvSpPr txBox="1"/>
            <p:nvPr/>
          </p:nvSpPr>
          <p:spPr>
            <a:xfrm>
              <a:off x="2032619" y="899691"/>
              <a:ext cx="1143000" cy="501312"/>
            </a:xfrm>
            <a:prstGeom prst="rect">
              <a:avLst/>
            </a:prstGeom>
            <a:noFill/>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STEP 2 </a:t>
              </a:r>
              <a:endParaRPr lang="en-US" b="1">
                <a:solidFill>
                  <a:prstClr val="black"/>
                </a:solidFill>
                <a:latin typeface="Arial" pitchFamily="34" charset="0"/>
                <a:cs typeface="Arial" pitchFamily="34" charset="0"/>
              </a:endParaRPr>
            </a:p>
          </p:txBody>
        </p:sp>
        <p:sp>
          <p:nvSpPr>
            <p:cNvPr id="22" name="TextBox 21"/>
            <p:cNvSpPr txBox="1"/>
            <p:nvPr/>
          </p:nvSpPr>
          <p:spPr>
            <a:xfrm>
              <a:off x="3919780" y="925776"/>
              <a:ext cx="1143000" cy="501312"/>
            </a:xfrm>
            <a:prstGeom prst="rect">
              <a:avLst/>
            </a:prstGeom>
            <a:noFill/>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STEP 3</a:t>
              </a:r>
              <a:endParaRPr lang="en-US" b="1">
                <a:solidFill>
                  <a:prstClr val="black"/>
                </a:solidFill>
                <a:latin typeface="Arial" pitchFamily="34" charset="0"/>
                <a:cs typeface="Arial" pitchFamily="34" charset="0"/>
              </a:endParaRPr>
            </a:p>
          </p:txBody>
        </p:sp>
        <p:sp>
          <p:nvSpPr>
            <p:cNvPr id="23" name="TextBox 22"/>
            <p:cNvSpPr txBox="1"/>
            <p:nvPr/>
          </p:nvSpPr>
          <p:spPr>
            <a:xfrm>
              <a:off x="5715000" y="899691"/>
              <a:ext cx="1143000" cy="501312"/>
            </a:xfrm>
            <a:prstGeom prst="rect">
              <a:avLst/>
            </a:prstGeom>
            <a:noFill/>
          </p:spPr>
          <p:txBody>
            <a:bodyPr wrap="square" rtlCol="0">
              <a:spAutoFit/>
            </a:bodyPr>
            <a:lstStyle/>
            <a:p>
              <a:pPr defTabSz="804672">
                <a:spcAft>
                  <a:spcPts val="600"/>
                </a:spcAft>
              </a:pPr>
              <a:r>
                <a:rPr lang="en-US" sz="1584" b="1" kern="1200">
                  <a:solidFill>
                    <a:prstClr val="white"/>
                  </a:solidFill>
                  <a:latin typeface="Arial" pitchFamily="34" charset="0"/>
                  <a:ea typeface="+mn-ea"/>
                  <a:cs typeface="Arial" pitchFamily="34" charset="0"/>
                </a:rPr>
                <a:t>STEP 4 </a:t>
              </a:r>
              <a:endParaRPr lang="en-US" b="1">
                <a:solidFill>
                  <a:prstClr val="white"/>
                </a:solidFill>
                <a:latin typeface="Arial" pitchFamily="34" charset="0"/>
                <a:cs typeface="Arial" pitchFamily="34" charset="0"/>
              </a:endParaRPr>
            </a:p>
          </p:txBody>
        </p:sp>
        <p:sp>
          <p:nvSpPr>
            <p:cNvPr id="24" name="TextBox 23"/>
            <p:cNvSpPr txBox="1"/>
            <p:nvPr/>
          </p:nvSpPr>
          <p:spPr>
            <a:xfrm>
              <a:off x="7621938" y="916323"/>
              <a:ext cx="1143000" cy="501312"/>
            </a:xfrm>
            <a:prstGeom prst="rect">
              <a:avLst/>
            </a:prstGeom>
            <a:noFill/>
          </p:spPr>
          <p:txBody>
            <a:bodyPr wrap="square" rtlCol="0">
              <a:spAutoFit/>
            </a:bodyPr>
            <a:lstStyle/>
            <a:p>
              <a:pPr defTabSz="804672">
                <a:spcAft>
                  <a:spcPts val="600"/>
                </a:spcAft>
              </a:pPr>
              <a:r>
                <a:rPr lang="en-US" sz="1584" b="1" kern="1200">
                  <a:solidFill>
                    <a:prstClr val="white"/>
                  </a:solidFill>
                  <a:latin typeface="Arial" pitchFamily="34" charset="0"/>
                  <a:ea typeface="+mn-ea"/>
                  <a:cs typeface="Arial" pitchFamily="34" charset="0"/>
                </a:rPr>
                <a:t>STEP 5 </a:t>
              </a:r>
              <a:endParaRPr lang="en-US" b="1">
                <a:solidFill>
                  <a:prstClr val="white"/>
                </a:solidFill>
                <a:latin typeface="Arial" pitchFamily="34" charset="0"/>
                <a:cs typeface="Arial" pitchFamily="34" charset="0"/>
              </a:endParaRPr>
            </a:p>
          </p:txBody>
        </p:sp>
        <p:sp>
          <p:nvSpPr>
            <p:cNvPr id="25" name="TextBox 24"/>
            <p:cNvSpPr txBox="1"/>
            <p:nvPr/>
          </p:nvSpPr>
          <p:spPr>
            <a:xfrm>
              <a:off x="76200" y="1319946"/>
              <a:ext cx="1600200" cy="4637132"/>
            </a:xfrm>
            <a:prstGeom prst="rect">
              <a:avLst/>
            </a:prstGeom>
            <a:noFill/>
            <a:ln w="15875">
              <a:noFill/>
              <a:prstDash val="dashDot"/>
            </a:ln>
          </p:spPr>
          <p:txBody>
            <a:bodyPr wrap="square" rtlCol="0">
              <a:spAutoFit/>
            </a:bodyPr>
            <a:lstStyle/>
            <a:p>
              <a:pPr defTabSz="804672">
                <a:spcAft>
                  <a:spcPts val="600"/>
                </a:spcAft>
              </a:pPr>
              <a:r>
                <a:rPr lang="en-US" sz="1584" b="1" kern="1200">
                  <a:solidFill>
                    <a:prstClr val="black"/>
                  </a:solidFill>
                  <a:latin typeface="Arial" panose="020B0604020202020204" pitchFamily="34" charset="0"/>
                  <a:ea typeface="+mn-ea"/>
                  <a:cs typeface="Arial" panose="020B0604020202020204" pitchFamily="34" charset="0"/>
                </a:rPr>
                <a:t>Open Case with RSA</a:t>
              </a:r>
            </a:p>
            <a:p>
              <a:pPr defTabSz="804672">
                <a:spcAft>
                  <a:spcPts val="600"/>
                </a:spcAft>
              </a:pPr>
              <a:endParaRPr lang="en-US" sz="1056" kern="1200">
                <a:solidFill>
                  <a:prstClr val="black"/>
                </a:solidFill>
                <a:latin typeface="Arial" panose="020B0604020202020204" pitchFamily="34" charset="0"/>
                <a:ea typeface="+mn-ea"/>
                <a:cs typeface="Arial" panose="020B0604020202020204" pitchFamily="34" charset="0"/>
              </a:endParaRPr>
            </a:p>
            <a:p>
              <a:pPr defTabSz="804672">
                <a:spcAft>
                  <a:spcPts val="600"/>
                </a:spcAft>
              </a:pPr>
              <a:r>
                <a:rPr lang="en-US" sz="1232" kern="1200">
                  <a:solidFill>
                    <a:schemeClr val="tx1"/>
                  </a:solidFill>
                  <a:latin typeface="Arial" panose="020B0604020202020204" pitchFamily="34" charset="0"/>
                  <a:ea typeface="+mn-ea"/>
                  <a:cs typeface="Arial" panose="020B0604020202020204" pitchFamily="34" charset="0"/>
                </a:rPr>
                <a:t>Informed choice begins when you first contact the agency to apply for vocational rehabilitation (VR) services and continues throughout the rehabilitation process</a:t>
              </a:r>
              <a:r>
                <a:rPr lang="en-US" sz="1232" kern="1200">
                  <a:solidFill>
                    <a:schemeClr val="tx1"/>
                  </a:solidFill>
                  <a:latin typeface="+mn-lt"/>
                  <a:ea typeface="+mn-ea"/>
                  <a:cs typeface="+mn-cs"/>
                </a:rPr>
                <a:t>. </a:t>
              </a:r>
              <a:endParaRPr lang="en-US" sz="1232" kern="1200">
                <a:solidFill>
                  <a:prstClr val="black"/>
                </a:solidFill>
                <a:latin typeface="Calibri" panose="020F0502020204030204"/>
                <a:ea typeface="+mn-ea"/>
                <a:cs typeface="+mn-cs"/>
              </a:endParaRPr>
            </a:p>
            <a:p>
              <a:pPr defTabSz="804672">
                <a:spcAft>
                  <a:spcPts val="600"/>
                </a:spcAft>
              </a:pPr>
              <a:r>
                <a:rPr lang="en-US" sz="1232" kern="1200">
                  <a:solidFill>
                    <a:prstClr val="black"/>
                  </a:solidFill>
                  <a:latin typeface="Calibri" panose="020F0502020204030204"/>
                  <a:ea typeface="+mn-ea"/>
                  <a:cs typeface="+mn-cs"/>
                </a:rPr>
                <a:t> </a:t>
              </a:r>
              <a:endParaRPr lang="en-US" sz="1400">
                <a:solidFill>
                  <a:prstClr val="black"/>
                </a:solidFill>
                <a:latin typeface="Calibri" panose="020F0502020204030204"/>
              </a:endParaRPr>
            </a:p>
          </p:txBody>
        </p:sp>
        <p:sp>
          <p:nvSpPr>
            <p:cNvPr id="26" name="TextBox 25"/>
            <p:cNvSpPr txBox="1"/>
            <p:nvPr/>
          </p:nvSpPr>
          <p:spPr>
            <a:xfrm>
              <a:off x="1799095" y="1335841"/>
              <a:ext cx="1858504" cy="4177598"/>
            </a:xfrm>
            <a:prstGeom prst="rect">
              <a:avLst/>
            </a:prstGeom>
            <a:noFill/>
            <a:ln w="15875">
              <a:noFill/>
              <a:prstDash val="dash"/>
            </a:ln>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Explore what you want to do</a:t>
              </a:r>
            </a:p>
            <a:p>
              <a:pPr defTabSz="804672">
                <a:spcAft>
                  <a:spcPts val="600"/>
                </a:spcAft>
              </a:pPr>
              <a:endParaRPr lang="en-US" sz="1584" kern="1200">
                <a:solidFill>
                  <a:prstClr val="black"/>
                </a:solidFill>
                <a:latin typeface="Arial" pitchFamily="34" charset="0"/>
                <a:ea typeface="+mn-ea"/>
                <a:cs typeface="Arial" pitchFamily="34" charset="0"/>
              </a:endParaRPr>
            </a:p>
            <a:p>
              <a:pPr defTabSz="804672">
                <a:spcAft>
                  <a:spcPts val="600"/>
                </a:spcAft>
              </a:pPr>
              <a:r>
                <a:rPr lang="en-US" sz="1232" kern="1200">
                  <a:solidFill>
                    <a:prstClr val="black"/>
                  </a:solidFill>
                  <a:latin typeface="Arial" panose="020B0604020202020204" pitchFamily="34" charset="0"/>
                  <a:ea typeface="+mn-ea"/>
                  <a:cs typeface="Arial" panose="020B0604020202020204" pitchFamily="34" charset="0"/>
                </a:rPr>
                <a:t>During the intake, the applicant explores interests, strengths, and abilities with support of VRC </a:t>
              </a:r>
              <a:r>
                <a:rPr lang="en-US" sz="1232" kern="1200">
                  <a:solidFill>
                    <a:srgbClr val="000000"/>
                  </a:solidFill>
                  <a:latin typeface="Arial" pitchFamily="34" charset="0"/>
                  <a:ea typeface="+mn-ea"/>
                  <a:cs typeface="Arial" pitchFamily="34" charset="0"/>
                </a:rPr>
                <a:t>to develop an employment goal.</a:t>
              </a:r>
            </a:p>
            <a:p>
              <a:pPr defTabSz="804672">
                <a:spcAft>
                  <a:spcPts val="600"/>
                </a:spcAft>
              </a:pPr>
              <a:endParaRPr lang="en-US" sz="1232" kern="1200">
                <a:solidFill>
                  <a:prstClr val="black"/>
                </a:solidFill>
                <a:latin typeface="Arial" pitchFamily="34" charset="0"/>
                <a:ea typeface="+mn-ea"/>
                <a:cs typeface="Arial" pitchFamily="34" charset="0"/>
              </a:endParaRPr>
            </a:p>
            <a:p>
              <a:pPr defTabSz="804672">
                <a:spcAft>
                  <a:spcPts val="600"/>
                </a:spcAft>
              </a:pPr>
              <a:endParaRPr lang="en-US" sz="1232" kern="1200">
                <a:solidFill>
                  <a:prstClr val="black"/>
                </a:solidFill>
                <a:latin typeface="Arial" pitchFamily="34" charset="0"/>
                <a:ea typeface="+mn-ea"/>
                <a:cs typeface="Arial" pitchFamily="34" charset="0"/>
              </a:endParaRPr>
            </a:p>
            <a:p>
              <a:pPr>
                <a:spcAft>
                  <a:spcPts val="600"/>
                </a:spcAft>
              </a:pPr>
              <a:endParaRPr lang="en-US" sz="1400">
                <a:solidFill>
                  <a:prstClr val="black"/>
                </a:solidFill>
                <a:latin typeface="Calibri" panose="020F0502020204030204"/>
              </a:endParaRPr>
            </a:p>
          </p:txBody>
        </p:sp>
        <p:sp>
          <p:nvSpPr>
            <p:cNvPr id="27" name="TextBox 26"/>
            <p:cNvSpPr txBox="1"/>
            <p:nvPr/>
          </p:nvSpPr>
          <p:spPr>
            <a:xfrm>
              <a:off x="3657601" y="1319946"/>
              <a:ext cx="1676399" cy="6349960"/>
            </a:xfrm>
            <a:prstGeom prst="rect">
              <a:avLst/>
            </a:prstGeom>
            <a:noFill/>
            <a:ln w="15875">
              <a:noFill/>
              <a:prstDash val="dash"/>
            </a:ln>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Develop IPE </a:t>
              </a:r>
            </a:p>
            <a:p>
              <a:pPr defTabSz="804672">
                <a:spcAft>
                  <a:spcPts val="600"/>
                </a:spcAft>
              </a:pPr>
              <a:endParaRPr lang="en-US" sz="1232" kern="1200">
                <a:solidFill>
                  <a:prstClr val="black"/>
                </a:solidFill>
                <a:latin typeface="Arial" pitchFamily="34" charset="0"/>
                <a:ea typeface="+mn-ea"/>
                <a:cs typeface="Arial" pitchFamily="34" charset="0"/>
              </a:endParaRPr>
            </a:p>
            <a:p>
              <a:pPr defTabSz="804672">
                <a:spcAft>
                  <a:spcPts val="600"/>
                </a:spcAft>
              </a:pPr>
              <a:r>
                <a:rPr lang="en-US" sz="1232" kern="1200">
                  <a:solidFill>
                    <a:prstClr val="black"/>
                  </a:solidFill>
                  <a:latin typeface="Arial" pitchFamily="34" charset="0"/>
                  <a:ea typeface="+mn-ea"/>
                  <a:cs typeface="Arial" pitchFamily="34" charset="0"/>
                </a:rPr>
                <a:t>Once eligibility has been determined, the client will complete a comprehensive needs assessment  and will work with the VRC collaboratively to develop Individualized Plan for Employment (IPE). </a:t>
              </a:r>
            </a:p>
            <a:p>
              <a:pPr defTabSz="804672">
                <a:spcAft>
                  <a:spcPts val="600"/>
                </a:spcAft>
              </a:pPr>
              <a:endParaRPr lang="en-US" sz="1232" kern="1200">
                <a:solidFill>
                  <a:prstClr val="black"/>
                </a:solidFill>
                <a:latin typeface="Arial" pitchFamily="34" charset="0"/>
                <a:ea typeface="+mn-ea"/>
                <a:cs typeface="Arial" pitchFamily="34" charset="0"/>
              </a:endParaRPr>
            </a:p>
            <a:p>
              <a:pPr defTabSz="804672">
                <a:spcAft>
                  <a:spcPts val="600"/>
                </a:spcAft>
              </a:pPr>
              <a:r>
                <a:rPr lang="en-US" sz="1232" kern="1200">
                  <a:solidFill>
                    <a:srgbClr val="000000"/>
                  </a:solidFill>
                  <a:latin typeface="Arial" pitchFamily="34" charset="0"/>
                  <a:ea typeface="+mn-ea"/>
                  <a:cs typeface="Arial" pitchFamily="34" charset="0"/>
                </a:rPr>
                <a:t>The IPE is based on the Applicant’s </a:t>
              </a:r>
              <a:r>
                <a:rPr lang="en-US" sz="1232" kern="1200">
                  <a:solidFill>
                    <a:prstClr val="black"/>
                  </a:solidFill>
                  <a:latin typeface="Arial" pitchFamily="34" charset="0"/>
                  <a:ea typeface="+mn-ea"/>
                  <a:cs typeface="Arial" pitchFamily="34" charset="0"/>
                </a:rPr>
                <a:t>informed choice.</a:t>
              </a:r>
            </a:p>
            <a:p>
              <a:pPr defTabSz="804672">
                <a:spcAft>
                  <a:spcPts val="600"/>
                </a:spcAft>
              </a:pPr>
              <a:endParaRPr lang="en-US" sz="1232" kern="1200">
                <a:solidFill>
                  <a:prstClr val="black"/>
                </a:solidFill>
                <a:latin typeface="Arial" pitchFamily="34" charset="0"/>
                <a:ea typeface="+mn-ea"/>
                <a:cs typeface="Arial" pitchFamily="34" charset="0"/>
              </a:endParaRPr>
            </a:p>
            <a:p>
              <a:pPr defTabSz="804672">
                <a:spcAft>
                  <a:spcPts val="600"/>
                </a:spcAft>
              </a:pPr>
              <a:r>
                <a:rPr lang="en-US" sz="1232" kern="1200">
                  <a:solidFill>
                    <a:prstClr val="black"/>
                  </a:solidFill>
                  <a:latin typeface="Arial" pitchFamily="34" charset="0"/>
                  <a:ea typeface="+mn-ea"/>
                  <a:cs typeface="Arial" pitchFamily="34" charset="0"/>
                </a:rPr>
                <a:t>  </a:t>
              </a:r>
              <a:endParaRPr lang="en-US" sz="1400">
                <a:solidFill>
                  <a:prstClr val="black"/>
                </a:solidFill>
                <a:latin typeface="Arial" pitchFamily="34" charset="0"/>
                <a:cs typeface="Arial" pitchFamily="34" charset="0"/>
              </a:endParaRPr>
            </a:p>
          </p:txBody>
        </p:sp>
        <p:sp>
          <p:nvSpPr>
            <p:cNvPr id="28" name="TextBox 27"/>
            <p:cNvSpPr txBox="1"/>
            <p:nvPr/>
          </p:nvSpPr>
          <p:spPr>
            <a:xfrm>
              <a:off x="5410200" y="1333357"/>
              <a:ext cx="1752600" cy="5347334"/>
            </a:xfrm>
            <a:prstGeom prst="rect">
              <a:avLst/>
            </a:prstGeom>
            <a:noFill/>
            <a:ln w="15875">
              <a:noFill/>
              <a:prstDash val="dash"/>
            </a:ln>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Prepare for Employment</a:t>
              </a:r>
            </a:p>
            <a:p>
              <a:pPr defTabSz="804672">
                <a:spcAft>
                  <a:spcPts val="600"/>
                </a:spcAft>
              </a:pPr>
              <a:endParaRPr lang="en-US" sz="1584" b="1" kern="1200">
                <a:solidFill>
                  <a:prstClr val="black"/>
                </a:solidFill>
                <a:latin typeface="Arial" pitchFamily="34" charset="0"/>
                <a:ea typeface="+mn-ea"/>
                <a:cs typeface="Arial" pitchFamily="34" charset="0"/>
              </a:endParaRPr>
            </a:p>
            <a:p>
              <a:pPr defTabSz="804672">
                <a:spcAft>
                  <a:spcPts val="600"/>
                </a:spcAft>
              </a:pPr>
              <a:r>
                <a:rPr lang="en-US" sz="1232" i="1" kern="1200">
                  <a:solidFill>
                    <a:prstClr val="black"/>
                  </a:solidFill>
                  <a:latin typeface="Arial" pitchFamily="34" charset="0"/>
                  <a:ea typeface="+mn-ea"/>
                  <a:cs typeface="Arial" pitchFamily="34" charset="0"/>
                </a:rPr>
                <a:t>Implement IPE</a:t>
              </a:r>
            </a:p>
            <a:p>
              <a:pPr defTabSz="804672">
                <a:spcAft>
                  <a:spcPts val="600"/>
                </a:spcAft>
              </a:pPr>
              <a:endParaRPr lang="en-US" sz="1232" i="1" kern="1200">
                <a:solidFill>
                  <a:prstClr val="black"/>
                </a:solidFill>
                <a:latin typeface="Arial" pitchFamily="34" charset="0"/>
                <a:ea typeface="+mn-ea"/>
                <a:cs typeface="Arial" pitchFamily="34" charset="0"/>
              </a:endParaRPr>
            </a:p>
            <a:p>
              <a:pPr defTabSz="804672">
                <a:spcAft>
                  <a:spcPts val="600"/>
                </a:spcAft>
              </a:pPr>
              <a:r>
                <a:rPr lang="en-US" sz="1232" kern="1200">
                  <a:solidFill>
                    <a:prstClr val="black"/>
                  </a:solidFill>
                  <a:latin typeface="Arial" pitchFamily="34" charset="0"/>
                  <a:ea typeface="+mn-ea"/>
                  <a:cs typeface="Arial" pitchFamily="34" charset="0"/>
                </a:rPr>
                <a:t>The client receives services identified in the IPE that will help build skill-sets </a:t>
              </a:r>
              <a:r>
                <a:rPr lang="en-US" sz="1232" kern="1200">
                  <a:solidFill>
                    <a:srgbClr val="000000"/>
                  </a:solidFill>
                  <a:latin typeface="Arial" pitchFamily="34" charset="0"/>
                  <a:ea typeface="+mn-ea"/>
                  <a:cs typeface="Arial" pitchFamily="34" charset="0"/>
                </a:rPr>
                <a:t>necessary to achieve the individual's employment goal utilizing informed choice. </a:t>
              </a:r>
            </a:p>
            <a:p>
              <a:pPr defTabSz="804672">
                <a:spcAft>
                  <a:spcPts val="600"/>
                </a:spcAft>
              </a:pPr>
              <a:endParaRPr lang="en-US" sz="1232" kern="1200">
                <a:solidFill>
                  <a:srgbClr val="000000"/>
                </a:solidFill>
                <a:latin typeface="Arial" pitchFamily="34" charset="0"/>
                <a:ea typeface="+mn-ea"/>
                <a:cs typeface="Arial" pitchFamily="34" charset="0"/>
              </a:endParaRPr>
            </a:p>
            <a:p>
              <a:pPr defTabSz="804672">
                <a:spcAft>
                  <a:spcPts val="600"/>
                </a:spcAft>
              </a:pPr>
              <a:r>
                <a:rPr lang="en-US" sz="1232" b="1" kern="1200">
                  <a:solidFill>
                    <a:srgbClr val="FF0000"/>
                  </a:solidFill>
                  <a:latin typeface="Arial" pitchFamily="34" charset="0"/>
                  <a:ea typeface="+mn-ea"/>
                  <a:cs typeface="Arial" pitchFamily="34" charset="0"/>
                </a:rPr>
                <a:t> </a:t>
              </a:r>
              <a:endParaRPr lang="en-US" sz="1400" b="1">
                <a:solidFill>
                  <a:srgbClr val="FF0000"/>
                </a:solidFill>
                <a:latin typeface="Arial" pitchFamily="34" charset="0"/>
                <a:cs typeface="Arial" pitchFamily="34" charset="0"/>
              </a:endParaRPr>
            </a:p>
          </p:txBody>
        </p:sp>
        <p:sp>
          <p:nvSpPr>
            <p:cNvPr id="29" name="TextBox 28"/>
            <p:cNvSpPr txBox="1"/>
            <p:nvPr/>
          </p:nvSpPr>
          <p:spPr>
            <a:xfrm>
              <a:off x="7315200" y="1278751"/>
              <a:ext cx="1676400" cy="3968716"/>
            </a:xfrm>
            <a:prstGeom prst="rect">
              <a:avLst/>
            </a:prstGeom>
            <a:noFill/>
            <a:ln w="15875">
              <a:noFill/>
              <a:prstDash val="dash"/>
            </a:ln>
          </p:spPr>
          <p:txBody>
            <a:bodyPr wrap="square" rtlCol="0">
              <a:spAutoFit/>
            </a:bodyPr>
            <a:lstStyle/>
            <a:p>
              <a:pPr defTabSz="804672">
                <a:spcAft>
                  <a:spcPts val="600"/>
                </a:spcAft>
              </a:pPr>
              <a:r>
                <a:rPr lang="en-US" sz="1584" b="1" kern="1200">
                  <a:solidFill>
                    <a:prstClr val="black"/>
                  </a:solidFill>
                  <a:latin typeface="Arial" pitchFamily="34" charset="0"/>
                  <a:ea typeface="+mn-ea"/>
                  <a:cs typeface="Arial" pitchFamily="34" charset="0"/>
                </a:rPr>
                <a:t>Search for a job &amp; get hired!</a:t>
              </a:r>
            </a:p>
            <a:p>
              <a:pPr defTabSz="804672">
                <a:spcAft>
                  <a:spcPts val="600"/>
                </a:spcAft>
              </a:pPr>
              <a:endParaRPr lang="en-US" sz="1584" b="1" kern="1200">
                <a:solidFill>
                  <a:prstClr val="black"/>
                </a:solidFill>
                <a:latin typeface="Arial" pitchFamily="34" charset="0"/>
                <a:ea typeface="+mn-ea"/>
                <a:cs typeface="Arial" pitchFamily="34" charset="0"/>
              </a:endParaRPr>
            </a:p>
            <a:p>
              <a:pPr defTabSz="804672">
                <a:spcAft>
                  <a:spcPts val="600"/>
                </a:spcAft>
              </a:pPr>
              <a:r>
                <a:rPr lang="en-US" sz="1232" kern="1200">
                  <a:solidFill>
                    <a:prstClr val="black"/>
                  </a:solidFill>
                  <a:latin typeface="Arial" pitchFamily="34" charset="0"/>
                  <a:ea typeface="+mn-ea"/>
                  <a:cs typeface="Arial" pitchFamily="34" charset="0"/>
                </a:rPr>
                <a:t>The client continues to receive services that will help them search for a job and get hired</a:t>
              </a:r>
            </a:p>
            <a:p>
              <a:pPr defTabSz="804672">
                <a:spcAft>
                  <a:spcPts val="600"/>
                </a:spcAft>
              </a:pPr>
              <a:endParaRPr lang="en-US" sz="1232" kern="1200">
                <a:solidFill>
                  <a:srgbClr val="000000"/>
                </a:solidFill>
                <a:latin typeface="Arial" pitchFamily="34" charset="0"/>
                <a:ea typeface="+mn-ea"/>
                <a:cs typeface="Arial" pitchFamily="34" charset="0"/>
              </a:endParaRPr>
            </a:p>
            <a:p>
              <a:pPr>
                <a:spcAft>
                  <a:spcPts val="600"/>
                </a:spcAft>
              </a:pPr>
              <a:endParaRPr lang="en-US" sz="14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888690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9DBEB-DAD8-73D1-3F43-1A02F99B7088}"/>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Informed Choice</a:t>
            </a:r>
            <a:endParaRPr lang="en-US" sz="4400" kern="1200">
              <a:solidFill>
                <a:srgbClr val="FFFFFF"/>
              </a:solidFill>
              <a:latin typeface="+mj-lt"/>
              <a:ea typeface="+mj-ea"/>
              <a:cs typeface="+mj-cs"/>
            </a:endParaRP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a:extLst>
              <a:ext uri="{FF2B5EF4-FFF2-40B4-BE49-F238E27FC236}">
                <a16:creationId xmlns:a16="http://schemas.microsoft.com/office/drawing/2014/main" id="{059C194E-847B-F02D-E7EE-F75997D7E069}"/>
              </a:ext>
            </a:extLst>
          </p:cNvPr>
          <p:cNvSpPr>
            <a:spLocks noGrp="1"/>
          </p:cNvSpPr>
          <p:nvPr>
            <p:ph type="subTitle" idx="1"/>
          </p:nvPr>
        </p:nvSpPr>
        <p:spPr>
          <a:xfrm>
            <a:off x="4488174" y="2042657"/>
            <a:ext cx="7073112" cy="2070936"/>
          </a:xfrm>
        </p:spPr>
        <p:txBody>
          <a:bodyPr vert="horz" lIns="91440" tIns="45720" rIns="91440" bIns="45720" rtlCol="0" anchor="ctr">
            <a:normAutofit/>
          </a:bodyPr>
          <a:lstStyle/>
          <a:p>
            <a:pPr algn="l"/>
            <a:r>
              <a:rPr lang="en-US" sz="1600"/>
              <a:t>DDS RSA ensures that you (or your representative) are provided with information and support services to assist you in exercising informed choice.  An Informed Choice is a decision-making process that occurs throughout the VR process. </a:t>
            </a:r>
            <a:endParaRPr lang="en-US"/>
          </a:p>
          <a:p>
            <a:pPr algn="l"/>
            <a:r>
              <a:rPr lang="en-US" sz="1600"/>
              <a:t>Together, you and your VR counselor will gather information to help you explore your options and provide the information you need to make choices. Your counselor will use appropriate communication methods to inform you about the availability and opportunities to exercise informed choice.</a:t>
            </a:r>
            <a:endParaRPr lang="en-US"/>
          </a:p>
        </p:txBody>
      </p:sp>
      <p:pic>
        <p:nvPicPr>
          <p:cNvPr id="5" name="Picture 4">
            <a:extLst>
              <a:ext uri="{FF2B5EF4-FFF2-40B4-BE49-F238E27FC236}">
                <a16:creationId xmlns:a16="http://schemas.microsoft.com/office/drawing/2014/main" id="{61E9012D-875D-4A7B-7DE0-30559D993D1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6893" y="5860950"/>
            <a:ext cx="819150" cy="862066"/>
          </a:xfrm>
          <a:prstGeom prst="rect">
            <a:avLst/>
          </a:prstGeom>
        </p:spPr>
      </p:pic>
      <p:sp>
        <p:nvSpPr>
          <p:cNvPr id="4" name="Slide Number Placeholder 3">
            <a:extLst>
              <a:ext uri="{FF2B5EF4-FFF2-40B4-BE49-F238E27FC236}">
                <a16:creationId xmlns:a16="http://schemas.microsoft.com/office/drawing/2014/main" id="{713484B4-2C7A-FB8A-7E2E-E70974BE0C6E}"/>
              </a:ext>
            </a:extLst>
          </p:cNvPr>
          <p:cNvSpPr>
            <a:spLocks noGrp="1"/>
          </p:cNvSpPr>
          <p:nvPr>
            <p:ph type="sldNum" sz="quarter" idx="12"/>
          </p:nvPr>
        </p:nvSpPr>
        <p:spPr/>
        <p:txBody>
          <a:bodyPr/>
          <a:lstStyle/>
          <a:p>
            <a:fld id="{E2F62693-E8BE-4941-9067-AF942CA92440}" type="slidenum">
              <a:rPr lang="en-US" smtClean="0"/>
              <a:t>5</a:t>
            </a:fld>
            <a:endParaRPr lang="en-US"/>
          </a:p>
        </p:txBody>
      </p:sp>
    </p:spTree>
    <p:extLst>
      <p:ext uri="{BB962C8B-B14F-4D97-AF65-F5344CB8AC3E}">
        <p14:creationId xmlns:p14="http://schemas.microsoft.com/office/powerpoint/2010/main" val="421808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9DBEB-DAD8-73D1-3F43-1A02F99B7088}"/>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Informed Choice</a:t>
            </a:r>
            <a:endParaRPr lang="en-US" sz="4400" kern="1200">
              <a:solidFill>
                <a:srgbClr val="FFFFFF"/>
              </a:solidFill>
              <a:latin typeface="+mj-lt"/>
              <a:ea typeface="+mj-ea"/>
              <a:cs typeface="+mj-cs"/>
            </a:endParaRP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a:extLst>
              <a:ext uri="{FF2B5EF4-FFF2-40B4-BE49-F238E27FC236}">
                <a16:creationId xmlns:a16="http://schemas.microsoft.com/office/drawing/2014/main" id="{059C194E-847B-F02D-E7EE-F75997D7E069}"/>
              </a:ext>
            </a:extLst>
          </p:cNvPr>
          <p:cNvSpPr>
            <a:spLocks noGrp="1"/>
          </p:cNvSpPr>
          <p:nvPr>
            <p:ph type="subTitle" idx="1"/>
          </p:nvPr>
        </p:nvSpPr>
        <p:spPr>
          <a:xfrm>
            <a:off x="4447308" y="1153572"/>
            <a:ext cx="6906491" cy="3980017"/>
          </a:xfrm>
        </p:spPr>
        <p:txBody>
          <a:bodyPr vert="horz" lIns="91440" tIns="45720" rIns="91440" bIns="45720" rtlCol="0" anchor="ctr">
            <a:noAutofit/>
          </a:bodyPr>
          <a:lstStyle/>
          <a:p>
            <a:pPr algn="l"/>
            <a:r>
              <a:rPr lang="en-US" sz="1600"/>
              <a:t>Informed choice begins when you first contact the agency to apply for vocational rehabilitation (VR) services and continues throughout the rehabilitation process. As an applicant or an individual eligible to receive VR services, you have the right to exercise informed choice in decisions related to the provision of VR services, including:</a:t>
            </a:r>
          </a:p>
          <a:p>
            <a:pPr marL="342900" indent="-228600" algn="l">
              <a:buFont typeface="Arial" panose="020B0604020202020204" pitchFamily="34" charset="0"/>
              <a:buChar char="•"/>
            </a:pPr>
            <a:r>
              <a:rPr lang="en-US" sz="1600"/>
              <a:t>Decisions and plans for the type of assessments and evaluations</a:t>
            </a:r>
          </a:p>
          <a:p>
            <a:pPr marL="342900" indent="-228600" algn="l">
              <a:buFont typeface="Arial" panose="020B0604020202020204" pitchFamily="34" charset="0"/>
              <a:buChar char="•"/>
            </a:pPr>
            <a:r>
              <a:rPr lang="en-US" sz="1600"/>
              <a:t>Choices among the methods used to procure VR services</a:t>
            </a:r>
          </a:p>
          <a:p>
            <a:pPr marL="342900" indent="-228600" algn="l">
              <a:buFont typeface="Arial" panose="020B0604020202020204" pitchFamily="34" charset="0"/>
              <a:buChar char="•"/>
            </a:pPr>
            <a:r>
              <a:rPr lang="en-US" sz="1600"/>
              <a:t>Selection of an employment goal</a:t>
            </a:r>
          </a:p>
          <a:p>
            <a:pPr marL="342900" indent="-228600" algn="l">
              <a:buFont typeface="Arial" panose="020B0604020202020204" pitchFamily="34" charset="0"/>
              <a:buChar char="•"/>
            </a:pPr>
            <a:r>
              <a:rPr lang="en-US" sz="1600"/>
              <a:t>The entities that will provide the services to help you achieve your employment outcome</a:t>
            </a:r>
          </a:p>
          <a:p>
            <a:pPr marL="342900" indent="-228600" algn="l">
              <a:buFont typeface="Arial" panose="020B0604020202020204" pitchFamily="34" charset="0"/>
              <a:buChar char="•"/>
            </a:pPr>
            <a:r>
              <a:rPr lang="en-US" sz="1600"/>
              <a:t>The settings in which services are provided </a:t>
            </a:r>
          </a:p>
          <a:p>
            <a:pPr marL="342900" indent="-228600" algn="l">
              <a:buFont typeface="Arial" panose="020B0604020202020204" pitchFamily="34" charset="0"/>
              <a:buChar char="•"/>
            </a:pPr>
            <a:r>
              <a:rPr lang="en-US" sz="1600"/>
              <a:t>How services will be procured, including your financial contribution, if any. </a:t>
            </a:r>
          </a:p>
          <a:p>
            <a:pPr marL="342900" indent="-228600" algn="l">
              <a:buFont typeface="Arial" panose="020B0604020202020204" pitchFamily="34" charset="0"/>
              <a:buChar char="•"/>
            </a:pPr>
            <a:r>
              <a:rPr lang="en-US" sz="1600"/>
              <a:t>Development of Individualized Plan for Employment (IPE)</a:t>
            </a:r>
          </a:p>
        </p:txBody>
      </p:sp>
      <p:pic>
        <p:nvPicPr>
          <p:cNvPr id="5" name="Picture 4">
            <a:extLst>
              <a:ext uri="{FF2B5EF4-FFF2-40B4-BE49-F238E27FC236}">
                <a16:creationId xmlns:a16="http://schemas.microsoft.com/office/drawing/2014/main" id="{61E9012D-875D-4A7B-7DE0-30559D993D1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217" y="5860950"/>
            <a:ext cx="819150" cy="862066"/>
          </a:xfrm>
          <a:prstGeom prst="rect">
            <a:avLst/>
          </a:prstGeom>
        </p:spPr>
      </p:pic>
      <p:sp>
        <p:nvSpPr>
          <p:cNvPr id="4" name="Slide Number Placeholder 3">
            <a:extLst>
              <a:ext uri="{FF2B5EF4-FFF2-40B4-BE49-F238E27FC236}">
                <a16:creationId xmlns:a16="http://schemas.microsoft.com/office/drawing/2014/main" id="{866B6928-665C-2013-E417-BEE42E6AE616}"/>
              </a:ext>
            </a:extLst>
          </p:cNvPr>
          <p:cNvSpPr>
            <a:spLocks noGrp="1"/>
          </p:cNvSpPr>
          <p:nvPr>
            <p:ph type="sldNum" sz="quarter" idx="12"/>
          </p:nvPr>
        </p:nvSpPr>
        <p:spPr/>
        <p:txBody>
          <a:bodyPr/>
          <a:lstStyle/>
          <a:p>
            <a:fld id="{E2F62693-E8BE-4941-9067-AF942CA92440}" type="slidenum">
              <a:rPr lang="en-US" smtClean="0"/>
              <a:t>6</a:t>
            </a:fld>
            <a:endParaRPr lang="en-US"/>
          </a:p>
        </p:txBody>
      </p:sp>
    </p:spTree>
    <p:extLst>
      <p:ext uri="{BB962C8B-B14F-4D97-AF65-F5344CB8AC3E}">
        <p14:creationId xmlns:p14="http://schemas.microsoft.com/office/powerpoint/2010/main" val="399527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9DBEB-DAD8-73D1-3F43-1A02F99B7088}"/>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Informed Choice</a:t>
            </a:r>
            <a:endParaRPr lang="en-US" sz="4400" kern="1200">
              <a:solidFill>
                <a:srgbClr val="FFFFFF"/>
              </a:solidFill>
              <a:latin typeface="+mj-lt"/>
              <a:ea typeface="+mj-ea"/>
              <a:cs typeface="+mj-cs"/>
            </a:endParaRPr>
          </a:p>
        </p:txBody>
      </p:sp>
      <p:sp>
        <p:nvSpPr>
          <p:cNvPr id="55" name="Arc 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AFFFDF3-0F86-9203-660D-E15983FE524D}"/>
              </a:ext>
            </a:extLst>
          </p:cNvPr>
          <p:cNvSpPr txBox="1"/>
          <p:nvPr/>
        </p:nvSpPr>
        <p:spPr>
          <a:xfrm>
            <a:off x="4447308" y="867344"/>
            <a:ext cx="6906491" cy="5585619"/>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1400"/>
              <a:t>The information provided by your counselor will consider your unique strengths, resources, priorities, concerns, abilities, capabilities, and interests to help you achieve your employment outcome.</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It is important to remember, however, that informed choice does not mean unlimited or unreasonable choice. Your counselor may not always be able to support your choice. If this occurs, the counselor will explain the reason(s) and help you consider other choices</a:t>
            </a:r>
          </a:p>
          <a:p>
            <a:pPr indent="-228600">
              <a:lnSpc>
                <a:spcPct val="90000"/>
              </a:lnSpc>
              <a:spcAft>
                <a:spcPts val="600"/>
              </a:spcAft>
              <a:buFont typeface="Arial" panose="020B0604020202020204" pitchFamily="34" charset="0"/>
              <a:buChar char="•"/>
            </a:pPr>
            <a:endParaRPr lang="en-US" sz="1400"/>
          </a:p>
          <a:p>
            <a:pPr marL="0" marR="0" indent="-228600">
              <a:lnSpc>
                <a:spcPct val="90000"/>
              </a:lnSpc>
              <a:spcBef>
                <a:spcPts val="0"/>
              </a:spcBef>
              <a:spcAft>
                <a:spcPts val="0"/>
              </a:spcAft>
              <a:buFont typeface="Arial" panose="020B0604020202020204" pitchFamily="34" charset="0"/>
              <a:buChar char="•"/>
            </a:pPr>
            <a:r>
              <a:rPr lang="en-US" sz="1400">
                <a:effectLst/>
              </a:rPr>
              <a:t>In addition, you have a right if you are dissatisfied with any action taken in your case to</a:t>
            </a:r>
          </a:p>
          <a:p>
            <a:pPr rtl="0"/>
            <a:r>
              <a:rPr lang="en-US" sz="1400">
                <a:effectLst/>
              </a:rPr>
              <a:t>to the following remedies:</a:t>
            </a:r>
          </a:p>
          <a:p>
            <a:pPr lvl="1"/>
            <a:endParaRPr lang="en-US" sz="1400">
              <a:effectLst/>
            </a:endParaRPr>
          </a:p>
          <a:p>
            <a:pPr lvl="1"/>
            <a:r>
              <a:rPr lang="en-US" sz="1400">
                <a:effectLst/>
              </a:rPr>
              <a:t>A) Request an Informal Administration Review Meeting</a:t>
            </a:r>
            <a:endParaRPr lang="en-US" sz="1400"/>
          </a:p>
          <a:p>
            <a:pPr lvl="1"/>
            <a:endParaRPr lang="en-US" sz="1400">
              <a:effectLst/>
            </a:endParaRPr>
          </a:p>
          <a:p>
            <a:pPr lvl="1"/>
            <a:r>
              <a:rPr lang="en-US" sz="1400">
                <a:effectLst/>
              </a:rPr>
              <a:t>B) Request Mediation</a:t>
            </a:r>
          </a:p>
          <a:p>
            <a:pPr lvl="1"/>
            <a:endParaRPr lang="en-US" sz="1400">
              <a:effectLst/>
            </a:endParaRPr>
          </a:p>
          <a:p>
            <a:pPr lvl="1"/>
            <a:r>
              <a:rPr lang="en-US" sz="1400">
                <a:effectLst/>
              </a:rPr>
              <a:t>C) Request an Impartial Due Process Hearing with OAH</a:t>
            </a:r>
          </a:p>
          <a:p>
            <a:pPr lvl="1"/>
            <a:endParaRPr lang="en-US" sz="1400">
              <a:effectLst/>
            </a:endParaRPr>
          </a:p>
          <a:p>
            <a:pPr lvl="1"/>
            <a:r>
              <a:rPr lang="en-US" sz="1400">
                <a:effectLst/>
              </a:rPr>
              <a:t>D) Request an Interpreter or Other Method(s) of Communication</a:t>
            </a:r>
          </a:p>
          <a:p>
            <a:pPr lvl="1"/>
            <a:endParaRPr lang="en-US" sz="1400">
              <a:effectLst/>
            </a:endParaRPr>
          </a:p>
          <a:p>
            <a:pPr lvl="1"/>
            <a:r>
              <a:rPr lang="en-US" sz="1400">
                <a:effectLst/>
              </a:rPr>
              <a:t>In addition, if you need assistance with any of these actions, you may contact:</a:t>
            </a:r>
          </a:p>
          <a:p>
            <a:pPr lvl="1"/>
            <a:r>
              <a:rPr lang="en-US" sz="1400">
                <a:effectLst/>
              </a:rPr>
              <a:t>Client Assistance Program ("CAP")</a:t>
            </a:r>
          </a:p>
          <a:p>
            <a:pPr lvl="1"/>
            <a:endParaRPr lang="en-US" sz="1400">
              <a:effectLst/>
            </a:endParaRPr>
          </a:p>
          <a:p>
            <a:pPr lvl="1"/>
            <a:endParaRPr lang="en-US" sz="1400">
              <a:effectLst/>
            </a:endParaRPr>
          </a:p>
          <a:p>
            <a:pPr lvl="1" algn="ctr"/>
            <a:r>
              <a:rPr lang="en-US" sz="1400">
                <a:effectLst/>
              </a:rPr>
              <a:t>Disability Rights DC</a:t>
            </a:r>
          </a:p>
          <a:p>
            <a:pPr lvl="1" algn="ctr"/>
            <a:r>
              <a:rPr lang="en-US" sz="1400">
                <a:effectLst/>
              </a:rPr>
              <a:t>University Legal Services, Inc.</a:t>
            </a:r>
          </a:p>
          <a:p>
            <a:pPr lvl="1" algn="ctr"/>
            <a:r>
              <a:rPr lang="en-US" sz="1400">
                <a:effectLst/>
              </a:rPr>
              <a:t>220 I Street, N.E., Suite 130</a:t>
            </a:r>
          </a:p>
          <a:p>
            <a:pPr lvl="1" algn="ctr"/>
            <a:r>
              <a:rPr lang="en-US" sz="1400">
                <a:effectLst/>
              </a:rPr>
              <a:t>Washington, DC 20002</a:t>
            </a:r>
          </a:p>
          <a:p>
            <a:pPr lvl="1" algn="ctr"/>
            <a:r>
              <a:rPr lang="en-US" sz="1400">
                <a:effectLst/>
              </a:rPr>
              <a:t>Telephone number: (202) 547-0198 (voice) and (202) 547-2657 (TDD). </a:t>
            </a:r>
          </a:p>
          <a:p>
            <a:pPr lvl="1"/>
            <a:endParaRPr lang="en-US" sz="2000">
              <a:effectLst/>
            </a:endParaRP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endParaRPr lang="en-US" sz="1500"/>
          </a:p>
        </p:txBody>
      </p:sp>
      <p:sp>
        <p:nvSpPr>
          <p:cNvPr id="3" name="Slide Number Placeholder 2">
            <a:extLst>
              <a:ext uri="{FF2B5EF4-FFF2-40B4-BE49-F238E27FC236}">
                <a16:creationId xmlns:a16="http://schemas.microsoft.com/office/drawing/2014/main" id="{5EB7C9BB-483F-ACF9-9ADE-0446C1BCBC4A}"/>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E2F62693-E8BE-4941-9067-AF942CA92440}" type="slidenum">
              <a:rPr lang="en-US" smtClean="0">
                <a:solidFill>
                  <a:schemeClr val="tx1">
                    <a:tint val="75000"/>
                  </a:schemeClr>
                </a:solidFill>
              </a:rPr>
              <a:pPr>
                <a:spcAft>
                  <a:spcPts val="600"/>
                </a:spcAft>
              </a:pPr>
              <a:t>7</a:t>
            </a:fld>
            <a:endParaRPr lang="en-US">
              <a:solidFill>
                <a:schemeClr val="tx1">
                  <a:tint val="75000"/>
                </a:schemeClr>
              </a:solidFill>
            </a:endParaRPr>
          </a:p>
        </p:txBody>
      </p:sp>
      <p:pic>
        <p:nvPicPr>
          <p:cNvPr id="5" name="Picture 4">
            <a:extLst>
              <a:ext uri="{FF2B5EF4-FFF2-40B4-BE49-F238E27FC236}">
                <a16:creationId xmlns:a16="http://schemas.microsoft.com/office/drawing/2014/main" id="{61E9012D-875D-4A7B-7DE0-30559D993D1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217" y="5860950"/>
            <a:ext cx="819150" cy="862066"/>
          </a:xfrm>
          <a:prstGeom prst="rect">
            <a:avLst/>
          </a:prstGeom>
        </p:spPr>
      </p:pic>
    </p:spTree>
    <p:extLst>
      <p:ext uri="{BB962C8B-B14F-4D97-AF65-F5344CB8AC3E}">
        <p14:creationId xmlns:p14="http://schemas.microsoft.com/office/powerpoint/2010/main" val="91980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838200" y="673770"/>
            <a:ext cx="3220329" cy="2027227"/>
          </a:xfrm>
        </p:spPr>
        <p:txBody>
          <a:bodyPr anchor="t">
            <a:normAutofit/>
          </a:bodyPr>
          <a:lstStyle/>
          <a:p>
            <a:r>
              <a:rPr lang="en-US" sz="3800" b="1" u="sng">
                <a:solidFill>
                  <a:srgbClr val="FFFFFF"/>
                </a:solidFill>
              </a:rPr>
              <a:t>Comprehensive Assessment</a:t>
            </a:r>
            <a:endParaRPr lang="en-US" sz="3800" b="1">
              <a:solidFill>
                <a:srgbClr val="FFFFFF"/>
              </a:solidFill>
            </a:endParaRPr>
          </a:p>
        </p:txBody>
      </p:sp>
      <p:sp>
        <p:nvSpPr>
          <p:cNvPr id="2" name="Slide Number Placeholder 1"/>
          <p:cNvSpPr>
            <a:spLocks/>
          </p:cNvSpPr>
          <p:nvPr/>
        </p:nvSpPr>
        <p:spPr>
          <a:xfrm>
            <a:off x="9262449" y="4693570"/>
            <a:ext cx="1600542" cy="213035"/>
          </a:xfrm>
          <a:prstGeom prst="rect">
            <a:avLst/>
          </a:prstGeom>
        </p:spPr>
        <p:txBody>
          <a:bodyPr/>
          <a:lstStyle/>
          <a:p>
            <a:pPr defTabSz="530352">
              <a:spcAft>
                <a:spcPts val="600"/>
              </a:spcAft>
              <a:defRPr/>
            </a:pPr>
            <a:fld id="{A4E058B1-BD85-43D7-A1DD-75DFC86C1775}" type="slidenum">
              <a:rPr lang="en-US" altLang="en-US" sz="1044" kern="1200">
                <a:solidFill>
                  <a:srgbClr val="555555"/>
                </a:solidFill>
                <a:latin typeface="Calibri" panose="020F0502020204030204"/>
                <a:ea typeface="+mn-ea"/>
                <a:cs typeface="+mn-cs"/>
              </a:rPr>
              <a:pPr defTabSz="530352">
                <a:spcAft>
                  <a:spcPts val="600"/>
                </a:spcAft>
                <a:defRPr/>
              </a:pPr>
              <a:t>8</a:t>
            </a:fld>
            <a:endParaRPr lang="en-US" altLang="en-US">
              <a:solidFill>
                <a:prstClr val="black">
                  <a:tint val="75000"/>
                </a:prstClr>
              </a:solidFill>
              <a:latin typeface="Calibri" panose="020F0502020204030204"/>
            </a:endParaRPr>
          </a:p>
        </p:txBody>
      </p:sp>
      <p:graphicFrame>
        <p:nvGraphicFramePr>
          <p:cNvPr id="8" name="Diagram 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712722"/>
              </p:ext>
            </p:extLst>
          </p:nvPr>
        </p:nvGraphicFramePr>
        <p:xfrm>
          <a:off x="5595287" y="525008"/>
          <a:ext cx="5467504" cy="505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Image result for check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2325" y="1127445"/>
            <a:ext cx="304301" cy="3056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1480" y="2334632"/>
            <a:ext cx="304301" cy="3056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eck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1480" y="3531558"/>
            <a:ext cx="304301" cy="3056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eck 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888" y="4647921"/>
            <a:ext cx="304301" cy="3056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29370" y="6024132"/>
            <a:ext cx="662630" cy="697345"/>
          </a:xfrm>
          <a:prstGeom prst="rect">
            <a:avLst/>
          </a:prstGeom>
        </p:spPr>
      </p:pic>
      <p:sp>
        <p:nvSpPr>
          <p:cNvPr id="15" name="TextBox 14">
            <a:extLst>
              <a:ext uri="{FF2B5EF4-FFF2-40B4-BE49-F238E27FC236}">
                <a16:creationId xmlns:a16="http://schemas.microsoft.com/office/drawing/2014/main" id="{681CE40D-9A90-ED85-8F69-7317EB9AC110}"/>
              </a:ext>
            </a:extLst>
          </p:cNvPr>
          <p:cNvSpPr txBox="1"/>
          <p:nvPr/>
        </p:nvSpPr>
        <p:spPr>
          <a:xfrm>
            <a:off x="161652" y="5556017"/>
            <a:ext cx="7883221" cy="1631216"/>
          </a:xfrm>
          <a:prstGeom prst="rect">
            <a:avLst/>
          </a:prstGeom>
          <a:noFill/>
        </p:spPr>
        <p:txBody>
          <a:bodyPr wrap="square" lIns="91440" tIns="45720" rIns="91440" bIns="45720" rtlCol="0" anchor="t">
            <a:spAutoFit/>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lang="en-US" sz="1600"/>
              <a:t>Note: </a:t>
            </a:r>
            <a:r>
              <a:rPr lang="en-US" sz="1600">
                <a:effectLst/>
                <a:ea typeface="Aptos" panose="020B0004020202020204" pitchFamily="34" charset="0"/>
                <a:cs typeface="Aptos" panose="020B0004020202020204" pitchFamily="34" charset="0"/>
              </a:rPr>
              <a:t>In the absence of relevant documentation needed to collect information related to the client’s strengths, resources, priorities, concerns, abilities, capabilities, interests, and informed choice, a comprehensive needs assessment is completed to provide assistance with identifying appropriate services on the IPE</a:t>
            </a:r>
            <a:r>
              <a:rPr lang="en-US" sz="1600">
                <a:ea typeface="Aptos" panose="020B0004020202020204" pitchFamily="34" charset="0"/>
                <a:cs typeface="Aptos" panose="020B0004020202020204" pitchFamily="34" charset="0"/>
              </a:rPr>
              <a:t>.</a:t>
            </a:r>
            <a:endParaRPr lang="en-US" sz="1600">
              <a:effectLst/>
              <a:ea typeface="Aptos" panose="020B0004020202020204" pitchFamily="34" charset="0"/>
              <a:cs typeface="Aptos" panose="020B0004020202020204" pitchFamily="34" charset="0"/>
            </a:endParaRPr>
          </a:p>
          <a:p>
            <a:pPr marL="0" marR="0" lvl="0" indent="0" algn="l" defTabSz="457118" rtl="0" eaLnBrk="1" fontAlgn="auto" latinLnBrk="0" hangingPunct="1">
              <a:lnSpc>
                <a:spcPct val="100000"/>
              </a:lnSpc>
              <a:spcBef>
                <a:spcPts val="0"/>
              </a:spcBef>
              <a:spcAft>
                <a:spcPts val="0"/>
              </a:spcAft>
              <a:buClrTx/>
              <a:buSzTx/>
              <a:buFontTx/>
              <a:buNone/>
              <a:tabLst/>
              <a:defRPr/>
            </a:pPr>
            <a:endParaRPr lang="en-US"/>
          </a:p>
          <a:p>
            <a:endParaRPr lang="en-US">
              <a:cs typeface="Calibri"/>
            </a:endParaRPr>
          </a:p>
        </p:txBody>
      </p:sp>
      <p:sp>
        <p:nvSpPr>
          <p:cNvPr id="16" name="Slide Number Placeholder 15">
            <a:extLst>
              <a:ext uri="{FF2B5EF4-FFF2-40B4-BE49-F238E27FC236}">
                <a16:creationId xmlns:a16="http://schemas.microsoft.com/office/drawing/2014/main" id="{D4EAB437-4AE1-F13B-B5C8-F96D09D7B7BA}"/>
              </a:ext>
            </a:extLst>
          </p:cNvPr>
          <p:cNvSpPr>
            <a:spLocks noGrp="1"/>
          </p:cNvSpPr>
          <p:nvPr>
            <p:ph type="sldNum" sz="quarter" idx="12"/>
          </p:nvPr>
        </p:nvSpPr>
        <p:spPr/>
        <p:txBody>
          <a:bodyPr/>
          <a:lstStyle/>
          <a:p>
            <a:fld id="{A08269CA-F01A-4DE8-8714-F2D06882F059}" type="slidenum">
              <a:rPr lang="en-US" smtClean="0"/>
              <a:t>8</a:t>
            </a:fld>
            <a:endParaRPr lang="en-US"/>
          </a:p>
        </p:txBody>
      </p:sp>
    </p:spTree>
    <p:extLst>
      <p:ext uri="{BB962C8B-B14F-4D97-AF65-F5344CB8AC3E}">
        <p14:creationId xmlns:p14="http://schemas.microsoft.com/office/powerpoint/2010/main" val="3849556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D1BDE-DAF3-46AA-FE03-79E8A4F884E2}"/>
              </a:ext>
            </a:extLst>
          </p:cNvPr>
          <p:cNvSpPr>
            <a:spLocks noGrp="1"/>
          </p:cNvSpPr>
          <p:nvPr>
            <p:ph type="title"/>
          </p:nvPr>
        </p:nvSpPr>
        <p:spPr>
          <a:xfrm>
            <a:off x="686834" y="1153572"/>
            <a:ext cx="3200400" cy="4461163"/>
          </a:xfrm>
        </p:spPr>
        <p:txBody>
          <a:bodyPr>
            <a:normAutofit/>
          </a:bodyPr>
          <a:lstStyle/>
          <a:p>
            <a:r>
              <a:rPr lang="en-US">
                <a:solidFill>
                  <a:srgbClr val="FFFFFF"/>
                </a:solidFill>
              </a:rPr>
              <a:t>How does the individual select a provider?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F0A839-2CA9-6BE6-D3E8-58F4CE57A5FC}"/>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2600">
              <a:latin typeface="Aptos" panose="020B0004020202020204" pitchFamily="34" charset="0"/>
              <a:ea typeface="Aptos" panose="020B0004020202020204" pitchFamily="34" charset="0"/>
              <a:cs typeface="Aptos" panose="020B0004020202020204" pitchFamily="34" charset="0"/>
            </a:endParaRPr>
          </a:p>
          <a:p>
            <a:pPr marL="0" indent="0">
              <a:spcBef>
                <a:spcPts val="0"/>
              </a:spcBef>
              <a:buNone/>
            </a:pPr>
            <a:r>
              <a:rPr lang="en-US" sz="1600">
                <a:effectLst/>
                <a:latin typeface="Calibri" panose="020F0502020204030204" pitchFamily="34" charset="0"/>
                <a:ea typeface="Aptos" panose="020B0004020202020204" pitchFamily="34" charset="0"/>
                <a:cs typeface="Calibri" panose="020F0502020204030204" pitchFamily="34" charset="0"/>
              </a:rPr>
              <a:t>The Counselors have access to the RSA provider list on the DDS Website, which they share with the c</a:t>
            </a:r>
            <a:r>
              <a:rPr lang="en-US" sz="1600">
                <a:latin typeface="Calibri" panose="020F0502020204030204" pitchFamily="34" charset="0"/>
                <a:ea typeface="Aptos" panose="020B0004020202020204" pitchFamily="34" charset="0"/>
                <a:cs typeface="Calibri" panose="020F0502020204030204" pitchFamily="34" charset="0"/>
              </a:rPr>
              <a:t>lient</a:t>
            </a:r>
            <a:r>
              <a:rPr lang="en-US" sz="1600">
                <a:effectLst/>
                <a:latin typeface="Calibri" panose="020F0502020204030204" pitchFamily="34" charset="0"/>
                <a:ea typeface="Aptos" panose="020B0004020202020204" pitchFamily="34" charset="0"/>
                <a:cs typeface="Calibri" panose="020F0502020204030204" pitchFamily="34" charset="0"/>
              </a:rPr>
              <a:t>(s) to allow for the client(s) to have informed choice when selecting a provider for services. </a:t>
            </a:r>
            <a:endParaRPr lang="en-US" sz="1600">
              <a:latin typeface="Calibri" panose="020F0502020204030204" pitchFamily="34" charset="0"/>
              <a:ea typeface="Aptos" panose="020B0004020202020204" pitchFamily="34" charset="0"/>
              <a:cs typeface="Calibri" panose="020F0502020204030204" pitchFamily="34" charset="0"/>
            </a:endParaRPr>
          </a:p>
          <a:p>
            <a:pPr marL="0" indent="0">
              <a:spcBef>
                <a:spcPts val="0"/>
              </a:spcBef>
              <a:buNone/>
            </a:pPr>
            <a:endParaRPr lang="en-US" sz="1600">
              <a:latin typeface="Calibri" panose="020F0502020204030204" pitchFamily="34" charset="0"/>
              <a:ea typeface="Aptos" panose="020B0004020202020204" pitchFamily="34" charset="0"/>
              <a:cs typeface="Calibri" panose="020F0502020204030204" pitchFamily="34" charset="0"/>
            </a:endParaRPr>
          </a:p>
          <a:p>
            <a:pPr marL="0" indent="0">
              <a:spcBef>
                <a:spcPts val="0"/>
              </a:spcBef>
              <a:buNone/>
            </a:pPr>
            <a:r>
              <a:rPr lang="en-US" sz="1600">
                <a:effectLst/>
                <a:latin typeface="Calibri" panose="020F0502020204030204" pitchFamily="34" charset="0"/>
                <a:ea typeface="Aptos" panose="020B0004020202020204" pitchFamily="34" charset="0"/>
                <a:cs typeface="Calibri" panose="020F0502020204030204" pitchFamily="34" charset="0"/>
              </a:rPr>
              <a:t>RSA is currently working with DDS Performance </a:t>
            </a:r>
            <a:r>
              <a:rPr lang="en-US" sz="1600">
                <a:latin typeface="Calibri" panose="020F0502020204030204" pitchFamily="34" charset="0"/>
                <a:ea typeface="Aptos" panose="020B0004020202020204" pitchFamily="34" charset="0"/>
                <a:cs typeface="Calibri" panose="020F0502020204030204" pitchFamily="34" charset="0"/>
              </a:rPr>
              <a:t>to develop an</a:t>
            </a:r>
            <a:r>
              <a:rPr lang="en-US" sz="1600">
                <a:effectLst/>
                <a:latin typeface="Calibri" panose="020F0502020204030204" pitchFamily="34" charset="0"/>
                <a:ea typeface="Aptos" panose="020B0004020202020204" pitchFamily="34" charset="0"/>
                <a:cs typeface="Calibri" panose="020F0502020204030204" pitchFamily="34" charset="0"/>
              </a:rPr>
              <a:t> RSA provider report card that will contain pertinent data regarding the providers</a:t>
            </a:r>
            <a:r>
              <a:rPr lang="en-US" sz="1600">
                <a:latin typeface="Calibri" panose="020F0502020204030204" pitchFamily="34" charset="0"/>
                <a:ea typeface="Aptos" panose="020B0004020202020204" pitchFamily="34" charset="0"/>
                <a:cs typeface="Calibri" panose="020F0502020204030204" pitchFamily="34" charset="0"/>
              </a:rPr>
              <a:t>' </a:t>
            </a:r>
            <a:r>
              <a:rPr lang="en-US" sz="1600">
                <a:effectLst/>
                <a:latin typeface="Calibri" panose="020F0502020204030204" pitchFamily="34" charset="0"/>
                <a:ea typeface="Aptos" panose="020B0004020202020204" pitchFamily="34" charset="0"/>
                <a:cs typeface="Calibri" panose="020F0502020204030204" pitchFamily="34" charset="0"/>
              </a:rPr>
              <a:t>performance </a:t>
            </a:r>
            <a:r>
              <a:rPr lang="en-US" sz="1600">
                <a:latin typeface="Calibri" panose="020F0502020204030204" pitchFamily="34" charset="0"/>
                <a:ea typeface="Aptos" panose="020B0004020202020204" pitchFamily="34" charset="0"/>
                <a:cs typeface="Calibri" panose="020F0502020204030204" pitchFamily="34" charset="0"/>
              </a:rPr>
              <a:t>and</a:t>
            </a:r>
            <a:r>
              <a:rPr lang="en-US" sz="1600">
                <a:effectLst/>
                <a:latin typeface="Calibri" panose="020F0502020204030204" pitchFamily="34" charset="0"/>
                <a:ea typeface="Aptos" panose="020B0004020202020204" pitchFamily="34" charset="0"/>
                <a:cs typeface="Calibri" panose="020F0502020204030204" pitchFamily="34" charset="0"/>
              </a:rPr>
              <a:t> service provision</a:t>
            </a:r>
            <a:r>
              <a:rPr lang="en-US" sz="1600">
                <a:latin typeface="Calibri" panose="020F0502020204030204" pitchFamily="34" charset="0"/>
                <a:ea typeface="Aptos" panose="020B0004020202020204" pitchFamily="34" charset="0"/>
                <a:cs typeface="Calibri" panose="020F0502020204030204" pitchFamily="34" charset="0"/>
              </a:rPr>
              <a:t>.  Once this has been developed</a:t>
            </a:r>
            <a:r>
              <a:rPr lang="en-US" sz="1600">
                <a:effectLst/>
                <a:latin typeface="Calibri" panose="020F0502020204030204" pitchFamily="34" charset="0"/>
                <a:ea typeface="Aptos" panose="020B0004020202020204" pitchFamily="34" charset="0"/>
                <a:cs typeface="Calibri" panose="020F0502020204030204" pitchFamily="34" charset="0"/>
              </a:rPr>
              <a:t> </a:t>
            </a:r>
            <a:r>
              <a:rPr lang="en-US" sz="1600">
                <a:latin typeface="Calibri" panose="020F0502020204030204" pitchFamily="34" charset="0"/>
                <a:ea typeface="Aptos" panose="020B0004020202020204" pitchFamily="34" charset="0"/>
                <a:cs typeface="Calibri" panose="020F0502020204030204" pitchFamily="34" charset="0"/>
              </a:rPr>
              <a:t>clients will have the ability to select providers with a</a:t>
            </a:r>
            <a:r>
              <a:rPr lang="en-US" sz="1600">
                <a:effectLst/>
                <a:latin typeface="Calibri" panose="020F0502020204030204" pitchFamily="34" charset="0"/>
                <a:ea typeface="Aptos" panose="020B0004020202020204" pitchFamily="34" charset="0"/>
                <a:cs typeface="Calibri" panose="020F0502020204030204" pitchFamily="34" charset="0"/>
              </a:rPr>
              <a:t> more comprehensive</a:t>
            </a:r>
            <a:r>
              <a:rPr lang="en-US" sz="1600">
                <a:latin typeface="Calibri" panose="020F0502020204030204" pitchFamily="34" charset="0"/>
                <a:ea typeface="Aptos" panose="020B0004020202020204" pitchFamily="34" charset="0"/>
                <a:cs typeface="Calibri" panose="020F0502020204030204" pitchFamily="34" charset="0"/>
              </a:rPr>
              <a:t> approach,</a:t>
            </a:r>
            <a:r>
              <a:rPr lang="en-US" sz="1600">
                <a:effectLst/>
                <a:latin typeface="Calibri" panose="020F0502020204030204" pitchFamily="34" charset="0"/>
                <a:ea typeface="Aptos" panose="020B0004020202020204" pitchFamily="34" charset="0"/>
                <a:cs typeface="Calibri" panose="020F0502020204030204" pitchFamily="34" charset="0"/>
              </a:rPr>
              <a:t> allowing for </a:t>
            </a:r>
            <a:r>
              <a:rPr lang="en-US" sz="1600">
                <a:latin typeface="Calibri" panose="020F0502020204030204" pitchFamily="34" charset="0"/>
                <a:ea typeface="Aptos" panose="020B0004020202020204" pitchFamily="34" charset="0"/>
                <a:cs typeface="Calibri" panose="020F0502020204030204" pitchFamily="34" charset="0"/>
              </a:rPr>
              <a:t>greater</a:t>
            </a:r>
            <a:r>
              <a:rPr lang="en-US" sz="1600">
                <a:effectLst/>
                <a:latin typeface="Calibri" panose="020F0502020204030204" pitchFamily="34" charset="0"/>
                <a:ea typeface="Aptos" panose="020B0004020202020204" pitchFamily="34" charset="0"/>
                <a:cs typeface="Calibri" panose="020F0502020204030204" pitchFamily="34" charset="0"/>
              </a:rPr>
              <a:t> informed choice when selecting a provider for services.</a:t>
            </a:r>
            <a:endParaRPr lang="en-US" sz="1600">
              <a:latin typeface="Calibri" panose="020F0502020204030204" pitchFamily="34" charset="0"/>
              <a:cs typeface="Calibri" panose="020F0502020204030204" pitchFamily="34" charset="0"/>
            </a:endParaRPr>
          </a:p>
          <a:p>
            <a:endParaRPr lang="en-US" sz="2600"/>
          </a:p>
        </p:txBody>
      </p:sp>
      <p:sp>
        <p:nvSpPr>
          <p:cNvPr id="4" name="Slide Number Placeholder 3">
            <a:extLst>
              <a:ext uri="{FF2B5EF4-FFF2-40B4-BE49-F238E27FC236}">
                <a16:creationId xmlns:a16="http://schemas.microsoft.com/office/drawing/2014/main" id="{EAF7688B-67AF-1B3C-7AC3-8E7431486FEE}"/>
              </a:ext>
            </a:extLst>
          </p:cNvPr>
          <p:cNvSpPr>
            <a:spLocks noGrp="1"/>
          </p:cNvSpPr>
          <p:nvPr>
            <p:ph type="sldNum" sz="quarter" idx="12"/>
          </p:nvPr>
        </p:nvSpPr>
        <p:spPr/>
        <p:txBody>
          <a:bodyPr/>
          <a:lstStyle/>
          <a:p>
            <a:fld id="{E2F62693-E8BE-4941-9067-AF942CA92440}" type="slidenum">
              <a:rPr lang="en-US" smtClean="0"/>
              <a:t>9</a:t>
            </a:fld>
            <a:endParaRPr lang="en-US"/>
          </a:p>
        </p:txBody>
      </p:sp>
      <p:pic>
        <p:nvPicPr>
          <p:cNvPr id="5" name="Picture 4">
            <a:extLst>
              <a:ext uri="{FF2B5EF4-FFF2-40B4-BE49-F238E27FC236}">
                <a16:creationId xmlns:a16="http://schemas.microsoft.com/office/drawing/2014/main" id="{04CE2AFF-A535-D353-3A39-EF5F626F357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370" y="6024132"/>
            <a:ext cx="662630" cy="697345"/>
          </a:xfrm>
          <a:prstGeom prst="rect">
            <a:avLst/>
          </a:prstGeom>
        </p:spPr>
      </p:pic>
    </p:spTree>
    <p:extLst>
      <p:ext uri="{BB962C8B-B14F-4D97-AF65-F5344CB8AC3E}">
        <p14:creationId xmlns:p14="http://schemas.microsoft.com/office/powerpoint/2010/main" val="243638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2190</Words>
  <Application>Microsoft Office PowerPoint</Application>
  <PresentationFormat>Widescreen</PresentationFormat>
  <Paragraphs>181</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Gill Sans Std</vt:lpstr>
      <vt:lpstr>Gill Sans Std Bold</vt:lpstr>
      <vt:lpstr>Gill Sans Std Light</vt:lpstr>
      <vt:lpstr>Office Theme</vt:lpstr>
      <vt:lpstr>1_Office Theme</vt:lpstr>
      <vt:lpstr>PowerPoint Presentation</vt:lpstr>
      <vt:lpstr>Presentation Objectives</vt:lpstr>
      <vt:lpstr>Role of Vocational Rehabilitation Counselor </vt:lpstr>
      <vt:lpstr>Informed Choice through the Vocational Rehabilitation Journey </vt:lpstr>
      <vt:lpstr>Informed Choice</vt:lpstr>
      <vt:lpstr>Informed Choice</vt:lpstr>
      <vt:lpstr>Informed Choice</vt:lpstr>
      <vt:lpstr>Comprehensive Assessment</vt:lpstr>
      <vt:lpstr>How does the individual select a provider? </vt:lpstr>
      <vt:lpstr>Individualized Plan for Employment (IPE)</vt:lpstr>
      <vt:lpstr>Individualized Plan for Employment (IPE)</vt:lpstr>
      <vt:lpstr>Individualized Plan for Employment (IPE)</vt:lpstr>
      <vt:lpstr>RSA provider presentation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Vocational Rehabilitation Counselor</dc:title>
  <dc:creator>Agosto, Mark (DDS)</dc:creator>
  <cp:lastModifiedBy>Morris, Thomas (DDS)</cp:lastModifiedBy>
  <cp:revision>23</cp:revision>
  <dcterms:created xsi:type="dcterms:W3CDTF">2024-06-17T15:10:25Z</dcterms:created>
  <dcterms:modified xsi:type="dcterms:W3CDTF">2024-06-26T17:20:10Z</dcterms:modified>
</cp:coreProperties>
</file>