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sldIdLst>
    <p:sldId id="259" r:id="rId2"/>
    <p:sldId id="282" r:id="rId3"/>
    <p:sldId id="280" r:id="rId4"/>
    <p:sldId id="281" r:id="rId5"/>
    <p:sldId id="263" r:id="rId6"/>
    <p:sldId id="283" r:id="rId7"/>
    <p:sldId id="351" r:id="rId8"/>
    <p:sldId id="284" r:id="rId9"/>
    <p:sldId id="352" r:id="rId10"/>
    <p:sldId id="353" r:id="rId11"/>
    <p:sldId id="354" r:id="rId12"/>
    <p:sldId id="285" r:id="rId13"/>
    <p:sldId id="286" r:id="rId14"/>
    <p:sldId id="272" r:id="rId15"/>
    <p:sldId id="273"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43" autoAdjust="0"/>
    <p:restoredTop sz="94660"/>
  </p:normalViewPr>
  <p:slideViewPr>
    <p:cSldViewPr snapToGrid="0">
      <p:cViewPr>
        <p:scale>
          <a:sx n="84" d="100"/>
          <a:sy n="84" d="100"/>
        </p:scale>
        <p:origin x="57"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064B1F-C594-45A6-9556-181D3863A535}"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3587A806-A89A-41E5-B6E0-389B81E56CE8}">
      <dgm:prSet phldrT="[Text]"/>
      <dgm:spPr>
        <a:xfrm>
          <a:off x="323788" y="663702"/>
          <a:ext cx="1101236" cy="1101042"/>
        </a:xfrm>
        <a:solidFill>
          <a:schemeClr val="accent5"/>
        </a:solidFill>
      </dgm:spPr>
      <dgm:t>
        <a:bodyPr/>
        <a:lstStyle/>
        <a:p>
          <a:r>
            <a:rPr lang="en-US" dirty="0"/>
            <a:t>(Provider)Report Submitted to ddsrsa.reports@dc.gov</a:t>
          </a:r>
        </a:p>
      </dgm:t>
    </dgm:pt>
    <dgm:pt modelId="{B09DFDB8-FEF6-4FFF-98F2-643F76F50290}" type="parTrans" cxnId="{9803C7C4-2BE9-4994-9328-75432F65A6B4}">
      <dgm:prSet/>
      <dgm:spPr/>
      <dgm:t>
        <a:bodyPr/>
        <a:lstStyle/>
        <a:p>
          <a:endParaRPr lang="en-US"/>
        </a:p>
      </dgm:t>
    </dgm:pt>
    <dgm:pt modelId="{F716399F-210B-4963-B82A-79FCA614A77B}" type="sibTrans" cxnId="{9803C7C4-2BE9-4994-9328-75432F65A6B4}">
      <dgm:prSet/>
      <dgm:spPr/>
      <dgm:t>
        <a:bodyPr/>
        <a:lstStyle/>
        <a:p>
          <a:endParaRPr lang="en-US"/>
        </a:p>
      </dgm:t>
    </dgm:pt>
    <dgm:pt modelId="{74C155CE-8C1B-4DF9-AB2B-3D371CADA5FE}">
      <dgm:prSet phldrT="[Text]"/>
      <dgm:spPr>
        <a:xfrm>
          <a:off x="1542888" y="663702"/>
          <a:ext cx="1101236" cy="1101042"/>
        </a:xfrm>
        <a:solidFill>
          <a:schemeClr val="accent5"/>
        </a:solidFill>
      </dgm:spPr>
      <dgm:t>
        <a:bodyPr/>
        <a:lstStyle/>
        <a:p>
          <a:r>
            <a:rPr lang="en-US" dirty="0"/>
            <a:t>(RSA) Forwarded to VR Counselor within 3 business Day from Receipt</a:t>
          </a:r>
        </a:p>
      </dgm:t>
    </dgm:pt>
    <dgm:pt modelId="{A372C1B5-D942-419F-B08B-5E67E1D82F58}" type="parTrans" cxnId="{BA328279-E8D3-4554-ACEC-B8CCE5FA9918}">
      <dgm:prSet/>
      <dgm:spPr/>
      <dgm:t>
        <a:bodyPr/>
        <a:lstStyle/>
        <a:p>
          <a:endParaRPr lang="en-US"/>
        </a:p>
      </dgm:t>
    </dgm:pt>
    <dgm:pt modelId="{D8C3221F-4D72-408B-BB14-AB8FE17FDB85}" type="sibTrans" cxnId="{BA328279-E8D3-4554-ACEC-B8CCE5FA9918}">
      <dgm:prSet/>
      <dgm:spPr/>
      <dgm:t>
        <a:bodyPr/>
        <a:lstStyle/>
        <a:p>
          <a:endParaRPr lang="en-US"/>
        </a:p>
      </dgm:t>
    </dgm:pt>
    <dgm:pt modelId="{FE3E4F1F-8D6F-436A-B281-91B3DADEE61A}">
      <dgm:prSet phldrT="[Text]"/>
      <dgm:spPr>
        <a:xfrm>
          <a:off x="2761987" y="663702"/>
          <a:ext cx="1101236" cy="1101042"/>
        </a:xfrm>
        <a:solidFill>
          <a:schemeClr val="accent5"/>
        </a:solidFill>
      </dgm:spPr>
      <dgm:t>
        <a:bodyPr/>
        <a:lstStyle/>
        <a:p>
          <a:r>
            <a:rPr lang="en-US" dirty="0"/>
            <a:t>(RSA) VR Counselor to provide approve/reject response within 2 business days (JP/SE) or 4 business days (EBSE)</a:t>
          </a:r>
        </a:p>
      </dgm:t>
    </dgm:pt>
    <dgm:pt modelId="{E18CED4A-3F69-4760-BE32-797C0CCA32FC}" type="parTrans" cxnId="{682CE5A8-ECE3-4AE1-947C-8C9765F76135}">
      <dgm:prSet/>
      <dgm:spPr/>
      <dgm:t>
        <a:bodyPr/>
        <a:lstStyle/>
        <a:p>
          <a:endParaRPr lang="en-US"/>
        </a:p>
      </dgm:t>
    </dgm:pt>
    <dgm:pt modelId="{ED964DC9-3062-4579-92F0-5837286631F6}" type="sibTrans" cxnId="{682CE5A8-ECE3-4AE1-947C-8C9765F76135}">
      <dgm:prSet/>
      <dgm:spPr/>
      <dgm:t>
        <a:bodyPr/>
        <a:lstStyle/>
        <a:p>
          <a:endParaRPr lang="en-US"/>
        </a:p>
      </dgm:t>
    </dgm:pt>
    <dgm:pt modelId="{6A4627E6-F0A0-4732-A6CD-321767BC40FB}">
      <dgm:prSet phldrT="[Text]"/>
      <dgm:spPr>
        <a:xfrm>
          <a:off x="3981086" y="663702"/>
          <a:ext cx="1101236" cy="1101042"/>
        </a:xfrm>
        <a:solidFill>
          <a:schemeClr val="accent5"/>
        </a:solidFill>
      </dgm:spPr>
      <dgm:t>
        <a:bodyPr/>
        <a:lstStyle/>
        <a:p>
          <a:r>
            <a:rPr lang="en-US" dirty="0"/>
            <a:t>(RSA) Total turn around time: 5-7 Business Days</a:t>
          </a:r>
        </a:p>
      </dgm:t>
    </dgm:pt>
    <dgm:pt modelId="{1233ADC0-DE2F-494B-AA3C-A4A6B43CDA8D}" type="parTrans" cxnId="{57A66F99-46A3-40F1-B67C-2ADF82209CDB}">
      <dgm:prSet/>
      <dgm:spPr/>
      <dgm:t>
        <a:bodyPr/>
        <a:lstStyle/>
        <a:p>
          <a:endParaRPr lang="en-US"/>
        </a:p>
      </dgm:t>
    </dgm:pt>
    <dgm:pt modelId="{2435FE4C-C85F-4CEA-8BF9-5CF63CA6E29D}" type="sibTrans" cxnId="{57A66F99-46A3-40F1-B67C-2ADF82209CDB}">
      <dgm:prSet/>
      <dgm:spPr/>
      <dgm:t>
        <a:bodyPr/>
        <a:lstStyle/>
        <a:p>
          <a:endParaRPr lang="en-US"/>
        </a:p>
      </dgm:t>
    </dgm:pt>
    <dgm:pt modelId="{06DA55E5-8136-4459-85B8-671A823AF29C}" type="pres">
      <dgm:prSet presAssocID="{FE064B1F-C594-45A6-9556-181D3863A535}" presName="Name0" presStyleCnt="0">
        <dgm:presLayoutVars>
          <dgm:dir/>
          <dgm:resizeHandles val="exact"/>
        </dgm:presLayoutVars>
      </dgm:prSet>
      <dgm:spPr/>
    </dgm:pt>
    <dgm:pt modelId="{28C514F2-0550-40F9-A81F-BD566B6E0B5C}" type="pres">
      <dgm:prSet presAssocID="{3587A806-A89A-41E5-B6E0-389B81E56CE8}" presName="node" presStyleLbl="node1" presStyleIdx="0" presStyleCnt="4" custScaleX="102211">
        <dgm:presLayoutVars>
          <dgm:bulletEnabled val="1"/>
        </dgm:presLayoutVars>
      </dgm:prSet>
      <dgm:spPr/>
    </dgm:pt>
    <dgm:pt modelId="{ADCB0F52-042E-48FC-AD93-9435C06B3657}" type="pres">
      <dgm:prSet presAssocID="{F716399F-210B-4963-B82A-79FCA614A77B}" presName="sibTrans" presStyleLbl="sibTrans2D1" presStyleIdx="0" presStyleCnt="3"/>
      <dgm:spPr/>
    </dgm:pt>
    <dgm:pt modelId="{6D5B0CC4-82F1-4347-8CE3-8B24095EBEB9}" type="pres">
      <dgm:prSet presAssocID="{F716399F-210B-4963-B82A-79FCA614A77B}" presName="connectorText" presStyleLbl="sibTrans2D1" presStyleIdx="0" presStyleCnt="3"/>
      <dgm:spPr/>
    </dgm:pt>
    <dgm:pt modelId="{534BB10C-5E96-43E5-87C6-AE7C2FFE1834}" type="pres">
      <dgm:prSet presAssocID="{74C155CE-8C1B-4DF9-AB2B-3D371CADA5FE}" presName="node" presStyleLbl="node1" presStyleIdx="1" presStyleCnt="4">
        <dgm:presLayoutVars>
          <dgm:bulletEnabled val="1"/>
        </dgm:presLayoutVars>
      </dgm:prSet>
      <dgm:spPr/>
    </dgm:pt>
    <dgm:pt modelId="{42A7CBDC-8DEC-4C7E-8F35-5875FD3F41A8}" type="pres">
      <dgm:prSet presAssocID="{D8C3221F-4D72-408B-BB14-AB8FE17FDB85}" presName="sibTrans" presStyleLbl="sibTrans2D1" presStyleIdx="1" presStyleCnt="3"/>
      <dgm:spPr/>
    </dgm:pt>
    <dgm:pt modelId="{2BB3B16B-B838-4C96-96B9-1B7B4BB87871}" type="pres">
      <dgm:prSet presAssocID="{D8C3221F-4D72-408B-BB14-AB8FE17FDB85}" presName="connectorText" presStyleLbl="sibTrans2D1" presStyleIdx="1" presStyleCnt="3"/>
      <dgm:spPr/>
    </dgm:pt>
    <dgm:pt modelId="{910529D5-1414-4727-A382-ED5ABBADBC05}" type="pres">
      <dgm:prSet presAssocID="{FE3E4F1F-8D6F-436A-B281-91B3DADEE61A}" presName="node" presStyleLbl="node1" presStyleIdx="2" presStyleCnt="4">
        <dgm:presLayoutVars>
          <dgm:bulletEnabled val="1"/>
        </dgm:presLayoutVars>
      </dgm:prSet>
      <dgm:spPr/>
    </dgm:pt>
    <dgm:pt modelId="{9C93F9A6-27BB-4D7B-B554-3BF011EEA01F}" type="pres">
      <dgm:prSet presAssocID="{ED964DC9-3062-4579-92F0-5837286631F6}" presName="sibTrans" presStyleLbl="sibTrans2D1" presStyleIdx="2" presStyleCnt="3"/>
      <dgm:spPr/>
    </dgm:pt>
    <dgm:pt modelId="{73D36804-9781-4F4D-B2CF-66AE871DEEF7}" type="pres">
      <dgm:prSet presAssocID="{ED964DC9-3062-4579-92F0-5837286631F6}" presName="connectorText" presStyleLbl="sibTrans2D1" presStyleIdx="2" presStyleCnt="3"/>
      <dgm:spPr/>
    </dgm:pt>
    <dgm:pt modelId="{449AA206-3978-410E-8B85-AE16222D6620}" type="pres">
      <dgm:prSet presAssocID="{6A4627E6-F0A0-4732-A6CD-321767BC40FB}" presName="node" presStyleLbl="node1" presStyleIdx="3" presStyleCnt="4">
        <dgm:presLayoutVars>
          <dgm:bulletEnabled val="1"/>
        </dgm:presLayoutVars>
      </dgm:prSet>
      <dgm:spPr/>
    </dgm:pt>
  </dgm:ptLst>
  <dgm:cxnLst>
    <dgm:cxn modelId="{2672A604-B9FC-4C8C-AF18-CE38BD7535EB}" type="presOf" srcId="{D8C3221F-4D72-408B-BB14-AB8FE17FDB85}" destId="{2BB3B16B-B838-4C96-96B9-1B7B4BB87871}" srcOrd="1" destOrd="0" presId="urn:microsoft.com/office/officeart/2005/8/layout/process1"/>
    <dgm:cxn modelId="{55DA3622-B0C4-4077-A780-BDAAC3817A9C}" type="presOf" srcId="{ED964DC9-3062-4579-92F0-5837286631F6}" destId="{73D36804-9781-4F4D-B2CF-66AE871DEEF7}" srcOrd="1" destOrd="0" presId="urn:microsoft.com/office/officeart/2005/8/layout/process1"/>
    <dgm:cxn modelId="{E2E2BA3C-7093-4520-BD73-190FE29909B6}" type="presOf" srcId="{D8C3221F-4D72-408B-BB14-AB8FE17FDB85}" destId="{42A7CBDC-8DEC-4C7E-8F35-5875FD3F41A8}" srcOrd="0" destOrd="0" presId="urn:microsoft.com/office/officeart/2005/8/layout/process1"/>
    <dgm:cxn modelId="{0AD9C83E-7F68-44B6-9236-CE85ABD6FFB2}" type="presOf" srcId="{FE064B1F-C594-45A6-9556-181D3863A535}" destId="{06DA55E5-8136-4459-85B8-671A823AF29C}" srcOrd="0" destOrd="0" presId="urn:microsoft.com/office/officeart/2005/8/layout/process1"/>
    <dgm:cxn modelId="{745DF175-3837-4559-8525-928F8444975F}" type="presOf" srcId="{6A4627E6-F0A0-4732-A6CD-321767BC40FB}" destId="{449AA206-3978-410E-8B85-AE16222D6620}" srcOrd="0" destOrd="0" presId="urn:microsoft.com/office/officeart/2005/8/layout/process1"/>
    <dgm:cxn modelId="{E869EC56-4C24-4DB4-B630-88BA0D05EC7E}" type="presOf" srcId="{F716399F-210B-4963-B82A-79FCA614A77B}" destId="{ADCB0F52-042E-48FC-AD93-9435C06B3657}" srcOrd="0" destOrd="0" presId="urn:microsoft.com/office/officeart/2005/8/layout/process1"/>
    <dgm:cxn modelId="{BA328279-E8D3-4554-ACEC-B8CCE5FA9918}" srcId="{FE064B1F-C594-45A6-9556-181D3863A535}" destId="{74C155CE-8C1B-4DF9-AB2B-3D371CADA5FE}" srcOrd="1" destOrd="0" parTransId="{A372C1B5-D942-419F-B08B-5E67E1D82F58}" sibTransId="{D8C3221F-4D72-408B-BB14-AB8FE17FDB85}"/>
    <dgm:cxn modelId="{57A66F99-46A3-40F1-B67C-2ADF82209CDB}" srcId="{FE064B1F-C594-45A6-9556-181D3863A535}" destId="{6A4627E6-F0A0-4732-A6CD-321767BC40FB}" srcOrd="3" destOrd="0" parTransId="{1233ADC0-DE2F-494B-AA3C-A4A6B43CDA8D}" sibTransId="{2435FE4C-C85F-4CEA-8BF9-5CF63CA6E29D}"/>
    <dgm:cxn modelId="{682CE5A8-ECE3-4AE1-947C-8C9765F76135}" srcId="{FE064B1F-C594-45A6-9556-181D3863A535}" destId="{FE3E4F1F-8D6F-436A-B281-91B3DADEE61A}" srcOrd="2" destOrd="0" parTransId="{E18CED4A-3F69-4760-BE32-797C0CCA32FC}" sibTransId="{ED964DC9-3062-4579-92F0-5837286631F6}"/>
    <dgm:cxn modelId="{5FA3C6B2-74F1-45EF-94D5-6B4F78AF1581}" type="presOf" srcId="{F716399F-210B-4963-B82A-79FCA614A77B}" destId="{6D5B0CC4-82F1-4347-8CE3-8B24095EBEB9}" srcOrd="1" destOrd="0" presId="urn:microsoft.com/office/officeart/2005/8/layout/process1"/>
    <dgm:cxn modelId="{E15C58C3-C85F-479F-9868-05DED7F736E6}" type="presOf" srcId="{ED964DC9-3062-4579-92F0-5837286631F6}" destId="{9C93F9A6-27BB-4D7B-B554-3BF011EEA01F}" srcOrd="0" destOrd="0" presId="urn:microsoft.com/office/officeart/2005/8/layout/process1"/>
    <dgm:cxn modelId="{9803C7C4-2BE9-4994-9328-75432F65A6B4}" srcId="{FE064B1F-C594-45A6-9556-181D3863A535}" destId="{3587A806-A89A-41E5-B6E0-389B81E56CE8}" srcOrd="0" destOrd="0" parTransId="{B09DFDB8-FEF6-4FFF-98F2-643F76F50290}" sibTransId="{F716399F-210B-4963-B82A-79FCA614A77B}"/>
    <dgm:cxn modelId="{101C51D2-F773-4BFD-A16D-AC34649FC533}" type="presOf" srcId="{FE3E4F1F-8D6F-436A-B281-91B3DADEE61A}" destId="{910529D5-1414-4727-A382-ED5ABBADBC05}" srcOrd="0" destOrd="0" presId="urn:microsoft.com/office/officeart/2005/8/layout/process1"/>
    <dgm:cxn modelId="{D61049D3-2A20-479C-97EB-9C7FA02A9F72}" type="presOf" srcId="{74C155CE-8C1B-4DF9-AB2B-3D371CADA5FE}" destId="{534BB10C-5E96-43E5-87C6-AE7C2FFE1834}" srcOrd="0" destOrd="0" presId="urn:microsoft.com/office/officeart/2005/8/layout/process1"/>
    <dgm:cxn modelId="{1CE52FDE-F3A0-479E-BDEA-589A9127D3AD}" type="presOf" srcId="{3587A806-A89A-41E5-B6E0-389B81E56CE8}" destId="{28C514F2-0550-40F9-A81F-BD566B6E0B5C}" srcOrd="0" destOrd="0" presId="urn:microsoft.com/office/officeart/2005/8/layout/process1"/>
    <dgm:cxn modelId="{F074D2BD-F1AB-456D-BE7A-0D488C76643E}" type="presParOf" srcId="{06DA55E5-8136-4459-85B8-671A823AF29C}" destId="{28C514F2-0550-40F9-A81F-BD566B6E0B5C}" srcOrd="0" destOrd="0" presId="urn:microsoft.com/office/officeart/2005/8/layout/process1"/>
    <dgm:cxn modelId="{CAC6BE21-5FAA-47ED-AC5F-A0792B14248E}" type="presParOf" srcId="{06DA55E5-8136-4459-85B8-671A823AF29C}" destId="{ADCB0F52-042E-48FC-AD93-9435C06B3657}" srcOrd="1" destOrd="0" presId="urn:microsoft.com/office/officeart/2005/8/layout/process1"/>
    <dgm:cxn modelId="{A67F2BA1-8151-4DFA-A14B-910F2C0BBE41}" type="presParOf" srcId="{ADCB0F52-042E-48FC-AD93-9435C06B3657}" destId="{6D5B0CC4-82F1-4347-8CE3-8B24095EBEB9}" srcOrd="0" destOrd="0" presId="urn:microsoft.com/office/officeart/2005/8/layout/process1"/>
    <dgm:cxn modelId="{105B2F38-E81C-45BE-B55E-9BF6CB0C3F70}" type="presParOf" srcId="{06DA55E5-8136-4459-85B8-671A823AF29C}" destId="{534BB10C-5E96-43E5-87C6-AE7C2FFE1834}" srcOrd="2" destOrd="0" presId="urn:microsoft.com/office/officeart/2005/8/layout/process1"/>
    <dgm:cxn modelId="{7AE9417B-4BB8-448B-A05F-F0CFDD24ABB1}" type="presParOf" srcId="{06DA55E5-8136-4459-85B8-671A823AF29C}" destId="{42A7CBDC-8DEC-4C7E-8F35-5875FD3F41A8}" srcOrd="3" destOrd="0" presId="urn:microsoft.com/office/officeart/2005/8/layout/process1"/>
    <dgm:cxn modelId="{A53B0431-188D-45D9-BA39-3CEC4ACABD23}" type="presParOf" srcId="{42A7CBDC-8DEC-4C7E-8F35-5875FD3F41A8}" destId="{2BB3B16B-B838-4C96-96B9-1B7B4BB87871}" srcOrd="0" destOrd="0" presId="urn:microsoft.com/office/officeart/2005/8/layout/process1"/>
    <dgm:cxn modelId="{36315C7C-0CFC-484F-8082-BA4A1FCCD7DF}" type="presParOf" srcId="{06DA55E5-8136-4459-85B8-671A823AF29C}" destId="{910529D5-1414-4727-A382-ED5ABBADBC05}" srcOrd="4" destOrd="0" presId="urn:microsoft.com/office/officeart/2005/8/layout/process1"/>
    <dgm:cxn modelId="{E79C7D68-42B3-4C28-879F-1E1247857442}" type="presParOf" srcId="{06DA55E5-8136-4459-85B8-671A823AF29C}" destId="{9C93F9A6-27BB-4D7B-B554-3BF011EEA01F}" srcOrd="5" destOrd="0" presId="urn:microsoft.com/office/officeart/2005/8/layout/process1"/>
    <dgm:cxn modelId="{687DEE95-6D57-44DF-A2AC-B68F027C7D80}" type="presParOf" srcId="{9C93F9A6-27BB-4D7B-B554-3BF011EEA01F}" destId="{73D36804-9781-4F4D-B2CF-66AE871DEEF7}" srcOrd="0" destOrd="0" presId="urn:microsoft.com/office/officeart/2005/8/layout/process1"/>
    <dgm:cxn modelId="{DE4C6BBA-7AD5-44F5-A20F-AF29489EAE64}" type="presParOf" srcId="{06DA55E5-8136-4459-85B8-671A823AF29C}" destId="{449AA206-3978-410E-8B85-AE16222D6620}" srcOrd="6"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C514F2-0550-40F9-A81F-BD566B6E0B5C}">
      <dsp:nvSpPr>
        <dsp:cNvPr id="0" name=""/>
        <dsp:cNvSpPr/>
      </dsp:nvSpPr>
      <dsp:spPr>
        <a:xfrm>
          <a:off x="2544" y="445162"/>
          <a:ext cx="2185865" cy="1824477"/>
        </a:xfrm>
        <a:prstGeom prst="roundRect">
          <a:avLst>
            <a:gd name="adj" fmla="val 10000"/>
          </a:avLst>
        </a:prstGeom>
        <a:solidFill>
          <a:schemeClr val="accent5"/>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(Provider)Report Submitted to ddsrsa.reports@dc.gov</a:t>
          </a:r>
        </a:p>
      </dsp:txBody>
      <dsp:txXfrm>
        <a:off x="55981" y="498599"/>
        <a:ext cx="2078991" cy="1717603"/>
      </dsp:txXfrm>
    </dsp:sp>
    <dsp:sp modelId="{ADCB0F52-042E-48FC-AD93-9435C06B3657}">
      <dsp:nvSpPr>
        <dsp:cNvPr id="0" name=""/>
        <dsp:cNvSpPr/>
      </dsp:nvSpPr>
      <dsp:spPr>
        <a:xfrm>
          <a:off x="2402268" y="1092216"/>
          <a:ext cx="453379" cy="5303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402268" y="1198290"/>
        <a:ext cx="317365" cy="318220"/>
      </dsp:txXfrm>
    </dsp:sp>
    <dsp:sp modelId="{534BB10C-5E96-43E5-87C6-AE7C2FFE1834}">
      <dsp:nvSpPr>
        <dsp:cNvPr id="0" name=""/>
        <dsp:cNvSpPr/>
      </dsp:nvSpPr>
      <dsp:spPr>
        <a:xfrm>
          <a:off x="3043842" y="445162"/>
          <a:ext cx="2138581" cy="1824477"/>
        </a:xfrm>
        <a:prstGeom prst="roundRect">
          <a:avLst>
            <a:gd name="adj" fmla="val 10000"/>
          </a:avLst>
        </a:prstGeom>
        <a:solidFill>
          <a:schemeClr val="accent5"/>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(RSA) Forwarded to VR Counselor within 3 business Day from Receipt</a:t>
          </a:r>
        </a:p>
      </dsp:txBody>
      <dsp:txXfrm>
        <a:off x="3097279" y="498599"/>
        <a:ext cx="2031707" cy="1717603"/>
      </dsp:txXfrm>
    </dsp:sp>
    <dsp:sp modelId="{42A7CBDC-8DEC-4C7E-8F35-5875FD3F41A8}">
      <dsp:nvSpPr>
        <dsp:cNvPr id="0" name=""/>
        <dsp:cNvSpPr/>
      </dsp:nvSpPr>
      <dsp:spPr>
        <a:xfrm>
          <a:off x="5396281" y="1092216"/>
          <a:ext cx="453379" cy="5303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396281" y="1198290"/>
        <a:ext cx="317365" cy="318220"/>
      </dsp:txXfrm>
    </dsp:sp>
    <dsp:sp modelId="{910529D5-1414-4727-A382-ED5ABBADBC05}">
      <dsp:nvSpPr>
        <dsp:cNvPr id="0" name=""/>
        <dsp:cNvSpPr/>
      </dsp:nvSpPr>
      <dsp:spPr>
        <a:xfrm>
          <a:off x="6037856" y="445162"/>
          <a:ext cx="2138581" cy="1824477"/>
        </a:xfrm>
        <a:prstGeom prst="roundRect">
          <a:avLst>
            <a:gd name="adj" fmla="val 10000"/>
          </a:avLst>
        </a:prstGeom>
        <a:solidFill>
          <a:schemeClr val="accent5"/>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(RSA) VR Counselor to provide approve/reject response within 2 business days (JP/SE) or 4 business days (EBSE)</a:t>
          </a:r>
        </a:p>
      </dsp:txBody>
      <dsp:txXfrm>
        <a:off x="6091293" y="498599"/>
        <a:ext cx="2031707" cy="1717603"/>
      </dsp:txXfrm>
    </dsp:sp>
    <dsp:sp modelId="{9C93F9A6-27BB-4D7B-B554-3BF011EEA01F}">
      <dsp:nvSpPr>
        <dsp:cNvPr id="0" name=""/>
        <dsp:cNvSpPr/>
      </dsp:nvSpPr>
      <dsp:spPr>
        <a:xfrm>
          <a:off x="8390295" y="1092216"/>
          <a:ext cx="453379" cy="5303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8390295" y="1198290"/>
        <a:ext cx="317365" cy="318220"/>
      </dsp:txXfrm>
    </dsp:sp>
    <dsp:sp modelId="{449AA206-3978-410E-8B85-AE16222D6620}">
      <dsp:nvSpPr>
        <dsp:cNvPr id="0" name=""/>
        <dsp:cNvSpPr/>
      </dsp:nvSpPr>
      <dsp:spPr>
        <a:xfrm>
          <a:off x="9031870" y="445162"/>
          <a:ext cx="2138581" cy="1824477"/>
        </a:xfrm>
        <a:prstGeom prst="roundRect">
          <a:avLst>
            <a:gd name="adj" fmla="val 10000"/>
          </a:avLst>
        </a:prstGeom>
        <a:solidFill>
          <a:schemeClr val="accent5"/>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(RSA) Total turn around time: 5-7 Business Days</a:t>
          </a:r>
        </a:p>
      </dsp:txBody>
      <dsp:txXfrm>
        <a:off x="9085307" y="498599"/>
        <a:ext cx="2031707" cy="171760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84AE3B-0212-48BB-A9D2-2FBE2639EEFF}" type="datetimeFigureOut">
              <a:rPr lang="en-US" smtClean="0"/>
              <a:t>11/5/2021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83B06E-24F1-463D-B561-3F3BFD8664EA}" type="slidenum">
              <a:rPr lang="en-US" smtClean="0"/>
              <a:t>‹#›</a:t>
            </a:fld>
            <a:endParaRPr lang="en-US" dirty="0"/>
          </a:p>
        </p:txBody>
      </p:sp>
    </p:spTree>
    <p:extLst>
      <p:ext uri="{BB962C8B-B14F-4D97-AF65-F5344CB8AC3E}">
        <p14:creationId xmlns:p14="http://schemas.microsoft.com/office/powerpoint/2010/main" val="3059987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Angela Spinella</a:t>
            </a:r>
          </a:p>
        </p:txBody>
      </p:sp>
      <p:sp>
        <p:nvSpPr>
          <p:cNvPr id="4" name="Slide Number Placeholder 3"/>
          <p:cNvSpPr>
            <a:spLocks noGrp="1"/>
          </p:cNvSpPr>
          <p:nvPr>
            <p:ph type="sldNum" sz="quarter" idx="5"/>
          </p:nvPr>
        </p:nvSpPr>
        <p:spPr/>
        <p:txBody>
          <a:bodyPr/>
          <a:lstStyle/>
          <a:p>
            <a:fld id="{DC83B06E-24F1-463D-B561-3F3BFD8664EA}" type="slidenum">
              <a:rPr lang="en-US" smtClean="0"/>
              <a:t>2</a:t>
            </a:fld>
            <a:endParaRPr lang="en-US" dirty="0"/>
          </a:p>
        </p:txBody>
      </p:sp>
    </p:spTree>
    <p:extLst>
      <p:ext uri="{BB962C8B-B14F-4D97-AF65-F5344CB8AC3E}">
        <p14:creationId xmlns:p14="http://schemas.microsoft.com/office/powerpoint/2010/main" val="1760601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Business Services Unit </a:t>
            </a:r>
          </a:p>
        </p:txBody>
      </p:sp>
      <p:sp>
        <p:nvSpPr>
          <p:cNvPr id="4" name="Slide Number Placeholder 3"/>
          <p:cNvSpPr>
            <a:spLocks noGrp="1"/>
          </p:cNvSpPr>
          <p:nvPr>
            <p:ph type="sldNum" sz="quarter" idx="5"/>
          </p:nvPr>
        </p:nvSpPr>
        <p:spPr/>
        <p:txBody>
          <a:bodyPr/>
          <a:lstStyle/>
          <a:p>
            <a:fld id="{A4D9CBAA-9363-4146-90C0-5FF2CC7278B4}" type="slidenum">
              <a:rPr lang="en-US" smtClean="0"/>
              <a:t>12</a:t>
            </a:fld>
            <a:endParaRPr lang="en-US" dirty="0"/>
          </a:p>
        </p:txBody>
      </p:sp>
    </p:spTree>
    <p:extLst>
      <p:ext uri="{BB962C8B-B14F-4D97-AF65-F5344CB8AC3E}">
        <p14:creationId xmlns:p14="http://schemas.microsoft.com/office/powerpoint/2010/main" val="2025396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Business Services Unit </a:t>
            </a:r>
          </a:p>
        </p:txBody>
      </p:sp>
      <p:sp>
        <p:nvSpPr>
          <p:cNvPr id="4" name="Slide Number Placeholder 3"/>
          <p:cNvSpPr>
            <a:spLocks noGrp="1"/>
          </p:cNvSpPr>
          <p:nvPr>
            <p:ph type="sldNum" sz="quarter" idx="5"/>
          </p:nvPr>
        </p:nvSpPr>
        <p:spPr/>
        <p:txBody>
          <a:bodyPr/>
          <a:lstStyle/>
          <a:p>
            <a:fld id="{A4D9CBAA-9363-4146-90C0-5FF2CC7278B4}" type="slidenum">
              <a:rPr lang="en-US" smtClean="0"/>
              <a:t>13</a:t>
            </a:fld>
            <a:endParaRPr lang="en-US" dirty="0"/>
          </a:p>
        </p:txBody>
      </p:sp>
    </p:spTree>
    <p:extLst>
      <p:ext uri="{BB962C8B-B14F-4D97-AF65-F5344CB8AC3E}">
        <p14:creationId xmlns:p14="http://schemas.microsoft.com/office/powerpoint/2010/main" val="9244906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OPM</a:t>
            </a:r>
          </a:p>
        </p:txBody>
      </p:sp>
      <p:sp>
        <p:nvSpPr>
          <p:cNvPr id="4" name="Slide Number Placeholder 3"/>
          <p:cNvSpPr>
            <a:spLocks noGrp="1"/>
          </p:cNvSpPr>
          <p:nvPr>
            <p:ph type="sldNum" sz="quarter" idx="5"/>
          </p:nvPr>
        </p:nvSpPr>
        <p:spPr/>
        <p:txBody>
          <a:bodyPr/>
          <a:lstStyle/>
          <a:p>
            <a:fld id="{DC83B06E-24F1-463D-B561-3F3BFD8664EA}" type="slidenum">
              <a:rPr lang="en-US" smtClean="0"/>
              <a:t>15</a:t>
            </a:fld>
            <a:endParaRPr lang="en-US" dirty="0"/>
          </a:p>
        </p:txBody>
      </p:sp>
    </p:spTree>
    <p:extLst>
      <p:ext uri="{BB962C8B-B14F-4D97-AF65-F5344CB8AC3E}">
        <p14:creationId xmlns:p14="http://schemas.microsoft.com/office/powerpoint/2010/main" val="1779633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Angela Spinella</a:t>
            </a:r>
          </a:p>
        </p:txBody>
      </p:sp>
      <p:sp>
        <p:nvSpPr>
          <p:cNvPr id="4" name="Slide Number Placeholder 3"/>
          <p:cNvSpPr>
            <a:spLocks noGrp="1"/>
          </p:cNvSpPr>
          <p:nvPr>
            <p:ph type="sldNum" sz="quarter" idx="5"/>
          </p:nvPr>
        </p:nvSpPr>
        <p:spPr/>
        <p:txBody>
          <a:bodyPr/>
          <a:lstStyle/>
          <a:p>
            <a:fld id="{DC83B06E-24F1-463D-B561-3F3BFD8664EA}" type="slidenum">
              <a:rPr lang="en-US" smtClean="0"/>
              <a:t>3</a:t>
            </a:fld>
            <a:endParaRPr lang="en-US" dirty="0"/>
          </a:p>
        </p:txBody>
      </p:sp>
    </p:spTree>
    <p:extLst>
      <p:ext uri="{BB962C8B-B14F-4D97-AF65-F5344CB8AC3E}">
        <p14:creationId xmlns:p14="http://schemas.microsoft.com/office/powerpoint/2010/main" val="2333902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Charlotte Roberts </a:t>
            </a:r>
          </a:p>
        </p:txBody>
      </p:sp>
      <p:sp>
        <p:nvSpPr>
          <p:cNvPr id="4" name="Slide Number Placeholder 3"/>
          <p:cNvSpPr>
            <a:spLocks noGrp="1"/>
          </p:cNvSpPr>
          <p:nvPr>
            <p:ph type="sldNum" sz="quarter" idx="5"/>
          </p:nvPr>
        </p:nvSpPr>
        <p:spPr/>
        <p:txBody>
          <a:bodyPr/>
          <a:lstStyle/>
          <a:p>
            <a:fld id="{DC83B06E-24F1-463D-B561-3F3BFD8664EA}" type="slidenum">
              <a:rPr lang="en-US" smtClean="0"/>
              <a:t>4</a:t>
            </a:fld>
            <a:endParaRPr lang="en-US" dirty="0"/>
          </a:p>
        </p:txBody>
      </p:sp>
    </p:spTree>
    <p:extLst>
      <p:ext uri="{BB962C8B-B14F-4D97-AF65-F5344CB8AC3E}">
        <p14:creationId xmlns:p14="http://schemas.microsoft.com/office/powerpoint/2010/main" val="2764054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Business Services Unit </a:t>
            </a:r>
          </a:p>
        </p:txBody>
      </p:sp>
      <p:sp>
        <p:nvSpPr>
          <p:cNvPr id="4" name="Slide Number Placeholder 3"/>
          <p:cNvSpPr>
            <a:spLocks noGrp="1"/>
          </p:cNvSpPr>
          <p:nvPr>
            <p:ph type="sldNum" sz="quarter" idx="5"/>
          </p:nvPr>
        </p:nvSpPr>
        <p:spPr/>
        <p:txBody>
          <a:bodyPr/>
          <a:lstStyle/>
          <a:p>
            <a:fld id="{A4D9CBAA-9363-4146-90C0-5FF2CC7278B4}" type="slidenum">
              <a:rPr lang="en-US" smtClean="0"/>
              <a:t>5</a:t>
            </a:fld>
            <a:endParaRPr lang="en-US" dirty="0"/>
          </a:p>
        </p:txBody>
      </p:sp>
    </p:spTree>
    <p:extLst>
      <p:ext uri="{BB962C8B-B14F-4D97-AF65-F5344CB8AC3E}">
        <p14:creationId xmlns:p14="http://schemas.microsoft.com/office/powerpoint/2010/main" val="4157935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Business Services Unit </a:t>
            </a:r>
          </a:p>
        </p:txBody>
      </p:sp>
      <p:sp>
        <p:nvSpPr>
          <p:cNvPr id="4" name="Slide Number Placeholder 3"/>
          <p:cNvSpPr>
            <a:spLocks noGrp="1"/>
          </p:cNvSpPr>
          <p:nvPr>
            <p:ph type="sldNum" sz="quarter" idx="5"/>
          </p:nvPr>
        </p:nvSpPr>
        <p:spPr/>
        <p:txBody>
          <a:bodyPr/>
          <a:lstStyle/>
          <a:p>
            <a:fld id="{A4D9CBAA-9363-4146-90C0-5FF2CC7278B4}" type="slidenum">
              <a:rPr lang="en-US" smtClean="0"/>
              <a:t>6</a:t>
            </a:fld>
            <a:endParaRPr lang="en-US" dirty="0"/>
          </a:p>
        </p:txBody>
      </p:sp>
    </p:spTree>
    <p:extLst>
      <p:ext uri="{BB962C8B-B14F-4D97-AF65-F5344CB8AC3E}">
        <p14:creationId xmlns:p14="http://schemas.microsoft.com/office/powerpoint/2010/main" val="2629648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Business Services Unit </a:t>
            </a:r>
          </a:p>
        </p:txBody>
      </p:sp>
      <p:sp>
        <p:nvSpPr>
          <p:cNvPr id="4" name="Slide Number Placeholder 3"/>
          <p:cNvSpPr>
            <a:spLocks noGrp="1"/>
          </p:cNvSpPr>
          <p:nvPr>
            <p:ph type="sldNum" sz="quarter" idx="5"/>
          </p:nvPr>
        </p:nvSpPr>
        <p:spPr/>
        <p:txBody>
          <a:bodyPr/>
          <a:lstStyle/>
          <a:p>
            <a:fld id="{A4D9CBAA-9363-4146-90C0-5FF2CC7278B4}" type="slidenum">
              <a:rPr lang="en-US" smtClean="0"/>
              <a:t>8</a:t>
            </a:fld>
            <a:endParaRPr lang="en-US" dirty="0"/>
          </a:p>
        </p:txBody>
      </p:sp>
    </p:spTree>
    <p:extLst>
      <p:ext uri="{BB962C8B-B14F-4D97-AF65-F5344CB8AC3E}">
        <p14:creationId xmlns:p14="http://schemas.microsoft.com/office/powerpoint/2010/main" val="2946933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Business Services Unit </a:t>
            </a:r>
          </a:p>
        </p:txBody>
      </p:sp>
      <p:sp>
        <p:nvSpPr>
          <p:cNvPr id="4" name="Slide Number Placeholder 3"/>
          <p:cNvSpPr>
            <a:spLocks noGrp="1"/>
          </p:cNvSpPr>
          <p:nvPr>
            <p:ph type="sldNum" sz="quarter" idx="5"/>
          </p:nvPr>
        </p:nvSpPr>
        <p:spPr/>
        <p:txBody>
          <a:bodyPr/>
          <a:lstStyle/>
          <a:p>
            <a:fld id="{A4D9CBAA-9363-4146-90C0-5FF2CC7278B4}" type="slidenum">
              <a:rPr lang="en-US" smtClean="0"/>
              <a:t>9</a:t>
            </a:fld>
            <a:endParaRPr lang="en-US" dirty="0"/>
          </a:p>
        </p:txBody>
      </p:sp>
    </p:spTree>
    <p:extLst>
      <p:ext uri="{BB962C8B-B14F-4D97-AF65-F5344CB8AC3E}">
        <p14:creationId xmlns:p14="http://schemas.microsoft.com/office/powerpoint/2010/main" val="1467826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Business Services Unit </a:t>
            </a:r>
          </a:p>
        </p:txBody>
      </p:sp>
      <p:sp>
        <p:nvSpPr>
          <p:cNvPr id="4" name="Slide Number Placeholder 3"/>
          <p:cNvSpPr>
            <a:spLocks noGrp="1"/>
          </p:cNvSpPr>
          <p:nvPr>
            <p:ph type="sldNum" sz="quarter" idx="5"/>
          </p:nvPr>
        </p:nvSpPr>
        <p:spPr/>
        <p:txBody>
          <a:bodyPr/>
          <a:lstStyle/>
          <a:p>
            <a:fld id="{A4D9CBAA-9363-4146-90C0-5FF2CC7278B4}" type="slidenum">
              <a:rPr lang="en-US" smtClean="0"/>
              <a:t>10</a:t>
            </a:fld>
            <a:endParaRPr lang="en-US" dirty="0"/>
          </a:p>
        </p:txBody>
      </p:sp>
    </p:spTree>
    <p:extLst>
      <p:ext uri="{BB962C8B-B14F-4D97-AF65-F5344CB8AC3E}">
        <p14:creationId xmlns:p14="http://schemas.microsoft.com/office/powerpoint/2010/main" val="3527137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Business Services Unit </a:t>
            </a:r>
          </a:p>
        </p:txBody>
      </p:sp>
      <p:sp>
        <p:nvSpPr>
          <p:cNvPr id="4" name="Slide Number Placeholder 3"/>
          <p:cNvSpPr>
            <a:spLocks noGrp="1"/>
          </p:cNvSpPr>
          <p:nvPr>
            <p:ph type="sldNum" sz="quarter" idx="5"/>
          </p:nvPr>
        </p:nvSpPr>
        <p:spPr/>
        <p:txBody>
          <a:bodyPr/>
          <a:lstStyle/>
          <a:p>
            <a:fld id="{A4D9CBAA-9363-4146-90C0-5FF2CC7278B4}" type="slidenum">
              <a:rPr lang="en-US" smtClean="0"/>
              <a:t>11</a:t>
            </a:fld>
            <a:endParaRPr lang="en-US" dirty="0"/>
          </a:p>
        </p:txBody>
      </p:sp>
    </p:spTree>
    <p:extLst>
      <p:ext uri="{BB962C8B-B14F-4D97-AF65-F5344CB8AC3E}">
        <p14:creationId xmlns:p14="http://schemas.microsoft.com/office/powerpoint/2010/main" val="38785965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11/5/2021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11/5/2021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Hakima.Muhammad@dc.gov"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mailto:Gerson.Castillo@dc.gov" TargetMode="External"/><Relationship Id="rId4" Type="http://schemas.openxmlformats.org/officeDocument/2006/relationships/hyperlink" Target="mailto:Antoinette.alexander1@dc.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mailto:ddsrsa.reports@dc.gov"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AB976-9E58-4A81-8841-4DA86E5EA701}"/>
              </a:ext>
            </a:extLst>
          </p:cNvPr>
          <p:cNvSpPr>
            <a:spLocks noGrp="1"/>
          </p:cNvSpPr>
          <p:nvPr>
            <p:ph type="ctrTitle"/>
          </p:nvPr>
        </p:nvSpPr>
        <p:spPr/>
        <p:txBody>
          <a:bodyPr/>
          <a:lstStyle/>
          <a:p>
            <a:r>
              <a:rPr lang="en-US" dirty="0"/>
              <a:t>RSA Provider Meeting </a:t>
            </a:r>
          </a:p>
        </p:txBody>
      </p:sp>
      <p:sp>
        <p:nvSpPr>
          <p:cNvPr id="3" name="Subtitle 2">
            <a:extLst>
              <a:ext uri="{FF2B5EF4-FFF2-40B4-BE49-F238E27FC236}">
                <a16:creationId xmlns:a16="http://schemas.microsoft.com/office/drawing/2014/main" id="{2C629D7F-9AB2-4014-8671-3EA21538DADF}"/>
              </a:ext>
            </a:extLst>
          </p:cNvPr>
          <p:cNvSpPr>
            <a:spLocks noGrp="1"/>
          </p:cNvSpPr>
          <p:nvPr>
            <p:ph type="subTitle" idx="1"/>
          </p:nvPr>
        </p:nvSpPr>
        <p:spPr/>
        <p:txBody>
          <a:bodyPr/>
          <a:lstStyle/>
          <a:p>
            <a:pPr>
              <a:spcBef>
                <a:spcPts val="0"/>
              </a:spcBef>
              <a:spcAft>
                <a:spcPts val="0"/>
              </a:spcAft>
            </a:pPr>
            <a:r>
              <a:rPr lang="en-US" dirty="0"/>
              <a:t>Friday, November 12, 2021</a:t>
            </a:r>
          </a:p>
          <a:p>
            <a:pPr>
              <a:spcBef>
                <a:spcPts val="0"/>
              </a:spcBef>
              <a:spcAft>
                <a:spcPts val="0"/>
              </a:spcAft>
            </a:pPr>
            <a:r>
              <a:rPr lang="en-US" dirty="0"/>
              <a:t>11AM – 12:30 PM</a:t>
            </a:r>
          </a:p>
        </p:txBody>
      </p:sp>
      <p:pic>
        <p:nvPicPr>
          <p:cNvPr id="4" name="Picture 3" descr="Logo, company name&#10;&#10;Description automatically generated">
            <a:extLst>
              <a:ext uri="{FF2B5EF4-FFF2-40B4-BE49-F238E27FC236}">
                <a16:creationId xmlns:a16="http://schemas.microsoft.com/office/drawing/2014/main" id="{7F3D8192-1E89-44D3-98AB-224164BDBEE0}"/>
              </a:ext>
            </a:extLst>
          </p:cNvPr>
          <p:cNvPicPr>
            <a:picLocks noChangeAspect="1"/>
          </p:cNvPicPr>
          <p:nvPr/>
        </p:nvPicPr>
        <p:blipFill>
          <a:blip r:embed="rId2"/>
          <a:stretch>
            <a:fillRect/>
          </a:stretch>
        </p:blipFill>
        <p:spPr>
          <a:xfrm>
            <a:off x="10881401" y="0"/>
            <a:ext cx="1310599" cy="1317645"/>
          </a:xfrm>
          <a:prstGeom prst="rect">
            <a:avLst/>
          </a:prstGeom>
        </p:spPr>
      </p:pic>
    </p:spTree>
    <p:extLst>
      <p:ext uri="{BB962C8B-B14F-4D97-AF65-F5344CB8AC3E}">
        <p14:creationId xmlns:p14="http://schemas.microsoft.com/office/powerpoint/2010/main" val="515721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294B3-289C-4BEF-A114-2ED4E796A5C7}"/>
              </a:ext>
            </a:extLst>
          </p:cNvPr>
          <p:cNvSpPr>
            <a:spLocks noGrp="1"/>
          </p:cNvSpPr>
          <p:nvPr>
            <p:ph type="title"/>
          </p:nvPr>
        </p:nvSpPr>
        <p:spPr>
          <a:xfrm>
            <a:off x="1295401" y="1109213"/>
            <a:ext cx="9601196" cy="1003642"/>
          </a:xfrm>
        </p:spPr>
        <p:txBody>
          <a:bodyPr vert="horz" lIns="91440" tIns="45720" rIns="91440" bIns="45720" rtlCol="0">
            <a:normAutofit/>
          </a:bodyPr>
          <a:lstStyle/>
          <a:p>
            <a:pPr algn="ctr"/>
            <a:r>
              <a:rPr lang="en-US" sz="4400" dirty="0"/>
              <a:t>Submission/Approval Process</a:t>
            </a:r>
          </a:p>
        </p:txBody>
      </p:sp>
      <p:pic>
        <p:nvPicPr>
          <p:cNvPr id="16" name="Picture 15" descr="Logo, company name&#10;&#10;Description automatically generated">
            <a:extLst>
              <a:ext uri="{FF2B5EF4-FFF2-40B4-BE49-F238E27FC236}">
                <a16:creationId xmlns:a16="http://schemas.microsoft.com/office/drawing/2014/main" id="{9CBA041C-6359-406A-B197-8DE1735AF469}"/>
              </a:ext>
            </a:extLst>
          </p:cNvPr>
          <p:cNvPicPr>
            <a:picLocks noChangeAspect="1"/>
          </p:cNvPicPr>
          <p:nvPr/>
        </p:nvPicPr>
        <p:blipFill>
          <a:blip r:embed="rId3"/>
          <a:stretch>
            <a:fillRect/>
          </a:stretch>
        </p:blipFill>
        <p:spPr>
          <a:xfrm>
            <a:off x="11190549" y="105993"/>
            <a:ext cx="998275" cy="1003642"/>
          </a:xfrm>
          <a:prstGeom prst="rect">
            <a:avLst/>
          </a:prstGeom>
        </p:spPr>
      </p:pic>
      <p:graphicFrame>
        <p:nvGraphicFramePr>
          <p:cNvPr id="5" name="Diagram 4">
            <a:extLst>
              <a:ext uri="{FF2B5EF4-FFF2-40B4-BE49-F238E27FC236}">
                <a16:creationId xmlns:a16="http://schemas.microsoft.com/office/drawing/2014/main" id="{28D6DDCA-A1B8-44F2-BA29-9BF9004A3C70}"/>
              </a:ext>
            </a:extLst>
          </p:cNvPr>
          <p:cNvGraphicFramePr/>
          <p:nvPr>
            <p:extLst>
              <p:ext uri="{D42A27DB-BD31-4B8C-83A1-F6EECF244321}">
                <p14:modId xmlns:p14="http://schemas.microsoft.com/office/powerpoint/2010/main" val="2691581061"/>
              </p:ext>
            </p:extLst>
          </p:nvPr>
        </p:nvGraphicFramePr>
        <p:xfrm>
          <a:off x="516690" y="2207907"/>
          <a:ext cx="11172996" cy="27148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14069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294B3-289C-4BEF-A114-2ED4E796A5C7}"/>
              </a:ext>
            </a:extLst>
          </p:cNvPr>
          <p:cNvSpPr>
            <a:spLocks noGrp="1"/>
          </p:cNvSpPr>
          <p:nvPr>
            <p:ph type="title"/>
          </p:nvPr>
        </p:nvSpPr>
        <p:spPr>
          <a:xfrm>
            <a:off x="1295401" y="1109213"/>
            <a:ext cx="9601196" cy="1003642"/>
          </a:xfrm>
        </p:spPr>
        <p:txBody>
          <a:bodyPr vert="horz" lIns="91440" tIns="45720" rIns="91440" bIns="45720" rtlCol="0">
            <a:normAutofit/>
          </a:bodyPr>
          <a:lstStyle/>
          <a:p>
            <a:pPr marL="0" indent="0" algn="ctr">
              <a:buNone/>
            </a:pPr>
            <a:r>
              <a:rPr lang="en-US" dirty="0"/>
              <a:t>Invoicing</a:t>
            </a:r>
            <a:endParaRPr lang="en-US" sz="2400" dirty="0"/>
          </a:p>
        </p:txBody>
      </p:sp>
      <p:sp>
        <p:nvSpPr>
          <p:cNvPr id="3" name="Content Placeholder 2">
            <a:extLst>
              <a:ext uri="{FF2B5EF4-FFF2-40B4-BE49-F238E27FC236}">
                <a16:creationId xmlns:a16="http://schemas.microsoft.com/office/drawing/2014/main" id="{02300DF9-2E18-43E2-82FD-C5709F15AB8C}"/>
              </a:ext>
            </a:extLst>
          </p:cNvPr>
          <p:cNvSpPr>
            <a:spLocks noGrp="1"/>
          </p:cNvSpPr>
          <p:nvPr>
            <p:ph idx="1"/>
          </p:nvPr>
        </p:nvSpPr>
        <p:spPr>
          <a:xfrm>
            <a:off x="1295401" y="2556932"/>
            <a:ext cx="9601196" cy="3406546"/>
          </a:xfrm>
        </p:spPr>
        <p:txBody>
          <a:bodyPr>
            <a:normAutofit fontScale="92500" lnSpcReduction="10000"/>
          </a:bodyPr>
          <a:lstStyle/>
          <a:p>
            <a:r>
              <a:rPr lang="en-US" dirty="0"/>
              <a:t>Invoices should be submitted only </a:t>
            </a:r>
            <a:r>
              <a:rPr lang="en-US" b="1" u="sng" dirty="0"/>
              <a:t>after </a:t>
            </a:r>
            <a:r>
              <a:rPr lang="en-US" dirty="0"/>
              <a:t>the reports have been </a:t>
            </a:r>
            <a:r>
              <a:rPr lang="en-US" b="1" u="sng" dirty="0"/>
              <a:t>submitted and approved </a:t>
            </a:r>
            <a:r>
              <a:rPr lang="en-US" dirty="0"/>
              <a:t>by the VR Counselor.</a:t>
            </a:r>
          </a:p>
          <a:p>
            <a:r>
              <a:rPr lang="en-US" dirty="0"/>
              <a:t>Invoices submitted for reports prior to receiving VR Counselor approval will be rejected</a:t>
            </a:r>
          </a:p>
          <a:p>
            <a:pPr lvl="1"/>
            <a:r>
              <a:rPr lang="en-US" sz="2400" dirty="0"/>
              <a:t>Remember:</a:t>
            </a:r>
          </a:p>
          <a:p>
            <a:pPr lvl="2"/>
            <a:r>
              <a:rPr lang="en-US" sz="2000" dirty="0"/>
              <a:t>5 business day window for approval for Job Placement and Supported Employment service-related reports</a:t>
            </a:r>
          </a:p>
          <a:p>
            <a:pPr lvl="2"/>
            <a:r>
              <a:rPr lang="en-US" sz="2000" dirty="0"/>
              <a:t>7 business day window for approval for Evidence Based Supported Employment service-related reports</a:t>
            </a:r>
          </a:p>
        </p:txBody>
      </p:sp>
      <p:pic>
        <p:nvPicPr>
          <p:cNvPr id="16" name="Picture 15" descr="Logo, company name&#10;&#10;Description automatically generated">
            <a:extLst>
              <a:ext uri="{FF2B5EF4-FFF2-40B4-BE49-F238E27FC236}">
                <a16:creationId xmlns:a16="http://schemas.microsoft.com/office/drawing/2014/main" id="{9CBA041C-6359-406A-B197-8DE1735AF469}"/>
              </a:ext>
            </a:extLst>
          </p:cNvPr>
          <p:cNvPicPr>
            <a:picLocks noChangeAspect="1"/>
          </p:cNvPicPr>
          <p:nvPr/>
        </p:nvPicPr>
        <p:blipFill>
          <a:blip r:embed="rId3"/>
          <a:stretch>
            <a:fillRect/>
          </a:stretch>
        </p:blipFill>
        <p:spPr>
          <a:xfrm>
            <a:off x="11190549" y="105993"/>
            <a:ext cx="998275" cy="1003642"/>
          </a:xfrm>
          <a:prstGeom prst="rect">
            <a:avLst/>
          </a:prstGeom>
        </p:spPr>
      </p:pic>
    </p:spTree>
    <p:extLst>
      <p:ext uri="{BB962C8B-B14F-4D97-AF65-F5344CB8AC3E}">
        <p14:creationId xmlns:p14="http://schemas.microsoft.com/office/powerpoint/2010/main" val="3177765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294B3-289C-4BEF-A114-2ED4E796A5C7}"/>
              </a:ext>
            </a:extLst>
          </p:cNvPr>
          <p:cNvSpPr>
            <a:spLocks noGrp="1"/>
          </p:cNvSpPr>
          <p:nvPr>
            <p:ph type="title"/>
          </p:nvPr>
        </p:nvSpPr>
        <p:spPr/>
        <p:txBody>
          <a:bodyPr vert="horz" lIns="91440" tIns="45720" rIns="91440" bIns="45720" rtlCol="0">
            <a:normAutofit fontScale="90000"/>
          </a:bodyPr>
          <a:lstStyle/>
          <a:p>
            <a:r>
              <a:rPr lang="en-US" dirty="0"/>
              <a:t>Provider RSA PO </a:t>
            </a:r>
            <a:br>
              <a:rPr lang="en-US" dirty="0"/>
            </a:br>
            <a:r>
              <a:rPr lang="en-US" dirty="0"/>
              <a:t>(Grant Funds &amp; Period of Performance)</a:t>
            </a:r>
          </a:p>
        </p:txBody>
      </p:sp>
      <p:sp>
        <p:nvSpPr>
          <p:cNvPr id="3" name="Content Placeholder 2">
            <a:extLst>
              <a:ext uri="{FF2B5EF4-FFF2-40B4-BE49-F238E27FC236}">
                <a16:creationId xmlns:a16="http://schemas.microsoft.com/office/drawing/2014/main" id="{02300DF9-2E18-43E2-82FD-C5709F15AB8C}"/>
              </a:ext>
            </a:extLst>
          </p:cNvPr>
          <p:cNvSpPr>
            <a:spLocks noGrp="1"/>
          </p:cNvSpPr>
          <p:nvPr>
            <p:ph idx="1"/>
          </p:nvPr>
        </p:nvSpPr>
        <p:spPr/>
        <p:txBody>
          <a:bodyPr/>
          <a:lstStyle/>
          <a:p>
            <a:endParaRPr lang="en-US"/>
          </a:p>
        </p:txBody>
      </p:sp>
      <p:pic>
        <p:nvPicPr>
          <p:cNvPr id="16" name="Picture 15" descr="Logo, company name&#10;&#10;Description automatically generated">
            <a:extLst>
              <a:ext uri="{FF2B5EF4-FFF2-40B4-BE49-F238E27FC236}">
                <a16:creationId xmlns:a16="http://schemas.microsoft.com/office/drawing/2014/main" id="{9CBA041C-6359-406A-B197-8DE1735AF469}"/>
              </a:ext>
            </a:extLst>
          </p:cNvPr>
          <p:cNvPicPr>
            <a:picLocks noChangeAspect="1"/>
          </p:cNvPicPr>
          <p:nvPr/>
        </p:nvPicPr>
        <p:blipFill>
          <a:blip r:embed="rId3"/>
          <a:stretch>
            <a:fillRect/>
          </a:stretch>
        </p:blipFill>
        <p:spPr>
          <a:xfrm>
            <a:off x="11190549" y="105993"/>
            <a:ext cx="998275" cy="1003642"/>
          </a:xfrm>
          <a:prstGeom prst="rect">
            <a:avLst/>
          </a:prstGeom>
        </p:spPr>
      </p:pic>
    </p:spTree>
    <p:extLst>
      <p:ext uri="{BB962C8B-B14F-4D97-AF65-F5344CB8AC3E}">
        <p14:creationId xmlns:p14="http://schemas.microsoft.com/office/powerpoint/2010/main" val="1801416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294B3-289C-4BEF-A114-2ED4E796A5C7}"/>
              </a:ext>
            </a:extLst>
          </p:cNvPr>
          <p:cNvSpPr>
            <a:spLocks noGrp="1"/>
          </p:cNvSpPr>
          <p:nvPr>
            <p:ph type="title"/>
          </p:nvPr>
        </p:nvSpPr>
        <p:spPr/>
        <p:txBody>
          <a:bodyPr vert="horz" lIns="91440" tIns="45720" rIns="91440" bIns="45720" rtlCol="0">
            <a:normAutofit/>
          </a:bodyPr>
          <a:lstStyle/>
          <a:p>
            <a:r>
              <a:rPr lang="en-US" dirty="0"/>
              <a:t>Contractor Performance Evaluations</a:t>
            </a:r>
          </a:p>
        </p:txBody>
      </p:sp>
      <p:sp>
        <p:nvSpPr>
          <p:cNvPr id="3" name="Content Placeholder 2">
            <a:extLst>
              <a:ext uri="{FF2B5EF4-FFF2-40B4-BE49-F238E27FC236}">
                <a16:creationId xmlns:a16="http://schemas.microsoft.com/office/drawing/2014/main" id="{02300DF9-2E18-43E2-82FD-C5709F15AB8C}"/>
              </a:ext>
            </a:extLst>
          </p:cNvPr>
          <p:cNvSpPr>
            <a:spLocks noGrp="1"/>
          </p:cNvSpPr>
          <p:nvPr>
            <p:ph idx="1"/>
          </p:nvPr>
        </p:nvSpPr>
        <p:spPr/>
        <p:txBody>
          <a:bodyPr/>
          <a:lstStyle/>
          <a:p>
            <a:endParaRPr lang="en-US"/>
          </a:p>
        </p:txBody>
      </p:sp>
      <p:pic>
        <p:nvPicPr>
          <p:cNvPr id="16" name="Picture 15" descr="Logo, company name&#10;&#10;Description automatically generated">
            <a:extLst>
              <a:ext uri="{FF2B5EF4-FFF2-40B4-BE49-F238E27FC236}">
                <a16:creationId xmlns:a16="http://schemas.microsoft.com/office/drawing/2014/main" id="{9CBA041C-6359-406A-B197-8DE1735AF469}"/>
              </a:ext>
            </a:extLst>
          </p:cNvPr>
          <p:cNvPicPr>
            <a:picLocks noChangeAspect="1"/>
          </p:cNvPicPr>
          <p:nvPr/>
        </p:nvPicPr>
        <p:blipFill>
          <a:blip r:embed="rId3"/>
          <a:stretch>
            <a:fillRect/>
          </a:stretch>
        </p:blipFill>
        <p:spPr>
          <a:xfrm>
            <a:off x="11190549" y="105993"/>
            <a:ext cx="998275" cy="1003642"/>
          </a:xfrm>
          <a:prstGeom prst="rect">
            <a:avLst/>
          </a:prstGeom>
        </p:spPr>
      </p:pic>
    </p:spTree>
    <p:extLst>
      <p:ext uri="{BB962C8B-B14F-4D97-AF65-F5344CB8AC3E}">
        <p14:creationId xmlns:p14="http://schemas.microsoft.com/office/powerpoint/2010/main" val="3696715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3E2CD-A149-49D0-A314-CCE8F2CB8B01}"/>
              </a:ext>
            </a:extLst>
          </p:cNvPr>
          <p:cNvSpPr>
            <a:spLocks noGrp="1"/>
          </p:cNvSpPr>
          <p:nvPr>
            <p:ph type="title"/>
          </p:nvPr>
        </p:nvSpPr>
        <p:spPr/>
        <p:txBody>
          <a:bodyPr/>
          <a:lstStyle/>
          <a:p>
            <a:r>
              <a:rPr lang="en-US" b="1" dirty="0"/>
              <a:t>Questions &amp; Answers</a:t>
            </a:r>
          </a:p>
        </p:txBody>
      </p:sp>
      <p:pic>
        <p:nvPicPr>
          <p:cNvPr id="5" name="Content Placeholder 4" descr="Yellow question mark">
            <a:extLst>
              <a:ext uri="{FF2B5EF4-FFF2-40B4-BE49-F238E27FC236}">
                <a16:creationId xmlns:a16="http://schemas.microsoft.com/office/drawing/2014/main" id="{503C6178-CCB8-463C-9A5F-755CA6BD8017}"/>
              </a:ext>
            </a:extLst>
          </p:cNvPr>
          <p:cNvPicPr>
            <a:picLocks noGrp="1" noChangeAspect="1"/>
          </p:cNvPicPr>
          <p:nvPr>
            <p:ph idx="1"/>
          </p:nvPr>
        </p:nvPicPr>
        <p:blipFill>
          <a:blip r:embed="rId2"/>
          <a:stretch>
            <a:fillRect/>
          </a:stretch>
        </p:blipFill>
        <p:spPr>
          <a:xfrm>
            <a:off x="3214468" y="2487569"/>
            <a:ext cx="5646566" cy="3387770"/>
          </a:xfrm>
        </p:spPr>
      </p:pic>
      <p:pic>
        <p:nvPicPr>
          <p:cNvPr id="6" name="Picture 5" descr="Logo, company name&#10;&#10;Description automatically generated">
            <a:extLst>
              <a:ext uri="{FF2B5EF4-FFF2-40B4-BE49-F238E27FC236}">
                <a16:creationId xmlns:a16="http://schemas.microsoft.com/office/drawing/2014/main" id="{978EFE7D-E81F-46A3-8C19-63699544D74B}"/>
              </a:ext>
            </a:extLst>
          </p:cNvPr>
          <p:cNvPicPr>
            <a:picLocks noChangeAspect="1"/>
          </p:cNvPicPr>
          <p:nvPr/>
        </p:nvPicPr>
        <p:blipFill>
          <a:blip r:embed="rId3"/>
          <a:stretch>
            <a:fillRect/>
          </a:stretch>
        </p:blipFill>
        <p:spPr>
          <a:xfrm>
            <a:off x="10799298" y="5457810"/>
            <a:ext cx="1392702" cy="1400190"/>
          </a:xfrm>
          <a:prstGeom prst="rect">
            <a:avLst/>
          </a:prstGeom>
        </p:spPr>
      </p:pic>
    </p:spTree>
    <p:extLst>
      <p:ext uri="{BB962C8B-B14F-4D97-AF65-F5344CB8AC3E}">
        <p14:creationId xmlns:p14="http://schemas.microsoft.com/office/powerpoint/2010/main" val="1242944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3EF01-CF9B-4366-B360-5CDEF81E7CFB}"/>
              </a:ext>
            </a:extLst>
          </p:cNvPr>
          <p:cNvSpPr>
            <a:spLocks noGrp="1"/>
          </p:cNvSpPr>
          <p:nvPr>
            <p:ph type="title"/>
          </p:nvPr>
        </p:nvSpPr>
        <p:spPr/>
        <p:txBody>
          <a:bodyPr/>
          <a:lstStyle/>
          <a:p>
            <a:r>
              <a:rPr lang="en-US" dirty="0"/>
              <a:t>Contact Us </a:t>
            </a:r>
          </a:p>
        </p:txBody>
      </p:sp>
      <p:sp>
        <p:nvSpPr>
          <p:cNvPr id="3" name="Content Placeholder 2">
            <a:extLst>
              <a:ext uri="{FF2B5EF4-FFF2-40B4-BE49-F238E27FC236}">
                <a16:creationId xmlns:a16="http://schemas.microsoft.com/office/drawing/2014/main" id="{C47C3908-168C-4325-AD54-EF8694A7554D}"/>
              </a:ext>
            </a:extLst>
          </p:cNvPr>
          <p:cNvSpPr>
            <a:spLocks noGrp="1"/>
          </p:cNvSpPr>
          <p:nvPr>
            <p:ph idx="1"/>
          </p:nvPr>
        </p:nvSpPr>
        <p:spPr/>
        <p:txBody>
          <a:bodyPr>
            <a:normAutofit fontScale="92500" lnSpcReduction="10000"/>
          </a:bodyPr>
          <a:lstStyle/>
          <a:p>
            <a:r>
              <a:rPr lang="en-US" dirty="0">
                <a:solidFill>
                  <a:schemeClr val="tx1"/>
                </a:solidFill>
                <a:hlinkClick r:id="rId3">
                  <a:extLst>
                    <a:ext uri="{A12FA001-AC4F-418D-AE19-62706E023703}">
                      <ahyp:hlinkClr xmlns:ahyp="http://schemas.microsoft.com/office/drawing/2018/hyperlinkcolor" val="tx"/>
                    </a:ext>
                  </a:extLst>
                </a:hlinkClick>
              </a:rPr>
              <a:t>Angela.Spinella@dc.gov </a:t>
            </a:r>
            <a:r>
              <a:rPr lang="en-US" dirty="0">
                <a:solidFill>
                  <a:schemeClr val="tx1"/>
                </a:solidFill>
              </a:rPr>
              <a:t>(Program Manager-RSA Transition &amp; Outreach)</a:t>
            </a:r>
            <a:endParaRPr lang="en-US" dirty="0">
              <a:solidFill>
                <a:schemeClr val="tx1"/>
              </a:solidFill>
              <a:hlinkClick r:id="rId3">
                <a:extLst>
                  <a:ext uri="{A12FA001-AC4F-418D-AE19-62706E023703}">
                    <ahyp:hlinkClr xmlns:ahyp="http://schemas.microsoft.com/office/drawing/2018/hyperlinkcolor" val="tx"/>
                  </a:ext>
                </a:extLst>
              </a:hlinkClick>
            </a:endParaRPr>
          </a:p>
          <a:p>
            <a:r>
              <a:rPr lang="en-US" dirty="0">
                <a:solidFill>
                  <a:schemeClr val="tx1"/>
                </a:solidFill>
                <a:hlinkClick r:id="rId3">
                  <a:extLst>
                    <a:ext uri="{A12FA001-AC4F-418D-AE19-62706E023703}">
                      <ahyp:hlinkClr xmlns:ahyp="http://schemas.microsoft.com/office/drawing/2018/hyperlinkcolor" val="tx"/>
                    </a:ext>
                  </a:extLst>
                </a:hlinkClick>
              </a:rPr>
              <a:t>Jasmine.henry1@dc.gov </a:t>
            </a:r>
            <a:r>
              <a:rPr lang="en-US" dirty="0">
                <a:solidFill>
                  <a:schemeClr val="tx1"/>
                </a:solidFill>
              </a:rPr>
              <a:t> (Project Manager – General VR Services)</a:t>
            </a:r>
            <a:endParaRPr lang="en-US" u="sng" dirty="0">
              <a:solidFill>
                <a:schemeClr val="tx1"/>
              </a:solidFill>
              <a:hlinkClick r:id="rId3">
                <a:extLst>
                  <a:ext uri="{A12FA001-AC4F-418D-AE19-62706E023703}">
                    <ahyp:hlinkClr xmlns:ahyp="http://schemas.microsoft.com/office/drawing/2018/hyperlinkcolor" val="tx"/>
                  </a:ext>
                </a:extLst>
              </a:hlinkClick>
            </a:endParaRPr>
          </a:p>
          <a:p>
            <a:r>
              <a:rPr lang="en-US" dirty="0">
                <a:solidFill>
                  <a:schemeClr val="tx1"/>
                </a:solidFill>
                <a:hlinkClick r:id="rId3">
                  <a:extLst>
                    <a:ext uri="{A12FA001-AC4F-418D-AE19-62706E023703}">
                      <ahyp:hlinkClr xmlns:ahyp="http://schemas.microsoft.com/office/drawing/2018/hyperlinkcolor" val="tx"/>
                    </a:ext>
                  </a:extLst>
                </a:hlinkClick>
              </a:rPr>
              <a:t>Siavosh.Hedayati@dc.gov </a:t>
            </a:r>
            <a:r>
              <a:rPr lang="en-US" dirty="0">
                <a:solidFill>
                  <a:schemeClr val="tx1"/>
                </a:solidFill>
              </a:rPr>
              <a:t>(Contract Administrator)</a:t>
            </a:r>
            <a:r>
              <a:rPr lang="en-US" dirty="0">
                <a:solidFill>
                  <a:schemeClr val="tx1"/>
                </a:solidFill>
                <a:hlinkClick r:id="rId3">
                  <a:extLst>
                    <a:ext uri="{A12FA001-AC4F-418D-AE19-62706E023703}">
                      <ahyp:hlinkClr xmlns:ahyp="http://schemas.microsoft.com/office/drawing/2018/hyperlinkcolor" val="tx"/>
                    </a:ext>
                  </a:extLst>
                </a:hlinkClick>
              </a:rPr>
              <a:t> </a:t>
            </a:r>
          </a:p>
          <a:p>
            <a:r>
              <a:rPr lang="en-US" dirty="0">
                <a:solidFill>
                  <a:schemeClr val="tx1"/>
                </a:solidFill>
                <a:hlinkClick r:id="rId3">
                  <a:extLst>
                    <a:ext uri="{A12FA001-AC4F-418D-AE19-62706E023703}">
                      <ahyp:hlinkClr xmlns:ahyp="http://schemas.microsoft.com/office/drawing/2018/hyperlinkcolor" val="tx"/>
                    </a:ext>
                  </a:extLst>
                </a:hlinkClick>
              </a:rPr>
              <a:t>Edmund.Neboh@dc.gov </a:t>
            </a:r>
            <a:r>
              <a:rPr lang="en-US" dirty="0">
                <a:solidFill>
                  <a:schemeClr val="tx1"/>
                </a:solidFill>
              </a:rPr>
              <a:t>(Contract Administrator)</a:t>
            </a:r>
            <a:endParaRPr lang="en-US" u="sng" dirty="0">
              <a:solidFill>
                <a:schemeClr val="tx1"/>
              </a:solidFill>
              <a:hlinkClick r:id="rId3">
                <a:extLst>
                  <a:ext uri="{A12FA001-AC4F-418D-AE19-62706E023703}">
                    <ahyp:hlinkClr xmlns:ahyp="http://schemas.microsoft.com/office/drawing/2018/hyperlinkcolor" val="tx"/>
                  </a:ext>
                </a:extLst>
              </a:hlinkClick>
            </a:endParaRPr>
          </a:p>
          <a:p>
            <a:r>
              <a:rPr lang="en-US" dirty="0">
                <a:solidFill>
                  <a:schemeClr val="tx1"/>
                </a:solidFill>
                <a:hlinkClick r:id="rId4">
                  <a:extLst>
                    <a:ext uri="{A12FA001-AC4F-418D-AE19-62706E023703}">
                      <ahyp:hlinkClr xmlns:ahyp="http://schemas.microsoft.com/office/drawing/2018/hyperlinkcolor" val="tx"/>
                    </a:ext>
                  </a:extLst>
                </a:hlinkClick>
              </a:rPr>
              <a:t>Antoinette.alexander1@dc.gov</a:t>
            </a:r>
            <a:r>
              <a:rPr lang="en-US" dirty="0">
                <a:solidFill>
                  <a:schemeClr val="tx1"/>
                </a:solidFill>
              </a:rPr>
              <a:t> (Provider Relations Supervisor)</a:t>
            </a:r>
          </a:p>
          <a:p>
            <a:r>
              <a:rPr lang="en-US" dirty="0">
                <a:solidFill>
                  <a:schemeClr val="tx1"/>
                </a:solidFill>
                <a:hlinkClick r:id="rId5">
                  <a:extLst>
                    <a:ext uri="{A12FA001-AC4F-418D-AE19-62706E023703}">
                      <ahyp:hlinkClr xmlns:ahyp="http://schemas.microsoft.com/office/drawing/2018/hyperlinkcolor" val="tx"/>
                    </a:ext>
                  </a:extLst>
                </a:hlinkClick>
              </a:rPr>
              <a:t>Gerson.Castillo@dc.gov</a:t>
            </a:r>
            <a:r>
              <a:rPr lang="en-US" dirty="0">
                <a:solidFill>
                  <a:schemeClr val="tx1"/>
                </a:solidFill>
              </a:rPr>
              <a:t> (Business Services Supervisor)</a:t>
            </a:r>
          </a:p>
          <a:p>
            <a:r>
              <a:rPr lang="en-US" dirty="0">
                <a:solidFill>
                  <a:schemeClr val="tx1"/>
                </a:solidFill>
                <a:hlinkClick r:id="rId3">
                  <a:extLst>
                    <a:ext uri="{A12FA001-AC4F-418D-AE19-62706E023703}">
                      <ahyp:hlinkClr xmlns:ahyp="http://schemas.microsoft.com/office/drawing/2018/hyperlinkcolor" val="tx"/>
                    </a:ext>
                  </a:extLst>
                </a:hlinkClick>
              </a:rPr>
              <a:t>Hakima.Muhammad@dc.gov</a:t>
            </a:r>
            <a:r>
              <a:rPr lang="en-US" dirty="0">
                <a:solidFill>
                  <a:schemeClr val="tx1"/>
                </a:solidFill>
              </a:rPr>
              <a:t> (Operations Program Manager)</a:t>
            </a:r>
          </a:p>
          <a:p>
            <a:endParaRPr lang="en-US" dirty="0">
              <a:solidFill>
                <a:schemeClr val="tx1"/>
              </a:solidFill>
            </a:endParaRPr>
          </a:p>
          <a:p>
            <a:pPr marL="0" indent="0">
              <a:buNone/>
            </a:pPr>
            <a:endParaRPr lang="en-US" dirty="0">
              <a:solidFill>
                <a:schemeClr val="tx1"/>
              </a:solidFill>
            </a:endParaRPr>
          </a:p>
        </p:txBody>
      </p:sp>
    </p:spTree>
    <p:extLst>
      <p:ext uri="{BB962C8B-B14F-4D97-AF65-F5344CB8AC3E}">
        <p14:creationId xmlns:p14="http://schemas.microsoft.com/office/powerpoint/2010/main" val="2458288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9D7E7-C533-4531-9F90-A078FE1E92D3}"/>
              </a:ext>
            </a:extLst>
          </p:cNvPr>
          <p:cNvSpPr>
            <a:spLocks noGrp="1"/>
          </p:cNvSpPr>
          <p:nvPr>
            <p:ph type="title"/>
          </p:nvPr>
        </p:nvSpPr>
        <p:spPr/>
        <p:txBody>
          <a:bodyPr>
            <a:normAutofit/>
          </a:bodyPr>
          <a:lstStyle/>
          <a:p>
            <a:r>
              <a:rPr lang="en-US" dirty="0"/>
              <a:t>Agenda</a:t>
            </a:r>
          </a:p>
        </p:txBody>
      </p:sp>
      <p:sp>
        <p:nvSpPr>
          <p:cNvPr id="4" name="Content Placeholder 3">
            <a:extLst>
              <a:ext uri="{FF2B5EF4-FFF2-40B4-BE49-F238E27FC236}">
                <a16:creationId xmlns:a16="http://schemas.microsoft.com/office/drawing/2014/main" id="{33035EB6-EC64-44D2-9026-A8BD27F8A7C4}"/>
              </a:ext>
            </a:extLst>
          </p:cNvPr>
          <p:cNvSpPr>
            <a:spLocks noGrp="1"/>
          </p:cNvSpPr>
          <p:nvPr>
            <p:ph sz="half" idx="2"/>
          </p:nvPr>
        </p:nvSpPr>
        <p:spPr>
          <a:xfrm>
            <a:off x="1132609" y="2672455"/>
            <a:ext cx="9926782" cy="2632605"/>
          </a:xfrm>
        </p:spPr>
        <p:txBody>
          <a:bodyPr>
            <a:normAutofit fontScale="25000" lnSpcReduction="20000"/>
          </a:bodyPr>
          <a:lstStyle/>
          <a:p>
            <a:r>
              <a:rPr lang="en-US" sz="8000" dirty="0"/>
              <a:t>Provider Performance Report Card</a:t>
            </a:r>
          </a:p>
          <a:p>
            <a:r>
              <a:rPr lang="en-US" sz="8000" dirty="0"/>
              <a:t>Protocols for Provider Issue Resolution</a:t>
            </a:r>
          </a:p>
          <a:p>
            <a:r>
              <a:rPr lang="en-US" sz="8000" dirty="0"/>
              <a:t>Outstanding Authorizations (over 45 days)</a:t>
            </a:r>
          </a:p>
          <a:p>
            <a:r>
              <a:rPr lang="en-US" sz="8000" dirty="0"/>
              <a:t>Report Submission Refresher </a:t>
            </a:r>
          </a:p>
          <a:p>
            <a:r>
              <a:rPr lang="en-US" sz="8000" dirty="0"/>
              <a:t>Provider RSA PO (Grant Funds &amp; Period of Performance)</a:t>
            </a:r>
          </a:p>
          <a:p>
            <a:r>
              <a:rPr lang="en-US" sz="8000" dirty="0"/>
              <a:t>Contractor Performance Evaluations</a:t>
            </a:r>
          </a:p>
          <a:p>
            <a:r>
              <a:rPr lang="en-US" sz="8000" dirty="0"/>
              <a:t>Q &amp; A</a:t>
            </a:r>
          </a:p>
          <a:p>
            <a:endParaRPr lang="en-US" dirty="0"/>
          </a:p>
          <a:p>
            <a:pPr marL="0" indent="0">
              <a:buNone/>
            </a:pPr>
            <a:endParaRPr lang="en-US" dirty="0"/>
          </a:p>
          <a:p>
            <a:endParaRPr lang="en-US" dirty="0"/>
          </a:p>
          <a:p>
            <a:endParaRPr lang="en-US" dirty="0"/>
          </a:p>
          <a:p>
            <a:endParaRPr lang="en-US" dirty="0"/>
          </a:p>
        </p:txBody>
      </p:sp>
      <p:pic>
        <p:nvPicPr>
          <p:cNvPr id="5" name="Picture 4" descr="Logo, company name&#10;&#10;Description automatically generated">
            <a:extLst>
              <a:ext uri="{FF2B5EF4-FFF2-40B4-BE49-F238E27FC236}">
                <a16:creationId xmlns:a16="http://schemas.microsoft.com/office/drawing/2014/main" id="{CA233557-0C24-44D4-87EC-B2379D475A1D}"/>
              </a:ext>
            </a:extLst>
          </p:cNvPr>
          <p:cNvPicPr>
            <a:picLocks noChangeAspect="1"/>
          </p:cNvPicPr>
          <p:nvPr/>
        </p:nvPicPr>
        <p:blipFill>
          <a:blip r:embed="rId3"/>
          <a:stretch>
            <a:fillRect/>
          </a:stretch>
        </p:blipFill>
        <p:spPr>
          <a:xfrm>
            <a:off x="10978481" y="5637956"/>
            <a:ext cx="1213520" cy="1220044"/>
          </a:xfrm>
          <a:prstGeom prst="rect">
            <a:avLst/>
          </a:prstGeom>
        </p:spPr>
      </p:pic>
    </p:spTree>
    <p:extLst>
      <p:ext uri="{BB962C8B-B14F-4D97-AF65-F5344CB8AC3E}">
        <p14:creationId xmlns:p14="http://schemas.microsoft.com/office/powerpoint/2010/main" val="1249352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9D7E7-C533-4531-9F90-A078FE1E92D3}"/>
              </a:ext>
            </a:extLst>
          </p:cNvPr>
          <p:cNvSpPr>
            <a:spLocks noGrp="1"/>
          </p:cNvSpPr>
          <p:nvPr>
            <p:ph type="title"/>
          </p:nvPr>
        </p:nvSpPr>
        <p:spPr/>
        <p:txBody>
          <a:bodyPr>
            <a:normAutofit fontScale="90000"/>
          </a:bodyPr>
          <a:lstStyle/>
          <a:p>
            <a:r>
              <a:rPr lang="en-US" dirty="0"/>
              <a:t>Provider Performance Report </a:t>
            </a:r>
            <a:br>
              <a:rPr lang="en-US" dirty="0"/>
            </a:br>
            <a:r>
              <a:rPr lang="en-US" dirty="0"/>
              <a:t>(Report Card)</a:t>
            </a:r>
          </a:p>
        </p:txBody>
      </p:sp>
      <p:sp>
        <p:nvSpPr>
          <p:cNvPr id="4" name="Content Placeholder 3">
            <a:extLst>
              <a:ext uri="{FF2B5EF4-FFF2-40B4-BE49-F238E27FC236}">
                <a16:creationId xmlns:a16="http://schemas.microsoft.com/office/drawing/2014/main" id="{33035EB6-EC64-44D2-9026-A8BD27F8A7C4}"/>
              </a:ext>
            </a:extLst>
          </p:cNvPr>
          <p:cNvSpPr>
            <a:spLocks noGrp="1"/>
          </p:cNvSpPr>
          <p:nvPr>
            <p:ph sz="half" idx="2"/>
          </p:nvPr>
        </p:nvSpPr>
        <p:spPr>
          <a:xfrm>
            <a:off x="1132609" y="2672455"/>
            <a:ext cx="9926782" cy="2632605"/>
          </a:xfrm>
        </p:spPr>
        <p:txBody>
          <a:bodyPr>
            <a:normAutofit fontScale="85000" lnSpcReduction="20000"/>
          </a:bodyPr>
          <a:lstStyle/>
          <a:p>
            <a:r>
              <a:rPr lang="en-US" sz="2600" dirty="0"/>
              <a:t>In efforts to ensure that people seeking services from RSA have the opportunity to make an informed choice regarding service delivery, processes are being finalized on the development of a Provider Performance Report</a:t>
            </a:r>
          </a:p>
          <a:p>
            <a:r>
              <a:rPr lang="en-US" sz="2600" dirty="0"/>
              <a:t>As various metrics can be used to assess the quality and efficiency of services offered by RSA providers,  performance data is being aggregated that will provide insight into, services offered, service outcomes and customer satisfaction; along with key metrics as they pertain to provider performance/accountability as noted during quality assurance observations and adherence to mandates of the Human Care Agreements (HCAs)</a:t>
            </a:r>
          </a:p>
          <a:p>
            <a:endParaRPr lang="en-US" dirty="0"/>
          </a:p>
          <a:p>
            <a:endParaRPr lang="en-US" dirty="0"/>
          </a:p>
        </p:txBody>
      </p:sp>
      <p:pic>
        <p:nvPicPr>
          <p:cNvPr id="5" name="Picture 4" descr="Logo, company name&#10;&#10;Description automatically generated">
            <a:extLst>
              <a:ext uri="{FF2B5EF4-FFF2-40B4-BE49-F238E27FC236}">
                <a16:creationId xmlns:a16="http://schemas.microsoft.com/office/drawing/2014/main" id="{044489C0-096A-4C6A-9893-611AEDAEB904}"/>
              </a:ext>
            </a:extLst>
          </p:cNvPr>
          <p:cNvPicPr>
            <a:picLocks noChangeAspect="1"/>
          </p:cNvPicPr>
          <p:nvPr/>
        </p:nvPicPr>
        <p:blipFill>
          <a:blip r:embed="rId3"/>
          <a:stretch>
            <a:fillRect/>
          </a:stretch>
        </p:blipFill>
        <p:spPr>
          <a:xfrm>
            <a:off x="11018237" y="-21510"/>
            <a:ext cx="1173764" cy="1180074"/>
          </a:xfrm>
          <a:prstGeom prst="rect">
            <a:avLst/>
          </a:prstGeom>
        </p:spPr>
      </p:pic>
    </p:spTree>
    <p:extLst>
      <p:ext uri="{BB962C8B-B14F-4D97-AF65-F5344CB8AC3E}">
        <p14:creationId xmlns:p14="http://schemas.microsoft.com/office/powerpoint/2010/main" val="1769735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9D7E7-C533-4531-9F90-A078FE1E92D3}"/>
              </a:ext>
            </a:extLst>
          </p:cNvPr>
          <p:cNvSpPr>
            <a:spLocks noGrp="1"/>
          </p:cNvSpPr>
          <p:nvPr>
            <p:ph type="title"/>
          </p:nvPr>
        </p:nvSpPr>
        <p:spPr>
          <a:xfrm>
            <a:off x="1295402" y="559089"/>
            <a:ext cx="9601196" cy="1380547"/>
          </a:xfrm>
        </p:spPr>
        <p:txBody>
          <a:bodyPr>
            <a:normAutofit fontScale="90000"/>
          </a:bodyPr>
          <a:lstStyle/>
          <a:p>
            <a:r>
              <a:rPr lang="en-US" dirty="0"/>
              <a:t>Provider Performance Report </a:t>
            </a:r>
            <a:br>
              <a:rPr lang="en-US" dirty="0"/>
            </a:br>
            <a:r>
              <a:rPr lang="en-US" dirty="0"/>
              <a:t>(Report Card)</a:t>
            </a:r>
          </a:p>
        </p:txBody>
      </p:sp>
      <p:sp>
        <p:nvSpPr>
          <p:cNvPr id="4" name="Content Placeholder 3">
            <a:extLst>
              <a:ext uri="{FF2B5EF4-FFF2-40B4-BE49-F238E27FC236}">
                <a16:creationId xmlns:a16="http://schemas.microsoft.com/office/drawing/2014/main" id="{33035EB6-EC64-44D2-9026-A8BD27F8A7C4}"/>
              </a:ext>
            </a:extLst>
          </p:cNvPr>
          <p:cNvSpPr>
            <a:spLocks noGrp="1"/>
          </p:cNvSpPr>
          <p:nvPr>
            <p:ph sz="half" idx="2"/>
          </p:nvPr>
        </p:nvSpPr>
        <p:spPr>
          <a:xfrm>
            <a:off x="1132609" y="2672455"/>
            <a:ext cx="9926782" cy="2632605"/>
          </a:xfrm>
        </p:spPr>
        <p:txBody>
          <a:bodyPr>
            <a:normAutofit/>
          </a:bodyPr>
          <a:lstStyle/>
          <a:p>
            <a:pPr marL="0" indent="0">
              <a:buNone/>
            </a:pPr>
            <a:endParaRPr lang="en-US" dirty="0"/>
          </a:p>
          <a:p>
            <a:endParaRPr lang="en-US" dirty="0"/>
          </a:p>
        </p:txBody>
      </p:sp>
      <p:graphicFrame>
        <p:nvGraphicFramePr>
          <p:cNvPr id="5" name="Table 4">
            <a:extLst>
              <a:ext uri="{FF2B5EF4-FFF2-40B4-BE49-F238E27FC236}">
                <a16:creationId xmlns:a16="http://schemas.microsoft.com/office/drawing/2014/main" id="{EA567D06-D104-4368-AA65-E0DFC37378DD}"/>
              </a:ext>
            </a:extLst>
          </p:cNvPr>
          <p:cNvGraphicFramePr>
            <a:graphicFrameLocks noGrp="1"/>
          </p:cNvGraphicFramePr>
          <p:nvPr/>
        </p:nvGraphicFramePr>
        <p:xfrm>
          <a:off x="1346662" y="1981892"/>
          <a:ext cx="9459884" cy="4201555"/>
        </p:xfrm>
        <a:graphic>
          <a:graphicData uri="http://schemas.openxmlformats.org/drawingml/2006/table">
            <a:tbl>
              <a:tblPr firstRow="1" bandRow="1"/>
              <a:tblGrid>
                <a:gridCol w="5065222">
                  <a:extLst>
                    <a:ext uri="{9D8B030D-6E8A-4147-A177-3AD203B41FA5}">
                      <a16:colId xmlns:a16="http://schemas.microsoft.com/office/drawing/2014/main" val="1541999844"/>
                    </a:ext>
                  </a:extLst>
                </a:gridCol>
                <a:gridCol w="4394662">
                  <a:extLst>
                    <a:ext uri="{9D8B030D-6E8A-4147-A177-3AD203B41FA5}">
                      <a16:colId xmlns:a16="http://schemas.microsoft.com/office/drawing/2014/main" val="2371833043"/>
                    </a:ext>
                  </a:extLst>
                </a:gridCol>
              </a:tblGrid>
              <a:tr h="696355">
                <a:tc gridSpan="2">
                  <a:txBody>
                    <a:bodyPr/>
                    <a:lstStyle/>
                    <a:p>
                      <a:pPr algn="ctr"/>
                      <a:r>
                        <a:rPr lang="en-US" b="1" dirty="0">
                          <a:solidFill>
                            <a:schemeClr val="bg1"/>
                          </a:solidFill>
                          <a:latin typeface="Calibri" panose="020F0502020204030204" pitchFamily="34" charset="0"/>
                          <a:cs typeface="Calibri" panose="020F0502020204030204" pitchFamily="34" charset="0"/>
                        </a:rPr>
                        <a:t>Core Performance Domains</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hMerge="1">
                  <a:txBody>
                    <a:bodyPr/>
                    <a:lstStyle/>
                    <a:p>
                      <a:pPr algn="ctr"/>
                      <a:endParaRPr lang="en-US"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4122475442"/>
                  </a:ext>
                </a:extLst>
              </a:tr>
              <a:tr h="614624">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US" b="1" dirty="0">
                          <a:solidFill>
                            <a:schemeClr val="bg1"/>
                          </a:solidFill>
                          <a:latin typeface="Calibri" panose="020F0502020204030204" pitchFamily="34" charset="0"/>
                          <a:cs typeface="Calibri" panose="020F0502020204030204" pitchFamily="34" charset="0"/>
                        </a:rPr>
                        <a:t>Informed Choice </a:t>
                      </a:r>
                    </a:p>
                    <a:p>
                      <a:pPr algn="ctr"/>
                      <a:r>
                        <a:rPr lang="en-US" b="1" dirty="0">
                          <a:solidFill>
                            <a:schemeClr val="bg1"/>
                          </a:solidFill>
                          <a:latin typeface="Calibri" panose="020F0502020204030204" pitchFamily="34" charset="0"/>
                          <a:cs typeface="Calibri" panose="020F0502020204030204" pitchFamily="34" charset="0"/>
                        </a:rPr>
                        <a:t>Provider Performance Areas </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lang="en-US" b="1" dirty="0">
                          <a:solidFill>
                            <a:schemeClr val="bg1"/>
                          </a:solidFill>
                          <a:latin typeface="Calibri" panose="020F0502020204030204" pitchFamily="34" charset="0"/>
                          <a:cs typeface="Calibri" panose="020F0502020204030204" pitchFamily="34" charset="0"/>
                        </a:rPr>
                        <a:t>Sample Metrics</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1894233990"/>
                  </a:ext>
                </a:extLst>
              </a:tr>
              <a:tr h="2751174">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kern="1200" dirty="0">
                          <a:solidFill>
                            <a:schemeClr val="dk1"/>
                          </a:solidFill>
                          <a:effectLst/>
                          <a:latin typeface="Calibri" panose="020F0502020204030204" pitchFamily="34" charset="0"/>
                          <a:ea typeface="+mn-ea"/>
                          <a:cs typeface="Calibri" panose="020F0502020204030204" pitchFamily="34" charset="0"/>
                        </a:rPr>
                        <a:t>Types of services offered by the potential provider</a:t>
                      </a: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kern="1200" dirty="0">
                        <a:solidFill>
                          <a:schemeClr val="dk1"/>
                        </a:solidFill>
                        <a:effectLst/>
                        <a:latin typeface="Calibri" panose="020F0502020204030204" pitchFamily="34" charset="0"/>
                        <a:ea typeface="+mn-ea"/>
                        <a:cs typeface="Calibri" panose="020F050202020403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kern="1200" dirty="0">
                          <a:solidFill>
                            <a:schemeClr val="dk1"/>
                          </a:solidFill>
                          <a:effectLst/>
                          <a:latin typeface="Calibri" panose="020F0502020204030204" pitchFamily="34" charset="0"/>
                          <a:ea typeface="+mn-ea"/>
                          <a:cs typeface="Calibri" panose="020F0502020204030204" pitchFamily="34" charset="0"/>
                        </a:rPr>
                        <a:t>The degree to which services are provided in integrated    settings  </a:t>
                      </a: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kern="1200" dirty="0">
                        <a:solidFill>
                          <a:schemeClr val="dk1"/>
                        </a:solidFill>
                        <a:effectLst/>
                        <a:latin typeface="Calibri" panose="020F0502020204030204" pitchFamily="34" charset="0"/>
                        <a:ea typeface="+mn-ea"/>
                        <a:cs typeface="Calibri" panose="020F0502020204030204" pitchFamily="34" charset="0"/>
                      </a:endParaRPr>
                    </a:p>
                    <a:p>
                      <a:pPr marL="285750" indent="-285750">
                        <a:buFont typeface="Wingdings" panose="05000000000000000000" pitchFamily="2" charset="2"/>
                        <a:buChar char="ü"/>
                      </a:pPr>
                      <a:r>
                        <a:rPr lang="en-US" sz="1400" kern="1200" dirty="0">
                          <a:solidFill>
                            <a:schemeClr val="dk1"/>
                          </a:solidFill>
                          <a:effectLst/>
                          <a:latin typeface="Calibri" panose="020F0502020204030204" pitchFamily="34" charset="0"/>
                          <a:ea typeface="+mn-ea"/>
                          <a:cs typeface="Calibri" panose="020F0502020204030204" pitchFamily="34" charset="0"/>
                        </a:rPr>
                        <a:t>Cost, accessibility, and duration of potential services</a:t>
                      </a:r>
                    </a:p>
                    <a:p>
                      <a:pPr marL="0" indent="0">
                        <a:buFont typeface="Wingdings" panose="05000000000000000000" pitchFamily="2" charset="2"/>
                        <a:buNone/>
                      </a:pPr>
                      <a:endParaRPr lang="en-US" sz="1400" kern="1200" dirty="0">
                        <a:solidFill>
                          <a:schemeClr val="dk1"/>
                        </a:solidFill>
                        <a:effectLst/>
                        <a:latin typeface="Calibri" panose="020F0502020204030204" pitchFamily="34" charset="0"/>
                        <a:ea typeface="+mn-ea"/>
                        <a:cs typeface="Calibri" panose="020F0502020204030204" pitchFamily="34" charset="0"/>
                      </a:endParaRPr>
                    </a:p>
                    <a:p>
                      <a:pPr marL="285750" indent="-285750">
                        <a:buFont typeface="Wingdings" panose="05000000000000000000" pitchFamily="2" charset="2"/>
                        <a:buChar char="ü"/>
                      </a:pPr>
                      <a:r>
                        <a:rPr lang="en-US" sz="1400" kern="1200" dirty="0">
                          <a:solidFill>
                            <a:schemeClr val="dk1"/>
                          </a:solidFill>
                          <a:effectLst/>
                          <a:latin typeface="Calibri" panose="020F0502020204030204" pitchFamily="34" charset="0"/>
                          <a:ea typeface="+mn-ea"/>
                          <a:cs typeface="Calibri" panose="020F0502020204030204" pitchFamily="34" charset="0"/>
                        </a:rPr>
                        <a:t>Consumer satisfaction with services</a:t>
                      </a:r>
                    </a:p>
                    <a:p>
                      <a:pPr marL="285750" indent="-285750">
                        <a:buFont typeface="Wingdings" panose="05000000000000000000" pitchFamily="2" charset="2"/>
                        <a:buChar char="ü"/>
                      </a:pPr>
                      <a:endParaRPr lang="en-US" sz="1400" kern="1200" dirty="0">
                        <a:solidFill>
                          <a:schemeClr val="dk1"/>
                        </a:solidFill>
                        <a:effectLst/>
                        <a:latin typeface="Calibri" panose="020F0502020204030204" pitchFamily="34" charset="0"/>
                        <a:ea typeface="+mn-ea"/>
                        <a:cs typeface="Calibri" panose="020F0502020204030204" pitchFamily="34" charset="0"/>
                      </a:endParaRPr>
                    </a:p>
                    <a:p>
                      <a:pPr marL="285750" indent="-285750">
                        <a:buFont typeface="Wingdings" panose="05000000000000000000" pitchFamily="2" charset="2"/>
                        <a:buChar char="ü"/>
                      </a:pPr>
                      <a:r>
                        <a:rPr lang="en-US" sz="1400" kern="1200" dirty="0">
                          <a:solidFill>
                            <a:schemeClr val="dk1"/>
                          </a:solidFill>
                          <a:effectLst/>
                          <a:latin typeface="Calibri" panose="020F0502020204030204" pitchFamily="34" charset="0"/>
                          <a:ea typeface="+mn-ea"/>
                          <a:cs typeface="Calibri" panose="020F0502020204030204" pitchFamily="34" charset="0"/>
                        </a:rPr>
                        <a:t>Qualifications of potential service providers</a:t>
                      </a:r>
                    </a:p>
                    <a:p>
                      <a:pPr marL="0" indent="0">
                        <a:buFont typeface="Wingdings" panose="05000000000000000000" pitchFamily="2" charset="2"/>
                        <a:buNone/>
                      </a:pPr>
                      <a:endParaRPr lang="en-US" sz="1400" kern="1200" dirty="0">
                        <a:solidFill>
                          <a:schemeClr val="dk1"/>
                        </a:solidFill>
                        <a:effectLst/>
                        <a:latin typeface="Calibri" panose="020F0502020204030204" pitchFamily="34" charset="0"/>
                        <a:ea typeface="+mn-ea"/>
                        <a:cs typeface="Calibri" panose="020F0502020204030204" pitchFamily="34" charset="0"/>
                      </a:endParaRPr>
                    </a:p>
                    <a:p>
                      <a:pPr marL="171450" indent="-171450">
                        <a:buFont typeface="Wingdings" panose="05000000000000000000" pitchFamily="2" charset="2"/>
                        <a:buChar char="ü"/>
                      </a:pPr>
                      <a:r>
                        <a:rPr lang="en-US" sz="1400" kern="1200" dirty="0">
                          <a:solidFill>
                            <a:schemeClr val="dk1"/>
                          </a:solidFill>
                          <a:effectLst/>
                          <a:latin typeface="Calibri" panose="020F0502020204030204" pitchFamily="34" charset="0"/>
                          <a:ea typeface="+mn-ea"/>
                          <a:cs typeface="Calibri" panose="020F0502020204030204" pitchFamily="34" charset="0"/>
                        </a:rPr>
                        <a:t>   Outcomes achieved by persons working with service     providers</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tc>
                  <a:txBody>
                    <a:bodyPr/>
                    <a:lstStyle/>
                    <a:p>
                      <a:pPr marL="742950" marR="0" lvl="1"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Placement Rate (Job Placement and Supported Employment)</a:t>
                      </a:r>
                    </a:p>
                    <a:p>
                      <a:pPr marL="742950" marR="0" lvl="1"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Time frame for placements(Job Placement and Supported Employment)</a:t>
                      </a:r>
                    </a:p>
                    <a:p>
                      <a:pPr marL="742950" marR="0" lvl="1"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Average wage for placements</a:t>
                      </a:r>
                    </a:p>
                    <a:p>
                      <a:pPr marL="742950" marR="0" lvl="1"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Types of jobs secured (occupation/job fields)</a:t>
                      </a:r>
                    </a:p>
                    <a:p>
                      <a:pPr marL="742950" marR="0" lvl="1"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Compliance Monitoring Reviews</a:t>
                      </a:r>
                    </a:p>
                    <a:p>
                      <a:pPr marL="742950" marR="0" lvl="1"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ü"/>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lvl="1">
                        <a:buFont typeface="Wingdings" panose="05000000000000000000" pitchFamily="2" charset="2"/>
                        <a:buNone/>
                      </a:pPr>
                      <a:endParaRPr lang="en-US" sz="12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170291296"/>
                  </a:ext>
                </a:extLst>
              </a:tr>
            </a:tbl>
          </a:graphicData>
        </a:graphic>
      </p:graphicFrame>
      <p:pic>
        <p:nvPicPr>
          <p:cNvPr id="6" name="Picture 5" descr="Logo, company name&#10;&#10;Description automatically generated">
            <a:extLst>
              <a:ext uri="{FF2B5EF4-FFF2-40B4-BE49-F238E27FC236}">
                <a16:creationId xmlns:a16="http://schemas.microsoft.com/office/drawing/2014/main" id="{8A4F8776-0D88-473F-BED6-71999628335C}"/>
              </a:ext>
            </a:extLst>
          </p:cNvPr>
          <p:cNvPicPr>
            <a:picLocks noChangeAspect="1"/>
          </p:cNvPicPr>
          <p:nvPr/>
        </p:nvPicPr>
        <p:blipFill>
          <a:blip r:embed="rId3"/>
          <a:stretch>
            <a:fillRect/>
          </a:stretch>
        </p:blipFill>
        <p:spPr>
          <a:xfrm>
            <a:off x="11114789" y="5774997"/>
            <a:ext cx="1077212" cy="1083003"/>
          </a:xfrm>
          <a:prstGeom prst="rect">
            <a:avLst/>
          </a:prstGeom>
        </p:spPr>
      </p:pic>
    </p:spTree>
    <p:extLst>
      <p:ext uri="{BB962C8B-B14F-4D97-AF65-F5344CB8AC3E}">
        <p14:creationId xmlns:p14="http://schemas.microsoft.com/office/powerpoint/2010/main" val="1764413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294B3-289C-4BEF-A114-2ED4E796A5C7}"/>
              </a:ext>
            </a:extLst>
          </p:cNvPr>
          <p:cNvSpPr>
            <a:spLocks noGrp="1"/>
          </p:cNvSpPr>
          <p:nvPr>
            <p:ph type="title"/>
          </p:nvPr>
        </p:nvSpPr>
        <p:spPr/>
        <p:txBody>
          <a:bodyPr vert="horz" lIns="91440" tIns="45720" rIns="91440" bIns="45720" rtlCol="0">
            <a:normAutofit/>
          </a:bodyPr>
          <a:lstStyle/>
          <a:p>
            <a:r>
              <a:rPr lang="en-US" dirty="0"/>
              <a:t>Outstanding Authorizations (over 45 days)</a:t>
            </a:r>
          </a:p>
        </p:txBody>
      </p:sp>
      <p:sp>
        <p:nvSpPr>
          <p:cNvPr id="4" name="Content Placeholder 3">
            <a:extLst>
              <a:ext uri="{FF2B5EF4-FFF2-40B4-BE49-F238E27FC236}">
                <a16:creationId xmlns:a16="http://schemas.microsoft.com/office/drawing/2014/main" id="{5A2E030F-FEC5-48C3-BABA-73033745B756}"/>
              </a:ext>
            </a:extLst>
          </p:cNvPr>
          <p:cNvSpPr>
            <a:spLocks noGrp="1"/>
          </p:cNvSpPr>
          <p:nvPr>
            <p:ph idx="1"/>
          </p:nvPr>
        </p:nvSpPr>
        <p:spPr/>
        <p:txBody>
          <a:bodyPr>
            <a:normAutofit fontScale="70000" lnSpcReduction="20000"/>
          </a:bodyPr>
          <a:lstStyle/>
          <a:p>
            <a:pPr marL="0" indent="0">
              <a:buNone/>
            </a:pPr>
            <a:r>
              <a:rPr lang="en-US" sz="2600" b="1" u="sng" dirty="0">
                <a:solidFill>
                  <a:srgbClr val="FF0000"/>
                </a:solidFill>
              </a:rPr>
              <a:t>45 Days Aged</a:t>
            </a:r>
          </a:p>
          <a:p>
            <a:r>
              <a:rPr lang="en-US" dirty="0"/>
              <a:t>VR counselors will review outstanding authorizations 45 days and older to ensure services are rendered, work with the CA to ensure provider invoices are submitted, and partner with DDS’s Business Services Unit for prompt payment processing.</a:t>
            </a:r>
          </a:p>
          <a:p>
            <a:r>
              <a:rPr lang="en-US" dirty="0"/>
              <a:t>To ensure providers are aware of their outstanding authorizations, your Contract Administrator will send out monthly email reminders listing all “unused” authorizations and those authorizations that have a “remaining balance” that may need to be either invoiced or de-obligated. </a:t>
            </a:r>
          </a:p>
          <a:p>
            <a:r>
              <a:rPr lang="en-US" dirty="0"/>
              <a:t>Within seven days, Providers should review the outstanding authorization listing and provide comments if services were rendered, will be invoiced, or if the remaining balance can be zeroed out. </a:t>
            </a:r>
          </a:p>
          <a:p>
            <a:pPr marL="0" indent="0" algn="ctr">
              <a:lnSpc>
                <a:spcPct val="120000"/>
              </a:lnSpc>
              <a:spcBef>
                <a:spcPts val="0"/>
              </a:spcBef>
              <a:spcAft>
                <a:spcPts val="0"/>
              </a:spcAft>
              <a:buNone/>
            </a:pPr>
            <a:r>
              <a:rPr lang="en-US" b="1" dirty="0"/>
              <a:t>If we complete this exercise monthly, closing the fiscal year will be easier for all parties, and</a:t>
            </a:r>
          </a:p>
          <a:p>
            <a:pPr marL="0" indent="0" algn="ctr">
              <a:lnSpc>
                <a:spcPct val="120000"/>
              </a:lnSpc>
              <a:spcBef>
                <a:spcPts val="0"/>
              </a:spcBef>
              <a:spcAft>
                <a:spcPts val="0"/>
              </a:spcAft>
              <a:buNone/>
            </a:pPr>
            <a:r>
              <a:rPr lang="en-US" b="1" dirty="0"/>
              <a:t>RSA can ensure your payments are processed within the current fiscal year.</a:t>
            </a:r>
          </a:p>
          <a:p>
            <a:endParaRPr lang="en-US" dirty="0"/>
          </a:p>
        </p:txBody>
      </p:sp>
      <p:pic>
        <p:nvPicPr>
          <p:cNvPr id="16" name="Picture 15" descr="Logo, company name&#10;&#10;Description automatically generated">
            <a:extLst>
              <a:ext uri="{FF2B5EF4-FFF2-40B4-BE49-F238E27FC236}">
                <a16:creationId xmlns:a16="http://schemas.microsoft.com/office/drawing/2014/main" id="{9CBA041C-6359-406A-B197-8DE1735AF469}"/>
              </a:ext>
            </a:extLst>
          </p:cNvPr>
          <p:cNvPicPr>
            <a:picLocks noChangeAspect="1"/>
          </p:cNvPicPr>
          <p:nvPr/>
        </p:nvPicPr>
        <p:blipFill>
          <a:blip r:embed="rId3"/>
          <a:stretch>
            <a:fillRect/>
          </a:stretch>
        </p:blipFill>
        <p:spPr>
          <a:xfrm>
            <a:off x="11190549" y="105993"/>
            <a:ext cx="998275" cy="1003642"/>
          </a:xfrm>
          <a:prstGeom prst="rect">
            <a:avLst/>
          </a:prstGeom>
        </p:spPr>
      </p:pic>
    </p:spTree>
    <p:extLst>
      <p:ext uri="{BB962C8B-B14F-4D97-AF65-F5344CB8AC3E}">
        <p14:creationId xmlns:p14="http://schemas.microsoft.com/office/powerpoint/2010/main" val="2012466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294B3-289C-4BEF-A114-2ED4E796A5C7}"/>
              </a:ext>
            </a:extLst>
          </p:cNvPr>
          <p:cNvSpPr>
            <a:spLocks noGrp="1"/>
          </p:cNvSpPr>
          <p:nvPr>
            <p:ph type="title"/>
          </p:nvPr>
        </p:nvSpPr>
        <p:spPr/>
        <p:txBody>
          <a:bodyPr vert="horz" lIns="91440" tIns="45720" rIns="91440" bIns="45720" rtlCol="0">
            <a:normAutofit/>
          </a:bodyPr>
          <a:lstStyle/>
          <a:p>
            <a:r>
              <a:rPr lang="en-US" dirty="0"/>
              <a:t>Protocols for Provider Issue Resolution</a:t>
            </a:r>
          </a:p>
        </p:txBody>
      </p:sp>
      <p:sp>
        <p:nvSpPr>
          <p:cNvPr id="3" name="Content Placeholder 2">
            <a:extLst>
              <a:ext uri="{FF2B5EF4-FFF2-40B4-BE49-F238E27FC236}">
                <a16:creationId xmlns:a16="http://schemas.microsoft.com/office/drawing/2014/main" id="{4ED93905-FDF0-4C50-A196-14E9CDD6B3A2}"/>
              </a:ext>
            </a:extLst>
          </p:cNvPr>
          <p:cNvSpPr>
            <a:spLocks noGrp="1"/>
          </p:cNvSpPr>
          <p:nvPr>
            <p:ph idx="1"/>
          </p:nvPr>
        </p:nvSpPr>
        <p:spPr/>
        <p:txBody>
          <a:bodyPr/>
          <a:lstStyle/>
          <a:p>
            <a:endParaRPr lang="en-US"/>
          </a:p>
        </p:txBody>
      </p:sp>
      <p:pic>
        <p:nvPicPr>
          <p:cNvPr id="16" name="Picture 15" descr="Logo, company name&#10;&#10;Description automatically generated">
            <a:extLst>
              <a:ext uri="{FF2B5EF4-FFF2-40B4-BE49-F238E27FC236}">
                <a16:creationId xmlns:a16="http://schemas.microsoft.com/office/drawing/2014/main" id="{9CBA041C-6359-406A-B197-8DE1735AF469}"/>
              </a:ext>
            </a:extLst>
          </p:cNvPr>
          <p:cNvPicPr>
            <a:picLocks noChangeAspect="1"/>
          </p:cNvPicPr>
          <p:nvPr/>
        </p:nvPicPr>
        <p:blipFill>
          <a:blip r:embed="rId3"/>
          <a:stretch>
            <a:fillRect/>
          </a:stretch>
        </p:blipFill>
        <p:spPr>
          <a:xfrm>
            <a:off x="11190549" y="105993"/>
            <a:ext cx="998275" cy="1003642"/>
          </a:xfrm>
          <a:prstGeom prst="rect">
            <a:avLst/>
          </a:prstGeom>
        </p:spPr>
      </p:pic>
    </p:spTree>
    <p:extLst>
      <p:ext uri="{BB962C8B-B14F-4D97-AF65-F5344CB8AC3E}">
        <p14:creationId xmlns:p14="http://schemas.microsoft.com/office/powerpoint/2010/main" val="1670674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6FE77E-1DF8-40CE-BEFC-654520088620}"/>
              </a:ext>
            </a:extLst>
          </p:cNvPr>
          <p:cNvSpPr>
            <a:spLocks noGrp="1"/>
          </p:cNvSpPr>
          <p:nvPr>
            <p:ph type="title"/>
          </p:nvPr>
        </p:nvSpPr>
        <p:spPr/>
        <p:txBody>
          <a:bodyPr/>
          <a:lstStyle/>
          <a:p>
            <a:r>
              <a:rPr lang="en-US" dirty="0"/>
              <a:t>Report Submission Refresher </a:t>
            </a:r>
          </a:p>
        </p:txBody>
      </p:sp>
    </p:spTree>
    <p:extLst>
      <p:ext uri="{BB962C8B-B14F-4D97-AF65-F5344CB8AC3E}">
        <p14:creationId xmlns:p14="http://schemas.microsoft.com/office/powerpoint/2010/main" val="2339181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294B3-289C-4BEF-A114-2ED4E796A5C7}"/>
              </a:ext>
            </a:extLst>
          </p:cNvPr>
          <p:cNvSpPr>
            <a:spLocks noGrp="1"/>
          </p:cNvSpPr>
          <p:nvPr>
            <p:ph type="title"/>
          </p:nvPr>
        </p:nvSpPr>
        <p:spPr>
          <a:xfrm>
            <a:off x="1295401" y="1109213"/>
            <a:ext cx="9601196" cy="1003642"/>
          </a:xfrm>
        </p:spPr>
        <p:txBody>
          <a:bodyPr vert="horz" lIns="91440" tIns="45720" rIns="91440" bIns="45720" rtlCol="0">
            <a:normAutofit/>
          </a:bodyPr>
          <a:lstStyle/>
          <a:p>
            <a:pPr marL="0" indent="0" algn="ctr">
              <a:buNone/>
            </a:pPr>
            <a:r>
              <a:rPr lang="en-US" dirty="0"/>
              <a:t>Where do I send reports?</a:t>
            </a:r>
            <a:endParaRPr lang="en-US" sz="2400" dirty="0"/>
          </a:p>
        </p:txBody>
      </p:sp>
      <p:sp>
        <p:nvSpPr>
          <p:cNvPr id="3" name="Content Placeholder 2">
            <a:extLst>
              <a:ext uri="{FF2B5EF4-FFF2-40B4-BE49-F238E27FC236}">
                <a16:creationId xmlns:a16="http://schemas.microsoft.com/office/drawing/2014/main" id="{02300DF9-2E18-43E2-82FD-C5709F15AB8C}"/>
              </a:ext>
            </a:extLst>
          </p:cNvPr>
          <p:cNvSpPr>
            <a:spLocks noGrp="1"/>
          </p:cNvSpPr>
          <p:nvPr>
            <p:ph idx="1"/>
          </p:nvPr>
        </p:nvSpPr>
        <p:spPr>
          <a:xfrm>
            <a:off x="1295401" y="2777276"/>
            <a:ext cx="9601196" cy="3098591"/>
          </a:xfrm>
        </p:spPr>
        <p:txBody>
          <a:bodyPr>
            <a:normAutofit/>
          </a:bodyPr>
          <a:lstStyle/>
          <a:p>
            <a:pPr marL="0" indent="0" algn="ctr">
              <a:buNone/>
            </a:pPr>
            <a:r>
              <a:rPr lang="en-US" sz="4400" dirty="0">
                <a:solidFill>
                  <a:schemeClr val="accent1"/>
                </a:solidFill>
                <a:hlinkClick r:id="rId3">
                  <a:extLst>
                    <a:ext uri="{A12FA001-AC4F-418D-AE19-62706E023703}">
                      <ahyp:hlinkClr xmlns:ahyp="http://schemas.microsoft.com/office/drawing/2018/hyperlinkcolor" val="tx"/>
                    </a:ext>
                  </a:extLst>
                </a:hlinkClick>
              </a:rPr>
              <a:t>ddsrsa.reports@dc.gov</a:t>
            </a:r>
            <a:endParaRPr lang="en-US" sz="4400" dirty="0">
              <a:solidFill>
                <a:schemeClr val="accent1"/>
              </a:solidFill>
            </a:endParaRPr>
          </a:p>
          <a:p>
            <a:pPr marL="0" indent="0" algn="ctr">
              <a:buNone/>
            </a:pPr>
            <a:endParaRPr lang="en-US" sz="1400" dirty="0"/>
          </a:p>
          <a:p>
            <a:pPr marL="0" indent="0" algn="ctr">
              <a:buNone/>
            </a:pPr>
            <a:r>
              <a:rPr lang="en-US" sz="3600" dirty="0"/>
              <a:t>Reports sent outside of this inbox and the format outlined will not be accepted.</a:t>
            </a:r>
          </a:p>
        </p:txBody>
      </p:sp>
      <p:pic>
        <p:nvPicPr>
          <p:cNvPr id="16" name="Picture 15" descr="Logo, company name&#10;&#10;Description automatically generated">
            <a:extLst>
              <a:ext uri="{FF2B5EF4-FFF2-40B4-BE49-F238E27FC236}">
                <a16:creationId xmlns:a16="http://schemas.microsoft.com/office/drawing/2014/main" id="{9CBA041C-6359-406A-B197-8DE1735AF469}"/>
              </a:ext>
            </a:extLst>
          </p:cNvPr>
          <p:cNvPicPr>
            <a:picLocks noChangeAspect="1"/>
          </p:cNvPicPr>
          <p:nvPr/>
        </p:nvPicPr>
        <p:blipFill>
          <a:blip r:embed="rId4"/>
          <a:stretch>
            <a:fillRect/>
          </a:stretch>
        </p:blipFill>
        <p:spPr>
          <a:xfrm>
            <a:off x="11190549" y="105993"/>
            <a:ext cx="998275" cy="1003642"/>
          </a:xfrm>
          <a:prstGeom prst="rect">
            <a:avLst/>
          </a:prstGeom>
        </p:spPr>
      </p:pic>
    </p:spTree>
    <p:extLst>
      <p:ext uri="{BB962C8B-B14F-4D97-AF65-F5344CB8AC3E}">
        <p14:creationId xmlns:p14="http://schemas.microsoft.com/office/powerpoint/2010/main" val="1237563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294B3-289C-4BEF-A114-2ED4E796A5C7}"/>
              </a:ext>
            </a:extLst>
          </p:cNvPr>
          <p:cNvSpPr>
            <a:spLocks noGrp="1"/>
          </p:cNvSpPr>
          <p:nvPr>
            <p:ph type="title"/>
          </p:nvPr>
        </p:nvSpPr>
        <p:spPr>
          <a:xfrm>
            <a:off x="1295401" y="1109213"/>
            <a:ext cx="9601196" cy="1003642"/>
          </a:xfrm>
        </p:spPr>
        <p:txBody>
          <a:bodyPr vert="horz" lIns="91440" tIns="45720" rIns="91440" bIns="45720" rtlCol="0">
            <a:normAutofit/>
          </a:bodyPr>
          <a:lstStyle/>
          <a:p>
            <a:pPr marL="0" indent="0" algn="ctr">
              <a:buNone/>
            </a:pPr>
            <a:r>
              <a:rPr lang="en-US" sz="4400" dirty="0"/>
              <a:t>How do I submit reports?</a:t>
            </a:r>
            <a:endParaRPr lang="en-US" sz="2400" dirty="0"/>
          </a:p>
        </p:txBody>
      </p:sp>
      <p:sp>
        <p:nvSpPr>
          <p:cNvPr id="3" name="Content Placeholder 2">
            <a:extLst>
              <a:ext uri="{FF2B5EF4-FFF2-40B4-BE49-F238E27FC236}">
                <a16:creationId xmlns:a16="http://schemas.microsoft.com/office/drawing/2014/main" id="{02300DF9-2E18-43E2-82FD-C5709F15AB8C}"/>
              </a:ext>
            </a:extLst>
          </p:cNvPr>
          <p:cNvSpPr>
            <a:spLocks noGrp="1"/>
          </p:cNvSpPr>
          <p:nvPr>
            <p:ph idx="1"/>
          </p:nvPr>
        </p:nvSpPr>
        <p:spPr>
          <a:xfrm>
            <a:off x="1295401" y="2556932"/>
            <a:ext cx="9601196" cy="3318936"/>
          </a:xfrm>
        </p:spPr>
        <p:txBody>
          <a:bodyPr>
            <a:normAutofit/>
          </a:bodyPr>
          <a:lstStyle/>
          <a:p>
            <a:r>
              <a:rPr lang="en-US" sz="1800" dirty="0"/>
              <a:t>Label the file that contains the report in the following format:</a:t>
            </a:r>
          </a:p>
          <a:p>
            <a:pPr lvl="1"/>
            <a:r>
              <a:rPr lang="en-US" sz="1800" dirty="0"/>
              <a:t>Client first </a:t>
            </a:r>
            <a:r>
              <a:rPr lang="en-US" sz="1800" dirty="0" err="1"/>
              <a:t>initial.last</a:t>
            </a:r>
            <a:r>
              <a:rPr lang="en-US" sz="1800" dirty="0"/>
              <a:t> name-report title</a:t>
            </a:r>
          </a:p>
          <a:p>
            <a:pPr lvl="2"/>
            <a:r>
              <a:rPr lang="en-US" dirty="0" err="1"/>
              <a:t>J.Doe</a:t>
            </a:r>
            <a:r>
              <a:rPr lang="en-US" dirty="0"/>
              <a:t>-ISAR &amp; PCEP</a:t>
            </a:r>
          </a:p>
          <a:p>
            <a:pPr lvl="2"/>
            <a:r>
              <a:rPr lang="en-US" dirty="0"/>
              <a:t>J. Doe- JD 30 Day, J. Doe- JD 60 Day, J. Doe JD 90 Day, J. Doe Over 90 Day (insert month)</a:t>
            </a:r>
          </a:p>
          <a:p>
            <a:pPr lvl="2"/>
            <a:r>
              <a:rPr lang="en-US" dirty="0"/>
              <a:t>J. Doe- Placement Information</a:t>
            </a:r>
          </a:p>
          <a:p>
            <a:pPr lvl="2"/>
            <a:r>
              <a:rPr lang="en-US" dirty="0"/>
              <a:t>J. Doe- Job Stabilization</a:t>
            </a:r>
          </a:p>
          <a:p>
            <a:pPr lvl="2"/>
            <a:r>
              <a:rPr lang="en-US" dirty="0"/>
              <a:t>J. Doe- Closure</a:t>
            </a:r>
          </a:p>
          <a:p>
            <a:r>
              <a:rPr lang="en-US" sz="1800" dirty="0"/>
              <a:t>Body of the email must contain list of clients with reports attached: first and last name, with DOB</a:t>
            </a:r>
            <a:endParaRPr lang="en-US" sz="2800" dirty="0"/>
          </a:p>
        </p:txBody>
      </p:sp>
      <p:pic>
        <p:nvPicPr>
          <p:cNvPr id="16" name="Picture 15" descr="Logo, company name&#10;&#10;Description automatically generated">
            <a:extLst>
              <a:ext uri="{FF2B5EF4-FFF2-40B4-BE49-F238E27FC236}">
                <a16:creationId xmlns:a16="http://schemas.microsoft.com/office/drawing/2014/main" id="{9CBA041C-6359-406A-B197-8DE1735AF469}"/>
              </a:ext>
            </a:extLst>
          </p:cNvPr>
          <p:cNvPicPr>
            <a:picLocks noChangeAspect="1"/>
          </p:cNvPicPr>
          <p:nvPr/>
        </p:nvPicPr>
        <p:blipFill>
          <a:blip r:embed="rId3"/>
          <a:stretch>
            <a:fillRect/>
          </a:stretch>
        </p:blipFill>
        <p:spPr>
          <a:xfrm>
            <a:off x="11190549" y="105993"/>
            <a:ext cx="998275" cy="1003642"/>
          </a:xfrm>
          <a:prstGeom prst="rect">
            <a:avLst/>
          </a:prstGeom>
        </p:spPr>
      </p:pic>
    </p:spTree>
    <p:extLst>
      <p:ext uri="{BB962C8B-B14F-4D97-AF65-F5344CB8AC3E}">
        <p14:creationId xmlns:p14="http://schemas.microsoft.com/office/powerpoint/2010/main" val="222787311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1637</TotalTime>
  <Words>830</Words>
  <Application>Microsoft Office PowerPoint</Application>
  <PresentationFormat>Widescreen</PresentationFormat>
  <Paragraphs>106</Paragraphs>
  <Slides>15</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Garamond</vt:lpstr>
      <vt:lpstr>Wingdings</vt:lpstr>
      <vt:lpstr>Organic</vt:lpstr>
      <vt:lpstr>RSA Provider Meeting </vt:lpstr>
      <vt:lpstr>Agenda</vt:lpstr>
      <vt:lpstr>Provider Performance Report  (Report Card)</vt:lpstr>
      <vt:lpstr>Provider Performance Report  (Report Card)</vt:lpstr>
      <vt:lpstr>Outstanding Authorizations (over 45 days)</vt:lpstr>
      <vt:lpstr>Protocols for Provider Issue Resolution</vt:lpstr>
      <vt:lpstr>Report Submission Refresher </vt:lpstr>
      <vt:lpstr>Where do I send reports?</vt:lpstr>
      <vt:lpstr>How do I submit reports?</vt:lpstr>
      <vt:lpstr>Submission/Approval Process</vt:lpstr>
      <vt:lpstr>Invoicing</vt:lpstr>
      <vt:lpstr>Provider RSA PO  (Grant Funds &amp; Period of Performance)</vt:lpstr>
      <vt:lpstr>Contractor Performance Evaluations</vt:lpstr>
      <vt:lpstr>Questions &amp; Answers</vt:lpstr>
      <vt:lpstr>Contact Us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RSA Provider Meeting</dc:title>
  <dc:creator>Davis, Xavier (DDS)</dc:creator>
  <cp:lastModifiedBy>Henry, Jasmine (DDS)</cp:lastModifiedBy>
  <cp:revision>33</cp:revision>
  <dcterms:created xsi:type="dcterms:W3CDTF">2021-05-27T13:16:01Z</dcterms:created>
  <dcterms:modified xsi:type="dcterms:W3CDTF">2021-11-05T16:08:10Z</dcterms:modified>
</cp:coreProperties>
</file>