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66" r:id="rId3"/>
    <p:sldMasterId id="2147483681" r:id="rId4"/>
  </p:sldMasterIdLst>
  <p:notesMasterIdLst>
    <p:notesMasterId r:id="rId44"/>
  </p:notesMasterIdLst>
  <p:sldIdLst>
    <p:sldId id="322" r:id="rId5"/>
    <p:sldId id="320" r:id="rId6"/>
    <p:sldId id="472" r:id="rId7"/>
    <p:sldId id="475" r:id="rId8"/>
    <p:sldId id="491" r:id="rId9"/>
    <p:sldId id="476" r:id="rId10"/>
    <p:sldId id="477" r:id="rId11"/>
    <p:sldId id="458" r:id="rId12"/>
    <p:sldId id="488" r:id="rId13"/>
    <p:sldId id="489" r:id="rId14"/>
    <p:sldId id="479" r:id="rId15"/>
    <p:sldId id="481" r:id="rId16"/>
    <p:sldId id="480" r:id="rId17"/>
    <p:sldId id="483" r:id="rId18"/>
    <p:sldId id="482" r:id="rId19"/>
    <p:sldId id="484" r:id="rId20"/>
    <p:sldId id="485" r:id="rId21"/>
    <p:sldId id="487" r:id="rId22"/>
    <p:sldId id="486" r:id="rId23"/>
    <p:sldId id="256" r:id="rId24"/>
    <p:sldId id="283" r:id="rId25"/>
    <p:sldId id="319" r:id="rId26"/>
    <p:sldId id="305" r:id="rId27"/>
    <p:sldId id="311" r:id="rId28"/>
    <p:sldId id="313" r:id="rId29"/>
    <p:sldId id="310" r:id="rId30"/>
    <p:sldId id="306" r:id="rId31"/>
    <p:sldId id="309" r:id="rId32"/>
    <p:sldId id="316" r:id="rId33"/>
    <p:sldId id="317" r:id="rId34"/>
    <p:sldId id="291" r:id="rId35"/>
    <p:sldId id="290" r:id="rId36"/>
    <p:sldId id="285" r:id="rId37"/>
    <p:sldId id="284" r:id="rId38"/>
    <p:sldId id="286" r:id="rId39"/>
    <p:sldId id="321" r:id="rId40"/>
    <p:sldId id="296" r:id="rId41"/>
    <p:sldId id="303" r:id="rId42"/>
    <p:sldId id="30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BE29A-3834-6231-E9AE-6105A882A749}" name="Guest User" initials="GU" userId="S::urn:spo:anon#33044d88128bb2bb8e6ec41c8b61c74bc09e6a0c99d35162f0f651a395ca94bb::" providerId="AD"/>
  <p188:author id="{D25BF7A0-840E-57E7-B5AA-415BB5296ACF}" name="Fofana, Musu (DDS)" initials="FM(" userId="S::musu.fofana@dc.gov::dc8919bb-2ec2-4280-9049-a0d9cb629c8d" providerId="AD"/>
  <p188:author id="{47C623B0-15E6-B128-A41F-CA63244FD846}" name="Parker, Bernetrice (DDS)" initials="PB(" userId="S::bernetrice.parker@dc.gov::2b97c3ac-cfc1-4c4b-9a8b-a6efe7d12aa3" providerId="AD"/>
  <p188:author id="{493007FF-1456-9E14-E6B4-01325183A807}" name="Bernadel, Rhode (DDS)" initials="BR(" userId="S::rhode.bernadel@dc.gov::9c7e178b-e0be-49b3-ad12-9b74dc360b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mon, Pamela (DDS)" initials="HP(" lastIdx="1" clrIdx="0">
    <p:extLst>
      <p:ext uri="{19B8F6BF-5375-455C-9EA6-DF929625EA0E}">
        <p15:presenceInfo xmlns:p15="http://schemas.microsoft.com/office/powerpoint/2012/main" userId="S::pamela.harmon@dc.gov::e7cad59d-a632-47d3-99f8-3c4ddc7249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25" d="100"/>
          <a:sy n="125" d="100"/>
        </p:scale>
        <p:origin x="7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15A90-0F9A-4C78-AFC7-F3ADBEF5BD7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EB90536-AE0A-4892-A040-6B77140CD359}">
      <dgm:prSet phldrT="[Text]" custT="1"/>
      <dgm:spPr/>
      <dgm:t>
        <a:bodyPr/>
        <a:lstStyle/>
        <a:p>
          <a:pPr algn="l"/>
          <a:endParaRPr lang="en-US" sz="1200" b="1" u="sng"/>
        </a:p>
        <a:p>
          <a:pPr algn="l"/>
          <a:r>
            <a:rPr lang="en-US" sz="1200" b="1" u="sng"/>
            <a:t>Month 1: May 2023</a:t>
          </a:r>
        </a:p>
        <a:p>
          <a:pPr algn="l"/>
          <a:r>
            <a:rPr lang="en-US" sz="1200" b="0" u="none"/>
            <a:t>Unwinding related activities begin</a:t>
          </a:r>
        </a:p>
      </dgm:t>
    </dgm:pt>
    <dgm:pt modelId="{429752DA-49DF-4E55-8718-FFAE5EFB72CD}" type="parTrans" cxnId="{3D1202B0-ABC6-4E9B-BD9F-FF5DE2BD92ED}">
      <dgm:prSet/>
      <dgm:spPr/>
      <dgm:t>
        <a:bodyPr/>
        <a:lstStyle/>
        <a:p>
          <a:endParaRPr lang="en-US"/>
        </a:p>
      </dgm:t>
    </dgm:pt>
    <dgm:pt modelId="{A5AC4AB2-162D-4472-A7DF-3E4CA5703942}" type="sibTrans" cxnId="{3D1202B0-ABC6-4E9B-BD9F-FF5DE2BD92ED}">
      <dgm:prSet/>
      <dgm:spPr/>
      <dgm:t>
        <a:bodyPr/>
        <a:lstStyle/>
        <a:p>
          <a:endParaRPr lang="en-US"/>
        </a:p>
      </dgm:t>
    </dgm:pt>
    <dgm:pt modelId="{83C3EDD7-8932-429A-8734-5F4B4BF276B5}">
      <dgm:prSet phldrT="[Text]" custT="1"/>
      <dgm:spPr/>
      <dgm:t>
        <a:bodyPr/>
        <a:lstStyle/>
        <a:p>
          <a:pPr algn="l"/>
          <a:r>
            <a:rPr lang="en-US" sz="1200" dirty="0"/>
            <a:t>Service Coordinators facilitate IDT meetings to assist persons with making an informed choice about meaningful day options</a:t>
          </a:r>
        </a:p>
      </dgm:t>
    </dgm:pt>
    <dgm:pt modelId="{1A1B43AC-39C7-45B7-85F4-55894E008A97}" type="parTrans" cxnId="{CABE7726-39AD-4422-BB00-4F89FCDBDE02}">
      <dgm:prSet/>
      <dgm:spPr/>
      <dgm:t>
        <a:bodyPr/>
        <a:lstStyle/>
        <a:p>
          <a:endParaRPr lang="en-US"/>
        </a:p>
      </dgm:t>
    </dgm:pt>
    <dgm:pt modelId="{690214A9-8A00-4CA0-8F86-47D4016A4F5B}" type="sibTrans" cxnId="{CABE7726-39AD-4422-BB00-4F89FCDBDE02}">
      <dgm:prSet/>
      <dgm:spPr/>
      <dgm:t>
        <a:bodyPr/>
        <a:lstStyle/>
        <a:p>
          <a:endParaRPr lang="en-US"/>
        </a:p>
      </dgm:t>
    </dgm:pt>
    <dgm:pt modelId="{2ABA0ED2-68AC-42DA-9C24-7ED69A036963}">
      <dgm:prSet phldrT="[Text]" custT="1"/>
      <dgm:spPr/>
      <dgm:t>
        <a:bodyPr/>
        <a:lstStyle/>
        <a:p>
          <a:pPr algn="l"/>
          <a:endParaRPr lang="en-US" sz="1200" b="0" u="none"/>
        </a:p>
        <a:p>
          <a:pPr algn="l"/>
          <a:endParaRPr lang="en-US" sz="1200" b="0" u="none"/>
        </a:p>
      </dgm:t>
    </dgm:pt>
    <dgm:pt modelId="{73068409-84D2-4157-9F60-36FA39F16A71}" type="parTrans" cxnId="{B3530981-A6F3-4AAB-9598-B8D389B1131F}">
      <dgm:prSet/>
      <dgm:spPr/>
      <dgm:t>
        <a:bodyPr/>
        <a:lstStyle/>
        <a:p>
          <a:endParaRPr lang="en-US"/>
        </a:p>
      </dgm:t>
    </dgm:pt>
    <dgm:pt modelId="{1E3A08B1-84B9-41FD-A536-B3632E9792C3}" type="sibTrans" cxnId="{B3530981-A6F3-4AAB-9598-B8D389B1131F}">
      <dgm:prSet/>
      <dgm:spPr/>
      <dgm:t>
        <a:bodyPr/>
        <a:lstStyle/>
        <a:p>
          <a:endParaRPr lang="en-US"/>
        </a:p>
      </dgm:t>
    </dgm:pt>
    <dgm:pt modelId="{E16D5908-FBD5-4F0E-B058-FF5833470A4D}" type="pres">
      <dgm:prSet presAssocID="{41D15A90-0F9A-4C78-AFC7-F3ADBEF5BD7B}" presName="Name0" presStyleCnt="0">
        <dgm:presLayoutVars>
          <dgm:dir/>
          <dgm:resizeHandles val="exact"/>
        </dgm:presLayoutVars>
      </dgm:prSet>
      <dgm:spPr/>
    </dgm:pt>
    <dgm:pt modelId="{9784446D-A752-4BB9-AB36-79895599B335}" type="pres">
      <dgm:prSet presAssocID="{41D15A90-0F9A-4C78-AFC7-F3ADBEF5BD7B}" presName="arrow" presStyleLbl="bgShp" presStyleIdx="0" presStyleCnt="1" custScaleX="99133" custScaleY="127561" custLinFactNeighborX="565" custLinFactNeighborY="-2055"/>
      <dgm:spPr/>
    </dgm:pt>
    <dgm:pt modelId="{629346CE-99A2-4595-8B2A-CC1A80549B73}" type="pres">
      <dgm:prSet presAssocID="{41D15A90-0F9A-4C78-AFC7-F3ADBEF5BD7B}" presName="points" presStyleCnt="0"/>
      <dgm:spPr/>
    </dgm:pt>
    <dgm:pt modelId="{D0F625DE-62AD-491A-A9DD-9ECDC9DBD1C0}" type="pres">
      <dgm:prSet presAssocID="{7EB90536-AE0A-4892-A040-6B77140CD359}" presName="compositeA" presStyleCnt="0"/>
      <dgm:spPr/>
    </dgm:pt>
    <dgm:pt modelId="{F05B1985-9801-4701-9B03-77DEC35798D4}" type="pres">
      <dgm:prSet presAssocID="{7EB90536-AE0A-4892-A040-6B77140CD359}" presName="textA" presStyleLbl="revTx" presStyleIdx="0" presStyleCnt="3" custScaleX="67525" custScaleY="41421" custLinFactNeighborX="-14609" custLinFactNeighborY="-8830">
        <dgm:presLayoutVars>
          <dgm:bulletEnabled val="1"/>
        </dgm:presLayoutVars>
      </dgm:prSet>
      <dgm:spPr/>
    </dgm:pt>
    <dgm:pt modelId="{16D315BE-8D29-4A33-A00B-D4488E4A74C8}" type="pres">
      <dgm:prSet presAssocID="{7EB90536-AE0A-4892-A040-6B77140CD359}" presName="circleA" presStyleLbl="node1" presStyleIdx="0" presStyleCnt="3" custLinFactNeighborX="-1873" custLinFactNeighborY="58512"/>
      <dgm:spPr>
        <a:solidFill>
          <a:schemeClr val="bg1">
            <a:lumMod val="65000"/>
          </a:schemeClr>
        </a:solidFill>
      </dgm:spPr>
    </dgm:pt>
    <dgm:pt modelId="{C5D5D767-8317-407A-924E-3A443E30619E}" type="pres">
      <dgm:prSet presAssocID="{7EB90536-AE0A-4892-A040-6B77140CD359}" presName="spaceA" presStyleCnt="0"/>
      <dgm:spPr/>
    </dgm:pt>
    <dgm:pt modelId="{CCB6DDBD-C89A-49DA-AD38-9056CC78A8AE}" type="pres">
      <dgm:prSet presAssocID="{A5AC4AB2-162D-4472-A7DF-3E4CA5703942}" presName="space" presStyleCnt="0"/>
      <dgm:spPr/>
    </dgm:pt>
    <dgm:pt modelId="{C5EC3CE7-7612-4496-9EC0-7844FEAF5163}" type="pres">
      <dgm:prSet presAssocID="{83C3EDD7-8932-429A-8734-5F4B4BF276B5}" presName="compositeB" presStyleCnt="0"/>
      <dgm:spPr/>
    </dgm:pt>
    <dgm:pt modelId="{6FA95B5D-7E15-44BC-A8FB-961B0C0B576F}" type="pres">
      <dgm:prSet presAssocID="{83C3EDD7-8932-429A-8734-5F4B4BF276B5}" presName="textB" presStyleLbl="revTx" presStyleIdx="1" presStyleCnt="3" custScaleX="72563" custScaleY="86653" custLinFactY="-58723" custLinFactNeighborX="-24531" custLinFactNeighborY="-100000">
        <dgm:presLayoutVars>
          <dgm:bulletEnabled val="1"/>
        </dgm:presLayoutVars>
      </dgm:prSet>
      <dgm:spPr/>
    </dgm:pt>
    <dgm:pt modelId="{D3D02B10-9182-4514-B99D-45FE8A1C1596}" type="pres">
      <dgm:prSet presAssocID="{83C3EDD7-8932-429A-8734-5F4B4BF276B5}" presName="circleB" presStyleLbl="node1" presStyleIdx="1" presStyleCnt="3" custLinFactX="-63080" custLinFactNeighborX="-100000" custLinFactNeighborY="-13414"/>
      <dgm:spPr>
        <a:solidFill>
          <a:schemeClr val="tx2"/>
        </a:solidFill>
      </dgm:spPr>
    </dgm:pt>
    <dgm:pt modelId="{CE8D31BC-B0F3-4F08-8195-F6CF379393F9}" type="pres">
      <dgm:prSet presAssocID="{83C3EDD7-8932-429A-8734-5F4B4BF276B5}" presName="spaceB" presStyleCnt="0"/>
      <dgm:spPr/>
    </dgm:pt>
    <dgm:pt modelId="{A935D644-2AA4-43D8-B221-AE845B1F11E8}" type="pres">
      <dgm:prSet presAssocID="{690214A9-8A00-4CA0-8F86-47D4016A4F5B}" presName="space" presStyleCnt="0"/>
      <dgm:spPr/>
    </dgm:pt>
    <dgm:pt modelId="{DBCAD0A9-93B6-4A47-A663-BE5F6E2A5A23}" type="pres">
      <dgm:prSet presAssocID="{2ABA0ED2-68AC-42DA-9C24-7ED69A036963}" presName="compositeA" presStyleCnt="0"/>
      <dgm:spPr/>
    </dgm:pt>
    <dgm:pt modelId="{F3EA7127-BB4E-4A1F-BEA5-A9E792AF6FC2}" type="pres">
      <dgm:prSet presAssocID="{2ABA0ED2-68AC-42DA-9C24-7ED69A036963}" presName="textA" presStyleLbl="revTx" presStyleIdx="2" presStyleCnt="3" custScaleX="111230" custScaleY="89369" custLinFactY="56687" custLinFactNeighborX="-11454" custLinFactNeighborY="100000">
        <dgm:presLayoutVars>
          <dgm:bulletEnabled val="1"/>
        </dgm:presLayoutVars>
      </dgm:prSet>
      <dgm:spPr/>
    </dgm:pt>
    <dgm:pt modelId="{EEE0F24B-36CC-4682-BCFD-82D500BE9F50}" type="pres">
      <dgm:prSet presAssocID="{2ABA0ED2-68AC-42DA-9C24-7ED69A036963}" presName="circleA" presStyleLbl="node1" presStyleIdx="2" presStyleCnt="3" custScaleY="102723" custLinFactNeighborX="-36566" custLinFactNeighborY="5197"/>
      <dgm:spPr>
        <a:solidFill>
          <a:srgbClr val="C00000"/>
        </a:solidFill>
      </dgm:spPr>
    </dgm:pt>
    <dgm:pt modelId="{3FE55252-C1B5-44A3-9E32-DD4107627F9E}" type="pres">
      <dgm:prSet presAssocID="{2ABA0ED2-68AC-42DA-9C24-7ED69A036963}" presName="spaceA" presStyleCnt="0"/>
      <dgm:spPr/>
    </dgm:pt>
  </dgm:ptLst>
  <dgm:cxnLst>
    <dgm:cxn modelId="{CABE7726-39AD-4422-BB00-4F89FCDBDE02}" srcId="{41D15A90-0F9A-4C78-AFC7-F3ADBEF5BD7B}" destId="{83C3EDD7-8932-429A-8734-5F4B4BF276B5}" srcOrd="1" destOrd="0" parTransId="{1A1B43AC-39C7-45B7-85F4-55894E008A97}" sibTransId="{690214A9-8A00-4CA0-8F86-47D4016A4F5B}"/>
    <dgm:cxn modelId="{15909F3B-FEB6-4B22-A9F1-6B62DE0E8903}" type="presOf" srcId="{41D15A90-0F9A-4C78-AFC7-F3ADBEF5BD7B}" destId="{E16D5908-FBD5-4F0E-B058-FF5833470A4D}" srcOrd="0" destOrd="0" presId="urn:microsoft.com/office/officeart/2005/8/layout/hProcess11"/>
    <dgm:cxn modelId="{B3530981-A6F3-4AAB-9598-B8D389B1131F}" srcId="{41D15A90-0F9A-4C78-AFC7-F3ADBEF5BD7B}" destId="{2ABA0ED2-68AC-42DA-9C24-7ED69A036963}" srcOrd="2" destOrd="0" parTransId="{73068409-84D2-4157-9F60-36FA39F16A71}" sibTransId="{1E3A08B1-84B9-41FD-A536-B3632E9792C3}"/>
    <dgm:cxn modelId="{D110D990-BE15-4967-A2FA-F5F94FE8EDEA}" type="presOf" srcId="{83C3EDD7-8932-429A-8734-5F4B4BF276B5}" destId="{6FA95B5D-7E15-44BC-A8FB-961B0C0B576F}" srcOrd="0" destOrd="0" presId="urn:microsoft.com/office/officeart/2005/8/layout/hProcess11"/>
    <dgm:cxn modelId="{3D1202B0-ABC6-4E9B-BD9F-FF5DE2BD92ED}" srcId="{41D15A90-0F9A-4C78-AFC7-F3ADBEF5BD7B}" destId="{7EB90536-AE0A-4892-A040-6B77140CD359}" srcOrd="0" destOrd="0" parTransId="{429752DA-49DF-4E55-8718-FFAE5EFB72CD}" sibTransId="{A5AC4AB2-162D-4472-A7DF-3E4CA5703942}"/>
    <dgm:cxn modelId="{D09262BC-CE5D-4436-8D21-20DBAB0EE73F}" type="presOf" srcId="{7EB90536-AE0A-4892-A040-6B77140CD359}" destId="{F05B1985-9801-4701-9B03-77DEC35798D4}" srcOrd="0" destOrd="0" presId="urn:microsoft.com/office/officeart/2005/8/layout/hProcess11"/>
    <dgm:cxn modelId="{4C4933FD-9640-469B-A2B7-CDDFDC844306}" type="presOf" srcId="{2ABA0ED2-68AC-42DA-9C24-7ED69A036963}" destId="{F3EA7127-BB4E-4A1F-BEA5-A9E792AF6FC2}" srcOrd="0" destOrd="0" presId="urn:microsoft.com/office/officeart/2005/8/layout/hProcess11"/>
    <dgm:cxn modelId="{6803DB49-874C-41A8-80B9-42EA3DF34CA9}" type="presParOf" srcId="{E16D5908-FBD5-4F0E-B058-FF5833470A4D}" destId="{9784446D-A752-4BB9-AB36-79895599B335}" srcOrd="0" destOrd="0" presId="urn:microsoft.com/office/officeart/2005/8/layout/hProcess11"/>
    <dgm:cxn modelId="{F14A2D81-DEA6-449F-9F92-9327757E1A0C}" type="presParOf" srcId="{E16D5908-FBD5-4F0E-B058-FF5833470A4D}" destId="{629346CE-99A2-4595-8B2A-CC1A80549B73}" srcOrd="1" destOrd="0" presId="urn:microsoft.com/office/officeart/2005/8/layout/hProcess11"/>
    <dgm:cxn modelId="{A2386878-0997-4E72-B0F4-CB58F8E026EE}" type="presParOf" srcId="{629346CE-99A2-4595-8B2A-CC1A80549B73}" destId="{D0F625DE-62AD-491A-A9DD-9ECDC9DBD1C0}" srcOrd="0" destOrd="0" presId="urn:microsoft.com/office/officeart/2005/8/layout/hProcess11"/>
    <dgm:cxn modelId="{52B6EB99-D55F-4149-82D3-85BC08B60CC1}" type="presParOf" srcId="{D0F625DE-62AD-491A-A9DD-9ECDC9DBD1C0}" destId="{F05B1985-9801-4701-9B03-77DEC35798D4}" srcOrd="0" destOrd="0" presId="urn:microsoft.com/office/officeart/2005/8/layout/hProcess11"/>
    <dgm:cxn modelId="{CBB3BF6E-C002-40D5-90FF-15A306F333B6}" type="presParOf" srcId="{D0F625DE-62AD-491A-A9DD-9ECDC9DBD1C0}" destId="{16D315BE-8D29-4A33-A00B-D4488E4A74C8}" srcOrd="1" destOrd="0" presId="urn:microsoft.com/office/officeart/2005/8/layout/hProcess11"/>
    <dgm:cxn modelId="{CAB940E6-801A-45BB-9E69-76EE86619EA6}" type="presParOf" srcId="{D0F625DE-62AD-491A-A9DD-9ECDC9DBD1C0}" destId="{C5D5D767-8317-407A-924E-3A443E30619E}" srcOrd="2" destOrd="0" presId="urn:microsoft.com/office/officeart/2005/8/layout/hProcess11"/>
    <dgm:cxn modelId="{0B75DD38-00F5-46C4-A16A-014023735B33}" type="presParOf" srcId="{629346CE-99A2-4595-8B2A-CC1A80549B73}" destId="{CCB6DDBD-C89A-49DA-AD38-9056CC78A8AE}" srcOrd="1" destOrd="0" presId="urn:microsoft.com/office/officeart/2005/8/layout/hProcess11"/>
    <dgm:cxn modelId="{73505E0C-456A-48E1-9766-42300C71A4D9}" type="presParOf" srcId="{629346CE-99A2-4595-8B2A-CC1A80549B73}" destId="{C5EC3CE7-7612-4496-9EC0-7844FEAF5163}" srcOrd="2" destOrd="0" presId="urn:microsoft.com/office/officeart/2005/8/layout/hProcess11"/>
    <dgm:cxn modelId="{939AAB9D-794A-469D-9240-69B40AC8FB72}" type="presParOf" srcId="{C5EC3CE7-7612-4496-9EC0-7844FEAF5163}" destId="{6FA95B5D-7E15-44BC-A8FB-961B0C0B576F}" srcOrd="0" destOrd="0" presId="urn:microsoft.com/office/officeart/2005/8/layout/hProcess11"/>
    <dgm:cxn modelId="{71181504-EB2F-4566-A27B-B3E04F9CBCC0}" type="presParOf" srcId="{C5EC3CE7-7612-4496-9EC0-7844FEAF5163}" destId="{D3D02B10-9182-4514-B99D-45FE8A1C1596}" srcOrd="1" destOrd="0" presId="urn:microsoft.com/office/officeart/2005/8/layout/hProcess11"/>
    <dgm:cxn modelId="{440431BF-40A4-44F5-B7DD-8E62DA622E43}" type="presParOf" srcId="{C5EC3CE7-7612-4496-9EC0-7844FEAF5163}" destId="{CE8D31BC-B0F3-4F08-8195-F6CF379393F9}" srcOrd="2" destOrd="0" presId="urn:microsoft.com/office/officeart/2005/8/layout/hProcess11"/>
    <dgm:cxn modelId="{5A20EA4B-0347-42A5-A027-7B62EC508F66}" type="presParOf" srcId="{629346CE-99A2-4595-8B2A-CC1A80549B73}" destId="{A935D644-2AA4-43D8-B221-AE845B1F11E8}" srcOrd="3" destOrd="0" presId="urn:microsoft.com/office/officeart/2005/8/layout/hProcess11"/>
    <dgm:cxn modelId="{41CF5AC7-F82A-4FF1-AE50-07A65B17B887}" type="presParOf" srcId="{629346CE-99A2-4595-8B2A-CC1A80549B73}" destId="{DBCAD0A9-93B6-4A47-A663-BE5F6E2A5A23}" srcOrd="4" destOrd="0" presId="urn:microsoft.com/office/officeart/2005/8/layout/hProcess11"/>
    <dgm:cxn modelId="{70F1DFF6-DBD7-4E3F-A284-6EE5CF389BF5}" type="presParOf" srcId="{DBCAD0A9-93B6-4A47-A663-BE5F6E2A5A23}" destId="{F3EA7127-BB4E-4A1F-BEA5-A9E792AF6FC2}" srcOrd="0" destOrd="0" presId="urn:microsoft.com/office/officeart/2005/8/layout/hProcess11"/>
    <dgm:cxn modelId="{3A3EBEC0-3E78-410E-9B02-9BB09030F427}" type="presParOf" srcId="{DBCAD0A9-93B6-4A47-A663-BE5F6E2A5A23}" destId="{EEE0F24B-36CC-4682-BCFD-82D500BE9F50}" srcOrd="1" destOrd="0" presId="urn:microsoft.com/office/officeart/2005/8/layout/hProcess11"/>
    <dgm:cxn modelId="{9002A852-21A5-4014-8B75-A2D19F31154D}" type="presParOf" srcId="{DBCAD0A9-93B6-4A47-A663-BE5F6E2A5A23}" destId="{3FE55252-C1B5-44A3-9E32-DD4107627F9E}"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4446D-A752-4BB9-AB36-79895599B335}">
      <dsp:nvSpPr>
        <dsp:cNvPr id="0" name=""/>
        <dsp:cNvSpPr/>
      </dsp:nvSpPr>
      <dsp:spPr>
        <a:xfrm>
          <a:off x="72386" y="961778"/>
          <a:ext cx="8276709" cy="207363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B1985-9801-4701-9B03-77DEC35798D4}">
      <dsp:nvSpPr>
        <dsp:cNvPr id="0" name=""/>
        <dsp:cNvSpPr/>
      </dsp:nvSpPr>
      <dsp:spPr>
        <a:xfrm>
          <a:off x="57776" y="94524"/>
          <a:ext cx="1578178" cy="6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endParaRPr lang="en-US" sz="1200" b="1" u="sng" kern="1200"/>
        </a:p>
        <a:p>
          <a:pPr marL="0" lvl="0" indent="0" algn="l" defTabSz="533400">
            <a:lnSpc>
              <a:spcPct val="90000"/>
            </a:lnSpc>
            <a:spcBef>
              <a:spcPct val="0"/>
            </a:spcBef>
            <a:spcAft>
              <a:spcPct val="35000"/>
            </a:spcAft>
            <a:buNone/>
          </a:pPr>
          <a:r>
            <a:rPr lang="en-US" sz="1200" b="1" u="sng" kern="1200"/>
            <a:t>Month 1: May 2023</a:t>
          </a:r>
        </a:p>
        <a:p>
          <a:pPr marL="0" lvl="0" indent="0" algn="l" defTabSz="533400">
            <a:lnSpc>
              <a:spcPct val="90000"/>
            </a:lnSpc>
            <a:spcBef>
              <a:spcPct val="0"/>
            </a:spcBef>
            <a:spcAft>
              <a:spcPct val="35000"/>
            </a:spcAft>
            <a:buNone/>
          </a:pPr>
          <a:r>
            <a:rPr lang="en-US" sz="1200" b="0" u="none" kern="1200"/>
            <a:t>Unwinding related activities begin</a:t>
          </a:r>
        </a:p>
      </dsp:txBody>
      <dsp:txXfrm>
        <a:off x="57776" y="94524"/>
        <a:ext cx="1578178" cy="673339"/>
      </dsp:txXfrm>
    </dsp:sp>
    <dsp:sp modelId="{16D315BE-8D29-4A33-A00B-D4488E4A74C8}">
      <dsp:nvSpPr>
        <dsp:cNvPr id="0" name=""/>
        <dsp:cNvSpPr/>
      </dsp:nvSpPr>
      <dsp:spPr>
        <a:xfrm>
          <a:off x="977491" y="1828527"/>
          <a:ext cx="406400" cy="406400"/>
        </a:xfrm>
        <a:prstGeom prst="ellips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95B5D-7E15-44BC-A8FB-961B0C0B576F}">
      <dsp:nvSpPr>
        <dsp:cNvPr id="0" name=""/>
        <dsp:cNvSpPr/>
      </dsp:nvSpPr>
      <dsp:spPr>
        <a:xfrm>
          <a:off x="2221043" y="20925"/>
          <a:ext cx="1695925" cy="1408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r>
            <a:rPr lang="en-US" sz="1200" kern="1200" dirty="0"/>
            <a:t>Service Coordinators facilitate IDT meetings to assist persons with making an informed choice about meaningful day options</a:t>
          </a:r>
        </a:p>
      </dsp:txBody>
      <dsp:txXfrm>
        <a:off x="2221043" y="20925"/>
        <a:ext cx="1695925" cy="1408631"/>
      </dsp:txXfrm>
    </dsp:sp>
    <dsp:sp modelId="{D3D02B10-9182-4514-B99D-45FE8A1C1596}">
      <dsp:nvSpPr>
        <dsp:cNvPr id="0" name=""/>
        <dsp:cNvSpPr/>
      </dsp:nvSpPr>
      <dsp:spPr>
        <a:xfrm>
          <a:off x="2776381" y="1828527"/>
          <a:ext cx="406400" cy="40640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A7127-BB4E-4A1F-BEA5-A9E792AF6FC2}">
      <dsp:nvSpPr>
        <dsp:cNvPr id="0" name=""/>
        <dsp:cNvSpPr/>
      </dsp:nvSpPr>
      <dsp:spPr>
        <a:xfrm>
          <a:off x="4660085" y="2590308"/>
          <a:ext cx="2599641" cy="1452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l" defTabSz="533400">
            <a:lnSpc>
              <a:spcPct val="90000"/>
            </a:lnSpc>
            <a:spcBef>
              <a:spcPct val="0"/>
            </a:spcBef>
            <a:spcAft>
              <a:spcPct val="35000"/>
            </a:spcAft>
            <a:buNone/>
          </a:pPr>
          <a:endParaRPr lang="en-US" sz="1200" b="0" u="none" kern="1200"/>
        </a:p>
        <a:p>
          <a:pPr marL="0" lvl="0" indent="0" algn="l" defTabSz="533400">
            <a:lnSpc>
              <a:spcPct val="90000"/>
            </a:lnSpc>
            <a:spcBef>
              <a:spcPct val="0"/>
            </a:spcBef>
            <a:spcAft>
              <a:spcPct val="35000"/>
            </a:spcAft>
            <a:buNone/>
          </a:pPr>
          <a:endParaRPr lang="en-US" sz="1200" b="0" u="none" kern="1200"/>
        </a:p>
      </dsp:txBody>
      <dsp:txXfrm>
        <a:off x="4660085" y="2590308"/>
        <a:ext cx="2599641" cy="1452782"/>
      </dsp:txXfrm>
    </dsp:sp>
    <dsp:sp modelId="{EEE0F24B-36CC-4682-BCFD-82D500BE9F50}">
      <dsp:nvSpPr>
        <dsp:cNvPr id="0" name=""/>
        <dsp:cNvSpPr/>
      </dsp:nvSpPr>
      <dsp:spPr>
        <a:xfrm>
          <a:off x="5875801" y="1801183"/>
          <a:ext cx="406400" cy="417466"/>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5/3/2023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4099377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12</a:t>
            </a:fld>
            <a:endParaRPr lang="en-US"/>
          </a:p>
        </p:txBody>
      </p:sp>
    </p:spTree>
    <p:extLst>
      <p:ext uri="{BB962C8B-B14F-4D97-AF65-F5344CB8AC3E}">
        <p14:creationId xmlns:p14="http://schemas.microsoft.com/office/powerpoint/2010/main" val="265985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58822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20</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21</a:t>
            </a:fld>
            <a:endParaRPr lang="en-US"/>
          </a:p>
        </p:txBody>
      </p:sp>
    </p:spTree>
    <p:extLst>
      <p:ext uri="{BB962C8B-B14F-4D97-AF65-F5344CB8AC3E}">
        <p14:creationId xmlns:p14="http://schemas.microsoft.com/office/powerpoint/2010/main" val="284907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IDD waiver slots increase by 20 each waiver year. IFS waiver slots increase by 30 each waiver year. Currently enrolled and available waiver slots are as of March 31, 2023. The IDD Waiver has 17 applications pending and the IFS Waiver has 8 pending applications.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22</a:t>
            </a:fld>
            <a:endParaRPr lang="en-US"/>
          </a:p>
        </p:txBody>
      </p:sp>
    </p:spTree>
    <p:extLst>
      <p:ext uri="{BB962C8B-B14F-4D97-AF65-F5344CB8AC3E}">
        <p14:creationId xmlns:p14="http://schemas.microsoft.com/office/powerpoint/2010/main" val="362303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Individuals with Intellectual and Developmental Disabilities (IDD) waiver is the comprehensive waiver which provides residential supports and does not have a monetary cap.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23</a:t>
            </a:fld>
            <a:endParaRPr lang="en-US"/>
          </a:p>
        </p:txBody>
      </p:sp>
    </p:spTree>
    <p:extLst>
      <p:ext uri="{BB962C8B-B14F-4D97-AF65-F5344CB8AC3E}">
        <p14:creationId xmlns:p14="http://schemas.microsoft.com/office/powerpoint/2010/main" val="61985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Individual and Family Support (IFS) Waiver provides supports to persons who reside in their natural home, who do not require/need residential supports, and has a $75,000 cap for services and supports. Educational Supports and PDS are specific to the IFS Waiver.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24</a:t>
            </a:fld>
            <a:endParaRPr lang="en-US"/>
          </a:p>
        </p:txBody>
      </p:sp>
    </p:spTree>
    <p:extLst>
      <p:ext uri="{BB962C8B-B14F-4D97-AF65-F5344CB8AC3E}">
        <p14:creationId xmlns:p14="http://schemas.microsoft.com/office/powerpoint/2010/main" val="370591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 will be implemented 6 months post the end of the PHE. Currently being modified.</a:t>
            </a:r>
          </a:p>
        </p:txBody>
      </p:sp>
      <p:sp>
        <p:nvSpPr>
          <p:cNvPr id="4" name="Slide Number Placeholder 3"/>
          <p:cNvSpPr>
            <a:spLocks noGrp="1"/>
          </p:cNvSpPr>
          <p:nvPr>
            <p:ph type="sldNum" sz="quarter" idx="5"/>
          </p:nvPr>
        </p:nvSpPr>
        <p:spPr/>
        <p:txBody>
          <a:bodyPr/>
          <a:lstStyle/>
          <a:p>
            <a:fld id="{55B810AC-92B2-C843-AD7B-EBCA31EF58C3}" type="slidenum">
              <a:rPr lang="en-US" smtClean="0"/>
              <a:pPr/>
              <a:t>25</a:t>
            </a:fld>
            <a:endParaRPr lang="en-US"/>
          </a:p>
        </p:txBody>
      </p:sp>
    </p:spTree>
    <p:extLst>
      <p:ext uri="{BB962C8B-B14F-4D97-AF65-F5344CB8AC3E}">
        <p14:creationId xmlns:p14="http://schemas.microsoft.com/office/powerpoint/2010/main" val="2218243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26</a:t>
            </a:fld>
            <a:endParaRPr lang="en-US"/>
          </a:p>
        </p:txBody>
      </p:sp>
    </p:spTree>
    <p:extLst>
      <p:ext uri="{BB962C8B-B14F-4D97-AF65-F5344CB8AC3E}">
        <p14:creationId xmlns:p14="http://schemas.microsoft.com/office/powerpoint/2010/main" val="128415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RSS separate billable service will be identified by the GT modifier in the procedure code for the waiver service(s) available through this service delivery model.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27</a:t>
            </a:fld>
            <a:endParaRPr lang="en-US"/>
          </a:p>
        </p:txBody>
      </p:sp>
    </p:spTree>
    <p:extLst>
      <p:ext uri="{BB962C8B-B14F-4D97-AF65-F5344CB8AC3E}">
        <p14:creationId xmlns:p14="http://schemas.microsoft.com/office/powerpoint/2010/main" val="398311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2</a:t>
            </a:fld>
            <a:endParaRPr lang="en-US"/>
          </a:p>
        </p:txBody>
      </p:sp>
    </p:spTree>
    <p:extLst>
      <p:ext uri="{BB962C8B-B14F-4D97-AF65-F5344CB8AC3E}">
        <p14:creationId xmlns:p14="http://schemas.microsoft.com/office/powerpoint/2010/main" val="152259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28</a:t>
            </a:fld>
            <a:endParaRPr lang="en-US"/>
          </a:p>
        </p:txBody>
      </p:sp>
    </p:spTree>
    <p:extLst>
      <p:ext uri="{BB962C8B-B14F-4D97-AF65-F5344CB8AC3E}">
        <p14:creationId xmlns:p14="http://schemas.microsoft.com/office/powerpoint/2010/main" val="452540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will upload the IDD/IFS Waiver Rates Crosswalk to the providers dashboard in MCIS/the new case management system upon final approval from DHCF, which includes the base rates and RSS rates, and service limitations for each waiver service. For SL, in-person staff will be available to the person for 2 hours at the beginning and ending of each shift and therefore there will be 100% coverage for persons supported. </a:t>
            </a:r>
          </a:p>
        </p:txBody>
      </p:sp>
      <p:sp>
        <p:nvSpPr>
          <p:cNvPr id="4" name="Slide Number Placeholder 3"/>
          <p:cNvSpPr>
            <a:spLocks noGrp="1"/>
          </p:cNvSpPr>
          <p:nvPr>
            <p:ph type="sldNum" sz="quarter" idx="5"/>
          </p:nvPr>
        </p:nvSpPr>
        <p:spPr/>
        <p:txBody>
          <a:bodyPr/>
          <a:lstStyle/>
          <a:p>
            <a:fld id="{55B810AC-92B2-C843-AD7B-EBCA31EF58C3}" type="slidenum">
              <a:rPr lang="en-US" smtClean="0"/>
              <a:pPr/>
              <a:t>29</a:t>
            </a:fld>
            <a:endParaRPr lang="en-US"/>
          </a:p>
        </p:txBody>
      </p:sp>
    </p:spTree>
    <p:extLst>
      <p:ext uri="{BB962C8B-B14F-4D97-AF65-F5344CB8AC3E}">
        <p14:creationId xmlns:p14="http://schemas.microsoft.com/office/powerpoint/2010/main" val="3741871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IDD/IFS Waiver Rates Crosswalk will also include staffing ratios for RSS. RSS definitions are pending approval from DHCF and upon approval will be posted to DDS website. </a:t>
            </a:r>
          </a:p>
        </p:txBody>
      </p:sp>
      <p:sp>
        <p:nvSpPr>
          <p:cNvPr id="4" name="Slide Number Placeholder 3"/>
          <p:cNvSpPr>
            <a:spLocks noGrp="1"/>
          </p:cNvSpPr>
          <p:nvPr>
            <p:ph type="sldNum" sz="quarter" idx="5"/>
          </p:nvPr>
        </p:nvSpPr>
        <p:spPr/>
        <p:txBody>
          <a:bodyPr/>
          <a:lstStyle/>
          <a:p>
            <a:fld id="{55B810AC-92B2-C843-AD7B-EBCA31EF58C3}" type="slidenum">
              <a:rPr lang="en-US" smtClean="0"/>
              <a:pPr/>
              <a:t>30</a:t>
            </a:fld>
            <a:endParaRPr lang="en-US"/>
          </a:p>
        </p:txBody>
      </p:sp>
    </p:spTree>
    <p:extLst>
      <p:ext uri="{BB962C8B-B14F-4D97-AF65-F5344CB8AC3E}">
        <p14:creationId xmlns:p14="http://schemas.microsoft.com/office/powerpoint/2010/main" val="2478299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31</a:t>
            </a:fld>
            <a:endParaRPr lang="en-US"/>
          </a:p>
        </p:txBody>
      </p:sp>
    </p:spTree>
    <p:extLst>
      <p:ext uri="{BB962C8B-B14F-4D97-AF65-F5344CB8AC3E}">
        <p14:creationId xmlns:p14="http://schemas.microsoft.com/office/powerpoint/2010/main" val="675998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32</a:t>
            </a:fld>
            <a:endParaRPr lang="en-US"/>
          </a:p>
        </p:txBody>
      </p:sp>
    </p:spTree>
    <p:extLst>
      <p:ext uri="{BB962C8B-B14F-4D97-AF65-F5344CB8AC3E}">
        <p14:creationId xmlns:p14="http://schemas.microsoft.com/office/powerpoint/2010/main" val="45361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33</a:t>
            </a:fld>
            <a:endParaRPr lang="en-US"/>
          </a:p>
        </p:txBody>
      </p:sp>
    </p:spTree>
    <p:extLst>
      <p:ext uri="{BB962C8B-B14F-4D97-AF65-F5344CB8AC3E}">
        <p14:creationId xmlns:p14="http://schemas.microsoft.com/office/powerpoint/2010/main" val="1450036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34</a:t>
            </a:fld>
            <a:endParaRPr lang="en-US"/>
          </a:p>
        </p:txBody>
      </p:sp>
    </p:spTree>
    <p:extLst>
      <p:ext uri="{BB962C8B-B14F-4D97-AF65-F5344CB8AC3E}">
        <p14:creationId xmlns:p14="http://schemas.microsoft.com/office/powerpoint/2010/main" val="1307360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35</a:t>
            </a:fld>
            <a:endParaRPr lang="en-US"/>
          </a:p>
        </p:txBody>
      </p:sp>
    </p:spTree>
    <p:extLst>
      <p:ext uri="{BB962C8B-B14F-4D97-AF65-F5344CB8AC3E}">
        <p14:creationId xmlns:p14="http://schemas.microsoft.com/office/powerpoint/2010/main" val="532014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36</a:t>
            </a:fld>
            <a:endParaRPr lang="en-US"/>
          </a:p>
        </p:txBody>
      </p:sp>
    </p:spTree>
    <p:extLst>
      <p:ext uri="{BB962C8B-B14F-4D97-AF65-F5344CB8AC3E}">
        <p14:creationId xmlns:p14="http://schemas.microsoft.com/office/powerpoint/2010/main" val="3874370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15">
              <a:defRPr/>
            </a:pPr>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37</a:t>
            </a:fld>
            <a:endParaRPr lang="en-US"/>
          </a:p>
        </p:txBody>
      </p:sp>
    </p:spTree>
    <p:extLst>
      <p:ext uri="{BB962C8B-B14F-4D97-AF65-F5344CB8AC3E}">
        <p14:creationId xmlns:p14="http://schemas.microsoft.com/office/powerpoint/2010/main" val="45581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DDS fulfilled its role by utilizing various temporary flexibilities that allowed persons served to receive continuous coverage of quality Home and Community-Based services. Since implementing these changes, DDS has been planning for the end of the PHE and the return to normal operations.</a:t>
            </a:r>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2411883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4</a:t>
            </a:fld>
            <a:endParaRPr lang="en-US"/>
          </a:p>
        </p:txBody>
      </p:sp>
    </p:spTree>
    <p:extLst>
      <p:ext uri="{BB962C8B-B14F-4D97-AF65-F5344CB8AC3E}">
        <p14:creationId xmlns:p14="http://schemas.microsoft.com/office/powerpoint/2010/main" val="44819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1915(c) waivers include the IDD and IFS waivers.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B810AC-92B2-C843-AD7B-EBCA31EF58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92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Habilitation, Employment Readiness, and Small Group Day Habilitation staffing ratios were approved 4/25/2023 and are effective October 1, 2022. The transmittal for the new day program staffing ratios will be forthcoming.</a:t>
            </a:r>
          </a:p>
        </p:txBody>
      </p:sp>
      <p:sp>
        <p:nvSpPr>
          <p:cNvPr id="4" name="Slide Number Placeholder 3"/>
          <p:cNvSpPr>
            <a:spLocks noGrp="1"/>
          </p:cNvSpPr>
          <p:nvPr>
            <p:ph type="sldNum" sz="quarter" idx="5"/>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97071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32374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 and community members may review the waiver regulations for normal operations of services. </a:t>
            </a:r>
          </a:p>
        </p:txBody>
      </p:sp>
      <p:sp>
        <p:nvSpPr>
          <p:cNvPr id="4" name="Slide Number Placeholder 3"/>
          <p:cNvSpPr>
            <a:spLocks noGrp="1"/>
          </p:cNvSpPr>
          <p:nvPr>
            <p:ph type="sldNum" sz="quarter" idx="5"/>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736270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11</a:t>
            </a:fld>
            <a:endParaRPr lang="en-US"/>
          </a:p>
        </p:txBody>
      </p:sp>
    </p:spTree>
    <p:extLst>
      <p:ext uri="{BB962C8B-B14F-4D97-AF65-F5344CB8AC3E}">
        <p14:creationId xmlns:p14="http://schemas.microsoft.com/office/powerpoint/2010/main" val="3439132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extLst>
      <p:ext uri="{BB962C8B-B14F-4D97-AF65-F5344CB8AC3E}">
        <p14:creationId xmlns:p14="http://schemas.microsoft.com/office/powerpoint/2010/main" val="198353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E8579893-3534-462C-8B16-1496FFD9F09F}" type="datetime1">
              <a:rPr lang="en-US" smtClean="0"/>
              <a:t>5/3/2023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1E87C4FB-C611-4080-91A2-565862517F39}" type="datetime1">
              <a:rPr lang="en-US" smtClean="0"/>
              <a:t>5/3/2023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512EBBC-BBF4-453C-BB2F-99152E8FF558}" type="datetime1">
              <a:rPr lang="en-US" smtClean="0"/>
              <a:t>5/3/2023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CF74519C-F7EE-42F7-AB6D-9E068F1BF416}" type="datetime1">
              <a:rPr lang="en-US" smtClean="0"/>
              <a:t>5/3/2023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A4FA94DA-D765-40AA-A4D9-AF1AB052EAB7}" type="datetime1">
              <a:rPr lang="en-US" smtClean="0"/>
              <a:t>5/3/2023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extLst>
      <p:ext uri="{BB962C8B-B14F-4D97-AF65-F5344CB8AC3E}">
        <p14:creationId xmlns:p14="http://schemas.microsoft.com/office/powerpoint/2010/main" val="1983538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9BDE0860-C8C3-4D5D-BA14-501B699FF284}" type="datetime1">
              <a:rPr lang="en-US" smtClean="0"/>
              <a:t>5/3/2023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1417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D1EEE760-867F-4778-9FAD-8D85130FA740}" type="datetime1">
              <a:rPr lang="en-US" smtClean="0"/>
              <a:t>5/3/2023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435651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FAF33461-3A23-4DA7-8C52-2A91D005AC9F}" type="datetime1">
              <a:rPr lang="en-US" smtClean="0"/>
              <a:t>5/3/2023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973572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69DA527-18F2-4556-AAC0-6800FCDD58AB}" type="datetime1">
              <a:rPr lang="en-US" smtClean="0"/>
              <a:t>5/3/2023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61105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A197B4FA-4251-4975-8010-BC5F105173E2}" type="datetime1">
              <a:rPr lang="en-US" smtClean="0"/>
              <a:t>5/3/2023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14174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671843C4-F702-4312-A243-F74AF76AB509}" type="datetime1">
              <a:rPr lang="en-US" smtClean="0"/>
              <a:t>5/3/2023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47307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2D2198B-9C0D-4308-BA5F-8719A4153507}" type="datetime1">
              <a:rPr lang="en-US" smtClean="0"/>
              <a:t>5/3/2023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656496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69"/>
            <a:ext cx="9144000" cy="6853431"/>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AE2323CE-6D4A-48DE-8F52-49D2B1822DB2}" type="datetime1">
              <a:rPr lang="en-US" smtClean="0"/>
              <a:t>5/3/2023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3532CF4-930C-4E34-941D-FE42361839FB}" type="datetime1">
              <a:rPr lang="en-US" smtClean="0"/>
              <a:t>5/3/2023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F765937B-3131-48BB-996E-74980C588148}" type="datetime1">
              <a:rPr lang="en-US" smtClean="0"/>
              <a:t>5/3/2023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9CA4DD00-8971-4E7B-BF20-171DFCAFB0BC}" type="datetime1">
              <a:rPr lang="en-US" smtClean="0"/>
              <a:t>5/3/2023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D9A28735-0074-4183-AEDB-9097777DA70C}" type="datetime1">
              <a:rPr lang="en-US" smtClean="0"/>
              <a:t>5/3/2023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7E9BE03-65D8-44D5-9691-890FF12B3DF0}" type="datetime1">
              <a:rPr lang="en-US" smtClean="0"/>
              <a:t>5/3/2023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47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45AD92D5-E5DC-4506-BE3D-67215925C9FE}" type="datetime1">
              <a:rPr lang="en-US" smtClean="0"/>
              <a:t>5/3/2023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435651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BC1CA6B5-18BB-40C6-820C-29BAA88EE314}" type="datetime1">
              <a:rPr lang="en-US" smtClean="0"/>
              <a:t>5/3/2023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58229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67D47AC-0259-4403-99E5-C08C7E5227F5}" type="datetime1">
              <a:rPr lang="en-US" smtClean="0"/>
              <a:t>5/3/2023</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018342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410854C-ADF5-4BD7-A399-D16FE8823EAE}" type="datetime1">
              <a:rPr lang="en-US" smtClean="0"/>
              <a:t>5/3/2023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280992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CCA191C6-564B-4E43-BE17-B26FBD90CABB}" type="datetime1">
              <a:rPr lang="en-US" smtClean="0"/>
              <a:t>5/3/2023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941709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BDD33327-6406-4FDC-83F8-3FEA1CC6A63D}" type="datetime1">
              <a:rPr lang="en-US" smtClean="0"/>
              <a:t>5/3/2023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639735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8FEA1A6D-2E69-4CC4-BBCA-28CC7D909277}" type="datetime1">
              <a:rPr lang="en-US" smtClean="0"/>
              <a:t>5/3/2023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27707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3E8968A9-E58C-414C-B029-E75885D5C483}" type="datetime1">
              <a:rPr lang="en-US" smtClean="0"/>
              <a:t>5/3/2023</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97357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398731C3-DB61-4F1E-A946-1738AEA922A5}" type="datetime1">
              <a:rPr lang="en-US" smtClean="0"/>
              <a:t>5/3/2023</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161105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2FB39D7-DFF9-4589-8050-501A110C3AF0}" type="datetime1">
              <a:rPr lang="en-US" smtClean="0"/>
              <a:t>5/3/2023</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247307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22746155-C6C1-4BA8-9CB8-97DB0A99FBD5}" type="datetime1">
              <a:rPr lang="en-US" smtClean="0"/>
              <a:t>5/3/2023</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extLst>
      <p:ext uri="{BB962C8B-B14F-4D97-AF65-F5344CB8AC3E}">
        <p14:creationId xmlns:p14="http://schemas.microsoft.com/office/powerpoint/2010/main" val="365649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5CA40D18-4F66-4116-A59E-86CFE86C16F0}" type="datetime1">
              <a:rPr lang="en-US" smtClean="0"/>
              <a:t>5/3/2023</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16"/>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49" r:id="rId8"/>
    <p:sldLayoutId id="2147483651" r:id="rId9"/>
    <p:sldLayoutId id="2147483650" r:id="rId10"/>
    <p:sldLayoutId id="2147483652" r:id="rId11"/>
    <p:sldLayoutId id="2147483653" r:id="rId12"/>
    <p:sldLayoutId id="2147483656" r:id="rId13"/>
    <p:sldLayoutId id="2147483657" r:id="rId1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7449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0045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egiver.org/resource/national-resource-center-participant-directed-services/"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11.xml"/><Relationship Id="rId4" Type="http://schemas.openxmlformats.org/officeDocument/2006/relationships/hyperlink" Target="https://dds.dc.gov/page/medicaid-waiver-information"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sherin.moses@dc.gov" TargetMode="External"/><Relationship Id="rId3" Type="http://schemas.openxmlformats.org/officeDocument/2006/relationships/hyperlink" Target="mailto:pamela.harmon@dc.gov" TargetMode="External"/><Relationship Id="rId7" Type="http://schemas.openxmlformats.org/officeDocument/2006/relationships/hyperlink" Target="mailto:rhode.Bernadel@dc.gov" TargetMode="External"/><Relationship Id="rId2" Type="http://schemas.openxmlformats.org/officeDocument/2006/relationships/hyperlink" Target="mailto:bernetrice.parker@dc.gov" TargetMode="External"/><Relationship Id="rId1" Type="http://schemas.openxmlformats.org/officeDocument/2006/relationships/slideLayout" Target="../slideLayouts/slideLayout4.xml"/><Relationship Id="rId6" Type="http://schemas.openxmlformats.org/officeDocument/2006/relationships/hyperlink" Target="mailto:robin.exton@dc.gov" TargetMode="External"/><Relationship Id="rId5" Type="http://schemas.openxmlformats.org/officeDocument/2006/relationships/hyperlink" Target="mailto:musu.Fofana@dc.gov" TargetMode="External"/><Relationship Id="rId4" Type="http://schemas.openxmlformats.org/officeDocument/2006/relationships/hyperlink" Target="mailto:shana.holmes@dc.gov" TargetMode="Externa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hyperlink" Target="https://pixabay.com/photos/team-teamwork-team-spirit-together-2309036/"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s://www.dcregs.dc.gov/Common/DCMR/RuleList.aspx?ChapterNum=29-19"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10.jpeg"/><Relationship Id="rId4" Type="http://schemas.openxmlformats.org/officeDocument/2006/relationships/hyperlink" Target="https://www.dcregs.dc.gov/Common/DCMR/RuleList.aspx?ChapterNum=29-90&amp;ChapterId=538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685" y="1181437"/>
            <a:ext cx="8838678" cy="5418781"/>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p:txBody>
      </p:sp>
      <p:sp>
        <p:nvSpPr>
          <p:cNvPr id="5" name="Title 1"/>
          <p:cNvSpPr txBox="1">
            <a:spLocks/>
          </p:cNvSpPr>
          <p:nvPr/>
        </p:nvSpPr>
        <p:spPr>
          <a:xfrm>
            <a:off x="0" y="5730812"/>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836" y="422322"/>
            <a:ext cx="1283090" cy="1796091"/>
          </a:xfrm>
          <a:prstGeom prst="rect">
            <a:avLst/>
          </a:prstGeom>
        </p:spPr>
      </p:pic>
      <p:sp>
        <p:nvSpPr>
          <p:cNvPr id="6" name="TextBox 5">
            <a:extLst>
              <a:ext uri="{FF2B5EF4-FFF2-40B4-BE49-F238E27FC236}">
                <a16:creationId xmlns:a16="http://schemas.microsoft.com/office/drawing/2014/main" id="{1CF7C635-F428-9A6A-87DD-4A36C397CAF5}"/>
              </a:ext>
            </a:extLst>
          </p:cNvPr>
          <p:cNvSpPr txBox="1"/>
          <p:nvPr/>
        </p:nvSpPr>
        <p:spPr>
          <a:xfrm>
            <a:off x="222637" y="4719137"/>
            <a:ext cx="8891751" cy="1327415"/>
          </a:xfrm>
          <a:prstGeom prst="rect">
            <a:avLst/>
          </a:prstGeom>
          <a:noFill/>
        </p:spPr>
        <p:txBody>
          <a:bodyPr wrap="square">
            <a:spAutoFit/>
          </a:body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3200" dirty="0">
                <a:latin typeface="+mj-lt"/>
                <a:ea typeface="+mj-ea"/>
                <a:cs typeface="Gill Sans Std Light"/>
              </a:rPr>
              <a:t>April 28, 2023</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200" dirty="0">
                <a:latin typeface="+mj-lt"/>
                <a:ea typeface="+mj-ea"/>
                <a:cs typeface="Gill Sans Std Light"/>
              </a:rPr>
              <a:t>Public Health Emergency Unwinding Plan</a:t>
            </a:r>
          </a:p>
        </p:txBody>
      </p:sp>
      <p:sp>
        <p:nvSpPr>
          <p:cNvPr id="7" name="TextBox 6">
            <a:extLst>
              <a:ext uri="{FF2B5EF4-FFF2-40B4-BE49-F238E27FC236}">
                <a16:creationId xmlns:a16="http://schemas.microsoft.com/office/drawing/2014/main" id="{ABC45EEF-E825-D35E-4C38-FEB40A0EBDED}"/>
              </a:ext>
            </a:extLst>
          </p:cNvPr>
          <p:cNvSpPr txBox="1"/>
          <p:nvPr/>
        </p:nvSpPr>
        <p:spPr>
          <a:xfrm>
            <a:off x="604913" y="688225"/>
            <a:ext cx="6589642" cy="699038"/>
          </a:xfrm>
          <a:prstGeom prst="rect">
            <a:avLst/>
          </a:prstGeom>
          <a:noFill/>
        </p:spPr>
        <p:txBody>
          <a:bodyPr wrap="square">
            <a:spAutoFit/>
          </a:bodyPr>
          <a:lstStyle/>
          <a:p>
            <a:pPr marL="0" marR="0" lvl="0" indent="0" algn="ctr" defTabSz="457200" rtl="0" eaLnBrk="1" fontAlgn="auto" latinLnBrk="0" hangingPunct="1">
              <a:lnSpc>
                <a:spcPts val="49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11F4F"/>
                </a:solidFill>
                <a:effectLst/>
                <a:uLnTx/>
                <a:uFillTx/>
                <a:latin typeface="Calibri"/>
                <a:ea typeface="+mn-ea"/>
                <a:cs typeface="Gill Sans Std Light"/>
              </a:rPr>
              <a:t>Community &amp; Provider Forum</a:t>
            </a:r>
          </a:p>
        </p:txBody>
      </p:sp>
    </p:spTree>
    <p:extLst>
      <p:ext uri="{BB962C8B-B14F-4D97-AF65-F5344CB8AC3E}">
        <p14:creationId xmlns:p14="http://schemas.microsoft.com/office/powerpoint/2010/main" val="367936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97075" y="596752"/>
            <a:ext cx="7897091" cy="521755"/>
          </a:xfrm>
        </p:spPr>
        <p:txBody>
          <a:bodyPr/>
          <a:lstStyle/>
          <a:p>
            <a:pPr algn="ctr">
              <a:lnSpc>
                <a:spcPts val="4000"/>
              </a:lnSpc>
            </a:pPr>
            <a:r>
              <a:rPr lang="en-US" sz="3600">
                <a:latin typeface="Calibri"/>
                <a:cs typeface="Calibri"/>
              </a:rPr>
              <a:t>As we approach the end of the PHE, DDS wants people supported to:</a:t>
            </a:r>
            <a:br>
              <a:rPr lang="en-US" sz="3600">
                <a:latin typeface="Calibri"/>
                <a:cs typeface="Calibri"/>
              </a:rPr>
            </a:br>
            <a:endParaRPr lang="en-US" sz="3600">
              <a:latin typeface="Gill Sans Std"/>
              <a:cs typeface="Times New Roman" panose="02020603050405020304" pitchFamily="18" charset="0"/>
            </a:endParaRPr>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140061" y="2652711"/>
            <a:ext cx="8283497" cy="3886201"/>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2000" dirty="0">
                <a:latin typeface="Calibri"/>
                <a:cs typeface="Calibri"/>
              </a:rPr>
              <a:t>Reconnect with their communities </a:t>
            </a:r>
            <a:r>
              <a:rPr lang="en-US" sz="2000" u="sng" dirty="0">
                <a:latin typeface="Calibri"/>
                <a:cs typeface="Calibri"/>
              </a:rPr>
              <a:t>consistent with their identified preferences, choices and assessed needs</a:t>
            </a:r>
          </a:p>
          <a:p>
            <a:pPr lvl="1"/>
            <a:r>
              <a:rPr lang="en-US" sz="2000" dirty="0">
                <a:latin typeface="Calibri"/>
                <a:cs typeface="Calibri"/>
              </a:rPr>
              <a:t>Have a smooth transition back to meaningful day supports</a:t>
            </a:r>
          </a:p>
          <a:p>
            <a:pPr lvl="1"/>
            <a:r>
              <a:rPr lang="en-US" sz="2000" dirty="0">
                <a:latin typeface="Calibri"/>
                <a:cs typeface="Calibri"/>
              </a:rPr>
              <a:t>Utilize technology to promote inclusion and self determination</a:t>
            </a:r>
          </a:p>
          <a:p>
            <a:endParaRPr lang="en-US" sz="2000" dirty="0">
              <a:latin typeface="Calibri"/>
              <a:cs typeface="Calibri"/>
            </a:endParaRPr>
          </a:p>
          <a:p>
            <a:endParaRPr lang="en-US" sz="2400" dirty="0">
              <a:latin typeface="Calibri"/>
              <a:cs typeface="Calibri"/>
            </a:endParaRPr>
          </a:p>
          <a:p>
            <a:pPr marL="0" indent="0">
              <a:buNone/>
            </a:pPr>
            <a:endParaRPr lang="en-US" sz="2400" dirty="0">
              <a:latin typeface="Calibri"/>
              <a:cs typeface="Times New Roman"/>
            </a:endParaRPr>
          </a:p>
          <a:p>
            <a:pPr lvl="1"/>
            <a:endParaRPr lang="en-US" sz="2400" dirty="0">
              <a:latin typeface="Calibri"/>
              <a:cs typeface="Times New Roman"/>
            </a:endParaRPr>
          </a:p>
          <a:p>
            <a:pPr marL="457200" lvl="1" indent="0">
              <a:buNone/>
            </a:pPr>
            <a:endParaRPr lang="en-US" sz="2400" dirty="0">
              <a:latin typeface="Calibri"/>
              <a:cs typeface="Calibri"/>
            </a:endParaRPr>
          </a:p>
        </p:txBody>
      </p:sp>
      <p:sp>
        <p:nvSpPr>
          <p:cNvPr id="5" name="Slide Number Placeholder 4">
            <a:extLst>
              <a:ext uri="{FF2B5EF4-FFF2-40B4-BE49-F238E27FC236}">
                <a16:creationId xmlns:a16="http://schemas.microsoft.com/office/drawing/2014/main" id="{7709E3F8-3470-12DE-D3EC-91ABA2799328}"/>
              </a:ext>
            </a:extLst>
          </p:cNvPr>
          <p:cNvSpPr>
            <a:spLocks noGrp="1"/>
          </p:cNvSpPr>
          <p:nvPr>
            <p:ph type="sldNum" sz="quarter" idx="12"/>
          </p:nvPr>
        </p:nvSpPr>
        <p:spPr>
          <a:xfrm>
            <a:off x="8347586" y="6289249"/>
            <a:ext cx="553065" cy="365125"/>
          </a:xfrm>
        </p:spPr>
        <p:txBody>
          <a:bodyPr/>
          <a:lstStyle/>
          <a:p>
            <a:fld id="{4A75BE36-4E3E-C248-B598-07ED9BB6E047}" type="slidenum">
              <a:rPr lang="en-US" smtClean="0"/>
              <a:pPr/>
              <a:t>10</a:t>
            </a:fld>
            <a:endParaRPr lang="en-US"/>
          </a:p>
        </p:txBody>
      </p:sp>
    </p:spTree>
    <p:extLst>
      <p:ext uri="{BB962C8B-B14F-4D97-AF65-F5344CB8AC3E}">
        <p14:creationId xmlns:p14="http://schemas.microsoft.com/office/powerpoint/2010/main" val="310072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6" name="Title 5">
            <a:extLst>
              <a:ext uri="{FF2B5EF4-FFF2-40B4-BE49-F238E27FC236}">
                <a16:creationId xmlns:a16="http://schemas.microsoft.com/office/drawing/2014/main" id="{E5001569-4478-463B-B611-21FFB71C27DC}"/>
              </a:ext>
            </a:extLst>
          </p:cNvPr>
          <p:cNvSpPr>
            <a:spLocks noGrp="1"/>
          </p:cNvSpPr>
          <p:nvPr>
            <p:ph type="title"/>
          </p:nvPr>
        </p:nvSpPr>
        <p:spPr>
          <a:xfrm>
            <a:off x="254620" y="296171"/>
            <a:ext cx="7897091" cy="640264"/>
          </a:xfrm>
        </p:spPr>
        <p:txBody>
          <a:bodyPr/>
          <a:lstStyle/>
          <a:p>
            <a:pPr algn="ctr">
              <a:lnSpc>
                <a:spcPts val="4000"/>
              </a:lnSpc>
            </a:pPr>
            <a:r>
              <a:rPr lang="en-US" sz="2600">
                <a:latin typeface="Gill Sans Std"/>
                <a:cs typeface="Times New Roman"/>
              </a:rPr>
              <a:t>End of PHE: What to expect?</a:t>
            </a:r>
            <a:endParaRPr lang="en-US" sz="2600">
              <a:latin typeface="Gill Sans Std"/>
              <a:cs typeface="Times New Roman" panose="02020603050405020304" pitchFamily="18" charset="0"/>
            </a:endParaRPr>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790139"/>
            <a:ext cx="8283497" cy="5921566"/>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b="1" dirty="0">
                <a:latin typeface="+mn-lt"/>
              </a:rPr>
              <a:t>IDTs</a:t>
            </a:r>
          </a:p>
          <a:p>
            <a:r>
              <a:rPr lang="en-US" sz="1500" dirty="0">
                <a:latin typeface="Arial" panose="020B0604020202020204" pitchFamily="34" charset="0"/>
                <a:cs typeface="Arial" panose="020B0604020202020204" pitchFamily="34" charset="0"/>
              </a:rPr>
              <a:t>Identify the next steps necessary adjust to the new normal</a:t>
            </a:r>
          </a:p>
          <a:p>
            <a:r>
              <a:rPr lang="en-US" sz="1500" dirty="0">
                <a:latin typeface="Arial" panose="020B0604020202020204" pitchFamily="34" charset="0"/>
                <a:cs typeface="Arial" panose="020B0604020202020204" pitchFamily="34" charset="0"/>
              </a:rPr>
              <a:t>Incorporate lessons learned from the pandemic into meaningful day supports</a:t>
            </a:r>
          </a:p>
          <a:p>
            <a:r>
              <a:rPr lang="en-US" sz="1500" dirty="0">
                <a:latin typeface="Arial" panose="020B0604020202020204" pitchFamily="34" charset="0"/>
                <a:cs typeface="Arial" panose="020B0604020202020204" pitchFamily="34" charset="0"/>
              </a:rPr>
              <a:t>Complete the </a:t>
            </a:r>
            <a:r>
              <a:rPr lang="en-US" sz="1500" b="1" dirty="0">
                <a:latin typeface="Arial" panose="020B0604020202020204" pitchFamily="34" charset="0"/>
                <a:cs typeface="Arial" panose="020B0604020202020204" pitchFamily="34" charset="0"/>
              </a:rPr>
              <a:t>Meaningful Day Assessment and Plan (MAP)</a:t>
            </a:r>
            <a:r>
              <a:rPr lang="en-US" sz="1500" dirty="0">
                <a:latin typeface="Arial" panose="020B0604020202020204" pitchFamily="34" charset="0"/>
                <a:cs typeface="Arial" panose="020B0604020202020204" pitchFamily="34" charset="0"/>
              </a:rPr>
              <a:t> for all persons receiving 3 or more days a week of companion services ensure alignment with the identified preferences and needs of the person</a:t>
            </a:r>
          </a:p>
          <a:p>
            <a:r>
              <a:rPr lang="en-US" sz="1600" dirty="0">
                <a:effectLst/>
                <a:latin typeface="Arial" panose="020B0604020202020204" pitchFamily="34" charset="0"/>
                <a:ea typeface="Arial" panose="020B0604020202020204" pitchFamily="34" charset="0"/>
              </a:rPr>
              <a:t>Assess the need for amendments to current, day service authorizations or return to in person or virtual day support</a:t>
            </a:r>
            <a:endParaRPr lang="en-US" sz="1600" dirty="0">
              <a:latin typeface="Calibri"/>
              <a:cs typeface="Times New Roman"/>
            </a:endParaRP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SC</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Returned to in-person ISP meetings and in-person monitoring effective February 2022</a:t>
            </a:r>
          </a:p>
          <a:p>
            <a:r>
              <a:rPr lang="en-US" sz="1500" dirty="0">
                <a:latin typeface="Arial" panose="020B0604020202020204" pitchFamily="34" charset="0"/>
                <a:cs typeface="Arial" panose="020B0604020202020204" pitchFamily="34" charset="0"/>
              </a:rPr>
              <a:t>Will initiate person-centered MAP meetings and quarterly reviews for persons receiving 3 or more days a week of companion service </a:t>
            </a:r>
            <a:r>
              <a:rPr lang="en-US" sz="1500" dirty="0">
                <a:effectLst/>
                <a:latin typeface="Arial" panose="020B0604020202020204" pitchFamily="34" charset="0"/>
                <a:ea typeface="Arial" panose="020B0604020202020204" pitchFamily="34" charset="0"/>
                <a:cs typeface="Arial" panose="020B0604020202020204" pitchFamily="34" charset="0"/>
              </a:rPr>
              <a:t>to ensure </a:t>
            </a:r>
            <a:r>
              <a:rPr lang="en-US" sz="1500" dirty="0">
                <a:latin typeface="Arial" panose="020B0604020202020204" pitchFamily="34" charset="0"/>
                <a:ea typeface="Arial" panose="020B0604020202020204" pitchFamily="34" charset="0"/>
                <a:cs typeface="Arial" panose="020B0604020202020204" pitchFamily="34" charset="0"/>
              </a:rPr>
              <a:t>it c</a:t>
            </a:r>
            <a:r>
              <a:rPr lang="en-US" sz="1500" dirty="0">
                <a:effectLst/>
                <a:latin typeface="Arial" panose="020B0604020202020204" pitchFamily="34" charset="0"/>
                <a:ea typeface="Arial" panose="020B0604020202020204" pitchFamily="34" charset="0"/>
                <a:cs typeface="Arial" panose="020B0604020202020204" pitchFamily="34" charset="0"/>
              </a:rPr>
              <a:t>ontinues to provide the person supported with a meaningful day</a:t>
            </a:r>
          </a:p>
          <a:p>
            <a:pPr marL="0" indent="0">
              <a:buNone/>
            </a:pPr>
            <a:endParaRPr lang="en-US" sz="1500" dirty="0">
              <a:effectLst/>
              <a:latin typeface="Arial" panose="020B0604020202020204" pitchFamily="34" charset="0"/>
              <a:ea typeface="Arial" panose="020B0604020202020204" pitchFamily="34" charset="0"/>
            </a:endParaRPr>
          </a:p>
          <a:p>
            <a:pPr marL="0" indent="0">
              <a:buNone/>
            </a:pPr>
            <a:r>
              <a:rPr lang="en-US" sz="1500" b="1" dirty="0">
                <a:latin typeface="Arial" panose="020B0604020202020204" pitchFamily="34" charset="0"/>
                <a:cs typeface="Arial" panose="020B0604020202020204" pitchFamily="34" charset="0"/>
              </a:rPr>
              <a:t>Providers</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Required to upload individualized day and residential schedules to MCIS, and maintain meticulous documentation of meaningful day activities </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Support the person to explore in-person or virtual day support options, and share details of exploratory activities with the team</a:t>
            </a:r>
          </a:p>
          <a:p>
            <a:pPr>
              <a:buFont typeface="Arial" panose="020B0604020202020204" pitchFamily="34" charset="0"/>
              <a:buChar char="•"/>
            </a:pPr>
            <a:r>
              <a:rPr lang="en-US" sz="1500" dirty="0">
                <a:effectLst/>
                <a:latin typeface="Arial" panose="020B0604020202020204" pitchFamily="34" charset="0"/>
                <a:ea typeface="Arial" panose="020B0604020202020204" pitchFamily="34" charset="0"/>
                <a:cs typeface="Arial" panose="020B0604020202020204" pitchFamily="34" charset="0"/>
              </a:rPr>
              <a:t>Ensure the </a:t>
            </a:r>
            <a:r>
              <a:rPr lang="en-US" sz="1500" b="1" dirty="0">
                <a:effectLst/>
                <a:latin typeface="Arial" panose="020B0604020202020204" pitchFamily="34" charset="0"/>
                <a:ea typeface="Arial" panose="020B0604020202020204" pitchFamily="34" charset="0"/>
                <a:cs typeface="Arial" panose="020B0604020202020204" pitchFamily="34" charset="0"/>
              </a:rPr>
              <a:t>companion schedule</a:t>
            </a:r>
            <a:r>
              <a:rPr lang="en-US" sz="1500" dirty="0">
                <a:effectLst/>
                <a:latin typeface="Arial" panose="020B0604020202020204" pitchFamily="34" charset="0"/>
                <a:ea typeface="Arial" panose="020B0604020202020204" pitchFamily="34" charset="0"/>
                <a:cs typeface="Arial" panose="020B0604020202020204" pitchFamily="34" charset="0"/>
              </a:rPr>
              <a:t> is available for team review during the MAP meeting</a:t>
            </a:r>
          </a:p>
          <a:p>
            <a:pPr marL="457200" lvl="1" indent="0">
              <a:buNone/>
            </a:pPr>
            <a:endParaRPr lang="en-US" sz="1600" dirty="0">
              <a:latin typeface="Calibri"/>
              <a:cs typeface="Calibri"/>
            </a:endParaRPr>
          </a:p>
          <a:p>
            <a:pPr marL="0" indent="0">
              <a:buNone/>
            </a:pPr>
            <a:endParaRPr lang="en-US" sz="2000" dirty="0">
              <a:latin typeface="Calibri"/>
              <a:cs typeface="Calibri"/>
            </a:endParaRPr>
          </a:p>
          <a:p>
            <a:endParaRPr lang="en-US" sz="2000" dirty="0">
              <a:cs typeface="Calibri"/>
            </a:endParaRPr>
          </a:p>
          <a:p>
            <a:pPr marL="457200" lvl="1" indent="0">
              <a:buNone/>
            </a:pPr>
            <a:endParaRPr lang="en-US" sz="2400" dirty="0">
              <a:latin typeface="Calibri"/>
              <a:cs typeface="Calibri"/>
            </a:endParaRPr>
          </a:p>
        </p:txBody>
      </p:sp>
      <p:sp>
        <p:nvSpPr>
          <p:cNvPr id="5" name="Slide Number Placeholder 4">
            <a:extLst>
              <a:ext uri="{FF2B5EF4-FFF2-40B4-BE49-F238E27FC236}">
                <a16:creationId xmlns:a16="http://schemas.microsoft.com/office/drawing/2014/main" id="{70BA5B66-D21F-77F9-4D0A-373330499096}"/>
              </a:ext>
            </a:extLst>
          </p:cNvPr>
          <p:cNvSpPr>
            <a:spLocks noGrp="1"/>
          </p:cNvSpPr>
          <p:nvPr>
            <p:ph type="sldNum" sz="quarter" idx="12"/>
          </p:nvPr>
        </p:nvSpPr>
        <p:spPr>
          <a:xfrm>
            <a:off x="8354291" y="6346580"/>
            <a:ext cx="535089" cy="365125"/>
          </a:xfrm>
        </p:spPr>
        <p:txBody>
          <a:bodyPr/>
          <a:lstStyle/>
          <a:p>
            <a:fld id="{4A75BE36-4E3E-C248-B598-07ED9BB6E047}" type="slidenum">
              <a:rPr lang="en-US" smtClean="0"/>
              <a:pPr/>
              <a:t>11</a:t>
            </a:fld>
            <a:endParaRPr lang="en-US" dirty="0"/>
          </a:p>
        </p:txBody>
      </p:sp>
    </p:spTree>
    <p:extLst>
      <p:ext uri="{BB962C8B-B14F-4D97-AF65-F5344CB8AC3E}">
        <p14:creationId xmlns:p14="http://schemas.microsoft.com/office/powerpoint/2010/main" val="272068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dirty="0"/>
          </a:p>
          <a:p>
            <a:pPr marL="0" indent="0">
              <a:buNone/>
            </a:pPr>
            <a:endParaRPr lang="en-US" dirty="0"/>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76743" y="1213338"/>
            <a:ext cx="8283497" cy="5389685"/>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457200" lvl="1" indent="0">
              <a:buNone/>
            </a:pPr>
            <a:endParaRPr lang="en-US" sz="2400">
              <a:latin typeface="Calibri"/>
              <a:cs typeface="Times New Roman"/>
            </a:endParaRPr>
          </a:p>
          <a:p>
            <a:pPr marL="457200" lvl="1" indent="0">
              <a:buNone/>
            </a:pPr>
            <a:endParaRPr lang="en-US" sz="2400">
              <a:latin typeface="Calibri"/>
              <a:cs typeface="Calibri"/>
            </a:endParaRPr>
          </a:p>
        </p:txBody>
      </p:sp>
      <p:sp>
        <p:nvSpPr>
          <p:cNvPr id="12" name="TextBox 11">
            <a:extLst>
              <a:ext uri="{FF2B5EF4-FFF2-40B4-BE49-F238E27FC236}">
                <a16:creationId xmlns:a16="http://schemas.microsoft.com/office/drawing/2014/main" id="{ECCD038F-EC4F-8A82-014A-7D402E0AF595}"/>
              </a:ext>
            </a:extLst>
          </p:cNvPr>
          <p:cNvSpPr txBox="1"/>
          <p:nvPr/>
        </p:nvSpPr>
        <p:spPr>
          <a:xfrm>
            <a:off x="195626" y="1795899"/>
            <a:ext cx="7642951" cy="3477875"/>
          </a:xfrm>
          <a:prstGeom prst="rect">
            <a:avLst/>
          </a:prstGeom>
          <a:noFill/>
        </p:spPr>
        <p:txBody>
          <a:bodyPr wrap="square">
            <a:spAutoFit/>
          </a:bodyPr>
          <a:lstStyle/>
          <a:p>
            <a:pPr marL="353695"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The </a:t>
            </a:r>
            <a:r>
              <a:rPr lang="en-US" sz="2000" b="1" dirty="0">
                <a:effectLst/>
                <a:latin typeface="Arial" panose="020B0604020202020204" pitchFamily="34" charset="0"/>
                <a:ea typeface="Arial" panose="020B0604020202020204" pitchFamily="34" charset="0"/>
              </a:rPr>
              <a:t>Meaningful Day Assessment and Plan </a:t>
            </a:r>
            <a:r>
              <a:rPr lang="en-US" sz="2000" dirty="0">
                <a:effectLst/>
                <a:latin typeface="Arial" panose="020B0604020202020204" pitchFamily="34" charset="0"/>
                <a:ea typeface="Arial" panose="020B0604020202020204" pitchFamily="34" charset="0"/>
              </a:rPr>
              <a:t>(MAP) is to be completed by the Interdisciplinary team for all persons receiving </a:t>
            </a:r>
            <a:r>
              <a:rPr lang="en-US" sz="2000" b="1" dirty="0">
                <a:effectLst/>
                <a:latin typeface="Arial" panose="020B0604020202020204" pitchFamily="34" charset="0"/>
                <a:ea typeface="Arial" panose="020B0604020202020204" pitchFamily="34" charset="0"/>
              </a:rPr>
              <a:t>3 or more days a week of Companion Services</a:t>
            </a:r>
            <a:r>
              <a:rPr lang="en-US" sz="2000" dirty="0">
                <a:effectLst/>
                <a:latin typeface="Arial" panose="020B0604020202020204" pitchFamily="34" charset="0"/>
                <a:ea typeface="Arial" panose="020B0604020202020204" pitchFamily="34" charset="0"/>
              </a:rPr>
              <a:t>.  </a:t>
            </a:r>
          </a:p>
          <a:p>
            <a:pPr marL="353695" marR="0" indent="-285750">
              <a:spcBef>
                <a:spcPts val="0"/>
              </a:spcBef>
              <a:spcAft>
                <a:spcPts val="0"/>
              </a:spcAft>
              <a:buFont typeface="Arial" panose="020B0604020202020204" pitchFamily="34" charset="0"/>
              <a:buChar char="•"/>
            </a:pPr>
            <a:endParaRPr lang="en-US" sz="2000" dirty="0">
              <a:effectLst/>
              <a:latin typeface="Arial" panose="020B0604020202020204" pitchFamily="34" charset="0"/>
              <a:ea typeface="Arial" panose="020B0604020202020204" pitchFamily="34" charset="0"/>
            </a:endParaRPr>
          </a:p>
          <a:p>
            <a:pPr marL="353695"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MAP will assist interdisciplinary teams with determining the need for amendments to current day authorizations and/or return to community based, in-person or virtual day supports, </a:t>
            </a:r>
            <a:r>
              <a:rPr lang="en-US" sz="2000" b="1" dirty="0">
                <a:effectLst/>
                <a:latin typeface="Arial" panose="020B0604020202020204" pitchFamily="34" charset="0"/>
                <a:ea typeface="Arial" panose="020B0604020202020204" pitchFamily="34" charset="0"/>
              </a:rPr>
              <a:t>consistent with their identified preferences and needs</a:t>
            </a:r>
            <a:r>
              <a:rPr lang="en-US" sz="2000" dirty="0">
                <a:effectLst/>
                <a:latin typeface="Arial" panose="020B0604020202020204" pitchFamily="34" charset="0"/>
                <a:ea typeface="Arial" panose="020B0604020202020204" pitchFamily="34" charset="0"/>
              </a:rPr>
              <a:t>. </a:t>
            </a:r>
          </a:p>
          <a:p>
            <a:pPr marL="353695" marR="0" indent="-285750">
              <a:spcBef>
                <a:spcPts val="0"/>
              </a:spcBef>
              <a:spcAft>
                <a:spcPts val="0"/>
              </a:spcAft>
              <a:buFont typeface="Arial" panose="020B0604020202020204" pitchFamily="34" charset="0"/>
              <a:buChar char="•"/>
            </a:pPr>
            <a:endParaRPr lang="en-US" sz="2000" dirty="0">
              <a:latin typeface="Arial" panose="020B0604020202020204" pitchFamily="34" charset="0"/>
              <a:ea typeface="Arial" panose="020B0604020202020204" pitchFamily="34" charset="0"/>
            </a:endParaRPr>
          </a:p>
          <a:p>
            <a:pPr marL="353695" marR="0" indent="-285750">
              <a:spcBef>
                <a:spcPts val="0"/>
              </a:spcBef>
              <a:spcAft>
                <a:spcPts val="0"/>
              </a:spcAft>
              <a:buFont typeface="Arial" panose="020B0604020202020204" pitchFamily="34" charset="0"/>
              <a:buChar char="•"/>
            </a:pPr>
            <a:r>
              <a:rPr lang="en-US" sz="2000" dirty="0">
                <a:effectLst/>
                <a:latin typeface="Arial" panose="020B0604020202020204" pitchFamily="34" charset="0"/>
                <a:ea typeface="Arial" panose="020B0604020202020204" pitchFamily="34" charset="0"/>
              </a:rPr>
              <a:t>The person’s companion provider shall ensure the </a:t>
            </a:r>
            <a:r>
              <a:rPr lang="en-US" sz="2000" b="1" dirty="0">
                <a:effectLst/>
                <a:latin typeface="Arial" panose="020B0604020202020204" pitchFamily="34" charset="0"/>
                <a:ea typeface="Arial" panose="020B0604020202020204" pitchFamily="34" charset="0"/>
              </a:rPr>
              <a:t>companion schedule</a:t>
            </a:r>
            <a:r>
              <a:rPr lang="en-US" sz="2000" dirty="0">
                <a:effectLst/>
                <a:latin typeface="Arial" panose="020B0604020202020204" pitchFamily="34" charset="0"/>
                <a:ea typeface="Arial" panose="020B0604020202020204" pitchFamily="34" charset="0"/>
              </a:rPr>
              <a:t> is available for team review during the MAP meeting. </a:t>
            </a:r>
          </a:p>
        </p:txBody>
      </p:sp>
      <p:sp>
        <p:nvSpPr>
          <p:cNvPr id="13" name="Title 5">
            <a:extLst>
              <a:ext uri="{FF2B5EF4-FFF2-40B4-BE49-F238E27FC236}">
                <a16:creationId xmlns:a16="http://schemas.microsoft.com/office/drawing/2014/main" id="{1F857FBA-541F-8C94-487A-B29B62CAB268}"/>
              </a:ext>
            </a:extLst>
          </p:cNvPr>
          <p:cNvSpPr>
            <a:spLocks noGrp="1"/>
          </p:cNvSpPr>
          <p:nvPr>
            <p:ph type="title"/>
          </p:nvPr>
        </p:nvSpPr>
        <p:spPr>
          <a:xfrm>
            <a:off x="0" y="361268"/>
            <a:ext cx="7765660" cy="640264"/>
          </a:xfrm>
        </p:spPr>
        <p:txBody>
          <a:bodyPr/>
          <a:lstStyle/>
          <a:p>
            <a:pPr algn="ctr">
              <a:lnSpc>
                <a:spcPts val="4000"/>
              </a:lnSpc>
            </a:pPr>
            <a:r>
              <a:rPr lang="en-US" sz="2600" dirty="0">
                <a:latin typeface="Gill Sans Std"/>
                <a:cs typeface="Times New Roman"/>
              </a:rPr>
              <a:t>What is the Meaningful Day Assessment &amp; Plan (MAP)</a:t>
            </a:r>
            <a:endParaRPr lang="en-US" sz="2600" dirty="0">
              <a:latin typeface="Gill Sans Std"/>
              <a:cs typeface="Times New Roman" panose="02020603050405020304" pitchFamily="18" charset="0"/>
            </a:endParaRPr>
          </a:p>
        </p:txBody>
      </p:sp>
      <p:sp>
        <p:nvSpPr>
          <p:cNvPr id="5" name="Slide Number Placeholder 4">
            <a:extLst>
              <a:ext uri="{FF2B5EF4-FFF2-40B4-BE49-F238E27FC236}">
                <a16:creationId xmlns:a16="http://schemas.microsoft.com/office/drawing/2014/main" id="{6ED0B688-E759-694C-7B60-63AF1C3CA30C}"/>
              </a:ext>
            </a:extLst>
          </p:cNvPr>
          <p:cNvSpPr>
            <a:spLocks noGrp="1"/>
          </p:cNvSpPr>
          <p:nvPr>
            <p:ph type="sldNum" sz="quarter" idx="12"/>
          </p:nvPr>
        </p:nvSpPr>
        <p:spPr>
          <a:xfrm>
            <a:off x="8472948" y="6321304"/>
            <a:ext cx="449826" cy="365125"/>
          </a:xfrm>
        </p:spPr>
        <p:txBody>
          <a:bodyPr/>
          <a:lstStyle/>
          <a:p>
            <a:fld id="{4A75BE36-4E3E-C248-B598-07ED9BB6E047}" type="slidenum">
              <a:rPr lang="en-US" smtClean="0"/>
              <a:pPr/>
              <a:t>12</a:t>
            </a:fld>
            <a:endParaRPr lang="en-US"/>
          </a:p>
        </p:txBody>
      </p:sp>
    </p:spTree>
    <p:extLst>
      <p:ext uri="{BB962C8B-B14F-4D97-AF65-F5344CB8AC3E}">
        <p14:creationId xmlns:p14="http://schemas.microsoft.com/office/powerpoint/2010/main" val="4039303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737C328-F8AC-38C5-40D8-E0B8FC3AAA84}"/>
              </a:ext>
            </a:extLst>
          </p:cNvPr>
          <p:cNvGraphicFramePr>
            <a:graphicFrameLocks noGrp="1"/>
          </p:cNvGraphicFramePr>
          <p:nvPr>
            <p:extLst>
              <p:ext uri="{D42A27DB-BD31-4B8C-83A1-F6EECF244321}">
                <p14:modId xmlns:p14="http://schemas.microsoft.com/office/powerpoint/2010/main" val="3517795085"/>
              </p:ext>
            </p:extLst>
          </p:nvPr>
        </p:nvGraphicFramePr>
        <p:xfrm>
          <a:off x="-1" y="418549"/>
          <a:ext cx="8165991" cy="6014720"/>
        </p:xfrm>
        <a:graphic>
          <a:graphicData uri="http://schemas.openxmlformats.org/drawingml/2006/table">
            <a:tbl>
              <a:tblPr firstRow="1" firstCol="1" lastRow="1" lastCol="1" bandRow="1" bandCol="1"/>
              <a:tblGrid>
                <a:gridCol w="8165991">
                  <a:extLst>
                    <a:ext uri="{9D8B030D-6E8A-4147-A177-3AD203B41FA5}">
                      <a16:colId xmlns:a16="http://schemas.microsoft.com/office/drawing/2014/main" val="1073331405"/>
                    </a:ext>
                  </a:extLst>
                </a:gridCol>
              </a:tblGrid>
              <a:tr h="297411">
                <a:tc>
                  <a:txBody>
                    <a:bodyPr/>
                    <a:lstStyle/>
                    <a:p>
                      <a:pPr marL="12700" marR="0" algn="ctr">
                        <a:spcBef>
                          <a:spcPts val="5"/>
                        </a:spcBef>
                        <a:spcAft>
                          <a:spcPts val="0"/>
                        </a:spcAft>
                      </a:pPr>
                      <a:r>
                        <a:rPr lang="en-US" sz="2000" b="1">
                          <a:effectLst/>
                          <a:latin typeface="Arial" panose="020B0604020202020204" pitchFamily="34" charset="0"/>
                          <a:ea typeface="Arial" panose="020B0604020202020204" pitchFamily="34" charset="0"/>
                          <a:cs typeface="Times New Roman" panose="02020603050405020304" pitchFamily="18" charset="0"/>
                        </a:rPr>
                        <a:t>Section I: Current Day Supports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2395213"/>
                  </a:ext>
                </a:extLst>
              </a:tr>
              <a:tr h="346980">
                <a:tc>
                  <a:txBody>
                    <a:bodyPr/>
                    <a:lstStyle/>
                    <a:p>
                      <a:pPr marL="0" marR="173990" lvl="0" indent="0">
                        <a:lnSpc>
                          <a:spcPts val="1360"/>
                        </a:lnSpc>
                        <a:spcBef>
                          <a:spcPts val="0"/>
                        </a:spcBef>
                        <a:spcAft>
                          <a:spcPts val="0"/>
                        </a:spcAft>
                        <a:buFont typeface="+mj-lt"/>
                        <a:buNone/>
                      </a:pPr>
                      <a:endParaRPr lang="en-US" sz="1400" baseline="0">
                        <a:effectLst/>
                        <a:latin typeface="Arial" panose="020B0604020202020204" pitchFamily="34" charset="0"/>
                        <a:ea typeface="Arial" panose="020B0604020202020204" pitchFamily="34" charset="0"/>
                        <a:cs typeface="Times New Roman" panose="02020603050405020304" pitchFamily="18" charset="0"/>
                      </a:endParaRPr>
                    </a:p>
                    <a:p>
                      <a:pPr marL="457200" marR="173990" lvl="1" indent="0">
                        <a:lnSpc>
                          <a:spcPts val="1360"/>
                        </a:lnSpc>
                        <a:spcBef>
                          <a:spcPts val="0"/>
                        </a:spcBef>
                        <a:spcAft>
                          <a:spcPts val="0"/>
                        </a:spcAft>
                        <a:buFont typeface="+mj-lt"/>
                        <a:buNone/>
                      </a:pPr>
                      <a:r>
                        <a:rPr lang="en-US" sz="1400" baseline="0">
                          <a:effectLst/>
                          <a:latin typeface="Arial" panose="020B0604020202020204" pitchFamily="34" charset="0"/>
                          <a:ea typeface="Arial" panose="020B0604020202020204" pitchFamily="34" charset="0"/>
                          <a:cs typeface="Times New Roman" panose="02020603050405020304" pitchFamily="18" charset="0"/>
                        </a:rPr>
                        <a:t>1. What services are you currently authorized to receive?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0459876"/>
                  </a:ext>
                </a:extLst>
              </a:tr>
              <a:tr h="346980">
                <a:tc>
                  <a:txBody>
                    <a:bodyPr/>
                    <a:lstStyle/>
                    <a:p>
                      <a:pPr marL="0" marR="173990" lvl="0" indent="0">
                        <a:lnSpc>
                          <a:spcPts val="1360"/>
                        </a:lnSpc>
                        <a:spcBef>
                          <a:spcPts val="0"/>
                        </a:spcBef>
                        <a:spcAft>
                          <a:spcPts val="0"/>
                        </a:spcAft>
                        <a:buFont typeface="+mj-lt"/>
                        <a:buNone/>
                      </a:pPr>
                      <a:endParaRPr lang="en-US" sz="1400" baseline="0">
                        <a:effectLst/>
                        <a:latin typeface="Arial" panose="020B0604020202020204" pitchFamily="34" charset="0"/>
                        <a:ea typeface="Arial" panose="020B0604020202020204" pitchFamily="34" charset="0"/>
                        <a:cs typeface="Times New Roman" panose="02020603050405020304" pitchFamily="18" charset="0"/>
                      </a:endParaRPr>
                    </a:p>
                    <a:p>
                      <a:pPr marL="457200" marR="173990" lvl="1" indent="0">
                        <a:lnSpc>
                          <a:spcPts val="1360"/>
                        </a:lnSpc>
                        <a:spcBef>
                          <a:spcPts val="0"/>
                        </a:spcBef>
                        <a:spcAft>
                          <a:spcPts val="0"/>
                        </a:spcAft>
                        <a:buFont typeface="+mj-lt"/>
                        <a:buNone/>
                      </a:pPr>
                      <a:r>
                        <a:rPr lang="en-US" sz="1400" baseline="0">
                          <a:effectLst/>
                          <a:latin typeface="Arial" panose="020B0604020202020204" pitchFamily="34" charset="0"/>
                          <a:ea typeface="Arial" panose="020B0604020202020204" pitchFamily="34" charset="0"/>
                          <a:cs typeface="Times New Roman" panose="02020603050405020304" pitchFamily="18" charset="0"/>
                        </a:rPr>
                        <a:t>2. What day supports were you receiving as of March 1, 2020?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237100"/>
                  </a:ext>
                </a:extLst>
              </a:tr>
              <a:tr h="297411">
                <a:tc>
                  <a:txBody>
                    <a:bodyPr/>
                    <a:lstStyle/>
                    <a:p>
                      <a:pPr marL="12700" marR="0" algn="ctr">
                        <a:spcBef>
                          <a:spcPts val="5"/>
                        </a:spcBef>
                        <a:spcAft>
                          <a:spcPts val="0"/>
                        </a:spcAft>
                      </a:pPr>
                      <a:r>
                        <a:rPr lang="en-US" sz="2000" b="1" baseline="0" dirty="0">
                          <a:effectLst/>
                          <a:latin typeface="Arial" panose="020B0604020202020204" pitchFamily="34" charset="0"/>
                          <a:ea typeface="Arial" panose="020B0604020202020204" pitchFamily="34" charset="0"/>
                          <a:cs typeface="Times New Roman" panose="02020603050405020304" pitchFamily="18" charset="0"/>
                        </a:rPr>
                        <a:t>Section II: Community Participation Preferences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1045853"/>
                  </a:ext>
                </a:extLst>
              </a:tr>
              <a:tr h="4267855">
                <a:tc>
                  <a:txBody>
                    <a:bodyPr/>
                    <a:lstStyle/>
                    <a:p>
                      <a:pPr marL="342900" marR="0" lvl="0" indent="-342900">
                        <a:lnSpc>
                          <a:spcPts val="1435"/>
                        </a:lnSpc>
                        <a:spcBef>
                          <a:spcPts val="0"/>
                        </a:spcBef>
                        <a:spcAft>
                          <a:spcPts val="0"/>
                        </a:spcAft>
                        <a:buFont typeface="+mj-lt"/>
                        <a:buAutoNum type="arabicPeriod"/>
                        <a:tabLst>
                          <a:tab pos="297815" algn="l"/>
                        </a:tabLst>
                      </a:pPr>
                      <a:endParaRPr lang="en-US" sz="1400" baseline="0" dirty="0">
                        <a:effectLst/>
                        <a:latin typeface="Arial" panose="020B0604020202020204" pitchFamily="34" charset="0"/>
                        <a:ea typeface="Arial" panose="020B0604020202020204" pitchFamily="34" charset="0"/>
                        <a:cs typeface="Times New Roman" panose="02020603050405020304" pitchFamily="18" charset="0"/>
                      </a:endParaRPr>
                    </a:p>
                    <a:p>
                      <a:pPr marL="457200" marR="0" lvl="1" indent="0">
                        <a:lnSpc>
                          <a:spcPts val="1435"/>
                        </a:lnSpc>
                        <a:spcBef>
                          <a:spcPts val="0"/>
                        </a:spcBef>
                        <a:spcAft>
                          <a:spcPts val="0"/>
                        </a:spcAft>
                        <a:buFont typeface="+mj-lt"/>
                        <a:buNone/>
                        <a:tabLst>
                          <a:tab pos="297815" algn="l"/>
                        </a:tabLst>
                      </a:pPr>
                      <a:r>
                        <a:rPr lang="en-US" sz="1400" b="0" baseline="0" dirty="0">
                          <a:effectLst/>
                          <a:latin typeface="Arial" panose="020B0604020202020204" pitchFamily="34" charset="0"/>
                          <a:ea typeface="Arial" panose="020B0604020202020204" pitchFamily="34" charset="0"/>
                          <a:cs typeface="Times New Roman" panose="02020603050405020304" pitchFamily="18" charset="0"/>
                        </a:rPr>
                        <a:t>3</a:t>
                      </a:r>
                      <a:r>
                        <a:rPr lang="en-US" sz="1400" b="1" baseline="0" dirty="0">
                          <a:effectLst/>
                          <a:latin typeface="Arial" panose="020B0604020202020204" pitchFamily="34" charset="0"/>
                          <a:ea typeface="Arial" panose="020B0604020202020204" pitchFamily="34" charset="0"/>
                          <a:cs typeface="Times New Roman" panose="02020603050405020304" pitchFamily="18" charset="0"/>
                        </a:rPr>
                        <a:t>. </a:t>
                      </a:r>
                      <a:r>
                        <a:rPr lang="en-US" sz="1400" b="0" baseline="0" dirty="0">
                          <a:effectLst/>
                          <a:latin typeface="Arial" panose="020B0604020202020204" pitchFamily="34" charset="0"/>
                          <a:ea typeface="Arial" panose="020B0604020202020204" pitchFamily="34" charset="0"/>
                          <a:cs typeface="Times New Roman" panose="02020603050405020304" pitchFamily="18" charset="0"/>
                        </a:rPr>
                        <a:t>What would I like to do to experience a meaningful day (Check all that apply): </a:t>
                      </a:r>
                    </a:p>
                    <a:p>
                      <a:pPr marL="800100" marR="116840" lvl="1" indent="-342900">
                        <a:lnSpc>
                          <a:spcPct val="150000"/>
                        </a:lnSpc>
                        <a:spcBef>
                          <a:spcPts val="0"/>
                        </a:spcBef>
                        <a:spcAft>
                          <a:spcPts val="0"/>
                        </a:spcAft>
                        <a:buFont typeface="Wingdings" panose="05000000000000000000" pitchFamily="2" charset="2"/>
                        <a:buChar char=""/>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Explore new interests, hobbies by participating in a community-based day program</a:t>
                      </a:r>
                    </a:p>
                    <a:p>
                      <a:pPr marL="800100" marR="116840" lvl="1" indent="-342900">
                        <a:lnSpc>
                          <a:spcPct val="150000"/>
                        </a:lnSpc>
                        <a:spcBef>
                          <a:spcPts val="0"/>
                        </a:spcBef>
                        <a:spcAft>
                          <a:spcPts val="0"/>
                        </a:spcAft>
                        <a:buFont typeface="Wingdings" panose="05000000000000000000" pitchFamily="2" charset="2"/>
                        <a:buChar char=""/>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Explore educational and skill building opportunities to increase independence</a:t>
                      </a:r>
                    </a:p>
                    <a:p>
                      <a:pPr marL="800100" marR="116840" lvl="1" indent="-342900">
                        <a:lnSpc>
                          <a:spcPct val="150000"/>
                        </a:lnSpc>
                        <a:spcBef>
                          <a:spcPts val="0"/>
                        </a:spcBef>
                        <a:spcAft>
                          <a:spcPts val="0"/>
                        </a:spcAft>
                        <a:buFont typeface="Wingdings" panose="05000000000000000000" pitchFamily="2" charset="2"/>
                        <a:buChar char=""/>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Socialization with friends and peers</a:t>
                      </a:r>
                    </a:p>
                    <a:p>
                      <a:pPr marL="800100" marR="0" lvl="1" indent="-342900">
                        <a:lnSpc>
                          <a:spcPct val="150000"/>
                        </a:lnSpc>
                        <a:spcBef>
                          <a:spcPts val="0"/>
                        </a:spcBef>
                        <a:spcAft>
                          <a:spcPts val="0"/>
                        </a:spcAft>
                        <a:buFont typeface="Wingdings" panose="05000000000000000000" pitchFamily="2" charset="2"/>
                        <a:buChar char=""/>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Increase engagement in physical activity</a:t>
                      </a:r>
                    </a:p>
                    <a:p>
                      <a:pPr marL="800100" marR="0" lvl="1" indent="-342900">
                        <a:lnSpc>
                          <a:spcPct val="150000"/>
                        </a:lnSpc>
                        <a:spcBef>
                          <a:spcPts val="0"/>
                        </a:spcBef>
                        <a:spcAft>
                          <a:spcPts val="0"/>
                        </a:spcAft>
                        <a:buFont typeface="Wingdings" panose="05000000000000000000" pitchFamily="2" charset="2"/>
                        <a:buChar char=""/>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Explore Employment options or get a job</a:t>
                      </a:r>
                    </a:p>
                    <a:p>
                      <a:pPr marL="800100" marR="0" lvl="1" indent="-342900">
                        <a:lnSpc>
                          <a:spcPct val="150000"/>
                        </a:lnSpc>
                        <a:spcBef>
                          <a:spcPts val="0"/>
                        </a:spcBef>
                        <a:spcAft>
                          <a:spcPts val="0"/>
                        </a:spcAft>
                        <a:buFont typeface="Wingdings" panose="05000000000000000000" pitchFamily="2" charset="2"/>
                        <a:buChar char=""/>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Volunteer, self-advocacy and other community contribution activities</a:t>
                      </a:r>
                    </a:p>
                    <a:p>
                      <a:pPr marL="800100" marR="0" lvl="1" indent="-342900">
                        <a:lnSpc>
                          <a:spcPct val="150000"/>
                        </a:lnSpc>
                        <a:spcBef>
                          <a:spcPts val="0"/>
                        </a:spcBef>
                        <a:spcAft>
                          <a:spcPts val="0"/>
                        </a:spcAft>
                        <a:buFont typeface="Wingdings" panose="05000000000000000000" pitchFamily="2" charset="2"/>
                        <a:buChar char=""/>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Obtain Support to make an informed choice about the day setting that best meets my needs</a:t>
                      </a:r>
                    </a:p>
                    <a:p>
                      <a:pPr marL="800100" marR="0" lvl="1" indent="-342900">
                        <a:lnSpc>
                          <a:spcPct val="150000"/>
                        </a:lnSpc>
                        <a:spcBef>
                          <a:spcPts val="0"/>
                        </a:spcBef>
                        <a:spcAft>
                          <a:spcPts val="0"/>
                        </a:spcAft>
                        <a:buFont typeface="Wingdings" panose="05000000000000000000" pitchFamily="2" charset="2"/>
                        <a:buChar char=""/>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Obtain support to explore assistive technology and remote support options that best meet my needs</a:t>
                      </a:r>
                    </a:p>
                    <a:p>
                      <a:pPr marL="1090930" marR="0" lvl="1">
                        <a:lnSpc>
                          <a:spcPts val="1435"/>
                        </a:lnSpc>
                        <a:spcBef>
                          <a:spcPts val="0"/>
                        </a:spcBef>
                        <a:spcAft>
                          <a:spcPts val="0"/>
                        </a:spcAft>
                        <a:tabLst>
                          <a:tab pos="297815" algn="l"/>
                        </a:tabLs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 </a:t>
                      </a:r>
                    </a:p>
                    <a:p>
                      <a:pPr marL="457200" marR="0" lvl="1" indent="0">
                        <a:spcBef>
                          <a:spcPts val="0"/>
                        </a:spcBef>
                        <a:spcAft>
                          <a:spcPts val="0"/>
                        </a:spcAft>
                        <a:buFont typeface="+mj-lt"/>
                        <a:buNone/>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4. Would you be interested in participating in a virtual day program? Yes or No</a:t>
                      </a:r>
                    </a:p>
                    <a:p>
                      <a:pPr marL="405130" marR="0" indent="0">
                        <a:spcBef>
                          <a:spcPts val="0"/>
                        </a:spcBef>
                        <a:spcAft>
                          <a:spcPts val="0"/>
                        </a:spcAft>
                      </a:pPr>
                      <a:r>
                        <a:rPr lang="en-US" sz="1400" baseline="0" dirty="0">
                          <a:effectLst/>
                          <a:latin typeface="Arial" panose="020B0604020202020204" pitchFamily="34" charset="0"/>
                          <a:ea typeface="Arial" panose="020B0604020202020204" pitchFamily="34" charset="0"/>
                          <a:cs typeface="Times New Roman" panose="02020603050405020304" pitchFamily="18" charset="0"/>
                        </a:rPr>
                        <a:t> </a:t>
                      </a:r>
                    </a:p>
                    <a:p>
                      <a:pPr marL="0" marR="0">
                        <a:spcBef>
                          <a:spcPts val="0"/>
                        </a:spcBef>
                        <a:spcAft>
                          <a:spcPts val="0"/>
                        </a:spcAft>
                      </a:pPr>
                      <a:r>
                        <a:rPr lang="en-US" sz="1400" i="1" baseline="0" dirty="0">
                          <a:effectLst/>
                          <a:latin typeface="Arial" panose="020B0604020202020204" pitchFamily="34" charset="0"/>
                          <a:cs typeface="Times New Roman" panose="02020603050405020304" pitchFamily="18" charset="0"/>
                        </a:rPr>
                        <a:t>Recommended Next Steps: Explore New Interest/Hobbies via the Internet or in person, refer to IDS, Day Habilitation, Supported Employment, or Employment Readiness programs, explore membership in Community recreation centers, gyms, visit various community based or virtual day programs, explore assistive technology options to facilitate participation in virtual day supports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2256629"/>
                  </a:ext>
                </a:extLst>
              </a:tr>
            </a:tbl>
          </a:graphicData>
        </a:graphic>
      </p:graphicFrame>
      <p:sp>
        <p:nvSpPr>
          <p:cNvPr id="4" name="Slide Number Placeholder 3">
            <a:extLst>
              <a:ext uri="{FF2B5EF4-FFF2-40B4-BE49-F238E27FC236}">
                <a16:creationId xmlns:a16="http://schemas.microsoft.com/office/drawing/2014/main" id="{D159F4F8-738E-EBF7-F498-3997A5A443B9}"/>
              </a:ext>
            </a:extLst>
          </p:cNvPr>
          <p:cNvSpPr>
            <a:spLocks noGrp="1"/>
          </p:cNvSpPr>
          <p:nvPr>
            <p:ph type="sldNum" sz="quarter" idx="12"/>
          </p:nvPr>
        </p:nvSpPr>
        <p:spPr>
          <a:xfrm>
            <a:off x="8590935" y="6356350"/>
            <a:ext cx="390832" cy="365125"/>
          </a:xfrm>
        </p:spPr>
        <p:txBody>
          <a:bodyPr/>
          <a:lstStyle/>
          <a:p>
            <a:fld id="{4A75BE36-4E3E-C248-B598-07ED9BB6E047}" type="slidenum">
              <a:rPr lang="en-US" smtClean="0"/>
              <a:pPr/>
              <a:t>13</a:t>
            </a:fld>
            <a:endParaRPr lang="en-US" dirty="0"/>
          </a:p>
        </p:txBody>
      </p:sp>
    </p:spTree>
    <p:extLst>
      <p:ext uri="{BB962C8B-B14F-4D97-AF65-F5344CB8AC3E}">
        <p14:creationId xmlns:p14="http://schemas.microsoft.com/office/powerpoint/2010/main" val="125238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213338"/>
            <a:ext cx="8283497" cy="5389685"/>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457200" lvl="1" indent="0">
              <a:buNone/>
            </a:pPr>
            <a:endParaRPr lang="en-US" sz="2400">
              <a:latin typeface="Calibri"/>
              <a:cs typeface="Times New Roman"/>
            </a:endParaRPr>
          </a:p>
          <a:p>
            <a:pPr marL="457200" lvl="1" indent="0">
              <a:buNone/>
            </a:pPr>
            <a:endParaRPr lang="en-US" sz="2400">
              <a:latin typeface="Calibri"/>
              <a:cs typeface="Calibri"/>
            </a:endParaRPr>
          </a:p>
        </p:txBody>
      </p:sp>
      <p:graphicFrame>
        <p:nvGraphicFramePr>
          <p:cNvPr id="10" name="Table 9">
            <a:extLst>
              <a:ext uri="{FF2B5EF4-FFF2-40B4-BE49-F238E27FC236}">
                <a16:creationId xmlns:a16="http://schemas.microsoft.com/office/drawing/2014/main" id="{BB29AE07-D72D-5355-835E-CE68AA81D934}"/>
              </a:ext>
            </a:extLst>
          </p:cNvPr>
          <p:cNvGraphicFramePr>
            <a:graphicFrameLocks noGrp="1"/>
          </p:cNvGraphicFramePr>
          <p:nvPr>
            <p:extLst>
              <p:ext uri="{D42A27DB-BD31-4B8C-83A1-F6EECF244321}">
                <p14:modId xmlns:p14="http://schemas.microsoft.com/office/powerpoint/2010/main" val="1117717907"/>
              </p:ext>
            </p:extLst>
          </p:nvPr>
        </p:nvGraphicFramePr>
        <p:xfrm>
          <a:off x="254620" y="629746"/>
          <a:ext cx="7911371" cy="6091729"/>
        </p:xfrm>
        <a:graphic>
          <a:graphicData uri="http://schemas.openxmlformats.org/drawingml/2006/table">
            <a:tbl>
              <a:tblPr firstRow="1" firstCol="1" lastRow="1" lastCol="1" bandRow="1" bandCol="1"/>
              <a:tblGrid>
                <a:gridCol w="7911371">
                  <a:extLst>
                    <a:ext uri="{9D8B030D-6E8A-4147-A177-3AD203B41FA5}">
                      <a16:colId xmlns:a16="http://schemas.microsoft.com/office/drawing/2014/main" val="105845126"/>
                    </a:ext>
                  </a:extLst>
                </a:gridCol>
              </a:tblGrid>
              <a:tr h="321484">
                <a:tc>
                  <a:txBody>
                    <a:bodyPr/>
                    <a:lstStyle/>
                    <a:p>
                      <a:pPr marL="12700" marR="0" algn="ctr">
                        <a:spcBef>
                          <a:spcPts val="5"/>
                        </a:spcBef>
                        <a:spcAft>
                          <a:spcPts val="0"/>
                        </a:spcAft>
                      </a:pPr>
                      <a:r>
                        <a:rPr lang="en-US" sz="2000">
                          <a:effectLst/>
                          <a:latin typeface="Arial" panose="020B0604020202020204" pitchFamily="34" charset="0"/>
                          <a:ea typeface="Arial" panose="020B0604020202020204" pitchFamily="34" charset="0"/>
                          <a:cs typeface="Times New Roman" panose="02020603050405020304" pitchFamily="18" charset="0"/>
                        </a:rPr>
                        <a:t>Section III: Barriers to Community Participation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82258"/>
                  </a:ext>
                </a:extLst>
              </a:tr>
              <a:tr h="5363430">
                <a:tc>
                  <a:txBody>
                    <a:bodyPr/>
                    <a:lstStyle/>
                    <a:p>
                      <a:pPr marL="457200" marR="0" lvl="1" indent="0">
                        <a:spcBef>
                          <a:spcPts val="0"/>
                        </a:spcBef>
                        <a:spcAft>
                          <a:spcPts val="0"/>
                        </a:spcAft>
                        <a:buFont typeface="+mj-lt"/>
                        <a:buNone/>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L="457200" marR="0" lvl="1" indent="0">
                        <a:spcBef>
                          <a:spcPts val="0"/>
                        </a:spcBef>
                        <a:spcAft>
                          <a:spcPts val="0"/>
                        </a:spcAft>
                        <a:buFont typeface="+mj-lt"/>
                        <a:buNone/>
                      </a:pPr>
                      <a:r>
                        <a:rPr lang="en-US" sz="1600" dirty="0">
                          <a:effectLst/>
                          <a:latin typeface="Arial" panose="020B0604020202020204" pitchFamily="34" charset="0"/>
                          <a:ea typeface="Arial" panose="020B0604020202020204" pitchFamily="34" charset="0"/>
                          <a:cs typeface="Times New Roman" panose="02020603050405020304" pitchFamily="18" charset="0"/>
                        </a:rPr>
                        <a:t>5. What are your barriers to virtual, hybrid or in person, community participation (check all that apply)</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I have been unsuccessful in obtaining a community program that meets my needs</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Access to two-way audio/video communication</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Internet Connectivity</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I need support to make an informed choice about the day or support setting that best meets my needs</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I am concerned about COVID and hesitant to return to community-based day supports </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Transportation</a:t>
                      </a:r>
                    </a:p>
                    <a:p>
                      <a:pPr marL="742950" marR="371475" lvl="1"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I have a documented health concern that is a barrier to community participation</a:t>
                      </a:r>
                    </a:p>
                    <a:p>
                      <a:pPr marL="914400" marR="371475" lvl="2" indent="0">
                        <a:lnSpc>
                          <a:spcPct val="103000"/>
                        </a:lnSpc>
                        <a:spcBef>
                          <a:spcPts val="0"/>
                        </a:spcBef>
                        <a:spcAft>
                          <a:spcPts val="0"/>
                        </a:spcAft>
                        <a:buFont typeface="Courier New" panose="02070309020205020404" pitchFamily="49" charset="0"/>
                        <a:buNone/>
                      </a:pPr>
                      <a:r>
                        <a:rPr lang="en-US" sz="1600" dirty="0">
                          <a:effectLst/>
                          <a:latin typeface="Arial" panose="020B0604020202020204" pitchFamily="34" charset="0"/>
                          <a:ea typeface="Arial" panose="020B0604020202020204" pitchFamily="34" charset="0"/>
                          <a:cs typeface="Times New Roman" panose="02020603050405020304" pitchFamily="18" charset="0"/>
                        </a:rPr>
                        <a:t>My medical condition is:</a:t>
                      </a:r>
                    </a:p>
                    <a:p>
                      <a:pPr marL="1257300" marR="371475" lvl="2" indent="-34290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Temporary - the team will review my community participation needs by: (Date)</a:t>
                      </a:r>
                    </a:p>
                    <a:p>
                      <a:pPr marL="1257300" marR="371475" lvl="2" indent="-34290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Permanent </a:t>
                      </a:r>
                      <a:r>
                        <a:rPr lang="en-US" sz="1600" b="1" dirty="0">
                          <a:effectLst/>
                          <a:latin typeface="Arial" panose="020B0604020202020204" pitchFamily="34" charset="0"/>
                          <a:ea typeface="Arial" panose="020B0604020202020204" pitchFamily="34" charset="0"/>
                          <a:cs typeface="Times New Roman" panose="02020603050405020304" pitchFamily="18" charset="0"/>
                        </a:rPr>
                        <a:t>(complete Section V only)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1200150" marR="371475" lvl="2"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Program I want to attend is not ready to accept participants</a:t>
                      </a:r>
                    </a:p>
                    <a:p>
                      <a:pPr marL="1200150" marR="371475" lvl="2" indent="-285750">
                        <a:lnSpc>
                          <a:spcPct val="103000"/>
                        </a:lnSpc>
                        <a:spcBef>
                          <a:spcPts val="0"/>
                        </a:spcBef>
                        <a:spcAft>
                          <a:spcPts val="0"/>
                        </a:spcAft>
                        <a:buFont typeface="Wingdings" panose="05000000000000000000" pitchFamily="2" charset="2"/>
                        <a:buChar char=""/>
                      </a:pPr>
                      <a:r>
                        <a:rPr lang="en-US" sz="1600" dirty="0">
                          <a:effectLst/>
                          <a:latin typeface="Arial" panose="020B0604020202020204" pitchFamily="34" charset="0"/>
                          <a:ea typeface="Arial" panose="020B0604020202020204" pitchFamily="34" charset="0"/>
                          <a:cs typeface="Times New Roman" panose="02020603050405020304" pitchFamily="18" charset="0"/>
                        </a:rPr>
                        <a:t>Other: </a:t>
                      </a:r>
                      <a:r>
                        <a:rPr lang="en-US" sz="1600" u="sng" dirty="0">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p>
                      <a:pPr marL="914400" marR="371475">
                        <a:lnSpc>
                          <a:spcPct val="103000"/>
                        </a:lnSpc>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p>
                    <a:p>
                      <a:pPr marL="0" marR="0">
                        <a:spcBef>
                          <a:spcPts val="0"/>
                        </a:spcBef>
                        <a:spcAft>
                          <a:spcPts val="0"/>
                        </a:spcAft>
                      </a:pPr>
                      <a:r>
                        <a:rPr lang="en-US" sz="1200" b="1" i="1" dirty="0">
                          <a:effectLst/>
                          <a:latin typeface="Arial" panose="020B0604020202020204" pitchFamily="34" charset="0"/>
                          <a:cs typeface="Times New Roman" panose="02020603050405020304" pitchFamily="18" charset="0"/>
                        </a:rPr>
                        <a:t>Recommended next steps:</a:t>
                      </a:r>
                      <a:r>
                        <a:rPr lang="en-US" sz="1200" i="1" dirty="0">
                          <a:effectLst/>
                          <a:latin typeface="Arial" panose="020B0604020202020204" pitchFamily="34" charset="0"/>
                          <a:cs typeface="Times New Roman" panose="02020603050405020304" pitchFamily="18" charset="0"/>
                        </a:rPr>
                        <a:t> Obtain an advocate, assist with accessing public transportation options including MTM, referral for assistive technology or remote support services, conduct virtual or in person visits with various day support options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914079"/>
                  </a:ext>
                </a:extLst>
              </a:tr>
            </a:tbl>
          </a:graphicData>
        </a:graphic>
      </p:graphicFrame>
      <p:sp>
        <p:nvSpPr>
          <p:cNvPr id="5" name="Slide Number Placeholder 4">
            <a:extLst>
              <a:ext uri="{FF2B5EF4-FFF2-40B4-BE49-F238E27FC236}">
                <a16:creationId xmlns:a16="http://schemas.microsoft.com/office/drawing/2014/main" id="{A79CCD31-731B-DC63-51C0-0190F0B0970F}"/>
              </a:ext>
            </a:extLst>
          </p:cNvPr>
          <p:cNvSpPr>
            <a:spLocks noGrp="1"/>
          </p:cNvSpPr>
          <p:nvPr>
            <p:ph type="sldNum" sz="quarter" idx="12"/>
          </p:nvPr>
        </p:nvSpPr>
        <p:spPr>
          <a:xfrm>
            <a:off x="8538117" y="6356350"/>
            <a:ext cx="420329" cy="365125"/>
          </a:xfrm>
        </p:spPr>
        <p:txBody>
          <a:bodyPr/>
          <a:lstStyle/>
          <a:p>
            <a:fld id="{4A75BE36-4E3E-C248-B598-07ED9BB6E047}" type="slidenum">
              <a:rPr lang="en-US" smtClean="0"/>
              <a:pPr/>
              <a:t>14</a:t>
            </a:fld>
            <a:endParaRPr lang="en-US" dirty="0"/>
          </a:p>
        </p:txBody>
      </p:sp>
    </p:spTree>
    <p:extLst>
      <p:ext uri="{BB962C8B-B14F-4D97-AF65-F5344CB8AC3E}">
        <p14:creationId xmlns:p14="http://schemas.microsoft.com/office/powerpoint/2010/main" val="17334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213338"/>
            <a:ext cx="8283497" cy="5389685"/>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457200" lvl="1" indent="0">
              <a:buNone/>
            </a:pPr>
            <a:endParaRPr lang="en-US" sz="2400">
              <a:latin typeface="Calibri"/>
              <a:cs typeface="Times New Roman"/>
            </a:endParaRPr>
          </a:p>
          <a:p>
            <a:pPr marL="457200" lvl="1" indent="0">
              <a:buNone/>
            </a:pPr>
            <a:endParaRPr lang="en-US" sz="2400">
              <a:latin typeface="Calibri"/>
              <a:cs typeface="Calibri"/>
            </a:endParaRPr>
          </a:p>
        </p:txBody>
      </p:sp>
      <p:graphicFrame>
        <p:nvGraphicFramePr>
          <p:cNvPr id="10" name="Table 9">
            <a:extLst>
              <a:ext uri="{FF2B5EF4-FFF2-40B4-BE49-F238E27FC236}">
                <a16:creationId xmlns:a16="http://schemas.microsoft.com/office/drawing/2014/main" id="{BB29AE07-D72D-5355-835E-CE68AA81D934}"/>
              </a:ext>
            </a:extLst>
          </p:cNvPr>
          <p:cNvGraphicFramePr>
            <a:graphicFrameLocks noGrp="1"/>
          </p:cNvGraphicFramePr>
          <p:nvPr>
            <p:extLst>
              <p:ext uri="{D42A27DB-BD31-4B8C-83A1-F6EECF244321}">
                <p14:modId xmlns:p14="http://schemas.microsoft.com/office/powerpoint/2010/main" val="1817968135"/>
              </p:ext>
            </p:extLst>
          </p:nvPr>
        </p:nvGraphicFramePr>
        <p:xfrm>
          <a:off x="105937" y="604684"/>
          <a:ext cx="8004975" cy="6054633"/>
        </p:xfrm>
        <a:graphic>
          <a:graphicData uri="http://schemas.openxmlformats.org/drawingml/2006/table">
            <a:tbl>
              <a:tblPr firstRow="1" firstCol="1" lastRow="1" lastCol="1" bandRow="1" bandCol="1"/>
              <a:tblGrid>
                <a:gridCol w="8004975">
                  <a:extLst>
                    <a:ext uri="{9D8B030D-6E8A-4147-A177-3AD203B41FA5}">
                      <a16:colId xmlns:a16="http://schemas.microsoft.com/office/drawing/2014/main" val="105845126"/>
                    </a:ext>
                  </a:extLst>
                </a:gridCol>
              </a:tblGrid>
              <a:tr h="809437">
                <a:tc>
                  <a:txBody>
                    <a:bodyPr/>
                    <a:lstStyle/>
                    <a:p>
                      <a:pPr algn="ctr"/>
                      <a:r>
                        <a:rPr lang="en-US" sz="1800" kern="1200" dirty="0">
                          <a:solidFill>
                            <a:schemeClr val="tx1"/>
                          </a:solidFill>
                          <a:effectLst/>
                          <a:latin typeface="+mn-lt"/>
                          <a:ea typeface="+mn-ea"/>
                          <a:cs typeface="+mn-cs"/>
                        </a:rPr>
                        <a:t>Section IV: IDT Review of Companion Supports</a:t>
                      </a:r>
                    </a:p>
                    <a:p>
                      <a:r>
                        <a:rPr lang="en-US" sz="1800" kern="1200" dirty="0">
                          <a:solidFill>
                            <a:schemeClr val="tx1"/>
                          </a:solidFill>
                          <a:effectLst/>
                          <a:latin typeface="+mn-lt"/>
                          <a:ea typeface="+mn-ea"/>
                          <a:cs typeface="+mn-cs"/>
                        </a:rPr>
                        <a:t>*</a:t>
                      </a:r>
                      <a:r>
                        <a:rPr lang="en-US" sz="1600" b="1" kern="1200" dirty="0">
                          <a:solidFill>
                            <a:schemeClr val="tx1"/>
                          </a:solidFill>
                          <a:effectLst/>
                          <a:latin typeface="+mn-lt"/>
                          <a:ea typeface="+mn-ea"/>
                          <a:cs typeface="+mn-cs"/>
                        </a:rPr>
                        <a:t>Complete for persons who plan to continue three (3) or more days a week of companion services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82258"/>
                  </a:ext>
                </a:extLst>
              </a:tr>
              <a:tr h="5245196">
                <a:tc>
                  <a:txBody>
                    <a:bodyPr/>
                    <a:lstStyle/>
                    <a:p>
                      <a:pPr marL="457200" marR="0" lvl="1" indent="0">
                        <a:spcBef>
                          <a:spcPts val="0"/>
                        </a:spcBef>
                        <a:spcAft>
                          <a:spcPts val="0"/>
                        </a:spcAft>
                        <a:buFont typeface="+mj-lt"/>
                        <a:buNone/>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lvl="0"/>
                      <a:r>
                        <a:rPr lang="en-US" sz="1600" kern="1200" dirty="0">
                          <a:solidFill>
                            <a:schemeClr val="tx1"/>
                          </a:solidFill>
                          <a:effectLst/>
                          <a:latin typeface="Arial" panose="020B0604020202020204" pitchFamily="34" charset="0"/>
                          <a:ea typeface="+mn-ea"/>
                          <a:cs typeface="Times New Roman" panose="02020603050405020304" pitchFamily="18" charset="0"/>
                        </a:rPr>
                        <a:t>6. </a:t>
                      </a:r>
                      <a:r>
                        <a:rPr lang="en-US" sz="1800" kern="1200" dirty="0">
                          <a:solidFill>
                            <a:schemeClr val="tx1"/>
                          </a:solidFill>
                          <a:effectLst/>
                          <a:latin typeface="+mn-lt"/>
                          <a:ea typeface="+mn-ea"/>
                          <a:cs typeface="+mn-cs"/>
                        </a:rPr>
                        <a:t>Companion Services are provided by:</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Current Residential Provider</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Family (Relationship):</a:t>
                      </a: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SDM</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Other Paid Support:</a:t>
                      </a:r>
                    </a:p>
                    <a:p>
                      <a:pPr marL="457200" lvl="1" indent="0">
                        <a:buFont typeface="Wingdings" panose="05000000000000000000" pitchFamily="2" charset="2"/>
                        <a:buNone/>
                      </a:pPr>
                      <a:endParaRPr lang="en-US" sz="1600" kern="1200" dirty="0">
                        <a:solidFill>
                          <a:schemeClr val="tx1"/>
                        </a:solidFill>
                        <a:effectLst/>
                        <a:latin typeface="+mn-lt"/>
                        <a:ea typeface="+mn-ea"/>
                        <a:cs typeface="+mn-cs"/>
                      </a:endParaRPr>
                    </a:p>
                    <a:p>
                      <a:pPr lvl="0"/>
                      <a:r>
                        <a:rPr lang="en-US" sz="1800" kern="1200" dirty="0">
                          <a:solidFill>
                            <a:schemeClr val="tx1"/>
                          </a:solidFill>
                          <a:effectLst/>
                          <a:latin typeface="+mn-lt"/>
                          <a:ea typeface="+mn-ea"/>
                          <a:cs typeface="+mn-cs"/>
                        </a:rPr>
                        <a:t>7. Check all that apply </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I am retired or aged 65 or older</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I received 3 to 5 days a week of Companion Services prior to the PHE </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I am afraid to go out in the community and would prefer to participate in virtual day opportunities`</a:t>
                      </a:r>
                      <a:endParaRPr lang="en-US" sz="1600" kern="1200" dirty="0">
                        <a:solidFill>
                          <a:schemeClr val="tx1"/>
                        </a:solidFill>
                        <a:effectLst/>
                        <a:latin typeface="+mn-lt"/>
                        <a:ea typeface="+mn-ea"/>
                        <a:cs typeface="+mn-cs"/>
                      </a:endParaRPr>
                    </a:p>
                    <a:p>
                      <a:pPr marL="742950" lvl="1" indent="-285750">
                        <a:buFont typeface="Wingdings" panose="05000000000000000000" pitchFamily="2" charset="2"/>
                        <a:buChar char="q"/>
                      </a:pPr>
                      <a:r>
                        <a:rPr lang="en-US" sz="1800" kern="1200" dirty="0">
                          <a:solidFill>
                            <a:schemeClr val="tx1"/>
                          </a:solidFill>
                          <a:effectLst/>
                          <a:latin typeface="+mn-lt"/>
                          <a:ea typeface="+mn-ea"/>
                          <a:cs typeface="+mn-cs"/>
                        </a:rPr>
                        <a:t>None of the above criteria apply: (complete questions 9 and 10)</a:t>
                      </a:r>
                      <a:endParaRPr lang="en-US" sz="1600" kern="1200" dirty="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914079"/>
                  </a:ext>
                </a:extLst>
              </a:tr>
            </a:tbl>
          </a:graphicData>
        </a:graphic>
      </p:graphicFrame>
      <p:sp>
        <p:nvSpPr>
          <p:cNvPr id="5" name="Slide Number Placeholder 4">
            <a:extLst>
              <a:ext uri="{FF2B5EF4-FFF2-40B4-BE49-F238E27FC236}">
                <a16:creationId xmlns:a16="http://schemas.microsoft.com/office/drawing/2014/main" id="{23025614-0CF9-DDB0-07FE-67BC7C2B12C5}"/>
              </a:ext>
            </a:extLst>
          </p:cNvPr>
          <p:cNvSpPr>
            <a:spLocks noGrp="1"/>
          </p:cNvSpPr>
          <p:nvPr>
            <p:ph type="sldNum" sz="quarter" idx="12"/>
          </p:nvPr>
        </p:nvSpPr>
        <p:spPr>
          <a:xfrm>
            <a:off x="8538117" y="6321304"/>
            <a:ext cx="427205" cy="365125"/>
          </a:xfrm>
        </p:spPr>
        <p:txBody>
          <a:bodyPr/>
          <a:lstStyle/>
          <a:p>
            <a:fld id="{4A75BE36-4E3E-C248-B598-07ED9BB6E047}" type="slidenum">
              <a:rPr lang="en-US" smtClean="0"/>
              <a:pPr/>
              <a:t>15</a:t>
            </a:fld>
            <a:endParaRPr lang="en-US" dirty="0"/>
          </a:p>
        </p:txBody>
      </p:sp>
    </p:spTree>
    <p:extLst>
      <p:ext uri="{BB962C8B-B14F-4D97-AF65-F5344CB8AC3E}">
        <p14:creationId xmlns:p14="http://schemas.microsoft.com/office/powerpoint/2010/main" val="360135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213338"/>
            <a:ext cx="8283497" cy="5389685"/>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457200" lvl="1" indent="0">
              <a:buNone/>
            </a:pPr>
            <a:endParaRPr lang="en-US" sz="2400">
              <a:latin typeface="Calibri"/>
              <a:cs typeface="Times New Roman"/>
            </a:endParaRPr>
          </a:p>
          <a:p>
            <a:pPr marL="457200" lvl="1" indent="0">
              <a:buNone/>
            </a:pPr>
            <a:endParaRPr lang="en-US" sz="2400">
              <a:latin typeface="Calibri"/>
              <a:cs typeface="Calibri"/>
            </a:endParaRPr>
          </a:p>
        </p:txBody>
      </p:sp>
      <p:graphicFrame>
        <p:nvGraphicFramePr>
          <p:cNvPr id="10" name="Table 9">
            <a:extLst>
              <a:ext uri="{FF2B5EF4-FFF2-40B4-BE49-F238E27FC236}">
                <a16:creationId xmlns:a16="http://schemas.microsoft.com/office/drawing/2014/main" id="{BB29AE07-D72D-5355-835E-CE68AA81D934}"/>
              </a:ext>
            </a:extLst>
          </p:cNvPr>
          <p:cNvGraphicFramePr>
            <a:graphicFrameLocks noGrp="1"/>
          </p:cNvGraphicFramePr>
          <p:nvPr>
            <p:extLst>
              <p:ext uri="{D42A27DB-BD31-4B8C-83A1-F6EECF244321}">
                <p14:modId xmlns:p14="http://schemas.microsoft.com/office/powerpoint/2010/main" val="260762087"/>
              </p:ext>
            </p:extLst>
          </p:nvPr>
        </p:nvGraphicFramePr>
        <p:xfrm>
          <a:off x="105937" y="489389"/>
          <a:ext cx="8004975" cy="6113634"/>
        </p:xfrm>
        <a:graphic>
          <a:graphicData uri="http://schemas.openxmlformats.org/drawingml/2006/table">
            <a:tbl>
              <a:tblPr firstRow="1" firstCol="1" lastRow="1" lastCol="1" bandRow="1" bandCol="1"/>
              <a:tblGrid>
                <a:gridCol w="8004975">
                  <a:extLst>
                    <a:ext uri="{9D8B030D-6E8A-4147-A177-3AD203B41FA5}">
                      <a16:colId xmlns:a16="http://schemas.microsoft.com/office/drawing/2014/main" val="105845126"/>
                    </a:ext>
                  </a:extLst>
                </a:gridCol>
              </a:tblGrid>
              <a:tr h="598302">
                <a:tc>
                  <a:txBody>
                    <a:bodyPr/>
                    <a:lstStyle/>
                    <a:p>
                      <a:pPr algn="ctr"/>
                      <a:r>
                        <a:rPr lang="en-US" sz="1800" kern="1200" dirty="0">
                          <a:solidFill>
                            <a:schemeClr val="tx1"/>
                          </a:solidFill>
                          <a:effectLst/>
                          <a:latin typeface="+mn-lt"/>
                          <a:ea typeface="+mn-ea"/>
                          <a:cs typeface="+mn-cs"/>
                        </a:rPr>
                        <a:t>Section IV: IDT Review of Companion Supports</a:t>
                      </a:r>
                    </a:p>
                    <a:p>
                      <a:r>
                        <a:rPr lang="en-US" sz="1800" kern="1200" dirty="0">
                          <a:solidFill>
                            <a:schemeClr val="tx1"/>
                          </a:solidFill>
                          <a:effectLst/>
                          <a:latin typeface="+mn-lt"/>
                          <a:ea typeface="+mn-ea"/>
                          <a:cs typeface="+mn-cs"/>
                        </a:rPr>
                        <a:t>*</a:t>
                      </a:r>
                      <a:r>
                        <a:rPr lang="en-US" sz="1600" b="1" kern="1200" dirty="0">
                          <a:solidFill>
                            <a:schemeClr val="tx1"/>
                          </a:solidFill>
                          <a:effectLst/>
                          <a:latin typeface="+mn-lt"/>
                          <a:ea typeface="+mn-ea"/>
                          <a:cs typeface="+mn-cs"/>
                        </a:rPr>
                        <a:t>Complete for persons who plan to continue three (3) or more days a week of companion services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82258"/>
                  </a:ext>
                </a:extLst>
              </a:tr>
              <a:tr h="5321154">
                <a:tc>
                  <a:txBody>
                    <a:bodyPr/>
                    <a:lstStyle/>
                    <a:p>
                      <a:pPr lvl="0"/>
                      <a:r>
                        <a:rPr lang="en-US" sz="1600" kern="1200" dirty="0">
                          <a:solidFill>
                            <a:schemeClr val="tx1"/>
                          </a:solidFill>
                          <a:effectLst/>
                          <a:latin typeface="Arial" panose="020B0604020202020204" pitchFamily="34" charset="0"/>
                          <a:ea typeface="+mn-ea"/>
                          <a:cs typeface="Times New Roman" panose="02020603050405020304" pitchFamily="18" charset="0"/>
                        </a:rPr>
                        <a:t>8. </a:t>
                      </a:r>
                      <a:r>
                        <a:rPr lang="en-US" sz="1800" kern="1200" dirty="0">
                          <a:solidFill>
                            <a:schemeClr val="tx1"/>
                          </a:solidFill>
                          <a:effectLst/>
                          <a:latin typeface="+mn-lt"/>
                          <a:ea typeface="+mn-ea"/>
                          <a:cs typeface="+mn-cs"/>
                        </a:rPr>
                        <a:t>Are you currently participating in any of the following activities? Please check all that apply:</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Explore new interests and hobbies virtually or in person:</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interest or hobby:</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Explore virtual or in person educational and skill building opportunities to increase independence:</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interest or hobby:</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Explore virtual or in person socialization with friends and peers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Increase engagement in physical activity</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activities: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Explore Employment options or get a job</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vocational or job search activities: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Volunteer, self-advocacy and other community contribution activities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interest, hobby or volunteer association: </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Support to make an informed choice about the day setting that best meets my needs (check all activities that have occurred)</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Talked with providers or people who have used other support options</a:t>
                      </a:r>
                    </a:p>
                    <a:p>
                      <a:pPr marL="1200150" lvl="2" indent="-285750">
                        <a:buFont typeface="Wingdings" panose="05000000000000000000" pitchFamily="2" charset="2"/>
                        <a:buChar char="q"/>
                      </a:pPr>
                      <a:r>
                        <a:rPr lang="en-US" sz="1400" kern="1200" dirty="0">
                          <a:solidFill>
                            <a:schemeClr val="tx1"/>
                          </a:solidFill>
                          <a:effectLst/>
                          <a:latin typeface="+mn-lt"/>
                          <a:ea typeface="+mn-ea"/>
                          <a:cs typeface="+mn-cs"/>
                        </a:rPr>
                        <a:t>Visited and observed different types of programs</a:t>
                      </a:r>
                    </a:p>
                    <a:p>
                      <a:pPr marL="1200150" lvl="2" indent="-285750">
                        <a:buFont typeface="Wingdings" panose="05000000000000000000" pitchFamily="2" charset="2"/>
                        <a:buChar char="q"/>
                      </a:pPr>
                      <a:r>
                        <a:rPr lang="en-US" sz="1400" kern="1200" dirty="0">
                          <a:solidFill>
                            <a:schemeClr val="tx1"/>
                          </a:solidFill>
                          <a:effectLst/>
                          <a:latin typeface="+mn-lt"/>
                          <a:ea typeface="+mn-ea"/>
                          <a:cs typeface="+mn-cs"/>
                        </a:rPr>
                        <a:t>Debrief with my support team</a:t>
                      </a:r>
                    </a:p>
                    <a:p>
                      <a:pPr marL="1200150" lvl="2" indent="-285750">
                        <a:buFont typeface="Wingdings" panose="05000000000000000000" pitchFamily="2" charset="2"/>
                        <a:buChar char="q"/>
                      </a:pPr>
                      <a:r>
                        <a:rPr lang="en-US" sz="1400" kern="1200" dirty="0">
                          <a:solidFill>
                            <a:schemeClr val="tx1"/>
                          </a:solidFill>
                          <a:effectLst/>
                          <a:latin typeface="+mn-lt"/>
                          <a:ea typeface="+mn-ea"/>
                          <a:cs typeface="+mn-cs"/>
                        </a:rPr>
                        <a:t>Talked with people who have used the various service options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Obtained support to explore assistive technology and remote support options that best meet my needs?</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Specify type of assistive technology:</a:t>
                      </a:r>
                    </a:p>
                    <a:p>
                      <a:pPr marL="742950" lvl="1" indent="-285750">
                        <a:buFont typeface="Wingdings" panose="05000000000000000000" pitchFamily="2" charset="2"/>
                        <a:buChar char="q"/>
                      </a:pPr>
                      <a:r>
                        <a:rPr lang="en-US" sz="1400" kern="1200" dirty="0">
                          <a:solidFill>
                            <a:schemeClr val="tx1"/>
                          </a:solidFill>
                          <a:effectLst/>
                          <a:latin typeface="+mn-lt"/>
                          <a:ea typeface="+mn-ea"/>
                          <a:cs typeface="+mn-cs"/>
                        </a:rPr>
                        <a:t>Other:  </a:t>
                      </a:r>
                      <a:r>
                        <a:rPr lang="en-US" sz="1400" u="sng"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indent="0">
                        <a:buFont typeface="Wingdings" panose="05000000000000000000" pitchFamily="2" charset="2"/>
                        <a:buNone/>
                      </a:pPr>
                      <a:endParaRPr lang="en-US" sz="1800" kern="1200" dirty="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914079"/>
                  </a:ext>
                </a:extLst>
              </a:tr>
            </a:tbl>
          </a:graphicData>
        </a:graphic>
      </p:graphicFrame>
      <p:sp>
        <p:nvSpPr>
          <p:cNvPr id="5" name="Slide Number Placeholder 4">
            <a:extLst>
              <a:ext uri="{FF2B5EF4-FFF2-40B4-BE49-F238E27FC236}">
                <a16:creationId xmlns:a16="http://schemas.microsoft.com/office/drawing/2014/main" id="{B0E65793-3574-8CBA-E7FD-721D8E03B3DF}"/>
              </a:ext>
            </a:extLst>
          </p:cNvPr>
          <p:cNvSpPr>
            <a:spLocks noGrp="1"/>
          </p:cNvSpPr>
          <p:nvPr>
            <p:ph type="sldNum" sz="quarter" idx="12"/>
          </p:nvPr>
        </p:nvSpPr>
        <p:spPr>
          <a:xfrm>
            <a:off x="8538117" y="6321304"/>
            <a:ext cx="427205" cy="365125"/>
          </a:xfrm>
        </p:spPr>
        <p:txBody>
          <a:bodyPr/>
          <a:lstStyle/>
          <a:p>
            <a:fld id="{4A75BE36-4E3E-C248-B598-07ED9BB6E047}" type="slidenum">
              <a:rPr lang="en-US" smtClean="0"/>
              <a:pPr/>
              <a:t>16</a:t>
            </a:fld>
            <a:endParaRPr lang="en-US" dirty="0"/>
          </a:p>
        </p:txBody>
      </p:sp>
    </p:spTree>
    <p:extLst>
      <p:ext uri="{BB962C8B-B14F-4D97-AF65-F5344CB8AC3E}">
        <p14:creationId xmlns:p14="http://schemas.microsoft.com/office/powerpoint/2010/main" val="349864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6FD2524-79BA-21F0-44FC-07BB2C6D6769}"/>
              </a:ext>
            </a:extLst>
          </p:cNvPr>
          <p:cNvSpPr txBox="1"/>
          <p:nvPr/>
        </p:nvSpPr>
        <p:spPr>
          <a:xfrm>
            <a:off x="852428" y="1169597"/>
            <a:ext cx="7652594" cy="4339650"/>
          </a:xfrm>
          <a:prstGeom prst="rect">
            <a:avLst/>
          </a:prstGeom>
          <a:noFill/>
        </p:spPr>
        <p:txBody>
          <a:bodyPr wrap="square">
            <a:spAutoFit/>
          </a:bodyPr>
          <a:lstStyle/>
          <a:p>
            <a:pPr marL="342900" marR="0" lvl="0" indent="-342900">
              <a:spcBef>
                <a:spcPts val="0"/>
              </a:spcBef>
              <a:spcAft>
                <a:spcPts val="0"/>
              </a:spcAft>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Explore new interests and hobbies virtually or in person:</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Specify interest or hobby:</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Name of Provider</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Service:</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Frequency</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Location: </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The service meets my needs: </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Strongly 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Disagree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Strongly disagree</a:t>
            </a:r>
            <a:endParaRPr lang="en-US" sz="1100" dirty="0">
              <a:effectLst/>
              <a:latin typeface="Arial" panose="020B0604020202020204" pitchFamily="34" charset="0"/>
              <a:ea typeface="Arial" panose="020B0604020202020204" pitchFamily="34" charset="0"/>
            </a:endParaRPr>
          </a:p>
          <a:p>
            <a:pPr marL="405130" marR="116840">
              <a:spcBef>
                <a:spcPts val="0"/>
              </a:spcBef>
              <a:spcAft>
                <a:spcPts val="0"/>
              </a:spcAft>
            </a:pPr>
            <a:r>
              <a:rPr lang="en-US" sz="12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342900" marR="116840" lvl="0" indent="-342900">
              <a:spcBef>
                <a:spcPts val="0"/>
              </a:spcBef>
              <a:spcAft>
                <a:spcPts val="0"/>
              </a:spcAft>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Explore virtual or in person educational and skill building opportunities to increase independence:</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Specify interest or hobby:</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Name of Provider</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Service:</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Frequency</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Location</a:t>
            </a:r>
            <a:endParaRPr lang="en-US" sz="1100" dirty="0">
              <a:effectLst/>
              <a:latin typeface="Arial" panose="020B0604020202020204" pitchFamily="34" charset="0"/>
              <a:ea typeface="Arial" panose="020B0604020202020204" pitchFamily="34" charset="0"/>
            </a:endParaRPr>
          </a:p>
          <a:p>
            <a:pPr marL="914400" marR="116840">
              <a:spcBef>
                <a:spcPts val="0"/>
              </a:spcBef>
              <a:spcAft>
                <a:spcPts val="0"/>
              </a:spcAft>
            </a:pPr>
            <a:r>
              <a:rPr lang="en-US" sz="1200" dirty="0">
                <a:effectLst/>
                <a:latin typeface="Arial" panose="020B0604020202020204" pitchFamily="34" charset="0"/>
                <a:ea typeface="Arial" panose="020B0604020202020204" pitchFamily="34" charset="0"/>
              </a:rPr>
              <a:t>The service meets my needs for independence: </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Strongly 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Disagree</a:t>
            </a:r>
            <a:endParaRPr lang="en-US" sz="1100" dirty="0">
              <a:effectLst/>
              <a:latin typeface="Arial" panose="020B0604020202020204" pitchFamily="34" charset="0"/>
              <a:ea typeface="Arial" panose="020B0604020202020204" pitchFamily="34" charset="0"/>
            </a:endParaRPr>
          </a:p>
          <a:p>
            <a:pPr marL="1714500" marR="116840" lvl="3" indent="-342900">
              <a:buFont typeface="Wingdings" panose="05000000000000000000" pitchFamily="2" charset="2"/>
              <a:buChar char=""/>
            </a:pPr>
            <a:r>
              <a:rPr lang="en-US" sz="1200" dirty="0">
                <a:effectLst/>
                <a:latin typeface="Arial" panose="020B0604020202020204" pitchFamily="34" charset="0"/>
                <a:ea typeface="Arial" panose="020B0604020202020204" pitchFamily="34" charset="0"/>
              </a:rPr>
              <a:t>Strongly disagree</a:t>
            </a:r>
            <a:endParaRPr lang="en-US" sz="1100" dirty="0">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ACD82B17-6F7F-ACC3-D0F6-903AA42C39A1}"/>
              </a:ext>
            </a:extLst>
          </p:cNvPr>
          <p:cNvSpPr txBox="1"/>
          <p:nvPr/>
        </p:nvSpPr>
        <p:spPr>
          <a:xfrm>
            <a:off x="1046602" y="277045"/>
            <a:ext cx="5814152" cy="492443"/>
          </a:xfrm>
          <a:prstGeom prst="rect">
            <a:avLst/>
          </a:prstGeom>
          <a:noFill/>
        </p:spPr>
        <p:txBody>
          <a:bodyPr wrap="square">
            <a:spAutoFit/>
          </a:bodyPr>
          <a:lstStyle/>
          <a:p>
            <a:r>
              <a:rPr lang="en-US" sz="2600">
                <a:solidFill>
                  <a:srgbClr val="C4004F"/>
                </a:solidFill>
                <a:latin typeface="Gill Sans Std"/>
                <a:ea typeface="+mj-ea"/>
                <a:cs typeface="Times New Roman"/>
              </a:rPr>
              <a:t>Sample</a:t>
            </a:r>
            <a:r>
              <a:rPr kumimoji="0" lang="en-US" sz="2600" b="0" i="0" u="none" strike="noStrike" kern="1200" cap="none" spc="0" normalizeH="0" baseline="0" noProof="0">
                <a:ln>
                  <a:noFill/>
                </a:ln>
                <a:solidFill>
                  <a:srgbClr val="C4004F"/>
                </a:solidFill>
                <a:effectLst/>
                <a:uLnTx/>
                <a:uFillTx/>
                <a:latin typeface="Gill Sans Std"/>
                <a:ea typeface="+mj-ea"/>
                <a:cs typeface="Times New Roman"/>
              </a:rPr>
              <a:t> Questions for each Activity</a:t>
            </a:r>
            <a:endParaRPr lang="en-US"/>
          </a:p>
        </p:txBody>
      </p:sp>
      <p:sp>
        <p:nvSpPr>
          <p:cNvPr id="4" name="Slide Number Placeholder 3">
            <a:extLst>
              <a:ext uri="{FF2B5EF4-FFF2-40B4-BE49-F238E27FC236}">
                <a16:creationId xmlns:a16="http://schemas.microsoft.com/office/drawing/2014/main" id="{1B207E65-CBC7-2AB0-1E7E-6D65E6CAE692}"/>
              </a:ext>
            </a:extLst>
          </p:cNvPr>
          <p:cNvSpPr>
            <a:spLocks noGrp="1"/>
          </p:cNvSpPr>
          <p:nvPr>
            <p:ph type="sldNum" sz="quarter" idx="12"/>
          </p:nvPr>
        </p:nvSpPr>
        <p:spPr>
          <a:xfrm>
            <a:off x="8576188" y="6334228"/>
            <a:ext cx="390832" cy="365125"/>
          </a:xfrm>
        </p:spPr>
        <p:txBody>
          <a:bodyPr/>
          <a:lstStyle/>
          <a:p>
            <a:fld id="{4A75BE36-4E3E-C248-B598-07ED9BB6E047}" type="slidenum">
              <a:rPr lang="en-US" smtClean="0"/>
              <a:pPr/>
              <a:t>17</a:t>
            </a:fld>
            <a:endParaRPr lang="en-US" dirty="0"/>
          </a:p>
        </p:txBody>
      </p:sp>
    </p:spTree>
    <p:extLst>
      <p:ext uri="{BB962C8B-B14F-4D97-AF65-F5344CB8AC3E}">
        <p14:creationId xmlns:p14="http://schemas.microsoft.com/office/powerpoint/2010/main" val="290118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213338"/>
            <a:ext cx="8283497" cy="5026837"/>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0" indent="0">
              <a:buNone/>
            </a:pPr>
            <a:endParaRPr lang="en-US" sz="2400">
              <a:latin typeface="Calibri"/>
              <a:cs typeface="Times New Roman"/>
            </a:endParaRPr>
          </a:p>
          <a:p>
            <a:pPr marL="457200" lvl="1" indent="0">
              <a:buNone/>
            </a:pPr>
            <a:endParaRPr lang="en-US" sz="2400">
              <a:latin typeface="Calibri"/>
              <a:cs typeface="Times New Roman"/>
            </a:endParaRPr>
          </a:p>
          <a:p>
            <a:pPr marL="457200" lvl="1" indent="0">
              <a:buNone/>
            </a:pPr>
            <a:endParaRPr lang="en-US" sz="2400">
              <a:latin typeface="Calibri"/>
              <a:cs typeface="Calibri"/>
            </a:endParaRPr>
          </a:p>
        </p:txBody>
      </p:sp>
      <p:graphicFrame>
        <p:nvGraphicFramePr>
          <p:cNvPr id="10" name="Table 9">
            <a:extLst>
              <a:ext uri="{FF2B5EF4-FFF2-40B4-BE49-F238E27FC236}">
                <a16:creationId xmlns:a16="http://schemas.microsoft.com/office/drawing/2014/main" id="{BB29AE07-D72D-5355-835E-CE68AA81D934}"/>
              </a:ext>
            </a:extLst>
          </p:cNvPr>
          <p:cNvGraphicFramePr>
            <a:graphicFrameLocks noGrp="1"/>
          </p:cNvGraphicFramePr>
          <p:nvPr>
            <p:extLst>
              <p:ext uri="{D42A27DB-BD31-4B8C-83A1-F6EECF244321}">
                <p14:modId xmlns:p14="http://schemas.microsoft.com/office/powerpoint/2010/main" val="2262875550"/>
              </p:ext>
            </p:extLst>
          </p:nvPr>
        </p:nvGraphicFramePr>
        <p:xfrm>
          <a:off x="105937" y="437321"/>
          <a:ext cx="8004393" cy="6167979"/>
        </p:xfrm>
        <a:graphic>
          <a:graphicData uri="http://schemas.openxmlformats.org/drawingml/2006/table">
            <a:tbl>
              <a:tblPr firstRow="1" firstCol="1" lastRow="1" lastCol="1" bandRow="1" bandCol="1"/>
              <a:tblGrid>
                <a:gridCol w="5601114">
                  <a:extLst>
                    <a:ext uri="{9D8B030D-6E8A-4147-A177-3AD203B41FA5}">
                      <a16:colId xmlns:a16="http://schemas.microsoft.com/office/drawing/2014/main" val="105845126"/>
                    </a:ext>
                  </a:extLst>
                </a:gridCol>
                <a:gridCol w="1243354">
                  <a:extLst>
                    <a:ext uri="{9D8B030D-6E8A-4147-A177-3AD203B41FA5}">
                      <a16:colId xmlns:a16="http://schemas.microsoft.com/office/drawing/2014/main" val="3153938728"/>
                    </a:ext>
                  </a:extLst>
                </a:gridCol>
                <a:gridCol w="1159925">
                  <a:extLst>
                    <a:ext uri="{9D8B030D-6E8A-4147-A177-3AD203B41FA5}">
                      <a16:colId xmlns:a16="http://schemas.microsoft.com/office/drawing/2014/main" val="2622470161"/>
                    </a:ext>
                  </a:extLst>
                </a:gridCol>
              </a:tblGrid>
              <a:tr h="308156">
                <a:tc>
                  <a:txBody>
                    <a:bodyPr/>
                    <a:lstStyle/>
                    <a:p>
                      <a:pPr marL="12700" marR="0" algn="ctr">
                        <a:spcBef>
                          <a:spcPts val="5"/>
                        </a:spcBef>
                        <a:spcAft>
                          <a:spcPts val="0"/>
                        </a:spcAft>
                      </a:pPr>
                      <a:r>
                        <a:rPr lang="en-US" sz="1800" kern="1200">
                          <a:solidFill>
                            <a:schemeClr val="tx1"/>
                          </a:solidFill>
                          <a:effectLst/>
                          <a:latin typeface="+mn-lt"/>
                          <a:ea typeface="+mn-ea"/>
                          <a:cs typeface="+mn-cs"/>
                        </a:rPr>
                        <a:t>Section V: Outcome of MAP Meeting</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algn="ctr">
                        <a:spcBef>
                          <a:spcPts val="5"/>
                        </a:spcBef>
                        <a:spcAft>
                          <a:spcPts val="0"/>
                        </a:spcAft>
                      </a:pP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algn="ctr">
                        <a:spcBef>
                          <a:spcPts val="5"/>
                        </a:spcBef>
                        <a:spcAft>
                          <a:spcPts val="0"/>
                        </a:spcAft>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882258"/>
                  </a:ext>
                </a:extLst>
              </a:tr>
              <a:tr h="647129">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Next Steps (Select all that apply)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Name/Title of Person Responsible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Due date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914079"/>
                  </a:ext>
                </a:extLst>
              </a:tr>
              <a:tr h="215709">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ISP amended to update day support goals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352841"/>
                  </a:ext>
                </a:extLst>
              </a:tr>
              <a:tr h="215709">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Daily schedule updated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681401"/>
                  </a:ext>
                </a:extLst>
              </a:tr>
              <a:tr h="1725678">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Refer for the following services or supports (check all that apply) </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Individualized day supports (IDS) </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Day Habilitation (DH) </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Employment Readiness (ER) </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RSA </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Remote day supports</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Adult Day Health Programs (ADHP)</a:t>
                      </a:r>
                    </a:p>
                    <a:p>
                      <a:pPr marL="800100" marR="0" lvl="1" indent="-342900">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Other: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500483"/>
                  </a:ext>
                </a:extLst>
              </a:tr>
              <a:tr h="215709">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Refer for Assistive Technology Assessment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 marR="0" algn="ctr">
                        <a:spcBef>
                          <a:spcPts val="5"/>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085597"/>
                  </a:ext>
                </a:extLst>
              </a:tr>
              <a:tr h="2024641">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Person will continue to receive 3 or more days a week of companion services because they are:</a:t>
                      </a:r>
                    </a:p>
                    <a:p>
                      <a:pPr marL="800100" marR="173990" lvl="1" indent="-342900">
                        <a:lnSpc>
                          <a:spcPts val="1360"/>
                        </a:lnSpc>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Retired or aged 65 or older</a:t>
                      </a:r>
                    </a:p>
                    <a:p>
                      <a:pPr marL="800100" marR="173990" lvl="1" indent="-342900">
                        <a:lnSpc>
                          <a:spcPts val="1360"/>
                        </a:lnSpc>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Received 3 to 5 days a week of Companion Services prior to the PHE</a:t>
                      </a:r>
                    </a:p>
                    <a:p>
                      <a:pPr marL="800100" marR="173990" lvl="1" indent="-342900">
                        <a:lnSpc>
                          <a:spcPts val="1360"/>
                        </a:lnSpc>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A documented, permanent health concern that is a barrier to community participation</a:t>
                      </a:r>
                    </a:p>
                    <a:p>
                      <a:pPr marL="800100" marR="173990" lvl="1" indent="-342900">
                        <a:lnSpc>
                          <a:spcPts val="1360"/>
                        </a:lnSpc>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A documented, temporary health concern that is a barrier to community participation. Team will review day support needs by: </a:t>
                      </a:r>
                    </a:p>
                    <a:p>
                      <a:pPr marL="800100" marR="173990" lvl="1" indent="-342900">
                        <a:lnSpc>
                          <a:spcPts val="1360"/>
                        </a:lnSpc>
                        <a:spcBef>
                          <a:spcPts val="0"/>
                        </a:spcBef>
                        <a:spcAft>
                          <a:spcPts val="0"/>
                        </a:spcAft>
                        <a:buFont typeface="Courier New" panose="02070309020205020404" pitchFamily="49" charset="0"/>
                        <a:buChar char="o"/>
                      </a:pPr>
                      <a:r>
                        <a:rPr lang="en-US" sz="1400">
                          <a:effectLst/>
                          <a:latin typeface="Arial" panose="020B0604020202020204" pitchFamily="34" charset="0"/>
                          <a:ea typeface="Arial" panose="020B0604020202020204" pitchFamily="34" charset="0"/>
                          <a:cs typeface="Times New Roman" panose="02020603050405020304" pitchFamily="18" charset="0"/>
                        </a:rPr>
                        <a:t>Other (specify)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700" marR="0" algn="ctr">
                        <a:spcBef>
                          <a:spcPts val="5"/>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700" marR="0" algn="ctr">
                        <a:spcBef>
                          <a:spcPts val="5"/>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9683738"/>
                  </a:ext>
                </a:extLst>
              </a:tr>
              <a:tr h="812969">
                <a:tc>
                  <a:txBody>
                    <a:bodyPr/>
                    <a:lstStyle/>
                    <a:p>
                      <a:pPr marL="342900" marR="0" lvl="0" indent="-342900">
                        <a:spcBef>
                          <a:spcPts val="0"/>
                        </a:spcBef>
                        <a:spcAft>
                          <a:spcPts val="0"/>
                        </a:spcAft>
                        <a:buFont typeface="Wingdings" panose="05000000000000000000" pitchFamily="2" charset="2"/>
                        <a:buChar char=""/>
                      </a:pPr>
                      <a:r>
                        <a:rPr lang="en-US" sz="1400">
                          <a:effectLst/>
                          <a:latin typeface="Arial" panose="020B0604020202020204" pitchFamily="34" charset="0"/>
                          <a:ea typeface="Arial" panose="020B0604020202020204" pitchFamily="34" charset="0"/>
                          <a:cs typeface="Times New Roman" panose="02020603050405020304" pitchFamily="18" charset="0"/>
                        </a:rPr>
                        <a:t>Current residential or companion provider will explore virtual day supports with various providers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2700" marR="0" algn="ctr">
                        <a:spcBef>
                          <a:spcPts val="5"/>
                        </a:spcBef>
                        <a:spcAft>
                          <a:spcPts val="0"/>
                        </a:spcAft>
                      </a:pPr>
                      <a:r>
                        <a:rPr lang="en-US" sz="14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2700" marR="0" algn="ctr">
                        <a:spcBef>
                          <a:spcPts val="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9500914"/>
                  </a:ext>
                </a:extLst>
              </a:tr>
            </a:tbl>
          </a:graphicData>
        </a:graphic>
      </p:graphicFrame>
      <p:sp>
        <p:nvSpPr>
          <p:cNvPr id="5" name="Slide Number Placeholder 4">
            <a:extLst>
              <a:ext uri="{FF2B5EF4-FFF2-40B4-BE49-F238E27FC236}">
                <a16:creationId xmlns:a16="http://schemas.microsoft.com/office/drawing/2014/main" id="{09A06DF5-50F7-972B-0A3A-CBA9301D8FDA}"/>
              </a:ext>
            </a:extLst>
          </p:cNvPr>
          <p:cNvSpPr>
            <a:spLocks noGrp="1"/>
          </p:cNvSpPr>
          <p:nvPr>
            <p:ph type="sldNum" sz="quarter" idx="12"/>
          </p:nvPr>
        </p:nvSpPr>
        <p:spPr>
          <a:xfrm>
            <a:off x="8632482" y="6240175"/>
            <a:ext cx="405581" cy="365125"/>
          </a:xfrm>
        </p:spPr>
        <p:txBody>
          <a:bodyPr/>
          <a:lstStyle/>
          <a:p>
            <a:fld id="{4A75BE36-4E3E-C248-B598-07ED9BB6E047}" type="slidenum">
              <a:rPr lang="en-US" smtClean="0"/>
              <a:pPr/>
              <a:t>18</a:t>
            </a:fld>
            <a:endParaRPr lang="en-US" dirty="0"/>
          </a:p>
        </p:txBody>
      </p:sp>
    </p:spTree>
    <p:extLst>
      <p:ext uri="{BB962C8B-B14F-4D97-AF65-F5344CB8AC3E}">
        <p14:creationId xmlns:p14="http://schemas.microsoft.com/office/powerpoint/2010/main" val="1731599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F2229E-4909-4F46-BAF4-7933E9C94925}"/>
              </a:ext>
            </a:extLst>
          </p:cNvPr>
          <p:cNvSpPr>
            <a:spLocks noGrp="1"/>
          </p:cNvSpPr>
          <p:nvPr>
            <p:ph idx="1"/>
          </p:nvPr>
        </p:nvSpPr>
        <p:spPr>
          <a:xfrm>
            <a:off x="4281810" y="3171552"/>
            <a:ext cx="8004975" cy="3963409"/>
          </a:xfrm>
        </p:spPr>
        <p:txBody>
          <a:bodyPr/>
          <a:lstStyle/>
          <a:p>
            <a:endParaRPr lang="en-US"/>
          </a:p>
          <a:p>
            <a:pPr marL="0" indent="0">
              <a:buNone/>
            </a:pPr>
            <a:endParaRPr lang="en-US"/>
          </a:p>
        </p:txBody>
      </p:sp>
      <p:sp>
        <p:nvSpPr>
          <p:cNvPr id="4" name="Content Placeholder 1">
            <a:extLst>
              <a:ext uri="{FF2B5EF4-FFF2-40B4-BE49-F238E27FC236}">
                <a16:creationId xmlns:a16="http://schemas.microsoft.com/office/drawing/2014/main" id="{A253BD68-93EB-E126-280D-032C43DAB94C}"/>
              </a:ext>
            </a:extLst>
          </p:cNvPr>
          <p:cNvSpPr txBox="1">
            <a:spLocks/>
          </p:cNvSpPr>
          <p:nvPr/>
        </p:nvSpPr>
        <p:spPr>
          <a:xfrm>
            <a:off x="254620" y="1644737"/>
            <a:ext cx="8283497" cy="4788084"/>
          </a:xfrm>
          <a:prstGeom prst="rect">
            <a:avLst/>
          </a:prstGeom>
        </p:spPr>
        <p:txBody>
          <a:bodyPr lIns="91440" tIns="45720" rIns="91440" bIns="45720" anchor="t"/>
          <a:lstStyle>
            <a:lvl1pPr marL="342900" indent="-342900" algn="l" defTabSz="457200" rtl="0" eaLnBrk="1" latinLnBrk="0" hangingPunct="1">
              <a:spcBef>
                <a:spcPct val="20000"/>
              </a:spcBef>
              <a:buClr>
                <a:srgbClr val="C40033"/>
              </a:buClr>
              <a:buFont typeface="Arial"/>
              <a:buChar char="•"/>
              <a:defRPr sz="32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2400">
              <a:latin typeface="Calibri"/>
              <a:cs typeface="Times New Roman"/>
            </a:endParaRPr>
          </a:p>
          <a:p>
            <a:pPr marL="457200" lvl="1" indent="0">
              <a:buNone/>
            </a:pPr>
            <a:endParaRPr lang="en-US" sz="2400">
              <a:latin typeface="Calibri"/>
              <a:cs typeface="Calibri"/>
            </a:endParaRPr>
          </a:p>
        </p:txBody>
      </p:sp>
      <p:pic>
        <p:nvPicPr>
          <p:cNvPr id="1026" name="Picture 2">
            <a:extLst>
              <a:ext uri="{FF2B5EF4-FFF2-40B4-BE49-F238E27FC236}">
                <a16:creationId xmlns:a16="http://schemas.microsoft.com/office/drawing/2014/main" id="{7E086CBC-04F6-8181-F349-2D7170E36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 y="281591"/>
            <a:ext cx="2671998"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B5E7671-CA32-FA05-081D-291D0DC25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763" y="261258"/>
            <a:ext cx="2287506"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A65B2AF-2B81-6494-A8F0-FA4D05067F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270" y="266230"/>
            <a:ext cx="2108880" cy="278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103538D6-30AE-5EE8-36A7-1DD8BF4D7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 y="3041408"/>
            <a:ext cx="2671998"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6D5FA5D-95C3-97BF-0F79-AC8433A7E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762" y="3041408"/>
            <a:ext cx="2287506" cy="21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ntent Placeholder 27" descr="A group of people doing a handstand on a stage&#10;&#10;Description automatically generated with low confidence">
            <a:extLst>
              <a:ext uri="{FF2B5EF4-FFF2-40B4-BE49-F238E27FC236}">
                <a16:creationId xmlns:a16="http://schemas.microsoft.com/office/drawing/2014/main" id="{D89B60AF-A98D-4B3F-1C63-88717CFA4EDC}"/>
              </a:ext>
            </a:extLst>
          </p:cNvPr>
          <p:cNvPicPr>
            <a:picLocks noChangeAspect="1"/>
          </p:cNvPicPr>
          <p:nvPr/>
        </p:nvPicPr>
        <p:blipFill rotWithShape="1">
          <a:blip r:embed="rId7"/>
          <a:srcRect r="6" b="219"/>
          <a:stretch/>
        </p:blipFill>
        <p:spPr>
          <a:xfrm rot="10800000">
            <a:off x="4979578" y="3041407"/>
            <a:ext cx="2093572" cy="2171856"/>
          </a:xfrm>
          <a:prstGeom prst="rect">
            <a:avLst/>
          </a:prstGeom>
        </p:spPr>
      </p:pic>
      <p:pic>
        <p:nvPicPr>
          <p:cNvPr id="3" name="Picture 2" descr="A person in a space suit&#10;&#10;Description automatically generated with medium confidence">
            <a:extLst>
              <a:ext uri="{FF2B5EF4-FFF2-40B4-BE49-F238E27FC236}">
                <a16:creationId xmlns:a16="http://schemas.microsoft.com/office/drawing/2014/main" id="{146E8841-3759-D045-64DD-88C73D63D044}"/>
              </a:ext>
            </a:extLst>
          </p:cNvPr>
          <p:cNvPicPr>
            <a:picLocks noChangeAspect="1"/>
          </p:cNvPicPr>
          <p:nvPr/>
        </p:nvPicPr>
        <p:blipFill rotWithShape="1">
          <a:blip r:embed="rId8"/>
          <a:srcRect r="-1" b="42521"/>
          <a:stretch/>
        </p:blipFill>
        <p:spPr>
          <a:xfrm>
            <a:off x="0" y="5213264"/>
            <a:ext cx="2227063" cy="1644738"/>
          </a:xfrm>
          <a:prstGeom prst="rect">
            <a:avLst/>
          </a:prstGeom>
        </p:spPr>
      </p:pic>
      <p:pic>
        <p:nvPicPr>
          <p:cNvPr id="8" name="Picture 7" descr="A picture containing tree, outdoor, building, tepee&#10;&#10;Description automatically generated">
            <a:extLst>
              <a:ext uri="{FF2B5EF4-FFF2-40B4-BE49-F238E27FC236}">
                <a16:creationId xmlns:a16="http://schemas.microsoft.com/office/drawing/2014/main" id="{455B2622-C2DC-B42F-A2F1-B44F204207D5}"/>
              </a:ext>
            </a:extLst>
          </p:cNvPr>
          <p:cNvPicPr>
            <a:picLocks noChangeAspect="1"/>
          </p:cNvPicPr>
          <p:nvPr/>
        </p:nvPicPr>
        <p:blipFill rotWithShape="1">
          <a:blip r:embed="rId9"/>
          <a:srcRect t="531" r="5" b="5"/>
          <a:stretch/>
        </p:blipFill>
        <p:spPr>
          <a:xfrm>
            <a:off x="2227065" y="5210442"/>
            <a:ext cx="2364361" cy="1647558"/>
          </a:xfrm>
          <a:prstGeom prst="rect">
            <a:avLst/>
          </a:prstGeom>
        </p:spPr>
      </p:pic>
      <p:pic>
        <p:nvPicPr>
          <p:cNvPr id="9" name="Picture 8" descr="A picture containing person, indoor, cluttered&#10;&#10;Description automatically generated">
            <a:extLst>
              <a:ext uri="{FF2B5EF4-FFF2-40B4-BE49-F238E27FC236}">
                <a16:creationId xmlns:a16="http://schemas.microsoft.com/office/drawing/2014/main" id="{25656B6C-CD2D-08EA-061F-981D4C9ABC31}"/>
              </a:ext>
            </a:extLst>
          </p:cNvPr>
          <p:cNvPicPr>
            <a:picLocks noChangeAspect="1"/>
          </p:cNvPicPr>
          <p:nvPr/>
        </p:nvPicPr>
        <p:blipFill rotWithShape="1">
          <a:blip r:embed="rId10"/>
          <a:srcRect t="214" r="6" b="6"/>
          <a:stretch/>
        </p:blipFill>
        <p:spPr>
          <a:xfrm>
            <a:off x="4572000" y="5210442"/>
            <a:ext cx="2501150" cy="1647558"/>
          </a:xfrm>
          <a:prstGeom prst="rect">
            <a:avLst/>
          </a:prstGeom>
        </p:spPr>
      </p:pic>
      <p:sp>
        <p:nvSpPr>
          <p:cNvPr id="10" name="Slide Number Placeholder 9">
            <a:extLst>
              <a:ext uri="{FF2B5EF4-FFF2-40B4-BE49-F238E27FC236}">
                <a16:creationId xmlns:a16="http://schemas.microsoft.com/office/drawing/2014/main" id="{CFA4835F-9C76-21D1-D799-2FDFD096B354}"/>
              </a:ext>
            </a:extLst>
          </p:cNvPr>
          <p:cNvSpPr>
            <a:spLocks noGrp="1"/>
          </p:cNvSpPr>
          <p:nvPr>
            <p:ph type="sldNum" sz="quarter" idx="12"/>
          </p:nvPr>
        </p:nvSpPr>
        <p:spPr>
          <a:xfrm>
            <a:off x="8632891" y="6250258"/>
            <a:ext cx="390832" cy="365125"/>
          </a:xfrm>
        </p:spPr>
        <p:txBody>
          <a:bodyPr/>
          <a:lstStyle/>
          <a:p>
            <a:fld id="{4A75BE36-4E3E-C248-B598-07ED9BB6E047}" type="slidenum">
              <a:rPr lang="en-US" smtClean="0"/>
              <a:pPr/>
              <a:t>19</a:t>
            </a:fld>
            <a:endParaRPr lang="en-US" dirty="0"/>
          </a:p>
        </p:txBody>
      </p:sp>
    </p:spTree>
    <p:extLst>
      <p:ext uri="{BB962C8B-B14F-4D97-AF65-F5344CB8AC3E}">
        <p14:creationId xmlns:p14="http://schemas.microsoft.com/office/powerpoint/2010/main" val="139167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56332" y="1099335"/>
            <a:ext cx="7721072" cy="5263874"/>
          </a:xfrm>
        </p:spPr>
        <p:txBody>
          <a:bodyPr/>
          <a:lstStyle/>
          <a:p>
            <a:pPr marL="457200" indent="-457200">
              <a:buAutoNum type="arabicParen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457200" indent="-457200">
              <a:buAutoNum type="arabicParenR"/>
            </a:pPr>
            <a:r>
              <a:rPr kumimoji="0" lang="en-US" sz="2200" b="0" i="0" u="none" strike="noStrike" kern="1200" cap="none" spc="0" normalizeH="0" baseline="0" noProof="0" dirty="0">
                <a:ln>
                  <a:noFill/>
                </a:ln>
                <a:solidFill>
                  <a:prstClr val="black"/>
                </a:solidFill>
                <a:effectLst/>
                <a:uLnTx/>
                <a:uFillTx/>
                <a:latin typeface="Calibri"/>
                <a:ea typeface="+mn-ea"/>
                <a:cs typeface="+mn-cs"/>
              </a:rPr>
              <a:t>Appendix K: Operational Plan for Unwinding from the Public Health Emergency (PHE)</a:t>
            </a:r>
          </a:p>
          <a:p>
            <a:pPr marL="457200" indent="-457200">
              <a:buFont typeface="Arial"/>
              <a:buAutoNum type="arabicParenR"/>
            </a:pPr>
            <a:r>
              <a:rPr kumimoji="0" lang="en-US" sz="2200" b="0" i="0" u="none" strike="noStrike" kern="1200" cap="none" spc="0" normalizeH="0" baseline="0" noProof="0" dirty="0">
                <a:ln>
                  <a:noFill/>
                </a:ln>
                <a:solidFill>
                  <a:prstClr val="black"/>
                </a:solidFill>
                <a:effectLst/>
                <a:uLnTx/>
                <a:uFillTx/>
                <a:latin typeface="Calibri"/>
                <a:ea typeface="+mn-ea"/>
                <a:cs typeface="+mn-cs"/>
              </a:rPr>
              <a:t>Service Coordination Preparation to Support Persons for the Ending of the PHE</a:t>
            </a:r>
          </a:p>
          <a:p>
            <a:pPr marL="457200" indent="-457200">
              <a:buAutoNum type="arabicParenR"/>
            </a:pPr>
            <a:r>
              <a:rPr kumimoji="0" lang="en-US" sz="2200" b="0" i="0" u="none" strike="noStrike" kern="1200" cap="none" spc="0" normalizeH="0" baseline="0" noProof="0" dirty="0">
                <a:ln>
                  <a:noFill/>
                </a:ln>
                <a:solidFill>
                  <a:prstClr val="black"/>
                </a:solidFill>
                <a:effectLst/>
                <a:uLnTx/>
                <a:uFillTx/>
                <a:latin typeface="Calibri"/>
                <a:ea typeface="+mn-ea"/>
                <a:cs typeface="+mn-cs"/>
              </a:rPr>
              <a:t>IDD/IF</a:t>
            </a:r>
            <a:r>
              <a:rPr lang="en-US" sz="2200" dirty="0">
                <a:solidFill>
                  <a:prstClr val="black"/>
                </a:solidFill>
                <a:latin typeface="Calibri"/>
              </a:rPr>
              <a:t>S Waivers- What’s new?</a:t>
            </a:r>
          </a:p>
          <a:p>
            <a:pPr lvl="1">
              <a:buFont typeface="Wingdings" panose="05000000000000000000" pitchFamily="2" charset="2"/>
              <a:buChar char="§"/>
            </a:pPr>
            <a:r>
              <a:rPr lang="en-US" sz="2200" dirty="0">
                <a:solidFill>
                  <a:prstClr val="black"/>
                </a:solidFill>
                <a:latin typeface="Calibri"/>
              </a:rPr>
              <a:t>DD Expansion</a:t>
            </a:r>
          </a:p>
          <a:p>
            <a:pPr lvl="1">
              <a:buFont typeface="Wingdings" panose="05000000000000000000" pitchFamily="2" charset="2"/>
              <a:buChar char="§"/>
            </a:pPr>
            <a:r>
              <a:rPr lang="en-US" sz="2200" dirty="0">
                <a:solidFill>
                  <a:prstClr val="black"/>
                </a:solidFill>
                <a:latin typeface="Calibri"/>
              </a:rPr>
              <a:t>Remote Supports Services (RSS) Delivery</a:t>
            </a:r>
          </a:p>
          <a:p>
            <a:pPr lvl="1">
              <a:buFont typeface="Wingdings" panose="05000000000000000000" pitchFamily="2" charset="2"/>
              <a:buChar char="§"/>
            </a:pPr>
            <a:r>
              <a:rPr lang="en-US" sz="2200" i="1" dirty="0">
                <a:solidFill>
                  <a:prstClr val="black"/>
                </a:solidFill>
                <a:latin typeface="Calibri"/>
              </a:rPr>
              <a:t>My Life, My Way </a:t>
            </a:r>
            <a:r>
              <a:rPr lang="en-US" sz="2200" dirty="0">
                <a:solidFill>
                  <a:prstClr val="black"/>
                </a:solidFill>
                <a:latin typeface="Calibri"/>
              </a:rPr>
              <a:t>Program: Participant-Directed Services (PDS)</a:t>
            </a:r>
          </a:p>
          <a:p>
            <a:pPr marL="457200" lvl="1" indent="0">
              <a:buNone/>
            </a:pPr>
            <a:endParaRPr lang="en-US" dirty="0">
              <a:solidFill>
                <a:prstClr val="black"/>
              </a:solidFill>
              <a:latin typeface="Calibri"/>
            </a:endParaRPr>
          </a:p>
        </p:txBody>
      </p:sp>
      <p:sp>
        <p:nvSpPr>
          <p:cNvPr id="21" name="Title 20"/>
          <p:cNvSpPr>
            <a:spLocks noGrp="1"/>
          </p:cNvSpPr>
          <p:nvPr>
            <p:ph type="title"/>
          </p:nvPr>
        </p:nvSpPr>
        <p:spPr>
          <a:xfrm>
            <a:off x="246135" y="442273"/>
            <a:ext cx="7721072" cy="851153"/>
          </a:xfrm>
        </p:spPr>
        <p:txBody>
          <a:bodyPr/>
          <a:lstStyle/>
          <a:p>
            <a:pPr algn="ctr"/>
            <a:r>
              <a:rPr lang="en-US" sz="4000" b="1" dirty="0">
                <a:latin typeface="+mn-lt"/>
              </a:rPr>
              <a:t>Agenda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8" name="Picture 7">
            <a:extLst>
              <a:ext uri="{FF2B5EF4-FFF2-40B4-BE49-F238E27FC236}">
                <a16:creationId xmlns:a16="http://schemas.microsoft.com/office/drawing/2014/main" id="{81E81BD8-FE62-D068-CBA5-92C70463DC5C}"/>
              </a:ext>
            </a:extLst>
          </p:cNvPr>
          <p:cNvPicPr>
            <a:picLocks noChangeAspect="1"/>
          </p:cNvPicPr>
          <p:nvPr/>
        </p:nvPicPr>
        <p:blipFill>
          <a:blip r:embed="rId4"/>
          <a:stretch>
            <a:fillRect/>
          </a:stretch>
        </p:blipFill>
        <p:spPr>
          <a:xfrm>
            <a:off x="2223655" y="5084803"/>
            <a:ext cx="4094132" cy="1435057"/>
          </a:xfrm>
          <a:prstGeom prst="rect">
            <a:avLst/>
          </a:prstGeom>
        </p:spPr>
      </p:pic>
      <p:sp>
        <p:nvSpPr>
          <p:cNvPr id="3" name="Slide Number Placeholder 2">
            <a:extLst>
              <a:ext uri="{FF2B5EF4-FFF2-40B4-BE49-F238E27FC236}">
                <a16:creationId xmlns:a16="http://schemas.microsoft.com/office/drawing/2014/main" id="{50B08263-3F27-F24E-8453-F5041988BF94}"/>
              </a:ext>
            </a:extLst>
          </p:cNvPr>
          <p:cNvSpPr>
            <a:spLocks noGrp="1"/>
          </p:cNvSpPr>
          <p:nvPr>
            <p:ph type="sldNum" sz="quarter" idx="12"/>
          </p:nvPr>
        </p:nvSpPr>
        <p:spPr>
          <a:xfrm>
            <a:off x="8401452" y="6363209"/>
            <a:ext cx="499199" cy="313301"/>
          </a:xfrm>
        </p:spPr>
        <p:txBody>
          <a:bodyPr/>
          <a:lstStyle/>
          <a:p>
            <a:fld id="{4A75BE36-4E3E-C248-B598-07ED9BB6E047}" type="slidenum">
              <a:rPr lang="en-US" smtClean="0"/>
              <a:pPr/>
              <a:t>2</a:t>
            </a:fld>
            <a:endParaRPr lang="en-US" dirty="0"/>
          </a:p>
        </p:txBody>
      </p:sp>
    </p:spTree>
    <p:extLst>
      <p:ext uri="{BB962C8B-B14F-4D97-AF65-F5344CB8AC3E}">
        <p14:creationId xmlns:p14="http://schemas.microsoft.com/office/powerpoint/2010/main" val="123329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661" y="4037436"/>
            <a:ext cx="8838678" cy="2250316"/>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2400" b="1">
                <a:solidFill>
                  <a:schemeClr val="bg1"/>
                </a:solidFill>
                <a:latin typeface="+mj-lt"/>
                <a:ea typeface="+mj-ea"/>
                <a:cs typeface="Gill Sans Std Light"/>
              </a:rPr>
              <a:t>Intellectual and Developmental Disabilities (IDD) Waiver Renewal Individual and Family Support Waiver Amendment </a:t>
            </a:r>
          </a:p>
          <a:p>
            <a:pPr marL="0" marR="0" lvl="0" indent="0" algn="ctr" defTabSz="457200" rtl="0" eaLnBrk="1" fontAlgn="auto" latinLnBrk="0" hangingPunct="1">
              <a:lnSpc>
                <a:spcPct val="150000"/>
              </a:lnSpc>
              <a:spcBef>
                <a:spcPct val="0"/>
              </a:spcBef>
              <a:spcAft>
                <a:spcPts val="0"/>
              </a:spcAft>
              <a:buClrTx/>
              <a:buSzTx/>
              <a:buFontTx/>
              <a:buNone/>
              <a:tabLst/>
              <a:defRPr/>
            </a:pPr>
            <a:endParaRPr lang="en-US" sz="2800">
              <a:solidFill>
                <a:schemeClr val="tx1"/>
              </a:solidFill>
              <a:latin typeface="+mj-lt"/>
              <a:ea typeface="+mj-ea"/>
              <a:cs typeface="Gill Sans Std Light"/>
            </a:endParaRPr>
          </a:p>
          <a:p>
            <a:pPr marL="0" marR="0" lvl="0" indent="0" algn="ctr" defTabSz="457200" rtl="0" eaLnBrk="1" fontAlgn="auto" latinLnBrk="0" hangingPunct="1">
              <a:lnSpc>
                <a:spcPct val="150000"/>
              </a:lnSpc>
              <a:spcBef>
                <a:spcPct val="0"/>
              </a:spcBef>
              <a:spcAft>
                <a:spcPts val="0"/>
              </a:spcAft>
              <a:buClrTx/>
              <a:buSzTx/>
              <a:buFontTx/>
              <a:buNone/>
              <a:tabLst/>
              <a:defRPr/>
            </a:pPr>
            <a:endParaRPr kumimoji="0" lang="en-US" sz="2400" u="none" strike="noStrike" kern="1200" cap="none" spc="0" normalizeH="0" baseline="0" noProof="0">
              <a:ln>
                <a:noFill/>
              </a:ln>
              <a:solidFill>
                <a:schemeClr val="tx1"/>
              </a:solidFill>
              <a:effectLst/>
              <a:uLnTx/>
              <a:uFillTx/>
              <a:latin typeface="+mj-lt"/>
              <a:ea typeface="+mj-ea"/>
              <a:cs typeface="Gill Sans Std Light"/>
            </a:endParaRP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600" i="1" u="none" strike="noStrike" kern="1200" cap="none" spc="0" normalizeH="0" baseline="0" noProof="0">
              <a:ln>
                <a:noFill/>
              </a:ln>
              <a:solidFill>
                <a:srgbClr val="FFFFFF"/>
              </a:solidFill>
              <a:effectLst/>
              <a:uLnTx/>
              <a:uFillTx/>
              <a:latin typeface="Gill Sans Std"/>
              <a:ea typeface="+mj-ea"/>
              <a:cs typeface="Gill Sans St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322" y="485502"/>
            <a:ext cx="1362853" cy="19077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5" y="1293426"/>
            <a:ext cx="7721073" cy="4805224"/>
          </a:xfrm>
        </p:spPr>
        <p:txBody>
          <a:bodyPr/>
          <a:lstStyle/>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The District has expanded IDD and IFS waiver eligibility to include persons with Developmental Disabilities (DD) without a diagnosis of an Intellectual Disability (ID). </a:t>
            </a: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kumimoji="0" lang="en-US" sz="2400" b="0" i="0" u="none" strike="noStrike" kern="1200" cap="none" spc="0" normalizeH="0" baseline="0" noProof="0" dirty="0">
                <a:ln>
                  <a:noFill/>
                </a:ln>
                <a:solidFill>
                  <a:prstClr val="black"/>
                </a:solidFill>
                <a:effectLst/>
                <a:uLnTx/>
                <a:uFillTx/>
                <a:latin typeface="Calibri"/>
                <a:ea typeface="+mn-ea"/>
                <a:cs typeface="+mn-cs"/>
              </a:rPr>
              <a:t>The District added a </a:t>
            </a:r>
            <a:r>
              <a:rPr kumimoji="0" lang="en-US" sz="2400" b="1" i="0" u="none" strike="noStrike" kern="1200" cap="none" spc="0" normalizeH="0" baseline="0" noProof="0" dirty="0">
                <a:ln>
                  <a:noFill/>
                </a:ln>
                <a:solidFill>
                  <a:prstClr val="black"/>
                </a:solidFill>
                <a:effectLst/>
                <a:uLnTx/>
                <a:uFillTx/>
                <a:latin typeface="Calibri"/>
                <a:ea typeface="+mn-ea"/>
                <a:cs typeface="+mn-cs"/>
              </a:rPr>
              <a:t>new</a:t>
            </a:r>
            <a:r>
              <a:rPr kumimoji="0" lang="en-US" sz="2400" b="0" i="0" u="none" strike="noStrike" kern="1200" cap="none" spc="0" normalizeH="0" baseline="0" noProof="0" dirty="0">
                <a:ln>
                  <a:noFill/>
                </a:ln>
                <a:solidFill>
                  <a:prstClr val="black"/>
                </a:solidFill>
                <a:effectLst/>
                <a:uLnTx/>
                <a:uFillTx/>
                <a:latin typeface="Calibri"/>
                <a:ea typeface="+mn-ea"/>
                <a:cs typeface="+mn-cs"/>
              </a:rPr>
              <a:t> service delivery in the IDD and IFS waivers to include Remote Supports Services (RSS). </a:t>
            </a:r>
          </a:p>
          <a:p>
            <a:pPr marL="0" indent="0">
              <a:buNone/>
            </a:pPr>
            <a:r>
              <a:rPr lang="en-US" sz="2400" dirty="0">
                <a:solidFill>
                  <a:prstClr val="black"/>
                </a:solidFill>
                <a:latin typeface="Calibri"/>
              </a:rPr>
              <a:t>Additionally, there was a </a:t>
            </a:r>
            <a:r>
              <a:rPr kumimoji="0" lang="en-US" sz="2400" b="1" i="0" u="none" strike="noStrike" kern="1200" cap="none" spc="0" normalizeH="0" baseline="0" noProof="0" dirty="0">
                <a:ln>
                  <a:noFill/>
                </a:ln>
                <a:solidFill>
                  <a:prstClr val="black"/>
                </a:solidFill>
                <a:effectLst/>
                <a:uLnTx/>
                <a:uFillTx/>
                <a:latin typeface="Calibri"/>
                <a:ea typeface="+mn-ea"/>
                <a:cs typeface="+mn-cs"/>
              </a:rPr>
              <a:t>new</a:t>
            </a:r>
            <a:r>
              <a:rPr kumimoji="0" lang="en-US" sz="2400" b="0" i="0" u="none" strike="noStrike" kern="1200" cap="none" spc="0" normalizeH="0" baseline="0" noProof="0" dirty="0">
                <a:ln>
                  <a:noFill/>
                </a:ln>
                <a:solidFill>
                  <a:prstClr val="black"/>
                </a:solidFill>
                <a:effectLst/>
                <a:uLnTx/>
                <a:uFillTx/>
                <a:latin typeface="Calibri"/>
                <a:ea typeface="+mn-ea"/>
                <a:cs typeface="+mn-cs"/>
              </a:rPr>
              <a:t> service added to the IFS waiver: Participant-Directed Services (PDS), </a:t>
            </a:r>
            <a:r>
              <a:rPr kumimoji="0" lang="en-US" sz="2400" b="1" i="1" u="none" strike="noStrike" kern="1200" cap="none" spc="0" normalizeH="0" baseline="0" noProof="0" dirty="0">
                <a:ln>
                  <a:noFill/>
                </a:ln>
                <a:solidFill>
                  <a:prstClr val="black"/>
                </a:solidFill>
                <a:effectLst/>
                <a:uLnTx/>
                <a:uFillTx/>
                <a:latin typeface="Calibri"/>
                <a:ea typeface="+mn-ea"/>
                <a:cs typeface="+mn-cs"/>
              </a:rPr>
              <a:t>My Life, My Way Program.</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sz="2400" dirty="0">
              <a:solidFill>
                <a:prstClr val="black"/>
              </a:solidFill>
              <a:latin typeface="Calibri"/>
            </a:endParaRP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851153"/>
          </a:xfrm>
        </p:spPr>
        <p:txBody>
          <a:bodyPr/>
          <a:lstStyle/>
          <a:p>
            <a:r>
              <a:rPr lang="en-US" sz="4000" b="1">
                <a:latin typeface="+mn-lt"/>
              </a:rPr>
              <a:t>Changes to IDD and IFS Waivers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2" name="Picture 1">
            <a:extLst>
              <a:ext uri="{FF2B5EF4-FFF2-40B4-BE49-F238E27FC236}">
                <a16:creationId xmlns:a16="http://schemas.microsoft.com/office/drawing/2014/main" id="{16AB8CBD-8F86-1415-CE97-CC7B6FA14C91}"/>
              </a:ext>
            </a:extLst>
          </p:cNvPr>
          <p:cNvPicPr>
            <a:picLocks noChangeAspect="1"/>
          </p:cNvPicPr>
          <p:nvPr/>
        </p:nvPicPr>
        <p:blipFill>
          <a:blip r:embed="rId4"/>
          <a:stretch>
            <a:fillRect/>
          </a:stretch>
        </p:blipFill>
        <p:spPr>
          <a:xfrm>
            <a:off x="1884661" y="4690872"/>
            <a:ext cx="4619659" cy="1502234"/>
          </a:xfrm>
          <a:prstGeom prst="rect">
            <a:avLst/>
          </a:prstGeom>
        </p:spPr>
      </p:pic>
      <p:sp>
        <p:nvSpPr>
          <p:cNvPr id="4" name="Slide Number Placeholder 3">
            <a:extLst>
              <a:ext uri="{FF2B5EF4-FFF2-40B4-BE49-F238E27FC236}">
                <a16:creationId xmlns:a16="http://schemas.microsoft.com/office/drawing/2014/main" id="{0A62C087-3949-4205-5476-0F3B780E91CB}"/>
              </a:ext>
            </a:extLst>
          </p:cNvPr>
          <p:cNvSpPr>
            <a:spLocks noGrp="1"/>
          </p:cNvSpPr>
          <p:nvPr>
            <p:ph type="sldNum" sz="quarter" idx="12"/>
          </p:nvPr>
        </p:nvSpPr>
        <p:spPr>
          <a:xfrm>
            <a:off x="8566969" y="6320205"/>
            <a:ext cx="405581" cy="365125"/>
          </a:xfrm>
        </p:spPr>
        <p:txBody>
          <a:bodyPr/>
          <a:lstStyle/>
          <a:p>
            <a:fld id="{4A75BE36-4E3E-C248-B598-07ED9BB6E047}" type="slidenum">
              <a:rPr lang="en-US" smtClean="0"/>
              <a:pPr/>
              <a:t>21</a:t>
            </a:fld>
            <a:endParaRPr lang="en-US" dirty="0"/>
          </a:p>
        </p:txBody>
      </p:sp>
    </p:spTree>
    <p:extLst>
      <p:ext uri="{BB962C8B-B14F-4D97-AF65-F5344CB8AC3E}">
        <p14:creationId xmlns:p14="http://schemas.microsoft.com/office/powerpoint/2010/main" val="327553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5" y="1693627"/>
            <a:ext cx="7721073" cy="4826233"/>
          </a:xfrm>
        </p:spPr>
        <p:txBody>
          <a:bodyPr/>
          <a:lstStyle/>
          <a:p>
            <a:pPr marL="0" indent="0">
              <a:buNone/>
            </a:pPr>
            <a:r>
              <a:rPr lang="en-US" b="1" u="sng" dirty="0">
                <a:solidFill>
                  <a:schemeClr val="tx2"/>
                </a:solidFill>
                <a:latin typeface="Calibri"/>
              </a:rPr>
              <a:t>IDD Waiver</a:t>
            </a:r>
          </a:p>
          <a:p>
            <a:pPr>
              <a:buFontTx/>
              <a:buChar char="-"/>
            </a:pPr>
            <a:r>
              <a:rPr lang="en-US" sz="2400" dirty="0">
                <a:solidFill>
                  <a:schemeClr val="tx2"/>
                </a:solidFill>
                <a:latin typeface="Calibri"/>
              </a:rPr>
              <a:t>Waiver Year 1 unduplicated recipients: </a:t>
            </a:r>
            <a:r>
              <a:rPr lang="en-US" sz="2400" b="1" dirty="0">
                <a:solidFill>
                  <a:srgbClr val="C00000"/>
                </a:solidFill>
                <a:latin typeface="Calibri"/>
              </a:rPr>
              <a:t>1943</a:t>
            </a:r>
          </a:p>
          <a:p>
            <a:pPr>
              <a:buFontTx/>
              <a:buChar char="-"/>
            </a:pPr>
            <a:r>
              <a:rPr lang="en-US" sz="2400" dirty="0">
                <a:solidFill>
                  <a:schemeClr val="tx2"/>
                </a:solidFill>
                <a:latin typeface="Calibri"/>
              </a:rPr>
              <a:t>Currently enrolled: </a:t>
            </a:r>
            <a:r>
              <a:rPr lang="en-US" sz="2400" b="1" dirty="0">
                <a:solidFill>
                  <a:srgbClr val="C00000"/>
                </a:solidFill>
                <a:latin typeface="Calibri"/>
              </a:rPr>
              <a:t>1827</a:t>
            </a:r>
          </a:p>
          <a:p>
            <a:pPr>
              <a:buFontTx/>
              <a:buChar char="-"/>
            </a:pPr>
            <a:r>
              <a:rPr lang="en-US" sz="2400" dirty="0">
                <a:solidFill>
                  <a:schemeClr val="tx2"/>
                </a:solidFill>
                <a:latin typeface="Calibri"/>
              </a:rPr>
              <a:t>Available waiver slots: </a:t>
            </a:r>
            <a:r>
              <a:rPr lang="en-US" sz="2400" b="1" dirty="0">
                <a:solidFill>
                  <a:srgbClr val="C00000"/>
                </a:solidFill>
                <a:latin typeface="Calibri"/>
              </a:rPr>
              <a:t>116</a:t>
            </a:r>
          </a:p>
          <a:p>
            <a:pPr>
              <a:buFontTx/>
              <a:buChar char="-"/>
            </a:pPr>
            <a:endParaRPr lang="en-US" sz="2000" dirty="0">
              <a:solidFill>
                <a:prstClr val="black"/>
              </a:solidFill>
              <a:latin typeface="Calibri"/>
            </a:endParaRPr>
          </a:p>
          <a:p>
            <a:pPr marL="0" indent="0">
              <a:buNone/>
            </a:pPr>
            <a:r>
              <a:rPr lang="en-US" b="1" u="sng" dirty="0">
                <a:solidFill>
                  <a:schemeClr val="tx2"/>
                </a:solidFill>
                <a:latin typeface="Calibri"/>
              </a:rPr>
              <a:t>IFS Waiver</a:t>
            </a:r>
          </a:p>
          <a:p>
            <a:pPr>
              <a:buFontTx/>
              <a:buChar char="-"/>
            </a:pPr>
            <a:r>
              <a:rPr lang="en-US" sz="2400" dirty="0">
                <a:solidFill>
                  <a:schemeClr val="tx2"/>
                </a:solidFill>
                <a:latin typeface="Calibri"/>
              </a:rPr>
              <a:t>Waiver Year 3 unduplicated recipients: </a:t>
            </a:r>
            <a:r>
              <a:rPr lang="en-US" sz="2400" b="1" dirty="0">
                <a:solidFill>
                  <a:srgbClr val="C00000"/>
                </a:solidFill>
                <a:latin typeface="Calibri"/>
              </a:rPr>
              <a:t>90</a:t>
            </a:r>
          </a:p>
          <a:p>
            <a:pPr>
              <a:buFontTx/>
              <a:buChar char="-"/>
            </a:pPr>
            <a:r>
              <a:rPr lang="en-US" sz="2400" dirty="0">
                <a:solidFill>
                  <a:schemeClr val="tx2"/>
                </a:solidFill>
                <a:latin typeface="Calibri"/>
              </a:rPr>
              <a:t>Currently enrolled: </a:t>
            </a:r>
            <a:r>
              <a:rPr lang="en-US" sz="2400" b="1" dirty="0">
                <a:solidFill>
                  <a:srgbClr val="C00000"/>
                </a:solidFill>
                <a:latin typeface="Calibri"/>
              </a:rPr>
              <a:t>12</a:t>
            </a:r>
          </a:p>
          <a:p>
            <a:pPr>
              <a:buFontTx/>
              <a:buChar char="-"/>
            </a:pPr>
            <a:r>
              <a:rPr lang="en-US" sz="2400" dirty="0">
                <a:solidFill>
                  <a:schemeClr val="tx2"/>
                </a:solidFill>
                <a:latin typeface="Calibri"/>
              </a:rPr>
              <a:t>Available waiver slots: </a:t>
            </a:r>
            <a:r>
              <a:rPr lang="en-US" sz="2400" b="1" dirty="0">
                <a:solidFill>
                  <a:srgbClr val="C00000"/>
                </a:solidFill>
                <a:latin typeface="Calibri"/>
              </a:rPr>
              <a:t>78</a:t>
            </a:r>
          </a:p>
          <a:p>
            <a:pPr marL="0" indent="0">
              <a:buNone/>
            </a:pPr>
            <a:endParaRPr lang="en-US" sz="2400" b="1" dirty="0">
              <a:solidFill>
                <a:srgbClr val="C00000"/>
              </a:solidFill>
              <a:latin typeface="Calibri"/>
            </a:endParaRPr>
          </a:p>
          <a:p>
            <a:pPr>
              <a:buFontTx/>
              <a:buChar char="-"/>
            </a:pPr>
            <a:endParaRPr lang="en-US" sz="2000" dirty="0">
              <a:solidFill>
                <a:prstClr val="black"/>
              </a:solidFill>
              <a:latin typeface="Calibri"/>
            </a:endParaRPr>
          </a:p>
          <a:p>
            <a:pPr marL="0" indent="0">
              <a:buNone/>
            </a:pPr>
            <a:endParaRPr lang="en-US" sz="2000" dirty="0">
              <a:solidFill>
                <a:prstClr val="black"/>
              </a:solidFill>
              <a:latin typeface="Calibri"/>
            </a:endParaRP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678861"/>
          </a:xfrm>
        </p:spPr>
        <p:txBody>
          <a:bodyPr/>
          <a:lstStyle/>
          <a:p>
            <a:r>
              <a:rPr lang="en-US" sz="4400" b="1">
                <a:latin typeface="+mn-lt"/>
              </a:rPr>
              <a:t>IDD and IFS Waiver Enrollment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3" name="Slide Number Placeholder 2">
            <a:extLst>
              <a:ext uri="{FF2B5EF4-FFF2-40B4-BE49-F238E27FC236}">
                <a16:creationId xmlns:a16="http://schemas.microsoft.com/office/drawing/2014/main" id="{7F921953-0017-F547-689F-962BC81B70E3}"/>
              </a:ext>
            </a:extLst>
          </p:cNvPr>
          <p:cNvSpPr>
            <a:spLocks noGrp="1"/>
          </p:cNvSpPr>
          <p:nvPr>
            <p:ph type="sldNum" sz="quarter" idx="12"/>
          </p:nvPr>
        </p:nvSpPr>
        <p:spPr>
          <a:xfrm>
            <a:off x="8580075" y="6320205"/>
            <a:ext cx="427703" cy="365125"/>
          </a:xfrm>
        </p:spPr>
        <p:txBody>
          <a:bodyPr/>
          <a:lstStyle/>
          <a:p>
            <a:fld id="{4A75BE36-4E3E-C248-B598-07ED9BB6E047}" type="slidenum">
              <a:rPr lang="en-US" smtClean="0"/>
              <a:pPr/>
              <a:t>22</a:t>
            </a:fld>
            <a:endParaRPr lang="en-US" dirty="0"/>
          </a:p>
        </p:txBody>
      </p:sp>
    </p:spTree>
    <p:extLst>
      <p:ext uri="{BB962C8B-B14F-4D97-AF65-F5344CB8AC3E}">
        <p14:creationId xmlns:p14="http://schemas.microsoft.com/office/powerpoint/2010/main" val="1714081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958A5-E555-C3B2-8B47-C0E5E05BA30A}"/>
              </a:ext>
            </a:extLst>
          </p:cNvPr>
          <p:cNvSpPr>
            <a:spLocks noGrp="1"/>
          </p:cNvSpPr>
          <p:nvPr>
            <p:ph sz="half" idx="1"/>
          </p:nvPr>
        </p:nvSpPr>
        <p:spPr>
          <a:xfrm>
            <a:off x="402715" y="1399430"/>
            <a:ext cx="3861534" cy="5147557"/>
          </a:xfrm>
        </p:spPr>
        <p:txBody>
          <a:bodyPr/>
          <a:lstStyle/>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Assistive Technology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Behavioral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Bereavement Counseling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Companion Services</a:t>
            </a:r>
            <a:endParaRPr kumimoji="0" lang="en-US" sz="1800" b="0" i="0" u="none" strike="noStrike" kern="1200" cap="none" spc="0" normalizeH="0" baseline="0" noProof="0">
              <a:ln>
                <a:noFill/>
              </a:ln>
              <a:solidFill>
                <a:prstClr val="black"/>
              </a:solidFill>
              <a:effectLst/>
              <a:uLnTx/>
              <a:uFillTx/>
              <a:latin typeface="Gill Sans Std Ligh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Creative Art Therapies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Day Habilitation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Dental</a:t>
            </a:r>
            <a:endParaRPr kumimoji="0" lang="en-US" sz="1800" b="0" i="0" u="none" strike="noStrike" kern="1200" cap="none" spc="0" normalizeH="0" baseline="0" noProof="0">
              <a:ln>
                <a:noFill/>
              </a:ln>
              <a:solidFill>
                <a:prstClr val="black"/>
              </a:solidFill>
              <a:effectLst/>
              <a:uLnTx/>
              <a:uFillTx/>
              <a:latin typeface="Gill Sans Std Ligh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Employment Readiness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Family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Fitness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Host Home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Individualized Day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In-Home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Massage Therapy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Nutrition Evaluation</a:t>
            </a:r>
            <a:r>
              <a:rPr lang="en-US" sz="1800">
                <a:solidFill>
                  <a:prstClr val="black"/>
                </a:solidFill>
              </a:rPr>
              <a:t>/Consultation</a:t>
            </a:r>
            <a:endParaRPr kumimoji="0" lang="en-US" sz="1800" b="0" i="0" u="none" strike="noStrike" kern="1200" cap="none" spc="0" normalizeH="0" baseline="0" noProof="0">
              <a:ln>
                <a:noFill/>
              </a:ln>
              <a:solidFill>
                <a:prstClr val="black"/>
              </a:solidFill>
              <a:effectLst/>
              <a:uLnTx/>
              <a:uFillTx/>
              <a:latin typeface="Gill Sans Std Light"/>
              <a:ea typeface="+mn-ea"/>
              <a:cs typeface="+mn-cs"/>
            </a:endParaRPr>
          </a:p>
          <a:p>
            <a:pPr marL="0" indent="0">
              <a:buNone/>
            </a:pPr>
            <a:endParaRPr lang="en-US"/>
          </a:p>
        </p:txBody>
      </p:sp>
      <p:sp>
        <p:nvSpPr>
          <p:cNvPr id="7" name="Content Placeholder 6">
            <a:extLst>
              <a:ext uri="{FF2B5EF4-FFF2-40B4-BE49-F238E27FC236}">
                <a16:creationId xmlns:a16="http://schemas.microsoft.com/office/drawing/2014/main" id="{9D3BAA99-69AB-B35C-2250-0367784625A4}"/>
              </a:ext>
            </a:extLst>
          </p:cNvPr>
          <p:cNvSpPr>
            <a:spLocks noGrp="1"/>
          </p:cNvSpPr>
          <p:nvPr>
            <p:ph sz="half" idx="2"/>
          </p:nvPr>
        </p:nvSpPr>
        <p:spPr>
          <a:xfrm>
            <a:off x="4264249" y="1399430"/>
            <a:ext cx="4278172" cy="5217938"/>
          </a:xfrm>
        </p:spPr>
        <p:txBody>
          <a:bodyPr/>
          <a:lstStyle/>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Gill Sans Std Light"/>
                <a:ea typeface="+mn-ea"/>
                <a:cs typeface="+mn-cs"/>
              </a:rPr>
              <a:t>Occupational Therapy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800">
                <a:solidFill>
                  <a:prstClr val="black"/>
                </a:solidFill>
              </a:rPr>
              <a:t>One-Time Transitional Services</a:t>
            </a:r>
            <a:endParaRPr kumimoji="0" lang="en-US" sz="1800" b="0" i="0" u="none" strike="noStrike" kern="1200" cap="none" spc="0" normalizeH="0" baseline="0" noProof="0">
              <a:ln>
                <a:noFill/>
              </a:ln>
              <a:solidFill>
                <a:prstClr val="black"/>
              </a:solidFill>
              <a:effectLst/>
              <a:uLnTx/>
              <a:uFillTx/>
              <a:latin typeface="Gill Sans Std Light"/>
              <a:ea typeface="+mn-ea"/>
              <a:cs typeface="+mn-cs"/>
            </a:endParaRPr>
          </a:p>
          <a:p>
            <a:r>
              <a:rPr lang="en-US" sz="1800"/>
              <a:t>Parenting Supports</a:t>
            </a:r>
          </a:p>
          <a:p>
            <a:r>
              <a:rPr lang="en-US" sz="1800"/>
              <a:t>Personal Care Services</a:t>
            </a:r>
          </a:p>
          <a:p>
            <a:r>
              <a:rPr lang="en-US" sz="1800"/>
              <a:t>Physical Therapy</a:t>
            </a:r>
          </a:p>
          <a:p>
            <a:r>
              <a:rPr lang="en-US" sz="1800"/>
              <a:t>Residential Habilitation</a:t>
            </a:r>
          </a:p>
          <a:p>
            <a:r>
              <a:rPr lang="en-US" sz="1800"/>
              <a:t>Respite Services</a:t>
            </a:r>
          </a:p>
          <a:p>
            <a:r>
              <a:rPr lang="en-US" sz="1800"/>
              <a:t>Sexuality Education</a:t>
            </a:r>
          </a:p>
          <a:p>
            <a:r>
              <a:rPr lang="en-US" sz="1800"/>
              <a:t>Skilled Nursing Services</a:t>
            </a:r>
          </a:p>
          <a:p>
            <a:r>
              <a:rPr lang="en-US" sz="1800"/>
              <a:t>Speech, Hearing and Language</a:t>
            </a:r>
          </a:p>
          <a:p>
            <a:r>
              <a:rPr lang="en-US" sz="1800"/>
              <a:t>Supported Employment</a:t>
            </a:r>
          </a:p>
          <a:p>
            <a:r>
              <a:rPr lang="en-US" sz="1800"/>
              <a:t>Supported Living w/without Transportation</a:t>
            </a:r>
          </a:p>
          <a:p>
            <a:r>
              <a:rPr lang="en-US" sz="1800"/>
              <a:t>Supported Living Periodic w/without Transportation</a:t>
            </a:r>
          </a:p>
        </p:txBody>
      </p:sp>
      <p:sp>
        <p:nvSpPr>
          <p:cNvPr id="3" name="Title 2">
            <a:extLst>
              <a:ext uri="{FF2B5EF4-FFF2-40B4-BE49-F238E27FC236}">
                <a16:creationId xmlns:a16="http://schemas.microsoft.com/office/drawing/2014/main" id="{710CE28F-0EF6-5156-990E-A27E1C75F41A}"/>
              </a:ext>
            </a:extLst>
          </p:cNvPr>
          <p:cNvSpPr>
            <a:spLocks noGrp="1"/>
          </p:cNvSpPr>
          <p:nvPr>
            <p:ph type="title"/>
          </p:nvPr>
        </p:nvSpPr>
        <p:spPr>
          <a:xfrm>
            <a:off x="280737" y="497306"/>
            <a:ext cx="7315200" cy="671536"/>
          </a:xfrm>
        </p:spPr>
        <p:txBody>
          <a:bodyPr/>
          <a:lstStyle/>
          <a:p>
            <a:r>
              <a:rPr lang="en-US" sz="4800" b="1">
                <a:solidFill>
                  <a:srgbClr val="C00000"/>
                </a:solidFill>
                <a:latin typeface="Calibri"/>
              </a:rPr>
              <a:t>IDD Waiver Services</a:t>
            </a:r>
            <a:endParaRPr lang="en-US"/>
          </a:p>
        </p:txBody>
      </p:sp>
      <p:sp>
        <p:nvSpPr>
          <p:cNvPr id="6" name="Slide Number Placeholder 5">
            <a:extLst>
              <a:ext uri="{FF2B5EF4-FFF2-40B4-BE49-F238E27FC236}">
                <a16:creationId xmlns:a16="http://schemas.microsoft.com/office/drawing/2014/main" id="{97F9FA51-7C7E-B2F1-47F4-A3956CF246E5}"/>
              </a:ext>
            </a:extLst>
          </p:cNvPr>
          <p:cNvSpPr>
            <a:spLocks noGrp="1"/>
          </p:cNvSpPr>
          <p:nvPr>
            <p:ph type="sldNum" sz="quarter" idx="12"/>
          </p:nvPr>
        </p:nvSpPr>
        <p:spPr>
          <a:xfrm>
            <a:off x="8542421" y="6252243"/>
            <a:ext cx="471948" cy="365125"/>
          </a:xfrm>
        </p:spPr>
        <p:txBody>
          <a:bodyPr/>
          <a:lstStyle/>
          <a:p>
            <a:fld id="{4A75BE36-4E3E-C248-B598-07ED9BB6E047}" type="slidenum">
              <a:rPr lang="en-US" smtClean="0"/>
              <a:pPr/>
              <a:t>23</a:t>
            </a:fld>
            <a:endParaRPr lang="en-US" dirty="0"/>
          </a:p>
        </p:txBody>
      </p:sp>
    </p:spTree>
    <p:extLst>
      <p:ext uri="{BB962C8B-B14F-4D97-AF65-F5344CB8AC3E}">
        <p14:creationId xmlns:p14="http://schemas.microsoft.com/office/powerpoint/2010/main" val="309327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958A5-E555-C3B2-8B47-C0E5E05BA30A}"/>
              </a:ext>
            </a:extLst>
          </p:cNvPr>
          <p:cNvSpPr>
            <a:spLocks noGrp="1"/>
          </p:cNvSpPr>
          <p:nvPr>
            <p:ph sz="half" idx="1"/>
          </p:nvPr>
        </p:nvSpPr>
        <p:spPr>
          <a:xfrm>
            <a:off x="402715" y="1399430"/>
            <a:ext cx="3861534" cy="5147557"/>
          </a:xfrm>
        </p:spPr>
        <p:txBody>
          <a:bodyPr/>
          <a:lstStyle/>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Assistive Technology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Behavioral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Bereavement Counseling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2000">
                <a:solidFill>
                  <a:prstClr val="black"/>
                </a:solidFill>
              </a:rPr>
              <a:t>Companion Services</a:t>
            </a:r>
            <a:endParaRPr kumimoji="0" lang="en-US" sz="2000" b="0" i="0" u="none" strike="noStrike" kern="1200" cap="none" spc="0" normalizeH="0" baseline="0" noProof="0">
              <a:ln>
                <a:noFill/>
              </a:ln>
              <a:solidFill>
                <a:prstClr val="black"/>
              </a:solidFill>
              <a:effectLst/>
              <a:uLnTx/>
              <a:uFillTx/>
              <a:latin typeface="Gill Sans Std Ligh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Creative Art Therapies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Day Habilitation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2000">
                <a:solidFill>
                  <a:prstClr val="black"/>
                </a:solidFill>
              </a:rPr>
              <a:t>Education Supports</a:t>
            </a:r>
            <a:endParaRPr kumimoji="0" lang="en-US" sz="2000" b="0" i="0" u="none" strike="noStrike" kern="1200" cap="none" spc="0" normalizeH="0" baseline="0" noProof="0">
              <a:ln>
                <a:noFill/>
              </a:ln>
              <a:solidFill>
                <a:prstClr val="black"/>
              </a:solidFill>
              <a:effectLst/>
              <a:uLnTx/>
              <a:uFillTx/>
              <a:latin typeface="Gill Sans Std Light"/>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Employment Readiness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Family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Fitness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2000">
                <a:solidFill>
                  <a:prstClr val="black"/>
                </a:solidFill>
              </a:rPr>
              <a:t>Individualized Day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In-Home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2000">
                <a:solidFill>
                  <a:prstClr val="black"/>
                </a:solidFill>
              </a:rPr>
              <a:t>Massage Therapy</a:t>
            </a:r>
            <a:endParaRPr lang="en-US" sz="2000"/>
          </a:p>
        </p:txBody>
      </p:sp>
      <p:sp>
        <p:nvSpPr>
          <p:cNvPr id="7" name="Content Placeholder 6">
            <a:extLst>
              <a:ext uri="{FF2B5EF4-FFF2-40B4-BE49-F238E27FC236}">
                <a16:creationId xmlns:a16="http://schemas.microsoft.com/office/drawing/2014/main" id="{9D3BAA99-69AB-B35C-2250-0367784625A4}"/>
              </a:ext>
            </a:extLst>
          </p:cNvPr>
          <p:cNvSpPr>
            <a:spLocks noGrp="1"/>
          </p:cNvSpPr>
          <p:nvPr>
            <p:ph sz="half" idx="2"/>
          </p:nvPr>
        </p:nvSpPr>
        <p:spPr>
          <a:xfrm>
            <a:off x="4264249" y="1399430"/>
            <a:ext cx="4278172" cy="5217938"/>
          </a:xfrm>
        </p:spPr>
        <p:txBody>
          <a:bodyPr/>
          <a:lstStyle/>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Nutrition Evaluation</a:t>
            </a:r>
            <a:r>
              <a:rPr lang="en-US" sz="2000">
                <a:solidFill>
                  <a:prstClr val="black"/>
                </a:solidFill>
              </a:rPr>
              <a:t>/Consultation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2000" b="0" i="0" u="none" strike="noStrike" kern="1200" cap="none" spc="0" normalizeH="0" baseline="0" noProof="0">
                <a:ln>
                  <a:noFill/>
                </a:ln>
                <a:solidFill>
                  <a:prstClr val="black"/>
                </a:solidFill>
                <a:effectLst/>
                <a:uLnTx/>
                <a:uFillTx/>
                <a:latin typeface="Gill Sans Std Light"/>
                <a:ea typeface="+mn-ea"/>
                <a:cs typeface="+mn-cs"/>
              </a:rPr>
              <a:t>Occupational Therapy</a:t>
            </a:r>
          </a:p>
          <a:p>
            <a:r>
              <a:rPr lang="en-US" sz="2000"/>
              <a:t>Parenting Supports</a:t>
            </a:r>
          </a:p>
          <a:p>
            <a:r>
              <a:rPr lang="en-US" sz="2000" b="1" i="1"/>
              <a:t>My Life, My Way </a:t>
            </a:r>
            <a:r>
              <a:rPr lang="en-US" sz="2000" b="1"/>
              <a:t>Program</a:t>
            </a:r>
            <a:r>
              <a:rPr lang="en-US" sz="2000"/>
              <a:t>: Participant-Directed Services (PDS)</a:t>
            </a:r>
          </a:p>
          <a:p>
            <a:r>
              <a:rPr lang="en-US" sz="2000"/>
              <a:t>Personal Care Services</a:t>
            </a:r>
          </a:p>
          <a:p>
            <a:r>
              <a:rPr lang="en-US" sz="2000"/>
              <a:t>Physical Therapy</a:t>
            </a:r>
          </a:p>
          <a:p>
            <a:r>
              <a:rPr lang="en-US" sz="2000"/>
              <a:t>Respite Services </a:t>
            </a:r>
          </a:p>
          <a:p>
            <a:r>
              <a:rPr lang="en-US" sz="2000"/>
              <a:t>Sexuality Education</a:t>
            </a:r>
          </a:p>
          <a:p>
            <a:r>
              <a:rPr lang="en-US" sz="2000"/>
              <a:t>Skilled Nursing Services</a:t>
            </a:r>
          </a:p>
          <a:p>
            <a:r>
              <a:rPr lang="en-US" sz="2000"/>
              <a:t>Speech, Hearing and Language</a:t>
            </a:r>
          </a:p>
          <a:p>
            <a:r>
              <a:rPr lang="en-US" sz="2000"/>
              <a:t>Supported Employment</a:t>
            </a:r>
          </a:p>
        </p:txBody>
      </p:sp>
      <p:sp>
        <p:nvSpPr>
          <p:cNvPr id="3" name="Title 2">
            <a:extLst>
              <a:ext uri="{FF2B5EF4-FFF2-40B4-BE49-F238E27FC236}">
                <a16:creationId xmlns:a16="http://schemas.microsoft.com/office/drawing/2014/main" id="{710CE28F-0EF6-5156-990E-A27E1C75F41A}"/>
              </a:ext>
            </a:extLst>
          </p:cNvPr>
          <p:cNvSpPr>
            <a:spLocks noGrp="1"/>
          </p:cNvSpPr>
          <p:nvPr>
            <p:ph type="title"/>
          </p:nvPr>
        </p:nvSpPr>
        <p:spPr>
          <a:xfrm>
            <a:off x="280737" y="497306"/>
            <a:ext cx="7315200" cy="671536"/>
          </a:xfrm>
        </p:spPr>
        <p:txBody>
          <a:bodyPr/>
          <a:lstStyle/>
          <a:p>
            <a:r>
              <a:rPr lang="en-US" sz="4800" b="1">
                <a:solidFill>
                  <a:srgbClr val="C00000"/>
                </a:solidFill>
                <a:latin typeface="Calibri"/>
              </a:rPr>
              <a:t>IFS Waiver Services</a:t>
            </a:r>
            <a:endParaRPr lang="en-US"/>
          </a:p>
        </p:txBody>
      </p:sp>
      <p:sp>
        <p:nvSpPr>
          <p:cNvPr id="6" name="Slide Number Placeholder 5">
            <a:extLst>
              <a:ext uri="{FF2B5EF4-FFF2-40B4-BE49-F238E27FC236}">
                <a16:creationId xmlns:a16="http://schemas.microsoft.com/office/drawing/2014/main" id="{D06DBB6E-8C09-EF06-5FE2-E895E4F9B077}"/>
              </a:ext>
            </a:extLst>
          </p:cNvPr>
          <p:cNvSpPr>
            <a:spLocks noGrp="1"/>
          </p:cNvSpPr>
          <p:nvPr>
            <p:ph type="sldNum" sz="quarter" idx="12"/>
          </p:nvPr>
        </p:nvSpPr>
        <p:spPr>
          <a:xfrm>
            <a:off x="8520059" y="6252243"/>
            <a:ext cx="442452" cy="365125"/>
          </a:xfrm>
        </p:spPr>
        <p:txBody>
          <a:bodyPr/>
          <a:lstStyle/>
          <a:p>
            <a:fld id="{4A75BE36-4E3E-C248-B598-07ED9BB6E047}" type="slidenum">
              <a:rPr lang="en-US" smtClean="0"/>
              <a:pPr/>
              <a:t>24</a:t>
            </a:fld>
            <a:endParaRPr lang="en-US" dirty="0"/>
          </a:p>
        </p:txBody>
      </p:sp>
    </p:spTree>
    <p:extLst>
      <p:ext uri="{BB962C8B-B14F-4D97-AF65-F5344CB8AC3E}">
        <p14:creationId xmlns:p14="http://schemas.microsoft.com/office/powerpoint/2010/main" val="2284769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33955" y="1216551"/>
            <a:ext cx="7721073" cy="5303310"/>
          </a:xfrm>
        </p:spPr>
        <p:txBody>
          <a:bodyPr/>
          <a:lstStyle/>
          <a:p>
            <a:pPr marL="0" indent="0">
              <a:buNone/>
            </a:pPr>
            <a:r>
              <a:rPr kumimoji="0" lang="en-US" sz="2000" b="0" i="0" u="none" strike="noStrike" kern="1200" cap="none" spc="0" normalizeH="0" baseline="0" noProof="0" dirty="0">
                <a:ln>
                  <a:noFill/>
                </a:ln>
                <a:solidFill>
                  <a:prstClr val="black"/>
                </a:solidFill>
                <a:effectLst/>
                <a:uLnTx/>
                <a:uFillTx/>
                <a:latin typeface="Calibri"/>
                <a:ea typeface="+mn-ea"/>
                <a:cs typeface="+mn-cs"/>
              </a:rPr>
              <a:t>Remote Support Services (RSS) are provided to persons enrolled in the Home and Community Based Services (HCBS) Waiver who can utilize equipment/technology needed for remote supports services as recommended by the support team and assessed by the shift enabling technology provider. </a:t>
            </a:r>
          </a:p>
          <a:p>
            <a:pPr marL="0" indent="0">
              <a:buNone/>
            </a:pPr>
            <a:endParaRPr lang="en-US" sz="2000" dirty="0">
              <a:solidFill>
                <a:prstClr val="black"/>
              </a:solidFill>
              <a:latin typeface="Calibri"/>
            </a:endParaRPr>
          </a:p>
          <a:p>
            <a:pPr marL="0" indent="0">
              <a:buNone/>
            </a:pPr>
            <a:r>
              <a:rPr kumimoji="0" lang="en-US" sz="2000" b="0" i="0" u="none" strike="noStrike" kern="1200" cap="none" spc="0" normalizeH="0" baseline="0" noProof="0" dirty="0">
                <a:ln>
                  <a:noFill/>
                </a:ln>
                <a:solidFill>
                  <a:prstClr val="black"/>
                </a:solidFill>
                <a:effectLst/>
                <a:uLnTx/>
                <a:uFillTx/>
                <a:latin typeface="Calibri"/>
                <a:ea typeface="+mn-ea"/>
                <a:cs typeface="+mn-cs"/>
              </a:rPr>
              <a:t>The support team will utilize the Assessing Interest in Remote Supports and Technology tool to assess the person’s ability to benefit at different levels/hours of RSS engagement to determine how many hours the person can engage in this service delivery for the appropriate waiver service(s).</a:t>
            </a:r>
          </a:p>
          <a:p>
            <a:pPr marL="0" indent="0">
              <a:buNone/>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kumimoji="0" lang="en-US" sz="2000" b="0" i="0" u="none" strike="noStrike" kern="1200" cap="none" spc="0" normalizeH="0" baseline="0" noProof="0" dirty="0">
                <a:ln>
                  <a:noFill/>
                </a:ln>
                <a:solidFill>
                  <a:prstClr val="black"/>
                </a:solidFill>
                <a:effectLst/>
                <a:uLnTx/>
                <a:uFillTx/>
                <a:latin typeface="Calibri"/>
                <a:ea typeface="+mn-ea"/>
                <a:cs typeface="+mn-cs"/>
              </a:rPr>
              <a:t>A hybrid model will be used for in-person and remote supports service hours where two service authorizations will be issued to cover the in-person service hours and the remote support service hours. </a:t>
            </a:r>
            <a:r>
              <a:rPr lang="en-US" sz="2000" dirty="0">
                <a:solidFill>
                  <a:prstClr val="black"/>
                </a:solidFill>
                <a:latin typeface="Calibri"/>
              </a:rPr>
              <a:t>RSS have a GT modifier code in the procedure code for eligible waiver services. </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en-US" sz="2000" dirty="0">
              <a:solidFill>
                <a:prstClr val="black"/>
              </a:solidFill>
              <a:latin typeface="Calibri"/>
            </a:endParaRP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678861"/>
          </a:xfrm>
        </p:spPr>
        <p:txBody>
          <a:bodyPr/>
          <a:lstStyle/>
          <a:p>
            <a:r>
              <a:rPr lang="en-US" sz="4000" b="1">
                <a:latin typeface="+mn-lt"/>
              </a:rPr>
              <a:t>Remote Supports Services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3" name="Slide Number Placeholder 2">
            <a:extLst>
              <a:ext uri="{FF2B5EF4-FFF2-40B4-BE49-F238E27FC236}">
                <a16:creationId xmlns:a16="http://schemas.microsoft.com/office/drawing/2014/main" id="{48EC07D6-3C1C-2BCE-5C67-1F92F0D83B46}"/>
              </a:ext>
            </a:extLst>
          </p:cNvPr>
          <p:cNvSpPr>
            <a:spLocks noGrp="1"/>
          </p:cNvSpPr>
          <p:nvPr>
            <p:ph type="sldNum" sz="quarter" idx="12"/>
          </p:nvPr>
        </p:nvSpPr>
        <p:spPr>
          <a:xfrm>
            <a:off x="8580075" y="6320205"/>
            <a:ext cx="420329" cy="365125"/>
          </a:xfrm>
        </p:spPr>
        <p:txBody>
          <a:bodyPr/>
          <a:lstStyle/>
          <a:p>
            <a:fld id="{4A75BE36-4E3E-C248-B598-07ED9BB6E047}" type="slidenum">
              <a:rPr lang="en-US" smtClean="0"/>
              <a:pPr/>
              <a:t>25</a:t>
            </a:fld>
            <a:endParaRPr lang="en-US" dirty="0"/>
          </a:p>
        </p:txBody>
      </p:sp>
    </p:spTree>
    <p:extLst>
      <p:ext uri="{BB962C8B-B14F-4D97-AF65-F5344CB8AC3E}">
        <p14:creationId xmlns:p14="http://schemas.microsoft.com/office/powerpoint/2010/main" val="1710049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958A5-E555-C3B2-8B47-C0E5E05BA30A}"/>
              </a:ext>
            </a:extLst>
          </p:cNvPr>
          <p:cNvSpPr>
            <a:spLocks noGrp="1"/>
          </p:cNvSpPr>
          <p:nvPr>
            <p:ph sz="half" idx="1"/>
          </p:nvPr>
        </p:nvSpPr>
        <p:spPr>
          <a:xfrm>
            <a:off x="402715" y="1643339"/>
            <a:ext cx="3861534" cy="4903648"/>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400">
                <a:solidFill>
                  <a:prstClr val="black"/>
                </a:solidFill>
                <a:latin typeface="Gill Sans Std Bold"/>
              </a:rPr>
              <a:t>R</a:t>
            </a:r>
            <a:r>
              <a:rPr kumimoji="0" lang="en-US" sz="2400" b="0" i="0" u="none" strike="noStrike" kern="1200" cap="none" spc="0" normalizeH="0" baseline="0" noProof="0">
                <a:ln>
                  <a:noFill/>
                </a:ln>
                <a:solidFill>
                  <a:prstClr val="black"/>
                </a:solidFill>
                <a:effectLst/>
                <a:uLnTx/>
                <a:uFillTx/>
                <a:latin typeface="Gill Sans Std Bold"/>
                <a:ea typeface="+mn-ea"/>
              </a:rPr>
              <a:t>emote Supports Services (RSS) will be available to participants six (6) months post the ending of the Public Health Emergency (PHE). RSS will enable persons to be more independent and less reliant on staff to be physically present to receive support. RSS will be available for the following IDD and IFS Waiver services: </a:t>
            </a:r>
          </a:p>
          <a:p>
            <a:endParaRPr lang="en-US"/>
          </a:p>
          <a:p>
            <a:endParaRPr lang="en-US"/>
          </a:p>
        </p:txBody>
      </p:sp>
      <p:sp>
        <p:nvSpPr>
          <p:cNvPr id="7" name="Content Placeholder 6">
            <a:extLst>
              <a:ext uri="{FF2B5EF4-FFF2-40B4-BE49-F238E27FC236}">
                <a16:creationId xmlns:a16="http://schemas.microsoft.com/office/drawing/2014/main" id="{9D3BAA99-69AB-B35C-2250-0367784625A4}"/>
              </a:ext>
            </a:extLst>
          </p:cNvPr>
          <p:cNvSpPr>
            <a:spLocks noGrp="1"/>
          </p:cNvSpPr>
          <p:nvPr>
            <p:ph sz="half" idx="2"/>
          </p:nvPr>
        </p:nvSpPr>
        <p:spPr>
          <a:xfrm>
            <a:off x="4495799" y="1572958"/>
            <a:ext cx="4245486" cy="5044410"/>
          </a:xfrm>
        </p:spPr>
        <p:txBody>
          <a:bodyPr/>
          <a:lstStyle/>
          <a:p>
            <a:r>
              <a:rPr lang="en-US" sz="1600"/>
              <a:t>Behavioral Supports</a:t>
            </a:r>
          </a:p>
          <a:p>
            <a:r>
              <a:rPr lang="en-US" sz="1600"/>
              <a:t>Bereavement Counseling</a:t>
            </a:r>
          </a:p>
          <a:p>
            <a:r>
              <a:rPr lang="en-US" sz="1600"/>
              <a:t>Creative Art Therapies</a:t>
            </a:r>
          </a:p>
          <a:p>
            <a:r>
              <a:rPr lang="en-US" sz="1600"/>
              <a:t>Day Habilitation</a:t>
            </a:r>
          </a:p>
          <a:p>
            <a:r>
              <a:rPr lang="en-US" sz="1600"/>
              <a:t>Employment Readiness</a:t>
            </a:r>
          </a:p>
          <a:p>
            <a:r>
              <a:rPr lang="en-US" sz="1600"/>
              <a:t>Family Training</a:t>
            </a:r>
          </a:p>
          <a:p>
            <a:r>
              <a:rPr lang="en-US" sz="1600"/>
              <a:t>Fitness Training</a:t>
            </a:r>
          </a:p>
          <a:p>
            <a:r>
              <a:rPr lang="en-US" sz="1600"/>
              <a:t>Nutrition Evaluation/Consultation</a:t>
            </a:r>
          </a:p>
          <a:p>
            <a:r>
              <a:rPr lang="en-US" sz="1600"/>
              <a:t>Occupational Therapy</a:t>
            </a:r>
          </a:p>
          <a:p>
            <a:r>
              <a:rPr lang="en-US" sz="1600"/>
              <a:t>Parenting Supports</a:t>
            </a:r>
          </a:p>
          <a:p>
            <a:r>
              <a:rPr lang="en-US" sz="1600"/>
              <a:t>Sexuality Education</a:t>
            </a:r>
          </a:p>
          <a:p>
            <a:r>
              <a:rPr lang="en-US" sz="1600"/>
              <a:t>Speech, Hearing and Language</a:t>
            </a:r>
          </a:p>
          <a:p>
            <a:r>
              <a:rPr lang="en-US" sz="1600"/>
              <a:t>Supported Employment</a:t>
            </a:r>
          </a:p>
          <a:p>
            <a:r>
              <a:rPr lang="en-US" sz="1600"/>
              <a:t>Supported Living w/without Transportation</a:t>
            </a:r>
          </a:p>
          <a:p>
            <a:r>
              <a:rPr lang="en-US" sz="1600"/>
              <a:t>Supported Living Periodic w/without Transportation</a:t>
            </a:r>
          </a:p>
        </p:txBody>
      </p:sp>
      <p:sp>
        <p:nvSpPr>
          <p:cNvPr id="3" name="Title 2">
            <a:extLst>
              <a:ext uri="{FF2B5EF4-FFF2-40B4-BE49-F238E27FC236}">
                <a16:creationId xmlns:a16="http://schemas.microsoft.com/office/drawing/2014/main" id="{710CE28F-0EF6-5156-990E-A27E1C75F41A}"/>
              </a:ext>
            </a:extLst>
          </p:cNvPr>
          <p:cNvSpPr>
            <a:spLocks noGrp="1"/>
          </p:cNvSpPr>
          <p:nvPr>
            <p:ph type="title"/>
          </p:nvPr>
        </p:nvSpPr>
        <p:spPr>
          <a:xfrm>
            <a:off x="280737" y="497306"/>
            <a:ext cx="7315200" cy="1143000"/>
          </a:xfrm>
        </p:spPr>
        <p:txBody>
          <a:bodyPr/>
          <a:lstStyle/>
          <a:p>
            <a:r>
              <a:rPr lang="en-US" sz="4800" b="1">
                <a:solidFill>
                  <a:srgbClr val="C00000"/>
                </a:solidFill>
                <a:latin typeface="Calibri"/>
              </a:rPr>
              <a:t>Remote Supports Services</a:t>
            </a:r>
            <a:endParaRPr lang="en-US"/>
          </a:p>
        </p:txBody>
      </p:sp>
      <p:sp>
        <p:nvSpPr>
          <p:cNvPr id="6" name="Slide Number Placeholder 5">
            <a:extLst>
              <a:ext uri="{FF2B5EF4-FFF2-40B4-BE49-F238E27FC236}">
                <a16:creationId xmlns:a16="http://schemas.microsoft.com/office/drawing/2014/main" id="{BF672AA5-30E5-2049-ADB5-4016472EBC6C}"/>
              </a:ext>
            </a:extLst>
          </p:cNvPr>
          <p:cNvSpPr>
            <a:spLocks noGrp="1"/>
          </p:cNvSpPr>
          <p:nvPr>
            <p:ph type="sldNum" sz="quarter" idx="12"/>
          </p:nvPr>
        </p:nvSpPr>
        <p:spPr>
          <a:xfrm>
            <a:off x="8559880" y="6364424"/>
            <a:ext cx="412955" cy="365125"/>
          </a:xfrm>
        </p:spPr>
        <p:txBody>
          <a:bodyPr/>
          <a:lstStyle/>
          <a:p>
            <a:fld id="{4A75BE36-4E3E-C248-B598-07ED9BB6E047}" type="slidenum">
              <a:rPr lang="en-US" smtClean="0"/>
              <a:pPr/>
              <a:t>26</a:t>
            </a:fld>
            <a:endParaRPr lang="en-US" dirty="0"/>
          </a:p>
        </p:txBody>
      </p:sp>
    </p:spTree>
    <p:extLst>
      <p:ext uri="{BB962C8B-B14F-4D97-AF65-F5344CB8AC3E}">
        <p14:creationId xmlns:p14="http://schemas.microsoft.com/office/powerpoint/2010/main" val="296464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958A5-E555-C3B2-8B47-C0E5E05BA30A}"/>
              </a:ext>
            </a:extLst>
          </p:cNvPr>
          <p:cNvSpPr>
            <a:spLocks noGrp="1"/>
          </p:cNvSpPr>
          <p:nvPr>
            <p:ph type="body" sz="half" idx="2"/>
          </p:nvPr>
        </p:nvSpPr>
        <p:spPr>
          <a:xfrm>
            <a:off x="227416" y="1208599"/>
            <a:ext cx="8002184" cy="5372238"/>
          </a:xfrm>
        </p:spPr>
        <p:txBody>
          <a:bodyPr/>
          <a:lstStyle/>
          <a:p>
            <a:pPr marL="0" marR="0" lvl="0" indent="0" algn="l" defTabSz="457200" rtl="0" eaLnBrk="1" fontAlgn="auto" latinLnBrk="0" hangingPunct="1">
              <a:lnSpc>
                <a:spcPct val="100000"/>
              </a:lnSpc>
              <a:spcBef>
                <a:spcPct val="20000"/>
              </a:spcBef>
              <a:spcAft>
                <a:spcPts val="0"/>
              </a:spcAft>
              <a:buClr>
                <a:srgbClr val="C40033"/>
              </a:buClr>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Remote Support Services (RSS) will be a separate billable service with a specialized rate different from the in-person service delivery rate in some circumstances. RSS rates for the following services will maintain the same rates: </a:t>
            </a:r>
          </a:p>
          <a:p>
            <a:pPr marL="0" marR="0" lvl="0" indent="0" algn="l" defTabSz="457200" rtl="0" eaLnBrk="1" fontAlgn="auto" latinLnBrk="0" hangingPunct="1">
              <a:lnSpc>
                <a:spcPct val="100000"/>
              </a:lnSpc>
              <a:spcBef>
                <a:spcPct val="20000"/>
              </a:spcBef>
              <a:spcAft>
                <a:spcPts val="0"/>
              </a:spcAft>
              <a:buClr>
                <a:srgbClr val="C40033"/>
              </a:buClr>
              <a:buSzTx/>
              <a:buFont typeface="Arial"/>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Bereavement Counseling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Creative Art Therapies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Fitness Training </a:t>
            </a:r>
            <a:r>
              <a:rPr lang="en-US" sz="2000" dirty="0">
                <a:solidFill>
                  <a:prstClr val="black"/>
                </a:solidFill>
                <a:latin typeface="Calibri"/>
                <a:cs typeface="+mn-cs"/>
              </a:rPr>
              <a:t>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000" dirty="0">
                <a:solidFill>
                  <a:prstClr val="black"/>
                </a:solidFill>
                <a:latin typeface="Calibri"/>
                <a:cs typeface="+mn-cs"/>
              </a:rPr>
              <a:t>Nutrition Evaluation/Consultation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000" dirty="0">
                <a:solidFill>
                  <a:prstClr val="black"/>
                </a:solidFill>
                <a:latin typeface="Calibri"/>
                <a:cs typeface="+mn-cs"/>
              </a:rPr>
              <a:t>Occupational Therapy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000" dirty="0">
                <a:solidFill>
                  <a:prstClr val="black"/>
                </a:solidFill>
                <a:latin typeface="Calibri"/>
                <a:cs typeface="+mn-cs"/>
              </a:rPr>
              <a:t>Parenting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Sexuality Education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Speech, Hearing and Language Services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Supported Employment Services</a:t>
            </a:r>
          </a:p>
          <a:p>
            <a:endParaRPr lang="en-US" dirty="0"/>
          </a:p>
        </p:txBody>
      </p:sp>
      <p:sp>
        <p:nvSpPr>
          <p:cNvPr id="3" name="Title 2">
            <a:extLst>
              <a:ext uri="{FF2B5EF4-FFF2-40B4-BE49-F238E27FC236}">
                <a16:creationId xmlns:a16="http://schemas.microsoft.com/office/drawing/2014/main" id="{710CE28F-0EF6-5156-990E-A27E1C75F41A}"/>
              </a:ext>
            </a:extLst>
          </p:cNvPr>
          <p:cNvSpPr>
            <a:spLocks noGrp="1"/>
          </p:cNvSpPr>
          <p:nvPr>
            <p:ph type="title"/>
          </p:nvPr>
        </p:nvSpPr>
        <p:spPr>
          <a:xfrm>
            <a:off x="264695" y="409074"/>
            <a:ext cx="7315200" cy="890337"/>
          </a:xfrm>
        </p:spPr>
        <p:txBody>
          <a:bodyPr/>
          <a:lstStyle/>
          <a:p>
            <a:r>
              <a:rPr lang="en-US" sz="4000" b="1">
                <a:solidFill>
                  <a:srgbClr val="C00000"/>
                </a:solidFill>
                <a:latin typeface="Calibri"/>
              </a:rPr>
              <a:t>Remote Supports Services Rates</a:t>
            </a:r>
            <a:endParaRPr lang="en-US" sz="4000"/>
          </a:p>
        </p:txBody>
      </p:sp>
      <p:sp>
        <p:nvSpPr>
          <p:cNvPr id="6" name="Slide Number Placeholder 5">
            <a:extLst>
              <a:ext uri="{FF2B5EF4-FFF2-40B4-BE49-F238E27FC236}">
                <a16:creationId xmlns:a16="http://schemas.microsoft.com/office/drawing/2014/main" id="{B09CC335-459D-8993-3308-7108CB000309}"/>
              </a:ext>
            </a:extLst>
          </p:cNvPr>
          <p:cNvSpPr>
            <a:spLocks noGrp="1"/>
          </p:cNvSpPr>
          <p:nvPr>
            <p:ph type="sldNum" sz="quarter" idx="12"/>
          </p:nvPr>
        </p:nvSpPr>
        <p:spPr>
          <a:xfrm>
            <a:off x="8635180" y="6215712"/>
            <a:ext cx="376084" cy="365125"/>
          </a:xfrm>
        </p:spPr>
        <p:txBody>
          <a:bodyPr/>
          <a:lstStyle/>
          <a:p>
            <a:fld id="{4A75BE36-4E3E-C248-B598-07ED9BB6E047}" type="slidenum">
              <a:rPr lang="en-US" smtClean="0"/>
              <a:pPr/>
              <a:t>27</a:t>
            </a:fld>
            <a:endParaRPr lang="en-US" dirty="0"/>
          </a:p>
        </p:txBody>
      </p:sp>
    </p:spTree>
    <p:extLst>
      <p:ext uri="{BB962C8B-B14F-4D97-AF65-F5344CB8AC3E}">
        <p14:creationId xmlns:p14="http://schemas.microsoft.com/office/powerpoint/2010/main" val="62602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958A5-E555-C3B2-8B47-C0E5E05BA30A}"/>
              </a:ext>
            </a:extLst>
          </p:cNvPr>
          <p:cNvSpPr>
            <a:spLocks noGrp="1"/>
          </p:cNvSpPr>
          <p:nvPr>
            <p:ph type="body" sz="half" idx="2"/>
          </p:nvPr>
        </p:nvSpPr>
        <p:spPr>
          <a:xfrm>
            <a:off x="227416" y="1383445"/>
            <a:ext cx="8002184" cy="5197391"/>
          </a:xfrm>
        </p:spPr>
        <p:txBody>
          <a:bodyPr/>
          <a:lstStyle/>
          <a:p>
            <a:pPr marL="0" marR="0" lvl="0" indent="0" algn="l" defTabSz="457200" rtl="0" eaLnBrk="1" fontAlgn="auto" latinLnBrk="0" hangingPunct="1">
              <a:lnSpc>
                <a:spcPct val="100000"/>
              </a:lnSpc>
              <a:spcBef>
                <a:spcPct val="20000"/>
              </a:spcBef>
              <a:spcAft>
                <a:spcPts val="0"/>
              </a:spcAft>
              <a:buClr>
                <a:srgbClr val="C40033"/>
              </a:buClr>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Remote Support Services (RSS) rates for the following services will </a:t>
            </a:r>
            <a:r>
              <a:rPr lang="en-US" sz="2400" dirty="0">
                <a:solidFill>
                  <a:prstClr val="black"/>
                </a:solidFill>
                <a:latin typeface="Calibri"/>
                <a:cs typeface="+mn-cs"/>
              </a:rPr>
              <a:t>have specialized rates different from the in-person service delivery rates</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ct val="20000"/>
              </a:spcBef>
              <a:spcAft>
                <a:spcPts val="0"/>
              </a:spcAft>
              <a:buClr>
                <a:srgbClr val="C40033"/>
              </a:buClr>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Day Habilitation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Employment Readiness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Supported Living w/without Transportation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panose="020B0604020202020204" pitchFamily="34" charset="0"/>
              <a:buChar char="•"/>
              <a:tabLst/>
              <a:defRPr/>
            </a:pPr>
            <a:r>
              <a:rPr lang="en-US" sz="2200" dirty="0">
                <a:solidFill>
                  <a:prstClr val="black"/>
                </a:solidFill>
                <a:latin typeface="Calibri"/>
                <a:cs typeface="+mn-cs"/>
              </a:rPr>
              <a:t>Supported Living Periodic w/without Transportation</a:t>
            </a:r>
          </a:p>
          <a:p>
            <a:pPr marR="0" lvl="0" algn="l" defTabSz="457200" rtl="0" eaLnBrk="1" fontAlgn="auto" latinLnBrk="0" hangingPunct="1">
              <a:lnSpc>
                <a:spcPct val="100000"/>
              </a:lnSpc>
              <a:spcBef>
                <a:spcPct val="20000"/>
              </a:spcBef>
              <a:spcAft>
                <a:spcPts val="0"/>
              </a:spcAft>
              <a:buClr>
                <a:srgbClr val="C40033"/>
              </a:buClr>
              <a:buSzTx/>
              <a:tabLst/>
              <a:defRPr/>
            </a:pPr>
            <a:endParaRPr lang="en-US" sz="2200" dirty="0">
              <a:solidFill>
                <a:prstClr val="black"/>
              </a:solidFill>
              <a:latin typeface="Calibri"/>
              <a:cs typeface="+mn-cs"/>
            </a:endParaRPr>
          </a:p>
          <a:p>
            <a:pPr marR="0" lvl="0" algn="l" defTabSz="457200" rtl="0" eaLnBrk="1" fontAlgn="auto" latinLnBrk="0" hangingPunct="1">
              <a:lnSpc>
                <a:spcPct val="100000"/>
              </a:lnSpc>
              <a:spcBef>
                <a:spcPct val="20000"/>
              </a:spcBef>
              <a:spcAft>
                <a:spcPts val="0"/>
              </a:spcAft>
              <a:buClr>
                <a:srgbClr val="C40033"/>
              </a:buClr>
              <a:buSzTx/>
              <a:tabLst/>
              <a:defRPr/>
            </a:pPr>
            <a:r>
              <a:rPr lang="en-US" sz="2200" dirty="0">
                <a:solidFill>
                  <a:prstClr val="black"/>
                </a:solidFill>
                <a:latin typeface="Calibri"/>
                <a:cs typeface="+mn-cs"/>
              </a:rPr>
              <a:t>The transportation component of supported living with transportation remote supports and supported living periodic with transportation remote supports will maintain the same rates as in-person rates.</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
        <p:nvSpPr>
          <p:cNvPr id="3" name="Title 2">
            <a:extLst>
              <a:ext uri="{FF2B5EF4-FFF2-40B4-BE49-F238E27FC236}">
                <a16:creationId xmlns:a16="http://schemas.microsoft.com/office/drawing/2014/main" id="{710CE28F-0EF6-5156-990E-A27E1C75F41A}"/>
              </a:ext>
            </a:extLst>
          </p:cNvPr>
          <p:cNvSpPr>
            <a:spLocks noGrp="1"/>
          </p:cNvSpPr>
          <p:nvPr>
            <p:ph type="title"/>
          </p:nvPr>
        </p:nvSpPr>
        <p:spPr>
          <a:xfrm>
            <a:off x="264695" y="409074"/>
            <a:ext cx="7315200" cy="890337"/>
          </a:xfrm>
        </p:spPr>
        <p:txBody>
          <a:bodyPr/>
          <a:lstStyle/>
          <a:p>
            <a:r>
              <a:rPr lang="en-US" sz="4000" b="1">
                <a:solidFill>
                  <a:srgbClr val="C00000"/>
                </a:solidFill>
                <a:latin typeface="Calibri"/>
              </a:rPr>
              <a:t>Remote Supports Services Rates</a:t>
            </a:r>
            <a:endParaRPr lang="en-US" sz="4000"/>
          </a:p>
        </p:txBody>
      </p:sp>
      <p:sp>
        <p:nvSpPr>
          <p:cNvPr id="6" name="Slide Number Placeholder 5">
            <a:extLst>
              <a:ext uri="{FF2B5EF4-FFF2-40B4-BE49-F238E27FC236}">
                <a16:creationId xmlns:a16="http://schemas.microsoft.com/office/drawing/2014/main" id="{E010FE97-5CC8-5A13-6615-DDBEC89D5423}"/>
              </a:ext>
            </a:extLst>
          </p:cNvPr>
          <p:cNvSpPr>
            <a:spLocks noGrp="1"/>
          </p:cNvSpPr>
          <p:nvPr>
            <p:ph type="sldNum" sz="quarter" idx="12"/>
          </p:nvPr>
        </p:nvSpPr>
        <p:spPr>
          <a:xfrm>
            <a:off x="8459385" y="6312105"/>
            <a:ext cx="457199" cy="365125"/>
          </a:xfrm>
        </p:spPr>
        <p:txBody>
          <a:bodyPr/>
          <a:lstStyle/>
          <a:p>
            <a:fld id="{4A75BE36-4E3E-C248-B598-07ED9BB6E047}" type="slidenum">
              <a:rPr lang="en-US" smtClean="0"/>
              <a:pPr/>
              <a:t>28</a:t>
            </a:fld>
            <a:endParaRPr lang="en-US" dirty="0"/>
          </a:p>
        </p:txBody>
      </p:sp>
    </p:spTree>
    <p:extLst>
      <p:ext uri="{BB962C8B-B14F-4D97-AF65-F5344CB8AC3E}">
        <p14:creationId xmlns:p14="http://schemas.microsoft.com/office/powerpoint/2010/main" val="1797472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439183-DADC-682C-93B7-AA1EC2863780}"/>
              </a:ext>
            </a:extLst>
          </p:cNvPr>
          <p:cNvSpPr>
            <a:spLocks noGrp="1"/>
          </p:cNvSpPr>
          <p:nvPr>
            <p:ph type="body" sz="half" idx="2"/>
          </p:nvPr>
        </p:nvSpPr>
        <p:spPr>
          <a:xfrm>
            <a:off x="270345" y="1664836"/>
            <a:ext cx="7959255" cy="4961614"/>
          </a:xfrm>
        </p:spPr>
        <p:txBody>
          <a:bodyPr/>
          <a:lstStyle/>
          <a:p>
            <a:r>
              <a:rPr lang="en-US" sz="2000" dirty="0"/>
              <a:t>Waiver services that cannot be delivered remotely 100% of the time and has a requirement for in-person visits include the following: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Behavioral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Bereavement Counseling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Creative Art Therapies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Day Habilitation </a:t>
            </a:r>
            <a:r>
              <a:rPr kumimoji="0" lang="en-US" sz="1600" b="0" i="1" u="none" strike="noStrike" kern="1200" cap="none" spc="0" normalizeH="0" baseline="0" noProof="0" dirty="0">
                <a:ln>
                  <a:noFill/>
                </a:ln>
                <a:solidFill>
                  <a:prstClr val="black"/>
                </a:solidFill>
                <a:effectLst/>
                <a:uLnTx/>
                <a:uFillTx/>
                <a:latin typeface="Gill Sans Std Light"/>
                <a:ea typeface="+mn-ea"/>
                <a:cs typeface="+mn-cs"/>
              </a:rPr>
              <a:t>(RSS can be provided no more than 4 hours per day)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Employment Readiness </a:t>
            </a:r>
            <a:r>
              <a:rPr kumimoji="0" lang="en-US" sz="1600" b="0" i="1" u="none" strike="noStrike" kern="1200" cap="none" spc="0" normalizeH="0" baseline="0" noProof="0" dirty="0">
                <a:ln>
                  <a:noFill/>
                </a:ln>
                <a:solidFill>
                  <a:prstClr val="black"/>
                </a:solidFill>
                <a:effectLst/>
                <a:uLnTx/>
                <a:uFillTx/>
                <a:latin typeface="Gill Sans Std Light"/>
                <a:ea typeface="+mn-ea"/>
                <a:cs typeface="+mn-cs"/>
              </a:rPr>
              <a:t>(RSS can be provided no more than 4 hours per day)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Family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Fitness Training</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Nutrition Evaluation/Consultation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Occupational Therapy</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Parenting Supports</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Sexuality Education</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Speech, Hearing and Language</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kumimoji="0" lang="en-US" sz="1600" b="0" i="0" u="none" strike="noStrike" kern="1200" cap="none" spc="0" normalizeH="0" baseline="0" noProof="0" dirty="0">
                <a:ln>
                  <a:noFill/>
                </a:ln>
                <a:solidFill>
                  <a:prstClr val="black"/>
                </a:solidFill>
                <a:effectLst/>
                <a:uLnTx/>
                <a:uFillTx/>
                <a:latin typeface="Gill Sans Std Light"/>
                <a:ea typeface="+mn-ea"/>
                <a:cs typeface="+mn-cs"/>
              </a:rPr>
              <a:t>Supported Employment</a:t>
            </a:r>
          </a:p>
          <a:p>
            <a:pPr marL="342900" marR="0" lvl="0" indent="-342900" algn="l" defTabSz="457200" rtl="0" eaLnBrk="1" fontAlgn="auto" latinLnBrk="0" hangingPunct="1">
              <a:lnSpc>
                <a:spcPct val="100000"/>
              </a:lnSpc>
              <a:spcBef>
                <a:spcPct val="20000"/>
              </a:spcBef>
              <a:spcAft>
                <a:spcPts val="0"/>
              </a:spcAft>
              <a:buClr>
                <a:srgbClr val="C40033"/>
              </a:buClr>
              <a:buSzTx/>
              <a:buFont typeface="Arial"/>
              <a:buChar char="•"/>
              <a:tabLst/>
              <a:defRPr/>
            </a:pPr>
            <a:r>
              <a:rPr lang="en-US" sz="1600" dirty="0">
                <a:solidFill>
                  <a:prstClr val="black"/>
                </a:solidFill>
                <a:cs typeface="+mn-cs"/>
              </a:rPr>
              <a:t>Supported Living Periodic </a:t>
            </a:r>
            <a:endParaRPr kumimoji="0" lang="en-US" sz="1600" b="0" i="0" u="none" strike="noStrike" kern="1200" cap="none" spc="0" normalizeH="0" baseline="0" noProof="0" dirty="0">
              <a:ln>
                <a:noFill/>
              </a:ln>
              <a:solidFill>
                <a:prstClr val="black"/>
              </a:solidFill>
              <a:effectLst/>
              <a:uLnTx/>
              <a:uFillTx/>
              <a:latin typeface="Gill Sans Std Light"/>
              <a:ea typeface="+mn-ea"/>
              <a:cs typeface="+mn-cs"/>
            </a:endParaRPr>
          </a:p>
          <a:p>
            <a:endParaRPr lang="en-US" sz="2000" dirty="0"/>
          </a:p>
          <a:p>
            <a:endParaRPr lang="en-US" sz="2000" dirty="0"/>
          </a:p>
        </p:txBody>
      </p:sp>
      <p:sp>
        <p:nvSpPr>
          <p:cNvPr id="3" name="Title 2">
            <a:extLst>
              <a:ext uri="{FF2B5EF4-FFF2-40B4-BE49-F238E27FC236}">
                <a16:creationId xmlns:a16="http://schemas.microsoft.com/office/drawing/2014/main" id="{7AEF6673-602C-453D-3459-87CE2F92FF92}"/>
              </a:ext>
            </a:extLst>
          </p:cNvPr>
          <p:cNvSpPr>
            <a:spLocks noGrp="1"/>
          </p:cNvSpPr>
          <p:nvPr>
            <p:ph type="title"/>
          </p:nvPr>
        </p:nvSpPr>
        <p:spPr>
          <a:xfrm>
            <a:off x="270345" y="392060"/>
            <a:ext cx="7816132" cy="1166523"/>
          </a:xfrm>
        </p:spPr>
        <p:txBody>
          <a:bodyPr/>
          <a:lstStyle/>
          <a:p>
            <a:r>
              <a:rPr lang="en-US" sz="4000" b="1" dirty="0"/>
              <a:t>Remote Supports Services Delivery Limitations</a:t>
            </a:r>
          </a:p>
        </p:txBody>
      </p:sp>
      <p:sp>
        <p:nvSpPr>
          <p:cNvPr id="5" name="TextBox 4">
            <a:extLst>
              <a:ext uri="{FF2B5EF4-FFF2-40B4-BE49-F238E27FC236}">
                <a16:creationId xmlns:a16="http://schemas.microsoft.com/office/drawing/2014/main" id="{40C3BB1D-8C7F-CEC6-8B6B-7E59A2780992}"/>
              </a:ext>
            </a:extLst>
          </p:cNvPr>
          <p:cNvSpPr txBox="1"/>
          <p:nvPr/>
        </p:nvSpPr>
        <p:spPr>
          <a:xfrm>
            <a:off x="5025225" y="4608375"/>
            <a:ext cx="306125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t>Supported Living daily requires in-person visits and may be delivered remotely up to 75% of the time the person receives supported living services per day.</a:t>
            </a:r>
          </a:p>
        </p:txBody>
      </p:sp>
      <p:sp>
        <p:nvSpPr>
          <p:cNvPr id="7" name="Slide Number Placeholder 6">
            <a:extLst>
              <a:ext uri="{FF2B5EF4-FFF2-40B4-BE49-F238E27FC236}">
                <a16:creationId xmlns:a16="http://schemas.microsoft.com/office/drawing/2014/main" id="{F229DDF6-8DB2-820F-1710-6F6A022BF0BE}"/>
              </a:ext>
            </a:extLst>
          </p:cNvPr>
          <p:cNvSpPr>
            <a:spLocks noGrp="1"/>
          </p:cNvSpPr>
          <p:nvPr>
            <p:ph type="sldNum" sz="quarter" idx="12"/>
          </p:nvPr>
        </p:nvSpPr>
        <p:spPr>
          <a:xfrm>
            <a:off x="8502445" y="6362701"/>
            <a:ext cx="457200" cy="365125"/>
          </a:xfrm>
        </p:spPr>
        <p:txBody>
          <a:bodyPr/>
          <a:lstStyle/>
          <a:p>
            <a:fld id="{4A75BE36-4E3E-C248-B598-07ED9BB6E047}" type="slidenum">
              <a:rPr lang="en-US" smtClean="0"/>
              <a:pPr/>
              <a:t>29</a:t>
            </a:fld>
            <a:endParaRPr lang="en-US" dirty="0"/>
          </a:p>
        </p:txBody>
      </p:sp>
    </p:spTree>
    <p:extLst>
      <p:ext uri="{BB962C8B-B14F-4D97-AF65-F5344CB8AC3E}">
        <p14:creationId xmlns:p14="http://schemas.microsoft.com/office/powerpoint/2010/main" val="318578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41434" y="1511166"/>
            <a:ext cx="7525773" cy="3522010"/>
          </a:xfrm>
        </p:spPr>
        <p:txBody>
          <a:bodyPr/>
          <a:lstStyle/>
          <a:p>
            <a:pPr marL="0" indent="0">
              <a:buNone/>
            </a:pPr>
            <a:endParaRPr lang="en-US" sz="2000" dirty="0">
              <a:solidFill>
                <a:srgbClr val="111111"/>
              </a:solidFill>
              <a:latin typeface="+mj-lt"/>
            </a:endParaRPr>
          </a:p>
          <a:p>
            <a:pPr marL="0" indent="0">
              <a:buNone/>
            </a:pPr>
            <a:r>
              <a:rPr lang="en-US" sz="2000" b="0" i="0" dirty="0">
                <a:solidFill>
                  <a:srgbClr val="111111"/>
                </a:solidFill>
                <a:effectLst/>
                <a:latin typeface="+mj-lt"/>
              </a:rPr>
              <a:t>On January 30, 2023, the Biden Administration announced that the PHE will end on </a:t>
            </a:r>
            <a:r>
              <a:rPr lang="en-US" sz="2000" b="1" i="0" dirty="0">
                <a:solidFill>
                  <a:srgbClr val="111111"/>
                </a:solidFill>
                <a:effectLst/>
                <a:latin typeface="+mj-lt"/>
              </a:rPr>
              <a:t>May 11, 2023</a:t>
            </a:r>
            <a:r>
              <a:rPr lang="en-US" sz="2000" b="0" i="0" dirty="0">
                <a:solidFill>
                  <a:srgbClr val="111111"/>
                </a:solidFill>
                <a:effectLst/>
                <a:latin typeface="+mj-lt"/>
              </a:rPr>
              <a:t>. DDS has created a three-phase approach to returning to normal operations. The first phase is Service Coordination scheduling IDT meetings, as needed, to prepare supported persons for the ending of the PHE, the second phase is unwinding of program &amp; service authorization flexibilities, and the final phase is the return to normal operations. </a:t>
            </a:r>
            <a:r>
              <a:rPr lang="en-US" sz="2000" b="0" i="0" u="sng" dirty="0">
                <a:solidFill>
                  <a:srgbClr val="111111"/>
                </a:solidFill>
                <a:effectLst/>
                <a:latin typeface="+mj-lt"/>
              </a:rPr>
              <a:t>Flexibilities and enhanced rates will cease 6 months post the ending of the PHE, effective November 11, 2023</a:t>
            </a:r>
            <a:r>
              <a:rPr lang="en-US" sz="2000" b="0" i="0" dirty="0">
                <a:solidFill>
                  <a:srgbClr val="111111"/>
                </a:solidFill>
                <a:effectLst/>
                <a:latin typeface="+mj-lt"/>
              </a:rPr>
              <a:t>.</a:t>
            </a:r>
          </a:p>
          <a:p>
            <a:pPr marL="0" indent="0">
              <a:buNone/>
            </a:pPr>
            <a:endParaRPr lang="en-US" sz="2000" dirty="0">
              <a:solidFill>
                <a:srgbClr val="111111"/>
              </a:solidFill>
              <a:latin typeface="+mj-lt"/>
            </a:endParaRPr>
          </a:p>
          <a:p>
            <a:pPr marL="0" indent="0">
              <a:buNone/>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851153"/>
          </a:xfrm>
        </p:spPr>
        <p:txBody>
          <a:bodyPr/>
          <a:lstStyle/>
          <a:p>
            <a:pPr algn="ctr"/>
            <a:r>
              <a:rPr lang="en-US" sz="4000" b="1">
                <a:latin typeface="+mn-lt"/>
              </a:rPr>
              <a:t>Unwinding From The PHE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3" name="Slide Number Placeholder 2">
            <a:extLst>
              <a:ext uri="{FF2B5EF4-FFF2-40B4-BE49-F238E27FC236}">
                <a16:creationId xmlns:a16="http://schemas.microsoft.com/office/drawing/2014/main" id="{94EDA8A3-A7B5-8645-3229-1508C908CD7D}"/>
              </a:ext>
            </a:extLst>
          </p:cNvPr>
          <p:cNvSpPr>
            <a:spLocks noGrp="1"/>
          </p:cNvSpPr>
          <p:nvPr>
            <p:ph type="sldNum" sz="quarter" idx="12"/>
          </p:nvPr>
        </p:nvSpPr>
        <p:spPr>
          <a:xfrm>
            <a:off x="7878923" y="6421830"/>
            <a:ext cx="1061884" cy="201615"/>
          </a:xfrm>
        </p:spPr>
        <p:txBody>
          <a:bodyPr/>
          <a:lstStyle/>
          <a:p>
            <a:fld id="{4A75BE36-4E3E-C248-B598-07ED9BB6E047}" type="slidenum">
              <a:rPr lang="en-US" smtClean="0"/>
              <a:pPr/>
              <a:t>3</a:t>
            </a:fld>
            <a:endParaRPr lang="en-US" dirty="0"/>
          </a:p>
        </p:txBody>
      </p:sp>
    </p:spTree>
    <p:extLst>
      <p:ext uri="{BB962C8B-B14F-4D97-AF65-F5344CB8AC3E}">
        <p14:creationId xmlns:p14="http://schemas.microsoft.com/office/powerpoint/2010/main" val="3769381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497515-0228-6022-0EEA-B7DFB8A2742A}"/>
              </a:ext>
            </a:extLst>
          </p:cNvPr>
          <p:cNvSpPr>
            <a:spLocks noGrp="1"/>
          </p:cNvSpPr>
          <p:nvPr>
            <p:ph type="body" sz="half" idx="2"/>
          </p:nvPr>
        </p:nvSpPr>
        <p:spPr>
          <a:xfrm>
            <a:off x="238539" y="1765190"/>
            <a:ext cx="7720717" cy="4679342"/>
          </a:xfrm>
        </p:spPr>
        <p:txBody>
          <a:bodyPr/>
          <a:lstStyle/>
          <a:p>
            <a:r>
              <a:rPr lang="en-US" sz="1800" b="1"/>
              <a:t>Supported Living </a:t>
            </a:r>
            <a:r>
              <a:rPr lang="en-US" sz="1800"/>
              <a:t>remote supports services staffing ratio for awake (daytime) hours is 1:6 and must have active, continuous engagement and contact with the remote support platform. Supported Living overnight staffing ratio is 1:15. Staff should be available during the service hours and document that they are continuously engaged with the person and/or the remote supports responder platform to bill for hourly services rendered. Corresponding on-call remote supports staffing ratio during waking (day) hours is 1:10 and sleeping hours is 1:20. </a:t>
            </a:r>
          </a:p>
          <a:p>
            <a:endParaRPr lang="en-US" sz="1800"/>
          </a:p>
          <a:p>
            <a:r>
              <a:rPr lang="en-US" sz="1800" b="1"/>
              <a:t>Day Habilitation 1:1, Day Habilitation, Day Habilitation Small Group</a:t>
            </a:r>
            <a:r>
              <a:rPr lang="en-US" sz="1800"/>
              <a:t> and </a:t>
            </a:r>
            <a:r>
              <a:rPr lang="en-US" sz="1800" b="1"/>
              <a:t>Employment Readiness </a:t>
            </a:r>
            <a:r>
              <a:rPr lang="en-US" sz="1800"/>
              <a:t>remote supports services staffing ratio are 1:6 and must have active, continuous engagement and contact with the remote support platform. Staff should be available during the service hours and document that they are continuously engaged with the person and/or the remote supports responder platform to bill for hourly services rendered. </a:t>
            </a:r>
          </a:p>
        </p:txBody>
      </p:sp>
      <p:sp>
        <p:nvSpPr>
          <p:cNvPr id="3" name="Title 2">
            <a:extLst>
              <a:ext uri="{FF2B5EF4-FFF2-40B4-BE49-F238E27FC236}">
                <a16:creationId xmlns:a16="http://schemas.microsoft.com/office/drawing/2014/main" id="{3D5E32BA-1D33-9838-366A-49000E3E1DB6}"/>
              </a:ext>
            </a:extLst>
          </p:cNvPr>
          <p:cNvSpPr>
            <a:spLocks noGrp="1"/>
          </p:cNvSpPr>
          <p:nvPr>
            <p:ph type="title"/>
          </p:nvPr>
        </p:nvSpPr>
        <p:spPr>
          <a:xfrm>
            <a:off x="166977" y="413468"/>
            <a:ext cx="7991061" cy="1248355"/>
          </a:xfrm>
        </p:spPr>
        <p:txBody>
          <a:bodyPr/>
          <a:lstStyle/>
          <a:p>
            <a:r>
              <a:rPr lang="en-US" sz="4000" b="1"/>
              <a:t>Remote Supports Services Staffing Ratios</a:t>
            </a:r>
          </a:p>
        </p:txBody>
      </p:sp>
      <p:sp>
        <p:nvSpPr>
          <p:cNvPr id="6" name="TextBox 5">
            <a:extLst>
              <a:ext uri="{FF2B5EF4-FFF2-40B4-BE49-F238E27FC236}">
                <a16:creationId xmlns:a16="http://schemas.microsoft.com/office/drawing/2014/main" id="{94B3AD09-3722-213B-923C-F1EE6D3077EF}"/>
              </a:ext>
            </a:extLst>
          </p:cNvPr>
          <p:cNvSpPr txBox="1"/>
          <p:nvPr/>
        </p:nvSpPr>
        <p:spPr>
          <a:xfrm>
            <a:off x="4047214" y="3778858"/>
            <a:ext cx="45719" cy="369332"/>
          </a:xfrm>
          <a:prstGeom prst="rect">
            <a:avLst/>
          </a:prstGeom>
          <a:noFill/>
        </p:spPr>
        <p:txBody>
          <a:bodyPr wrap="square" rtlCol="0">
            <a:spAutoFit/>
          </a:bodyPr>
          <a:lstStyle/>
          <a:p>
            <a:endParaRPr lang="en-US"/>
          </a:p>
        </p:txBody>
      </p:sp>
      <p:sp>
        <p:nvSpPr>
          <p:cNvPr id="7" name="Slide Number Placeholder 6">
            <a:extLst>
              <a:ext uri="{FF2B5EF4-FFF2-40B4-BE49-F238E27FC236}">
                <a16:creationId xmlns:a16="http://schemas.microsoft.com/office/drawing/2014/main" id="{51EBD325-44C9-1B37-2B50-AC5CD47110FE}"/>
              </a:ext>
            </a:extLst>
          </p:cNvPr>
          <p:cNvSpPr>
            <a:spLocks noGrp="1"/>
          </p:cNvSpPr>
          <p:nvPr>
            <p:ph type="sldNum" sz="quarter" idx="12"/>
          </p:nvPr>
        </p:nvSpPr>
        <p:spPr>
          <a:xfrm>
            <a:off x="8376700" y="6334228"/>
            <a:ext cx="528761" cy="365125"/>
          </a:xfrm>
        </p:spPr>
        <p:txBody>
          <a:bodyPr/>
          <a:lstStyle/>
          <a:p>
            <a:fld id="{4A75BE36-4E3E-C248-B598-07ED9BB6E047}" type="slidenum">
              <a:rPr lang="en-US" smtClean="0"/>
              <a:pPr/>
              <a:t>30</a:t>
            </a:fld>
            <a:endParaRPr lang="en-US" dirty="0"/>
          </a:p>
        </p:txBody>
      </p:sp>
    </p:spTree>
    <p:extLst>
      <p:ext uri="{BB962C8B-B14F-4D97-AF65-F5344CB8AC3E}">
        <p14:creationId xmlns:p14="http://schemas.microsoft.com/office/powerpoint/2010/main" val="177288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938254" y="2154034"/>
            <a:ext cx="6934159" cy="3740729"/>
          </a:xfrm>
        </p:spPr>
        <p:txBody>
          <a:bodyPr/>
          <a:lstStyle/>
          <a:p>
            <a:pPr marL="0" indent="0" algn="just">
              <a:buNone/>
            </a:pPr>
            <a:r>
              <a:rPr lang="en-US" sz="2000">
                <a:latin typeface="+mn-lt"/>
              </a:rPr>
              <a:t>Participant-directed services are long-term care supports and services that help people of </a:t>
            </a:r>
            <a:r>
              <a:rPr lang="en-US" sz="2000" b="1">
                <a:latin typeface="+mn-lt"/>
              </a:rPr>
              <a:t>all ages across all types of disabilities maintain their independence </a:t>
            </a:r>
            <a:r>
              <a:rPr lang="en-US" sz="2000">
                <a:latin typeface="+mn-lt"/>
              </a:rPr>
              <a:t>and determine for themselves what mix of personal care services and supports work best for them. Participant-directed services are sometimes referred to as </a:t>
            </a:r>
            <a:r>
              <a:rPr lang="en-US" sz="2000" i="1">
                <a:latin typeface="+mn-lt"/>
              </a:rPr>
              <a:t>consumer-directed</a:t>
            </a:r>
            <a:r>
              <a:rPr lang="en-US" sz="2000">
                <a:latin typeface="+mn-lt"/>
              </a:rPr>
              <a:t> or </a:t>
            </a:r>
            <a:r>
              <a:rPr lang="en-US" sz="2000" i="1">
                <a:latin typeface="+mn-lt"/>
              </a:rPr>
              <a:t>self-directed services.</a:t>
            </a:r>
          </a:p>
          <a:p>
            <a:pPr marL="0" indent="0" algn="just">
              <a:buNone/>
            </a:pPr>
            <a:endParaRPr lang="en-US" sz="2000">
              <a:latin typeface="+mn-lt"/>
            </a:endParaRPr>
          </a:p>
          <a:p>
            <a:pPr marL="0" indent="0" algn="ctr">
              <a:buNone/>
            </a:pPr>
            <a:r>
              <a:rPr lang="en-US" sz="2000">
                <a:latin typeface="+mn-lt"/>
              </a:rPr>
              <a:t>Participant-directed services are not intended to replace agency services. Instead, they provide an alternative to those who want it. </a:t>
            </a:r>
          </a:p>
          <a:p>
            <a:pPr marL="0" indent="0" algn="ctr">
              <a:buNone/>
            </a:pPr>
            <a:endParaRPr lang="en-US" sz="1800">
              <a:latin typeface="+mn-lt"/>
            </a:endParaRPr>
          </a:p>
          <a:p>
            <a:pPr marL="0" indent="0" algn="ctr">
              <a:buNone/>
            </a:pPr>
            <a:r>
              <a:rPr lang="en-US" sz="1200">
                <a:hlinkClick r:id="rId3"/>
              </a:rPr>
              <a:t>Family Caregiver Alliance</a:t>
            </a:r>
            <a:endParaRPr lang="en-US" sz="1800">
              <a:latin typeface="+mn-lt"/>
            </a:endParaRPr>
          </a:p>
        </p:txBody>
      </p:sp>
      <p:sp>
        <p:nvSpPr>
          <p:cNvPr id="21" name="Title 20"/>
          <p:cNvSpPr>
            <a:spLocks noGrp="1"/>
          </p:cNvSpPr>
          <p:nvPr>
            <p:ph type="title"/>
          </p:nvPr>
        </p:nvSpPr>
        <p:spPr>
          <a:xfrm>
            <a:off x="190831" y="489242"/>
            <a:ext cx="7792279" cy="1204386"/>
          </a:xfrm>
        </p:spPr>
        <p:txBody>
          <a:bodyPr/>
          <a:lstStyle/>
          <a:p>
            <a:pPr algn="ctr"/>
            <a:r>
              <a:rPr lang="en-US" sz="4000" b="1">
                <a:latin typeface="+mn-lt"/>
              </a:rPr>
              <a:t>What is Participant-Directed Services (PDS)</a:t>
            </a:r>
          </a:p>
        </p:txBody>
      </p:sp>
      <p:sp>
        <p:nvSpPr>
          <p:cNvPr id="3" name="Slide Number Placeholder 2">
            <a:extLst>
              <a:ext uri="{FF2B5EF4-FFF2-40B4-BE49-F238E27FC236}">
                <a16:creationId xmlns:a16="http://schemas.microsoft.com/office/drawing/2014/main" id="{5CAAF8BA-E60F-1490-50C7-59C46FDE75BB}"/>
              </a:ext>
            </a:extLst>
          </p:cNvPr>
          <p:cNvSpPr>
            <a:spLocks noGrp="1"/>
          </p:cNvSpPr>
          <p:nvPr>
            <p:ph type="sldNum" sz="quarter" idx="12"/>
          </p:nvPr>
        </p:nvSpPr>
        <p:spPr>
          <a:xfrm>
            <a:off x="8189588" y="6334227"/>
            <a:ext cx="703690" cy="365125"/>
          </a:xfrm>
        </p:spPr>
        <p:txBody>
          <a:bodyPr/>
          <a:lstStyle/>
          <a:p>
            <a:fld id="{4A75BE36-4E3E-C248-B598-07ED9BB6E047}" type="slidenum">
              <a:rPr lang="en-US" smtClean="0"/>
              <a:pPr/>
              <a:t>31</a:t>
            </a:fld>
            <a:endParaRPr lang="en-US" dirty="0"/>
          </a:p>
        </p:txBody>
      </p:sp>
    </p:spTree>
    <p:extLst>
      <p:ext uri="{BB962C8B-B14F-4D97-AF65-F5344CB8AC3E}">
        <p14:creationId xmlns:p14="http://schemas.microsoft.com/office/powerpoint/2010/main" val="2262181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81663" y="1891744"/>
            <a:ext cx="7354956" cy="3920659"/>
          </a:xfrm>
        </p:spPr>
        <p:txBody>
          <a:bodyPr/>
          <a:lstStyle/>
          <a:p>
            <a:pPr marL="0" indent="0">
              <a:buNone/>
            </a:pPr>
            <a:r>
              <a:rPr lang="en-US" sz="2000" b="1" u="sng" dirty="0">
                <a:latin typeface="+mn-lt"/>
              </a:rPr>
              <a:t>Self-Direction may be a great service if:</a:t>
            </a:r>
          </a:p>
          <a:p>
            <a:pPr marL="0" indent="0">
              <a:buNone/>
            </a:pPr>
            <a:endParaRPr lang="en-US" sz="2000" b="1" u="sng" dirty="0">
              <a:latin typeface="+mn-lt"/>
            </a:endParaRPr>
          </a:p>
          <a:p>
            <a:pPr>
              <a:buFont typeface="Wingdings" panose="05000000000000000000" pitchFamily="2" charset="2"/>
              <a:buChar char="§"/>
            </a:pPr>
            <a:r>
              <a:rPr lang="en-US" sz="2000" dirty="0">
                <a:latin typeface="+mn-lt"/>
              </a:rPr>
              <a:t>PEOPLE want more flexibility with their services on their own or choosing to elect a representative.</a:t>
            </a:r>
          </a:p>
          <a:p>
            <a:pPr>
              <a:buFont typeface="Wingdings" panose="05000000000000000000" pitchFamily="2" charset="2"/>
              <a:buChar char="§"/>
            </a:pPr>
            <a:endParaRPr lang="en-US" sz="2000" dirty="0">
              <a:latin typeface="+mn-lt"/>
            </a:endParaRPr>
          </a:p>
          <a:p>
            <a:pPr>
              <a:buFont typeface="Wingdings" panose="05000000000000000000" pitchFamily="2" charset="2"/>
              <a:buChar char="§"/>
            </a:pPr>
            <a:r>
              <a:rPr lang="en-US" sz="2000" dirty="0">
                <a:latin typeface="+mn-lt"/>
              </a:rPr>
              <a:t>PEOPLE are ready to make decisions about their services on their own or with their representative.</a:t>
            </a:r>
          </a:p>
          <a:p>
            <a:pPr>
              <a:buFont typeface="Wingdings" panose="05000000000000000000" pitchFamily="2" charset="2"/>
              <a:buChar char="§"/>
            </a:pPr>
            <a:endParaRPr lang="en-US" sz="2000" dirty="0">
              <a:latin typeface="+mn-lt"/>
            </a:endParaRPr>
          </a:p>
          <a:p>
            <a:pPr>
              <a:buFont typeface="Wingdings" panose="05000000000000000000" pitchFamily="2" charset="2"/>
              <a:buChar char="§"/>
            </a:pPr>
            <a:r>
              <a:rPr lang="en-US" sz="2000" dirty="0">
                <a:latin typeface="+mn-lt"/>
              </a:rPr>
              <a:t>PEOPLE want to take more responsibility for managing their services. </a:t>
            </a:r>
          </a:p>
          <a:p>
            <a:pPr marL="0" indent="0">
              <a:buNone/>
            </a:pPr>
            <a:endParaRPr lang="en-US" sz="1800" dirty="0">
              <a:latin typeface="+mn-lt"/>
            </a:endParaRPr>
          </a:p>
        </p:txBody>
      </p:sp>
      <p:sp>
        <p:nvSpPr>
          <p:cNvPr id="21" name="Title 20"/>
          <p:cNvSpPr>
            <a:spLocks noGrp="1"/>
          </p:cNvSpPr>
          <p:nvPr>
            <p:ph type="title"/>
          </p:nvPr>
        </p:nvSpPr>
        <p:spPr>
          <a:xfrm>
            <a:off x="237919" y="425630"/>
            <a:ext cx="7212453" cy="743212"/>
          </a:xfrm>
        </p:spPr>
        <p:txBody>
          <a:bodyPr/>
          <a:lstStyle/>
          <a:p>
            <a:r>
              <a:rPr lang="en-US" sz="3600" b="1">
                <a:latin typeface="+mn-lt"/>
              </a:rPr>
              <a:t>Participant-Directed Services (PDS)</a:t>
            </a:r>
          </a:p>
        </p:txBody>
      </p:sp>
      <p:sp>
        <p:nvSpPr>
          <p:cNvPr id="3" name="Slide Number Placeholder 2">
            <a:extLst>
              <a:ext uri="{FF2B5EF4-FFF2-40B4-BE49-F238E27FC236}">
                <a16:creationId xmlns:a16="http://schemas.microsoft.com/office/drawing/2014/main" id="{2B1F46DE-70D7-75F7-BDF9-9D25CCC31410}"/>
              </a:ext>
            </a:extLst>
          </p:cNvPr>
          <p:cNvSpPr>
            <a:spLocks noGrp="1"/>
          </p:cNvSpPr>
          <p:nvPr>
            <p:ph type="sldNum" sz="quarter" idx="12"/>
          </p:nvPr>
        </p:nvSpPr>
        <p:spPr>
          <a:xfrm>
            <a:off x="8354960" y="6319684"/>
            <a:ext cx="567813" cy="364920"/>
          </a:xfrm>
        </p:spPr>
        <p:txBody>
          <a:bodyPr/>
          <a:lstStyle/>
          <a:p>
            <a:fld id="{4A75BE36-4E3E-C248-B598-07ED9BB6E047}" type="slidenum">
              <a:rPr lang="en-US" smtClean="0"/>
              <a:pPr/>
              <a:t>32</a:t>
            </a:fld>
            <a:endParaRPr lang="en-US" dirty="0"/>
          </a:p>
        </p:txBody>
      </p:sp>
    </p:spTree>
    <p:extLst>
      <p:ext uri="{BB962C8B-B14F-4D97-AF65-F5344CB8AC3E}">
        <p14:creationId xmlns:p14="http://schemas.microsoft.com/office/powerpoint/2010/main" val="667139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890546" y="1987826"/>
            <a:ext cx="6854024" cy="4047214"/>
          </a:xfrm>
        </p:spPr>
        <p:txBody>
          <a:bodyPr/>
          <a:lstStyle/>
          <a:p>
            <a:pPr marL="0" indent="0">
              <a:buNone/>
            </a:pPr>
            <a:r>
              <a:rPr lang="en-US" sz="2000">
                <a:latin typeface="+mn-lt"/>
              </a:rPr>
              <a:t>PDS allows participants to have the responsibility for managing </a:t>
            </a:r>
            <a:r>
              <a:rPr lang="en-US" sz="2000" b="1">
                <a:latin typeface="+mn-lt"/>
              </a:rPr>
              <a:t>all</a:t>
            </a:r>
            <a:r>
              <a:rPr lang="en-US" sz="2000">
                <a:latin typeface="+mn-lt"/>
              </a:rPr>
              <a:t> aspects of service delivery in a person-centered planning process. </a:t>
            </a:r>
          </a:p>
          <a:p>
            <a:pPr marL="0" indent="0">
              <a:buNone/>
            </a:pPr>
            <a:endParaRPr lang="en-US" sz="2000">
              <a:latin typeface="+mn-lt"/>
            </a:endParaRPr>
          </a:p>
          <a:p>
            <a:pPr>
              <a:buFont typeface="Wingdings" panose="05000000000000000000" pitchFamily="2" charset="2"/>
              <a:buChar char="§"/>
            </a:pPr>
            <a:r>
              <a:rPr lang="en-US" sz="2000">
                <a:latin typeface="+mn-lt"/>
              </a:rPr>
              <a:t>In-Home Supports</a:t>
            </a:r>
          </a:p>
          <a:p>
            <a:pPr>
              <a:buFont typeface="Wingdings" panose="05000000000000000000" pitchFamily="2" charset="2"/>
              <a:buChar char="§"/>
            </a:pPr>
            <a:r>
              <a:rPr lang="en-US" sz="2000">
                <a:latin typeface="+mn-lt"/>
              </a:rPr>
              <a:t>Individualized Day Supports (IDS) 1:1</a:t>
            </a:r>
          </a:p>
          <a:p>
            <a:pPr>
              <a:buFont typeface="Wingdings" panose="05000000000000000000" pitchFamily="2" charset="2"/>
              <a:buChar char="§"/>
            </a:pPr>
            <a:r>
              <a:rPr lang="en-US" sz="2000">
                <a:latin typeface="+mn-lt"/>
              </a:rPr>
              <a:t>Companion Services 1:1</a:t>
            </a:r>
          </a:p>
          <a:p>
            <a:pPr>
              <a:buFont typeface="Wingdings" panose="05000000000000000000" pitchFamily="2" charset="2"/>
              <a:buChar char="§"/>
            </a:pPr>
            <a:r>
              <a:rPr lang="en-US" sz="2000">
                <a:latin typeface="+mn-lt"/>
              </a:rPr>
              <a:t>Respite (Daily-out of home) </a:t>
            </a:r>
          </a:p>
          <a:p>
            <a:pPr>
              <a:buFont typeface="Wingdings" panose="05000000000000000000" pitchFamily="2" charset="2"/>
              <a:buChar char="§"/>
            </a:pPr>
            <a:r>
              <a:rPr lang="en-US" sz="2000">
                <a:latin typeface="+mn-lt"/>
              </a:rPr>
              <a:t>Individual-Directed Goods and Services (IDGS)</a:t>
            </a:r>
          </a:p>
          <a:p>
            <a:pPr marL="0" indent="0">
              <a:buNone/>
            </a:pPr>
            <a:endParaRPr lang="en-US" sz="1650">
              <a:latin typeface="+mn-lt"/>
            </a:endParaRPr>
          </a:p>
        </p:txBody>
      </p:sp>
      <p:sp>
        <p:nvSpPr>
          <p:cNvPr id="21" name="Title 20"/>
          <p:cNvSpPr>
            <a:spLocks noGrp="1"/>
          </p:cNvSpPr>
          <p:nvPr>
            <p:ph type="title"/>
          </p:nvPr>
        </p:nvSpPr>
        <p:spPr>
          <a:xfrm>
            <a:off x="341906" y="521047"/>
            <a:ext cx="7553739" cy="1283899"/>
          </a:xfrm>
        </p:spPr>
        <p:txBody>
          <a:bodyPr/>
          <a:lstStyle/>
          <a:p>
            <a:pPr algn="ctr"/>
            <a:r>
              <a:rPr lang="en-US" sz="3600" b="1">
                <a:latin typeface="+mn-lt"/>
              </a:rPr>
              <a:t>Services Offered through PDS –</a:t>
            </a:r>
            <a:br>
              <a:rPr lang="en-US" sz="3600" b="1">
                <a:latin typeface="+mn-lt"/>
              </a:rPr>
            </a:br>
            <a:r>
              <a:rPr lang="en-US" sz="3600" b="1">
                <a:latin typeface="+mn-lt"/>
              </a:rPr>
              <a:t>       </a:t>
            </a:r>
            <a:r>
              <a:rPr lang="en-US" sz="3600" b="1" i="1">
                <a:latin typeface="+mn-lt"/>
              </a:rPr>
              <a:t>My Life, My Way </a:t>
            </a:r>
            <a:r>
              <a:rPr lang="en-US" sz="3600" b="1">
                <a:latin typeface="+mn-lt"/>
              </a:rPr>
              <a:t>Program</a:t>
            </a:r>
          </a:p>
        </p:txBody>
      </p:sp>
      <p:sp>
        <p:nvSpPr>
          <p:cNvPr id="3" name="Slide Number Placeholder 2">
            <a:extLst>
              <a:ext uri="{FF2B5EF4-FFF2-40B4-BE49-F238E27FC236}">
                <a16:creationId xmlns:a16="http://schemas.microsoft.com/office/drawing/2014/main" id="{6F4ED759-2704-78C8-8A4A-FB874F0AEFBA}"/>
              </a:ext>
            </a:extLst>
          </p:cNvPr>
          <p:cNvSpPr>
            <a:spLocks noGrp="1"/>
          </p:cNvSpPr>
          <p:nvPr>
            <p:ph type="sldNum" sz="quarter" idx="12"/>
          </p:nvPr>
        </p:nvSpPr>
        <p:spPr>
          <a:xfrm>
            <a:off x="8310716" y="6341602"/>
            <a:ext cx="619432" cy="365125"/>
          </a:xfrm>
        </p:spPr>
        <p:txBody>
          <a:bodyPr/>
          <a:lstStyle/>
          <a:p>
            <a:fld id="{4A75BE36-4E3E-C248-B598-07ED9BB6E047}" type="slidenum">
              <a:rPr lang="en-US" smtClean="0"/>
              <a:pPr/>
              <a:t>33</a:t>
            </a:fld>
            <a:endParaRPr lang="en-US"/>
          </a:p>
        </p:txBody>
      </p:sp>
    </p:spTree>
    <p:extLst>
      <p:ext uri="{BB962C8B-B14F-4D97-AF65-F5344CB8AC3E}">
        <p14:creationId xmlns:p14="http://schemas.microsoft.com/office/powerpoint/2010/main" val="292512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fade">
                                      <p:cBhvr>
                                        <p:cTn id="7" dur="1000"/>
                                        <p:tgtEl>
                                          <p:spTgt spid="22">
                                            <p:txEl>
                                              <p:pRg st="2" end="2"/>
                                            </p:txEl>
                                          </p:spTgt>
                                        </p:tgtEl>
                                      </p:cBhvr>
                                    </p:animEffect>
                                    <p:anim calcmode="lin" valueType="num">
                                      <p:cBhvr>
                                        <p:cTn id="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500"/>
                                  </p:stCondLst>
                                  <p:childTnLst>
                                    <p:set>
                                      <p:cBhvr>
                                        <p:cTn id="13" dur="1" fill="hold">
                                          <p:stCondLst>
                                            <p:cond delay="0"/>
                                          </p:stCondLst>
                                        </p:cTn>
                                        <p:tgtEl>
                                          <p:spTgt spid="22">
                                            <p:txEl>
                                              <p:pRg st="3" end="3"/>
                                            </p:txEl>
                                          </p:spTgt>
                                        </p:tgtEl>
                                        <p:attrNameLst>
                                          <p:attrName>style.visibility</p:attrName>
                                        </p:attrNameLst>
                                      </p:cBhvr>
                                      <p:to>
                                        <p:strVal val="visible"/>
                                      </p:to>
                                    </p:set>
                                    <p:animEffect transition="in" filter="fade">
                                      <p:cBhvr>
                                        <p:cTn id="14" dur="1000"/>
                                        <p:tgtEl>
                                          <p:spTgt spid="22">
                                            <p:txEl>
                                              <p:pRg st="3" end="3"/>
                                            </p:txEl>
                                          </p:spTgt>
                                        </p:tgtEl>
                                      </p:cBhvr>
                                    </p:animEffect>
                                    <p:anim calcmode="lin" valueType="num">
                                      <p:cBhvr>
                                        <p:cTn id="15"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500"/>
                                  </p:stCondLst>
                                  <p:childTnLst>
                                    <p:set>
                                      <p:cBhvr>
                                        <p:cTn id="20" dur="1" fill="hold">
                                          <p:stCondLst>
                                            <p:cond delay="0"/>
                                          </p:stCondLst>
                                        </p:cTn>
                                        <p:tgtEl>
                                          <p:spTgt spid="22">
                                            <p:txEl>
                                              <p:pRg st="4" end="4"/>
                                            </p:txEl>
                                          </p:spTgt>
                                        </p:tgtEl>
                                        <p:attrNameLst>
                                          <p:attrName>style.visibility</p:attrName>
                                        </p:attrNameLst>
                                      </p:cBhvr>
                                      <p:to>
                                        <p:strVal val="visible"/>
                                      </p:to>
                                    </p:set>
                                    <p:animEffect transition="in" filter="fade">
                                      <p:cBhvr>
                                        <p:cTn id="21" dur="1000"/>
                                        <p:tgtEl>
                                          <p:spTgt spid="22">
                                            <p:txEl>
                                              <p:pRg st="4" end="4"/>
                                            </p:txEl>
                                          </p:spTgt>
                                        </p:tgtEl>
                                      </p:cBhvr>
                                    </p:animEffect>
                                    <p:anim calcmode="lin" valueType="num">
                                      <p:cBhvr>
                                        <p:cTn id="22"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500"/>
                                  </p:stCondLst>
                                  <p:childTnLst>
                                    <p:set>
                                      <p:cBhvr>
                                        <p:cTn id="27" dur="1" fill="hold">
                                          <p:stCondLst>
                                            <p:cond delay="0"/>
                                          </p:stCondLst>
                                        </p:cTn>
                                        <p:tgtEl>
                                          <p:spTgt spid="22">
                                            <p:txEl>
                                              <p:pRg st="5" end="5"/>
                                            </p:txEl>
                                          </p:spTgt>
                                        </p:tgtEl>
                                        <p:attrNameLst>
                                          <p:attrName>style.visibility</p:attrName>
                                        </p:attrNameLst>
                                      </p:cBhvr>
                                      <p:to>
                                        <p:strVal val="visible"/>
                                      </p:to>
                                    </p:set>
                                    <p:animEffect transition="in" filter="fade">
                                      <p:cBhvr>
                                        <p:cTn id="28" dur="1000"/>
                                        <p:tgtEl>
                                          <p:spTgt spid="22">
                                            <p:txEl>
                                              <p:pRg st="5" end="5"/>
                                            </p:txEl>
                                          </p:spTgt>
                                        </p:tgtEl>
                                      </p:cBhvr>
                                    </p:animEffect>
                                    <p:anim calcmode="lin" valueType="num">
                                      <p:cBhvr>
                                        <p:cTn id="29"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500"/>
                                  </p:stCondLst>
                                  <p:childTnLst>
                                    <p:set>
                                      <p:cBhvr>
                                        <p:cTn id="34" dur="1" fill="hold">
                                          <p:stCondLst>
                                            <p:cond delay="0"/>
                                          </p:stCondLst>
                                        </p:cTn>
                                        <p:tgtEl>
                                          <p:spTgt spid="22">
                                            <p:txEl>
                                              <p:pRg st="6" end="6"/>
                                            </p:txEl>
                                          </p:spTgt>
                                        </p:tgtEl>
                                        <p:attrNameLst>
                                          <p:attrName>style.visibility</p:attrName>
                                        </p:attrNameLst>
                                      </p:cBhvr>
                                      <p:to>
                                        <p:strVal val="visible"/>
                                      </p:to>
                                    </p:set>
                                    <p:animEffect transition="in" filter="fade">
                                      <p:cBhvr>
                                        <p:cTn id="35" dur="1000"/>
                                        <p:tgtEl>
                                          <p:spTgt spid="22">
                                            <p:txEl>
                                              <p:pRg st="6" end="6"/>
                                            </p:txEl>
                                          </p:spTgt>
                                        </p:tgtEl>
                                      </p:cBhvr>
                                    </p:animEffect>
                                    <p:anim calcmode="lin" valueType="num">
                                      <p:cBhvr>
                                        <p:cTn id="36"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659958" y="1447137"/>
            <a:ext cx="7354957" cy="4420926"/>
          </a:xfrm>
        </p:spPr>
        <p:txBody>
          <a:bodyPr/>
          <a:lstStyle/>
          <a:p>
            <a:pPr marL="0" indent="0">
              <a:buNone/>
            </a:pPr>
            <a:r>
              <a:rPr lang="en-US" sz="2000" dirty="0">
                <a:latin typeface="+mn-lt"/>
              </a:rPr>
              <a:t>Individual-Directed Goods and Services (IDGS) are services, equipment, or supplies not otherwise provided through the IFS Waiver or the Medicaid State Plan that:</a:t>
            </a:r>
          </a:p>
          <a:p>
            <a:pPr marL="0" indent="0">
              <a:buNone/>
            </a:pPr>
            <a:endParaRPr lang="en-US" sz="2000" dirty="0">
              <a:latin typeface="+mn-lt"/>
            </a:endParaRPr>
          </a:p>
          <a:p>
            <a:pPr>
              <a:buFont typeface="Wingdings" panose="05000000000000000000" pitchFamily="2" charset="2"/>
              <a:buChar char="§"/>
            </a:pPr>
            <a:r>
              <a:rPr lang="en-US" sz="2000" dirty="0">
                <a:latin typeface="+mn-lt"/>
              </a:rPr>
              <a:t>Relate to a need or goal identified in the person-centered Individual Support Plan (ISP);</a:t>
            </a:r>
          </a:p>
          <a:p>
            <a:pPr>
              <a:buFont typeface="Wingdings" panose="05000000000000000000" pitchFamily="2" charset="2"/>
              <a:buChar char="§"/>
            </a:pPr>
            <a:r>
              <a:rPr lang="en-US" sz="2000" dirty="0">
                <a:latin typeface="+mn-lt"/>
              </a:rPr>
              <a:t>Maintain or increase independence; and</a:t>
            </a:r>
          </a:p>
          <a:p>
            <a:pPr>
              <a:buFont typeface="Wingdings" panose="05000000000000000000" pitchFamily="2" charset="2"/>
              <a:buChar char="§"/>
            </a:pPr>
            <a:r>
              <a:rPr lang="en-US" sz="2000" dirty="0">
                <a:latin typeface="+mn-lt"/>
              </a:rPr>
              <a:t>Promote opportunities for community living and inclusion. </a:t>
            </a:r>
          </a:p>
          <a:p>
            <a:pPr marL="0" indent="0">
              <a:buNone/>
            </a:pPr>
            <a:endParaRPr lang="en-US" sz="2000" dirty="0">
              <a:latin typeface="+mn-lt"/>
            </a:endParaRPr>
          </a:p>
          <a:p>
            <a:pPr marL="0" indent="0">
              <a:buNone/>
            </a:pPr>
            <a:r>
              <a:rPr lang="en-US" sz="2000" dirty="0">
                <a:latin typeface="+mn-lt"/>
              </a:rPr>
              <a:t>IDGS are only available if the individual does not otherwise have the funds to purchase the good or service, or the IDGS is not available through another source. </a:t>
            </a:r>
          </a:p>
          <a:p>
            <a:pPr marL="0" indent="0">
              <a:buNone/>
            </a:pPr>
            <a:endParaRPr lang="en-US" sz="1800" dirty="0">
              <a:latin typeface="+mn-lt"/>
            </a:endParaRPr>
          </a:p>
        </p:txBody>
      </p:sp>
      <p:sp>
        <p:nvSpPr>
          <p:cNvPr id="21" name="Title 20"/>
          <p:cNvSpPr>
            <a:spLocks noGrp="1"/>
          </p:cNvSpPr>
          <p:nvPr>
            <p:ph type="title"/>
          </p:nvPr>
        </p:nvSpPr>
        <p:spPr>
          <a:xfrm>
            <a:off x="230588" y="492416"/>
            <a:ext cx="7728668" cy="883160"/>
          </a:xfrm>
        </p:spPr>
        <p:txBody>
          <a:bodyPr/>
          <a:lstStyle/>
          <a:p>
            <a:r>
              <a:rPr lang="en-US" sz="3100" b="1">
                <a:latin typeface="+mn-lt"/>
              </a:rPr>
              <a:t>Individual-Directed Goods and Services (IDGS)</a:t>
            </a:r>
          </a:p>
        </p:txBody>
      </p:sp>
      <p:sp>
        <p:nvSpPr>
          <p:cNvPr id="3" name="Slide Number Placeholder 2">
            <a:extLst>
              <a:ext uri="{FF2B5EF4-FFF2-40B4-BE49-F238E27FC236}">
                <a16:creationId xmlns:a16="http://schemas.microsoft.com/office/drawing/2014/main" id="{3F372D96-C916-6B1F-8120-72213D784959}"/>
              </a:ext>
            </a:extLst>
          </p:cNvPr>
          <p:cNvSpPr>
            <a:spLocks noGrp="1"/>
          </p:cNvSpPr>
          <p:nvPr>
            <p:ph type="sldNum" sz="quarter" idx="12"/>
          </p:nvPr>
        </p:nvSpPr>
        <p:spPr>
          <a:xfrm>
            <a:off x="8472948" y="6341601"/>
            <a:ext cx="442452" cy="365125"/>
          </a:xfrm>
        </p:spPr>
        <p:txBody>
          <a:bodyPr/>
          <a:lstStyle/>
          <a:p>
            <a:fld id="{4A75BE36-4E3E-C248-B598-07ED9BB6E047}" type="slidenum">
              <a:rPr lang="en-US" smtClean="0"/>
              <a:pPr/>
              <a:t>34</a:t>
            </a:fld>
            <a:endParaRPr lang="en-US" dirty="0"/>
          </a:p>
        </p:txBody>
      </p:sp>
    </p:spTree>
    <p:extLst>
      <p:ext uri="{BB962C8B-B14F-4D97-AF65-F5344CB8AC3E}">
        <p14:creationId xmlns:p14="http://schemas.microsoft.com/office/powerpoint/2010/main" val="332057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312088" y="1123674"/>
            <a:ext cx="7408628" cy="5642886"/>
          </a:xfrm>
        </p:spPr>
        <p:txBody>
          <a:bodyPr/>
          <a:lstStyle/>
          <a:p>
            <a:pPr>
              <a:buFont typeface="Wingdings" panose="05000000000000000000" pitchFamily="2" charset="2"/>
              <a:buChar char="§"/>
            </a:pPr>
            <a:r>
              <a:rPr lang="en-US" sz="2000">
                <a:latin typeface="+mn-lt"/>
              </a:rPr>
              <a:t>IDGS are purchased from the IFS Waiver budget (spend cap of $2,500/yr.).</a:t>
            </a:r>
          </a:p>
          <a:p>
            <a:pPr>
              <a:buFont typeface="Wingdings" panose="05000000000000000000" pitchFamily="2" charset="2"/>
              <a:buChar char="§"/>
            </a:pPr>
            <a:endParaRPr lang="en-US" sz="2000">
              <a:latin typeface="+mn-lt"/>
            </a:endParaRPr>
          </a:p>
          <a:p>
            <a:pPr>
              <a:buFont typeface="Wingdings" panose="05000000000000000000" pitchFamily="2" charset="2"/>
              <a:buChar char="§"/>
            </a:pPr>
            <a:r>
              <a:rPr lang="en-US" sz="2000">
                <a:latin typeface="+mn-lt"/>
              </a:rPr>
              <a:t>IDGS are only available to waiver participants who are enrolled in the Participant-Directed Services (PDS) program, under the IFS Waiver.</a:t>
            </a:r>
          </a:p>
        </p:txBody>
      </p:sp>
      <p:sp>
        <p:nvSpPr>
          <p:cNvPr id="21" name="Title 20"/>
          <p:cNvSpPr>
            <a:spLocks noGrp="1"/>
          </p:cNvSpPr>
          <p:nvPr>
            <p:ph type="title"/>
          </p:nvPr>
        </p:nvSpPr>
        <p:spPr>
          <a:xfrm>
            <a:off x="312088" y="492416"/>
            <a:ext cx="7551752" cy="631258"/>
          </a:xfrm>
        </p:spPr>
        <p:txBody>
          <a:bodyPr/>
          <a:lstStyle/>
          <a:p>
            <a:r>
              <a:rPr lang="en-US" sz="3000" b="1">
                <a:latin typeface="+mn-lt"/>
              </a:rPr>
              <a:t>Individual-Directed Goods and Services (IDGS)</a:t>
            </a:r>
          </a:p>
        </p:txBody>
      </p:sp>
      <p:pic>
        <p:nvPicPr>
          <p:cNvPr id="3" name="Picture 2">
            <a:extLst>
              <a:ext uri="{FF2B5EF4-FFF2-40B4-BE49-F238E27FC236}">
                <a16:creationId xmlns:a16="http://schemas.microsoft.com/office/drawing/2014/main" id="{C3816FCC-81A9-E7B2-932D-168BCF80E790}"/>
              </a:ext>
            </a:extLst>
          </p:cNvPr>
          <p:cNvPicPr>
            <a:picLocks noChangeAspect="1"/>
          </p:cNvPicPr>
          <p:nvPr/>
        </p:nvPicPr>
        <p:blipFill>
          <a:blip r:embed="rId3"/>
          <a:stretch>
            <a:fillRect/>
          </a:stretch>
        </p:blipFill>
        <p:spPr>
          <a:xfrm>
            <a:off x="1559449" y="3392632"/>
            <a:ext cx="4913906" cy="3024959"/>
          </a:xfrm>
          <a:prstGeom prst="rect">
            <a:avLst/>
          </a:prstGeom>
        </p:spPr>
      </p:pic>
      <p:sp>
        <p:nvSpPr>
          <p:cNvPr id="4" name="Slide Number Placeholder 3">
            <a:extLst>
              <a:ext uri="{FF2B5EF4-FFF2-40B4-BE49-F238E27FC236}">
                <a16:creationId xmlns:a16="http://schemas.microsoft.com/office/drawing/2014/main" id="{6C30F525-1D7C-D404-DDF1-1A725901E48C}"/>
              </a:ext>
            </a:extLst>
          </p:cNvPr>
          <p:cNvSpPr>
            <a:spLocks noGrp="1"/>
          </p:cNvSpPr>
          <p:nvPr>
            <p:ph type="sldNum" sz="quarter" idx="12"/>
          </p:nvPr>
        </p:nvSpPr>
        <p:spPr>
          <a:xfrm>
            <a:off x="8356019" y="6334228"/>
            <a:ext cx="612058" cy="365125"/>
          </a:xfrm>
        </p:spPr>
        <p:txBody>
          <a:bodyPr/>
          <a:lstStyle/>
          <a:p>
            <a:fld id="{4A75BE36-4E3E-C248-B598-07ED9BB6E047}" type="slidenum">
              <a:rPr lang="en-US" smtClean="0"/>
              <a:pPr/>
              <a:t>35</a:t>
            </a:fld>
            <a:endParaRPr lang="en-US" dirty="0"/>
          </a:p>
        </p:txBody>
      </p:sp>
    </p:spTree>
    <p:extLst>
      <p:ext uri="{BB962C8B-B14F-4D97-AF65-F5344CB8AC3E}">
        <p14:creationId xmlns:p14="http://schemas.microsoft.com/office/powerpoint/2010/main" val="786327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281C5-44FB-CB51-B789-214CC0964C83}"/>
              </a:ext>
            </a:extLst>
          </p:cNvPr>
          <p:cNvPicPr>
            <a:picLocks noChangeAspect="1"/>
          </p:cNvPicPr>
          <p:nvPr/>
        </p:nvPicPr>
        <p:blipFill>
          <a:blip r:embed="rId3"/>
          <a:stretch>
            <a:fillRect/>
          </a:stretch>
        </p:blipFill>
        <p:spPr>
          <a:xfrm>
            <a:off x="253746" y="987552"/>
            <a:ext cx="8241030" cy="5532309"/>
          </a:xfrm>
          <a:prstGeom prst="rect">
            <a:avLst/>
          </a:prstGeom>
        </p:spPr>
      </p:pic>
      <p:sp>
        <p:nvSpPr>
          <p:cNvPr id="4" name="Title 3">
            <a:extLst>
              <a:ext uri="{FF2B5EF4-FFF2-40B4-BE49-F238E27FC236}">
                <a16:creationId xmlns:a16="http://schemas.microsoft.com/office/drawing/2014/main" id="{5670D44C-B28D-96E6-BD96-2DF4907A90C3}"/>
              </a:ext>
            </a:extLst>
          </p:cNvPr>
          <p:cNvSpPr>
            <a:spLocks noGrp="1"/>
          </p:cNvSpPr>
          <p:nvPr>
            <p:ph type="title"/>
          </p:nvPr>
        </p:nvSpPr>
        <p:spPr>
          <a:xfrm>
            <a:off x="171450" y="338139"/>
            <a:ext cx="8094726" cy="1156706"/>
          </a:xfrm>
        </p:spPr>
        <p:txBody>
          <a:bodyPr/>
          <a:lstStyle/>
          <a:p>
            <a:r>
              <a:rPr lang="en-US" sz="3200" b="1" i="1"/>
              <a:t>My Life, My Way </a:t>
            </a:r>
            <a:r>
              <a:rPr lang="en-US" sz="3200" b="1"/>
              <a:t>Program Enrollment Process</a:t>
            </a:r>
          </a:p>
        </p:txBody>
      </p:sp>
      <p:sp>
        <p:nvSpPr>
          <p:cNvPr id="6" name="Slide Number Placeholder 5">
            <a:extLst>
              <a:ext uri="{FF2B5EF4-FFF2-40B4-BE49-F238E27FC236}">
                <a16:creationId xmlns:a16="http://schemas.microsoft.com/office/drawing/2014/main" id="{967F8E99-0938-5FE5-15C0-F0F7E772D38A}"/>
              </a:ext>
            </a:extLst>
          </p:cNvPr>
          <p:cNvSpPr>
            <a:spLocks noGrp="1"/>
          </p:cNvSpPr>
          <p:nvPr>
            <p:ph type="sldNum" sz="quarter" idx="12"/>
          </p:nvPr>
        </p:nvSpPr>
        <p:spPr>
          <a:xfrm>
            <a:off x="8494776" y="6337298"/>
            <a:ext cx="486697" cy="365125"/>
          </a:xfrm>
        </p:spPr>
        <p:txBody>
          <a:bodyPr/>
          <a:lstStyle/>
          <a:p>
            <a:fld id="{4A75BE36-4E3E-C248-B598-07ED9BB6E047}" type="slidenum">
              <a:rPr lang="en-US" smtClean="0"/>
              <a:pPr/>
              <a:t>36</a:t>
            </a:fld>
            <a:endParaRPr lang="en-US" dirty="0"/>
          </a:p>
        </p:txBody>
      </p:sp>
    </p:spTree>
    <p:extLst>
      <p:ext uri="{BB962C8B-B14F-4D97-AF65-F5344CB8AC3E}">
        <p14:creationId xmlns:p14="http://schemas.microsoft.com/office/powerpoint/2010/main" val="1727922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755375" y="1733383"/>
            <a:ext cx="7021184" cy="4357315"/>
          </a:xfrm>
        </p:spPr>
        <p:txBody>
          <a:bodyPr/>
          <a:lstStyle/>
          <a:p>
            <a:pPr marL="0" indent="0">
              <a:buNone/>
            </a:pPr>
            <a:r>
              <a:rPr lang="en-US" sz="2000" dirty="0">
                <a:latin typeface="+mn-lt"/>
              </a:rPr>
              <a:t>Participants manage their PDS budget which allows them to choose the services that best fit their needs. </a:t>
            </a:r>
          </a:p>
          <a:p>
            <a:pPr marL="0" indent="0">
              <a:buNone/>
            </a:pPr>
            <a:endParaRPr lang="en-US" sz="2000" dirty="0">
              <a:latin typeface="+mn-lt"/>
            </a:endParaRPr>
          </a:p>
          <a:p>
            <a:pPr marL="457200" indent="-457200">
              <a:buFont typeface="+mj-lt"/>
              <a:buAutoNum type="arabicPeriod"/>
            </a:pPr>
            <a:r>
              <a:rPr lang="en-US" sz="2000" dirty="0">
                <a:latin typeface="+mn-lt"/>
              </a:rPr>
              <a:t>IFS Waiver Budget Cap: $75,000 (including IDGS spend cap of $2,500/yr.)</a:t>
            </a:r>
          </a:p>
          <a:p>
            <a:pPr marL="457200" indent="-457200">
              <a:buFont typeface="+mj-lt"/>
              <a:buAutoNum type="arabicPeriod"/>
            </a:pPr>
            <a:r>
              <a:rPr lang="en-US" sz="2000" dirty="0">
                <a:latin typeface="+mn-lt"/>
              </a:rPr>
              <a:t>Hire their own staff, Participant-Directed Worker(s) (PDWs)</a:t>
            </a:r>
          </a:p>
          <a:p>
            <a:pPr marL="457200" indent="-457200">
              <a:buFont typeface="+mj-lt"/>
              <a:buAutoNum type="arabicPeriod"/>
            </a:pPr>
            <a:r>
              <a:rPr lang="en-US" sz="2000" dirty="0">
                <a:latin typeface="+mn-lt"/>
              </a:rPr>
              <a:t>Determine employer payrate – range determined by DHCF</a:t>
            </a:r>
          </a:p>
          <a:p>
            <a:pPr marL="457200" indent="-457200">
              <a:buFont typeface="+mj-lt"/>
              <a:buAutoNum type="arabicPeriod"/>
            </a:pPr>
            <a:r>
              <a:rPr lang="en-US" sz="2000" dirty="0">
                <a:latin typeface="+mn-lt"/>
              </a:rPr>
              <a:t>GT Independence oversees their budget utilization, and process payroll.</a:t>
            </a:r>
          </a:p>
          <a:p>
            <a:pPr lvl="1">
              <a:buFont typeface="Wingdings" panose="05000000000000000000" pitchFamily="2" charset="2"/>
              <a:buChar char="§"/>
            </a:pPr>
            <a:r>
              <a:rPr lang="en-US" sz="1600" dirty="0">
                <a:latin typeface="+mn-lt"/>
              </a:rPr>
              <a:t>GT will upload monthly budget summaries into MCIS for SCs to view. </a:t>
            </a:r>
          </a:p>
          <a:p>
            <a:pPr lvl="1">
              <a:buFont typeface="Wingdings" panose="05000000000000000000" pitchFamily="2" charset="2"/>
              <a:buChar char="§"/>
            </a:pPr>
            <a:r>
              <a:rPr lang="en-US" sz="1600" dirty="0">
                <a:latin typeface="+mn-lt"/>
              </a:rPr>
              <a:t>GT will monitor monthly spending by completing monthly &amp; quarterly meetings</a:t>
            </a:r>
          </a:p>
          <a:p>
            <a:pPr lvl="1">
              <a:buFont typeface="Wingdings" panose="05000000000000000000" pitchFamily="2" charset="2"/>
              <a:buChar char="§"/>
            </a:pPr>
            <a:r>
              <a:rPr lang="en-US" sz="1600" dirty="0">
                <a:latin typeface="+mn-lt"/>
              </a:rPr>
              <a:t>GT will allocate and file appropriate federal and local taxes for each PDW</a:t>
            </a:r>
          </a:p>
          <a:p>
            <a:endParaRPr lang="en-US" sz="1650" dirty="0">
              <a:latin typeface="+mn-lt"/>
            </a:endParaRPr>
          </a:p>
          <a:p>
            <a:pPr marL="0" indent="0">
              <a:buNone/>
            </a:pPr>
            <a:endParaRPr lang="en-US" sz="1800" dirty="0">
              <a:latin typeface="+mn-lt"/>
            </a:endParaRPr>
          </a:p>
          <a:p>
            <a:pPr marL="0" indent="0">
              <a:buNone/>
            </a:pPr>
            <a:endParaRPr lang="en-US" sz="1800" dirty="0">
              <a:latin typeface="+mn-lt"/>
            </a:endParaRPr>
          </a:p>
        </p:txBody>
      </p:sp>
      <p:sp>
        <p:nvSpPr>
          <p:cNvPr id="21" name="Title 20"/>
          <p:cNvSpPr>
            <a:spLocks noGrp="1"/>
          </p:cNvSpPr>
          <p:nvPr>
            <p:ph type="title"/>
          </p:nvPr>
        </p:nvSpPr>
        <p:spPr>
          <a:xfrm>
            <a:off x="277674" y="505143"/>
            <a:ext cx="5934182" cy="870433"/>
          </a:xfrm>
        </p:spPr>
        <p:txBody>
          <a:bodyPr/>
          <a:lstStyle/>
          <a:p>
            <a:r>
              <a:rPr lang="en-US" sz="4000" b="1">
                <a:latin typeface="+mn-lt"/>
              </a:rPr>
              <a:t>PDS Budget </a:t>
            </a:r>
            <a:endParaRPr lang="en-US" sz="4000" b="1">
              <a:solidFill>
                <a:srgbClr val="002060"/>
              </a:solidFill>
              <a:latin typeface="+mn-lt"/>
            </a:endParaRPr>
          </a:p>
        </p:txBody>
      </p:sp>
      <p:sp>
        <p:nvSpPr>
          <p:cNvPr id="3" name="Slide Number Placeholder 2">
            <a:extLst>
              <a:ext uri="{FF2B5EF4-FFF2-40B4-BE49-F238E27FC236}">
                <a16:creationId xmlns:a16="http://schemas.microsoft.com/office/drawing/2014/main" id="{649245C3-F194-E42F-C933-F9AA698DC89C}"/>
              </a:ext>
            </a:extLst>
          </p:cNvPr>
          <p:cNvSpPr>
            <a:spLocks noGrp="1"/>
          </p:cNvSpPr>
          <p:nvPr>
            <p:ph type="sldNum" sz="quarter" idx="12"/>
          </p:nvPr>
        </p:nvSpPr>
        <p:spPr>
          <a:xfrm>
            <a:off x="8495071" y="6297357"/>
            <a:ext cx="442452" cy="365125"/>
          </a:xfrm>
        </p:spPr>
        <p:txBody>
          <a:bodyPr/>
          <a:lstStyle/>
          <a:p>
            <a:fld id="{4A75BE36-4E3E-C248-B598-07ED9BB6E047}" type="slidenum">
              <a:rPr lang="en-US" smtClean="0"/>
              <a:pPr/>
              <a:t>37</a:t>
            </a:fld>
            <a:endParaRPr lang="en-US"/>
          </a:p>
        </p:txBody>
      </p:sp>
    </p:spTree>
    <p:extLst>
      <p:ext uri="{BB962C8B-B14F-4D97-AF65-F5344CB8AC3E}">
        <p14:creationId xmlns:p14="http://schemas.microsoft.com/office/powerpoint/2010/main" val="125214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5"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Shape 30">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5785185" y="662400"/>
            <a:ext cx="3187365" cy="1492132"/>
          </a:xfrm>
        </p:spPr>
        <p:txBody>
          <a:bodyPr vert="horz" lIns="91440" tIns="45720" rIns="91440" bIns="45720" rtlCol="0" anchor="t">
            <a:normAutofit/>
          </a:bodyPr>
          <a:lstStyle/>
          <a:p>
            <a:pPr defTabSz="914400">
              <a:lnSpc>
                <a:spcPct val="90000"/>
              </a:lnSpc>
            </a:pPr>
            <a:r>
              <a:rPr lang="en-US" sz="3400" b="1" i="1">
                <a:solidFill>
                  <a:schemeClr val="tx1"/>
                </a:solidFill>
                <a:latin typeface="+mj-lt"/>
                <a:cs typeface="+mj-cs"/>
              </a:rPr>
              <a:t>My Life, My Way </a:t>
            </a:r>
            <a:r>
              <a:rPr lang="en-US" sz="3400" b="1">
                <a:solidFill>
                  <a:schemeClr val="tx1"/>
                </a:solidFill>
                <a:latin typeface="+mj-lt"/>
                <a:cs typeface="+mj-cs"/>
              </a:rPr>
              <a:t>Fact Sheet</a:t>
            </a:r>
          </a:p>
        </p:txBody>
      </p:sp>
      <p:pic>
        <p:nvPicPr>
          <p:cNvPr id="3" name="Picture 2">
            <a:extLst>
              <a:ext uri="{FF2B5EF4-FFF2-40B4-BE49-F238E27FC236}">
                <a16:creationId xmlns:a16="http://schemas.microsoft.com/office/drawing/2014/main" id="{C481D8DA-B282-500A-F6C8-AD64458662A1}"/>
              </a:ext>
            </a:extLst>
          </p:cNvPr>
          <p:cNvPicPr>
            <a:picLocks noChangeAspect="1"/>
          </p:cNvPicPr>
          <p:nvPr/>
        </p:nvPicPr>
        <p:blipFill>
          <a:blip r:embed="rId2"/>
          <a:stretch>
            <a:fillRect/>
          </a:stretch>
        </p:blipFill>
        <p:spPr>
          <a:xfrm>
            <a:off x="575071" y="736012"/>
            <a:ext cx="2154391" cy="53859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319" y="1844889"/>
            <a:ext cx="2154391" cy="3168222"/>
          </a:xfrm>
          <a:prstGeom prst="rect">
            <a:avLst/>
          </a:prstGeom>
        </p:spPr>
      </p:pic>
      <p:sp>
        <p:nvSpPr>
          <p:cNvPr id="22" name="Content Placeholder 21"/>
          <p:cNvSpPr>
            <a:spLocks noGrp="1"/>
          </p:cNvSpPr>
          <p:nvPr>
            <p:ph sz="half" idx="1"/>
          </p:nvPr>
        </p:nvSpPr>
        <p:spPr>
          <a:xfrm>
            <a:off x="6028011" y="1844889"/>
            <a:ext cx="2782034" cy="3240157"/>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2400">
                <a:solidFill>
                  <a:schemeClr val="tx1">
                    <a:alpha val="60000"/>
                  </a:schemeClr>
                </a:solidFill>
                <a:latin typeface="+mn-lt"/>
              </a:rPr>
              <a:t>The </a:t>
            </a:r>
            <a:r>
              <a:rPr lang="en-US" sz="2400" i="1">
                <a:solidFill>
                  <a:schemeClr val="tx1">
                    <a:alpha val="60000"/>
                  </a:schemeClr>
                </a:solidFill>
                <a:latin typeface="+mn-lt"/>
              </a:rPr>
              <a:t>My Life, My Way </a:t>
            </a:r>
            <a:r>
              <a:rPr lang="en-US" sz="2400">
                <a:solidFill>
                  <a:schemeClr val="tx1">
                    <a:alpha val="60000"/>
                  </a:schemeClr>
                </a:solidFill>
                <a:latin typeface="+mn-lt"/>
              </a:rPr>
              <a:t>(PDS) Fact Sheet is uploaded to DDS website at: </a:t>
            </a:r>
            <a:r>
              <a:rPr lang="en-US" sz="2400" u="sng">
                <a:solidFill>
                  <a:schemeClr val="tx1">
                    <a:alpha val="60000"/>
                  </a:schemeClr>
                </a:solidFill>
                <a:effectLst/>
                <a:latin typeface="+mn-lt"/>
                <a:hlinkClick r:id="rId4"/>
              </a:rPr>
              <a:t>https://dds.dc.gov/page/medicaid-waiver-information</a:t>
            </a:r>
            <a:endParaRPr lang="en-US" sz="2400">
              <a:solidFill>
                <a:schemeClr val="tx1">
                  <a:alpha val="60000"/>
                </a:schemeClr>
              </a:solidFill>
              <a:latin typeface="+mn-lt"/>
            </a:endParaRPr>
          </a:p>
          <a:p>
            <a:pPr indent="-228600" defTabSz="914400">
              <a:lnSpc>
                <a:spcPct val="90000"/>
              </a:lnSpc>
              <a:buFont typeface="Arial" panose="020B0604020202020204" pitchFamily="34" charset="0"/>
              <a:buChar char="•"/>
            </a:pPr>
            <a:endParaRPr lang="en-US" sz="1700">
              <a:solidFill>
                <a:schemeClr val="tx1">
                  <a:alpha val="60000"/>
                </a:schemeClr>
              </a:solidFill>
              <a:latin typeface="+mn-lt"/>
            </a:endParaRPr>
          </a:p>
          <a:p>
            <a:pPr indent="-228600" defTabSz="914400">
              <a:lnSpc>
                <a:spcPct val="90000"/>
              </a:lnSpc>
              <a:buFont typeface="Arial" panose="020B0604020202020204" pitchFamily="34" charset="0"/>
              <a:buChar char="•"/>
            </a:pPr>
            <a:endParaRPr lang="en-US" sz="1700">
              <a:solidFill>
                <a:schemeClr val="tx1">
                  <a:alpha val="60000"/>
                </a:schemeClr>
              </a:solidFill>
              <a:latin typeface="+mn-lt"/>
            </a:endParaRPr>
          </a:p>
          <a:p>
            <a:pPr marL="0" indent="-228600" defTabSz="914400">
              <a:lnSpc>
                <a:spcPct val="90000"/>
              </a:lnSpc>
              <a:buFont typeface="Arial" panose="020B0604020202020204" pitchFamily="34" charset="0"/>
              <a:buChar char="•"/>
            </a:pPr>
            <a:endParaRPr lang="en-US" sz="1700">
              <a:solidFill>
                <a:schemeClr val="tx1">
                  <a:alpha val="60000"/>
                </a:schemeClr>
              </a:solidFill>
              <a:latin typeface="+mn-lt"/>
            </a:endParaRPr>
          </a:p>
          <a:p>
            <a:pPr marL="0" indent="0" defTabSz="914400">
              <a:lnSpc>
                <a:spcPct val="90000"/>
              </a:lnSpc>
              <a:buNone/>
            </a:pPr>
            <a:endParaRPr lang="en-US" sz="1700">
              <a:solidFill>
                <a:schemeClr val="tx1">
                  <a:alpha val="60000"/>
                </a:schemeClr>
              </a:solidFill>
              <a:latin typeface="+mn-lt"/>
            </a:endParaRPr>
          </a:p>
        </p:txBody>
      </p:sp>
      <p:sp>
        <p:nvSpPr>
          <p:cNvPr id="4" name="Slide Number Placeholder 3">
            <a:extLst>
              <a:ext uri="{FF2B5EF4-FFF2-40B4-BE49-F238E27FC236}">
                <a16:creationId xmlns:a16="http://schemas.microsoft.com/office/drawing/2014/main" id="{DEA1F79F-C3B3-7DB7-34DD-2322F75B811F}"/>
              </a:ext>
            </a:extLst>
          </p:cNvPr>
          <p:cNvSpPr>
            <a:spLocks noGrp="1"/>
          </p:cNvSpPr>
          <p:nvPr>
            <p:ph type="sldNum" sz="quarter" idx="12"/>
          </p:nvPr>
        </p:nvSpPr>
        <p:spPr>
          <a:xfrm>
            <a:off x="8404737" y="6371303"/>
            <a:ext cx="567813" cy="350172"/>
          </a:xfrm>
        </p:spPr>
        <p:txBody>
          <a:bodyPr/>
          <a:lstStyle/>
          <a:p>
            <a:fld id="{4A75BE36-4E3E-C248-B598-07ED9BB6E047}" type="slidenum">
              <a:rPr lang="en-US" smtClean="0"/>
              <a:pPr/>
              <a:t>38</a:t>
            </a:fld>
            <a:endParaRPr lang="en-US" dirty="0"/>
          </a:p>
        </p:txBody>
      </p:sp>
    </p:spTree>
    <p:extLst>
      <p:ext uri="{BB962C8B-B14F-4D97-AF65-F5344CB8AC3E}">
        <p14:creationId xmlns:p14="http://schemas.microsoft.com/office/powerpoint/2010/main" val="1141852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213283" y="1184457"/>
            <a:ext cx="7946006" cy="5415126"/>
          </a:xfrm>
        </p:spPr>
        <p:txBody>
          <a:bodyPr lIns="91440" tIns="45720" rIns="91440" bIns="45720" anchor="t"/>
          <a:lstStyle/>
          <a:p>
            <a:pPr marL="0" indent="0">
              <a:buNone/>
            </a:pPr>
            <a:r>
              <a:rPr lang="en-US" sz="2000" dirty="0">
                <a:latin typeface="+mn-lt"/>
              </a:rPr>
              <a:t>If you have questions regarding Remote Supports Services (RSS) and unwinding from the Public Health Emergency (PHE), please contact Bernetrice Parker, Medicaid Waiver Program Specialist at </a:t>
            </a:r>
            <a:r>
              <a:rPr lang="en-US" sz="2000" dirty="0">
                <a:latin typeface="+mn-lt"/>
                <a:hlinkClick r:id="rId2"/>
              </a:rPr>
              <a:t>bernetrice.parker@dc.gov</a:t>
            </a:r>
            <a:r>
              <a:rPr lang="en-US" sz="2000" dirty="0">
                <a:latin typeface="+mn-lt"/>
              </a:rPr>
              <a:t> or Pamela Harmon, Supervisory Medicaid Waiver Specialist at</a:t>
            </a:r>
            <a:r>
              <a:rPr lang="en-US" sz="2000" dirty="0">
                <a:latin typeface="+mn-lt"/>
                <a:hlinkClick r:id="rId3"/>
              </a:rPr>
              <a:t> pamela.harmon@dc.gov</a:t>
            </a:r>
            <a:r>
              <a:rPr lang="en-US" sz="2000" dirty="0">
                <a:latin typeface="+mn-lt"/>
              </a:rPr>
              <a:t>.    </a:t>
            </a:r>
          </a:p>
          <a:p>
            <a:pPr marL="0" indent="0">
              <a:buNone/>
            </a:pPr>
            <a:endParaRPr lang="en-US" sz="2000" dirty="0">
              <a:latin typeface="+mn-lt"/>
            </a:endParaRPr>
          </a:p>
          <a:p>
            <a:pPr marL="0" indent="0">
              <a:buNone/>
            </a:pPr>
            <a:r>
              <a:rPr lang="en-US" sz="2000" dirty="0">
                <a:latin typeface="+mn-lt"/>
              </a:rPr>
              <a:t>If you have questions regarding Participant-Directed Services (PDS), please contact Shana Holmes, PDS Program Coordinator at </a:t>
            </a:r>
            <a:r>
              <a:rPr lang="en-US" sz="2000" dirty="0">
                <a:latin typeface="+mn-lt"/>
                <a:hlinkClick r:id="rId4"/>
              </a:rPr>
              <a:t>shana.holmes@dc.gov</a:t>
            </a:r>
            <a:r>
              <a:rPr lang="en-US" sz="2000" dirty="0">
                <a:latin typeface="+mn-lt"/>
              </a:rPr>
              <a:t>.  </a:t>
            </a:r>
          </a:p>
          <a:p>
            <a:pPr marL="0" indent="0">
              <a:buNone/>
            </a:pPr>
            <a:endParaRPr lang="en-US" sz="2400" dirty="0">
              <a:latin typeface="+mn-lt"/>
              <a:cs typeface="Calibri"/>
            </a:endParaRPr>
          </a:p>
          <a:p>
            <a:pPr marL="0" indent="0">
              <a:buNone/>
            </a:pPr>
            <a:r>
              <a:rPr kumimoji="0" lang="en-US" sz="2000" b="0" i="0" u="none" strike="noStrike" kern="1200" cap="none" spc="0" normalizeH="0" baseline="0" noProof="0" dirty="0">
                <a:ln>
                  <a:noFill/>
                </a:ln>
                <a:solidFill>
                  <a:prstClr val="black"/>
                </a:solidFill>
                <a:effectLst/>
                <a:uLnTx/>
                <a:uFillTx/>
                <a:latin typeface="Calibri"/>
                <a:ea typeface="+mn-ea"/>
                <a:cs typeface="+mn-cs"/>
              </a:rPr>
              <a:t>If you have questions regarding persons returning to meaningful day supports and </a:t>
            </a:r>
            <a:r>
              <a:rPr kumimoji="0" lang="en-US" sz="2000" b="0" i="0" u="none" strike="noStrike" kern="1200" cap="none" spc="0" normalizeH="0" baseline="0" noProof="0">
                <a:ln>
                  <a:noFill/>
                </a:ln>
                <a:solidFill>
                  <a:prstClr val="black"/>
                </a:solidFill>
                <a:effectLst/>
                <a:uLnTx/>
                <a:uFillTx/>
                <a:latin typeface="Calibri"/>
                <a:ea typeface="+mn-ea"/>
                <a:cs typeface="+mn-cs"/>
              </a:rPr>
              <a:t>the MAP, </a:t>
            </a:r>
            <a:r>
              <a:rPr kumimoji="0" lang="en-US" sz="2000" b="0" i="0" u="none" strike="noStrike" kern="1200" cap="none" spc="0" normalizeH="0" baseline="0" noProof="0" dirty="0">
                <a:ln>
                  <a:noFill/>
                </a:ln>
                <a:solidFill>
                  <a:prstClr val="black"/>
                </a:solidFill>
                <a:effectLst/>
                <a:uLnTx/>
                <a:uFillTx/>
                <a:latin typeface="Calibri"/>
                <a:ea typeface="+mn-ea"/>
                <a:cs typeface="+mn-cs"/>
              </a:rPr>
              <a:t>please contact Service Planning and Coordination Division (SPCD) Program Managers: Musu Fofana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musu.Fofana@dc.gov</a:t>
            </a:r>
            <a:r>
              <a:rPr kumimoji="0" lang="en-US" sz="2000" b="0" i="0" u="none" strike="noStrike" kern="1200" cap="none" spc="0" normalizeH="0" baseline="0" noProof="0" dirty="0">
                <a:ln>
                  <a:noFill/>
                </a:ln>
                <a:solidFill>
                  <a:prstClr val="black"/>
                </a:solidFill>
                <a:effectLst/>
                <a:uLnTx/>
                <a:uFillTx/>
                <a:latin typeface="Calibri"/>
                <a:ea typeface="+mn-ea"/>
                <a:cs typeface="+mn-cs"/>
              </a:rPr>
              <a:t>; Robin Exton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6"/>
              </a:rPr>
              <a:t>robin.exton@dc.gov</a:t>
            </a:r>
            <a:r>
              <a:rPr kumimoji="0" lang="en-US" sz="2000" b="0" i="0" u="none" strike="noStrike" kern="1200" cap="none" spc="0" normalizeH="0" baseline="0" noProof="0" dirty="0">
                <a:ln>
                  <a:noFill/>
                </a:ln>
                <a:solidFill>
                  <a:prstClr val="black"/>
                </a:solidFill>
                <a:effectLst/>
                <a:uLnTx/>
                <a:uFillTx/>
                <a:latin typeface="Calibri"/>
                <a:ea typeface="+mn-ea"/>
                <a:cs typeface="+mn-cs"/>
              </a:rPr>
              <a:t>; Rhode Bernadel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7"/>
              </a:rPr>
              <a:t>rhode.Bernadel@dc.gov</a:t>
            </a:r>
            <a:r>
              <a:rPr kumimoji="0" lang="en-US" sz="2000" b="0" i="0" u="none" strike="noStrike" kern="1200" cap="none" spc="0" normalizeH="0" baseline="0" noProof="0" dirty="0">
                <a:ln>
                  <a:noFill/>
                </a:ln>
                <a:solidFill>
                  <a:prstClr val="black"/>
                </a:solidFill>
                <a:effectLst/>
                <a:uLnTx/>
                <a:uFillTx/>
                <a:latin typeface="Calibri"/>
                <a:ea typeface="+mn-ea"/>
                <a:cs typeface="+mn-cs"/>
              </a:rPr>
              <a:t>; or Sherin Moses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8"/>
              </a:rPr>
              <a:t>sherin.moses@dc.gov</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lang="en-US" sz="2400" dirty="0">
              <a:latin typeface="+mn-lt"/>
              <a:cs typeface="Calibri"/>
            </a:endParaRPr>
          </a:p>
          <a:p>
            <a:pPr marL="0" indent="0">
              <a:buNone/>
            </a:pPr>
            <a:endParaRPr lang="en-US" sz="2400" dirty="0">
              <a:latin typeface="+mn-lt"/>
              <a:cs typeface="Calibri"/>
            </a:endParaRPr>
          </a:p>
          <a:p>
            <a:pPr marL="0" indent="0">
              <a:buNone/>
            </a:pPr>
            <a:endParaRPr lang="en-US" sz="2400" dirty="0">
              <a:latin typeface="+mn-lt"/>
              <a:cs typeface="Calibri"/>
            </a:endParaRPr>
          </a:p>
        </p:txBody>
      </p:sp>
      <p:sp>
        <p:nvSpPr>
          <p:cNvPr id="21" name="Title 20"/>
          <p:cNvSpPr>
            <a:spLocks noGrp="1"/>
          </p:cNvSpPr>
          <p:nvPr>
            <p:ph type="title"/>
          </p:nvPr>
        </p:nvSpPr>
        <p:spPr>
          <a:xfrm>
            <a:off x="171450" y="442273"/>
            <a:ext cx="7912241" cy="742183"/>
          </a:xfrm>
        </p:spPr>
        <p:txBody>
          <a:bodyPr/>
          <a:lstStyle/>
          <a:p>
            <a:pPr algn="ctr"/>
            <a:r>
              <a:rPr lang="en-US" sz="4000" b="1">
                <a:latin typeface="+mn-lt"/>
              </a:rPr>
              <a:t>Questions?</a:t>
            </a:r>
            <a:endParaRPr lang="en-US"/>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3" name="Slide Number Placeholder 2">
            <a:extLst>
              <a:ext uri="{FF2B5EF4-FFF2-40B4-BE49-F238E27FC236}">
                <a16:creationId xmlns:a16="http://schemas.microsoft.com/office/drawing/2014/main" id="{1375F5A5-687E-F798-F63F-6B670D089542}"/>
              </a:ext>
            </a:extLst>
          </p:cNvPr>
          <p:cNvSpPr>
            <a:spLocks noGrp="1"/>
          </p:cNvSpPr>
          <p:nvPr>
            <p:ph type="sldNum" sz="quarter" idx="12"/>
          </p:nvPr>
        </p:nvSpPr>
        <p:spPr>
          <a:xfrm>
            <a:off x="8403206" y="6320205"/>
            <a:ext cx="527511" cy="365125"/>
          </a:xfrm>
        </p:spPr>
        <p:txBody>
          <a:bodyPr/>
          <a:lstStyle/>
          <a:p>
            <a:fld id="{4A75BE36-4E3E-C248-B598-07ED9BB6E047}" type="slidenum">
              <a:rPr lang="en-US" smtClean="0"/>
              <a:pPr/>
              <a:t>39</a:t>
            </a:fld>
            <a:endParaRPr lang="en-US" dirty="0"/>
          </a:p>
        </p:txBody>
      </p:sp>
    </p:spTree>
    <p:extLst>
      <p:ext uri="{BB962C8B-B14F-4D97-AF65-F5344CB8AC3E}">
        <p14:creationId xmlns:p14="http://schemas.microsoft.com/office/powerpoint/2010/main" val="344472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41434" y="1511166"/>
            <a:ext cx="7525773" cy="5008694"/>
          </a:xfrm>
        </p:spPr>
        <p:txBody>
          <a:bodyPr/>
          <a:lstStyle/>
          <a:p>
            <a:pPr marL="0" indent="0">
              <a:buNone/>
            </a:pPr>
            <a:endParaRPr lang="en-US" sz="2000">
              <a:solidFill>
                <a:srgbClr val="111111"/>
              </a:solidFill>
              <a:latin typeface="+mj-lt"/>
            </a:endParaRPr>
          </a:p>
          <a:p>
            <a:pPr marL="0" indent="0">
              <a:buNone/>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851153"/>
          </a:xfrm>
        </p:spPr>
        <p:txBody>
          <a:bodyPr/>
          <a:lstStyle/>
          <a:p>
            <a:pPr algn="ctr"/>
            <a:r>
              <a:rPr lang="en-US" sz="4000" b="1">
                <a:latin typeface="+mn-lt"/>
              </a:rPr>
              <a:t>Unwinding From The PHE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graphicFrame>
        <p:nvGraphicFramePr>
          <p:cNvPr id="2" name="Diagram 1">
            <a:extLst>
              <a:ext uri="{FF2B5EF4-FFF2-40B4-BE49-F238E27FC236}">
                <a16:creationId xmlns:a16="http://schemas.microsoft.com/office/drawing/2014/main" id="{68753F82-913D-0D5D-FCEB-CA07261E8CF6}"/>
              </a:ext>
            </a:extLst>
          </p:cNvPr>
          <p:cNvGraphicFramePr/>
          <p:nvPr>
            <p:extLst>
              <p:ext uri="{D42A27DB-BD31-4B8C-83A1-F6EECF244321}">
                <p14:modId xmlns:p14="http://schemas.microsoft.com/office/powerpoint/2010/main" val="2058383767"/>
              </p:ext>
            </p:extLst>
          </p:nvPr>
        </p:nvGraphicFramePr>
        <p:xfrm>
          <a:off x="441434" y="1490249"/>
          <a:ext cx="83490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a:extLst>
              <a:ext uri="{FF2B5EF4-FFF2-40B4-BE49-F238E27FC236}">
                <a16:creationId xmlns:a16="http://schemas.microsoft.com/office/drawing/2014/main" id="{342EC9D4-7406-E7AC-F2AB-CE9A87BEA5E6}"/>
              </a:ext>
            </a:extLst>
          </p:cNvPr>
          <p:cNvSpPr/>
          <p:nvPr/>
        </p:nvSpPr>
        <p:spPr>
          <a:xfrm>
            <a:off x="4055014" y="3334636"/>
            <a:ext cx="406400" cy="406400"/>
          </a:xfrm>
          <a:prstGeom prst="ellipse">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AC42A6CB-C5C8-1EEB-C279-5051E1BE49CF}"/>
              </a:ext>
            </a:extLst>
          </p:cNvPr>
          <p:cNvSpPr/>
          <p:nvPr/>
        </p:nvSpPr>
        <p:spPr>
          <a:xfrm>
            <a:off x="5595410" y="3334637"/>
            <a:ext cx="406400" cy="406400"/>
          </a:xfrm>
          <a:prstGeom prst="ellipse">
            <a:avLst/>
          </a:pr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200">
              <a:solidFill>
                <a:schemeClr val="bg1"/>
              </a:solidFill>
            </a:endParaRPr>
          </a:p>
        </p:txBody>
      </p:sp>
      <p:sp>
        <p:nvSpPr>
          <p:cNvPr id="9" name="TextBox 8">
            <a:extLst>
              <a:ext uri="{FF2B5EF4-FFF2-40B4-BE49-F238E27FC236}">
                <a16:creationId xmlns:a16="http://schemas.microsoft.com/office/drawing/2014/main" id="{DBA3196E-0A20-5869-D0EA-FEAFF065EC53}"/>
              </a:ext>
            </a:extLst>
          </p:cNvPr>
          <p:cNvSpPr txBox="1"/>
          <p:nvPr/>
        </p:nvSpPr>
        <p:spPr>
          <a:xfrm>
            <a:off x="1427870" y="3399336"/>
            <a:ext cx="529272" cy="276999"/>
          </a:xfrm>
          <a:prstGeom prst="rect">
            <a:avLst/>
          </a:prstGeom>
          <a:noFill/>
        </p:spPr>
        <p:txBody>
          <a:bodyPr wrap="square" rtlCol="0">
            <a:spAutoFit/>
          </a:bodyPr>
          <a:lstStyle/>
          <a:p>
            <a:r>
              <a:rPr lang="en-US" sz="1200">
                <a:solidFill>
                  <a:schemeClr val="bg1"/>
                </a:solidFill>
              </a:rPr>
              <a:t>May</a:t>
            </a:r>
          </a:p>
        </p:txBody>
      </p:sp>
      <p:sp>
        <p:nvSpPr>
          <p:cNvPr id="11" name="Oval 10">
            <a:extLst>
              <a:ext uri="{FF2B5EF4-FFF2-40B4-BE49-F238E27FC236}">
                <a16:creationId xmlns:a16="http://schemas.microsoft.com/office/drawing/2014/main" id="{B8FC0A94-4FD5-7DF3-94EB-09384848345B}"/>
              </a:ext>
            </a:extLst>
          </p:cNvPr>
          <p:cNvSpPr/>
          <p:nvPr/>
        </p:nvSpPr>
        <p:spPr>
          <a:xfrm>
            <a:off x="2320503" y="3334637"/>
            <a:ext cx="406400" cy="406400"/>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2CC4EA77-50D4-C998-488D-4E4039477703}"/>
              </a:ext>
            </a:extLst>
          </p:cNvPr>
          <p:cNvSpPr txBox="1"/>
          <p:nvPr/>
        </p:nvSpPr>
        <p:spPr>
          <a:xfrm>
            <a:off x="2320193" y="3399337"/>
            <a:ext cx="479447" cy="276999"/>
          </a:xfrm>
          <a:prstGeom prst="rect">
            <a:avLst/>
          </a:prstGeom>
          <a:noFill/>
        </p:spPr>
        <p:txBody>
          <a:bodyPr wrap="square" rtlCol="0">
            <a:spAutoFit/>
          </a:bodyPr>
          <a:lstStyle/>
          <a:p>
            <a:r>
              <a:rPr lang="en-US" sz="1200">
                <a:solidFill>
                  <a:schemeClr val="bg1"/>
                </a:solidFill>
              </a:rPr>
              <a:t>June</a:t>
            </a:r>
          </a:p>
        </p:txBody>
      </p:sp>
      <p:sp>
        <p:nvSpPr>
          <p:cNvPr id="13" name="TextBox 12">
            <a:extLst>
              <a:ext uri="{FF2B5EF4-FFF2-40B4-BE49-F238E27FC236}">
                <a16:creationId xmlns:a16="http://schemas.microsoft.com/office/drawing/2014/main" id="{49BCE162-01B5-886B-5272-BE00472B17E5}"/>
              </a:ext>
            </a:extLst>
          </p:cNvPr>
          <p:cNvSpPr txBox="1"/>
          <p:nvPr/>
        </p:nvSpPr>
        <p:spPr>
          <a:xfrm>
            <a:off x="3225475" y="3413022"/>
            <a:ext cx="490541" cy="276999"/>
          </a:xfrm>
          <a:prstGeom prst="rect">
            <a:avLst/>
          </a:prstGeom>
          <a:noFill/>
        </p:spPr>
        <p:txBody>
          <a:bodyPr wrap="square" rtlCol="0">
            <a:spAutoFit/>
          </a:bodyPr>
          <a:lstStyle/>
          <a:p>
            <a:r>
              <a:rPr lang="en-US" sz="1200">
                <a:solidFill>
                  <a:schemeClr val="bg1"/>
                </a:solidFill>
              </a:rPr>
              <a:t>July</a:t>
            </a:r>
          </a:p>
        </p:txBody>
      </p:sp>
      <p:sp>
        <p:nvSpPr>
          <p:cNvPr id="16" name="TextBox 15">
            <a:extLst>
              <a:ext uri="{FF2B5EF4-FFF2-40B4-BE49-F238E27FC236}">
                <a16:creationId xmlns:a16="http://schemas.microsoft.com/office/drawing/2014/main" id="{1786BCF0-C0CF-4E60-25F7-5F1DB7215509}"/>
              </a:ext>
            </a:extLst>
          </p:cNvPr>
          <p:cNvSpPr txBox="1"/>
          <p:nvPr/>
        </p:nvSpPr>
        <p:spPr>
          <a:xfrm>
            <a:off x="4048702" y="3383481"/>
            <a:ext cx="479137" cy="276999"/>
          </a:xfrm>
          <a:prstGeom prst="rect">
            <a:avLst/>
          </a:prstGeom>
          <a:noFill/>
        </p:spPr>
        <p:txBody>
          <a:bodyPr wrap="square" rtlCol="0">
            <a:spAutoFit/>
          </a:bodyPr>
          <a:lstStyle/>
          <a:p>
            <a:r>
              <a:rPr lang="en-US" sz="1200">
                <a:solidFill>
                  <a:schemeClr val="bg1"/>
                </a:solidFill>
              </a:rPr>
              <a:t>Aug</a:t>
            </a:r>
          </a:p>
        </p:txBody>
      </p:sp>
      <p:sp>
        <p:nvSpPr>
          <p:cNvPr id="17" name="Oval 16">
            <a:extLst>
              <a:ext uri="{FF2B5EF4-FFF2-40B4-BE49-F238E27FC236}">
                <a16:creationId xmlns:a16="http://schemas.microsoft.com/office/drawing/2014/main" id="{8DA8E2F7-CD99-75DD-433F-288AC9F6F7C5}"/>
              </a:ext>
            </a:extLst>
          </p:cNvPr>
          <p:cNvSpPr/>
          <p:nvPr/>
        </p:nvSpPr>
        <p:spPr>
          <a:xfrm>
            <a:off x="4807432" y="3334636"/>
            <a:ext cx="406400" cy="406400"/>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43FA6E96-F009-FFDA-63F7-4DC3B1B854B1}"/>
              </a:ext>
            </a:extLst>
          </p:cNvPr>
          <p:cNvSpPr txBox="1"/>
          <p:nvPr/>
        </p:nvSpPr>
        <p:spPr>
          <a:xfrm>
            <a:off x="4800412" y="3383750"/>
            <a:ext cx="465956" cy="276999"/>
          </a:xfrm>
          <a:prstGeom prst="rect">
            <a:avLst/>
          </a:prstGeom>
          <a:noFill/>
        </p:spPr>
        <p:txBody>
          <a:bodyPr wrap="square" rtlCol="0">
            <a:spAutoFit/>
          </a:bodyPr>
          <a:lstStyle/>
          <a:p>
            <a:r>
              <a:rPr lang="en-US" sz="1200">
                <a:solidFill>
                  <a:schemeClr val="bg1"/>
                </a:solidFill>
              </a:rPr>
              <a:t>Sept</a:t>
            </a:r>
          </a:p>
        </p:txBody>
      </p:sp>
      <p:sp>
        <p:nvSpPr>
          <p:cNvPr id="19" name="TextBox 18">
            <a:extLst>
              <a:ext uri="{FF2B5EF4-FFF2-40B4-BE49-F238E27FC236}">
                <a16:creationId xmlns:a16="http://schemas.microsoft.com/office/drawing/2014/main" id="{3DAF6592-8FFF-E3E7-D812-B810A5D947AB}"/>
              </a:ext>
            </a:extLst>
          </p:cNvPr>
          <p:cNvSpPr txBox="1"/>
          <p:nvPr/>
        </p:nvSpPr>
        <p:spPr>
          <a:xfrm>
            <a:off x="5595410" y="3383750"/>
            <a:ext cx="448237" cy="276999"/>
          </a:xfrm>
          <a:prstGeom prst="rect">
            <a:avLst/>
          </a:prstGeom>
          <a:noFill/>
        </p:spPr>
        <p:txBody>
          <a:bodyPr wrap="square" rtlCol="0">
            <a:spAutoFit/>
          </a:bodyPr>
          <a:lstStyle/>
          <a:p>
            <a:r>
              <a:rPr lang="en-US" sz="1200">
                <a:solidFill>
                  <a:schemeClr val="bg1"/>
                </a:solidFill>
              </a:rPr>
              <a:t>Oct</a:t>
            </a:r>
          </a:p>
        </p:txBody>
      </p:sp>
      <p:sp>
        <p:nvSpPr>
          <p:cNvPr id="20" name="TextBox 19">
            <a:extLst>
              <a:ext uri="{FF2B5EF4-FFF2-40B4-BE49-F238E27FC236}">
                <a16:creationId xmlns:a16="http://schemas.microsoft.com/office/drawing/2014/main" id="{DB04D277-80EF-87C8-2888-9BCC42FABAE2}"/>
              </a:ext>
            </a:extLst>
          </p:cNvPr>
          <p:cNvSpPr txBox="1"/>
          <p:nvPr/>
        </p:nvSpPr>
        <p:spPr>
          <a:xfrm>
            <a:off x="6330852" y="3383750"/>
            <a:ext cx="692955" cy="276999"/>
          </a:xfrm>
          <a:prstGeom prst="rect">
            <a:avLst/>
          </a:prstGeom>
          <a:noFill/>
        </p:spPr>
        <p:txBody>
          <a:bodyPr wrap="square" rtlCol="0">
            <a:spAutoFit/>
          </a:bodyPr>
          <a:lstStyle/>
          <a:p>
            <a:r>
              <a:rPr lang="en-US" sz="1200">
                <a:solidFill>
                  <a:schemeClr val="bg1"/>
                </a:solidFill>
              </a:rPr>
              <a:t>Nov</a:t>
            </a:r>
          </a:p>
        </p:txBody>
      </p:sp>
      <p:sp>
        <p:nvSpPr>
          <p:cNvPr id="25" name="TextBox 24">
            <a:extLst>
              <a:ext uri="{FF2B5EF4-FFF2-40B4-BE49-F238E27FC236}">
                <a16:creationId xmlns:a16="http://schemas.microsoft.com/office/drawing/2014/main" id="{02A0F041-0C61-EC67-3BEE-0059CC71E203}"/>
              </a:ext>
            </a:extLst>
          </p:cNvPr>
          <p:cNvSpPr txBox="1"/>
          <p:nvPr/>
        </p:nvSpPr>
        <p:spPr>
          <a:xfrm>
            <a:off x="5303536" y="1553700"/>
            <a:ext cx="1480222" cy="646331"/>
          </a:xfrm>
          <a:prstGeom prst="rect">
            <a:avLst/>
          </a:prstGeom>
          <a:noFill/>
        </p:spPr>
        <p:txBody>
          <a:bodyPr wrap="square" rtlCol="0">
            <a:spAutoFit/>
          </a:bodyPr>
          <a:lstStyle/>
          <a:p>
            <a:r>
              <a:rPr lang="en-US" sz="1200" dirty="0"/>
              <a:t>Unwinding related activities are being finalized</a:t>
            </a:r>
          </a:p>
        </p:txBody>
      </p:sp>
      <p:sp>
        <p:nvSpPr>
          <p:cNvPr id="26" name="Rectangle 25">
            <a:extLst>
              <a:ext uri="{FF2B5EF4-FFF2-40B4-BE49-F238E27FC236}">
                <a16:creationId xmlns:a16="http://schemas.microsoft.com/office/drawing/2014/main" id="{B920FDA6-A89B-AEE1-0171-E598B4002F26}"/>
              </a:ext>
            </a:extLst>
          </p:cNvPr>
          <p:cNvSpPr/>
          <p:nvPr/>
        </p:nvSpPr>
        <p:spPr>
          <a:xfrm>
            <a:off x="5138876" y="1654803"/>
            <a:ext cx="179044" cy="11936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73C72C-8D56-793B-AEFF-34FBFF9AE1BF}"/>
              </a:ext>
            </a:extLst>
          </p:cNvPr>
          <p:cNvSpPr/>
          <p:nvPr/>
        </p:nvSpPr>
        <p:spPr>
          <a:xfrm>
            <a:off x="2760935" y="4752640"/>
            <a:ext cx="209677" cy="123414"/>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908122-C3AB-C63B-DAAE-202D9486E632}"/>
              </a:ext>
            </a:extLst>
          </p:cNvPr>
          <p:cNvSpPr/>
          <p:nvPr/>
        </p:nvSpPr>
        <p:spPr>
          <a:xfrm flipH="1">
            <a:off x="2483427" y="1647091"/>
            <a:ext cx="179044" cy="11936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FAEE4CC-A9B2-05B4-6106-2208B303AF5B}"/>
              </a:ext>
            </a:extLst>
          </p:cNvPr>
          <p:cNvSpPr txBox="1"/>
          <p:nvPr/>
        </p:nvSpPr>
        <p:spPr>
          <a:xfrm>
            <a:off x="3086168" y="4655632"/>
            <a:ext cx="4358986" cy="1569660"/>
          </a:xfrm>
          <a:prstGeom prst="rect">
            <a:avLst/>
          </a:prstGeom>
          <a:noFill/>
        </p:spPr>
        <p:txBody>
          <a:bodyPr wrap="square" rtlCol="0">
            <a:spAutoFit/>
          </a:bodyPr>
          <a:lstStyle/>
          <a:p>
            <a:r>
              <a:rPr lang="en-US" sz="1200" b="1" u="sng" dirty="0"/>
              <a:t>Month 6: November 2023</a:t>
            </a:r>
          </a:p>
          <a:p>
            <a:endParaRPr lang="en-US" sz="1200" b="1" u="sng" dirty="0"/>
          </a:p>
          <a:p>
            <a:r>
              <a:rPr lang="en-US" sz="1200" dirty="0"/>
              <a:t>Last month to complete all unwinding related activities</a:t>
            </a:r>
          </a:p>
          <a:p>
            <a:endParaRPr lang="en-US" sz="1200" dirty="0"/>
          </a:p>
          <a:p>
            <a:pPr marL="171450" indent="-171450">
              <a:buClr>
                <a:srgbClr val="C00000"/>
              </a:buClr>
              <a:buFont typeface="Wingdings" panose="05000000000000000000" pitchFamily="2" charset="2"/>
              <a:buChar char="§"/>
            </a:pPr>
            <a:r>
              <a:rPr lang="en-US" sz="1200" dirty="0"/>
              <a:t>New Remote Support Services rates.</a:t>
            </a:r>
          </a:p>
          <a:p>
            <a:pPr marL="171450" indent="-171450">
              <a:buClr>
                <a:srgbClr val="C00000"/>
              </a:buClr>
              <a:buFont typeface="Wingdings" panose="05000000000000000000" pitchFamily="2" charset="2"/>
              <a:buChar char="§"/>
            </a:pPr>
            <a:r>
              <a:rPr lang="en-US" sz="1200" dirty="0"/>
              <a:t>Expanded settings ends.</a:t>
            </a:r>
          </a:p>
          <a:p>
            <a:pPr marL="171450" indent="-171450">
              <a:buClr>
                <a:srgbClr val="C00000"/>
              </a:buClr>
              <a:buFont typeface="Wingdings" panose="05000000000000000000" pitchFamily="2" charset="2"/>
              <a:buChar char="§"/>
            </a:pPr>
            <a:r>
              <a:rPr lang="en-US" sz="1200" dirty="0"/>
              <a:t>Modification of service scope or coverage ends.</a:t>
            </a:r>
          </a:p>
          <a:p>
            <a:pPr marL="171450" indent="-171450">
              <a:buClr>
                <a:srgbClr val="C00000"/>
              </a:buClr>
              <a:buFont typeface="Wingdings" panose="05000000000000000000" pitchFamily="2" charset="2"/>
              <a:buChar char="§"/>
            </a:pPr>
            <a:r>
              <a:rPr lang="en-US" sz="1200" dirty="0"/>
              <a:t>Enhanced rates end.</a:t>
            </a:r>
          </a:p>
        </p:txBody>
      </p:sp>
      <p:sp>
        <p:nvSpPr>
          <p:cNvPr id="7" name="Slide Number Placeholder 6">
            <a:extLst>
              <a:ext uri="{FF2B5EF4-FFF2-40B4-BE49-F238E27FC236}">
                <a16:creationId xmlns:a16="http://schemas.microsoft.com/office/drawing/2014/main" id="{84241F8E-FD0A-2D74-6DB2-27CEF7647E2F}"/>
              </a:ext>
            </a:extLst>
          </p:cNvPr>
          <p:cNvSpPr>
            <a:spLocks noGrp="1"/>
          </p:cNvSpPr>
          <p:nvPr>
            <p:ph type="sldNum" sz="quarter" idx="12"/>
          </p:nvPr>
        </p:nvSpPr>
        <p:spPr>
          <a:xfrm>
            <a:off x="8503463" y="6341397"/>
            <a:ext cx="398206" cy="365125"/>
          </a:xfrm>
        </p:spPr>
        <p:txBody>
          <a:bodyPr/>
          <a:lstStyle/>
          <a:p>
            <a:fld id="{4A75BE36-4E3E-C248-B598-07ED9BB6E047}" type="slidenum">
              <a:rPr lang="en-US" smtClean="0"/>
              <a:pPr/>
              <a:t>4</a:t>
            </a:fld>
            <a:endParaRPr lang="en-US" dirty="0"/>
          </a:p>
        </p:txBody>
      </p:sp>
    </p:spTree>
    <p:extLst>
      <p:ext uri="{BB962C8B-B14F-4D97-AF65-F5344CB8AC3E}">
        <p14:creationId xmlns:p14="http://schemas.microsoft.com/office/powerpoint/2010/main" val="198891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46135" y="442273"/>
            <a:ext cx="7721072" cy="851153"/>
          </a:xfrm>
        </p:spPr>
        <p:txBody>
          <a:bodyPr/>
          <a:lstStyle/>
          <a:p>
            <a:pPr algn="ctr"/>
            <a:r>
              <a:rPr lang="en-US" sz="4000" b="1">
                <a:latin typeface="+mn-lt"/>
              </a:rPr>
              <a:t>Unwinding From The PHE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3" name="Picture 2">
            <a:extLst>
              <a:ext uri="{FF2B5EF4-FFF2-40B4-BE49-F238E27FC236}">
                <a16:creationId xmlns:a16="http://schemas.microsoft.com/office/drawing/2014/main" id="{2226B016-C1CA-B9B9-6FAD-FC67A3EECB20}"/>
              </a:ext>
            </a:extLst>
          </p:cNvPr>
          <p:cNvPicPr>
            <a:picLocks noChangeAspect="1"/>
          </p:cNvPicPr>
          <p:nvPr/>
        </p:nvPicPr>
        <p:blipFill>
          <a:blip r:embed="rId4"/>
          <a:stretch>
            <a:fillRect/>
          </a:stretch>
        </p:blipFill>
        <p:spPr>
          <a:xfrm>
            <a:off x="246135" y="1653110"/>
            <a:ext cx="7804484" cy="4315973"/>
          </a:xfrm>
          <a:prstGeom prst="rect">
            <a:avLst/>
          </a:prstGeom>
        </p:spPr>
      </p:pic>
      <p:sp>
        <p:nvSpPr>
          <p:cNvPr id="4" name="Slide Number Placeholder 3">
            <a:extLst>
              <a:ext uri="{FF2B5EF4-FFF2-40B4-BE49-F238E27FC236}">
                <a16:creationId xmlns:a16="http://schemas.microsoft.com/office/drawing/2014/main" id="{3EBC46DA-BF0E-A9CD-4E59-2F1EF85E8E89}"/>
              </a:ext>
            </a:extLst>
          </p:cNvPr>
          <p:cNvSpPr>
            <a:spLocks noGrp="1"/>
          </p:cNvSpPr>
          <p:nvPr>
            <p:ph type="sldNum" sz="quarter" idx="12"/>
          </p:nvPr>
        </p:nvSpPr>
        <p:spPr>
          <a:xfrm>
            <a:off x="8580075" y="6320205"/>
            <a:ext cx="353961" cy="365125"/>
          </a:xfrm>
        </p:spPr>
        <p:txBody>
          <a:bodyPr/>
          <a:lstStyle/>
          <a:p>
            <a:fld id="{4A75BE36-4E3E-C248-B598-07ED9BB6E047}" type="slidenum">
              <a:rPr lang="en-US" smtClean="0"/>
              <a:pPr/>
              <a:t>5</a:t>
            </a:fld>
            <a:endParaRPr lang="en-US" dirty="0"/>
          </a:p>
        </p:txBody>
      </p:sp>
    </p:spTree>
    <p:extLst>
      <p:ext uri="{BB962C8B-B14F-4D97-AF65-F5344CB8AC3E}">
        <p14:creationId xmlns:p14="http://schemas.microsoft.com/office/powerpoint/2010/main" val="268538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41434" y="1511166"/>
            <a:ext cx="7525773" cy="5008694"/>
          </a:xfrm>
        </p:spPr>
        <p:txBody>
          <a:bodyPr/>
          <a:lstStyle/>
          <a:p>
            <a:pPr marL="0" indent="0">
              <a:buNone/>
            </a:pPr>
            <a:endParaRPr kumimoji="0" lang="en-US" sz="2000" u="none" strike="noStrike" kern="1200" cap="none" spc="0" normalizeH="0" baseline="0" noProof="0">
              <a:ln>
                <a:noFill/>
              </a:ln>
              <a:solidFill>
                <a:srgbClr val="111111"/>
              </a:solidFill>
              <a:uLnTx/>
              <a:uFillTx/>
              <a:latin typeface="+mj-lt"/>
              <a:ea typeface="+mn-ea"/>
              <a:cs typeface="+mn-cs"/>
            </a:endParaRPr>
          </a:p>
          <a:p>
            <a:pPr marL="0" indent="0">
              <a:buNone/>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0" y="311708"/>
            <a:ext cx="7721072" cy="622802"/>
          </a:xfrm>
        </p:spPr>
        <p:txBody>
          <a:bodyPr/>
          <a:lstStyle/>
          <a:p>
            <a:pPr algn="ctr"/>
            <a:r>
              <a:rPr lang="en-US" sz="2800" b="1" dirty="0"/>
              <a:t>Flexibilities Cease 6 Months Post End Date of PHE</a:t>
            </a:r>
          </a:p>
        </p:txBody>
      </p:sp>
      <p:sp>
        <p:nvSpPr>
          <p:cNvPr id="24" name="TextBox 23">
            <a:extLst>
              <a:ext uri="{FF2B5EF4-FFF2-40B4-BE49-F238E27FC236}">
                <a16:creationId xmlns:a16="http://schemas.microsoft.com/office/drawing/2014/main" id="{5FB3059E-C4AC-BB43-422C-3C2AF866699D}"/>
              </a:ext>
            </a:extLst>
          </p:cNvPr>
          <p:cNvSpPr txBox="1"/>
          <p:nvPr/>
        </p:nvSpPr>
        <p:spPr>
          <a:xfrm>
            <a:off x="441434" y="1066567"/>
            <a:ext cx="7721072" cy="5453293"/>
          </a:xfrm>
          <a:prstGeom prst="rect">
            <a:avLst/>
          </a:prstGeom>
          <a:noFill/>
        </p:spPr>
        <p:txBody>
          <a:bodyPr wrap="square" rtlCol="0">
            <a:spAutoFit/>
          </a:bodyPr>
          <a:lstStyle/>
          <a:p>
            <a:endParaRPr lang="en-US"/>
          </a:p>
        </p:txBody>
      </p:sp>
      <p:pic>
        <p:nvPicPr>
          <p:cNvPr id="6" name="Picture 5">
            <a:extLst>
              <a:ext uri="{FF2B5EF4-FFF2-40B4-BE49-F238E27FC236}">
                <a16:creationId xmlns:a16="http://schemas.microsoft.com/office/drawing/2014/main" id="{536C01D1-650E-C91F-1DE7-264EB5F01FB0}"/>
              </a:ext>
            </a:extLst>
          </p:cNvPr>
          <p:cNvPicPr>
            <a:picLocks noChangeAspect="1"/>
          </p:cNvPicPr>
          <p:nvPr/>
        </p:nvPicPr>
        <p:blipFill>
          <a:blip r:embed="rId3"/>
          <a:stretch>
            <a:fillRect/>
          </a:stretch>
        </p:blipFill>
        <p:spPr>
          <a:xfrm>
            <a:off x="405667" y="5384038"/>
            <a:ext cx="7241372" cy="1095947"/>
          </a:xfrm>
          <a:prstGeom prst="rect">
            <a:avLst/>
          </a:prstGeom>
        </p:spPr>
      </p:pic>
      <p:sp>
        <p:nvSpPr>
          <p:cNvPr id="4" name="Slide Number Placeholder 3">
            <a:extLst>
              <a:ext uri="{FF2B5EF4-FFF2-40B4-BE49-F238E27FC236}">
                <a16:creationId xmlns:a16="http://schemas.microsoft.com/office/drawing/2014/main" id="{D62F8C03-07BE-B2B3-1C16-D29C0DAF5CC2}"/>
              </a:ext>
            </a:extLst>
          </p:cNvPr>
          <p:cNvSpPr>
            <a:spLocks noGrp="1"/>
          </p:cNvSpPr>
          <p:nvPr>
            <p:ph type="sldNum" sz="quarter" idx="12"/>
          </p:nvPr>
        </p:nvSpPr>
        <p:spPr>
          <a:xfrm>
            <a:off x="8635179" y="6337297"/>
            <a:ext cx="339213" cy="365125"/>
          </a:xfrm>
        </p:spPr>
        <p:txBody>
          <a:bodyPr/>
          <a:lstStyle/>
          <a:p>
            <a:fld id="{4A75BE36-4E3E-C248-B598-07ED9BB6E047}" type="slidenum">
              <a:rPr lang="en-US" smtClean="0"/>
              <a:pPr/>
              <a:t>6</a:t>
            </a:fld>
            <a:endParaRPr lang="en-US"/>
          </a:p>
        </p:txBody>
      </p:sp>
      <p:pic>
        <p:nvPicPr>
          <p:cNvPr id="8" name="Picture 7">
            <a:extLst>
              <a:ext uri="{FF2B5EF4-FFF2-40B4-BE49-F238E27FC236}">
                <a16:creationId xmlns:a16="http://schemas.microsoft.com/office/drawing/2014/main" id="{72AA3013-99F1-6276-5604-54487F7E9EFE}"/>
              </a:ext>
            </a:extLst>
          </p:cNvPr>
          <p:cNvPicPr>
            <a:picLocks noChangeAspect="1"/>
          </p:cNvPicPr>
          <p:nvPr/>
        </p:nvPicPr>
        <p:blipFill>
          <a:blip r:embed="rId4"/>
          <a:stretch>
            <a:fillRect/>
          </a:stretch>
        </p:blipFill>
        <p:spPr>
          <a:xfrm>
            <a:off x="305127" y="934510"/>
            <a:ext cx="7415945" cy="4566638"/>
          </a:xfrm>
          <a:prstGeom prst="rect">
            <a:avLst/>
          </a:prstGeom>
        </p:spPr>
      </p:pic>
    </p:spTree>
    <p:extLst>
      <p:ext uri="{BB962C8B-B14F-4D97-AF65-F5344CB8AC3E}">
        <p14:creationId xmlns:p14="http://schemas.microsoft.com/office/powerpoint/2010/main" val="921745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sz="half" idx="1"/>
          </p:nvPr>
        </p:nvSpPr>
        <p:spPr>
          <a:xfrm>
            <a:off x="441434" y="1511166"/>
            <a:ext cx="7525773" cy="5008694"/>
          </a:xfrm>
        </p:spPr>
        <p:txBody>
          <a:bodyPr/>
          <a:lstStyle/>
          <a:p>
            <a:pPr marL="0" indent="0">
              <a:buNone/>
            </a:pPr>
            <a:endParaRPr kumimoji="0" lang="en-US" sz="2000" u="none" strike="noStrike" kern="1200" cap="none" spc="0" normalizeH="0" baseline="0" noProof="0">
              <a:ln>
                <a:noFill/>
              </a:ln>
              <a:solidFill>
                <a:srgbClr val="111111"/>
              </a:solidFill>
              <a:uLnTx/>
              <a:uFillTx/>
              <a:latin typeface="+mj-lt"/>
              <a:ea typeface="+mn-ea"/>
              <a:cs typeface="+mn-cs"/>
            </a:endParaRPr>
          </a:p>
          <a:p>
            <a:pPr marL="0" indent="0">
              <a:buNone/>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Title 20"/>
          <p:cNvSpPr>
            <a:spLocks noGrp="1"/>
          </p:cNvSpPr>
          <p:nvPr>
            <p:ph type="title"/>
          </p:nvPr>
        </p:nvSpPr>
        <p:spPr>
          <a:xfrm>
            <a:off x="246135" y="442273"/>
            <a:ext cx="7721072" cy="851153"/>
          </a:xfrm>
        </p:spPr>
        <p:txBody>
          <a:bodyPr/>
          <a:lstStyle/>
          <a:p>
            <a:pPr algn="ctr"/>
            <a:r>
              <a:rPr lang="en-US" sz="2800" b="1"/>
              <a:t>Flexibilities Cease 6 Months Post End Date of PHE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pic>
        <p:nvPicPr>
          <p:cNvPr id="26" name="Picture 25" descr="Text&#10;&#10;Description automatically generated">
            <a:extLst>
              <a:ext uri="{FF2B5EF4-FFF2-40B4-BE49-F238E27FC236}">
                <a16:creationId xmlns:a16="http://schemas.microsoft.com/office/drawing/2014/main" id="{85F3E052-051C-363F-8C04-8DDCFEF1FAF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59152" y="3429000"/>
            <a:ext cx="4425696" cy="2840804"/>
          </a:xfrm>
          <a:prstGeom prst="rect">
            <a:avLst/>
          </a:prstGeom>
        </p:spPr>
      </p:pic>
      <p:sp>
        <p:nvSpPr>
          <p:cNvPr id="4" name="Slide Number Placeholder 3">
            <a:extLst>
              <a:ext uri="{FF2B5EF4-FFF2-40B4-BE49-F238E27FC236}">
                <a16:creationId xmlns:a16="http://schemas.microsoft.com/office/drawing/2014/main" id="{9BD63AD3-25FD-81A5-46EA-624886CC39BB}"/>
              </a:ext>
            </a:extLst>
          </p:cNvPr>
          <p:cNvSpPr>
            <a:spLocks noGrp="1"/>
          </p:cNvSpPr>
          <p:nvPr>
            <p:ph type="sldNum" sz="quarter" idx="12"/>
          </p:nvPr>
        </p:nvSpPr>
        <p:spPr>
          <a:xfrm>
            <a:off x="8677582" y="6320205"/>
            <a:ext cx="294968" cy="365125"/>
          </a:xfrm>
        </p:spPr>
        <p:txBody>
          <a:bodyPr/>
          <a:lstStyle/>
          <a:p>
            <a:fld id="{4A75BE36-4E3E-C248-B598-07ED9BB6E047}" type="slidenum">
              <a:rPr lang="en-US" smtClean="0"/>
              <a:pPr/>
              <a:t>7</a:t>
            </a:fld>
            <a:endParaRPr lang="en-US"/>
          </a:p>
        </p:txBody>
      </p:sp>
      <p:pic>
        <p:nvPicPr>
          <p:cNvPr id="5" name="Picture 4">
            <a:extLst>
              <a:ext uri="{FF2B5EF4-FFF2-40B4-BE49-F238E27FC236}">
                <a16:creationId xmlns:a16="http://schemas.microsoft.com/office/drawing/2014/main" id="{33196473-6263-B663-783B-F5684029278C}"/>
              </a:ext>
            </a:extLst>
          </p:cNvPr>
          <p:cNvPicPr>
            <a:picLocks noChangeAspect="1"/>
          </p:cNvPicPr>
          <p:nvPr/>
        </p:nvPicPr>
        <p:blipFill>
          <a:blip r:embed="rId6"/>
          <a:stretch>
            <a:fillRect/>
          </a:stretch>
        </p:blipFill>
        <p:spPr>
          <a:xfrm>
            <a:off x="119205" y="1728906"/>
            <a:ext cx="8676927" cy="2136530"/>
          </a:xfrm>
          <a:prstGeom prst="rect">
            <a:avLst/>
          </a:prstGeom>
        </p:spPr>
      </p:pic>
    </p:spTree>
    <p:extLst>
      <p:ext uri="{BB962C8B-B14F-4D97-AF65-F5344CB8AC3E}">
        <p14:creationId xmlns:p14="http://schemas.microsoft.com/office/powerpoint/2010/main" val="151293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882DB-6685-C7BF-FD91-04791C1932DF}"/>
              </a:ext>
            </a:extLst>
          </p:cNvPr>
          <p:cNvSpPr>
            <a:spLocks noGrp="1"/>
          </p:cNvSpPr>
          <p:nvPr>
            <p:ph sz="half" idx="1"/>
          </p:nvPr>
        </p:nvSpPr>
        <p:spPr>
          <a:xfrm>
            <a:off x="280737" y="1748588"/>
            <a:ext cx="4475747" cy="4377575"/>
          </a:xfrm>
        </p:spPr>
        <p:txBody>
          <a:bodyPr lIns="91440" tIns="45720" rIns="91440" bIns="45720">
            <a:normAutofit/>
          </a:bodyPr>
          <a:lstStyle/>
          <a:p>
            <a:pPr marL="457200" lvl="1" indent="0">
              <a:lnSpc>
                <a:spcPct val="90000"/>
              </a:lnSpc>
              <a:buNone/>
            </a:pPr>
            <a:r>
              <a:rPr lang="en-US" sz="1600" b="1" dirty="0"/>
              <a:t>The following links are the standards governing the eligibility for services for persons enrolled in the Home and Community-Based Services (HCBS) Waivers for Individuals with Intellectual and Developmental Disabilities (IDD) and Individual and Family Support (IFS), and conditions of participation for professionals and providers of services to receive reimbursement.</a:t>
            </a:r>
          </a:p>
          <a:p>
            <a:pPr marL="457200" lvl="1" indent="0">
              <a:lnSpc>
                <a:spcPct val="90000"/>
              </a:lnSpc>
              <a:buNone/>
            </a:pPr>
            <a:endParaRPr lang="en-US" sz="1600" dirty="0"/>
          </a:p>
          <a:p>
            <a:pPr marL="457200" lvl="1" indent="0">
              <a:lnSpc>
                <a:spcPct val="90000"/>
              </a:lnSpc>
              <a:buNone/>
            </a:pPr>
            <a:r>
              <a:rPr lang="en-US" sz="1600" b="1" dirty="0"/>
              <a:t>IDD Waiver Regulations:</a:t>
            </a:r>
            <a:endParaRPr lang="en-US" sz="1600" dirty="0"/>
          </a:p>
          <a:p>
            <a:pPr marL="457200" lvl="1" indent="0">
              <a:lnSpc>
                <a:spcPct val="90000"/>
              </a:lnSpc>
              <a:buNone/>
            </a:pPr>
            <a:r>
              <a:rPr lang="en-US" sz="1600" dirty="0">
                <a:hlinkClick r:id="rId3"/>
              </a:rPr>
              <a:t>DCMR IDD Waiver Regulations: Chapter 29-19</a:t>
            </a:r>
            <a:endParaRPr lang="en-US" sz="1600" dirty="0"/>
          </a:p>
          <a:p>
            <a:pPr marL="457200" lvl="1" indent="0">
              <a:lnSpc>
                <a:spcPct val="90000"/>
              </a:lnSpc>
              <a:buNone/>
            </a:pPr>
            <a:endParaRPr lang="en-US" sz="1600" dirty="0"/>
          </a:p>
          <a:p>
            <a:pPr marL="457200" lvl="1" indent="0">
              <a:lnSpc>
                <a:spcPct val="90000"/>
              </a:lnSpc>
              <a:buNone/>
            </a:pPr>
            <a:r>
              <a:rPr lang="en-US" sz="1600" b="1" dirty="0"/>
              <a:t>IFS Waiver Regulations:</a:t>
            </a:r>
            <a:endParaRPr lang="en-US" sz="1600" dirty="0"/>
          </a:p>
          <a:p>
            <a:pPr marL="457200" lvl="1" indent="0">
              <a:lnSpc>
                <a:spcPct val="90000"/>
              </a:lnSpc>
              <a:buNone/>
            </a:pPr>
            <a:r>
              <a:rPr lang="en-US" sz="1600" dirty="0">
                <a:hlinkClick r:id="rId4"/>
              </a:rPr>
              <a:t>DCMR IFS Waiver Regulations: Chapter 29-90</a:t>
            </a:r>
            <a:endParaRPr lang="en-US" sz="1600" dirty="0"/>
          </a:p>
          <a:p>
            <a:pPr marL="457200" lvl="1" indent="0">
              <a:lnSpc>
                <a:spcPct val="90000"/>
              </a:lnSpc>
              <a:buNone/>
            </a:pPr>
            <a:endParaRPr lang="en-US" sz="1600" dirty="0"/>
          </a:p>
          <a:p>
            <a:pPr marL="457200" lvl="1" indent="0">
              <a:lnSpc>
                <a:spcPct val="90000"/>
              </a:lnSpc>
              <a:buNone/>
            </a:pPr>
            <a:endParaRPr lang="en-US" sz="1300" dirty="0"/>
          </a:p>
        </p:txBody>
      </p:sp>
      <p:sp>
        <p:nvSpPr>
          <p:cNvPr id="3" name="Title 2">
            <a:extLst>
              <a:ext uri="{FF2B5EF4-FFF2-40B4-BE49-F238E27FC236}">
                <a16:creationId xmlns:a16="http://schemas.microsoft.com/office/drawing/2014/main" id="{4E3AE617-25DB-DA22-E2A9-05FA3B08F589}"/>
              </a:ext>
            </a:extLst>
          </p:cNvPr>
          <p:cNvSpPr>
            <a:spLocks noGrp="1"/>
          </p:cNvSpPr>
          <p:nvPr>
            <p:ph type="title"/>
          </p:nvPr>
        </p:nvSpPr>
        <p:spPr>
          <a:xfrm>
            <a:off x="280737" y="465221"/>
            <a:ext cx="7315200" cy="753979"/>
          </a:xfrm>
        </p:spPr>
        <p:txBody>
          <a:bodyPr anchor="t">
            <a:normAutofit/>
          </a:bodyPr>
          <a:lstStyle/>
          <a:p>
            <a:r>
              <a:rPr lang="en-US" sz="4400" b="1" dirty="0"/>
              <a:t>IDD and IFS Waiver Regulations</a:t>
            </a:r>
          </a:p>
        </p:txBody>
      </p:sp>
      <p:pic>
        <p:nvPicPr>
          <p:cNvPr id="1026" name="Picture 2" descr="Too Few Resources | Analytical Biological Services Blog">
            <a:extLst>
              <a:ext uri="{FF2B5EF4-FFF2-40B4-BE49-F238E27FC236}">
                <a16:creationId xmlns:a16="http://schemas.microsoft.com/office/drawing/2014/main" id="{30931B01-5EC5-1310-7CB3-1BE66D1D9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104" y="2295212"/>
            <a:ext cx="3031856" cy="22675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A2FA4F8-47ED-F8B7-D6E0-3FA6219F1336}"/>
              </a:ext>
            </a:extLst>
          </p:cNvPr>
          <p:cNvSpPr>
            <a:spLocks noGrp="1"/>
          </p:cNvSpPr>
          <p:nvPr>
            <p:ph type="sldNum" sz="quarter" idx="12"/>
          </p:nvPr>
        </p:nvSpPr>
        <p:spPr>
          <a:xfrm>
            <a:off x="8679426" y="6326853"/>
            <a:ext cx="287594" cy="365125"/>
          </a:xfrm>
        </p:spPr>
        <p:txBody>
          <a:bodyPr/>
          <a:lstStyle/>
          <a:p>
            <a:fld id="{4A75BE36-4E3E-C248-B598-07ED9BB6E047}" type="slidenum">
              <a:rPr lang="en-US" smtClean="0"/>
              <a:pPr/>
              <a:t>8</a:t>
            </a:fld>
            <a:endParaRPr lang="en-US" dirty="0"/>
          </a:p>
        </p:txBody>
      </p:sp>
    </p:spTree>
    <p:extLst>
      <p:ext uri="{BB962C8B-B14F-4D97-AF65-F5344CB8AC3E}">
        <p14:creationId xmlns:p14="http://schemas.microsoft.com/office/powerpoint/2010/main" val="804195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531E41-8B9C-7D57-62FF-272AEBEA3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38" y="2295837"/>
            <a:ext cx="2564524" cy="2699498"/>
          </a:xfrm>
          <a:prstGeom prst="rect">
            <a:avLst/>
          </a:prstGeom>
          <a:noFill/>
        </p:spPr>
      </p:pic>
      <p:sp>
        <p:nvSpPr>
          <p:cNvPr id="2" name="Content Placeholder 1">
            <a:extLst>
              <a:ext uri="{FF2B5EF4-FFF2-40B4-BE49-F238E27FC236}">
                <a16:creationId xmlns:a16="http://schemas.microsoft.com/office/drawing/2014/main" id="{0A0882DB-6685-C7BF-FD91-04791C1932DF}"/>
              </a:ext>
            </a:extLst>
          </p:cNvPr>
          <p:cNvSpPr>
            <a:spLocks noGrp="1"/>
          </p:cNvSpPr>
          <p:nvPr>
            <p:ph sz="half" idx="2"/>
          </p:nvPr>
        </p:nvSpPr>
        <p:spPr>
          <a:xfrm>
            <a:off x="3744310" y="1828800"/>
            <a:ext cx="4485290" cy="3514477"/>
          </a:xfrm>
        </p:spPr>
        <p:txBody>
          <a:bodyPr lIns="91440" tIns="45720" rIns="91440" bIns="45720" anchor="t">
            <a:normAutofit fontScale="77500" lnSpcReduction="20000"/>
          </a:bodyPr>
          <a:lstStyle/>
          <a:p>
            <a:pPr marL="0" indent="0">
              <a:buNone/>
            </a:pPr>
            <a:r>
              <a:rPr kumimoji="0" lang="en-US" sz="4300" b="0" i="0" u="none" strike="noStrike" kern="1200" cap="none" spc="0" normalizeH="0" baseline="0" noProof="0" dirty="0">
                <a:ln>
                  <a:noFill/>
                </a:ln>
                <a:solidFill>
                  <a:srgbClr val="C00000"/>
                </a:solidFill>
                <a:effectLst/>
                <a:uLnTx/>
                <a:uFillTx/>
                <a:latin typeface="Calibri"/>
                <a:ea typeface="+mn-ea"/>
                <a:cs typeface="+mn-cs"/>
              </a:rPr>
              <a:t>Service </a:t>
            </a:r>
            <a:r>
              <a:rPr lang="en-US" sz="4300" dirty="0">
                <a:solidFill>
                  <a:srgbClr val="C00000"/>
                </a:solidFill>
                <a:latin typeface="Calibri"/>
              </a:rPr>
              <a:t>Coordination &amp; IDT Activities in Preparation for the ending of the PHE</a:t>
            </a:r>
          </a:p>
          <a:p>
            <a:pPr marL="0" indent="0">
              <a:buNone/>
            </a:pPr>
            <a:endParaRPr kumimoji="0" lang="en-US" sz="4300" b="0" i="0" u="none" strike="noStrike" kern="1200" cap="none" spc="0" normalizeH="0" baseline="0" noProof="0" dirty="0">
              <a:ln>
                <a:noFill/>
              </a:ln>
              <a:solidFill>
                <a:srgbClr val="C00000"/>
              </a:solidFill>
              <a:effectLst/>
              <a:uLnTx/>
              <a:uFillTx/>
              <a:latin typeface="Calibri"/>
              <a:ea typeface="+mn-ea"/>
              <a:cs typeface="+mn-cs"/>
            </a:endParaRPr>
          </a:p>
          <a:p>
            <a:pPr marL="457200" lvl="1" indent="0">
              <a:lnSpc>
                <a:spcPct val="90000"/>
              </a:lnSpc>
              <a:buNone/>
            </a:pPr>
            <a:r>
              <a:rPr lang="en-US" sz="1900" dirty="0"/>
              <a:t>The Draft Meaningful Day Assessment and Plan (MAP) tool was developed in collaboration with:</a:t>
            </a:r>
          </a:p>
          <a:p>
            <a:pPr marL="457200" lvl="1" indent="0">
              <a:lnSpc>
                <a:spcPct val="90000"/>
              </a:lnSpc>
              <a:buNone/>
            </a:pPr>
            <a:r>
              <a:rPr lang="en-US" sz="1900" dirty="0"/>
              <a:t>Provider Representatives (Precious Myers-Brown, St. Johns Community Services and Danielle Darby, RCM)</a:t>
            </a:r>
          </a:p>
        </p:txBody>
      </p:sp>
      <p:sp>
        <p:nvSpPr>
          <p:cNvPr id="3" name="Title 2">
            <a:extLst>
              <a:ext uri="{FF2B5EF4-FFF2-40B4-BE49-F238E27FC236}">
                <a16:creationId xmlns:a16="http://schemas.microsoft.com/office/drawing/2014/main" id="{4E3AE617-25DB-DA22-E2A9-05FA3B08F589}"/>
              </a:ext>
            </a:extLst>
          </p:cNvPr>
          <p:cNvSpPr>
            <a:spLocks noGrp="1"/>
          </p:cNvSpPr>
          <p:nvPr>
            <p:ph type="title"/>
          </p:nvPr>
        </p:nvSpPr>
        <p:spPr>
          <a:xfrm>
            <a:off x="449317" y="446690"/>
            <a:ext cx="7315200" cy="798786"/>
          </a:xfrm>
        </p:spPr>
        <p:txBody>
          <a:bodyPr anchor="t">
            <a:normAutofit/>
          </a:bodyPr>
          <a:lstStyle/>
          <a:p>
            <a:r>
              <a:rPr lang="en-US" sz="3700" b="1"/>
              <a:t>Return to Community-Based Services</a:t>
            </a:r>
          </a:p>
        </p:txBody>
      </p:sp>
      <p:sp>
        <p:nvSpPr>
          <p:cNvPr id="6" name="Slide Number Placeholder 5">
            <a:extLst>
              <a:ext uri="{FF2B5EF4-FFF2-40B4-BE49-F238E27FC236}">
                <a16:creationId xmlns:a16="http://schemas.microsoft.com/office/drawing/2014/main" id="{DE01C389-6315-170A-4B1D-1E522EEDB283}"/>
              </a:ext>
            </a:extLst>
          </p:cNvPr>
          <p:cNvSpPr>
            <a:spLocks noGrp="1"/>
          </p:cNvSpPr>
          <p:nvPr>
            <p:ph type="sldNum" sz="quarter" idx="12"/>
          </p:nvPr>
        </p:nvSpPr>
        <p:spPr>
          <a:xfrm>
            <a:off x="8642555" y="6348976"/>
            <a:ext cx="309716" cy="365125"/>
          </a:xfrm>
        </p:spPr>
        <p:txBody>
          <a:bodyPr/>
          <a:lstStyle/>
          <a:p>
            <a:fld id="{4A75BE36-4E3E-C248-B598-07ED9BB6E047}" type="slidenum">
              <a:rPr lang="en-US" smtClean="0"/>
              <a:pPr/>
              <a:t>9</a:t>
            </a:fld>
            <a:endParaRPr lang="en-US" dirty="0"/>
          </a:p>
        </p:txBody>
      </p:sp>
    </p:spTree>
    <p:extLst>
      <p:ext uri="{BB962C8B-B14F-4D97-AF65-F5344CB8AC3E}">
        <p14:creationId xmlns:p14="http://schemas.microsoft.com/office/powerpoint/2010/main" val="534344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TotalTime>
  <Words>3788</Words>
  <Application>Microsoft Office PowerPoint</Application>
  <PresentationFormat>On-screen Show (4:3)</PresentationFormat>
  <Paragraphs>543</Paragraphs>
  <Slides>39</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39</vt:i4>
      </vt:variant>
    </vt:vector>
  </HeadingPairs>
  <TitlesOfParts>
    <vt:vector size="50" baseType="lpstr">
      <vt:lpstr>Arial</vt:lpstr>
      <vt:lpstr>Calibri</vt:lpstr>
      <vt:lpstr>Courier New</vt:lpstr>
      <vt:lpstr>Gill Sans Std</vt:lpstr>
      <vt:lpstr>Gill Sans Std Bold</vt:lpstr>
      <vt:lpstr>Gill Sans Std Light</vt:lpstr>
      <vt:lpstr>Wingdings</vt:lpstr>
      <vt:lpstr>Office Theme</vt:lpstr>
      <vt:lpstr>1_Office Theme</vt:lpstr>
      <vt:lpstr>Office Theme</vt:lpstr>
      <vt:lpstr>2_Office Theme</vt:lpstr>
      <vt:lpstr>PowerPoint Presentation</vt:lpstr>
      <vt:lpstr>Agenda</vt:lpstr>
      <vt:lpstr>Unwinding From The PHE</vt:lpstr>
      <vt:lpstr>Unwinding From The PHE</vt:lpstr>
      <vt:lpstr>Unwinding From The PHE</vt:lpstr>
      <vt:lpstr>Flexibilities Cease 6 Months Post End Date of PHE</vt:lpstr>
      <vt:lpstr>Flexibilities Cease 6 Months Post End Date of PHE</vt:lpstr>
      <vt:lpstr>IDD and IFS Waiver Regulations</vt:lpstr>
      <vt:lpstr>Return to Community-Based Services</vt:lpstr>
      <vt:lpstr>As we approach the end of the PHE, DDS wants people supported to: </vt:lpstr>
      <vt:lpstr>End of PHE: What to expect?</vt:lpstr>
      <vt:lpstr>What is the Meaningful Day Assessment &amp; Plan (MAP)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IDD and IFS Waivers</vt:lpstr>
      <vt:lpstr>IDD and IFS Waiver Enrollment</vt:lpstr>
      <vt:lpstr>IDD Waiver Services</vt:lpstr>
      <vt:lpstr>IFS Waiver Services</vt:lpstr>
      <vt:lpstr>Remote Supports Services</vt:lpstr>
      <vt:lpstr>Remote Supports Services</vt:lpstr>
      <vt:lpstr>Remote Supports Services Rates</vt:lpstr>
      <vt:lpstr>Remote Supports Services Rates</vt:lpstr>
      <vt:lpstr>Remote Supports Services Delivery Limitations</vt:lpstr>
      <vt:lpstr>Remote Supports Services Staffing Ratios</vt:lpstr>
      <vt:lpstr>What is Participant-Directed Services (PDS)</vt:lpstr>
      <vt:lpstr>Participant-Directed Services (PDS)</vt:lpstr>
      <vt:lpstr>Services Offered through PDS –        My Life, My Way Program</vt:lpstr>
      <vt:lpstr>Individual-Directed Goods and Services (IDGS)</vt:lpstr>
      <vt:lpstr>Individual-Directed Goods and Services (IDGS)</vt:lpstr>
      <vt:lpstr>My Life, My Way Program Enrollment Process</vt:lpstr>
      <vt:lpstr>PDS Budget </vt:lpstr>
      <vt:lpstr>My Life, My Way Fact Sheet</vt:lpstr>
      <vt:lpstr>Questions?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Parker, Bernetrice (DDS)</cp:lastModifiedBy>
  <cp:revision>41</cp:revision>
  <dcterms:created xsi:type="dcterms:W3CDTF">2014-12-09T03:54:50Z</dcterms:created>
  <dcterms:modified xsi:type="dcterms:W3CDTF">2023-05-03T13:15:24Z</dcterms:modified>
</cp:coreProperties>
</file>