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3" r:id="rId3"/>
    <p:sldId id="285" r:id="rId4"/>
    <p:sldId id="284" r:id="rId5"/>
    <p:sldId id="286" r:id="rId6"/>
    <p:sldId id="287" r:id="rId7"/>
    <p:sldId id="288" r:id="rId8"/>
    <p:sldId id="289" r:id="rId9"/>
    <p:sldId id="290" r:id="rId10"/>
    <p:sldId id="291" r:id="rId11"/>
    <p:sldId id="292" r:id="rId12"/>
    <p:sldId id="299" r:id="rId13"/>
    <p:sldId id="300" r:id="rId14"/>
    <p:sldId id="293" r:id="rId15"/>
    <p:sldId id="294" r:id="rId16"/>
    <p:sldId id="296" r:id="rId17"/>
    <p:sldId id="295" r:id="rId18"/>
    <p:sldId id="301" r:id="rId19"/>
    <p:sldId id="303" r:id="rId20"/>
    <p:sldId id="30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C623B0-15E6-B128-A41F-CA63244FD846}" name="Parker, Bernetrice (DDS)" initials="PB(" userId="S::bernetrice.parker@dc.gov::2b97c3ac-cfc1-4c4b-9a8b-a6efe7d12aa3" providerId="AD"/>
  <p188:author id="{493007FF-1456-9E14-E6B4-01325183A807}" name="Bernadel, Rhode (DDS)" initials="BR(" userId="S::rhode.bernadel@dc.gov::9c7e178b-e0be-49b3-ad12-9b74dc360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mon, Pamela (DDS)" initials="HP(" lastIdx="1" clrIdx="0">
    <p:extLst>
      <p:ext uri="{19B8F6BF-5375-455C-9EA6-DF929625EA0E}">
        <p15:presenceInfo xmlns:p15="http://schemas.microsoft.com/office/powerpoint/2012/main" userId="S::pamela.harmon@dc.gov::e7cad59d-a632-47d3-99f8-3c4ddc7249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4/13/2023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4/13/2023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dds.dc.gov/page/medicaid-waiver-inform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usu.fofana@dc.gov" TargetMode="External"/><Relationship Id="rId2" Type="http://schemas.openxmlformats.org/officeDocument/2006/relationships/hyperlink" Target="mailto:pamela.harmon@dc.gov"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85" y="2393246"/>
            <a:ext cx="8838678" cy="4206972"/>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3200" b="1">
                <a:solidFill>
                  <a:schemeClr val="tx1"/>
                </a:solidFill>
                <a:latin typeface="+mj-lt"/>
                <a:ea typeface="+mj-ea"/>
                <a:cs typeface="Gill Sans Std Light"/>
              </a:rPr>
              <a:t>Participant-Directed Services (PDS)</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200" b="1" i="1">
                <a:solidFill>
                  <a:schemeClr val="tx1"/>
                </a:solidFill>
                <a:latin typeface="+mj-lt"/>
                <a:ea typeface="+mj-ea"/>
                <a:cs typeface="Gill Sans Std Light"/>
              </a:rPr>
              <a:t>My Life, My Way </a:t>
            </a:r>
            <a:r>
              <a:rPr lang="en-US" sz="3200" b="1">
                <a:solidFill>
                  <a:schemeClr val="tx1"/>
                </a:solidFill>
                <a:latin typeface="+mj-lt"/>
                <a:ea typeface="+mj-ea"/>
                <a:cs typeface="Gill Sans Std Light"/>
              </a:rPr>
              <a:t>Program </a:t>
            </a:r>
          </a:p>
          <a:p>
            <a:pPr marL="0" marR="0" lvl="0" indent="0" algn="ctr" defTabSz="457200" rtl="0" eaLnBrk="1" fontAlgn="auto" latinLnBrk="0" hangingPunct="1">
              <a:lnSpc>
                <a:spcPct val="150000"/>
              </a:lnSpc>
              <a:spcBef>
                <a:spcPct val="0"/>
              </a:spcBef>
              <a:spcAft>
                <a:spcPts val="0"/>
              </a:spcAft>
              <a:buClrTx/>
              <a:buSzTx/>
              <a:buFontTx/>
              <a:buNone/>
              <a:tabLst/>
              <a:defRPr/>
            </a:pPr>
            <a:r>
              <a:rPr lang="en-US" sz="3200" b="1">
                <a:solidFill>
                  <a:schemeClr val="tx1"/>
                </a:solidFill>
                <a:latin typeface="+mj-lt"/>
                <a:ea typeface="+mj-ea"/>
                <a:cs typeface="Gill Sans Std Light"/>
              </a:rPr>
              <a:t>Individual and Family Support Waiver Amendment</a:t>
            </a: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r>
              <a:rPr lang="en-US" sz="2400">
                <a:solidFill>
                  <a:schemeClr val="tx1"/>
                </a:solidFill>
                <a:latin typeface="+mj-lt"/>
                <a:ea typeface="+mj-ea"/>
                <a:cs typeface="Gill Sans Std Light"/>
              </a:rPr>
              <a:t>Provider and Community Stakeholders Forum</a:t>
            </a: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2400" u="none" strike="noStrike" kern="1200" cap="none" spc="0" normalizeH="0" baseline="0" noProof="0">
                <a:ln>
                  <a:noFill/>
                </a:ln>
                <a:solidFill>
                  <a:schemeClr val="tx1"/>
                </a:solidFill>
                <a:effectLst/>
                <a:uLnTx/>
                <a:uFillTx/>
                <a:latin typeface="+mj-lt"/>
                <a:ea typeface="+mj-ea"/>
                <a:cs typeface="Gill Sans Std Light"/>
              </a:rPr>
              <a:t>Dece</a:t>
            </a:r>
            <a:r>
              <a:rPr lang="en-US" sz="2400">
                <a:solidFill>
                  <a:schemeClr val="tx1"/>
                </a:solidFill>
                <a:latin typeface="+mj-lt"/>
                <a:ea typeface="+mj-ea"/>
                <a:cs typeface="Gill Sans Std Light"/>
              </a:rPr>
              <a:t>mber 9, 2022</a:t>
            </a:r>
            <a:endParaRPr kumimoji="0" lang="en-US" sz="2400" u="none" strike="noStrike" kern="1200" cap="none" spc="0" normalizeH="0" baseline="0" noProof="0">
              <a:ln>
                <a:noFill/>
              </a:ln>
              <a:solidFill>
                <a:schemeClr val="tx1"/>
              </a:solidFill>
              <a:effectLst/>
              <a:uLnTx/>
              <a:uFillTx/>
              <a:latin typeface="+mj-lt"/>
              <a:ea typeface="+mj-ea"/>
              <a:cs typeface="Gill Sans Std Light"/>
            </a:endParaRP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379324"/>
            <a:ext cx="7981950" cy="5140537"/>
          </a:xfrm>
        </p:spPr>
        <p:txBody>
          <a:bodyPr/>
          <a:lstStyle/>
          <a:p>
            <a:pPr marL="0" indent="0">
              <a:buNone/>
            </a:pPr>
            <a:r>
              <a:rPr lang="en-US" sz="2400" b="1" u="sng" dirty="0">
                <a:latin typeface="+mn-lt"/>
              </a:rPr>
              <a:t>They can choose to Self-Direct some or all the services that help them:</a:t>
            </a:r>
          </a:p>
          <a:p>
            <a:pPr marL="0" indent="0">
              <a:buNone/>
            </a:pPr>
            <a:endParaRPr lang="en-US" sz="2400" b="1" u="sng" dirty="0">
              <a:latin typeface="+mn-lt"/>
            </a:endParaRPr>
          </a:p>
          <a:p>
            <a:r>
              <a:rPr lang="en-US" sz="2400" dirty="0">
                <a:latin typeface="+mn-lt"/>
              </a:rPr>
              <a:t>Live in the home;</a:t>
            </a:r>
          </a:p>
          <a:p>
            <a:r>
              <a:rPr lang="en-US" sz="2400" dirty="0">
                <a:latin typeface="+mn-lt"/>
              </a:rPr>
              <a:t>Work, volunteer, and do activities THEY enjoy;</a:t>
            </a:r>
          </a:p>
          <a:p>
            <a:r>
              <a:rPr lang="en-US" sz="2400" dirty="0">
                <a:latin typeface="+mn-lt"/>
              </a:rPr>
              <a:t>Have relationships with family and friends; and</a:t>
            </a:r>
          </a:p>
          <a:p>
            <a:r>
              <a:rPr lang="en-US" sz="2400" dirty="0">
                <a:latin typeface="+mn-lt"/>
              </a:rPr>
              <a:t>Be healthy.</a:t>
            </a:r>
          </a:p>
          <a:p>
            <a:pPr marL="0" indent="0">
              <a:buNone/>
            </a:pPr>
            <a:endParaRPr lang="en-US" sz="2400" dirty="0">
              <a:latin typeface="+mn-lt"/>
            </a:endParaRPr>
          </a:p>
          <a:p>
            <a:pPr marL="0" indent="0">
              <a:buNone/>
            </a:pPr>
            <a:r>
              <a:rPr lang="en-US" sz="2000" b="1" dirty="0">
                <a:latin typeface="+mn-lt"/>
              </a:rPr>
              <a:t>NOTE:</a:t>
            </a:r>
            <a:r>
              <a:rPr lang="en-US" sz="2000" dirty="0">
                <a:latin typeface="+mn-lt"/>
              </a:rPr>
              <a:t> Persons can choose traditional waiver services while in PDS but cannot self-direct the same services simultaneously. For example, if the person selects In-Home Supports through PDS, they cannot have traditional In-Home Supports through a provider agency.</a:t>
            </a:r>
          </a:p>
          <a:p>
            <a:pPr marL="0" indent="0">
              <a:buNone/>
            </a:pPr>
            <a:endParaRPr lang="en-US" sz="2400" dirty="0">
              <a:latin typeface="+mn-lt"/>
            </a:endParaRPr>
          </a:p>
        </p:txBody>
      </p:sp>
      <p:sp>
        <p:nvSpPr>
          <p:cNvPr id="21" name="Title 20"/>
          <p:cNvSpPr>
            <a:spLocks noGrp="1"/>
          </p:cNvSpPr>
          <p:nvPr>
            <p:ph type="title"/>
          </p:nvPr>
        </p:nvSpPr>
        <p:spPr>
          <a:xfrm>
            <a:off x="171450" y="442273"/>
            <a:ext cx="7912241" cy="699543"/>
          </a:xfrm>
        </p:spPr>
        <p:txBody>
          <a:bodyPr/>
          <a:lstStyle/>
          <a:p>
            <a:r>
              <a:rPr lang="en-US" sz="4000" b="1">
                <a:latin typeface="+mn-lt"/>
              </a:rPr>
              <a:t>Participant-Directed Services (PDS)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26218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53696" y="1106341"/>
            <a:ext cx="7965626" cy="5643677"/>
          </a:xfrm>
        </p:spPr>
        <p:txBody>
          <a:bodyPr/>
          <a:lstStyle/>
          <a:p>
            <a:pPr marL="0" indent="0">
              <a:buNone/>
            </a:pPr>
            <a:r>
              <a:rPr lang="en-US" sz="2000" dirty="0">
                <a:latin typeface="+mn-lt"/>
              </a:rPr>
              <a:t>Persons will talk with their Service Coordinator to learn more about the </a:t>
            </a:r>
            <a:r>
              <a:rPr lang="en-US" sz="2000" i="1" dirty="0">
                <a:latin typeface="+mn-lt"/>
              </a:rPr>
              <a:t>My Life, My Way </a:t>
            </a:r>
            <a:r>
              <a:rPr lang="en-US" sz="2000" dirty="0">
                <a:latin typeface="+mn-lt"/>
              </a:rPr>
              <a:t>Program (PDS) and their role and responsibilities.  </a:t>
            </a:r>
          </a:p>
          <a:p>
            <a:r>
              <a:rPr lang="en-US" sz="2000" b="1" dirty="0">
                <a:latin typeface="+mn-lt"/>
              </a:rPr>
              <a:t>Making an Informed Choice</a:t>
            </a:r>
          </a:p>
          <a:p>
            <a:pPr lvl="1"/>
            <a:r>
              <a:rPr lang="en-US" sz="2000" dirty="0">
                <a:latin typeface="+mn-lt"/>
              </a:rPr>
              <a:t>The Service Coordinator will provide information to the person, family and/or authorized representative to assist with making an informed choice between PDS and traditional waiver services</a:t>
            </a:r>
          </a:p>
          <a:p>
            <a:pPr lvl="1"/>
            <a:r>
              <a:rPr lang="en-US" sz="2000" dirty="0">
                <a:latin typeface="+mn-lt"/>
              </a:rPr>
              <a:t>Notify Program Coordinator by providing a copy of the ISP for persons interested in receiving PDS</a:t>
            </a:r>
          </a:p>
          <a:p>
            <a:pPr marL="0" indent="0">
              <a:buNone/>
            </a:pPr>
            <a:r>
              <a:rPr lang="en-US" sz="2000" b="1" u="sng" dirty="0">
                <a:latin typeface="+mn-lt"/>
              </a:rPr>
              <a:t>If THEY confirm that they want to enroll in the </a:t>
            </a:r>
            <a:r>
              <a:rPr lang="en-US" sz="2000" b="1" i="1" u="sng" dirty="0">
                <a:latin typeface="+mn-lt"/>
              </a:rPr>
              <a:t>My Life, My Way </a:t>
            </a:r>
            <a:r>
              <a:rPr lang="en-US" sz="2000" b="1" u="sng" dirty="0">
                <a:latin typeface="+mn-lt"/>
              </a:rPr>
              <a:t>Program (PDS) :</a:t>
            </a:r>
          </a:p>
          <a:p>
            <a:r>
              <a:rPr lang="en-US" sz="2000" dirty="0">
                <a:latin typeface="+mn-lt"/>
              </a:rPr>
              <a:t>An Individual Support Plan (ISP) is developed to reflect the person’s choice to participate in PDS</a:t>
            </a:r>
          </a:p>
          <a:p>
            <a:r>
              <a:rPr lang="en-US" sz="2000" dirty="0">
                <a:latin typeface="+mn-lt"/>
              </a:rPr>
              <a:t>A Participant Consent Form is completed, among other PDS documents, and submitted to the Support Broker; and</a:t>
            </a:r>
          </a:p>
          <a:p>
            <a:r>
              <a:rPr lang="en-US" sz="2000" dirty="0">
                <a:latin typeface="+mn-lt"/>
              </a:rPr>
              <a:t>The DDS Freedom of Choice and Choice of Provider forms are completed and uploaded to the ISP </a:t>
            </a:r>
            <a:r>
              <a:rPr lang="en-US" sz="2000" dirty="0">
                <a:solidFill>
                  <a:srgbClr val="002060"/>
                </a:solidFill>
                <a:latin typeface="+mn-lt"/>
              </a:rPr>
              <a:t>(forms have been revised to include PDS).</a:t>
            </a:r>
          </a:p>
          <a:p>
            <a:endParaRPr lang="en-US" sz="2200" dirty="0">
              <a:latin typeface="+mn-lt"/>
            </a:endParaRP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270344" y="442273"/>
            <a:ext cx="7813347" cy="742183"/>
          </a:xfrm>
        </p:spPr>
        <p:txBody>
          <a:bodyPr/>
          <a:lstStyle/>
          <a:p>
            <a:r>
              <a:rPr lang="en-US" sz="4000" b="1">
                <a:latin typeface="+mn-lt"/>
              </a:rPr>
              <a:t>How does PDS 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65881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24088" y="1190075"/>
            <a:ext cx="7953095" cy="5097568"/>
          </a:xfrm>
        </p:spPr>
        <p:txBody>
          <a:bodyPr lIns="91440" tIns="45720" rIns="91440" bIns="45720" anchor="t"/>
          <a:lstStyle/>
          <a:p>
            <a:r>
              <a:rPr lang="en-US" sz="2400" b="1" dirty="0">
                <a:latin typeface="+mn-lt"/>
              </a:rPr>
              <a:t>Development of the Initial Emergency Back-up Plan</a:t>
            </a:r>
          </a:p>
          <a:p>
            <a:pPr lvl="1">
              <a:buFontTx/>
              <a:buChar char="-"/>
            </a:pPr>
            <a:r>
              <a:rPr lang="en-US" dirty="0">
                <a:latin typeface="+mn-lt"/>
              </a:rPr>
              <a:t>Everyone who self-directs their services must have a back-up plan in the event of an emergency.</a:t>
            </a:r>
            <a:endParaRPr lang="en-US" dirty="0">
              <a:latin typeface="+mn-lt"/>
              <a:cs typeface="Calibri"/>
            </a:endParaRPr>
          </a:p>
          <a:p>
            <a:pPr lvl="1">
              <a:buFontTx/>
              <a:buChar char="-"/>
            </a:pPr>
            <a:r>
              <a:rPr lang="en-US" dirty="0">
                <a:latin typeface="+mn-lt"/>
              </a:rPr>
              <a:t>The Service Coordinator will work with the person and/or their authorized representative to develop an emergency back-up plan.</a:t>
            </a:r>
            <a:endParaRPr lang="en-US" dirty="0">
              <a:latin typeface="+mn-lt"/>
              <a:cs typeface="Calibri"/>
            </a:endParaRPr>
          </a:p>
          <a:p>
            <a:pPr lvl="2">
              <a:buFontTx/>
              <a:buChar char="-"/>
            </a:pPr>
            <a:r>
              <a:rPr lang="en-US" sz="2400" dirty="0">
                <a:latin typeface="+mn-lt"/>
              </a:rPr>
              <a:t>One or more emergency back-up staff (either paid Participant-Directed Worker (PDW), natural supports or both) will be required for times when the regularly scheduled PDW does not report for work for any reason.</a:t>
            </a:r>
            <a:endParaRPr lang="en-US" sz="2400" dirty="0">
              <a:latin typeface="+mn-lt"/>
              <a:cs typeface="Calibri"/>
            </a:endParaRPr>
          </a:p>
          <a:p>
            <a:pPr marL="914400" lvl="2" indent="0">
              <a:buNone/>
            </a:pPr>
            <a:endParaRPr lang="en-US" sz="2400" dirty="0">
              <a:latin typeface="+mn-lt"/>
            </a:endParaRPr>
          </a:p>
          <a:p>
            <a:pPr marL="0" indent="0">
              <a:buNone/>
            </a:pPr>
            <a:endParaRPr lang="en-US" sz="2000" dirty="0">
              <a:latin typeface="+mn-lt"/>
            </a:endParaRP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246490" y="442273"/>
            <a:ext cx="7837201" cy="742183"/>
          </a:xfrm>
        </p:spPr>
        <p:txBody>
          <a:bodyPr/>
          <a:lstStyle/>
          <a:p>
            <a:r>
              <a:rPr lang="en-US" sz="4000" b="1">
                <a:latin typeface="+mn-lt"/>
              </a:rPr>
              <a:t>How does PDS work? </a:t>
            </a:r>
            <a:r>
              <a:rPr lang="en-US" sz="3600" b="1">
                <a:solidFill>
                  <a:srgbClr val="002060"/>
                </a:solidFill>
                <a:latin typeface="+mn-lt"/>
              </a:rPr>
              <a:t>(Continued)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83901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24088" y="1286735"/>
            <a:ext cx="7910125" cy="5123350"/>
          </a:xfrm>
        </p:spPr>
        <p:txBody>
          <a:bodyPr/>
          <a:lstStyle/>
          <a:p>
            <a:r>
              <a:rPr lang="en-US" sz="2400" b="1" dirty="0">
                <a:latin typeface="+mn-lt"/>
              </a:rPr>
              <a:t>Ongoing Monitoring and Supports by Service Coordinator</a:t>
            </a:r>
          </a:p>
          <a:p>
            <a:pPr lvl="1"/>
            <a:r>
              <a:rPr lang="en-US" sz="2000" dirty="0">
                <a:latin typeface="+mn-lt"/>
              </a:rPr>
              <a:t>Conduct quarterly monitoring visits to assess the participant’s satisfaction with PDS and address any issues or concerns</a:t>
            </a:r>
          </a:p>
          <a:p>
            <a:pPr lvl="1"/>
            <a:r>
              <a:rPr lang="en-US" sz="2000" dirty="0">
                <a:latin typeface="+mn-lt"/>
              </a:rPr>
              <a:t>Review progress reports to ensure that services and supports are in alignment with the person’s self-directed outcomes</a:t>
            </a:r>
          </a:p>
          <a:p>
            <a:pPr lvl="1"/>
            <a:r>
              <a:rPr lang="en-US" sz="2000" dirty="0">
                <a:latin typeface="+mn-lt"/>
              </a:rPr>
              <a:t>Facilitate team meetings to address concerns identified during quarterly monitoring visits or to review changes in the person’s status that require a change in waiver services or transition from the IFS waiver</a:t>
            </a:r>
          </a:p>
          <a:p>
            <a:pPr lvl="1"/>
            <a:r>
              <a:rPr lang="en-US" sz="2000" dirty="0">
                <a:latin typeface="+mn-lt"/>
              </a:rPr>
              <a:t>Update the Level of Need (LON) assessment in response to significant changes in the person’s status</a:t>
            </a:r>
          </a:p>
          <a:p>
            <a:pPr lvl="1"/>
            <a:r>
              <a:rPr lang="en-US" sz="2000" dirty="0">
                <a:latin typeface="+mn-lt"/>
              </a:rPr>
              <a:t>Amend the ISP as needed to reflect changes in services and supports</a:t>
            </a: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246490" y="442273"/>
            <a:ext cx="7837201" cy="742183"/>
          </a:xfrm>
        </p:spPr>
        <p:txBody>
          <a:bodyPr/>
          <a:lstStyle/>
          <a:p>
            <a:r>
              <a:rPr lang="en-US" sz="4000" b="1">
                <a:latin typeface="+mn-lt"/>
              </a:rPr>
              <a:t>How does PDS work? </a:t>
            </a:r>
            <a:r>
              <a:rPr lang="en-US" sz="3600" b="1">
                <a:solidFill>
                  <a:srgbClr val="002060"/>
                </a:solidFill>
                <a:latin typeface="+mn-lt"/>
              </a:rPr>
              <a:t>(Continued)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40465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1" y="1516914"/>
            <a:ext cx="7918719" cy="5106162"/>
          </a:xfrm>
        </p:spPr>
        <p:txBody>
          <a:bodyPr/>
          <a:lstStyle/>
          <a:p>
            <a:r>
              <a:rPr lang="en-US" sz="2400">
                <a:latin typeface="+mn-lt"/>
              </a:rPr>
              <a:t>The Support Broker helps the person to build a Participant-Directed budget. The budget is developed based upon the services and supports the person chooses; THEY decide how to spend their budget with assistance from their Support Broker.</a:t>
            </a:r>
          </a:p>
          <a:p>
            <a:r>
              <a:rPr lang="en-US" sz="2400">
                <a:latin typeface="+mn-lt"/>
              </a:rPr>
              <a:t>The person receives orientation and training on using PDS and being the employer of their participant-directed staff (Participant-Directed Worker (PDW)). </a:t>
            </a:r>
          </a:p>
          <a:p>
            <a:r>
              <a:rPr lang="en-US" sz="2400">
                <a:latin typeface="+mn-lt"/>
              </a:rPr>
              <a:t>The person, or their authorized representative if applicable, with their circle of support, purchase approved Individual-Directed Goods and Services (IDGS) related to their needs.  This includes hiring, training, and managing their PDW(s).</a:t>
            </a:r>
          </a:p>
          <a:p>
            <a:pPr marL="0" indent="0">
              <a:buNone/>
            </a:pPr>
            <a:endParaRPr lang="en-US" sz="2000">
              <a:latin typeface="+mn-lt"/>
            </a:endParaRPr>
          </a:p>
          <a:p>
            <a:pPr marL="0" indent="0">
              <a:buNone/>
            </a:pPr>
            <a:endParaRPr lang="en-US" sz="2400">
              <a:latin typeface="+mn-lt"/>
            </a:endParaRPr>
          </a:p>
          <a:p>
            <a:pPr marL="0" indent="0">
              <a:buNone/>
            </a:pPr>
            <a:endParaRPr lang="en-US" sz="2400">
              <a:latin typeface="+mn-lt"/>
            </a:endParaRPr>
          </a:p>
        </p:txBody>
      </p:sp>
      <p:sp>
        <p:nvSpPr>
          <p:cNvPr id="21" name="Title 20"/>
          <p:cNvSpPr>
            <a:spLocks noGrp="1"/>
          </p:cNvSpPr>
          <p:nvPr>
            <p:ph type="title"/>
          </p:nvPr>
        </p:nvSpPr>
        <p:spPr>
          <a:xfrm>
            <a:off x="246490" y="442273"/>
            <a:ext cx="7837201" cy="742183"/>
          </a:xfrm>
        </p:spPr>
        <p:txBody>
          <a:bodyPr/>
          <a:lstStyle/>
          <a:p>
            <a:r>
              <a:rPr lang="en-US" sz="4000" b="1">
                <a:latin typeface="+mn-lt"/>
              </a:rPr>
              <a:t>How does PDS work? </a:t>
            </a:r>
            <a:r>
              <a:rPr lang="en-US" sz="3600" b="1">
                <a:solidFill>
                  <a:srgbClr val="002060"/>
                </a:solidFill>
                <a:latin typeface="+mn-lt"/>
              </a:rPr>
              <a:t>(Continued)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48112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585666"/>
            <a:ext cx="7849324" cy="5037410"/>
          </a:xfrm>
        </p:spPr>
        <p:txBody>
          <a:bodyPr lIns="91440" tIns="45720" rIns="91440" bIns="45720" anchor="t"/>
          <a:lstStyle/>
          <a:p>
            <a:r>
              <a:rPr lang="en-US" sz="2400">
                <a:latin typeface="+mn-lt"/>
              </a:rPr>
              <a:t>The Support Broker will issue payroll and payments for their approved PDS and provide other supports to include making any needed changes to the budget/plan.</a:t>
            </a:r>
          </a:p>
          <a:p>
            <a:r>
              <a:rPr lang="en-US" sz="2400">
                <a:latin typeface="+mn-lt"/>
              </a:rPr>
              <a:t>The person’s circle of support includes family and close friends, the Service Coordinator, the </a:t>
            </a:r>
            <a:r>
              <a:rPr lang="en-US" sz="2400" i="1">
                <a:latin typeface="+mn-lt"/>
              </a:rPr>
              <a:t>My Life, My Way </a:t>
            </a:r>
            <a:r>
              <a:rPr lang="en-US" sz="2400">
                <a:latin typeface="+mn-lt"/>
              </a:rPr>
              <a:t>Program Coordinator, a Support Broker, and staff who knows the person well (as selected by the person).</a:t>
            </a:r>
            <a:endParaRPr lang="en-US" sz="2400">
              <a:latin typeface="+mn-lt"/>
              <a:cs typeface="Calibri"/>
            </a:endParaRPr>
          </a:p>
          <a:p>
            <a:r>
              <a:rPr lang="en-US" sz="2400">
                <a:latin typeface="+mn-lt"/>
              </a:rPr>
              <a:t>The Service Coordinator continues to work with the person on their Individual Support Plan (ISP).</a:t>
            </a:r>
            <a:endParaRPr lang="en-US" sz="2400">
              <a:latin typeface="+mn-lt"/>
              <a:cs typeface="Calibri"/>
            </a:endParaRPr>
          </a:p>
          <a:p>
            <a:r>
              <a:rPr lang="en-US" sz="2400">
                <a:latin typeface="+mn-lt"/>
              </a:rPr>
              <a:t>The Support Broker will help the person complete the PDS application/enrollment packet. </a:t>
            </a:r>
            <a:endParaRPr lang="en-US" sz="2400">
              <a:latin typeface="+mn-lt"/>
              <a:cs typeface="Calibri"/>
            </a:endParaRPr>
          </a:p>
          <a:p>
            <a:endParaRPr lang="en-US" sz="2400">
              <a:latin typeface="+mn-lt"/>
            </a:endParaRPr>
          </a:p>
          <a:p>
            <a:pPr marL="0" indent="0">
              <a:buNone/>
            </a:pPr>
            <a:endParaRPr lang="en-US" sz="2000">
              <a:latin typeface="+mn-lt"/>
            </a:endParaRPr>
          </a:p>
          <a:p>
            <a:pPr marL="0" indent="0">
              <a:buNone/>
            </a:pPr>
            <a:endParaRPr lang="en-US" sz="2400">
              <a:latin typeface="+mn-lt"/>
            </a:endParaRPr>
          </a:p>
          <a:p>
            <a:pPr marL="0" indent="0">
              <a:buNone/>
            </a:pPr>
            <a:endParaRPr lang="en-US" sz="2400">
              <a:latin typeface="+mn-lt"/>
            </a:endParaRPr>
          </a:p>
        </p:txBody>
      </p:sp>
      <p:sp>
        <p:nvSpPr>
          <p:cNvPr id="21" name="Title 20"/>
          <p:cNvSpPr>
            <a:spLocks noGrp="1"/>
          </p:cNvSpPr>
          <p:nvPr>
            <p:ph type="title"/>
          </p:nvPr>
        </p:nvSpPr>
        <p:spPr>
          <a:xfrm>
            <a:off x="171450" y="442273"/>
            <a:ext cx="7912241" cy="742183"/>
          </a:xfrm>
        </p:spPr>
        <p:txBody>
          <a:bodyPr/>
          <a:lstStyle/>
          <a:p>
            <a:r>
              <a:rPr lang="en-US" sz="4000" b="1">
                <a:latin typeface="+mn-lt"/>
              </a:rPr>
              <a:t>How does PDS work? </a:t>
            </a:r>
            <a:r>
              <a:rPr lang="en-US" sz="3600" b="1">
                <a:solidFill>
                  <a:srgbClr val="002060"/>
                </a:solidFill>
                <a:latin typeface="+mn-lt"/>
              </a:rPr>
              <a:t>(Continued)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47467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91936" y="1487024"/>
            <a:ext cx="7861636" cy="5442025"/>
          </a:xfrm>
        </p:spPr>
        <p:txBody>
          <a:bodyPr/>
          <a:lstStyle/>
          <a:p>
            <a:r>
              <a:rPr lang="en-US" sz="2200" dirty="0">
                <a:latin typeface="+mn-lt"/>
              </a:rPr>
              <a:t>Participants manage their PDS budget which allows them to choose the services that best fit their needs. </a:t>
            </a:r>
          </a:p>
          <a:p>
            <a:r>
              <a:rPr lang="en-US" sz="2200" dirty="0">
                <a:latin typeface="+mn-lt"/>
              </a:rPr>
              <a:t>The PDS budget is capped based upon the IFS Waiver maximum cost allowance of $75,000.  </a:t>
            </a:r>
          </a:p>
          <a:p>
            <a:r>
              <a:rPr lang="en-US" sz="2200" dirty="0">
                <a:latin typeface="+mn-lt"/>
              </a:rPr>
              <a:t>Participants and their authorized representative, as applicable, decide how much to pay their PDW(s). The total cost of wages and related employer portion of employment taxes cannot exceed the total amount of their PDS budget.  </a:t>
            </a:r>
          </a:p>
          <a:p>
            <a:r>
              <a:rPr lang="en-US" sz="2200" dirty="0">
                <a:latin typeface="+mn-lt"/>
              </a:rPr>
              <a:t>The wage rate the participant decides to pay their PDW must be within the wage range established by the Department of Health Care Finance (DHCF). The wage range is from the current District of Columbia living wage up to the current rate paid to traditional home health agencies for personal care aide services. </a:t>
            </a: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171449" y="442273"/>
            <a:ext cx="7912242" cy="742183"/>
          </a:xfrm>
        </p:spPr>
        <p:txBody>
          <a:bodyPr/>
          <a:lstStyle/>
          <a:p>
            <a:r>
              <a:rPr lang="en-US" sz="4000" b="1">
                <a:latin typeface="+mn-lt"/>
              </a:rPr>
              <a:t>PDS Budget </a:t>
            </a:r>
            <a:endParaRPr lang="en-US" sz="3600" b="1">
              <a:solidFill>
                <a:srgbClr val="002060"/>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25214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482539"/>
            <a:ext cx="8203825" cy="5140537"/>
          </a:xfrm>
        </p:spPr>
        <p:txBody>
          <a:bodyPr/>
          <a:lstStyle/>
          <a:p>
            <a:r>
              <a:rPr lang="en-US" sz="2400" dirty="0">
                <a:latin typeface="+mn-lt"/>
              </a:rPr>
              <a:t>Participants have a Vendor Fiscal/Employer Agent (VF/EA) Financial Management Services (FMS)-Support Broker entity who oversees their budget, pays their staff and other approved items in their budget, and are responsible for a variety of Human Resources needs.</a:t>
            </a:r>
          </a:p>
          <a:p>
            <a:r>
              <a:rPr lang="en-US" sz="2400" dirty="0">
                <a:latin typeface="+mn-lt"/>
              </a:rPr>
              <a:t>Electronic Visit Verification (EVV) must be completed by the PDW for In-Home Supports.</a:t>
            </a:r>
          </a:p>
          <a:p>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171450" y="442273"/>
            <a:ext cx="7912241" cy="742183"/>
          </a:xfrm>
        </p:spPr>
        <p:txBody>
          <a:bodyPr/>
          <a:lstStyle/>
          <a:p>
            <a:r>
              <a:rPr lang="en-US" sz="4000" b="1">
                <a:latin typeface="+mn-lt"/>
              </a:rPr>
              <a:t>PDS Budget </a:t>
            </a:r>
            <a:r>
              <a:rPr lang="en-US" sz="3600" b="1">
                <a:solidFill>
                  <a:srgbClr val="011F4F"/>
                </a:solidFill>
                <a:latin typeface="+mn-lt"/>
              </a:rPr>
              <a:t>(Continued)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22021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482539"/>
            <a:ext cx="7946006" cy="4960064"/>
          </a:xfrm>
        </p:spPr>
        <p:txBody>
          <a:bodyPr lIns="91440" tIns="45720" rIns="91440" bIns="45720" anchor="t"/>
          <a:lstStyle/>
          <a:p>
            <a:r>
              <a:rPr lang="en-US" sz="2400" dirty="0">
                <a:latin typeface="+mn-lt"/>
              </a:rPr>
              <a:t>Participants can voluntarily terminate from the </a:t>
            </a:r>
            <a:r>
              <a:rPr lang="en-US" sz="2400" i="1" dirty="0">
                <a:latin typeface="+mn-lt"/>
              </a:rPr>
              <a:t>My Life, My Way</a:t>
            </a:r>
            <a:r>
              <a:rPr lang="en-US" sz="2400" dirty="0">
                <a:latin typeface="+mn-lt"/>
              </a:rPr>
              <a:t> Program (PDS) at any time with the assistance of the Support Broker and Program Coordinator.</a:t>
            </a:r>
          </a:p>
          <a:p>
            <a:r>
              <a:rPr lang="en-US" sz="2400" dirty="0">
                <a:latin typeface="+mn-lt"/>
              </a:rPr>
              <a:t>Participants can be involuntary terminated from the </a:t>
            </a:r>
            <a:r>
              <a:rPr lang="en-US" sz="2400" i="1" dirty="0">
                <a:latin typeface="+mn-lt"/>
              </a:rPr>
              <a:t>My Life, My Way</a:t>
            </a:r>
            <a:r>
              <a:rPr lang="en-US" sz="2400" dirty="0">
                <a:latin typeface="+mn-lt"/>
              </a:rPr>
              <a:t> Program (PDS) in cases of fraudulent use of Medicaid funds and non-compliance.</a:t>
            </a:r>
            <a:endParaRPr lang="en-US" sz="2400" dirty="0">
              <a:latin typeface="+mn-lt"/>
              <a:cs typeface="Calibri"/>
            </a:endParaRPr>
          </a:p>
          <a:p>
            <a:r>
              <a:rPr lang="en-US" sz="2400" dirty="0">
                <a:latin typeface="+mn-lt"/>
              </a:rPr>
              <a:t>The Service Coordinator will work with participants to transition to traditional waiver services when terminated from the </a:t>
            </a:r>
            <a:r>
              <a:rPr lang="en-US" sz="2400" i="1" dirty="0">
                <a:latin typeface="+mn-lt"/>
              </a:rPr>
              <a:t>My Life, My Way</a:t>
            </a:r>
            <a:r>
              <a:rPr lang="en-US" sz="2400" dirty="0">
                <a:latin typeface="+mn-lt"/>
              </a:rPr>
              <a:t> Program (PDS).</a:t>
            </a:r>
            <a:endParaRPr lang="en-US" sz="2400" dirty="0">
              <a:latin typeface="+mn-lt"/>
              <a:cs typeface="Calibri"/>
            </a:endParaRPr>
          </a:p>
          <a:p>
            <a:pPr marL="0" indent="0">
              <a:buNone/>
            </a:pPr>
            <a:endParaRPr lang="en-US" sz="2400" dirty="0">
              <a:latin typeface="+mn-lt"/>
            </a:endParaRPr>
          </a:p>
          <a:p>
            <a:pPr marL="0" indent="0">
              <a:buNone/>
            </a:pPr>
            <a:endParaRPr lang="en-US" sz="2400" dirty="0">
              <a:latin typeface="+mn-lt"/>
            </a:endParaRPr>
          </a:p>
        </p:txBody>
      </p:sp>
      <p:sp>
        <p:nvSpPr>
          <p:cNvPr id="21" name="Title 20"/>
          <p:cNvSpPr>
            <a:spLocks noGrp="1"/>
          </p:cNvSpPr>
          <p:nvPr>
            <p:ph type="title"/>
          </p:nvPr>
        </p:nvSpPr>
        <p:spPr>
          <a:xfrm>
            <a:off x="171450" y="442273"/>
            <a:ext cx="7912241" cy="742183"/>
          </a:xfrm>
        </p:spPr>
        <p:txBody>
          <a:bodyPr/>
          <a:lstStyle/>
          <a:p>
            <a:r>
              <a:rPr lang="en-US" sz="4000" b="1">
                <a:latin typeface="+mn-lt"/>
              </a:rPr>
              <a:t>Termination of PDS </a:t>
            </a:r>
            <a:endParaRPr lang="en-US" sz="3600" b="1">
              <a:solidFill>
                <a:srgbClr val="011F4F"/>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88334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5"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1" name="Title 20"/>
          <p:cNvSpPr>
            <a:spLocks noGrp="1"/>
          </p:cNvSpPr>
          <p:nvPr>
            <p:ph type="title"/>
          </p:nvPr>
        </p:nvSpPr>
        <p:spPr>
          <a:xfrm>
            <a:off x="5785185" y="662400"/>
            <a:ext cx="3187365" cy="1492132"/>
          </a:xfrm>
        </p:spPr>
        <p:txBody>
          <a:bodyPr vert="horz" lIns="91440" tIns="45720" rIns="91440" bIns="45720" rtlCol="0" anchor="t">
            <a:normAutofit/>
          </a:bodyPr>
          <a:lstStyle/>
          <a:p>
            <a:pPr defTabSz="914400">
              <a:lnSpc>
                <a:spcPct val="90000"/>
              </a:lnSpc>
            </a:pPr>
            <a:r>
              <a:rPr lang="en-US" sz="3400" b="1" i="1" dirty="0">
                <a:solidFill>
                  <a:schemeClr val="tx1"/>
                </a:solidFill>
                <a:latin typeface="+mj-lt"/>
                <a:cs typeface="+mj-cs"/>
              </a:rPr>
              <a:t>My Life, My Way </a:t>
            </a:r>
            <a:r>
              <a:rPr lang="en-US" sz="3400" b="1" dirty="0">
                <a:solidFill>
                  <a:schemeClr val="tx1"/>
                </a:solidFill>
                <a:latin typeface="+mj-lt"/>
                <a:cs typeface="+mj-cs"/>
              </a:rPr>
              <a:t>Fact Sheet</a:t>
            </a:r>
          </a:p>
        </p:txBody>
      </p:sp>
      <p:pic>
        <p:nvPicPr>
          <p:cNvPr id="3" name="Picture 2">
            <a:extLst>
              <a:ext uri="{FF2B5EF4-FFF2-40B4-BE49-F238E27FC236}">
                <a16:creationId xmlns:a16="http://schemas.microsoft.com/office/drawing/2014/main" id="{C481D8DA-B282-500A-F6C8-AD64458662A1}"/>
              </a:ext>
            </a:extLst>
          </p:cNvPr>
          <p:cNvPicPr>
            <a:picLocks noChangeAspect="1"/>
          </p:cNvPicPr>
          <p:nvPr/>
        </p:nvPicPr>
        <p:blipFill>
          <a:blip r:embed="rId2"/>
          <a:stretch>
            <a:fillRect/>
          </a:stretch>
        </p:blipFill>
        <p:spPr>
          <a:xfrm>
            <a:off x="575071" y="736012"/>
            <a:ext cx="2154391" cy="53859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319" y="1844889"/>
            <a:ext cx="2154391" cy="3168222"/>
          </a:xfrm>
          <a:prstGeom prst="rect">
            <a:avLst/>
          </a:prstGeom>
        </p:spPr>
      </p:pic>
      <p:sp>
        <p:nvSpPr>
          <p:cNvPr id="22" name="Content Placeholder 21"/>
          <p:cNvSpPr>
            <a:spLocks noGrp="1"/>
          </p:cNvSpPr>
          <p:nvPr>
            <p:ph sz="half" idx="1"/>
          </p:nvPr>
        </p:nvSpPr>
        <p:spPr>
          <a:xfrm>
            <a:off x="6028011" y="1844889"/>
            <a:ext cx="2782034" cy="3240157"/>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dirty="0">
                <a:solidFill>
                  <a:schemeClr val="tx1">
                    <a:alpha val="60000"/>
                  </a:schemeClr>
                </a:solidFill>
                <a:latin typeface="+mn-lt"/>
              </a:rPr>
              <a:t>The </a:t>
            </a:r>
            <a:r>
              <a:rPr lang="en-US" sz="2400" i="1" dirty="0">
                <a:solidFill>
                  <a:schemeClr val="tx1">
                    <a:alpha val="60000"/>
                  </a:schemeClr>
                </a:solidFill>
                <a:latin typeface="+mn-lt"/>
              </a:rPr>
              <a:t>My Life, My Way </a:t>
            </a:r>
            <a:r>
              <a:rPr lang="en-US" sz="2400" dirty="0">
                <a:solidFill>
                  <a:schemeClr val="tx1">
                    <a:alpha val="60000"/>
                  </a:schemeClr>
                </a:solidFill>
                <a:latin typeface="+mn-lt"/>
              </a:rPr>
              <a:t>(PDS) Fact Sheet is uploaded to DDS website at: </a:t>
            </a:r>
            <a:r>
              <a:rPr lang="en-US" sz="2400" u="sng" dirty="0">
                <a:solidFill>
                  <a:schemeClr val="tx1">
                    <a:alpha val="60000"/>
                  </a:schemeClr>
                </a:solidFill>
                <a:effectLst/>
                <a:latin typeface="+mn-lt"/>
                <a:hlinkClick r:id="rId4"/>
              </a:rPr>
              <a:t>https://dds.dc.gov/page/medicaid-waiver-information</a:t>
            </a:r>
            <a:endParaRPr lang="en-US" sz="2400" dirty="0">
              <a:solidFill>
                <a:schemeClr val="tx1">
                  <a:alpha val="60000"/>
                </a:schemeClr>
              </a:solidFill>
              <a:latin typeface="+mn-lt"/>
            </a:endParaRPr>
          </a:p>
          <a:p>
            <a:pPr indent="-228600" defTabSz="914400">
              <a:lnSpc>
                <a:spcPct val="90000"/>
              </a:lnSpc>
              <a:buFont typeface="Arial" panose="020B0604020202020204" pitchFamily="34" charset="0"/>
              <a:buChar char="•"/>
            </a:pPr>
            <a:endParaRPr lang="en-US" sz="1700" dirty="0">
              <a:solidFill>
                <a:schemeClr val="tx1">
                  <a:alpha val="60000"/>
                </a:schemeClr>
              </a:solidFill>
              <a:latin typeface="+mn-lt"/>
            </a:endParaRPr>
          </a:p>
          <a:p>
            <a:pPr indent="-228600" defTabSz="914400">
              <a:lnSpc>
                <a:spcPct val="90000"/>
              </a:lnSpc>
              <a:buFont typeface="Arial" panose="020B0604020202020204" pitchFamily="34" charset="0"/>
              <a:buChar char="•"/>
            </a:pPr>
            <a:endParaRPr lang="en-US" sz="1700" dirty="0">
              <a:solidFill>
                <a:schemeClr val="tx1">
                  <a:alpha val="60000"/>
                </a:schemeClr>
              </a:solidFill>
              <a:latin typeface="+mn-lt"/>
            </a:endParaRPr>
          </a:p>
          <a:p>
            <a:pPr marL="0" indent="-228600" defTabSz="914400">
              <a:lnSpc>
                <a:spcPct val="90000"/>
              </a:lnSpc>
              <a:buFont typeface="Arial" panose="020B0604020202020204" pitchFamily="34" charset="0"/>
              <a:buChar char="•"/>
            </a:pPr>
            <a:endParaRPr lang="en-US" sz="1700" dirty="0">
              <a:solidFill>
                <a:schemeClr val="tx1">
                  <a:alpha val="60000"/>
                </a:schemeClr>
              </a:solidFill>
              <a:latin typeface="+mn-lt"/>
            </a:endParaRPr>
          </a:p>
          <a:p>
            <a:pPr marL="0" indent="0" defTabSz="914400">
              <a:lnSpc>
                <a:spcPct val="90000"/>
              </a:lnSpc>
              <a:buNone/>
            </a:pPr>
            <a:endParaRPr lang="en-US" sz="1700" dirty="0">
              <a:solidFill>
                <a:schemeClr val="tx1">
                  <a:alpha val="60000"/>
                </a:schemeClr>
              </a:solidFill>
              <a:latin typeface="+mn-l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spTree>
    <p:extLst>
      <p:ext uri="{BB962C8B-B14F-4D97-AF65-F5344CB8AC3E}">
        <p14:creationId xmlns:p14="http://schemas.microsoft.com/office/powerpoint/2010/main" val="1141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5" y="1293426"/>
            <a:ext cx="7721073" cy="4805224"/>
          </a:xfrm>
        </p:spPr>
        <p:txBody>
          <a:bodyPr/>
          <a:lstStyle/>
          <a:p>
            <a:pPr marL="0" indent="0">
              <a:buNone/>
            </a:pPr>
            <a:r>
              <a:rPr lang="en-US" sz="2400" dirty="0">
                <a:latin typeface="+mn-lt"/>
              </a:rPr>
              <a:t>DDS has a new service option, Participant-Directed Services (PDS), in the Individual and Family Support (IFS) Waiver and will be available to participants January 2023. </a:t>
            </a:r>
          </a:p>
          <a:p>
            <a:pPr marL="0" indent="0">
              <a:buNone/>
            </a:pPr>
            <a:endParaRPr lang="en-US" sz="1800" dirty="0">
              <a:latin typeface="+mn-lt"/>
            </a:endParaRPr>
          </a:p>
          <a:p>
            <a:pPr marL="0" indent="0">
              <a:buNone/>
            </a:pPr>
            <a:r>
              <a:rPr lang="en-US" sz="2400" dirty="0">
                <a:latin typeface="+mn-lt"/>
              </a:rPr>
              <a:t>PDS offers District residents enrolled in the IFS Waiver living in their natural home, with a family member or friend, in their home, more choice, control, and flexibility over the services they receive as an alternative delivery model to traditionally delivered and managed services, such as an agency delivery model (services delivered through provider agencies). </a:t>
            </a:r>
          </a:p>
          <a:p>
            <a:pPr marL="0" indent="0">
              <a:buNone/>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851153"/>
          </a:xfrm>
        </p:spPr>
        <p:txBody>
          <a:bodyPr/>
          <a:lstStyle/>
          <a:p>
            <a:r>
              <a:rPr lang="en-US" sz="4000" b="1">
                <a:latin typeface="+mn-lt"/>
              </a:rPr>
              <a:t>Participant-Directed Services (PDS)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275539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482539"/>
            <a:ext cx="7946006" cy="4960064"/>
          </a:xfrm>
        </p:spPr>
        <p:txBody>
          <a:bodyPr lIns="91440" tIns="45720" rIns="91440" bIns="45720" anchor="t"/>
          <a:lstStyle/>
          <a:p>
            <a:pPr marL="0" indent="0">
              <a:buNone/>
            </a:pPr>
            <a:r>
              <a:rPr lang="en-US" sz="2400" dirty="0">
                <a:latin typeface="+mn-lt"/>
              </a:rPr>
              <a:t>If you have questions regarding the </a:t>
            </a:r>
            <a:r>
              <a:rPr lang="en-US" sz="2400" i="1" dirty="0">
                <a:latin typeface="+mn-lt"/>
              </a:rPr>
              <a:t>My Life, My Way</a:t>
            </a:r>
            <a:r>
              <a:rPr lang="en-US" sz="2400" dirty="0">
                <a:latin typeface="+mn-lt"/>
              </a:rPr>
              <a:t> Program (PDS), please contact Pamela Harmon, Supervisory Medicaid Waiver Specialist at </a:t>
            </a:r>
            <a:r>
              <a:rPr lang="en-US" sz="2400" dirty="0">
                <a:latin typeface="+mn-lt"/>
                <a:hlinkClick r:id="rId2"/>
              </a:rPr>
              <a:t>pamela.harmon@dc.gov</a:t>
            </a:r>
            <a:r>
              <a:rPr lang="en-US" sz="2400" dirty="0">
                <a:latin typeface="+mn-lt"/>
              </a:rPr>
              <a:t> or Musu Fofana, Program Manager of the Service Planning and Coordination Division (SPCD) at </a:t>
            </a:r>
            <a:r>
              <a:rPr lang="en-US" sz="2400" dirty="0">
                <a:latin typeface="+mn-lt"/>
                <a:hlinkClick r:id="rId3"/>
              </a:rPr>
              <a:t>musu.fofana@dc.gov</a:t>
            </a:r>
            <a:r>
              <a:rPr lang="en-US" sz="2400" dirty="0">
                <a:latin typeface="+mn-lt"/>
              </a:rPr>
              <a:t>.</a:t>
            </a:r>
            <a:endParaRPr lang="en-US" sz="2400" dirty="0">
              <a:latin typeface="+mn-lt"/>
              <a:cs typeface="Calibri"/>
            </a:endParaRPr>
          </a:p>
          <a:p>
            <a:pPr marL="0" indent="0">
              <a:buNone/>
            </a:pPr>
            <a:endParaRPr lang="en-US" sz="2400" dirty="0">
              <a:latin typeface="+mn-lt"/>
              <a:cs typeface="Calibri"/>
            </a:endParaRPr>
          </a:p>
          <a:p>
            <a:pPr marL="0" indent="0">
              <a:buNone/>
            </a:pPr>
            <a:endParaRPr lang="en-US" sz="2400" dirty="0">
              <a:latin typeface="+mn-lt"/>
              <a:cs typeface="Calibri"/>
            </a:endParaRPr>
          </a:p>
        </p:txBody>
      </p:sp>
      <p:sp>
        <p:nvSpPr>
          <p:cNvPr id="21" name="Title 20"/>
          <p:cNvSpPr>
            <a:spLocks noGrp="1"/>
          </p:cNvSpPr>
          <p:nvPr>
            <p:ph type="title"/>
          </p:nvPr>
        </p:nvSpPr>
        <p:spPr>
          <a:xfrm>
            <a:off x="171450" y="442273"/>
            <a:ext cx="7912241" cy="742183"/>
          </a:xfrm>
        </p:spPr>
        <p:txBody>
          <a:bodyPr/>
          <a:lstStyle/>
          <a:p>
            <a:pPr algn="ctr"/>
            <a:r>
              <a:rPr lang="en-US" sz="4000" b="1" dirty="0">
                <a:latin typeface="+mn-lt"/>
              </a:rPr>
              <a:t>Questions?</a:t>
            </a: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3420984E-3B11-3587-73E2-75317ABE5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3596" y="3731872"/>
            <a:ext cx="3233443" cy="2703026"/>
          </a:xfrm>
          <a:prstGeom prst="rect">
            <a:avLst/>
          </a:prstGeom>
        </p:spPr>
      </p:pic>
    </p:spTree>
    <p:extLst>
      <p:ext uri="{BB962C8B-B14F-4D97-AF65-F5344CB8AC3E}">
        <p14:creationId xmlns:p14="http://schemas.microsoft.com/office/powerpoint/2010/main" val="95593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46135" y="1165505"/>
            <a:ext cx="7907266" cy="5569250"/>
          </a:xfrm>
        </p:spPr>
        <p:txBody>
          <a:bodyPr/>
          <a:lstStyle/>
          <a:p>
            <a:pPr marL="0" indent="0">
              <a:buNone/>
            </a:pPr>
            <a:r>
              <a:rPr lang="en-US" sz="2200" dirty="0">
                <a:latin typeface="+mn-lt"/>
              </a:rPr>
              <a:t>Participants, or their authorized representative if applicable, have decision-making authority over certain services and take direct responsibility to manage their services with the assistance of a system of available supports. </a:t>
            </a:r>
          </a:p>
          <a:p>
            <a:pPr marL="0" indent="0">
              <a:buNone/>
            </a:pPr>
            <a:endParaRPr lang="en-US" sz="2200" dirty="0">
              <a:latin typeface="+mn-lt"/>
            </a:endParaRPr>
          </a:p>
          <a:p>
            <a:pPr marL="0" indent="0">
              <a:buNone/>
            </a:pPr>
            <a:r>
              <a:rPr lang="en-US" sz="2200" dirty="0">
                <a:latin typeface="+mn-lt"/>
              </a:rPr>
              <a:t>PDS allows participants to have the responsibility for managing all aspects of service delivery in a person-centered planning process. </a:t>
            </a:r>
          </a:p>
          <a:p>
            <a:pPr marL="0" indent="0">
              <a:buNone/>
            </a:pPr>
            <a:endParaRPr lang="en-US" sz="2200" dirty="0">
              <a:latin typeface="+mn-lt"/>
            </a:endParaRPr>
          </a:p>
          <a:p>
            <a:pPr marL="0" indent="0">
              <a:buNone/>
            </a:pPr>
            <a:r>
              <a:rPr lang="en-US" sz="2200" dirty="0">
                <a:latin typeface="+mn-lt"/>
              </a:rPr>
              <a:t>The PDS delivery option will be offered for the following services: </a:t>
            </a:r>
          </a:p>
          <a:p>
            <a:r>
              <a:rPr lang="en-US" sz="2200" dirty="0">
                <a:latin typeface="+mn-lt"/>
              </a:rPr>
              <a:t>In-Home Supports</a:t>
            </a:r>
          </a:p>
          <a:p>
            <a:r>
              <a:rPr lang="en-US" sz="2200" dirty="0">
                <a:latin typeface="+mn-lt"/>
              </a:rPr>
              <a:t>Individualized Day Supports (IDS) 1:1</a:t>
            </a:r>
          </a:p>
          <a:p>
            <a:r>
              <a:rPr lang="en-US" sz="2200" dirty="0">
                <a:latin typeface="+mn-lt"/>
              </a:rPr>
              <a:t>Companion Services 1:1</a:t>
            </a:r>
          </a:p>
          <a:p>
            <a:r>
              <a:rPr lang="en-US" sz="2200" dirty="0">
                <a:latin typeface="+mn-lt"/>
              </a:rPr>
              <a:t>Respite Daily (out of home)</a:t>
            </a:r>
          </a:p>
          <a:p>
            <a:r>
              <a:rPr lang="en-US" sz="2200" dirty="0">
                <a:latin typeface="+mn-lt"/>
              </a:rPr>
              <a:t>Individual-Directed Goods and Services (IDGS)</a:t>
            </a:r>
          </a:p>
          <a:p>
            <a:pPr marL="0" indent="0">
              <a:buNone/>
            </a:pPr>
            <a:endParaRPr lang="en-US" sz="2200" dirty="0">
              <a:latin typeface="+mn-lt"/>
            </a:endParaRPr>
          </a:p>
        </p:txBody>
      </p:sp>
      <p:sp>
        <p:nvSpPr>
          <p:cNvPr id="21" name="Title 20"/>
          <p:cNvSpPr>
            <a:spLocks noGrp="1"/>
          </p:cNvSpPr>
          <p:nvPr>
            <p:ph type="title"/>
          </p:nvPr>
        </p:nvSpPr>
        <p:spPr>
          <a:xfrm>
            <a:off x="246135" y="442273"/>
            <a:ext cx="7721072" cy="851153"/>
          </a:xfrm>
        </p:spPr>
        <p:txBody>
          <a:bodyPr/>
          <a:lstStyle/>
          <a:p>
            <a:r>
              <a:rPr lang="en-US" sz="4000" b="1">
                <a:latin typeface="+mn-lt"/>
              </a:rPr>
              <a:t>Participant-Directed Services (PDS)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92512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6" y="1208598"/>
            <a:ext cx="7837202" cy="5294170"/>
          </a:xfrm>
        </p:spPr>
        <p:txBody>
          <a:bodyPr/>
          <a:lstStyle/>
          <a:p>
            <a:pPr marL="0" indent="0">
              <a:buNone/>
            </a:pPr>
            <a:r>
              <a:rPr lang="en-US" sz="2400">
                <a:latin typeface="+mn-lt"/>
              </a:rPr>
              <a:t>Individual-Directed Goods and Services (IDGS) are services, equipment, or supplies not otherwise provided through the IFS Waiver or the Medicaid State Plan that:</a:t>
            </a:r>
          </a:p>
          <a:p>
            <a:pPr marL="0" indent="0">
              <a:buNone/>
            </a:pPr>
            <a:endParaRPr lang="en-US" sz="2400">
              <a:latin typeface="+mn-lt"/>
            </a:endParaRPr>
          </a:p>
          <a:p>
            <a:pPr marL="0" indent="0">
              <a:buNone/>
            </a:pPr>
            <a:r>
              <a:rPr lang="en-US" sz="2400">
                <a:latin typeface="+mn-lt"/>
              </a:rPr>
              <a:t>1)	Relate to a need or goal identified in the person-centered Individual Support Plan (ISP);</a:t>
            </a:r>
          </a:p>
          <a:p>
            <a:pPr marL="0" indent="0">
              <a:buNone/>
            </a:pPr>
            <a:r>
              <a:rPr lang="en-US" sz="2400">
                <a:latin typeface="+mn-lt"/>
              </a:rPr>
              <a:t>2)	Maintain or increase independence; and</a:t>
            </a:r>
          </a:p>
          <a:p>
            <a:pPr marL="0" indent="0">
              <a:buNone/>
            </a:pPr>
            <a:r>
              <a:rPr lang="en-US" sz="2400">
                <a:latin typeface="+mn-lt"/>
              </a:rPr>
              <a:t>3)	Promote opportunities for community living and inclusion. </a:t>
            </a:r>
          </a:p>
          <a:p>
            <a:pPr marL="0" indent="0">
              <a:buNone/>
            </a:pPr>
            <a:endParaRPr lang="en-US" sz="2400">
              <a:latin typeface="+mn-lt"/>
            </a:endParaRPr>
          </a:p>
          <a:p>
            <a:pPr marL="0" indent="0">
              <a:buNone/>
            </a:pPr>
            <a:r>
              <a:rPr lang="en-US" sz="2400">
                <a:latin typeface="+mn-lt"/>
              </a:rPr>
              <a:t>IDGS are only available if the individual does not otherwise have the funds to purchase the good or service or the good or service is not available through another source. </a:t>
            </a:r>
          </a:p>
          <a:p>
            <a:pPr marL="0" indent="0">
              <a:buNone/>
            </a:pPr>
            <a:endParaRPr lang="en-US" sz="2400">
              <a:latin typeface="+mn-lt"/>
            </a:endParaRPr>
          </a:p>
        </p:txBody>
      </p:sp>
      <p:sp>
        <p:nvSpPr>
          <p:cNvPr id="21" name="Title 20"/>
          <p:cNvSpPr>
            <a:spLocks noGrp="1"/>
          </p:cNvSpPr>
          <p:nvPr>
            <p:ph type="title"/>
          </p:nvPr>
        </p:nvSpPr>
        <p:spPr>
          <a:xfrm>
            <a:off x="246490" y="442273"/>
            <a:ext cx="7837201" cy="841677"/>
          </a:xfrm>
        </p:spPr>
        <p:txBody>
          <a:bodyPr/>
          <a:lstStyle/>
          <a:p>
            <a:r>
              <a:rPr lang="en-US" sz="3200" b="1">
                <a:latin typeface="+mn-lt"/>
              </a:rPr>
              <a:t>Individual-Directed Goods and Services (IDGS)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32057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6" y="1511166"/>
            <a:ext cx="7853646" cy="4991602"/>
          </a:xfrm>
        </p:spPr>
        <p:txBody>
          <a:bodyPr/>
          <a:lstStyle/>
          <a:p>
            <a:r>
              <a:rPr lang="en-US" sz="2400" dirty="0">
                <a:latin typeface="+mn-lt"/>
              </a:rPr>
              <a:t>IDGS are purchased from the participant-directed services (PDS) budget. </a:t>
            </a:r>
          </a:p>
          <a:p>
            <a:pPr marL="0" indent="0">
              <a:buNone/>
            </a:pPr>
            <a:endParaRPr lang="en-US" sz="2400" dirty="0">
              <a:latin typeface="+mn-lt"/>
            </a:endParaRPr>
          </a:p>
          <a:p>
            <a:r>
              <a:rPr lang="en-US" sz="2400" dirty="0">
                <a:latin typeface="+mn-lt"/>
              </a:rPr>
              <a:t>IDGS are limited to $2,500 per year from the total IFS budget of $75,000. If a person selects IDGS, their remaining IFS budget will be $72,500.</a:t>
            </a:r>
          </a:p>
          <a:p>
            <a:pPr marL="0" indent="0">
              <a:buNone/>
            </a:pPr>
            <a:endParaRPr lang="en-US" sz="2400" dirty="0">
              <a:latin typeface="+mn-lt"/>
            </a:endParaRPr>
          </a:p>
          <a:p>
            <a:r>
              <a:rPr lang="en-US" sz="2400" dirty="0">
                <a:latin typeface="+mn-lt"/>
              </a:rPr>
              <a:t>IDGS are only available to waiver participants who are enrolled in the Participant-Directed Services (PDS) program in the IFS Waiver.</a:t>
            </a:r>
          </a:p>
        </p:txBody>
      </p:sp>
      <p:sp>
        <p:nvSpPr>
          <p:cNvPr id="21" name="Title 20"/>
          <p:cNvSpPr>
            <a:spLocks noGrp="1"/>
          </p:cNvSpPr>
          <p:nvPr>
            <p:ph type="title"/>
          </p:nvPr>
        </p:nvSpPr>
        <p:spPr>
          <a:xfrm>
            <a:off x="333955" y="442273"/>
            <a:ext cx="7749736" cy="841677"/>
          </a:xfrm>
        </p:spPr>
        <p:txBody>
          <a:bodyPr/>
          <a:lstStyle/>
          <a:p>
            <a:r>
              <a:rPr lang="en-US" sz="3200" b="1">
                <a:latin typeface="+mn-lt"/>
              </a:rPr>
              <a:t>Individual-Directed Goods and Services (IDGS)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78632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49" y="1966197"/>
            <a:ext cx="7981951" cy="4770987"/>
          </a:xfrm>
        </p:spPr>
        <p:txBody>
          <a:bodyPr/>
          <a:lstStyle/>
          <a:p>
            <a:r>
              <a:rPr lang="en-US" sz="2400">
                <a:latin typeface="+mn-lt"/>
              </a:rPr>
              <a:t>Fitness memberships;</a:t>
            </a:r>
          </a:p>
          <a:p>
            <a:r>
              <a:rPr lang="en-US" sz="2400">
                <a:latin typeface="+mn-lt"/>
              </a:rPr>
              <a:t>Fitness items that can be purchased at most retail stores;</a:t>
            </a:r>
          </a:p>
          <a:p>
            <a:r>
              <a:rPr lang="en-US" sz="2400">
                <a:latin typeface="+mn-lt"/>
              </a:rPr>
              <a:t>Toothbrushes or electric toothbrushes;</a:t>
            </a:r>
          </a:p>
          <a:p>
            <a:r>
              <a:rPr lang="en-US" sz="2400">
                <a:latin typeface="+mn-lt"/>
              </a:rPr>
              <a:t>Weight loss program services (other than food);</a:t>
            </a:r>
          </a:p>
          <a:p>
            <a:r>
              <a:rPr lang="en-US" sz="2400">
                <a:latin typeface="+mn-lt"/>
              </a:rPr>
              <a:t>Nutritional supplements recommended by a professional licensed in the relevant field;</a:t>
            </a:r>
          </a:p>
          <a:p>
            <a:r>
              <a:rPr lang="en-US" sz="2400">
                <a:latin typeface="+mn-lt"/>
              </a:rPr>
              <a:t>Therapeutic swimming or horseback riding with recommendation from licensed professional;</a:t>
            </a:r>
          </a:p>
          <a:p>
            <a:r>
              <a:rPr lang="en-US" sz="2400">
                <a:latin typeface="+mn-lt"/>
              </a:rPr>
              <a:t>Fees for activities that promote community integration;</a:t>
            </a:r>
          </a:p>
          <a:p>
            <a:r>
              <a:rPr lang="en-US" sz="2400">
                <a:latin typeface="+mn-lt"/>
              </a:rPr>
              <a:t>Fingerprinting, drug testing costs needed for the person to be considered for a job but not otherwise covered;</a:t>
            </a:r>
          </a:p>
          <a:p>
            <a:pPr marL="0" indent="0">
              <a:buNone/>
            </a:pPr>
            <a:endParaRPr lang="en-US" sz="2400">
              <a:latin typeface="+mn-lt"/>
            </a:endParaRPr>
          </a:p>
          <a:p>
            <a:pPr marL="0" indent="0">
              <a:buNone/>
            </a:pPr>
            <a:endParaRPr lang="en-US" sz="2400">
              <a:latin typeface="+mn-lt"/>
            </a:endParaRPr>
          </a:p>
        </p:txBody>
      </p:sp>
      <p:sp>
        <p:nvSpPr>
          <p:cNvPr id="21" name="Title 20"/>
          <p:cNvSpPr>
            <a:spLocks noGrp="1"/>
          </p:cNvSpPr>
          <p:nvPr>
            <p:ph type="title"/>
          </p:nvPr>
        </p:nvSpPr>
        <p:spPr>
          <a:xfrm>
            <a:off x="326003" y="355232"/>
            <a:ext cx="7757688" cy="1192276"/>
          </a:xfrm>
        </p:spPr>
        <p:txBody>
          <a:bodyPr/>
          <a:lstStyle/>
          <a:p>
            <a:r>
              <a:rPr lang="en-US" sz="3200" b="1">
                <a:latin typeface="+mn-lt"/>
              </a:rPr>
              <a:t>Allowable IDGS shall include, but not limited to, the following:</a:t>
            </a:r>
            <a:br>
              <a:rPr lang="en-US" sz="3200" b="1">
                <a:latin typeface="+mn-lt"/>
              </a:rPr>
            </a:br>
            <a:br>
              <a:rPr lang="en-US" sz="3200" b="1">
                <a:latin typeface="+mn-lt"/>
              </a:rPr>
            </a:br>
            <a:br>
              <a:rPr lang="en-US" sz="3200" b="1">
                <a:latin typeface="+mn-lt"/>
              </a:rPr>
            </a:br>
            <a:br>
              <a:rPr lang="en-US" sz="3200" b="1">
                <a:latin typeface="+mn-lt"/>
              </a:rPr>
            </a:br>
            <a:br>
              <a:rPr lang="en-US" sz="3200" b="1">
                <a:latin typeface="+mn-lt"/>
              </a:rPr>
            </a:br>
            <a:endParaRPr lang="en-US" sz="3200" b="1">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65917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49" y="1596647"/>
            <a:ext cx="7981951" cy="5140537"/>
          </a:xfrm>
        </p:spPr>
        <p:txBody>
          <a:bodyPr/>
          <a:lstStyle/>
          <a:p>
            <a:endParaRPr lang="en-US" sz="2400">
              <a:latin typeface="+mn-lt"/>
            </a:endParaRPr>
          </a:p>
          <a:p>
            <a:r>
              <a:rPr lang="en-US" sz="2400">
                <a:latin typeface="+mn-lt"/>
              </a:rPr>
              <a:t>Garage door opener for access to home;</a:t>
            </a:r>
          </a:p>
          <a:p>
            <a:r>
              <a:rPr lang="en-US" sz="2400">
                <a:latin typeface="+mn-lt"/>
              </a:rPr>
              <a:t>Non-post-secondary educational classes that are open to the general public and that offer the opportunity for community integration and engagement while the person is engaged in skill building or a hobby (for example, cooking class; fitness class; money management; art);</a:t>
            </a:r>
          </a:p>
          <a:p>
            <a:r>
              <a:rPr lang="en-US" sz="2400">
                <a:latin typeface="+mn-lt"/>
              </a:rPr>
              <a:t>Cleaning service from firms or individuals to clean the waiver participant’s personal areas (i.e., including bedroom, bathroom, kitchen, etc.);</a:t>
            </a:r>
          </a:p>
          <a:p>
            <a:r>
              <a:rPr lang="en-US" sz="2400">
                <a:latin typeface="+mn-lt"/>
              </a:rPr>
              <a:t>Food preparation service and delivery of prepared foods (does not provide payment for the food);</a:t>
            </a:r>
          </a:p>
          <a:p>
            <a:pPr marL="0" indent="0">
              <a:buNone/>
            </a:pPr>
            <a:endParaRPr lang="en-US" sz="2400">
              <a:latin typeface="+mn-lt"/>
            </a:endParaRPr>
          </a:p>
          <a:p>
            <a:pPr marL="0" indent="0">
              <a:buNone/>
            </a:pPr>
            <a:endParaRPr lang="en-US" sz="2400">
              <a:latin typeface="+mn-lt"/>
            </a:endParaRPr>
          </a:p>
        </p:txBody>
      </p:sp>
      <p:sp>
        <p:nvSpPr>
          <p:cNvPr id="21" name="Title 20"/>
          <p:cNvSpPr>
            <a:spLocks noGrp="1"/>
          </p:cNvSpPr>
          <p:nvPr>
            <p:ph type="title"/>
          </p:nvPr>
        </p:nvSpPr>
        <p:spPr>
          <a:xfrm>
            <a:off x="238539" y="442273"/>
            <a:ext cx="7845152" cy="1192276"/>
          </a:xfrm>
        </p:spPr>
        <p:txBody>
          <a:bodyPr/>
          <a:lstStyle/>
          <a:p>
            <a:r>
              <a:rPr lang="en-US" sz="3200" b="1">
                <a:latin typeface="+mn-lt"/>
              </a:rPr>
              <a:t>Allowable IDGS shall include, but not limited to, the following </a:t>
            </a:r>
            <a:r>
              <a:rPr lang="en-US" sz="2800" b="1">
                <a:solidFill>
                  <a:srgbClr val="002060"/>
                </a:solidFill>
                <a:latin typeface="+mn-lt"/>
              </a:rPr>
              <a:t>(Continued)</a:t>
            </a:r>
            <a:r>
              <a:rPr kumimoji="0" lang="en-US" sz="3200" b="1" i="0" u="none" strike="noStrike" kern="1200" cap="none" spc="0" normalizeH="0" baseline="0" noProof="0">
                <a:ln>
                  <a:noFill/>
                </a:ln>
                <a:solidFill>
                  <a:srgbClr val="C4004F"/>
                </a:solidFill>
                <a:effectLst/>
                <a:uLnTx/>
                <a:uFillTx/>
                <a:latin typeface="Calibri"/>
                <a:ea typeface="+mj-ea"/>
              </a:rPr>
              <a:t>:</a:t>
            </a:r>
            <a:endParaRPr lang="en-US" sz="2800" b="1">
              <a:solidFill>
                <a:srgbClr val="002060"/>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73429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94197" y="1596647"/>
            <a:ext cx="7859203" cy="5140537"/>
          </a:xfrm>
        </p:spPr>
        <p:txBody>
          <a:bodyPr/>
          <a:lstStyle/>
          <a:p>
            <a:pPr marL="0" indent="0">
              <a:buNone/>
            </a:pPr>
            <a:endParaRPr lang="en-US" sz="2400">
              <a:latin typeface="+mn-lt"/>
            </a:endParaRPr>
          </a:p>
          <a:p>
            <a:r>
              <a:rPr lang="en-US" sz="2400">
                <a:latin typeface="+mn-lt"/>
              </a:rPr>
              <a:t>Small electric appliances which allow the participants to safely prepare meals;</a:t>
            </a:r>
          </a:p>
          <a:p>
            <a:r>
              <a:rPr lang="en-US" sz="2400">
                <a:latin typeface="+mn-lt"/>
              </a:rPr>
              <a:t>Laundry service from a Laundromat or other provider; and</a:t>
            </a:r>
          </a:p>
          <a:p>
            <a:r>
              <a:rPr lang="en-US" sz="2400">
                <a:latin typeface="+mn-lt"/>
              </a:rPr>
              <a:t>Funding up to $500 that participants may choose to support staff recruitment and advertisement efforts such as developing and printing flyers and using staffing registries.</a:t>
            </a:r>
          </a:p>
          <a:p>
            <a:pPr marL="0" indent="0">
              <a:buNone/>
            </a:pPr>
            <a:endParaRPr lang="en-US" sz="2400">
              <a:latin typeface="+mn-lt"/>
            </a:endParaRPr>
          </a:p>
          <a:p>
            <a:pPr marL="0" indent="0">
              <a:buNone/>
            </a:pPr>
            <a:endParaRPr lang="en-US" sz="2400">
              <a:latin typeface="+mn-lt"/>
            </a:endParaRPr>
          </a:p>
        </p:txBody>
      </p:sp>
      <p:sp>
        <p:nvSpPr>
          <p:cNvPr id="21" name="Title 20"/>
          <p:cNvSpPr>
            <a:spLocks noGrp="1"/>
          </p:cNvSpPr>
          <p:nvPr>
            <p:ph type="title"/>
          </p:nvPr>
        </p:nvSpPr>
        <p:spPr>
          <a:xfrm>
            <a:off x="224488" y="442273"/>
            <a:ext cx="7859203" cy="1192276"/>
          </a:xfrm>
        </p:spPr>
        <p:txBody>
          <a:bodyPr/>
          <a:lstStyle/>
          <a:p>
            <a:r>
              <a:rPr lang="en-US" sz="3200" b="1">
                <a:latin typeface="+mn-lt"/>
              </a:rPr>
              <a:t>Allowable IDGS shall include, but not limited to, the following </a:t>
            </a:r>
            <a:r>
              <a:rPr kumimoji="0" lang="en-US" sz="2800" b="1" i="0" u="none" strike="noStrike" kern="1200" cap="none" spc="0" normalizeH="0" baseline="0" noProof="0">
                <a:ln>
                  <a:noFill/>
                </a:ln>
                <a:solidFill>
                  <a:srgbClr val="002060"/>
                </a:solidFill>
                <a:effectLst/>
                <a:uLnTx/>
                <a:uFillTx/>
                <a:latin typeface="Calibri"/>
                <a:ea typeface="+mj-ea"/>
              </a:rPr>
              <a:t>(Continued)</a:t>
            </a:r>
            <a:r>
              <a:rPr kumimoji="0" lang="en-US" sz="3200" b="1" i="0" u="none" strike="noStrike" kern="1200" cap="none" spc="0" normalizeH="0" baseline="0" noProof="0">
                <a:ln>
                  <a:noFill/>
                </a:ln>
                <a:solidFill>
                  <a:srgbClr val="C4004F"/>
                </a:solidFill>
                <a:effectLst/>
                <a:uLnTx/>
                <a:uFillTx/>
                <a:latin typeface="Calibri"/>
                <a:ea typeface="+mj-ea"/>
              </a:rPr>
              <a:t>:</a:t>
            </a:r>
            <a:endParaRPr lang="en-US" sz="3200" b="1">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85156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1450" y="1379324"/>
            <a:ext cx="7981950" cy="5140537"/>
          </a:xfrm>
        </p:spPr>
        <p:txBody>
          <a:bodyPr lIns="91440" tIns="45720" rIns="91440" bIns="45720" anchor="t"/>
          <a:lstStyle/>
          <a:p>
            <a:pPr marL="0" indent="0">
              <a:buNone/>
            </a:pPr>
            <a:r>
              <a:rPr lang="en-US" sz="2400" b="1" u="sng">
                <a:latin typeface="+mn-lt"/>
              </a:rPr>
              <a:t>Self-Direction may be a great service if:</a:t>
            </a:r>
          </a:p>
          <a:p>
            <a:pPr marL="0" indent="0">
              <a:buNone/>
            </a:pPr>
            <a:endParaRPr lang="en-US" sz="2400" b="1" u="sng">
              <a:latin typeface="+mn-lt"/>
            </a:endParaRPr>
          </a:p>
          <a:p>
            <a:r>
              <a:rPr lang="en-US" sz="2400">
                <a:latin typeface="+mn-lt"/>
              </a:rPr>
              <a:t>THEY want more flexibility with their services on their own or with help; and</a:t>
            </a:r>
          </a:p>
          <a:p>
            <a:r>
              <a:rPr lang="en-US" sz="2400">
                <a:latin typeface="+mn-lt"/>
              </a:rPr>
              <a:t>THEY are ready to make decisions about their services on their own or with help; and</a:t>
            </a:r>
          </a:p>
          <a:p>
            <a:r>
              <a:rPr lang="en-US" sz="2400">
                <a:latin typeface="+mn-lt"/>
              </a:rPr>
              <a:t>THEY want to take more responsibility for managing their services. </a:t>
            </a:r>
          </a:p>
          <a:p>
            <a:pPr marL="0" indent="0">
              <a:buNone/>
            </a:pPr>
            <a:endParaRPr lang="en-US" sz="2400">
              <a:latin typeface="+mn-lt"/>
            </a:endParaRPr>
          </a:p>
        </p:txBody>
      </p:sp>
      <p:sp>
        <p:nvSpPr>
          <p:cNvPr id="21" name="Title 20"/>
          <p:cNvSpPr>
            <a:spLocks noGrp="1"/>
          </p:cNvSpPr>
          <p:nvPr>
            <p:ph type="title"/>
          </p:nvPr>
        </p:nvSpPr>
        <p:spPr>
          <a:xfrm>
            <a:off x="171450" y="442273"/>
            <a:ext cx="7912241" cy="699543"/>
          </a:xfrm>
        </p:spPr>
        <p:txBody>
          <a:bodyPr/>
          <a:lstStyle/>
          <a:p>
            <a:r>
              <a:rPr lang="en-US" sz="4000" b="1">
                <a:latin typeface="+mn-lt"/>
              </a:rPr>
              <a:t>Participant-Directed Services (PDS)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66713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TotalTime>
  <Words>1793</Words>
  <Application>Microsoft Office PowerPoint</Application>
  <PresentationFormat>On-screen Show (4:3)</PresentationFormat>
  <Paragraphs>126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Std</vt:lpstr>
      <vt:lpstr>Gill Sans Std Bold</vt:lpstr>
      <vt:lpstr>Gill Sans Std Light</vt:lpstr>
      <vt:lpstr>Office Theme</vt:lpstr>
      <vt:lpstr>PowerPoint Presentation</vt:lpstr>
      <vt:lpstr>Participant-Directed Services (PDS)</vt:lpstr>
      <vt:lpstr>Participant-Directed Services (PDS)</vt:lpstr>
      <vt:lpstr>Individual-Directed Goods and Services (IDGS)</vt:lpstr>
      <vt:lpstr>Individual-Directed Goods and Services (IDGS)</vt:lpstr>
      <vt:lpstr>Allowable IDGS shall include, but not limited to, the following:     </vt:lpstr>
      <vt:lpstr>Allowable IDGS shall include, but not limited to, the following (Continued):</vt:lpstr>
      <vt:lpstr>Allowable IDGS shall include, but not limited to, the following (Continued):</vt:lpstr>
      <vt:lpstr>Participant-Directed Services (PDS)</vt:lpstr>
      <vt:lpstr>Participant-Directed Services (PDS)</vt:lpstr>
      <vt:lpstr>How does PDS work?</vt:lpstr>
      <vt:lpstr>How does PDS work? (Continued)</vt:lpstr>
      <vt:lpstr>How does PDS work? (Continued)</vt:lpstr>
      <vt:lpstr>How does PDS work? (Continued)</vt:lpstr>
      <vt:lpstr>How does PDS work? (Continued)</vt:lpstr>
      <vt:lpstr>PDS Budget </vt:lpstr>
      <vt:lpstr>PDS Budget (Continued)</vt:lpstr>
      <vt:lpstr>Termination of PDS </vt:lpstr>
      <vt:lpstr>My Life, My Way Fact Sheet</vt:lpstr>
      <vt:lpstr>Questions?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Beidleman, Steven (DDS)</cp:lastModifiedBy>
  <cp:revision>70</cp:revision>
  <dcterms:created xsi:type="dcterms:W3CDTF">2014-12-09T03:54:50Z</dcterms:created>
  <dcterms:modified xsi:type="dcterms:W3CDTF">2023-04-13T14:58:04Z</dcterms:modified>
</cp:coreProperties>
</file>