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F4F"/>
    <a:srgbClr val="C4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9" autoAdjust="0"/>
    <p:restoredTop sz="94660"/>
  </p:normalViewPr>
  <p:slideViewPr>
    <p:cSldViewPr snapToGrid="0" snapToObjects="1" showGuides="1">
      <p:cViewPr>
        <p:scale>
          <a:sx n="100" d="100"/>
          <a:sy n="100" d="100"/>
        </p:scale>
        <p:origin x="-37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D21CA-4368-DC42-977B-52126C9F9BC4}" type="datetimeFigureOut">
              <a:rPr lang="en-US" smtClean="0"/>
              <a:pPr/>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810AC-92B2-C843-AD7B-EBCA31EF58C3}" type="slidenum">
              <a:rPr lang="en-US" smtClean="0"/>
              <a:pPr/>
              <a:t>‹#›</a:t>
            </a:fld>
            <a:endParaRPr lang="en-US"/>
          </a:p>
        </p:txBody>
      </p:sp>
    </p:spTree>
    <p:extLst>
      <p:ext uri="{BB962C8B-B14F-4D97-AF65-F5344CB8AC3E}">
        <p14:creationId xmlns:p14="http://schemas.microsoft.com/office/powerpoint/2010/main" val="17838428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14160DDSS_logo_DDSfinal.png"/>
          <p:cNvPicPr>
            <a:picLocks noChangeAspect="1"/>
          </p:cNvPicPr>
          <p:nvPr userDrawn="1"/>
        </p:nvPicPr>
        <p:blipFill>
          <a:blip r:embed="rId2"/>
          <a:stretch>
            <a:fillRect/>
          </a:stretch>
        </p:blipFill>
        <p:spPr>
          <a:xfrm>
            <a:off x="7490778" y="486713"/>
            <a:ext cx="1242490" cy="1533172"/>
          </a:xfrm>
          <a:prstGeom prst="rect">
            <a:avLst/>
          </a:prstGeom>
        </p:spPr>
      </p:pic>
      <p:sp>
        <p:nvSpPr>
          <p:cNvPr id="13" name="Rectangle 12"/>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3200" b="0" i="0">
                <a:latin typeface="Gill Sans Std Light"/>
                <a:cs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5"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4/2/2015</a:t>
            </a:fld>
            <a:endParaRPr lang="en-US" dirty="0"/>
          </a:p>
        </p:txBody>
      </p:sp>
      <p:sp>
        <p:nvSpPr>
          <p:cNvPr id="16"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7"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56643"/>
            <a:ext cx="7772400" cy="2869520"/>
          </a:xfrm>
          <a:prstGeom prst="rect">
            <a:avLst/>
          </a:prstGeom>
        </p:spPr>
        <p:txBody>
          <a:bodyPr/>
          <a:lstStyle>
            <a:lvl1pPr>
              <a:buClr>
                <a:srgbClr val="C40033"/>
              </a:buClr>
              <a:defRPr>
                <a:latin typeface="Gill Sans Std Light"/>
              </a:defRPr>
            </a:lvl1pPr>
            <a:lvl2pPr>
              <a:buClr>
                <a:srgbClr val="C40033"/>
              </a:buClr>
              <a:defRPr>
                <a:latin typeface="Gill Sans Std Light"/>
              </a:defRPr>
            </a:lvl2pPr>
            <a:lvl3pPr>
              <a:buClr>
                <a:srgbClr val="C40033"/>
              </a:buClr>
              <a:defRPr>
                <a:latin typeface="Gill Sans Std Light"/>
              </a:defRPr>
            </a:lvl3pPr>
            <a:lvl4pPr>
              <a:buClr>
                <a:srgbClr val="C40033"/>
              </a:buClr>
              <a:defRPr>
                <a:latin typeface="Gill Sans Std Light"/>
              </a:defRPr>
            </a:lvl4pPr>
            <a:lvl5pPr>
              <a:buClr>
                <a:srgbClr val="C40033"/>
              </a:buClr>
              <a:defRPr>
                <a:latin typeface="Gill Sans Std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1"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2"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4/2/2015</a:t>
            </a:fld>
            <a:endParaRPr lang="en-US" dirty="0"/>
          </a:p>
        </p:txBody>
      </p:sp>
      <p:sp>
        <p:nvSpPr>
          <p:cNvPr id="13"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4"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295837"/>
            <a:ext cx="3581400" cy="3830326"/>
          </a:xfrm>
          <a:prstGeom prst="rect">
            <a:avLst/>
          </a:prstGeom>
        </p:spPr>
        <p:txBody>
          <a:bodyPr/>
          <a:lstStyle>
            <a:lvl1pPr>
              <a:buClr>
                <a:srgbClr val="C40033"/>
              </a:buClr>
              <a:defRPr sz="2800">
                <a:latin typeface="Gill Sans Std Light"/>
              </a:defRPr>
            </a:lvl1pPr>
            <a:lvl2pPr>
              <a:buClr>
                <a:srgbClr val="C40033"/>
              </a:buClr>
              <a:defRPr sz="2400">
                <a:latin typeface="Gill Sans Std Light"/>
              </a:defRPr>
            </a:lvl2pPr>
            <a:lvl3pPr>
              <a:buClr>
                <a:srgbClr val="C40033"/>
              </a:buClr>
              <a:defRPr sz="2000">
                <a:latin typeface="Gill Sans Std Light"/>
              </a:defRPr>
            </a:lvl3pPr>
            <a:lvl4pPr>
              <a:buClr>
                <a:srgbClr val="C40033"/>
              </a:buClr>
              <a:defRPr sz="1800">
                <a:latin typeface="Gill Sans Std Light"/>
              </a:defRPr>
            </a:lvl4pPr>
            <a:lvl5pPr>
              <a:buClr>
                <a:srgbClr val="C40033"/>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95837"/>
            <a:ext cx="3581400" cy="3830326"/>
          </a:xfrm>
          <a:prstGeom prst="rect">
            <a:avLst/>
          </a:prstGeom>
        </p:spPr>
        <p:txBody>
          <a:bodyPr/>
          <a:lstStyle>
            <a:lvl1pPr>
              <a:buClr>
                <a:srgbClr val="C40033"/>
              </a:buClr>
              <a:defRPr sz="2800">
                <a:latin typeface="Gill Sans Std Light"/>
              </a:defRPr>
            </a:lvl1pPr>
            <a:lvl2pPr>
              <a:buClr>
                <a:srgbClr val="C40033"/>
              </a:buClr>
              <a:defRPr sz="2400">
                <a:latin typeface="Gill Sans Std Light"/>
              </a:defRPr>
            </a:lvl2pPr>
            <a:lvl3pPr>
              <a:buClr>
                <a:srgbClr val="C40033"/>
              </a:buClr>
              <a:defRPr sz="2000">
                <a:latin typeface="Gill Sans Std Light"/>
              </a:defRPr>
            </a:lvl3pPr>
            <a:lvl4pPr>
              <a:buClr>
                <a:srgbClr val="C40033"/>
              </a:buClr>
              <a:defRPr sz="1800">
                <a:latin typeface="Gill Sans Std Light"/>
              </a:defRPr>
            </a:lvl4pPr>
            <a:lvl5pPr>
              <a:buClr>
                <a:srgbClr val="C40033"/>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9"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4/2/2015</a:t>
            </a:fld>
            <a:endParaRPr lang="en-US" dirty="0"/>
          </a:p>
        </p:txBody>
      </p:sp>
      <p:sp>
        <p:nvSpPr>
          <p:cNvPr id="10"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1"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0" y="2225963"/>
            <a:ext cx="3582988"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4" name="Content Placeholder 3"/>
          <p:cNvSpPr>
            <a:spLocks noGrp="1"/>
          </p:cNvSpPr>
          <p:nvPr>
            <p:ph sz="half" idx="2"/>
          </p:nvPr>
        </p:nvSpPr>
        <p:spPr>
          <a:xfrm>
            <a:off x="914400" y="2865725"/>
            <a:ext cx="3582988" cy="3260437"/>
          </a:xfrm>
          <a:prstGeom prst="rect">
            <a:avLst/>
          </a:prstGeom>
        </p:spPr>
        <p:txBody>
          <a:bodyPr/>
          <a:lstStyle>
            <a:lvl1pPr>
              <a:buClr>
                <a:srgbClr val="C40033"/>
              </a:buClr>
              <a:defRPr sz="2400">
                <a:latin typeface="Gill Sans Std Light"/>
              </a:defRPr>
            </a:lvl1pPr>
            <a:lvl2pPr>
              <a:buClr>
                <a:srgbClr val="C40033"/>
              </a:buClr>
              <a:defRPr sz="2000">
                <a:latin typeface="Gill Sans Std Light"/>
              </a:defRPr>
            </a:lvl2pPr>
            <a:lvl3pPr>
              <a:buClr>
                <a:srgbClr val="C40033"/>
              </a:buClr>
              <a:defRPr sz="1800">
                <a:latin typeface="Gill Sans Std Light"/>
              </a:defRPr>
            </a:lvl3pPr>
            <a:lvl4pPr>
              <a:buClr>
                <a:srgbClr val="C40033"/>
              </a:buClr>
              <a:defRPr sz="1600">
                <a:latin typeface="Gill Sans Std Light"/>
              </a:defRPr>
            </a:lvl4pPr>
            <a:lvl5pPr>
              <a:buClr>
                <a:srgbClr val="C40033"/>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2225963"/>
            <a:ext cx="3584575"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6" name="Content Placeholder 5"/>
          <p:cNvSpPr>
            <a:spLocks noGrp="1"/>
          </p:cNvSpPr>
          <p:nvPr>
            <p:ph sz="quarter" idx="4"/>
          </p:nvPr>
        </p:nvSpPr>
        <p:spPr>
          <a:xfrm>
            <a:off x="4645025" y="2865725"/>
            <a:ext cx="3584575" cy="3260438"/>
          </a:xfrm>
          <a:prstGeom prst="rect">
            <a:avLst/>
          </a:prstGeom>
        </p:spPr>
        <p:txBody>
          <a:bodyPr/>
          <a:lstStyle>
            <a:lvl1pPr>
              <a:buClr>
                <a:srgbClr val="C40033"/>
              </a:buClr>
              <a:defRPr sz="2400">
                <a:latin typeface="Gill Sans Std Light"/>
              </a:defRPr>
            </a:lvl1pPr>
            <a:lvl2pPr>
              <a:buClr>
                <a:srgbClr val="C40033"/>
              </a:buClr>
              <a:defRPr sz="2000">
                <a:latin typeface="Gill Sans Std Light"/>
              </a:defRPr>
            </a:lvl2pPr>
            <a:lvl3pPr>
              <a:buClr>
                <a:srgbClr val="C40033"/>
              </a:buClr>
              <a:defRPr sz="1800">
                <a:latin typeface="Gill Sans Std Light"/>
              </a:defRPr>
            </a:lvl3pPr>
            <a:lvl4pPr>
              <a:buClr>
                <a:srgbClr val="C40033"/>
              </a:buClr>
              <a:defRPr sz="1600">
                <a:latin typeface="Gill Sans Std Light"/>
              </a:defRPr>
            </a:lvl4pPr>
            <a:lvl5pPr>
              <a:buClr>
                <a:srgbClr val="C40033"/>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3"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4/2/2015</a:t>
            </a:fld>
            <a:endParaRPr lang="en-US" dirty="0"/>
          </a:p>
        </p:txBody>
      </p:sp>
      <p:sp>
        <p:nvSpPr>
          <p:cNvPr id="14"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5"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3134388"/>
            <a:ext cx="5111750" cy="2991775"/>
          </a:xfrm>
          <a:prstGeom prst="rect">
            <a:avLst/>
          </a:prstGeom>
        </p:spPr>
        <p:txBody>
          <a:bodyPr/>
          <a:lstStyle>
            <a:lvl1pPr>
              <a:buClr>
                <a:srgbClr val="C40033"/>
              </a:buClr>
              <a:defRPr sz="3200">
                <a:latin typeface="Gill Sans Std Light"/>
              </a:defRPr>
            </a:lvl1pPr>
            <a:lvl2pPr>
              <a:buClr>
                <a:srgbClr val="C40033"/>
              </a:buClr>
              <a:defRPr sz="2800">
                <a:latin typeface="Gill Sans Std Light"/>
              </a:defRPr>
            </a:lvl2pPr>
            <a:lvl3pPr>
              <a:buClr>
                <a:srgbClr val="C40033"/>
              </a:buClr>
              <a:defRPr sz="2400">
                <a:latin typeface="Gill Sans Std Light"/>
              </a:defRPr>
            </a:lvl3pPr>
            <a:lvl4pPr>
              <a:buClr>
                <a:srgbClr val="C40033"/>
              </a:buClr>
              <a:defRPr sz="2000">
                <a:latin typeface="Gill Sans Std Light"/>
              </a:defRPr>
            </a:lvl4pPr>
            <a:lvl5pPr>
              <a:buClr>
                <a:srgbClr val="C40033"/>
              </a:buClr>
              <a:defRPr sz="2000">
                <a:latin typeface="Gill Sans Std Ligh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914400" y="3134388"/>
            <a:ext cx="2551113" cy="2991775"/>
          </a:xfrm>
          <a:prstGeom prst="rect">
            <a:avLst/>
          </a:prstGeom>
        </p:spPr>
        <p:txBody>
          <a:bodyPr lIns="0" tIns="0" rIns="0" bIns="0"/>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4/2/2015</a:t>
            </a:fld>
            <a:endParaRPr lang="en-US" dirty="0"/>
          </a:p>
        </p:txBody>
      </p:sp>
      <p:sp>
        <p:nvSpPr>
          <p:cNvPr id="15"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6"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0" i="0">
                <a:solidFill>
                  <a:srgbClr val="011F4F"/>
                </a:solidFill>
                <a:latin typeface="Gill Sans Std Bold"/>
                <a:cs typeface="Gill Sans Std Bold"/>
              </a:defRPr>
            </a:lvl1pPr>
          </a:lstStyle>
          <a:p>
            <a:r>
              <a:rPr lang="en-US" dirty="0" smtClean="0"/>
              <a:t>Slide Subhead</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Gill Sans Std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4/2/2015</a:t>
            </a:fld>
            <a:endParaRPr lang="en-US" dirty="0"/>
          </a:p>
        </p:txBody>
      </p:sp>
      <p:sp>
        <p:nvSpPr>
          <p:cNvPr id="9"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0"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14160DDSS_logo_DDSfinal.png"/>
          <p:cNvPicPr>
            <a:picLocks noChangeAspect="1"/>
          </p:cNvPicPr>
          <p:nvPr userDrawn="1"/>
        </p:nvPicPr>
        <p:blipFill>
          <a:blip r:embed="rId9"/>
          <a:stretch>
            <a:fillRect/>
          </a:stretch>
        </p:blipFill>
        <p:spPr>
          <a:xfrm>
            <a:off x="8215889" y="422006"/>
            <a:ext cx="718095" cy="886094"/>
          </a:xfrm>
          <a:prstGeom prst="rect">
            <a:avLst/>
          </a:prstGeom>
        </p:spPr>
      </p:pic>
      <p:sp>
        <p:nvSpPr>
          <p:cNvPr id="10" name="Rectangle 9"/>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329942"/>
            <a:ext cx="9144000" cy="1234572"/>
          </a:xfrm>
          <a:prstGeom prst="rect">
            <a:avLst/>
          </a:prstGeom>
        </p:spPr>
        <p:txBody>
          <a:bodyPr/>
          <a:lstStyle>
            <a:lvl1pPr>
              <a:lnSpc>
                <a:spcPts val="4900"/>
              </a:lnSpc>
              <a:defRPr sz="4800">
                <a:solidFill>
                  <a:srgbClr val="FFFFFF"/>
                </a:solidFill>
              </a:defRPr>
            </a:lvl1pPr>
          </a:lstStyle>
          <a:p>
            <a:pPr lvl="0" algn="ctr">
              <a:spcBef>
                <a:spcPct val="0"/>
              </a:spcBef>
              <a:defRPr/>
            </a:pPr>
            <a:r>
              <a:rPr lang="en-US" dirty="0">
                <a:latin typeface="Gill Sans Std Light"/>
              </a:rPr>
              <a:t>Discovery &amp; </a:t>
            </a:r>
            <a:r>
              <a:rPr lang="en-US" dirty="0" smtClean="0">
                <a:latin typeface="Gill Sans Std Light"/>
              </a:rPr>
              <a:t>PCT</a:t>
            </a:r>
            <a:endParaRPr kumimoji="0" lang="en-US" sz="4800" u="none" strike="noStrike" kern="1200" cap="none" spc="0" normalizeH="0" baseline="0" noProof="0" dirty="0">
              <a:ln>
                <a:noFill/>
              </a:ln>
              <a:solidFill>
                <a:srgbClr val="FFFFFF"/>
              </a:solidFill>
              <a:effectLst/>
              <a:uLnTx/>
              <a:uFillTx/>
              <a:latin typeface="Gill Sans Std Light"/>
              <a:ea typeface="+mj-ea"/>
              <a:cs typeface="Gill Sans Std Light"/>
            </a:endParaRPr>
          </a:p>
        </p:txBody>
      </p:sp>
      <p:sp>
        <p:nvSpPr>
          <p:cNvPr id="5" name="Title 1"/>
          <p:cNvSpPr txBox="1">
            <a:spLocks/>
          </p:cNvSpPr>
          <p:nvPr/>
        </p:nvSpPr>
        <p:spPr>
          <a:xfrm>
            <a:off x="0" y="5810325"/>
            <a:ext cx="9144000" cy="438963"/>
          </a:xfrm>
          <a:prstGeom prst="rect">
            <a:avLst/>
          </a:prstGeom>
        </p:spPr>
        <p:txBody>
          <a:bodyPr vert="horz" lIns="91440" tIns="45720" rIns="91440" bIns="45720" rtlCol="0" anchor="ctr">
            <a:noAutofit/>
          </a:bodyPr>
          <a:lstStyle>
            <a:lvl1pPr>
              <a:lnSpc>
                <a:spcPts val="4900"/>
              </a:lnSpc>
              <a:defRPr sz="4800">
                <a:solidFill>
                  <a:srgbClr val="FFFFFF"/>
                </a:solidFill>
              </a:defRPr>
            </a:lvl1pPr>
          </a:lstStyle>
          <a:p>
            <a:pPr algn="ctr">
              <a:spcBef>
                <a:spcPct val="0"/>
              </a:spcBef>
              <a:defRPr/>
            </a:pPr>
            <a:r>
              <a:rPr lang="en-US" sz="2400" i="1" dirty="0">
                <a:latin typeface="Gill Sans Std"/>
              </a:rPr>
              <a:t>Using PCT tools to complete the Positive Personal Profile and the Individual Job Search and Community Participation Plan</a:t>
            </a:r>
          </a:p>
          <a:p>
            <a:pPr marL="0" marR="0" lvl="0" indent="0" algn="ctr" defTabSz="457200" rtl="0" eaLnBrk="1" fontAlgn="auto" latinLnBrk="0" hangingPunct="1">
              <a:lnSpc>
                <a:spcPts val="4900"/>
              </a:lnSpc>
              <a:spcBef>
                <a:spcPct val="0"/>
              </a:spcBef>
              <a:spcAft>
                <a:spcPts val="0"/>
              </a:spcAft>
              <a:buClrTx/>
              <a:buSzTx/>
              <a:buFontTx/>
              <a:buNone/>
              <a:tabLst/>
              <a:defRPr/>
            </a:pPr>
            <a:endParaRPr kumimoji="0" lang="en-US" sz="3600" i="1" u="none" strike="noStrike" kern="1200" cap="none" spc="0" normalizeH="0" baseline="0" noProof="0" dirty="0" smtClean="0">
              <a:ln>
                <a:noFill/>
              </a:ln>
              <a:solidFill>
                <a:srgbClr val="FFFFFF"/>
              </a:solidFill>
              <a:effectLst/>
              <a:uLnTx/>
              <a:uFillTx/>
              <a:latin typeface="Gill Sans Std"/>
              <a:ea typeface="+mj-ea"/>
              <a:cs typeface="Gill Sans St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76225" y="2219949"/>
            <a:ext cx="3810000" cy="3830326"/>
          </a:xfrm>
        </p:spPr>
        <p:txBody>
          <a:bodyPr/>
          <a:lstStyle/>
          <a:p>
            <a:pPr marL="0" indent="0">
              <a:buNone/>
            </a:pPr>
            <a:r>
              <a:rPr lang="en-US" sz="2600" b="1" dirty="0"/>
              <a:t>Positive Personality Traits</a:t>
            </a:r>
          </a:p>
          <a:p>
            <a:pPr marL="0" indent="0">
              <a:buNone/>
            </a:pPr>
            <a:r>
              <a:rPr lang="en-US" sz="1800" dirty="0"/>
              <a:t>Everyone has positive qualities and friends, family members and paid staff should all be able to identify those qualities for this section.</a:t>
            </a:r>
          </a:p>
          <a:p>
            <a:endParaRPr lang="en-US" dirty="0"/>
          </a:p>
        </p:txBody>
      </p:sp>
      <p:sp>
        <p:nvSpPr>
          <p:cNvPr id="3" name="Content Placeholder 2"/>
          <p:cNvSpPr>
            <a:spLocks noGrp="1"/>
          </p:cNvSpPr>
          <p:nvPr>
            <p:ph sz="half" idx="2"/>
          </p:nvPr>
        </p:nvSpPr>
        <p:spPr>
          <a:xfrm>
            <a:off x="4276725" y="2229162"/>
            <a:ext cx="4657725" cy="3830326"/>
          </a:xfrm>
        </p:spPr>
        <p:txBody>
          <a:bodyPr/>
          <a:lstStyle/>
          <a:p>
            <a:pPr marL="0" indent="0">
              <a:buNone/>
            </a:pPr>
            <a:r>
              <a:rPr lang="en-US" sz="2600" b="1" dirty="0"/>
              <a:t>PCT tools you can use here:</a:t>
            </a:r>
          </a:p>
          <a:p>
            <a:pPr marL="0" indent="0">
              <a:buNone/>
            </a:pPr>
            <a:r>
              <a:rPr lang="en-US" sz="1800" dirty="0"/>
              <a:t>Like and Admire (also called Positive Reputation)</a:t>
            </a:r>
          </a:p>
          <a:p>
            <a:pPr lvl="1">
              <a:buFont typeface="Arial" panose="020B0604020202020204" pitchFamily="34" charset="0"/>
              <a:buChar char="•"/>
            </a:pPr>
            <a:r>
              <a:rPr lang="en-US" sz="1800" dirty="0"/>
              <a:t>This information is gathered by asking people who are close to the person whose PPP is being completed, “what do you like about this person? What is something they are really good at? What is a positive emotion you feel when you are with this person?”</a:t>
            </a:r>
          </a:p>
          <a:p>
            <a:pPr marL="0" indent="0">
              <a:buNone/>
            </a:pPr>
            <a:r>
              <a:rPr lang="en-US" sz="1800" dirty="0"/>
              <a:t>Others?</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3397204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23850" y="2143437"/>
            <a:ext cx="3581400" cy="3830326"/>
          </a:xfrm>
        </p:spPr>
        <p:txBody>
          <a:bodyPr/>
          <a:lstStyle/>
          <a:p>
            <a:pPr marL="0" indent="0">
              <a:buNone/>
            </a:pPr>
            <a:r>
              <a:rPr lang="en-US" sz="2600" b="1" dirty="0"/>
              <a:t>Environmental Preferences</a:t>
            </a:r>
          </a:p>
          <a:p>
            <a:pPr marL="0" indent="0">
              <a:buNone/>
            </a:pPr>
            <a:r>
              <a:rPr lang="en-US" sz="1800" dirty="0"/>
              <a:t>This section identifies the types of settings that make a person feel energized and productive and could include things like, busy and loud environments, quiet places with few people, outdoors, indoors, places that interface with the public or places that are more isolated.</a:t>
            </a:r>
          </a:p>
          <a:p>
            <a:endParaRPr lang="en-US" dirty="0"/>
          </a:p>
        </p:txBody>
      </p:sp>
      <p:sp>
        <p:nvSpPr>
          <p:cNvPr id="3" name="Content Placeholder 2"/>
          <p:cNvSpPr>
            <a:spLocks noGrp="1"/>
          </p:cNvSpPr>
          <p:nvPr>
            <p:ph sz="half" idx="2"/>
          </p:nvPr>
        </p:nvSpPr>
        <p:spPr>
          <a:xfrm>
            <a:off x="4191001" y="2143437"/>
            <a:ext cx="4867274" cy="3830326"/>
          </a:xfrm>
        </p:spPr>
        <p:txBody>
          <a:bodyPr/>
          <a:lstStyle/>
          <a:p>
            <a:pPr marL="0" indent="0">
              <a:buNone/>
            </a:pPr>
            <a:r>
              <a:rPr lang="en-US" sz="2600" b="1" dirty="0"/>
              <a:t>PCT tools you can use here:</a:t>
            </a:r>
          </a:p>
          <a:p>
            <a:pPr marL="0" indent="0">
              <a:buNone/>
            </a:pPr>
            <a:r>
              <a:rPr lang="en-US" sz="1800" dirty="0"/>
              <a:t>Good Day/Bad Day</a:t>
            </a:r>
          </a:p>
          <a:p>
            <a:pPr lvl="1">
              <a:buFont typeface="Arial" panose="020B0604020202020204" pitchFamily="34" charset="0"/>
              <a:buChar char="•"/>
            </a:pPr>
            <a:r>
              <a:rPr lang="en-US" sz="1800" dirty="0"/>
              <a:t>Thinking about what makes a good day or a bad day for someone, particularly as it relates to their environment and surroundings, will help us identify environmental preferences.</a:t>
            </a:r>
          </a:p>
          <a:p>
            <a:pPr marL="0" indent="0">
              <a:buNone/>
            </a:pPr>
            <a:r>
              <a:rPr lang="en-US" sz="1800" dirty="0"/>
              <a:t>Learning Log</a:t>
            </a:r>
          </a:p>
          <a:p>
            <a:pPr lvl="1">
              <a:buFont typeface="Arial" panose="020B0604020202020204" pitchFamily="34" charset="0"/>
              <a:buChar char="•"/>
            </a:pPr>
            <a:r>
              <a:rPr lang="en-US" sz="1800" dirty="0"/>
              <a:t>Learning documented in the learning log may offer important information related to the environment a person is in at various times.</a:t>
            </a:r>
          </a:p>
          <a:p>
            <a:pPr marL="0" indent="0">
              <a:buNone/>
            </a:pPr>
            <a:r>
              <a:rPr lang="en-US" sz="1800" dirty="0"/>
              <a:t>Others?</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3002586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42900" y="2229162"/>
            <a:ext cx="3581400" cy="3830326"/>
          </a:xfrm>
        </p:spPr>
        <p:txBody>
          <a:bodyPr/>
          <a:lstStyle/>
          <a:p>
            <a:pPr marL="0" indent="0">
              <a:buNone/>
            </a:pPr>
            <a:r>
              <a:rPr lang="en-US" sz="2600" b="1" dirty="0"/>
              <a:t>Dislikes, Pet Peeves, Idiosyncrasies</a:t>
            </a:r>
          </a:p>
          <a:p>
            <a:pPr marL="0" indent="0">
              <a:buNone/>
            </a:pPr>
            <a:r>
              <a:rPr lang="en-US" sz="1800" dirty="0"/>
              <a:t>Placing a person in an environment where there are many things they dislike or where their pet peeves are triggered often will create a toxic environment. To avoid this, we document those dislikes in this section.</a:t>
            </a:r>
          </a:p>
          <a:p>
            <a:endParaRPr lang="en-US" dirty="0"/>
          </a:p>
        </p:txBody>
      </p:sp>
      <p:sp>
        <p:nvSpPr>
          <p:cNvPr id="3" name="Content Placeholder 2"/>
          <p:cNvSpPr>
            <a:spLocks noGrp="1"/>
          </p:cNvSpPr>
          <p:nvPr>
            <p:ph sz="half" idx="2"/>
          </p:nvPr>
        </p:nvSpPr>
        <p:spPr>
          <a:xfrm>
            <a:off x="4162424" y="2229162"/>
            <a:ext cx="4752975" cy="3830326"/>
          </a:xfrm>
        </p:spPr>
        <p:txBody>
          <a:bodyPr/>
          <a:lstStyle/>
          <a:p>
            <a:pPr marL="0" indent="0">
              <a:buNone/>
            </a:pPr>
            <a:r>
              <a:rPr lang="en-US" sz="2600" b="1" dirty="0"/>
              <a:t>PCT tools you can use here:</a:t>
            </a:r>
          </a:p>
          <a:p>
            <a:pPr marL="0" indent="0">
              <a:buNone/>
            </a:pPr>
            <a:r>
              <a:rPr lang="en-US" sz="1800" dirty="0"/>
              <a:t>Good Day/Bad Day</a:t>
            </a:r>
          </a:p>
          <a:p>
            <a:pPr lvl="1">
              <a:buFont typeface="Arial" panose="020B0604020202020204" pitchFamily="34" charset="0"/>
              <a:buChar char="•"/>
            </a:pPr>
            <a:r>
              <a:rPr lang="en-US" sz="1800" dirty="0"/>
              <a:t>What do we know about a person’s dislikes or pet peeves from thinking about what is present and what happens when they have a bad day?</a:t>
            </a:r>
          </a:p>
          <a:p>
            <a:pPr marL="0" indent="0">
              <a:buNone/>
            </a:pPr>
            <a:r>
              <a:rPr lang="en-US" sz="1800" dirty="0"/>
              <a:t>Working/Not Working</a:t>
            </a:r>
          </a:p>
          <a:p>
            <a:pPr lvl="1">
              <a:buFont typeface="Arial" panose="020B0604020202020204" pitchFamily="34" charset="0"/>
              <a:buChar char="•"/>
            </a:pPr>
            <a:r>
              <a:rPr lang="en-US" sz="1800" dirty="0"/>
              <a:t>When someone tells us what is not working for them, they are often giving information about what they dislike.</a:t>
            </a:r>
          </a:p>
          <a:p>
            <a:pPr marL="0" indent="0">
              <a:buNone/>
            </a:pPr>
            <a:r>
              <a:rPr lang="en-US" sz="1800" dirty="0"/>
              <a:t>Others?</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7764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2000874"/>
            <a:ext cx="3581400" cy="3830326"/>
          </a:xfrm>
        </p:spPr>
        <p:txBody>
          <a:bodyPr/>
          <a:lstStyle/>
          <a:p>
            <a:pPr marL="0" indent="0">
              <a:buNone/>
            </a:pPr>
            <a:r>
              <a:rPr lang="en-US" sz="2600" b="1" dirty="0"/>
              <a:t>Work Experiences</a:t>
            </a:r>
          </a:p>
          <a:p>
            <a:pPr marL="0" indent="0">
              <a:buNone/>
            </a:pPr>
            <a:r>
              <a:rPr lang="en-US" sz="1800" dirty="0"/>
              <a:t>This can be paid work, volunteer work or work that a person has done in their daily life that has led to some sort of skill development. This could include cooking, using the internet, pet care, gardening, organizing parties or learning to use adaptive equipment.</a:t>
            </a:r>
          </a:p>
          <a:p>
            <a:endParaRPr lang="en-US" dirty="0"/>
          </a:p>
        </p:txBody>
      </p:sp>
      <p:sp>
        <p:nvSpPr>
          <p:cNvPr id="3" name="Content Placeholder 2"/>
          <p:cNvSpPr>
            <a:spLocks noGrp="1"/>
          </p:cNvSpPr>
          <p:nvPr>
            <p:ph sz="half" idx="2"/>
          </p:nvPr>
        </p:nvSpPr>
        <p:spPr>
          <a:xfrm>
            <a:off x="4200524" y="2000874"/>
            <a:ext cx="4638676" cy="3830326"/>
          </a:xfrm>
        </p:spPr>
        <p:txBody>
          <a:bodyPr/>
          <a:lstStyle/>
          <a:p>
            <a:pPr marL="0" indent="0">
              <a:buNone/>
            </a:pPr>
            <a:r>
              <a:rPr lang="en-US" sz="2600" b="1" dirty="0"/>
              <a:t>PCT tools you can use here:</a:t>
            </a:r>
          </a:p>
          <a:p>
            <a:pPr marL="0" indent="0">
              <a:buNone/>
            </a:pPr>
            <a:r>
              <a:rPr lang="en-US" sz="1800" dirty="0"/>
              <a:t>Learning Log</a:t>
            </a:r>
          </a:p>
          <a:p>
            <a:pPr lvl="1">
              <a:buFont typeface="Arial" panose="020B0604020202020204" pitchFamily="34" charset="0"/>
              <a:buChar char="•"/>
            </a:pPr>
            <a:r>
              <a:rPr lang="en-US" sz="1800" dirty="0"/>
              <a:t>If a person has any paid or volunteer work experience or other activities that have led to skill development, this can show up on the learning log.</a:t>
            </a:r>
          </a:p>
          <a:p>
            <a:pPr marL="0" indent="0">
              <a:buNone/>
            </a:pPr>
            <a:r>
              <a:rPr lang="en-US" sz="1800" dirty="0"/>
              <a:t>Good Day/Bad Day</a:t>
            </a:r>
          </a:p>
          <a:p>
            <a:pPr lvl="1">
              <a:buFont typeface="Arial" panose="020B0604020202020204" pitchFamily="34" charset="0"/>
              <a:buChar char="•"/>
            </a:pPr>
            <a:r>
              <a:rPr lang="en-US" sz="1800" dirty="0"/>
              <a:t>We can look at a good day/bad day specifically for how work experiences and skill development play a role in a person’s days.</a:t>
            </a:r>
          </a:p>
          <a:p>
            <a:pPr marL="0" indent="0">
              <a:buNone/>
            </a:pPr>
            <a:r>
              <a:rPr lang="en-US" sz="1800" dirty="0"/>
              <a:t>Others?</a:t>
            </a:r>
            <a:endParaRPr lang="en-US" sz="1800"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113777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61950" y="2295837"/>
            <a:ext cx="3581400" cy="3830326"/>
          </a:xfrm>
        </p:spPr>
        <p:txBody>
          <a:bodyPr/>
          <a:lstStyle/>
          <a:p>
            <a:pPr marL="0" indent="0">
              <a:buNone/>
            </a:pPr>
            <a:r>
              <a:rPr lang="en-US" sz="2600" b="1" dirty="0"/>
              <a:t>Support System</a:t>
            </a:r>
          </a:p>
          <a:p>
            <a:pPr marL="0" indent="0">
              <a:buNone/>
            </a:pPr>
            <a:r>
              <a:rPr lang="en-US" sz="1800" dirty="0"/>
              <a:t>This refers to a circle of support that may include friends, family, children, significant others, paid staff, co-workers, classmates, medical professionals, and neighbors.  </a:t>
            </a:r>
            <a:endParaRPr lang="en-US" sz="1800" dirty="0"/>
          </a:p>
        </p:txBody>
      </p:sp>
      <p:sp>
        <p:nvSpPr>
          <p:cNvPr id="3" name="Content Placeholder 2"/>
          <p:cNvSpPr>
            <a:spLocks noGrp="1"/>
          </p:cNvSpPr>
          <p:nvPr>
            <p:ph sz="half" idx="2"/>
          </p:nvPr>
        </p:nvSpPr>
        <p:spPr>
          <a:xfrm>
            <a:off x="4019550" y="2295837"/>
            <a:ext cx="4905375" cy="3830326"/>
          </a:xfrm>
        </p:spPr>
        <p:txBody>
          <a:bodyPr/>
          <a:lstStyle/>
          <a:p>
            <a:pPr marL="0" indent="0">
              <a:buNone/>
            </a:pPr>
            <a:r>
              <a:rPr lang="en-US" sz="2600" b="1" dirty="0"/>
              <a:t>PCT tools you can use here:</a:t>
            </a:r>
          </a:p>
          <a:p>
            <a:pPr marL="0" indent="0">
              <a:buNone/>
            </a:pPr>
            <a:r>
              <a:rPr lang="en-US" sz="1800" dirty="0"/>
              <a:t>Relationship Map</a:t>
            </a:r>
          </a:p>
          <a:p>
            <a:pPr lvl="1">
              <a:buFont typeface="Arial" panose="020B0604020202020204" pitchFamily="34" charset="0"/>
              <a:buChar char="•"/>
            </a:pPr>
            <a:r>
              <a:rPr lang="en-US" sz="1800" dirty="0"/>
              <a:t>This will show us who is in a person’s life and help us categorize the people who are paid to be in their life and those who may provide natural support emotionally or physically. This tool also can inspire action for supporting a person in developing more natural relationships.</a:t>
            </a:r>
          </a:p>
          <a:p>
            <a:pPr>
              <a:buFont typeface="Arial" panose="020B0604020202020204" pitchFamily="34" charset="0"/>
              <a:buChar char="•"/>
            </a:pPr>
            <a:r>
              <a:rPr lang="en-US" sz="1800" dirty="0"/>
              <a:t>Others? </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1258159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14325" y="1752912"/>
            <a:ext cx="3581400" cy="3830326"/>
          </a:xfrm>
        </p:spPr>
        <p:txBody>
          <a:bodyPr/>
          <a:lstStyle/>
          <a:p>
            <a:pPr marL="0" indent="0">
              <a:buNone/>
            </a:pPr>
            <a:r>
              <a:rPr lang="en-US" sz="2600" b="1" dirty="0"/>
              <a:t>Specific Challenges</a:t>
            </a:r>
          </a:p>
          <a:p>
            <a:pPr marL="0" indent="0">
              <a:buNone/>
            </a:pPr>
            <a:r>
              <a:rPr lang="en-US" sz="1800" dirty="0"/>
              <a:t>These are the things that may stand in the way of a person achieving their goals and dreams. Challenges may not be good or bad, but they are things that people may need to know in order to support a person. Challenges can be things like poverty, lack of access to transportation, inability to read, low expectations, difficulty paying attention, insufficient opportunities to learn or lack of supportive relationships.</a:t>
            </a:r>
          </a:p>
          <a:p>
            <a:endParaRPr lang="en-US" dirty="0"/>
          </a:p>
        </p:txBody>
      </p:sp>
      <p:sp>
        <p:nvSpPr>
          <p:cNvPr id="3" name="Content Placeholder 2"/>
          <p:cNvSpPr>
            <a:spLocks noGrp="1"/>
          </p:cNvSpPr>
          <p:nvPr>
            <p:ph sz="half" idx="2"/>
          </p:nvPr>
        </p:nvSpPr>
        <p:spPr>
          <a:xfrm>
            <a:off x="4038599" y="1752912"/>
            <a:ext cx="4981575" cy="3830326"/>
          </a:xfrm>
        </p:spPr>
        <p:txBody>
          <a:bodyPr/>
          <a:lstStyle/>
          <a:p>
            <a:pPr marL="0" indent="0">
              <a:buNone/>
            </a:pPr>
            <a:r>
              <a:rPr lang="en-US" sz="2600" b="1" dirty="0"/>
              <a:t>PCT tools you can use here:</a:t>
            </a:r>
          </a:p>
          <a:p>
            <a:pPr marL="0" indent="0">
              <a:buNone/>
            </a:pPr>
            <a:r>
              <a:rPr lang="en-US" sz="1800" dirty="0"/>
              <a:t>Learning Log</a:t>
            </a:r>
          </a:p>
          <a:p>
            <a:pPr lvl="1">
              <a:buFont typeface="Arial" panose="020B0604020202020204" pitchFamily="34" charset="0"/>
              <a:buChar char="•"/>
            </a:pPr>
            <a:r>
              <a:rPr lang="en-US" sz="1800" dirty="0"/>
              <a:t>The learning log can be used every day to document daily activities and challenges that arise along the way. This information can be put directly into this section of the PPP.</a:t>
            </a:r>
          </a:p>
          <a:p>
            <a:pPr marL="0" indent="0">
              <a:buNone/>
            </a:pPr>
            <a:r>
              <a:rPr lang="en-US" sz="1800" dirty="0"/>
              <a:t>4+1 Questions</a:t>
            </a:r>
          </a:p>
          <a:p>
            <a:pPr lvl="1">
              <a:buFont typeface="Arial" panose="020B0604020202020204" pitchFamily="34" charset="0"/>
              <a:buChar char="•"/>
            </a:pPr>
            <a:r>
              <a:rPr lang="en-US" sz="1800" dirty="0"/>
              <a:t>This tool asks us to look specifically at what challenges or barriers arose when we tried to fix a problem. This information, in addition to identifying  what was good about what we tried, leads to action planning.</a:t>
            </a:r>
          </a:p>
          <a:p>
            <a:pPr marL="0" indent="0">
              <a:buNone/>
            </a:pPr>
            <a:r>
              <a:rPr lang="en-US" sz="1800" dirty="0"/>
              <a:t>Others?</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3177589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23851" y="2143437"/>
            <a:ext cx="3886199" cy="3830326"/>
          </a:xfrm>
        </p:spPr>
        <p:txBody>
          <a:bodyPr/>
          <a:lstStyle/>
          <a:p>
            <a:pPr marL="0" indent="0">
              <a:buNone/>
            </a:pPr>
            <a:r>
              <a:rPr lang="en-US" sz="2600" b="1" dirty="0"/>
              <a:t>Specific Accommodations</a:t>
            </a:r>
          </a:p>
          <a:p>
            <a:pPr marL="0" indent="0">
              <a:buNone/>
            </a:pPr>
            <a:r>
              <a:rPr lang="en-US" sz="1800" dirty="0"/>
              <a:t>These are creative solutions that specifically address a person’s challenges. They typically fall into three categories:</a:t>
            </a:r>
          </a:p>
          <a:p>
            <a:pPr marL="514350" indent="-514350">
              <a:buAutoNum type="arabicPeriod"/>
            </a:pPr>
            <a:r>
              <a:rPr lang="en-US" sz="1800" dirty="0"/>
              <a:t>Physical accommodations, such as adaptive equipment</a:t>
            </a:r>
          </a:p>
          <a:p>
            <a:pPr marL="514350" indent="-514350">
              <a:buAutoNum type="arabicPeriod"/>
            </a:pPr>
            <a:r>
              <a:rPr lang="en-US" sz="1800" dirty="0"/>
              <a:t>Special services, such as job coaches</a:t>
            </a:r>
          </a:p>
          <a:p>
            <a:pPr marL="514350" indent="-514350">
              <a:buAutoNum type="arabicPeriod"/>
            </a:pPr>
            <a:r>
              <a:rPr lang="en-US" sz="1800" dirty="0"/>
              <a:t>Creative thinking and problems solving</a:t>
            </a:r>
          </a:p>
        </p:txBody>
      </p:sp>
      <p:sp>
        <p:nvSpPr>
          <p:cNvPr id="3" name="Content Placeholder 2"/>
          <p:cNvSpPr>
            <a:spLocks noGrp="1"/>
          </p:cNvSpPr>
          <p:nvPr>
            <p:ph sz="half" idx="2"/>
          </p:nvPr>
        </p:nvSpPr>
        <p:spPr>
          <a:xfrm>
            <a:off x="4400551" y="2181849"/>
            <a:ext cx="4638674" cy="3830326"/>
          </a:xfrm>
        </p:spPr>
        <p:txBody>
          <a:bodyPr/>
          <a:lstStyle/>
          <a:p>
            <a:pPr marL="0" indent="0">
              <a:buNone/>
            </a:pPr>
            <a:r>
              <a:rPr lang="en-US" sz="2600" b="1" dirty="0"/>
              <a:t>PCT tools you can use here:</a:t>
            </a:r>
          </a:p>
          <a:p>
            <a:pPr marL="0" indent="0">
              <a:buNone/>
            </a:pPr>
            <a:r>
              <a:rPr lang="en-US" sz="1800" dirty="0"/>
              <a:t>Working/Not Working</a:t>
            </a:r>
          </a:p>
          <a:p>
            <a:pPr lvl="1">
              <a:buFont typeface="Arial" panose="020B0604020202020204" pitchFamily="34" charset="0"/>
              <a:buChar char="•"/>
            </a:pPr>
            <a:r>
              <a:rPr lang="en-US" sz="1800" dirty="0"/>
              <a:t>Often, identifying what is not working provides an opportunity to think about what accommodations could alleviate a particular challenge.</a:t>
            </a:r>
          </a:p>
          <a:p>
            <a:pPr marL="0" indent="0">
              <a:buNone/>
            </a:pPr>
            <a:r>
              <a:rPr lang="en-US" sz="1800" dirty="0"/>
              <a:t>Communication Chart</a:t>
            </a:r>
          </a:p>
          <a:p>
            <a:pPr lvl="1">
              <a:buFont typeface="Arial" panose="020B0604020202020204" pitchFamily="34" charset="0"/>
              <a:buChar char="•"/>
            </a:pPr>
            <a:r>
              <a:rPr lang="en-US" sz="1800" dirty="0"/>
              <a:t>A communication chart could be an accommodation in itself. For anyone facing a challenge related to communication, this tool can help.</a:t>
            </a:r>
          </a:p>
          <a:p>
            <a:pPr marL="0" indent="0">
              <a:buNone/>
            </a:pPr>
            <a:r>
              <a:rPr lang="en-US" sz="1800" dirty="0"/>
              <a:t>Others?</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161637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14400" y="2362200"/>
            <a:ext cx="7772400" cy="3497263"/>
          </a:xfrm>
        </p:spPr>
        <p:txBody>
          <a:bodyPr/>
          <a:lstStyle/>
          <a:p>
            <a:pPr marL="0" indent="0">
              <a:buNone/>
            </a:pPr>
            <a:r>
              <a:rPr lang="en-US" dirty="0"/>
              <a:t>The information gathered in the PPP should feed into the Individual Job Search and Community Participation Plan, which was informed by the discovery that happened with the PCT tools. The following slides will present some possible questions to ask when completing this plan.</a:t>
            </a:r>
          </a:p>
          <a:p>
            <a:endParaRPr lang="en-US" dirty="0"/>
          </a:p>
        </p:txBody>
      </p:sp>
      <p:sp>
        <p:nvSpPr>
          <p:cNvPr id="5" name="Title 4"/>
          <p:cNvSpPr>
            <a:spLocks noGrp="1"/>
          </p:cNvSpPr>
          <p:nvPr>
            <p:ph type="title"/>
          </p:nvPr>
        </p:nvSpPr>
        <p:spPr/>
        <p:txBody>
          <a:bodyPr/>
          <a:lstStyle/>
          <a:p>
            <a:r>
              <a:rPr lang="en-US" sz="4200" dirty="0"/>
              <a:t>Individual Job Search and Community Participation Plan</a:t>
            </a:r>
          </a:p>
        </p:txBody>
      </p:sp>
    </p:spTree>
    <p:extLst>
      <p:ext uri="{BB962C8B-B14F-4D97-AF65-F5344CB8AC3E}">
        <p14:creationId xmlns:p14="http://schemas.microsoft.com/office/powerpoint/2010/main" val="3624247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14400" y="2209800"/>
            <a:ext cx="7772400" cy="3497263"/>
          </a:xfrm>
        </p:spPr>
        <p:txBody>
          <a:bodyPr/>
          <a:lstStyle/>
          <a:p>
            <a:pPr marL="0" indent="0">
              <a:buNone/>
            </a:pPr>
            <a:r>
              <a:rPr lang="en-US" sz="2600" b="1" dirty="0"/>
              <a:t>Career Development/Life Phase</a:t>
            </a:r>
          </a:p>
          <a:p>
            <a:pPr lvl="1">
              <a:buFont typeface="Arial" panose="020B0604020202020204" pitchFamily="34" charset="0"/>
              <a:buChar char="•"/>
            </a:pPr>
            <a:r>
              <a:rPr lang="en-US" sz="1800" dirty="0"/>
              <a:t>What has the person told us about how they want to spend their days?</a:t>
            </a:r>
          </a:p>
          <a:p>
            <a:pPr lvl="1">
              <a:buFont typeface="Arial" panose="020B0604020202020204" pitchFamily="34" charset="0"/>
              <a:buChar char="•"/>
            </a:pPr>
            <a:r>
              <a:rPr lang="en-US" sz="1800" dirty="0"/>
              <a:t>What kind of exploration has already been done related to employment and community participation? Is more necessary?</a:t>
            </a:r>
          </a:p>
          <a:p>
            <a:pPr lvl="1">
              <a:buFont typeface="Arial" panose="020B0604020202020204" pitchFamily="34" charset="0"/>
              <a:buChar char="•"/>
            </a:pPr>
            <a:r>
              <a:rPr lang="en-US" sz="1800" dirty="0"/>
              <a:t>What kind of training and education has already been done related to employment and community participation (keeping in mind that training and education can happen informally)? Is more necessary?</a:t>
            </a:r>
          </a:p>
          <a:p>
            <a:pPr lvl="1">
              <a:buFont typeface="Arial" panose="020B0604020202020204" pitchFamily="34" charset="0"/>
              <a:buChar char="•"/>
            </a:pPr>
            <a:r>
              <a:rPr lang="en-US" sz="1800" dirty="0"/>
              <a:t>Is a job search already underway or does the person already have a job?</a:t>
            </a:r>
          </a:p>
          <a:p>
            <a:pPr lvl="1">
              <a:buFont typeface="Arial" panose="020B0604020202020204" pitchFamily="34" charset="0"/>
              <a:buChar char="•"/>
            </a:pPr>
            <a:r>
              <a:rPr lang="en-US" sz="1800" dirty="0"/>
              <a:t>Does the person need support exploring or engaging in recreational or social activities?</a:t>
            </a:r>
          </a:p>
          <a:p>
            <a:pPr lvl="1">
              <a:buFont typeface="Arial" panose="020B0604020202020204" pitchFamily="34" charset="0"/>
              <a:buChar char="•"/>
            </a:pPr>
            <a:r>
              <a:rPr lang="en-US" sz="1800" dirty="0"/>
              <a:t>What did we learn from the Work Experiences section of the PPP?</a:t>
            </a:r>
          </a:p>
          <a:p>
            <a:endParaRPr lang="en-US" dirty="0"/>
          </a:p>
        </p:txBody>
      </p:sp>
      <p:sp>
        <p:nvSpPr>
          <p:cNvPr id="5" name="Title 4"/>
          <p:cNvSpPr>
            <a:spLocks noGrp="1"/>
          </p:cNvSpPr>
          <p:nvPr>
            <p:ph type="title"/>
          </p:nvPr>
        </p:nvSpPr>
        <p:spPr/>
        <p:txBody>
          <a:bodyPr/>
          <a:lstStyle/>
          <a:p>
            <a:r>
              <a:rPr lang="en-US" sz="4200" dirty="0"/>
              <a:t>Individual Job Search and Community Participation Plan</a:t>
            </a:r>
          </a:p>
        </p:txBody>
      </p:sp>
    </p:spTree>
    <p:extLst>
      <p:ext uri="{BB962C8B-B14F-4D97-AF65-F5344CB8AC3E}">
        <p14:creationId xmlns:p14="http://schemas.microsoft.com/office/powerpoint/2010/main" val="3123148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14400" y="2400300"/>
            <a:ext cx="7772400" cy="3497263"/>
          </a:xfrm>
        </p:spPr>
        <p:txBody>
          <a:bodyPr/>
          <a:lstStyle/>
          <a:p>
            <a:pPr marL="0" indent="0">
              <a:buNone/>
            </a:pPr>
            <a:r>
              <a:rPr lang="en-US" sz="2600" b="1" dirty="0"/>
              <a:t>List of Specific/Marketable Tasks, Potential Jobs or Life Activities</a:t>
            </a:r>
          </a:p>
          <a:p>
            <a:pPr lvl="1">
              <a:buFont typeface="Arial" panose="020B0604020202020204" pitchFamily="34" charset="0"/>
              <a:buChar char="•"/>
            </a:pPr>
            <a:r>
              <a:rPr lang="en-US" sz="1800" dirty="0"/>
              <a:t>What does the PPP tell us about what the person is good at?</a:t>
            </a:r>
          </a:p>
          <a:p>
            <a:pPr lvl="1">
              <a:buFont typeface="Arial" panose="020B0604020202020204" pitchFamily="34" charset="0"/>
              <a:buChar char="•"/>
            </a:pPr>
            <a:r>
              <a:rPr lang="en-US" sz="1800" dirty="0"/>
              <a:t>What does the PPP tell us about where a person might like to work or spend time?</a:t>
            </a:r>
          </a:p>
          <a:p>
            <a:pPr lvl="1">
              <a:buFont typeface="Arial" panose="020B0604020202020204" pitchFamily="34" charset="0"/>
              <a:buChar char="•"/>
            </a:pPr>
            <a:r>
              <a:rPr lang="en-US" sz="1800" dirty="0"/>
              <a:t>What does the PPP tell us about what a person might like to do?</a:t>
            </a:r>
          </a:p>
          <a:p>
            <a:pPr lvl="1">
              <a:buFont typeface="Arial" panose="020B0604020202020204" pitchFamily="34" charset="0"/>
              <a:buChar char="•"/>
            </a:pPr>
            <a:r>
              <a:rPr lang="en-US" sz="1800" dirty="0"/>
              <a:t>What would a person need to do for work or in their social life to reach their dreams?</a:t>
            </a:r>
          </a:p>
          <a:p>
            <a:endParaRPr lang="en-US" dirty="0"/>
          </a:p>
        </p:txBody>
      </p:sp>
      <p:sp>
        <p:nvSpPr>
          <p:cNvPr id="5" name="Title 4"/>
          <p:cNvSpPr>
            <a:spLocks noGrp="1"/>
          </p:cNvSpPr>
          <p:nvPr>
            <p:ph type="title"/>
          </p:nvPr>
        </p:nvSpPr>
        <p:spPr/>
        <p:txBody>
          <a:bodyPr/>
          <a:lstStyle/>
          <a:p>
            <a:r>
              <a:rPr lang="en-US" sz="4200" dirty="0"/>
              <a:t>Individual Job Search and Community Participation Plan</a:t>
            </a:r>
          </a:p>
        </p:txBody>
      </p:sp>
    </p:spTree>
    <p:extLst>
      <p:ext uri="{BB962C8B-B14F-4D97-AF65-F5344CB8AC3E}">
        <p14:creationId xmlns:p14="http://schemas.microsoft.com/office/powerpoint/2010/main" val="4243119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a:xfrm>
            <a:off x="914400" y="1552575"/>
            <a:ext cx="7315200" cy="2895600"/>
          </a:xfrm>
        </p:spPr>
        <p:txBody>
          <a:bodyPr/>
          <a:lstStyle/>
          <a:p>
            <a:r>
              <a:rPr lang="en-US" sz="2000" dirty="0"/>
              <a:t>This guide will present ideas for how to complete the Positive Personal Profile (PPP) and Individual Job Search and Community Participation Plan using person centered thinking (PCT) tools and concepts. This guide assumes that you have been through at least the 2-day PCT training and that you have a basic understanding of the principles and tools that guide person centered thinking. This guide will suggest PCT tools that can be used for each section of the PPP, but every person and situation are different and ultimately, paid staff and people receiving supports and their family members must use their best judgment to determine which tools and information will be the most useful. Each section will ask you what other tools YOU think might be helpful and we encourage you to use them!</a:t>
            </a:r>
          </a:p>
          <a:p>
            <a:endParaRPr lang="en-US" sz="2000" dirty="0"/>
          </a:p>
          <a:p>
            <a:r>
              <a:rPr lang="en-US" sz="2000" dirty="0"/>
              <a:t>The ultimate goal of all of this is to support people in achieving the life they want!</a:t>
            </a:r>
            <a:endParaRPr lang="en-US" sz="2000" dirty="0"/>
          </a:p>
        </p:txBody>
      </p:sp>
      <p:sp>
        <p:nvSpPr>
          <p:cNvPr id="81" name="Title 80"/>
          <p:cNvSpPr>
            <a:spLocks noGrp="1"/>
          </p:cNvSpPr>
          <p:nvPr>
            <p:ph type="title"/>
          </p:nvPr>
        </p:nvSpPr>
        <p:spPr/>
        <p:txBody>
          <a:bodyPr/>
          <a:lstStyle/>
          <a:p>
            <a:r>
              <a:rPr lang="en-US" dirty="0"/>
              <a:t>What is this Guide </a:t>
            </a:r>
            <a:r>
              <a:rPr lang="en-US" dirty="0" smtClean="0"/>
              <a:t>for?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14400" y="2400300"/>
            <a:ext cx="7772400" cy="3497263"/>
          </a:xfrm>
        </p:spPr>
        <p:txBody>
          <a:bodyPr/>
          <a:lstStyle/>
          <a:p>
            <a:pPr marL="0" indent="0">
              <a:buNone/>
            </a:pPr>
            <a:r>
              <a:rPr lang="en-US" sz="2600" b="1" dirty="0"/>
              <a:t>Employer or Community Partner and Engagement</a:t>
            </a:r>
          </a:p>
          <a:p>
            <a:pPr lvl="1">
              <a:buFont typeface="Arial" panose="020B0604020202020204" pitchFamily="34" charset="0"/>
              <a:buChar char="•"/>
            </a:pPr>
            <a:r>
              <a:rPr lang="en-US" sz="1800" dirty="0"/>
              <a:t>Has your agency done any community mapping? From what you learned through that process, what businesses, organizations or groups could you connect this person with based on their interests?</a:t>
            </a:r>
          </a:p>
          <a:p>
            <a:pPr lvl="1">
              <a:buFont typeface="Arial" panose="020B0604020202020204" pitchFamily="34" charset="0"/>
              <a:buChar char="•"/>
            </a:pPr>
            <a:r>
              <a:rPr lang="en-US" sz="1800" dirty="0"/>
              <a:t>What would be the best way to start making that connection? Informational interview? Site visit? Volunteering?</a:t>
            </a:r>
          </a:p>
          <a:p>
            <a:pPr lvl="1">
              <a:buFont typeface="Arial" panose="020B0604020202020204" pitchFamily="34" charset="0"/>
              <a:buChar char="•"/>
            </a:pPr>
            <a:r>
              <a:rPr lang="en-US" sz="1800" dirty="0"/>
              <a:t>After the initial connection, what are the next steps to stay engaged with this business, organization or group or to explore a different business, organization or group?</a:t>
            </a:r>
          </a:p>
          <a:p>
            <a:endParaRPr lang="en-US" dirty="0"/>
          </a:p>
        </p:txBody>
      </p:sp>
      <p:sp>
        <p:nvSpPr>
          <p:cNvPr id="5" name="Title 4"/>
          <p:cNvSpPr>
            <a:spLocks noGrp="1"/>
          </p:cNvSpPr>
          <p:nvPr>
            <p:ph type="title"/>
          </p:nvPr>
        </p:nvSpPr>
        <p:spPr/>
        <p:txBody>
          <a:bodyPr/>
          <a:lstStyle/>
          <a:p>
            <a:r>
              <a:rPr lang="en-US" sz="4200" dirty="0"/>
              <a:t>Individual Job Search and Community Participation Plan</a:t>
            </a:r>
          </a:p>
        </p:txBody>
      </p:sp>
    </p:spTree>
    <p:extLst>
      <p:ext uri="{BB962C8B-B14F-4D97-AF65-F5344CB8AC3E}">
        <p14:creationId xmlns:p14="http://schemas.microsoft.com/office/powerpoint/2010/main" val="2617351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14400" y="2571750"/>
            <a:ext cx="7772400" cy="3497263"/>
          </a:xfrm>
        </p:spPr>
        <p:txBody>
          <a:bodyPr/>
          <a:lstStyle/>
          <a:p>
            <a:pPr marL="0" indent="0">
              <a:buNone/>
            </a:pPr>
            <a:r>
              <a:rPr lang="en-US" sz="2600" b="1" dirty="0"/>
              <a:t>Person/Resource</a:t>
            </a:r>
          </a:p>
          <a:p>
            <a:pPr lvl="1">
              <a:buFont typeface="Arial" panose="020B0604020202020204" pitchFamily="34" charset="0"/>
              <a:buChar char="•"/>
            </a:pPr>
            <a:r>
              <a:rPr lang="en-US" sz="1800" dirty="0"/>
              <a:t>What does the Relationship Map tell us about who can be a resource to the person?</a:t>
            </a:r>
          </a:p>
          <a:p>
            <a:pPr lvl="1">
              <a:buFont typeface="Arial" panose="020B0604020202020204" pitchFamily="34" charset="0"/>
              <a:buChar char="•"/>
            </a:pPr>
            <a:r>
              <a:rPr lang="en-US" sz="1800" dirty="0"/>
              <a:t>What have we done to ensure the people supporting the person in their job search and community participation activities is a good match? (Hint: Use the Matching Tool)</a:t>
            </a:r>
          </a:p>
          <a:p>
            <a:endParaRPr lang="en-US" dirty="0"/>
          </a:p>
        </p:txBody>
      </p:sp>
      <p:sp>
        <p:nvSpPr>
          <p:cNvPr id="5" name="Title 4"/>
          <p:cNvSpPr>
            <a:spLocks noGrp="1"/>
          </p:cNvSpPr>
          <p:nvPr>
            <p:ph type="title"/>
          </p:nvPr>
        </p:nvSpPr>
        <p:spPr/>
        <p:txBody>
          <a:bodyPr/>
          <a:lstStyle/>
          <a:p>
            <a:r>
              <a:rPr lang="en-US" sz="4200" dirty="0"/>
              <a:t>Individual Job Search and Community Participation Plan</a:t>
            </a:r>
          </a:p>
        </p:txBody>
      </p:sp>
    </p:spTree>
    <p:extLst>
      <p:ext uri="{BB962C8B-B14F-4D97-AF65-F5344CB8AC3E}">
        <p14:creationId xmlns:p14="http://schemas.microsoft.com/office/powerpoint/2010/main" val="3822282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14400" y="2571750"/>
            <a:ext cx="7772400" cy="3497263"/>
          </a:xfrm>
        </p:spPr>
        <p:txBody>
          <a:bodyPr/>
          <a:lstStyle/>
          <a:p>
            <a:pPr marL="0" indent="0">
              <a:buNone/>
            </a:pPr>
            <a:r>
              <a:rPr lang="en-US" sz="2600" b="1" dirty="0"/>
              <a:t>Next Steps and Other Considerations</a:t>
            </a:r>
          </a:p>
          <a:p>
            <a:pPr lvl="1">
              <a:buFont typeface="Arial" panose="020B0604020202020204" pitchFamily="34" charset="0"/>
              <a:buChar char="•"/>
            </a:pPr>
            <a:r>
              <a:rPr lang="en-US" sz="1800" dirty="0"/>
              <a:t>How and when might we use the Learning Log to evaluate this process?</a:t>
            </a:r>
          </a:p>
          <a:p>
            <a:pPr lvl="1">
              <a:buFont typeface="Arial" panose="020B0604020202020204" pitchFamily="34" charset="0"/>
              <a:buChar char="•"/>
            </a:pPr>
            <a:r>
              <a:rPr lang="en-US" sz="1800" dirty="0"/>
              <a:t>How and when might we use the Working/Not Working to evaluate this process?</a:t>
            </a:r>
          </a:p>
          <a:p>
            <a:pPr lvl="1">
              <a:buFont typeface="Arial" panose="020B0604020202020204" pitchFamily="34" charset="0"/>
              <a:buChar char="•"/>
            </a:pPr>
            <a:r>
              <a:rPr lang="en-US" sz="1800" dirty="0"/>
              <a:t>How and when might we use the 4+1 Questions to evaluate this process?</a:t>
            </a:r>
          </a:p>
          <a:p>
            <a:endParaRPr lang="en-US" dirty="0"/>
          </a:p>
        </p:txBody>
      </p:sp>
      <p:sp>
        <p:nvSpPr>
          <p:cNvPr id="5" name="Title 4"/>
          <p:cNvSpPr>
            <a:spLocks noGrp="1"/>
          </p:cNvSpPr>
          <p:nvPr>
            <p:ph type="title"/>
          </p:nvPr>
        </p:nvSpPr>
        <p:spPr/>
        <p:txBody>
          <a:bodyPr/>
          <a:lstStyle/>
          <a:p>
            <a:r>
              <a:rPr lang="en-US" sz="4200" dirty="0"/>
              <a:t>Individual Job Search and Community Participation Plan</a:t>
            </a:r>
          </a:p>
        </p:txBody>
      </p:sp>
    </p:spTree>
    <p:extLst>
      <p:ext uri="{BB962C8B-B14F-4D97-AF65-F5344CB8AC3E}">
        <p14:creationId xmlns:p14="http://schemas.microsoft.com/office/powerpoint/2010/main" val="3297458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329942"/>
            <a:ext cx="9144000" cy="1234572"/>
          </a:xfrm>
          <a:prstGeom prst="rect">
            <a:avLst/>
          </a:prstGeom>
        </p:spPr>
        <p:txBody>
          <a:bodyPr/>
          <a:lstStyle>
            <a:lvl1pPr>
              <a:lnSpc>
                <a:spcPts val="4900"/>
              </a:lnSpc>
              <a:defRPr sz="4800">
                <a:solidFill>
                  <a:srgbClr val="FFFFFF"/>
                </a:solidFill>
              </a:defRPr>
            </a:lvl1pPr>
          </a:lstStyle>
          <a:p>
            <a:pPr lvl="0" algn="ctr">
              <a:spcBef>
                <a:spcPct val="0"/>
              </a:spcBef>
              <a:defRPr/>
            </a:pPr>
            <a:r>
              <a:rPr lang="en-US" dirty="0" smtClean="0">
                <a:latin typeface="Gill Sans Std Light"/>
              </a:rPr>
              <a:t>Questions?</a:t>
            </a:r>
            <a:endParaRPr kumimoji="0" lang="en-US" sz="4800" u="none" strike="noStrike" kern="1200" cap="none" spc="0" normalizeH="0" baseline="0" noProof="0" dirty="0">
              <a:ln>
                <a:noFill/>
              </a:ln>
              <a:solidFill>
                <a:srgbClr val="FFFFFF"/>
              </a:solidFill>
              <a:effectLst/>
              <a:uLnTx/>
              <a:uFillTx/>
              <a:latin typeface="Gill Sans Std Light"/>
              <a:ea typeface="+mj-ea"/>
              <a:cs typeface="Gill Sans Std Light"/>
            </a:endParaRPr>
          </a:p>
        </p:txBody>
      </p:sp>
      <p:sp>
        <p:nvSpPr>
          <p:cNvPr id="5" name="Title 1"/>
          <p:cNvSpPr txBox="1">
            <a:spLocks/>
          </p:cNvSpPr>
          <p:nvPr/>
        </p:nvSpPr>
        <p:spPr>
          <a:xfrm>
            <a:off x="0" y="5810325"/>
            <a:ext cx="9144000" cy="438963"/>
          </a:xfrm>
          <a:prstGeom prst="rect">
            <a:avLst/>
          </a:prstGeom>
        </p:spPr>
        <p:txBody>
          <a:bodyPr vert="horz" lIns="91440" tIns="45720" rIns="91440" bIns="45720" rtlCol="0" anchor="ctr">
            <a:noAutofit/>
          </a:bodyPr>
          <a:lstStyle>
            <a:lvl1pPr>
              <a:lnSpc>
                <a:spcPts val="4900"/>
              </a:lnSpc>
              <a:defRPr sz="4800">
                <a:solidFill>
                  <a:srgbClr val="FFFFFF"/>
                </a:solidFill>
              </a:defRPr>
            </a:lvl1pPr>
          </a:lstStyle>
          <a:p>
            <a:pPr algn="ctr">
              <a:spcBef>
                <a:spcPct val="0"/>
              </a:spcBef>
              <a:defRPr/>
            </a:pPr>
            <a:r>
              <a:rPr lang="en-US" sz="2800" i="1" dirty="0" smtClean="0">
                <a:latin typeface="Gill Sans Std"/>
              </a:rPr>
              <a:t>Contact a Person Centered Thinking Trainer at DDS or within your own agency!</a:t>
            </a:r>
            <a:endParaRPr kumimoji="0" lang="en-US" sz="3600" i="1" u="none" strike="noStrike" kern="1200" cap="none" spc="0" normalizeH="0" baseline="0" noProof="0" dirty="0" smtClean="0">
              <a:ln>
                <a:noFill/>
              </a:ln>
              <a:solidFill>
                <a:srgbClr val="FFFFFF"/>
              </a:solidFill>
              <a:effectLst/>
              <a:uLnTx/>
              <a:uFillTx/>
              <a:latin typeface="Gill Sans Std"/>
              <a:ea typeface="+mj-ea"/>
              <a:cs typeface="Gill Sans Std"/>
            </a:endParaRPr>
          </a:p>
        </p:txBody>
      </p:sp>
    </p:spTree>
    <p:extLst>
      <p:ext uri="{BB962C8B-B14F-4D97-AF65-F5344CB8AC3E}">
        <p14:creationId xmlns:p14="http://schemas.microsoft.com/office/powerpoint/2010/main" val="1832214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61925" y="2162799"/>
            <a:ext cx="2256976" cy="3456951"/>
          </a:xfrm>
        </p:spPr>
        <p:txBody>
          <a:bodyPr/>
          <a:lstStyle/>
          <a:p>
            <a:pPr marL="0" indent="0">
              <a:buNone/>
            </a:pPr>
            <a:r>
              <a:rPr lang="en-US" u="sng" dirty="0" smtClean="0"/>
              <a:t>Important To</a:t>
            </a:r>
          </a:p>
          <a:p>
            <a:pPr>
              <a:buFont typeface="Arial" panose="020B0604020202020204" pitchFamily="34" charset="0"/>
              <a:buChar char="•"/>
            </a:pPr>
            <a:r>
              <a:rPr lang="en-US" sz="1800" dirty="0"/>
              <a:t>Relationships</a:t>
            </a:r>
          </a:p>
          <a:p>
            <a:pPr>
              <a:buFont typeface="Arial" panose="020B0604020202020204" pitchFamily="34" charset="0"/>
              <a:buChar char="•"/>
            </a:pPr>
            <a:r>
              <a:rPr lang="en-US" sz="1800" dirty="0"/>
              <a:t>Things to do</a:t>
            </a:r>
          </a:p>
          <a:p>
            <a:pPr>
              <a:buFont typeface="Arial" panose="020B0604020202020204" pitchFamily="34" charset="0"/>
              <a:buChar char="•"/>
            </a:pPr>
            <a:r>
              <a:rPr lang="en-US" sz="1800" dirty="0"/>
              <a:t>Places to go</a:t>
            </a:r>
          </a:p>
          <a:p>
            <a:pPr>
              <a:buFont typeface="Arial" panose="020B0604020202020204" pitchFamily="34" charset="0"/>
              <a:buChar char="•"/>
            </a:pPr>
            <a:r>
              <a:rPr lang="en-US" sz="1800" dirty="0"/>
              <a:t>Rituals and routines</a:t>
            </a:r>
          </a:p>
          <a:p>
            <a:pPr>
              <a:buFont typeface="Arial" panose="020B0604020202020204" pitchFamily="34" charset="0"/>
              <a:buChar char="•"/>
            </a:pPr>
            <a:r>
              <a:rPr lang="en-US" sz="1800" dirty="0"/>
              <a:t>Pace of life</a:t>
            </a:r>
          </a:p>
          <a:p>
            <a:pPr>
              <a:buFont typeface="Arial" panose="020B0604020202020204" pitchFamily="34" charset="0"/>
              <a:buChar char="•"/>
            </a:pPr>
            <a:r>
              <a:rPr lang="en-US" sz="1800" dirty="0"/>
              <a:t>Status and control</a:t>
            </a:r>
          </a:p>
          <a:p>
            <a:pPr>
              <a:buFont typeface="Arial" panose="020B0604020202020204" pitchFamily="34" charset="0"/>
              <a:buChar char="•"/>
            </a:pPr>
            <a:r>
              <a:rPr lang="en-US" sz="1800" dirty="0"/>
              <a:t>Things to have</a:t>
            </a:r>
          </a:p>
          <a:p>
            <a:endParaRPr lang="en-US" u="sng" dirty="0"/>
          </a:p>
        </p:txBody>
      </p:sp>
      <p:sp>
        <p:nvSpPr>
          <p:cNvPr id="6" name="Content Placeholder 5"/>
          <p:cNvSpPr>
            <a:spLocks noGrp="1"/>
          </p:cNvSpPr>
          <p:nvPr>
            <p:ph sz="half" idx="2"/>
          </p:nvPr>
        </p:nvSpPr>
        <p:spPr>
          <a:xfrm>
            <a:off x="6324600" y="2181537"/>
            <a:ext cx="2667000" cy="3438213"/>
          </a:xfrm>
        </p:spPr>
        <p:txBody>
          <a:bodyPr/>
          <a:lstStyle/>
          <a:p>
            <a:pPr marL="0" indent="0">
              <a:buNone/>
            </a:pPr>
            <a:r>
              <a:rPr lang="en-US" u="sng" dirty="0" smtClean="0"/>
              <a:t>Important For</a:t>
            </a:r>
          </a:p>
          <a:p>
            <a:pPr>
              <a:buFont typeface="Arial" panose="020B0604020202020204" pitchFamily="34" charset="0"/>
              <a:buChar char="•"/>
            </a:pPr>
            <a:r>
              <a:rPr lang="en-US" sz="1800" dirty="0"/>
              <a:t>Prevention and treatment of illness</a:t>
            </a:r>
          </a:p>
          <a:p>
            <a:pPr>
              <a:buFont typeface="Arial" panose="020B0604020202020204" pitchFamily="34" charset="0"/>
              <a:buChar char="•"/>
            </a:pPr>
            <a:r>
              <a:rPr lang="en-US" sz="1800" dirty="0"/>
              <a:t>Promotion of wellness</a:t>
            </a:r>
          </a:p>
          <a:p>
            <a:pPr>
              <a:buFont typeface="Arial" panose="020B0604020202020204" pitchFamily="34" charset="0"/>
              <a:buChar char="•"/>
            </a:pPr>
            <a:r>
              <a:rPr lang="en-US" sz="1800" dirty="0"/>
              <a:t>Safe environments</a:t>
            </a:r>
          </a:p>
          <a:p>
            <a:pPr>
              <a:buFont typeface="Arial" panose="020B0604020202020204" pitchFamily="34" charset="0"/>
              <a:buChar char="•"/>
            </a:pPr>
            <a:r>
              <a:rPr lang="en-US" sz="1800" dirty="0"/>
              <a:t>Being free from fear</a:t>
            </a:r>
          </a:p>
          <a:p>
            <a:pPr>
              <a:buFont typeface="Arial" panose="020B0604020202020204" pitchFamily="34" charset="0"/>
              <a:buChar char="•"/>
            </a:pPr>
            <a:r>
              <a:rPr lang="en-US" sz="1800" dirty="0"/>
              <a:t>Being a valued and contributing member of the </a:t>
            </a:r>
            <a:r>
              <a:rPr lang="en-US" sz="1800" dirty="0" smtClean="0"/>
              <a:t>community</a:t>
            </a:r>
            <a:endParaRPr lang="en-US" sz="1800" dirty="0"/>
          </a:p>
        </p:txBody>
      </p:sp>
      <p:sp>
        <p:nvSpPr>
          <p:cNvPr id="3" name="Title 2"/>
          <p:cNvSpPr>
            <a:spLocks noGrp="1"/>
          </p:cNvSpPr>
          <p:nvPr>
            <p:ph type="title"/>
          </p:nvPr>
        </p:nvSpPr>
        <p:spPr/>
        <p:txBody>
          <a:bodyPr/>
          <a:lstStyle/>
          <a:p>
            <a:r>
              <a:rPr lang="en-US" dirty="0"/>
              <a:t>Person Centered Thinking Core Concept</a:t>
            </a:r>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4126" y="2629213"/>
            <a:ext cx="3905699" cy="2519806"/>
          </a:xfrm>
          <a:prstGeom prst="rect">
            <a:avLst/>
          </a:prstGeom>
        </p:spPr>
      </p:pic>
      <p:sp>
        <p:nvSpPr>
          <p:cNvPr id="8" name="TextBox 7"/>
          <p:cNvSpPr txBox="1"/>
          <p:nvPr/>
        </p:nvSpPr>
        <p:spPr>
          <a:xfrm>
            <a:off x="161925" y="5831200"/>
            <a:ext cx="8829675" cy="1107996"/>
          </a:xfrm>
          <a:prstGeom prst="rect">
            <a:avLst/>
          </a:prstGeom>
          <a:noFill/>
        </p:spPr>
        <p:txBody>
          <a:bodyPr wrap="square" rtlCol="0">
            <a:spAutoFit/>
          </a:bodyPr>
          <a:lstStyle/>
          <a:p>
            <a:pPr algn="ctr"/>
            <a:r>
              <a:rPr lang="en-US" sz="1600" dirty="0">
                <a:latin typeface="Gill Sans Std Light"/>
              </a:rPr>
              <a:t>Discovery tools, everyday learning tools and management tools can all be used to identify what is important to and for a person. Our job is to support people to achieve a balance between these things in their life. </a:t>
            </a:r>
          </a:p>
          <a:p>
            <a:endParaRPr lang="en-US" dirty="0"/>
          </a:p>
        </p:txBody>
      </p:sp>
    </p:spTree>
    <p:extLst>
      <p:ext uri="{BB962C8B-B14F-4D97-AF65-F5344CB8AC3E}">
        <p14:creationId xmlns:p14="http://schemas.microsoft.com/office/powerpoint/2010/main" val="1515633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81025" y="2297425"/>
            <a:ext cx="3581400" cy="3830326"/>
          </a:xfrm>
        </p:spPr>
        <p:txBody>
          <a:bodyPr/>
          <a:lstStyle/>
          <a:p>
            <a:pPr marL="0" indent="0">
              <a:buNone/>
            </a:pPr>
            <a:r>
              <a:rPr lang="en-US" sz="2600" b="1" dirty="0"/>
              <a:t>PCT Discovery Tools</a:t>
            </a:r>
          </a:p>
          <a:p>
            <a:r>
              <a:rPr lang="en-US" sz="2000" dirty="0"/>
              <a:t>Relationship Map</a:t>
            </a:r>
          </a:p>
          <a:p>
            <a:r>
              <a:rPr lang="en-US" sz="2000" dirty="0"/>
              <a:t>Rituals and Routines</a:t>
            </a:r>
          </a:p>
          <a:p>
            <a:r>
              <a:rPr lang="en-US" sz="2000" dirty="0"/>
              <a:t>Good Day/Bad Day</a:t>
            </a:r>
          </a:p>
          <a:p>
            <a:r>
              <a:rPr lang="en-US" sz="2000" dirty="0"/>
              <a:t>Communication Chart</a:t>
            </a:r>
          </a:p>
          <a:p>
            <a:r>
              <a:rPr lang="en-US" sz="2000" dirty="0"/>
              <a:t>Like and Admire (also called Positive Reputation)</a:t>
            </a:r>
          </a:p>
          <a:p>
            <a:r>
              <a:rPr lang="en-US" sz="2000" dirty="0"/>
              <a:t>2-Minute Drill</a:t>
            </a:r>
          </a:p>
          <a:p>
            <a:endParaRPr lang="en-US" dirty="0"/>
          </a:p>
        </p:txBody>
      </p:sp>
      <p:sp>
        <p:nvSpPr>
          <p:cNvPr id="3" name="Content Placeholder 2"/>
          <p:cNvSpPr>
            <a:spLocks noGrp="1"/>
          </p:cNvSpPr>
          <p:nvPr>
            <p:ph sz="half" idx="2"/>
          </p:nvPr>
        </p:nvSpPr>
        <p:spPr>
          <a:xfrm>
            <a:off x="4695824" y="2295837"/>
            <a:ext cx="4124325" cy="3830326"/>
          </a:xfrm>
        </p:spPr>
        <p:txBody>
          <a:bodyPr/>
          <a:lstStyle/>
          <a:p>
            <a:pPr marL="0" indent="0">
              <a:buNone/>
            </a:pPr>
            <a:r>
              <a:rPr lang="en-US" sz="2600" b="1" dirty="0"/>
              <a:t>Everyday Learning Tools</a:t>
            </a:r>
          </a:p>
          <a:p>
            <a:r>
              <a:rPr lang="en-US" sz="2000" dirty="0"/>
              <a:t>Learning Log</a:t>
            </a:r>
          </a:p>
          <a:p>
            <a:r>
              <a:rPr lang="en-US" sz="2000" dirty="0"/>
              <a:t>Working/Not Working</a:t>
            </a:r>
          </a:p>
          <a:p>
            <a:r>
              <a:rPr lang="en-US" sz="2000" dirty="0"/>
              <a:t>4+1 Questions</a:t>
            </a:r>
          </a:p>
          <a:p>
            <a:endParaRPr lang="en-US" sz="1800" dirty="0"/>
          </a:p>
          <a:p>
            <a:pPr marL="0" indent="0">
              <a:buNone/>
            </a:pPr>
            <a:r>
              <a:rPr lang="en-US" sz="2600" b="1" dirty="0"/>
              <a:t>Management Tools</a:t>
            </a:r>
          </a:p>
          <a:p>
            <a:r>
              <a:rPr lang="en-US" sz="2000" dirty="0"/>
              <a:t>Matching</a:t>
            </a:r>
          </a:p>
          <a:p>
            <a:r>
              <a:rPr lang="en-US" sz="2000" dirty="0"/>
              <a:t>Donut</a:t>
            </a:r>
          </a:p>
          <a:p>
            <a:endParaRPr lang="en-US" dirty="0"/>
          </a:p>
        </p:txBody>
      </p:sp>
      <p:sp>
        <p:nvSpPr>
          <p:cNvPr id="4" name="Title 3"/>
          <p:cNvSpPr>
            <a:spLocks noGrp="1"/>
          </p:cNvSpPr>
          <p:nvPr>
            <p:ph type="title"/>
          </p:nvPr>
        </p:nvSpPr>
        <p:spPr/>
        <p:txBody>
          <a:bodyPr/>
          <a:lstStyle/>
          <a:p>
            <a:r>
              <a:rPr lang="en-US" dirty="0"/>
              <a:t>Person Centered Thinking Tools</a:t>
            </a:r>
          </a:p>
        </p:txBody>
      </p:sp>
    </p:spTree>
    <p:extLst>
      <p:ext uri="{BB962C8B-B14F-4D97-AF65-F5344CB8AC3E}">
        <p14:creationId xmlns:p14="http://schemas.microsoft.com/office/powerpoint/2010/main" val="89550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95275" y="2077074"/>
            <a:ext cx="3581400" cy="3830326"/>
          </a:xfrm>
        </p:spPr>
        <p:txBody>
          <a:bodyPr/>
          <a:lstStyle/>
          <a:p>
            <a:pPr marL="0" indent="0">
              <a:buNone/>
            </a:pPr>
            <a:r>
              <a:rPr lang="en-US" sz="2600" b="1" dirty="0"/>
              <a:t>Dreams and Goals</a:t>
            </a:r>
          </a:p>
          <a:p>
            <a:pPr marL="0" indent="0">
              <a:buNone/>
            </a:pPr>
            <a:r>
              <a:rPr lang="en-US" sz="1800" dirty="0"/>
              <a:t>The sky is the limit! This section is about imagining the ideal life in any of the following areas:</a:t>
            </a:r>
          </a:p>
          <a:p>
            <a:pPr lvl="1">
              <a:buFont typeface="Arial" panose="020B0604020202020204" pitchFamily="34" charset="0"/>
              <a:buChar char="•"/>
            </a:pPr>
            <a:r>
              <a:rPr lang="en-US" sz="1800" dirty="0"/>
              <a:t>Employment and meaningful daytime activities</a:t>
            </a:r>
          </a:p>
          <a:p>
            <a:pPr lvl="1">
              <a:buFont typeface="Arial" panose="020B0604020202020204" pitchFamily="34" charset="0"/>
              <a:buChar char="•"/>
            </a:pPr>
            <a:r>
              <a:rPr lang="en-US" sz="1800" dirty="0"/>
              <a:t>Home, what kind of place to live and with whom</a:t>
            </a:r>
          </a:p>
          <a:p>
            <a:pPr lvl="1">
              <a:buFont typeface="Arial" panose="020B0604020202020204" pitchFamily="34" charset="0"/>
              <a:buChar char="•"/>
            </a:pPr>
            <a:r>
              <a:rPr lang="en-US" sz="1800" dirty="0"/>
              <a:t>Relationships, romantic and platonic</a:t>
            </a:r>
          </a:p>
          <a:p>
            <a:endParaRPr lang="en-US" dirty="0"/>
          </a:p>
        </p:txBody>
      </p:sp>
      <p:sp>
        <p:nvSpPr>
          <p:cNvPr id="3" name="Content Placeholder 2"/>
          <p:cNvSpPr>
            <a:spLocks noGrp="1"/>
          </p:cNvSpPr>
          <p:nvPr>
            <p:ph sz="half" idx="2"/>
          </p:nvPr>
        </p:nvSpPr>
        <p:spPr>
          <a:xfrm>
            <a:off x="4152900" y="2077386"/>
            <a:ext cx="4695825" cy="3830326"/>
          </a:xfrm>
        </p:spPr>
        <p:txBody>
          <a:bodyPr/>
          <a:lstStyle/>
          <a:p>
            <a:pPr marL="0" indent="0">
              <a:buNone/>
            </a:pPr>
            <a:r>
              <a:rPr lang="en-US" sz="2600" b="1" dirty="0"/>
              <a:t>PCT tools you can use here:</a:t>
            </a:r>
          </a:p>
          <a:p>
            <a:pPr marL="0" indent="0">
              <a:buNone/>
            </a:pPr>
            <a:r>
              <a:rPr lang="en-US" sz="1800" dirty="0"/>
              <a:t>Good Day/Bad Day</a:t>
            </a:r>
          </a:p>
          <a:p>
            <a:pPr lvl="1">
              <a:buFont typeface="Arial" panose="020B0604020202020204" pitchFamily="34" charset="0"/>
              <a:buChar char="•"/>
            </a:pPr>
            <a:r>
              <a:rPr lang="en-US" sz="1800" dirty="0" smtClean="0"/>
              <a:t>Identify </a:t>
            </a:r>
            <a:r>
              <a:rPr lang="en-US" sz="1800" dirty="0"/>
              <a:t>some aspects of the ideal life in the good day and rule out things a person does not want as identified in the bad day</a:t>
            </a:r>
          </a:p>
          <a:p>
            <a:pPr marL="0" indent="0">
              <a:buNone/>
            </a:pPr>
            <a:r>
              <a:rPr lang="en-US" sz="1800" dirty="0"/>
              <a:t>Working/Not Working</a:t>
            </a:r>
          </a:p>
          <a:p>
            <a:pPr lvl="1">
              <a:buFont typeface="Arial" panose="020B0604020202020204" pitchFamily="34" charset="0"/>
              <a:buChar char="•"/>
            </a:pPr>
            <a:r>
              <a:rPr lang="en-US" sz="1800" dirty="0" smtClean="0"/>
              <a:t>Clarify </a:t>
            </a:r>
            <a:r>
              <a:rPr lang="en-US" sz="1800" dirty="0"/>
              <a:t>dreams and goals by identifying what is not working and imagining the change necessary to create the ideal life</a:t>
            </a:r>
          </a:p>
          <a:p>
            <a:pPr marL="0" indent="0">
              <a:buNone/>
            </a:pPr>
            <a:r>
              <a:rPr lang="en-US" sz="1800" dirty="0"/>
              <a:t>Others</a:t>
            </a:r>
            <a:r>
              <a:rPr lang="en-US" sz="1800" dirty="0" smtClean="0"/>
              <a:t>?</a:t>
            </a:r>
            <a:endParaRPr lang="en-US" sz="1800" dirty="0"/>
          </a:p>
        </p:txBody>
      </p:sp>
      <p:sp>
        <p:nvSpPr>
          <p:cNvPr id="4" name="Title 3"/>
          <p:cNvSpPr>
            <a:spLocks noGrp="1"/>
          </p:cNvSpPr>
          <p:nvPr>
            <p:ph type="title"/>
          </p:nvPr>
        </p:nvSpPr>
        <p:spPr/>
        <p:txBody>
          <a:bodyPr/>
          <a:lstStyle/>
          <a:p>
            <a:r>
              <a:rPr lang="en-US" dirty="0"/>
              <a:t>Positive Personal Profile</a:t>
            </a:r>
          </a:p>
        </p:txBody>
      </p:sp>
    </p:spTree>
    <p:extLst>
      <p:ext uri="{BB962C8B-B14F-4D97-AF65-F5344CB8AC3E}">
        <p14:creationId xmlns:p14="http://schemas.microsoft.com/office/powerpoint/2010/main" val="81567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33375" y="1994213"/>
            <a:ext cx="3581400" cy="3830326"/>
          </a:xfrm>
        </p:spPr>
        <p:txBody>
          <a:bodyPr/>
          <a:lstStyle/>
          <a:p>
            <a:pPr marL="0" indent="0">
              <a:buNone/>
            </a:pPr>
            <a:r>
              <a:rPr lang="en-US" sz="2600" b="1" dirty="0"/>
              <a:t>Interests</a:t>
            </a:r>
          </a:p>
          <a:p>
            <a:pPr marL="0" indent="0">
              <a:buNone/>
            </a:pPr>
            <a:r>
              <a:rPr lang="en-US" sz="1800" dirty="0"/>
              <a:t>These are the hobbies and activities that energize people mentally, physically and emotionally. These are the things that make you think, “time flies when you’re having fun!” Remember, exposure precedes interest, so if someone has limited interests, consider opportunities to explore new things!</a:t>
            </a:r>
          </a:p>
          <a:p>
            <a:endParaRPr lang="en-US" dirty="0"/>
          </a:p>
        </p:txBody>
      </p:sp>
      <p:sp>
        <p:nvSpPr>
          <p:cNvPr id="3" name="Content Placeholder 2"/>
          <p:cNvSpPr>
            <a:spLocks noGrp="1"/>
          </p:cNvSpPr>
          <p:nvPr>
            <p:ph sz="half" idx="2"/>
          </p:nvPr>
        </p:nvSpPr>
        <p:spPr>
          <a:xfrm>
            <a:off x="4076700" y="2010087"/>
            <a:ext cx="4838700" cy="3830326"/>
          </a:xfrm>
        </p:spPr>
        <p:txBody>
          <a:bodyPr/>
          <a:lstStyle/>
          <a:p>
            <a:pPr marL="0" indent="0">
              <a:buNone/>
            </a:pPr>
            <a:r>
              <a:rPr lang="en-US" sz="2600" b="1" dirty="0"/>
              <a:t>PCT tools you can use here:</a:t>
            </a:r>
          </a:p>
          <a:p>
            <a:pPr marL="0" indent="0">
              <a:buNone/>
            </a:pPr>
            <a:r>
              <a:rPr lang="en-US" sz="1800" dirty="0"/>
              <a:t>Learning Log</a:t>
            </a:r>
          </a:p>
          <a:p>
            <a:pPr lvl="1">
              <a:buFont typeface="Arial" panose="020B0604020202020204" pitchFamily="34" charset="0"/>
              <a:buChar char="•"/>
            </a:pPr>
            <a:r>
              <a:rPr lang="en-US" sz="1800" dirty="0"/>
              <a:t>Capture information about things a person is already doing (what do they like about what they are doing? what could be different?) or to document learning about any new activities.</a:t>
            </a:r>
          </a:p>
          <a:p>
            <a:pPr marL="0" indent="0">
              <a:buNone/>
            </a:pPr>
            <a:r>
              <a:rPr lang="en-US" sz="1800" dirty="0"/>
              <a:t>Good Day/Bad Day</a:t>
            </a:r>
          </a:p>
          <a:p>
            <a:pPr lvl="1">
              <a:buFont typeface="Arial" panose="020B0604020202020204" pitchFamily="34" charset="0"/>
              <a:buChar char="•"/>
            </a:pPr>
            <a:r>
              <a:rPr lang="en-US" sz="1800" dirty="0"/>
              <a:t>Thinking about what makes a good day for someone is often the best way to discover what energizes them mentally, physically and emotionally.</a:t>
            </a:r>
          </a:p>
          <a:p>
            <a:pPr marL="0" indent="0">
              <a:buNone/>
            </a:pPr>
            <a:r>
              <a:rPr lang="en-US" sz="1800" dirty="0"/>
              <a:t>Others?</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815675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80975" y="2105337"/>
            <a:ext cx="4152900" cy="3754438"/>
          </a:xfrm>
        </p:spPr>
        <p:txBody>
          <a:bodyPr/>
          <a:lstStyle/>
          <a:p>
            <a:pPr marL="0" indent="0">
              <a:buNone/>
            </a:pPr>
            <a:r>
              <a:rPr lang="en-US" sz="2600" b="1" dirty="0"/>
              <a:t>Talents, Skills and Knowledge</a:t>
            </a:r>
          </a:p>
          <a:p>
            <a:pPr marL="0" indent="0">
              <a:buNone/>
            </a:pPr>
            <a:r>
              <a:rPr lang="en-US" sz="1800" dirty="0"/>
              <a:t>Talents are often what we think of as a person’s natural gifts. This could include athletics, music, art, getting along with people, noticing details or expressing empathy. Skills and knowledge are the things someone has learned along the way such as reading, writing, mechanics, using technology, communications, creative arts or analyzing data.</a:t>
            </a:r>
          </a:p>
          <a:p>
            <a:endParaRPr lang="en-US" sz="1800" dirty="0"/>
          </a:p>
        </p:txBody>
      </p:sp>
      <p:sp>
        <p:nvSpPr>
          <p:cNvPr id="3" name="Content Placeholder 2"/>
          <p:cNvSpPr>
            <a:spLocks noGrp="1"/>
          </p:cNvSpPr>
          <p:nvPr>
            <p:ph sz="half" idx="2"/>
          </p:nvPr>
        </p:nvSpPr>
        <p:spPr>
          <a:xfrm>
            <a:off x="4333875" y="2105337"/>
            <a:ext cx="4638676" cy="3830326"/>
          </a:xfrm>
        </p:spPr>
        <p:txBody>
          <a:bodyPr/>
          <a:lstStyle/>
          <a:p>
            <a:pPr marL="0" indent="0">
              <a:buNone/>
            </a:pPr>
            <a:r>
              <a:rPr lang="en-US" sz="2600" b="1" dirty="0"/>
              <a:t>PCT tools you can use here:</a:t>
            </a:r>
          </a:p>
          <a:p>
            <a:pPr marL="0" indent="0">
              <a:buNone/>
            </a:pPr>
            <a:r>
              <a:rPr lang="en-US" sz="1800" dirty="0"/>
              <a:t>Like and Admire</a:t>
            </a:r>
          </a:p>
          <a:p>
            <a:pPr lvl="1">
              <a:buFont typeface="Arial" panose="020B0604020202020204" pitchFamily="34" charset="0"/>
              <a:buChar char="•"/>
            </a:pPr>
            <a:r>
              <a:rPr lang="en-US" sz="1800" dirty="0"/>
              <a:t>Often the people closest to a person already know and admire their talents and skills and they must be invited to share that information for the PPP.</a:t>
            </a:r>
          </a:p>
          <a:p>
            <a:pPr marL="0" indent="0">
              <a:buNone/>
            </a:pPr>
            <a:r>
              <a:rPr lang="en-US" sz="1800" dirty="0"/>
              <a:t>Learning Log</a:t>
            </a:r>
          </a:p>
          <a:p>
            <a:pPr lvl="1">
              <a:buFont typeface="Arial" panose="020B0604020202020204" pitchFamily="34" charset="0"/>
              <a:buChar char="•"/>
            </a:pPr>
            <a:r>
              <a:rPr lang="en-US" sz="1800" dirty="0"/>
              <a:t>Through daily activities and interactions, we learn about people’s talents and skills and this may be documented in the learning log.</a:t>
            </a:r>
          </a:p>
          <a:p>
            <a:pPr marL="0" indent="0">
              <a:buNone/>
            </a:pPr>
            <a:r>
              <a:rPr lang="en-US" sz="1800" dirty="0"/>
              <a:t>Others?</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317581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80975" y="1819275"/>
            <a:ext cx="4210050" cy="3830326"/>
          </a:xfrm>
        </p:spPr>
        <p:txBody>
          <a:bodyPr/>
          <a:lstStyle/>
          <a:p>
            <a:pPr marL="0" indent="0">
              <a:buNone/>
            </a:pPr>
            <a:r>
              <a:rPr lang="en-US" sz="2600" b="1" dirty="0"/>
              <a:t>Learning Styles</a:t>
            </a:r>
          </a:p>
          <a:p>
            <a:pPr marL="0" indent="0">
              <a:buNone/>
            </a:pPr>
            <a:r>
              <a:rPr lang="en-US" sz="1800" dirty="0"/>
              <a:t>This is about identifying how a person learns the best. For the PPP, we use the seven types of learning styles identified by psychologist Howard Gardner and Thomas Armstrong:</a:t>
            </a:r>
          </a:p>
          <a:p>
            <a:pPr marL="514350" indent="-514350">
              <a:buAutoNum type="arabicPeriod"/>
            </a:pPr>
            <a:r>
              <a:rPr lang="en-US" sz="1800" dirty="0"/>
              <a:t>Bodily kinesthetic (body smart)</a:t>
            </a:r>
          </a:p>
          <a:p>
            <a:pPr marL="514350" indent="-514350">
              <a:buAutoNum type="arabicPeriod"/>
            </a:pPr>
            <a:r>
              <a:rPr lang="en-US" sz="1800" dirty="0"/>
              <a:t>Musical (music smart)</a:t>
            </a:r>
          </a:p>
          <a:p>
            <a:pPr marL="514350" indent="-514350">
              <a:buAutoNum type="arabicPeriod"/>
            </a:pPr>
            <a:r>
              <a:rPr lang="en-US" sz="1800" dirty="0"/>
              <a:t>Visual-spatial (picture smart)</a:t>
            </a:r>
          </a:p>
          <a:p>
            <a:pPr marL="514350" indent="-514350">
              <a:buAutoNum type="arabicPeriod"/>
            </a:pPr>
            <a:r>
              <a:rPr lang="en-US" sz="1800" dirty="0"/>
              <a:t>Intrapersonal (self smart)</a:t>
            </a:r>
          </a:p>
          <a:p>
            <a:pPr marL="514350" indent="-514350">
              <a:buAutoNum type="arabicPeriod"/>
            </a:pPr>
            <a:r>
              <a:rPr lang="en-US" sz="1800" dirty="0"/>
              <a:t>Interpersonal (people smart)</a:t>
            </a:r>
          </a:p>
          <a:p>
            <a:pPr marL="514350" indent="-514350">
              <a:buAutoNum type="arabicPeriod"/>
            </a:pPr>
            <a:r>
              <a:rPr lang="en-US" sz="1800" dirty="0"/>
              <a:t>Verbal-linguistic (word smart)</a:t>
            </a:r>
          </a:p>
          <a:p>
            <a:pPr marL="514350" indent="-514350">
              <a:buAutoNum type="arabicPeriod"/>
            </a:pPr>
            <a:r>
              <a:rPr lang="en-US" sz="1800" dirty="0"/>
              <a:t>Mathematical-logical (logic smart)</a:t>
            </a:r>
          </a:p>
        </p:txBody>
      </p:sp>
      <p:sp>
        <p:nvSpPr>
          <p:cNvPr id="3" name="Content Placeholder 2"/>
          <p:cNvSpPr>
            <a:spLocks noGrp="1"/>
          </p:cNvSpPr>
          <p:nvPr>
            <p:ph sz="half" idx="2"/>
          </p:nvPr>
        </p:nvSpPr>
        <p:spPr>
          <a:xfrm>
            <a:off x="4314825" y="1819275"/>
            <a:ext cx="4762500" cy="3830326"/>
          </a:xfrm>
        </p:spPr>
        <p:txBody>
          <a:bodyPr/>
          <a:lstStyle/>
          <a:p>
            <a:pPr marL="0" indent="0">
              <a:buNone/>
            </a:pPr>
            <a:r>
              <a:rPr lang="en-US" sz="2600" b="1" dirty="0"/>
              <a:t>PCT tools you can use here:</a:t>
            </a:r>
          </a:p>
          <a:p>
            <a:pPr marL="0" indent="0">
              <a:buNone/>
            </a:pPr>
            <a:r>
              <a:rPr lang="en-US" sz="1600" dirty="0"/>
              <a:t>4+1 Questions</a:t>
            </a:r>
          </a:p>
          <a:p>
            <a:pPr lvl="1">
              <a:buFont typeface="Arial" panose="020B0604020202020204" pitchFamily="34" charset="0"/>
              <a:buChar char="•"/>
            </a:pPr>
            <a:r>
              <a:rPr lang="en-US" sz="1600" dirty="0"/>
              <a:t>By asking the question, “What have we done to support this person in learning?” we can identify what we’ve tried, </a:t>
            </a:r>
            <a:r>
              <a:rPr lang="en-US" sz="1600" dirty="0" smtClean="0"/>
              <a:t>what we learned, what </a:t>
            </a:r>
            <a:r>
              <a:rPr lang="en-US" sz="1600" dirty="0"/>
              <a:t>we liked about what we tried, what didn’t go so well, and identify what we are going to do next. This information can be very useful in thinking about how a person best learns.</a:t>
            </a:r>
          </a:p>
          <a:p>
            <a:pPr marL="0" indent="0">
              <a:buNone/>
            </a:pPr>
            <a:r>
              <a:rPr lang="en-US" sz="1600" dirty="0"/>
              <a:t>Communication Chart</a:t>
            </a:r>
          </a:p>
          <a:p>
            <a:pPr lvl="1">
              <a:buFont typeface="Arial" panose="020B0604020202020204" pitchFamily="34" charset="0"/>
              <a:buChar char="•"/>
            </a:pPr>
            <a:r>
              <a:rPr lang="en-US" sz="1600" dirty="0"/>
              <a:t>We know by now that behavior is communication. The communication chart can help us to identify what a person is trying to communicate to us about how they learn.</a:t>
            </a:r>
          </a:p>
          <a:p>
            <a:pPr marL="0" indent="0">
              <a:buNone/>
            </a:pPr>
            <a:r>
              <a:rPr lang="en-US" sz="1600" dirty="0"/>
              <a:t>Others?</a:t>
            </a:r>
          </a:p>
          <a:p>
            <a:endParaRPr lang="en-US"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90752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90500" y="1971987"/>
            <a:ext cx="3581400" cy="3830326"/>
          </a:xfrm>
        </p:spPr>
        <p:txBody>
          <a:bodyPr/>
          <a:lstStyle/>
          <a:p>
            <a:pPr marL="0" indent="0">
              <a:buNone/>
            </a:pPr>
            <a:r>
              <a:rPr lang="en-US" sz="2600" b="1" dirty="0"/>
              <a:t>Values</a:t>
            </a:r>
          </a:p>
          <a:p>
            <a:pPr marL="0" indent="0">
              <a:buNone/>
            </a:pPr>
            <a:r>
              <a:rPr lang="en-US" sz="1800" dirty="0"/>
              <a:t>Values are the underlying beliefs that guide our life pursuits. These are often found in looking at what is important to people and can be things like status and control, relationships, pace of life or particular things a person wants to contribute to the community.</a:t>
            </a:r>
          </a:p>
          <a:p>
            <a:endParaRPr lang="en-US" dirty="0"/>
          </a:p>
        </p:txBody>
      </p:sp>
      <p:sp>
        <p:nvSpPr>
          <p:cNvPr id="3" name="Content Placeholder 2"/>
          <p:cNvSpPr>
            <a:spLocks noGrp="1"/>
          </p:cNvSpPr>
          <p:nvPr>
            <p:ph sz="half" idx="2"/>
          </p:nvPr>
        </p:nvSpPr>
        <p:spPr>
          <a:xfrm>
            <a:off x="4076699" y="1981512"/>
            <a:ext cx="4867275" cy="3830326"/>
          </a:xfrm>
        </p:spPr>
        <p:txBody>
          <a:bodyPr/>
          <a:lstStyle/>
          <a:p>
            <a:pPr marL="0" indent="0">
              <a:buNone/>
            </a:pPr>
            <a:r>
              <a:rPr lang="en-US" sz="2600" b="1" dirty="0"/>
              <a:t>PCT tools you can use here:</a:t>
            </a:r>
          </a:p>
          <a:p>
            <a:pPr marL="0" indent="0">
              <a:buNone/>
            </a:pPr>
            <a:r>
              <a:rPr lang="en-US" sz="1800" dirty="0"/>
              <a:t>Rituals and routines</a:t>
            </a:r>
          </a:p>
          <a:p>
            <a:pPr lvl="1">
              <a:buFont typeface="Arial" panose="020B0604020202020204" pitchFamily="34" charset="0"/>
              <a:buChar char="•"/>
            </a:pPr>
            <a:r>
              <a:rPr lang="en-US" sz="1800" dirty="0"/>
              <a:t>These can answer many questions about a persons values, for example, is spirituality a value for this person? Do they value their family and other relationships? How does this this person value cultural expression?</a:t>
            </a:r>
          </a:p>
          <a:p>
            <a:pPr marL="0" indent="0">
              <a:buNone/>
            </a:pPr>
            <a:r>
              <a:rPr lang="en-US" sz="1800" dirty="0"/>
              <a:t>Working/Not Working</a:t>
            </a:r>
          </a:p>
          <a:p>
            <a:pPr lvl="1">
              <a:buFont typeface="Arial" panose="020B0604020202020204" pitchFamily="34" charset="0"/>
              <a:buChar char="•"/>
            </a:pPr>
            <a:r>
              <a:rPr lang="en-US" sz="1800" dirty="0"/>
              <a:t>By focusing this tool on the question, “what is working or not working related to getting things in my life that are important to me?” we can learn more about a person’s values.</a:t>
            </a:r>
          </a:p>
          <a:p>
            <a:pPr marL="0" indent="0">
              <a:buNone/>
            </a:pPr>
            <a:r>
              <a:rPr lang="en-US" sz="1800" dirty="0"/>
              <a:t>Others?</a:t>
            </a:r>
            <a:endParaRPr lang="en-US" sz="1800" dirty="0"/>
          </a:p>
        </p:txBody>
      </p:sp>
      <p:sp>
        <p:nvSpPr>
          <p:cNvPr id="4" name="Title 3"/>
          <p:cNvSpPr>
            <a:spLocks noGrp="1"/>
          </p:cNvSpPr>
          <p:nvPr>
            <p:ph type="title"/>
          </p:nvPr>
        </p:nvSpPr>
        <p:spPr/>
        <p:txBody>
          <a:bodyPr/>
          <a:lstStyle/>
          <a:p>
            <a:r>
              <a:rPr lang="en-US" dirty="0" smtClean="0"/>
              <a:t>Positive Personal Profile</a:t>
            </a:r>
            <a:endParaRPr lang="en-US" dirty="0"/>
          </a:p>
        </p:txBody>
      </p:sp>
    </p:spTree>
    <p:extLst>
      <p:ext uri="{BB962C8B-B14F-4D97-AF65-F5344CB8AC3E}">
        <p14:creationId xmlns:p14="http://schemas.microsoft.com/office/powerpoint/2010/main" val="1603913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399</TotalTime>
  <Words>2324</Words>
  <Application>Microsoft Office PowerPoint</Application>
  <PresentationFormat>On-screen Show (4:3)</PresentationFormat>
  <Paragraphs>189</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What is this Guide for?</vt:lpstr>
      <vt:lpstr>Person Centered Thinking Core Concept</vt:lpstr>
      <vt:lpstr>Person Centered Thinking Tools</vt:lpstr>
      <vt:lpstr>Positive Personal Profile</vt:lpstr>
      <vt:lpstr>Positive Personal Profile</vt:lpstr>
      <vt:lpstr>Positive Personal Profile</vt:lpstr>
      <vt:lpstr>Positive Personal Profile</vt:lpstr>
      <vt:lpstr>Positive Personal Profile</vt:lpstr>
      <vt:lpstr>Positive Personal Profile</vt:lpstr>
      <vt:lpstr>Positive Personal Profile</vt:lpstr>
      <vt:lpstr>Positive Personal Profile</vt:lpstr>
      <vt:lpstr>Positive Personal Profile</vt:lpstr>
      <vt:lpstr>Positive Personal Profile</vt:lpstr>
      <vt:lpstr>Positive Personal Profile</vt:lpstr>
      <vt:lpstr>Positive Personal Profile</vt:lpstr>
      <vt:lpstr>Individual Job Search and Community Participation Plan</vt:lpstr>
      <vt:lpstr>Individual Job Search and Community Participation Plan</vt:lpstr>
      <vt:lpstr>Individual Job Search and Community Participation Plan</vt:lpstr>
      <vt:lpstr>Individual Job Search and Community Participation Plan</vt:lpstr>
      <vt:lpstr>Individual Job Search and Community Participation Plan</vt:lpstr>
      <vt:lpstr>Individual Job Search and Community Participation Plan</vt:lpstr>
      <vt:lpstr>PowerPoint Presentation</vt:lpstr>
    </vt:vector>
  </TitlesOfParts>
  <Company>Production Artist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Department on Disability Services</cp:lastModifiedBy>
  <cp:revision>34</cp:revision>
  <dcterms:created xsi:type="dcterms:W3CDTF">2014-12-09T03:54:50Z</dcterms:created>
  <dcterms:modified xsi:type="dcterms:W3CDTF">2015-04-02T23:08:42Z</dcterms:modified>
</cp:coreProperties>
</file>