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9958726-69CE-465F-8961-FE6DA74E5C1B}" type="datetimeFigureOut">
              <a:rPr lang="en-US" smtClean="0"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9DF46FE-80B2-4294-841C-7DDA655CAE0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PCR </a:t>
            </a:r>
            <a:r>
              <a:rPr lang="en-US" dirty="0"/>
              <a:t>T</a:t>
            </a:r>
            <a:r>
              <a:rPr lang="en-US" dirty="0" smtClean="0"/>
              <a:t>ool Changes for 2014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Based on final rulemaking of DC 2012 HCBS waivers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43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90600" y="2286000"/>
            <a:ext cx="7408333" cy="3429000"/>
          </a:xfrm>
        </p:spPr>
        <p:txBody>
          <a:bodyPr>
            <a:normAutofit/>
          </a:bodyPr>
          <a:lstStyle/>
          <a:p>
            <a:r>
              <a:rPr lang="en-US" dirty="0" smtClean="0"/>
              <a:t>Criteria</a:t>
            </a:r>
          </a:p>
          <a:p>
            <a:pPr lvl="1"/>
            <a:r>
              <a:rPr lang="en-US" dirty="0" smtClean="0"/>
              <a:t>Community based and offer skill building in most integrated setting</a:t>
            </a:r>
          </a:p>
          <a:p>
            <a:r>
              <a:rPr lang="en-US" dirty="0" smtClean="0"/>
              <a:t>Activities consist of :</a:t>
            </a:r>
          </a:p>
          <a:p>
            <a:pPr lvl="1"/>
            <a:r>
              <a:rPr lang="en-US" dirty="0" smtClean="0"/>
              <a:t>Skill development to increase community participation, greater independence, in line with person’s interest and preferences, opportunities for leisure and social connections, learn public transportation.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Habilitation </a:t>
            </a:r>
            <a:r>
              <a:rPr lang="en-US" sz="2400" dirty="0" smtClean="0"/>
              <a:t>(October 28, 2013)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09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Provider to develop day habilitation plan to include activities that are functional, chosen by person, </a:t>
            </a:r>
            <a:r>
              <a:rPr lang="en-US" dirty="0" smtClean="0"/>
              <a:t>provide pattern of experiences common to general public.</a:t>
            </a:r>
          </a:p>
          <a:p>
            <a:r>
              <a:rPr lang="en-US" dirty="0" smtClean="0"/>
              <a:t>Development of plan to include: functional analysis of person’s capabilities within first month and annually, identify measurable outcomes , focus on enabling person to attain maximum functional level and coordinate with other services to achieve this.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Day Habilitation </a:t>
            </a:r>
            <a:r>
              <a:rPr lang="en-US" sz="2700" dirty="0"/>
              <a:t>(October 28, 2013) </a:t>
            </a:r>
          </a:p>
        </p:txBody>
      </p:sp>
    </p:spTree>
    <p:extLst>
      <p:ext uri="{BB962C8B-B14F-4D97-AF65-F5344CB8AC3E}">
        <p14:creationId xmlns:p14="http://schemas.microsoft.com/office/powerpoint/2010/main" val="279288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1905000"/>
            <a:ext cx="7408333" cy="3450696"/>
          </a:xfrm>
        </p:spPr>
        <p:txBody>
          <a:bodyPr/>
          <a:lstStyle/>
          <a:p>
            <a:r>
              <a:rPr lang="en-US" dirty="0" smtClean="0"/>
              <a:t>Little change from previous waiver except as specified in the general provision changes</a:t>
            </a:r>
          </a:p>
          <a:p>
            <a:r>
              <a:rPr lang="en-US" dirty="0" smtClean="0"/>
              <a:t>Respite daily- Group home, Res </a:t>
            </a:r>
            <a:r>
              <a:rPr lang="en-US" dirty="0" err="1" smtClean="0"/>
              <a:t>Hab</a:t>
            </a:r>
            <a:r>
              <a:rPr lang="en-US" dirty="0" smtClean="0"/>
              <a:t> home, or Sup Living Home which has been approved</a:t>
            </a:r>
          </a:p>
          <a:p>
            <a:r>
              <a:rPr lang="en-US" dirty="0" smtClean="0"/>
              <a:t>Respite services can not be provided by : primary care giver, spouse, parent of a minor child, legal </a:t>
            </a:r>
            <a:r>
              <a:rPr lang="en-US" dirty="0" smtClean="0"/>
              <a:t>guardian, or </a:t>
            </a:r>
            <a:r>
              <a:rPr lang="en-US" dirty="0" smtClean="0"/>
              <a:t>a provider already receiving reimbursement for general care.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4000" dirty="0" smtClean="0">
                <a:solidFill>
                  <a:schemeClr val="bg1"/>
                </a:solidFill>
              </a:rPr>
              <a:t>Respite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(January 31, 2014)</a:t>
            </a: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7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981200"/>
            <a:ext cx="7408333" cy="345069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Principle care provider ( host home parent) develops assessment ( through person centered thinking tools) within first month of service; attends ISP, coordinate all services and modifications from ISP, develop a support plan , </a:t>
            </a:r>
            <a:r>
              <a:rPr lang="en-US" dirty="0" smtClean="0"/>
              <a:t>on a quarterly basis review </a:t>
            </a:r>
            <a:r>
              <a:rPr lang="en-US" dirty="0" smtClean="0"/>
              <a:t>ISP and POC </a:t>
            </a:r>
            <a:r>
              <a:rPr lang="en-US" dirty="0" smtClean="0"/>
              <a:t>goals/ </a:t>
            </a:r>
            <a:r>
              <a:rPr lang="en-US" dirty="0" smtClean="0"/>
              <a:t>objectives</a:t>
            </a:r>
            <a:r>
              <a:rPr lang="en-US" dirty="0" smtClean="0"/>
              <a:t>, on a quarterly basis review all  activities, </a:t>
            </a:r>
            <a:r>
              <a:rPr lang="en-US" dirty="0" smtClean="0"/>
              <a:t>and submit quarterly reports per general provision rule. </a:t>
            </a:r>
          </a:p>
          <a:p>
            <a:r>
              <a:rPr lang="en-US" dirty="0" smtClean="0"/>
              <a:t>Waiver provider is also to conduct an assessment and develop a plan within the first 30 days  of service delivery.</a:t>
            </a:r>
          </a:p>
          <a:p>
            <a:r>
              <a:rPr lang="en-US" dirty="0" smtClean="0"/>
              <a:t>A </a:t>
            </a:r>
            <a:r>
              <a:rPr lang="en-US" dirty="0" smtClean="0"/>
              <a:t>principle </a:t>
            </a:r>
            <a:r>
              <a:rPr lang="en-US" dirty="0" smtClean="0"/>
              <a:t>care provider can be a relative who is not a parent, spouse, legal substitute decision maker</a:t>
            </a:r>
          </a:p>
          <a:p>
            <a:r>
              <a:rPr lang="en-US" dirty="0" smtClean="0"/>
              <a:t>Waiver provider of Host Home must have 5 years of experience in leadership role with a residential provider in IDD services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 Home</a:t>
            </a:r>
            <a:r>
              <a:rPr lang="en-US" sz="2400" dirty="0" smtClean="0"/>
              <a:t> ( February 20, 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47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981200"/>
            <a:ext cx="7408333" cy="434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Waiver Provider Documentation Requirements</a:t>
            </a:r>
          </a:p>
          <a:p>
            <a:pPr lvl="1"/>
            <a:r>
              <a:rPr lang="en-US" dirty="0" smtClean="0"/>
              <a:t>Staffing plan if additional staff is providing service in home along with staff responsibilities when principal care provider is unavailable</a:t>
            </a:r>
          </a:p>
          <a:p>
            <a:pPr lvl="1"/>
            <a:r>
              <a:rPr lang="en-US" dirty="0" smtClean="0"/>
              <a:t>Nursing </a:t>
            </a:r>
            <a:r>
              <a:rPr lang="en-US" dirty="0" smtClean="0"/>
              <a:t>Care provided</a:t>
            </a:r>
          </a:p>
          <a:p>
            <a:pPr lvl="1"/>
            <a:r>
              <a:rPr lang="en-US" dirty="0" smtClean="0"/>
              <a:t>Weekly progress notes from the principal care giver: progress in meeting ISP goals, health or  behavioral events, community activities to include person’s response to activities, any matters requiring </a:t>
            </a:r>
            <a:r>
              <a:rPr lang="en-US" dirty="0" smtClean="0"/>
              <a:t>F/U </a:t>
            </a:r>
            <a:endParaRPr lang="en-US" dirty="0" smtClean="0"/>
          </a:p>
          <a:p>
            <a:pPr lvl="1"/>
            <a:r>
              <a:rPr lang="en-US" dirty="0"/>
              <a:t>T</a:t>
            </a:r>
            <a:r>
              <a:rPr lang="en-US" dirty="0" smtClean="0"/>
              <a:t>here </a:t>
            </a:r>
            <a:r>
              <a:rPr lang="en-US" dirty="0" smtClean="0"/>
              <a:t>is a </a:t>
            </a:r>
            <a:r>
              <a:rPr lang="en-US" dirty="0"/>
              <a:t>contract between the Waiver provider and the Host Home care provider which outlines the expectations of both </a:t>
            </a:r>
            <a:r>
              <a:rPr lang="en-US" dirty="0" smtClean="0"/>
              <a:t>parties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 Home </a:t>
            </a:r>
            <a:r>
              <a:rPr lang="en-US" sz="2400" dirty="0"/>
              <a:t>( February 20, 2014)</a:t>
            </a:r>
          </a:p>
        </p:txBody>
      </p:sp>
    </p:spTree>
    <p:extLst>
      <p:ext uri="{BB962C8B-B14F-4D97-AF65-F5344CB8AC3E}">
        <p14:creationId xmlns:p14="http://schemas.microsoft.com/office/powerpoint/2010/main" val="248006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752600"/>
            <a:ext cx="7408333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New Waiver Service</a:t>
            </a:r>
          </a:p>
          <a:p>
            <a:r>
              <a:rPr lang="en-US" dirty="0" smtClean="0"/>
              <a:t>Provider must document need for service is consistent with one or more of: </a:t>
            </a:r>
          </a:p>
          <a:p>
            <a:pPr lvl="1"/>
            <a:r>
              <a:rPr lang="en-US" dirty="0" smtClean="0"/>
              <a:t>Choice of participant for </a:t>
            </a:r>
            <a:r>
              <a:rPr lang="en-US" dirty="0" smtClean="0"/>
              <a:t>non </a:t>
            </a:r>
            <a:r>
              <a:rPr lang="en-US" dirty="0" smtClean="0"/>
              <a:t>traditional day program</a:t>
            </a:r>
          </a:p>
          <a:p>
            <a:pPr lvl="1"/>
            <a:r>
              <a:rPr lang="en-US" dirty="0" smtClean="0"/>
              <a:t>Transitioning into </a:t>
            </a:r>
            <a:r>
              <a:rPr lang="en-US" dirty="0" smtClean="0"/>
              <a:t>retirement, </a:t>
            </a:r>
            <a:r>
              <a:rPr lang="en-US" dirty="0" smtClean="0"/>
              <a:t>or in retirement and chooses day program</a:t>
            </a:r>
          </a:p>
          <a:p>
            <a:pPr lvl="1"/>
            <a:r>
              <a:rPr lang="en-US" dirty="0" smtClean="0"/>
              <a:t>Has ISP goals for community integration</a:t>
            </a:r>
          </a:p>
          <a:p>
            <a:pPr lvl="1"/>
            <a:r>
              <a:rPr lang="en-US" dirty="0" smtClean="0"/>
              <a:t>Person is likely to succeed in achieving ISP goals</a:t>
            </a:r>
          </a:p>
          <a:p>
            <a:pPr lvl="1"/>
            <a:r>
              <a:rPr lang="en-US" dirty="0" smtClean="0"/>
              <a:t>Has documented need for this service due to medical or safety reasons.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Individualized Day </a:t>
            </a:r>
            <a:r>
              <a:rPr lang="en-US" sz="2700" dirty="0" smtClean="0"/>
              <a:t>( February 20 2014)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655090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905000"/>
            <a:ext cx="8077200" cy="4572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Service must be highly individualized</a:t>
            </a:r>
          </a:p>
          <a:p>
            <a:pPr lvl="1"/>
            <a:r>
              <a:rPr lang="en-US" dirty="0" smtClean="0"/>
              <a:t>Structured activities emphasizing social skill development, vocational exploration, life skills training </a:t>
            </a:r>
          </a:p>
          <a:p>
            <a:pPr lvl="1"/>
            <a:r>
              <a:rPr lang="en-US" dirty="0" smtClean="0"/>
              <a:t>Maximize functional levels</a:t>
            </a:r>
          </a:p>
          <a:p>
            <a:pPr lvl="1"/>
            <a:r>
              <a:rPr lang="en-US" dirty="0" smtClean="0"/>
              <a:t>Support person’s choice in areas of interests and preferences</a:t>
            </a:r>
          </a:p>
          <a:p>
            <a:pPr lvl="1"/>
            <a:r>
              <a:rPr lang="en-US" dirty="0" smtClean="0"/>
              <a:t>Enhance adult skill development in social, community and leisure activities</a:t>
            </a:r>
          </a:p>
          <a:p>
            <a:pPr lvl="1"/>
            <a:r>
              <a:rPr lang="en-US" dirty="0" smtClean="0"/>
              <a:t>Insure transportation is coordinated, or person trained in use of public transportation</a:t>
            </a:r>
          </a:p>
          <a:p>
            <a:pPr lvl="1"/>
            <a:r>
              <a:rPr lang="en-US" dirty="0" smtClean="0"/>
              <a:t>Maintain a staff to person ratio up to 1:2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Individualized Day </a:t>
            </a:r>
            <a:r>
              <a:rPr lang="en-US" sz="2700" dirty="0"/>
              <a:t>( February 20 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799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590800"/>
            <a:ext cx="7408333" cy="345069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</a:t>
            </a:r>
            <a:r>
              <a:rPr lang="en-US" dirty="0"/>
              <a:t>contingency plan for staffing supports when regular staff are not available</a:t>
            </a:r>
          </a:p>
          <a:p>
            <a:r>
              <a:rPr lang="en-US" dirty="0"/>
              <a:t>T</a:t>
            </a:r>
            <a:r>
              <a:rPr lang="en-US" dirty="0" smtClean="0"/>
              <a:t>here </a:t>
            </a:r>
            <a:r>
              <a:rPr lang="en-US" dirty="0"/>
              <a:t>a community integration plan that meets DDS </a:t>
            </a:r>
            <a:r>
              <a:rPr lang="en-US" dirty="0" smtClean="0"/>
              <a:t>standards:</a:t>
            </a:r>
          </a:p>
          <a:p>
            <a:pPr lvl="1"/>
            <a:r>
              <a:rPr lang="en-US" dirty="0" smtClean="0"/>
              <a:t>Schedule of activities with start and end times</a:t>
            </a:r>
          </a:p>
          <a:p>
            <a:pPr lvl="1"/>
            <a:r>
              <a:rPr lang="en-US" dirty="0" smtClean="0"/>
              <a:t>Goals and measurable outcomes</a:t>
            </a:r>
          </a:p>
          <a:p>
            <a:pPr lvl="1"/>
            <a:r>
              <a:rPr lang="en-US" dirty="0" smtClean="0"/>
              <a:t>Strategies used to achieve goals</a:t>
            </a:r>
          </a:p>
          <a:p>
            <a:pPr lvl="1"/>
            <a:r>
              <a:rPr lang="en-US" dirty="0" smtClean="0"/>
              <a:t>Teaching strategies, and response to questions: What worked and what didn’t work</a:t>
            </a:r>
          </a:p>
          <a:p>
            <a:pPr lvl="1"/>
            <a:r>
              <a:rPr lang="en-US" dirty="0" smtClean="0"/>
              <a:t>Observation noted by DSP as to newly required skills</a:t>
            </a:r>
          </a:p>
          <a:p>
            <a:pPr lvl="1"/>
            <a:r>
              <a:rPr lang="en-US" dirty="0" smtClean="0"/>
              <a:t>Learning styles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23672"/>
            <a:ext cx="8229600" cy="1252728"/>
          </a:xfrm>
        </p:spPr>
        <p:txBody>
          <a:bodyPr/>
          <a:lstStyle/>
          <a:p>
            <a:r>
              <a:rPr lang="en-US" dirty="0"/>
              <a:t>Individualized Day </a:t>
            </a:r>
            <a:r>
              <a:rPr lang="en-US" sz="2700" dirty="0"/>
              <a:t>( February 20 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304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Criteria</a:t>
            </a:r>
          </a:p>
          <a:p>
            <a:pPr lvl="1"/>
            <a:r>
              <a:rPr lang="en-US" dirty="0" smtClean="0"/>
              <a:t>Develop general, non job, task-specific strengths and skills that contribute to getting a job consistent with a person’s goals</a:t>
            </a:r>
          </a:p>
          <a:p>
            <a:r>
              <a:rPr lang="en-US" dirty="0" smtClean="0"/>
              <a:t>Annual assessment- person centered and looks at  vocational, situational, and employment/employment readiness aspects </a:t>
            </a:r>
          </a:p>
          <a:p>
            <a:r>
              <a:rPr lang="en-US" dirty="0" smtClean="0"/>
              <a:t>Volunteering- time limited and based on employment goal, at not-for- profit or gov. agency</a:t>
            </a:r>
          </a:p>
          <a:p>
            <a:r>
              <a:rPr lang="en-US" dirty="0" smtClean="0"/>
              <a:t>Volunteering cannot occur- provider agency or business affiliated with provider on an  on-going basis</a:t>
            </a:r>
          </a:p>
          <a:p>
            <a:r>
              <a:rPr lang="en-US" dirty="0" smtClean="0"/>
              <a:t> Employment Readiness service plan to include: specific outcomes with time frames , functional activities based on choice, strategies for skill development</a:t>
            </a:r>
          </a:p>
          <a:p>
            <a:r>
              <a:rPr lang="en-US" dirty="0" smtClean="0"/>
              <a:t>Have one member with a BS in vocational rehab or similar discipline with 1 year experience with IDD population</a:t>
            </a:r>
          </a:p>
          <a:p>
            <a:pPr marL="301943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Employment Readiness </a:t>
            </a:r>
            <a:r>
              <a:rPr lang="en-US" sz="2700" dirty="0" smtClean="0"/>
              <a:t>( March 7, 2014)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097641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981200"/>
            <a:ext cx="8686799" cy="4144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Home Support Plan submitted annually</a:t>
            </a:r>
          </a:p>
          <a:p>
            <a:pPr lvl="1"/>
            <a:r>
              <a:rPr lang="en-US" dirty="0" smtClean="0"/>
              <a:t>Include training and support activities in one or more of following: daily living skills, independent living skills, community integration, financial management, health and safety , home maker tasks, behavioral supports, coordination of transportation. </a:t>
            </a:r>
          </a:p>
          <a:p>
            <a:r>
              <a:rPr lang="en-US" dirty="0" smtClean="0"/>
              <a:t>Daily progress notes: community activities, </a:t>
            </a:r>
            <a:r>
              <a:rPr lang="en-US" dirty="0" err="1" smtClean="0"/>
              <a:t>habilitative</a:t>
            </a:r>
            <a:r>
              <a:rPr lang="en-US" dirty="0" smtClean="0"/>
              <a:t> supports, special events, dates and times of service, reactions of person to activities and supports</a:t>
            </a:r>
          </a:p>
          <a:p>
            <a:r>
              <a:rPr lang="en-US" dirty="0" smtClean="0"/>
              <a:t>Family members can provider supports – must not be for routine care and supervision normally provided by family, guardian spouse. Must be for services spelled out in ISP goals.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Home Supports </a:t>
            </a:r>
            <a:r>
              <a:rPr lang="en-US" sz="2700" dirty="0" smtClean="0"/>
              <a:t>( March 18, 2014)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799439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600200"/>
            <a:ext cx="86106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Timeline </a:t>
            </a:r>
          </a:p>
          <a:p>
            <a:r>
              <a:rPr lang="en-US" dirty="0" smtClean="0"/>
              <a:t>November 20, 2012- CMS renewal of DC HCBS waiver</a:t>
            </a:r>
          </a:p>
          <a:p>
            <a:r>
              <a:rPr lang="en-US" dirty="0" smtClean="0"/>
              <a:t>January 2013-March 2014 Publication of Emergency Rules for General Provisions and each 2012 waiver service.</a:t>
            </a:r>
          </a:p>
          <a:p>
            <a:r>
              <a:rPr lang="en-US" dirty="0" smtClean="0"/>
              <a:t>January 2014- April 2014- Publication of Final Rulemaking for General Provisions and each 2012 waiver service.</a:t>
            </a:r>
            <a:endParaRPr lang="en-US" sz="2000" dirty="0" smtClean="0"/>
          </a:p>
          <a:p>
            <a:r>
              <a:rPr lang="en-US" sz="2000" dirty="0" smtClean="0"/>
              <a:t>Dates final rulemaking adapted for services reviewed by the PCR: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Day Habilitation = October 28 , 2013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Respite = January 31,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Host Home = February 20 , 2014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Individualized Day Supports = </a:t>
            </a:r>
            <a:r>
              <a:rPr lang="en-US" dirty="0"/>
              <a:t>February 20 , </a:t>
            </a:r>
            <a:r>
              <a:rPr lang="en-US" dirty="0" smtClean="0"/>
              <a:t>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Employment Readiness = March 7,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 Home Supports = March 18,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Supported Living = March 21,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Residential Habilitation = March 21,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Supported Employment = March 26,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General Provisions = April 18, 2014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48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057400"/>
            <a:ext cx="7408333" cy="4343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Waiver rules outlines Supported Living special services: 1:1 supports, skilled nursing supports (new PCR indicators, with transportation (new PCR indicators), </a:t>
            </a:r>
          </a:p>
          <a:p>
            <a:r>
              <a:rPr lang="en-US" dirty="0" smtClean="0"/>
              <a:t>Develop a functional assessment first month of service</a:t>
            </a:r>
          </a:p>
          <a:p>
            <a:r>
              <a:rPr lang="en-US" dirty="0" smtClean="0"/>
              <a:t>Develop Support Plan with measurable objectives based on Functional assessment, using person centered process, that implements ISP goals</a:t>
            </a:r>
          </a:p>
          <a:p>
            <a:r>
              <a:rPr lang="en-US" dirty="0" smtClean="0"/>
              <a:t>Insure staff in day and supported employment services receive training in health care needs as identified by the nurse and on the HCMP</a:t>
            </a:r>
          </a:p>
          <a:p>
            <a:r>
              <a:rPr lang="en-US" dirty="0" smtClean="0"/>
              <a:t>Documentation </a:t>
            </a:r>
            <a:r>
              <a:rPr lang="en-US" dirty="0" smtClean="0"/>
              <a:t>of nursing care and assessments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Supported Living </a:t>
            </a:r>
            <a:r>
              <a:rPr lang="en-US" sz="2700" dirty="0" smtClean="0"/>
              <a:t>(March 21, 2014)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520699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667000"/>
            <a:ext cx="7408333" cy="3657600"/>
          </a:xfrm>
        </p:spPr>
        <p:txBody>
          <a:bodyPr/>
          <a:lstStyle/>
          <a:p>
            <a:r>
              <a:rPr lang="en-US" dirty="0" smtClean="0"/>
              <a:t>Complete a functional assessment within the first month of services and use this in the development of a support plan </a:t>
            </a:r>
          </a:p>
          <a:p>
            <a:r>
              <a:rPr lang="en-US" dirty="0" smtClean="0"/>
              <a:t>Except of requirements under general provisions, there is little change in this waiver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Residential Habilitation </a:t>
            </a:r>
            <a:r>
              <a:rPr lang="en-US" sz="2700" dirty="0" smtClean="0"/>
              <a:t>(March 21, 2014) 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852272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724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Three models</a:t>
            </a:r>
          </a:p>
          <a:p>
            <a:pPr lvl="1"/>
            <a:r>
              <a:rPr lang="en-US" dirty="0" smtClean="0"/>
              <a:t>Individual, Group Supported Employment – 2-8 people, Entrepreneurial- small business development</a:t>
            </a:r>
          </a:p>
          <a:p>
            <a:r>
              <a:rPr lang="en-US" dirty="0" smtClean="0"/>
              <a:t>Types of Service</a:t>
            </a:r>
          </a:p>
          <a:p>
            <a:pPr lvl="1"/>
            <a:r>
              <a:rPr lang="en-US" dirty="0" smtClean="0"/>
              <a:t>I&amp;A- determine interests, strengths, preferences, and skills with a resultant person-centered employment plan( including tasks identified for </a:t>
            </a:r>
            <a:r>
              <a:rPr lang="en-US" dirty="0" smtClean="0"/>
              <a:t>sm. </a:t>
            </a:r>
            <a:r>
              <a:rPr lang="en-US" dirty="0" smtClean="0"/>
              <a:t>business startup)</a:t>
            </a:r>
          </a:p>
          <a:p>
            <a:pPr lvl="1"/>
            <a:r>
              <a:rPr lang="en-US" dirty="0" smtClean="0"/>
              <a:t>Job Placement- completing applications, visiting work sites, interview, implementation of business plan</a:t>
            </a:r>
          </a:p>
          <a:p>
            <a:pPr lvl="1"/>
            <a:r>
              <a:rPr lang="en-US" dirty="0" smtClean="0"/>
              <a:t>Job Training and Support- enhance work performance as it relates to job requirements, transportation, appropriate attire, work social skills</a:t>
            </a:r>
          </a:p>
          <a:p>
            <a:pPr lvl="1"/>
            <a:r>
              <a:rPr lang="en-US" dirty="0" smtClean="0"/>
              <a:t>Long Term Follow along- enhance job stability, facilitate development of natural supports at job site.</a:t>
            </a:r>
          </a:p>
          <a:p>
            <a:r>
              <a:rPr lang="en-US" dirty="0" smtClean="0"/>
              <a:t>When needed- work to insure functional job adaptations and/or modifications are put in place</a:t>
            </a:r>
          </a:p>
          <a:p>
            <a:r>
              <a:rPr lang="en-US" dirty="0" smtClean="0"/>
              <a:t>When needed- Develop an emergency back up support plan</a:t>
            </a:r>
          </a:p>
          <a:p>
            <a:r>
              <a:rPr lang="en-US" dirty="0" smtClean="0"/>
              <a:t>Time in transportation to and from the site is not reimbursable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Supported Employment </a:t>
            </a:r>
            <a:r>
              <a:rPr lang="en-US" sz="2700" dirty="0" smtClean="0"/>
              <a:t>(March 26, 2014)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28149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Based on the new waiver rules, the PCR indicators have been changed.  There are:</a:t>
            </a:r>
          </a:p>
          <a:p>
            <a:pPr lvl="1"/>
            <a:r>
              <a:rPr lang="en-US" dirty="0" smtClean="0"/>
              <a:t>New indicators</a:t>
            </a:r>
          </a:p>
          <a:p>
            <a:pPr lvl="1"/>
            <a:r>
              <a:rPr lang="en-US" dirty="0" smtClean="0"/>
              <a:t>Changed Indicators</a:t>
            </a:r>
          </a:p>
          <a:p>
            <a:pPr lvl="1"/>
            <a:r>
              <a:rPr lang="en-US" dirty="0" smtClean="0"/>
              <a:t>Eliminated Indicators</a:t>
            </a:r>
          </a:p>
          <a:p>
            <a:r>
              <a:rPr lang="en-US" dirty="0" smtClean="0"/>
              <a:t>Additionally there will be new guidance for some of the current indicators that are based on new waiver requirements that have been outlined in this presentation. </a:t>
            </a:r>
          </a:p>
          <a:p>
            <a:r>
              <a:rPr lang="en-US" dirty="0" smtClean="0"/>
              <a:t>REVIEW THE WAIVER RULES FOR SERVICES IN YOUR ORGANIZATION.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PCR tool indicators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835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817914"/>
            <a:ext cx="83058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next?</a:t>
            </a:r>
          </a:p>
          <a:p>
            <a:endParaRPr lang="en-US" sz="2400" dirty="0" smtClean="0"/>
          </a:p>
          <a:p>
            <a:r>
              <a:rPr lang="en-US" sz="2400" dirty="0" smtClean="0"/>
              <a:t>KNOW THE </a:t>
            </a:r>
            <a:r>
              <a:rPr lang="en-US" sz="2400" dirty="0"/>
              <a:t>WAIVER RULES FOR SERVICES IN YOUR ORGANIZATION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INSURE </a:t>
            </a:r>
            <a:r>
              <a:rPr lang="en-US" sz="2400" dirty="0" smtClean="0"/>
              <a:t>IMPLEMENTION OF </a:t>
            </a:r>
            <a:r>
              <a:rPr lang="en-US" sz="2400" smtClean="0"/>
              <a:t>REQUIREMENTS HAS STARTED </a:t>
            </a:r>
            <a:r>
              <a:rPr lang="en-US" sz="2400" dirty="0" smtClean="0"/>
              <a:t>PER THE FINAL </a:t>
            </a:r>
            <a:r>
              <a:rPr lang="en-US" sz="2400" smtClean="0"/>
              <a:t>RULE DATE FOR EACH SERVICE PROVIDED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STARTING OCTOBER 1, 2014, PCR </a:t>
            </a:r>
            <a:r>
              <a:rPr lang="en-US" sz="2400" dirty="0" smtClean="0"/>
              <a:t>TEAM WILL BE MEASURING </a:t>
            </a:r>
            <a:r>
              <a:rPr lang="en-US" sz="2400" dirty="0"/>
              <a:t>P</a:t>
            </a:r>
            <a:r>
              <a:rPr lang="en-US" sz="2400" dirty="0" smtClean="0"/>
              <a:t>ROVIDER </a:t>
            </a:r>
            <a:r>
              <a:rPr lang="en-US" sz="2400" dirty="0" smtClean="0"/>
              <a:t>IMPLEMENTATION OF THESE </a:t>
            </a:r>
            <a:r>
              <a:rPr lang="en-US" sz="2400" dirty="0" smtClean="0"/>
              <a:t>RULES</a:t>
            </a:r>
            <a:endParaRPr lang="en-US" sz="2400" dirty="0"/>
          </a:p>
          <a:p>
            <a:endParaRPr lang="en-US" sz="24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08303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752600"/>
            <a:ext cx="85344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/>
              <a:t>Final Rules have dates from October 28 , 2013 with the last of the rules becoming finalized April 18, 2014.</a:t>
            </a:r>
          </a:p>
          <a:p>
            <a:pPr marL="0" lvl="1"/>
            <a:endParaRPr lang="en-US" sz="2000" dirty="0"/>
          </a:p>
          <a:p>
            <a:pPr marL="0" lvl="1"/>
            <a:r>
              <a:rPr lang="en-US" sz="2000" dirty="0" smtClean="0"/>
              <a:t>What does this mean?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Service Rules have been in effect since their respective implementation dates.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Establish general standards for services provided to participants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Establish </a:t>
            </a:r>
            <a:r>
              <a:rPr lang="en-US" sz="2000" dirty="0"/>
              <a:t>c</a:t>
            </a:r>
            <a:r>
              <a:rPr lang="en-US" sz="2000" dirty="0" smtClean="0"/>
              <a:t>onditions of participation for providers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Providers should already have these in place and be implementing them.</a:t>
            </a:r>
          </a:p>
          <a:p>
            <a:pPr marL="0" lvl="1"/>
            <a:endParaRPr lang="en-US" sz="2000" dirty="0"/>
          </a:p>
          <a:p>
            <a:pPr marL="0" lvl="1"/>
            <a:r>
              <a:rPr lang="en-US" sz="2000" dirty="0" smtClean="0"/>
              <a:t>When will the PCR begin measuring these standards?</a:t>
            </a:r>
          </a:p>
          <a:p>
            <a:pPr marL="0" lvl="1"/>
            <a:r>
              <a:rPr lang="en-US" sz="2000" dirty="0" smtClean="0"/>
              <a:t>October 1, 2014</a:t>
            </a:r>
          </a:p>
          <a:p>
            <a:pPr marL="0" lvl="1"/>
            <a:endParaRPr lang="en-US" sz="2000" dirty="0"/>
          </a:p>
          <a:p>
            <a:pPr marL="0" lvl="1"/>
            <a:r>
              <a:rPr lang="en-US" sz="2000" dirty="0" smtClean="0"/>
              <a:t>What </a:t>
            </a:r>
            <a:r>
              <a:rPr lang="en-US" sz="2000" b="1" dirty="0" smtClean="0"/>
              <a:t>changes</a:t>
            </a:r>
            <a:r>
              <a:rPr lang="en-US" sz="2000" dirty="0" smtClean="0"/>
              <a:t> to the waivers will the PCR be measuring?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905000"/>
            <a:ext cx="7408333" cy="3450696"/>
          </a:xfrm>
        </p:spPr>
        <p:txBody>
          <a:bodyPr/>
          <a:lstStyle/>
          <a:p>
            <a:r>
              <a:rPr lang="en-US" dirty="0" smtClean="0"/>
              <a:t>Provider Qualifications-</a:t>
            </a:r>
          </a:p>
          <a:p>
            <a:pPr lvl="1"/>
            <a:r>
              <a:rPr lang="en-US" dirty="0" smtClean="0"/>
              <a:t>Owners/operators have degree in SS field + 3 </a:t>
            </a:r>
            <a:r>
              <a:rPr lang="en-US" dirty="0" err="1" smtClean="0"/>
              <a:t>yrs</a:t>
            </a:r>
            <a:r>
              <a:rPr lang="en-US" dirty="0" smtClean="0"/>
              <a:t>  experience ( degree in non SS field with 5 </a:t>
            </a:r>
            <a:r>
              <a:rPr lang="en-US" dirty="0" err="1" smtClean="0"/>
              <a:t>yrs</a:t>
            </a:r>
            <a:r>
              <a:rPr lang="en-US" dirty="0" smtClean="0"/>
              <a:t> exp.)</a:t>
            </a:r>
          </a:p>
          <a:p>
            <a:pPr lvl="1"/>
            <a:r>
              <a:rPr lang="en-US" dirty="0" smtClean="0"/>
              <a:t>Program Manger- BS in SS field and 5 </a:t>
            </a:r>
            <a:r>
              <a:rPr lang="en-US" dirty="0" err="1" smtClean="0"/>
              <a:t>yrs</a:t>
            </a:r>
            <a:r>
              <a:rPr lang="en-US" dirty="0" smtClean="0"/>
              <a:t> leadership/management experience ( MS degree with 3 </a:t>
            </a:r>
            <a:r>
              <a:rPr lang="en-US" dirty="0" err="1" smtClean="0"/>
              <a:t>yrs</a:t>
            </a:r>
            <a:r>
              <a:rPr lang="en-US" dirty="0" smtClean="0"/>
              <a:t> exp.)</a:t>
            </a:r>
          </a:p>
          <a:p>
            <a:pPr lvl="1"/>
            <a:r>
              <a:rPr lang="en-US" dirty="0" smtClean="0"/>
              <a:t>Supervisor of DSP have two years of experience in DD services</a:t>
            </a:r>
          </a:p>
          <a:p>
            <a:pPr marL="301943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General Provisions </a:t>
            </a:r>
            <a:r>
              <a:rPr lang="en-US" sz="2400" dirty="0" smtClean="0"/>
              <a:t>(April 18, 2014)</a:t>
            </a:r>
            <a:br>
              <a:rPr lang="en-US" sz="2400" dirty="0" smtClean="0"/>
            </a:br>
            <a:r>
              <a:rPr lang="en-US" sz="2400" dirty="0" smtClean="0"/>
              <a:t>Covers all services in the PCR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2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8800"/>
            <a:ext cx="7408333" cy="3450696"/>
          </a:xfrm>
        </p:spPr>
        <p:txBody>
          <a:bodyPr/>
          <a:lstStyle/>
          <a:p>
            <a:r>
              <a:rPr lang="en-US" dirty="0" smtClean="0"/>
              <a:t>Services providing transportation</a:t>
            </a:r>
          </a:p>
          <a:p>
            <a:pPr lvl="1"/>
            <a:r>
              <a:rPr lang="en-US" dirty="0" smtClean="0"/>
              <a:t>Vehicle has valid license/registration/insurance/ Certificate of Inspection ( 6mo)/ functioning seatbelts/ air conditioning/ Certified by Washington Metropolitan </a:t>
            </a:r>
            <a:r>
              <a:rPr lang="en-US" dirty="0" smtClean="0"/>
              <a:t>Area </a:t>
            </a:r>
            <a:r>
              <a:rPr lang="en-US" dirty="0" smtClean="0"/>
              <a:t>Transit Commission/ adapted to mobility needs/ regular safety checks</a:t>
            </a:r>
          </a:p>
          <a:p>
            <a:pPr lvl="1"/>
            <a:r>
              <a:rPr lang="en-US" dirty="0" smtClean="0"/>
              <a:t>Staff has valid license, CPR, First Aid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Provisions </a:t>
            </a:r>
            <a:r>
              <a:rPr lang="en-US" sz="2400" dirty="0"/>
              <a:t>(April 18, 2014)</a:t>
            </a:r>
            <a:br>
              <a:rPr lang="en-US" sz="2400" dirty="0"/>
            </a:br>
            <a:r>
              <a:rPr lang="en-US" sz="2400" dirty="0"/>
              <a:t>Covers all services in the PCR</a:t>
            </a:r>
          </a:p>
        </p:txBody>
      </p:sp>
    </p:spTree>
    <p:extLst>
      <p:ext uri="{BB962C8B-B14F-4D97-AF65-F5344CB8AC3E}">
        <p14:creationId xmlns:p14="http://schemas.microsoft.com/office/powerpoint/2010/main" val="2349574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752600"/>
            <a:ext cx="7408333" cy="3450696"/>
          </a:xfrm>
        </p:spPr>
        <p:txBody>
          <a:bodyPr>
            <a:normAutofit/>
          </a:bodyPr>
          <a:lstStyle/>
          <a:p>
            <a:r>
              <a:rPr lang="en-US" dirty="0" smtClean="0"/>
              <a:t>ISP</a:t>
            </a:r>
          </a:p>
          <a:p>
            <a:pPr lvl="1"/>
            <a:r>
              <a:rPr lang="en-US" dirty="0" smtClean="0"/>
              <a:t>Develop </a:t>
            </a:r>
            <a:r>
              <a:rPr lang="en-US" dirty="0" smtClean="0"/>
              <a:t>goals/objectives within 30 days of initiation of services</a:t>
            </a:r>
          </a:p>
          <a:p>
            <a:pPr lvl="1"/>
            <a:r>
              <a:rPr lang="en-US" dirty="0" smtClean="0"/>
              <a:t>Submit quarterly reports no later then 7 (b) days after end of quarter. Quarter begins on effective date of ISP</a:t>
            </a:r>
          </a:p>
          <a:p>
            <a:pPr lvl="1"/>
            <a:r>
              <a:rPr lang="en-US" dirty="0" smtClean="0"/>
              <a:t>Quarterly report to SC, family as applicable, substitute decision maker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Provisions </a:t>
            </a:r>
            <a:r>
              <a:rPr lang="en-US" sz="2700" dirty="0"/>
              <a:t>(April 18, 2014)</a:t>
            </a:r>
            <a:br>
              <a:rPr lang="en-US" sz="2700" dirty="0"/>
            </a:br>
            <a:r>
              <a:rPr lang="en-US" sz="2700" dirty="0"/>
              <a:t>Covers all services in the PCR</a:t>
            </a:r>
          </a:p>
        </p:txBody>
      </p:sp>
    </p:spTree>
    <p:extLst>
      <p:ext uri="{BB962C8B-B14F-4D97-AF65-F5344CB8AC3E}">
        <p14:creationId xmlns:p14="http://schemas.microsoft.com/office/powerpoint/2010/main" val="318952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752600"/>
            <a:ext cx="7408333" cy="4114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Records</a:t>
            </a:r>
          </a:p>
          <a:p>
            <a:pPr lvl="1"/>
            <a:r>
              <a:rPr lang="en-US" dirty="0" smtClean="0"/>
              <a:t>Full access to all records to DHCF and DDS staff, including archival records. </a:t>
            </a:r>
          </a:p>
          <a:p>
            <a:pPr lvl="1"/>
            <a:r>
              <a:rPr lang="en-US" dirty="0" smtClean="0"/>
              <a:t>Providers Functional Assessment for each service</a:t>
            </a:r>
          </a:p>
          <a:p>
            <a:pPr lvl="1"/>
            <a:r>
              <a:rPr lang="en-US" dirty="0" smtClean="0"/>
              <a:t>Schedule of </a:t>
            </a:r>
            <a:r>
              <a:rPr lang="en-US" dirty="0" smtClean="0"/>
              <a:t>person’s </a:t>
            </a:r>
            <a:r>
              <a:rPr lang="en-US" dirty="0" smtClean="0"/>
              <a:t>community activities including strategies to execute goals, date and time of activity</a:t>
            </a:r>
          </a:p>
          <a:p>
            <a:pPr lvl="1"/>
            <a:r>
              <a:rPr lang="en-US" dirty="0" smtClean="0"/>
              <a:t>For all goals- </a:t>
            </a:r>
            <a:r>
              <a:rPr lang="en-US" dirty="0" smtClean="0"/>
              <a:t> teaching </a:t>
            </a:r>
            <a:r>
              <a:rPr lang="en-US" dirty="0" smtClean="0"/>
              <a:t>strategies utilized, person’s response to strategies.</a:t>
            </a:r>
          </a:p>
          <a:p>
            <a:pPr lvl="1"/>
            <a:r>
              <a:rPr lang="en-US" dirty="0" smtClean="0"/>
              <a:t>Supervision Plan for DSPs to include: performance goals, job description, DSP feedback section, signatures and dates of DSP and supervisor</a:t>
            </a:r>
          </a:p>
          <a:p>
            <a:pPr lvl="1"/>
            <a:r>
              <a:rPr lang="en-US" dirty="0" smtClean="0"/>
              <a:t>General information sheet: name, demographics, health information, important people in person’s life and on team etc.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Provisions </a:t>
            </a:r>
            <a:r>
              <a:rPr lang="en-US" sz="2700" dirty="0"/>
              <a:t>(April 18, 2014)</a:t>
            </a:r>
            <a:br>
              <a:rPr lang="en-US" sz="2700" dirty="0"/>
            </a:br>
            <a:r>
              <a:rPr lang="en-US" sz="2700" dirty="0"/>
              <a:t>Covers all services in the PCR</a:t>
            </a:r>
          </a:p>
        </p:txBody>
      </p:sp>
    </p:spTree>
    <p:extLst>
      <p:ext uri="{BB962C8B-B14F-4D97-AF65-F5344CB8AC3E}">
        <p14:creationId xmlns:p14="http://schemas.microsoft.com/office/powerpoint/2010/main" val="774138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8800"/>
            <a:ext cx="7408333" cy="4572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Minimum Daily progress notes for all services</a:t>
            </a:r>
          </a:p>
          <a:p>
            <a:pPr lvl="1"/>
            <a:r>
              <a:rPr lang="en-US" dirty="0" smtClean="0"/>
              <a:t>Progress on goals, health/behavioral events, community activities, start/stop time of any services, DSP’s signature, matters requiring F/U. </a:t>
            </a:r>
          </a:p>
          <a:p>
            <a:r>
              <a:rPr lang="en-US" dirty="0" smtClean="0"/>
              <a:t>Quarterly notes</a:t>
            </a:r>
          </a:p>
          <a:p>
            <a:pPr lvl="1"/>
            <a:r>
              <a:rPr lang="en-US" dirty="0" smtClean="0"/>
              <a:t>Analysis of goals, service interventions provided and effectiveness, </a:t>
            </a:r>
            <a:r>
              <a:rPr lang="en-US" dirty="0" err="1" smtClean="0"/>
              <a:t>habililtative</a:t>
            </a:r>
            <a:r>
              <a:rPr lang="en-US" dirty="0" smtClean="0"/>
              <a:t> support activities , modifications or recommendations. </a:t>
            </a:r>
          </a:p>
          <a:p>
            <a:r>
              <a:rPr lang="en-US" dirty="0" smtClean="0"/>
              <a:t>Policy developed for location of records for non- facility based programs ( SE, and Individualized Day)</a:t>
            </a:r>
          </a:p>
          <a:p>
            <a:r>
              <a:rPr lang="en-US" dirty="0" smtClean="0"/>
              <a:t>Electronic records</a:t>
            </a:r>
          </a:p>
          <a:p>
            <a:pPr lvl="1"/>
            <a:r>
              <a:rPr lang="en-US" dirty="0" smtClean="0"/>
              <a:t>Controls to insure integrity, accuracy, authenticity, reliability</a:t>
            </a:r>
          </a:p>
          <a:p>
            <a:pPr lvl="1"/>
            <a:r>
              <a:rPr lang="en-US" dirty="0" smtClean="0"/>
              <a:t>Ability to retain, preserve, retrieve and reproduce</a:t>
            </a:r>
          </a:p>
          <a:p>
            <a:pPr lvl="1"/>
            <a:r>
              <a:rPr lang="en-US" dirty="0" smtClean="0"/>
              <a:t>Ability to convert paper originals back to paper copies</a:t>
            </a:r>
          </a:p>
          <a:p>
            <a:pPr lvl="1"/>
            <a:r>
              <a:rPr lang="en-US" dirty="0" smtClean="0"/>
              <a:t>Ability to create back-up files</a:t>
            </a:r>
          </a:p>
          <a:p>
            <a:pPr lvl="1"/>
            <a:r>
              <a:rPr lang="en-US" dirty="0" smtClean="0"/>
              <a:t>Appropriate security for records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Provisions </a:t>
            </a:r>
            <a:r>
              <a:rPr lang="en-US" sz="2700" dirty="0"/>
              <a:t>(April 18, 2014)</a:t>
            </a:r>
            <a:br>
              <a:rPr lang="en-US" sz="2700" dirty="0"/>
            </a:br>
            <a:r>
              <a:rPr lang="en-US" sz="2700" dirty="0"/>
              <a:t>Covers all services in the PCR</a:t>
            </a:r>
          </a:p>
        </p:txBody>
      </p:sp>
    </p:spTree>
    <p:extLst>
      <p:ext uri="{BB962C8B-B14F-4D97-AF65-F5344CB8AC3E}">
        <p14:creationId xmlns:p14="http://schemas.microsoft.com/office/powerpoint/2010/main" val="1402099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2057400"/>
            <a:ext cx="7408333" cy="3450696"/>
          </a:xfrm>
        </p:spPr>
        <p:txBody>
          <a:bodyPr/>
          <a:lstStyle/>
          <a:p>
            <a:r>
              <a:rPr lang="en-US" dirty="0" smtClean="0"/>
              <a:t>Individual Rights</a:t>
            </a:r>
          </a:p>
          <a:p>
            <a:pPr lvl="1"/>
            <a:r>
              <a:rPr lang="en-US" dirty="0" smtClean="0"/>
              <a:t>Review 1911.1 to insure that you are covering these topic areas when talking to people about their rights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Provisions </a:t>
            </a:r>
            <a:r>
              <a:rPr lang="en-US" sz="2700" dirty="0"/>
              <a:t>(April 18, 2014)</a:t>
            </a:r>
            <a:br>
              <a:rPr lang="en-US" sz="2700" dirty="0"/>
            </a:br>
            <a:r>
              <a:rPr lang="en-US" sz="2700" dirty="0"/>
              <a:t>Covers all services in the PCR</a:t>
            </a:r>
          </a:p>
        </p:txBody>
      </p:sp>
    </p:spTree>
    <p:extLst>
      <p:ext uri="{BB962C8B-B14F-4D97-AF65-F5344CB8AC3E}">
        <p14:creationId xmlns:p14="http://schemas.microsoft.com/office/powerpoint/2010/main" val="156244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480</TotalTime>
  <Words>1890</Words>
  <Application>Microsoft Office PowerPoint</Application>
  <PresentationFormat>On-screen Show (4:3)</PresentationFormat>
  <Paragraphs>167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Waveform</vt:lpstr>
      <vt:lpstr>PCR Tool Changes for 2014</vt:lpstr>
      <vt:lpstr>PowerPoint Presentation</vt:lpstr>
      <vt:lpstr>PowerPoint Presentation</vt:lpstr>
      <vt:lpstr>General Provisions (April 18, 2014) Covers all services in the PCR</vt:lpstr>
      <vt:lpstr>General Provisions (April 18, 2014) Covers all services in the PCR</vt:lpstr>
      <vt:lpstr>General Provisions (April 18, 2014) Covers all services in the PCR</vt:lpstr>
      <vt:lpstr>General Provisions (April 18, 2014) Covers all services in the PCR</vt:lpstr>
      <vt:lpstr>General Provisions (April 18, 2014) Covers all services in the PCR</vt:lpstr>
      <vt:lpstr>General Provisions (April 18, 2014) Covers all services in the PCR</vt:lpstr>
      <vt:lpstr>Day Habilitation (October 28, 2013)  </vt:lpstr>
      <vt:lpstr>Day Habilitation (October 28, 2013) </vt:lpstr>
      <vt:lpstr>Respite (January 31, 2014) </vt:lpstr>
      <vt:lpstr>Host Home ( February 20, 2014)</vt:lpstr>
      <vt:lpstr>Host Home ( February 20, 2014)</vt:lpstr>
      <vt:lpstr>Individualized Day ( February 20 2014)</vt:lpstr>
      <vt:lpstr>Individualized Day ( February 20 2014)</vt:lpstr>
      <vt:lpstr>Individualized Day ( February 20 2014)</vt:lpstr>
      <vt:lpstr>Employment Readiness ( March 7, 2014)</vt:lpstr>
      <vt:lpstr>In Home Supports ( March 18, 2014)</vt:lpstr>
      <vt:lpstr>Supported Living (March 21, 2014)</vt:lpstr>
      <vt:lpstr>Residential Habilitation (March 21, 2014) </vt:lpstr>
      <vt:lpstr>Supported Employment (March 26, 2014)</vt:lpstr>
      <vt:lpstr>New PCR tool indicators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PCR Tool Changes</dc:title>
  <dc:creator>Barbara Stachowiak</dc:creator>
  <cp:lastModifiedBy>Barbara Stachowiak</cp:lastModifiedBy>
  <cp:revision>40</cp:revision>
  <dcterms:created xsi:type="dcterms:W3CDTF">2014-08-06T18:50:33Z</dcterms:created>
  <dcterms:modified xsi:type="dcterms:W3CDTF">2014-08-08T18:49:41Z</dcterms:modified>
</cp:coreProperties>
</file>