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2" r:id="rId7"/>
    <p:sldId id="264" r:id="rId8"/>
    <p:sldId id="265" r:id="rId9"/>
    <p:sldId id="266" r:id="rId10"/>
    <p:sldId id="267" r:id="rId11"/>
    <p:sldId id="269" r:id="rId12"/>
    <p:sldId id="268" r:id="rId13"/>
    <p:sldId id="271"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F4F"/>
    <a:srgbClr val="C4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9" autoAdjust="0"/>
    <p:restoredTop sz="94660"/>
  </p:normalViewPr>
  <p:slideViewPr>
    <p:cSldViewPr snapToGrid="0" snapToObjects="1" showGuides="1">
      <p:cViewPr>
        <p:scale>
          <a:sx n="100" d="100"/>
          <a:sy n="100" d="100"/>
        </p:scale>
        <p:origin x="-2028" y="-3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9D21CA-4368-DC42-977B-52126C9F9BC4}" type="datetimeFigureOut">
              <a:rPr lang="en-US" smtClean="0"/>
              <a:pPr/>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810AC-92B2-C843-AD7B-EBCA31EF58C3}" type="slidenum">
              <a:rPr lang="en-US" smtClean="0"/>
              <a:pPr/>
              <a:t>‹#›</a:t>
            </a:fld>
            <a:endParaRPr lang="en-US"/>
          </a:p>
        </p:txBody>
      </p:sp>
    </p:spTree>
    <p:extLst>
      <p:ext uri="{BB962C8B-B14F-4D97-AF65-F5344CB8AC3E}">
        <p14:creationId xmlns:p14="http://schemas.microsoft.com/office/powerpoint/2010/main" val="17838428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IDS quarterly requirements not being met</a:t>
            </a:r>
          </a:p>
          <a:p>
            <a:r>
              <a:rPr lang="en-US" sz="1200" kern="1200" dirty="0" smtClean="0">
                <a:solidFill>
                  <a:schemeClr val="tx1"/>
                </a:solidFill>
                <a:effectLst/>
                <a:latin typeface="+mn-lt"/>
                <a:ea typeface="+mn-ea"/>
                <a:cs typeface="+mn-cs"/>
              </a:rPr>
              <a:t>Recommendations for modifications not discussed when data suggested they were needed</a:t>
            </a:r>
          </a:p>
          <a:p>
            <a:r>
              <a:rPr lang="en-US" sz="1200" kern="1200" dirty="0" smtClean="0">
                <a:solidFill>
                  <a:schemeClr val="tx1"/>
                </a:solidFill>
                <a:effectLst/>
                <a:latin typeface="+mn-lt"/>
                <a:ea typeface="+mn-ea"/>
                <a:cs typeface="+mn-cs"/>
              </a:rPr>
              <a:t>Lack of Financial reporting ( for Residential )</a:t>
            </a:r>
          </a:p>
          <a:p>
            <a:r>
              <a:rPr lang="en-US" sz="1200" kern="1200" dirty="0" smtClean="0">
                <a:solidFill>
                  <a:schemeClr val="tx1"/>
                </a:solidFill>
                <a:effectLst/>
                <a:latin typeface="+mn-lt"/>
                <a:ea typeface="+mn-ea"/>
                <a:cs typeface="+mn-cs"/>
              </a:rPr>
              <a:t>Lack of training of staff on reporting requirements so problems continued from one quarter to the next</a:t>
            </a:r>
          </a:p>
          <a:p>
            <a:r>
              <a:rPr lang="en-US" sz="1200" kern="1200" dirty="0" smtClean="0">
                <a:solidFill>
                  <a:schemeClr val="tx1"/>
                </a:solidFill>
                <a:effectLst/>
                <a:latin typeface="+mn-lt"/>
                <a:ea typeface="+mn-ea"/>
                <a:cs typeface="+mn-cs"/>
              </a:rPr>
              <a:t>Lack of tying in activities in the quarter with what is meaningful to the person</a:t>
            </a:r>
          </a:p>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11</a:t>
            </a:fld>
            <a:endParaRPr lang="en-US"/>
          </a:p>
        </p:txBody>
      </p:sp>
    </p:spTree>
    <p:extLst>
      <p:ext uri="{BB962C8B-B14F-4D97-AF65-F5344CB8AC3E}">
        <p14:creationId xmlns:p14="http://schemas.microsoft.com/office/powerpoint/2010/main" val="2788674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B810AC-92B2-C843-AD7B-EBCA31EF58C3}" type="slidenum">
              <a:rPr lang="en-US" smtClean="0"/>
              <a:pPr/>
              <a:t>14</a:t>
            </a:fld>
            <a:endParaRPr lang="en-US"/>
          </a:p>
        </p:txBody>
      </p:sp>
    </p:spTree>
    <p:extLst>
      <p:ext uri="{BB962C8B-B14F-4D97-AF65-F5344CB8AC3E}">
        <p14:creationId xmlns:p14="http://schemas.microsoft.com/office/powerpoint/2010/main" val="1643976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14160DDSS_logo_DDSfinal.png"/>
          <p:cNvPicPr>
            <a:picLocks noChangeAspect="1"/>
          </p:cNvPicPr>
          <p:nvPr userDrawn="1"/>
        </p:nvPicPr>
        <p:blipFill>
          <a:blip r:embed="rId2"/>
          <a:stretch>
            <a:fillRect/>
          </a:stretch>
        </p:blipFill>
        <p:spPr>
          <a:xfrm>
            <a:off x="7490778" y="486713"/>
            <a:ext cx="1242490" cy="1533172"/>
          </a:xfrm>
          <a:prstGeom prst="rect">
            <a:avLst/>
          </a:prstGeom>
        </p:spPr>
      </p:pic>
      <p:sp>
        <p:nvSpPr>
          <p:cNvPr id="13" name="Rectangle 12"/>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9/26/2019</a:t>
            </a:fld>
            <a:endParaRPr lang="en-US" dirty="0"/>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C40033"/>
              </a:buClr>
              <a:defRPr>
                <a:latin typeface="Gill Sans Std Light"/>
              </a:defRPr>
            </a:lvl1pPr>
            <a:lvl2pPr>
              <a:buClr>
                <a:srgbClr val="C40033"/>
              </a:buClr>
              <a:defRPr>
                <a:latin typeface="Gill Sans Std Light"/>
              </a:defRPr>
            </a:lvl2pPr>
            <a:lvl3pPr>
              <a:buClr>
                <a:srgbClr val="C40033"/>
              </a:buClr>
              <a:defRPr>
                <a:latin typeface="Gill Sans Std Light"/>
              </a:defRPr>
            </a:lvl3pPr>
            <a:lvl4pPr>
              <a:buClr>
                <a:srgbClr val="C40033"/>
              </a:buClr>
              <a:defRPr>
                <a:latin typeface="Gill Sans Std Light"/>
              </a:defRPr>
            </a:lvl4pPr>
            <a:lvl5pPr>
              <a:buClr>
                <a:srgbClr val="C40033"/>
              </a:buClr>
              <a:defRPr>
                <a:latin typeface="Gill Sans Std 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9/26/2019</a:t>
            </a:fld>
            <a:endParaRPr lang="en-US" dirty="0"/>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9/26/2019</a:t>
            </a:fld>
            <a:endParaRPr lang="en-US" dirty="0"/>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smtClean="0"/>
              <a:t>Slide Subhead</a:t>
            </a:r>
            <a:endParaRPr lang="en-US" dirty="0"/>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9/26/2019</a:t>
            </a:fld>
            <a:endParaRPr lang="en-US" dirty="0"/>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C40033"/>
              </a:buClr>
              <a:defRPr sz="3200">
                <a:latin typeface="Gill Sans Std Light"/>
              </a:defRPr>
            </a:lvl1pPr>
            <a:lvl2pPr>
              <a:buClr>
                <a:srgbClr val="C40033"/>
              </a:buClr>
              <a:defRPr sz="2800">
                <a:latin typeface="Gill Sans Std Light"/>
              </a:defRPr>
            </a:lvl2pPr>
            <a:lvl3pPr>
              <a:buClr>
                <a:srgbClr val="C40033"/>
              </a:buClr>
              <a:defRPr sz="2400">
                <a:latin typeface="Gill Sans Std Light"/>
              </a:defRPr>
            </a:lvl3pPr>
            <a:lvl4pPr>
              <a:buClr>
                <a:srgbClr val="C40033"/>
              </a:buClr>
              <a:defRPr sz="2000">
                <a:latin typeface="Gill Sans Std Light"/>
              </a:defRPr>
            </a:lvl4pPr>
            <a:lvl5pPr>
              <a:buClr>
                <a:srgbClr val="C40033"/>
              </a:buClr>
              <a:defRPr sz="2000">
                <a:latin typeface="Gill Sans Std Ligh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3134388"/>
            <a:ext cx="2551113" cy="2991775"/>
          </a:xfrm>
          <a:prstGeom prst="rect">
            <a:avLst/>
          </a:prstGeom>
        </p:spPr>
        <p:txBody>
          <a:bodyPr lIns="0" tIns="0" rIns="0" bIns="0"/>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9/26/2019</a:t>
            </a:fld>
            <a:endParaRPr lang="en-US" dirty="0"/>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smtClean="0"/>
              <a:t>Slide Subhead</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fld id="{7D289284-70B2-944D-BA0D-80D5B831EF78}" type="datetimeFigureOut">
              <a:rPr lang="en-US" smtClean="0"/>
              <a:pPr/>
              <a:t>9/26/2019</a:t>
            </a:fld>
            <a:endParaRPr lang="en-US" dirty="0"/>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endParaRPr lang="en-US" dirty="0"/>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fld id="{4A75BE36-4E3E-C248-B598-07ED9BB6E0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14160DDSS_logo_DDSfinal.png"/>
          <p:cNvPicPr>
            <a:picLocks noChangeAspect="1"/>
          </p:cNvPicPr>
          <p:nvPr userDrawn="1"/>
        </p:nvPicPr>
        <p:blipFill>
          <a:blip r:embed="rId9"/>
          <a:stretch>
            <a:fillRect/>
          </a:stretch>
        </p:blipFill>
        <p:spPr>
          <a:xfrm>
            <a:off x="8215889" y="422006"/>
            <a:ext cx="718095" cy="886094"/>
          </a:xfrm>
          <a:prstGeom prst="rect">
            <a:avLst/>
          </a:prstGeom>
        </p:spPr>
      </p:pic>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575753"/>
            <a:ext cx="9144000" cy="1234572"/>
          </a:xfrm>
          <a:prstGeom prst="rect">
            <a:avLst/>
          </a:prstGeom>
        </p:spPr>
        <p:txBody>
          <a:bodyPr/>
          <a:lstStyle>
            <a:lvl1pPr>
              <a:lnSpc>
                <a:spcPts val="4900"/>
              </a:lnSpc>
              <a:defRPr sz="4800">
                <a:solidFill>
                  <a:srgbClr val="FFFFFF"/>
                </a:solidFill>
              </a:defRPr>
            </a:lvl1pPr>
          </a:lstStyle>
          <a:p>
            <a:pPr marL="0" marR="0" lvl="0" indent="0" algn="ctr" defTabSz="457200" rtl="0" eaLnBrk="1" fontAlgn="auto" latinLnBrk="0" hangingPunct="1">
              <a:lnSpc>
                <a:spcPts val="4900"/>
              </a:lnSpc>
              <a:spcBef>
                <a:spcPct val="0"/>
              </a:spcBef>
              <a:spcAft>
                <a:spcPts val="0"/>
              </a:spcAft>
              <a:buClrTx/>
              <a:buSzTx/>
              <a:buFontTx/>
              <a:buNone/>
              <a:tabLst/>
              <a:defRPr/>
            </a:pPr>
            <a:r>
              <a:rPr lang="en-US" dirty="0" smtClean="0">
                <a:latin typeface="Gill Sans Std Light"/>
                <a:ea typeface="+mj-ea"/>
                <a:cs typeface="Gill Sans Std Light"/>
              </a:rPr>
              <a:t>PCR Results</a:t>
            </a:r>
            <a:endParaRPr kumimoji="0" lang="en-US" sz="4800" u="none" strike="noStrike" kern="1200" cap="none" spc="0" normalizeH="0" baseline="0" noProof="0" dirty="0">
              <a:ln>
                <a:noFill/>
              </a:ln>
              <a:solidFill>
                <a:srgbClr val="FFFFFF"/>
              </a:solidFill>
              <a:effectLst/>
              <a:uLnTx/>
              <a:uFillTx/>
              <a:latin typeface="Gill Sans Std Light"/>
              <a:ea typeface="+mj-ea"/>
              <a:cs typeface="Gill Sans Std Light"/>
            </a:endParaRPr>
          </a:p>
        </p:txBody>
      </p:sp>
      <p:sp>
        <p:nvSpPr>
          <p:cNvPr id="5" name="Title 1"/>
          <p:cNvSpPr txBox="1">
            <a:spLocks/>
          </p:cNvSpPr>
          <p:nvPr/>
        </p:nvSpPr>
        <p:spPr>
          <a:xfrm>
            <a:off x="0" y="5810325"/>
            <a:ext cx="9144000" cy="438963"/>
          </a:xfrm>
          <a:prstGeom prst="rect">
            <a:avLst/>
          </a:prstGeom>
        </p:spPr>
        <p:txBody>
          <a:bodyPr vert="horz" lIns="91440" tIns="45720" rIns="91440" bIns="45720" rtlCol="0" anchor="ctr">
            <a:noAutofit/>
          </a:bodyPr>
          <a:lstStyle>
            <a:lvl1pPr>
              <a:lnSpc>
                <a:spcPts val="4900"/>
              </a:lnSpc>
              <a:defRPr sz="4800">
                <a:solidFill>
                  <a:srgbClr val="FFFFFF"/>
                </a:solidFill>
              </a:defRPr>
            </a:lvl1pPr>
          </a:lstStyle>
          <a:p>
            <a:pPr marL="0" marR="0" lvl="0" indent="0" algn="ctr" defTabSz="457200" rtl="0" eaLnBrk="1" fontAlgn="auto" latinLnBrk="0" hangingPunct="1">
              <a:lnSpc>
                <a:spcPts val="4900"/>
              </a:lnSpc>
              <a:spcBef>
                <a:spcPct val="0"/>
              </a:spcBef>
              <a:spcAft>
                <a:spcPts val="0"/>
              </a:spcAft>
              <a:buClrTx/>
              <a:buSzTx/>
              <a:buFontTx/>
              <a:buNone/>
              <a:tabLst/>
              <a:defRPr/>
            </a:pPr>
            <a:r>
              <a:rPr kumimoji="0" lang="en-US" sz="3600" i="1" u="none" strike="noStrike" kern="1200" cap="none" spc="0" normalizeH="0" baseline="0" noProof="0" dirty="0" smtClean="0">
                <a:ln>
                  <a:noFill/>
                </a:ln>
                <a:solidFill>
                  <a:srgbClr val="FFFFFF"/>
                </a:solidFill>
                <a:effectLst/>
                <a:uLnTx/>
                <a:uFillTx/>
                <a:latin typeface="Gill Sans Std"/>
                <a:ea typeface="+mj-ea"/>
                <a:cs typeface="Gill Sans Std"/>
              </a:rPr>
              <a:t>CQ 20</a:t>
            </a:r>
            <a:r>
              <a:rPr kumimoji="0" lang="en-US" sz="3600" i="1" u="none" strike="noStrike" kern="1200" cap="none" spc="0" normalizeH="0" noProof="0" dirty="0" smtClean="0">
                <a:ln>
                  <a:noFill/>
                </a:ln>
                <a:solidFill>
                  <a:srgbClr val="FFFFFF"/>
                </a:solidFill>
                <a:effectLst/>
                <a:uLnTx/>
                <a:uFillTx/>
                <a:latin typeface="Gill Sans Std"/>
                <a:ea typeface="+mj-ea"/>
                <a:cs typeface="Gill Sans Std"/>
              </a:rPr>
              <a:t> &amp; CQ 21</a:t>
            </a:r>
            <a:endParaRPr kumimoji="0" lang="en-US" sz="3600" i="1" u="none" strike="noStrike" kern="1200" cap="none" spc="0" normalizeH="0" baseline="0" noProof="0" dirty="0" smtClean="0">
              <a:ln>
                <a:noFill/>
              </a:ln>
              <a:solidFill>
                <a:srgbClr val="FFFFFF"/>
              </a:solidFill>
              <a:effectLst/>
              <a:uLnTx/>
              <a:uFillTx/>
              <a:latin typeface="Gill Sans Std"/>
              <a:ea typeface="+mj-ea"/>
              <a:cs typeface="Gill Sans St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1095375" y="3343275"/>
            <a:ext cx="7315200" cy="1143000"/>
          </a:xfrm>
        </p:spPr>
        <p:txBody>
          <a:bodyPr/>
          <a:lstStyle/>
          <a:p>
            <a:r>
              <a:rPr lang="en-US" dirty="0" smtClean="0"/>
              <a:t>Incorrect reporting period for quarter (30)</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1826052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1038225" y="1343025"/>
            <a:ext cx="7315200" cy="1143000"/>
          </a:xfrm>
        </p:spPr>
        <p:txBody>
          <a:bodyPr/>
          <a:lstStyle/>
          <a:p>
            <a:r>
              <a:rPr lang="en-US" dirty="0" smtClean="0"/>
              <a:t>Other (38</a:t>
            </a:r>
            <a:r>
              <a:rPr lang="en-US" dirty="0" smtClean="0"/>
              <a:t>)</a:t>
            </a:r>
            <a:br>
              <a:rPr lang="en-US" dirty="0" smtClean="0"/>
            </a:br>
            <a:r>
              <a:rPr lang="en-US" dirty="0"/>
              <a:t/>
            </a:r>
            <a:br>
              <a:rPr lang="en-US" dirty="0"/>
            </a:br>
            <a:r>
              <a:rPr lang="en-US" sz="1400" dirty="0"/>
              <a:t>IDS quarterly requirements not being </a:t>
            </a:r>
            <a:r>
              <a:rPr lang="en-US" sz="1400" dirty="0" smtClean="0"/>
              <a:t>met</a:t>
            </a:r>
            <a:br>
              <a:rPr lang="en-US" sz="1400" dirty="0" smtClean="0"/>
            </a:br>
            <a:r>
              <a:rPr lang="en-US" sz="1400" dirty="0" smtClean="0"/>
              <a:t>Recommendations </a:t>
            </a:r>
            <a:r>
              <a:rPr lang="en-US" sz="1400" dirty="0"/>
              <a:t>for modifications not discussed when data suggested they were needed</a:t>
            </a:r>
            <a:br>
              <a:rPr lang="en-US" sz="1400" dirty="0"/>
            </a:br>
            <a:r>
              <a:rPr lang="en-US" sz="1400" dirty="0"/>
              <a:t>Lack of Financial reporting ( for Residential )</a:t>
            </a:r>
            <a:br>
              <a:rPr lang="en-US" sz="1400" dirty="0"/>
            </a:br>
            <a:r>
              <a:rPr lang="en-US" sz="1400" dirty="0"/>
              <a:t>Lack of training of staff on reporting requirements so problems continued from one quarter to the next</a:t>
            </a:r>
            <a:br>
              <a:rPr lang="en-US" sz="1400" dirty="0"/>
            </a:br>
            <a:r>
              <a:rPr lang="en-US" sz="1400" dirty="0"/>
              <a:t>Lack of tying in activities in the quarter with what is meaningful to the person</a:t>
            </a:r>
            <a:br>
              <a:rPr lang="en-US" sz="1400" dirty="0"/>
            </a:br>
            <a:r>
              <a:rPr lang="en-US" dirty="0" smtClean="0"/>
              <a:t/>
            </a:r>
            <a:br>
              <a:rPr lang="en-US" dirty="0" smtClean="0"/>
            </a:br>
            <a:r>
              <a:rPr lang="en-US" dirty="0"/>
              <a:t/>
            </a:r>
            <a:br>
              <a:rPr lang="en-US" dirty="0"/>
            </a:br>
            <a:r>
              <a:rPr lang="en-US" dirty="0" smtClean="0"/>
              <a:t/>
            </a:r>
            <a:br>
              <a:rPr lang="en-US" dirty="0" smtClean="0"/>
            </a:b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1184965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914400" y="2705100"/>
            <a:ext cx="7315200" cy="1143000"/>
          </a:xfrm>
        </p:spPr>
        <p:txBody>
          <a:bodyPr/>
          <a:lstStyle/>
          <a:p>
            <a:r>
              <a:rPr lang="en-US" dirty="0" smtClean="0"/>
              <a:t>QIDDP community reviews (16)</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2506698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3"/>
          </p:nvPr>
        </p:nvSpPr>
        <p:spPr/>
        <p:txBody>
          <a:bodyPr/>
          <a:lstStyle/>
          <a:p>
            <a:pPr algn="ctr"/>
            <a:r>
              <a:rPr lang="en-US" b="1" dirty="0"/>
              <a:t>Note: </a:t>
            </a:r>
            <a:r>
              <a:rPr lang="en-US" dirty="0"/>
              <a:t>reporting of data such as numbers or percentages achieved  is not in itself an analysis. An analysis must include some narrative as to the meaning of the data and or conclusions that can be drawn from the data</a:t>
            </a:r>
            <a:r>
              <a:rPr lang="en-US" sz="4000" dirty="0"/>
              <a:t>. </a:t>
            </a:r>
          </a:p>
          <a:p>
            <a:endParaRPr lang="en-US" dirty="0"/>
          </a:p>
        </p:txBody>
      </p:sp>
      <p:sp>
        <p:nvSpPr>
          <p:cNvPr id="5" name="Title 4"/>
          <p:cNvSpPr>
            <a:spLocks noGrp="1"/>
          </p:cNvSpPr>
          <p:nvPr>
            <p:ph type="title"/>
          </p:nvPr>
        </p:nvSpPr>
        <p:spPr/>
        <p:txBody>
          <a:bodyPr/>
          <a:lstStyle/>
          <a:p>
            <a:r>
              <a:rPr lang="en-US" dirty="0" smtClean="0"/>
              <a:t>Quarterlies</a:t>
            </a:r>
            <a:endParaRPr lang="en-US" dirty="0"/>
          </a:p>
        </p:txBody>
      </p:sp>
    </p:spTree>
    <p:extLst>
      <p:ext uri="{BB962C8B-B14F-4D97-AF65-F5344CB8AC3E}">
        <p14:creationId xmlns:p14="http://schemas.microsoft.com/office/powerpoint/2010/main" val="1194013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DB86357-D7D8-48D1-B04C-3CF19523E568}"/>
              </a:ext>
            </a:extLst>
          </p:cNvPr>
          <p:cNvSpPr>
            <a:spLocks noGrp="1"/>
          </p:cNvSpPr>
          <p:nvPr>
            <p:ph idx="1"/>
          </p:nvPr>
        </p:nvSpPr>
        <p:spPr>
          <a:xfrm>
            <a:off x="914400" y="1944757"/>
            <a:ext cx="7772400" cy="3816626"/>
          </a:xfrm>
        </p:spPr>
        <p:txBody>
          <a:bodyPr/>
          <a:lstStyle/>
          <a:p>
            <a:r>
              <a:rPr lang="en-US" sz="2800" dirty="0"/>
              <a:t>To meet the first two requirements of analysis and effectiveness, each of the components in the 4 + 1 tool are answered for each goal</a:t>
            </a:r>
          </a:p>
          <a:p>
            <a:r>
              <a:rPr lang="en-US" sz="2800" dirty="0"/>
              <a:t>Example:  for the goal of learning to swim</a:t>
            </a:r>
          </a:p>
          <a:p>
            <a:pPr marL="0" indent="0">
              <a:buNone/>
            </a:pPr>
            <a:endParaRPr lang="en-US" sz="2800" dirty="0"/>
          </a:p>
        </p:txBody>
      </p:sp>
      <p:sp>
        <p:nvSpPr>
          <p:cNvPr id="3" name="Title 2">
            <a:extLst>
              <a:ext uri="{FF2B5EF4-FFF2-40B4-BE49-F238E27FC236}">
                <a16:creationId xmlns:a16="http://schemas.microsoft.com/office/drawing/2014/main" xmlns="" id="{ABD2A521-E0A4-41AA-9857-2D4429514C66}"/>
              </a:ext>
            </a:extLst>
          </p:cNvPr>
          <p:cNvSpPr>
            <a:spLocks noGrp="1"/>
          </p:cNvSpPr>
          <p:nvPr>
            <p:ph type="title"/>
          </p:nvPr>
        </p:nvSpPr>
        <p:spPr/>
        <p:txBody>
          <a:bodyPr/>
          <a:lstStyle/>
          <a:p>
            <a:r>
              <a:rPr lang="en-US" dirty="0"/>
              <a:t>4 + 1 tool </a:t>
            </a:r>
          </a:p>
        </p:txBody>
      </p:sp>
      <p:sp>
        <p:nvSpPr>
          <p:cNvPr id="4" name="Subtitle 3">
            <a:extLst>
              <a:ext uri="{FF2B5EF4-FFF2-40B4-BE49-F238E27FC236}">
                <a16:creationId xmlns:a16="http://schemas.microsoft.com/office/drawing/2014/main" xmlns="" id="{634FD4CB-9469-4783-B666-501C74E52313}"/>
              </a:ext>
            </a:extLst>
          </p:cNvPr>
          <p:cNvSpPr>
            <a:spLocks noGrp="1"/>
          </p:cNvSpPr>
          <p:nvPr>
            <p:ph type="subTitle" idx="13"/>
          </p:nvPr>
        </p:nvSpPr>
        <p:spPr>
          <a:xfrm>
            <a:off x="914400" y="1424609"/>
            <a:ext cx="7315200" cy="457200"/>
          </a:xfrm>
        </p:spPr>
        <p:txBody>
          <a:bodyPr/>
          <a:lstStyle/>
          <a:p>
            <a:r>
              <a:rPr lang="en-US" dirty="0"/>
              <a:t> Use in Quarterly</a:t>
            </a:r>
          </a:p>
        </p:txBody>
      </p:sp>
      <p:graphicFrame>
        <p:nvGraphicFramePr>
          <p:cNvPr id="8" name="Table 7">
            <a:extLst>
              <a:ext uri="{FF2B5EF4-FFF2-40B4-BE49-F238E27FC236}">
                <a16:creationId xmlns:a16="http://schemas.microsoft.com/office/drawing/2014/main" xmlns="" id="{005BD791-EAE0-4CE6-9AE4-2273CD1D4D4E}"/>
              </a:ext>
            </a:extLst>
          </p:cNvPr>
          <p:cNvGraphicFramePr>
            <a:graphicFrameLocks noGrp="1"/>
          </p:cNvGraphicFramePr>
          <p:nvPr>
            <p:extLst>
              <p:ext uri="{D42A27DB-BD31-4B8C-83A1-F6EECF244321}">
                <p14:modId xmlns:p14="http://schemas.microsoft.com/office/powerpoint/2010/main" val="1763462594"/>
              </p:ext>
            </p:extLst>
          </p:nvPr>
        </p:nvGraphicFramePr>
        <p:xfrm>
          <a:off x="808383" y="4001293"/>
          <a:ext cx="7633250" cy="1614488"/>
        </p:xfrm>
        <a:graphic>
          <a:graphicData uri="http://schemas.openxmlformats.org/drawingml/2006/table">
            <a:tbl>
              <a:tblPr firstRow="1" firstCol="1" bandRow="1">
                <a:tableStyleId>{5C22544A-7EE6-4342-B048-85BDC9FD1C3A}</a:tableStyleId>
              </a:tblPr>
              <a:tblGrid>
                <a:gridCol w="1526650">
                  <a:extLst>
                    <a:ext uri="{9D8B030D-6E8A-4147-A177-3AD203B41FA5}">
                      <a16:colId xmlns:a16="http://schemas.microsoft.com/office/drawing/2014/main" xmlns="" val="4101817299"/>
                    </a:ext>
                  </a:extLst>
                </a:gridCol>
                <a:gridCol w="1526650">
                  <a:extLst>
                    <a:ext uri="{9D8B030D-6E8A-4147-A177-3AD203B41FA5}">
                      <a16:colId xmlns:a16="http://schemas.microsoft.com/office/drawing/2014/main" xmlns="" val="2605082954"/>
                    </a:ext>
                  </a:extLst>
                </a:gridCol>
                <a:gridCol w="1526650">
                  <a:extLst>
                    <a:ext uri="{9D8B030D-6E8A-4147-A177-3AD203B41FA5}">
                      <a16:colId xmlns:a16="http://schemas.microsoft.com/office/drawing/2014/main" xmlns="" val="425826026"/>
                    </a:ext>
                  </a:extLst>
                </a:gridCol>
                <a:gridCol w="1526650">
                  <a:extLst>
                    <a:ext uri="{9D8B030D-6E8A-4147-A177-3AD203B41FA5}">
                      <a16:colId xmlns:a16="http://schemas.microsoft.com/office/drawing/2014/main" xmlns="" val="2512041291"/>
                    </a:ext>
                  </a:extLst>
                </a:gridCol>
                <a:gridCol w="1526650">
                  <a:extLst>
                    <a:ext uri="{9D8B030D-6E8A-4147-A177-3AD203B41FA5}">
                      <a16:colId xmlns:a16="http://schemas.microsoft.com/office/drawing/2014/main" xmlns="" val="980002328"/>
                    </a:ext>
                  </a:extLst>
                </a:gridCol>
              </a:tblGrid>
              <a:tr h="0">
                <a:tc>
                  <a:txBody>
                    <a:bodyPr/>
                    <a:lstStyle/>
                    <a:p>
                      <a:pPr marL="0" marR="0">
                        <a:lnSpc>
                          <a:spcPct val="107000"/>
                        </a:lnSpc>
                        <a:spcBef>
                          <a:spcPts val="0"/>
                        </a:spcBef>
                        <a:spcAft>
                          <a:spcPts val="0"/>
                        </a:spcAft>
                      </a:pPr>
                      <a:r>
                        <a:rPr lang="en-US" sz="1100" dirty="0">
                          <a:effectLst/>
                        </a:rPr>
                        <a:t>What have we tried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What have we learned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What are we pleased about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What are we concerned about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Plus: What should we try/do next based on what we have learned</a:t>
                      </a:r>
                    </a:p>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16058927"/>
                  </a:ext>
                </a:extLst>
              </a:tr>
              <a:tr h="0">
                <a:tc>
                  <a:txBody>
                    <a:bodyPr/>
                    <a:lstStyle/>
                    <a:p>
                      <a:pPr marL="0" marR="0">
                        <a:lnSpc>
                          <a:spcPct val="107000"/>
                        </a:lnSpc>
                        <a:spcBef>
                          <a:spcPts val="0"/>
                        </a:spcBef>
                        <a:spcAft>
                          <a:spcPts val="0"/>
                        </a:spcAft>
                      </a:pPr>
                      <a:r>
                        <a:rPr lang="en-US" sz="1100">
                          <a:effectLst/>
                        </a:rPr>
                        <a:t>Enrolled in a group swim class at the YMCA weekly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Learning at the pace of the rest of the class is a challenge for Jamal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Jamal enjoys being in the class with others. He tries to follow the instructions of the swim instructor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He is </a:t>
                      </a:r>
                      <a:r>
                        <a:rPr lang="en-US" sz="1100" dirty="0" smtClean="0">
                          <a:effectLst/>
                        </a:rPr>
                        <a:t>starting </a:t>
                      </a:r>
                      <a:r>
                        <a:rPr lang="en-US" sz="1100" dirty="0">
                          <a:effectLst/>
                        </a:rPr>
                        <a:t>to get frustrated because he is not advancing as much as he would like in learning to swim.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Jamal will get extra practice times between classes with staff taking him to the pool during free swim 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72740475"/>
                  </a:ext>
                </a:extLst>
              </a:tr>
            </a:tbl>
          </a:graphicData>
        </a:graphic>
      </p:graphicFrame>
    </p:spTree>
    <p:extLst>
      <p:ext uri="{BB962C8B-B14F-4D97-AF65-F5344CB8AC3E}">
        <p14:creationId xmlns:p14="http://schemas.microsoft.com/office/powerpoint/2010/main" val="147507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2"/>
          </p:nvPr>
        </p:nvSpPr>
        <p:spPr>
          <a:xfrm>
            <a:off x="838200" y="3595686"/>
            <a:ext cx="7315200" cy="2895600"/>
          </a:xfrm>
        </p:spPr>
        <p:txBody>
          <a:bodyPr/>
          <a:lstStyle/>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sz="2000" dirty="0"/>
              <a:t>Time period in review 11/1/2017- </a:t>
            </a:r>
            <a:r>
              <a:rPr lang="en-US" sz="2000" dirty="0" smtClean="0"/>
              <a:t>6/30/19</a:t>
            </a:r>
          </a:p>
          <a:p>
            <a:pPr marL="457200" indent="-457200">
              <a:buFont typeface="Arial" panose="020B0604020202020204" pitchFamily="34" charset="0"/>
              <a:buChar char="•"/>
            </a:pPr>
            <a:r>
              <a:rPr lang="en-US" sz="2000" dirty="0" smtClean="0"/>
              <a:t>83 Providers did missed these indicators *70 </a:t>
            </a:r>
            <a:r>
              <a:rPr lang="en-US" sz="2000" dirty="0"/>
              <a:t>f</a:t>
            </a:r>
            <a:r>
              <a:rPr lang="en-US" sz="2000" dirty="0" smtClean="0"/>
              <a:t>ailed to meet CQ.20 and 76 failed to met CQ.21*</a:t>
            </a:r>
            <a:endParaRPr lang="en-US" sz="2000" dirty="0"/>
          </a:p>
        </p:txBody>
      </p:sp>
      <p:sp>
        <p:nvSpPr>
          <p:cNvPr id="81" name="Title 80"/>
          <p:cNvSpPr>
            <a:spLocks noGrp="1"/>
          </p:cNvSpPr>
          <p:nvPr>
            <p:ph type="title"/>
          </p:nvPr>
        </p:nvSpPr>
        <p:spPr/>
        <p:txBody>
          <a:bodyPr/>
          <a:lstStyle/>
          <a:p>
            <a:pPr algn="ctr"/>
            <a:r>
              <a:rPr lang="en-US" dirty="0" smtClean="0"/>
              <a:t>Overview</a:t>
            </a:r>
            <a:endParaRPr lang="en-US" dirty="0"/>
          </a:p>
        </p:txBody>
      </p:sp>
      <p:sp>
        <p:nvSpPr>
          <p:cNvPr id="82" name="Subtitle 81"/>
          <p:cNvSpPr>
            <a:spLocks noGrp="1"/>
          </p:cNvSpPr>
          <p:nvPr>
            <p:ph type="subTitle" idx="1"/>
          </p:nvPr>
        </p:nvSpPr>
        <p:spPr>
          <a:xfrm>
            <a:off x="838200" y="1581150"/>
            <a:ext cx="7500938" cy="862013"/>
          </a:xfrm>
        </p:spPr>
        <p:txBody>
          <a:bodyPr/>
          <a:lstStyle/>
          <a:p>
            <a:r>
              <a:rPr lang="en-US" sz="2400" dirty="0">
                <a:solidFill>
                  <a:schemeClr val="accent1">
                    <a:lumMod val="50000"/>
                  </a:schemeClr>
                </a:solidFill>
              </a:rPr>
              <a:t>CQ 20- Were quarterly reports written and distributed per DDS policy</a:t>
            </a:r>
            <a:r>
              <a:rPr lang="en-US" sz="2400" dirty="0" smtClean="0">
                <a:solidFill>
                  <a:schemeClr val="accent1">
                    <a:lumMod val="50000"/>
                  </a:schemeClr>
                </a:solidFill>
              </a:rPr>
              <a:t>?</a:t>
            </a:r>
          </a:p>
          <a:p>
            <a:r>
              <a:rPr lang="en-US" sz="2400" dirty="0" smtClean="0">
                <a:solidFill>
                  <a:schemeClr val="accent1">
                    <a:lumMod val="50000"/>
                  </a:schemeClr>
                </a:solidFill>
              </a:rPr>
              <a:t>CQ</a:t>
            </a:r>
            <a:r>
              <a:rPr lang="en-US" sz="2400" dirty="0">
                <a:solidFill>
                  <a:schemeClr val="accent1">
                    <a:lumMod val="50000"/>
                  </a:schemeClr>
                </a:solidFill>
              </a:rPr>
              <a:t>. 21Did the quarterly report contain the required information as identified in current guidelines?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smtClean="0"/>
              <a:t>Lack-Monthly Analysis Progress (297)</a:t>
            </a:r>
            <a:endParaRPr lang="en-US" dirty="0"/>
          </a:p>
        </p:txBody>
      </p:sp>
      <p:sp>
        <p:nvSpPr>
          <p:cNvPr id="17" name="Subtitle 16"/>
          <p:cNvSpPr>
            <a:spLocks noGrp="1"/>
          </p:cNvSpPr>
          <p:nvPr>
            <p:ph type="subTitle" idx="13"/>
          </p:nvPr>
        </p:nvSpPr>
        <p:spPr/>
        <p:txBody>
          <a:bodyPr/>
          <a:lstStyle/>
          <a:p>
            <a:pPr lvl="0"/>
            <a:endParaRPr lang="en-US" dirty="0" smtClean="0"/>
          </a:p>
          <a:p>
            <a:pPr lvl="0"/>
            <a:r>
              <a:rPr lang="en-US" dirty="0" smtClean="0">
                <a:solidFill>
                  <a:schemeClr val="accent1">
                    <a:lumMod val="50000"/>
                  </a:schemeClr>
                </a:solidFill>
              </a:rPr>
              <a:t>An </a:t>
            </a:r>
            <a:r>
              <a:rPr lang="en-US" dirty="0">
                <a:solidFill>
                  <a:schemeClr val="accent1">
                    <a:lumMod val="50000"/>
                  </a:schemeClr>
                </a:solidFill>
              </a:rPr>
              <a:t>analysis of the goals identified in the ISP and Plan of Care and monthly progress towards reaching the goals;</a:t>
            </a:r>
            <a:r>
              <a:rPr lang="en-US"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lstStyle/>
          <a:p>
            <a:r>
              <a:rPr lang="en-US" dirty="0" smtClean="0"/>
              <a:t>Lack- Effectiveness in service </a:t>
            </a:r>
            <a:r>
              <a:rPr lang="en-US" dirty="0"/>
              <a:t>i</a:t>
            </a:r>
            <a:r>
              <a:rPr lang="en-US" dirty="0" smtClean="0"/>
              <a:t>nterventions (284)</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
        <p:nvSpPr>
          <p:cNvPr id="2" name="Content Placeholder 1"/>
          <p:cNvSpPr>
            <a:spLocks noGrp="1"/>
          </p:cNvSpPr>
          <p:nvPr>
            <p:ph sz="half" idx="1"/>
          </p:nvPr>
        </p:nvSpPr>
        <p:spPr>
          <a:xfrm>
            <a:off x="914399" y="2295837"/>
            <a:ext cx="7381875" cy="3830326"/>
          </a:xfrm>
        </p:spPr>
        <p:txBody>
          <a:bodyPr/>
          <a:lstStyle/>
          <a:p>
            <a:pPr marL="0" lvl="0" indent="0">
              <a:buNone/>
            </a:pPr>
            <a:r>
              <a:rPr lang="en-US" dirty="0">
                <a:solidFill>
                  <a:schemeClr val="accent1">
                    <a:lumMod val="50000"/>
                  </a:schemeClr>
                </a:solidFill>
              </a:rPr>
              <a:t>The service interventions provided and the effectiveness of those interventions;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idx="1"/>
          </p:nvPr>
        </p:nvSpPr>
        <p:spPr>
          <a:xfrm>
            <a:off x="781050" y="3459450"/>
            <a:ext cx="7696200" cy="1231612"/>
          </a:xfrm>
        </p:spPr>
        <p:txBody>
          <a:bodyPr/>
          <a:lstStyle/>
          <a:p>
            <a:pPr lvl="0"/>
            <a:r>
              <a:rPr lang="en-US" dirty="0" smtClean="0">
                <a:solidFill>
                  <a:schemeClr val="accent1">
                    <a:lumMod val="50000"/>
                  </a:schemeClr>
                </a:solidFill>
              </a:rPr>
              <a:t>A </a:t>
            </a:r>
            <a:r>
              <a:rPr lang="en-US" dirty="0">
                <a:solidFill>
                  <a:schemeClr val="accent1">
                    <a:lumMod val="50000"/>
                  </a:schemeClr>
                </a:solidFill>
              </a:rPr>
              <a:t>summary analysis of all </a:t>
            </a:r>
            <a:r>
              <a:rPr lang="en-US" dirty="0" err="1">
                <a:solidFill>
                  <a:schemeClr val="accent1">
                    <a:lumMod val="50000"/>
                  </a:schemeClr>
                </a:solidFill>
              </a:rPr>
              <a:t>habilitative</a:t>
            </a:r>
            <a:r>
              <a:rPr lang="en-US" dirty="0">
                <a:solidFill>
                  <a:schemeClr val="accent1">
                    <a:lumMod val="50000"/>
                  </a:schemeClr>
                </a:solidFill>
              </a:rPr>
              <a:t> support activities that occurred during the quarter; </a:t>
            </a:r>
            <a:r>
              <a:rPr lang="en-US" dirty="0"/>
              <a:t> </a:t>
            </a:r>
          </a:p>
        </p:txBody>
      </p:sp>
      <p:sp>
        <p:nvSpPr>
          <p:cNvPr id="15" name="Title 14"/>
          <p:cNvSpPr>
            <a:spLocks noGrp="1"/>
          </p:cNvSpPr>
          <p:nvPr>
            <p:ph type="title"/>
          </p:nvPr>
        </p:nvSpPr>
        <p:spPr>
          <a:xfrm>
            <a:off x="781050" y="1895475"/>
            <a:ext cx="7315200" cy="1143000"/>
          </a:xfrm>
        </p:spPr>
        <p:txBody>
          <a:bodyPr/>
          <a:lstStyle/>
          <a:p>
            <a:r>
              <a:rPr lang="en-US" dirty="0" smtClean="0"/>
              <a:t>Lack- </a:t>
            </a:r>
            <a:r>
              <a:rPr lang="en-US" dirty="0" err="1" smtClean="0"/>
              <a:t>Habilitative</a:t>
            </a:r>
            <a:r>
              <a:rPr lang="en-US" dirty="0" smtClean="0"/>
              <a:t> Supports Review (52)</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838200" y="2638425"/>
            <a:ext cx="7315200" cy="1143000"/>
          </a:xfrm>
        </p:spPr>
        <p:txBody>
          <a:bodyPr/>
          <a:lstStyle/>
          <a:p>
            <a:r>
              <a:rPr lang="en-US" dirty="0" smtClean="0"/>
              <a:t>QIDP unaware of Goal (4)</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752474" y="2381250"/>
            <a:ext cx="7743825" cy="1143000"/>
          </a:xfrm>
        </p:spPr>
        <p:txBody>
          <a:bodyPr/>
          <a:lstStyle/>
          <a:p>
            <a:r>
              <a:rPr lang="en-US" dirty="0" smtClean="0"/>
              <a:t>Goal reported not matching goals from IPP/ISP (53)</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3269429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1162050" y="2667000"/>
            <a:ext cx="7315200" cy="1143000"/>
          </a:xfrm>
        </p:spPr>
        <p:txBody>
          <a:bodyPr/>
          <a:lstStyle/>
          <a:p>
            <a:r>
              <a:rPr lang="en-US" dirty="0" smtClean="0"/>
              <a:t>Repeat information from previous months/quarters- cut and paste (38)</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2357588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a:xfrm>
            <a:off x="838200" y="2362200"/>
            <a:ext cx="7315200" cy="1143000"/>
          </a:xfrm>
        </p:spPr>
        <p:txBody>
          <a:bodyPr/>
          <a:lstStyle/>
          <a:p>
            <a:r>
              <a:rPr lang="en-US" dirty="0" smtClean="0"/>
              <a:t>Inaccurate report of data (41)</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400" y="5657795"/>
            <a:ext cx="819150" cy="862066"/>
          </a:xfrm>
          <a:prstGeom prst="rect">
            <a:avLst/>
          </a:prstGeom>
        </p:spPr>
      </p:pic>
    </p:spTree>
    <p:extLst>
      <p:ext uri="{BB962C8B-B14F-4D97-AF65-F5344CB8AC3E}">
        <p14:creationId xmlns:p14="http://schemas.microsoft.com/office/powerpoint/2010/main" val="422840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291</TotalTime>
  <Words>444</Words>
  <Application>Microsoft Office PowerPoint</Application>
  <PresentationFormat>On-screen Show (4:3)</PresentationFormat>
  <Paragraphs>47</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Overview</vt:lpstr>
      <vt:lpstr>Lack-Monthly Analysis Progress (297)</vt:lpstr>
      <vt:lpstr>Lack- Effectiveness in service interventions (284)</vt:lpstr>
      <vt:lpstr>Lack- Habilitative Supports Review (52)</vt:lpstr>
      <vt:lpstr>QIDP unaware of Goal (4)</vt:lpstr>
      <vt:lpstr>Goal reported not matching goals from IPP/ISP (53)</vt:lpstr>
      <vt:lpstr>Repeat information from previous months/quarters- cut and paste (38)</vt:lpstr>
      <vt:lpstr>Inaccurate report of data (41)</vt:lpstr>
      <vt:lpstr>Incorrect reporting period for quarter (30)</vt:lpstr>
      <vt:lpstr>Other (38)  IDS quarterly requirements not being met Recommendations for modifications not discussed when data suggested they were needed Lack of Financial reporting ( for Residential ) Lack of training of staff on reporting requirements so problems continued from one quarter to the next Lack of tying in activities in the quarter with what is meaningful to the person    </vt:lpstr>
      <vt:lpstr>QIDDP community reviews (16)</vt:lpstr>
      <vt:lpstr>Quarterlies</vt:lpstr>
      <vt:lpstr>4 + 1 tool </vt:lpstr>
    </vt:vector>
  </TitlesOfParts>
  <Company>Production Artist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Banks, Gregory (DDS)</cp:lastModifiedBy>
  <cp:revision>27</cp:revision>
  <dcterms:created xsi:type="dcterms:W3CDTF">2014-12-09T03:54:50Z</dcterms:created>
  <dcterms:modified xsi:type="dcterms:W3CDTF">2019-09-26T13:57:41Z</dcterms:modified>
</cp:coreProperties>
</file>