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6" r:id="rId2"/>
    <p:sldId id="257"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1C35"/>
    <a:srgbClr val="011F4F"/>
    <a:srgbClr val="C4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39" autoAdjust="0"/>
    <p:restoredTop sz="94660"/>
  </p:normalViewPr>
  <p:slideViewPr>
    <p:cSldViewPr snapToGrid="0" snapToObjects="1" showGuides="1">
      <p:cViewPr varScale="1">
        <p:scale>
          <a:sx n="93" d="100"/>
          <a:sy n="93" d="100"/>
        </p:scale>
        <p:origin x="1195" y="11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ds-storage\users\Bstachowiak\DC%20Contract%20updated%208.1.16%20-%20new\data\2019\PCR%20Annual%20Report%20graphs%202018.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dds-storage\users\Bstachowiak\DC%20Contract%20updated%208.1.16%20-%20new\data\2019\PCR%20Annual%20Report%20graphs%202018.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E:\DC%20Contract%20Docs\data\2019\PCR%20Annual%20Report%20graphs%202018.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rgbClr val="92D050"/>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DEA0-48DE-88BD-DE640251554C}"/>
              </c:ext>
            </c:extLst>
          </c:dPt>
          <c:dPt>
            <c:idx val="1"/>
            <c:bubble3D val="0"/>
            <c:spPr>
              <a:solidFill>
                <a:schemeClr val="accent5">
                  <a:lumMod val="75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DEA0-48DE-88BD-DE640251554C}"/>
              </c:ext>
            </c:extLst>
          </c:dPt>
          <c:dPt>
            <c:idx val="2"/>
            <c:bubble3D val="0"/>
            <c:spPr>
              <a:solidFill>
                <a:schemeClr val="bg1">
                  <a:lumMod val="65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DEA0-48DE-88BD-DE640251554C}"/>
              </c:ext>
            </c:extLst>
          </c:dPt>
          <c:dPt>
            <c:idx val="3"/>
            <c:bubble3D val="0"/>
            <c:spPr>
              <a:solidFill>
                <a:schemeClr val="accent2">
                  <a:lumMod val="75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7-DEA0-48DE-88BD-DE640251554C}"/>
              </c:ext>
            </c:extLst>
          </c:dPt>
          <c:dLbls>
            <c:dLbl>
              <c:idx val="0"/>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1">
                          <a:lumMod val="50000"/>
                        </a:schemeClr>
                      </a:solidFill>
                      <a:latin typeface="+mn-lt"/>
                      <a:ea typeface="+mn-ea"/>
                      <a:cs typeface="+mn-cs"/>
                    </a:defRPr>
                  </a:pPr>
                  <a:endParaRPr lang="en-US"/>
                </a:p>
              </c:txPr>
              <c:dLblPos val="outEnd"/>
              <c:showLegendKey val="0"/>
              <c:showVal val="1"/>
              <c:showCatName val="1"/>
              <c:showSerName val="0"/>
              <c:showPercent val="0"/>
              <c:showBubbleSize val="0"/>
              <c:extLst>
                <c:ext xmlns:c16="http://schemas.microsoft.com/office/drawing/2014/chart" uri="{C3380CC4-5D6E-409C-BE32-E72D297353CC}">
                  <c16:uniqueId val="{00000001-DEA0-48DE-88BD-DE640251554C}"/>
                </c:ext>
              </c:extLst>
            </c:dLbl>
            <c:dLbl>
              <c:idx val="1"/>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1">
                          <a:lumMod val="50000"/>
                        </a:schemeClr>
                      </a:solidFill>
                      <a:latin typeface="+mn-lt"/>
                      <a:ea typeface="+mn-ea"/>
                      <a:cs typeface="+mn-cs"/>
                    </a:defRPr>
                  </a:pPr>
                  <a:endParaRPr lang="en-US"/>
                </a:p>
              </c:txPr>
              <c:dLblPos val="outEnd"/>
              <c:showLegendKey val="0"/>
              <c:showVal val="1"/>
              <c:showCatName val="1"/>
              <c:showSerName val="0"/>
              <c:showPercent val="0"/>
              <c:showBubbleSize val="0"/>
              <c:extLst>
                <c:ext xmlns:c16="http://schemas.microsoft.com/office/drawing/2014/chart" uri="{C3380CC4-5D6E-409C-BE32-E72D297353CC}">
                  <c16:uniqueId val="{00000003-DEA0-48DE-88BD-DE640251554C}"/>
                </c:ext>
              </c:extLst>
            </c:dLbl>
            <c:dLbl>
              <c:idx val="2"/>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1">
                          <a:lumMod val="50000"/>
                        </a:schemeClr>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15:layout>
                    <c:manualLayout>
                      <c:w val="0.22762741145164356"/>
                      <c:h val="0.12313276568749409"/>
                    </c:manualLayout>
                  </c15:layout>
                </c:ext>
                <c:ext xmlns:c16="http://schemas.microsoft.com/office/drawing/2014/chart" uri="{C3380CC4-5D6E-409C-BE32-E72D297353CC}">
                  <c16:uniqueId val="{00000005-DEA0-48DE-88BD-DE640251554C}"/>
                </c:ext>
              </c:extLst>
            </c:dLbl>
            <c:dLbl>
              <c:idx val="3"/>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1">
                          <a:lumMod val="50000"/>
                        </a:schemeClr>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15:layout>
                    <c:manualLayout>
                      <c:w val="0.24194040157773242"/>
                      <c:h val="0.12313276568749409"/>
                    </c:manualLayout>
                  </c15:layout>
                </c:ext>
                <c:ext xmlns:c16="http://schemas.microsoft.com/office/drawing/2014/chart" uri="{C3380CC4-5D6E-409C-BE32-E72D297353CC}">
                  <c16:uniqueId val="{00000007-DEA0-48DE-88BD-DE640251554C}"/>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1">
                        <a:lumMod val="50000"/>
                      </a:schemeClr>
                    </a:solidFill>
                    <a:latin typeface="+mn-lt"/>
                    <a:ea typeface="+mn-ea"/>
                    <a:cs typeface="+mn-cs"/>
                  </a:defRPr>
                </a:pPr>
                <a:endParaRPr lang="en-US"/>
              </a:p>
            </c:tx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Sheet1!$A$5:$A$8</c:f>
              <c:strCache>
                <c:ptCount val="4"/>
                <c:pt idx="0">
                  <c:v>Excellent</c:v>
                </c:pt>
                <c:pt idx="1">
                  <c:v>Satisfactory</c:v>
                </c:pt>
                <c:pt idx="2">
                  <c:v>Needs Improv.</c:v>
                </c:pt>
                <c:pt idx="3">
                  <c:v>Unsatisfactory</c:v>
                </c:pt>
              </c:strCache>
            </c:strRef>
          </c:cat>
          <c:val>
            <c:numRef>
              <c:f>Sheet1!$B$5:$B$8</c:f>
              <c:numCache>
                <c:formatCode>0%</c:formatCode>
                <c:ptCount val="4"/>
                <c:pt idx="0">
                  <c:v>0.45</c:v>
                </c:pt>
                <c:pt idx="1">
                  <c:v>0.27</c:v>
                </c:pt>
                <c:pt idx="2">
                  <c:v>0.17</c:v>
                </c:pt>
                <c:pt idx="3">
                  <c:v>0.11</c:v>
                </c:pt>
              </c:numCache>
            </c:numRef>
          </c:val>
          <c:extLst>
            <c:ext xmlns:c16="http://schemas.microsoft.com/office/drawing/2014/chart" uri="{C3380CC4-5D6E-409C-BE32-E72D297353CC}">
              <c16:uniqueId val="{00000008-DEA0-48DE-88BD-DE640251554C}"/>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solidFill>
      <a:schemeClr val="bg1"/>
    </a:solidFill>
    <a:ln w="57150" cap="flat" cmpd="sng" algn="ctr">
      <a:solidFill>
        <a:srgbClr val="0070C0"/>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5.8535132876551176E-2"/>
          <c:y val="0.17171296296296298"/>
          <c:w val="0.91467455285245447"/>
          <c:h val="0.54897200349956254"/>
        </c:manualLayout>
      </c:layout>
      <c:bar3DChart>
        <c:barDir val="col"/>
        <c:grouping val="stacked"/>
        <c:varyColors val="0"/>
        <c:ser>
          <c:idx val="0"/>
          <c:order val="0"/>
          <c:spPr>
            <a:solidFill>
              <a:schemeClr val="accent3">
                <a:lumMod val="75000"/>
              </a:schemeClr>
            </a:solidFill>
            <a:ln>
              <a:noFill/>
            </a:ln>
            <a:effectLst/>
            <a:sp3d/>
          </c:spPr>
          <c:invertIfNegative val="0"/>
          <c:dLbls>
            <c:dLbl>
              <c:idx val="0"/>
              <c:layout>
                <c:manualLayout>
                  <c:x val="8.2431736218444105E-3"/>
                  <c:y val="-0.2268518518518518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B59-4F99-9835-8D6D4817672A}"/>
                </c:ext>
              </c:extLst>
            </c:dLbl>
            <c:dLbl>
              <c:idx val="1"/>
              <c:layout>
                <c:manualLayout>
                  <c:x val="1.2364760432766634E-2"/>
                  <c:y val="-0.2222222222222223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B59-4F99-9835-8D6D4817672A}"/>
                </c:ext>
              </c:extLst>
            </c:dLbl>
            <c:dLbl>
              <c:idx val="2"/>
              <c:layout>
                <c:manualLayout>
                  <c:x val="6.1823802163833074E-3"/>
                  <c:y val="-0.2129629629629629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B59-4F99-9835-8D6D4817672A}"/>
                </c:ext>
              </c:extLst>
            </c:dLbl>
            <c:dLbl>
              <c:idx val="3"/>
              <c:layout>
                <c:manualLayout>
                  <c:x val="4.1215868109222053E-3"/>
                  <c:y val="-0.3055555555555555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B59-4F99-9835-8D6D4817672A}"/>
                </c:ext>
              </c:extLst>
            </c:dLbl>
            <c:dLbl>
              <c:idx val="4"/>
              <c:layout>
                <c:manualLayout>
                  <c:x val="2.0607934054610649E-3"/>
                  <c:y val="-0.1759259259259259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B59-4F99-9835-8D6D4817672A}"/>
                </c:ext>
              </c:extLst>
            </c:dLbl>
            <c:dLbl>
              <c:idx val="5"/>
              <c:layout>
                <c:manualLayout>
                  <c:x val="4.1215868109222053E-3"/>
                  <c:y val="-0.2592592592592592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B59-4F99-9835-8D6D4817672A}"/>
                </c:ext>
              </c:extLst>
            </c:dLbl>
            <c:dLbl>
              <c:idx val="6"/>
              <c:layout>
                <c:manualLayout>
                  <c:x val="6.182380216383232E-3"/>
                  <c:y val="-0.2268518518518518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B59-4F99-9835-8D6D4817672A}"/>
                </c:ext>
              </c:extLst>
            </c:dLbl>
            <c:dLbl>
              <c:idx val="7"/>
              <c:layout>
                <c:manualLayout>
                  <c:x val="6.182380216383232E-3"/>
                  <c:y val="-0.2592592592592592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B59-4F99-9835-8D6D4817672A}"/>
                </c:ext>
              </c:extLst>
            </c:dLbl>
            <c:dLbl>
              <c:idx val="8"/>
              <c:layout>
                <c:manualLayout>
                  <c:x val="1.0303967027305513E-2"/>
                  <c:y val="-0.2638888888888889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B59-4F99-9835-8D6D4817672A}"/>
                </c:ext>
              </c:extLst>
            </c:dLbl>
            <c:dLbl>
              <c:idx val="9"/>
              <c:layout>
                <c:manualLayout>
                  <c:x val="-7.5561551973410773E-17"/>
                  <c:y val="-0.2314814814814815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B59-4F99-9835-8D6D4817672A}"/>
                </c:ext>
              </c:extLst>
            </c:dLbl>
            <c:dLbl>
              <c:idx val="10"/>
              <c:layout>
                <c:manualLayout>
                  <c:x val="-7.5561551973410773E-17"/>
                  <c:y val="-0.2268518518518518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4B59-4F99-9835-8D6D4817672A}"/>
                </c:ext>
              </c:extLst>
            </c:dLbl>
            <c:dLbl>
              <c:idx val="11"/>
              <c:layout>
                <c:manualLayout>
                  <c:x val="2.0607934054611026E-3"/>
                  <c:y val="-0.1388888888888889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4B59-4F99-9835-8D6D4817672A}"/>
                </c:ext>
              </c:extLst>
            </c:dLbl>
            <c:dLbl>
              <c:idx val="12"/>
              <c:layout>
                <c:manualLayout>
                  <c:x val="0"/>
                  <c:y val="-0.2268518518518518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4B59-4F99-9835-8D6D4817672A}"/>
                </c:ext>
              </c:extLst>
            </c:dLbl>
            <c:dLbl>
              <c:idx val="13"/>
              <c:layout>
                <c:manualLayout>
                  <c:x val="2.0607934054609513E-3"/>
                  <c:y val="-0.2222222222222223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4B59-4F99-9835-8D6D4817672A}"/>
                </c:ext>
              </c:extLst>
            </c:dLbl>
            <c:dLbl>
              <c:idx val="14"/>
              <c:layout>
                <c:manualLayout>
                  <c:x val="0"/>
                  <c:y val="-0.2083333333333333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4B59-4F99-9835-8D6D4817672A}"/>
                </c:ext>
              </c:extLst>
            </c:dLbl>
            <c:dLbl>
              <c:idx val="15"/>
              <c:layout>
                <c:manualLayout>
                  <c:x val="0"/>
                  <c:y val="-0.2175925925925926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4B59-4F99-9835-8D6D4817672A}"/>
                </c:ext>
              </c:extLst>
            </c:dLbl>
            <c:dLbl>
              <c:idx val="16"/>
              <c:layout>
                <c:manualLayout>
                  <c:x val="2.0607934054611026E-3"/>
                  <c:y val="-0.3009259259259259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4B59-4F99-9835-8D6D4817672A}"/>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Sheet1!$A$22:$A$38</c:f>
              <c:strCache>
                <c:ptCount val="17"/>
                <c:pt idx="0">
                  <c:v>Res Hab</c:v>
                </c:pt>
                <c:pt idx="1">
                  <c:v>Sup Liv</c:v>
                </c:pt>
                <c:pt idx="2">
                  <c:v>In Home</c:v>
                </c:pt>
                <c:pt idx="3">
                  <c:v>Resp Hrly</c:v>
                </c:pt>
                <c:pt idx="4">
                  <c:v>Res Daily</c:v>
                </c:pt>
                <c:pt idx="5">
                  <c:v>Host Home</c:v>
                </c:pt>
                <c:pt idx="6">
                  <c:v>Day Hab</c:v>
                </c:pt>
                <c:pt idx="7">
                  <c:v>Emp Read</c:v>
                </c:pt>
                <c:pt idx="8">
                  <c:v>SEI&amp;A</c:v>
                </c:pt>
                <c:pt idx="9">
                  <c:v>SEJP</c:v>
                </c:pt>
                <c:pt idx="10">
                  <c:v>SEJT&amp;S</c:v>
                </c:pt>
                <c:pt idx="11">
                  <c:v>SELTFA </c:v>
                </c:pt>
                <c:pt idx="12">
                  <c:v>Sup Liv-P</c:v>
                </c:pt>
                <c:pt idx="13">
                  <c:v>Day Hab 1:1</c:v>
                </c:pt>
                <c:pt idx="14">
                  <c:v>IDS</c:v>
                </c:pt>
                <c:pt idx="15">
                  <c:v>Comp</c:v>
                </c:pt>
                <c:pt idx="16">
                  <c:v>Day Hab SM GR</c:v>
                </c:pt>
              </c:strCache>
            </c:strRef>
          </c:cat>
          <c:val>
            <c:numRef>
              <c:f>Sheet1!$B$22:$B$38</c:f>
              <c:numCache>
                <c:formatCode>0%</c:formatCode>
                <c:ptCount val="17"/>
                <c:pt idx="0">
                  <c:v>0.97</c:v>
                </c:pt>
                <c:pt idx="1">
                  <c:v>0.97</c:v>
                </c:pt>
                <c:pt idx="2">
                  <c:v>0.96</c:v>
                </c:pt>
                <c:pt idx="3">
                  <c:v>0.99</c:v>
                </c:pt>
                <c:pt idx="4">
                  <c:v>0.96</c:v>
                </c:pt>
                <c:pt idx="5">
                  <c:v>0.98</c:v>
                </c:pt>
                <c:pt idx="6">
                  <c:v>0.97</c:v>
                </c:pt>
                <c:pt idx="7">
                  <c:v>0.98</c:v>
                </c:pt>
                <c:pt idx="8">
                  <c:v>0.98</c:v>
                </c:pt>
                <c:pt idx="9">
                  <c:v>0.97</c:v>
                </c:pt>
                <c:pt idx="10">
                  <c:v>0.97</c:v>
                </c:pt>
                <c:pt idx="11">
                  <c:v>0.95</c:v>
                </c:pt>
                <c:pt idx="12">
                  <c:v>0.97</c:v>
                </c:pt>
                <c:pt idx="13">
                  <c:v>0.97</c:v>
                </c:pt>
                <c:pt idx="14">
                  <c:v>0.97</c:v>
                </c:pt>
                <c:pt idx="15">
                  <c:v>0.97</c:v>
                </c:pt>
                <c:pt idx="16">
                  <c:v>0.99</c:v>
                </c:pt>
              </c:numCache>
            </c:numRef>
          </c:val>
          <c:extLst>
            <c:ext xmlns:c16="http://schemas.microsoft.com/office/drawing/2014/chart" uri="{C3380CC4-5D6E-409C-BE32-E72D297353CC}">
              <c16:uniqueId val="{00000011-4B59-4F99-9835-8D6D4817672A}"/>
            </c:ext>
          </c:extLst>
        </c:ser>
        <c:dLbls>
          <c:showLegendKey val="0"/>
          <c:showVal val="0"/>
          <c:showCatName val="0"/>
          <c:showSerName val="0"/>
          <c:showPercent val="0"/>
          <c:showBubbleSize val="0"/>
        </c:dLbls>
        <c:gapWidth val="150"/>
        <c:shape val="box"/>
        <c:axId val="313085408"/>
        <c:axId val="313083840"/>
        <c:axId val="0"/>
      </c:bar3DChart>
      <c:catAx>
        <c:axId val="31308540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13083840"/>
        <c:crosses val="autoZero"/>
        <c:auto val="1"/>
        <c:lblAlgn val="ctr"/>
        <c:lblOffset val="100"/>
        <c:noMultiLvlLbl val="0"/>
      </c:catAx>
      <c:valAx>
        <c:axId val="31308384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13085408"/>
        <c:crosses val="autoZero"/>
        <c:crossBetween val="between"/>
      </c:valAx>
      <c:spPr>
        <a:noFill/>
        <a:ln>
          <a:noFill/>
        </a:ln>
        <a:effectLst/>
      </c:spPr>
    </c:plotArea>
    <c:plotVisOnly val="1"/>
    <c:dispBlanksAs val="gap"/>
    <c:showDLblsOverMax val="0"/>
  </c:chart>
  <c:spPr>
    <a:solidFill>
      <a:schemeClr val="bg1"/>
    </a:solidFill>
    <a:ln w="76200" cap="flat" cmpd="sng" algn="ctr">
      <a:solidFill>
        <a:schemeClr val="accent3">
          <a:lumMod val="60000"/>
          <a:lumOff val="40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spPr>
            <a:solidFill>
              <a:schemeClr val="accent3">
                <a:lumMod val="60000"/>
                <a:lumOff val="40000"/>
              </a:schemeClr>
            </a:solidFill>
            <a:ln>
              <a:noFill/>
            </a:ln>
            <a:effectLst/>
            <a:sp3d/>
          </c:spPr>
          <c:invertIfNegative val="0"/>
          <c:dLbls>
            <c:dLbl>
              <c:idx val="0"/>
              <c:layout>
                <c:manualLayout>
                  <c:x val="1.2996173184430198E-2"/>
                  <c:y val="-0.3749805070129194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AF2-4B0F-8D08-7839AAFA7D3F}"/>
                </c:ext>
              </c:extLst>
            </c:dLbl>
            <c:dLbl>
              <c:idx val="1"/>
              <c:layout>
                <c:manualLayout>
                  <c:x val="6.4483041753358398E-3"/>
                  <c:y val="-0.3657251456279084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AF2-4B0F-8D08-7839AAFA7D3F}"/>
                </c:ext>
              </c:extLst>
            </c:dLbl>
            <c:dLbl>
              <c:idx val="2"/>
              <c:layout>
                <c:manualLayout>
                  <c:x val="1.1160943302379123E-2"/>
                  <c:y val="-0.4437574929219955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AF2-4B0F-8D08-7839AAFA7D3F}"/>
                </c:ext>
              </c:extLst>
            </c:dLbl>
            <c:dLbl>
              <c:idx val="3"/>
              <c:layout>
                <c:manualLayout>
                  <c:x val="4.6629289633089857E-3"/>
                  <c:y val="-0.4457366006052914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AF2-4B0F-8D08-7839AAFA7D3F}"/>
                </c:ext>
              </c:extLst>
            </c:dLbl>
            <c:dLbl>
              <c:idx val="4"/>
              <c:layout>
                <c:manualLayout>
                  <c:x val="1.1111088632354766E-2"/>
                  <c:y val="-0.4411108724657489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AF2-4B0F-8D08-7839AAFA7D3F}"/>
                </c:ext>
              </c:extLst>
            </c:dLbl>
            <c:dLbl>
              <c:idx val="5"/>
              <c:layout>
                <c:manualLayout>
                  <c:x val="1.2996173184430065E-2"/>
                  <c:y val="-0.4536764619740310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AF2-4B0F-8D08-7839AAFA7D3F}"/>
                </c:ext>
              </c:extLst>
            </c:dLbl>
            <c:dLbl>
              <c:idx val="6"/>
              <c:layout>
                <c:manualLayout>
                  <c:x val="4.6629289633088513E-3"/>
                  <c:y val="-0.1990664193432914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AF2-4B0F-8D08-7839AAFA7D3F}"/>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Charts!$A$40:$A$46</c:f>
              <c:strCache>
                <c:ptCount val="7"/>
                <c:pt idx="0">
                  <c:v>Rights/Dignity</c:v>
                </c:pt>
                <c:pt idx="1">
                  <c:v>Safety/Security</c:v>
                </c:pt>
                <c:pt idx="2">
                  <c:v>Health</c:v>
                </c:pt>
                <c:pt idx="3">
                  <c:v>Choice</c:v>
                </c:pt>
                <c:pt idx="4">
                  <c:v>Community</c:v>
                </c:pt>
                <c:pt idx="5">
                  <c:v>Relationships</c:v>
                </c:pt>
                <c:pt idx="6">
                  <c:v>Service Plan</c:v>
                </c:pt>
              </c:strCache>
            </c:strRef>
          </c:cat>
          <c:val>
            <c:numRef>
              <c:f>Charts!$B$40:$B$46</c:f>
              <c:numCache>
                <c:formatCode>0%</c:formatCode>
                <c:ptCount val="7"/>
                <c:pt idx="0">
                  <c:v>0.98</c:v>
                </c:pt>
                <c:pt idx="1">
                  <c:v>0.97</c:v>
                </c:pt>
                <c:pt idx="2">
                  <c:v>0.99</c:v>
                </c:pt>
                <c:pt idx="3">
                  <c:v>0.99</c:v>
                </c:pt>
                <c:pt idx="4">
                  <c:v>0.99</c:v>
                </c:pt>
                <c:pt idx="5">
                  <c:v>1</c:v>
                </c:pt>
                <c:pt idx="6">
                  <c:v>0.92</c:v>
                </c:pt>
              </c:numCache>
            </c:numRef>
          </c:val>
          <c:extLst>
            <c:ext xmlns:c16="http://schemas.microsoft.com/office/drawing/2014/chart" uri="{C3380CC4-5D6E-409C-BE32-E72D297353CC}">
              <c16:uniqueId val="{00000007-AAF2-4B0F-8D08-7839AAFA7D3F}"/>
            </c:ext>
          </c:extLst>
        </c:ser>
        <c:dLbls>
          <c:showLegendKey val="0"/>
          <c:showVal val="0"/>
          <c:showCatName val="0"/>
          <c:showSerName val="0"/>
          <c:showPercent val="0"/>
          <c:showBubbleSize val="0"/>
        </c:dLbls>
        <c:gapWidth val="150"/>
        <c:shape val="box"/>
        <c:axId val="313083056"/>
        <c:axId val="314691904"/>
        <c:axId val="0"/>
      </c:bar3DChart>
      <c:catAx>
        <c:axId val="31308305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14691904"/>
        <c:crosses val="autoZero"/>
        <c:auto val="1"/>
        <c:lblAlgn val="ctr"/>
        <c:lblOffset val="100"/>
        <c:noMultiLvlLbl val="0"/>
      </c:catAx>
      <c:valAx>
        <c:axId val="3146919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13083056"/>
        <c:crosses val="autoZero"/>
        <c:crossBetween val="between"/>
      </c:valAx>
      <c:spPr>
        <a:noFill/>
        <a:ln>
          <a:noFill/>
        </a:ln>
        <a:effectLst/>
      </c:spPr>
    </c:plotArea>
    <c:plotVisOnly val="1"/>
    <c:dispBlanksAs val="gap"/>
    <c:showDLblsOverMax val="0"/>
  </c:chart>
  <c:spPr>
    <a:solidFill>
      <a:schemeClr val="bg1"/>
    </a:solidFill>
    <a:ln w="76200" cap="flat" cmpd="sng" algn="ctr">
      <a:solidFill>
        <a:schemeClr val="accent3">
          <a:lumMod val="75000"/>
        </a:schemeClr>
      </a:solid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7.9963803838413852E-2"/>
          <c:y val="0.18560185185185185"/>
          <c:w val="0.89487896345718365"/>
          <c:h val="0.52523767862350534"/>
        </c:manualLayout>
      </c:layout>
      <c:bar3DChart>
        <c:barDir val="col"/>
        <c:grouping val="clustered"/>
        <c:varyColors val="0"/>
        <c:ser>
          <c:idx val="0"/>
          <c:order val="0"/>
          <c:spPr>
            <a:solidFill>
              <a:schemeClr val="accent1"/>
            </a:solidFill>
            <a:ln>
              <a:noFill/>
            </a:ln>
            <a:effectLst/>
            <a:sp3d/>
          </c:spPr>
          <c:invertIfNegative val="0"/>
          <c:dPt>
            <c:idx val="0"/>
            <c:invertIfNegative val="0"/>
            <c:bubble3D val="0"/>
            <c:spPr>
              <a:solidFill>
                <a:srgbClr val="92D050"/>
              </a:solidFill>
              <a:ln>
                <a:noFill/>
              </a:ln>
              <a:effectLst/>
              <a:sp3d/>
            </c:spPr>
            <c:extLst>
              <c:ext xmlns:c16="http://schemas.microsoft.com/office/drawing/2014/chart" uri="{C3380CC4-5D6E-409C-BE32-E72D297353CC}">
                <c16:uniqueId val="{00000001-F7FF-4C72-A742-C41BB032DF9F}"/>
              </c:ext>
            </c:extLst>
          </c:dPt>
          <c:dPt>
            <c:idx val="1"/>
            <c:invertIfNegative val="0"/>
            <c:bubble3D val="0"/>
            <c:spPr>
              <a:solidFill>
                <a:srgbClr val="92D050"/>
              </a:solidFill>
              <a:ln>
                <a:noFill/>
              </a:ln>
              <a:effectLst/>
              <a:sp3d/>
            </c:spPr>
            <c:extLst>
              <c:ext xmlns:c16="http://schemas.microsoft.com/office/drawing/2014/chart" uri="{C3380CC4-5D6E-409C-BE32-E72D297353CC}">
                <c16:uniqueId val="{00000003-F7FF-4C72-A742-C41BB032DF9F}"/>
              </c:ext>
            </c:extLst>
          </c:dPt>
          <c:dPt>
            <c:idx val="2"/>
            <c:invertIfNegative val="0"/>
            <c:bubble3D val="0"/>
            <c:spPr>
              <a:solidFill>
                <a:srgbClr val="92D050"/>
              </a:solidFill>
              <a:ln>
                <a:noFill/>
              </a:ln>
              <a:effectLst/>
              <a:sp3d/>
            </c:spPr>
            <c:extLst>
              <c:ext xmlns:c16="http://schemas.microsoft.com/office/drawing/2014/chart" uri="{C3380CC4-5D6E-409C-BE32-E72D297353CC}">
                <c16:uniqueId val="{00000005-F7FF-4C72-A742-C41BB032DF9F}"/>
              </c:ext>
            </c:extLst>
          </c:dPt>
          <c:dPt>
            <c:idx val="3"/>
            <c:invertIfNegative val="0"/>
            <c:bubble3D val="0"/>
            <c:spPr>
              <a:solidFill>
                <a:srgbClr val="92D050"/>
              </a:solidFill>
              <a:ln>
                <a:noFill/>
              </a:ln>
              <a:effectLst/>
              <a:sp3d/>
            </c:spPr>
            <c:extLst>
              <c:ext xmlns:c16="http://schemas.microsoft.com/office/drawing/2014/chart" uri="{C3380CC4-5D6E-409C-BE32-E72D297353CC}">
                <c16:uniqueId val="{00000007-F7FF-4C72-A742-C41BB032DF9F}"/>
              </c:ext>
            </c:extLst>
          </c:dPt>
          <c:dPt>
            <c:idx val="4"/>
            <c:invertIfNegative val="0"/>
            <c:bubble3D val="0"/>
            <c:spPr>
              <a:solidFill>
                <a:schemeClr val="bg2">
                  <a:lumMod val="75000"/>
                </a:schemeClr>
              </a:solidFill>
              <a:ln>
                <a:noFill/>
              </a:ln>
              <a:effectLst/>
              <a:sp3d/>
            </c:spPr>
            <c:extLst>
              <c:ext xmlns:c16="http://schemas.microsoft.com/office/drawing/2014/chart" uri="{C3380CC4-5D6E-409C-BE32-E72D297353CC}">
                <c16:uniqueId val="{00000009-F7FF-4C72-A742-C41BB032DF9F}"/>
              </c:ext>
            </c:extLst>
          </c:dPt>
          <c:dPt>
            <c:idx val="5"/>
            <c:invertIfNegative val="0"/>
            <c:bubble3D val="0"/>
            <c:spPr>
              <a:solidFill>
                <a:srgbClr val="92D050"/>
              </a:solidFill>
              <a:ln>
                <a:noFill/>
              </a:ln>
              <a:effectLst/>
              <a:sp3d/>
            </c:spPr>
            <c:extLst>
              <c:ext xmlns:c16="http://schemas.microsoft.com/office/drawing/2014/chart" uri="{C3380CC4-5D6E-409C-BE32-E72D297353CC}">
                <c16:uniqueId val="{0000000B-F7FF-4C72-A742-C41BB032DF9F}"/>
              </c:ext>
            </c:extLst>
          </c:dPt>
          <c:dPt>
            <c:idx val="6"/>
            <c:invertIfNegative val="0"/>
            <c:bubble3D val="0"/>
            <c:spPr>
              <a:solidFill>
                <a:srgbClr val="92D050"/>
              </a:solidFill>
              <a:ln>
                <a:noFill/>
              </a:ln>
              <a:effectLst/>
              <a:sp3d/>
            </c:spPr>
            <c:extLst>
              <c:ext xmlns:c16="http://schemas.microsoft.com/office/drawing/2014/chart" uri="{C3380CC4-5D6E-409C-BE32-E72D297353CC}">
                <c16:uniqueId val="{0000000D-F7FF-4C72-A742-C41BB032DF9F}"/>
              </c:ext>
            </c:extLst>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Charts!$A$99:$A$105</c:f>
              <c:strCache>
                <c:ptCount val="7"/>
                <c:pt idx="0">
                  <c:v>Rights/Protection</c:v>
                </c:pt>
                <c:pt idx="1">
                  <c:v>Emergency/Risk</c:v>
                </c:pt>
                <c:pt idx="2">
                  <c:v>Staff Qual&amp;Train</c:v>
                </c:pt>
                <c:pt idx="3">
                  <c:v>Quality System</c:v>
                </c:pt>
                <c:pt idx="4">
                  <c:v>Service Plan</c:v>
                </c:pt>
                <c:pt idx="5">
                  <c:v>Respite</c:v>
                </c:pt>
                <c:pt idx="6">
                  <c:v>Overall</c:v>
                </c:pt>
              </c:strCache>
            </c:strRef>
          </c:cat>
          <c:val>
            <c:numRef>
              <c:f>Charts!$B$99:$B$105</c:f>
              <c:numCache>
                <c:formatCode>0%</c:formatCode>
                <c:ptCount val="7"/>
                <c:pt idx="0">
                  <c:v>0.96</c:v>
                </c:pt>
                <c:pt idx="1">
                  <c:v>0.94</c:v>
                </c:pt>
                <c:pt idx="2">
                  <c:v>0.92</c:v>
                </c:pt>
                <c:pt idx="3">
                  <c:v>0.94</c:v>
                </c:pt>
                <c:pt idx="4">
                  <c:v>0.86</c:v>
                </c:pt>
                <c:pt idx="5">
                  <c:v>0.99</c:v>
                </c:pt>
                <c:pt idx="6">
                  <c:v>0.93</c:v>
                </c:pt>
              </c:numCache>
            </c:numRef>
          </c:val>
          <c:extLst>
            <c:ext xmlns:c16="http://schemas.microsoft.com/office/drawing/2014/chart" uri="{C3380CC4-5D6E-409C-BE32-E72D297353CC}">
              <c16:uniqueId val="{0000000E-F7FF-4C72-A742-C41BB032DF9F}"/>
            </c:ext>
          </c:extLst>
        </c:ser>
        <c:dLbls>
          <c:showLegendKey val="0"/>
          <c:showVal val="0"/>
          <c:showCatName val="0"/>
          <c:showSerName val="0"/>
          <c:showPercent val="0"/>
          <c:showBubbleSize val="0"/>
        </c:dLbls>
        <c:gapWidth val="150"/>
        <c:shape val="box"/>
        <c:axId val="314692296"/>
        <c:axId val="314687984"/>
        <c:axId val="0"/>
      </c:bar3DChart>
      <c:catAx>
        <c:axId val="31469229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14687984"/>
        <c:crosses val="autoZero"/>
        <c:auto val="1"/>
        <c:lblAlgn val="ctr"/>
        <c:lblOffset val="100"/>
        <c:noMultiLvlLbl val="0"/>
      </c:catAx>
      <c:valAx>
        <c:axId val="3146879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14692296"/>
        <c:crosses val="autoZero"/>
        <c:crossBetween val="between"/>
      </c:valAx>
      <c:spPr>
        <a:noFill/>
        <a:ln>
          <a:noFill/>
        </a:ln>
        <a:effectLst/>
      </c:spPr>
    </c:plotArea>
    <c:plotVisOnly val="1"/>
    <c:dispBlanksAs val="gap"/>
    <c:showDLblsOverMax val="0"/>
  </c:chart>
  <c:spPr>
    <a:solidFill>
      <a:schemeClr val="bg1"/>
    </a:solidFill>
    <a:ln w="76200" cap="flat" cmpd="sng" algn="ctr">
      <a:solidFill>
        <a:srgbClr val="92D050"/>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9D21CA-4368-DC42-977B-52126C9F9BC4}" type="datetimeFigureOut">
              <a:rPr lang="en-US" smtClean="0"/>
              <a:pPr/>
              <a:t>7/2/2019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B810AC-92B2-C843-AD7B-EBCA31EF58C3}" type="slidenum">
              <a:rPr lang="en-US" smtClean="0"/>
              <a:pPr/>
              <a:t>‹#›</a:t>
            </a:fld>
            <a:endParaRPr lang="en-US"/>
          </a:p>
        </p:txBody>
      </p:sp>
    </p:spTree>
    <p:extLst>
      <p:ext uri="{BB962C8B-B14F-4D97-AF65-F5344CB8AC3E}">
        <p14:creationId xmlns:p14="http://schemas.microsoft.com/office/powerpoint/2010/main" val="215042126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5B810AC-92B2-C843-AD7B-EBCA31EF58C3}" type="slidenum">
              <a:rPr lang="en-US" smtClean="0"/>
              <a:pPr/>
              <a:t>1</a:t>
            </a:fld>
            <a:endParaRPr lang="en-US"/>
          </a:p>
        </p:txBody>
      </p:sp>
    </p:spTree>
    <p:extLst>
      <p:ext uri="{BB962C8B-B14F-4D97-AF65-F5344CB8AC3E}">
        <p14:creationId xmlns:p14="http://schemas.microsoft.com/office/powerpoint/2010/main" val="9649569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a:xfrm>
            <a:off x="0" y="702733"/>
            <a:ext cx="9144000" cy="6155267"/>
          </a:xfrm>
          <a:prstGeom prst="rect">
            <a:avLst/>
          </a:prstGeom>
          <a:solidFill>
            <a:srgbClr val="821C3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21C35"/>
              </a:solidFill>
            </a:endParaRPr>
          </a:p>
        </p:txBody>
      </p:sp>
      <p:sp>
        <p:nvSpPr>
          <p:cNvPr id="16" name="Oval 15"/>
          <p:cNvSpPr/>
          <p:nvPr userDrawn="1"/>
        </p:nvSpPr>
        <p:spPr>
          <a:xfrm rot="1112321">
            <a:off x="-1085917" y="-1716455"/>
            <a:ext cx="12657749" cy="5186394"/>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14160DDSS_logo_DDAfinal.png"/>
          <p:cNvPicPr>
            <a:picLocks noChangeAspect="1"/>
          </p:cNvPicPr>
          <p:nvPr userDrawn="1"/>
        </p:nvPicPr>
        <p:blipFill>
          <a:blip r:embed="rId2"/>
          <a:stretch>
            <a:fillRect/>
          </a:stretch>
        </p:blipFill>
        <p:spPr>
          <a:xfrm>
            <a:off x="7246748" y="486713"/>
            <a:ext cx="1643062" cy="1705511"/>
          </a:xfrm>
          <a:prstGeom prst="rect">
            <a:avLst/>
          </a:prstGeom>
        </p:spPr>
      </p:pic>
      <p:sp>
        <p:nvSpPr>
          <p:cNvPr id="13" name="Rectangle 12"/>
          <p:cNvSpPr/>
          <p:nvPr userDrawn="1"/>
        </p:nvSpPr>
        <p:spPr>
          <a:xfrm>
            <a:off x="7208648" y="0"/>
            <a:ext cx="1944496" cy="294162"/>
          </a:xfrm>
          <a:prstGeom prst="rect">
            <a:avLst/>
          </a:prstGeom>
          <a:solidFill>
            <a:srgbClr val="821C3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userDrawn="1"/>
        </p:nvSpPr>
        <p:spPr>
          <a:xfrm>
            <a:off x="0" y="0"/>
            <a:ext cx="7208648" cy="294162"/>
          </a:xfrm>
          <a:prstGeom prst="rect">
            <a:avLst/>
          </a:prstGeom>
          <a:solidFill>
            <a:srgbClr val="011F4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9" name="Text Placeholder 3"/>
          <p:cNvSpPr>
            <a:spLocks noGrp="1"/>
          </p:cNvSpPr>
          <p:nvPr>
            <p:ph type="body" sz="half" idx="2"/>
          </p:nvPr>
        </p:nvSpPr>
        <p:spPr>
          <a:xfrm>
            <a:off x="914400" y="3124200"/>
            <a:ext cx="7315200" cy="2895600"/>
          </a:xfrm>
          <a:prstGeom prst="rect">
            <a:avLst/>
          </a:prstGeom>
        </p:spPr>
        <p:txBody>
          <a:bodyPr lIns="0" tIns="0" rIns="0" bIns="0"/>
          <a:lstStyle>
            <a:lvl1pPr marL="0" indent="0">
              <a:lnSpc>
                <a:spcPts val="2400"/>
              </a:lnSpc>
              <a:buNone/>
              <a:defRPr sz="3200" b="0" i="0">
                <a:latin typeface="Gill Sans Std Light"/>
                <a:cs typeface="Gill Sans Std Ligh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3" name="Title 1"/>
          <p:cNvSpPr>
            <a:spLocks noGrp="1"/>
          </p:cNvSpPr>
          <p:nvPr>
            <p:ph type="title" hasCustomPrompt="1"/>
          </p:nvPr>
        </p:nvSpPr>
        <p:spPr>
          <a:xfrm>
            <a:off x="914400" y="762000"/>
            <a:ext cx="7315200" cy="1143000"/>
          </a:xfrm>
          <a:prstGeom prst="rect">
            <a:avLst/>
          </a:prstGeom>
        </p:spPr>
        <p:txBody>
          <a:bodyPr lIns="0" tIns="0" rIns="0" bIns="0" anchor="t"/>
          <a:lstStyle>
            <a:lvl1pPr algn="l">
              <a:lnSpc>
                <a:spcPts val="4900"/>
              </a:lnSpc>
              <a:defRPr sz="4800" b="0" i="0">
                <a:solidFill>
                  <a:srgbClr val="821C35"/>
                </a:solidFill>
                <a:latin typeface="Gill Sans Std Light"/>
                <a:cs typeface="Gill Sans Std Light"/>
              </a:defRPr>
            </a:lvl1pPr>
          </a:lstStyle>
          <a:p>
            <a:r>
              <a:rPr lang="en-US" dirty="0"/>
              <a:t>Slide Headline 1</a:t>
            </a:r>
            <a:br>
              <a:rPr lang="en-US" dirty="0"/>
            </a:br>
            <a:r>
              <a:rPr lang="en-US" dirty="0"/>
              <a:t>Slide Headline 2</a:t>
            </a:r>
          </a:p>
        </p:txBody>
      </p:sp>
      <p:sp>
        <p:nvSpPr>
          <p:cNvPr id="14" name="Subtitle 2"/>
          <p:cNvSpPr>
            <a:spLocks noGrp="1"/>
          </p:cNvSpPr>
          <p:nvPr>
            <p:ph type="subTitle" idx="1" hasCustomPrompt="1"/>
          </p:nvPr>
        </p:nvSpPr>
        <p:spPr>
          <a:xfrm>
            <a:off x="914400" y="2362200"/>
            <a:ext cx="7315200" cy="457200"/>
          </a:xfrm>
          <a:prstGeom prst="rect">
            <a:avLst/>
          </a:prstGeom>
        </p:spPr>
        <p:txBody>
          <a:bodyPr lIns="0" tIns="0" rIns="0" bIns="0" anchor="t"/>
          <a:lstStyle>
            <a:lvl1pPr marL="0" indent="0" algn="l">
              <a:buNone/>
              <a:defRPr b="0" i="0">
                <a:solidFill>
                  <a:srgbClr val="011F4F"/>
                </a:solidFill>
                <a:latin typeface="Gill Sans Std Bold"/>
                <a:cs typeface="Gill Sans Std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Slide Subhead</a:t>
            </a:r>
          </a:p>
        </p:txBody>
      </p:sp>
      <p:sp>
        <p:nvSpPr>
          <p:cNvPr id="15" name="Date Placeholder 2"/>
          <p:cNvSpPr>
            <a:spLocks noGrp="1"/>
          </p:cNvSpPr>
          <p:nvPr>
            <p:ph type="dt" sz="half" idx="10"/>
          </p:nvPr>
        </p:nvSpPr>
        <p:spPr>
          <a:xfrm>
            <a:off x="457200" y="6356350"/>
            <a:ext cx="2133600" cy="365125"/>
          </a:xfrm>
          <a:prstGeom prst="rect">
            <a:avLst/>
          </a:prstGeom>
        </p:spPr>
        <p:txBody>
          <a:bodyPr/>
          <a:lstStyle>
            <a:lvl1pPr>
              <a:defRPr sz="1400">
                <a:latin typeface="Gill Sans Std Light"/>
              </a:defRPr>
            </a:lvl1pPr>
          </a:lstStyle>
          <a:p>
            <a:fld id="{7D289284-70B2-944D-BA0D-80D5B831EF78}" type="datetimeFigureOut">
              <a:rPr lang="en-US" smtClean="0"/>
              <a:pPr/>
              <a:t>7/2/2019</a:t>
            </a:fld>
            <a:endParaRPr lang="en-US" dirty="0"/>
          </a:p>
        </p:txBody>
      </p:sp>
      <p:sp>
        <p:nvSpPr>
          <p:cNvPr id="16" name="Footer Placeholder 3"/>
          <p:cNvSpPr>
            <a:spLocks noGrp="1"/>
          </p:cNvSpPr>
          <p:nvPr>
            <p:ph type="ftr" sz="quarter" idx="11"/>
          </p:nvPr>
        </p:nvSpPr>
        <p:spPr>
          <a:xfrm>
            <a:off x="3124200" y="6356350"/>
            <a:ext cx="2895600" cy="365125"/>
          </a:xfrm>
          <a:prstGeom prst="rect">
            <a:avLst/>
          </a:prstGeom>
        </p:spPr>
        <p:txBody>
          <a:bodyPr/>
          <a:lstStyle>
            <a:lvl1pPr>
              <a:defRPr sz="1400">
                <a:latin typeface="Gill Sans Std Light"/>
              </a:defRPr>
            </a:lvl1pPr>
          </a:lstStyle>
          <a:p>
            <a:endParaRPr lang="en-US" dirty="0"/>
          </a:p>
        </p:txBody>
      </p:sp>
      <p:sp>
        <p:nvSpPr>
          <p:cNvPr id="17" name="Slide Number Placeholder 4"/>
          <p:cNvSpPr>
            <a:spLocks noGrp="1"/>
          </p:cNvSpPr>
          <p:nvPr>
            <p:ph type="sldNum" sz="quarter" idx="12"/>
          </p:nvPr>
        </p:nvSpPr>
        <p:spPr>
          <a:xfrm>
            <a:off x="6553200" y="6356350"/>
            <a:ext cx="2133600" cy="365125"/>
          </a:xfrm>
          <a:prstGeom prst="rect">
            <a:avLst/>
          </a:prstGeom>
        </p:spPr>
        <p:txBody>
          <a:bodyPr/>
          <a:lstStyle>
            <a:lvl1pPr algn="r">
              <a:defRPr sz="1400">
                <a:latin typeface="Gill Sans Std Light"/>
              </a:defRPr>
            </a:lvl1pPr>
          </a:lstStyle>
          <a:p>
            <a:fld id="{4A75BE36-4E3E-C248-B598-07ED9BB6E04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256643"/>
            <a:ext cx="7772400" cy="2869520"/>
          </a:xfrm>
          <a:prstGeom prst="rect">
            <a:avLst/>
          </a:prstGeom>
        </p:spPr>
        <p:txBody>
          <a:bodyPr/>
          <a:lstStyle>
            <a:lvl1pPr>
              <a:buClr>
                <a:srgbClr val="821C35"/>
              </a:buClr>
              <a:defRPr>
                <a:latin typeface="Gill Sans Std Light"/>
              </a:defRPr>
            </a:lvl1pPr>
            <a:lvl2pPr>
              <a:buClr>
                <a:srgbClr val="821C35"/>
              </a:buClr>
              <a:defRPr>
                <a:latin typeface="Gill Sans Std Light"/>
              </a:defRPr>
            </a:lvl2pPr>
            <a:lvl3pPr>
              <a:buClr>
                <a:srgbClr val="821C35"/>
              </a:buClr>
              <a:defRPr>
                <a:latin typeface="Gill Sans Std Light"/>
              </a:defRPr>
            </a:lvl3pPr>
            <a:lvl4pPr>
              <a:buClr>
                <a:srgbClr val="821C35"/>
              </a:buClr>
              <a:defRPr>
                <a:latin typeface="Gill Sans Std Light"/>
              </a:defRPr>
            </a:lvl4pPr>
            <a:lvl5pPr>
              <a:buClr>
                <a:srgbClr val="821C35"/>
              </a:buClr>
              <a:defRPr>
                <a:latin typeface="Gill Sans Std 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1"/>
          <p:cNvSpPr>
            <a:spLocks noGrp="1"/>
          </p:cNvSpPr>
          <p:nvPr>
            <p:ph type="title" hasCustomPrompt="1"/>
          </p:nvPr>
        </p:nvSpPr>
        <p:spPr>
          <a:xfrm>
            <a:off x="914400" y="762000"/>
            <a:ext cx="7315200" cy="1143000"/>
          </a:xfrm>
          <a:prstGeom prst="rect">
            <a:avLst/>
          </a:prstGeom>
        </p:spPr>
        <p:txBody>
          <a:bodyPr lIns="0" tIns="0" rIns="0" bIns="0" anchor="t"/>
          <a:lstStyle>
            <a:lvl1pPr algn="l">
              <a:lnSpc>
                <a:spcPts val="4900"/>
              </a:lnSpc>
              <a:defRPr sz="4800" b="0" i="0">
                <a:solidFill>
                  <a:srgbClr val="821C35"/>
                </a:solidFill>
                <a:latin typeface="Gill Sans Std Light"/>
                <a:cs typeface="Gill Sans Std Light"/>
              </a:defRPr>
            </a:lvl1pPr>
          </a:lstStyle>
          <a:p>
            <a:r>
              <a:rPr lang="en-US" dirty="0"/>
              <a:t>Slide Headline 1</a:t>
            </a:r>
            <a:br>
              <a:rPr lang="en-US" dirty="0"/>
            </a:br>
            <a:r>
              <a:rPr lang="en-US" dirty="0"/>
              <a:t>Slide Headline 2</a:t>
            </a:r>
          </a:p>
        </p:txBody>
      </p:sp>
      <p:sp>
        <p:nvSpPr>
          <p:cNvPr id="11" name="Subtitle 2"/>
          <p:cNvSpPr>
            <a:spLocks noGrp="1"/>
          </p:cNvSpPr>
          <p:nvPr>
            <p:ph type="subTitle" idx="13" hasCustomPrompt="1"/>
          </p:nvPr>
        </p:nvSpPr>
        <p:spPr>
          <a:xfrm>
            <a:off x="914400" y="2362200"/>
            <a:ext cx="7315200" cy="457200"/>
          </a:xfrm>
          <a:prstGeom prst="rect">
            <a:avLst/>
          </a:prstGeom>
        </p:spPr>
        <p:txBody>
          <a:bodyPr lIns="0" tIns="0" rIns="0" bIns="0" anchor="t"/>
          <a:lstStyle>
            <a:lvl1pPr marL="0" indent="0" algn="l">
              <a:buNone/>
              <a:defRPr b="0" i="0">
                <a:solidFill>
                  <a:srgbClr val="011F4F"/>
                </a:solidFill>
                <a:latin typeface="Gill Sans Std Bold"/>
                <a:cs typeface="Gill Sans Std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Slide Subhead</a:t>
            </a:r>
          </a:p>
        </p:txBody>
      </p:sp>
      <p:sp>
        <p:nvSpPr>
          <p:cNvPr id="12" name="Date Placeholder 2"/>
          <p:cNvSpPr>
            <a:spLocks noGrp="1"/>
          </p:cNvSpPr>
          <p:nvPr>
            <p:ph type="dt" sz="half" idx="10"/>
          </p:nvPr>
        </p:nvSpPr>
        <p:spPr>
          <a:xfrm>
            <a:off x="457200" y="6356350"/>
            <a:ext cx="2133600" cy="365125"/>
          </a:xfrm>
          <a:prstGeom prst="rect">
            <a:avLst/>
          </a:prstGeom>
        </p:spPr>
        <p:txBody>
          <a:bodyPr/>
          <a:lstStyle>
            <a:lvl1pPr>
              <a:defRPr sz="1400">
                <a:latin typeface="Gill Sans Std Light"/>
              </a:defRPr>
            </a:lvl1pPr>
          </a:lstStyle>
          <a:p>
            <a:fld id="{7D289284-70B2-944D-BA0D-80D5B831EF78}" type="datetimeFigureOut">
              <a:rPr lang="en-US" smtClean="0"/>
              <a:pPr/>
              <a:t>7/2/2019</a:t>
            </a:fld>
            <a:endParaRPr lang="en-US" dirty="0"/>
          </a:p>
        </p:txBody>
      </p:sp>
      <p:sp>
        <p:nvSpPr>
          <p:cNvPr id="13" name="Footer Placeholder 3"/>
          <p:cNvSpPr>
            <a:spLocks noGrp="1"/>
          </p:cNvSpPr>
          <p:nvPr>
            <p:ph type="ftr" sz="quarter" idx="11"/>
          </p:nvPr>
        </p:nvSpPr>
        <p:spPr>
          <a:xfrm>
            <a:off x="3124200" y="6356350"/>
            <a:ext cx="2895600" cy="365125"/>
          </a:xfrm>
          <a:prstGeom prst="rect">
            <a:avLst/>
          </a:prstGeom>
        </p:spPr>
        <p:txBody>
          <a:bodyPr/>
          <a:lstStyle>
            <a:lvl1pPr>
              <a:defRPr sz="1400">
                <a:latin typeface="Gill Sans Std Light"/>
              </a:defRPr>
            </a:lvl1pPr>
          </a:lstStyle>
          <a:p>
            <a:endParaRPr lang="en-US" dirty="0"/>
          </a:p>
        </p:txBody>
      </p:sp>
      <p:sp>
        <p:nvSpPr>
          <p:cNvPr id="14" name="Slide Number Placeholder 4"/>
          <p:cNvSpPr>
            <a:spLocks noGrp="1"/>
          </p:cNvSpPr>
          <p:nvPr>
            <p:ph type="sldNum" sz="quarter" idx="12"/>
          </p:nvPr>
        </p:nvSpPr>
        <p:spPr>
          <a:xfrm>
            <a:off x="6553200" y="6356350"/>
            <a:ext cx="2133600" cy="365125"/>
          </a:xfrm>
          <a:prstGeom prst="rect">
            <a:avLst/>
          </a:prstGeom>
        </p:spPr>
        <p:txBody>
          <a:bodyPr/>
          <a:lstStyle>
            <a:lvl1pPr algn="r">
              <a:defRPr sz="1400">
                <a:latin typeface="Gill Sans Std Light"/>
              </a:defRPr>
            </a:lvl1pPr>
          </a:lstStyle>
          <a:p>
            <a:fld id="{4A75BE36-4E3E-C248-B598-07ED9BB6E04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14400" y="2295837"/>
            <a:ext cx="3581400" cy="3830326"/>
          </a:xfrm>
          <a:prstGeom prst="rect">
            <a:avLst/>
          </a:prstGeom>
        </p:spPr>
        <p:txBody>
          <a:bodyPr/>
          <a:lstStyle>
            <a:lvl1pPr>
              <a:buClr>
                <a:srgbClr val="821C35"/>
              </a:buClr>
              <a:defRPr sz="2800">
                <a:latin typeface="Gill Sans Std Light"/>
              </a:defRPr>
            </a:lvl1pPr>
            <a:lvl2pPr>
              <a:buClr>
                <a:srgbClr val="821C35"/>
              </a:buClr>
              <a:defRPr sz="2400">
                <a:latin typeface="Gill Sans Std Light"/>
              </a:defRPr>
            </a:lvl2pPr>
            <a:lvl3pPr>
              <a:buClr>
                <a:srgbClr val="821C35"/>
              </a:buClr>
              <a:defRPr sz="2000">
                <a:latin typeface="Gill Sans Std Light"/>
              </a:defRPr>
            </a:lvl3pPr>
            <a:lvl4pPr>
              <a:buClr>
                <a:srgbClr val="821C35"/>
              </a:buClr>
              <a:defRPr sz="1800">
                <a:latin typeface="Gill Sans Std Light"/>
              </a:defRPr>
            </a:lvl4pPr>
            <a:lvl5pPr>
              <a:buClr>
                <a:srgbClr val="821C35"/>
              </a:buClr>
              <a:defRPr sz="1800">
                <a:latin typeface="Gill Sans Std Light"/>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2295837"/>
            <a:ext cx="3581400" cy="3830326"/>
          </a:xfrm>
          <a:prstGeom prst="rect">
            <a:avLst/>
          </a:prstGeom>
        </p:spPr>
        <p:txBody>
          <a:bodyPr/>
          <a:lstStyle>
            <a:lvl1pPr>
              <a:buClr>
                <a:srgbClr val="821C35"/>
              </a:buClr>
              <a:defRPr sz="2800">
                <a:latin typeface="Gill Sans Std Light"/>
              </a:defRPr>
            </a:lvl1pPr>
            <a:lvl2pPr>
              <a:buClr>
                <a:srgbClr val="821C35"/>
              </a:buClr>
              <a:defRPr sz="2400">
                <a:latin typeface="Gill Sans Std Light"/>
              </a:defRPr>
            </a:lvl2pPr>
            <a:lvl3pPr>
              <a:buClr>
                <a:srgbClr val="821C35"/>
              </a:buClr>
              <a:defRPr sz="2000">
                <a:latin typeface="Gill Sans Std Light"/>
              </a:defRPr>
            </a:lvl3pPr>
            <a:lvl4pPr>
              <a:buClr>
                <a:srgbClr val="821C35"/>
              </a:buClr>
              <a:defRPr sz="1800">
                <a:latin typeface="Gill Sans Std Light"/>
              </a:defRPr>
            </a:lvl4pPr>
            <a:lvl5pPr>
              <a:buClr>
                <a:srgbClr val="821C35"/>
              </a:buClr>
              <a:defRPr sz="1800">
                <a:latin typeface="Gill Sans Std Light"/>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hasCustomPrompt="1"/>
          </p:nvPr>
        </p:nvSpPr>
        <p:spPr>
          <a:xfrm>
            <a:off x="914400" y="762000"/>
            <a:ext cx="7315200" cy="1143000"/>
          </a:xfrm>
          <a:prstGeom prst="rect">
            <a:avLst/>
          </a:prstGeom>
        </p:spPr>
        <p:txBody>
          <a:bodyPr lIns="0" tIns="0" rIns="0" bIns="0" anchor="t"/>
          <a:lstStyle>
            <a:lvl1pPr algn="l">
              <a:lnSpc>
                <a:spcPts val="4900"/>
              </a:lnSpc>
              <a:defRPr sz="4800" b="0" i="0">
                <a:solidFill>
                  <a:srgbClr val="821C35"/>
                </a:solidFill>
                <a:latin typeface="Gill Sans Std Light"/>
                <a:cs typeface="Gill Sans Std Light"/>
              </a:defRPr>
            </a:lvl1pPr>
          </a:lstStyle>
          <a:p>
            <a:r>
              <a:rPr lang="en-US" dirty="0"/>
              <a:t>Slide Headline 1</a:t>
            </a:r>
            <a:br>
              <a:rPr lang="en-US" dirty="0"/>
            </a:br>
            <a:r>
              <a:rPr lang="en-US" dirty="0"/>
              <a:t>Slide Headline 2</a:t>
            </a:r>
          </a:p>
        </p:txBody>
      </p:sp>
      <p:sp>
        <p:nvSpPr>
          <p:cNvPr id="9" name="Date Placeholder 2"/>
          <p:cNvSpPr>
            <a:spLocks noGrp="1"/>
          </p:cNvSpPr>
          <p:nvPr>
            <p:ph type="dt" sz="half" idx="10"/>
          </p:nvPr>
        </p:nvSpPr>
        <p:spPr>
          <a:xfrm>
            <a:off x="457200" y="6356350"/>
            <a:ext cx="2133600" cy="365125"/>
          </a:xfrm>
          <a:prstGeom prst="rect">
            <a:avLst/>
          </a:prstGeom>
        </p:spPr>
        <p:txBody>
          <a:bodyPr/>
          <a:lstStyle>
            <a:lvl1pPr>
              <a:defRPr sz="1400">
                <a:latin typeface="Gill Sans Std Light"/>
              </a:defRPr>
            </a:lvl1pPr>
          </a:lstStyle>
          <a:p>
            <a:fld id="{7D289284-70B2-944D-BA0D-80D5B831EF78}" type="datetimeFigureOut">
              <a:rPr lang="en-US" smtClean="0"/>
              <a:pPr/>
              <a:t>7/2/2019</a:t>
            </a:fld>
            <a:endParaRPr lang="en-US" dirty="0"/>
          </a:p>
        </p:txBody>
      </p:sp>
      <p:sp>
        <p:nvSpPr>
          <p:cNvPr id="10" name="Footer Placeholder 3"/>
          <p:cNvSpPr>
            <a:spLocks noGrp="1"/>
          </p:cNvSpPr>
          <p:nvPr>
            <p:ph type="ftr" sz="quarter" idx="11"/>
          </p:nvPr>
        </p:nvSpPr>
        <p:spPr>
          <a:xfrm>
            <a:off x="3124200" y="6356350"/>
            <a:ext cx="2895600" cy="365125"/>
          </a:xfrm>
          <a:prstGeom prst="rect">
            <a:avLst/>
          </a:prstGeom>
        </p:spPr>
        <p:txBody>
          <a:bodyPr/>
          <a:lstStyle>
            <a:lvl1pPr>
              <a:defRPr sz="1400">
                <a:latin typeface="Gill Sans Std Light"/>
              </a:defRPr>
            </a:lvl1pPr>
          </a:lstStyle>
          <a:p>
            <a:endParaRPr lang="en-US" dirty="0"/>
          </a:p>
        </p:txBody>
      </p:sp>
      <p:sp>
        <p:nvSpPr>
          <p:cNvPr id="11" name="Slide Number Placeholder 4"/>
          <p:cNvSpPr>
            <a:spLocks noGrp="1"/>
          </p:cNvSpPr>
          <p:nvPr>
            <p:ph type="sldNum" sz="quarter" idx="12"/>
          </p:nvPr>
        </p:nvSpPr>
        <p:spPr>
          <a:xfrm>
            <a:off x="6553200" y="6356350"/>
            <a:ext cx="2133600" cy="365125"/>
          </a:xfrm>
          <a:prstGeom prst="rect">
            <a:avLst/>
          </a:prstGeom>
        </p:spPr>
        <p:txBody>
          <a:bodyPr/>
          <a:lstStyle>
            <a:lvl1pPr algn="r">
              <a:defRPr sz="1400">
                <a:latin typeface="Gill Sans Std Light"/>
              </a:defRPr>
            </a:lvl1pPr>
          </a:lstStyle>
          <a:p>
            <a:fld id="{4A75BE36-4E3E-C248-B598-07ED9BB6E04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914400" y="2225963"/>
            <a:ext cx="3582988" cy="639762"/>
          </a:xfrm>
          <a:prstGeom prst="rect">
            <a:avLst/>
          </a:prstGeom>
        </p:spPr>
        <p:txBody>
          <a:bodyPr anchor="b"/>
          <a:lstStyle>
            <a:lvl1pPr marL="0" indent="0">
              <a:buNone/>
              <a:defRPr sz="2800" b="0" i="0">
                <a:solidFill>
                  <a:srgbClr val="011F4F"/>
                </a:solidFill>
                <a:latin typeface="Gill Sans Std Bold"/>
                <a:cs typeface="Gill Sans Std 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dirty="0"/>
              <a:t>Slide Subhead</a:t>
            </a:r>
          </a:p>
        </p:txBody>
      </p:sp>
      <p:sp>
        <p:nvSpPr>
          <p:cNvPr id="4" name="Content Placeholder 3"/>
          <p:cNvSpPr>
            <a:spLocks noGrp="1"/>
          </p:cNvSpPr>
          <p:nvPr>
            <p:ph sz="half" idx="2"/>
          </p:nvPr>
        </p:nvSpPr>
        <p:spPr>
          <a:xfrm>
            <a:off x="914400" y="2865725"/>
            <a:ext cx="3582988" cy="3260437"/>
          </a:xfrm>
          <a:prstGeom prst="rect">
            <a:avLst/>
          </a:prstGeom>
        </p:spPr>
        <p:txBody>
          <a:bodyPr/>
          <a:lstStyle>
            <a:lvl1pPr>
              <a:buClr>
                <a:srgbClr val="821C35"/>
              </a:buClr>
              <a:defRPr sz="2400">
                <a:latin typeface="Gill Sans Std Light"/>
              </a:defRPr>
            </a:lvl1pPr>
            <a:lvl2pPr>
              <a:buClr>
                <a:srgbClr val="821C35"/>
              </a:buClr>
              <a:defRPr sz="2000">
                <a:latin typeface="Gill Sans Std Light"/>
              </a:defRPr>
            </a:lvl2pPr>
            <a:lvl3pPr>
              <a:buClr>
                <a:srgbClr val="821C35"/>
              </a:buClr>
              <a:defRPr sz="1800">
                <a:latin typeface="Gill Sans Std Light"/>
              </a:defRPr>
            </a:lvl3pPr>
            <a:lvl4pPr>
              <a:buClr>
                <a:srgbClr val="821C35"/>
              </a:buClr>
              <a:defRPr sz="1600">
                <a:latin typeface="Gill Sans Std Light"/>
              </a:defRPr>
            </a:lvl4pPr>
            <a:lvl5pPr>
              <a:buClr>
                <a:srgbClr val="821C35"/>
              </a:buClr>
              <a:defRPr sz="1600">
                <a:latin typeface="Gill Sans Std Light"/>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45025" y="2225963"/>
            <a:ext cx="3584575" cy="639762"/>
          </a:xfrm>
          <a:prstGeom prst="rect">
            <a:avLst/>
          </a:prstGeom>
        </p:spPr>
        <p:txBody>
          <a:bodyPr anchor="b"/>
          <a:lstStyle>
            <a:lvl1pPr marL="0" indent="0">
              <a:buNone/>
              <a:defRPr sz="2800" b="0" i="0">
                <a:solidFill>
                  <a:srgbClr val="011F4F"/>
                </a:solidFill>
                <a:latin typeface="Gill Sans Std Bold"/>
                <a:cs typeface="Gill Sans Std 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dirty="0"/>
              <a:t>Slide Subhead</a:t>
            </a:r>
          </a:p>
        </p:txBody>
      </p:sp>
      <p:sp>
        <p:nvSpPr>
          <p:cNvPr id="6" name="Content Placeholder 5"/>
          <p:cNvSpPr>
            <a:spLocks noGrp="1"/>
          </p:cNvSpPr>
          <p:nvPr>
            <p:ph sz="quarter" idx="4"/>
          </p:nvPr>
        </p:nvSpPr>
        <p:spPr>
          <a:xfrm>
            <a:off x="4645025" y="2865725"/>
            <a:ext cx="3584575" cy="3260438"/>
          </a:xfrm>
          <a:prstGeom prst="rect">
            <a:avLst/>
          </a:prstGeom>
        </p:spPr>
        <p:txBody>
          <a:bodyPr/>
          <a:lstStyle>
            <a:lvl1pPr>
              <a:buClr>
                <a:srgbClr val="821C35"/>
              </a:buClr>
              <a:defRPr sz="2400">
                <a:latin typeface="Gill Sans Std Light"/>
              </a:defRPr>
            </a:lvl1pPr>
            <a:lvl2pPr>
              <a:buClr>
                <a:srgbClr val="821C35"/>
              </a:buClr>
              <a:defRPr sz="2000">
                <a:latin typeface="Gill Sans Std Light"/>
              </a:defRPr>
            </a:lvl2pPr>
            <a:lvl3pPr>
              <a:buClr>
                <a:srgbClr val="821C35"/>
              </a:buClr>
              <a:defRPr sz="1800">
                <a:latin typeface="Gill Sans Std Light"/>
              </a:defRPr>
            </a:lvl3pPr>
            <a:lvl4pPr>
              <a:buClr>
                <a:srgbClr val="821C35"/>
              </a:buClr>
              <a:defRPr sz="1600">
                <a:latin typeface="Gill Sans Std Light"/>
              </a:defRPr>
            </a:lvl4pPr>
            <a:lvl5pPr>
              <a:buClr>
                <a:srgbClr val="821C35"/>
              </a:buClr>
              <a:defRPr sz="1600">
                <a:latin typeface="Gill Sans Std Light"/>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1"/>
          <p:cNvSpPr>
            <a:spLocks noGrp="1"/>
          </p:cNvSpPr>
          <p:nvPr>
            <p:ph type="title" hasCustomPrompt="1"/>
          </p:nvPr>
        </p:nvSpPr>
        <p:spPr>
          <a:xfrm>
            <a:off x="914400" y="762000"/>
            <a:ext cx="7315200" cy="1143000"/>
          </a:xfrm>
          <a:prstGeom prst="rect">
            <a:avLst/>
          </a:prstGeom>
        </p:spPr>
        <p:txBody>
          <a:bodyPr lIns="0" tIns="0" rIns="0" bIns="0" anchor="t"/>
          <a:lstStyle>
            <a:lvl1pPr algn="l">
              <a:lnSpc>
                <a:spcPts val="4900"/>
              </a:lnSpc>
              <a:defRPr sz="4800" b="0" i="0">
                <a:solidFill>
                  <a:srgbClr val="821C35"/>
                </a:solidFill>
                <a:latin typeface="Gill Sans Std Light"/>
                <a:cs typeface="Gill Sans Std Light"/>
              </a:defRPr>
            </a:lvl1pPr>
          </a:lstStyle>
          <a:p>
            <a:r>
              <a:rPr lang="en-US" dirty="0"/>
              <a:t>Slide Headline 1</a:t>
            </a:r>
            <a:br>
              <a:rPr lang="en-US" dirty="0"/>
            </a:br>
            <a:r>
              <a:rPr lang="en-US" dirty="0"/>
              <a:t>Slide Headline 2</a:t>
            </a:r>
          </a:p>
        </p:txBody>
      </p:sp>
      <p:sp>
        <p:nvSpPr>
          <p:cNvPr id="13" name="Date Placeholder 2"/>
          <p:cNvSpPr>
            <a:spLocks noGrp="1"/>
          </p:cNvSpPr>
          <p:nvPr>
            <p:ph type="dt" sz="half" idx="10"/>
          </p:nvPr>
        </p:nvSpPr>
        <p:spPr>
          <a:xfrm>
            <a:off x="457200" y="6356350"/>
            <a:ext cx="2133600" cy="365125"/>
          </a:xfrm>
          <a:prstGeom prst="rect">
            <a:avLst/>
          </a:prstGeom>
        </p:spPr>
        <p:txBody>
          <a:bodyPr/>
          <a:lstStyle>
            <a:lvl1pPr>
              <a:defRPr sz="1400">
                <a:latin typeface="Gill Sans Std Light"/>
              </a:defRPr>
            </a:lvl1pPr>
          </a:lstStyle>
          <a:p>
            <a:fld id="{7D289284-70B2-944D-BA0D-80D5B831EF78}" type="datetimeFigureOut">
              <a:rPr lang="en-US" smtClean="0"/>
              <a:pPr/>
              <a:t>7/2/2019</a:t>
            </a:fld>
            <a:endParaRPr lang="en-US" dirty="0"/>
          </a:p>
        </p:txBody>
      </p:sp>
      <p:sp>
        <p:nvSpPr>
          <p:cNvPr id="14" name="Footer Placeholder 3"/>
          <p:cNvSpPr>
            <a:spLocks noGrp="1"/>
          </p:cNvSpPr>
          <p:nvPr>
            <p:ph type="ftr" sz="quarter" idx="11"/>
          </p:nvPr>
        </p:nvSpPr>
        <p:spPr>
          <a:xfrm>
            <a:off x="3124200" y="6356350"/>
            <a:ext cx="2895600" cy="365125"/>
          </a:xfrm>
          <a:prstGeom prst="rect">
            <a:avLst/>
          </a:prstGeom>
        </p:spPr>
        <p:txBody>
          <a:bodyPr/>
          <a:lstStyle>
            <a:lvl1pPr>
              <a:defRPr sz="1400">
                <a:latin typeface="Gill Sans Std Light"/>
              </a:defRPr>
            </a:lvl1pPr>
          </a:lstStyle>
          <a:p>
            <a:endParaRPr lang="en-US" dirty="0"/>
          </a:p>
        </p:txBody>
      </p:sp>
      <p:sp>
        <p:nvSpPr>
          <p:cNvPr id="15" name="Slide Number Placeholder 4"/>
          <p:cNvSpPr>
            <a:spLocks noGrp="1"/>
          </p:cNvSpPr>
          <p:nvPr>
            <p:ph type="sldNum" sz="quarter" idx="12"/>
          </p:nvPr>
        </p:nvSpPr>
        <p:spPr>
          <a:xfrm>
            <a:off x="6553200" y="6356350"/>
            <a:ext cx="2133600" cy="365125"/>
          </a:xfrm>
          <a:prstGeom prst="rect">
            <a:avLst/>
          </a:prstGeom>
        </p:spPr>
        <p:txBody>
          <a:bodyPr/>
          <a:lstStyle>
            <a:lvl1pPr algn="r">
              <a:defRPr sz="1400">
                <a:latin typeface="Gill Sans Std Light"/>
              </a:defRPr>
            </a:lvl1pPr>
          </a:lstStyle>
          <a:p>
            <a:fld id="{4A75BE36-4E3E-C248-B598-07ED9BB6E04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3134388"/>
            <a:ext cx="5111750" cy="2991775"/>
          </a:xfrm>
          <a:prstGeom prst="rect">
            <a:avLst/>
          </a:prstGeom>
        </p:spPr>
        <p:txBody>
          <a:bodyPr/>
          <a:lstStyle>
            <a:lvl1pPr>
              <a:buClr>
                <a:srgbClr val="821C35"/>
              </a:buClr>
              <a:defRPr sz="3200">
                <a:latin typeface="Gill Sans Std Light"/>
              </a:defRPr>
            </a:lvl1pPr>
            <a:lvl2pPr>
              <a:buClr>
                <a:srgbClr val="821C35"/>
              </a:buClr>
              <a:defRPr sz="2800">
                <a:latin typeface="Gill Sans Std Light"/>
              </a:defRPr>
            </a:lvl2pPr>
            <a:lvl3pPr>
              <a:buClr>
                <a:srgbClr val="821C35"/>
              </a:buClr>
              <a:defRPr sz="2400">
                <a:latin typeface="Gill Sans Std Light"/>
              </a:defRPr>
            </a:lvl3pPr>
            <a:lvl4pPr>
              <a:buClr>
                <a:srgbClr val="821C35"/>
              </a:buClr>
              <a:defRPr sz="2000">
                <a:latin typeface="Gill Sans Std Light"/>
              </a:defRPr>
            </a:lvl4pPr>
            <a:lvl5pPr>
              <a:buClr>
                <a:srgbClr val="821C35"/>
              </a:buClr>
              <a:defRPr sz="2000">
                <a:latin typeface="Gill Sans Std Light"/>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914400" y="3134388"/>
            <a:ext cx="2551113" cy="2991775"/>
          </a:xfrm>
          <a:prstGeom prst="rect">
            <a:avLst/>
          </a:prstGeom>
        </p:spPr>
        <p:txBody>
          <a:bodyPr/>
          <a:lstStyle>
            <a:lvl1pPr marL="0" indent="0">
              <a:buNone/>
              <a:defRPr sz="1400">
                <a:latin typeface="Gill Sans Std Ligh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2" name="Subtitle 2"/>
          <p:cNvSpPr>
            <a:spLocks noGrp="1"/>
          </p:cNvSpPr>
          <p:nvPr>
            <p:ph type="subTitle" idx="13" hasCustomPrompt="1"/>
          </p:nvPr>
        </p:nvSpPr>
        <p:spPr>
          <a:xfrm>
            <a:off x="914400" y="2362200"/>
            <a:ext cx="7315200" cy="457200"/>
          </a:xfrm>
          <a:prstGeom prst="rect">
            <a:avLst/>
          </a:prstGeom>
        </p:spPr>
        <p:txBody>
          <a:bodyPr lIns="0" tIns="0" rIns="0" bIns="0" anchor="t"/>
          <a:lstStyle>
            <a:lvl1pPr marL="0" indent="0" algn="l">
              <a:buNone/>
              <a:defRPr b="0" i="0">
                <a:solidFill>
                  <a:srgbClr val="011F4F"/>
                </a:solidFill>
                <a:latin typeface="Gill Sans Std Bold"/>
                <a:cs typeface="Gill Sans Std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Slide Subhead</a:t>
            </a:r>
          </a:p>
        </p:txBody>
      </p:sp>
      <p:sp>
        <p:nvSpPr>
          <p:cNvPr id="13" name="Title 1"/>
          <p:cNvSpPr>
            <a:spLocks noGrp="1"/>
          </p:cNvSpPr>
          <p:nvPr>
            <p:ph type="title" hasCustomPrompt="1"/>
          </p:nvPr>
        </p:nvSpPr>
        <p:spPr>
          <a:xfrm>
            <a:off x="914400" y="762000"/>
            <a:ext cx="7315200" cy="1143000"/>
          </a:xfrm>
          <a:prstGeom prst="rect">
            <a:avLst/>
          </a:prstGeom>
        </p:spPr>
        <p:txBody>
          <a:bodyPr lIns="0" tIns="0" rIns="0" bIns="0" anchor="t"/>
          <a:lstStyle>
            <a:lvl1pPr algn="l">
              <a:lnSpc>
                <a:spcPts val="4900"/>
              </a:lnSpc>
              <a:defRPr sz="4800" b="0" i="0">
                <a:solidFill>
                  <a:srgbClr val="821C35"/>
                </a:solidFill>
                <a:latin typeface="Gill Sans Std Light"/>
                <a:cs typeface="Gill Sans Std Light"/>
              </a:defRPr>
            </a:lvl1pPr>
          </a:lstStyle>
          <a:p>
            <a:r>
              <a:rPr lang="en-US" dirty="0"/>
              <a:t>Slide Headline 1</a:t>
            </a:r>
            <a:br>
              <a:rPr lang="en-US" dirty="0"/>
            </a:br>
            <a:r>
              <a:rPr lang="en-US" dirty="0"/>
              <a:t>Slide Headline 2</a:t>
            </a:r>
          </a:p>
        </p:txBody>
      </p:sp>
      <p:sp>
        <p:nvSpPr>
          <p:cNvPr id="14" name="Date Placeholder 2"/>
          <p:cNvSpPr>
            <a:spLocks noGrp="1"/>
          </p:cNvSpPr>
          <p:nvPr>
            <p:ph type="dt" sz="half" idx="10"/>
          </p:nvPr>
        </p:nvSpPr>
        <p:spPr>
          <a:xfrm>
            <a:off x="457200" y="6356350"/>
            <a:ext cx="2133600" cy="365125"/>
          </a:xfrm>
          <a:prstGeom prst="rect">
            <a:avLst/>
          </a:prstGeom>
        </p:spPr>
        <p:txBody>
          <a:bodyPr/>
          <a:lstStyle>
            <a:lvl1pPr>
              <a:defRPr sz="1400">
                <a:latin typeface="Gill Sans Std Light"/>
              </a:defRPr>
            </a:lvl1pPr>
          </a:lstStyle>
          <a:p>
            <a:fld id="{7D289284-70B2-944D-BA0D-80D5B831EF78}" type="datetimeFigureOut">
              <a:rPr lang="en-US" smtClean="0"/>
              <a:pPr/>
              <a:t>7/2/2019</a:t>
            </a:fld>
            <a:endParaRPr lang="en-US" dirty="0"/>
          </a:p>
        </p:txBody>
      </p:sp>
      <p:sp>
        <p:nvSpPr>
          <p:cNvPr id="15" name="Footer Placeholder 3"/>
          <p:cNvSpPr>
            <a:spLocks noGrp="1"/>
          </p:cNvSpPr>
          <p:nvPr>
            <p:ph type="ftr" sz="quarter" idx="11"/>
          </p:nvPr>
        </p:nvSpPr>
        <p:spPr>
          <a:xfrm>
            <a:off x="3124200" y="6356350"/>
            <a:ext cx="2895600" cy="365125"/>
          </a:xfrm>
          <a:prstGeom prst="rect">
            <a:avLst/>
          </a:prstGeom>
        </p:spPr>
        <p:txBody>
          <a:bodyPr/>
          <a:lstStyle>
            <a:lvl1pPr>
              <a:defRPr sz="1400">
                <a:latin typeface="Gill Sans Std Light"/>
              </a:defRPr>
            </a:lvl1pPr>
          </a:lstStyle>
          <a:p>
            <a:endParaRPr lang="en-US" dirty="0"/>
          </a:p>
        </p:txBody>
      </p:sp>
      <p:sp>
        <p:nvSpPr>
          <p:cNvPr id="16" name="Slide Number Placeholder 4"/>
          <p:cNvSpPr>
            <a:spLocks noGrp="1"/>
          </p:cNvSpPr>
          <p:nvPr>
            <p:ph type="sldNum" sz="quarter" idx="12"/>
          </p:nvPr>
        </p:nvSpPr>
        <p:spPr>
          <a:xfrm>
            <a:off x="6553200" y="6356350"/>
            <a:ext cx="2133600" cy="365125"/>
          </a:xfrm>
          <a:prstGeom prst="rect">
            <a:avLst/>
          </a:prstGeom>
        </p:spPr>
        <p:txBody>
          <a:bodyPr/>
          <a:lstStyle>
            <a:lvl1pPr algn="r">
              <a:defRPr sz="1400">
                <a:latin typeface="Gill Sans Std Light"/>
              </a:defRPr>
            </a:lvl1pPr>
          </a:lstStyle>
          <a:p>
            <a:fld id="{4A75BE36-4E3E-C248-B598-07ED9BB6E04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4800600"/>
            <a:ext cx="5486400" cy="566738"/>
          </a:xfrm>
          <a:prstGeom prst="rect">
            <a:avLst/>
          </a:prstGeom>
        </p:spPr>
        <p:txBody>
          <a:bodyPr anchor="b"/>
          <a:lstStyle>
            <a:lvl1pPr algn="l">
              <a:defRPr sz="2000" b="0" i="0">
                <a:solidFill>
                  <a:srgbClr val="011F4F"/>
                </a:solidFill>
                <a:latin typeface="Gill Sans Std Bold"/>
                <a:cs typeface="Gill Sans Std Bold"/>
              </a:defRPr>
            </a:lvl1pPr>
          </a:lstStyle>
          <a:p>
            <a:r>
              <a:rPr lang="en-US" dirty="0"/>
              <a:t>Slide Subhead</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atin typeface="Gill Sans Std Ligh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Gill Sans Std Ligh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Date Placeholder 2"/>
          <p:cNvSpPr>
            <a:spLocks noGrp="1"/>
          </p:cNvSpPr>
          <p:nvPr>
            <p:ph type="dt" sz="half" idx="10"/>
          </p:nvPr>
        </p:nvSpPr>
        <p:spPr>
          <a:xfrm>
            <a:off x="457200" y="6356350"/>
            <a:ext cx="2133600" cy="365125"/>
          </a:xfrm>
          <a:prstGeom prst="rect">
            <a:avLst/>
          </a:prstGeom>
        </p:spPr>
        <p:txBody>
          <a:bodyPr/>
          <a:lstStyle>
            <a:lvl1pPr>
              <a:defRPr sz="1400">
                <a:latin typeface="Gill Sans Std Light"/>
              </a:defRPr>
            </a:lvl1pPr>
          </a:lstStyle>
          <a:p>
            <a:fld id="{7D289284-70B2-944D-BA0D-80D5B831EF78}" type="datetimeFigureOut">
              <a:rPr lang="en-US" smtClean="0"/>
              <a:pPr/>
              <a:t>7/2/2019</a:t>
            </a:fld>
            <a:endParaRPr lang="en-US" dirty="0"/>
          </a:p>
        </p:txBody>
      </p:sp>
      <p:sp>
        <p:nvSpPr>
          <p:cNvPr id="9" name="Footer Placeholder 3"/>
          <p:cNvSpPr>
            <a:spLocks noGrp="1"/>
          </p:cNvSpPr>
          <p:nvPr>
            <p:ph type="ftr" sz="quarter" idx="11"/>
          </p:nvPr>
        </p:nvSpPr>
        <p:spPr>
          <a:xfrm>
            <a:off x="3124200" y="6356350"/>
            <a:ext cx="2895600" cy="365125"/>
          </a:xfrm>
          <a:prstGeom prst="rect">
            <a:avLst/>
          </a:prstGeom>
        </p:spPr>
        <p:txBody>
          <a:bodyPr/>
          <a:lstStyle>
            <a:lvl1pPr>
              <a:defRPr sz="1400">
                <a:latin typeface="Gill Sans Std Light"/>
              </a:defRPr>
            </a:lvl1pPr>
          </a:lstStyle>
          <a:p>
            <a:endParaRPr lang="en-US" dirty="0"/>
          </a:p>
        </p:txBody>
      </p:sp>
      <p:sp>
        <p:nvSpPr>
          <p:cNvPr id="10" name="Slide Number Placeholder 4"/>
          <p:cNvSpPr>
            <a:spLocks noGrp="1"/>
          </p:cNvSpPr>
          <p:nvPr>
            <p:ph type="sldNum" sz="quarter" idx="12"/>
          </p:nvPr>
        </p:nvSpPr>
        <p:spPr>
          <a:xfrm>
            <a:off x="6553200" y="6356350"/>
            <a:ext cx="2133600" cy="365125"/>
          </a:xfrm>
          <a:prstGeom prst="rect">
            <a:avLst/>
          </a:prstGeom>
        </p:spPr>
        <p:txBody>
          <a:bodyPr/>
          <a:lstStyle>
            <a:lvl1pPr algn="r">
              <a:defRPr sz="1400">
                <a:latin typeface="Gill Sans Std Light"/>
              </a:defRPr>
            </a:lvl1pPr>
          </a:lstStyle>
          <a:p>
            <a:fld id="{4A75BE36-4E3E-C248-B598-07ED9BB6E04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14160DDSS_logo_DDAfinal.png"/>
          <p:cNvPicPr>
            <a:picLocks noChangeAspect="1"/>
          </p:cNvPicPr>
          <p:nvPr userDrawn="1"/>
        </p:nvPicPr>
        <p:blipFill>
          <a:blip r:embed="rId9"/>
          <a:stretch>
            <a:fillRect/>
          </a:stretch>
        </p:blipFill>
        <p:spPr>
          <a:xfrm>
            <a:off x="7989422" y="409306"/>
            <a:ext cx="1008062" cy="1046376"/>
          </a:xfrm>
          <a:prstGeom prst="rect">
            <a:avLst/>
          </a:prstGeom>
        </p:spPr>
      </p:pic>
      <p:sp>
        <p:nvSpPr>
          <p:cNvPr id="9" name="Rectangle 8"/>
          <p:cNvSpPr/>
          <p:nvPr userDrawn="1"/>
        </p:nvSpPr>
        <p:spPr>
          <a:xfrm>
            <a:off x="7208648" y="0"/>
            <a:ext cx="1944496" cy="294162"/>
          </a:xfrm>
          <a:prstGeom prst="rect">
            <a:avLst/>
          </a:prstGeom>
          <a:solidFill>
            <a:srgbClr val="821C3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userDrawn="1"/>
        </p:nvSpPr>
        <p:spPr>
          <a:xfrm>
            <a:off x="0" y="0"/>
            <a:ext cx="7208648" cy="294162"/>
          </a:xfrm>
          <a:prstGeom prst="rect">
            <a:avLst/>
          </a:prstGeom>
          <a:solidFill>
            <a:srgbClr val="011F4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4575753"/>
            <a:ext cx="9144000" cy="1234572"/>
          </a:xfrm>
          <a:prstGeom prst="rect">
            <a:avLst/>
          </a:prstGeom>
        </p:spPr>
        <p:txBody>
          <a:bodyPr/>
          <a:lstStyle>
            <a:lvl1pPr>
              <a:lnSpc>
                <a:spcPts val="4900"/>
              </a:lnSpc>
              <a:defRPr sz="4800">
                <a:solidFill>
                  <a:srgbClr val="FFFFFF"/>
                </a:solidFill>
              </a:defRPr>
            </a:lvl1pPr>
          </a:lstStyle>
          <a:p>
            <a:pPr marL="0" marR="0" lvl="0" indent="0" algn="ctr" defTabSz="457200" rtl="0" eaLnBrk="1" fontAlgn="auto" latinLnBrk="0" hangingPunct="1">
              <a:lnSpc>
                <a:spcPts val="4900"/>
              </a:lnSpc>
              <a:spcBef>
                <a:spcPct val="0"/>
              </a:spcBef>
              <a:spcAft>
                <a:spcPts val="0"/>
              </a:spcAft>
              <a:buClrTx/>
              <a:buSzTx/>
              <a:buFontTx/>
              <a:buNone/>
              <a:tabLst/>
              <a:defRPr/>
            </a:pPr>
            <a:r>
              <a:rPr kumimoji="0" lang="en-US" sz="4800" u="none" strike="noStrike" kern="1200" cap="none" spc="0" normalizeH="0" baseline="0" noProof="0" dirty="0">
                <a:ln>
                  <a:noFill/>
                </a:ln>
                <a:solidFill>
                  <a:srgbClr val="FFFFFF"/>
                </a:solidFill>
                <a:effectLst/>
                <a:uLnTx/>
                <a:uFillTx/>
                <a:latin typeface="Gill Sans Std Light"/>
                <a:ea typeface="+mj-ea"/>
                <a:cs typeface="Gill Sans Std Light"/>
              </a:rPr>
              <a:t>PCR Annual Report 2018</a:t>
            </a:r>
          </a:p>
        </p:txBody>
      </p:sp>
      <p:sp>
        <p:nvSpPr>
          <p:cNvPr id="5" name="Title 1"/>
          <p:cNvSpPr txBox="1">
            <a:spLocks/>
          </p:cNvSpPr>
          <p:nvPr/>
        </p:nvSpPr>
        <p:spPr>
          <a:xfrm>
            <a:off x="0" y="5810325"/>
            <a:ext cx="9144000" cy="438963"/>
          </a:xfrm>
          <a:prstGeom prst="rect">
            <a:avLst/>
          </a:prstGeom>
        </p:spPr>
        <p:txBody>
          <a:bodyPr vert="horz" lIns="91440" tIns="45720" rIns="91440" bIns="45720" rtlCol="0" anchor="ctr">
            <a:noAutofit/>
          </a:bodyPr>
          <a:lstStyle>
            <a:lvl1pPr>
              <a:lnSpc>
                <a:spcPts val="4900"/>
              </a:lnSpc>
              <a:defRPr sz="4800">
                <a:solidFill>
                  <a:srgbClr val="FFFFFF"/>
                </a:solidFill>
              </a:defRPr>
            </a:lvl1pPr>
          </a:lstStyle>
          <a:p>
            <a:pPr marL="0" marR="0" lvl="0" indent="0" algn="ctr" defTabSz="457200" rtl="0" eaLnBrk="1" fontAlgn="auto" latinLnBrk="0" hangingPunct="1">
              <a:lnSpc>
                <a:spcPts val="4900"/>
              </a:lnSpc>
              <a:spcBef>
                <a:spcPct val="0"/>
              </a:spcBef>
              <a:spcAft>
                <a:spcPts val="0"/>
              </a:spcAft>
              <a:buClrTx/>
              <a:buSzTx/>
              <a:buFontTx/>
              <a:buNone/>
              <a:tabLst/>
              <a:defRPr/>
            </a:pPr>
            <a:r>
              <a:rPr kumimoji="0" lang="en-US" sz="3600" i="1" u="none" strike="noStrike" kern="1200" cap="none" spc="0" normalizeH="0" baseline="0" noProof="0" dirty="0">
                <a:ln>
                  <a:noFill/>
                </a:ln>
                <a:solidFill>
                  <a:srgbClr val="FFFFFF"/>
                </a:solidFill>
                <a:effectLst/>
                <a:uLnTx/>
                <a:uFillTx/>
                <a:latin typeface="Gill Sans Std"/>
                <a:ea typeface="+mj-ea"/>
                <a:cs typeface="Gill Sans Std"/>
              </a:rPr>
              <a:t>Key Findings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half" idx="2"/>
          </p:nvPr>
        </p:nvSpPr>
        <p:spPr>
          <a:xfrm>
            <a:off x="914400" y="1700011"/>
            <a:ext cx="7315200" cy="4319789"/>
          </a:xfrm>
        </p:spPr>
        <p:txBody>
          <a:bodyPr/>
          <a:lstStyle/>
          <a:p>
            <a:pPr algn="ctr"/>
            <a:endParaRPr lang="en-US" dirty="0"/>
          </a:p>
          <a:p>
            <a:pPr algn="ctr"/>
            <a:endParaRPr lang="en-US" dirty="0"/>
          </a:p>
        </p:txBody>
      </p:sp>
      <p:sp>
        <p:nvSpPr>
          <p:cNvPr id="81" name="Title 80"/>
          <p:cNvSpPr>
            <a:spLocks noGrp="1"/>
          </p:cNvSpPr>
          <p:nvPr>
            <p:ph type="title"/>
          </p:nvPr>
        </p:nvSpPr>
        <p:spPr>
          <a:xfrm>
            <a:off x="914400" y="762000"/>
            <a:ext cx="7315200" cy="667555"/>
          </a:xfrm>
        </p:spPr>
        <p:txBody>
          <a:bodyPr/>
          <a:lstStyle/>
          <a:p>
            <a:pPr algn="ctr"/>
            <a:r>
              <a:rPr lang="en-US" sz="3600" dirty="0"/>
              <a:t>Not Met </a:t>
            </a:r>
            <a:r>
              <a:rPr lang="en-US" sz="3600" dirty="0">
                <a:latin typeface="Times New Roman" panose="02020603050405020304" pitchFamily="18" charset="0"/>
                <a:cs typeface="Times New Roman" panose="02020603050405020304" pitchFamily="18" charset="0"/>
              </a:rPr>
              <a:t>≥</a:t>
            </a:r>
            <a:r>
              <a:rPr lang="en-US" sz="3600" dirty="0"/>
              <a:t>10% Org Indicators</a:t>
            </a:r>
            <a:endParaRPr lang="en-US" sz="4000" dirty="0"/>
          </a:p>
        </p:txBody>
      </p:sp>
      <p:graphicFrame>
        <p:nvGraphicFramePr>
          <p:cNvPr id="2" name="Table 1"/>
          <p:cNvGraphicFramePr>
            <a:graphicFrameLocks noGrp="1"/>
          </p:cNvGraphicFramePr>
          <p:nvPr>
            <p:extLst>
              <p:ext uri="{D42A27DB-BD31-4B8C-83A1-F6EECF244321}">
                <p14:modId xmlns:p14="http://schemas.microsoft.com/office/powerpoint/2010/main" val="2857395443"/>
              </p:ext>
            </p:extLst>
          </p:nvPr>
        </p:nvGraphicFramePr>
        <p:xfrm>
          <a:off x="270455" y="1429555"/>
          <a:ext cx="8551572" cy="5376507"/>
        </p:xfrm>
        <a:graphic>
          <a:graphicData uri="http://schemas.openxmlformats.org/drawingml/2006/table">
            <a:tbl>
              <a:tblPr firstRow="1" firstCol="1" bandRow="1">
                <a:tableStyleId>{5C22544A-7EE6-4342-B048-85BDC9FD1C3A}</a:tableStyleId>
              </a:tblPr>
              <a:tblGrid>
                <a:gridCol w="1146221">
                  <a:extLst>
                    <a:ext uri="{9D8B030D-6E8A-4147-A177-3AD203B41FA5}">
                      <a16:colId xmlns:a16="http://schemas.microsoft.com/office/drawing/2014/main" val="20000"/>
                    </a:ext>
                  </a:extLst>
                </a:gridCol>
                <a:gridCol w="579549">
                  <a:extLst>
                    <a:ext uri="{9D8B030D-6E8A-4147-A177-3AD203B41FA5}">
                      <a16:colId xmlns:a16="http://schemas.microsoft.com/office/drawing/2014/main" val="20001"/>
                    </a:ext>
                  </a:extLst>
                </a:gridCol>
                <a:gridCol w="746975">
                  <a:extLst>
                    <a:ext uri="{9D8B030D-6E8A-4147-A177-3AD203B41FA5}">
                      <a16:colId xmlns:a16="http://schemas.microsoft.com/office/drawing/2014/main" val="20002"/>
                    </a:ext>
                  </a:extLst>
                </a:gridCol>
                <a:gridCol w="3322749">
                  <a:extLst>
                    <a:ext uri="{9D8B030D-6E8A-4147-A177-3AD203B41FA5}">
                      <a16:colId xmlns:a16="http://schemas.microsoft.com/office/drawing/2014/main" val="20003"/>
                    </a:ext>
                  </a:extLst>
                </a:gridCol>
                <a:gridCol w="540913">
                  <a:extLst>
                    <a:ext uri="{9D8B030D-6E8A-4147-A177-3AD203B41FA5}">
                      <a16:colId xmlns:a16="http://schemas.microsoft.com/office/drawing/2014/main" val="20004"/>
                    </a:ext>
                  </a:extLst>
                </a:gridCol>
                <a:gridCol w="476518">
                  <a:extLst>
                    <a:ext uri="{9D8B030D-6E8A-4147-A177-3AD203B41FA5}">
                      <a16:colId xmlns:a16="http://schemas.microsoft.com/office/drawing/2014/main" val="20005"/>
                    </a:ext>
                  </a:extLst>
                </a:gridCol>
                <a:gridCol w="502276">
                  <a:extLst>
                    <a:ext uri="{9D8B030D-6E8A-4147-A177-3AD203B41FA5}">
                      <a16:colId xmlns:a16="http://schemas.microsoft.com/office/drawing/2014/main" val="20006"/>
                    </a:ext>
                  </a:extLst>
                </a:gridCol>
                <a:gridCol w="618186">
                  <a:extLst>
                    <a:ext uri="{9D8B030D-6E8A-4147-A177-3AD203B41FA5}">
                      <a16:colId xmlns:a16="http://schemas.microsoft.com/office/drawing/2014/main" val="20007"/>
                    </a:ext>
                  </a:extLst>
                </a:gridCol>
                <a:gridCol w="618185">
                  <a:extLst>
                    <a:ext uri="{9D8B030D-6E8A-4147-A177-3AD203B41FA5}">
                      <a16:colId xmlns:a16="http://schemas.microsoft.com/office/drawing/2014/main" val="20008"/>
                    </a:ext>
                  </a:extLst>
                </a:gridCol>
              </a:tblGrid>
              <a:tr h="561069">
                <a:tc>
                  <a:txBody>
                    <a:bodyPr/>
                    <a:lstStyle/>
                    <a:p>
                      <a:pPr marL="0" marR="0">
                        <a:lnSpc>
                          <a:spcPct val="115000"/>
                        </a:lnSpc>
                        <a:spcBef>
                          <a:spcPts val="0"/>
                        </a:spcBef>
                        <a:spcAft>
                          <a:spcPts val="0"/>
                        </a:spcAft>
                      </a:pPr>
                      <a:r>
                        <a:rPr lang="en-US" sz="1600" dirty="0">
                          <a:effectLst/>
                        </a:rPr>
                        <a:t>Identifier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tc>
                  <a:txBody>
                    <a:bodyPr/>
                    <a:lstStyle/>
                    <a:p>
                      <a:pPr marL="0" marR="0">
                        <a:lnSpc>
                          <a:spcPct val="115000"/>
                        </a:lnSpc>
                        <a:spcBef>
                          <a:spcPts val="0"/>
                        </a:spcBef>
                        <a:spcAft>
                          <a:spcPts val="0"/>
                        </a:spcAft>
                      </a:pPr>
                      <a:r>
                        <a:rPr lang="en-US" sz="1600">
                          <a:effectLst/>
                        </a:rPr>
                        <a:t>Type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tc>
                  <a:txBody>
                    <a:bodyPr/>
                    <a:lstStyle/>
                    <a:p>
                      <a:pPr marL="0" marR="0" algn="ctr">
                        <a:lnSpc>
                          <a:spcPct val="115000"/>
                        </a:lnSpc>
                        <a:spcBef>
                          <a:spcPts val="0"/>
                        </a:spcBef>
                        <a:spcAft>
                          <a:spcPts val="0"/>
                        </a:spcAft>
                      </a:pPr>
                      <a:r>
                        <a:rPr lang="en-US" sz="1600">
                          <a:effectLst/>
                        </a:rPr>
                        <a:t>Weight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tc>
                  <a:txBody>
                    <a:bodyPr/>
                    <a:lstStyle/>
                    <a:p>
                      <a:pPr marL="0" marR="0">
                        <a:lnSpc>
                          <a:spcPct val="115000"/>
                        </a:lnSpc>
                        <a:spcBef>
                          <a:spcPts val="0"/>
                        </a:spcBef>
                        <a:spcAft>
                          <a:spcPts val="0"/>
                        </a:spcAft>
                      </a:pPr>
                      <a:r>
                        <a:rPr lang="en-US" sz="1600">
                          <a:effectLst/>
                        </a:rPr>
                        <a:t>Indicator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tc>
                  <a:txBody>
                    <a:bodyPr/>
                    <a:lstStyle/>
                    <a:p>
                      <a:pPr marL="0" marR="0" algn="ctr">
                        <a:lnSpc>
                          <a:spcPct val="115000"/>
                        </a:lnSpc>
                        <a:spcBef>
                          <a:spcPts val="0"/>
                        </a:spcBef>
                        <a:spcAft>
                          <a:spcPts val="0"/>
                        </a:spcAft>
                      </a:pPr>
                      <a:r>
                        <a:rPr lang="en-US" sz="1600">
                          <a:effectLst/>
                        </a:rPr>
                        <a:t># Yes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tc>
                  <a:txBody>
                    <a:bodyPr/>
                    <a:lstStyle/>
                    <a:p>
                      <a:pPr marL="0" marR="0" algn="ctr">
                        <a:lnSpc>
                          <a:spcPct val="115000"/>
                        </a:lnSpc>
                        <a:spcBef>
                          <a:spcPts val="0"/>
                        </a:spcBef>
                        <a:spcAft>
                          <a:spcPts val="0"/>
                        </a:spcAft>
                      </a:pPr>
                      <a:r>
                        <a:rPr lang="en-US" sz="1600">
                          <a:effectLst/>
                        </a:rPr>
                        <a:t># No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tc>
                  <a:txBody>
                    <a:bodyPr/>
                    <a:lstStyle/>
                    <a:p>
                      <a:pPr marL="0" marR="0" algn="ctr">
                        <a:lnSpc>
                          <a:spcPct val="115000"/>
                        </a:lnSpc>
                        <a:spcBef>
                          <a:spcPts val="0"/>
                        </a:spcBef>
                        <a:spcAft>
                          <a:spcPts val="0"/>
                        </a:spcAft>
                      </a:pPr>
                      <a:r>
                        <a:rPr lang="en-US" sz="1600">
                          <a:effectLst/>
                        </a:rPr>
                        <a:t># N/A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tc>
                  <a:txBody>
                    <a:bodyPr/>
                    <a:lstStyle/>
                    <a:p>
                      <a:pPr marL="0" marR="0" algn="ctr">
                        <a:lnSpc>
                          <a:spcPct val="115000"/>
                        </a:lnSpc>
                        <a:spcBef>
                          <a:spcPts val="0"/>
                        </a:spcBef>
                        <a:spcAft>
                          <a:spcPts val="0"/>
                        </a:spcAft>
                      </a:pPr>
                      <a:r>
                        <a:rPr lang="en-US" sz="1600">
                          <a:effectLst/>
                        </a:rPr>
                        <a:t>Total Yes + No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tc>
                  <a:txBody>
                    <a:bodyPr/>
                    <a:lstStyle/>
                    <a:p>
                      <a:pPr marL="0" marR="0" algn="ctr">
                        <a:lnSpc>
                          <a:spcPct val="115000"/>
                        </a:lnSpc>
                        <a:spcBef>
                          <a:spcPts val="0"/>
                        </a:spcBef>
                        <a:spcAft>
                          <a:spcPts val="0"/>
                        </a:spcAft>
                      </a:pPr>
                      <a:r>
                        <a:rPr lang="en-US" sz="1600">
                          <a:effectLst/>
                        </a:rPr>
                        <a:t>% No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extLst>
                  <a:ext uri="{0D108BD9-81ED-4DB2-BD59-A6C34878D82A}">
                    <a16:rowId xmlns:a16="http://schemas.microsoft.com/office/drawing/2014/main" val="10000"/>
                  </a:ext>
                </a:extLst>
              </a:tr>
              <a:tr h="889376">
                <a:tc>
                  <a:txBody>
                    <a:bodyPr/>
                    <a:lstStyle/>
                    <a:p>
                      <a:pPr marL="0" marR="0">
                        <a:lnSpc>
                          <a:spcPct val="115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OO.CQ.17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Does the provider have a system in place to ensure individuals are safe during emergencies and unusual circumstance?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889376">
                <a:tc>
                  <a:txBody>
                    <a:bodyPr/>
                    <a:lstStyle/>
                    <a:p>
                      <a:pPr marL="0" marR="0">
                        <a:lnSpc>
                          <a:spcPct val="115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OO.CQ.37.13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Does the provider have and implement a system to ensure that staff are informed of their job duties and expectations that is in accordance with DDS guidelines?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1122139">
                <a:tc>
                  <a:txBody>
                    <a:bodyPr/>
                    <a:lstStyle/>
                    <a:p>
                      <a:pPr marL="0" marR="0">
                        <a:lnSpc>
                          <a:spcPct val="115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OO.CQ.34.13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Has the provider written all policies/procedures/protocols required by DDS and have evidence of implementation when appropriate?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889376">
                <a:tc>
                  <a:txBody>
                    <a:bodyPr/>
                    <a:lstStyle/>
                    <a:p>
                      <a:pPr marL="0" marR="0">
                        <a:lnSpc>
                          <a:spcPct val="115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OO.CQ.22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Is there evidence present that all staff have met the requirements of Phase III Direct Support Staff training?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427078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half" idx="2"/>
          </p:nvPr>
        </p:nvSpPr>
        <p:spPr>
          <a:xfrm>
            <a:off x="914400" y="1700011"/>
            <a:ext cx="7315200" cy="4319789"/>
          </a:xfrm>
        </p:spPr>
        <p:txBody>
          <a:bodyPr/>
          <a:lstStyle/>
          <a:p>
            <a:pPr algn="ctr"/>
            <a:endParaRPr lang="en-US" dirty="0"/>
          </a:p>
          <a:p>
            <a:pPr algn="ctr"/>
            <a:endParaRPr lang="en-US" dirty="0"/>
          </a:p>
        </p:txBody>
      </p:sp>
      <p:sp>
        <p:nvSpPr>
          <p:cNvPr id="81" name="Title 80"/>
          <p:cNvSpPr>
            <a:spLocks noGrp="1"/>
          </p:cNvSpPr>
          <p:nvPr>
            <p:ph type="title"/>
          </p:nvPr>
        </p:nvSpPr>
        <p:spPr>
          <a:xfrm>
            <a:off x="914400" y="762000"/>
            <a:ext cx="7315200" cy="667555"/>
          </a:xfrm>
        </p:spPr>
        <p:txBody>
          <a:bodyPr/>
          <a:lstStyle/>
          <a:p>
            <a:pPr algn="ctr"/>
            <a:r>
              <a:rPr lang="en-US" sz="3600" dirty="0"/>
              <a:t>Not Met </a:t>
            </a:r>
            <a:r>
              <a:rPr lang="en-US" sz="3600" dirty="0">
                <a:latin typeface="Times New Roman" panose="02020603050405020304" pitchFamily="18" charset="0"/>
                <a:cs typeface="Times New Roman" panose="02020603050405020304" pitchFamily="18" charset="0"/>
              </a:rPr>
              <a:t>≥</a:t>
            </a:r>
            <a:r>
              <a:rPr lang="en-US" sz="3600" dirty="0"/>
              <a:t>10% Org Indicators</a:t>
            </a:r>
            <a:endParaRPr lang="en-US" sz="4000" dirty="0"/>
          </a:p>
        </p:txBody>
      </p:sp>
      <p:graphicFrame>
        <p:nvGraphicFramePr>
          <p:cNvPr id="2" name="Table 1"/>
          <p:cNvGraphicFramePr>
            <a:graphicFrameLocks noGrp="1"/>
          </p:cNvGraphicFramePr>
          <p:nvPr>
            <p:extLst>
              <p:ext uri="{D42A27DB-BD31-4B8C-83A1-F6EECF244321}">
                <p14:modId xmlns:p14="http://schemas.microsoft.com/office/powerpoint/2010/main" val="811277193"/>
              </p:ext>
            </p:extLst>
          </p:nvPr>
        </p:nvGraphicFramePr>
        <p:xfrm>
          <a:off x="270455" y="1429555"/>
          <a:ext cx="8551572" cy="5376507"/>
        </p:xfrm>
        <a:graphic>
          <a:graphicData uri="http://schemas.openxmlformats.org/drawingml/2006/table">
            <a:tbl>
              <a:tblPr firstRow="1" firstCol="1" bandRow="1">
                <a:tableStyleId>{5C22544A-7EE6-4342-B048-85BDC9FD1C3A}</a:tableStyleId>
              </a:tblPr>
              <a:tblGrid>
                <a:gridCol w="1146221">
                  <a:extLst>
                    <a:ext uri="{9D8B030D-6E8A-4147-A177-3AD203B41FA5}">
                      <a16:colId xmlns:a16="http://schemas.microsoft.com/office/drawing/2014/main" val="20000"/>
                    </a:ext>
                  </a:extLst>
                </a:gridCol>
                <a:gridCol w="579549">
                  <a:extLst>
                    <a:ext uri="{9D8B030D-6E8A-4147-A177-3AD203B41FA5}">
                      <a16:colId xmlns:a16="http://schemas.microsoft.com/office/drawing/2014/main" val="20001"/>
                    </a:ext>
                  </a:extLst>
                </a:gridCol>
                <a:gridCol w="746975">
                  <a:extLst>
                    <a:ext uri="{9D8B030D-6E8A-4147-A177-3AD203B41FA5}">
                      <a16:colId xmlns:a16="http://schemas.microsoft.com/office/drawing/2014/main" val="20002"/>
                    </a:ext>
                  </a:extLst>
                </a:gridCol>
                <a:gridCol w="3322749">
                  <a:extLst>
                    <a:ext uri="{9D8B030D-6E8A-4147-A177-3AD203B41FA5}">
                      <a16:colId xmlns:a16="http://schemas.microsoft.com/office/drawing/2014/main" val="20003"/>
                    </a:ext>
                  </a:extLst>
                </a:gridCol>
                <a:gridCol w="540913">
                  <a:extLst>
                    <a:ext uri="{9D8B030D-6E8A-4147-A177-3AD203B41FA5}">
                      <a16:colId xmlns:a16="http://schemas.microsoft.com/office/drawing/2014/main" val="20004"/>
                    </a:ext>
                  </a:extLst>
                </a:gridCol>
                <a:gridCol w="476518">
                  <a:extLst>
                    <a:ext uri="{9D8B030D-6E8A-4147-A177-3AD203B41FA5}">
                      <a16:colId xmlns:a16="http://schemas.microsoft.com/office/drawing/2014/main" val="20005"/>
                    </a:ext>
                  </a:extLst>
                </a:gridCol>
                <a:gridCol w="502276">
                  <a:extLst>
                    <a:ext uri="{9D8B030D-6E8A-4147-A177-3AD203B41FA5}">
                      <a16:colId xmlns:a16="http://schemas.microsoft.com/office/drawing/2014/main" val="20006"/>
                    </a:ext>
                  </a:extLst>
                </a:gridCol>
                <a:gridCol w="618186">
                  <a:extLst>
                    <a:ext uri="{9D8B030D-6E8A-4147-A177-3AD203B41FA5}">
                      <a16:colId xmlns:a16="http://schemas.microsoft.com/office/drawing/2014/main" val="20007"/>
                    </a:ext>
                  </a:extLst>
                </a:gridCol>
                <a:gridCol w="618185">
                  <a:extLst>
                    <a:ext uri="{9D8B030D-6E8A-4147-A177-3AD203B41FA5}">
                      <a16:colId xmlns:a16="http://schemas.microsoft.com/office/drawing/2014/main" val="20008"/>
                    </a:ext>
                  </a:extLst>
                </a:gridCol>
              </a:tblGrid>
              <a:tr h="561069">
                <a:tc>
                  <a:txBody>
                    <a:bodyPr/>
                    <a:lstStyle/>
                    <a:p>
                      <a:pPr marL="0" marR="0">
                        <a:lnSpc>
                          <a:spcPct val="115000"/>
                        </a:lnSpc>
                        <a:spcBef>
                          <a:spcPts val="0"/>
                        </a:spcBef>
                        <a:spcAft>
                          <a:spcPts val="0"/>
                        </a:spcAft>
                      </a:pPr>
                      <a:r>
                        <a:rPr lang="en-US" sz="1600" dirty="0">
                          <a:effectLst/>
                        </a:rPr>
                        <a:t>Identifier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tc>
                  <a:txBody>
                    <a:bodyPr/>
                    <a:lstStyle/>
                    <a:p>
                      <a:pPr marL="0" marR="0">
                        <a:lnSpc>
                          <a:spcPct val="115000"/>
                        </a:lnSpc>
                        <a:spcBef>
                          <a:spcPts val="0"/>
                        </a:spcBef>
                        <a:spcAft>
                          <a:spcPts val="0"/>
                        </a:spcAft>
                      </a:pPr>
                      <a:r>
                        <a:rPr lang="en-US" sz="1600">
                          <a:effectLst/>
                        </a:rPr>
                        <a:t>Type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tc>
                  <a:txBody>
                    <a:bodyPr/>
                    <a:lstStyle/>
                    <a:p>
                      <a:pPr marL="0" marR="0" algn="ctr">
                        <a:lnSpc>
                          <a:spcPct val="115000"/>
                        </a:lnSpc>
                        <a:spcBef>
                          <a:spcPts val="0"/>
                        </a:spcBef>
                        <a:spcAft>
                          <a:spcPts val="0"/>
                        </a:spcAft>
                      </a:pPr>
                      <a:r>
                        <a:rPr lang="en-US" sz="1600">
                          <a:effectLst/>
                        </a:rPr>
                        <a:t>Weight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tc>
                  <a:txBody>
                    <a:bodyPr/>
                    <a:lstStyle/>
                    <a:p>
                      <a:pPr marL="0" marR="0">
                        <a:lnSpc>
                          <a:spcPct val="115000"/>
                        </a:lnSpc>
                        <a:spcBef>
                          <a:spcPts val="0"/>
                        </a:spcBef>
                        <a:spcAft>
                          <a:spcPts val="0"/>
                        </a:spcAft>
                      </a:pPr>
                      <a:r>
                        <a:rPr lang="en-US" sz="1600">
                          <a:effectLst/>
                        </a:rPr>
                        <a:t>Indicator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tc>
                  <a:txBody>
                    <a:bodyPr/>
                    <a:lstStyle/>
                    <a:p>
                      <a:pPr marL="0" marR="0" algn="ctr">
                        <a:lnSpc>
                          <a:spcPct val="115000"/>
                        </a:lnSpc>
                        <a:spcBef>
                          <a:spcPts val="0"/>
                        </a:spcBef>
                        <a:spcAft>
                          <a:spcPts val="0"/>
                        </a:spcAft>
                      </a:pPr>
                      <a:r>
                        <a:rPr lang="en-US" sz="1600">
                          <a:effectLst/>
                        </a:rPr>
                        <a:t># Yes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tc>
                  <a:txBody>
                    <a:bodyPr/>
                    <a:lstStyle/>
                    <a:p>
                      <a:pPr marL="0" marR="0" algn="ctr">
                        <a:lnSpc>
                          <a:spcPct val="115000"/>
                        </a:lnSpc>
                        <a:spcBef>
                          <a:spcPts val="0"/>
                        </a:spcBef>
                        <a:spcAft>
                          <a:spcPts val="0"/>
                        </a:spcAft>
                      </a:pPr>
                      <a:r>
                        <a:rPr lang="en-US" sz="1600">
                          <a:effectLst/>
                        </a:rPr>
                        <a:t># No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tc>
                  <a:txBody>
                    <a:bodyPr/>
                    <a:lstStyle/>
                    <a:p>
                      <a:pPr marL="0" marR="0" algn="ctr">
                        <a:lnSpc>
                          <a:spcPct val="115000"/>
                        </a:lnSpc>
                        <a:spcBef>
                          <a:spcPts val="0"/>
                        </a:spcBef>
                        <a:spcAft>
                          <a:spcPts val="0"/>
                        </a:spcAft>
                      </a:pPr>
                      <a:r>
                        <a:rPr lang="en-US" sz="1600">
                          <a:effectLst/>
                        </a:rPr>
                        <a:t># N/A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tc>
                  <a:txBody>
                    <a:bodyPr/>
                    <a:lstStyle/>
                    <a:p>
                      <a:pPr marL="0" marR="0" algn="ctr">
                        <a:lnSpc>
                          <a:spcPct val="115000"/>
                        </a:lnSpc>
                        <a:spcBef>
                          <a:spcPts val="0"/>
                        </a:spcBef>
                        <a:spcAft>
                          <a:spcPts val="0"/>
                        </a:spcAft>
                      </a:pPr>
                      <a:r>
                        <a:rPr lang="en-US" sz="1600">
                          <a:effectLst/>
                        </a:rPr>
                        <a:t>Total Yes + No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tc>
                  <a:txBody>
                    <a:bodyPr/>
                    <a:lstStyle/>
                    <a:p>
                      <a:pPr marL="0" marR="0" algn="ctr">
                        <a:lnSpc>
                          <a:spcPct val="115000"/>
                        </a:lnSpc>
                        <a:spcBef>
                          <a:spcPts val="0"/>
                        </a:spcBef>
                        <a:spcAft>
                          <a:spcPts val="0"/>
                        </a:spcAft>
                      </a:pPr>
                      <a:r>
                        <a:rPr lang="en-US" sz="1600">
                          <a:effectLst/>
                        </a:rPr>
                        <a:t>% No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extLst>
                  <a:ext uri="{0D108BD9-81ED-4DB2-BD59-A6C34878D82A}">
                    <a16:rowId xmlns:a16="http://schemas.microsoft.com/office/drawing/2014/main" val="10000"/>
                  </a:ext>
                </a:extLst>
              </a:tr>
              <a:tr h="889376">
                <a:tc>
                  <a:txBody>
                    <a:bodyPr/>
                    <a:lstStyle/>
                    <a:p>
                      <a:pPr marL="0" marR="0">
                        <a:lnSpc>
                          <a:spcPct val="115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OO.MAN.14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Does the provider have a system in place to ensure it meets DDS standards related to staff training?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889376">
                <a:tc>
                  <a:txBody>
                    <a:bodyPr/>
                    <a:lstStyle/>
                    <a:p>
                      <a:pPr marL="0" marR="0">
                        <a:lnSpc>
                          <a:spcPct val="115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OO.CQ.16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Does the provider have and implement a policy that governs incident management and meets the requirements set forth in DDS policy regarding incident prevention?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1122139">
                <a:tc>
                  <a:txBody>
                    <a:bodyPr/>
                    <a:lstStyle/>
                    <a:p>
                      <a:pPr marL="0" marR="0">
                        <a:lnSpc>
                          <a:spcPct val="115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CQ.21.14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Does the provider ensure that staff meet the requirements of the role they fill within the organization?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889376">
                <a:tc>
                  <a:txBody>
                    <a:bodyPr/>
                    <a:lstStyle/>
                    <a:p>
                      <a:pPr marL="0" marR="0">
                        <a:lnSpc>
                          <a:spcPct val="115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OO.MAN.7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Does the provider ensure that individuals served are protected from employees with prohibitive criminal backgrounds?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527719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half" idx="2"/>
          </p:nvPr>
        </p:nvSpPr>
        <p:spPr>
          <a:xfrm>
            <a:off x="914400" y="1700011"/>
            <a:ext cx="7315200" cy="4319789"/>
          </a:xfrm>
        </p:spPr>
        <p:txBody>
          <a:bodyPr/>
          <a:lstStyle/>
          <a:p>
            <a:pPr algn="ctr"/>
            <a:endParaRPr lang="en-US" dirty="0"/>
          </a:p>
          <a:p>
            <a:r>
              <a:rPr lang="en-US" sz="2400" dirty="0">
                <a:latin typeface="+mn-lt"/>
              </a:rPr>
              <a:t>CQ.3- Is the person and/or their representative aware of actions they can take if they feel they have been treated unfairly, have concerns or are displeased with the services being provided?</a:t>
            </a:r>
          </a:p>
          <a:p>
            <a:endParaRPr lang="en-US" sz="2400" dirty="0">
              <a:latin typeface="+mn-lt"/>
            </a:endParaRPr>
          </a:p>
          <a:p>
            <a:r>
              <a:rPr lang="en-US" sz="2400" dirty="0">
                <a:latin typeface="+mn-lt"/>
              </a:rPr>
              <a:t>Not met for 60/129 sampled or 46%.</a:t>
            </a:r>
          </a:p>
          <a:p>
            <a:r>
              <a:rPr lang="en-US" sz="2400" dirty="0">
                <a:latin typeface="+mn-lt"/>
              </a:rPr>
              <a:t> </a:t>
            </a:r>
          </a:p>
          <a:p>
            <a:r>
              <a:rPr lang="en-US" sz="2400" dirty="0">
                <a:latin typeface="+mn-lt"/>
              </a:rPr>
              <a:t>Services not met- Res. Hab., </a:t>
            </a:r>
            <a:r>
              <a:rPr lang="en-US" sz="2400" dirty="0" err="1">
                <a:latin typeface="+mn-lt"/>
              </a:rPr>
              <a:t>Sup.Liv</a:t>
            </a:r>
            <a:r>
              <a:rPr lang="en-US" sz="2400" dirty="0">
                <a:latin typeface="+mn-lt"/>
              </a:rPr>
              <a:t>., and Sup </a:t>
            </a:r>
            <a:r>
              <a:rPr lang="en-US" sz="2400" dirty="0" err="1">
                <a:latin typeface="+mn-lt"/>
              </a:rPr>
              <a:t>Liv</a:t>
            </a:r>
            <a:r>
              <a:rPr lang="en-US" sz="2400" dirty="0">
                <a:latin typeface="+mn-lt"/>
              </a:rPr>
              <a:t>. Periodic, Host Home.</a:t>
            </a:r>
          </a:p>
          <a:p>
            <a:endParaRPr lang="en-US" sz="2400" dirty="0">
              <a:latin typeface="+mn-lt"/>
            </a:endParaRPr>
          </a:p>
          <a:p>
            <a:r>
              <a:rPr lang="en-US" sz="2400" dirty="0">
                <a:latin typeface="+mn-lt"/>
              </a:rPr>
              <a:t>Most Problematic- Host Home-37%</a:t>
            </a:r>
          </a:p>
          <a:p>
            <a:pPr algn="ctr"/>
            <a:endParaRPr lang="en-US" dirty="0"/>
          </a:p>
        </p:txBody>
      </p:sp>
      <p:sp>
        <p:nvSpPr>
          <p:cNvPr id="81" name="Title 80"/>
          <p:cNvSpPr>
            <a:spLocks noGrp="1"/>
          </p:cNvSpPr>
          <p:nvPr>
            <p:ph type="title"/>
          </p:nvPr>
        </p:nvSpPr>
        <p:spPr>
          <a:xfrm>
            <a:off x="914400" y="762000"/>
            <a:ext cx="7315200" cy="667555"/>
          </a:xfrm>
        </p:spPr>
        <p:txBody>
          <a:bodyPr/>
          <a:lstStyle/>
          <a:p>
            <a:pPr algn="ctr"/>
            <a:r>
              <a:rPr lang="en-US" sz="2400" dirty="0"/>
              <a:t>PC HCBS Indicators Not Met </a:t>
            </a:r>
            <a:r>
              <a:rPr lang="en-US" sz="2400" b="1" dirty="0">
                <a:latin typeface="Times New Roman" panose="02020603050405020304" pitchFamily="18" charset="0"/>
                <a:cs typeface="Times New Roman" panose="02020603050405020304" pitchFamily="18" charset="0"/>
              </a:rPr>
              <a:t>≥10%</a:t>
            </a:r>
            <a:r>
              <a:rPr lang="en-US" sz="2400" dirty="0"/>
              <a:t>-Residential Services</a:t>
            </a:r>
            <a:endParaRPr lang="en-US" sz="2800" dirty="0"/>
          </a:p>
        </p:txBody>
      </p:sp>
    </p:spTree>
    <p:extLst>
      <p:ext uri="{BB962C8B-B14F-4D97-AF65-F5344CB8AC3E}">
        <p14:creationId xmlns:p14="http://schemas.microsoft.com/office/powerpoint/2010/main" val="2727666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half" idx="2"/>
          </p:nvPr>
        </p:nvSpPr>
        <p:spPr>
          <a:xfrm>
            <a:off x="914400" y="1700011"/>
            <a:ext cx="7315200" cy="4319789"/>
          </a:xfrm>
        </p:spPr>
        <p:txBody>
          <a:bodyPr/>
          <a:lstStyle/>
          <a:p>
            <a:pPr algn="ctr"/>
            <a:endParaRPr lang="en-US" dirty="0"/>
          </a:p>
          <a:p>
            <a:r>
              <a:rPr lang="en-US" sz="2400" dirty="0">
                <a:latin typeface="+mn-lt"/>
              </a:rPr>
              <a:t>H.CQ.44- Are there strategies in place to assist the person in developing transportation skills?</a:t>
            </a:r>
          </a:p>
          <a:p>
            <a:endParaRPr lang="en-US" sz="2400" dirty="0">
              <a:latin typeface="+mn-lt"/>
            </a:endParaRPr>
          </a:p>
          <a:p>
            <a:r>
              <a:rPr lang="en-US" sz="2400" dirty="0">
                <a:latin typeface="+mn-lt"/>
              </a:rPr>
              <a:t>Not met for 17/128 sampled or 13%</a:t>
            </a:r>
          </a:p>
          <a:p>
            <a:endParaRPr lang="en-US" sz="2400" dirty="0">
              <a:latin typeface="+mn-lt"/>
            </a:endParaRPr>
          </a:p>
          <a:p>
            <a:r>
              <a:rPr lang="en-US" sz="2400" dirty="0">
                <a:latin typeface="+mn-lt"/>
              </a:rPr>
              <a:t>Services not met- Res. Hab., </a:t>
            </a:r>
            <a:r>
              <a:rPr lang="en-US" sz="2400" dirty="0" err="1">
                <a:latin typeface="+mn-lt"/>
              </a:rPr>
              <a:t>Sup.Liv</a:t>
            </a:r>
            <a:r>
              <a:rPr lang="en-US" sz="2400" dirty="0">
                <a:latin typeface="+mn-lt"/>
              </a:rPr>
              <a:t>., Host Home.</a:t>
            </a:r>
          </a:p>
          <a:p>
            <a:endParaRPr lang="en-US" sz="2400" dirty="0">
              <a:latin typeface="+mn-lt"/>
            </a:endParaRPr>
          </a:p>
          <a:p>
            <a:r>
              <a:rPr lang="en-US" sz="2400" dirty="0">
                <a:latin typeface="+mn-lt"/>
              </a:rPr>
              <a:t>Most Problematic- Host Home-19%</a:t>
            </a:r>
          </a:p>
          <a:p>
            <a:r>
              <a:rPr lang="en-US" sz="2400" dirty="0">
                <a:latin typeface="+mn-lt"/>
              </a:rPr>
              <a:t> </a:t>
            </a:r>
          </a:p>
          <a:p>
            <a:endParaRPr lang="en-US" sz="2400" dirty="0"/>
          </a:p>
          <a:p>
            <a:pPr algn="ctr"/>
            <a:endParaRPr lang="en-US" dirty="0"/>
          </a:p>
        </p:txBody>
      </p:sp>
      <p:sp>
        <p:nvSpPr>
          <p:cNvPr id="81" name="Title 80"/>
          <p:cNvSpPr>
            <a:spLocks noGrp="1"/>
          </p:cNvSpPr>
          <p:nvPr>
            <p:ph type="title"/>
          </p:nvPr>
        </p:nvSpPr>
        <p:spPr>
          <a:xfrm>
            <a:off x="914400" y="762000"/>
            <a:ext cx="7315200" cy="667555"/>
          </a:xfrm>
        </p:spPr>
        <p:txBody>
          <a:bodyPr/>
          <a:lstStyle/>
          <a:p>
            <a:pPr algn="ctr"/>
            <a:r>
              <a:rPr lang="en-US" sz="2400" dirty="0"/>
              <a:t>PC HCBS Indicators Not Met </a:t>
            </a:r>
            <a:r>
              <a:rPr lang="en-US" sz="2400" b="1" dirty="0">
                <a:latin typeface="Times New Roman" panose="02020603050405020304" pitchFamily="18" charset="0"/>
                <a:cs typeface="Times New Roman" panose="02020603050405020304" pitchFamily="18" charset="0"/>
              </a:rPr>
              <a:t>≥ 10%</a:t>
            </a:r>
            <a:r>
              <a:rPr lang="en-US" sz="2400" dirty="0"/>
              <a:t>-Residential Services</a:t>
            </a:r>
            <a:endParaRPr lang="en-US" sz="2800" dirty="0"/>
          </a:p>
        </p:txBody>
      </p:sp>
    </p:spTree>
    <p:extLst>
      <p:ext uri="{BB962C8B-B14F-4D97-AF65-F5344CB8AC3E}">
        <p14:creationId xmlns:p14="http://schemas.microsoft.com/office/powerpoint/2010/main" val="2492923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half" idx="2"/>
          </p:nvPr>
        </p:nvSpPr>
        <p:spPr>
          <a:xfrm>
            <a:off x="914400" y="1700011"/>
            <a:ext cx="7315200" cy="4319789"/>
          </a:xfrm>
        </p:spPr>
        <p:txBody>
          <a:bodyPr/>
          <a:lstStyle/>
          <a:p>
            <a:endParaRPr lang="en-US" sz="2000" dirty="0"/>
          </a:p>
          <a:p>
            <a:r>
              <a:rPr lang="en-US" sz="2000" dirty="0"/>
              <a:t>The following indicators were Not Met in Host Home only. </a:t>
            </a:r>
          </a:p>
          <a:p>
            <a:r>
              <a:rPr lang="en-US" sz="2000" dirty="0"/>
              <a:t>CQ.1- Do the staff and the organization promote an environment that respects the person and treats them in a dignified manner? 2/18 or 11%</a:t>
            </a:r>
          </a:p>
          <a:p>
            <a:r>
              <a:rPr lang="en-US" sz="2000" dirty="0"/>
              <a:t>H.RES.34- Is there a lease or written residency agreement that provides the same responsibilities and protections from evictions as all other tenants under relevant landlord/tenant law in the jurisdiction?- 3/18 or16%</a:t>
            </a:r>
          </a:p>
          <a:p>
            <a:r>
              <a:rPr lang="en-US" sz="2000" dirty="0"/>
              <a:t>H.RES.52- Does the person have an understanding of their rights regarding housing, as explained in the lease or residency agreement, including when they could be required to relocate, and do they or their guardian/advocate understand the eviction process? 2/18 or 11%</a:t>
            </a:r>
          </a:p>
          <a:p>
            <a:endParaRPr lang="en-US" sz="2400" dirty="0"/>
          </a:p>
          <a:p>
            <a:pPr algn="ctr"/>
            <a:endParaRPr lang="en-US" dirty="0"/>
          </a:p>
        </p:txBody>
      </p:sp>
      <p:sp>
        <p:nvSpPr>
          <p:cNvPr id="81" name="Title 80"/>
          <p:cNvSpPr>
            <a:spLocks noGrp="1"/>
          </p:cNvSpPr>
          <p:nvPr>
            <p:ph type="title"/>
          </p:nvPr>
        </p:nvSpPr>
        <p:spPr>
          <a:xfrm>
            <a:off x="914400" y="762000"/>
            <a:ext cx="7315200" cy="667555"/>
          </a:xfrm>
        </p:spPr>
        <p:txBody>
          <a:bodyPr/>
          <a:lstStyle/>
          <a:p>
            <a:pPr algn="ctr"/>
            <a:r>
              <a:rPr lang="en-US" sz="2400" dirty="0"/>
              <a:t>PC HCBS Indicators Not Met </a:t>
            </a:r>
            <a:r>
              <a:rPr lang="en-US" sz="2400" b="1" dirty="0">
                <a:latin typeface="Times New Roman" panose="02020603050405020304" pitchFamily="18" charset="0"/>
                <a:cs typeface="Times New Roman" panose="02020603050405020304" pitchFamily="18" charset="0"/>
              </a:rPr>
              <a:t>≥ 10%</a:t>
            </a:r>
            <a:r>
              <a:rPr lang="en-US" sz="2400" dirty="0"/>
              <a:t>-Residential Services</a:t>
            </a:r>
            <a:endParaRPr lang="en-US" sz="2800" dirty="0"/>
          </a:p>
        </p:txBody>
      </p:sp>
    </p:spTree>
    <p:extLst>
      <p:ext uri="{BB962C8B-B14F-4D97-AF65-F5344CB8AC3E}">
        <p14:creationId xmlns:p14="http://schemas.microsoft.com/office/powerpoint/2010/main" val="21185391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half" idx="2"/>
          </p:nvPr>
        </p:nvSpPr>
        <p:spPr>
          <a:xfrm>
            <a:off x="914400" y="1700011"/>
            <a:ext cx="7315200" cy="4319789"/>
          </a:xfrm>
        </p:spPr>
        <p:txBody>
          <a:bodyPr/>
          <a:lstStyle/>
          <a:p>
            <a:endParaRPr lang="en-US" sz="2400" dirty="0"/>
          </a:p>
          <a:p>
            <a:endParaRPr lang="en-US" sz="2400" dirty="0"/>
          </a:p>
          <a:p>
            <a:r>
              <a:rPr lang="en-US" sz="2400" dirty="0"/>
              <a:t>The following indicator was Not Met in Supported Living- Periodic only.</a:t>
            </a:r>
          </a:p>
          <a:p>
            <a:r>
              <a:rPr lang="en-US" sz="2400" dirty="0"/>
              <a:t> </a:t>
            </a:r>
          </a:p>
          <a:p>
            <a:r>
              <a:rPr lang="en-US" sz="2400" dirty="0"/>
              <a:t>H.RES.38. Did the person choose their roommate and if dissatisfied, know how to request a roommate change? 1/6 or 17% (47-N/A)</a:t>
            </a:r>
          </a:p>
          <a:p>
            <a:endParaRPr lang="en-US" sz="2400" dirty="0"/>
          </a:p>
          <a:p>
            <a:pPr algn="ctr"/>
            <a:endParaRPr lang="en-US" dirty="0"/>
          </a:p>
        </p:txBody>
      </p:sp>
      <p:sp>
        <p:nvSpPr>
          <p:cNvPr id="81" name="Title 80"/>
          <p:cNvSpPr>
            <a:spLocks noGrp="1"/>
          </p:cNvSpPr>
          <p:nvPr>
            <p:ph type="title"/>
          </p:nvPr>
        </p:nvSpPr>
        <p:spPr>
          <a:xfrm>
            <a:off x="914400" y="762000"/>
            <a:ext cx="7315200" cy="667555"/>
          </a:xfrm>
        </p:spPr>
        <p:txBody>
          <a:bodyPr/>
          <a:lstStyle/>
          <a:p>
            <a:pPr algn="ctr"/>
            <a:r>
              <a:rPr lang="en-US" sz="2400" dirty="0"/>
              <a:t>PC HCBS Indicators Not Met </a:t>
            </a:r>
            <a:r>
              <a:rPr lang="en-US" sz="2400" b="1" dirty="0">
                <a:latin typeface="Times New Roman" panose="02020603050405020304" pitchFamily="18" charset="0"/>
                <a:cs typeface="Times New Roman" panose="02020603050405020304" pitchFamily="18" charset="0"/>
              </a:rPr>
              <a:t>≥ 10%</a:t>
            </a:r>
            <a:r>
              <a:rPr lang="en-US" sz="2400" dirty="0"/>
              <a:t>-Residential Services</a:t>
            </a:r>
            <a:endParaRPr lang="en-US" sz="2800" dirty="0"/>
          </a:p>
        </p:txBody>
      </p:sp>
    </p:spTree>
    <p:extLst>
      <p:ext uri="{BB962C8B-B14F-4D97-AF65-F5344CB8AC3E}">
        <p14:creationId xmlns:p14="http://schemas.microsoft.com/office/powerpoint/2010/main" val="25318083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half" idx="2"/>
          </p:nvPr>
        </p:nvSpPr>
        <p:spPr>
          <a:xfrm>
            <a:off x="1081825" y="1429555"/>
            <a:ext cx="7315200" cy="4319789"/>
          </a:xfrm>
        </p:spPr>
        <p:txBody>
          <a:bodyPr/>
          <a:lstStyle/>
          <a:p>
            <a:endParaRPr lang="en-US" sz="2400" dirty="0"/>
          </a:p>
          <a:p>
            <a:r>
              <a:rPr lang="en-US" sz="2800" dirty="0"/>
              <a:t>CQ.3- Is the person and/or their representative aware of actions they can take if they feel they have been treated unfairly, have concerns or are displeased with the services being provided?</a:t>
            </a:r>
          </a:p>
          <a:p>
            <a:endParaRPr lang="en-US" sz="2800" dirty="0"/>
          </a:p>
          <a:p>
            <a:r>
              <a:rPr lang="en-US" sz="2800" dirty="0"/>
              <a:t>Not met for 98/307 sampled or 32%.</a:t>
            </a:r>
          </a:p>
          <a:p>
            <a:r>
              <a:rPr lang="en-US" sz="2800" dirty="0"/>
              <a:t> </a:t>
            </a:r>
          </a:p>
          <a:p>
            <a:r>
              <a:rPr lang="en-US" sz="2800" dirty="0"/>
              <a:t>Services not met- ER, SEJP, SEJT&amp;S, SELTFA, DH1:1, IDS, Comp</a:t>
            </a:r>
          </a:p>
          <a:p>
            <a:endParaRPr lang="en-US" sz="2800" dirty="0"/>
          </a:p>
          <a:p>
            <a:r>
              <a:rPr lang="en-US" sz="2800" dirty="0"/>
              <a:t>Most Problematic- SEJP and SELTFA- 50%</a:t>
            </a:r>
          </a:p>
          <a:p>
            <a:pPr algn="ctr"/>
            <a:endParaRPr lang="en-US" dirty="0"/>
          </a:p>
        </p:txBody>
      </p:sp>
      <p:sp>
        <p:nvSpPr>
          <p:cNvPr id="81" name="Title 80"/>
          <p:cNvSpPr>
            <a:spLocks noGrp="1"/>
          </p:cNvSpPr>
          <p:nvPr>
            <p:ph type="title"/>
          </p:nvPr>
        </p:nvSpPr>
        <p:spPr>
          <a:xfrm>
            <a:off x="914400" y="762000"/>
            <a:ext cx="7315200" cy="667555"/>
          </a:xfrm>
        </p:spPr>
        <p:txBody>
          <a:bodyPr/>
          <a:lstStyle/>
          <a:p>
            <a:pPr algn="ctr"/>
            <a:r>
              <a:rPr lang="en-US" sz="2400" dirty="0"/>
              <a:t>PC HCBS Indicators Not Met </a:t>
            </a:r>
            <a:r>
              <a:rPr lang="en-US" sz="2400" b="1" dirty="0">
                <a:latin typeface="Times New Roman" panose="02020603050405020304" pitchFamily="18" charset="0"/>
                <a:cs typeface="Times New Roman" panose="02020603050405020304" pitchFamily="18" charset="0"/>
              </a:rPr>
              <a:t>≥ 10%</a:t>
            </a:r>
            <a:r>
              <a:rPr lang="en-US" sz="2400" dirty="0"/>
              <a:t>-Day Services</a:t>
            </a:r>
            <a:endParaRPr lang="en-US" sz="2800" dirty="0"/>
          </a:p>
        </p:txBody>
      </p:sp>
    </p:spTree>
    <p:extLst>
      <p:ext uri="{BB962C8B-B14F-4D97-AF65-F5344CB8AC3E}">
        <p14:creationId xmlns:p14="http://schemas.microsoft.com/office/powerpoint/2010/main" val="36469840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half" idx="2"/>
          </p:nvPr>
        </p:nvSpPr>
        <p:spPr>
          <a:xfrm>
            <a:off x="1081825" y="1429555"/>
            <a:ext cx="7315200" cy="4319789"/>
          </a:xfrm>
        </p:spPr>
        <p:txBody>
          <a:bodyPr/>
          <a:lstStyle/>
          <a:p>
            <a:endParaRPr lang="en-US" sz="2400" dirty="0"/>
          </a:p>
          <a:p>
            <a:r>
              <a:rPr lang="en-US" sz="2400" dirty="0"/>
              <a:t>H.CQ.44- Are there strategies in place to assist the person in developing transportation skills?</a:t>
            </a:r>
          </a:p>
          <a:p>
            <a:endParaRPr lang="en-US" sz="2400" dirty="0"/>
          </a:p>
          <a:p>
            <a:r>
              <a:rPr lang="en-US" sz="2400" dirty="0"/>
              <a:t>Not met for 19/131 sampled or 15%</a:t>
            </a:r>
          </a:p>
          <a:p>
            <a:endParaRPr lang="en-US" sz="2400" dirty="0"/>
          </a:p>
          <a:p>
            <a:r>
              <a:rPr lang="en-US" sz="2400" dirty="0"/>
              <a:t>Services not met- Day Hab. SEJP, Day Hab. 1:1</a:t>
            </a:r>
          </a:p>
          <a:p>
            <a:endParaRPr lang="en-US" sz="2400" dirty="0"/>
          </a:p>
          <a:p>
            <a:r>
              <a:rPr lang="en-US" sz="2400" dirty="0"/>
              <a:t>Most Problematic- SEJP and Day Hab.-18%</a:t>
            </a:r>
          </a:p>
          <a:p>
            <a:endParaRPr lang="en-US" sz="2400" dirty="0"/>
          </a:p>
        </p:txBody>
      </p:sp>
      <p:sp>
        <p:nvSpPr>
          <p:cNvPr id="81" name="Title 80"/>
          <p:cNvSpPr>
            <a:spLocks noGrp="1"/>
          </p:cNvSpPr>
          <p:nvPr>
            <p:ph type="title"/>
          </p:nvPr>
        </p:nvSpPr>
        <p:spPr>
          <a:xfrm>
            <a:off x="914400" y="762000"/>
            <a:ext cx="7315200" cy="667555"/>
          </a:xfrm>
        </p:spPr>
        <p:txBody>
          <a:bodyPr/>
          <a:lstStyle/>
          <a:p>
            <a:pPr algn="ctr"/>
            <a:r>
              <a:rPr lang="en-US" sz="2400" dirty="0"/>
              <a:t>PC-HCBS Indicators Not Met </a:t>
            </a:r>
            <a:r>
              <a:rPr lang="en-US" sz="2400" b="1" dirty="0">
                <a:latin typeface="Times New Roman" panose="02020603050405020304" pitchFamily="18" charset="0"/>
                <a:cs typeface="Times New Roman" panose="02020603050405020304" pitchFamily="18" charset="0"/>
              </a:rPr>
              <a:t>≥ 10% </a:t>
            </a:r>
            <a:r>
              <a:rPr lang="en-US" sz="2400" dirty="0"/>
              <a:t>-Day Services</a:t>
            </a:r>
            <a:endParaRPr lang="en-US" sz="2800" dirty="0"/>
          </a:p>
        </p:txBody>
      </p:sp>
    </p:spTree>
    <p:extLst>
      <p:ext uri="{BB962C8B-B14F-4D97-AF65-F5344CB8AC3E}">
        <p14:creationId xmlns:p14="http://schemas.microsoft.com/office/powerpoint/2010/main" val="39630441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half" idx="2"/>
          </p:nvPr>
        </p:nvSpPr>
        <p:spPr>
          <a:xfrm>
            <a:off x="1081825" y="1429555"/>
            <a:ext cx="7315200" cy="4319789"/>
          </a:xfrm>
        </p:spPr>
        <p:txBody>
          <a:bodyPr/>
          <a:lstStyle/>
          <a:p>
            <a:endParaRPr lang="en-US" sz="2400" dirty="0"/>
          </a:p>
          <a:p>
            <a:r>
              <a:rPr lang="en-US" sz="2400" dirty="0"/>
              <a:t>T.CQ.16.DS- Using an individual schedule, is the person engaged in productive, outcome oriented activities which focus on their needs and desires and offer an opportunity for growth?</a:t>
            </a:r>
          </a:p>
          <a:p>
            <a:endParaRPr lang="en-US" sz="2400" dirty="0"/>
          </a:p>
          <a:p>
            <a:r>
              <a:rPr lang="en-US" sz="2400" dirty="0"/>
              <a:t>Not met for 7/59 sampled or 12%</a:t>
            </a:r>
          </a:p>
          <a:p>
            <a:endParaRPr lang="en-US" sz="2400" dirty="0"/>
          </a:p>
          <a:p>
            <a:r>
              <a:rPr lang="en-US" sz="2400" dirty="0"/>
              <a:t>Services not met- SEJP, Day Hab1:1</a:t>
            </a:r>
          </a:p>
          <a:p>
            <a:endParaRPr lang="en-US" sz="2400" dirty="0"/>
          </a:p>
          <a:p>
            <a:r>
              <a:rPr lang="en-US" sz="2400" dirty="0"/>
              <a:t>Most Problematic- SEJP – 17%</a:t>
            </a:r>
          </a:p>
        </p:txBody>
      </p:sp>
      <p:sp>
        <p:nvSpPr>
          <p:cNvPr id="81" name="Title 80"/>
          <p:cNvSpPr>
            <a:spLocks noGrp="1"/>
          </p:cNvSpPr>
          <p:nvPr>
            <p:ph type="title"/>
          </p:nvPr>
        </p:nvSpPr>
        <p:spPr>
          <a:xfrm>
            <a:off x="914400" y="762000"/>
            <a:ext cx="7315200" cy="667555"/>
          </a:xfrm>
        </p:spPr>
        <p:txBody>
          <a:bodyPr/>
          <a:lstStyle/>
          <a:p>
            <a:pPr algn="ctr"/>
            <a:r>
              <a:rPr lang="en-US" sz="2400" dirty="0"/>
              <a:t>PC-HCBS Indicators Not Met </a:t>
            </a:r>
            <a:r>
              <a:rPr lang="en-US" sz="2400" b="1" dirty="0">
                <a:latin typeface="Times New Roman" panose="02020603050405020304" pitchFamily="18" charset="0"/>
                <a:cs typeface="Times New Roman" panose="02020603050405020304" pitchFamily="18" charset="0"/>
              </a:rPr>
              <a:t>≥ 10% </a:t>
            </a:r>
            <a:r>
              <a:rPr lang="en-US" sz="2400" dirty="0"/>
              <a:t>-Day Services</a:t>
            </a:r>
            <a:endParaRPr lang="en-US" sz="2800" dirty="0"/>
          </a:p>
        </p:txBody>
      </p:sp>
    </p:spTree>
    <p:extLst>
      <p:ext uri="{BB962C8B-B14F-4D97-AF65-F5344CB8AC3E}">
        <p14:creationId xmlns:p14="http://schemas.microsoft.com/office/powerpoint/2010/main" val="30019479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half" idx="2"/>
          </p:nvPr>
        </p:nvSpPr>
        <p:spPr>
          <a:xfrm>
            <a:off x="1081825" y="1429555"/>
            <a:ext cx="7315200" cy="4319789"/>
          </a:xfrm>
        </p:spPr>
        <p:txBody>
          <a:bodyPr/>
          <a:lstStyle/>
          <a:p>
            <a:endParaRPr lang="en-US" sz="2400" dirty="0"/>
          </a:p>
          <a:p>
            <a:r>
              <a:rPr lang="en-US" sz="2400" dirty="0"/>
              <a:t>There were only 6 Organizational HCBS indicators</a:t>
            </a:r>
          </a:p>
          <a:p>
            <a:endParaRPr lang="en-US" sz="2400" dirty="0"/>
          </a:p>
          <a:p>
            <a:r>
              <a:rPr lang="en-US" sz="2400" dirty="0"/>
              <a:t>There were no organizational indicators that were more than 10% not met. </a:t>
            </a:r>
          </a:p>
          <a:p>
            <a:endParaRPr lang="en-US" sz="2400" dirty="0"/>
          </a:p>
          <a:p>
            <a:r>
              <a:rPr lang="en-US" sz="2400" dirty="0"/>
              <a:t>In fact, the range of not met indicators was 0-4%.</a:t>
            </a:r>
            <a:endParaRPr lang="en-US" sz="2400" dirty="0">
              <a:latin typeface="Gill Sans Std"/>
            </a:endParaRPr>
          </a:p>
        </p:txBody>
      </p:sp>
      <p:sp>
        <p:nvSpPr>
          <p:cNvPr id="81" name="Title 80"/>
          <p:cNvSpPr>
            <a:spLocks noGrp="1"/>
          </p:cNvSpPr>
          <p:nvPr>
            <p:ph type="title"/>
          </p:nvPr>
        </p:nvSpPr>
        <p:spPr>
          <a:xfrm>
            <a:off x="914400" y="762000"/>
            <a:ext cx="7315200" cy="667555"/>
          </a:xfrm>
        </p:spPr>
        <p:txBody>
          <a:bodyPr/>
          <a:lstStyle/>
          <a:p>
            <a:pPr algn="ctr"/>
            <a:r>
              <a:rPr lang="en-US" sz="2400" dirty="0"/>
              <a:t>Org-HCBS Indicators Not Met </a:t>
            </a:r>
            <a:r>
              <a:rPr lang="en-US" sz="2400" b="1" dirty="0">
                <a:latin typeface="Times New Roman" panose="02020603050405020304" pitchFamily="18" charset="0"/>
                <a:cs typeface="Times New Roman" panose="02020603050405020304" pitchFamily="18" charset="0"/>
              </a:rPr>
              <a:t>≥ 10% </a:t>
            </a:r>
            <a:r>
              <a:rPr lang="en-US" sz="2400" dirty="0"/>
              <a:t>-all providers</a:t>
            </a:r>
            <a:endParaRPr lang="en-US" sz="2800" dirty="0"/>
          </a:p>
        </p:txBody>
      </p:sp>
    </p:spTree>
    <p:extLst>
      <p:ext uri="{BB962C8B-B14F-4D97-AF65-F5344CB8AC3E}">
        <p14:creationId xmlns:p14="http://schemas.microsoft.com/office/powerpoint/2010/main" val="551680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half" idx="2"/>
          </p:nvPr>
        </p:nvSpPr>
        <p:spPr>
          <a:xfrm>
            <a:off x="914400" y="1700011"/>
            <a:ext cx="7315200" cy="4319789"/>
          </a:xfrm>
        </p:spPr>
        <p:txBody>
          <a:bodyPr/>
          <a:lstStyle/>
          <a:p>
            <a:pPr algn="ctr"/>
            <a:endParaRPr lang="en-US" dirty="0"/>
          </a:p>
          <a:p>
            <a:pPr algn="ctr"/>
            <a:endParaRPr lang="en-US" dirty="0"/>
          </a:p>
          <a:p>
            <a:pPr algn="ctr"/>
            <a:r>
              <a:rPr lang="en-US" dirty="0"/>
              <a:t>102 providers</a:t>
            </a:r>
          </a:p>
          <a:p>
            <a:pPr algn="ctr"/>
            <a:endParaRPr lang="en-US" dirty="0"/>
          </a:p>
          <a:p>
            <a:pPr algn="ctr"/>
            <a:r>
              <a:rPr lang="en-US" dirty="0"/>
              <a:t>369 services</a:t>
            </a:r>
          </a:p>
          <a:p>
            <a:pPr algn="ctr"/>
            <a:endParaRPr lang="en-US" dirty="0"/>
          </a:p>
          <a:p>
            <a:pPr algn="ctr"/>
            <a:r>
              <a:rPr lang="en-US" dirty="0"/>
              <a:t>660 people (23%)</a:t>
            </a:r>
          </a:p>
        </p:txBody>
      </p:sp>
      <p:sp>
        <p:nvSpPr>
          <p:cNvPr id="81" name="Title 80"/>
          <p:cNvSpPr>
            <a:spLocks noGrp="1"/>
          </p:cNvSpPr>
          <p:nvPr>
            <p:ph type="title"/>
          </p:nvPr>
        </p:nvSpPr>
        <p:spPr>
          <a:xfrm>
            <a:off x="914400" y="762000"/>
            <a:ext cx="7315200" cy="667555"/>
          </a:xfrm>
        </p:spPr>
        <p:txBody>
          <a:bodyPr/>
          <a:lstStyle/>
          <a:p>
            <a:r>
              <a:rPr lang="en-US" dirty="0"/>
              <a:t>PCR Conducted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half" idx="2"/>
          </p:nvPr>
        </p:nvSpPr>
        <p:spPr>
          <a:xfrm>
            <a:off x="914400" y="1700011"/>
            <a:ext cx="7315200" cy="4319789"/>
          </a:xfrm>
        </p:spPr>
        <p:txBody>
          <a:bodyPr/>
          <a:lstStyle/>
          <a:p>
            <a:pPr algn="ctr"/>
            <a:endParaRPr lang="en-US" dirty="0"/>
          </a:p>
          <a:p>
            <a:pPr algn="ctr"/>
            <a:endParaRPr lang="en-US" dirty="0"/>
          </a:p>
        </p:txBody>
      </p:sp>
      <p:sp>
        <p:nvSpPr>
          <p:cNvPr id="81" name="Title 80"/>
          <p:cNvSpPr>
            <a:spLocks noGrp="1"/>
          </p:cNvSpPr>
          <p:nvPr>
            <p:ph type="title"/>
          </p:nvPr>
        </p:nvSpPr>
        <p:spPr>
          <a:xfrm>
            <a:off x="914400" y="762000"/>
            <a:ext cx="7315200" cy="667555"/>
          </a:xfrm>
        </p:spPr>
        <p:txBody>
          <a:bodyPr/>
          <a:lstStyle/>
          <a:p>
            <a:r>
              <a:rPr lang="en-US"/>
              <a:t>Overall Results-Services</a:t>
            </a:r>
            <a:endParaRPr lang="en-US" dirty="0"/>
          </a:p>
        </p:txBody>
      </p:sp>
      <p:graphicFrame>
        <p:nvGraphicFramePr>
          <p:cNvPr id="4" name="Chart 3"/>
          <p:cNvGraphicFramePr/>
          <p:nvPr>
            <p:extLst>
              <p:ext uri="{D42A27DB-BD31-4B8C-83A1-F6EECF244321}">
                <p14:modId xmlns:p14="http://schemas.microsoft.com/office/powerpoint/2010/main" val="733296080"/>
              </p:ext>
            </p:extLst>
          </p:nvPr>
        </p:nvGraphicFramePr>
        <p:xfrm>
          <a:off x="1056068" y="1429555"/>
          <a:ext cx="7031864" cy="48424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27320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half" idx="2"/>
          </p:nvPr>
        </p:nvSpPr>
        <p:spPr>
          <a:xfrm>
            <a:off x="914400" y="1700011"/>
            <a:ext cx="7315200" cy="4662152"/>
          </a:xfrm>
        </p:spPr>
        <p:txBody>
          <a:bodyPr/>
          <a:lstStyle/>
          <a:p>
            <a:pPr algn="ctr"/>
            <a:endParaRPr lang="en-US" dirty="0"/>
          </a:p>
          <a:p>
            <a:pPr algn="ctr"/>
            <a:endParaRPr lang="en-US" dirty="0"/>
          </a:p>
        </p:txBody>
      </p:sp>
      <p:sp>
        <p:nvSpPr>
          <p:cNvPr id="81" name="Title 80"/>
          <p:cNvSpPr>
            <a:spLocks noGrp="1"/>
          </p:cNvSpPr>
          <p:nvPr>
            <p:ph type="title"/>
          </p:nvPr>
        </p:nvSpPr>
        <p:spPr>
          <a:xfrm>
            <a:off x="914400" y="762000"/>
            <a:ext cx="7315200" cy="667555"/>
          </a:xfrm>
        </p:spPr>
        <p:txBody>
          <a:bodyPr/>
          <a:lstStyle/>
          <a:p>
            <a:pPr algn="ctr"/>
            <a:r>
              <a:rPr lang="en-US" sz="4400" dirty="0"/>
              <a:t>Person Centered Outcomes</a:t>
            </a:r>
            <a:br>
              <a:rPr lang="en-US" sz="4400" dirty="0"/>
            </a:br>
            <a:r>
              <a:rPr lang="en-US" sz="3200" dirty="0"/>
              <a:t>per Service-range 95-99%</a:t>
            </a:r>
            <a:endParaRPr lang="en-US" sz="4400" dirty="0"/>
          </a:p>
        </p:txBody>
      </p:sp>
      <p:graphicFrame>
        <p:nvGraphicFramePr>
          <p:cNvPr id="4" name="Chart 3"/>
          <p:cNvGraphicFramePr/>
          <p:nvPr>
            <p:extLst>
              <p:ext uri="{D42A27DB-BD31-4B8C-83A1-F6EECF244321}">
                <p14:modId xmlns:p14="http://schemas.microsoft.com/office/powerpoint/2010/main" val="804600620"/>
              </p:ext>
            </p:extLst>
          </p:nvPr>
        </p:nvGraphicFramePr>
        <p:xfrm>
          <a:off x="463639" y="2421229"/>
          <a:ext cx="8139447" cy="40568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58752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half" idx="2"/>
          </p:nvPr>
        </p:nvSpPr>
        <p:spPr>
          <a:xfrm>
            <a:off x="914400" y="1700011"/>
            <a:ext cx="7315200" cy="4319789"/>
          </a:xfrm>
        </p:spPr>
        <p:txBody>
          <a:bodyPr/>
          <a:lstStyle/>
          <a:p>
            <a:pPr algn="ctr"/>
            <a:endParaRPr lang="en-US" dirty="0"/>
          </a:p>
          <a:p>
            <a:pPr algn="ctr"/>
            <a:endParaRPr lang="en-US" dirty="0"/>
          </a:p>
        </p:txBody>
      </p:sp>
      <p:sp>
        <p:nvSpPr>
          <p:cNvPr id="81" name="Title 80"/>
          <p:cNvSpPr>
            <a:spLocks noGrp="1"/>
          </p:cNvSpPr>
          <p:nvPr>
            <p:ph type="title"/>
          </p:nvPr>
        </p:nvSpPr>
        <p:spPr>
          <a:xfrm>
            <a:off x="914400" y="789904"/>
            <a:ext cx="7315200" cy="667555"/>
          </a:xfrm>
        </p:spPr>
        <p:txBody>
          <a:bodyPr/>
          <a:lstStyle/>
          <a:p>
            <a:pPr algn="ctr"/>
            <a:r>
              <a:rPr lang="en-US" sz="4400" dirty="0"/>
              <a:t>Person Centered Outcomes </a:t>
            </a:r>
            <a:r>
              <a:rPr lang="en-US" sz="3600" dirty="0"/>
              <a:t>per Domains</a:t>
            </a:r>
          </a:p>
        </p:txBody>
      </p:sp>
      <p:graphicFrame>
        <p:nvGraphicFramePr>
          <p:cNvPr id="4" name="Chart 3">
            <a:extLst>
              <a:ext uri="{FF2B5EF4-FFF2-40B4-BE49-F238E27FC236}">
                <a16:creationId xmlns:a16="http://schemas.microsoft.com/office/drawing/2014/main" id="{00000000-0008-0000-0000-000004000000}"/>
              </a:ext>
            </a:extLst>
          </p:cNvPr>
          <p:cNvGraphicFramePr>
            <a:graphicFrameLocks/>
          </p:cNvGraphicFramePr>
          <p:nvPr>
            <p:extLst>
              <p:ext uri="{D42A27DB-BD31-4B8C-83A1-F6EECF244321}">
                <p14:modId xmlns:p14="http://schemas.microsoft.com/office/powerpoint/2010/main" val="2411747779"/>
              </p:ext>
            </p:extLst>
          </p:nvPr>
        </p:nvGraphicFramePr>
        <p:xfrm>
          <a:off x="785610" y="2266681"/>
          <a:ext cx="7443989" cy="435627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04812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half" idx="2"/>
          </p:nvPr>
        </p:nvSpPr>
        <p:spPr>
          <a:xfrm>
            <a:off x="914400" y="1700011"/>
            <a:ext cx="7315200" cy="4319789"/>
          </a:xfrm>
        </p:spPr>
        <p:txBody>
          <a:bodyPr/>
          <a:lstStyle/>
          <a:p>
            <a:pPr algn="ctr"/>
            <a:endParaRPr lang="en-US" dirty="0"/>
          </a:p>
          <a:p>
            <a:pPr algn="ctr"/>
            <a:endParaRPr lang="en-US" dirty="0"/>
          </a:p>
        </p:txBody>
      </p:sp>
      <p:sp>
        <p:nvSpPr>
          <p:cNvPr id="81" name="Title 80"/>
          <p:cNvSpPr>
            <a:spLocks noGrp="1"/>
          </p:cNvSpPr>
          <p:nvPr>
            <p:ph type="title"/>
          </p:nvPr>
        </p:nvSpPr>
        <p:spPr>
          <a:xfrm>
            <a:off x="914400" y="762000"/>
            <a:ext cx="7315200" cy="667555"/>
          </a:xfrm>
        </p:spPr>
        <p:txBody>
          <a:bodyPr/>
          <a:lstStyle/>
          <a:p>
            <a:pPr algn="ctr"/>
            <a:r>
              <a:rPr lang="en-US" sz="4400" dirty="0"/>
              <a:t>Person Centered Domains</a:t>
            </a:r>
            <a:r>
              <a:rPr lang="en-US" dirty="0"/>
              <a:t> </a:t>
            </a:r>
            <a:r>
              <a:rPr lang="en-US" sz="4000" dirty="0"/>
              <a:t>Average Scores all years</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284495413"/>
              </p:ext>
            </p:extLst>
          </p:nvPr>
        </p:nvGraphicFramePr>
        <p:xfrm>
          <a:off x="914400" y="2382593"/>
          <a:ext cx="7611414" cy="2180986"/>
        </p:xfrm>
        <a:graphic>
          <a:graphicData uri="http://schemas.openxmlformats.org/drawingml/2006/table">
            <a:tbl>
              <a:tblPr firstRow="1" firstCol="1" bandRow="1">
                <a:tableStyleId>{5C22544A-7EE6-4342-B048-85BDC9FD1C3A}</a:tableStyleId>
              </a:tblPr>
              <a:tblGrid>
                <a:gridCol w="798141">
                  <a:extLst>
                    <a:ext uri="{9D8B030D-6E8A-4147-A177-3AD203B41FA5}">
                      <a16:colId xmlns:a16="http://schemas.microsoft.com/office/drawing/2014/main" val="20000"/>
                    </a:ext>
                  </a:extLst>
                </a:gridCol>
                <a:gridCol w="798141">
                  <a:extLst>
                    <a:ext uri="{9D8B030D-6E8A-4147-A177-3AD203B41FA5}">
                      <a16:colId xmlns:a16="http://schemas.microsoft.com/office/drawing/2014/main" val="20001"/>
                    </a:ext>
                  </a:extLst>
                </a:gridCol>
                <a:gridCol w="798141">
                  <a:extLst>
                    <a:ext uri="{9D8B030D-6E8A-4147-A177-3AD203B41FA5}">
                      <a16:colId xmlns:a16="http://schemas.microsoft.com/office/drawing/2014/main" val="20002"/>
                    </a:ext>
                  </a:extLst>
                </a:gridCol>
                <a:gridCol w="838174">
                  <a:extLst>
                    <a:ext uri="{9D8B030D-6E8A-4147-A177-3AD203B41FA5}">
                      <a16:colId xmlns:a16="http://schemas.microsoft.com/office/drawing/2014/main" val="20003"/>
                    </a:ext>
                  </a:extLst>
                </a:gridCol>
                <a:gridCol w="1043537">
                  <a:extLst>
                    <a:ext uri="{9D8B030D-6E8A-4147-A177-3AD203B41FA5}">
                      <a16:colId xmlns:a16="http://schemas.microsoft.com/office/drawing/2014/main" val="20004"/>
                    </a:ext>
                  </a:extLst>
                </a:gridCol>
                <a:gridCol w="798141">
                  <a:extLst>
                    <a:ext uri="{9D8B030D-6E8A-4147-A177-3AD203B41FA5}">
                      <a16:colId xmlns:a16="http://schemas.microsoft.com/office/drawing/2014/main" val="20005"/>
                    </a:ext>
                  </a:extLst>
                </a:gridCol>
                <a:gridCol w="845713">
                  <a:extLst>
                    <a:ext uri="{9D8B030D-6E8A-4147-A177-3AD203B41FA5}">
                      <a16:colId xmlns:a16="http://schemas.microsoft.com/office/drawing/2014/main" val="20006"/>
                    </a:ext>
                  </a:extLst>
                </a:gridCol>
                <a:gridCol w="845713">
                  <a:extLst>
                    <a:ext uri="{9D8B030D-6E8A-4147-A177-3AD203B41FA5}">
                      <a16:colId xmlns:a16="http://schemas.microsoft.com/office/drawing/2014/main" val="20007"/>
                    </a:ext>
                  </a:extLst>
                </a:gridCol>
                <a:gridCol w="845713">
                  <a:extLst>
                    <a:ext uri="{9D8B030D-6E8A-4147-A177-3AD203B41FA5}">
                      <a16:colId xmlns:a16="http://schemas.microsoft.com/office/drawing/2014/main" val="20008"/>
                    </a:ext>
                  </a:extLst>
                </a:gridCol>
              </a:tblGrid>
              <a:tr h="634817">
                <a:tc gridSpan="9">
                  <a:txBody>
                    <a:bodyPr/>
                    <a:lstStyle/>
                    <a:p>
                      <a:pPr marL="0" marR="0" algn="ctr">
                        <a:lnSpc>
                          <a:spcPct val="115000"/>
                        </a:lnSpc>
                        <a:spcBef>
                          <a:spcPts val="0"/>
                        </a:spcBef>
                        <a:spcAft>
                          <a:spcPts val="0"/>
                        </a:spcAft>
                      </a:pPr>
                      <a:r>
                        <a:rPr lang="en-US" sz="3200" dirty="0">
                          <a:effectLst/>
                        </a:rPr>
                        <a:t>Average Met All Services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sz="1000">
                        <a:effectLst/>
                        <a:latin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sz="1000">
                        <a:effectLst/>
                        <a:latin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sz="1000" dirty="0">
                        <a:effectLst/>
                        <a:latin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sz="1000" dirty="0">
                        <a:effectLst/>
                        <a:latin typeface="Calibri" panose="020F0502020204030204" pitchFamily="34" charset="0"/>
                        <a:cs typeface="Times New Roman" panose="02020603050405020304" pitchFamily="18" charset="0"/>
                      </a:endParaRPr>
                    </a:p>
                  </a:txBody>
                  <a:tcPr marL="68580" marR="68580" marT="0" marB="0" anchor="b"/>
                </a:tc>
                <a:tc hMerge="1">
                  <a:txBody>
                    <a:bodyPr/>
                    <a:lstStyle/>
                    <a:p>
                      <a:pPr marL="0" marR="0">
                        <a:lnSpc>
                          <a:spcPct val="115000"/>
                        </a:lnSpc>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15000"/>
                        </a:lnSpc>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634817">
                <a:tc>
                  <a:txBody>
                    <a:bodyPr/>
                    <a:lstStyle/>
                    <a:p>
                      <a:pPr marL="0" marR="0" algn="ctr">
                        <a:lnSpc>
                          <a:spcPct val="115000"/>
                        </a:lnSpc>
                        <a:spcBef>
                          <a:spcPts val="0"/>
                        </a:spcBef>
                        <a:spcAft>
                          <a:spcPts val="0"/>
                        </a:spcAft>
                      </a:pPr>
                      <a:r>
                        <a:rPr lang="en-US" sz="2400" b="0" dirty="0">
                          <a:solidFill>
                            <a:schemeClr val="tx1"/>
                          </a:solidFill>
                          <a:effectLst/>
                        </a:rPr>
                        <a:t>2010</a:t>
                      </a:r>
                      <a:endParaRPr lang="en-U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20000"/>
                        <a:lumOff val="80000"/>
                      </a:schemeClr>
                    </a:solidFill>
                  </a:tcPr>
                </a:tc>
                <a:tc>
                  <a:txBody>
                    <a:bodyPr/>
                    <a:lstStyle/>
                    <a:p>
                      <a:pPr marL="0" marR="0" algn="ctr">
                        <a:lnSpc>
                          <a:spcPct val="115000"/>
                        </a:lnSpc>
                        <a:spcBef>
                          <a:spcPts val="0"/>
                        </a:spcBef>
                        <a:spcAft>
                          <a:spcPts val="0"/>
                        </a:spcAft>
                      </a:pPr>
                      <a:r>
                        <a:rPr lang="en-US" sz="2400" dirty="0">
                          <a:effectLst/>
                        </a:rPr>
                        <a:t>2011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20000"/>
                        <a:lumOff val="80000"/>
                      </a:schemeClr>
                    </a:solidFill>
                  </a:tcPr>
                </a:tc>
                <a:tc>
                  <a:txBody>
                    <a:bodyPr/>
                    <a:lstStyle/>
                    <a:p>
                      <a:pPr marL="0" marR="0" algn="ctr">
                        <a:lnSpc>
                          <a:spcPct val="115000"/>
                        </a:lnSpc>
                        <a:spcBef>
                          <a:spcPts val="0"/>
                        </a:spcBef>
                        <a:spcAft>
                          <a:spcPts val="0"/>
                        </a:spcAft>
                      </a:pPr>
                      <a:r>
                        <a:rPr lang="en-US" sz="2400" dirty="0">
                          <a:effectLst/>
                        </a:rPr>
                        <a:t>2012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20000"/>
                        <a:lumOff val="80000"/>
                      </a:schemeClr>
                    </a:solidFill>
                  </a:tcPr>
                </a:tc>
                <a:tc>
                  <a:txBody>
                    <a:bodyPr/>
                    <a:lstStyle/>
                    <a:p>
                      <a:pPr marL="0" marR="0" algn="ctr">
                        <a:lnSpc>
                          <a:spcPct val="115000"/>
                        </a:lnSpc>
                        <a:spcBef>
                          <a:spcPts val="0"/>
                        </a:spcBef>
                        <a:spcAft>
                          <a:spcPts val="0"/>
                        </a:spcAft>
                      </a:pPr>
                      <a:r>
                        <a:rPr lang="en-US" sz="2400" dirty="0">
                          <a:effectLst/>
                        </a:rPr>
                        <a:t>2013</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20000"/>
                        <a:lumOff val="80000"/>
                      </a:schemeClr>
                    </a:solidFill>
                  </a:tcPr>
                </a:tc>
                <a:tc>
                  <a:txBody>
                    <a:bodyPr/>
                    <a:lstStyle/>
                    <a:p>
                      <a:pPr marL="0" marR="0" algn="ctr">
                        <a:lnSpc>
                          <a:spcPct val="115000"/>
                        </a:lnSpc>
                        <a:spcBef>
                          <a:spcPts val="0"/>
                        </a:spcBef>
                        <a:spcAft>
                          <a:spcPts val="0"/>
                        </a:spcAft>
                      </a:pPr>
                      <a:r>
                        <a:rPr lang="en-US" sz="2400" dirty="0">
                          <a:effectLst/>
                        </a:rPr>
                        <a:t>2014</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20000"/>
                        <a:lumOff val="80000"/>
                      </a:schemeClr>
                    </a:solidFill>
                  </a:tcPr>
                </a:tc>
                <a:tc>
                  <a:txBody>
                    <a:bodyPr/>
                    <a:lstStyle/>
                    <a:p>
                      <a:pPr marL="0" marR="0" algn="ctr">
                        <a:lnSpc>
                          <a:spcPct val="115000"/>
                        </a:lnSpc>
                        <a:spcBef>
                          <a:spcPts val="0"/>
                        </a:spcBef>
                        <a:spcAft>
                          <a:spcPts val="0"/>
                        </a:spcAft>
                      </a:pPr>
                      <a:r>
                        <a:rPr lang="en-US" sz="2400" dirty="0">
                          <a:effectLst/>
                        </a:rPr>
                        <a:t>2015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20000"/>
                        <a:lumOff val="80000"/>
                      </a:schemeClr>
                    </a:solidFill>
                  </a:tcPr>
                </a:tc>
                <a:tc>
                  <a:txBody>
                    <a:bodyPr/>
                    <a:lstStyle/>
                    <a:p>
                      <a:pPr marL="0" marR="0" algn="ctr">
                        <a:lnSpc>
                          <a:spcPct val="115000"/>
                        </a:lnSpc>
                        <a:spcBef>
                          <a:spcPts val="0"/>
                        </a:spcBef>
                        <a:spcAft>
                          <a:spcPts val="0"/>
                        </a:spcAft>
                      </a:pPr>
                      <a:r>
                        <a:rPr lang="en-US" sz="2400" dirty="0">
                          <a:effectLst/>
                        </a:rPr>
                        <a:t>2016</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20000"/>
                        <a:lumOff val="80000"/>
                      </a:schemeClr>
                    </a:solidFill>
                  </a:tcPr>
                </a:tc>
                <a:tc>
                  <a:txBody>
                    <a:bodyPr/>
                    <a:lstStyle/>
                    <a:p>
                      <a:pPr marL="0" marR="0" algn="ctr">
                        <a:lnSpc>
                          <a:spcPct val="115000"/>
                        </a:lnSpc>
                        <a:spcBef>
                          <a:spcPts val="0"/>
                        </a:spcBef>
                        <a:spcAft>
                          <a:spcPts val="0"/>
                        </a:spcAft>
                      </a:pPr>
                      <a:r>
                        <a:rPr lang="en-US" sz="2400" dirty="0">
                          <a:effectLst/>
                        </a:rPr>
                        <a:t>2017</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20000"/>
                        <a:lumOff val="80000"/>
                      </a:schemeClr>
                    </a:solidFill>
                  </a:tcPr>
                </a:tc>
                <a:tc>
                  <a:txBody>
                    <a:bodyPr/>
                    <a:lstStyle/>
                    <a:p>
                      <a:pPr marL="0" marR="0" algn="ctr">
                        <a:lnSpc>
                          <a:spcPct val="115000"/>
                        </a:lnSpc>
                        <a:spcBef>
                          <a:spcPts val="0"/>
                        </a:spcBef>
                        <a:spcAft>
                          <a:spcPts val="0"/>
                        </a:spcAft>
                      </a:pPr>
                      <a:r>
                        <a:rPr lang="en-US" sz="2400" dirty="0">
                          <a:effectLst/>
                        </a:rPr>
                        <a:t>2018</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20000"/>
                        <a:lumOff val="80000"/>
                      </a:schemeClr>
                    </a:solidFill>
                  </a:tcPr>
                </a:tc>
                <a:extLst>
                  <a:ext uri="{0D108BD9-81ED-4DB2-BD59-A6C34878D82A}">
                    <a16:rowId xmlns:a16="http://schemas.microsoft.com/office/drawing/2014/main" val="10001"/>
                  </a:ext>
                </a:extLst>
              </a:tr>
              <a:tr h="634817">
                <a:tc>
                  <a:txBody>
                    <a:bodyPr/>
                    <a:lstStyle/>
                    <a:p>
                      <a:pPr marL="0" marR="0" algn="ctr">
                        <a:lnSpc>
                          <a:spcPct val="115000"/>
                        </a:lnSpc>
                        <a:spcBef>
                          <a:spcPts val="0"/>
                        </a:spcBef>
                        <a:spcAft>
                          <a:spcPts val="0"/>
                        </a:spcAft>
                      </a:pPr>
                      <a:r>
                        <a:rPr lang="en-US" sz="2400" b="0" dirty="0">
                          <a:solidFill>
                            <a:schemeClr val="tx1"/>
                          </a:solidFill>
                          <a:effectLst/>
                        </a:rPr>
                        <a:t>90%</a:t>
                      </a:r>
                      <a:endParaRPr lang="en-U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95000"/>
                      </a:schemeClr>
                    </a:solidFill>
                  </a:tcPr>
                </a:tc>
                <a:tc>
                  <a:txBody>
                    <a:bodyPr/>
                    <a:lstStyle/>
                    <a:p>
                      <a:pPr marL="0" marR="0" algn="ctr">
                        <a:lnSpc>
                          <a:spcPct val="115000"/>
                        </a:lnSpc>
                        <a:spcBef>
                          <a:spcPts val="0"/>
                        </a:spcBef>
                        <a:spcAft>
                          <a:spcPts val="0"/>
                        </a:spcAft>
                      </a:pPr>
                      <a:r>
                        <a:rPr lang="en-US" sz="2400" dirty="0">
                          <a:effectLst/>
                        </a:rPr>
                        <a:t>91%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95000"/>
                      </a:schemeClr>
                    </a:solidFill>
                  </a:tcPr>
                </a:tc>
                <a:tc>
                  <a:txBody>
                    <a:bodyPr/>
                    <a:lstStyle/>
                    <a:p>
                      <a:pPr marL="0" marR="0" algn="ctr">
                        <a:lnSpc>
                          <a:spcPct val="115000"/>
                        </a:lnSpc>
                        <a:spcBef>
                          <a:spcPts val="0"/>
                        </a:spcBef>
                        <a:spcAft>
                          <a:spcPts val="0"/>
                        </a:spcAft>
                      </a:pPr>
                      <a:r>
                        <a:rPr lang="en-US" sz="2400" dirty="0">
                          <a:effectLst/>
                        </a:rPr>
                        <a:t>93%</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95000"/>
                      </a:schemeClr>
                    </a:solidFill>
                  </a:tcPr>
                </a:tc>
                <a:tc>
                  <a:txBody>
                    <a:bodyPr/>
                    <a:lstStyle/>
                    <a:p>
                      <a:pPr marL="0" marR="0" algn="ctr">
                        <a:lnSpc>
                          <a:spcPct val="115000"/>
                        </a:lnSpc>
                        <a:spcBef>
                          <a:spcPts val="0"/>
                        </a:spcBef>
                        <a:spcAft>
                          <a:spcPts val="0"/>
                        </a:spcAft>
                      </a:pPr>
                      <a:r>
                        <a:rPr lang="en-US" sz="2400" dirty="0">
                          <a:effectLst/>
                        </a:rPr>
                        <a:t>92%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95000"/>
                      </a:schemeClr>
                    </a:solidFill>
                  </a:tcPr>
                </a:tc>
                <a:tc>
                  <a:txBody>
                    <a:bodyPr/>
                    <a:lstStyle/>
                    <a:p>
                      <a:pPr marL="0" marR="0" algn="ctr">
                        <a:lnSpc>
                          <a:spcPct val="115000"/>
                        </a:lnSpc>
                        <a:spcBef>
                          <a:spcPts val="0"/>
                        </a:spcBef>
                        <a:spcAft>
                          <a:spcPts val="0"/>
                        </a:spcAft>
                      </a:pPr>
                      <a:r>
                        <a:rPr lang="en-US" sz="2400" dirty="0">
                          <a:effectLst/>
                        </a:rPr>
                        <a:t>94.5%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95000"/>
                      </a:schemeClr>
                    </a:solidFill>
                  </a:tcPr>
                </a:tc>
                <a:tc>
                  <a:txBody>
                    <a:bodyPr/>
                    <a:lstStyle/>
                    <a:p>
                      <a:pPr marL="0" marR="0" algn="ctr">
                        <a:lnSpc>
                          <a:spcPct val="115000"/>
                        </a:lnSpc>
                        <a:spcBef>
                          <a:spcPts val="0"/>
                        </a:spcBef>
                        <a:spcAft>
                          <a:spcPts val="0"/>
                        </a:spcAft>
                      </a:pPr>
                      <a:r>
                        <a:rPr lang="en-US" sz="2400" dirty="0">
                          <a:effectLst/>
                        </a:rPr>
                        <a:t>97%</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95000"/>
                      </a:schemeClr>
                    </a:solidFill>
                  </a:tcPr>
                </a:tc>
                <a:tc>
                  <a:txBody>
                    <a:bodyPr/>
                    <a:lstStyle/>
                    <a:p>
                      <a:pPr marL="0" marR="0" algn="ctr">
                        <a:lnSpc>
                          <a:spcPct val="115000"/>
                        </a:lnSpc>
                        <a:spcBef>
                          <a:spcPts val="0"/>
                        </a:spcBef>
                        <a:spcAft>
                          <a:spcPts val="0"/>
                        </a:spcAft>
                      </a:pPr>
                      <a:r>
                        <a:rPr lang="en-US" sz="2400" dirty="0">
                          <a:effectLst/>
                        </a:rPr>
                        <a:t>95%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95000"/>
                      </a:schemeClr>
                    </a:solidFill>
                  </a:tcPr>
                </a:tc>
                <a:tc>
                  <a:txBody>
                    <a:bodyPr/>
                    <a:lstStyle/>
                    <a:p>
                      <a:pPr marL="0" marR="0" algn="ctr">
                        <a:lnSpc>
                          <a:spcPct val="115000"/>
                        </a:lnSpc>
                        <a:spcBef>
                          <a:spcPts val="0"/>
                        </a:spcBef>
                        <a:spcAft>
                          <a:spcPts val="0"/>
                        </a:spcAft>
                      </a:pPr>
                      <a:r>
                        <a:rPr lang="en-US" sz="2400" dirty="0">
                          <a:effectLst/>
                        </a:rPr>
                        <a:t>96%</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95000"/>
                      </a:schemeClr>
                    </a:solidFill>
                  </a:tcPr>
                </a:tc>
                <a:tc>
                  <a:txBody>
                    <a:bodyPr/>
                    <a:lstStyle/>
                    <a:p>
                      <a:pPr marL="0" marR="0" algn="ctr">
                        <a:lnSpc>
                          <a:spcPct val="115000"/>
                        </a:lnSpc>
                        <a:spcBef>
                          <a:spcPts val="0"/>
                        </a:spcBef>
                        <a:spcAft>
                          <a:spcPts val="0"/>
                        </a:spcAft>
                      </a:pPr>
                      <a:r>
                        <a:rPr lang="en-US" sz="2400" dirty="0">
                          <a:effectLst/>
                        </a:rPr>
                        <a:t>98%</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93925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half" idx="2"/>
          </p:nvPr>
        </p:nvSpPr>
        <p:spPr>
          <a:xfrm>
            <a:off x="914400" y="1700011"/>
            <a:ext cx="7315200" cy="4319789"/>
          </a:xfrm>
        </p:spPr>
        <p:txBody>
          <a:bodyPr/>
          <a:lstStyle/>
          <a:p>
            <a:pPr algn="ctr"/>
            <a:endParaRPr lang="en-US" dirty="0"/>
          </a:p>
          <a:p>
            <a:pPr algn="ctr"/>
            <a:endParaRPr lang="en-US" dirty="0"/>
          </a:p>
        </p:txBody>
      </p:sp>
      <p:sp>
        <p:nvSpPr>
          <p:cNvPr id="81" name="Title 80"/>
          <p:cNvSpPr>
            <a:spLocks noGrp="1"/>
          </p:cNvSpPr>
          <p:nvPr>
            <p:ph type="title"/>
          </p:nvPr>
        </p:nvSpPr>
        <p:spPr>
          <a:xfrm>
            <a:off x="914400" y="762000"/>
            <a:ext cx="7315200" cy="667555"/>
          </a:xfrm>
        </p:spPr>
        <p:txBody>
          <a:bodyPr/>
          <a:lstStyle/>
          <a:p>
            <a:pPr algn="ctr"/>
            <a:r>
              <a:rPr lang="en-US" sz="3600" dirty="0"/>
              <a:t>Provider Organizational Outcomes</a:t>
            </a:r>
            <a:endParaRPr lang="en-US" sz="4000" dirty="0"/>
          </a:p>
        </p:txBody>
      </p:sp>
      <p:graphicFrame>
        <p:nvGraphicFramePr>
          <p:cNvPr id="5" name="Chart 4"/>
          <p:cNvGraphicFramePr/>
          <p:nvPr>
            <p:extLst>
              <p:ext uri="{D42A27DB-BD31-4B8C-83A1-F6EECF244321}">
                <p14:modId xmlns:p14="http://schemas.microsoft.com/office/powerpoint/2010/main" val="3113089313"/>
              </p:ext>
            </p:extLst>
          </p:nvPr>
        </p:nvGraphicFramePr>
        <p:xfrm>
          <a:off x="811369" y="1700011"/>
          <a:ext cx="7585655" cy="462351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43717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half" idx="2"/>
          </p:nvPr>
        </p:nvSpPr>
        <p:spPr>
          <a:xfrm>
            <a:off x="914400" y="1700011"/>
            <a:ext cx="7315200" cy="4319789"/>
          </a:xfrm>
        </p:spPr>
        <p:txBody>
          <a:bodyPr/>
          <a:lstStyle/>
          <a:p>
            <a:pPr algn="ctr"/>
            <a:endParaRPr lang="en-US" dirty="0"/>
          </a:p>
          <a:p>
            <a:pPr algn="ctr"/>
            <a:endParaRPr lang="en-US" dirty="0"/>
          </a:p>
        </p:txBody>
      </p:sp>
      <p:sp>
        <p:nvSpPr>
          <p:cNvPr id="81" name="Title 80"/>
          <p:cNvSpPr>
            <a:spLocks noGrp="1"/>
          </p:cNvSpPr>
          <p:nvPr>
            <p:ph type="title"/>
          </p:nvPr>
        </p:nvSpPr>
        <p:spPr>
          <a:xfrm>
            <a:off x="914400" y="762000"/>
            <a:ext cx="7315200" cy="667555"/>
          </a:xfrm>
        </p:spPr>
        <p:txBody>
          <a:bodyPr/>
          <a:lstStyle/>
          <a:p>
            <a:pPr algn="ctr"/>
            <a:r>
              <a:rPr lang="en-US" sz="3600" dirty="0"/>
              <a:t>Not Met &gt;10% PC Indicators</a:t>
            </a:r>
            <a:endParaRPr lang="en-US" sz="4000" dirty="0"/>
          </a:p>
        </p:txBody>
      </p:sp>
      <p:graphicFrame>
        <p:nvGraphicFramePr>
          <p:cNvPr id="6" name="Table 5"/>
          <p:cNvGraphicFramePr>
            <a:graphicFrameLocks noGrp="1"/>
          </p:cNvGraphicFramePr>
          <p:nvPr>
            <p:extLst>
              <p:ext uri="{D42A27DB-BD31-4B8C-83A1-F6EECF244321}">
                <p14:modId xmlns:p14="http://schemas.microsoft.com/office/powerpoint/2010/main" val="2273573953"/>
              </p:ext>
            </p:extLst>
          </p:nvPr>
        </p:nvGraphicFramePr>
        <p:xfrm>
          <a:off x="373488" y="1444226"/>
          <a:ext cx="8268234" cy="5173982"/>
        </p:xfrm>
        <a:graphic>
          <a:graphicData uri="http://schemas.openxmlformats.org/drawingml/2006/table">
            <a:tbl>
              <a:tblPr firstRow="1" firstCol="1" bandRow="1">
                <a:tableStyleId>{5C22544A-7EE6-4342-B048-85BDC9FD1C3A}</a:tableStyleId>
              </a:tblPr>
              <a:tblGrid>
                <a:gridCol w="734095">
                  <a:extLst>
                    <a:ext uri="{9D8B030D-6E8A-4147-A177-3AD203B41FA5}">
                      <a16:colId xmlns:a16="http://schemas.microsoft.com/office/drawing/2014/main" val="20000"/>
                    </a:ext>
                  </a:extLst>
                </a:gridCol>
                <a:gridCol w="4262907">
                  <a:extLst>
                    <a:ext uri="{9D8B030D-6E8A-4147-A177-3AD203B41FA5}">
                      <a16:colId xmlns:a16="http://schemas.microsoft.com/office/drawing/2014/main" val="20001"/>
                    </a:ext>
                  </a:extLst>
                </a:gridCol>
                <a:gridCol w="566671">
                  <a:extLst>
                    <a:ext uri="{9D8B030D-6E8A-4147-A177-3AD203B41FA5}">
                      <a16:colId xmlns:a16="http://schemas.microsoft.com/office/drawing/2014/main" val="20002"/>
                    </a:ext>
                  </a:extLst>
                </a:gridCol>
                <a:gridCol w="515154">
                  <a:extLst>
                    <a:ext uri="{9D8B030D-6E8A-4147-A177-3AD203B41FA5}">
                      <a16:colId xmlns:a16="http://schemas.microsoft.com/office/drawing/2014/main" val="20003"/>
                    </a:ext>
                  </a:extLst>
                </a:gridCol>
                <a:gridCol w="540913">
                  <a:extLst>
                    <a:ext uri="{9D8B030D-6E8A-4147-A177-3AD203B41FA5}">
                      <a16:colId xmlns:a16="http://schemas.microsoft.com/office/drawing/2014/main" val="20004"/>
                    </a:ext>
                  </a:extLst>
                </a:gridCol>
                <a:gridCol w="772733">
                  <a:extLst>
                    <a:ext uri="{9D8B030D-6E8A-4147-A177-3AD203B41FA5}">
                      <a16:colId xmlns:a16="http://schemas.microsoft.com/office/drawing/2014/main" val="20005"/>
                    </a:ext>
                  </a:extLst>
                </a:gridCol>
                <a:gridCol w="875761">
                  <a:extLst>
                    <a:ext uri="{9D8B030D-6E8A-4147-A177-3AD203B41FA5}">
                      <a16:colId xmlns:a16="http://schemas.microsoft.com/office/drawing/2014/main" val="20006"/>
                    </a:ext>
                  </a:extLst>
                </a:gridCol>
              </a:tblGrid>
              <a:tr h="329523">
                <a:tc>
                  <a:txBody>
                    <a:bodyPr/>
                    <a:lstStyle/>
                    <a:p>
                      <a:pPr marL="0" marR="0">
                        <a:lnSpc>
                          <a:spcPct val="115000"/>
                        </a:lnSpc>
                        <a:spcBef>
                          <a:spcPts val="0"/>
                        </a:spcBef>
                        <a:spcAft>
                          <a:spcPts val="0"/>
                        </a:spcAft>
                      </a:pPr>
                      <a:r>
                        <a:rPr lang="en-US" sz="1200" dirty="0">
                          <a:effectLst/>
                        </a:rPr>
                        <a:t>Identifier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2998" marR="32998" marT="0" marB="0"/>
                </a:tc>
                <a:tc>
                  <a:txBody>
                    <a:bodyPr/>
                    <a:lstStyle/>
                    <a:p>
                      <a:pPr marL="0" marR="0">
                        <a:lnSpc>
                          <a:spcPct val="115000"/>
                        </a:lnSpc>
                        <a:spcBef>
                          <a:spcPts val="0"/>
                        </a:spcBef>
                        <a:spcAft>
                          <a:spcPts val="0"/>
                        </a:spcAft>
                      </a:pPr>
                      <a:r>
                        <a:rPr lang="en-US" sz="1200">
                          <a:effectLst/>
                        </a:rPr>
                        <a:t>Indicator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998" marR="32998" marT="0" marB="0"/>
                </a:tc>
                <a:tc>
                  <a:txBody>
                    <a:bodyPr/>
                    <a:lstStyle/>
                    <a:p>
                      <a:pPr marL="0" marR="0" algn="ctr">
                        <a:lnSpc>
                          <a:spcPct val="115000"/>
                        </a:lnSpc>
                        <a:spcBef>
                          <a:spcPts val="0"/>
                        </a:spcBef>
                        <a:spcAft>
                          <a:spcPts val="0"/>
                        </a:spcAft>
                      </a:pPr>
                      <a:r>
                        <a:rPr lang="en-US" sz="1200">
                          <a:effectLst/>
                        </a:rPr>
                        <a:t># Yes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998" marR="32998" marT="0" marB="0"/>
                </a:tc>
                <a:tc>
                  <a:txBody>
                    <a:bodyPr/>
                    <a:lstStyle/>
                    <a:p>
                      <a:pPr marL="0" marR="0" algn="ctr">
                        <a:lnSpc>
                          <a:spcPct val="115000"/>
                        </a:lnSpc>
                        <a:spcBef>
                          <a:spcPts val="0"/>
                        </a:spcBef>
                        <a:spcAft>
                          <a:spcPts val="0"/>
                        </a:spcAft>
                      </a:pPr>
                      <a:r>
                        <a:rPr lang="en-US" sz="1200">
                          <a:effectLst/>
                        </a:rPr>
                        <a:t># No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998" marR="32998" marT="0" marB="0"/>
                </a:tc>
                <a:tc>
                  <a:txBody>
                    <a:bodyPr/>
                    <a:lstStyle/>
                    <a:p>
                      <a:pPr marL="0" marR="0" algn="ctr">
                        <a:lnSpc>
                          <a:spcPct val="115000"/>
                        </a:lnSpc>
                        <a:spcBef>
                          <a:spcPts val="0"/>
                        </a:spcBef>
                        <a:spcAft>
                          <a:spcPts val="0"/>
                        </a:spcAft>
                      </a:pPr>
                      <a:r>
                        <a:rPr lang="en-US" sz="1200">
                          <a:effectLst/>
                        </a:rPr>
                        <a:t># N/A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998" marR="32998" marT="0" marB="0"/>
                </a:tc>
                <a:tc>
                  <a:txBody>
                    <a:bodyPr/>
                    <a:lstStyle/>
                    <a:p>
                      <a:pPr marL="0" marR="0" algn="ctr">
                        <a:lnSpc>
                          <a:spcPct val="115000"/>
                        </a:lnSpc>
                        <a:spcBef>
                          <a:spcPts val="0"/>
                        </a:spcBef>
                        <a:spcAft>
                          <a:spcPts val="0"/>
                        </a:spcAft>
                      </a:pPr>
                      <a:r>
                        <a:rPr lang="en-US" sz="1200">
                          <a:effectLst/>
                        </a:rPr>
                        <a:t>Aver % No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998" marR="32998" marT="0" marB="0"/>
                </a:tc>
                <a:tc>
                  <a:txBody>
                    <a:bodyPr/>
                    <a:lstStyle/>
                    <a:p>
                      <a:pPr marL="0" marR="0" algn="ctr">
                        <a:lnSpc>
                          <a:spcPct val="115000"/>
                        </a:lnSpc>
                        <a:spcBef>
                          <a:spcPts val="0"/>
                        </a:spcBef>
                        <a:spcAft>
                          <a:spcPts val="0"/>
                        </a:spcAft>
                      </a:pPr>
                      <a:r>
                        <a:rPr lang="en-US" sz="1200">
                          <a:effectLst/>
                        </a:rPr>
                        <a:t># of Services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998" marR="32998" marT="0" marB="0"/>
                </a:tc>
                <a:extLst>
                  <a:ext uri="{0D108BD9-81ED-4DB2-BD59-A6C34878D82A}">
                    <a16:rowId xmlns:a16="http://schemas.microsoft.com/office/drawing/2014/main" val="10000"/>
                  </a:ext>
                </a:extLst>
              </a:tr>
              <a:tr h="443195">
                <a:tc>
                  <a:txBody>
                    <a:bodyPr/>
                    <a:lstStyle/>
                    <a:p>
                      <a:pPr marL="0" marR="0">
                        <a:lnSpc>
                          <a:spcPct val="115000"/>
                        </a:lnSpc>
                        <a:spcBef>
                          <a:spcPts val="0"/>
                        </a:spcBef>
                        <a:spcAft>
                          <a:spcPts val="0"/>
                        </a:spcAft>
                      </a:pPr>
                      <a:r>
                        <a:rPr lang="en-US" sz="1200" dirty="0">
                          <a:effectLst/>
                        </a:rPr>
                        <a:t>CQ.21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2998" marR="32998" marT="0" marB="0">
                    <a:solidFill>
                      <a:srgbClr val="92D050"/>
                    </a:solidFill>
                  </a:tcPr>
                </a:tc>
                <a:tc>
                  <a:txBody>
                    <a:bodyPr/>
                    <a:lstStyle/>
                    <a:p>
                      <a:pPr marL="0" marR="0">
                        <a:lnSpc>
                          <a:spcPct val="115000"/>
                        </a:lnSpc>
                        <a:spcBef>
                          <a:spcPts val="0"/>
                        </a:spcBef>
                        <a:spcAft>
                          <a:spcPts val="0"/>
                        </a:spcAft>
                      </a:pPr>
                      <a:r>
                        <a:rPr lang="en-US" sz="1400" dirty="0">
                          <a:effectLst/>
                        </a:rPr>
                        <a:t>Did the quarterly report contain the required information as identified in current guidelines?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998" marR="32998" marT="0" marB="0"/>
                </a:tc>
                <a:tc>
                  <a:txBody>
                    <a:bodyPr/>
                    <a:lstStyle/>
                    <a:p>
                      <a:pPr marL="0" marR="0" algn="r">
                        <a:lnSpc>
                          <a:spcPct val="115000"/>
                        </a:lnSpc>
                        <a:spcBef>
                          <a:spcPts val="0"/>
                        </a:spcBef>
                        <a:spcAft>
                          <a:spcPts val="0"/>
                        </a:spcAft>
                      </a:pPr>
                      <a:r>
                        <a:rPr lang="en-US" sz="1600" dirty="0">
                          <a:effectLst/>
                        </a:rPr>
                        <a:t>372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2998" marR="32998" marT="0" marB="0" anchor="b"/>
                </a:tc>
                <a:tc>
                  <a:txBody>
                    <a:bodyPr/>
                    <a:lstStyle/>
                    <a:p>
                      <a:pPr marL="0" marR="0" algn="r">
                        <a:lnSpc>
                          <a:spcPct val="115000"/>
                        </a:lnSpc>
                        <a:spcBef>
                          <a:spcPts val="0"/>
                        </a:spcBef>
                        <a:spcAft>
                          <a:spcPts val="0"/>
                        </a:spcAft>
                      </a:pPr>
                      <a:r>
                        <a:rPr lang="en-US" sz="1600" dirty="0">
                          <a:effectLst/>
                        </a:rPr>
                        <a:t>281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2998" marR="32998" marT="0" marB="0" anchor="b"/>
                </a:tc>
                <a:tc>
                  <a:txBody>
                    <a:bodyPr/>
                    <a:lstStyle/>
                    <a:p>
                      <a:pPr marL="0" marR="0" algn="r">
                        <a:lnSpc>
                          <a:spcPct val="115000"/>
                        </a:lnSpc>
                        <a:spcBef>
                          <a:spcPts val="0"/>
                        </a:spcBef>
                        <a:spcAft>
                          <a:spcPts val="0"/>
                        </a:spcAft>
                      </a:pPr>
                      <a:r>
                        <a:rPr lang="en-US" sz="1600" dirty="0">
                          <a:effectLst/>
                        </a:rPr>
                        <a:t>27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2998" marR="32998" marT="0" marB="0" anchor="b"/>
                </a:tc>
                <a:tc>
                  <a:txBody>
                    <a:bodyPr/>
                    <a:lstStyle/>
                    <a:p>
                      <a:pPr marL="0" marR="0" algn="r">
                        <a:lnSpc>
                          <a:spcPct val="115000"/>
                        </a:lnSpc>
                        <a:spcBef>
                          <a:spcPts val="0"/>
                        </a:spcBef>
                        <a:spcAft>
                          <a:spcPts val="0"/>
                        </a:spcAft>
                      </a:pPr>
                      <a:r>
                        <a:rPr lang="en-US" sz="1600">
                          <a:effectLst/>
                        </a:rPr>
                        <a:t>43%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998" marR="32998" marT="0" marB="0" anchor="b"/>
                </a:tc>
                <a:tc>
                  <a:txBody>
                    <a:bodyPr/>
                    <a:lstStyle/>
                    <a:p>
                      <a:pPr marL="0" marR="0" algn="r">
                        <a:lnSpc>
                          <a:spcPct val="115000"/>
                        </a:lnSpc>
                        <a:spcBef>
                          <a:spcPts val="0"/>
                        </a:spcBef>
                        <a:spcAft>
                          <a:spcPts val="0"/>
                        </a:spcAft>
                      </a:pPr>
                      <a:r>
                        <a:rPr lang="en-US" sz="1600">
                          <a:effectLst/>
                        </a:rPr>
                        <a:t>14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998" marR="32998" marT="0" marB="0" anchor="b"/>
                </a:tc>
                <a:extLst>
                  <a:ext uri="{0D108BD9-81ED-4DB2-BD59-A6C34878D82A}">
                    <a16:rowId xmlns:a16="http://schemas.microsoft.com/office/drawing/2014/main" val="10001"/>
                  </a:ext>
                </a:extLst>
              </a:tr>
              <a:tr h="329523">
                <a:tc>
                  <a:txBody>
                    <a:bodyPr/>
                    <a:lstStyle/>
                    <a:p>
                      <a:pPr marL="0" marR="0">
                        <a:lnSpc>
                          <a:spcPct val="115000"/>
                        </a:lnSpc>
                        <a:spcBef>
                          <a:spcPts val="0"/>
                        </a:spcBef>
                        <a:spcAft>
                          <a:spcPts val="0"/>
                        </a:spcAft>
                      </a:pPr>
                      <a:r>
                        <a:rPr lang="en-US" sz="1100" dirty="0">
                          <a:effectLst/>
                        </a:rPr>
                        <a:t>CQ.33.14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2998" marR="32998" marT="0" marB="0" anchor="b">
                    <a:solidFill>
                      <a:srgbClr val="92D050"/>
                    </a:solidFill>
                  </a:tcPr>
                </a:tc>
                <a:tc>
                  <a:txBody>
                    <a:bodyPr/>
                    <a:lstStyle/>
                    <a:p>
                      <a:pPr marL="0" marR="0">
                        <a:lnSpc>
                          <a:spcPct val="115000"/>
                        </a:lnSpc>
                        <a:spcBef>
                          <a:spcPts val="0"/>
                        </a:spcBef>
                        <a:spcAft>
                          <a:spcPts val="0"/>
                        </a:spcAft>
                      </a:pPr>
                      <a:r>
                        <a:rPr lang="en-US" sz="1400" dirty="0">
                          <a:effectLst/>
                        </a:rPr>
                        <a:t>Are progress notes written in accordance with DDS policy?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998" marR="32998" marT="0" marB="0"/>
                </a:tc>
                <a:tc>
                  <a:txBody>
                    <a:bodyPr/>
                    <a:lstStyle/>
                    <a:p>
                      <a:pPr marL="0" marR="0" algn="r">
                        <a:lnSpc>
                          <a:spcPct val="115000"/>
                        </a:lnSpc>
                        <a:spcBef>
                          <a:spcPts val="0"/>
                        </a:spcBef>
                        <a:spcAft>
                          <a:spcPts val="0"/>
                        </a:spcAft>
                      </a:pPr>
                      <a:r>
                        <a:rPr lang="en-US" sz="1600">
                          <a:effectLst/>
                        </a:rPr>
                        <a:t>514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998" marR="32998" marT="0" marB="0" anchor="b"/>
                </a:tc>
                <a:tc>
                  <a:txBody>
                    <a:bodyPr/>
                    <a:lstStyle/>
                    <a:p>
                      <a:pPr marL="0" marR="0" algn="r">
                        <a:lnSpc>
                          <a:spcPct val="115000"/>
                        </a:lnSpc>
                        <a:spcBef>
                          <a:spcPts val="0"/>
                        </a:spcBef>
                        <a:spcAft>
                          <a:spcPts val="0"/>
                        </a:spcAft>
                      </a:pPr>
                      <a:r>
                        <a:rPr lang="en-US" sz="1600">
                          <a:effectLst/>
                        </a:rPr>
                        <a:t>118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998" marR="32998" marT="0" marB="0" anchor="b"/>
                </a:tc>
                <a:tc>
                  <a:txBody>
                    <a:bodyPr/>
                    <a:lstStyle/>
                    <a:p>
                      <a:pPr marL="0" marR="0" algn="r">
                        <a:lnSpc>
                          <a:spcPct val="115000"/>
                        </a:lnSpc>
                        <a:spcBef>
                          <a:spcPts val="0"/>
                        </a:spcBef>
                        <a:spcAft>
                          <a:spcPts val="0"/>
                        </a:spcAft>
                      </a:pPr>
                      <a:r>
                        <a:rPr lang="en-US" sz="1600" dirty="0">
                          <a:effectLst/>
                        </a:rPr>
                        <a:t>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2998" marR="32998" marT="0" marB="0" anchor="b"/>
                </a:tc>
                <a:tc>
                  <a:txBody>
                    <a:bodyPr/>
                    <a:lstStyle/>
                    <a:p>
                      <a:pPr marL="0" marR="0" algn="r">
                        <a:lnSpc>
                          <a:spcPct val="115000"/>
                        </a:lnSpc>
                        <a:spcBef>
                          <a:spcPts val="0"/>
                        </a:spcBef>
                        <a:spcAft>
                          <a:spcPts val="0"/>
                        </a:spcAft>
                      </a:pPr>
                      <a:r>
                        <a:rPr lang="en-US" sz="1600" dirty="0">
                          <a:effectLst/>
                        </a:rPr>
                        <a:t>19%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2998" marR="32998" marT="0" marB="0" anchor="b"/>
                </a:tc>
                <a:tc>
                  <a:txBody>
                    <a:bodyPr/>
                    <a:lstStyle/>
                    <a:p>
                      <a:pPr marL="0" marR="0" algn="r">
                        <a:lnSpc>
                          <a:spcPct val="115000"/>
                        </a:lnSpc>
                        <a:spcBef>
                          <a:spcPts val="0"/>
                        </a:spcBef>
                        <a:spcAft>
                          <a:spcPts val="0"/>
                        </a:spcAft>
                      </a:pPr>
                      <a:r>
                        <a:rPr lang="en-US" sz="1600">
                          <a:effectLst/>
                        </a:rPr>
                        <a:t>14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998" marR="32998" marT="0" marB="0" anchor="b"/>
                </a:tc>
                <a:extLst>
                  <a:ext uri="{0D108BD9-81ED-4DB2-BD59-A6C34878D82A}">
                    <a16:rowId xmlns:a16="http://schemas.microsoft.com/office/drawing/2014/main" val="10002"/>
                  </a:ext>
                </a:extLst>
              </a:tr>
              <a:tr h="443195">
                <a:tc>
                  <a:txBody>
                    <a:bodyPr/>
                    <a:lstStyle/>
                    <a:p>
                      <a:pPr marL="0" marR="0">
                        <a:lnSpc>
                          <a:spcPct val="115000"/>
                        </a:lnSpc>
                        <a:spcBef>
                          <a:spcPts val="0"/>
                        </a:spcBef>
                        <a:spcAft>
                          <a:spcPts val="0"/>
                        </a:spcAft>
                      </a:pPr>
                      <a:r>
                        <a:rPr lang="en-US" sz="1100" dirty="0">
                          <a:effectLst/>
                        </a:rPr>
                        <a:t>CQ.20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2998" marR="32998" marT="0" marB="0" anchor="b">
                    <a:solidFill>
                      <a:srgbClr val="92D050"/>
                    </a:solidFill>
                  </a:tcPr>
                </a:tc>
                <a:tc>
                  <a:txBody>
                    <a:bodyPr/>
                    <a:lstStyle/>
                    <a:p>
                      <a:pPr marL="0" marR="0">
                        <a:lnSpc>
                          <a:spcPct val="115000"/>
                        </a:lnSpc>
                        <a:spcBef>
                          <a:spcPts val="0"/>
                        </a:spcBef>
                        <a:spcAft>
                          <a:spcPts val="0"/>
                        </a:spcAft>
                      </a:pPr>
                      <a:r>
                        <a:rPr lang="en-US" sz="1400" dirty="0">
                          <a:effectLst/>
                        </a:rPr>
                        <a:t>Were quarterly reports written and distributed per DDS policy?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998" marR="32998" marT="0" marB="0"/>
                </a:tc>
                <a:tc>
                  <a:txBody>
                    <a:bodyPr/>
                    <a:lstStyle/>
                    <a:p>
                      <a:pPr marL="0" marR="0" algn="r">
                        <a:lnSpc>
                          <a:spcPct val="115000"/>
                        </a:lnSpc>
                        <a:spcBef>
                          <a:spcPts val="0"/>
                        </a:spcBef>
                        <a:spcAft>
                          <a:spcPts val="0"/>
                        </a:spcAft>
                      </a:pPr>
                      <a:r>
                        <a:rPr lang="en-US" sz="1600">
                          <a:effectLst/>
                        </a:rPr>
                        <a:t>488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998" marR="32998" marT="0" marB="0" anchor="b"/>
                </a:tc>
                <a:tc>
                  <a:txBody>
                    <a:bodyPr/>
                    <a:lstStyle/>
                    <a:p>
                      <a:pPr marL="0" marR="0" algn="r">
                        <a:lnSpc>
                          <a:spcPct val="115000"/>
                        </a:lnSpc>
                        <a:spcBef>
                          <a:spcPts val="0"/>
                        </a:spcBef>
                        <a:spcAft>
                          <a:spcPts val="0"/>
                        </a:spcAft>
                      </a:pPr>
                      <a:r>
                        <a:rPr lang="en-US" sz="1600">
                          <a:effectLst/>
                        </a:rPr>
                        <a:t>164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998" marR="32998" marT="0" marB="0" anchor="b"/>
                </a:tc>
                <a:tc>
                  <a:txBody>
                    <a:bodyPr/>
                    <a:lstStyle/>
                    <a:p>
                      <a:pPr marL="0" marR="0" algn="r">
                        <a:lnSpc>
                          <a:spcPct val="115000"/>
                        </a:lnSpc>
                        <a:spcBef>
                          <a:spcPts val="0"/>
                        </a:spcBef>
                        <a:spcAft>
                          <a:spcPts val="0"/>
                        </a:spcAft>
                      </a:pPr>
                      <a:r>
                        <a:rPr lang="en-US" sz="1600">
                          <a:effectLst/>
                        </a:rPr>
                        <a:t>23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998" marR="32998" marT="0" marB="0" anchor="b"/>
                </a:tc>
                <a:tc>
                  <a:txBody>
                    <a:bodyPr/>
                    <a:lstStyle/>
                    <a:p>
                      <a:pPr marL="0" marR="0" algn="r">
                        <a:lnSpc>
                          <a:spcPct val="115000"/>
                        </a:lnSpc>
                        <a:spcBef>
                          <a:spcPts val="0"/>
                        </a:spcBef>
                        <a:spcAft>
                          <a:spcPts val="0"/>
                        </a:spcAft>
                      </a:pPr>
                      <a:r>
                        <a:rPr lang="en-US" sz="1600" dirty="0">
                          <a:effectLst/>
                        </a:rPr>
                        <a:t>25%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2998" marR="32998" marT="0" marB="0" anchor="b"/>
                </a:tc>
                <a:tc>
                  <a:txBody>
                    <a:bodyPr/>
                    <a:lstStyle/>
                    <a:p>
                      <a:pPr marL="0" marR="0" algn="r">
                        <a:lnSpc>
                          <a:spcPct val="115000"/>
                        </a:lnSpc>
                        <a:spcBef>
                          <a:spcPts val="0"/>
                        </a:spcBef>
                        <a:spcAft>
                          <a:spcPts val="0"/>
                        </a:spcAft>
                      </a:pPr>
                      <a:r>
                        <a:rPr lang="en-US" sz="1600" dirty="0">
                          <a:effectLst/>
                        </a:rPr>
                        <a:t>13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2998" marR="32998" marT="0" marB="0" anchor="b"/>
                </a:tc>
                <a:extLst>
                  <a:ext uri="{0D108BD9-81ED-4DB2-BD59-A6C34878D82A}">
                    <a16:rowId xmlns:a16="http://schemas.microsoft.com/office/drawing/2014/main" val="10003"/>
                  </a:ext>
                </a:extLst>
              </a:tr>
              <a:tr h="768886">
                <a:tc>
                  <a:txBody>
                    <a:bodyPr/>
                    <a:lstStyle/>
                    <a:p>
                      <a:pPr marL="0" marR="0">
                        <a:lnSpc>
                          <a:spcPct val="115000"/>
                        </a:lnSpc>
                        <a:spcBef>
                          <a:spcPts val="0"/>
                        </a:spcBef>
                        <a:spcAft>
                          <a:spcPts val="0"/>
                        </a:spcAft>
                      </a:pPr>
                      <a:r>
                        <a:rPr lang="en-US" sz="1100" dirty="0">
                          <a:effectLst/>
                        </a:rPr>
                        <a:t>CQ.35.14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2998" marR="32998" marT="0" marB="0" anchor="b">
                    <a:solidFill>
                      <a:srgbClr val="92D050"/>
                    </a:solidFill>
                  </a:tcPr>
                </a:tc>
                <a:tc>
                  <a:txBody>
                    <a:bodyPr/>
                    <a:lstStyle/>
                    <a:p>
                      <a:pPr marL="0" marR="0">
                        <a:lnSpc>
                          <a:spcPct val="115000"/>
                        </a:lnSpc>
                        <a:spcBef>
                          <a:spcPts val="0"/>
                        </a:spcBef>
                        <a:spcAft>
                          <a:spcPts val="0"/>
                        </a:spcAft>
                      </a:pPr>
                      <a:r>
                        <a:rPr lang="en-US" sz="1400" dirty="0">
                          <a:effectLst/>
                        </a:rPr>
                        <a:t>If ongoing skill development is not reflected on a goal, is there evidence of communication between the team regarding possible modifications?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998" marR="32998" marT="0" marB="0"/>
                </a:tc>
                <a:tc>
                  <a:txBody>
                    <a:bodyPr/>
                    <a:lstStyle/>
                    <a:p>
                      <a:pPr marL="0" marR="0" algn="r">
                        <a:lnSpc>
                          <a:spcPct val="115000"/>
                        </a:lnSpc>
                        <a:spcBef>
                          <a:spcPts val="0"/>
                        </a:spcBef>
                        <a:spcAft>
                          <a:spcPts val="0"/>
                        </a:spcAft>
                      </a:pPr>
                      <a:r>
                        <a:rPr lang="en-US" sz="1600" dirty="0">
                          <a:effectLst/>
                        </a:rPr>
                        <a:t>109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2998" marR="32998" marT="0" marB="0" anchor="b"/>
                </a:tc>
                <a:tc>
                  <a:txBody>
                    <a:bodyPr/>
                    <a:lstStyle/>
                    <a:p>
                      <a:pPr marL="0" marR="0" algn="r">
                        <a:lnSpc>
                          <a:spcPct val="115000"/>
                        </a:lnSpc>
                        <a:spcBef>
                          <a:spcPts val="0"/>
                        </a:spcBef>
                        <a:spcAft>
                          <a:spcPts val="0"/>
                        </a:spcAft>
                      </a:pPr>
                      <a:r>
                        <a:rPr lang="en-US" sz="1600">
                          <a:effectLst/>
                        </a:rPr>
                        <a:t>26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998" marR="32998" marT="0" marB="0" anchor="b"/>
                </a:tc>
                <a:tc>
                  <a:txBody>
                    <a:bodyPr/>
                    <a:lstStyle/>
                    <a:p>
                      <a:pPr marL="0" marR="0" algn="r">
                        <a:lnSpc>
                          <a:spcPct val="115000"/>
                        </a:lnSpc>
                        <a:spcBef>
                          <a:spcPts val="0"/>
                        </a:spcBef>
                        <a:spcAft>
                          <a:spcPts val="0"/>
                        </a:spcAft>
                      </a:pPr>
                      <a:r>
                        <a:rPr lang="en-US" sz="1600">
                          <a:effectLst/>
                        </a:rPr>
                        <a:t>495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998" marR="32998" marT="0" marB="0" anchor="b"/>
                </a:tc>
                <a:tc>
                  <a:txBody>
                    <a:bodyPr/>
                    <a:lstStyle/>
                    <a:p>
                      <a:pPr marL="0" marR="0" algn="r">
                        <a:lnSpc>
                          <a:spcPct val="115000"/>
                        </a:lnSpc>
                        <a:spcBef>
                          <a:spcPts val="0"/>
                        </a:spcBef>
                        <a:spcAft>
                          <a:spcPts val="0"/>
                        </a:spcAft>
                      </a:pPr>
                      <a:r>
                        <a:rPr lang="en-US" sz="1600">
                          <a:effectLst/>
                        </a:rPr>
                        <a:t>19%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998" marR="32998" marT="0" marB="0" anchor="b"/>
                </a:tc>
                <a:tc>
                  <a:txBody>
                    <a:bodyPr/>
                    <a:lstStyle/>
                    <a:p>
                      <a:pPr marL="0" marR="0" algn="r">
                        <a:lnSpc>
                          <a:spcPct val="115000"/>
                        </a:lnSpc>
                        <a:spcBef>
                          <a:spcPts val="0"/>
                        </a:spcBef>
                        <a:spcAft>
                          <a:spcPts val="0"/>
                        </a:spcAft>
                      </a:pPr>
                      <a:r>
                        <a:rPr lang="en-US" sz="1600" dirty="0">
                          <a:effectLst/>
                        </a:rPr>
                        <a:t>12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2998" marR="32998" marT="0" marB="0" anchor="b"/>
                </a:tc>
                <a:extLst>
                  <a:ext uri="{0D108BD9-81ED-4DB2-BD59-A6C34878D82A}">
                    <a16:rowId xmlns:a16="http://schemas.microsoft.com/office/drawing/2014/main" val="10004"/>
                  </a:ext>
                </a:extLst>
              </a:tr>
              <a:tr h="878728">
                <a:tc>
                  <a:txBody>
                    <a:bodyPr/>
                    <a:lstStyle/>
                    <a:p>
                      <a:pPr marL="0" marR="0">
                        <a:lnSpc>
                          <a:spcPct val="115000"/>
                        </a:lnSpc>
                        <a:spcBef>
                          <a:spcPts val="0"/>
                        </a:spcBef>
                        <a:spcAft>
                          <a:spcPts val="0"/>
                        </a:spcAft>
                      </a:pPr>
                      <a:r>
                        <a:rPr lang="en-US" sz="1100" dirty="0">
                          <a:effectLst/>
                        </a:rPr>
                        <a:t>CQ.30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2998" marR="32998" marT="0" marB="0" anchor="b">
                    <a:solidFill>
                      <a:srgbClr val="92D050"/>
                    </a:solidFill>
                  </a:tcPr>
                </a:tc>
                <a:tc>
                  <a:txBody>
                    <a:bodyPr/>
                    <a:lstStyle/>
                    <a:p>
                      <a:pPr marL="0" marR="0">
                        <a:lnSpc>
                          <a:spcPct val="115000"/>
                        </a:lnSpc>
                        <a:spcBef>
                          <a:spcPts val="0"/>
                        </a:spcBef>
                        <a:spcAft>
                          <a:spcPts val="0"/>
                        </a:spcAft>
                      </a:pPr>
                      <a:r>
                        <a:rPr lang="en-US" sz="1400" dirty="0">
                          <a:effectLst/>
                        </a:rPr>
                        <a:t>Is progress being documented on the goals/objectives that are outlined in the ISP, as well as any goals/objectives being implemented by the provider?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998" marR="32998" marT="0" marB="0"/>
                </a:tc>
                <a:tc>
                  <a:txBody>
                    <a:bodyPr/>
                    <a:lstStyle/>
                    <a:p>
                      <a:pPr marL="0" marR="0" algn="r">
                        <a:lnSpc>
                          <a:spcPct val="115000"/>
                        </a:lnSpc>
                        <a:spcBef>
                          <a:spcPts val="0"/>
                        </a:spcBef>
                        <a:spcAft>
                          <a:spcPts val="0"/>
                        </a:spcAft>
                      </a:pPr>
                      <a:r>
                        <a:rPr lang="en-US" sz="1600" dirty="0">
                          <a:effectLst/>
                        </a:rPr>
                        <a:t>400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2998" marR="32998" marT="0" marB="0" anchor="b"/>
                </a:tc>
                <a:tc>
                  <a:txBody>
                    <a:bodyPr/>
                    <a:lstStyle/>
                    <a:p>
                      <a:pPr marL="0" marR="0" algn="r">
                        <a:lnSpc>
                          <a:spcPct val="115000"/>
                        </a:lnSpc>
                        <a:spcBef>
                          <a:spcPts val="0"/>
                        </a:spcBef>
                        <a:spcAft>
                          <a:spcPts val="0"/>
                        </a:spcAft>
                      </a:pPr>
                      <a:r>
                        <a:rPr lang="en-US" sz="1600" dirty="0">
                          <a:effectLst/>
                        </a:rPr>
                        <a:t>58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2998" marR="32998" marT="0" marB="0" anchor="b"/>
                </a:tc>
                <a:tc>
                  <a:txBody>
                    <a:bodyPr/>
                    <a:lstStyle/>
                    <a:p>
                      <a:pPr marL="0" marR="0" algn="r">
                        <a:lnSpc>
                          <a:spcPct val="115000"/>
                        </a:lnSpc>
                        <a:spcBef>
                          <a:spcPts val="0"/>
                        </a:spcBef>
                        <a:spcAft>
                          <a:spcPts val="0"/>
                        </a:spcAft>
                      </a:pPr>
                      <a:r>
                        <a:rPr lang="en-US" sz="1600">
                          <a:effectLst/>
                        </a:rPr>
                        <a:t>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998" marR="32998" marT="0" marB="0" anchor="b"/>
                </a:tc>
                <a:tc>
                  <a:txBody>
                    <a:bodyPr/>
                    <a:lstStyle/>
                    <a:p>
                      <a:pPr marL="0" marR="0" algn="r">
                        <a:lnSpc>
                          <a:spcPct val="115000"/>
                        </a:lnSpc>
                        <a:spcBef>
                          <a:spcPts val="0"/>
                        </a:spcBef>
                        <a:spcAft>
                          <a:spcPts val="0"/>
                        </a:spcAft>
                      </a:pPr>
                      <a:r>
                        <a:rPr lang="en-US" sz="1600">
                          <a:effectLst/>
                        </a:rPr>
                        <a:t>13%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998" marR="32998" marT="0" marB="0" anchor="b"/>
                </a:tc>
                <a:tc>
                  <a:txBody>
                    <a:bodyPr/>
                    <a:lstStyle/>
                    <a:p>
                      <a:pPr marL="0" marR="0" algn="r">
                        <a:lnSpc>
                          <a:spcPct val="115000"/>
                        </a:lnSpc>
                        <a:spcBef>
                          <a:spcPts val="0"/>
                        </a:spcBef>
                        <a:spcAft>
                          <a:spcPts val="0"/>
                        </a:spcAft>
                      </a:pPr>
                      <a:r>
                        <a:rPr lang="en-US" sz="1600" dirty="0">
                          <a:effectLst/>
                        </a:rPr>
                        <a:t>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2998" marR="32998" marT="0" marB="0" anchor="b"/>
                </a:tc>
                <a:extLst>
                  <a:ext uri="{0D108BD9-81ED-4DB2-BD59-A6C34878D82A}">
                    <a16:rowId xmlns:a16="http://schemas.microsoft.com/office/drawing/2014/main" val="10005"/>
                  </a:ext>
                </a:extLst>
              </a:tr>
              <a:tr h="988569">
                <a:tc>
                  <a:txBody>
                    <a:bodyPr/>
                    <a:lstStyle/>
                    <a:p>
                      <a:pPr marL="0" marR="0">
                        <a:lnSpc>
                          <a:spcPct val="115000"/>
                        </a:lnSpc>
                        <a:spcBef>
                          <a:spcPts val="0"/>
                        </a:spcBef>
                        <a:spcAft>
                          <a:spcPts val="0"/>
                        </a:spcAft>
                      </a:pPr>
                      <a:r>
                        <a:rPr lang="en-US" sz="1100">
                          <a:effectLst/>
                        </a:rPr>
                        <a:t>CQ.5.12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2998" marR="32998" marT="0" marB="0" anchor="b"/>
                </a:tc>
                <a:tc>
                  <a:txBody>
                    <a:bodyPr/>
                    <a:lstStyle/>
                    <a:p>
                      <a:pPr marL="0" marR="0">
                        <a:lnSpc>
                          <a:spcPct val="115000"/>
                        </a:lnSpc>
                        <a:spcBef>
                          <a:spcPts val="0"/>
                        </a:spcBef>
                        <a:spcAft>
                          <a:spcPts val="0"/>
                        </a:spcAft>
                      </a:pPr>
                      <a:r>
                        <a:rPr lang="en-US" sz="1400" dirty="0">
                          <a:effectLst/>
                        </a:rPr>
                        <a:t>Does the person know what to do and where to go in the event of an emergency and is it consistent with the written individualized emergency plan and in accordance with current DDS standards?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998" marR="32998" marT="0" marB="0"/>
                </a:tc>
                <a:tc>
                  <a:txBody>
                    <a:bodyPr/>
                    <a:lstStyle/>
                    <a:p>
                      <a:pPr marL="0" marR="0" algn="r">
                        <a:lnSpc>
                          <a:spcPct val="115000"/>
                        </a:lnSpc>
                        <a:spcBef>
                          <a:spcPts val="0"/>
                        </a:spcBef>
                        <a:spcAft>
                          <a:spcPts val="0"/>
                        </a:spcAft>
                      </a:pPr>
                      <a:r>
                        <a:rPr lang="en-US" sz="1600">
                          <a:effectLst/>
                        </a:rPr>
                        <a:t>242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998" marR="32998" marT="0" marB="0" anchor="b"/>
                </a:tc>
                <a:tc>
                  <a:txBody>
                    <a:bodyPr/>
                    <a:lstStyle/>
                    <a:p>
                      <a:pPr marL="0" marR="0" algn="r">
                        <a:lnSpc>
                          <a:spcPct val="115000"/>
                        </a:lnSpc>
                        <a:spcBef>
                          <a:spcPts val="0"/>
                        </a:spcBef>
                        <a:spcAft>
                          <a:spcPts val="0"/>
                        </a:spcAft>
                      </a:pPr>
                      <a:r>
                        <a:rPr lang="en-US" sz="1600" dirty="0">
                          <a:effectLst/>
                        </a:rPr>
                        <a:t>61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2998" marR="32998" marT="0" marB="0" anchor="b"/>
                </a:tc>
                <a:tc>
                  <a:txBody>
                    <a:bodyPr/>
                    <a:lstStyle/>
                    <a:p>
                      <a:pPr marL="0" marR="0" algn="r">
                        <a:lnSpc>
                          <a:spcPct val="115000"/>
                        </a:lnSpc>
                        <a:spcBef>
                          <a:spcPts val="0"/>
                        </a:spcBef>
                        <a:spcAft>
                          <a:spcPts val="0"/>
                        </a:spcAft>
                      </a:pPr>
                      <a:r>
                        <a:rPr lang="en-US" sz="1600" dirty="0">
                          <a:effectLst/>
                        </a:rPr>
                        <a:t>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2998" marR="32998" marT="0" marB="0" anchor="b"/>
                </a:tc>
                <a:tc>
                  <a:txBody>
                    <a:bodyPr/>
                    <a:lstStyle/>
                    <a:p>
                      <a:pPr marL="0" marR="0" algn="r">
                        <a:lnSpc>
                          <a:spcPct val="115000"/>
                        </a:lnSpc>
                        <a:spcBef>
                          <a:spcPts val="0"/>
                        </a:spcBef>
                        <a:spcAft>
                          <a:spcPts val="0"/>
                        </a:spcAft>
                      </a:pPr>
                      <a:r>
                        <a:rPr lang="en-US" sz="1600" dirty="0">
                          <a:effectLst/>
                        </a:rPr>
                        <a:t>20%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2998" marR="32998" marT="0" marB="0" anchor="b"/>
                </a:tc>
                <a:tc>
                  <a:txBody>
                    <a:bodyPr/>
                    <a:lstStyle/>
                    <a:p>
                      <a:pPr marL="0" marR="0" algn="r">
                        <a:lnSpc>
                          <a:spcPct val="115000"/>
                        </a:lnSpc>
                        <a:spcBef>
                          <a:spcPts val="0"/>
                        </a:spcBef>
                        <a:spcAft>
                          <a:spcPts val="0"/>
                        </a:spcAft>
                      </a:pPr>
                      <a:r>
                        <a:rPr lang="en-US" sz="1600" dirty="0">
                          <a:effectLst/>
                        </a:rPr>
                        <a:t>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2998" marR="32998" marT="0" marB="0" anchor="b"/>
                </a:tc>
                <a:extLst>
                  <a:ext uri="{0D108BD9-81ED-4DB2-BD59-A6C34878D82A}">
                    <a16:rowId xmlns:a16="http://schemas.microsoft.com/office/drawing/2014/main" val="10006"/>
                  </a:ext>
                </a:extLst>
              </a:tr>
              <a:tr h="659045">
                <a:tc>
                  <a:txBody>
                    <a:bodyPr/>
                    <a:lstStyle/>
                    <a:p>
                      <a:pPr marL="0" marR="0">
                        <a:lnSpc>
                          <a:spcPct val="115000"/>
                        </a:lnSpc>
                        <a:spcBef>
                          <a:spcPts val="0"/>
                        </a:spcBef>
                        <a:spcAft>
                          <a:spcPts val="0"/>
                        </a:spcAft>
                      </a:pPr>
                      <a:r>
                        <a:rPr lang="en-US" sz="1100" dirty="0">
                          <a:effectLst/>
                        </a:rPr>
                        <a:t>CQ.19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2998" marR="32998" marT="0" marB="0" anchor="b">
                    <a:solidFill>
                      <a:srgbClr val="92D050"/>
                    </a:solidFill>
                  </a:tcPr>
                </a:tc>
                <a:tc>
                  <a:txBody>
                    <a:bodyPr/>
                    <a:lstStyle/>
                    <a:p>
                      <a:pPr marL="0" marR="0">
                        <a:lnSpc>
                          <a:spcPct val="115000"/>
                        </a:lnSpc>
                        <a:spcBef>
                          <a:spcPts val="0"/>
                        </a:spcBef>
                        <a:spcAft>
                          <a:spcPts val="0"/>
                        </a:spcAft>
                      </a:pPr>
                      <a:r>
                        <a:rPr lang="en-US" sz="1400" dirty="0">
                          <a:effectLst/>
                        </a:rPr>
                        <a:t>Are services being provided in accordance with the waiver prior authorization agreement and in accordance with the ISP?</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998" marR="32998" marT="0" marB="0"/>
                </a:tc>
                <a:tc>
                  <a:txBody>
                    <a:bodyPr/>
                    <a:lstStyle/>
                    <a:p>
                      <a:pPr marL="0" marR="0" algn="r">
                        <a:lnSpc>
                          <a:spcPct val="115000"/>
                        </a:lnSpc>
                        <a:spcBef>
                          <a:spcPts val="0"/>
                        </a:spcBef>
                        <a:spcAft>
                          <a:spcPts val="0"/>
                        </a:spcAft>
                      </a:pPr>
                      <a:r>
                        <a:rPr lang="en-US" sz="1600">
                          <a:effectLst/>
                        </a:rPr>
                        <a:t>98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998" marR="32998" marT="0" marB="0" anchor="b"/>
                </a:tc>
                <a:tc>
                  <a:txBody>
                    <a:bodyPr/>
                    <a:lstStyle/>
                    <a:p>
                      <a:pPr marL="0" marR="0" algn="r">
                        <a:lnSpc>
                          <a:spcPct val="115000"/>
                        </a:lnSpc>
                        <a:spcBef>
                          <a:spcPts val="0"/>
                        </a:spcBef>
                        <a:spcAft>
                          <a:spcPts val="0"/>
                        </a:spcAft>
                      </a:pPr>
                      <a:r>
                        <a:rPr lang="en-US" sz="1600">
                          <a:effectLst/>
                        </a:rPr>
                        <a:t>19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998" marR="32998" marT="0" marB="0" anchor="b"/>
                </a:tc>
                <a:tc>
                  <a:txBody>
                    <a:bodyPr/>
                    <a:lstStyle/>
                    <a:p>
                      <a:pPr marL="0" marR="0" algn="r">
                        <a:lnSpc>
                          <a:spcPct val="115000"/>
                        </a:lnSpc>
                        <a:spcBef>
                          <a:spcPts val="0"/>
                        </a:spcBef>
                        <a:spcAft>
                          <a:spcPts val="0"/>
                        </a:spcAft>
                      </a:pPr>
                      <a:r>
                        <a:rPr lang="en-US" sz="1600">
                          <a:effectLst/>
                        </a:rPr>
                        <a:t>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998" marR="32998" marT="0" marB="0" anchor="b"/>
                </a:tc>
                <a:tc>
                  <a:txBody>
                    <a:bodyPr/>
                    <a:lstStyle/>
                    <a:p>
                      <a:pPr marL="0" marR="0" algn="r">
                        <a:lnSpc>
                          <a:spcPct val="115000"/>
                        </a:lnSpc>
                        <a:spcBef>
                          <a:spcPts val="0"/>
                        </a:spcBef>
                        <a:spcAft>
                          <a:spcPts val="0"/>
                        </a:spcAft>
                      </a:pPr>
                      <a:r>
                        <a:rPr lang="en-US" sz="1600">
                          <a:effectLst/>
                        </a:rPr>
                        <a:t>16%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998" marR="32998" marT="0" marB="0" anchor="b"/>
                </a:tc>
                <a:tc>
                  <a:txBody>
                    <a:bodyPr/>
                    <a:lstStyle/>
                    <a:p>
                      <a:pPr marL="0" marR="0" algn="r">
                        <a:lnSpc>
                          <a:spcPct val="115000"/>
                        </a:lnSpc>
                        <a:spcBef>
                          <a:spcPts val="0"/>
                        </a:spcBef>
                        <a:spcAft>
                          <a:spcPts val="0"/>
                        </a:spcAft>
                      </a:pPr>
                      <a:r>
                        <a:rPr lang="en-US" sz="1600" dirty="0">
                          <a:effectLst/>
                        </a:rPr>
                        <a:t>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2998" marR="32998" marT="0" marB="0" anchor="b"/>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489399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half" idx="2"/>
          </p:nvPr>
        </p:nvSpPr>
        <p:spPr>
          <a:xfrm>
            <a:off x="914400" y="1700011"/>
            <a:ext cx="7315200" cy="4319789"/>
          </a:xfrm>
        </p:spPr>
        <p:txBody>
          <a:bodyPr/>
          <a:lstStyle/>
          <a:p>
            <a:pPr algn="ctr"/>
            <a:endParaRPr lang="en-US" dirty="0"/>
          </a:p>
          <a:p>
            <a:pPr algn="ctr"/>
            <a:endParaRPr lang="en-US" dirty="0"/>
          </a:p>
        </p:txBody>
      </p:sp>
      <p:sp>
        <p:nvSpPr>
          <p:cNvPr id="81" name="Title 80"/>
          <p:cNvSpPr>
            <a:spLocks noGrp="1"/>
          </p:cNvSpPr>
          <p:nvPr>
            <p:ph type="title"/>
          </p:nvPr>
        </p:nvSpPr>
        <p:spPr>
          <a:xfrm>
            <a:off x="914400" y="762000"/>
            <a:ext cx="7315200" cy="667555"/>
          </a:xfrm>
        </p:spPr>
        <p:txBody>
          <a:bodyPr/>
          <a:lstStyle/>
          <a:p>
            <a:pPr algn="ctr"/>
            <a:r>
              <a:rPr lang="en-US" sz="3600" dirty="0"/>
              <a:t>Not Met </a:t>
            </a:r>
            <a:r>
              <a:rPr lang="en-US" sz="3600" dirty="0">
                <a:latin typeface="Times New Roman" panose="02020603050405020304" pitchFamily="18" charset="0"/>
                <a:cs typeface="Times New Roman" panose="02020603050405020304" pitchFamily="18" charset="0"/>
              </a:rPr>
              <a:t>≥</a:t>
            </a:r>
            <a:r>
              <a:rPr lang="en-US" sz="3600" dirty="0"/>
              <a:t>10% Org Indicators</a:t>
            </a:r>
            <a:endParaRPr lang="en-US" sz="4000" dirty="0"/>
          </a:p>
        </p:txBody>
      </p:sp>
      <p:graphicFrame>
        <p:nvGraphicFramePr>
          <p:cNvPr id="2" name="Table 1"/>
          <p:cNvGraphicFramePr>
            <a:graphicFrameLocks noGrp="1"/>
          </p:cNvGraphicFramePr>
          <p:nvPr>
            <p:extLst>
              <p:ext uri="{D42A27DB-BD31-4B8C-83A1-F6EECF244321}">
                <p14:modId xmlns:p14="http://schemas.microsoft.com/office/powerpoint/2010/main" val="132576434"/>
              </p:ext>
            </p:extLst>
          </p:nvPr>
        </p:nvGraphicFramePr>
        <p:xfrm>
          <a:off x="270455" y="1429555"/>
          <a:ext cx="8551572" cy="5143744"/>
        </p:xfrm>
        <a:graphic>
          <a:graphicData uri="http://schemas.openxmlformats.org/drawingml/2006/table">
            <a:tbl>
              <a:tblPr firstRow="1" firstCol="1" bandRow="1">
                <a:tableStyleId>{5C22544A-7EE6-4342-B048-85BDC9FD1C3A}</a:tableStyleId>
              </a:tblPr>
              <a:tblGrid>
                <a:gridCol w="1146221">
                  <a:extLst>
                    <a:ext uri="{9D8B030D-6E8A-4147-A177-3AD203B41FA5}">
                      <a16:colId xmlns:a16="http://schemas.microsoft.com/office/drawing/2014/main" val="20000"/>
                    </a:ext>
                  </a:extLst>
                </a:gridCol>
                <a:gridCol w="579549">
                  <a:extLst>
                    <a:ext uri="{9D8B030D-6E8A-4147-A177-3AD203B41FA5}">
                      <a16:colId xmlns:a16="http://schemas.microsoft.com/office/drawing/2014/main" val="20001"/>
                    </a:ext>
                  </a:extLst>
                </a:gridCol>
                <a:gridCol w="746975">
                  <a:extLst>
                    <a:ext uri="{9D8B030D-6E8A-4147-A177-3AD203B41FA5}">
                      <a16:colId xmlns:a16="http://schemas.microsoft.com/office/drawing/2014/main" val="20002"/>
                    </a:ext>
                  </a:extLst>
                </a:gridCol>
                <a:gridCol w="3322749">
                  <a:extLst>
                    <a:ext uri="{9D8B030D-6E8A-4147-A177-3AD203B41FA5}">
                      <a16:colId xmlns:a16="http://schemas.microsoft.com/office/drawing/2014/main" val="20003"/>
                    </a:ext>
                  </a:extLst>
                </a:gridCol>
                <a:gridCol w="540913">
                  <a:extLst>
                    <a:ext uri="{9D8B030D-6E8A-4147-A177-3AD203B41FA5}">
                      <a16:colId xmlns:a16="http://schemas.microsoft.com/office/drawing/2014/main" val="20004"/>
                    </a:ext>
                  </a:extLst>
                </a:gridCol>
                <a:gridCol w="476518">
                  <a:extLst>
                    <a:ext uri="{9D8B030D-6E8A-4147-A177-3AD203B41FA5}">
                      <a16:colId xmlns:a16="http://schemas.microsoft.com/office/drawing/2014/main" val="20005"/>
                    </a:ext>
                  </a:extLst>
                </a:gridCol>
                <a:gridCol w="502276">
                  <a:extLst>
                    <a:ext uri="{9D8B030D-6E8A-4147-A177-3AD203B41FA5}">
                      <a16:colId xmlns:a16="http://schemas.microsoft.com/office/drawing/2014/main" val="20006"/>
                    </a:ext>
                  </a:extLst>
                </a:gridCol>
                <a:gridCol w="618186">
                  <a:extLst>
                    <a:ext uri="{9D8B030D-6E8A-4147-A177-3AD203B41FA5}">
                      <a16:colId xmlns:a16="http://schemas.microsoft.com/office/drawing/2014/main" val="20007"/>
                    </a:ext>
                  </a:extLst>
                </a:gridCol>
                <a:gridCol w="618185">
                  <a:extLst>
                    <a:ext uri="{9D8B030D-6E8A-4147-A177-3AD203B41FA5}">
                      <a16:colId xmlns:a16="http://schemas.microsoft.com/office/drawing/2014/main" val="20008"/>
                    </a:ext>
                  </a:extLst>
                </a:gridCol>
              </a:tblGrid>
              <a:tr h="561069">
                <a:tc>
                  <a:txBody>
                    <a:bodyPr/>
                    <a:lstStyle/>
                    <a:p>
                      <a:pPr marL="0" marR="0">
                        <a:lnSpc>
                          <a:spcPct val="115000"/>
                        </a:lnSpc>
                        <a:spcBef>
                          <a:spcPts val="0"/>
                        </a:spcBef>
                        <a:spcAft>
                          <a:spcPts val="0"/>
                        </a:spcAft>
                      </a:pPr>
                      <a:r>
                        <a:rPr lang="en-US" sz="1600" dirty="0">
                          <a:effectLst/>
                        </a:rPr>
                        <a:t>Identifier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tc>
                  <a:txBody>
                    <a:bodyPr/>
                    <a:lstStyle/>
                    <a:p>
                      <a:pPr marL="0" marR="0">
                        <a:lnSpc>
                          <a:spcPct val="115000"/>
                        </a:lnSpc>
                        <a:spcBef>
                          <a:spcPts val="0"/>
                        </a:spcBef>
                        <a:spcAft>
                          <a:spcPts val="0"/>
                        </a:spcAft>
                      </a:pPr>
                      <a:r>
                        <a:rPr lang="en-US" sz="1600">
                          <a:effectLst/>
                        </a:rPr>
                        <a:t>Type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tc>
                  <a:txBody>
                    <a:bodyPr/>
                    <a:lstStyle/>
                    <a:p>
                      <a:pPr marL="0" marR="0" algn="ctr">
                        <a:lnSpc>
                          <a:spcPct val="115000"/>
                        </a:lnSpc>
                        <a:spcBef>
                          <a:spcPts val="0"/>
                        </a:spcBef>
                        <a:spcAft>
                          <a:spcPts val="0"/>
                        </a:spcAft>
                      </a:pPr>
                      <a:r>
                        <a:rPr lang="en-US" sz="1600">
                          <a:effectLst/>
                        </a:rPr>
                        <a:t>Weight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tc>
                  <a:txBody>
                    <a:bodyPr/>
                    <a:lstStyle/>
                    <a:p>
                      <a:pPr marL="0" marR="0">
                        <a:lnSpc>
                          <a:spcPct val="115000"/>
                        </a:lnSpc>
                        <a:spcBef>
                          <a:spcPts val="0"/>
                        </a:spcBef>
                        <a:spcAft>
                          <a:spcPts val="0"/>
                        </a:spcAft>
                      </a:pPr>
                      <a:r>
                        <a:rPr lang="en-US" sz="1600">
                          <a:effectLst/>
                        </a:rPr>
                        <a:t>Indicator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tc>
                  <a:txBody>
                    <a:bodyPr/>
                    <a:lstStyle/>
                    <a:p>
                      <a:pPr marL="0" marR="0" algn="ctr">
                        <a:lnSpc>
                          <a:spcPct val="115000"/>
                        </a:lnSpc>
                        <a:spcBef>
                          <a:spcPts val="0"/>
                        </a:spcBef>
                        <a:spcAft>
                          <a:spcPts val="0"/>
                        </a:spcAft>
                      </a:pPr>
                      <a:r>
                        <a:rPr lang="en-US" sz="1600">
                          <a:effectLst/>
                        </a:rPr>
                        <a:t># Yes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tc>
                  <a:txBody>
                    <a:bodyPr/>
                    <a:lstStyle/>
                    <a:p>
                      <a:pPr marL="0" marR="0" algn="ctr">
                        <a:lnSpc>
                          <a:spcPct val="115000"/>
                        </a:lnSpc>
                        <a:spcBef>
                          <a:spcPts val="0"/>
                        </a:spcBef>
                        <a:spcAft>
                          <a:spcPts val="0"/>
                        </a:spcAft>
                      </a:pPr>
                      <a:r>
                        <a:rPr lang="en-US" sz="1600">
                          <a:effectLst/>
                        </a:rPr>
                        <a:t># No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tc>
                  <a:txBody>
                    <a:bodyPr/>
                    <a:lstStyle/>
                    <a:p>
                      <a:pPr marL="0" marR="0" algn="ctr">
                        <a:lnSpc>
                          <a:spcPct val="115000"/>
                        </a:lnSpc>
                        <a:spcBef>
                          <a:spcPts val="0"/>
                        </a:spcBef>
                        <a:spcAft>
                          <a:spcPts val="0"/>
                        </a:spcAft>
                      </a:pPr>
                      <a:r>
                        <a:rPr lang="en-US" sz="1600">
                          <a:effectLst/>
                        </a:rPr>
                        <a:t># N/A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tc>
                  <a:txBody>
                    <a:bodyPr/>
                    <a:lstStyle/>
                    <a:p>
                      <a:pPr marL="0" marR="0" algn="ctr">
                        <a:lnSpc>
                          <a:spcPct val="115000"/>
                        </a:lnSpc>
                        <a:spcBef>
                          <a:spcPts val="0"/>
                        </a:spcBef>
                        <a:spcAft>
                          <a:spcPts val="0"/>
                        </a:spcAft>
                      </a:pPr>
                      <a:r>
                        <a:rPr lang="en-US" sz="1600">
                          <a:effectLst/>
                        </a:rPr>
                        <a:t>Total Yes + No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tc>
                  <a:txBody>
                    <a:bodyPr/>
                    <a:lstStyle/>
                    <a:p>
                      <a:pPr marL="0" marR="0" algn="ctr">
                        <a:lnSpc>
                          <a:spcPct val="115000"/>
                        </a:lnSpc>
                        <a:spcBef>
                          <a:spcPts val="0"/>
                        </a:spcBef>
                        <a:spcAft>
                          <a:spcPts val="0"/>
                        </a:spcAft>
                      </a:pPr>
                      <a:r>
                        <a:rPr lang="en-US" sz="1600">
                          <a:effectLst/>
                        </a:rPr>
                        <a:t>% No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extLst>
                  <a:ext uri="{0D108BD9-81ED-4DB2-BD59-A6C34878D82A}">
                    <a16:rowId xmlns:a16="http://schemas.microsoft.com/office/drawing/2014/main" val="10000"/>
                  </a:ext>
                </a:extLst>
              </a:tr>
              <a:tr h="889376">
                <a:tc>
                  <a:txBody>
                    <a:bodyPr/>
                    <a:lstStyle/>
                    <a:p>
                      <a:pPr marL="0" marR="0">
                        <a:lnSpc>
                          <a:spcPct val="115000"/>
                        </a:lnSpc>
                        <a:spcBef>
                          <a:spcPts val="0"/>
                        </a:spcBef>
                        <a:spcAft>
                          <a:spcPts val="0"/>
                        </a:spcAft>
                      </a:pPr>
                      <a:r>
                        <a:rPr lang="en-US" sz="1600">
                          <a:effectLst/>
                        </a:rPr>
                        <a:t>OO.MAN.12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tc>
                  <a:txBody>
                    <a:bodyPr/>
                    <a:lstStyle/>
                    <a:p>
                      <a:pPr marL="0" marR="0">
                        <a:lnSpc>
                          <a:spcPct val="115000"/>
                        </a:lnSpc>
                        <a:spcBef>
                          <a:spcPts val="0"/>
                        </a:spcBef>
                        <a:spcAft>
                          <a:spcPts val="0"/>
                        </a:spcAft>
                      </a:pPr>
                      <a:r>
                        <a:rPr lang="en-US" sz="1600">
                          <a:effectLst/>
                        </a:rPr>
                        <a:t>QA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tc>
                  <a:txBody>
                    <a:bodyPr/>
                    <a:lstStyle/>
                    <a:p>
                      <a:pPr marL="0" marR="0" algn="ctr">
                        <a:lnSpc>
                          <a:spcPct val="115000"/>
                        </a:lnSpc>
                        <a:spcBef>
                          <a:spcPts val="0"/>
                        </a:spcBef>
                        <a:spcAft>
                          <a:spcPts val="0"/>
                        </a:spcAft>
                      </a:pPr>
                      <a:r>
                        <a:rPr lang="en-US" sz="1600" dirty="0">
                          <a:effectLst/>
                        </a:rPr>
                        <a:t>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tc>
                  <a:txBody>
                    <a:bodyPr/>
                    <a:lstStyle/>
                    <a:p>
                      <a:pPr marL="0" marR="0">
                        <a:lnSpc>
                          <a:spcPct val="115000"/>
                        </a:lnSpc>
                        <a:spcBef>
                          <a:spcPts val="0"/>
                        </a:spcBef>
                        <a:spcAft>
                          <a:spcPts val="0"/>
                        </a:spcAft>
                      </a:pPr>
                      <a:r>
                        <a:rPr lang="en-US" sz="1600" dirty="0">
                          <a:effectLst/>
                        </a:rPr>
                        <a:t>Does the provider have a system in place to ensure that services are evaluated throughout the ISP year?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tc>
                  <a:txBody>
                    <a:bodyPr/>
                    <a:lstStyle/>
                    <a:p>
                      <a:pPr marL="0" marR="0" algn="ctr">
                        <a:lnSpc>
                          <a:spcPct val="115000"/>
                        </a:lnSpc>
                        <a:spcBef>
                          <a:spcPts val="0"/>
                        </a:spcBef>
                        <a:spcAft>
                          <a:spcPts val="0"/>
                        </a:spcAft>
                      </a:pPr>
                      <a:r>
                        <a:rPr lang="en-US" sz="1800" dirty="0">
                          <a:effectLst/>
                        </a:rPr>
                        <a:t>35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tc>
                  <a:txBody>
                    <a:bodyPr/>
                    <a:lstStyle/>
                    <a:p>
                      <a:pPr marL="0" marR="0" algn="ctr">
                        <a:lnSpc>
                          <a:spcPct val="115000"/>
                        </a:lnSpc>
                        <a:spcBef>
                          <a:spcPts val="0"/>
                        </a:spcBef>
                        <a:spcAft>
                          <a:spcPts val="0"/>
                        </a:spcAft>
                      </a:pPr>
                      <a:r>
                        <a:rPr lang="en-US" sz="1800" dirty="0">
                          <a:effectLst/>
                        </a:rPr>
                        <a:t>67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tc>
                  <a:txBody>
                    <a:bodyPr/>
                    <a:lstStyle/>
                    <a:p>
                      <a:pPr marL="0" marR="0" algn="ctr">
                        <a:lnSpc>
                          <a:spcPct val="115000"/>
                        </a:lnSpc>
                        <a:spcBef>
                          <a:spcPts val="0"/>
                        </a:spcBef>
                        <a:spcAft>
                          <a:spcPts val="0"/>
                        </a:spcAft>
                      </a:pPr>
                      <a:r>
                        <a:rPr lang="en-US" sz="1800" dirty="0">
                          <a:effectLst/>
                        </a:rPr>
                        <a:t>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tc>
                  <a:txBody>
                    <a:bodyPr/>
                    <a:lstStyle/>
                    <a:p>
                      <a:pPr marL="0" marR="0" algn="ctr">
                        <a:lnSpc>
                          <a:spcPct val="115000"/>
                        </a:lnSpc>
                        <a:spcBef>
                          <a:spcPts val="0"/>
                        </a:spcBef>
                        <a:spcAft>
                          <a:spcPts val="0"/>
                        </a:spcAft>
                      </a:pPr>
                      <a:r>
                        <a:rPr lang="en-US" sz="1800" dirty="0">
                          <a:effectLst/>
                        </a:rPr>
                        <a:t>102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tc>
                  <a:txBody>
                    <a:bodyPr/>
                    <a:lstStyle/>
                    <a:p>
                      <a:pPr marL="0" marR="0" algn="ctr">
                        <a:lnSpc>
                          <a:spcPct val="115000"/>
                        </a:lnSpc>
                        <a:spcBef>
                          <a:spcPts val="0"/>
                        </a:spcBef>
                        <a:spcAft>
                          <a:spcPts val="0"/>
                        </a:spcAft>
                      </a:pPr>
                      <a:r>
                        <a:rPr lang="en-US" sz="1800">
                          <a:effectLst/>
                        </a:rPr>
                        <a:t>66%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extLst>
                  <a:ext uri="{0D108BD9-81ED-4DB2-BD59-A6C34878D82A}">
                    <a16:rowId xmlns:a16="http://schemas.microsoft.com/office/drawing/2014/main" val="10001"/>
                  </a:ext>
                </a:extLst>
              </a:tr>
              <a:tr h="889376">
                <a:tc>
                  <a:txBody>
                    <a:bodyPr/>
                    <a:lstStyle/>
                    <a:p>
                      <a:pPr marL="0" marR="0">
                        <a:lnSpc>
                          <a:spcPct val="115000"/>
                        </a:lnSpc>
                        <a:spcBef>
                          <a:spcPts val="0"/>
                        </a:spcBef>
                        <a:spcAft>
                          <a:spcPts val="0"/>
                        </a:spcAft>
                      </a:pPr>
                      <a:r>
                        <a:rPr lang="en-US" sz="1600">
                          <a:effectLst/>
                        </a:rPr>
                        <a:t>OO.MAN.11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tc>
                  <a:txBody>
                    <a:bodyPr/>
                    <a:lstStyle/>
                    <a:p>
                      <a:pPr marL="0" marR="0">
                        <a:lnSpc>
                          <a:spcPct val="115000"/>
                        </a:lnSpc>
                        <a:spcBef>
                          <a:spcPts val="0"/>
                        </a:spcBef>
                        <a:spcAft>
                          <a:spcPts val="0"/>
                        </a:spcAft>
                      </a:pPr>
                      <a:r>
                        <a:rPr lang="en-US" sz="1600">
                          <a:effectLst/>
                        </a:rPr>
                        <a:t>QA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tc>
                  <a:txBody>
                    <a:bodyPr/>
                    <a:lstStyle/>
                    <a:p>
                      <a:pPr marL="0" marR="0" algn="ctr">
                        <a:lnSpc>
                          <a:spcPct val="115000"/>
                        </a:lnSpc>
                        <a:spcBef>
                          <a:spcPts val="0"/>
                        </a:spcBef>
                        <a:spcAft>
                          <a:spcPts val="0"/>
                        </a:spcAft>
                      </a:pPr>
                      <a:r>
                        <a:rPr lang="en-US" sz="16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tc>
                  <a:txBody>
                    <a:bodyPr/>
                    <a:lstStyle/>
                    <a:p>
                      <a:pPr marL="0" marR="0">
                        <a:lnSpc>
                          <a:spcPct val="115000"/>
                        </a:lnSpc>
                        <a:spcBef>
                          <a:spcPts val="0"/>
                        </a:spcBef>
                        <a:spcAft>
                          <a:spcPts val="0"/>
                        </a:spcAft>
                      </a:pPr>
                      <a:r>
                        <a:rPr lang="en-US" sz="1600" dirty="0">
                          <a:effectLst/>
                        </a:rPr>
                        <a:t>Does the provider have a system in place to ensure that services are delivered throughout the ISP year?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tc>
                  <a:txBody>
                    <a:bodyPr/>
                    <a:lstStyle/>
                    <a:p>
                      <a:pPr marL="0" marR="0" algn="ctr">
                        <a:lnSpc>
                          <a:spcPct val="115000"/>
                        </a:lnSpc>
                        <a:spcBef>
                          <a:spcPts val="0"/>
                        </a:spcBef>
                        <a:spcAft>
                          <a:spcPts val="0"/>
                        </a:spcAft>
                      </a:pPr>
                      <a:r>
                        <a:rPr lang="en-US" sz="1800" dirty="0">
                          <a:effectLst/>
                        </a:rPr>
                        <a:t>66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tc>
                  <a:txBody>
                    <a:bodyPr/>
                    <a:lstStyle/>
                    <a:p>
                      <a:pPr marL="0" marR="0" algn="ctr">
                        <a:lnSpc>
                          <a:spcPct val="115000"/>
                        </a:lnSpc>
                        <a:spcBef>
                          <a:spcPts val="0"/>
                        </a:spcBef>
                        <a:spcAft>
                          <a:spcPts val="0"/>
                        </a:spcAft>
                      </a:pPr>
                      <a:r>
                        <a:rPr lang="en-US" sz="1800">
                          <a:effectLst/>
                        </a:rPr>
                        <a:t>36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tc>
                  <a:txBody>
                    <a:bodyPr/>
                    <a:lstStyle/>
                    <a:p>
                      <a:pPr marL="0" marR="0" algn="ctr">
                        <a:lnSpc>
                          <a:spcPct val="115000"/>
                        </a:lnSpc>
                        <a:spcBef>
                          <a:spcPts val="0"/>
                        </a:spcBef>
                        <a:spcAft>
                          <a:spcPts val="0"/>
                        </a:spcAft>
                      </a:pPr>
                      <a:r>
                        <a:rPr lang="en-US" sz="1800">
                          <a:effectLst/>
                        </a:rPr>
                        <a:t>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tc>
                  <a:txBody>
                    <a:bodyPr/>
                    <a:lstStyle/>
                    <a:p>
                      <a:pPr marL="0" marR="0" algn="ctr">
                        <a:lnSpc>
                          <a:spcPct val="115000"/>
                        </a:lnSpc>
                        <a:spcBef>
                          <a:spcPts val="0"/>
                        </a:spcBef>
                        <a:spcAft>
                          <a:spcPts val="0"/>
                        </a:spcAft>
                      </a:pPr>
                      <a:r>
                        <a:rPr lang="en-US" sz="1800" dirty="0">
                          <a:effectLst/>
                        </a:rPr>
                        <a:t>102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tc>
                  <a:txBody>
                    <a:bodyPr/>
                    <a:lstStyle/>
                    <a:p>
                      <a:pPr marL="0" marR="0" algn="ctr">
                        <a:lnSpc>
                          <a:spcPct val="115000"/>
                        </a:lnSpc>
                        <a:spcBef>
                          <a:spcPts val="0"/>
                        </a:spcBef>
                        <a:spcAft>
                          <a:spcPts val="0"/>
                        </a:spcAft>
                      </a:pPr>
                      <a:r>
                        <a:rPr lang="en-US" sz="1800" dirty="0">
                          <a:effectLst/>
                        </a:rPr>
                        <a:t>35%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extLst>
                  <a:ext uri="{0D108BD9-81ED-4DB2-BD59-A6C34878D82A}">
                    <a16:rowId xmlns:a16="http://schemas.microsoft.com/office/drawing/2014/main" val="10002"/>
                  </a:ext>
                </a:extLst>
              </a:tr>
              <a:tr h="1122139">
                <a:tc>
                  <a:txBody>
                    <a:bodyPr/>
                    <a:lstStyle/>
                    <a:p>
                      <a:pPr marL="0" marR="0">
                        <a:lnSpc>
                          <a:spcPct val="115000"/>
                        </a:lnSpc>
                        <a:spcBef>
                          <a:spcPts val="0"/>
                        </a:spcBef>
                        <a:spcAft>
                          <a:spcPts val="0"/>
                        </a:spcAft>
                      </a:pPr>
                      <a:r>
                        <a:rPr lang="en-US" sz="1600">
                          <a:effectLst/>
                        </a:rPr>
                        <a:t>OO.CQ.25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tc>
                  <a:txBody>
                    <a:bodyPr/>
                    <a:lstStyle/>
                    <a:p>
                      <a:pPr marL="0" marR="0">
                        <a:lnSpc>
                          <a:spcPct val="115000"/>
                        </a:lnSpc>
                        <a:spcBef>
                          <a:spcPts val="0"/>
                        </a:spcBef>
                        <a:spcAft>
                          <a:spcPts val="0"/>
                        </a:spcAft>
                      </a:pPr>
                      <a:r>
                        <a:rPr lang="en-US" sz="1600">
                          <a:effectLst/>
                        </a:rPr>
                        <a:t>QA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tc>
                  <a:txBody>
                    <a:bodyPr/>
                    <a:lstStyle/>
                    <a:p>
                      <a:pPr marL="0" marR="0" algn="ctr">
                        <a:lnSpc>
                          <a:spcPct val="115000"/>
                        </a:lnSpc>
                        <a:spcBef>
                          <a:spcPts val="0"/>
                        </a:spcBef>
                        <a:spcAft>
                          <a:spcPts val="0"/>
                        </a:spcAft>
                      </a:pPr>
                      <a:r>
                        <a:rPr lang="en-US" sz="16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tc>
                  <a:txBody>
                    <a:bodyPr/>
                    <a:lstStyle/>
                    <a:p>
                      <a:pPr marL="0" marR="0">
                        <a:lnSpc>
                          <a:spcPct val="115000"/>
                        </a:lnSpc>
                        <a:spcBef>
                          <a:spcPts val="0"/>
                        </a:spcBef>
                        <a:spcAft>
                          <a:spcPts val="0"/>
                        </a:spcAft>
                      </a:pPr>
                      <a:r>
                        <a:rPr lang="en-US" sz="1600">
                          <a:effectLst/>
                        </a:rPr>
                        <a:t>Does the provider implement a Quality Assurance plan that effectively evaluates the quality of services delivered and initiates change when warranted?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tc>
                  <a:txBody>
                    <a:bodyPr/>
                    <a:lstStyle/>
                    <a:p>
                      <a:pPr marL="0" marR="0" algn="ctr">
                        <a:lnSpc>
                          <a:spcPct val="115000"/>
                        </a:lnSpc>
                        <a:spcBef>
                          <a:spcPts val="0"/>
                        </a:spcBef>
                        <a:spcAft>
                          <a:spcPts val="0"/>
                        </a:spcAft>
                      </a:pPr>
                      <a:r>
                        <a:rPr lang="en-US" sz="1800">
                          <a:effectLst/>
                        </a:rPr>
                        <a:t>77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tc>
                  <a:txBody>
                    <a:bodyPr/>
                    <a:lstStyle/>
                    <a:p>
                      <a:pPr marL="0" marR="0" algn="ctr">
                        <a:lnSpc>
                          <a:spcPct val="115000"/>
                        </a:lnSpc>
                        <a:spcBef>
                          <a:spcPts val="0"/>
                        </a:spcBef>
                        <a:spcAft>
                          <a:spcPts val="0"/>
                        </a:spcAft>
                      </a:pPr>
                      <a:r>
                        <a:rPr lang="en-US" sz="1800" dirty="0">
                          <a:effectLst/>
                        </a:rPr>
                        <a:t>24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tc>
                  <a:txBody>
                    <a:bodyPr/>
                    <a:lstStyle/>
                    <a:p>
                      <a:pPr marL="0" marR="0" algn="ctr">
                        <a:lnSpc>
                          <a:spcPct val="115000"/>
                        </a:lnSpc>
                        <a:spcBef>
                          <a:spcPts val="0"/>
                        </a:spcBef>
                        <a:spcAft>
                          <a:spcPts val="0"/>
                        </a:spcAft>
                      </a:pPr>
                      <a:r>
                        <a:rPr lang="en-US" sz="1800" dirty="0">
                          <a:effectLst/>
                        </a:rPr>
                        <a:t>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tc>
                  <a:txBody>
                    <a:bodyPr/>
                    <a:lstStyle/>
                    <a:p>
                      <a:pPr marL="0" marR="0" algn="ctr">
                        <a:lnSpc>
                          <a:spcPct val="115000"/>
                        </a:lnSpc>
                        <a:spcBef>
                          <a:spcPts val="0"/>
                        </a:spcBef>
                        <a:spcAft>
                          <a:spcPts val="0"/>
                        </a:spcAft>
                      </a:pPr>
                      <a:r>
                        <a:rPr lang="en-US" sz="1800" dirty="0">
                          <a:effectLst/>
                        </a:rPr>
                        <a:t>101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tc>
                  <a:txBody>
                    <a:bodyPr/>
                    <a:lstStyle/>
                    <a:p>
                      <a:pPr marL="0" marR="0" algn="ctr">
                        <a:lnSpc>
                          <a:spcPct val="115000"/>
                        </a:lnSpc>
                        <a:spcBef>
                          <a:spcPts val="0"/>
                        </a:spcBef>
                        <a:spcAft>
                          <a:spcPts val="0"/>
                        </a:spcAft>
                      </a:pPr>
                      <a:r>
                        <a:rPr lang="en-US" sz="1800" dirty="0">
                          <a:effectLst/>
                        </a:rPr>
                        <a:t>24%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extLst>
                  <a:ext uri="{0D108BD9-81ED-4DB2-BD59-A6C34878D82A}">
                    <a16:rowId xmlns:a16="http://schemas.microsoft.com/office/drawing/2014/main" val="10003"/>
                  </a:ext>
                </a:extLst>
              </a:tr>
              <a:tr h="889376">
                <a:tc>
                  <a:txBody>
                    <a:bodyPr/>
                    <a:lstStyle/>
                    <a:p>
                      <a:pPr marL="0" marR="0">
                        <a:lnSpc>
                          <a:spcPct val="115000"/>
                        </a:lnSpc>
                        <a:spcBef>
                          <a:spcPts val="0"/>
                        </a:spcBef>
                        <a:spcAft>
                          <a:spcPts val="0"/>
                        </a:spcAft>
                      </a:pPr>
                      <a:r>
                        <a:rPr lang="en-US" sz="1600">
                          <a:effectLst/>
                        </a:rPr>
                        <a:t>OO.CQ.35.13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tc>
                  <a:txBody>
                    <a:bodyPr/>
                    <a:lstStyle/>
                    <a:p>
                      <a:pPr marL="0" marR="0">
                        <a:lnSpc>
                          <a:spcPct val="115000"/>
                        </a:lnSpc>
                        <a:spcBef>
                          <a:spcPts val="0"/>
                        </a:spcBef>
                        <a:spcAft>
                          <a:spcPts val="0"/>
                        </a:spcAft>
                      </a:pPr>
                      <a:r>
                        <a:rPr lang="en-US" sz="1600">
                          <a:effectLst/>
                        </a:rPr>
                        <a:t>QA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tc>
                  <a:txBody>
                    <a:bodyPr/>
                    <a:lstStyle/>
                    <a:p>
                      <a:pPr marL="0" marR="0" algn="ctr">
                        <a:lnSpc>
                          <a:spcPct val="115000"/>
                        </a:lnSpc>
                        <a:spcBef>
                          <a:spcPts val="0"/>
                        </a:spcBef>
                        <a:spcAft>
                          <a:spcPts val="0"/>
                        </a:spcAft>
                      </a:pPr>
                      <a:r>
                        <a:rPr lang="en-US" sz="16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tc>
                  <a:txBody>
                    <a:bodyPr/>
                    <a:lstStyle/>
                    <a:p>
                      <a:pPr marL="0" marR="0">
                        <a:lnSpc>
                          <a:spcPct val="115000"/>
                        </a:lnSpc>
                        <a:spcBef>
                          <a:spcPts val="0"/>
                        </a:spcBef>
                        <a:spcAft>
                          <a:spcPts val="0"/>
                        </a:spcAft>
                      </a:pPr>
                      <a:r>
                        <a:rPr lang="en-US" sz="1600">
                          <a:effectLst/>
                        </a:rPr>
                        <a:t>Does the provider have and implement a system to ensure that the rights of all people are recognized and protected?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tc>
                  <a:txBody>
                    <a:bodyPr/>
                    <a:lstStyle/>
                    <a:p>
                      <a:pPr marL="0" marR="0" algn="ctr">
                        <a:lnSpc>
                          <a:spcPct val="115000"/>
                        </a:lnSpc>
                        <a:spcBef>
                          <a:spcPts val="0"/>
                        </a:spcBef>
                        <a:spcAft>
                          <a:spcPts val="0"/>
                        </a:spcAft>
                      </a:pPr>
                      <a:r>
                        <a:rPr lang="en-US" sz="1800">
                          <a:effectLst/>
                        </a:rPr>
                        <a:t>79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tc>
                  <a:txBody>
                    <a:bodyPr/>
                    <a:lstStyle/>
                    <a:p>
                      <a:pPr marL="0" marR="0" algn="ctr">
                        <a:lnSpc>
                          <a:spcPct val="115000"/>
                        </a:lnSpc>
                        <a:spcBef>
                          <a:spcPts val="0"/>
                        </a:spcBef>
                        <a:spcAft>
                          <a:spcPts val="0"/>
                        </a:spcAft>
                      </a:pPr>
                      <a:r>
                        <a:rPr lang="en-US" sz="1800">
                          <a:effectLst/>
                        </a:rPr>
                        <a:t>23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tc>
                  <a:txBody>
                    <a:bodyPr/>
                    <a:lstStyle/>
                    <a:p>
                      <a:pPr marL="0" marR="0" algn="ctr">
                        <a:lnSpc>
                          <a:spcPct val="115000"/>
                        </a:lnSpc>
                        <a:spcBef>
                          <a:spcPts val="0"/>
                        </a:spcBef>
                        <a:spcAft>
                          <a:spcPts val="0"/>
                        </a:spcAft>
                      </a:pPr>
                      <a:r>
                        <a:rPr lang="en-US" sz="1800">
                          <a:effectLst/>
                        </a:rPr>
                        <a:t>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tc>
                  <a:txBody>
                    <a:bodyPr/>
                    <a:lstStyle/>
                    <a:p>
                      <a:pPr marL="0" marR="0" algn="ctr">
                        <a:lnSpc>
                          <a:spcPct val="115000"/>
                        </a:lnSpc>
                        <a:spcBef>
                          <a:spcPts val="0"/>
                        </a:spcBef>
                        <a:spcAft>
                          <a:spcPts val="0"/>
                        </a:spcAft>
                      </a:pPr>
                      <a:r>
                        <a:rPr lang="en-US" sz="1800" dirty="0">
                          <a:effectLst/>
                        </a:rPr>
                        <a:t>102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tc>
                  <a:txBody>
                    <a:bodyPr/>
                    <a:lstStyle/>
                    <a:p>
                      <a:pPr marL="0" marR="0" algn="ctr">
                        <a:lnSpc>
                          <a:spcPct val="115000"/>
                        </a:lnSpc>
                        <a:spcBef>
                          <a:spcPts val="0"/>
                        </a:spcBef>
                        <a:spcAft>
                          <a:spcPts val="0"/>
                        </a:spcAft>
                      </a:pPr>
                      <a:r>
                        <a:rPr lang="en-US" sz="1800" dirty="0">
                          <a:effectLst/>
                        </a:rPr>
                        <a:t>23%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0986" marR="60986"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8208150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557</TotalTime>
  <Words>1356</Words>
  <Application>Microsoft Office PowerPoint</Application>
  <PresentationFormat>On-screen Show (4:3)</PresentationFormat>
  <Paragraphs>297</Paragraphs>
  <Slides>19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Gill Sans Std</vt:lpstr>
      <vt:lpstr>Gill Sans Std Bold</vt:lpstr>
      <vt:lpstr>Gill Sans Std Light</vt:lpstr>
      <vt:lpstr>Times New Roman</vt:lpstr>
      <vt:lpstr>Office Theme</vt:lpstr>
      <vt:lpstr>PowerPoint Presentation</vt:lpstr>
      <vt:lpstr>PCR Conducted</vt:lpstr>
      <vt:lpstr>Overall Results-Services</vt:lpstr>
      <vt:lpstr>Person Centered Outcomes per Service-range 95-99%</vt:lpstr>
      <vt:lpstr>Person Centered Outcomes per Domains</vt:lpstr>
      <vt:lpstr>Person Centered Domains Average Scores all years</vt:lpstr>
      <vt:lpstr>Provider Organizational Outcomes</vt:lpstr>
      <vt:lpstr>Not Met &gt;10% PC Indicators</vt:lpstr>
      <vt:lpstr>Not Met ≥10% Org Indicators</vt:lpstr>
      <vt:lpstr>Not Met ≥10% Org Indicators</vt:lpstr>
      <vt:lpstr>Not Met ≥10% Org Indicators</vt:lpstr>
      <vt:lpstr>PC HCBS Indicators Not Met ≥10%-Residential Services</vt:lpstr>
      <vt:lpstr>PC HCBS Indicators Not Met ≥ 10%-Residential Services</vt:lpstr>
      <vt:lpstr>PC HCBS Indicators Not Met ≥ 10%-Residential Services</vt:lpstr>
      <vt:lpstr>PC HCBS Indicators Not Met ≥ 10%-Residential Services</vt:lpstr>
      <vt:lpstr>PC HCBS Indicators Not Met ≥ 10%-Day Services</vt:lpstr>
      <vt:lpstr>PC-HCBS Indicators Not Met ≥ 10% -Day Services</vt:lpstr>
      <vt:lpstr>PC-HCBS Indicators Not Met ≥ 10% -Day Services</vt:lpstr>
      <vt:lpstr>Org-HCBS Indicators Not Met ≥ 10% -all providers</vt:lpstr>
    </vt:vector>
  </TitlesOfParts>
  <Company>Production Artist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Office 2004 Test Drive User</dc:creator>
  <cp:lastModifiedBy>Neils, Corey (DDS)</cp:lastModifiedBy>
  <cp:revision>33</cp:revision>
  <dcterms:created xsi:type="dcterms:W3CDTF">2014-12-09T04:02:20Z</dcterms:created>
  <dcterms:modified xsi:type="dcterms:W3CDTF">2019-07-02T14:51:52Z</dcterms:modified>
</cp:coreProperties>
</file>