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411" r:id="rId3"/>
    <p:sldId id="412" r:id="rId4"/>
    <p:sldId id="409" r:id="rId5"/>
    <p:sldId id="417" r:id="rId6"/>
    <p:sldId id="413" r:id="rId7"/>
    <p:sldId id="416" r:id="rId8"/>
    <p:sldId id="261" r:id="rId9"/>
    <p:sldId id="418" r:id="rId10"/>
    <p:sldId id="437" r:id="rId11"/>
    <p:sldId id="438" r:id="rId12"/>
    <p:sldId id="439" r:id="rId13"/>
    <p:sldId id="442" r:id="rId14"/>
    <p:sldId id="441" r:id="rId15"/>
    <p:sldId id="259" r:id="rId16"/>
    <p:sldId id="383" r:id="rId17"/>
    <p:sldId id="432" r:id="rId18"/>
    <p:sldId id="296" r:id="rId19"/>
    <p:sldId id="445" r:id="rId20"/>
    <p:sldId id="329" r:id="rId21"/>
    <p:sldId id="341" r:id="rId22"/>
    <p:sldId id="326" r:id="rId23"/>
    <p:sldId id="401" r:id="rId24"/>
    <p:sldId id="403" r:id="rId25"/>
    <p:sldId id="404" r:id="rId26"/>
    <p:sldId id="324" r:id="rId27"/>
    <p:sldId id="444" r:id="rId28"/>
    <p:sldId id="443"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933"/>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96EF-C774-C4DC-E1C1-974412E15072}" v="10" dt="2023-11-29T20:47:22.891"/>
    <p1510:client id="{53C63AC5-4F8F-EE28-A88E-0D3C6750E463}" v="198" dt="2023-11-29T22:04:36.226"/>
    <p1510:client id="{68B8A554-8E5F-E214-64B8-773F5ECBC04F}" v="1984" dt="2023-11-29T20:35:34.708"/>
    <p1510:client id="{6B0094CB-87D9-7378-F41D-91A6C5E151B6}" v="40" dt="2023-11-29T21:04:36.133"/>
    <p1510:client id="{70157586-A652-328A-A9EA-20530559E6B3}" v="46" dt="2023-11-29T19:34:10.742"/>
    <p1510:client id="{8A018DBE-A0DA-498B-8306-B0A3BCB97BF5}" v="8" dt="2023-11-29T21:18:49.013"/>
    <p1510:client id="{96A6E3D4-54C2-D061-0386-40960F550825}" v="1" dt="2023-11-29T21:16:22.845"/>
    <p1510:client id="{C31CD41C-061A-6B97-A7DA-68A6334EC5DD}" v="46" dt="2023-11-29T19:13:26.412"/>
    <p1510:client id="{FE3F75D5-E30F-47C2-8A23-501AC9CDECB2}" v="7" dt="2023-11-30T14:53:39.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C63EB-BC9C-1A25-AD12-3B4ED60023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DDS PCO Stakeholder Meeting  </a:t>
            </a:r>
          </a:p>
        </p:txBody>
      </p:sp>
      <p:sp>
        <p:nvSpPr>
          <p:cNvPr id="3" name="Date Placeholder 2">
            <a:extLst>
              <a:ext uri="{FF2B5EF4-FFF2-40B4-BE49-F238E27FC236}">
                <a16:creationId xmlns:a16="http://schemas.microsoft.com/office/drawing/2014/main" id="{26972AD3-0D3F-E074-DAF9-683BF56C50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6C481-702D-47CA-83CC-9674FBA6C295}" type="datetimeFigureOut">
              <a:rPr lang="en-US" smtClean="0"/>
              <a:t>11/30/2023</a:t>
            </a:fld>
            <a:endParaRPr lang="en-US"/>
          </a:p>
        </p:txBody>
      </p:sp>
      <p:sp>
        <p:nvSpPr>
          <p:cNvPr id="4" name="Footer Placeholder 3">
            <a:extLst>
              <a:ext uri="{FF2B5EF4-FFF2-40B4-BE49-F238E27FC236}">
                <a16:creationId xmlns:a16="http://schemas.microsoft.com/office/drawing/2014/main" id="{7C2638DF-E926-56C6-80FE-0B5AC597E4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6FF925-B07A-95A8-D2E8-72AF528C67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44CA6E-5173-4976-9061-4B4CF395BC64}" type="slidenum">
              <a:rPr lang="en-US" smtClean="0"/>
              <a:t>‹#›</a:t>
            </a:fld>
            <a:endParaRPr lang="en-US"/>
          </a:p>
        </p:txBody>
      </p:sp>
    </p:spTree>
    <p:extLst>
      <p:ext uri="{BB962C8B-B14F-4D97-AF65-F5344CB8AC3E}">
        <p14:creationId xmlns:p14="http://schemas.microsoft.com/office/powerpoint/2010/main" val="3199697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DDS PCO Stakeholder Meeting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11/30/2023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ngela.spinella@dc.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47930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effectLst/>
                <a:latin typeface="+mj-lt"/>
                <a:ea typeface="Calibri" panose="020F0502020204030204" pitchFamily="34" charset="0"/>
                <a:cs typeface="Times New Roman" panose="02020603050405020304" pitchFamily="18" charset="0"/>
              </a:rPr>
              <a:t>The </a:t>
            </a:r>
            <a:r>
              <a:rPr lang="en-US" sz="1200" b="1" err="1">
                <a:effectLst/>
                <a:latin typeface="+mj-lt"/>
                <a:ea typeface="Calibri" panose="020F0502020204030204" pitchFamily="34" charset="0"/>
                <a:cs typeface="Times New Roman" panose="02020603050405020304" pitchFamily="18" charset="0"/>
              </a:rPr>
              <a:t>PCO</a:t>
            </a:r>
            <a:r>
              <a:rPr lang="en-US" sz="1200" b="1">
                <a:effectLst/>
                <a:latin typeface="+mj-lt"/>
                <a:ea typeface="Calibri" panose="020F0502020204030204" pitchFamily="34" charset="0"/>
                <a:cs typeface="Times New Roman" panose="02020603050405020304" pitchFamily="18" charset="0"/>
              </a:rPr>
              <a:t> </a:t>
            </a:r>
            <a:r>
              <a:rPr lang="en-US" sz="1200" b="1" err="1">
                <a:effectLst/>
                <a:latin typeface="+mj-lt"/>
                <a:ea typeface="Calibri" panose="020F0502020204030204" pitchFamily="34" charset="0"/>
                <a:cs typeface="Times New Roman" panose="02020603050405020304" pitchFamily="18" charset="0"/>
              </a:rPr>
              <a:t>EIW</a:t>
            </a:r>
            <a:r>
              <a:rPr lang="en-US" sz="1200" b="1">
                <a:effectLst/>
                <a:latin typeface="+mj-lt"/>
                <a:ea typeface="Calibri" panose="020F0502020204030204" pitchFamily="34" charset="0"/>
                <a:cs typeface="Times New Roman" panose="02020603050405020304" pitchFamily="18" charset="0"/>
              </a:rPr>
              <a:t> meets monthly on the first Tuesday of each month at 1 p.m.</a:t>
            </a:r>
          </a:p>
          <a:p>
            <a:endParaRPr lang="en-US" sz="1200" b="1">
              <a:latin typeface="+mj-lt"/>
              <a:ea typeface="Calibri" panose="020F0502020204030204" pitchFamily="34" charset="0"/>
              <a:cs typeface="Times New Roman" panose="02020603050405020304" pitchFamily="18" charset="0"/>
            </a:endParaRPr>
          </a:p>
          <a:p>
            <a:r>
              <a:rPr lang="en-US" sz="1200" b="1">
                <a:latin typeface="+mj-lt"/>
                <a:ea typeface="Calibri" panose="020F0502020204030204" pitchFamily="34" charset="0"/>
                <a:cs typeface="Times New Roman" panose="02020603050405020304" pitchFamily="18" charset="0"/>
              </a:rPr>
              <a:t>Interested in joining to help innovate employment for persons with disabilities, please contact:</a:t>
            </a:r>
          </a:p>
          <a:p>
            <a:endParaRPr lang="en-US" sz="1200" b="1">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200" kern="0">
                <a:solidFill>
                  <a:srgbClr val="1F497D"/>
                </a:solidFill>
                <a:effectLst/>
                <a:latin typeface="+mj-lt"/>
                <a:ea typeface="Times New Roman" panose="02020603050405020304" pitchFamily="18" charset="0"/>
                <a:cs typeface="Calibri" panose="020F0502020204030204" pitchFamily="34" charset="0"/>
              </a:rPr>
              <a:t>Angela Spinella, Program Manager, Transition and Outreach Division </a:t>
            </a:r>
            <a:endParaRPr lang="en-US" sz="1200" kern="10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200" kern="0">
                <a:solidFill>
                  <a:srgbClr val="1F497D"/>
                </a:solidFill>
                <a:effectLst/>
                <a:latin typeface="+mj-lt"/>
                <a:ea typeface="Times New Roman" panose="02020603050405020304" pitchFamily="18" charset="0"/>
                <a:cs typeface="Calibri" panose="020F0502020204030204" pitchFamily="34" charset="0"/>
              </a:rPr>
              <a:t>Rehabilitation Services Administration Department on Disability Services</a:t>
            </a:r>
            <a:endParaRPr lang="en-US" sz="1200" kern="10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200" kern="0">
                <a:solidFill>
                  <a:srgbClr val="1F497D"/>
                </a:solidFill>
                <a:effectLst/>
                <a:latin typeface="+mj-lt"/>
                <a:ea typeface="Times New Roman" panose="02020603050405020304" pitchFamily="18" charset="0"/>
                <a:cs typeface="Calibri" panose="020F0502020204030204" pitchFamily="34" charset="0"/>
              </a:rPr>
              <a:t>C: 202.527.4968</a:t>
            </a:r>
            <a:endParaRPr lang="en-US" sz="1200" kern="10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200" kern="0">
                <a:solidFill>
                  <a:srgbClr val="1F497D"/>
                </a:solidFill>
                <a:effectLst/>
                <a:latin typeface="+mj-lt"/>
                <a:ea typeface="Times New Roman" panose="02020603050405020304" pitchFamily="18" charset="0"/>
                <a:cs typeface="Calibri" panose="020F0502020204030204" pitchFamily="34" charset="0"/>
              </a:rPr>
              <a:t>E: </a:t>
            </a:r>
            <a:r>
              <a:rPr lang="en-US" sz="1200" u="sng" kern="0">
                <a:solidFill>
                  <a:srgbClr val="0563C1"/>
                </a:solidFill>
                <a:effectLst/>
                <a:latin typeface="+mj-lt"/>
                <a:ea typeface="Times New Roman" panose="02020603050405020304" pitchFamily="18" charset="0"/>
                <a:cs typeface="Calibri" panose="020F0502020204030204" pitchFamily="34" charset="0"/>
                <a:hlinkClick r:id="rId3"/>
              </a:rPr>
              <a:t>angela.spinella@dc.gov</a:t>
            </a:r>
            <a:endParaRPr lang="en-US" sz="1200" kern="100">
              <a:effectLst/>
              <a:latin typeface="+mj-lt"/>
              <a:ea typeface="Calibri" panose="020F0502020204030204" pitchFamily="34" charset="0"/>
              <a:cs typeface="Times New Roman" panose="02020603050405020304" pitchFamily="18" charset="0"/>
            </a:endParaRPr>
          </a:p>
          <a:p>
            <a:endParaRPr lang="en-US">
              <a:latin typeface="+mj-lt"/>
              <a:cs typeface="Times New Roman" panose="02020603050405020304" pitchFamily="18" charset="0"/>
            </a:endParaRPr>
          </a:p>
          <a:p>
            <a:endParaRPr lang="en-US"/>
          </a:p>
        </p:txBody>
      </p:sp>
    </p:spTree>
    <p:extLst>
      <p:ext uri="{BB962C8B-B14F-4D97-AF65-F5344CB8AC3E}">
        <p14:creationId xmlns:p14="http://schemas.microsoft.com/office/powerpoint/2010/main" val="291382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721647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D3CDC475-A8D4-4B64-A2F0-8377092318A8}" type="datetime1">
              <a:rPr lang="en-US" smtClean="0"/>
              <a:t>11/30/2023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9CE8DF-CC5F-45D7-9B47-EA5899B58D02}" type="datetime1">
              <a:rPr lang="en-US" smtClean="0"/>
              <a:t>11/30/2023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0299E4A0-6DB8-4C3B-B15C-1A18B70C308D}" type="datetime1">
              <a:rPr lang="en-US" smtClean="0"/>
              <a:t>11/30/2023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5612BA1-1BE8-4060-A89B-63121CE8A637}" type="datetime1">
              <a:rPr lang="en-US" smtClean="0"/>
              <a:t>11/30/2023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E1B29A4E-A994-45B8-A41E-4421465232FE}" type="datetime1">
              <a:rPr lang="en-US" smtClean="0"/>
              <a:t>11/30/2023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1716A937-6891-4B2F-93B4-4ADDFB7DB66F}" type="datetime1">
              <a:rPr lang="en-US" smtClean="0"/>
              <a:t>11/30/2023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9290E-CE72-461C-94C1-20B45B74E980}" type="datetime1">
              <a:rPr lang="en-US" smtClean="0"/>
              <a:t>11/30/2023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991090-6A77-4FD1-96C7-A51EC85B5FBD}" type="slidenum">
              <a:rPr lang="en-US" smtClean="0"/>
              <a:t>‹#›</a:t>
            </a:fld>
            <a:endParaRPr lang="en-US"/>
          </a:p>
        </p:txBody>
      </p:sp>
    </p:spTree>
    <p:extLst>
      <p:ext uri="{BB962C8B-B14F-4D97-AF65-F5344CB8AC3E}">
        <p14:creationId xmlns:p14="http://schemas.microsoft.com/office/powerpoint/2010/main" val="38504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143000" y="1122363"/>
            <a:ext cx="6858000" cy="2387600"/>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11/30/2023</a:t>
            </a:fld>
            <a:endParaRPr lang="en-US"/>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2255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11"/>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73"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agetechcollaborative.org/about/" TargetMode="External"/><Relationship Id="rId2" Type="http://schemas.openxmlformats.org/officeDocument/2006/relationships/hyperlink" Target="https://www.techfirstshift.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preciousm@sjcs.org" TargetMode="External"/><Relationship Id="rId2" Type="http://schemas.openxmlformats.org/officeDocument/2006/relationships/hyperlink" Target="mailto:donald.clark@dc.gov"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gela.spinella@d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dds.dc.gov/page/putting-ability-wor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jlethbridge@dcqualitytrust.org" TargetMode="External"/><Relationship Id="rId2" Type="http://schemas.openxmlformats.org/officeDocument/2006/relationships/hyperlink" Target="mailto:Shasta.Brown@dc.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Iparegol@dc-coalition.org" TargetMode="External"/><Relationship Id="rId4" Type="http://schemas.openxmlformats.org/officeDocument/2006/relationships/hyperlink" Target="mailto:Charlotte.Roberts@dc.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mailto:Andre.white@d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4990"/>
            <a:ext cx="9144000" cy="1895970"/>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a:latin typeface="Gill Sans Std Light"/>
                <a:ea typeface="+mj-ea"/>
                <a:cs typeface="Gill Sans Std Light"/>
              </a:rPr>
              <a:t>DDS Person Centered Organization</a:t>
            </a:r>
            <a:br>
              <a:rPr kumimoji="0" lang="en-US" sz="4800" u="none" strike="noStrike" kern="1200" cap="none" spc="0" normalizeH="0" baseline="0" noProof="0">
                <a:ln>
                  <a:noFill/>
                </a:ln>
                <a:solidFill>
                  <a:srgbClr val="FFFFFF"/>
                </a:solidFill>
                <a:effectLst/>
                <a:uLnTx/>
                <a:uFillTx/>
                <a:latin typeface="Gill Sans Std Light"/>
                <a:ea typeface="+mj-ea"/>
                <a:cs typeface="Gill Sans Std Light"/>
              </a:rPr>
            </a:br>
            <a:r>
              <a:rPr kumimoji="0" lang="en-US" sz="4800" u="none" strike="noStrike" kern="1200" cap="none" spc="0" normalizeH="0" baseline="0" noProof="0">
                <a:ln>
                  <a:noFill/>
                </a:ln>
                <a:solidFill>
                  <a:srgbClr val="FFFFFF"/>
                </a:solidFill>
                <a:effectLst/>
                <a:uLnTx/>
                <a:uFillTx/>
                <a:latin typeface="Gill Sans Std Light"/>
                <a:ea typeface="+mj-ea"/>
                <a:cs typeface="Gill Sans Std Light"/>
              </a:rPr>
              <a:t>Community Forum </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600">
                <a:latin typeface="Gill Sans Std Light"/>
                <a:ea typeface="+mj-ea"/>
                <a:cs typeface="Gill Sans Std Light"/>
              </a:rPr>
              <a:t>December 1, 2023</a:t>
            </a:r>
            <a:endParaRPr kumimoji="0" lang="en-US" sz="3600" u="none" strike="noStrike" kern="1200" cap="none" spc="0" normalizeH="0" baseline="0" noProof="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type="subTitle" idx="13"/>
          </p:nvPr>
        </p:nvSpPr>
        <p:spPr>
          <a:xfrm>
            <a:off x="651753" y="1958292"/>
            <a:ext cx="7315200" cy="457200"/>
          </a:xfrm>
        </p:spPr>
        <p:txBody>
          <a:bodyPr/>
          <a:lstStyle/>
          <a:p>
            <a:endParaRPr lang="en-US"/>
          </a:p>
          <a:p>
            <a:pPr lvl="1"/>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4" name="TextBox 13">
            <a:extLst>
              <a:ext uri="{FF2B5EF4-FFF2-40B4-BE49-F238E27FC236}">
                <a16:creationId xmlns:a16="http://schemas.microsoft.com/office/drawing/2014/main" id="{AB0F3179-A616-ADDC-FC63-D393C4E4C9AC}"/>
              </a:ext>
            </a:extLst>
          </p:cNvPr>
          <p:cNvSpPr txBox="1"/>
          <p:nvPr/>
        </p:nvSpPr>
        <p:spPr>
          <a:xfrm>
            <a:off x="3815613" y="3722790"/>
            <a:ext cx="2675016" cy="1169551"/>
          </a:xfrm>
          <a:prstGeom prst="rect">
            <a:avLst/>
          </a:prstGeom>
          <a:noFill/>
        </p:spPr>
        <p:txBody>
          <a:bodyPr wrap="square">
            <a:spAutoFit/>
          </a:bodyPr>
          <a:lstStyle/>
          <a:p>
            <a:pPr marL="0" marR="0" lvl="0" indent="0" algn="ctr" defTabSz="457200" rtl="0" eaLnBrk="0" fontAlgn="auto" latinLnBrk="0" hangingPunct="1">
              <a:lnSpc>
                <a:spcPct val="100000"/>
              </a:lnSpc>
              <a:spcBef>
                <a:spcPts val="0"/>
              </a:spcBef>
              <a:spcAft>
                <a:spcPts val="180"/>
              </a:spcAft>
              <a:buClrTx/>
              <a:buSzTx/>
              <a:buFontTx/>
              <a:buNone/>
              <a:tabLst/>
              <a:defRPr/>
            </a:pPr>
            <a:r>
              <a:rPr kumimoji="0" lang="en-US" sz="3500" b="0" i="0" u="none" strike="noStrike" kern="1200" cap="none" spc="-25" normalizeH="0" baseline="0" noProof="0">
                <a:ln>
                  <a:noFill/>
                </a:ln>
                <a:solidFill>
                  <a:srgbClr val="000000"/>
                </a:solidFill>
                <a:effectLst/>
                <a:uLnTx/>
                <a:uFillTx/>
                <a:latin typeface="Neutra Text" panose="02000000000000000000" pitchFamily="50" charset="0"/>
                <a:ea typeface="Times New Roman" panose="02020603050405020304" pitchFamily="18" charset="0"/>
                <a:cs typeface="Franklin Gothic Book" panose="020B0503020102020204" pitchFamily="34" charset="0"/>
              </a:rPr>
              <a:t>Technology First </a:t>
            </a:r>
            <a:endParaRPr kumimoji="0" lang="en-US" sz="1200" b="0" i="0" u="none" strike="noStrike" kern="1200" cap="none" spc="0" normalizeH="0" baseline="0" noProof="0">
              <a:ln>
                <a:noFill/>
              </a:ln>
              <a:solidFill>
                <a:prstClr val="black"/>
              </a:solidFill>
              <a:effectLst/>
              <a:uLnTx/>
              <a:uFillTx/>
              <a:latin typeface="Neutra Text" panose="02000000000000000000" pitchFamily="50" charset="0"/>
              <a:ea typeface="Times New Roman" panose="02020603050405020304" pitchFamily="18" charset="0"/>
              <a:cs typeface="+mn-cs"/>
            </a:endParaRPr>
          </a:p>
        </p:txBody>
      </p:sp>
      <p:pic>
        <p:nvPicPr>
          <p:cNvPr id="2" name="Picture 1" descr="Logo for DDS Tech First. The logo features a stylized human profile with a digital, pixelated pattern transitioning to a solid form, suggesting technology integration into human life. The profile is set against an open tablet graphic, symbolizing accessibility to technology. Above, the letters 'DDS' are vertically aligned in red, and below, 'TECHFIRST' is written in blue capitals, followed by the tagline 'LIFE. YOUR WAY.' in smaller blue letters, all against a black background.">
            <a:extLst>
              <a:ext uri="{FF2B5EF4-FFF2-40B4-BE49-F238E27FC236}">
                <a16:creationId xmlns:a16="http://schemas.microsoft.com/office/drawing/2014/main" id="{10D0304D-ED79-0F14-0609-1BB518A723E9}"/>
              </a:ext>
            </a:extLst>
          </p:cNvPr>
          <p:cNvPicPr>
            <a:picLocks noChangeAspect="1"/>
          </p:cNvPicPr>
          <p:nvPr/>
        </p:nvPicPr>
        <p:blipFill>
          <a:blip r:embed="rId4"/>
          <a:stretch>
            <a:fillRect/>
          </a:stretch>
        </p:blipFill>
        <p:spPr>
          <a:xfrm>
            <a:off x="1071904" y="2506164"/>
            <a:ext cx="2798307" cy="3761558"/>
          </a:xfrm>
          <a:prstGeom prst="rect">
            <a:avLst/>
          </a:prstGeom>
        </p:spPr>
      </p:pic>
    </p:spTree>
    <p:extLst>
      <p:ext uri="{BB962C8B-B14F-4D97-AF65-F5344CB8AC3E}">
        <p14:creationId xmlns:p14="http://schemas.microsoft.com/office/powerpoint/2010/main" val="36891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7237-A2E8-D675-61D0-BC61DD074810}"/>
              </a:ext>
            </a:extLst>
          </p:cNvPr>
          <p:cNvSpPr>
            <a:spLocks noGrp="1"/>
          </p:cNvSpPr>
          <p:nvPr>
            <p:ph type="title"/>
          </p:nvPr>
        </p:nvSpPr>
        <p:spPr>
          <a:xfrm>
            <a:off x="347472" y="567246"/>
            <a:ext cx="8229600" cy="1143000"/>
          </a:xfrm>
        </p:spPr>
        <p:txBody>
          <a:bodyPr lIns="91440" tIns="45720" rIns="91440" bIns="45720" anchor="t"/>
          <a:lstStyle/>
          <a:p>
            <a:r>
              <a:rPr lang="en-US" sz="3600">
                <a:cs typeface="Calibri"/>
              </a:rPr>
              <a:t>Tech First Work Group Catalyst of the </a:t>
            </a:r>
            <a:br>
              <a:rPr lang="en-US" sz="3600">
                <a:cs typeface="Calibri"/>
              </a:rPr>
            </a:br>
            <a:r>
              <a:rPr lang="en-US" sz="3600">
                <a:cs typeface="Calibri"/>
              </a:rPr>
              <a:t>Tech First Initiative </a:t>
            </a:r>
          </a:p>
        </p:txBody>
      </p:sp>
      <p:sp>
        <p:nvSpPr>
          <p:cNvPr id="3" name="Content Placeholder 2">
            <a:extLst>
              <a:ext uri="{FF2B5EF4-FFF2-40B4-BE49-F238E27FC236}">
                <a16:creationId xmlns:a16="http://schemas.microsoft.com/office/drawing/2014/main" id="{7061296C-DB67-2834-D4EB-F92B8B63BA5A}"/>
              </a:ext>
            </a:extLst>
          </p:cNvPr>
          <p:cNvSpPr>
            <a:spLocks noGrp="1"/>
          </p:cNvSpPr>
          <p:nvPr>
            <p:ph idx="1"/>
          </p:nvPr>
        </p:nvSpPr>
        <p:spPr>
          <a:xfrm>
            <a:off x="64008" y="1947672"/>
            <a:ext cx="9025128" cy="4480243"/>
          </a:xfrm>
        </p:spPr>
        <p:txBody>
          <a:bodyPr lIns="91440" tIns="45720" rIns="91440" bIns="45720" anchor="t"/>
          <a:lstStyle/>
          <a:p>
            <a:r>
              <a:rPr lang="en-US" sz="2000">
                <a:cs typeface="Calibri"/>
              </a:rPr>
              <a:t>The "Tech First" Initiative represents a commitment from DDS to not only enhance people with disabilities access &amp; utilization of tech, but also to instigate a fundamental culture shift in support planning. </a:t>
            </a:r>
          </a:p>
          <a:p>
            <a:pPr marL="0" indent="0">
              <a:buNone/>
            </a:pPr>
            <a:endParaRPr lang="en-US" sz="2000">
              <a:cs typeface="Calibri"/>
            </a:endParaRPr>
          </a:p>
          <a:p>
            <a:r>
              <a:rPr lang="en-US" sz="2000">
                <a:cs typeface="Calibri"/>
              </a:rPr>
              <a:t>Our approach is centered on considering tech options first for people w/disabilities. This means exploring tech tools as either the initial solution or in combination with traditional supports. We regard technology as a crucial facilitator for independence and self-determination in all life areas – work, home, or community.</a:t>
            </a:r>
          </a:p>
          <a:p>
            <a:endParaRPr lang="en-US" sz="2000">
              <a:cs typeface="Calibri"/>
            </a:endParaRPr>
          </a:p>
          <a:p>
            <a:r>
              <a:rPr lang="en-US" sz="2000">
                <a:cs typeface="Calibri"/>
              </a:rPr>
              <a:t>To bring this vision to life, the </a:t>
            </a:r>
            <a:r>
              <a:rPr lang="en-US" sz="2000" b="1">
                <a:cs typeface="Calibri"/>
              </a:rPr>
              <a:t>Tech First Workgroup</a:t>
            </a:r>
            <a:r>
              <a:rPr lang="en-US" sz="2000">
                <a:cs typeface="Calibri"/>
              </a:rPr>
              <a:t> (TFWG) stands as the catalyst, directly supporting the initiative through strategic action to create a service delivery model that ensures that the people we support have the tech they need to create their own paths and achieve their personal goals.</a:t>
            </a:r>
          </a:p>
          <a:p>
            <a:endParaRPr lang="en-US" sz="2000">
              <a:cs typeface="Calibri"/>
            </a:endParaRPr>
          </a:p>
          <a:p>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363852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7237-A2E8-D675-61D0-BC61DD074810}"/>
              </a:ext>
            </a:extLst>
          </p:cNvPr>
          <p:cNvSpPr>
            <a:spLocks noGrp="1"/>
          </p:cNvSpPr>
          <p:nvPr>
            <p:ph type="title"/>
          </p:nvPr>
        </p:nvSpPr>
        <p:spPr>
          <a:xfrm>
            <a:off x="237744" y="512382"/>
            <a:ext cx="8229600" cy="1143000"/>
          </a:xfrm>
        </p:spPr>
        <p:txBody>
          <a:bodyPr lIns="91440" tIns="45720" rIns="91440" bIns="45720" anchor="t"/>
          <a:lstStyle/>
          <a:p>
            <a:r>
              <a:rPr lang="en-US" sz="3600">
                <a:cs typeface="Calibri"/>
              </a:rPr>
              <a:t>TFWG Key Achievements </a:t>
            </a:r>
            <a:endParaRPr lang="en-US" sz="3600"/>
          </a:p>
        </p:txBody>
      </p:sp>
      <p:sp>
        <p:nvSpPr>
          <p:cNvPr id="3" name="Content Placeholder 2">
            <a:extLst>
              <a:ext uri="{FF2B5EF4-FFF2-40B4-BE49-F238E27FC236}">
                <a16:creationId xmlns:a16="http://schemas.microsoft.com/office/drawing/2014/main" id="{7061296C-DB67-2834-D4EB-F92B8B63BA5A}"/>
              </a:ext>
            </a:extLst>
          </p:cNvPr>
          <p:cNvSpPr>
            <a:spLocks noGrp="1"/>
          </p:cNvSpPr>
          <p:nvPr>
            <p:ph idx="1"/>
          </p:nvPr>
        </p:nvSpPr>
        <p:spPr>
          <a:xfrm>
            <a:off x="0" y="1527048"/>
            <a:ext cx="9144000" cy="5056315"/>
          </a:xfrm>
        </p:spPr>
        <p:txBody>
          <a:bodyPr lIns="91440" tIns="45720" rIns="91440" bIns="45720" anchor="t"/>
          <a:lstStyle/>
          <a:p>
            <a:r>
              <a:rPr lang="en-US" sz="2000">
                <a:cs typeface="Calibri"/>
              </a:rPr>
              <a:t>Tech First Workgroup. This multifaceted team is pivotal in supporting the goals of the Tech First Initiative through strategic action and dedicated collaboration to establish a service delivery model that prioritizes tech as a key support option — either before or alongside traditional supports.  Highlighted Achievements include:</a:t>
            </a:r>
          </a:p>
          <a:p>
            <a:endParaRPr lang="en-US" sz="2000">
              <a:cs typeface="Calibri"/>
            </a:endParaRPr>
          </a:p>
          <a:p>
            <a:pPr>
              <a:spcBef>
                <a:spcPts val="20"/>
              </a:spcBef>
            </a:pPr>
            <a:r>
              <a:rPr lang="en-US" sz="2000" b="1">
                <a:cs typeface="Calibri"/>
              </a:rPr>
              <a:t>Training &amp; Education:</a:t>
            </a:r>
            <a:r>
              <a:rPr lang="en-US" sz="2000">
                <a:cs typeface="Calibri"/>
              </a:rPr>
              <a:t> Launched </a:t>
            </a:r>
            <a:r>
              <a:rPr lang="en-US" sz="2000">
                <a:cs typeface="Calibri"/>
                <a:hlinkClick r:id="rId2"/>
              </a:rPr>
              <a:t>SHIFT</a:t>
            </a:r>
            <a:r>
              <a:rPr lang="en-US" sz="2000">
                <a:cs typeface="Calibri"/>
              </a:rPr>
              <a:t>  online education &amp; accreditation platform that is advancing and standardizing Technology First best practices.  Hosted the Disability Tech Summit, introducing the community to the tech industry.</a:t>
            </a:r>
            <a:endParaRPr lang="en-US">
              <a:cs typeface="Calibri"/>
            </a:endParaRPr>
          </a:p>
          <a:p>
            <a:pPr marL="0" indent="0">
              <a:spcBef>
                <a:spcPts val="20"/>
              </a:spcBef>
              <a:buNone/>
            </a:pPr>
            <a:endParaRPr lang="en-US" sz="2000">
              <a:cs typeface="Calibri"/>
            </a:endParaRPr>
          </a:p>
          <a:p>
            <a:pPr>
              <a:spcBef>
                <a:spcPts val="20"/>
              </a:spcBef>
            </a:pPr>
            <a:r>
              <a:rPr lang="en-US" sz="2000" b="1">
                <a:cs typeface="Calibri"/>
              </a:rPr>
              <a:t>Policy &amp; Strategy:</a:t>
            </a:r>
            <a:r>
              <a:rPr lang="en-US" sz="2000">
                <a:cs typeface="Calibri"/>
              </a:rPr>
              <a:t> Informed Remote Support and Assistive Tech regulations and policies.</a:t>
            </a:r>
            <a:endParaRPr lang="en-US">
              <a:cs typeface="Calibri"/>
            </a:endParaRPr>
          </a:p>
          <a:p>
            <a:pPr marL="0" indent="0">
              <a:buNone/>
            </a:pPr>
            <a:endParaRPr lang="en-US" sz="2000" b="1">
              <a:cs typeface="Calibri"/>
            </a:endParaRPr>
          </a:p>
          <a:p>
            <a:pPr>
              <a:spcBef>
                <a:spcPts val="20"/>
              </a:spcBef>
            </a:pPr>
            <a:r>
              <a:rPr lang="en-US" sz="2000" b="1">
                <a:cs typeface="Calibri"/>
              </a:rPr>
              <a:t>Collaborative Partnerships:</a:t>
            </a:r>
            <a:r>
              <a:rPr lang="en-US" sz="2000">
                <a:cs typeface="Calibri"/>
              </a:rPr>
              <a:t> Formed strategic partnerships w/DC Assistive Tech Program, Center for Accessibility, DC State Broadband &amp; Digital Equity Office.</a:t>
            </a:r>
            <a:endParaRPr lang="en-US">
              <a:cs typeface="Calibri"/>
            </a:endParaRPr>
          </a:p>
          <a:p>
            <a:pPr marL="0" indent="0">
              <a:spcBef>
                <a:spcPts val="20"/>
              </a:spcBef>
              <a:buNone/>
            </a:pPr>
            <a:endParaRPr lang="en-US" sz="2000" b="1">
              <a:cs typeface="Calibri"/>
            </a:endParaRPr>
          </a:p>
          <a:p>
            <a:r>
              <a:rPr lang="en-US" sz="2000" b="1">
                <a:cs typeface="Calibri"/>
              </a:rPr>
              <a:t>Cross-Sector Innovation: </a:t>
            </a:r>
            <a:r>
              <a:rPr lang="en-US" sz="2000">
                <a:cs typeface="Calibri"/>
              </a:rPr>
              <a:t> Joined AARP's </a:t>
            </a:r>
            <a:r>
              <a:rPr lang="en-US" sz="2000">
                <a:cs typeface="Calibri"/>
                <a:hlinkClick r:id="rId3"/>
              </a:rPr>
              <a:t>AgeTech Collaborative</a:t>
            </a:r>
            <a:r>
              <a:rPr lang="en-US" sz="2000">
                <a:cs typeface="Calibri"/>
              </a:rPr>
              <a:t>.</a:t>
            </a:r>
          </a:p>
          <a:p>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286299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7237-A2E8-D675-61D0-BC61DD074810}"/>
              </a:ext>
            </a:extLst>
          </p:cNvPr>
          <p:cNvSpPr>
            <a:spLocks noGrp="1"/>
          </p:cNvSpPr>
          <p:nvPr>
            <p:ph type="title"/>
          </p:nvPr>
        </p:nvSpPr>
        <p:spPr>
          <a:xfrm>
            <a:off x="237744" y="512382"/>
            <a:ext cx="8229600" cy="1143000"/>
          </a:xfrm>
        </p:spPr>
        <p:txBody>
          <a:bodyPr lIns="91440" tIns="45720" rIns="91440" bIns="45720" anchor="t"/>
          <a:lstStyle/>
          <a:p>
            <a:r>
              <a:rPr lang="en-US" sz="3600">
                <a:cs typeface="Calibri"/>
              </a:rPr>
              <a:t>TFWG Roadmap 2024  </a:t>
            </a:r>
            <a:endParaRPr lang="en-US" sz="3600"/>
          </a:p>
        </p:txBody>
      </p:sp>
      <p:sp>
        <p:nvSpPr>
          <p:cNvPr id="3" name="Content Placeholder 2">
            <a:extLst>
              <a:ext uri="{FF2B5EF4-FFF2-40B4-BE49-F238E27FC236}">
                <a16:creationId xmlns:a16="http://schemas.microsoft.com/office/drawing/2014/main" id="{7061296C-DB67-2834-D4EB-F92B8B63BA5A}"/>
              </a:ext>
            </a:extLst>
          </p:cNvPr>
          <p:cNvSpPr>
            <a:spLocks noGrp="1"/>
          </p:cNvSpPr>
          <p:nvPr>
            <p:ph idx="1"/>
          </p:nvPr>
        </p:nvSpPr>
        <p:spPr>
          <a:xfrm>
            <a:off x="0" y="1527048"/>
            <a:ext cx="9144000" cy="5056315"/>
          </a:xfrm>
        </p:spPr>
        <p:txBody>
          <a:bodyPr lIns="91440" tIns="45720" rIns="91440" bIns="45720" anchor="t"/>
          <a:lstStyle/>
          <a:p>
            <a:pPr marL="0" indent="0">
              <a:buNone/>
            </a:pPr>
            <a:r>
              <a:rPr lang="en-US" sz="2000">
                <a:cs typeface="Calibri"/>
              </a:rPr>
              <a:t>TFWG lead held a meeting with the DDS Provider Enabling Tech Community of Practice. The focus was on their experiences w/Tech First implementation following the completion of SHIFT training. Their insights will help shape the upcoming discussion topics for the TFWG:</a:t>
            </a:r>
            <a:endParaRPr lang="en-US"/>
          </a:p>
          <a:p>
            <a:pPr marL="0" indent="0">
              <a:buNone/>
            </a:pPr>
            <a:endParaRPr lang="en-US" sz="2000">
              <a:cs typeface="Calibri"/>
            </a:endParaRPr>
          </a:p>
          <a:p>
            <a:r>
              <a:rPr lang="en-US" sz="1800">
                <a:cs typeface="Calibri"/>
              </a:rPr>
              <a:t>Fostering a tech-positive culture (DDS, Providers, Advocates etc.).</a:t>
            </a:r>
          </a:p>
          <a:p>
            <a:pPr marL="0" indent="0">
              <a:buNone/>
            </a:pPr>
            <a:endParaRPr lang="en-US" sz="1800">
              <a:ea typeface="Calibri"/>
              <a:cs typeface="Calibri"/>
            </a:endParaRPr>
          </a:p>
          <a:p>
            <a:r>
              <a:rPr lang="en-US" sz="1800">
                <a:cs typeface="Calibri"/>
              </a:rPr>
              <a:t>Resource materials (tech exploration, planning, and implentation).</a:t>
            </a:r>
          </a:p>
          <a:p>
            <a:pPr marL="0" indent="0">
              <a:buNone/>
            </a:pPr>
            <a:endParaRPr lang="en-US" sz="1800">
              <a:cs typeface="Calibri"/>
            </a:endParaRPr>
          </a:p>
          <a:p>
            <a:r>
              <a:rPr lang="en-US" sz="1800">
                <a:cs typeface="Calibri"/>
              </a:rPr>
              <a:t>Value-Based Payment model and sustainability options of the SHIFT program.</a:t>
            </a:r>
          </a:p>
          <a:p>
            <a:pPr>
              <a:spcBef>
                <a:spcPts val="20"/>
              </a:spcBef>
            </a:pPr>
            <a:endParaRPr lang="en-US" sz="1800">
              <a:cs typeface="Calibri"/>
            </a:endParaRPr>
          </a:p>
          <a:p>
            <a:pPr>
              <a:spcBef>
                <a:spcPts val="20"/>
              </a:spcBef>
            </a:pPr>
            <a:r>
              <a:rPr lang="en-US" sz="1800">
                <a:cs typeface="Calibri"/>
              </a:rPr>
              <a:t>Community-based Tech Basics programs.</a:t>
            </a:r>
          </a:p>
          <a:p>
            <a:pPr>
              <a:spcBef>
                <a:spcPts val="20"/>
              </a:spcBef>
            </a:pPr>
            <a:endParaRPr lang="en-US" sz="1800">
              <a:cs typeface="Calibri"/>
            </a:endParaRPr>
          </a:p>
          <a:p>
            <a:pPr>
              <a:spcBef>
                <a:spcPts val="20"/>
              </a:spcBef>
            </a:pPr>
            <a:r>
              <a:rPr lang="en-US" sz="1800">
                <a:cs typeface="Calibri"/>
              </a:rPr>
              <a:t>Strengthening interagency collaboration, specifically w/ SILC, CIL, DACL and MODDHH.</a:t>
            </a:r>
          </a:p>
          <a:p>
            <a:pPr marL="0" indent="0">
              <a:spcBef>
                <a:spcPts val="20"/>
              </a:spcBef>
              <a:buNone/>
            </a:pPr>
            <a:endParaRPr lang="en-US" sz="1800">
              <a:cs typeface="Calibri"/>
            </a:endParaRPr>
          </a:p>
          <a:p>
            <a:r>
              <a:rPr lang="en-US" sz="1800">
                <a:cs typeface="Calibri"/>
              </a:rPr>
              <a:t>Strategies for tech pilot project opportunities via AARP's AgeTech Collaborative.</a:t>
            </a:r>
          </a:p>
          <a:p>
            <a:endParaRPr lang="en-US" sz="1800">
              <a:cs typeface="Calibri"/>
            </a:endParaRPr>
          </a:p>
          <a:p>
            <a:pPr marL="0" indent="0">
              <a:buNone/>
            </a:pPr>
            <a:endParaRPr lang="en-US" sz="2000">
              <a:cs typeface="Calibri"/>
            </a:endParaRPr>
          </a:p>
          <a:p>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312170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7237-A2E8-D675-61D0-BC61DD074810}"/>
              </a:ext>
            </a:extLst>
          </p:cNvPr>
          <p:cNvSpPr>
            <a:spLocks noGrp="1"/>
          </p:cNvSpPr>
          <p:nvPr>
            <p:ph type="title"/>
          </p:nvPr>
        </p:nvSpPr>
        <p:spPr>
          <a:xfrm>
            <a:off x="237744" y="512382"/>
            <a:ext cx="8229600" cy="1143000"/>
          </a:xfrm>
        </p:spPr>
        <p:txBody>
          <a:bodyPr lIns="91440" tIns="45720" rIns="91440" bIns="45720" anchor="t"/>
          <a:lstStyle/>
          <a:p>
            <a:r>
              <a:rPr lang="en-US" sz="3600" b="1">
                <a:cs typeface="Calibri"/>
              </a:rPr>
              <a:t>Interested in Joining?</a:t>
            </a:r>
            <a:endParaRPr lang="en-US" sz="3600" b="1"/>
          </a:p>
        </p:txBody>
      </p:sp>
      <p:sp>
        <p:nvSpPr>
          <p:cNvPr id="3" name="Content Placeholder 2">
            <a:extLst>
              <a:ext uri="{FF2B5EF4-FFF2-40B4-BE49-F238E27FC236}">
                <a16:creationId xmlns:a16="http://schemas.microsoft.com/office/drawing/2014/main" id="{7061296C-DB67-2834-D4EB-F92B8B63BA5A}"/>
              </a:ext>
            </a:extLst>
          </p:cNvPr>
          <p:cNvSpPr>
            <a:spLocks noGrp="1"/>
          </p:cNvSpPr>
          <p:nvPr>
            <p:ph idx="1"/>
          </p:nvPr>
        </p:nvSpPr>
        <p:spPr>
          <a:xfrm>
            <a:off x="0" y="1527048"/>
            <a:ext cx="9144000" cy="5056315"/>
          </a:xfrm>
        </p:spPr>
        <p:txBody>
          <a:bodyPr lIns="91440" tIns="45720" rIns="91440" bIns="45720" anchor="t"/>
          <a:lstStyle/>
          <a:p>
            <a:r>
              <a:rPr lang="en-US" sz="2000">
                <a:cs typeface="Calibri"/>
              </a:rPr>
              <a:t>To maintain the group's efficiency and focus, the TFWG is not an open public workgroup, but rather a carefully curated team that ensures a small and focused collaborative environment.</a:t>
            </a:r>
          </a:p>
          <a:p>
            <a:pPr marL="0" indent="0">
              <a:buNone/>
            </a:pPr>
            <a:endParaRPr lang="en-US" sz="2000">
              <a:cs typeface="Calibri"/>
            </a:endParaRPr>
          </a:p>
          <a:p>
            <a:r>
              <a:rPr lang="en-US" sz="2000">
                <a:cs typeface="Calibri"/>
              </a:rPr>
              <a:t>While the number of standing members in the TFWG will be limited to preserve its effectiveness, we do consider new members on a case-by-case basis. Our aim is to maintain a balance between having a core team while being open to fresh perspectives and expertise.</a:t>
            </a:r>
          </a:p>
          <a:p>
            <a:pPr marL="0" indent="0">
              <a:spcBef>
                <a:spcPts val="20"/>
              </a:spcBef>
              <a:buNone/>
            </a:pPr>
            <a:endParaRPr lang="en-US" sz="2000">
              <a:cs typeface="Calibri"/>
            </a:endParaRPr>
          </a:p>
          <a:p>
            <a:pPr>
              <a:spcBef>
                <a:spcPts val="20"/>
              </a:spcBef>
            </a:pPr>
            <a:r>
              <a:rPr lang="en-US" sz="2000">
                <a:cs typeface="Calibri"/>
              </a:rPr>
              <a:t>TFWG will provide opportunities for subject matter experts (SMEs) to contribute on an as-needed basis. Ensuring that we are addressing topics with the most informed and comprehensive viewpoints.</a:t>
            </a:r>
            <a:endParaRPr lang="en-US">
              <a:cs typeface="Calibri"/>
            </a:endParaRPr>
          </a:p>
          <a:p>
            <a:pPr marL="0" indent="0">
              <a:buNone/>
            </a:pPr>
            <a:endParaRPr lang="en-US" sz="2000">
              <a:cs typeface="Calibri"/>
            </a:endParaRPr>
          </a:p>
          <a:p>
            <a:pPr>
              <a:spcBef>
                <a:spcPts val="20"/>
              </a:spcBef>
            </a:pPr>
            <a:r>
              <a:rPr lang="en-US" sz="2000">
                <a:cs typeface="Calibri"/>
              </a:rPr>
              <a:t>TFWG Contacts:  Donald Clark </a:t>
            </a:r>
            <a:r>
              <a:rPr lang="en-US" sz="2000">
                <a:cs typeface="Calibri"/>
                <a:hlinkClick r:id="rId2"/>
              </a:rPr>
              <a:t>donald.clark@dc.gov</a:t>
            </a:r>
            <a:r>
              <a:rPr lang="en-US" sz="2000">
                <a:cs typeface="Calibri"/>
              </a:rPr>
              <a:t> and Precious Myers-Brown </a:t>
            </a:r>
            <a:r>
              <a:rPr lang="en-US" sz="2000">
                <a:cs typeface="Calibri"/>
                <a:hlinkClick r:id="rId3"/>
              </a:rPr>
              <a:t>preciousm@sjcs.org</a:t>
            </a:r>
            <a:r>
              <a:rPr lang="en-US" sz="2000">
                <a:cs typeface="Calibri"/>
              </a:rPr>
              <a:t> </a:t>
            </a:r>
          </a:p>
          <a:p>
            <a:pPr marL="0" indent="0">
              <a:spcBef>
                <a:spcPts val="20"/>
              </a:spcBef>
              <a:buNone/>
            </a:pPr>
            <a:endParaRPr lang="en-US" sz="2000">
              <a:cs typeface="Calibri"/>
            </a:endParaRPr>
          </a:p>
          <a:p>
            <a:endParaRPr lang="en-US" sz="2000">
              <a:cs typeface="Calibri"/>
            </a:endParaRPr>
          </a:p>
          <a:p>
            <a:pPr marL="0" indent="0">
              <a:buNone/>
            </a:pPr>
            <a:endParaRPr lang="en-US" sz="2000">
              <a:cs typeface="Calibri"/>
            </a:endParaRPr>
          </a:p>
        </p:txBody>
      </p:sp>
    </p:spTree>
    <p:extLst>
      <p:ext uri="{BB962C8B-B14F-4D97-AF65-F5344CB8AC3E}">
        <p14:creationId xmlns:p14="http://schemas.microsoft.com/office/powerpoint/2010/main" val="187290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7" name="Picture 6">
            <a:extLst>
              <a:ext uri="{FF2B5EF4-FFF2-40B4-BE49-F238E27FC236}">
                <a16:creationId xmlns:a16="http://schemas.microsoft.com/office/drawing/2014/main" id="{D2E38107-7394-F6AA-FB39-ED876B0757E9}"/>
              </a:ext>
            </a:extLst>
          </p:cNvPr>
          <p:cNvPicPr>
            <a:picLocks noChangeAspect="1"/>
          </p:cNvPicPr>
          <p:nvPr/>
        </p:nvPicPr>
        <p:blipFill>
          <a:blip r:embed="rId4"/>
          <a:stretch>
            <a:fillRect/>
          </a:stretch>
        </p:blipFill>
        <p:spPr>
          <a:xfrm>
            <a:off x="1640916" y="2899979"/>
            <a:ext cx="1812497" cy="2692953"/>
          </a:xfrm>
          <a:prstGeom prst="rect">
            <a:avLst/>
          </a:prstGeom>
        </p:spPr>
      </p:pic>
      <p:sp>
        <p:nvSpPr>
          <p:cNvPr id="24" name="TextBox 23">
            <a:extLst>
              <a:ext uri="{FF2B5EF4-FFF2-40B4-BE49-F238E27FC236}">
                <a16:creationId xmlns:a16="http://schemas.microsoft.com/office/drawing/2014/main" id="{9BCC1FC1-4733-EE32-9CD8-ED79EC80EFE9}"/>
              </a:ext>
            </a:extLst>
          </p:cNvPr>
          <p:cNvSpPr txBox="1"/>
          <p:nvPr/>
        </p:nvSpPr>
        <p:spPr>
          <a:xfrm>
            <a:off x="3770267" y="3429001"/>
            <a:ext cx="3296358" cy="1061829"/>
          </a:xfrm>
          <a:prstGeom prst="rect">
            <a:avLst/>
          </a:prstGeom>
          <a:noFill/>
        </p:spPr>
        <p:txBody>
          <a:bodyPr wrap="square">
            <a:spAutoFit/>
          </a:bodyPr>
          <a:lstStyle/>
          <a:p>
            <a:pPr marL="0" marR="0" algn="ctr" eaLnBrk="0">
              <a:lnSpc>
                <a:spcPct val="90000"/>
              </a:lnSpc>
              <a:spcBef>
                <a:spcPts val="0"/>
              </a:spcBef>
              <a:spcAft>
                <a:spcPts val="540"/>
              </a:spcAft>
            </a:pPr>
            <a:r>
              <a:rPr lang="en-US" sz="3500" spc="-20">
                <a:solidFill>
                  <a:srgbClr val="000000"/>
                </a:solidFill>
                <a:effectLst/>
                <a:latin typeface="Neutra Text" panose="02000000000000000000" pitchFamily="50" charset="0"/>
                <a:ea typeface="Times New Roman" panose="02020603050405020304" pitchFamily="18" charset="0"/>
                <a:cs typeface="Franklin Gothic Book" panose="020B0503020102020204" pitchFamily="34" charset="0"/>
              </a:rPr>
              <a:t>Residential Committee</a:t>
            </a:r>
            <a:endParaRPr lang="en-US" sz="1200">
              <a:effectLst/>
              <a:latin typeface="Neutra Text" panose="02000000000000000000" pitchFamily="50"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9" name="Text Placeholder 8">
            <a:extLst>
              <a:ext uri="{FF2B5EF4-FFF2-40B4-BE49-F238E27FC236}">
                <a16:creationId xmlns:a16="http://schemas.microsoft.com/office/drawing/2014/main" id="{CDB57018-37EA-4D4A-8889-A6992E7C4AD8}"/>
              </a:ext>
            </a:extLst>
          </p:cNvPr>
          <p:cNvSpPr>
            <a:spLocks noGrp="1"/>
          </p:cNvSpPr>
          <p:nvPr>
            <p:ph type="body" sz="half" idx="2"/>
          </p:nvPr>
        </p:nvSpPr>
        <p:spPr>
          <a:xfrm>
            <a:off x="914400" y="1909228"/>
            <a:ext cx="7315200" cy="4186771"/>
          </a:xfrm>
        </p:spPr>
        <p:txBody>
          <a:bodyPr/>
          <a:lstStyle/>
          <a:p>
            <a:pPr marL="342900" indent="-342900">
              <a:buFont typeface="Arial" panose="020B0604020202020204" pitchFamily="34" charset="0"/>
              <a:buChar char="•"/>
            </a:pPr>
            <a:r>
              <a:rPr lang="en-US" sz="2000"/>
              <a:t>Improve or develop those efforts that lead to an increase in the availability of affordable housing options for people supported by DDA. This objective can be accomplished through the following initiatives:</a:t>
            </a:r>
          </a:p>
          <a:p>
            <a:endParaRPr lang="en-US" sz="2000"/>
          </a:p>
          <a:p>
            <a:pPr marL="914400" lvl="1" indent="-457200">
              <a:buFont typeface="Arial" panose="020B0604020202020204" pitchFamily="34" charset="0"/>
              <a:buChar char="•"/>
            </a:pPr>
            <a:r>
              <a:rPr lang="en-US" sz="2000">
                <a:latin typeface="Gill Sans Std Light"/>
              </a:rPr>
              <a:t>Strengthening Community Partnerships</a:t>
            </a:r>
          </a:p>
          <a:p>
            <a:pPr marL="914400" lvl="1" indent="-457200">
              <a:buFont typeface="Arial" panose="020B0604020202020204" pitchFamily="34" charset="0"/>
              <a:buChar char="•"/>
            </a:pPr>
            <a:r>
              <a:rPr lang="en-US" sz="2000">
                <a:latin typeface="Gill Sans Std Light"/>
              </a:rPr>
              <a:t>Realizing Full Spirit of HCBS Settings Rule</a:t>
            </a:r>
          </a:p>
          <a:p>
            <a:pPr marL="914400" lvl="1" indent="-457200">
              <a:buFont typeface="Arial" panose="020B0604020202020204" pitchFamily="34" charset="0"/>
              <a:buChar char="•"/>
            </a:pPr>
            <a:r>
              <a:rPr lang="en-US" sz="2000"/>
              <a:t>Affordable Housing Options </a:t>
            </a:r>
            <a:endParaRPr lang="en-US" sz="2000">
              <a:latin typeface="Gill Sans Std Light"/>
            </a:endParaRPr>
          </a:p>
          <a:p>
            <a:pPr marL="914400" lvl="1" indent="-457200">
              <a:buFont typeface="Arial" panose="020B0604020202020204" pitchFamily="34" charset="0"/>
              <a:buChar char="•"/>
            </a:pPr>
            <a:r>
              <a:rPr lang="en-US" sz="2000">
                <a:latin typeface="Gill Sans Std Light"/>
              </a:rPr>
              <a:t>Technological Advancements Fostering Independence</a:t>
            </a:r>
          </a:p>
          <a:p>
            <a:pPr marL="914400" lvl="1" indent="-457200">
              <a:buFont typeface="Arial" panose="020B0604020202020204" pitchFamily="34" charset="0"/>
              <a:buChar char="•"/>
            </a:pPr>
            <a:r>
              <a:rPr lang="en-US" sz="2000">
                <a:latin typeface="Gill Sans Std Light"/>
              </a:rPr>
              <a:t>Improve Opportunities for Self-Determinations</a:t>
            </a:r>
          </a:p>
          <a:p>
            <a:pPr marL="914400" lvl="1" indent="-457200">
              <a:buFont typeface="Arial" panose="020B0604020202020204" pitchFamily="34" charset="0"/>
              <a:buChar char="•"/>
            </a:pPr>
            <a:r>
              <a:rPr lang="en-US" sz="2000">
                <a:latin typeface="Gill Sans Std Light"/>
              </a:rPr>
              <a:t>Update Policies and Procedures</a:t>
            </a:r>
          </a:p>
          <a:p>
            <a:pPr marL="914400" lvl="1" indent="-457200">
              <a:buFont typeface="Arial" panose="020B0604020202020204" pitchFamily="34" charset="0"/>
              <a:buChar char="•"/>
            </a:pPr>
            <a:endParaRPr lang="en-US" sz="2000">
              <a:latin typeface="Gill Sans Std Light"/>
            </a:endParaRPr>
          </a:p>
          <a:p>
            <a:endParaRPr lang="en-US"/>
          </a:p>
        </p:txBody>
      </p:sp>
      <p:sp>
        <p:nvSpPr>
          <p:cNvPr id="7" name="Title 6">
            <a:extLst>
              <a:ext uri="{FF2B5EF4-FFF2-40B4-BE49-F238E27FC236}">
                <a16:creationId xmlns:a16="http://schemas.microsoft.com/office/drawing/2014/main" id="{5F852731-7BAF-475E-A4F7-38F5D78CF57B}"/>
              </a:ext>
            </a:extLst>
          </p:cNvPr>
          <p:cNvSpPr>
            <a:spLocks noGrp="1"/>
          </p:cNvSpPr>
          <p:nvPr>
            <p:ph type="title"/>
          </p:nvPr>
        </p:nvSpPr>
        <p:spPr>
          <a:xfrm>
            <a:off x="872401" y="515055"/>
            <a:ext cx="7315200" cy="587829"/>
          </a:xfrm>
        </p:spPr>
        <p:txBody>
          <a:bodyPr/>
          <a:lstStyle/>
          <a:p>
            <a:r>
              <a:rPr lang="en-US"/>
              <a:t>Residential Committee</a:t>
            </a:r>
          </a:p>
        </p:txBody>
      </p:sp>
      <p:sp>
        <p:nvSpPr>
          <p:cNvPr id="8" name="Subtitle 7">
            <a:extLst>
              <a:ext uri="{FF2B5EF4-FFF2-40B4-BE49-F238E27FC236}">
                <a16:creationId xmlns:a16="http://schemas.microsoft.com/office/drawing/2014/main" id="{91FFF393-2E43-4B76-8271-AEAA9E2D96F9}"/>
              </a:ext>
            </a:extLst>
          </p:cNvPr>
          <p:cNvSpPr>
            <a:spLocks noGrp="1"/>
          </p:cNvSpPr>
          <p:nvPr>
            <p:ph type="subTitle" idx="1"/>
          </p:nvPr>
        </p:nvSpPr>
        <p:spPr>
          <a:xfrm>
            <a:off x="963386" y="1252997"/>
            <a:ext cx="7315200" cy="457200"/>
          </a:xfrm>
        </p:spPr>
        <p:txBody>
          <a:bodyPr/>
          <a:lstStyle/>
          <a:p>
            <a:r>
              <a:rPr lang="en-US" i="1"/>
              <a:t>Objectives</a:t>
            </a:r>
          </a:p>
        </p:txBody>
      </p:sp>
      <p:sp>
        <p:nvSpPr>
          <p:cNvPr id="2" name="Slide Number Placeholder 1"/>
          <p:cNvSpPr>
            <a:spLocks noGrp="1"/>
          </p:cNvSpPr>
          <p:nvPr>
            <p:ph type="sldNum" sz="quarter" idx="12"/>
          </p:nvPr>
        </p:nvSpPr>
        <p:spPr/>
        <p:txBody>
          <a:bodyPr/>
          <a:lstStyle/>
          <a:p>
            <a:fld id="{4A75BE36-4E3E-C248-B598-07ED9BB6E047}" type="slidenum">
              <a:rPr lang="en-US" smtClean="0"/>
              <a:pPr/>
              <a:t>16</a:t>
            </a:fld>
            <a:endParaRPr lang="en-US"/>
          </a:p>
        </p:txBody>
      </p:sp>
    </p:spTree>
    <p:extLst>
      <p:ext uri="{BB962C8B-B14F-4D97-AF65-F5344CB8AC3E}">
        <p14:creationId xmlns:p14="http://schemas.microsoft.com/office/powerpoint/2010/main" val="86630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0" name="TextBox 19">
            <a:extLst>
              <a:ext uri="{FF2B5EF4-FFF2-40B4-BE49-F238E27FC236}">
                <a16:creationId xmlns:a16="http://schemas.microsoft.com/office/drawing/2014/main" id="{271554B7-6525-FB3C-1111-557D3C32DF76}"/>
              </a:ext>
            </a:extLst>
          </p:cNvPr>
          <p:cNvSpPr txBox="1"/>
          <p:nvPr/>
        </p:nvSpPr>
        <p:spPr>
          <a:xfrm>
            <a:off x="3806707" y="3666478"/>
            <a:ext cx="3206651" cy="1018740"/>
          </a:xfrm>
          <a:prstGeom prst="rect">
            <a:avLst/>
          </a:prstGeom>
          <a:noFill/>
        </p:spPr>
        <p:txBody>
          <a:bodyPr wrap="square">
            <a:spAutoFit/>
          </a:bodyPr>
          <a:lstStyle/>
          <a:p>
            <a:pPr marL="0" marR="0" lvl="0" indent="0" algn="ctr" defTabSz="457200" rtl="0" eaLnBrk="0" fontAlgn="auto" latinLnBrk="0" hangingPunct="1">
              <a:lnSpc>
                <a:spcPct val="86000"/>
              </a:lnSpc>
              <a:spcBef>
                <a:spcPts val="180"/>
              </a:spcBef>
              <a:spcAft>
                <a:spcPts val="540"/>
              </a:spcAft>
              <a:buClrTx/>
              <a:buSzTx/>
              <a:buFontTx/>
              <a:buNone/>
              <a:tabLst/>
              <a:defRPr/>
            </a:pPr>
            <a:r>
              <a:rPr kumimoji="0" lang="en-US" sz="3500" b="0" i="0" u="none" strike="noStrike" kern="1200" cap="none" spc="-40" normalizeH="0" baseline="0" noProof="0">
                <a:ln>
                  <a:noFill/>
                </a:ln>
                <a:solidFill>
                  <a:srgbClr val="000000"/>
                </a:solidFill>
                <a:effectLst/>
                <a:uLnTx/>
                <a:uFillTx/>
                <a:latin typeface="Neutra Text" panose="02000000000000000000" pitchFamily="50" charset="0"/>
                <a:ea typeface="Times New Roman" panose="02020603050405020304" pitchFamily="18" charset="0"/>
                <a:cs typeface="Franklin Gothic Book" panose="020B0503020102020204" pitchFamily="34" charset="0"/>
              </a:rPr>
              <a:t>Employment Innovations </a:t>
            </a:r>
            <a:endParaRPr kumimoji="0" lang="en-US" sz="1200" b="0" i="0" u="none" strike="noStrike" kern="1200" cap="none" spc="0" normalizeH="0" baseline="0" noProof="0">
              <a:ln>
                <a:noFill/>
              </a:ln>
              <a:solidFill>
                <a:prstClr val="black"/>
              </a:solidFill>
              <a:effectLst/>
              <a:uLnTx/>
              <a:uFillTx/>
              <a:latin typeface="Neutra Text" panose="02000000000000000000" pitchFamily="50" charset="0"/>
              <a:ea typeface="Times New Roman" panose="02020603050405020304" pitchFamily="18" charset="0"/>
              <a:cs typeface="+mn-cs"/>
            </a:endParaRPr>
          </a:p>
        </p:txBody>
      </p:sp>
      <p:pic>
        <p:nvPicPr>
          <p:cNvPr id="2" name="Picture 4" descr="Employment with LHA">
            <a:extLst>
              <a:ext uri="{FF2B5EF4-FFF2-40B4-BE49-F238E27FC236}">
                <a16:creationId xmlns:a16="http://schemas.microsoft.com/office/drawing/2014/main" id="{A4ED2BD1-2B26-A7D2-1F1E-2EC0E1F78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11" y="3314446"/>
            <a:ext cx="3172326" cy="161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1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5FCCD-A749-408F-97A9-8721EA56248B}"/>
              </a:ext>
            </a:extLst>
          </p:cNvPr>
          <p:cNvSpPr>
            <a:spLocks noGrp="1"/>
          </p:cNvSpPr>
          <p:nvPr>
            <p:ph type="body" sz="half" idx="2"/>
          </p:nvPr>
        </p:nvSpPr>
        <p:spPr>
          <a:xfrm>
            <a:off x="754602" y="3456373"/>
            <a:ext cx="7315200" cy="2369598"/>
          </a:xfrm>
        </p:spPr>
        <p:txBody>
          <a:bodyPr/>
          <a:lstStyle/>
          <a:p>
            <a:r>
              <a:rPr lang="en-US" sz="1800" b="1">
                <a:effectLst/>
                <a:latin typeface="+mj-lt"/>
                <a:ea typeface="Calibri" panose="020F0502020204030204" pitchFamily="34" charset="0"/>
                <a:cs typeface="Times New Roman" panose="02020603050405020304" pitchFamily="18" charset="0"/>
              </a:rPr>
              <a:t>The </a:t>
            </a:r>
            <a:r>
              <a:rPr lang="en-US" sz="1800" b="1" err="1">
                <a:effectLst/>
                <a:latin typeface="+mj-lt"/>
                <a:ea typeface="Calibri" panose="020F0502020204030204" pitchFamily="34" charset="0"/>
                <a:cs typeface="Times New Roman" panose="02020603050405020304" pitchFamily="18" charset="0"/>
              </a:rPr>
              <a:t>PCO</a:t>
            </a:r>
            <a:r>
              <a:rPr lang="en-US" sz="1800" b="1">
                <a:effectLst/>
                <a:latin typeface="+mj-lt"/>
                <a:ea typeface="Calibri" panose="020F0502020204030204" pitchFamily="34" charset="0"/>
                <a:cs typeface="Times New Roman" panose="02020603050405020304" pitchFamily="18" charset="0"/>
              </a:rPr>
              <a:t> </a:t>
            </a:r>
            <a:r>
              <a:rPr lang="en-US" sz="1800" b="1" err="1">
                <a:effectLst/>
                <a:latin typeface="+mj-lt"/>
                <a:ea typeface="Calibri" panose="020F0502020204030204" pitchFamily="34" charset="0"/>
                <a:cs typeface="Times New Roman" panose="02020603050405020304" pitchFamily="18" charset="0"/>
              </a:rPr>
              <a:t>EIW’s</a:t>
            </a:r>
            <a:r>
              <a:rPr lang="en-US" sz="1800" b="1">
                <a:effectLst/>
                <a:latin typeface="+mj-lt"/>
                <a:ea typeface="Calibri" panose="020F0502020204030204" pitchFamily="34" charset="0"/>
                <a:cs typeface="Times New Roman" panose="02020603050405020304" pitchFamily="18" charset="0"/>
              </a:rPr>
              <a:t> purpose is to promote strategies and best practices resulting in improved person-centered employment outcomes and financial well-being for persons with disabilities in the District of Columbia through programs, policies, and capacity building within DDS and its partners.</a:t>
            </a:r>
            <a:endParaRPr lang="en-US">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8A29D482-EE0D-E639-3C93-C85073F3E51A}"/>
              </a:ext>
            </a:extLst>
          </p:cNvPr>
          <p:cNvSpPr txBox="1"/>
          <p:nvPr/>
        </p:nvSpPr>
        <p:spPr>
          <a:xfrm>
            <a:off x="754602" y="2226426"/>
            <a:ext cx="4576438" cy="830997"/>
          </a:xfrm>
          <a:prstGeom prst="rect">
            <a:avLst/>
          </a:prstGeom>
          <a:noFill/>
        </p:spPr>
        <p:txBody>
          <a:bodyPr wrap="square">
            <a:spAutoFit/>
          </a:bodyPr>
          <a:lstStyle/>
          <a:p>
            <a:r>
              <a:rPr kumimoji="0" lang="en-US" sz="4800" b="0" i="0" u="none" strike="noStrike" kern="1200" cap="none" spc="0" normalizeH="0" baseline="0" noProof="0">
                <a:ln>
                  <a:noFill/>
                </a:ln>
                <a:solidFill>
                  <a:srgbClr val="C4004F"/>
                </a:solidFill>
                <a:effectLst/>
                <a:uLnTx/>
                <a:uFillTx/>
                <a:latin typeface="Gill Sans Std Light"/>
                <a:ea typeface="+mj-ea"/>
              </a:rPr>
              <a:t>Mission: </a:t>
            </a:r>
            <a:endParaRPr lang="en-US"/>
          </a:p>
        </p:txBody>
      </p:sp>
    </p:spTree>
    <p:extLst>
      <p:ext uri="{BB962C8B-B14F-4D97-AF65-F5344CB8AC3E}">
        <p14:creationId xmlns:p14="http://schemas.microsoft.com/office/powerpoint/2010/main" val="8156131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5FCCD-A749-408F-97A9-8721EA56248B}"/>
              </a:ext>
            </a:extLst>
          </p:cNvPr>
          <p:cNvSpPr>
            <a:spLocks noGrp="1"/>
          </p:cNvSpPr>
          <p:nvPr>
            <p:ph type="body" sz="half" idx="2"/>
          </p:nvPr>
        </p:nvSpPr>
        <p:spPr>
          <a:xfrm>
            <a:off x="754602" y="2972896"/>
            <a:ext cx="7315200" cy="3107337"/>
          </a:xfrm>
        </p:spPr>
        <p:txBody>
          <a:bodyPr/>
          <a:lstStyle/>
          <a:p>
            <a:r>
              <a:rPr lang="en-US" sz="1800" b="1">
                <a:effectLst/>
                <a:latin typeface="+mj-lt"/>
                <a:ea typeface="Calibri" panose="020F0502020204030204" pitchFamily="34" charset="0"/>
                <a:cs typeface="Times New Roman" panose="02020603050405020304" pitchFamily="18" charset="0"/>
              </a:rPr>
              <a:t>The </a:t>
            </a:r>
            <a:r>
              <a:rPr lang="en-US" sz="1800" b="1" err="1">
                <a:effectLst/>
                <a:latin typeface="+mj-lt"/>
                <a:ea typeface="Calibri" panose="020F0502020204030204" pitchFamily="34" charset="0"/>
                <a:cs typeface="Times New Roman" panose="02020603050405020304" pitchFamily="18" charset="0"/>
              </a:rPr>
              <a:t>PCO</a:t>
            </a:r>
            <a:r>
              <a:rPr lang="en-US" sz="1800" b="1">
                <a:effectLst/>
                <a:latin typeface="+mj-lt"/>
                <a:ea typeface="Calibri" panose="020F0502020204030204" pitchFamily="34" charset="0"/>
                <a:cs typeface="Times New Roman" panose="02020603050405020304" pitchFamily="18" charset="0"/>
              </a:rPr>
              <a:t> </a:t>
            </a:r>
            <a:r>
              <a:rPr lang="en-US" sz="1800" b="1" err="1">
                <a:effectLst/>
                <a:latin typeface="+mj-lt"/>
                <a:ea typeface="Calibri" panose="020F0502020204030204" pitchFamily="34" charset="0"/>
                <a:cs typeface="Times New Roman" panose="02020603050405020304" pitchFamily="18" charset="0"/>
              </a:rPr>
              <a:t>EIW</a:t>
            </a:r>
            <a:r>
              <a:rPr lang="en-US" sz="1800" b="1">
                <a:effectLst/>
                <a:latin typeface="+mj-lt"/>
                <a:ea typeface="Calibri" panose="020F0502020204030204" pitchFamily="34" charset="0"/>
                <a:cs typeface="Times New Roman" panose="02020603050405020304" pitchFamily="18" charset="0"/>
              </a:rPr>
              <a:t> meets monthly on the first Tuesday of each month at 1 p.m.</a:t>
            </a:r>
          </a:p>
          <a:p>
            <a:r>
              <a:rPr lang="en-US" sz="1800" b="1">
                <a:latin typeface="+mj-lt"/>
                <a:ea typeface="Calibri" panose="020F0502020204030204" pitchFamily="34" charset="0"/>
                <a:cs typeface="Times New Roman" panose="02020603050405020304" pitchFamily="18" charset="0"/>
              </a:rPr>
              <a:t>If you are interested in joining to help innovate employment for persons with disabilities, please contact:</a:t>
            </a:r>
          </a:p>
          <a:p>
            <a:pPr marL="0" marR="0">
              <a:spcBef>
                <a:spcPts val="0"/>
              </a:spcBef>
              <a:spcAft>
                <a:spcPts val="0"/>
              </a:spcAft>
            </a:pPr>
            <a:endParaRPr lang="en-US" sz="1800" kern="0">
              <a:solidFill>
                <a:srgbClr val="1F497D"/>
              </a:solidFill>
              <a:effectLst/>
              <a:latin typeface="+mj-lt"/>
              <a:ea typeface="Times New Roman" panose="02020603050405020304" pitchFamily="18" charset="0"/>
              <a:cs typeface="Calibri" panose="020F0502020204030204" pitchFamily="34" charset="0"/>
            </a:endParaRP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Angela Spinella, Program Manager </a:t>
            </a: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Transition and Outreach Division </a:t>
            </a:r>
            <a:endParaRPr lang="en-US" sz="1800" kern="10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Rehabilitation Services Administration </a:t>
            </a: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Department on Disability Services</a:t>
            </a:r>
            <a:endParaRPr lang="en-US" sz="1800" kern="10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C: 202.527.4968 	</a:t>
            </a:r>
          </a:p>
          <a:p>
            <a:pPr marL="0" marR="0">
              <a:spcBef>
                <a:spcPts val="0"/>
              </a:spcBef>
              <a:spcAft>
                <a:spcPts val="0"/>
              </a:spcAft>
            </a:pPr>
            <a:r>
              <a:rPr lang="en-US" sz="1800" kern="0">
                <a:solidFill>
                  <a:srgbClr val="1F497D"/>
                </a:solidFill>
                <a:effectLst/>
                <a:latin typeface="+mj-lt"/>
                <a:ea typeface="Times New Roman" panose="02020603050405020304" pitchFamily="18" charset="0"/>
                <a:cs typeface="Calibri" panose="020F0502020204030204" pitchFamily="34" charset="0"/>
              </a:rPr>
              <a:t>E: </a:t>
            </a:r>
            <a:r>
              <a:rPr lang="en-US" sz="1800" u="sng" kern="0">
                <a:solidFill>
                  <a:srgbClr val="0563C1"/>
                </a:solidFill>
                <a:effectLst/>
                <a:latin typeface="+mj-lt"/>
                <a:ea typeface="Times New Roman" panose="02020603050405020304" pitchFamily="18" charset="0"/>
                <a:cs typeface="Calibri" panose="020F0502020204030204" pitchFamily="34" charset="0"/>
                <a:hlinkClick r:id="rId3"/>
              </a:rPr>
              <a:t>angela.spinella@dc.gov</a:t>
            </a:r>
            <a:endParaRPr lang="en-US" sz="1800" kern="100">
              <a:effectLst/>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5B0ADAA2-E166-47B9-AD8A-B58E115F11E4}"/>
              </a:ext>
            </a:extLst>
          </p:cNvPr>
          <p:cNvSpPr>
            <a:spLocks noGrp="1"/>
          </p:cNvSpPr>
          <p:nvPr>
            <p:ph type="title"/>
          </p:nvPr>
        </p:nvSpPr>
        <p:spPr>
          <a:xfrm>
            <a:off x="647891" y="727772"/>
            <a:ext cx="7785716" cy="1978642"/>
          </a:xfrm>
        </p:spPr>
        <p:txBody>
          <a:bodyPr/>
          <a:lstStyle/>
          <a:p>
            <a:pPr algn="ctr"/>
            <a:r>
              <a:rPr lang="en-US" sz="3600" b="1" err="1">
                <a:latin typeface="+mj-lt"/>
              </a:rPr>
              <a:t>PCO</a:t>
            </a:r>
            <a:r>
              <a:rPr lang="en-US" sz="3600" b="1">
                <a:latin typeface="+mj-lt"/>
              </a:rPr>
              <a:t> Employment Innovations Workgroup</a:t>
            </a:r>
            <a:br>
              <a:rPr lang="en-US" sz="3600" b="1">
                <a:latin typeface="+mj-lt"/>
              </a:rPr>
            </a:br>
            <a:r>
              <a:rPr kumimoji="0" lang="en-US" sz="3600" b="1" i="0" u="none" strike="noStrike" kern="1200" cap="none" spc="0" normalizeH="0" baseline="0" noProof="0">
                <a:ln>
                  <a:noFill/>
                </a:ln>
                <a:solidFill>
                  <a:srgbClr val="C4004F"/>
                </a:solidFill>
                <a:effectLst/>
                <a:uLnTx/>
                <a:uFillTx/>
                <a:latin typeface="+mj-lt"/>
                <a:ea typeface="+mj-ea"/>
              </a:rPr>
              <a:t>Monthly Meetings </a:t>
            </a:r>
            <a:br>
              <a:rPr lang="en-US" sz="1200" b="1">
                <a:latin typeface="+mj-lt"/>
              </a:rPr>
            </a:br>
            <a:endParaRPr lang="en-US" sz="3600" b="1">
              <a:latin typeface="+mj-lt"/>
            </a:endParaRPr>
          </a:p>
        </p:txBody>
      </p:sp>
    </p:spTree>
    <p:extLst>
      <p:ext uri="{BB962C8B-B14F-4D97-AF65-F5344CB8AC3E}">
        <p14:creationId xmlns:p14="http://schemas.microsoft.com/office/powerpoint/2010/main" val="197061851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66B4-3FD6-DAA2-7162-B63504461478}"/>
              </a:ext>
            </a:extLst>
          </p:cNvPr>
          <p:cNvSpPr>
            <a:spLocks noGrp="1"/>
          </p:cNvSpPr>
          <p:nvPr>
            <p:ph type="title"/>
          </p:nvPr>
        </p:nvSpPr>
        <p:spPr/>
        <p:txBody>
          <a:bodyPr/>
          <a:lstStyle/>
          <a:p>
            <a:r>
              <a:rPr lang="en-US"/>
              <a:t>The Evolution of the Efforts</a:t>
            </a:r>
          </a:p>
        </p:txBody>
      </p:sp>
      <p:sp>
        <p:nvSpPr>
          <p:cNvPr id="3" name="Content Placeholder 2">
            <a:extLst>
              <a:ext uri="{FF2B5EF4-FFF2-40B4-BE49-F238E27FC236}">
                <a16:creationId xmlns:a16="http://schemas.microsoft.com/office/drawing/2014/main" id="{86B38F27-E16D-EFD4-816A-11E6994495B5}"/>
              </a:ext>
            </a:extLst>
          </p:cNvPr>
          <p:cNvSpPr>
            <a:spLocks noGrp="1"/>
          </p:cNvSpPr>
          <p:nvPr>
            <p:ph idx="1"/>
          </p:nvPr>
        </p:nvSpPr>
        <p:spPr>
          <a:xfrm>
            <a:off x="406863" y="1104993"/>
            <a:ext cx="8229600" cy="5478369"/>
          </a:xfrm>
        </p:spPr>
        <p:txBody>
          <a:bodyPr/>
          <a:lstStyle/>
          <a:p>
            <a:pPr algn="ctr"/>
            <a:r>
              <a:rPr lang="en-US" sz="2800">
                <a:latin typeface="Neutra Text" panose="02000000000000000000" pitchFamily="50" charset="0"/>
              </a:rPr>
              <a:t>Training in person centered planning</a:t>
            </a:r>
          </a:p>
          <a:p>
            <a:pPr marL="0" indent="0" algn="ctr">
              <a:buNone/>
            </a:pPr>
            <a:r>
              <a:rPr lang="en-US" sz="2800">
                <a:latin typeface="Neutra Text" panose="02000000000000000000" pitchFamily="50" charset="0"/>
              </a:rPr>
              <a:t> </a:t>
            </a:r>
          </a:p>
          <a:p>
            <a:pPr algn="ctr"/>
            <a:r>
              <a:rPr lang="en-US" sz="2800">
                <a:latin typeface="Neutra Text" panose="02000000000000000000" pitchFamily="50" charset="0"/>
              </a:rPr>
              <a:t>Training in person centered thinking</a:t>
            </a:r>
          </a:p>
          <a:p>
            <a:pPr algn="ctr"/>
            <a:endParaRPr lang="en-US" sz="2800">
              <a:latin typeface="Neutra Text" panose="02000000000000000000" pitchFamily="50" charset="0"/>
            </a:endParaRPr>
          </a:p>
          <a:p>
            <a:pPr algn="ctr"/>
            <a:r>
              <a:rPr lang="en-US" sz="2800">
                <a:latin typeface="Neutra Text" panose="02000000000000000000" pitchFamily="50" charset="0"/>
              </a:rPr>
              <a:t>Training + the development and support of coaches</a:t>
            </a:r>
          </a:p>
          <a:p>
            <a:pPr algn="ctr"/>
            <a:endParaRPr lang="en-US" sz="2800">
              <a:latin typeface="Neutra Text" panose="02000000000000000000" pitchFamily="50" charset="0"/>
            </a:endParaRPr>
          </a:p>
          <a:p>
            <a:pPr algn="ctr"/>
            <a:r>
              <a:rPr lang="en-US" sz="2800">
                <a:latin typeface="Neutra Text" panose="02000000000000000000" pitchFamily="50" charset="0"/>
              </a:rPr>
              <a:t>Training and coaches + the sustained engagement of organizational leadership</a:t>
            </a:r>
          </a:p>
          <a:p>
            <a:pPr marL="0" indent="0" algn="ctr">
              <a:buNone/>
            </a:pPr>
            <a:r>
              <a:rPr lang="en-US" sz="2800">
                <a:latin typeface="Neutra Text" panose="02000000000000000000" pitchFamily="50" charset="0"/>
              </a:rPr>
              <a:t> </a:t>
            </a:r>
          </a:p>
          <a:p>
            <a:pPr algn="ctr"/>
            <a:r>
              <a:rPr lang="en-US" sz="2800">
                <a:latin typeface="Neutra Text" panose="02000000000000000000" pitchFamily="50" charset="0"/>
              </a:rPr>
              <a:t>Training, coaches, organizational leadership + sustained engagement of system leadership</a:t>
            </a:r>
          </a:p>
          <a:p>
            <a:endParaRPr lang="en-US"/>
          </a:p>
        </p:txBody>
      </p:sp>
      <p:pic>
        <p:nvPicPr>
          <p:cNvPr id="13" name="Picture 12">
            <a:extLst>
              <a:ext uri="{FF2B5EF4-FFF2-40B4-BE49-F238E27FC236}">
                <a16:creationId xmlns:a16="http://schemas.microsoft.com/office/drawing/2014/main" id="{DBA35BB5-3008-E136-6F27-56249B8D2BE0}"/>
              </a:ext>
            </a:extLst>
          </p:cNvPr>
          <p:cNvPicPr>
            <a:picLocks noChangeAspect="1"/>
          </p:cNvPicPr>
          <p:nvPr/>
        </p:nvPicPr>
        <p:blipFill>
          <a:blip r:embed="rId2"/>
          <a:stretch>
            <a:fillRect/>
          </a:stretch>
        </p:blipFill>
        <p:spPr>
          <a:xfrm>
            <a:off x="4366242" y="1786236"/>
            <a:ext cx="205758" cy="333785"/>
          </a:xfrm>
          <a:prstGeom prst="rect">
            <a:avLst/>
          </a:prstGeom>
        </p:spPr>
      </p:pic>
      <p:pic>
        <p:nvPicPr>
          <p:cNvPr id="14" name="Picture 13">
            <a:extLst>
              <a:ext uri="{FF2B5EF4-FFF2-40B4-BE49-F238E27FC236}">
                <a16:creationId xmlns:a16="http://schemas.microsoft.com/office/drawing/2014/main" id="{376A89E3-A76A-9585-A443-304AB70944EF}"/>
              </a:ext>
            </a:extLst>
          </p:cNvPr>
          <p:cNvPicPr>
            <a:picLocks noChangeAspect="1"/>
          </p:cNvPicPr>
          <p:nvPr/>
        </p:nvPicPr>
        <p:blipFill>
          <a:blip r:embed="rId2"/>
          <a:stretch>
            <a:fillRect/>
          </a:stretch>
        </p:blipFill>
        <p:spPr>
          <a:xfrm>
            <a:off x="4418784" y="3737695"/>
            <a:ext cx="205758" cy="333785"/>
          </a:xfrm>
          <a:prstGeom prst="rect">
            <a:avLst/>
          </a:prstGeom>
        </p:spPr>
      </p:pic>
      <p:pic>
        <p:nvPicPr>
          <p:cNvPr id="15" name="Picture 14">
            <a:extLst>
              <a:ext uri="{FF2B5EF4-FFF2-40B4-BE49-F238E27FC236}">
                <a16:creationId xmlns:a16="http://schemas.microsoft.com/office/drawing/2014/main" id="{C0EE5523-CDFB-7B1C-1B91-3905A00B1361}"/>
              </a:ext>
            </a:extLst>
          </p:cNvPr>
          <p:cNvPicPr>
            <a:picLocks noChangeAspect="1"/>
          </p:cNvPicPr>
          <p:nvPr/>
        </p:nvPicPr>
        <p:blipFill>
          <a:blip r:embed="rId2"/>
          <a:stretch>
            <a:fillRect/>
          </a:stretch>
        </p:blipFill>
        <p:spPr>
          <a:xfrm>
            <a:off x="4418784" y="5287907"/>
            <a:ext cx="205758" cy="333785"/>
          </a:xfrm>
          <a:prstGeom prst="rect">
            <a:avLst/>
          </a:prstGeom>
        </p:spPr>
      </p:pic>
      <p:pic>
        <p:nvPicPr>
          <p:cNvPr id="4" name="Picture 3">
            <a:extLst>
              <a:ext uri="{FF2B5EF4-FFF2-40B4-BE49-F238E27FC236}">
                <a16:creationId xmlns:a16="http://schemas.microsoft.com/office/drawing/2014/main" id="{F24D0B14-0B60-4786-95B1-0EA657BE9BCA}"/>
              </a:ext>
            </a:extLst>
          </p:cNvPr>
          <p:cNvPicPr>
            <a:picLocks noChangeAspect="1"/>
          </p:cNvPicPr>
          <p:nvPr/>
        </p:nvPicPr>
        <p:blipFill>
          <a:blip r:embed="rId2"/>
          <a:stretch>
            <a:fillRect/>
          </a:stretch>
        </p:blipFill>
        <p:spPr>
          <a:xfrm>
            <a:off x="4383997" y="2800958"/>
            <a:ext cx="205758" cy="333785"/>
          </a:xfrm>
          <a:prstGeom prst="rect">
            <a:avLst/>
          </a:prstGeom>
        </p:spPr>
      </p:pic>
    </p:spTree>
    <p:extLst>
      <p:ext uri="{BB962C8B-B14F-4D97-AF65-F5344CB8AC3E}">
        <p14:creationId xmlns:p14="http://schemas.microsoft.com/office/powerpoint/2010/main" val="214294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90608" y="855723"/>
            <a:ext cx="7414928" cy="1204355"/>
          </a:xfrm>
        </p:spPr>
        <p:txBody>
          <a:bodyPr vert="horz" lIns="91440" tIns="45720" rIns="91440" bIns="45720" rtlCol="0" anchor="b">
            <a:noAutofit/>
          </a:bodyPr>
          <a:lstStyle/>
          <a:p>
            <a:pPr defTabSz="914400">
              <a:lnSpc>
                <a:spcPct val="90000"/>
              </a:lnSpc>
            </a:pPr>
            <a:r>
              <a:rPr lang="en-US" sz="3600" kern="1200">
                <a:solidFill>
                  <a:schemeClr val="tx1"/>
                </a:solidFill>
                <a:latin typeface="+mj-lt"/>
                <a:ea typeface="+mj-ea"/>
                <a:cs typeface="+mj-cs"/>
              </a:rPr>
              <a:t>Success Stories Subcommitte</a:t>
            </a:r>
            <a:r>
              <a:rPr lang="en-US" sz="3600">
                <a:solidFill>
                  <a:schemeClr val="tx1"/>
                </a:solidFill>
                <a:latin typeface="+mj-lt"/>
                <a:cs typeface="+mj-cs"/>
              </a:rPr>
              <a:t>e</a:t>
            </a:r>
            <a:endParaRPr lang="en-US" sz="3600" kern="1200">
              <a:solidFill>
                <a:schemeClr val="tx1"/>
              </a:solidFill>
              <a:latin typeface="+mj-lt"/>
              <a:ea typeface="+mj-ea"/>
              <a:cs typeface="+mj-cs"/>
            </a:endParaRPr>
          </a:p>
        </p:txBody>
      </p:sp>
      <p:sp>
        <p:nvSpPr>
          <p:cNvPr id="8" name="Text Placeholder 7"/>
          <p:cNvSpPr>
            <a:spLocks noGrp="1"/>
          </p:cNvSpPr>
          <p:nvPr>
            <p:ph type="body" sz="half" idx="2"/>
          </p:nvPr>
        </p:nvSpPr>
        <p:spPr>
          <a:xfrm>
            <a:off x="473201" y="2106736"/>
            <a:ext cx="8128591" cy="3547872"/>
          </a:xfrm>
        </p:spPr>
        <p:txBody>
          <a:bodyPr vert="horz" lIns="91440" tIns="45720" rIns="91440" bIns="45720" rtlCol="0" anchor="t">
            <a:normAutofit/>
          </a:bodyPr>
          <a:lstStyle/>
          <a:p>
            <a:pPr indent="-228600" defTabSz="914400">
              <a:lnSpc>
                <a:spcPct val="90000"/>
              </a:lnSpc>
              <a:buFont typeface="Arial" panose="020B0604020202020204" pitchFamily="34" charset="0"/>
              <a:buChar char="•"/>
            </a:pPr>
            <a:endParaRPr lang="en-US" sz="1800">
              <a:latin typeface="+mn-lt"/>
              <a:cs typeface="+mn-cs"/>
            </a:endParaRPr>
          </a:p>
          <a:p>
            <a:pPr marL="285750" indent="-228600" defTabSz="914400">
              <a:lnSpc>
                <a:spcPct val="90000"/>
              </a:lnSpc>
              <a:buFont typeface="Arial" panose="020B0604020202020204" pitchFamily="34" charset="0"/>
              <a:buChar char="•"/>
            </a:pPr>
            <a:r>
              <a:rPr lang="en-US" sz="2400">
                <a:latin typeface="+mj-lt"/>
                <a:cs typeface="Times New Roman" panose="02020603050405020304" pitchFamily="18" charset="0"/>
              </a:rPr>
              <a:t>Goal of 4 success stories published each fiscal year. </a:t>
            </a:r>
          </a:p>
          <a:p>
            <a:pPr marL="285750" indent="-228600" defTabSz="914400">
              <a:lnSpc>
                <a:spcPct val="90000"/>
              </a:lnSpc>
              <a:buFont typeface="Arial" panose="020B0604020202020204" pitchFamily="34" charset="0"/>
              <a:buChar char="•"/>
            </a:pPr>
            <a:endParaRPr lang="en-US" sz="2400">
              <a:latin typeface="+mj-lt"/>
              <a:cs typeface="Times New Roman" panose="02020603050405020304" pitchFamily="18" charset="0"/>
            </a:endParaRPr>
          </a:p>
          <a:p>
            <a:pPr marL="285750" indent="-228600" defTabSz="914400">
              <a:lnSpc>
                <a:spcPct val="90000"/>
              </a:lnSpc>
              <a:buFont typeface="Arial" panose="020B0604020202020204" pitchFamily="34" charset="0"/>
              <a:buChar char="•"/>
            </a:pPr>
            <a:r>
              <a:rPr lang="en-US" sz="2400">
                <a:latin typeface="+mj-lt"/>
                <a:cs typeface="Times New Roman" panose="02020603050405020304" pitchFamily="18" charset="0"/>
              </a:rPr>
              <a:t>Highlight employment successes of persons who have been supported by our agency.</a:t>
            </a:r>
          </a:p>
          <a:p>
            <a:pPr marL="285750" indent="-228600" defTabSz="914400">
              <a:lnSpc>
                <a:spcPct val="90000"/>
              </a:lnSpc>
              <a:buFont typeface="Arial" panose="020B0604020202020204" pitchFamily="34" charset="0"/>
              <a:buChar char="•"/>
            </a:pPr>
            <a:endParaRPr lang="en-US" sz="2400">
              <a:latin typeface="+mj-lt"/>
              <a:cs typeface="Times New Roman" panose="02020603050405020304" pitchFamily="18" charset="0"/>
            </a:endParaRPr>
          </a:p>
          <a:p>
            <a:pPr marL="285750" indent="-228600" defTabSz="914400">
              <a:lnSpc>
                <a:spcPct val="90000"/>
              </a:lnSpc>
              <a:buFont typeface="Arial" panose="020B0604020202020204" pitchFamily="34" charset="0"/>
              <a:buChar char="•"/>
            </a:pPr>
            <a:r>
              <a:rPr lang="en-US" sz="2400">
                <a:effectLst/>
                <a:latin typeface="+mj-lt"/>
                <a:ea typeface="Calibri" panose="020F0502020204030204" pitchFamily="34" charset="0"/>
                <a:cs typeface="Times New Roman" panose="02020603050405020304" pitchFamily="18" charset="0"/>
              </a:rPr>
              <a:t>DDS Success stories </a:t>
            </a:r>
            <a:r>
              <a:rPr lang="en-US" sz="2400" u="sng">
                <a:solidFill>
                  <a:srgbClr val="0000FF"/>
                </a:solidFill>
                <a:effectLst/>
                <a:latin typeface="+mj-lt"/>
                <a:ea typeface="Calibri" panose="020F0502020204030204" pitchFamily="34" charset="0"/>
                <a:cs typeface="Times New Roman" panose="02020603050405020304" pitchFamily="18" charset="0"/>
                <a:hlinkClick r:id="rId3"/>
              </a:rPr>
              <a:t>link</a:t>
            </a:r>
            <a:endParaRPr lang="en-US" sz="2400">
              <a:effectLst/>
              <a:latin typeface="+mj-lt"/>
              <a:ea typeface="Calibri" panose="020F0502020204030204" pitchFamily="34" charset="0"/>
              <a:cs typeface="Times New Roman" panose="02020603050405020304" pitchFamily="18" charset="0"/>
            </a:endParaRPr>
          </a:p>
          <a:p>
            <a:pPr marL="285750"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a:p>
            <a:pPr indent="-228600" defTabSz="914400">
              <a:lnSpc>
                <a:spcPct val="90000"/>
              </a:lnSpc>
              <a:buFont typeface="Arial" panose="020B0604020202020204" pitchFamily="34" charset="0"/>
              <a:buChar char="•"/>
            </a:pPr>
            <a:endParaRPr lang="en-US" sz="1800">
              <a:latin typeface="+mn-lt"/>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spTree>
    <p:extLst>
      <p:ext uri="{BB962C8B-B14F-4D97-AF65-F5344CB8AC3E}">
        <p14:creationId xmlns:p14="http://schemas.microsoft.com/office/powerpoint/2010/main" val="21059903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ED78B8-5F5C-5B32-55D3-A39249C2EEDC}"/>
              </a:ext>
            </a:extLst>
          </p:cNvPr>
          <p:cNvSpPr>
            <a:spLocks noGrp="1"/>
          </p:cNvSpPr>
          <p:nvPr>
            <p:ph type="body" sz="half" idx="2"/>
          </p:nvPr>
        </p:nvSpPr>
        <p:spPr>
          <a:xfrm>
            <a:off x="914400" y="1755227"/>
            <a:ext cx="7315200" cy="4493172"/>
          </a:xfrm>
        </p:spPr>
        <p:txBody>
          <a:bodyPr/>
          <a:lstStyle/>
          <a:p>
            <a:pPr marL="285750" indent="-285750">
              <a:buFont typeface="Arial" panose="020B0604020202020204" pitchFamily="34" charset="0"/>
              <a:buChar char="•"/>
            </a:pPr>
            <a:r>
              <a:rPr lang="en-US" sz="2400" b="1">
                <a:effectLst/>
                <a:latin typeface="Calibri" panose="020F0502020204030204" pitchFamily="34" charset="0"/>
                <a:ea typeface="Calibri" panose="020F0502020204030204" pitchFamily="34" charset="0"/>
                <a:cs typeface="Times New Roman" panose="02020603050405020304" pitchFamily="18" charset="0"/>
              </a:rPr>
              <a:t>National Expansion of Employment Opportunities Network (NEON) Initiative</a:t>
            </a:r>
          </a:p>
          <a:p>
            <a:pPr marL="285750" indent="-285750">
              <a:buFont typeface="Arial" panose="020B0604020202020204" pitchFamily="34" charset="0"/>
              <a:buChar char="•"/>
            </a:pPr>
            <a:endParaRPr lang="en-US" sz="2400" b="1">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effectLst/>
                <a:latin typeface="Neutra Text" panose="02000000000000000000"/>
                <a:ea typeface="Calibri" panose="020F0502020204030204" pitchFamily="34" charset="0"/>
                <a:cs typeface="Times New Roman" panose="02020603050405020304" pitchFamily="18" charset="0"/>
              </a:rPr>
              <a:t>Employment First Leadership Workgroup </a:t>
            </a:r>
          </a:p>
          <a:p>
            <a:pPr marL="285750" indent="-285750">
              <a:buFont typeface="Arial" panose="020B0604020202020204" pitchFamily="34" charset="0"/>
              <a:buChar char="•"/>
            </a:pPr>
            <a:endParaRPr lang="en-US" sz="2400" b="1">
              <a:latin typeface="Neutra Text" panose="020000000000000000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effectLst/>
                <a:latin typeface="Neutra Text" panose="02000000000000000000"/>
                <a:ea typeface="Calibri" panose="020F0502020204030204" pitchFamily="34" charset="0"/>
                <a:cs typeface="Times New Roman" panose="02020603050405020304" pitchFamily="18" charset="0"/>
              </a:rPr>
              <a:t>ACRE Training</a:t>
            </a:r>
          </a:p>
          <a:p>
            <a:pPr marL="285750" indent="-285750">
              <a:buFont typeface="Arial" panose="020B0604020202020204" pitchFamily="34" charset="0"/>
              <a:buChar char="•"/>
            </a:pPr>
            <a:endParaRPr lang="en-US" sz="2400" b="1">
              <a:latin typeface="Neutra Text" panose="020000000000000000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effectLst/>
                <a:latin typeface="Neutra Text" panose="02000000000000000000"/>
                <a:ea typeface="Calibri" panose="020F0502020204030204" pitchFamily="34" charset="0"/>
                <a:cs typeface="Times New Roman" panose="02020603050405020304" pitchFamily="18" charset="0"/>
              </a:rPr>
              <a:t>Guided Group Discovery (</a:t>
            </a:r>
            <a:r>
              <a:rPr lang="en-US" sz="2400" b="1" err="1">
                <a:effectLst/>
                <a:latin typeface="Neutra Text" panose="02000000000000000000"/>
                <a:ea typeface="Calibri" panose="020F0502020204030204" pitchFamily="34" charset="0"/>
                <a:cs typeface="Times New Roman" panose="02020603050405020304" pitchFamily="18" charset="0"/>
              </a:rPr>
              <a:t>GGD</a:t>
            </a:r>
            <a:r>
              <a:rPr lang="en-US" sz="2400" b="1">
                <a:effectLst/>
                <a:latin typeface="Neutra Text" panose="02000000000000000000"/>
                <a:ea typeface="Calibri" panose="020F0502020204030204" pitchFamily="34" charset="0"/>
                <a:cs typeface="Times New Roman" panose="02020603050405020304" pitchFamily="18" charset="0"/>
              </a:rPr>
              <a:t>) Project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b="1">
              <a:latin typeface="Neutra Text" panose="020000000000000000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effectLst/>
                <a:latin typeface="Neutra Text" panose="02000000000000000000"/>
                <a:ea typeface="Calibri" panose="020F0502020204030204" pitchFamily="34" charset="0"/>
                <a:cs typeface="Times New Roman" panose="02020603050405020304" pitchFamily="18" charset="0"/>
              </a:rPr>
              <a:t>DSP Academy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b="1">
              <a:effectLst/>
              <a:latin typeface="Neutra Text" panose="020000000000000000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a:effectLst/>
                <a:latin typeface="Neutra Text" panose="02000000000000000000"/>
                <a:ea typeface="Calibri" panose="020F0502020204030204" pitchFamily="34" charset="0"/>
                <a:cs typeface="Times New Roman" panose="02020603050405020304" pitchFamily="18" charset="0"/>
              </a:rPr>
              <a:t>Comprehensive Statewide Needs Assessment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5FEE0310-4CA5-AA9C-3233-FCFE044D4392}"/>
              </a:ext>
            </a:extLst>
          </p:cNvPr>
          <p:cNvSpPr>
            <a:spLocks noGrp="1"/>
          </p:cNvSpPr>
          <p:nvPr>
            <p:ph type="title"/>
          </p:nvPr>
        </p:nvSpPr>
        <p:spPr>
          <a:xfrm>
            <a:off x="670095" y="604947"/>
            <a:ext cx="7507154" cy="1151725"/>
          </a:xfrm>
        </p:spPr>
        <p:txBody>
          <a:bodyPr/>
          <a:lstStyle/>
          <a:p>
            <a:r>
              <a:rPr lang="en-US" sz="4000"/>
              <a:t>Other </a:t>
            </a:r>
            <a:r>
              <a:rPr lang="en-US" sz="4000" err="1"/>
              <a:t>PCO</a:t>
            </a:r>
            <a:r>
              <a:rPr lang="en-US" sz="4000"/>
              <a:t> Employment Initiatives </a:t>
            </a:r>
          </a:p>
        </p:txBody>
      </p:sp>
    </p:spTree>
    <p:extLst>
      <p:ext uri="{BB962C8B-B14F-4D97-AF65-F5344CB8AC3E}">
        <p14:creationId xmlns:p14="http://schemas.microsoft.com/office/powerpoint/2010/main" val="202610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8" name="TextBox 17">
            <a:extLst>
              <a:ext uri="{FF2B5EF4-FFF2-40B4-BE49-F238E27FC236}">
                <a16:creationId xmlns:a16="http://schemas.microsoft.com/office/drawing/2014/main" id="{7ACEB6B4-051A-C539-711D-CAFC21CFC6F3}"/>
              </a:ext>
            </a:extLst>
          </p:cNvPr>
          <p:cNvSpPr txBox="1"/>
          <p:nvPr/>
        </p:nvSpPr>
        <p:spPr>
          <a:xfrm>
            <a:off x="3859974" y="3351257"/>
            <a:ext cx="2878177" cy="1126462"/>
          </a:xfrm>
          <a:prstGeom prst="rect">
            <a:avLst/>
          </a:prstGeom>
          <a:noFill/>
        </p:spPr>
        <p:txBody>
          <a:bodyPr wrap="square">
            <a:spAutoFit/>
          </a:bodyPr>
          <a:lstStyle/>
          <a:p>
            <a:pPr marL="0" marR="0" algn="ctr" eaLnBrk="0">
              <a:lnSpc>
                <a:spcPct val="96000"/>
              </a:lnSpc>
              <a:spcBef>
                <a:spcPts val="0"/>
              </a:spcBef>
              <a:spcAft>
                <a:spcPts val="0"/>
              </a:spcAft>
            </a:pPr>
            <a:r>
              <a:rPr lang="en-US" sz="3500" spc="-95">
                <a:solidFill>
                  <a:srgbClr val="000000"/>
                </a:solidFill>
                <a:effectLst/>
                <a:latin typeface="Calibri" panose="020F0502020204030204" pitchFamily="34" charset="0"/>
                <a:ea typeface="Times New Roman" panose="02020603050405020304" pitchFamily="18" charset="0"/>
              </a:rPr>
              <a:t>Culture of Quality</a:t>
            </a:r>
            <a:endParaRPr lang="en-US" sz="120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3B085FC-F889-9270-77F0-603CBE8C86A9}"/>
              </a:ext>
            </a:extLst>
          </p:cNvPr>
          <p:cNvPicPr>
            <a:picLocks noChangeAspect="1"/>
          </p:cNvPicPr>
          <p:nvPr/>
        </p:nvPicPr>
        <p:blipFill>
          <a:blip r:embed="rId4"/>
          <a:stretch>
            <a:fillRect/>
          </a:stretch>
        </p:blipFill>
        <p:spPr>
          <a:xfrm>
            <a:off x="1731146" y="3203558"/>
            <a:ext cx="1589103" cy="1674424"/>
          </a:xfrm>
          <a:prstGeom prst="rect">
            <a:avLst/>
          </a:prstGeom>
        </p:spPr>
      </p:pic>
    </p:spTree>
    <p:extLst>
      <p:ext uri="{BB962C8B-B14F-4D97-AF65-F5344CB8AC3E}">
        <p14:creationId xmlns:p14="http://schemas.microsoft.com/office/powerpoint/2010/main" val="44201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3236F-05B8-432D-BE09-4C2D64992A6C}"/>
              </a:ext>
            </a:extLst>
          </p:cNvPr>
          <p:cNvSpPr>
            <a:spLocks noGrp="1"/>
          </p:cNvSpPr>
          <p:nvPr>
            <p:ph type="body" sz="half" idx="2"/>
          </p:nvPr>
        </p:nvSpPr>
        <p:spPr>
          <a:xfrm>
            <a:off x="241068" y="2183906"/>
            <a:ext cx="8353887" cy="3898988"/>
          </a:xfrm>
        </p:spPr>
        <p:txBody>
          <a:bodyPr/>
          <a:lstStyle/>
          <a:p>
            <a:r>
              <a:rPr lang="en-US" sz="1800">
                <a:latin typeface="Gill Sans"/>
              </a:rPr>
              <a:t>The Culture of Quality Committee </a:t>
            </a:r>
            <a:r>
              <a:rPr lang="en-US" sz="1800">
                <a:effectLst/>
                <a:latin typeface="Gill Sans"/>
                <a:ea typeface="Calibri" panose="020F0502020204030204" pitchFamily="34" charset="0"/>
              </a:rPr>
              <a:t>is expected to review a wide range of data; identify where systems align to produce positive outcomes, where gaps exist, where redundancies are found to eliminate them;</a:t>
            </a:r>
            <a:r>
              <a:rPr lang="en-US" sz="1800">
                <a:latin typeface="Gill Sans"/>
                <a:ea typeface="Calibri" panose="020F0502020204030204" pitchFamily="34" charset="0"/>
              </a:rPr>
              <a:t> develop a system to monitor outcomes;</a:t>
            </a:r>
            <a:r>
              <a:rPr lang="en-US" sz="1800">
                <a:effectLst/>
                <a:latin typeface="Gill Sans"/>
                <a:ea typeface="Calibri" panose="020F0502020204030204" pitchFamily="34" charset="0"/>
              </a:rPr>
              <a:t> and evaluate quality systems to enhance overall efficiency and effectiveness. </a:t>
            </a:r>
          </a:p>
          <a:p>
            <a:pPr marL="285750" indent="-285750">
              <a:buFont typeface="Arial" panose="020B0604020202020204" pitchFamily="34" charset="0"/>
              <a:buChar char="•"/>
            </a:pPr>
            <a:r>
              <a:rPr lang="en-US" sz="1800">
                <a:effectLst/>
                <a:latin typeface="Gill Sans"/>
                <a:ea typeface="Calibri" panose="020F0502020204030204" pitchFamily="34" charset="0"/>
              </a:rPr>
              <a:t>Co-cha</a:t>
            </a:r>
            <a:r>
              <a:rPr lang="en-US" sz="1800">
                <a:latin typeface="Gill Sans"/>
                <a:ea typeface="Calibri" panose="020F0502020204030204" pitchFamily="34" charset="0"/>
              </a:rPr>
              <a:t>irs: </a:t>
            </a:r>
          </a:p>
          <a:p>
            <a:pPr marL="285750" indent="-285750">
              <a:buFont typeface="Courier New" panose="02070309020205020404" pitchFamily="49" charset="0"/>
              <a:buChar char="o"/>
            </a:pPr>
            <a:r>
              <a:rPr lang="en-US" sz="1800">
                <a:latin typeface="Gill Sans"/>
                <a:ea typeface="Calibri" panose="020F0502020204030204" pitchFamily="34" charset="0"/>
              </a:rPr>
              <a:t>Shasta Brown, Deputy Director of Quality Assurance and Performance Management Administration (QAPMA), DDS</a:t>
            </a:r>
          </a:p>
          <a:p>
            <a:pPr marL="285750" indent="-285750" algn="just">
              <a:buFont typeface="Courier New" panose="02070309020205020404" pitchFamily="49" charset="0"/>
              <a:buChar char="o"/>
            </a:pPr>
            <a:r>
              <a:rPr lang="en-US" sz="1800">
                <a:latin typeface="Gill Sans"/>
                <a:ea typeface="Calibri" panose="020F0502020204030204" pitchFamily="34" charset="0"/>
              </a:rPr>
              <a:t>Jimi Lethbridge, Deputy Director of Programs, Quality Trust for Individuals with Disabilities</a:t>
            </a:r>
          </a:p>
          <a:p>
            <a:pPr marL="285750" indent="-285750" algn="just">
              <a:buFont typeface="Arial" panose="020B0604020202020204" pitchFamily="34" charset="0"/>
              <a:buChar char="•"/>
            </a:pPr>
            <a:r>
              <a:rPr lang="en-US" sz="1800">
                <a:latin typeface="Gill Sans"/>
                <a:ea typeface="Calibri" panose="020F0502020204030204" pitchFamily="34" charset="0"/>
              </a:rPr>
              <a:t>Meeting date and time:</a:t>
            </a:r>
          </a:p>
          <a:p>
            <a:pPr marL="285750" indent="-285750" algn="just">
              <a:buFont typeface="Courier New" panose="02070309020205020404" pitchFamily="49" charset="0"/>
              <a:buChar char="o"/>
            </a:pPr>
            <a:r>
              <a:rPr lang="en-US" sz="1800">
                <a:latin typeface="Gill Sans"/>
                <a:ea typeface="Calibri" panose="020F0502020204030204" pitchFamily="34" charset="0"/>
              </a:rPr>
              <a:t>1</a:t>
            </a:r>
            <a:r>
              <a:rPr lang="en-US" sz="1800" baseline="30000">
                <a:latin typeface="Gill Sans"/>
                <a:ea typeface="Calibri" panose="020F0502020204030204" pitchFamily="34" charset="0"/>
              </a:rPr>
              <a:t>st</a:t>
            </a:r>
            <a:r>
              <a:rPr lang="en-US" sz="1800">
                <a:latin typeface="Gill Sans"/>
                <a:ea typeface="Calibri" panose="020F0502020204030204" pitchFamily="34" charset="0"/>
              </a:rPr>
              <a:t> Wednesday of the month (every other month); from 11:00 am to 12:00 pm</a:t>
            </a:r>
          </a:p>
          <a:p>
            <a:pPr marL="742950" lvl="1" indent="-285750" algn="just">
              <a:buFont typeface="Arial" panose="020B0604020202020204" pitchFamily="34" charset="0"/>
              <a:buChar char="•"/>
            </a:pPr>
            <a:endParaRPr lang="en-US" sz="100">
              <a:latin typeface="Arial" panose="020B0604020202020204" pitchFamily="34" charset="0"/>
              <a:ea typeface="Calibri" panose="020F0502020204030204" pitchFamily="34" charset="0"/>
            </a:endParaRPr>
          </a:p>
          <a:p>
            <a:pPr marL="742950" lvl="1" indent="-285750" algn="just">
              <a:buFont typeface="Arial" panose="020B0604020202020204" pitchFamily="34" charset="0"/>
              <a:buChar char="•"/>
            </a:pPr>
            <a:endParaRPr lang="en-US" sz="100">
              <a:latin typeface="Arial" panose="020B0604020202020204" pitchFamily="34" charset="0"/>
              <a:ea typeface="Calibri" panose="020F0502020204030204" pitchFamily="34" charset="0"/>
            </a:endParaRPr>
          </a:p>
          <a:p>
            <a:endParaRPr lang="en-US" sz="1800">
              <a:effectLst/>
              <a:latin typeface="Arial" panose="020B0604020202020204" pitchFamily="34" charset="0"/>
              <a:ea typeface="Calibri" panose="020F0502020204030204" pitchFamily="34" charset="0"/>
            </a:endParaRPr>
          </a:p>
          <a:p>
            <a:endParaRPr lang="en-US" sz="3200">
              <a:effectLst/>
              <a:latin typeface="Arial" panose="020B0604020202020204" pitchFamily="34" charset="0"/>
              <a:ea typeface="Calibri" panose="020F0502020204030204" pitchFamily="34" charset="0"/>
            </a:endParaRPr>
          </a:p>
          <a:p>
            <a:endParaRPr lang="en-US"/>
          </a:p>
        </p:txBody>
      </p:sp>
      <p:sp>
        <p:nvSpPr>
          <p:cNvPr id="3" name="Title 2">
            <a:extLst>
              <a:ext uri="{FF2B5EF4-FFF2-40B4-BE49-F238E27FC236}">
                <a16:creationId xmlns:a16="http://schemas.microsoft.com/office/drawing/2014/main" id="{C8FA46EC-E5F4-474E-877E-AAB8E853FDDC}"/>
              </a:ext>
            </a:extLst>
          </p:cNvPr>
          <p:cNvSpPr>
            <a:spLocks noGrp="1"/>
          </p:cNvSpPr>
          <p:nvPr>
            <p:ph type="title"/>
          </p:nvPr>
        </p:nvSpPr>
        <p:spPr>
          <a:xfrm>
            <a:off x="426128" y="1241329"/>
            <a:ext cx="7315200" cy="670733"/>
          </a:xfrm>
        </p:spPr>
        <p:txBody>
          <a:bodyPr/>
          <a:lstStyle/>
          <a:p>
            <a:r>
              <a:rPr lang="en-US" sz="4400"/>
              <a:t>Culture of Quality Committee</a:t>
            </a:r>
          </a:p>
        </p:txBody>
      </p:sp>
    </p:spTree>
    <p:extLst>
      <p:ext uri="{BB962C8B-B14F-4D97-AF65-F5344CB8AC3E}">
        <p14:creationId xmlns:p14="http://schemas.microsoft.com/office/powerpoint/2010/main" val="408626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6F993-88E5-47A1-A7A2-1A730CC411C1}"/>
              </a:ext>
            </a:extLst>
          </p:cNvPr>
          <p:cNvSpPr>
            <a:spLocks noGrp="1"/>
          </p:cNvSpPr>
          <p:nvPr>
            <p:ph type="body" idx="1"/>
          </p:nvPr>
        </p:nvSpPr>
        <p:spPr>
          <a:xfrm>
            <a:off x="914400" y="1660071"/>
            <a:ext cx="3582988" cy="565892"/>
          </a:xfrm>
        </p:spPr>
        <p:txBody>
          <a:bodyPr/>
          <a:lstStyle/>
          <a:p>
            <a:r>
              <a:rPr lang="en-US"/>
              <a:t>Tools Subcommittee</a:t>
            </a:r>
          </a:p>
        </p:txBody>
      </p:sp>
      <p:sp>
        <p:nvSpPr>
          <p:cNvPr id="5" name="Content Placeholder 4">
            <a:extLst>
              <a:ext uri="{FF2B5EF4-FFF2-40B4-BE49-F238E27FC236}">
                <a16:creationId xmlns:a16="http://schemas.microsoft.com/office/drawing/2014/main" id="{E79DD503-6DA1-4762-A79C-A18A475FA914}"/>
              </a:ext>
            </a:extLst>
          </p:cNvPr>
          <p:cNvSpPr>
            <a:spLocks noGrp="1"/>
          </p:cNvSpPr>
          <p:nvPr>
            <p:ph sz="quarter" idx="4"/>
          </p:nvPr>
        </p:nvSpPr>
        <p:spPr>
          <a:xfrm>
            <a:off x="4645025" y="2367643"/>
            <a:ext cx="3584575" cy="3758520"/>
          </a:xfrm>
        </p:spPr>
        <p:txBody>
          <a:bodyPr/>
          <a:lstStyle/>
          <a:p>
            <a:r>
              <a:rPr lang="en-US" sz="2000"/>
              <a:t>Co-Chairs</a:t>
            </a:r>
          </a:p>
          <a:p>
            <a:pPr lvl="1"/>
            <a:r>
              <a:rPr lang="en-US"/>
              <a:t>Charlotte Roberts, Performance Management Manager, QAPMA</a:t>
            </a:r>
          </a:p>
          <a:p>
            <a:pPr lvl="1"/>
            <a:r>
              <a:rPr lang="en-US"/>
              <a:t>Ian Paregol, Executive Director, DC Coalition of Disability Services Providers</a:t>
            </a:r>
          </a:p>
          <a:p>
            <a:r>
              <a:rPr lang="en-US" sz="2000"/>
              <a:t>Meeting date and time</a:t>
            </a:r>
          </a:p>
          <a:p>
            <a:pPr lvl="1"/>
            <a:r>
              <a:rPr lang="en-US"/>
              <a:t>3</a:t>
            </a:r>
            <a:r>
              <a:rPr lang="en-US" baseline="30000"/>
              <a:t>rd</a:t>
            </a:r>
            <a:r>
              <a:rPr lang="en-US"/>
              <a:t> Monday of the month; from 10:00 am to 11:00 am</a:t>
            </a:r>
          </a:p>
          <a:p>
            <a:pPr lvl="1"/>
            <a:endParaRPr lang="en-US"/>
          </a:p>
        </p:txBody>
      </p:sp>
      <p:sp>
        <p:nvSpPr>
          <p:cNvPr id="6" name="Title 5">
            <a:extLst>
              <a:ext uri="{FF2B5EF4-FFF2-40B4-BE49-F238E27FC236}">
                <a16:creationId xmlns:a16="http://schemas.microsoft.com/office/drawing/2014/main" id="{E59B4559-524D-4B00-BC22-FB0E18B15378}"/>
              </a:ext>
            </a:extLst>
          </p:cNvPr>
          <p:cNvSpPr>
            <a:spLocks noGrp="1"/>
          </p:cNvSpPr>
          <p:nvPr>
            <p:ph type="title"/>
          </p:nvPr>
        </p:nvSpPr>
        <p:spPr>
          <a:xfrm>
            <a:off x="914400" y="780491"/>
            <a:ext cx="7315200" cy="830595"/>
          </a:xfrm>
        </p:spPr>
        <p:txBody>
          <a:bodyPr/>
          <a:lstStyle/>
          <a:p>
            <a:r>
              <a:rPr lang="en-US" sz="4400"/>
              <a:t>Culture of Quality Committee</a:t>
            </a:r>
          </a:p>
        </p:txBody>
      </p:sp>
      <p:sp>
        <p:nvSpPr>
          <p:cNvPr id="4" name="Text Placeholder 3">
            <a:extLst>
              <a:ext uri="{FF2B5EF4-FFF2-40B4-BE49-F238E27FC236}">
                <a16:creationId xmlns:a16="http://schemas.microsoft.com/office/drawing/2014/main" id="{DE633269-F475-497E-A128-2FF6CD5D2CE7}"/>
              </a:ext>
            </a:extLst>
          </p:cNvPr>
          <p:cNvSpPr>
            <a:spLocks noGrp="1"/>
          </p:cNvSpPr>
          <p:nvPr>
            <p:ph type="body" sz="quarter" idx="3"/>
          </p:nvPr>
        </p:nvSpPr>
        <p:spPr>
          <a:xfrm>
            <a:off x="4645025" y="1611086"/>
            <a:ext cx="3584575" cy="565893"/>
          </a:xfrm>
        </p:spPr>
        <p:txBody>
          <a:bodyPr/>
          <a:lstStyle/>
          <a:p>
            <a:r>
              <a:rPr lang="en-US"/>
              <a:t>Data Subcommittee</a:t>
            </a:r>
          </a:p>
        </p:txBody>
      </p:sp>
      <p:sp>
        <p:nvSpPr>
          <p:cNvPr id="3" name="Content Placeholder 2">
            <a:extLst>
              <a:ext uri="{FF2B5EF4-FFF2-40B4-BE49-F238E27FC236}">
                <a16:creationId xmlns:a16="http://schemas.microsoft.com/office/drawing/2014/main" id="{0FE67F5B-7B16-4E17-B5FD-DC63764073E0}"/>
              </a:ext>
            </a:extLst>
          </p:cNvPr>
          <p:cNvSpPr>
            <a:spLocks noGrp="1"/>
          </p:cNvSpPr>
          <p:nvPr>
            <p:ph sz="half" idx="2"/>
          </p:nvPr>
        </p:nvSpPr>
        <p:spPr>
          <a:xfrm>
            <a:off x="914400" y="2367643"/>
            <a:ext cx="3582988" cy="3988707"/>
          </a:xfrm>
        </p:spPr>
        <p:txBody>
          <a:bodyPr lIns="91440" tIns="45720" rIns="91440" bIns="45720" anchor="t"/>
          <a:lstStyle/>
          <a:p>
            <a:r>
              <a:rPr lang="en-US" sz="2000"/>
              <a:t>Co-Chairs</a:t>
            </a:r>
          </a:p>
          <a:p>
            <a:pPr lvl="1"/>
            <a:r>
              <a:rPr lang="en-US"/>
              <a:t>Vacant</a:t>
            </a:r>
          </a:p>
          <a:p>
            <a:pPr lvl="1"/>
            <a:r>
              <a:rPr lang="en-US"/>
              <a:t>Vacant</a:t>
            </a:r>
          </a:p>
          <a:p>
            <a:r>
              <a:rPr lang="en-US" sz="2000"/>
              <a:t>Meeting date and time</a:t>
            </a:r>
          </a:p>
          <a:p>
            <a:pPr lvl="1"/>
            <a:r>
              <a:rPr lang="en-US"/>
              <a:t>1</a:t>
            </a:r>
            <a:r>
              <a:rPr lang="en-US" baseline="30000"/>
              <a:t>st</a:t>
            </a:r>
            <a:r>
              <a:rPr lang="en-US"/>
              <a:t> Thursday of the month; from 10:00 am to 11:00 am</a:t>
            </a:r>
          </a:p>
          <a:p>
            <a:pPr lvl="1"/>
            <a:endParaRPr lang="en-US"/>
          </a:p>
          <a:p>
            <a:pPr lvl="1"/>
            <a:endParaRPr lang="en-US"/>
          </a:p>
        </p:txBody>
      </p:sp>
    </p:spTree>
    <p:extLst>
      <p:ext uri="{BB962C8B-B14F-4D97-AF65-F5344CB8AC3E}">
        <p14:creationId xmlns:p14="http://schemas.microsoft.com/office/powerpoint/2010/main" val="364075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24863-C265-4B60-B338-62DAC4F304FA}"/>
              </a:ext>
            </a:extLst>
          </p:cNvPr>
          <p:cNvSpPr>
            <a:spLocks noGrp="1"/>
          </p:cNvSpPr>
          <p:nvPr>
            <p:ph type="body" sz="half" idx="2"/>
          </p:nvPr>
        </p:nvSpPr>
        <p:spPr>
          <a:xfrm>
            <a:off x="523783" y="2172747"/>
            <a:ext cx="7618731" cy="4484915"/>
          </a:xfrm>
        </p:spPr>
        <p:txBody>
          <a:bodyPr lIns="0" tIns="0" rIns="0" bIns="0" anchor="t"/>
          <a:lstStyle/>
          <a:p>
            <a:r>
              <a:rPr lang="en-US" sz="2800">
                <a:solidFill>
                  <a:srgbClr val="FF0000"/>
                </a:solidFill>
              </a:rPr>
              <a:t>Culture of Quality Committee</a:t>
            </a:r>
          </a:p>
          <a:p>
            <a:pPr marL="457200" indent="-457200">
              <a:buFont typeface="Arial" panose="020B0604020202020204" pitchFamily="34" charset="0"/>
              <a:buChar char="•"/>
            </a:pPr>
            <a:r>
              <a:rPr lang="en-US" sz="2800"/>
              <a:t>Shasta Brown: </a:t>
            </a:r>
            <a:r>
              <a:rPr lang="en-US" sz="2800">
                <a:hlinkClick r:id="rId2"/>
              </a:rPr>
              <a:t>Shasta.Brown@dc.gov</a:t>
            </a:r>
            <a:endParaRPr lang="en-US" sz="2800"/>
          </a:p>
          <a:p>
            <a:pPr marL="457200" indent="-457200">
              <a:buFont typeface="Arial" panose="020B0604020202020204" pitchFamily="34" charset="0"/>
              <a:buChar char="•"/>
            </a:pPr>
            <a:r>
              <a:rPr lang="en-US" sz="2800"/>
              <a:t>Jimi Lethbridge: </a:t>
            </a:r>
            <a:r>
              <a:rPr lang="en-US" sz="2800">
                <a:hlinkClick r:id="rId3"/>
              </a:rPr>
              <a:t>jlethbridge@dcqualitytrust.org</a:t>
            </a:r>
            <a:endParaRPr lang="en-US" sz="2800"/>
          </a:p>
          <a:p>
            <a:endParaRPr lang="en-US" sz="2800"/>
          </a:p>
          <a:p>
            <a:r>
              <a:rPr lang="en-US" sz="2800">
                <a:solidFill>
                  <a:srgbClr val="FF0000"/>
                </a:solidFill>
              </a:rPr>
              <a:t>Tools Subcommittee</a:t>
            </a:r>
          </a:p>
          <a:p>
            <a:pPr marL="457200" indent="-457200">
              <a:buFont typeface="Arial" panose="020B0604020202020204" pitchFamily="34" charset="0"/>
              <a:buChar char="•"/>
            </a:pPr>
            <a:r>
              <a:rPr lang="en-US" sz="2800"/>
              <a:t>Shasta Brown: </a:t>
            </a:r>
            <a:r>
              <a:rPr lang="en-US" sz="2800">
                <a:hlinkClick r:id="rId2"/>
              </a:rPr>
              <a:t>Shasta.Brown@dc.gov</a:t>
            </a:r>
            <a:r>
              <a:rPr lang="en-US" sz="2800"/>
              <a:t> </a:t>
            </a:r>
          </a:p>
          <a:p>
            <a:pPr marL="457200" indent="-457200">
              <a:buFont typeface="Arial" panose="020B0604020202020204" pitchFamily="34" charset="0"/>
              <a:buChar char="•"/>
            </a:pPr>
            <a:endParaRPr lang="en-US" sz="2800"/>
          </a:p>
          <a:p>
            <a:r>
              <a:rPr lang="en-US" sz="2800">
                <a:solidFill>
                  <a:srgbClr val="FF0000"/>
                </a:solidFill>
              </a:rPr>
              <a:t>Data Subcommittee</a:t>
            </a:r>
          </a:p>
          <a:p>
            <a:pPr marL="457200" indent="-457200">
              <a:buFont typeface="Arial" panose="020B0604020202020204" pitchFamily="34" charset="0"/>
              <a:buChar char="•"/>
            </a:pPr>
            <a:r>
              <a:rPr lang="en-US" sz="2800"/>
              <a:t>Charlotte Roberts: </a:t>
            </a:r>
            <a:r>
              <a:rPr lang="en-US" sz="2800">
                <a:hlinkClick r:id="rId4"/>
              </a:rPr>
              <a:t>Charlotte.Roberts@dc.gov</a:t>
            </a:r>
            <a:endParaRPr lang="en-US" sz="2800"/>
          </a:p>
          <a:p>
            <a:pPr marL="457200" indent="-457200">
              <a:buFont typeface="Arial" panose="020B0604020202020204" pitchFamily="34" charset="0"/>
              <a:buChar char="•"/>
            </a:pPr>
            <a:r>
              <a:rPr lang="en-US" sz="2800"/>
              <a:t>Ian Paregol: </a:t>
            </a:r>
            <a:r>
              <a:rPr lang="en-US" sz="2800">
                <a:hlinkClick r:id="rId5"/>
              </a:rPr>
              <a:t>Iparegol@dc-coalition.org</a:t>
            </a:r>
            <a:endParaRPr lang="en-US" sz="2800"/>
          </a:p>
          <a:p>
            <a:pPr marL="457200" indent="-45720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15606BA2-F897-47D5-BED8-88FBB9DEB830}"/>
              </a:ext>
            </a:extLst>
          </p:cNvPr>
          <p:cNvSpPr>
            <a:spLocks noGrp="1"/>
          </p:cNvSpPr>
          <p:nvPr>
            <p:ph type="title"/>
          </p:nvPr>
        </p:nvSpPr>
        <p:spPr>
          <a:xfrm>
            <a:off x="631922" y="898279"/>
            <a:ext cx="7315200" cy="598714"/>
          </a:xfrm>
        </p:spPr>
        <p:txBody>
          <a:bodyPr/>
          <a:lstStyle/>
          <a:p>
            <a:r>
              <a:rPr lang="en-US" sz="4000"/>
              <a:t>Contact</a:t>
            </a:r>
          </a:p>
        </p:txBody>
      </p:sp>
      <p:pic>
        <p:nvPicPr>
          <p:cNvPr id="6" name="Picture 5">
            <a:extLst>
              <a:ext uri="{FF2B5EF4-FFF2-40B4-BE49-F238E27FC236}">
                <a16:creationId xmlns:a16="http://schemas.microsoft.com/office/drawing/2014/main" id="{D42A05D9-708C-4BD5-9F77-75BC9E3D3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2514" y="5795596"/>
            <a:ext cx="819150" cy="862066"/>
          </a:xfrm>
          <a:prstGeom prst="rect">
            <a:avLst/>
          </a:prstGeom>
        </p:spPr>
      </p:pic>
    </p:spTree>
    <p:extLst>
      <p:ext uri="{BB962C8B-B14F-4D97-AF65-F5344CB8AC3E}">
        <p14:creationId xmlns:p14="http://schemas.microsoft.com/office/powerpoint/2010/main" val="399000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5" name="TextBox 24">
            <a:extLst>
              <a:ext uri="{FF2B5EF4-FFF2-40B4-BE49-F238E27FC236}">
                <a16:creationId xmlns:a16="http://schemas.microsoft.com/office/drawing/2014/main" id="{2ED3C0E9-BBD6-13F0-E69D-E4A154EC31B9}"/>
              </a:ext>
            </a:extLst>
          </p:cNvPr>
          <p:cNvSpPr txBox="1"/>
          <p:nvPr/>
        </p:nvSpPr>
        <p:spPr>
          <a:xfrm>
            <a:off x="4224260" y="3610348"/>
            <a:ext cx="3258766" cy="954107"/>
          </a:xfrm>
          <a:prstGeom prst="rect">
            <a:avLst/>
          </a:prstGeom>
          <a:noFill/>
        </p:spPr>
        <p:txBody>
          <a:bodyPr wrap="square">
            <a:spAutoFit/>
          </a:bodyPr>
          <a:lstStyle/>
          <a:p>
            <a:pPr marL="0" marR="0" algn="ctr" eaLnBrk="0">
              <a:lnSpc>
                <a:spcPct val="80000"/>
              </a:lnSpc>
              <a:spcBef>
                <a:spcPts val="360"/>
              </a:spcBef>
              <a:spcAft>
                <a:spcPts val="540"/>
              </a:spcAft>
            </a:pPr>
            <a:r>
              <a:rPr lang="en-US" sz="3500" spc="-50">
                <a:solidFill>
                  <a:srgbClr val="000000"/>
                </a:solidFill>
                <a:effectLst/>
                <a:latin typeface="Neutra Text" panose="02000000000000000000" pitchFamily="50" charset="0"/>
                <a:ea typeface="Times New Roman" panose="02020603050405020304" pitchFamily="18" charset="0"/>
                <a:cs typeface="Franklin Gothic Book" panose="020B0503020102020204" pitchFamily="34" charset="0"/>
              </a:rPr>
              <a:t>Person Centered Practices</a:t>
            </a:r>
            <a:endParaRPr lang="en-US" sz="1200">
              <a:effectLst/>
              <a:latin typeface="Neutra Text" panose="02000000000000000000" pitchFamily="50" charset="0"/>
              <a:ea typeface="Times New Roman" panose="02020603050405020304" pitchFamily="18" charset="0"/>
            </a:endParaRPr>
          </a:p>
        </p:txBody>
      </p:sp>
      <p:pic>
        <p:nvPicPr>
          <p:cNvPr id="3" name="Picture 2">
            <a:extLst>
              <a:ext uri="{FF2B5EF4-FFF2-40B4-BE49-F238E27FC236}">
                <a16:creationId xmlns:a16="http://schemas.microsoft.com/office/drawing/2014/main" id="{7B6541D2-BFD1-CC39-C578-0F668E8D8707}"/>
              </a:ext>
            </a:extLst>
          </p:cNvPr>
          <p:cNvPicPr>
            <a:picLocks noChangeAspect="1"/>
          </p:cNvPicPr>
          <p:nvPr/>
        </p:nvPicPr>
        <p:blipFill>
          <a:blip r:embed="rId4"/>
          <a:stretch>
            <a:fillRect/>
          </a:stretch>
        </p:blipFill>
        <p:spPr>
          <a:xfrm>
            <a:off x="1182790" y="2357619"/>
            <a:ext cx="2793000" cy="2793000"/>
          </a:xfrm>
          <a:prstGeom prst="rect">
            <a:avLst/>
          </a:prstGeom>
        </p:spPr>
      </p:pic>
    </p:spTree>
    <p:extLst>
      <p:ext uri="{BB962C8B-B14F-4D97-AF65-F5344CB8AC3E}">
        <p14:creationId xmlns:p14="http://schemas.microsoft.com/office/powerpoint/2010/main" val="187278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98BC0-9CE7-DA5F-3580-0D0AB828CDAE}"/>
              </a:ext>
            </a:extLst>
          </p:cNvPr>
          <p:cNvSpPr>
            <a:spLocks noGrp="1"/>
          </p:cNvSpPr>
          <p:nvPr>
            <p:ph idx="1"/>
          </p:nvPr>
        </p:nvSpPr>
        <p:spPr>
          <a:xfrm>
            <a:off x="914400" y="2951262"/>
            <a:ext cx="7772400" cy="3550084"/>
          </a:xfrm>
        </p:spPr>
        <p:txBody>
          <a:bodyPr lIns="91440" tIns="45720" rIns="91440" bIns="45720" anchor="t"/>
          <a:lstStyle/>
          <a:p>
            <a:pPr marL="0" indent="0">
              <a:buNone/>
            </a:pPr>
            <a:r>
              <a:rPr lang="en-US"/>
              <a:t>The Person- Centered Practices group is comprised of both DDS Trainers and  Coaches. We also welcome others who would like to participate in a creative brainstorm effort to identify how to can integrate PCO theory and tools in both the provider community and with DDS. </a:t>
            </a:r>
          </a:p>
        </p:txBody>
      </p:sp>
      <p:pic>
        <p:nvPicPr>
          <p:cNvPr id="4" name="Picture 3">
            <a:extLst>
              <a:ext uri="{FF2B5EF4-FFF2-40B4-BE49-F238E27FC236}">
                <a16:creationId xmlns:a16="http://schemas.microsoft.com/office/drawing/2014/main" id="{E502BAA6-8542-0D93-212C-84C6F511ACF2}"/>
              </a:ext>
            </a:extLst>
          </p:cNvPr>
          <p:cNvPicPr>
            <a:picLocks noChangeAspect="1"/>
          </p:cNvPicPr>
          <p:nvPr/>
        </p:nvPicPr>
        <p:blipFill>
          <a:blip r:embed="rId2"/>
          <a:stretch>
            <a:fillRect/>
          </a:stretch>
        </p:blipFill>
        <p:spPr>
          <a:xfrm>
            <a:off x="1985506" y="1476374"/>
            <a:ext cx="1266092" cy="1266092"/>
          </a:xfrm>
          <a:prstGeom prst="rect">
            <a:avLst/>
          </a:prstGeom>
        </p:spPr>
      </p:pic>
      <p:sp>
        <p:nvSpPr>
          <p:cNvPr id="6" name="TextBox 5">
            <a:extLst>
              <a:ext uri="{FF2B5EF4-FFF2-40B4-BE49-F238E27FC236}">
                <a16:creationId xmlns:a16="http://schemas.microsoft.com/office/drawing/2014/main" id="{244D7FE4-79C6-EB28-0734-9E51A26F0240}"/>
              </a:ext>
            </a:extLst>
          </p:cNvPr>
          <p:cNvSpPr txBox="1"/>
          <p:nvPr/>
        </p:nvSpPr>
        <p:spPr>
          <a:xfrm>
            <a:off x="3630948" y="1629730"/>
            <a:ext cx="3825902" cy="964880"/>
          </a:xfrm>
          <a:prstGeom prst="rect">
            <a:avLst/>
          </a:prstGeom>
          <a:noFill/>
        </p:spPr>
        <p:txBody>
          <a:bodyPr wrap="square">
            <a:spAutoFit/>
          </a:bodyPr>
          <a:lstStyle/>
          <a:p>
            <a:pPr marL="0" marR="0" algn="ctr" eaLnBrk="0">
              <a:lnSpc>
                <a:spcPct val="80000"/>
              </a:lnSpc>
              <a:spcBef>
                <a:spcPts val="360"/>
              </a:spcBef>
              <a:spcAft>
                <a:spcPts val="540"/>
              </a:spcAft>
            </a:pPr>
            <a:r>
              <a:rPr lang="en-US" sz="3500" spc="-50">
                <a:solidFill>
                  <a:srgbClr val="000000"/>
                </a:solidFill>
                <a:effectLst/>
                <a:latin typeface="Neutra Text" panose="02000000000000000000" pitchFamily="50" charset="0"/>
                <a:ea typeface="Times New Roman" panose="02020603050405020304" pitchFamily="18" charset="0"/>
                <a:cs typeface="Franklin Gothic Book" panose="020B0503020102020204" pitchFamily="34" charset="0"/>
              </a:rPr>
              <a:t>Person Centered Practices</a:t>
            </a:r>
            <a:endParaRPr lang="en-US" sz="1200">
              <a:effectLst/>
              <a:latin typeface="Neutra Text" panose="02000000000000000000" pitchFamily="50" charset="0"/>
              <a:ea typeface="Times New Roman" panose="02020603050405020304" pitchFamily="18" charset="0"/>
            </a:endParaRPr>
          </a:p>
        </p:txBody>
      </p:sp>
    </p:spTree>
    <p:extLst>
      <p:ext uri="{BB962C8B-B14F-4D97-AF65-F5344CB8AC3E}">
        <p14:creationId xmlns:p14="http://schemas.microsoft.com/office/powerpoint/2010/main" val="405912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98BC0-9CE7-DA5F-3580-0D0AB828CDAE}"/>
              </a:ext>
            </a:extLst>
          </p:cNvPr>
          <p:cNvSpPr>
            <a:spLocks noGrp="1"/>
          </p:cNvSpPr>
          <p:nvPr>
            <p:ph idx="1"/>
          </p:nvPr>
        </p:nvSpPr>
        <p:spPr/>
        <p:txBody>
          <a:bodyPr lIns="91440" tIns="45720" rIns="91440" bIns="45720" anchor="t"/>
          <a:lstStyle/>
          <a:p>
            <a:pPr marL="0" indent="0">
              <a:buNone/>
            </a:pPr>
            <a:r>
              <a:rPr lang="en-US"/>
              <a:t>Mission: </a:t>
            </a:r>
          </a:p>
          <a:p>
            <a:pPr marL="0" indent="0">
              <a:buNone/>
            </a:pPr>
            <a:r>
              <a:rPr lang="en-US"/>
              <a:t>To brainstorm and create thoughtful Person- Centered outcomes for internal and external stakeholders.  </a:t>
            </a:r>
          </a:p>
        </p:txBody>
      </p:sp>
      <p:pic>
        <p:nvPicPr>
          <p:cNvPr id="4" name="Picture 3">
            <a:extLst>
              <a:ext uri="{FF2B5EF4-FFF2-40B4-BE49-F238E27FC236}">
                <a16:creationId xmlns:a16="http://schemas.microsoft.com/office/drawing/2014/main" id="{E502BAA6-8542-0D93-212C-84C6F511ACF2}"/>
              </a:ext>
            </a:extLst>
          </p:cNvPr>
          <p:cNvPicPr>
            <a:picLocks noChangeAspect="1"/>
          </p:cNvPicPr>
          <p:nvPr/>
        </p:nvPicPr>
        <p:blipFill>
          <a:blip r:embed="rId2"/>
          <a:stretch>
            <a:fillRect/>
          </a:stretch>
        </p:blipFill>
        <p:spPr>
          <a:xfrm>
            <a:off x="1985506" y="1476374"/>
            <a:ext cx="1266092" cy="1266092"/>
          </a:xfrm>
          <a:prstGeom prst="rect">
            <a:avLst/>
          </a:prstGeom>
        </p:spPr>
      </p:pic>
      <p:sp>
        <p:nvSpPr>
          <p:cNvPr id="6" name="TextBox 5">
            <a:extLst>
              <a:ext uri="{FF2B5EF4-FFF2-40B4-BE49-F238E27FC236}">
                <a16:creationId xmlns:a16="http://schemas.microsoft.com/office/drawing/2014/main" id="{244D7FE4-79C6-EB28-0734-9E51A26F0240}"/>
              </a:ext>
            </a:extLst>
          </p:cNvPr>
          <p:cNvSpPr txBox="1"/>
          <p:nvPr/>
        </p:nvSpPr>
        <p:spPr>
          <a:xfrm>
            <a:off x="3630948" y="1629730"/>
            <a:ext cx="3825902" cy="964880"/>
          </a:xfrm>
          <a:prstGeom prst="rect">
            <a:avLst/>
          </a:prstGeom>
          <a:noFill/>
        </p:spPr>
        <p:txBody>
          <a:bodyPr wrap="square">
            <a:spAutoFit/>
          </a:bodyPr>
          <a:lstStyle/>
          <a:p>
            <a:pPr marL="0" marR="0" algn="ctr" eaLnBrk="0">
              <a:lnSpc>
                <a:spcPct val="80000"/>
              </a:lnSpc>
              <a:spcBef>
                <a:spcPts val="360"/>
              </a:spcBef>
              <a:spcAft>
                <a:spcPts val="540"/>
              </a:spcAft>
            </a:pPr>
            <a:r>
              <a:rPr lang="en-US" sz="3500" spc="-50">
                <a:solidFill>
                  <a:srgbClr val="000000"/>
                </a:solidFill>
                <a:effectLst/>
                <a:latin typeface="Neutra Text" panose="02000000000000000000" pitchFamily="50" charset="0"/>
                <a:ea typeface="Times New Roman" panose="02020603050405020304" pitchFamily="18" charset="0"/>
                <a:cs typeface="Franklin Gothic Book" panose="020B0503020102020204" pitchFamily="34" charset="0"/>
              </a:rPr>
              <a:t>Person Centered Practices</a:t>
            </a:r>
            <a:endParaRPr lang="en-US" sz="1200">
              <a:effectLst/>
              <a:latin typeface="Neutra Text" panose="02000000000000000000" pitchFamily="50" charset="0"/>
              <a:ea typeface="Times New Roman" panose="02020603050405020304" pitchFamily="18" charset="0"/>
            </a:endParaRPr>
          </a:p>
        </p:txBody>
      </p:sp>
    </p:spTree>
    <p:extLst>
      <p:ext uri="{BB962C8B-B14F-4D97-AF65-F5344CB8AC3E}">
        <p14:creationId xmlns:p14="http://schemas.microsoft.com/office/powerpoint/2010/main" val="2903580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2" name="Content Placeholder 11">
            <a:extLst>
              <a:ext uri="{FF2B5EF4-FFF2-40B4-BE49-F238E27FC236}">
                <a16:creationId xmlns:a16="http://schemas.microsoft.com/office/drawing/2014/main" id="{10B574D0-B97B-75F8-D148-AF6549368D9C}"/>
              </a:ext>
            </a:extLst>
          </p:cNvPr>
          <p:cNvSpPr>
            <a:spLocks noGrp="1"/>
          </p:cNvSpPr>
          <p:nvPr>
            <p:ph idx="1"/>
          </p:nvPr>
        </p:nvSpPr>
        <p:spPr>
          <a:xfrm>
            <a:off x="1819072" y="1672987"/>
            <a:ext cx="5515583" cy="4253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en-US" sz="2000">
              <a:latin typeface="Neutra Text" panose="02000000000000000000" pitchFamily="50" charset="0"/>
            </a:endParaRPr>
          </a:p>
          <a:p>
            <a:pPr marL="0" indent="0" algn="ctr">
              <a:buNone/>
            </a:pPr>
            <a:r>
              <a:rPr lang="en-US" sz="2800">
                <a:latin typeface="Neutra Text" panose="02000000000000000000" pitchFamily="50" charset="0"/>
              </a:rPr>
              <a:t>The Next PCO Stakeholders Meeting will be </a:t>
            </a:r>
          </a:p>
          <a:p>
            <a:pPr marL="0" indent="0" algn="ctr">
              <a:buNone/>
            </a:pPr>
            <a:r>
              <a:rPr lang="en-US" sz="2800" b="1">
                <a:latin typeface="Neutra Text" panose="02000000000000000000" pitchFamily="50" charset="0"/>
              </a:rPr>
              <a:t>February 2024</a:t>
            </a:r>
          </a:p>
          <a:p>
            <a:pPr marL="0" indent="0" algn="ctr">
              <a:buNone/>
            </a:pPr>
            <a:endParaRPr lang="en-US" sz="2000" b="1">
              <a:latin typeface="Neutra Text" panose="02000000000000000000" pitchFamily="50" charset="0"/>
            </a:endParaRPr>
          </a:p>
          <a:p>
            <a:pPr marL="0" indent="0" algn="ctr">
              <a:buNone/>
            </a:pPr>
            <a:r>
              <a:rPr lang="en-US" sz="2000" b="1">
                <a:latin typeface="Neutra Text" panose="02000000000000000000" pitchFamily="50" charset="0"/>
              </a:rPr>
              <a:t>Please reach out to me at:</a:t>
            </a:r>
          </a:p>
          <a:p>
            <a:pPr marL="0" indent="0" algn="ctr">
              <a:buNone/>
            </a:pPr>
            <a:r>
              <a:rPr lang="en-US" sz="2000" b="1">
                <a:latin typeface="Neutra Text" panose="02000000000000000000" pitchFamily="50" charset="0"/>
                <a:hlinkClick r:id="rId4"/>
              </a:rPr>
              <a:t>andre.white@dc.gov</a:t>
            </a:r>
            <a:r>
              <a:rPr lang="en-US" sz="2000" b="1">
                <a:latin typeface="Neutra Text" panose="02000000000000000000" pitchFamily="50" charset="0"/>
              </a:rPr>
              <a:t> </a:t>
            </a:r>
          </a:p>
          <a:p>
            <a:pPr marL="0" indent="0" algn="ctr">
              <a:buNone/>
            </a:pPr>
            <a:endParaRPr lang="en-US" sz="2000">
              <a:latin typeface="Neutra Text" panose="02000000000000000000"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257C-86E8-F4E5-E4C7-9DCDD467F7FE}"/>
              </a:ext>
            </a:extLst>
          </p:cNvPr>
          <p:cNvSpPr>
            <a:spLocks noGrp="1"/>
          </p:cNvSpPr>
          <p:nvPr>
            <p:ph type="title"/>
          </p:nvPr>
        </p:nvSpPr>
        <p:spPr/>
        <p:txBody>
          <a:bodyPr>
            <a:normAutofit fontScale="90000"/>
          </a:bodyPr>
          <a:lstStyle/>
          <a:p>
            <a:r>
              <a:rPr lang="en-US"/>
              <a:t>Here is what we know? </a:t>
            </a:r>
            <a:br>
              <a:rPr lang="en-US"/>
            </a:br>
            <a:endParaRPr lang="en-US"/>
          </a:p>
        </p:txBody>
      </p:sp>
      <p:sp>
        <p:nvSpPr>
          <p:cNvPr id="21" name="TextBox 20">
            <a:extLst>
              <a:ext uri="{FF2B5EF4-FFF2-40B4-BE49-F238E27FC236}">
                <a16:creationId xmlns:a16="http://schemas.microsoft.com/office/drawing/2014/main" id="{416D68A1-587B-DE8A-D024-A0B5911966D5}"/>
              </a:ext>
            </a:extLst>
          </p:cNvPr>
          <p:cNvSpPr txBox="1"/>
          <p:nvPr/>
        </p:nvSpPr>
        <p:spPr>
          <a:xfrm>
            <a:off x="3713170" y="2767280"/>
            <a:ext cx="2055783" cy="1323439"/>
          </a:xfrm>
          <a:prstGeom prst="rect">
            <a:avLst/>
          </a:prstGeom>
          <a:solidFill>
            <a:srgbClr val="00B0F0"/>
          </a:solidFill>
        </p:spPr>
        <p:txBody>
          <a:bodyPr wrap="square" rtlCol="0">
            <a:spAutoFit/>
          </a:bodyPr>
          <a:lstStyle/>
          <a:p>
            <a:r>
              <a:rPr lang="en-US" sz="1600">
                <a:latin typeface="Neutra Text" panose="02000000000000000000" pitchFamily="50" charset="0"/>
              </a:rPr>
              <a:t>Training in person centered plan writing, by itself, results in better paper not better lives </a:t>
            </a:r>
          </a:p>
        </p:txBody>
      </p:sp>
      <p:sp>
        <p:nvSpPr>
          <p:cNvPr id="25" name="TextBox 24">
            <a:extLst>
              <a:ext uri="{FF2B5EF4-FFF2-40B4-BE49-F238E27FC236}">
                <a16:creationId xmlns:a16="http://schemas.microsoft.com/office/drawing/2014/main" id="{51243C4E-F183-007D-FB72-5FDB68DC53B6}"/>
              </a:ext>
            </a:extLst>
          </p:cNvPr>
          <p:cNvSpPr txBox="1"/>
          <p:nvPr/>
        </p:nvSpPr>
        <p:spPr>
          <a:xfrm>
            <a:off x="1671572" y="1276858"/>
            <a:ext cx="1986027" cy="1323439"/>
          </a:xfrm>
          <a:prstGeom prst="rect">
            <a:avLst/>
          </a:prstGeom>
          <a:solidFill>
            <a:srgbClr val="00B0F0"/>
          </a:solidFill>
        </p:spPr>
        <p:txBody>
          <a:bodyPr wrap="square" rtlCol="0">
            <a:spAutoFit/>
          </a:bodyPr>
          <a:lstStyle/>
          <a:p>
            <a:r>
              <a:rPr lang="en-US" sz="1600">
                <a:latin typeface="Neutra Text" panose="02000000000000000000" pitchFamily="50" charset="0"/>
              </a:rPr>
              <a:t>Training introduces skills- it does not result in the use of the skills </a:t>
            </a:r>
          </a:p>
          <a:p>
            <a:endParaRPr lang="en-US" sz="1600">
              <a:latin typeface="Neutra Text" panose="02000000000000000000" pitchFamily="50" charset="0"/>
            </a:endParaRPr>
          </a:p>
        </p:txBody>
      </p:sp>
      <p:sp>
        <p:nvSpPr>
          <p:cNvPr id="26" name="TextBox 25">
            <a:extLst>
              <a:ext uri="{FF2B5EF4-FFF2-40B4-BE49-F238E27FC236}">
                <a16:creationId xmlns:a16="http://schemas.microsoft.com/office/drawing/2014/main" id="{EC158824-275D-1F17-F472-DEACE1130082}"/>
              </a:ext>
            </a:extLst>
          </p:cNvPr>
          <p:cNvSpPr txBox="1"/>
          <p:nvPr/>
        </p:nvSpPr>
        <p:spPr>
          <a:xfrm>
            <a:off x="5905309" y="1276858"/>
            <a:ext cx="1496927" cy="1777410"/>
          </a:xfrm>
          <a:prstGeom prst="rect">
            <a:avLst/>
          </a:prstGeom>
          <a:solidFill>
            <a:srgbClr val="00B0F0"/>
          </a:solidFill>
        </p:spPr>
        <p:txBody>
          <a:bodyPr wrap="square" rtlCol="0">
            <a:spAutoFit/>
          </a:bodyPr>
          <a:lstStyle/>
          <a:p>
            <a:r>
              <a:rPr lang="en-US" sz="1600">
                <a:latin typeface="Neutra Text" panose="02000000000000000000" pitchFamily="50" charset="0"/>
              </a:rPr>
              <a:t>Coaches/ DSP/ Staff-  implement the skills but must have ongoing support</a:t>
            </a:r>
          </a:p>
          <a:p>
            <a:endParaRPr lang="en-US" sz="1350"/>
          </a:p>
        </p:txBody>
      </p:sp>
      <p:sp>
        <p:nvSpPr>
          <p:cNvPr id="28" name="TextBox 27">
            <a:extLst>
              <a:ext uri="{FF2B5EF4-FFF2-40B4-BE49-F238E27FC236}">
                <a16:creationId xmlns:a16="http://schemas.microsoft.com/office/drawing/2014/main" id="{53B7DABF-AC4D-0A5D-8D7A-D19D12A1A512}"/>
              </a:ext>
            </a:extLst>
          </p:cNvPr>
          <p:cNvSpPr txBox="1"/>
          <p:nvPr/>
        </p:nvSpPr>
        <p:spPr>
          <a:xfrm>
            <a:off x="5960880" y="3133916"/>
            <a:ext cx="1496927" cy="2062103"/>
          </a:xfrm>
          <a:prstGeom prst="rect">
            <a:avLst/>
          </a:prstGeom>
          <a:solidFill>
            <a:srgbClr val="00B0F0"/>
          </a:solidFill>
        </p:spPr>
        <p:txBody>
          <a:bodyPr wrap="square" rtlCol="0">
            <a:spAutoFit/>
          </a:bodyPr>
          <a:lstStyle/>
          <a:p>
            <a:r>
              <a:rPr lang="en-US" sz="1600">
                <a:latin typeface="Neutra Text" panose="02000000000000000000" pitchFamily="50" charset="0"/>
              </a:rPr>
              <a:t>The degree of</a:t>
            </a:r>
            <a:br>
              <a:rPr lang="en-US" sz="1600">
                <a:latin typeface="Neutra Text" panose="02000000000000000000" pitchFamily="50" charset="0"/>
              </a:rPr>
            </a:br>
            <a:r>
              <a:rPr lang="en-US" sz="1600">
                <a:latin typeface="Neutra Text" panose="02000000000000000000" pitchFamily="50" charset="0"/>
              </a:rPr>
              <a:t>engagement from</a:t>
            </a:r>
            <a:br>
              <a:rPr lang="en-US" sz="1600">
                <a:latin typeface="Neutra Text" panose="02000000000000000000" pitchFamily="50" charset="0"/>
              </a:rPr>
            </a:br>
            <a:r>
              <a:rPr lang="en-US" sz="1600">
                <a:latin typeface="Neutra Text" panose="02000000000000000000" pitchFamily="50" charset="0"/>
              </a:rPr>
              <a:t>leadership is the</a:t>
            </a:r>
            <a:br>
              <a:rPr lang="en-US" sz="1600">
                <a:latin typeface="Neutra Text" panose="02000000000000000000" pitchFamily="50" charset="0"/>
              </a:rPr>
            </a:br>
            <a:r>
              <a:rPr lang="en-US" sz="1600">
                <a:latin typeface="Neutra Text" panose="02000000000000000000" pitchFamily="50" charset="0"/>
              </a:rPr>
              <a:t>strongest</a:t>
            </a:r>
            <a:br>
              <a:rPr lang="en-US" sz="1600">
                <a:latin typeface="Neutra Text" panose="02000000000000000000" pitchFamily="50" charset="0"/>
              </a:rPr>
            </a:br>
            <a:r>
              <a:rPr lang="en-US" sz="1600">
                <a:latin typeface="Neutra Text" panose="02000000000000000000" pitchFamily="50" charset="0"/>
              </a:rPr>
              <a:t>predictor of</a:t>
            </a:r>
            <a:br>
              <a:rPr lang="en-US" sz="1600">
                <a:latin typeface="Neutra Text" panose="02000000000000000000" pitchFamily="50" charset="0"/>
              </a:rPr>
            </a:br>
            <a:r>
              <a:rPr lang="en-US" sz="1600">
                <a:latin typeface="Neutra Text" panose="02000000000000000000" pitchFamily="50" charset="0"/>
              </a:rPr>
              <a:t>success</a:t>
            </a:r>
          </a:p>
        </p:txBody>
      </p:sp>
      <p:sp>
        <p:nvSpPr>
          <p:cNvPr id="30" name="TextBox 29">
            <a:extLst>
              <a:ext uri="{FF2B5EF4-FFF2-40B4-BE49-F238E27FC236}">
                <a16:creationId xmlns:a16="http://schemas.microsoft.com/office/drawing/2014/main" id="{F9E48787-EB48-1E42-2954-AA3F71389D54}"/>
              </a:ext>
            </a:extLst>
          </p:cNvPr>
          <p:cNvSpPr txBox="1"/>
          <p:nvPr/>
        </p:nvSpPr>
        <p:spPr>
          <a:xfrm>
            <a:off x="1535215" y="3133916"/>
            <a:ext cx="1986028" cy="3293209"/>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n-US" sz="1600">
                <a:latin typeface="Neutra Text" panose="02000000000000000000" pitchFamily="50" charset="0"/>
              </a:rPr>
              <a:t>Systems Leaders/ CEO/Manager who are careful listener learns where the inefficiencies are in the system. </a:t>
            </a:r>
          </a:p>
          <a:p>
            <a:pPr marL="285750" indent="-285750">
              <a:buFont typeface="Arial" panose="020B0604020202020204" pitchFamily="34" charset="0"/>
              <a:buChar char="•"/>
            </a:pPr>
            <a:r>
              <a:rPr lang="en-US" sz="1600">
                <a:latin typeface="Neutra Text" panose="02000000000000000000" pitchFamily="50" charset="0"/>
              </a:rPr>
              <a:t>Where parts of the system are not working well together and develop workable solutions.  </a:t>
            </a:r>
          </a:p>
        </p:txBody>
      </p:sp>
    </p:spTree>
    <p:extLst>
      <p:ext uri="{BB962C8B-B14F-4D97-AF65-F5344CB8AC3E}">
        <p14:creationId xmlns:p14="http://schemas.microsoft.com/office/powerpoint/2010/main" val="3498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8"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0EEE-029E-4F67-7056-B36B27BA3AA3}"/>
              </a:ext>
            </a:extLst>
          </p:cNvPr>
          <p:cNvSpPr>
            <a:spLocks noGrp="1"/>
          </p:cNvSpPr>
          <p:nvPr>
            <p:ph type="ctrTitle"/>
          </p:nvPr>
        </p:nvSpPr>
        <p:spPr/>
        <p:txBody>
          <a:bodyPr>
            <a:normAutofit/>
          </a:bodyPr>
          <a:lstStyle/>
          <a:p>
            <a:pPr algn="l"/>
            <a:r>
              <a:rPr lang="en-US"/>
              <a:t>Levels of Change</a:t>
            </a:r>
          </a:p>
        </p:txBody>
      </p:sp>
      <p:sp>
        <p:nvSpPr>
          <p:cNvPr id="6" name="Subtitle 5">
            <a:extLst>
              <a:ext uri="{FF2B5EF4-FFF2-40B4-BE49-F238E27FC236}">
                <a16:creationId xmlns:a16="http://schemas.microsoft.com/office/drawing/2014/main" id="{4369E553-7DB2-6A14-88EC-D5B6D08E09C6}"/>
              </a:ext>
            </a:extLst>
          </p:cNvPr>
          <p:cNvSpPr>
            <a:spLocks noGrp="1"/>
          </p:cNvSpPr>
          <p:nvPr>
            <p:ph type="subTitle" idx="1"/>
          </p:nvPr>
        </p:nvSpPr>
        <p:spPr>
          <a:xfrm>
            <a:off x="1143000" y="3558778"/>
            <a:ext cx="3758268" cy="1241822"/>
          </a:xfrm>
        </p:spPr>
        <p:txBody>
          <a:bodyPr/>
          <a:lstStyle/>
          <a:p>
            <a:r>
              <a:rPr lang="en-US"/>
              <a:t>A Brief Overview</a:t>
            </a:r>
          </a:p>
        </p:txBody>
      </p:sp>
      <p:pic>
        <p:nvPicPr>
          <p:cNvPr id="5" name="Picture 4">
            <a:extLst>
              <a:ext uri="{FF2B5EF4-FFF2-40B4-BE49-F238E27FC236}">
                <a16:creationId xmlns:a16="http://schemas.microsoft.com/office/drawing/2014/main" id="{EBB9270B-2F5D-3930-2384-BFF1B243AD71}"/>
              </a:ext>
            </a:extLst>
          </p:cNvPr>
          <p:cNvPicPr>
            <a:picLocks noChangeAspect="1"/>
          </p:cNvPicPr>
          <p:nvPr/>
        </p:nvPicPr>
        <p:blipFill>
          <a:blip r:embed="rId2"/>
          <a:stretch>
            <a:fillRect/>
          </a:stretch>
        </p:blipFill>
        <p:spPr>
          <a:xfrm>
            <a:off x="5277359" y="1890073"/>
            <a:ext cx="3081533" cy="3199298"/>
          </a:xfrm>
          <a:prstGeom prst="rect">
            <a:avLst/>
          </a:prstGeom>
        </p:spPr>
      </p:pic>
    </p:spTree>
    <p:extLst>
      <p:ext uri="{BB962C8B-B14F-4D97-AF65-F5344CB8AC3E}">
        <p14:creationId xmlns:p14="http://schemas.microsoft.com/office/powerpoint/2010/main" val="88204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A72-52BC-9C20-3313-8FC3EC949FBA}"/>
              </a:ext>
            </a:extLst>
          </p:cNvPr>
          <p:cNvSpPr>
            <a:spLocks noGrp="1"/>
          </p:cNvSpPr>
          <p:nvPr>
            <p:ph type="title"/>
          </p:nvPr>
        </p:nvSpPr>
        <p:spPr/>
        <p:txBody>
          <a:bodyPr>
            <a:normAutofit fontScale="90000"/>
          </a:bodyPr>
          <a:lstStyle/>
          <a:p>
            <a:pPr algn="ctr"/>
            <a:r>
              <a:rPr lang="en-US"/>
              <a:t>The simplest way to look at change</a:t>
            </a:r>
          </a:p>
        </p:txBody>
      </p:sp>
      <p:sp>
        <p:nvSpPr>
          <p:cNvPr id="3" name="Content Placeholder 2">
            <a:extLst>
              <a:ext uri="{FF2B5EF4-FFF2-40B4-BE49-F238E27FC236}">
                <a16:creationId xmlns:a16="http://schemas.microsoft.com/office/drawing/2014/main" id="{5CF9C45E-D09A-4225-8817-D27FFD41C65D}"/>
              </a:ext>
            </a:extLst>
          </p:cNvPr>
          <p:cNvSpPr>
            <a:spLocks noGrp="1"/>
          </p:cNvSpPr>
          <p:nvPr>
            <p:ph sz="half" idx="1"/>
          </p:nvPr>
        </p:nvSpPr>
        <p:spPr/>
        <p:txBody>
          <a:bodyPr>
            <a:normAutofit fontScale="40000" lnSpcReduction="20000"/>
          </a:bodyPr>
          <a:lstStyle/>
          <a:p>
            <a:r>
              <a:rPr lang="en-US" sz="5100">
                <a:solidFill>
                  <a:srgbClr val="1EA234"/>
                </a:solidFill>
                <a:latin typeface="Neutra Text" panose="02000000000000000000" pitchFamily="50" charset="0"/>
              </a:rPr>
              <a:t>Those who work directly with people who use services and are supported in applying Person Centered tools change what they can change. These changes improve the lives of people who use services and are referred to as Level 1 changes.           </a:t>
            </a:r>
          </a:p>
          <a:p>
            <a:pPr marL="0" indent="0">
              <a:buNone/>
            </a:pPr>
            <a:r>
              <a:rPr lang="en-US" sz="6000">
                <a:solidFill>
                  <a:srgbClr val="1EA234"/>
                </a:solidFill>
                <a:latin typeface="Neutra Text" panose="02000000000000000000" pitchFamily="50" charset="0"/>
              </a:rPr>
              <a:t>       (Coaches, DSP, Staff) </a:t>
            </a:r>
          </a:p>
          <a:p>
            <a:endParaRPr lang="en-US"/>
          </a:p>
        </p:txBody>
      </p:sp>
      <p:pic>
        <p:nvPicPr>
          <p:cNvPr id="5" name="Content Placeholder 4">
            <a:extLst>
              <a:ext uri="{FF2B5EF4-FFF2-40B4-BE49-F238E27FC236}">
                <a16:creationId xmlns:a16="http://schemas.microsoft.com/office/drawing/2014/main" id="{6BEA4FC5-2F3B-EC66-44C6-AD8CCD72A4F7}"/>
              </a:ext>
            </a:extLst>
          </p:cNvPr>
          <p:cNvPicPr>
            <a:picLocks noGrp="1" noChangeAspect="1"/>
          </p:cNvPicPr>
          <p:nvPr>
            <p:ph sz="half" idx="2"/>
          </p:nvPr>
        </p:nvPicPr>
        <p:blipFill>
          <a:blip r:embed="rId2"/>
          <a:stretch>
            <a:fillRect/>
          </a:stretch>
        </p:blipFill>
        <p:spPr>
          <a:xfrm>
            <a:off x="5052527" y="2293900"/>
            <a:ext cx="3051110" cy="3116726"/>
          </a:xfrm>
          <a:prstGeom prst="rect">
            <a:avLst/>
          </a:prstGeom>
        </p:spPr>
      </p:pic>
    </p:spTree>
    <p:extLst>
      <p:ext uri="{BB962C8B-B14F-4D97-AF65-F5344CB8AC3E}">
        <p14:creationId xmlns:p14="http://schemas.microsoft.com/office/powerpoint/2010/main" val="151433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A72-52BC-9C20-3313-8FC3EC949FBA}"/>
              </a:ext>
            </a:extLst>
          </p:cNvPr>
          <p:cNvSpPr>
            <a:spLocks noGrp="1"/>
          </p:cNvSpPr>
          <p:nvPr>
            <p:ph type="title"/>
          </p:nvPr>
        </p:nvSpPr>
        <p:spPr/>
        <p:txBody>
          <a:bodyPr>
            <a:normAutofit fontScale="90000"/>
          </a:bodyPr>
          <a:lstStyle/>
          <a:p>
            <a:pPr algn="ctr"/>
            <a:r>
              <a:rPr lang="en-US"/>
              <a:t>The simplest way to look at change</a:t>
            </a:r>
          </a:p>
        </p:txBody>
      </p:sp>
      <p:sp>
        <p:nvSpPr>
          <p:cNvPr id="3" name="Content Placeholder 2">
            <a:extLst>
              <a:ext uri="{FF2B5EF4-FFF2-40B4-BE49-F238E27FC236}">
                <a16:creationId xmlns:a16="http://schemas.microsoft.com/office/drawing/2014/main" id="{5CF9C45E-D09A-4225-8817-D27FFD41C65D}"/>
              </a:ext>
            </a:extLst>
          </p:cNvPr>
          <p:cNvSpPr>
            <a:spLocks noGrp="1"/>
          </p:cNvSpPr>
          <p:nvPr>
            <p:ph sz="half" idx="1"/>
          </p:nvPr>
        </p:nvSpPr>
        <p:spPr/>
        <p:txBody>
          <a:bodyPr>
            <a:normAutofit fontScale="62500" lnSpcReduction="20000"/>
          </a:bodyPr>
          <a:lstStyle/>
          <a:p>
            <a:r>
              <a:rPr lang="en-US">
                <a:solidFill>
                  <a:srgbClr val="7030A0"/>
                </a:solidFill>
                <a:latin typeface="Neutra Text" panose="02000000000000000000" pitchFamily="50" charset="0"/>
              </a:rPr>
              <a:t>The Leadership group listen to what the </a:t>
            </a:r>
            <a:r>
              <a:rPr lang="en-US" sz="3200">
                <a:solidFill>
                  <a:srgbClr val="1EA234"/>
                </a:solidFill>
                <a:latin typeface="Neutra Text" panose="02000000000000000000" pitchFamily="50" charset="0"/>
              </a:rPr>
              <a:t>level 1 changers </a:t>
            </a:r>
            <a:r>
              <a:rPr lang="en-US">
                <a:solidFill>
                  <a:srgbClr val="7030A0"/>
                </a:solidFill>
                <a:latin typeface="Neutra Text" panose="02000000000000000000" pitchFamily="50" charset="0"/>
              </a:rPr>
              <a:t>have learned and looks for those things that should be celebrated and shared. They also look for those things that need to change. </a:t>
            </a:r>
          </a:p>
          <a:p>
            <a:endParaRPr lang="en-US">
              <a:solidFill>
                <a:srgbClr val="7030A0"/>
              </a:solidFill>
              <a:latin typeface="Neutra Text" panose="02000000000000000000" pitchFamily="50" charset="0"/>
            </a:endParaRPr>
          </a:p>
          <a:p>
            <a:r>
              <a:rPr lang="en-US">
                <a:solidFill>
                  <a:srgbClr val="7030A0"/>
                </a:solidFill>
                <a:latin typeface="Neutra Text" panose="02000000000000000000" pitchFamily="50" charset="0"/>
              </a:rPr>
              <a:t>The changes made by Leadership (Manager, Q’s, CEO) within their respective organizations that lead to better processes of support for people being severed, are referred to as Level 2 changes.</a:t>
            </a:r>
          </a:p>
          <a:p>
            <a:pPr marL="0" indent="0">
              <a:buNone/>
            </a:pPr>
            <a:r>
              <a:rPr lang="en-US">
                <a:solidFill>
                  <a:srgbClr val="7030A0"/>
                </a:solidFill>
                <a:latin typeface="Neutra Text" panose="02000000000000000000" pitchFamily="50" charset="0"/>
              </a:rPr>
              <a:t>	</a:t>
            </a:r>
            <a:endParaRPr lang="en-US"/>
          </a:p>
        </p:txBody>
      </p:sp>
      <p:pic>
        <p:nvPicPr>
          <p:cNvPr id="5" name="Content Placeholder 4">
            <a:extLst>
              <a:ext uri="{FF2B5EF4-FFF2-40B4-BE49-F238E27FC236}">
                <a16:creationId xmlns:a16="http://schemas.microsoft.com/office/drawing/2014/main" id="{6BEA4FC5-2F3B-EC66-44C6-AD8CCD72A4F7}"/>
              </a:ext>
            </a:extLst>
          </p:cNvPr>
          <p:cNvPicPr>
            <a:picLocks noGrp="1" noChangeAspect="1"/>
          </p:cNvPicPr>
          <p:nvPr>
            <p:ph sz="half" idx="2"/>
          </p:nvPr>
        </p:nvPicPr>
        <p:blipFill>
          <a:blip r:embed="rId2"/>
          <a:stretch>
            <a:fillRect/>
          </a:stretch>
        </p:blipFill>
        <p:spPr>
          <a:xfrm>
            <a:off x="5052527" y="2293900"/>
            <a:ext cx="3051110" cy="3116726"/>
          </a:xfrm>
          <a:prstGeom prst="rect">
            <a:avLst/>
          </a:prstGeom>
        </p:spPr>
      </p:pic>
    </p:spTree>
    <p:extLst>
      <p:ext uri="{BB962C8B-B14F-4D97-AF65-F5344CB8AC3E}">
        <p14:creationId xmlns:p14="http://schemas.microsoft.com/office/powerpoint/2010/main" val="108266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A72-52BC-9C20-3313-8FC3EC949FBA}"/>
              </a:ext>
            </a:extLst>
          </p:cNvPr>
          <p:cNvSpPr>
            <a:spLocks noGrp="1"/>
          </p:cNvSpPr>
          <p:nvPr>
            <p:ph type="title"/>
          </p:nvPr>
        </p:nvSpPr>
        <p:spPr/>
        <p:txBody>
          <a:bodyPr>
            <a:normAutofit fontScale="90000"/>
          </a:bodyPr>
          <a:lstStyle/>
          <a:p>
            <a:pPr algn="ctr"/>
            <a:r>
              <a:rPr lang="en-US"/>
              <a:t>The simplest way to look at change</a:t>
            </a:r>
          </a:p>
        </p:txBody>
      </p:sp>
      <p:sp>
        <p:nvSpPr>
          <p:cNvPr id="3" name="Content Placeholder 2">
            <a:extLst>
              <a:ext uri="{FF2B5EF4-FFF2-40B4-BE49-F238E27FC236}">
                <a16:creationId xmlns:a16="http://schemas.microsoft.com/office/drawing/2014/main" id="{5CF9C45E-D09A-4225-8817-D27FFD41C65D}"/>
              </a:ext>
            </a:extLst>
          </p:cNvPr>
          <p:cNvSpPr>
            <a:spLocks noGrp="1"/>
          </p:cNvSpPr>
          <p:nvPr>
            <p:ph sz="half" idx="1"/>
          </p:nvPr>
        </p:nvSpPr>
        <p:spPr/>
        <p:txBody>
          <a:bodyPr>
            <a:normAutofit fontScale="62500" lnSpcReduction="20000"/>
          </a:bodyPr>
          <a:lstStyle/>
          <a:p>
            <a:r>
              <a:rPr lang="en-US">
                <a:solidFill>
                  <a:srgbClr val="FF0000"/>
                </a:solidFill>
                <a:latin typeface="Neutra Text" panose="02000000000000000000" pitchFamily="50" charset="0"/>
              </a:rPr>
              <a:t>Level 3 changes occur when system Leaders, through their active participation in Leadership groups, act upon and resolve issues, systemwide policies, rules, and/or structures that creates obstacles and/or inefficiencies. </a:t>
            </a:r>
          </a:p>
          <a:p>
            <a:endParaRPr lang="en-US">
              <a:solidFill>
                <a:srgbClr val="FF0000"/>
              </a:solidFill>
              <a:latin typeface="Neutra Text" panose="02000000000000000000" pitchFamily="50" charset="0"/>
            </a:endParaRPr>
          </a:p>
          <a:p>
            <a:r>
              <a:rPr lang="en-US">
                <a:solidFill>
                  <a:srgbClr val="FF0000"/>
                </a:solidFill>
                <a:latin typeface="Neutra Text" panose="02000000000000000000" pitchFamily="50" charset="0"/>
              </a:rPr>
              <a:t>When </a:t>
            </a:r>
            <a:r>
              <a:rPr kumimoji="0" lang="en-US" sz="2900" b="0" i="0" u="none" strike="noStrike" kern="1200" cap="none" spc="0" normalizeH="0" baseline="0" noProof="0">
                <a:ln>
                  <a:noFill/>
                </a:ln>
                <a:solidFill>
                  <a:srgbClr val="7030A0"/>
                </a:solidFill>
                <a:effectLst/>
                <a:uLnTx/>
                <a:uFillTx/>
                <a:latin typeface="Neutra Text" panose="02000000000000000000" pitchFamily="50" charset="0"/>
                <a:ea typeface="+mn-ea"/>
                <a:cs typeface="+mn-cs"/>
              </a:rPr>
              <a:t>Leadership (Manager, Q’s, CEO) </a:t>
            </a:r>
            <a:r>
              <a:rPr lang="en-US" sz="2900">
                <a:solidFill>
                  <a:srgbClr val="FF0000"/>
                </a:solidFill>
                <a:latin typeface="Neutra Text" panose="02000000000000000000" pitchFamily="50" charset="0"/>
              </a:rPr>
              <a:t>begin to work together with DDS to make </a:t>
            </a:r>
            <a:r>
              <a:rPr lang="en-US">
                <a:solidFill>
                  <a:srgbClr val="FF0000"/>
                </a:solidFill>
                <a:latin typeface="Neutra Text" panose="02000000000000000000" pitchFamily="50" charset="0"/>
              </a:rPr>
              <a:t>system changes that support person centered practices for multiple organizations, these changes are referred to as Level 3 changes.</a:t>
            </a:r>
          </a:p>
          <a:p>
            <a:endParaRPr lang="en-US"/>
          </a:p>
        </p:txBody>
      </p:sp>
      <p:pic>
        <p:nvPicPr>
          <p:cNvPr id="5" name="Content Placeholder 4">
            <a:extLst>
              <a:ext uri="{FF2B5EF4-FFF2-40B4-BE49-F238E27FC236}">
                <a16:creationId xmlns:a16="http://schemas.microsoft.com/office/drawing/2014/main" id="{6BEA4FC5-2F3B-EC66-44C6-AD8CCD72A4F7}"/>
              </a:ext>
            </a:extLst>
          </p:cNvPr>
          <p:cNvPicPr>
            <a:picLocks noGrp="1" noChangeAspect="1"/>
          </p:cNvPicPr>
          <p:nvPr>
            <p:ph sz="half" idx="2"/>
          </p:nvPr>
        </p:nvPicPr>
        <p:blipFill>
          <a:blip r:embed="rId2"/>
          <a:stretch>
            <a:fillRect/>
          </a:stretch>
        </p:blipFill>
        <p:spPr>
          <a:xfrm>
            <a:off x="5052527" y="2293900"/>
            <a:ext cx="3051110" cy="3116726"/>
          </a:xfrm>
          <a:prstGeom prst="rect">
            <a:avLst/>
          </a:prstGeom>
        </p:spPr>
      </p:pic>
    </p:spTree>
    <p:extLst>
      <p:ext uri="{BB962C8B-B14F-4D97-AF65-F5344CB8AC3E}">
        <p14:creationId xmlns:p14="http://schemas.microsoft.com/office/powerpoint/2010/main" val="166762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B55-BA15-8AEB-E132-6F1FB41E24A4}"/>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20CE46D6-42FE-5613-6C7F-1C095C9BBBC5}"/>
              </a:ext>
            </a:extLst>
          </p:cNvPr>
          <p:cNvSpPr>
            <a:spLocks noGrp="1"/>
          </p:cNvSpPr>
          <p:nvPr>
            <p:ph idx="1"/>
          </p:nvPr>
        </p:nvSpPr>
        <p:spPr>
          <a:xfrm>
            <a:off x="457200" y="1296140"/>
            <a:ext cx="8229600" cy="4830023"/>
          </a:xfrm>
        </p:spPr>
        <p:txBody>
          <a:bodyPr>
            <a:normAutofit fontScale="25000" lnSpcReduction="20000"/>
          </a:bodyPr>
          <a:lstStyle/>
          <a:p>
            <a:pPr>
              <a:buClr>
                <a:srgbClr val="C40033"/>
              </a:buClr>
            </a:pPr>
            <a:r>
              <a:rPr lang="en-US" sz="6400">
                <a:latin typeface="Neutra Text" panose="02000000000000000000" pitchFamily="50" charset="0"/>
              </a:rPr>
              <a:t>Representatives from all parts of the system, and from all 3 levels (direct support, organizational leaders, and system leaders) must be consistently present and acting on what they hear. </a:t>
            </a:r>
          </a:p>
          <a:p>
            <a:pPr>
              <a:buClr>
                <a:srgbClr val="C40033"/>
              </a:buClr>
            </a:pPr>
            <a:endParaRPr lang="en-US" sz="6400">
              <a:latin typeface="Neutra Text" panose="02000000000000000000" pitchFamily="50" charset="0"/>
            </a:endParaRPr>
          </a:p>
          <a:p>
            <a:pPr>
              <a:buClr>
                <a:srgbClr val="C40033"/>
              </a:buClr>
            </a:pPr>
            <a:r>
              <a:rPr lang="en-US" sz="6400">
                <a:latin typeface="Neutra Text" panose="02000000000000000000" pitchFamily="50" charset="0"/>
              </a:rPr>
              <a:t>Coaches/ DSP/ Staff- bring learning about people who use services to “the table.” If the learning is not listened to and acted on by the organization, Coaches/ DSP/ Staff hit a “change wall” and become discouraged.</a:t>
            </a:r>
          </a:p>
          <a:p>
            <a:pPr marL="0" indent="0">
              <a:buClr>
                <a:srgbClr val="C40033"/>
              </a:buClr>
              <a:buNone/>
            </a:pPr>
            <a:endParaRPr lang="en-US" sz="6400">
              <a:latin typeface="Neutra Text" panose="02000000000000000000" pitchFamily="50" charset="0"/>
            </a:endParaRPr>
          </a:p>
          <a:p>
            <a:pPr>
              <a:buClr>
                <a:srgbClr val="C40033"/>
              </a:buClr>
            </a:pPr>
            <a:r>
              <a:rPr lang="en-US" sz="6400">
                <a:latin typeface="Neutra Text" panose="02000000000000000000" pitchFamily="50" charset="0"/>
              </a:rPr>
              <a:t>Organizational Leadership hears what Coaches/ DSP/ Staff are saying and look for what needs to be –</a:t>
            </a:r>
          </a:p>
          <a:p>
            <a:pPr marL="1200150" lvl="3" indent="-342900">
              <a:buClr>
                <a:srgbClr val="C40033"/>
              </a:buClr>
            </a:pPr>
            <a:r>
              <a:rPr lang="en-US" sz="5600">
                <a:latin typeface="Neutra Text" panose="02000000000000000000" pitchFamily="50" charset="0"/>
              </a:rPr>
              <a:t>Celebrated</a:t>
            </a:r>
          </a:p>
          <a:p>
            <a:pPr marL="1200150" lvl="3" indent="-342900">
              <a:buClr>
                <a:srgbClr val="C40033"/>
              </a:buClr>
            </a:pPr>
            <a:r>
              <a:rPr lang="en-US" sz="5600">
                <a:latin typeface="Neutra Text" panose="02000000000000000000" pitchFamily="50" charset="0"/>
              </a:rPr>
              <a:t>Shared</a:t>
            </a:r>
          </a:p>
          <a:p>
            <a:pPr marL="1200150" lvl="3" indent="-342900">
              <a:buClr>
                <a:srgbClr val="C40033"/>
              </a:buClr>
            </a:pPr>
            <a:r>
              <a:rPr lang="en-US" sz="5600">
                <a:latin typeface="Neutra Text" panose="02000000000000000000" pitchFamily="50" charset="0"/>
              </a:rPr>
              <a:t>Changed</a:t>
            </a:r>
          </a:p>
          <a:p>
            <a:pPr marL="857250" lvl="3" indent="0">
              <a:buClr>
                <a:srgbClr val="C40033"/>
              </a:buClr>
              <a:buNone/>
            </a:pPr>
            <a:endParaRPr lang="en-US" sz="5600">
              <a:latin typeface="Neutra Text" panose="02000000000000000000" pitchFamily="50" charset="0"/>
            </a:endParaRPr>
          </a:p>
          <a:p>
            <a:pPr>
              <a:buClr>
                <a:srgbClr val="C40033"/>
              </a:buClr>
            </a:pPr>
            <a:r>
              <a:rPr lang="en-US" sz="6400">
                <a:latin typeface="Neutra Text" panose="02000000000000000000" pitchFamily="50" charset="0"/>
              </a:rPr>
              <a:t>Having leaders from the full system consistently present builds partnership and creates the synergy needed to make changes in policies, practices, and structures which, in turn, impacts the ability of the full system to implement person centered practices.</a:t>
            </a:r>
          </a:p>
          <a:p>
            <a:pPr marL="0" indent="0">
              <a:buNone/>
            </a:pPr>
            <a:endParaRPr lang="en-US" sz="1600">
              <a:latin typeface="Neutra Text" panose="02000000000000000000" pitchFamily="50" charset="0"/>
            </a:endParaRPr>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675"/>
          </a:p>
          <a:p>
            <a:pPr marL="0" indent="0">
              <a:buNone/>
            </a:pPr>
            <a:endParaRPr lang="en-US" sz="3100"/>
          </a:p>
          <a:p>
            <a:pPr marL="0" indent="0">
              <a:buNone/>
            </a:pPr>
            <a:endParaRPr lang="en-US" sz="3100"/>
          </a:p>
          <a:p>
            <a:pPr marL="0" indent="0">
              <a:buNone/>
            </a:pPr>
            <a:endParaRPr lang="en-US" sz="3100"/>
          </a:p>
          <a:p>
            <a:pPr marL="0" indent="0">
              <a:buNone/>
            </a:pPr>
            <a:r>
              <a:rPr lang="en-US" sz="3100"/>
              <a:t>Michael W. </a:t>
            </a:r>
            <a:r>
              <a:rPr lang="en-US" sz="3100" err="1"/>
              <a:t>Smull</a:t>
            </a:r>
            <a:r>
              <a:rPr lang="en-US" sz="3100"/>
              <a:t>, Mary Lou </a:t>
            </a:r>
            <a:r>
              <a:rPr lang="en-US" sz="3100" err="1"/>
              <a:t>Bourne</a:t>
            </a:r>
            <a:r>
              <a:rPr lang="en-US" sz="3100"/>
              <a:t>, Helen Sanderson April 2009</a:t>
            </a:r>
          </a:p>
          <a:p>
            <a:endParaRPr lang="en-US"/>
          </a:p>
        </p:txBody>
      </p:sp>
    </p:spTree>
    <p:extLst>
      <p:ext uri="{BB962C8B-B14F-4D97-AF65-F5344CB8AC3E}">
        <p14:creationId xmlns:p14="http://schemas.microsoft.com/office/powerpoint/2010/main" val="271053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D2D9B32-B01F-554C-8A6B-5917DC0522B5}"/>
              </a:ext>
            </a:extLst>
          </p:cNvPr>
          <p:cNvPicPr>
            <a:picLocks noGrp="1" noChangeAspect="1"/>
          </p:cNvPicPr>
          <p:nvPr>
            <p:ph idx="1"/>
          </p:nvPr>
        </p:nvPicPr>
        <p:blipFill>
          <a:blip r:embed="rId2"/>
          <a:stretch>
            <a:fillRect/>
          </a:stretch>
        </p:blipFill>
        <p:spPr>
          <a:xfrm>
            <a:off x="789061" y="2913006"/>
            <a:ext cx="904762" cy="962212"/>
          </a:xfrm>
          <a:prstGeom prst="rect">
            <a:avLst/>
          </a:prstGeom>
        </p:spPr>
      </p:pic>
      <p:sp>
        <p:nvSpPr>
          <p:cNvPr id="22" name="Content Placeholder 21"/>
          <p:cNvSpPr>
            <a:spLocks noGrp="1"/>
          </p:cNvSpPr>
          <p:nvPr>
            <p:ph type="subTitle" idx="13"/>
          </p:nvPr>
        </p:nvSpPr>
        <p:spPr>
          <a:xfrm>
            <a:off x="511276" y="1233556"/>
            <a:ext cx="7315200" cy="601686"/>
          </a:xfrm>
        </p:spPr>
        <p:txBody>
          <a:bodyPr/>
          <a:lstStyle/>
          <a:p>
            <a:pPr algn="ctr"/>
            <a:r>
              <a:rPr lang="en-US"/>
              <a:t>PCO</a:t>
            </a:r>
            <a:r>
              <a:rPr lang="en-US">
                <a:cs typeface="Times New Roman"/>
              </a:rPr>
              <a:t> Workgroups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B474EFC7-53CE-5374-5F1C-921DBAF59E94}"/>
              </a:ext>
            </a:extLst>
          </p:cNvPr>
          <p:cNvPicPr>
            <a:picLocks noChangeAspect="1"/>
          </p:cNvPicPr>
          <p:nvPr/>
        </p:nvPicPr>
        <p:blipFill>
          <a:blip r:embed="rId5"/>
          <a:stretch>
            <a:fillRect/>
          </a:stretch>
        </p:blipFill>
        <p:spPr>
          <a:xfrm>
            <a:off x="779537" y="4427227"/>
            <a:ext cx="923810" cy="1169678"/>
          </a:xfrm>
          <a:prstGeom prst="rect">
            <a:avLst/>
          </a:prstGeom>
        </p:spPr>
      </p:pic>
      <p:pic>
        <p:nvPicPr>
          <p:cNvPr id="7" name="Picture 6">
            <a:extLst>
              <a:ext uri="{FF2B5EF4-FFF2-40B4-BE49-F238E27FC236}">
                <a16:creationId xmlns:a16="http://schemas.microsoft.com/office/drawing/2014/main" id="{D2E38107-7394-F6AA-FB39-ED876B0757E9}"/>
              </a:ext>
            </a:extLst>
          </p:cNvPr>
          <p:cNvPicPr>
            <a:picLocks noChangeAspect="1"/>
          </p:cNvPicPr>
          <p:nvPr/>
        </p:nvPicPr>
        <p:blipFill>
          <a:blip r:embed="rId6"/>
          <a:stretch>
            <a:fillRect/>
          </a:stretch>
        </p:blipFill>
        <p:spPr>
          <a:xfrm>
            <a:off x="4933775" y="4461414"/>
            <a:ext cx="647619" cy="962213"/>
          </a:xfrm>
          <a:prstGeom prst="rect">
            <a:avLst/>
          </a:prstGeom>
        </p:spPr>
      </p:pic>
      <p:sp>
        <p:nvSpPr>
          <p:cNvPr id="14" name="TextBox 13">
            <a:extLst>
              <a:ext uri="{FF2B5EF4-FFF2-40B4-BE49-F238E27FC236}">
                <a16:creationId xmlns:a16="http://schemas.microsoft.com/office/drawing/2014/main" id="{AB0F3179-A616-ADDC-FC63-D393C4E4C9AC}"/>
              </a:ext>
            </a:extLst>
          </p:cNvPr>
          <p:cNvSpPr txBox="1"/>
          <p:nvPr/>
        </p:nvSpPr>
        <p:spPr>
          <a:xfrm>
            <a:off x="5887959" y="3095855"/>
            <a:ext cx="2675016" cy="480131"/>
          </a:xfrm>
          <a:prstGeom prst="rect">
            <a:avLst/>
          </a:prstGeom>
          <a:noFill/>
        </p:spPr>
        <p:txBody>
          <a:bodyPr wrap="square">
            <a:spAutoFit/>
          </a:bodyPr>
          <a:lstStyle/>
          <a:p>
            <a:pPr marR="0" algn="ctr" eaLnBrk="0">
              <a:lnSpc>
                <a:spcPct val="90000"/>
              </a:lnSpc>
              <a:spcBef>
                <a:spcPts val="0"/>
              </a:spcBef>
              <a:spcAft>
                <a:spcPts val="540"/>
              </a:spcAft>
            </a:pPr>
            <a:r>
              <a:rPr lang="en-US" sz="2800" spc="-20">
                <a:solidFill>
                  <a:srgbClr val="000000"/>
                </a:solidFill>
                <a:latin typeface="Franklin Gothic Book" panose="020B0503020102020204" pitchFamily="34" charset="0"/>
              </a:rPr>
              <a:t>Technology First </a:t>
            </a:r>
          </a:p>
        </p:txBody>
      </p:sp>
      <p:sp>
        <p:nvSpPr>
          <p:cNvPr id="18" name="TextBox 17">
            <a:extLst>
              <a:ext uri="{FF2B5EF4-FFF2-40B4-BE49-F238E27FC236}">
                <a16:creationId xmlns:a16="http://schemas.microsoft.com/office/drawing/2014/main" id="{7ACEB6B4-051A-C539-711D-CAFC21CFC6F3}"/>
              </a:ext>
            </a:extLst>
          </p:cNvPr>
          <p:cNvSpPr txBox="1"/>
          <p:nvPr/>
        </p:nvSpPr>
        <p:spPr>
          <a:xfrm>
            <a:off x="1693823" y="3013005"/>
            <a:ext cx="2878177" cy="480131"/>
          </a:xfrm>
          <a:prstGeom prst="rect">
            <a:avLst/>
          </a:prstGeom>
          <a:noFill/>
        </p:spPr>
        <p:txBody>
          <a:bodyPr wrap="square">
            <a:spAutoFit/>
          </a:bodyPr>
          <a:lstStyle/>
          <a:p>
            <a:pPr marR="0" algn="ctr" eaLnBrk="0">
              <a:lnSpc>
                <a:spcPct val="90000"/>
              </a:lnSpc>
              <a:spcBef>
                <a:spcPts val="0"/>
              </a:spcBef>
              <a:spcAft>
                <a:spcPts val="540"/>
              </a:spcAft>
            </a:pPr>
            <a:r>
              <a:rPr lang="en-US" sz="2800" spc="-20">
                <a:solidFill>
                  <a:srgbClr val="000000"/>
                </a:solidFill>
                <a:latin typeface="Franklin Gothic Book" panose="020B0503020102020204" pitchFamily="34" charset="0"/>
              </a:rPr>
              <a:t>Culture of Quality</a:t>
            </a:r>
          </a:p>
        </p:txBody>
      </p:sp>
      <p:sp>
        <p:nvSpPr>
          <p:cNvPr id="20" name="TextBox 19">
            <a:extLst>
              <a:ext uri="{FF2B5EF4-FFF2-40B4-BE49-F238E27FC236}">
                <a16:creationId xmlns:a16="http://schemas.microsoft.com/office/drawing/2014/main" id="{271554B7-6525-FB3C-1111-557D3C32DF76}"/>
              </a:ext>
            </a:extLst>
          </p:cNvPr>
          <p:cNvSpPr txBox="1"/>
          <p:nvPr/>
        </p:nvSpPr>
        <p:spPr>
          <a:xfrm>
            <a:off x="1693822" y="4584024"/>
            <a:ext cx="2878178" cy="867930"/>
          </a:xfrm>
          <a:prstGeom prst="rect">
            <a:avLst/>
          </a:prstGeom>
          <a:noFill/>
        </p:spPr>
        <p:txBody>
          <a:bodyPr wrap="square">
            <a:spAutoFit/>
          </a:bodyPr>
          <a:lstStyle/>
          <a:p>
            <a:pPr algn="ctr" eaLnBrk="0">
              <a:lnSpc>
                <a:spcPct val="90000"/>
              </a:lnSpc>
              <a:spcAft>
                <a:spcPts val="540"/>
              </a:spcAft>
            </a:pPr>
            <a:r>
              <a:rPr lang="en-US" sz="2800" spc="-20">
                <a:solidFill>
                  <a:srgbClr val="000000"/>
                </a:solidFill>
                <a:latin typeface="Franklin Gothic Book" panose="020B0503020102020204" pitchFamily="34" charset="0"/>
              </a:rPr>
              <a:t>Employment Innovations</a:t>
            </a:r>
          </a:p>
        </p:txBody>
      </p:sp>
      <p:sp>
        <p:nvSpPr>
          <p:cNvPr id="24" name="TextBox 23">
            <a:extLst>
              <a:ext uri="{FF2B5EF4-FFF2-40B4-BE49-F238E27FC236}">
                <a16:creationId xmlns:a16="http://schemas.microsoft.com/office/drawing/2014/main" id="{9BCC1FC1-4733-EE32-9CD8-ED79EC80EFE9}"/>
              </a:ext>
            </a:extLst>
          </p:cNvPr>
          <p:cNvSpPr txBox="1"/>
          <p:nvPr/>
        </p:nvSpPr>
        <p:spPr>
          <a:xfrm>
            <a:off x="5758865" y="4653979"/>
            <a:ext cx="2675016" cy="867930"/>
          </a:xfrm>
          <a:prstGeom prst="rect">
            <a:avLst/>
          </a:prstGeom>
          <a:noFill/>
        </p:spPr>
        <p:txBody>
          <a:bodyPr wrap="square">
            <a:spAutoFit/>
          </a:bodyPr>
          <a:lstStyle/>
          <a:p>
            <a:pPr marL="0" marR="0" algn="ctr" eaLnBrk="0">
              <a:lnSpc>
                <a:spcPct val="90000"/>
              </a:lnSpc>
              <a:spcBef>
                <a:spcPts val="0"/>
              </a:spcBef>
              <a:spcAft>
                <a:spcPts val="540"/>
              </a:spcAft>
            </a:pPr>
            <a:r>
              <a:rPr lang="en-US" sz="2800" spc="-20">
                <a:solidFill>
                  <a:srgbClr val="000000"/>
                </a:solidFill>
                <a:effectLst/>
                <a:latin typeface="Franklin Gothic Book" panose="020B0503020102020204" pitchFamily="34" charset="0"/>
                <a:ea typeface="Times New Roman" panose="02020603050405020304" pitchFamily="18" charset="0"/>
                <a:cs typeface="Franklin Gothic Book" panose="020B0503020102020204" pitchFamily="34" charset="0"/>
              </a:rPr>
              <a:t>Residential Committee</a:t>
            </a:r>
          </a:p>
        </p:txBody>
      </p:sp>
      <p:sp>
        <p:nvSpPr>
          <p:cNvPr id="25" name="TextBox 24">
            <a:extLst>
              <a:ext uri="{FF2B5EF4-FFF2-40B4-BE49-F238E27FC236}">
                <a16:creationId xmlns:a16="http://schemas.microsoft.com/office/drawing/2014/main" id="{2ED3C0E9-BBD6-13F0-E69D-E4A154EC31B9}"/>
              </a:ext>
            </a:extLst>
          </p:cNvPr>
          <p:cNvSpPr txBox="1"/>
          <p:nvPr/>
        </p:nvSpPr>
        <p:spPr>
          <a:xfrm>
            <a:off x="4046706" y="5707126"/>
            <a:ext cx="3258766" cy="867930"/>
          </a:xfrm>
          <a:prstGeom prst="rect">
            <a:avLst/>
          </a:prstGeom>
          <a:noFill/>
        </p:spPr>
        <p:txBody>
          <a:bodyPr wrap="square">
            <a:spAutoFit/>
          </a:bodyPr>
          <a:lstStyle/>
          <a:p>
            <a:pPr algn="ctr" eaLnBrk="0">
              <a:lnSpc>
                <a:spcPct val="90000"/>
              </a:lnSpc>
              <a:spcAft>
                <a:spcPts val="540"/>
              </a:spcAft>
            </a:pPr>
            <a:r>
              <a:rPr lang="en-US" sz="2800" spc="-20">
                <a:solidFill>
                  <a:srgbClr val="000000"/>
                </a:solidFill>
                <a:latin typeface="Franklin Gothic Book" panose="020B0503020102020204" pitchFamily="34" charset="0"/>
              </a:rPr>
              <a:t>Person Centered Practices</a:t>
            </a:r>
          </a:p>
        </p:txBody>
      </p:sp>
      <p:pic>
        <p:nvPicPr>
          <p:cNvPr id="8" name="Picture 7">
            <a:extLst>
              <a:ext uri="{FF2B5EF4-FFF2-40B4-BE49-F238E27FC236}">
                <a16:creationId xmlns:a16="http://schemas.microsoft.com/office/drawing/2014/main" id="{D9050A6C-18C7-142D-ECF9-67CEAC920106}"/>
              </a:ext>
            </a:extLst>
          </p:cNvPr>
          <p:cNvPicPr>
            <a:picLocks noChangeAspect="1"/>
          </p:cNvPicPr>
          <p:nvPr/>
        </p:nvPicPr>
        <p:blipFill>
          <a:blip r:embed="rId7"/>
          <a:stretch>
            <a:fillRect/>
          </a:stretch>
        </p:blipFill>
        <p:spPr>
          <a:xfrm>
            <a:off x="2700972" y="5629565"/>
            <a:ext cx="995612" cy="995612"/>
          </a:xfrm>
          <a:prstGeom prst="rect">
            <a:avLst/>
          </a:prstGeom>
        </p:spPr>
      </p:pic>
      <p:pic>
        <p:nvPicPr>
          <p:cNvPr id="9" name="Picture 8">
            <a:extLst>
              <a:ext uri="{FF2B5EF4-FFF2-40B4-BE49-F238E27FC236}">
                <a16:creationId xmlns:a16="http://schemas.microsoft.com/office/drawing/2014/main" id="{386032BA-97C2-25EB-7277-A3BA5E86DE4D}"/>
              </a:ext>
            </a:extLst>
          </p:cNvPr>
          <p:cNvPicPr>
            <a:picLocks noChangeAspect="1"/>
          </p:cNvPicPr>
          <p:nvPr/>
        </p:nvPicPr>
        <p:blipFill>
          <a:blip r:embed="rId8"/>
          <a:stretch>
            <a:fillRect/>
          </a:stretch>
        </p:blipFill>
        <p:spPr>
          <a:xfrm>
            <a:off x="4620986" y="2714640"/>
            <a:ext cx="1266974" cy="1242559"/>
          </a:xfrm>
          <a:prstGeom prst="rect">
            <a:avLst/>
          </a:prstGeom>
        </p:spPr>
      </p:pic>
      <p:pic>
        <p:nvPicPr>
          <p:cNvPr id="4" name="Picture 3">
            <a:extLst>
              <a:ext uri="{FF2B5EF4-FFF2-40B4-BE49-F238E27FC236}">
                <a16:creationId xmlns:a16="http://schemas.microsoft.com/office/drawing/2014/main" id="{574F5904-A91E-0B7B-7D6E-F5B25FA01B30}"/>
              </a:ext>
            </a:extLst>
          </p:cNvPr>
          <p:cNvPicPr>
            <a:picLocks noChangeAspect="1"/>
          </p:cNvPicPr>
          <p:nvPr/>
        </p:nvPicPr>
        <p:blipFill>
          <a:blip r:embed="rId9"/>
          <a:stretch>
            <a:fillRect/>
          </a:stretch>
        </p:blipFill>
        <p:spPr>
          <a:xfrm>
            <a:off x="779537" y="4291561"/>
            <a:ext cx="926672" cy="1609483"/>
          </a:xfrm>
          <a:prstGeom prst="rect">
            <a:avLst/>
          </a:prstGeom>
        </p:spPr>
      </p:pic>
    </p:spTree>
    <p:extLst>
      <p:ext uri="{BB962C8B-B14F-4D97-AF65-F5344CB8AC3E}">
        <p14:creationId xmlns:p14="http://schemas.microsoft.com/office/powerpoint/2010/main" val="96129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29</Slides>
  <Notes>4</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The Evolution of the Efforts</vt:lpstr>
      <vt:lpstr>Here is what we know?  </vt:lpstr>
      <vt:lpstr>Levels of Change</vt:lpstr>
      <vt:lpstr>The simplest way to look at change</vt:lpstr>
      <vt:lpstr>The simplest way to look at change</vt:lpstr>
      <vt:lpstr>The simplest way to look at change</vt:lpstr>
      <vt:lpstr>In Summary</vt:lpstr>
      <vt:lpstr>PowerPoint Presentation</vt:lpstr>
      <vt:lpstr>PowerPoint Presentation</vt:lpstr>
      <vt:lpstr>Tech First Work Group Catalyst of the  Tech First Initiative </vt:lpstr>
      <vt:lpstr>TFWG Key Achievements </vt:lpstr>
      <vt:lpstr>TFWG Roadmap 2024  </vt:lpstr>
      <vt:lpstr>Interested in Joining?</vt:lpstr>
      <vt:lpstr>PowerPoint Presentation</vt:lpstr>
      <vt:lpstr>Residential Committee</vt:lpstr>
      <vt:lpstr>PowerPoint Presentation</vt:lpstr>
      <vt:lpstr>PowerPoint Presentation</vt:lpstr>
      <vt:lpstr>PCO Employment Innovations Workgroup Monthly Meetings  </vt:lpstr>
      <vt:lpstr>Success Stories Subcommittee</vt:lpstr>
      <vt:lpstr>Other PCO Employment Initiatives </vt:lpstr>
      <vt:lpstr>PowerPoint Presentation</vt:lpstr>
      <vt:lpstr>Culture of Quality Committee</vt:lpstr>
      <vt:lpstr>Culture of Quality Committee</vt:lpstr>
      <vt:lpstr>Contact</vt:lpstr>
      <vt:lpstr>PowerPoint Presentation</vt:lpstr>
      <vt:lpstr>PowerPoint Presentation</vt:lpstr>
      <vt:lpstr>PowerPoint Presentation</vt:lpstr>
      <vt:lpstr>PowerPoint Presentation</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revision>2</cp:revision>
  <dcterms:created xsi:type="dcterms:W3CDTF">2014-12-09T03:54:50Z</dcterms:created>
  <dcterms:modified xsi:type="dcterms:W3CDTF">2023-11-30T17:53:43Z</dcterms:modified>
</cp:coreProperties>
</file>