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0" r:id="rId1"/>
    <p:sldMasterId id="2147484173" r:id="rId2"/>
  </p:sldMasterIdLst>
  <p:notesMasterIdLst>
    <p:notesMasterId r:id="rId61"/>
  </p:notesMasterIdLst>
  <p:handoutMasterIdLst>
    <p:handoutMasterId r:id="rId62"/>
  </p:handoutMasterIdLst>
  <p:sldIdLst>
    <p:sldId id="322" r:id="rId3"/>
    <p:sldId id="679" r:id="rId4"/>
    <p:sldId id="580" r:id="rId5"/>
    <p:sldId id="258" r:id="rId6"/>
    <p:sldId id="564" r:id="rId7"/>
    <p:sldId id="259" r:id="rId8"/>
    <p:sldId id="579" r:id="rId9"/>
    <p:sldId id="392" r:id="rId10"/>
    <p:sldId id="394" r:id="rId11"/>
    <p:sldId id="370" r:id="rId12"/>
    <p:sldId id="423" r:id="rId13"/>
    <p:sldId id="572" r:id="rId14"/>
    <p:sldId id="652" r:id="rId15"/>
    <p:sldId id="593" r:id="rId16"/>
    <p:sldId id="649" r:id="rId17"/>
    <p:sldId id="599" r:id="rId18"/>
    <p:sldId id="669" r:id="rId19"/>
    <p:sldId id="672" r:id="rId20"/>
    <p:sldId id="673" r:id="rId21"/>
    <p:sldId id="671" r:id="rId22"/>
    <p:sldId id="670" r:id="rId23"/>
    <p:sldId id="674" r:id="rId24"/>
    <p:sldId id="675" r:id="rId25"/>
    <p:sldId id="676" r:id="rId26"/>
    <p:sldId id="677" r:id="rId27"/>
    <p:sldId id="678" r:id="rId28"/>
    <p:sldId id="601" r:id="rId29"/>
    <p:sldId id="623" r:id="rId30"/>
    <p:sldId id="627" r:id="rId31"/>
    <p:sldId id="633" r:id="rId32"/>
    <p:sldId id="634" r:id="rId33"/>
    <p:sldId id="635" r:id="rId34"/>
    <p:sldId id="636" r:id="rId35"/>
    <p:sldId id="637" r:id="rId36"/>
    <p:sldId id="638" r:id="rId37"/>
    <p:sldId id="643" r:id="rId38"/>
    <p:sldId id="642" r:id="rId39"/>
    <p:sldId id="640" r:id="rId40"/>
    <p:sldId id="639" r:id="rId41"/>
    <p:sldId id="641" r:id="rId42"/>
    <p:sldId id="644" r:id="rId43"/>
    <p:sldId id="645" r:id="rId44"/>
    <p:sldId id="540" r:id="rId45"/>
    <p:sldId id="331" r:id="rId46"/>
    <p:sldId id="659" r:id="rId47"/>
    <p:sldId id="519" r:id="rId48"/>
    <p:sldId id="522" r:id="rId49"/>
    <p:sldId id="525" r:id="rId50"/>
    <p:sldId id="526" r:id="rId51"/>
    <p:sldId id="530" r:id="rId52"/>
    <p:sldId id="527" r:id="rId53"/>
    <p:sldId id="528" r:id="rId54"/>
    <p:sldId id="529" r:id="rId55"/>
    <p:sldId id="532" r:id="rId56"/>
    <p:sldId id="533" r:id="rId57"/>
    <p:sldId id="646" r:id="rId58"/>
    <p:sldId id="631" r:id="rId59"/>
    <p:sldId id="432" r:id="rId60"/>
  </p:sldIdLst>
  <p:sldSz cx="9144000" cy="6858000" type="letter"/>
  <p:notesSz cx="6950075" cy="9236075"/>
  <p:defaultTextStyle>
    <a:defPPr>
      <a:defRPr lang="en-US"/>
    </a:defPPr>
    <a:lvl1pPr algn="l" rtl="0" fontAlgn="base">
      <a:spcBef>
        <a:spcPct val="0"/>
      </a:spcBef>
      <a:spcAft>
        <a:spcPct val="0"/>
      </a:spcAft>
      <a:defRPr sz="1600" kern="1200">
        <a:solidFill>
          <a:schemeClr val="tx1"/>
        </a:solidFill>
        <a:latin typeface="Georgia" pitchFamily="18" charset="0"/>
        <a:ea typeface="+mn-ea"/>
        <a:cs typeface="+mn-cs"/>
      </a:defRPr>
    </a:lvl1pPr>
    <a:lvl2pPr marL="457200" algn="l" rtl="0" fontAlgn="base">
      <a:spcBef>
        <a:spcPct val="0"/>
      </a:spcBef>
      <a:spcAft>
        <a:spcPct val="0"/>
      </a:spcAft>
      <a:defRPr sz="1600" kern="1200">
        <a:solidFill>
          <a:schemeClr val="tx1"/>
        </a:solidFill>
        <a:latin typeface="Georgia" pitchFamily="18" charset="0"/>
        <a:ea typeface="+mn-ea"/>
        <a:cs typeface="+mn-cs"/>
      </a:defRPr>
    </a:lvl2pPr>
    <a:lvl3pPr marL="914400" algn="l" rtl="0" fontAlgn="base">
      <a:spcBef>
        <a:spcPct val="0"/>
      </a:spcBef>
      <a:spcAft>
        <a:spcPct val="0"/>
      </a:spcAft>
      <a:defRPr sz="1600" kern="1200">
        <a:solidFill>
          <a:schemeClr val="tx1"/>
        </a:solidFill>
        <a:latin typeface="Georgia" pitchFamily="18" charset="0"/>
        <a:ea typeface="+mn-ea"/>
        <a:cs typeface="+mn-cs"/>
      </a:defRPr>
    </a:lvl3pPr>
    <a:lvl4pPr marL="1371600" algn="l" rtl="0" fontAlgn="base">
      <a:spcBef>
        <a:spcPct val="0"/>
      </a:spcBef>
      <a:spcAft>
        <a:spcPct val="0"/>
      </a:spcAft>
      <a:defRPr sz="1600" kern="1200">
        <a:solidFill>
          <a:schemeClr val="tx1"/>
        </a:solidFill>
        <a:latin typeface="Georgia" pitchFamily="18" charset="0"/>
        <a:ea typeface="+mn-ea"/>
        <a:cs typeface="+mn-cs"/>
      </a:defRPr>
    </a:lvl4pPr>
    <a:lvl5pPr marL="1828800" algn="l" rtl="0" fontAlgn="base">
      <a:spcBef>
        <a:spcPct val="0"/>
      </a:spcBef>
      <a:spcAft>
        <a:spcPct val="0"/>
      </a:spcAft>
      <a:defRPr sz="1600" kern="1200">
        <a:solidFill>
          <a:schemeClr val="tx1"/>
        </a:solidFill>
        <a:latin typeface="Georgia" pitchFamily="18" charset="0"/>
        <a:ea typeface="+mn-ea"/>
        <a:cs typeface="+mn-cs"/>
      </a:defRPr>
    </a:lvl5pPr>
    <a:lvl6pPr marL="2286000" algn="l" defTabSz="914400" rtl="0" eaLnBrk="1" latinLnBrk="0" hangingPunct="1">
      <a:defRPr sz="1600" kern="1200">
        <a:solidFill>
          <a:schemeClr val="tx1"/>
        </a:solidFill>
        <a:latin typeface="Georgia" pitchFamily="18" charset="0"/>
        <a:ea typeface="+mn-ea"/>
        <a:cs typeface="+mn-cs"/>
      </a:defRPr>
    </a:lvl6pPr>
    <a:lvl7pPr marL="2743200" algn="l" defTabSz="914400" rtl="0" eaLnBrk="1" latinLnBrk="0" hangingPunct="1">
      <a:defRPr sz="1600" kern="1200">
        <a:solidFill>
          <a:schemeClr val="tx1"/>
        </a:solidFill>
        <a:latin typeface="Georgia" pitchFamily="18" charset="0"/>
        <a:ea typeface="+mn-ea"/>
        <a:cs typeface="+mn-cs"/>
      </a:defRPr>
    </a:lvl7pPr>
    <a:lvl8pPr marL="3200400" algn="l" defTabSz="914400" rtl="0" eaLnBrk="1" latinLnBrk="0" hangingPunct="1">
      <a:defRPr sz="1600" kern="1200">
        <a:solidFill>
          <a:schemeClr val="tx1"/>
        </a:solidFill>
        <a:latin typeface="Georgia" pitchFamily="18" charset="0"/>
        <a:ea typeface="+mn-ea"/>
        <a:cs typeface="+mn-cs"/>
      </a:defRPr>
    </a:lvl8pPr>
    <a:lvl9pPr marL="3657600" algn="l" defTabSz="914400" rtl="0" eaLnBrk="1" latinLnBrk="0" hangingPunct="1">
      <a:defRPr sz="1600" kern="1200">
        <a:solidFill>
          <a:schemeClr val="tx1"/>
        </a:solidFill>
        <a:latin typeface="Georgia"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4B2D"/>
    <a:srgbClr val="6600CC"/>
    <a:srgbClr val="3333CC"/>
    <a:srgbClr val="0000FF"/>
    <a:srgbClr val="AC3E1C"/>
    <a:srgbClr val="FF6600"/>
    <a:srgbClr val="003399"/>
    <a:srgbClr val="FFFFFF"/>
    <a:srgbClr val="000099"/>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21" autoAdjust="0"/>
    <p:restoredTop sz="92953" autoAdjust="0"/>
  </p:normalViewPr>
  <p:slideViewPr>
    <p:cSldViewPr>
      <p:cViewPr>
        <p:scale>
          <a:sx n="77" d="100"/>
          <a:sy n="77" d="100"/>
        </p:scale>
        <p:origin x="-1974" y="-87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5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272680-5C7E-442A-9A4B-75899562F185}" type="doc">
      <dgm:prSet loTypeId="urn:microsoft.com/office/officeart/2005/8/layout/cycle4#1" loCatId="cycle" qsTypeId="urn:microsoft.com/office/officeart/2005/8/quickstyle/simple1" qsCatId="simple" csTypeId="urn:microsoft.com/office/officeart/2005/8/colors/colorful3" csCatId="colorful" phldr="1"/>
      <dgm:spPr/>
    </dgm:pt>
    <dgm:pt modelId="{F1486166-38BD-4221-95B1-42C68581C70F}">
      <dgm:prSet phldrT="[Text]" custT="1"/>
      <dgm:spPr/>
      <dgm:t>
        <a:bodyPr/>
        <a:lstStyle/>
        <a:p>
          <a:r>
            <a:rPr lang="en-US" sz="1800" dirty="0" smtClean="0"/>
            <a:t>DDA Deputy Director, Cathy Anderson</a:t>
          </a:r>
          <a:endParaRPr lang="en-US" sz="1800" dirty="0"/>
        </a:p>
      </dgm:t>
    </dgm:pt>
    <dgm:pt modelId="{0B850585-E326-4CA4-9FE1-21D04A85CAA5}" type="parTrans" cxnId="{6CA8DF57-18CF-441D-B9B3-C0C15A164782}">
      <dgm:prSet/>
      <dgm:spPr/>
      <dgm:t>
        <a:bodyPr/>
        <a:lstStyle/>
        <a:p>
          <a:endParaRPr lang="en-US"/>
        </a:p>
      </dgm:t>
    </dgm:pt>
    <dgm:pt modelId="{8DC325F5-DDC0-469A-BC4A-A8E534DF5C85}" type="sibTrans" cxnId="{6CA8DF57-18CF-441D-B9B3-C0C15A164782}">
      <dgm:prSet/>
      <dgm:spPr/>
      <dgm:t>
        <a:bodyPr/>
        <a:lstStyle/>
        <a:p>
          <a:endParaRPr lang="en-US"/>
        </a:p>
      </dgm:t>
    </dgm:pt>
    <dgm:pt modelId="{A6687090-2EE8-43B7-8C59-568EBA7E1A2D}">
      <dgm:prSet phldrT="[Text]" custT="1"/>
      <dgm:spPr/>
      <dgm:t>
        <a:bodyPr/>
        <a:lstStyle/>
        <a:p>
          <a:endParaRPr lang="en-US" sz="1800" dirty="0" smtClean="0"/>
        </a:p>
        <a:p>
          <a:r>
            <a:rPr lang="en-US" sz="1800" dirty="0" smtClean="0"/>
            <a:t>RSA Deputy Director, Andrew Reese</a:t>
          </a:r>
          <a:endParaRPr lang="en-US" sz="1800" i="1" dirty="0"/>
        </a:p>
      </dgm:t>
    </dgm:pt>
    <dgm:pt modelId="{35369461-2980-4ED7-893E-E15647838369}" type="parTrans" cxnId="{AA3B97F6-2C51-47EB-961A-C40CF1C2B105}">
      <dgm:prSet/>
      <dgm:spPr/>
      <dgm:t>
        <a:bodyPr/>
        <a:lstStyle/>
        <a:p>
          <a:endParaRPr lang="en-US"/>
        </a:p>
      </dgm:t>
    </dgm:pt>
    <dgm:pt modelId="{D7D9A2E6-7C1C-4060-B0D7-9D8099B1F4F1}" type="sibTrans" cxnId="{AA3B97F6-2C51-47EB-961A-C40CF1C2B105}">
      <dgm:prSet/>
      <dgm:spPr/>
      <dgm:t>
        <a:bodyPr/>
        <a:lstStyle/>
        <a:p>
          <a:endParaRPr lang="en-US"/>
        </a:p>
      </dgm:t>
    </dgm:pt>
    <dgm:pt modelId="{AF843A9E-6FC0-4CD8-B705-3CD0C6A6F44A}">
      <dgm:prSet phldrT="[Text]" custT="1"/>
      <dgm:spPr/>
      <dgm:t>
        <a:bodyPr/>
        <a:lstStyle/>
        <a:p>
          <a:pPr>
            <a:spcAft>
              <a:spcPts val="0"/>
            </a:spcAft>
          </a:pPr>
          <a:endParaRPr lang="en-US" sz="1800" dirty="0" smtClean="0"/>
        </a:p>
        <a:p>
          <a:pPr>
            <a:spcAft>
              <a:spcPts val="0"/>
            </a:spcAft>
          </a:pPr>
          <a:endParaRPr lang="en-US" sz="1800" dirty="0" smtClean="0"/>
        </a:p>
        <a:p>
          <a:pPr>
            <a:spcAft>
              <a:spcPts val="0"/>
            </a:spcAft>
          </a:pPr>
          <a:r>
            <a:rPr lang="en-US" sz="1800" dirty="0" smtClean="0"/>
            <a:t>DDD Division Director, </a:t>
          </a:r>
        </a:p>
        <a:p>
          <a:pPr>
            <a:spcAft>
              <a:spcPts val="0"/>
            </a:spcAft>
          </a:pPr>
          <a:r>
            <a:rPr lang="en-US" sz="1800" dirty="0" smtClean="0"/>
            <a:t>Marc Young</a:t>
          </a:r>
          <a:endParaRPr lang="en-US" sz="1800" dirty="0"/>
        </a:p>
      </dgm:t>
    </dgm:pt>
    <dgm:pt modelId="{0B04EDD6-E3C2-4840-8970-193D64259C9B}" type="parTrans" cxnId="{1AF26EF4-1AAE-402D-A170-08A1FFD09E18}">
      <dgm:prSet/>
      <dgm:spPr/>
      <dgm:t>
        <a:bodyPr/>
        <a:lstStyle/>
        <a:p>
          <a:endParaRPr lang="en-US"/>
        </a:p>
      </dgm:t>
    </dgm:pt>
    <dgm:pt modelId="{634B8E63-41B7-4621-836B-0867579D5EE7}" type="sibTrans" cxnId="{1AF26EF4-1AAE-402D-A170-08A1FFD09E18}">
      <dgm:prSet/>
      <dgm:spPr/>
      <dgm:t>
        <a:bodyPr/>
        <a:lstStyle/>
        <a:p>
          <a:endParaRPr lang="en-US"/>
        </a:p>
      </dgm:t>
    </dgm:pt>
    <dgm:pt modelId="{054ACDC9-EAF3-484D-8E88-9CB971A952D6}">
      <dgm:prSet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800" dirty="0" smtClean="0"/>
            <a:t>DDS Director, Laura Nuss</a:t>
          </a:r>
        </a:p>
        <a:p>
          <a:pPr defTabSz="622300">
            <a:lnSpc>
              <a:spcPct val="90000"/>
            </a:lnSpc>
            <a:spcBef>
              <a:spcPct val="0"/>
            </a:spcBef>
            <a:spcAft>
              <a:spcPct val="35000"/>
            </a:spcAft>
          </a:pPr>
          <a:endParaRPr lang="en-US" sz="1400" dirty="0"/>
        </a:p>
      </dgm:t>
    </dgm:pt>
    <dgm:pt modelId="{C4081388-F5A0-4A03-A6E2-E0DA8496F5B5}" type="parTrans" cxnId="{D8704FF5-558B-4C82-B2E0-46ED318AB8BE}">
      <dgm:prSet/>
      <dgm:spPr/>
      <dgm:t>
        <a:bodyPr/>
        <a:lstStyle/>
        <a:p>
          <a:endParaRPr lang="en-US"/>
        </a:p>
      </dgm:t>
    </dgm:pt>
    <dgm:pt modelId="{850F3402-FF10-43A9-9CC5-9041411E675A}" type="sibTrans" cxnId="{D8704FF5-558B-4C82-B2E0-46ED318AB8BE}">
      <dgm:prSet/>
      <dgm:spPr/>
      <dgm:t>
        <a:bodyPr/>
        <a:lstStyle/>
        <a:p>
          <a:endParaRPr lang="en-US"/>
        </a:p>
      </dgm:t>
    </dgm:pt>
    <dgm:pt modelId="{6EAC8C2D-6A9F-4330-961D-0E029837DE0C}" type="pres">
      <dgm:prSet presAssocID="{51272680-5C7E-442A-9A4B-75899562F185}" presName="cycleMatrixDiagram" presStyleCnt="0">
        <dgm:presLayoutVars>
          <dgm:chMax val="1"/>
          <dgm:dir/>
          <dgm:animLvl val="lvl"/>
          <dgm:resizeHandles val="exact"/>
        </dgm:presLayoutVars>
      </dgm:prSet>
      <dgm:spPr/>
    </dgm:pt>
    <dgm:pt modelId="{71F44BB1-E62C-4BAA-9ADB-1A7DB7B7AB98}" type="pres">
      <dgm:prSet presAssocID="{51272680-5C7E-442A-9A4B-75899562F185}" presName="children" presStyleCnt="0"/>
      <dgm:spPr/>
    </dgm:pt>
    <dgm:pt modelId="{BAA8F537-8EF7-4093-A339-4AFE1573EDC4}" type="pres">
      <dgm:prSet presAssocID="{51272680-5C7E-442A-9A4B-75899562F185}" presName="childPlaceholder" presStyleCnt="0"/>
      <dgm:spPr/>
    </dgm:pt>
    <dgm:pt modelId="{06293DCD-FFE6-4DBF-99B5-D17077570E3C}" type="pres">
      <dgm:prSet presAssocID="{51272680-5C7E-442A-9A4B-75899562F185}" presName="circle" presStyleCnt="0"/>
      <dgm:spPr/>
    </dgm:pt>
    <dgm:pt modelId="{1F095D3A-4C44-43E1-8B43-3EB9DCC4BC73}" type="pres">
      <dgm:prSet presAssocID="{51272680-5C7E-442A-9A4B-75899562F185}" presName="quadrant1" presStyleLbl="node1" presStyleIdx="0" presStyleCnt="4" custLinFactNeighborX="-127" custLinFactNeighborY="1736">
        <dgm:presLayoutVars>
          <dgm:chMax val="1"/>
          <dgm:bulletEnabled val="1"/>
        </dgm:presLayoutVars>
      </dgm:prSet>
      <dgm:spPr/>
      <dgm:t>
        <a:bodyPr/>
        <a:lstStyle/>
        <a:p>
          <a:endParaRPr lang="en-US"/>
        </a:p>
      </dgm:t>
    </dgm:pt>
    <dgm:pt modelId="{A660EA6F-BD96-461A-AFCA-3D512BE3448C}" type="pres">
      <dgm:prSet presAssocID="{51272680-5C7E-442A-9A4B-75899562F185}" presName="quadrant2" presStyleLbl="node1" presStyleIdx="1" presStyleCnt="4" custLinFactNeighborX="-447" custLinFactNeighborY="1736">
        <dgm:presLayoutVars>
          <dgm:chMax val="1"/>
          <dgm:bulletEnabled val="1"/>
        </dgm:presLayoutVars>
      </dgm:prSet>
      <dgm:spPr/>
      <dgm:t>
        <a:bodyPr/>
        <a:lstStyle/>
        <a:p>
          <a:endParaRPr lang="en-US"/>
        </a:p>
      </dgm:t>
    </dgm:pt>
    <dgm:pt modelId="{070EA4DE-B84F-4F97-B2E7-8887FAA27597}" type="pres">
      <dgm:prSet presAssocID="{51272680-5C7E-442A-9A4B-75899562F185}" presName="quadrant3" presStyleLbl="node1" presStyleIdx="2" presStyleCnt="4">
        <dgm:presLayoutVars>
          <dgm:chMax val="1"/>
          <dgm:bulletEnabled val="1"/>
        </dgm:presLayoutVars>
      </dgm:prSet>
      <dgm:spPr/>
      <dgm:t>
        <a:bodyPr/>
        <a:lstStyle/>
        <a:p>
          <a:endParaRPr lang="en-US"/>
        </a:p>
      </dgm:t>
    </dgm:pt>
    <dgm:pt modelId="{BCA63174-ED96-414F-B254-674EE13A56D1}" type="pres">
      <dgm:prSet presAssocID="{51272680-5C7E-442A-9A4B-75899562F185}" presName="quadrant4" presStyleLbl="node1" presStyleIdx="3" presStyleCnt="4">
        <dgm:presLayoutVars>
          <dgm:chMax val="1"/>
          <dgm:bulletEnabled val="1"/>
        </dgm:presLayoutVars>
      </dgm:prSet>
      <dgm:spPr/>
      <dgm:t>
        <a:bodyPr/>
        <a:lstStyle/>
        <a:p>
          <a:endParaRPr lang="en-US"/>
        </a:p>
      </dgm:t>
    </dgm:pt>
    <dgm:pt modelId="{E65A2060-38B1-4360-8F74-F7E5C3DB8CF5}" type="pres">
      <dgm:prSet presAssocID="{51272680-5C7E-442A-9A4B-75899562F185}" presName="quadrantPlaceholder" presStyleCnt="0"/>
      <dgm:spPr/>
    </dgm:pt>
    <dgm:pt modelId="{E85C30A8-9FC4-4C77-A2E3-65498BA97322}" type="pres">
      <dgm:prSet presAssocID="{51272680-5C7E-442A-9A4B-75899562F185}" presName="center1" presStyleLbl="fgShp" presStyleIdx="0" presStyleCnt="2"/>
      <dgm:spPr/>
    </dgm:pt>
    <dgm:pt modelId="{515A7495-102A-48E7-85C7-8684CC5E18EE}" type="pres">
      <dgm:prSet presAssocID="{51272680-5C7E-442A-9A4B-75899562F185}" presName="center2" presStyleLbl="fgShp" presStyleIdx="1" presStyleCnt="2"/>
      <dgm:spPr/>
    </dgm:pt>
  </dgm:ptLst>
  <dgm:cxnLst>
    <dgm:cxn modelId="{502AB28D-5EFB-4C32-AF0E-97514C5388E5}" type="presOf" srcId="{F1486166-38BD-4221-95B1-42C68581C70F}" destId="{A660EA6F-BD96-461A-AFCA-3D512BE3448C}" srcOrd="0" destOrd="0" presId="urn:microsoft.com/office/officeart/2005/8/layout/cycle4#1"/>
    <dgm:cxn modelId="{5C739CA2-2E0C-4A03-8FF3-CBB82C33F5E6}" type="presOf" srcId="{A6687090-2EE8-43B7-8C59-568EBA7E1A2D}" destId="{070EA4DE-B84F-4F97-B2E7-8887FAA27597}" srcOrd="0" destOrd="0" presId="urn:microsoft.com/office/officeart/2005/8/layout/cycle4#1"/>
    <dgm:cxn modelId="{6CA8DF57-18CF-441D-B9B3-C0C15A164782}" srcId="{51272680-5C7E-442A-9A4B-75899562F185}" destId="{F1486166-38BD-4221-95B1-42C68581C70F}" srcOrd="1" destOrd="0" parTransId="{0B850585-E326-4CA4-9FE1-21D04A85CAA5}" sibTransId="{8DC325F5-DDC0-469A-BC4A-A8E534DF5C85}"/>
    <dgm:cxn modelId="{1AF26EF4-1AAE-402D-A170-08A1FFD09E18}" srcId="{51272680-5C7E-442A-9A4B-75899562F185}" destId="{AF843A9E-6FC0-4CD8-B705-3CD0C6A6F44A}" srcOrd="3" destOrd="0" parTransId="{0B04EDD6-E3C2-4840-8970-193D64259C9B}" sibTransId="{634B8E63-41B7-4621-836B-0867579D5EE7}"/>
    <dgm:cxn modelId="{D8704FF5-558B-4C82-B2E0-46ED318AB8BE}" srcId="{51272680-5C7E-442A-9A4B-75899562F185}" destId="{054ACDC9-EAF3-484D-8E88-9CB971A952D6}" srcOrd="0" destOrd="0" parTransId="{C4081388-F5A0-4A03-A6E2-E0DA8496F5B5}" sibTransId="{850F3402-FF10-43A9-9CC5-9041411E675A}"/>
    <dgm:cxn modelId="{AA3B97F6-2C51-47EB-961A-C40CF1C2B105}" srcId="{51272680-5C7E-442A-9A4B-75899562F185}" destId="{A6687090-2EE8-43B7-8C59-568EBA7E1A2D}" srcOrd="2" destOrd="0" parTransId="{35369461-2980-4ED7-893E-E15647838369}" sibTransId="{D7D9A2E6-7C1C-4060-B0D7-9D8099B1F4F1}"/>
    <dgm:cxn modelId="{A03F6C6C-DA67-46AC-8E1A-2DD35BA9BC0D}" type="presOf" srcId="{054ACDC9-EAF3-484D-8E88-9CB971A952D6}" destId="{1F095D3A-4C44-43E1-8B43-3EB9DCC4BC73}" srcOrd="0" destOrd="0" presId="urn:microsoft.com/office/officeart/2005/8/layout/cycle4#1"/>
    <dgm:cxn modelId="{D28E9CA7-4AFD-4F1B-9687-2ADD94FCCFEC}" type="presOf" srcId="{51272680-5C7E-442A-9A4B-75899562F185}" destId="{6EAC8C2D-6A9F-4330-961D-0E029837DE0C}" srcOrd="0" destOrd="0" presId="urn:microsoft.com/office/officeart/2005/8/layout/cycle4#1"/>
    <dgm:cxn modelId="{B0694225-8928-483F-935E-DAB3770932FF}" type="presOf" srcId="{AF843A9E-6FC0-4CD8-B705-3CD0C6A6F44A}" destId="{BCA63174-ED96-414F-B254-674EE13A56D1}" srcOrd="0" destOrd="0" presId="urn:microsoft.com/office/officeart/2005/8/layout/cycle4#1"/>
    <dgm:cxn modelId="{841A0DB1-100C-42D4-BAF8-337E3015C30D}" type="presParOf" srcId="{6EAC8C2D-6A9F-4330-961D-0E029837DE0C}" destId="{71F44BB1-E62C-4BAA-9ADB-1A7DB7B7AB98}" srcOrd="0" destOrd="0" presId="urn:microsoft.com/office/officeart/2005/8/layout/cycle4#1"/>
    <dgm:cxn modelId="{1CF4B54D-66C7-4C0E-8C7F-9086C6D0C2CC}" type="presParOf" srcId="{71F44BB1-E62C-4BAA-9ADB-1A7DB7B7AB98}" destId="{BAA8F537-8EF7-4093-A339-4AFE1573EDC4}" srcOrd="0" destOrd="0" presId="urn:microsoft.com/office/officeart/2005/8/layout/cycle4#1"/>
    <dgm:cxn modelId="{0608DA15-0A0B-465D-8989-08AFC9E09CC8}" type="presParOf" srcId="{6EAC8C2D-6A9F-4330-961D-0E029837DE0C}" destId="{06293DCD-FFE6-4DBF-99B5-D17077570E3C}" srcOrd="1" destOrd="0" presId="urn:microsoft.com/office/officeart/2005/8/layout/cycle4#1"/>
    <dgm:cxn modelId="{74EBDD29-22A5-47A5-8588-9AAFE3FC4C64}" type="presParOf" srcId="{06293DCD-FFE6-4DBF-99B5-D17077570E3C}" destId="{1F095D3A-4C44-43E1-8B43-3EB9DCC4BC73}" srcOrd="0" destOrd="0" presId="urn:microsoft.com/office/officeart/2005/8/layout/cycle4#1"/>
    <dgm:cxn modelId="{DAA9CB7B-26F2-478A-B7F4-CCA00DDF5676}" type="presParOf" srcId="{06293DCD-FFE6-4DBF-99B5-D17077570E3C}" destId="{A660EA6F-BD96-461A-AFCA-3D512BE3448C}" srcOrd="1" destOrd="0" presId="urn:microsoft.com/office/officeart/2005/8/layout/cycle4#1"/>
    <dgm:cxn modelId="{9D722AAC-CC32-46D4-934D-340C4D55AAED}" type="presParOf" srcId="{06293DCD-FFE6-4DBF-99B5-D17077570E3C}" destId="{070EA4DE-B84F-4F97-B2E7-8887FAA27597}" srcOrd="2" destOrd="0" presId="urn:microsoft.com/office/officeart/2005/8/layout/cycle4#1"/>
    <dgm:cxn modelId="{AD9AB073-5244-4E51-9E72-6662A4BA0D26}" type="presParOf" srcId="{06293DCD-FFE6-4DBF-99B5-D17077570E3C}" destId="{BCA63174-ED96-414F-B254-674EE13A56D1}" srcOrd="3" destOrd="0" presId="urn:microsoft.com/office/officeart/2005/8/layout/cycle4#1"/>
    <dgm:cxn modelId="{75A54164-F960-41C5-9EFF-4395F2554E7A}" type="presParOf" srcId="{06293DCD-FFE6-4DBF-99B5-D17077570E3C}" destId="{E65A2060-38B1-4360-8F74-F7E5C3DB8CF5}" srcOrd="4" destOrd="0" presId="urn:microsoft.com/office/officeart/2005/8/layout/cycle4#1"/>
    <dgm:cxn modelId="{E2016EC3-0E54-43A5-BEA4-618F13C370EF}" type="presParOf" srcId="{6EAC8C2D-6A9F-4330-961D-0E029837DE0C}" destId="{E85C30A8-9FC4-4C77-A2E3-65498BA97322}" srcOrd="2" destOrd="0" presId="urn:microsoft.com/office/officeart/2005/8/layout/cycle4#1"/>
    <dgm:cxn modelId="{7D47D955-7396-49B4-816B-0E06D879FF69}" type="presParOf" srcId="{6EAC8C2D-6A9F-4330-961D-0E029837DE0C}" destId="{515A7495-102A-48E7-85C7-8684CC5E18EE}" srcOrd="3" destOrd="0" presId="urn:microsoft.com/office/officeart/2005/8/layout/cycle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40AAB6-DAAF-4570-8CDB-DCBF0B8AEBD1}" type="doc">
      <dgm:prSet loTypeId="urn:microsoft.com/office/officeart/2005/8/layout/rings+Icon" loCatId="relationship" qsTypeId="urn:microsoft.com/office/officeart/2005/8/quickstyle/simple1" qsCatId="simple" csTypeId="urn:microsoft.com/office/officeart/2005/8/colors/colorful1#1" csCatId="colorful" phldr="1"/>
      <dgm:spPr/>
      <dgm:t>
        <a:bodyPr/>
        <a:lstStyle/>
        <a:p>
          <a:endParaRPr lang="en-US"/>
        </a:p>
      </dgm:t>
    </dgm:pt>
    <dgm:pt modelId="{F739E8EC-C091-4589-B781-D93B72061E6B}">
      <dgm:prSet phldrT="[Text]"/>
      <dgm:spPr/>
      <dgm:t>
        <a:bodyPr/>
        <a:lstStyle/>
        <a:p>
          <a:r>
            <a:rPr lang="en-US" dirty="0" smtClean="0"/>
            <a:t>Intake and Eligibility</a:t>
          </a:r>
          <a:endParaRPr lang="en-US" dirty="0"/>
        </a:p>
      </dgm:t>
    </dgm:pt>
    <dgm:pt modelId="{1E414FF0-2279-4AED-8AF6-9A866955BAD9}" type="parTrans" cxnId="{D84BBC6A-B625-4B96-AE17-E1CB57EA5683}">
      <dgm:prSet/>
      <dgm:spPr/>
      <dgm:t>
        <a:bodyPr/>
        <a:lstStyle/>
        <a:p>
          <a:endParaRPr lang="en-US"/>
        </a:p>
      </dgm:t>
    </dgm:pt>
    <dgm:pt modelId="{51425A71-CB3A-4B3E-8502-ADE14679DAA7}" type="sibTrans" cxnId="{D84BBC6A-B625-4B96-AE17-E1CB57EA5683}">
      <dgm:prSet/>
      <dgm:spPr/>
      <dgm:t>
        <a:bodyPr/>
        <a:lstStyle/>
        <a:p>
          <a:endParaRPr lang="en-US"/>
        </a:p>
      </dgm:t>
    </dgm:pt>
    <dgm:pt modelId="{0F5FAE11-E0B5-46FD-BDD5-1E6ACF1D6BDA}">
      <dgm:prSet phldrT="[Text]"/>
      <dgm:spPr/>
      <dgm:t>
        <a:bodyPr/>
        <a:lstStyle/>
        <a:p>
          <a:r>
            <a:rPr lang="en-US" dirty="0" smtClean="0"/>
            <a:t>Service Planning and Coordination</a:t>
          </a:r>
          <a:endParaRPr lang="en-US" dirty="0"/>
        </a:p>
      </dgm:t>
    </dgm:pt>
    <dgm:pt modelId="{AC7DACFC-7ECE-491F-99DC-63185B4E55A4}" type="parTrans" cxnId="{34C67347-7DDE-43A7-B009-EDD8588ACC75}">
      <dgm:prSet/>
      <dgm:spPr/>
      <dgm:t>
        <a:bodyPr/>
        <a:lstStyle/>
        <a:p>
          <a:endParaRPr lang="en-US"/>
        </a:p>
      </dgm:t>
    </dgm:pt>
    <dgm:pt modelId="{5DD9EE27-EC6B-4057-B07C-14B33FB48800}" type="sibTrans" cxnId="{34C67347-7DDE-43A7-B009-EDD8588ACC75}">
      <dgm:prSet/>
      <dgm:spPr/>
      <dgm:t>
        <a:bodyPr/>
        <a:lstStyle/>
        <a:p>
          <a:endParaRPr lang="en-US"/>
        </a:p>
      </dgm:t>
    </dgm:pt>
    <dgm:pt modelId="{27EB0541-35F1-42EF-A4AA-B3A911947D76}">
      <dgm:prSet phldrT="[Text]"/>
      <dgm:spPr/>
      <dgm:t>
        <a:bodyPr/>
        <a:lstStyle/>
        <a:p>
          <a:r>
            <a:rPr lang="en-US" dirty="0" smtClean="0"/>
            <a:t>Health and Wellness</a:t>
          </a:r>
          <a:endParaRPr lang="en-US" dirty="0"/>
        </a:p>
      </dgm:t>
    </dgm:pt>
    <dgm:pt modelId="{746C1F3F-2603-4174-B345-05C041CE76B0}" type="parTrans" cxnId="{BAD343D5-AD5E-4B90-B5F0-82FED31978BB}">
      <dgm:prSet/>
      <dgm:spPr/>
      <dgm:t>
        <a:bodyPr/>
        <a:lstStyle/>
        <a:p>
          <a:endParaRPr lang="en-US"/>
        </a:p>
      </dgm:t>
    </dgm:pt>
    <dgm:pt modelId="{AB1F6D52-D198-4694-8444-F6729425CB8D}" type="sibTrans" cxnId="{BAD343D5-AD5E-4B90-B5F0-82FED31978BB}">
      <dgm:prSet/>
      <dgm:spPr/>
      <dgm:t>
        <a:bodyPr/>
        <a:lstStyle/>
        <a:p>
          <a:endParaRPr lang="en-US"/>
        </a:p>
      </dgm:t>
    </dgm:pt>
    <dgm:pt modelId="{8E54398F-00EC-4DC8-A5ED-148AD584C6E7}">
      <dgm:prSet phldrT="[Text]"/>
      <dgm:spPr/>
      <dgm:t>
        <a:bodyPr/>
        <a:lstStyle/>
        <a:p>
          <a:r>
            <a:rPr lang="en-US" dirty="0" smtClean="0"/>
            <a:t>Provider Resource Management</a:t>
          </a:r>
          <a:endParaRPr lang="en-US" dirty="0"/>
        </a:p>
      </dgm:t>
    </dgm:pt>
    <dgm:pt modelId="{E3AC2B31-783E-4A39-9B17-073D29F6C825}" type="parTrans" cxnId="{B87E0910-ECB2-4D72-A009-461A60423C77}">
      <dgm:prSet/>
      <dgm:spPr/>
      <dgm:t>
        <a:bodyPr/>
        <a:lstStyle/>
        <a:p>
          <a:endParaRPr lang="en-US"/>
        </a:p>
      </dgm:t>
    </dgm:pt>
    <dgm:pt modelId="{1229ECEC-6AAE-4DF7-91E0-1F3E1971365F}" type="sibTrans" cxnId="{B87E0910-ECB2-4D72-A009-461A60423C77}">
      <dgm:prSet/>
      <dgm:spPr/>
      <dgm:t>
        <a:bodyPr/>
        <a:lstStyle/>
        <a:p>
          <a:endParaRPr lang="en-US"/>
        </a:p>
      </dgm:t>
    </dgm:pt>
    <dgm:pt modelId="{0DC751DB-CB23-467D-A1A3-AA461CC84FC5}">
      <dgm:prSet phldrT="[Text]"/>
      <dgm:spPr/>
      <dgm:t>
        <a:bodyPr/>
        <a:lstStyle/>
        <a:p>
          <a:r>
            <a:rPr lang="en-US" dirty="0" smtClean="0"/>
            <a:t>Medicaid Waiver</a:t>
          </a:r>
          <a:endParaRPr lang="en-US" dirty="0"/>
        </a:p>
      </dgm:t>
    </dgm:pt>
    <dgm:pt modelId="{49709858-86E1-4DB4-890F-2A4E817A5C39}" type="parTrans" cxnId="{A8879A17-46FB-4BDA-8EDD-802EDEF8DB96}">
      <dgm:prSet/>
      <dgm:spPr/>
      <dgm:t>
        <a:bodyPr/>
        <a:lstStyle/>
        <a:p>
          <a:endParaRPr lang="en-US"/>
        </a:p>
      </dgm:t>
    </dgm:pt>
    <dgm:pt modelId="{B2D12CFF-8E8D-46E5-AA32-48975F9D7235}" type="sibTrans" cxnId="{A8879A17-46FB-4BDA-8EDD-802EDEF8DB96}">
      <dgm:prSet/>
      <dgm:spPr/>
      <dgm:t>
        <a:bodyPr/>
        <a:lstStyle/>
        <a:p>
          <a:endParaRPr lang="en-US"/>
        </a:p>
      </dgm:t>
    </dgm:pt>
    <dgm:pt modelId="{87848FCC-966C-4005-BD27-BC2D356BB86F}" type="pres">
      <dgm:prSet presAssocID="{B040AAB6-DAAF-4570-8CDB-DCBF0B8AEBD1}" presName="Name0" presStyleCnt="0">
        <dgm:presLayoutVars>
          <dgm:chMax val="7"/>
          <dgm:dir/>
          <dgm:resizeHandles val="exact"/>
        </dgm:presLayoutVars>
      </dgm:prSet>
      <dgm:spPr/>
      <dgm:t>
        <a:bodyPr/>
        <a:lstStyle/>
        <a:p>
          <a:endParaRPr lang="en-US"/>
        </a:p>
      </dgm:t>
    </dgm:pt>
    <dgm:pt modelId="{3F027D9E-7C25-49CF-B3F4-851D2E2E3975}" type="pres">
      <dgm:prSet presAssocID="{B040AAB6-DAAF-4570-8CDB-DCBF0B8AEBD1}" presName="ellipse1" presStyleLbl="vennNode1" presStyleIdx="0" presStyleCnt="5">
        <dgm:presLayoutVars>
          <dgm:bulletEnabled val="1"/>
        </dgm:presLayoutVars>
      </dgm:prSet>
      <dgm:spPr/>
      <dgm:t>
        <a:bodyPr/>
        <a:lstStyle/>
        <a:p>
          <a:endParaRPr lang="en-US"/>
        </a:p>
      </dgm:t>
    </dgm:pt>
    <dgm:pt modelId="{110ACAF1-70CB-4614-95C1-56034F9FC416}" type="pres">
      <dgm:prSet presAssocID="{B040AAB6-DAAF-4570-8CDB-DCBF0B8AEBD1}" presName="ellipse2" presStyleLbl="vennNode1" presStyleIdx="1" presStyleCnt="5">
        <dgm:presLayoutVars>
          <dgm:bulletEnabled val="1"/>
        </dgm:presLayoutVars>
      </dgm:prSet>
      <dgm:spPr/>
      <dgm:t>
        <a:bodyPr/>
        <a:lstStyle/>
        <a:p>
          <a:endParaRPr lang="en-US"/>
        </a:p>
      </dgm:t>
    </dgm:pt>
    <dgm:pt modelId="{EA2D4C93-75DB-4E3A-8511-83899E46F32A}" type="pres">
      <dgm:prSet presAssocID="{B040AAB6-DAAF-4570-8CDB-DCBF0B8AEBD1}" presName="ellipse3" presStyleLbl="vennNode1" presStyleIdx="2" presStyleCnt="5">
        <dgm:presLayoutVars>
          <dgm:bulletEnabled val="1"/>
        </dgm:presLayoutVars>
      </dgm:prSet>
      <dgm:spPr/>
      <dgm:t>
        <a:bodyPr/>
        <a:lstStyle/>
        <a:p>
          <a:endParaRPr lang="en-US"/>
        </a:p>
      </dgm:t>
    </dgm:pt>
    <dgm:pt modelId="{9FCBE9A4-DF1B-445C-BAB8-8AE7D7772CA6}" type="pres">
      <dgm:prSet presAssocID="{B040AAB6-DAAF-4570-8CDB-DCBF0B8AEBD1}" presName="ellipse4" presStyleLbl="vennNode1" presStyleIdx="3" presStyleCnt="5">
        <dgm:presLayoutVars>
          <dgm:bulletEnabled val="1"/>
        </dgm:presLayoutVars>
      </dgm:prSet>
      <dgm:spPr/>
      <dgm:t>
        <a:bodyPr/>
        <a:lstStyle/>
        <a:p>
          <a:endParaRPr lang="en-US"/>
        </a:p>
      </dgm:t>
    </dgm:pt>
    <dgm:pt modelId="{B4801314-D98A-4EB7-A511-3FDBC097F3E5}" type="pres">
      <dgm:prSet presAssocID="{B040AAB6-DAAF-4570-8CDB-DCBF0B8AEBD1}" presName="ellipse5" presStyleLbl="vennNode1" presStyleIdx="4" presStyleCnt="5">
        <dgm:presLayoutVars>
          <dgm:bulletEnabled val="1"/>
        </dgm:presLayoutVars>
      </dgm:prSet>
      <dgm:spPr/>
      <dgm:t>
        <a:bodyPr/>
        <a:lstStyle/>
        <a:p>
          <a:endParaRPr lang="en-US"/>
        </a:p>
      </dgm:t>
    </dgm:pt>
  </dgm:ptLst>
  <dgm:cxnLst>
    <dgm:cxn modelId="{FB0B680B-0256-45CC-A30E-DD46F2B1EBB7}" type="presOf" srcId="{8E54398F-00EC-4DC8-A5ED-148AD584C6E7}" destId="{9FCBE9A4-DF1B-445C-BAB8-8AE7D7772CA6}" srcOrd="0" destOrd="0" presId="urn:microsoft.com/office/officeart/2005/8/layout/rings+Icon"/>
    <dgm:cxn modelId="{54B3DA45-DF10-469B-914A-67657DCE01AF}" type="presOf" srcId="{0F5FAE11-E0B5-46FD-BDD5-1E6ACF1D6BDA}" destId="{110ACAF1-70CB-4614-95C1-56034F9FC416}" srcOrd="0" destOrd="0" presId="urn:microsoft.com/office/officeart/2005/8/layout/rings+Icon"/>
    <dgm:cxn modelId="{9F59D7C5-343B-49F1-A084-5E3C698C4D4A}" type="presOf" srcId="{0DC751DB-CB23-467D-A1A3-AA461CC84FC5}" destId="{B4801314-D98A-4EB7-A511-3FDBC097F3E5}" srcOrd="0" destOrd="0" presId="urn:microsoft.com/office/officeart/2005/8/layout/rings+Icon"/>
    <dgm:cxn modelId="{34C67347-7DDE-43A7-B009-EDD8588ACC75}" srcId="{B040AAB6-DAAF-4570-8CDB-DCBF0B8AEBD1}" destId="{0F5FAE11-E0B5-46FD-BDD5-1E6ACF1D6BDA}" srcOrd="1" destOrd="0" parTransId="{AC7DACFC-7ECE-491F-99DC-63185B4E55A4}" sibTransId="{5DD9EE27-EC6B-4057-B07C-14B33FB48800}"/>
    <dgm:cxn modelId="{FA2E0AAC-DF06-46BB-AD2A-22223FE03350}" type="presOf" srcId="{27EB0541-35F1-42EF-A4AA-B3A911947D76}" destId="{EA2D4C93-75DB-4E3A-8511-83899E46F32A}" srcOrd="0" destOrd="0" presId="urn:microsoft.com/office/officeart/2005/8/layout/rings+Icon"/>
    <dgm:cxn modelId="{A8879A17-46FB-4BDA-8EDD-802EDEF8DB96}" srcId="{B040AAB6-DAAF-4570-8CDB-DCBF0B8AEBD1}" destId="{0DC751DB-CB23-467D-A1A3-AA461CC84FC5}" srcOrd="4" destOrd="0" parTransId="{49709858-86E1-4DB4-890F-2A4E817A5C39}" sibTransId="{B2D12CFF-8E8D-46E5-AA32-48975F9D7235}"/>
    <dgm:cxn modelId="{B87E0910-ECB2-4D72-A009-461A60423C77}" srcId="{B040AAB6-DAAF-4570-8CDB-DCBF0B8AEBD1}" destId="{8E54398F-00EC-4DC8-A5ED-148AD584C6E7}" srcOrd="3" destOrd="0" parTransId="{E3AC2B31-783E-4A39-9B17-073D29F6C825}" sibTransId="{1229ECEC-6AAE-4DF7-91E0-1F3E1971365F}"/>
    <dgm:cxn modelId="{C41B8DD7-E48F-4A33-9411-C04406CD5688}" type="presOf" srcId="{F739E8EC-C091-4589-B781-D93B72061E6B}" destId="{3F027D9E-7C25-49CF-B3F4-851D2E2E3975}" srcOrd="0" destOrd="0" presId="urn:microsoft.com/office/officeart/2005/8/layout/rings+Icon"/>
    <dgm:cxn modelId="{F5B56934-82A6-482D-8251-97F1176B089C}" type="presOf" srcId="{B040AAB6-DAAF-4570-8CDB-DCBF0B8AEBD1}" destId="{87848FCC-966C-4005-BD27-BC2D356BB86F}" srcOrd="0" destOrd="0" presId="urn:microsoft.com/office/officeart/2005/8/layout/rings+Icon"/>
    <dgm:cxn modelId="{D84BBC6A-B625-4B96-AE17-E1CB57EA5683}" srcId="{B040AAB6-DAAF-4570-8CDB-DCBF0B8AEBD1}" destId="{F739E8EC-C091-4589-B781-D93B72061E6B}" srcOrd="0" destOrd="0" parTransId="{1E414FF0-2279-4AED-8AF6-9A866955BAD9}" sibTransId="{51425A71-CB3A-4B3E-8502-ADE14679DAA7}"/>
    <dgm:cxn modelId="{BAD343D5-AD5E-4B90-B5F0-82FED31978BB}" srcId="{B040AAB6-DAAF-4570-8CDB-DCBF0B8AEBD1}" destId="{27EB0541-35F1-42EF-A4AA-B3A911947D76}" srcOrd="2" destOrd="0" parTransId="{746C1F3F-2603-4174-B345-05C041CE76B0}" sibTransId="{AB1F6D52-D198-4694-8444-F6729425CB8D}"/>
    <dgm:cxn modelId="{21AE64F4-33BA-43BD-9D37-6EC6FACC7E04}" type="presParOf" srcId="{87848FCC-966C-4005-BD27-BC2D356BB86F}" destId="{3F027D9E-7C25-49CF-B3F4-851D2E2E3975}" srcOrd="0" destOrd="0" presId="urn:microsoft.com/office/officeart/2005/8/layout/rings+Icon"/>
    <dgm:cxn modelId="{16D76788-B979-4B2E-8C6E-F6F9BC213F05}" type="presParOf" srcId="{87848FCC-966C-4005-BD27-BC2D356BB86F}" destId="{110ACAF1-70CB-4614-95C1-56034F9FC416}" srcOrd="1" destOrd="0" presId="urn:microsoft.com/office/officeart/2005/8/layout/rings+Icon"/>
    <dgm:cxn modelId="{F055124E-493E-4B30-9447-51D779906820}" type="presParOf" srcId="{87848FCC-966C-4005-BD27-BC2D356BB86F}" destId="{EA2D4C93-75DB-4E3A-8511-83899E46F32A}" srcOrd="2" destOrd="0" presId="urn:microsoft.com/office/officeart/2005/8/layout/rings+Icon"/>
    <dgm:cxn modelId="{5C64B881-0DCC-457D-95F6-60B1D7E14597}" type="presParOf" srcId="{87848FCC-966C-4005-BD27-BC2D356BB86F}" destId="{9FCBE9A4-DF1B-445C-BAB8-8AE7D7772CA6}" srcOrd="3" destOrd="0" presId="urn:microsoft.com/office/officeart/2005/8/layout/rings+Icon"/>
    <dgm:cxn modelId="{FF00890E-556D-4B09-91F9-F6322E17266B}" type="presParOf" srcId="{87848FCC-966C-4005-BD27-BC2D356BB86F}" destId="{B4801314-D98A-4EB7-A511-3FDBC097F3E5}" srcOrd="4"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095D3A-4C44-43E1-8B43-3EB9DCC4BC73}">
      <dsp:nvSpPr>
        <dsp:cNvPr id="0" name=""/>
        <dsp:cNvSpPr/>
      </dsp:nvSpPr>
      <dsp:spPr>
        <a:xfrm>
          <a:off x="1676392" y="304803"/>
          <a:ext cx="2045665" cy="2045665"/>
        </a:xfrm>
        <a:prstGeom prst="pieWedge">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800" kern="1200" dirty="0" smtClean="0"/>
            <a:t>DDS Director, Laura Nuss</a:t>
          </a:r>
        </a:p>
        <a:p>
          <a:pPr lvl="0" defTabSz="622300">
            <a:lnSpc>
              <a:spcPct val="90000"/>
            </a:lnSpc>
            <a:spcBef>
              <a:spcPct val="0"/>
            </a:spcBef>
            <a:spcAft>
              <a:spcPct val="35000"/>
            </a:spcAft>
          </a:pPr>
          <a:endParaRPr lang="en-US" sz="1400" kern="1200" dirty="0"/>
        </a:p>
      </dsp:txBody>
      <dsp:txXfrm>
        <a:off x="2275553" y="903964"/>
        <a:ext cx="1446504" cy="1446504"/>
      </dsp:txXfrm>
    </dsp:sp>
    <dsp:sp modelId="{A660EA6F-BD96-461A-AFCA-3D512BE3448C}">
      <dsp:nvSpPr>
        <dsp:cNvPr id="0" name=""/>
        <dsp:cNvSpPr/>
      </dsp:nvSpPr>
      <dsp:spPr>
        <a:xfrm rot="5400000">
          <a:off x="3809999" y="304803"/>
          <a:ext cx="2045665" cy="2045665"/>
        </a:xfrm>
        <a:prstGeom prst="pieWedge">
          <a:avLst/>
        </a:prstGeom>
        <a:solidFill>
          <a:schemeClr val="accent3">
            <a:hueOff val="3664666"/>
            <a:satOff val="-2648"/>
            <a:lumOff val="98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DDA Deputy Director, Cathy Anderson</a:t>
          </a:r>
          <a:endParaRPr lang="en-US" sz="1800" kern="1200" dirty="0"/>
        </a:p>
      </dsp:txBody>
      <dsp:txXfrm rot="-5400000">
        <a:off x="3809999" y="903964"/>
        <a:ext cx="1446504" cy="1446504"/>
      </dsp:txXfrm>
    </dsp:sp>
    <dsp:sp modelId="{070EA4DE-B84F-4F97-B2E7-8887FAA27597}">
      <dsp:nvSpPr>
        <dsp:cNvPr id="0" name=""/>
        <dsp:cNvSpPr/>
      </dsp:nvSpPr>
      <dsp:spPr>
        <a:xfrm rot="10800000">
          <a:off x="3819144" y="2409443"/>
          <a:ext cx="2045665" cy="2045665"/>
        </a:xfrm>
        <a:prstGeom prst="pieWedge">
          <a:avLst/>
        </a:prstGeom>
        <a:solidFill>
          <a:schemeClr val="accent3">
            <a:hueOff val="7329333"/>
            <a:satOff val="-5295"/>
            <a:lumOff val="1961"/>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n-US" sz="1800" kern="1200" dirty="0" smtClean="0"/>
        </a:p>
        <a:p>
          <a:pPr lvl="0" algn="ctr" defTabSz="800100">
            <a:lnSpc>
              <a:spcPct val="90000"/>
            </a:lnSpc>
            <a:spcBef>
              <a:spcPct val="0"/>
            </a:spcBef>
            <a:spcAft>
              <a:spcPct val="35000"/>
            </a:spcAft>
          </a:pPr>
          <a:r>
            <a:rPr lang="en-US" sz="1800" kern="1200" dirty="0" smtClean="0"/>
            <a:t>RSA Deputy Director, Andrew Reese</a:t>
          </a:r>
          <a:endParaRPr lang="en-US" sz="1800" i="1" kern="1200" dirty="0"/>
        </a:p>
      </dsp:txBody>
      <dsp:txXfrm rot="10800000">
        <a:off x="3819144" y="2409443"/>
        <a:ext cx="1446504" cy="1446504"/>
      </dsp:txXfrm>
    </dsp:sp>
    <dsp:sp modelId="{BCA63174-ED96-414F-B254-674EE13A56D1}">
      <dsp:nvSpPr>
        <dsp:cNvPr id="0" name=""/>
        <dsp:cNvSpPr/>
      </dsp:nvSpPr>
      <dsp:spPr>
        <a:xfrm rot="16200000">
          <a:off x="1678990" y="2409443"/>
          <a:ext cx="2045665" cy="2045665"/>
        </a:xfrm>
        <a:prstGeom prst="pieWedge">
          <a:avLst/>
        </a:prstGeom>
        <a:solidFill>
          <a:schemeClr val="accent3">
            <a:hueOff val="10993999"/>
            <a:satOff val="-7943"/>
            <a:lumOff val="2941"/>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ts val="0"/>
            </a:spcAft>
          </a:pPr>
          <a:endParaRPr lang="en-US" sz="1800" kern="1200" dirty="0" smtClean="0"/>
        </a:p>
        <a:p>
          <a:pPr lvl="0" algn="ctr" defTabSz="800100">
            <a:lnSpc>
              <a:spcPct val="90000"/>
            </a:lnSpc>
            <a:spcBef>
              <a:spcPct val="0"/>
            </a:spcBef>
            <a:spcAft>
              <a:spcPts val="0"/>
            </a:spcAft>
          </a:pPr>
          <a:endParaRPr lang="en-US" sz="1800" kern="1200" dirty="0" smtClean="0"/>
        </a:p>
        <a:p>
          <a:pPr lvl="0" algn="ctr" defTabSz="800100">
            <a:lnSpc>
              <a:spcPct val="90000"/>
            </a:lnSpc>
            <a:spcBef>
              <a:spcPct val="0"/>
            </a:spcBef>
            <a:spcAft>
              <a:spcPts val="0"/>
            </a:spcAft>
          </a:pPr>
          <a:r>
            <a:rPr lang="en-US" sz="1800" kern="1200" dirty="0" smtClean="0"/>
            <a:t>DDD Division Director, </a:t>
          </a:r>
        </a:p>
        <a:p>
          <a:pPr lvl="0" algn="ctr" defTabSz="800100">
            <a:lnSpc>
              <a:spcPct val="90000"/>
            </a:lnSpc>
            <a:spcBef>
              <a:spcPct val="0"/>
            </a:spcBef>
            <a:spcAft>
              <a:spcPts val="0"/>
            </a:spcAft>
          </a:pPr>
          <a:r>
            <a:rPr lang="en-US" sz="1800" kern="1200" dirty="0" smtClean="0"/>
            <a:t>Marc Young</a:t>
          </a:r>
          <a:endParaRPr lang="en-US" sz="1800" kern="1200" dirty="0"/>
        </a:p>
      </dsp:txBody>
      <dsp:txXfrm rot="5400000">
        <a:off x="2278151" y="2409443"/>
        <a:ext cx="1446504" cy="1446504"/>
      </dsp:txXfrm>
    </dsp:sp>
    <dsp:sp modelId="{E85C30A8-9FC4-4C77-A2E3-65498BA97322}">
      <dsp:nvSpPr>
        <dsp:cNvPr id="0" name=""/>
        <dsp:cNvSpPr/>
      </dsp:nvSpPr>
      <dsp:spPr>
        <a:xfrm>
          <a:off x="3418751" y="1937004"/>
          <a:ext cx="706297" cy="614172"/>
        </a:xfrm>
        <a:prstGeom prst="circularArrow">
          <a:avLst/>
        </a:prstGeom>
        <a:solidFill>
          <a:schemeClr val="accent3">
            <a:tint val="40000"/>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5A7495-102A-48E7-85C7-8684CC5E18EE}">
      <dsp:nvSpPr>
        <dsp:cNvPr id="0" name=""/>
        <dsp:cNvSpPr/>
      </dsp:nvSpPr>
      <dsp:spPr>
        <a:xfrm rot="10800000">
          <a:off x="3418751" y="2173223"/>
          <a:ext cx="706297" cy="614172"/>
        </a:xfrm>
        <a:prstGeom prst="circularArrow">
          <a:avLst/>
        </a:prstGeom>
        <a:solidFill>
          <a:schemeClr val="accent3">
            <a:tint val="40000"/>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027D9E-7C25-49CF-B3F4-851D2E2E3975}">
      <dsp:nvSpPr>
        <dsp:cNvPr id="0" name=""/>
        <dsp:cNvSpPr/>
      </dsp:nvSpPr>
      <dsp:spPr>
        <a:xfrm>
          <a:off x="0" y="293692"/>
          <a:ext cx="1445651" cy="1445647"/>
        </a:xfrm>
        <a:prstGeom prst="ellipse">
          <a:avLst/>
        </a:prstGeom>
        <a:solidFill>
          <a:schemeClr val="accent2">
            <a:alpha val="50000"/>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Intake and Eligibility</a:t>
          </a:r>
          <a:endParaRPr lang="en-US" sz="1300" kern="1200" dirty="0"/>
        </a:p>
      </dsp:txBody>
      <dsp:txXfrm>
        <a:off x="211711" y="505402"/>
        <a:ext cx="1022229" cy="1022227"/>
      </dsp:txXfrm>
    </dsp:sp>
    <dsp:sp modelId="{110ACAF1-70CB-4614-95C1-56034F9FC416}">
      <dsp:nvSpPr>
        <dsp:cNvPr id="0" name=""/>
        <dsp:cNvSpPr/>
      </dsp:nvSpPr>
      <dsp:spPr>
        <a:xfrm>
          <a:off x="743376" y="1257859"/>
          <a:ext cx="1445651" cy="1445647"/>
        </a:xfrm>
        <a:prstGeom prst="ellipse">
          <a:avLst/>
        </a:prstGeom>
        <a:solidFill>
          <a:schemeClr val="accent3">
            <a:alpha val="50000"/>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Service Planning and Coordination</a:t>
          </a:r>
          <a:endParaRPr lang="en-US" sz="1300" kern="1200" dirty="0"/>
        </a:p>
      </dsp:txBody>
      <dsp:txXfrm>
        <a:off x="955087" y="1469569"/>
        <a:ext cx="1022229" cy="1022227"/>
      </dsp:txXfrm>
    </dsp:sp>
    <dsp:sp modelId="{EA2D4C93-75DB-4E3A-8511-83899E46F32A}">
      <dsp:nvSpPr>
        <dsp:cNvPr id="0" name=""/>
        <dsp:cNvSpPr/>
      </dsp:nvSpPr>
      <dsp:spPr>
        <a:xfrm>
          <a:off x="1487195" y="293692"/>
          <a:ext cx="1445651" cy="1445647"/>
        </a:xfrm>
        <a:prstGeom prst="ellipse">
          <a:avLst/>
        </a:prstGeom>
        <a:solidFill>
          <a:schemeClr val="accent4">
            <a:alpha val="50000"/>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Health and Wellness</a:t>
          </a:r>
          <a:endParaRPr lang="en-US" sz="1300" kern="1200" dirty="0"/>
        </a:p>
      </dsp:txBody>
      <dsp:txXfrm>
        <a:off x="1698906" y="505402"/>
        <a:ext cx="1022229" cy="1022227"/>
      </dsp:txXfrm>
    </dsp:sp>
    <dsp:sp modelId="{9FCBE9A4-DF1B-445C-BAB8-8AE7D7772CA6}">
      <dsp:nvSpPr>
        <dsp:cNvPr id="0" name=""/>
        <dsp:cNvSpPr/>
      </dsp:nvSpPr>
      <dsp:spPr>
        <a:xfrm>
          <a:off x="2230572" y="1257859"/>
          <a:ext cx="1445651" cy="1445647"/>
        </a:xfrm>
        <a:prstGeom prst="ellipse">
          <a:avLst/>
        </a:prstGeom>
        <a:solidFill>
          <a:schemeClr val="accent5">
            <a:alpha val="50000"/>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Provider Resource Management</a:t>
          </a:r>
          <a:endParaRPr lang="en-US" sz="1300" kern="1200" dirty="0"/>
        </a:p>
      </dsp:txBody>
      <dsp:txXfrm>
        <a:off x="2442283" y="1469569"/>
        <a:ext cx="1022229" cy="1022227"/>
      </dsp:txXfrm>
    </dsp:sp>
    <dsp:sp modelId="{B4801314-D98A-4EB7-A511-3FDBC097F3E5}">
      <dsp:nvSpPr>
        <dsp:cNvPr id="0" name=""/>
        <dsp:cNvSpPr/>
      </dsp:nvSpPr>
      <dsp:spPr>
        <a:xfrm>
          <a:off x="2973948" y="293692"/>
          <a:ext cx="1445651" cy="1445647"/>
        </a:xfrm>
        <a:prstGeom prst="ellipse">
          <a:avLst/>
        </a:prstGeom>
        <a:solidFill>
          <a:schemeClr val="accent6">
            <a:alpha val="50000"/>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Medicaid Waiver</a:t>
          </a:r>
          <a:endParaRPr lang="en-US" sz="1300" kern="1200" dirty="0"/>
        </a:p>
      </dsp:txBody>
      <dsp:txXfrm>
        <a:off x="3185659" y="505402"/>
        <a:ext cx="1022229" cy="1022227"/>
      </dsp:txXfrm>
    </dsp:sp>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5458" name="Rectangle 2"/>
          <p:cNvSpPr>
            <a:spLocks noGrp="1" noChangeArrowheads="1"/>
          </p:cNvSpPr>
          <p:nvPr>
            <p:ph type="hdr" sz="quarter"/>
          </p:nvPr>
        </p:nvSpPr>
        <p:spPr bwMode="auto">
          <a:xfrm>
            <a:off x="0" y="0"/>
            <a:ext cx="3013075" cy="460375"/>
          </a:xfrm>
          <a:prstGeom prst="rect">
            <a:avLst/>
          </a:prstGeom>
          <a:noFill/>
          <a:ln w="9525">
            <a:noFill/>
            <a:miter lim="800000"/>
            <a:headEnd/>
            <a:tailEnd/>
          </a:ln>
          <a:effectLst/>
        </p:spPr>
        <p:txBody>
          <a:bodyPr vert="horz" wrap="square" lIns="90962" tIns="45480" rIns="90962" bIns="45480" numCol="1" anchor="t" anchorCtr="0" compatLnSpc="1">
            <a:prstTxWarp prst="textNoShape">
              <a:avLst/>
            </a:prstTxWarp>
          </a:bodyPr>
          <a:lstStyle>
            <a:lvl1pPr defTabSz="909684">
              <a:defRPr sz="1200">
                <a:latin typeface="Garamond" pitchFamily="18" charset="0"/>
              </a:defRPr>
            </a:lvl1pPr>
          </a:lstStyle>
          <a:p>
            <a:pPr>
              <a:defRPr/>
            </a:pPr>
            <a:endParaRPr lang="en-US"/>
          </a:p>
        </p:txBody>
      </p:sp>
      <p:sp>
        <p:nvSpPr>
          <p:cNvPr id="275459" name="Rectangle 3"/>
          <p:cNvSpPr>
            <a:spLocks noGrp="1" noChangeArrowheads="1"/>
          </p:cNvSpPr>
          <p:nvPr>
            <p:ph type="dt" sz="quarter" idx="1"/>
          </p:nvPr>
        </p:nvSpPr>
        <p:spPr bwMode="auto">
          <a:xfrm>
            <a:off x="3935413" y="0"/>
            <a:ext cx="3013075" cy="460375"/>
          </a:xfrm>
          <a:prstGeom prst="rect">
            <a:avLst/>
          </a:prstGeom>
          <a:noFill/>
          <a:ln w="9525">
            <a:noFill/>
            <a:miter lim="800000"/>
            <a:headEnd/>
            <a:tailEnd/>
          </a:ln>
          <a:effectLst/>
        </p:spPr>
        <p:txBody>
          <a:bodyPr vert="horz" wrap="square" lIns="90962" tIns="45480" rIns="90962" bIns="45480" numCol="1" anchor="t" anchorCtr="0" compatLnSpc="1">
            <a:prstTxWarp prst="textNoShape">
              <a:avLst/>
            </a:prstTxWarp>
          </a:bodyPr>
          <a:lstStyle>
            <a:lvl1pPr algn="r" defTabSz="909684">
              <a:defRPr sz="1200">
                <a:latin typeface="Garamond" pitchFamily="18" charset="0"/>
              </a:defRPr>
            </a:lvl1pPr>
          </a:lstStyle>
          <a:p>
            <a:pPr>
              <a:defRPr/>
            </a:pPr>
            <a:endParaRPr lang="en-US"/>
          </a:p>
        </p:txBody>
      </p:sp>
      <p:sp>
        <p:nvSpPr>
          <p:cNvPr id="275460" name="Rectangle 4"/>
          <p:cNvSpPr>
            <a:spLocks noGrp="1" noChangeArrowheads="1"/>
          </p:cNvSpPr>
          <p:nvPr>
            <p:ph type="ftr" sz="quarter" idx="2"/>
          </p:nvPr>
        </p:nvSpPr>
        <p:spPr bwMode="auto">
          <a:xfrm>
            <a:off x="0" y="8772525"/>
            <a:ext cx="3013075" cy="461963"/>
          </a:xfrm>
          <a:prstGeom prst="rect">
            <a:avLst/>
          </a:prstGeom>
          <a:noFill/>
          <a:ln w="9525">
            <a:noFill/>
            <a:miter lim="800000"/>
            <a:headEnd/>
            <a:tailEnd/>
          </a:ln>
          <a:effectLst/>
        </p:spPr>
        <p:txBody>
          <a:bodyPr vert="horz" wrap="square" lIns="90962" tIns="45480" rIns="90962" bIns="45480" numCol="1" anchor="b" anchorCtr="0" compatLnSpc="1">
            <a:prstTxWarp prst="textNoShape">
              <a:avLst/>
            </a:prstTxWarp>
          </a:bodyPr>
          <a:lstStyle>
            <a:lvl1pPr defTabSz="909684">
              <a:defRPr sz="1200">
                <a:latin typeface="Garamond" pitchFamily="18" charset="0"/>
              </a:defRPr>
            </a:lvl1pPr>
          </a:lstStyle>
          <a:p>
            <a:pPr>
              <a:defRPr/>
            </a:pPr>
            <a:endParaRPr lang="en-US"/>
          </a:p>
        </p:txBody>
      </p:sp>
      <p:sp>
        <p:nvSpPr>
          <p:cNvPr id="275461" name="Rectangle 5"/>
          <p:cNvSpPr>
            <a:spLocks noGrp="1" noChangeArrowheads="1"/>
          </p:cNvSpPr>
          <p:nvPr>
            <p:ph type="sldNum" sz="quarter" idx="3"/>
          </p:nvPr>
        </p:nvSpPr>
        <p:spPr bwMode="auto">
          <a:xfrm>
            <a:off x="3935413" y="8772525"/>
            <a:ext cx="3013075" cy="461963"/>
          </a:xfrm>
          <a:prstGeom prst="rect">
            <a:avLst/>
          </a:prstGeom>
          <a:noFill/>
          <a:ln w="9525">
            <a:noFill/>
            <a:miter lim="800000"/>
            <a:headEnd/>
            <a:tailEnd/>
          </a:ln>
          <a:effectLst/>
        </p:spPr>
        <p:txBody>
          <a:bodyPr vert="horz" wrap="square" lIns="90962" tIns="45480" rIns="90962" bIns="45480" numCol="1" anchor="b" anchorCtr="0" compatLnSpc="1">
            <a:prstTxWarp prst="textNoShape">
              <a:avLst/>
            </a:prstTxWarp>
          </a:bodyPr>
          <a:lstStyle>
            <a:lvl1pPr algn="r" defTabSz="909684">
              <a:defRPr sz="1200">
                <a:latin typeface="Garamond" pitchFamily="18" charset="0"/>
              </a:defRPr>
            </a:lvl1pPr>
          </a:lstStyle>
          <a:p>
            <a:pPr>
              <a:defRPr/>
            </a:pPr>
            <a:fld id="{FED254BF-FDA1-44B9-9939-F1ADE6233B32}" type="slidenum">
              <a:rPr lang="en-US"/>
              <a:pPr>
                <a:defRPr/>
              </a:pPr>
              <a:t>‹#›</a:t>
            </a:fld>
            <a:endParaRPr lang="en-US"/>
          </a:p>
        </p:txBody>
      </p:sp>
    </p:spTree>
    <p:extLst>
      <p:ext uri="{BB962C8B-B14F-4D97-AF65-F5344CB8AC3E}">
        <p14:creationId xmlns:p14="http://schemas.microsoft.com/office/powerpoint/2010/main" val="3900504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3013075" cy="458788"/>
          </a:xfrm>
          <a:prstGeom prst="rect">
            <a:avLst/>
          </a:prstGeom>
          <a:noFill/>
          <a:ln w="9525">
            <a:noFill/>
            <a:miter lim="800000"/>
            <a:headEnd/>
            <a:tailEnd/>
          </a:ln>
          <a:effectLst/>
        </p:spPr>
        <p:txBody>
          <a:bodyPr vert="horz" wrap="square" lIns="92684" tIns="46342" rIns="92684" bIns="46342" numCol="1" anchor="t" anchorCtr="0" compatLnSpc="1">
            <a:prstTxWarp prst="textNoShape">
              <a:avLst/>
            </a:prstTxWarp>
          </a:bodyPr>
          <a:lstStyle>
            <a:lvl1pPr defTabSz="926997">
              <a:defRPr sz="1200">
                <a:latin typeface="Garamond" pitchFamily="18" charset="0"/>
              </a:defRPr>
            </a:lvl1pPr>
          </a:lstStyle>
          <a:p>
            <a:pPr>
              <a:defRPr/>
            </a:pPr>
            <a:endParaRPr lang="en-US"/>
          </a:p>
        </p:txBody>
      </p:sp>
      <p:sp>
        <p:nvSpPr>
          <p:cNvPr id="78851" name="Rectangle 3"/>
          <p:cNvSpPr>
            <a:spLocks noGrp="1" noChangeArrowheads="1"/>
          </p:cNvSpPr>
          <p:nvPr>
            <p:ph type="dt" idx="1"/>
          </p:nvPr>
        </p:nvSpPr>
        <p:spPr bwMode="auto">
          <a:xfrm>
            <a:off x="3937000" y="0"/>
            <a:ext cx="3011488" cy="458788"/>
          </a:xfrm>
          <a:prstGeom prst="rect">
            <a:avLst/>
          </a:prstGeom>
          <a:noFill/>
          <a:ln w="9525">
            <a:noFill/>
            <a:miter lim="800000"/>
            <a:headEnd/>
            <a:tailEnd/>
          </a:ln>
          <a:effectLst/>
        </p:spPr>
        <p:txBody>
          <a:bodyPr vert="horz" wrap="square" lIns="92684" tIns="46342" rIns="92684" bIns="46342" numCol="1" anchor="t" anchorCtr="0" compatLnSpc="1">
            <a:prstTxWarp prst="textNoShape">
              <a:avLst/>
            </a:prstTxWarp>
          </a:bodyPr>
          <a:lstStyle>
            <a:lvl1pPr algn="r" defTabSz="926997">
              <a:defRPr sz="1200">
                <a:latin typeface="Garamond" pitchFamily="18" charset="0"/>
              </a:defRPr>
            </a:lvl1pPr>
          </a:lstStyle>
          <a:p>
            <a:pPr>
              <a:defRPr/>
            </a:pPr>
            <a:endParaRPr lang="en-US"/>
          </a:p>
        </p:txBody>
      </p:sp>
      <p:sp>
        <p:nvSpPr>
          <p:cNvPr id="141316" name="Rectangle 4"/>
          <p:cNvSpPr>
            <a:spLocks noGrp="1" noRot="1" noChangeAspect="1" noChangeArrowheads="1" noTextEdit="1"/>
          </p:cNvSpPr>
          <p:nvPr>
            <p:ph type="sldImg" idx="2"/>
          </p:nvPr>
        </p:nvSpPr>
        <p:spPr bwMode="auto">
          <a:xfrm>
            <a:off x="1166813" y="695325"/>
            <a:ext cx="4616450" cy="3463925"/>
          </a:xfrm>
          <a:prstGeom prst="rect">
            <a:avLst/>
          </a:prstGeom>
          <a:noFill/>
          <a:ln w="9525">
            <a:solidFill>
              <a:srgbClr val="000000"/>
            </a:solidFill>
            <a:miter lim="800000"/>
            <a:headEnd/>
            <a:tailEnd/>
          </a:ln>
        </p:spPr>
      </p:sp>
      <p:sp>
        <p:nvSpPr>
          <p:cNvPr id="78853" name="Rectangle 5"/>
          <p:cNvSpPr>
            <a:spLocks noGrp="1" noChangeArrowheads="1"/>
          </p:cNvSpPr>
          <p:nvPr>
            <p:ph type="body" sz="quarter" idx="3"/>
          </p:nvPr>
        </p:nvSpPr>
        <p:spPr bwMode="auto">
          <a:xfrm>
            <a:off x="696913" y="4387850"/>
            <a:ext cx="5556250" cy="4152900"/>
          </a:xfrm>
          <a:prstGeom prst="rect">
            <a:avLst/>
          </a:prstGeom>
          <a:noFill/>
          <a:ln w="9525">
            <a:noFill/>
            <a:miter lim="800000"/>
            <a:headEnd/>
            <a:tailEnd/>
          </a:ln>
          <a:effectLst/>
        </p:spPr>
        <p:txBody>
          <a:bodyPr vert="horz" wrap="square" lIns="92684" tIns="46342" rIns="92684" bIns="463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8854" name="Rectangle 6"/>
          <p:cNvSpPr>
            <a:spLocks noGrp="1" noChangeArrowheads="1"/>
          </p:cNvSpPr>
          <p:nvPr>
            <p:ph type="ftr" sz="quarter" idx="4"/>
          </p:nvPr>
        </p:nvSpPr>
        <p:spPr bwMode="auto">
          <a:xfrm>
            <a:off x="0" y="8775700"/>
            <a:ext cx="3013075" cy="458788"/>
          </a:xfrm>
          <a:prstGeom prst="rect">
            <a:avLst/>
          </a:prstGeom>
          <a:noFill/>
          <a:ln w="9525">
            <a:noFill/>
            <a:miter lim="800000"/>
            <a:headEnd/>
            <a:tailEnd/>
          </a:ln>
          <a:effectLst/>
        </p:spPr>
        <p:txBody>
          <a:bodyPr vert="horz" wrap="square" lIns="92684" tIns="46342" rIns="92684" bIns="46342" numCol="1" anchor="b" anchorCtr="0" compatLnSpc="1">
            <a:prstTxWarp prst="textNoShape">
              <a:avLst/>
            </a:prstTxWarp>
          </a:bodyPr>
          <a:lstStyle>
            <a:lvl1pPr defTabSz="926997">
              <a:defRPr sz="1200">
                <a:latin typeface="Garamond" pitchFamily="18" charset="0"/>
              </a:defRPr>
            </a:lvl1pPr>
          </a:lstStyle>
          <a:p>
            <a:pPr>
              <a:defRPr/>
            </a:pPr>
            <a:endParaRPr lang="en-US"/>
          </a:p>
        </p:txBody>
      </p:sp>
      <p:sp>
        <p:nvSpPr>
          <p:cNvPr id="78855" name="Rectangle 7"/>
          <p:cNvSpPr>
            <a:spLocks noGrp="1" noChangeArrowheads="1"/>
          </p:cNvSpPr>
          <p:nvPr>
            <p:ph type="sldNum" sz="quarter" idx="5"/>
          </p:nvPr>
        </p:nvSpPr>
        <p:spPr bwMode="auto">
          <a:xfrm>
            <a:off x="3937000" y="8775700"/>
            <a:ext cx="3011488" cy="458788"/>
          </a:xfrm>
          <a:prstGeom prst="rect">
            <a:avLst/>
          </a:prstGeom>
          <a:noFill/>
          <a:ln w="9525">
            <a:noFill/>
            <a:miter lim="800000"/>
            <a:headEnd/>
            <a:tailEnd/>
          </a:ln>
          <a:effectLst/>
        </p:spPr>
        <p:txBody>
          <a:bodyPr vert="horz" wrap="square" lIns="92684" tIns="46342" rIns="92684" bIns="46342" numCol="1" anchor="b" anchorCtr="0" compatLnSpc="1">
            <a:prstTxWarp prst="textNoShape">
              <a:avLst/>
            </a:prstTxWarp>
          </a:bodyPr>
          <a:lstStyle>
            <a:lvl1pPr algn="r" defTabSz="926997">
              <a:defRPr sz="1200">
                <a:latin typeface="Garamond" pitchFamily="18" charset="0"/>
              </a:defRPr>
            </a:lvl1pPr>
          </a:lstStyle>
          <a:p>
            <a:pPr>
              <a:defRPr/>
            </a:pPr>
            <a:fld id="{C8CE9011-D831-4A46-85E1-A3525DDC7D0C}" type="slidenum">
              <a:rPr lang="en-US"/>
              <a:pPr>
                <a:defRPr/>
              </a:pPr>
              <a:t>‹#›</a:t>
            </a:fld>
            <a:endParaRPr lang="en-US"/>
          </a:p>
        </p:txBody>
      </p:sp>
    </p:spTree>
    <p:extLst>
      <p:ext uri="{BB962C8B-B14F-4D97-AF65-F5344CB8AC3E}">
        <p14:creationId xmlns:p14="http://schemas.microsoft.com/office/powerpoint/2010/main" val="29624918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Garamond"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Garamond"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Garamond"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Garamond"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Garamond"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pPr defTabSz="925513"/>
            <a:fld id="{8BB836BA-72F2-46EF-88BD-33442267211F}" type="slidenum">
              <a:rPr lang="en-US" smtClean="0"/>
              <a:pPr defTabSz="925513"/>
              <a:t>1</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r>
              <a:rPr lang="en-US" dirty="0" smtClean="0"/>
              <a:t>Last updated 11-15-12</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pPr eaLnBrk="1" hangingPunct="1"/>
            <a:endParaRPr lang="en-US" smtClean="0"/>
          </a:p>
        </p:txBody>
      </p:sp>
      <p:sp>
        <p:nvSpPr>
          <p:cNvPr id="162820" name="Slide Number Placeholder 3"/>
          <p:cNvSpPr>
            <a:spLocks noGrp="1"/>
          </p:cNvSpPr>
          <p:nvPr>
            <p:ph type="sldNum" sz="quarter" idx="5"/>
          </p:nvPr>
        </p:nvSpPr>
        <p:spPr>
          <a:noFill/>
        </p:spPr>
        <p:txBody>
          <a:bodyPr/>
          <a:lstStyle/>
          <a:p>
            <a:pPr defTabSz="925513"/>
            <a:fld id="{691E00A6-5FB7-4FDA-9921-ED4FAF3CAD74}" type="slidenum">
              <a:rPr lang="en-US" smtClean="0"/>
              <a:pPr defTabSz="925513"/>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p:spPr>
        <p:txBody>
          <a:bodyPr/>
          <a:lstStyle/>
          <a:p>
            <a:pPr eaLnBrk="1" hangingPunct="1"/>
            <a:endParaRPr lang="en-US" smtClean="0"/>
          </a:p>
        </p:txBody>
      </p:sp>
      <p:sp>
        <p:nvSpPr>
          <p:cNvPr id="159748" name="Slide Number Placeholder 3"/>
          <p:cNvSpPr>
            <a:spLocks noGrp="1"/>
          </p:cNvSpPr>
          <p:nvPr>
            <p:ph type="sldNum" sz="quarter" idx="5"/>
          </p:nvPr>
        </p:nvSpPr>
        <p:spPr>
          <a:noFill/>
        </p:spPr>
        <p:txBody>
          <a:bodyPr/>
          <a:lstStyle/>
          <a:p>
            <a:pPr defTabSz="925513"/>
            <a:fld id="{55B70F5B-4330-4E69-8BD1-BF86FCAC8C82}" type="slidenum">
              <a:rPr lang="en-US" smtClean="0"/>
              <a:pPr defTabSz="925513"/>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CE9011-D831-4A46-85E1-A3525DDC7D0C}"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CE9011-D831-4A46-85E1-A3525DDC7D0C}"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ln/>
        </p:spPr>
      </p:sp>
      <p:sp>
        <p:nvSpPr>
          <p:cNvPr id="215043" name="Notes Placeholder 2"/>
          <p:cNvSpPr>
            <a:spLocks noGrp="1"/>
          </p:cNvSpPr>
          <p:nvPr>
            <p:ph type="body" idx="1"/>
          </p:nvPr>
        </p:nvSpPr>
        <p:spPr>
          <a:noFill/>
          <a:ln/>
        </p:spPr>
        <p:txBody>
          <a:bodyPr/>
          <a:lstStyle/>
          <a:p>
            <a:pPr eaLnBrk="1" hangingPunct="1"/>
            <a:r>
              <a:rPr lang="en-US" dirty="0" smtClean="0"/>
              <a:t>WTOP</a:t>
            </a:r>
          </a:p>
        </p:txBody>
      </p:sp>
      <p:sp>
        <p:nvSpPr>
          <p:cNvPr id="215044" name="Slide Number Placeholder 3"/>
          <p:cNvSpPr>
            <a:spLocks noGrp="1"/>
          </p:cNvSpPr>
          <p:nvPr>
            <p:ph type="sldNum" sz="quarter" idx="5"/>
          </p:nvPr>
        </p:nvSpPr>
        <p:spPr>
          <a:noFill/>
        </p:spPr>
        <p:txBody>
          <a:bodyPr/>
          <a:lstStyle/>
          <a:p>
            <a:pPr defTabSz="925513"/>
            <a:fld id="{4C593B8D-1771-475C-A9B8-FC24DE1CC4C5}" type="slidenum">
              <a:rPr lang="en-US" smtClean="0">
                <a:solidFill>
                  <a:prstClr val="black"/>
                </a:solidFill>
              </a:rPr>
              <a:pPr defTabSz="925513"/>
              <a:t>14</a:t>
            </a:fld>
            <a:endParaRPr lang="en-US" smtClean="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p:spPr>
        <p:txBody>
          <a:bodyPr/>
          <a:lstStyle/>
          <a:p>
            <a:pPr eaLnBrk="1" hangingPunct="1"/>
            <a:endParaRPr lang="en-US" smtClean="0"/>
          </a:p>
        </p:txBody>
      </p:sp>
      <p:sp>
        <p:nvSpPr>
          <p:cNvPr id="216068" name="Slide Number Placeholder 3"/>
          <p:cNvSpPr>
            <a:spLocks noGrp="1"/>
          </p:cNvSpPr>
          <p:nvPr>
            <p:ph type="sldNum" sz="quarter" idx="5"/>
          </p:nvPr>
        </p:nvSpPr>
        <p:spPr>
          <a:noFill/>
        </p:spPr>
        <p:txBody>
          <a:bodyPr/>
          <a:lstStyle/>
          <a:p>
            <a:pPr defTabSz="925513"/>
            <a:fld id="{8D661DA6-F279-415C-AA4B-7F181E1D9AB7}" type="slidenum">
              <a:rPr lang="en-US" smtClean="0">
                <a:solidFill>
                  <a:prstClr val="black"/>
                </a:solidFill>
              </a:rPr>
              <a:pPr defTabSz="925513"/>
              <a:t>15</a:t>
            </a:fld>
            <a:endParaRPr lang="en-US" smtClean="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CE9011-D831-4A46-85E1-A3525DDC7D0C}"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CE9011-D831-4A46-85E1-A3525DDC7D0C}"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p:spPr>
        <p:txBody>
          <a:bodyPr/>
          <a:lstStyle/>
          <a:p>
            <a:pPr eaLnBrk="1" hangingPunct="1"/>
            <a:endParaRPr lang="en-US" smtClean="0"/>
          </a:p>
        </p:txBody>
      </p:sp>
      <p:sp>
        <p:nvSpPr>
          <p:cNvPr id="211972" name="Slide Number Placeholder 3"/>
          <p:cNvSpPr>
            <a:spLocks noGrp="1"/>
          </p:cNvSpPr>
          <p:nvPr>
            <p:ph type="sldNum" sz="quarter" idx="5"/>
          </p:nvPr>
        </p:nvSpPr>
        <p:spPr>
          <a:noFill/>
        </p:spPr>
        <p:txBody>
          <a:bodyPr/>
          <a:lstStyle/>
          <a:p>
            <a:pPr defTabSz="925513"/>
            <a:fld id="{648A3184-E150-4556-A166-1B0BB3B74AD3}" type="slidenum">
              <a:rPr lang="en-US" smtClean="0">
                <a:solidFill>
                  <a:prstClr val="black"/>
                </a:solidFill>
              </a:rPr>
              <a:pPr defTabSz="925513"/>
              <a:t>18</a:t>
            </a:fld>
            <a:endParaRPr lang="en-US" smtClean="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noFill/>
          <a:ln/>
        </p:spPr>
        <p:txBody>
          <a:bodyPr/>
          <a:lstStyle/>
          <a:p>
            <a:pPr eaLnBrk="1" hangingPunct="1"/>
            <a:endParaRPr lang="en-US" smtClean="0"/>
          </a:p>
        </p:txBody>
      </p:sp>
      <p:sp>
        <p:nvSpPr>
          <p:cNvPr id="212996" name="Slide Number Placeholder 3"/>
          <p:cNvSpPr>
            <a:spLocks noGrp="1"/>
          </p:cNvSpPr>
          <p:nvPr>
            <p:ph type="sldNum" sz="quarter" idx="5"/>
          </p:nvPr>
        </p:nvSpPr>
        <p:spPr>
          <a:noFill/>
        </p:spPr>
        <p:txBody>
          <a:bodyPr/>
          <a:lstStyle/>
          <a:p>
            <a:pPr defTabSz="925513"/>
            <a:fld id="{D448AB35-5576-4641-B968-1BAFEC1ABBA7}" type="slidenum">
              <a:rPr lang="en-US" smtClean="0">
                <a:solidFill>
                  <a:prstClr val="black"/>
                </a:solidFill>
              </a:rPr>
              <a:pPr defTabSz="925513"/>
              <a:t>19</a:t>
            </a:fld>
            <a:endParaRPr lang="en-US"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CE9011-D831-4A46-85E1-A3525DDC7D0C}"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p:spPr>
        <p:txBody>
          <a:bodyPr/>
          <a:lstStyle/>
          <a:p>
            <a:pPr defTabSz="925513"/>
            <a:fld id="{0EB1AAD0-3466-4B12-BE5D-53D720572797}" type="slidenum">
              <a:rPr lang="en-US" smtClean="0">
                <a:solidFill>
                  <a:prstClr val="black"/>
                </a:solidFill>
              </a:rPr>
              <a:pPr defTabSz="925513"/>
              <a:t>20</a:t>
            </a:fld>
            <a:endParaRPr lang="en-US" smtClean="0">
              <a:solidFill>
                <a:prstClr val="black"/>
              </a:solidFill>
            </a:endParaRPr>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pPr eaLnBrk="1" hangingPunct="1"/>
            <a:r>
              <a:rPr lang="en-US" sz="600" smtClean="0">
                <a:latin typeface="Georgia" pitchFamily="18" charset="0"/>
              </a:rPr>
              <a:t>Sexual Harassment by supervisors and or/co-workers is prohibited in the District of Columbia workplace. </a:t>
            </a:r>
          </a:p>
          <a:p>
            <a:pPr eaLnBrk="1" hangingPunct="1"/>
            <a:r>
              <a:rPr lang="en-US" sz="600" smtClean="0">
                <a:latin typeface="Georgia" pitchFamily="18" charset="0"/>
              </a:rPr>
              <a:t>Both females and males may be victims of sexual harassment.</a:t>
            </a:r>
          </a:p>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1800" dirty="0" smtClean="0"/>
              <a:t>It is always important to</a:t>
            </a:r>
            <a:r>
              <a:rPr lang="en-US" sz="1800" baseline="0" dirty="0" smtClean="0"/>
              <a:t> project the image of a knowledgeable public servant for the consumers and vendors who seek our guidance and input. </a:t>
            </a:r>
            <a:endParaRPr lang="en-US" sz="1800" dirty="0" smtClean="0"/>
          </a:p>
          <a:p>
            <a:endParaRPr lang="en-US" dirty="0"/>
          </a:p>
        </p:txBody>
      </p:sp>
      <p:sp>
        <p:nvSpPr>
          <p:cNvPr id="4" name="Slide Number Placeholder 3"/>
          <p:cNvSpPr>
            <a:spLocks noGrp="1"/>
          </p:cNvSpPr>
          <p:nvPr>
            <p:ph type="sldNum" sz="quarter" idx="10"/>
          </p:nvPr>
        </p:nvSpPr>
        <p:spPr/>
        <p:txBody>
          <a:bodyPr/>
          <a:lstStyle/>
          <a:p>
            <a:pPr>
              <a:defRPr/>
            </a:pPr>
            <a:fld id="{C8CE9011-D831-4A46-85E1-A3525DDC7D0C}"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CE9011-D831-4A46-85E1-A3525DDC7D0C}"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pPr defTabSz="925513"/>
            <a:fld id="{C8275FD5-1AC0-431E-A9F6-5344F2CCB5DD}" type="slidenum">
              <a:rPr lang="en-US" smtClean="0"/>
              <a:pPr defTabSz="925513"/>
              <a:t>23</a:t>
            </a:fld>
            <a:endParaRPr lang="en-US" smtClean="0"/>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r>
              <a:rPr lang="en-US" smtClean="0"/>
              <a:t>Tell staff they will receive additional HIPAA training</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CE9011-D831-4A46-85E1-A3525DDC7D0C}"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p:spPr>
        <p:txBody>
          <a:bodyPr/>
          <a:lstStyle/>
          <a:p>
            <a:pPr eaLnBrk="1" hangingPunct="1"/>
            <a:endParaRPr lang="en-US" smtClean="0"/>
          </a:p>
        </p:txBody>
      </p:sp>
      <p:sp>
        <p:nvSpPr>
          <p:cNvPr id="181252" name="Slide Number Placeholder 3"/>
          <p:cNvSpPr>
            <a:spLocks noGrp="1"/>
          </p:cNvSpPr>
          <p:nvPr>
            <p:ph type="sldNum" sz="quarter" idx="5"/>
          </p:nvPr>
        </p:nvSpPr>
        <p:spPr>
          <a:noFill/>
        </p:spPr>
        <p:txBody>
          <a:bodyPr/>
          <a:lstStyle/>
          <a:p>
            <a:pPr defTabSz="925513"/>
            <a:fld id="{BB8BB094-429B-46A4-BA3F-239F424E9D6C}" type="slidenum">
              <a:rPr lang="en-US" smtClean="0"/>
              <a:pPr defTabSz="925513"/>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a:ln/>
        </p:spPr>
      </p:sp>
      <p:sp>
        <p:nvSpPr>
          <p:cNvPr id="234499" name="Notes Placeholder 2"/>
          <p:cNvSpPr>
            <a:spLocks noGrp="1"/>
          </p:cNvSpPr>
          <p:nvPr>
            <p:ph type="body" idx="1"/>
          </p:nvPr>
        </p:nvSpPr>
        <p:spPr>
          <a:noFill/>
          <a:ln/>
        </p:spPr>
        <p:txBody>
          <a:bodyPr/>
          <a:lstStyle/>
          <a:p>
            <a:pPr eaLnBrk="1" hangingPunct="1"/>
            <a:endParaRPr lang="en-US" smtClean="0"/>
          </a:p>
        </p:txBody>
      </p:sp>
      <p:sp>
        <p:nvSpPr>
          <p:cNvPr id="234500" name="Slide Number Placeholder 3"/>
          <p:cNvSpPr>
            <a:spLocks noGrp="1"/>
          </p:cNvSpPr>
          <p:nvPr>
            <p:ph type="sldNum" sz="quarter" idx="5"/>
          </p:nvPr>
        </p:nvSpPr>
        <p:spPr>
          <a:noFill/>
        </p:spPr>
        <p:txBody>
          <a:bodyPr/>
          <a:lstStyle/>
          <a:p>
            <a:pPr defTabSz="925513"/>
            <a:fld id="{53D9C474-6B10-4505-B90D-43D7936F6C62}" type="slidenum">
              <a:rPr lang="en-US" smtClean="0">
                <a:solidFill>
                  <a:prstClr val="black"/>
                </a:solidFill>
              </a:rPr>
              <a:pPr defTabSz="925513"/>
              <a:t>26</a:t>
            </a:fld>
            <a:endParaRPr lang="en-US" smtClean="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ln/>
        </p:spPr>
      </p:sp>
      <p:sp>
        <p:nvSpPr>
          <p:cNvPr id="229379" name="Notes Placeholder 2"/>
          <p:cNvSpPr>
            <a:spLocks noGrp="1"/>
          </p:cNvSpPr>
          <p:nvPr>
            <p:ph type="body" idx="1"/>
          </p:nvPr>
        </p:nvSpPr>
        <p:spPr>
          <a:noFill/>
          <a:ln/>
        </p:spPr>
        <p:txBody>
          <a:bodyPr/>
          <a:lstStyle/>
          <a:p>
            <a:pPr eaLnBrk="1" hangingPunct="1"/>
            <a:endParaRPr lang="en-US" smtClean="0"/>
          </a:p>
        </p:txBody>
      </p:sp>
      <p:sp>
        <p:nvSpPr>
          <p:cNvPr id="229380" name="Slide Number Placeholder 3"/>
          <p:cNvSpPr>
            <a:spLocks noGrp="1"/>
          </p:cNvSpPr>
          <p:nvPr>
            <p:ph type="sldNum" sz="quarter" idx="5"/>
          </p:nvPr>
        </p:nvSpPr>
        <p:spPr>
          <a:noFill/>
        </p:spPr>
        <p:txBody>
          <a:bodyPr/>
          <a:lstStyle/>
          <a:p>
            <a:pPr defTabSz="925513"/>
            <a:fld id="{9353F42B-1780-47F5-9E65-3B5C4B21BC41}" type="slidenum">
              <a:rPr lang="en-US" smtClean="0">
                <a:solidFill>
                  <a:prstClr val="black"/>
                </a:solidFill>
              </a:rPr>
              <a:pPr defTabSz="925513"/>
              <a:t>27</a:t>
            </a:fld>
            <a:endParaRPr lang="en-US" smtClean="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a:ln/>
        </p:spPr>
      </p:sp>
      <p:sp>
        <p:nvSpPr>
          <p:cNvPr id="256003" name="Notes Placeholder 2"/>
          <p:cNvSpPr>
            <a:spLocks noGrp="1"/>
          </p:cNvSpPr>
          <p:nvPr>
            <p:ph type="body" idx="1"/>
          </p:nvPr>
        </p:nvSpPr>
        <p:spPr>
          <a:noFill/>
          <a:ln/>
        </p:spPr>
        <p:txBody>
          <a:bodyPr/>
          <a:lstStyle/>
          <a:p>
            <a:pPr eaLnBrk="1" hangingPunct="1"/>
            <a:endParaRPr lang="en-US" smtClean="0"/>
          </a:p>
        </p:txBody>
      </p:sp>
      <p:sp>
        <p:nvSpPr>
          <p:cNvPr id="256004" name="Slide Number Placeholder 3"/>
          <p:cNvSpPr>
            <a:spLocks noGrp="1"/>
          </p:cNvSpPr>
          <p:nvPr>
            <p:ph type="sldNum" sz="quarter" idx="5"/>
          </p:nvPr>
        </p:nvSpPr>
        <p:spPr>
          <a:noFill/>
        </p:spPr>
        <p:txBody>
          <a:bodyPr/>
          <a:lstStyle/>
          <a:p>
            <a:pPr defTabSz="925513"/>
            <a:fld id="{D913F95D-2F31-48D3-92B2-67DE1BA4D44F}" type="slidenum">
              <a:rPr lang="en-US" smtClean="0">
                <a:solidFill>
                  <a:prstClr val="black"/>
                </a:solidFill>
              </a:rPr>
              <a:pPr defTabSz="925513"/>
              <a:t>28</a:t>
            </a:fld>
            <a:endParaRPr lang="en-US" smtClean="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a:ln/>
        </p:spPr>
      </p:sp>
      <p:sp>
        <p:nvSpPr>
          <p:cNvPr id="260099" name="Notes Placeholder 2"/>
          <p:cNvSpPr>
            <a:spLocks noGrp="1"/>
          </p:cNvSpPr>
          <p:nvPr>
            <p:ph type="body" idx="1"/>
          </p:nvPr>
        </p:nvSpPr>
        <p:spPr>
          <a:noFill/>
          <a:ln/>
        </p:spPr>
        <p:txBody>
          <a:bodyPr/>
          <a:lstStyle/>
          <a:p>
            <a:pPr eaLnBrk="1" hangingPunct="1"/>
            <a:endParaRPr lang="en-US" smtClean="0"/>
          </a:p>
        </p:txBody>
      </p:sp>
      <p:sp>
        <p:nvSpPr>
          <p:cNvPr id="260100" name="Slide Number Placeholder 3"/>
          <p:cNvSpPr>
            <a:spLocks noGrp="1"/>
          </p:cNvSpPr>
          <p:nvPr>
            <p:ph type="sldNum" sz="quarter" idx="5"/>
          </p:nvPr>
        </p:nvSpPr>
        <p:spPr>
          <a:noFill/>
        </p:spPr>
        <p:txBody>
          <a:bodyPr/>
          <a:lstStyle/>
          <a:p>
            <a:pPr defTabSz="925513"/>
            <a:fld id="{3B09C5AB-7DD7-4DE2-A36E-873A63D93F8B}" type="slidenum">
              <a:rPr lang="en-US" smtClean="0">
                <a:solidFill>
                  <a:prstClr val="black"/>
                </a:solidFill>
              </a:rPr>
              <a:pPr defTabSz="925513"/>
              <a:t>29</a:t>
            </a:fld>
            <a:endParaRPr lang="en-US"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latin typeface="Georgia" pitchFamily="18" charset="0"/>
              </a:rPr>
              <a:t>If the Building Key Card or Key is lost, stolen or damaged beyond repair, the employee must pay a $15.00 replacement fee.</a:t>
            </a:r>
          </a:p>
          <a:p>
            <a:pPr eaLnBrk="1" hangingPunct="1"/>
            <a:endParaRPr lang="en-US" sz="1600" dirty="0" smtClean="0">
              <a:latin typeface="Georgia" pitchFamily="18" charset="0"/>
            </a:endParaRPr>
          </a:p>
          <a:p>
            <a:pPr eaLnBrk="1" hangingPunct="1">
              <a:spcBef>
                <a:spcPct val="50000"/>
              </a:spcBef>
            </a:pPr>
            <a:r>
              <a:rPr lang="en-US" sz="1200" dirty="0" smtClean="0">
                <a:latin typeface="Georgia" pitchFamily="18" charset="0"/>
              </a:rPr>
              <a:t>If separated from DDS, each employee will return the Key Card, keys, and DC Government ID badge to Human Resources at Exit Interview.</a:t>
            </a:r>
            <a:endParaRPr lang="en-US" sz="1200" dirty="0">
              <a:latin typeface="Georgia" pitchFamily="18" charset="0"/>
            </a:endParaRPr>
          </a:p>
        </p:txBody>
      </p:sp>
      <p:sp>
        <p:nvSpPr>
          <p:cNvPr id="4" name="Slide Number Placeholder 3"/>
          <p:cNvSpPr>
            <a:spLocks noGrp="1"/>
          </p:cNvSpPr>
          <p:nvPr>
            <p:ph type="sldNum" sz="quarter" idx="10"/>
          </p:nvPr>
        </p:nvSpPr>
        <p:spPr/>
        <p:txBody>
          <a:bodyPr/>
          <a:lstStyle/>
          <a:p>
            <a:pPr>
              <a:defRPr/>
            </a:pPr>
            <a:fld id="{C8CE9011-D831-4A46-85E1-A3525DDC7D0C}" type="slidenum">
              <a:rPr lang="en-US" smtClean="0"/>
              <a:pPr>
                <a:defRPr/>
              </a:pPr>
              <a:t>3</a:t>
            </a:fld>
            <a:endParaRPr lang="en-US"/>
          </a:p>
        </p:txBody>
      </p:sp>
    </p:spTree>
    <p:extLst>
      <p:ext uri="{BB962C8B-B14F-4D97-AF65-F5344CB8AC3E}">
        <p14:creationId xmlns:p14="http://schemas.microsoft.com/office/powerpoint/2010/main" val="1265415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Image Placeholder 1"/>
          <p:cNvSpPr>
            <a:spLocks noGrp="1" noRot="1" noChangeAspect="1" noTextEdit="1"/>
          </p:cNvSpPr>
          <p:nvPr>
            <p:ph type="sldImg"/>
          </p:nvPr>
        </p:nvSpPr>
        <p:spPr>
          <a:ln/>
        </p:spPr>
      </p:sp>
      <p:sp>
        <p:nvSpPr>
          <p:cNvPr id="266243" name="Notes Placeholder 2"/>
          <p:cNvSpPr>
            <a:spLocks noGrp="1"/>
          </p:cNvSpPr>
          <p:nvPr>
            <p:ph type="body" idx="1"/>
          </p:nvPr>
        </p:nvSpPr>
        <p:spPr>
          <a:noFill/>
          <a:ln/>
        </p:spPr>
        <p:txBody>
          <a:bodyPr/>
          <a:lstStyle/>
          <a:p>
            <a:pPr eaLnBrk="1" hangingPunct="1"/>
            <a:endParaRPr lang="en-US" smtClean="0"/>
          </a:p>
        </p:txBody>
      </p:sp>
      <p:sp>
        <p:nvSpPr>
          <p:cNvPr id="266244" name="Slide Number Placeholder 3"/>
          <p:cNvSpPr>
            <a:spLocks noGrp="1"/>
          </p:cNvSpPr>
          <p:nvPr>
            <p:ph type="sldNum" sz="quarter" idx="5"/>
          </p:nvPr>
        </p:nvSpPr>
        <p:spPr>
          <a:noFill/>
        </p:spPr>
        <p:txBody>
          <a:bodyPr/>
          <a:lstStyle/>
          <a:p>
            <a:pPr defTabSz="925513"/>
            <a:fld id="{2DBC681E-6E61-4DA7-A0CF-10B23F581A69}" type="slidenum">
              <a:rPr lang="en-US" smtClean="0">
                <a:solidFill>
                  <a:prstClr val="black"/>
                </a:solidFill>
              </a:rPr>
              <a:pPr defTabSz="925513"/>
              <a:t>30</a:t>
            </a:fld>
            <a:endParaRPr lang="en-US" smtClean="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a:noFill/>
        </p:spPr>
        <p:txBody>
          <a:bodyPr/>
          <a:lstStyle/>
          <a:p>
            <a:pPr defTabSz="925513"/>
            <a:fld id="{75E2F3BD-F954-4543-AD66-CBD6BA96BBB7}" type="slidenum">
              <a:rPr lang="en-US" smtClean="0">
                <a:solidFill>
                  <a:prstClr val="black"/>
                </a:solidFill>
              </a:rPr>
              <a:pPr defTabSz="925513"/>
              <a:t>31</a:t>
            </a:fld>
            <a:endParaRPr lang="en-US" smtClean="0">
              <a:solidFill>
                <a:prstClr val="black"/>
              </a:solidFill>
            </a:endParaRPr>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pPr eaLnBrk="1" hangingPunct="1"/>
            <a:r>
              <a:rPr lang="en-US" smtClean="0"/>
              <a:t>FTEs only</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a:noFill/>
        </p:spPr>
        <p:txBody>
          <a:bodyPr/>
          <a:lstStyle/>
          <a:p>
            <a:pPr defTabSz="925513"/>
            <a:fld id="{D513E2A3-B519-4A8B-B3E9-C05E8FF6BA22}" type="slidenum">
              <a:rPr lang="en-US" smtClean="0">
                <a:solidFill>
                  <a:prstClr val="black"/>
                </a:solidFill>
              </a:rPr>
              <a:pPr defTabSz="925513"/>
              <a:t>32</a:t>
            </a:fld>
            <a:endParaRPr lang="en-US" smtClean="0">
              <a:solidFill>
                <a:prstClr val="black"/>
              </a:solidFill>
            </a:endParaRPr>
          </a:p>
        </p:txBody>
      </p:sp>
      <p:sp>
        <p:nvSpPr>
          <p:cNvPr id="268291" name="Rectangle 2"/>
          <p:cNvSpPr>
            <a:spLocks noGrp="1" noRot="1" noChangeAspect="1" noChangeArrowheads="1" noTextEdit="1"/>
          </p:cNvSpPr>
          <p:nvPr>
            <p:ph type="sldImg"/>
          </p:nvPr>
        </p:nvSpPr>
        <p:spPr>
          <a:ln/>
        </p:spPr>
      </p:sp>
      <p:sp>
        <p:nvSpPr>
          <p:cNvPr id="268292" name="Rectangle 3"/>
          <p:cNvSpPr>
            <a:spLocks noGrp="1" noChangeArrowheads="1"/>
          </p:cNvSpPr>
          <p:nvPr>
            <p:ph type="body" idx="1"/>
          </p:nvPr>
        </p:nvSpPr>
        <p:spPr>
          <a:noFill/>
          <a:ln/>
        </p:spPr>
        <p:txBody>
          <a:bodyPr/>
          <a:lstStyle/>
          <a:p>
            <a:pPr eaLnBrk="1" hangingPunct="1"/>
            <a:r>
              <a:rPr lang="en-US" smtClean="0"/>
              <a:t>Define FEGLI</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a:ln/>
        </p:spPr>
      </p:sp>
      <p:sp>
        <p:nvSpPr>
          <p:cNvPr id="269315" name="Notes Placeholder 2"/>
          <p:cNvSpPr>
            <a:spLocks noGrp="1"/>
          </p:cNvSpPr>
          <p:nvPr>
            <p:ph type="body" idx="1"/>
          </p:nvPr>
        </p:nvSpPr>
        <p:spPr>
          <a:noFill/>
          <a:ln/>
        </p:spPr>
        <p:txBody>
          <a:bodyPr/>
          <a:lstStyle/>
          <a:p>
            <a:pPr eaLnBrk="1" hangingPunct="1"/>
            <a:endParaRPr lang="en-US" smtClean="0"/>
          </a:p>
        </p:txBody>
      </p:sp>
      <p:sp>
        <p:nvSpPr>
          <p:cNvPr id="269316" name="Slide Number Placeholder 3"/>
          <p:cNvSpPr>
            <a:spLocks noGrp="1"/>
          </p:cNvSpPr>
          <p:nvPr>
            <p:ph type="sldNum" sz="quarter" idx="5"/>
          </p:nvPr>
        </p:nvSpPr>
        <p:spPr>
          <a:noFill/>
        </p:spPr>
        <p:txBody>
          <a:bodyPr/>
          <a:lstStyle/>
          <a:p>
            <a:pPr defTabSz="925513"/>
            <a:fld id="{25F0B1ED-3672-4E95-B44D-A2B1A418A6EB}" type="slidenum">
              <a:rPr lang="en-US" smtClean="0">
                <a:solidFill>
                  <a:prstClr val="black"/>
                </a:solidFill>
              </a:rPr>
              <a:pPr defTabSz="925513"/>
              <a:t>33</a:t>
            </a:fld>
            <a:endParaRPr lang="en-US" smtClean="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noFill/>
          <a:ln/>
        </p:spPr>
        <p:txBody>
          <a:bodyPr/>
          <a:lstStyle/>
          <a:p>
            <a:pPr eaLnBrk="1" hangingPunct="1"/>
            <a:endParaRPr lang="en-US" smtClean="0"/>
          </a:p>
        </p:txBody>
      </p:sp>
      <p:sp>
        <p:nvSpPr>
          <p:cNvPr id="270340" name="Slide Number Placeholder 3"/>
          <p:cNvSpPr>
            <a:spLocks noGrp="1"/>
          </p:cNvSpPr>
          <p:nvPr>
            <p:ph type="sldNum" sz="quarter" idx="5"/>
          </p:nvPr>
        </p:nvSpPr>
        <p:spPr>
          <a:noFill/>
        </p:spPr>
        <p:txBody>
          <a:bodyPr/>
          <a:lstStyle/>
          <a:p>
            <a:pPr defTabSz="925513"/>
            <a:fld id="{E6C5D9B6-2567-4DA2-8FF4-B4CC3F7D0916}" type="slidenum">
              <a:rPr lang="en-US" smtClean="0">
                <a:solidFill>
                  <a:prstClr val="black"/>
                </a:solidFill>
              </a:rPr>
              <a:pPr defTabSz="925513"/>
              <a:t>34</a:t>
            </a:fld>
            <a:endParaRPr lang="en-US" smtClean="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a:ln/>
        </p:spPr>
      </p:sp>
      <p:sp>
        <p:nvSpPr>
          <p:cNvPr id="271363" name="Notes Placeholder 2"/>
          <p:cNvSpPr>
            <a:spLocks noGrp="1"/>
          </p:cNvSpPr>
          <p:nvPr>
            <p:ph type="body" idx="1"/>
          </p:nvPr>
        </p:nvSpPr>
        <p:spPr>
          <a:noFill/>
          <a:ln/>
        </p:spPr>
        <p:txBody>
          <a:bodyPr/>
          <a:lstStyle/>
          <a:p>
            <a:pPr eaLnBrk="1" hangingPunct="1"/>
            <a:endParaRPr lang="en-US" smtClean="0"/>
          </a:p>
        </p:txBody>
      </p:sp>
      <p:sp>
        <p:nvSpPr>
          <p:cNvPr id="271364" name="Slide Number Placeholder 3"/>
          <p:cNvSpPr>
            <a:spLocks noGrp="1"/>
          </p:cNvSpPr>
          <p:nvPr>
            <p:ph type="sldNum" sz="quarter" idx="5"/>
          </p:nvPr>
        </p:nvSpPr>
        <p:spPr>
          <a:noFill/>
        </p:spPr>
        <p:txBody>
          <a:bodyPr/>
          <a:lstStyle/>
          <a:p>
            <a:pPr defTabSz="925513"/>
            <a:fld id="{80584D81-7C06-469B-A0A6-D179E02B8EC6}" type="slidenum">
              <a:rPr lang="en-US" smtClean="0">
                <a:solidFill>
                  <a:prstClr val="black"/>
                </a:solidFill>
              </a:rPr>
              <a:pPr defTabSz="925513"/>
              <a:t>35</a:t>
            </a:fld>
            <a:endParaRPr lang="en-US" smtClean="0">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CE9011-D831-4A46-85E1-A3525DDC7D0C}"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CE9011-D831-4A46-85E1-A3525DDC7D0C}"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CE9011-D831-4A46-85E1-A3525DDC7D0C}"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a:noFill/>
        </p:spPr>
        <p:txBody>
          <a:bodyPr/>
          <a:lstStyle/>
          <a:p>
            <a:pPr defTabSz="925513"/>
            <a:fld id="{E1ABAC79-8528-4D9B-A1CD-06C60E5DE5AF}" type="slidenum">
              <a:rPr lang="en-US" smtClean="0">
                <a:solidFill>
                  <a:prstClr val="black"/>
                </a:solidFill>
              </a:rPr>
              <a:pPr defTabSz="925513"/>
              <a:t>39</a:t>
            </a:fld>
            <a:endParaRPr lang="en-US" smtClean="0">
              <a:solidFill>
                <a:prstClr val="black"/>
              </a:solidFill>
            </a:endParaRPr>
          </a:p>
        </p:txBody>
      </p:sp>
      <p:sp>
        <p:nvSpPr>
          <p:cNvPr id="272387" name="Rectangle 2"/>
          <p:cNvSpPr>
            <a:spLocks noGrp="1" noRot="1" noChangeAspect="1" noChangeArrowheads="1" noTextEdit="1"/>
          </p:cNvSpPr>
          <p:nvPr>
            <p:ph type="sldImg"/>
          </p:nvPr>
        </p:nvSpPr>
        <p:spPr>
          <a:ln/>
        </p:spPr>
      </p:sp>
      <p:sp>
        <p:nvSpPr>
          <p:cNvPr id="272388" name="Rectangle 3"/>
          <p:cNvSpPr>
            <a:spLocks noGrp="1" noChangeArrowheads="1"/>
          </p:cNvSpPr>
          <p:nvPr>
            <p:ph type="body" idx="1"/>
          </p:nvPr>
        </p:nvSpPr>
        <p:spPr>
          <a:noFill/>
          <a:ln/>
        </p:spPr>
        <p:txBody>
          <a:bodyPr/>
          <a:lstStyle/>
          <a:p>
            <a:pPr eaLnBrk="1" hangingPunct="1"/>
            <a:r>
              <a:rPr lang="en-US" smtClean="0"/>
              <a:t>Are temporary employees eligible?  Yes!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pPr eaLnBrk="1" hangingPunct="1"/>
            <a:endParaRPr lang="en-US" smtClean="0"/>
          </a:p>
        </p:txBody>
      </p:sp>
      <p:sp>
        <p:nvSpPr>
          <p:cNvPr id="143364" name="Slide Number Placeholder 3"/>
          <p:cNvSpPr>
            <a:spLocks noGrp="1"/>
          </p:cNvSpPr>
          <p:nvPr>
            <p:ph type="sldNum" sz="quarter" idx="5"/>
          </p:nvPr>
        </p:nvSpPr>
        <p:spPr>
          <a:noFill/>
        </p:spPr>
        <p:txBody>
          <a:bodyPr/>
          <a:lstStyle/>
          <a:p>
            <a:pPr defTabSz="925513"/>
            <a:fld id="{36D57ECC-2506-405F-9801-66EEE5853876}" type="slidenum">
              <a:rPr lang="en-US" smtClean="0"/>
              <a:pPr defTabSz="925513"/>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a:ln/>
        </p:spPr>
      </p:sp>
      <p:sp>
        <p:nvSpPr>
          <p:cNvPr id="273411" name="Notes Placeholder 2"/>
          <p:cNvSpPr>
            <a:spLocks noGrp="1"/>
          </p:cNvSpPr>
          <p:nvPr>
            <p:ph type="body" idx="1"/>
          </p:nvPr>
        </p:nvSpPr>
        <p:spPr>
          <a:noFill/>
          <a:ln/>
        </p:spPr>
        <p:txBody>
          <a:bodyPr/>
          <a:lstStyle/>
          <a:p>
            <a:pPr eaLnBrk="1" hangingPunct="1"/>
            <a:endParaRPr lang="en-US" smtClean="0"/>
          </a:p>
        </p:txBody>
      </p:sp>
      <p:sp>
        <p:nvSpPr>
          <p:cNvPr id="273412" name="Slide Number Placeholder 3"/>
          <p:cNvSpPr>
            <a:spLocks noGrp="1"/>
          </p:cNvSpPr>
          <p:nvPr>
            <p:ph type="sldNum" sz="quarter" idx="5"/>
          </p:nvPr>
        </p:nvSpPr>
        <p:spPr>
          <a:noFill/>
        </p:spPr>
        <p:txBody>
          <a:bodyPr/>
          <a:lstStyle/>
          <a:p>
            <a:pPr defTabSz="925513"/>
            <a:fld id="{25CCAFC7-A0F0-43DE-83AC-9E8418751723}" type="slidenum">
              <a:rPr lang="en-US" smtClean="0">
                <a:solidFill>
                  <a:prstClr val="black"/>
                </a:solidFill>
              </a:rPr>
              <a:pPr defTabSz="925513"/>
              <a:t>40</a:t>
            </a:fld>
            <a:endParaRPr lang="en-US" smtClean="0">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CE9011-D831-4A46-85E1-A3525DDC7D0C}"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p:cNvSpPr>
            <a:spLocks noGrp="1" noRot="1" noChangeAspect="1" noTextEdit="1"/>
          </p:cNvSpPr>
          <p:nvPr>
            <p:ph type="sldImg"/>
          </p:nvPr>
        </p:nvSpPr>
        <p:spPr>
          <a:ln/>
        </p:spPr>
      </p:sp>
      <p:sp>
        <p:nvSpPr>
          <p:cNvPr id="274435" name="Notes Placeholder 2"/>
          <p:cNvSpPr>
            <a:spLocks noGrp="1"/>
          </p:cNvSpPr>
          <p:nvPr>
            <p:ph type="body" idx="1"/>
          </p:nvPr>
        </p:nvSpPr>
        <p:spPr>
          <a:noFill/>
          <a:ln/>
        </p:spPr>
        <p:txBody>
          <a:bodyPr/>
          <a:lstStyle/>
          <a:p>
            <a:pPr eaLnBrk="1" hangingPunct="1"/>
            <a:endParaRPr lang="en-US" smtClean="0"/>
          </a:p>
        </p:txBody>
      </p:sp>
      <p:sp>
        <p:nvSpPr>
          <p:cNvPr id="274436" name="Slide Number Placeholder 3"/>
          <p:cNvSpPr>
            <a:spLocks noGrp="1"/>
          </p:cNvSpPr>
          <p:nvPr>
            <p:ph type="sldNum" sz="quarter" idx="5"/>
          </p:nvPr>
        </p:nvSpPr>
        <p:spPr>
          <a:noFill/>
        </p:spPr>
        <p:txBody>
          <a:bodyPr/>
          <a:lstStyle/>
          <a:p>
            <a:pPr defTabSz="925513"/>
            <a:fld id="{50169FD7-7F23-4656-8DCA-BA08D33ABA12}" type="slidenum">
              <a:rPr lang="en-US" smtClean="0">
                <a:solidFill>
                  <a:prstClr val="black"/>
                </a:solidFill>
              </a:rPr>
              <a:pPr defTabSz="925513"/>
              <a:t>42</a:t>
            </a:fld>
            <a:endParaRPr lang="en-US" smtClean="0">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p:spPr>
        <p:txBody>
          <a:bodyPr/>
          <a:lstStyle/>
          <a:p>
            <a:endParaRPr lang="en-US" smtClean="0"/>
          </a:p>
        </p:txBody>
      </p:sp>
      <p:sp>
        <p:nvSpPr>
          <p:cNvPr id="184324" name="Slide Number Placeholder 3"/>
          <p:cNvSpPr>
            <a:spLocks noGrp="1"/>
          </p:cNvSpPr>
          <p:nvPr>
            <p:ph type="sldNum" sz="quarter" idx="5"/>
          </p:nvPr>
        </p:nvSpPr>
        <p:spPr>
          <a:noFill/>
        </p:spPr>
        <p:txBody>
          <a:bodyPr/>
          <a:lstStyle/>
          <a:p>
            <a:pPr defTabSz="925513"/>
            <a:fld id="{A40F41F3-24EB-47BC-A12D-41177BCDA196}" type="slidenum">
              <a:rPr lang="en-US" smtClean="0"/>
              <a:pPr defTabSz="925513"/>
              <a:t>43</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p:spPr>
        <p:txBody>
          <a:bodyPr/>
          <a:lstStyle/>
          <a:p>
            <a:pPr eaLnBrk="1" hangingPunct="1"/>
            <a:endParaRPr lang="en-US" smtClean="0"/>
          </a:p>
        </p:txBody>
      </p:sp>
      <p:sp>
        <p:nvSpPr>
          <p:cNvPr id="172036" name="Slide Number Placeholder 3"/>
          <p:cNvSpPr>
            <a:spLocks noGrp="1"/>
          </p:cNvSpPr>
          <p:nvPr>
            <p:ph type="sldNum" sz="quarter" idx="5"/>
          </p:nvPr>
        </p:nvSpPr>
        <p:spPr>
          <a:noFill/>
        </p:spPr>
        <p:txBody>
          <a:bodyPr/>
          <a:lstStyle/>
          <a:p>
            <a:pPr defTabSz="925513"/>
            <a:fld id="{6303BE94-6CF4-49BB-82C3-C5E2E97F37FE}" type="slidenum">
              <a:rPr lang="en-US" smtClean="0"/>
              <a:pPr defTabSz="925513"/>
              <a:t>44</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CE9011-D831-4A46-85E1-A3525DDC7D0C}" type="slidenum">
              <a:rPr lang="en-US" smtClean="0"/>
              <a:pPr>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p:spPr>
        <p:txBody>
          <a:bodyPr/>
          <a:lstStyle/>
          <a:p>
            <a:pPr eaLnBrk="1" hangingPunct="1"/>
            <a:endParaRPr lang="en-US" smtClean="0"/>
          </a:p>
        </p:txBody>
      </p:sp>
      <p:sp>
        <p:nvSpPr>
          <p:cNvPr id="186372" name="Slide Number Placeholder 3"/>
          <p:cNvSpPr>
            <a:spLocks noGrp="1"/>
          </p:cNvSpPr>
          <p:nvPr>
            <p:ph type="sldNum" sz="quarter" idx="5"/>
          </p:nvPr>
        </p:nvSpPr>
        <p:spPr>
          <a:noFill/>
        </p:spPr>
        <p:txBody>
          <a:bodyPr/>
          <a:lstStyle/>
          <a:p>
            <a:pPr defTabSz="925513"/>
            <a:fld id="{A8764B3B-E77B-4683-BCB0-169BB0548B03}" type="slidenum">
              <a:rPr lang="en-US" smtClean="0"/>
              <a:pPr defTabSz="925513"/>
              <a:t>46</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p:spPr>
        <p:txBody>
          <a:bodyPr/>
          <a:lstStyle/>
          <a:p>
            <a:pPr eaLnBrk="1" hangingPunct="1"/>
            <a:endParaRPr lang="en-US" smtClean="0"/>
          </a:p>
        </p:txBody>
      </p:sp>
      <p:sp>
        <p:nvSpPr>
          <p:cNvPr id="189444" name="Slide Number Placeholder 3"/>
          <p:cNvSpPr>
            <a:spLocks noGrp="1"/>
          </p:cNvSpPr>
          <p:nvPr>
            <p:ph type="sldNum" sz="quarter" idx="5"/>
          </p:nvPr>
        </p:nvSpPr>
        <p:spPr>
          <a:noFill/>
        </p:spPr>
        <p:txBody>
          <a:bodyPr/>
          <a:lstStyle/>
          <a:p>
            <a:pPr defTabSz="925513"/>
            <a:fld id="{20B8F5E8-EFBF-4BEC-BC13-FA8F7A884DB2}" type="slidenum">
              <a:rPr lang="en-US" smtClean="0"/>
              <a:pPr defTabSz="925513"/>
              <a:t>47</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p:spPr>
        <p:txBody>
          <a:bodyPr/>
          <a:lstStyle/>
          <a:p>
            <a:pPr eaLnBrk="1" hangingPunct="1"/>
            <a:endParaRPr lang="en-US" smtClean="0"/>
          </a:p>
        </p:txBody>
      </p:sp>
      <p:sp>
        <p:nvSpPr>
          <p:cNvPr id="190468" name="Slide Number Placeholder 3"/>
          <p:cNvSpPr>
            <a:spLocks noGrp="1"/>
          </p:cNvSpPr>
          <p:nvPr>
            <p:ph type="sldNum" sz="quarter" idx="5"/>
          </p:nvPr>
        </p:nvSpPr>
        <p:spPr>
          <a:noFill/>
        </p:spPr>
        <p:txBody>
          <a:bodyPr/>
          <a:lstStyle/>
          <a:p>
            <a:pPr defTabSz="925513"/>
            <a:fld id="{68CBEEDE-255A-4531-8C2A-131F066B3287}" type="slidenum">
              <a:rPr lang="en-US" smtClean="0"/>
              <a:pPr defTabSz="925513"/>
              <a:t>48</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p:spPr>
        <p:txBody>
          <a:bodyPr/>
          <a:lstStyle/>
          <a:p>
            <a:pPr eaLnBrk="1" hangingPunct="1"/>
            <a:endParaRPr lang="en-US" smtClean="0"/>
          </a:p>
        </p:txBody>
      </p:sp>
      <p:sp>
        <p:nvSpPr>
          <p:cNvPr id="191492" name="Slide Number Placeholder 3"/>
          <p:cNvSpPr>
            <a:spLocks noGrp="1"/>
          </p:cNvSpPr>
          <p:nvPr>
            <p:ph type="sldNum" sz="quarter" idx="5"/>
          </p:nvPr>
        </p:nvSpPr>
        <p:spPr>
          <a:noFill/>
        </p:spPr>
        <p:txBody>
          <a:bodyPr/>
          <a:lstStyle/>
          <a:p>
            <a:pPr defTabSz="925513"/>
            <a:fld id="{AB1222CD-13C2-4481-AD43-C1C0B45FA950}" type="slidenum">
              <a:rPr lang="en-US" smtClean="0"/>
              <a:pPr defTabSz="925513"/>
              <a:t>49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endParaRPr lang="en-US" smtClean="0"/>
          </a:p>
        </p:txBody>
      </p:sp>
      <p:sp>
        <p:nvSpPr>
          <p:cNvPr id="144388" name="Slide Number Placeholder 3"/>
          <p:cNvSpPr>
            <a:spLocks noGrp="1"/>
          </p:cNvSpPr>
          <p:nvPr>
            <p:ph type="sldNum" sz="quarter" idx="5"/>
          </p:nvPr>
        </p:nvSpPr>
        <p:spPr>
          <a:noFill/>
        </p:spPr>
        <p:txBody>
          <a:bodyPr/>
          <a:lstStyle/>
          <a:p>
            <a:pPr defTabSz="925513"/>
            <a:fld id="{5967976B-219B-43B7-B160-910C10865CA4}" type="slidenum">
              <a:rPr lang="en-US" smtClean="0"/>
              <a:pPr defTabSz="925513"/>
              <a:t>5</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p:spPr>
        <p:txBody>
          <a:bodyPr/>
          <a:lstStyle/>
          <a:p>
            <a:pPr eaLnBrk="1" hangingPunct="1"/>
            <a:endParaRPr lang="en-US" smtClean="0"/>
          </a:p>
        </p:txBody>
      </p:sp>
      <p:sp>
        <p:nvSpPr>
          <p:cNvPr id="192516" name="Slide Number Placeholder 3"/>
          <p:cNvSpPr>
            <a:spLocks noGrp="1"/>
          </p:cNvSpPr>
          <p:nvPr>
            <p:ph type="sldNum" sz="quarter" idx="5"/>
          </p:nvPr>
        </p:nvSpPr>
        <p:spPr>
          <a:noFill/>
        </p:spPr>
        <p:txBody>
          <a:bodyPr/>
          <a:lstStyle/>
          <a:p>
            <a:pPr defTabSz="925513"/>
            <a:fld id="{02DCADDA-9520-423E-B8D7-FC139079FB7E}" type="slidenum">
              <a:rPr lang="en-US" smtClean="0"/>
              <a:pPr defTabSz="925513"/>
              <a:t>50</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ln/>
        </p:spPr>
        <p:txBody>
          <a:bodyPr/>
          <a:lstStyle/>
          <a:p>
            <a:pPr eaLnBrk="1" hangingPunct="1"/>
            <a:endParaRPr lang="en-US" smtClean="0"/>
          </a:p>
        </p:txBody>
      </p:sp>
      <p:sp>
        <p:nvSpPr>
          <p:cNvPr id="193540" name="Slide Number Placeholder 3"/>
          <p:cNvSpPr>
            <a:spLocks noGrp="1"/>
          </p:cNvSpPr>
          <p:nvPr>
            <p:ph type="sldNum" sz="quarter" idx="5"/>
          </p:nvPr>
        </p:nvSpPr>
        <p:spPr>
          <a:noFill/>
        </p:spPr>
        <p:txBody>
          <a:bodyPr/>
          <a:lstStyle/>
          <a:p>
            <a:pPr defTabSz="925513"/>
            <a:fld id="{5EB5C131-30E8-44A3-9EDF-F89CE4D25976}" type="slidenum">
              <a:rPr lang="en-US" smtClean="0"/>
              <a:pPr defTabSz="925513"/>
              <a:t>51</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p:spPr>
        <p:txBody>
          <a:bodyPr/>
          <a:lstStyle/>
          <a:p>
            <a:pPr eaLnBrk="1" hangingPunct="1"/>
            <a:endParaRPr lang="en-US" smtClean="0"/>
          </a:p>
        </p:txBody>
      </p:sp>
      <p:sp>
        <p:nvSpPr>
          <p:cNvPr id="194564" name="Slide Number Placeholder 3"/>
          <p:cNvSpPr>
            <a:spLocks noGrp="1"/>
          </p:cNvSpPr>
          <p:nvPr>
            <p:ph type="sldNum" sz="quarter" idx="5"/>
          </p:nvPr>
        </p:nvSpPr>
        <p:spPr>
          <a:noFill/>
        </p:spPr>
        <p:txBody>
          <a:bodyPr/>
          <a:lstStyle/>
          <a:p>
            <a:pPr defTabSz="925513"/>
            <a:fld id="{375D573B-AB6E-43FD-8785-8F45BCFAFC52}" type="slidenum">
              <a:rPr lang="en-US" smtClean="0"/>
              <a:pPr defTabSz="925513"/>
              <a:t>52</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p:spPr>
        <p:txBody>
          <a:bodyPr/>
          <a:lstStyle/>
          <a:p>
            <a:pPr eaLnBrk="1" hangingPunct="1"/>
            <a:endParaRPr lang="en-US" smtClean="0"/>
          </a:p>
        </p:txBody>
      </p:sp>
      <p:sp>
        <p:nvSpPr>
          <p:cNvPr id="195588" name="Slide Number Placeholder 3"/>
          <p:cNvSpPr>
            <a:spLocks noGrp="1"/>
          </p:cNvSpPr>
          <p:nvPr>
            <p:ph type="sldNum" sz="quarter" idx="5"/>
          </p:nvPr>
        </p:nvSpPr>
        <p:spPr>
          <a:noFill/>
        </p:spPr>
        <p:txBody>
          <a:bodyPr/>
          <a:lstStyle/>
          <a:p>
            <a:pPr defTabSz="925513"/>
            <a:fld id="{9999C58B-1527-4850-B49F-03DC1EC05227}" type="slidenum">
              <a:rPr lang="en-US" smtClean="0"/>
              <a:pPr defTabSz="925513"/>
              <a:t>53</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p:spPr>
        <p:txBody>
          <a:bodyPr/>
          <a:lstStyle/>
          <a:p>
            <a:pPr eaLnBrk="1" hangingPunct="1"/>
            <a:endParaRPr lang="en-US" dirty="0" smtClean="0"/>
          </a:p>
        </p:txBody>
      </p:sp>
      <p:sp>
        <p:nvSpPr>
          <p:cNvPr id="196612" name="Slide Number Placeholder 3"/>
          <p:cNvSpPr>
            <a:spLocks noGrp="1"/>
          </p:cNvSpPr>
          <p:nvPr>
            <p:ph type="sldNum" sz="quarter" idx="5"/>
          </p:nvPr>
        </p:nvSpPr>
        <p:spPr>
          <a:noFill/>
        </p:spPr>
        <p:txBody>
          <a:bodyPr/>
          <a:lstStyle/>
          <a:p>
            <a:pPr defTabSz="925513"/>
            <a:fld id="{539A24FA-2785-4C13-B56B-1D63BD36AE97}" type="slidenum">
              <a:rPr lang="en-US" smtClean="0"/>
              <a:pPr defTabSz="925513"/>
              <a:t>54</a:t>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p:spPr>
        <p:txBody>
          <a:bodyPr/>
          <a:lstStyle/>
          <a:p>
            <a:pPr eaLnBrk="1" hangingPunct="1"/>
            <a:endParaRPr lang="en-US" smtClean="0"/>
          </a:p>
        </p:txBody>
      </p:sp>
      <p:sp>
        <p:nvSpPr>
          <p:cNvPr id="197636" name="Slide Number Placeholder 3"/>
          <p:cNvSpPr>
            <a:spLocks noGrp="1"/>
          </p:cNvSpPr>
          <p:nvPr>
            <p:ph type="sldNum" sz="quarter" idx="5"/>
          </p:nvPr>
        </p:nvSpPr>
        <p:spPr>
          <a:noFill/>
        </p:spPr>
        <p:txBody>
          <a:bodyPr/>
          <a:lstStyle/>
          <a:p>
            <a:pPr defTabSz="925513"/>
            <a:fld id="{F98E0E1E-8491-4155-9942-98151C0541A7}" type="slidenum">
              <a:rPr lang="en-US" smtClean="0"/>
              <a:pPr defTabSz="925513"/>
              <a:t>55</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p:cNvSpPr>
            <a:spLocks noGrp="1" noRot="1" noChangeAspect="1" noTextEdit="1"/>
          </p:cNvSpPr>
          <p:nvPr>
            <p:ph type="sldImg"/>
          </p:nvPr>
        </p:nvSpPr>
        <p:spPr>
          <a:ln/>
        </p:spPr>
      </p:sp>
      <p:sp>
        <p:nvSpPr>
          <p:cNvPr id="275459" name="Notes Placeholder 2"/>
          <p:cNvSpPr>
            <a:spLocks noGrp="1"/>
          </p:cNvSpPr>
          <p:nvPr>
            <p:ph type="body" idx="1"/>
          </p:nvPr>
        </p:nvSpPr>
        <p:spPr>
          <a:noFill/>
          <a:ln/>
        </p:spPr>
        <p:txBody>
          <a:bodyPr/>
          <a:lstStyle/>
          <a:p>
            <a:pPr eaLnBrk="1" hangingPunct="1"/>
            <a:endParaRPr lang="en-US" smtClean="0"/>
          </a:p>
        </p:txBody>
      </p:sp>
      <p:sp>
        <p:nvSpPr>
          <p:cNvPr id="275460" name="Slide Number Placeholder 3"/>
          <p:cNvSpPr>
            <a:spLocks noGrp="1"/>
          </p:cNvSpPr>
          <p:nvPr>
            <p:ph type="sldNum" sz="quarter" idx="5"/>
          </p:nvPr>
        </p:nvSpPr>
        <p:spPr>
          <a:noFill/>
        </p:spPr>
        <p:txBody>
          <a:bodyPr/>
          <a:lstStyle/>
          <a:p>
            <a:pPr defTabSz="925513"/>
            <a:fld id="{168AA0B1-6464-4222-A420-925283961FD8}" type="slidenum">
              <a:rPr lang="en-US" smtClean="0">
                <a:solidFill>
                  <a:prstClr val="black"/>
                </a:solidFill>
              </a:rPr>
              <a:pPr defTabSz="925513"/>
              <a:t>56</a:t>
            </a:fld>
            <a:endParaRPr lang="en-US" smtClean="0">
              <a:solidFill>
                <a:prstClr val="black"/>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p>
            <a:pPr defTabSz="925513"/>
            <a:fld id="{874D34C3-CDC9-440B-92CD-73EE18B0AD82}" type="slidenum">
              <a:rPr lang="en-US" smtClean="0">
                <a:solidFill>
                  <a:prstClr val="black"/>
                </a:solidFill>
              </a:rPr>
              <a:pPr defTabSz="925513"/>
              <a:t>57</a:t>
            </a:fld>
            <a:endParaRPr lang="en-US" smtClean="0">
              <a:solidFill>
                <a:prstClr val="black"/>
              </a:solidFill>
            </a:endParaRPr>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p:spPr>
        <p:txBody>
          <a:bodyPr/>
          <a:lstStyle/>
          <a:p>
            <a:pPr eaLnBrk="1" hangingPunct="1"/>
            <a:r>
              <a:rPr lang="en-US" smtClean="0"/>
              <a:t>Dismiss or take break…     FTE only </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CE9011-D831-4A46-85E1-A3525DDC7D0C}" type="slidenum">
              <a:rPr lang="en-US" smtClean="0"/>
              <a:pPr>
                <a:defRPr/>
              </a:pPr>
              <a:t>58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p:spPr>
        <p:txBody>
          <a:bodyPr/>
          <a:lstStyle/>
          <a:p>
            <a:pPr eaLnBrk="1" hangingPunct="1"/>
            <a:endParaRPr lang="en-US" dirty="0" smtClean="0"/>
          </a:p>
        </p:txBody>
      </p:sp>
      <p:sp>
        <p:nvSpPr>
          <p:cNvPr id="146436" name="Slide Number Placeholder 3"/>
          <p:cNvSpPr>
            <a:spLocks noGrp="1"/>
          </p:cNvSpPr>
          <p:nvPr>
            <p:ph type="sldNum" sz="quarter" idx="5"/>
          </p:nvPr>
        </p:nvSpPr>
        <p:spPr>
          <a:noFill/>
        </p:spPr>
        <p:txBody>
          <a:bodyPr/>
          <a:lstStyle/>
          <a:p>
            <a:pPr defTabSz="925513"/>
            <a:fld id="{F1F242FC-DAC0-4713-B738-3CA01A423C49}" type="slidenum">
              <a:rPr lang="en-US" smtClean="0"/>
              <a:pPr defTabSz="925513"/>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CE9011-D831-4A46-85E1-A3525DDC7D0C}"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p:spPr>
        <p:txBody>
          <a:bodyPr/>
          <a:lstStyle/>
          <a:p>
            <a:pPr eaLnBrk="1" hangingPunct="1"/>
            <a:endParaRPr lang="en-US" smtClean="0"/>
          </a:p>
        </p:txBody>
      </p:sp>
      <p:sp>
        <p:nvSpPr>
          <p:cNvPr id="157700" name="Slide Number Placeholder 3"/>
          <p:cNvSpPr>
            <a:spLocks noGrp="1"/>
          </p:cNvSpPr>
          <p:nvPr>
            <p:ph type="sldNum" sz="quarter" idx="5"/>
          </p:nvPr>
        </p:nvSpPr>
        <p:spPr>
          <a:noFill/>
        </p:spPr>
        <p:txBody>
          <a:bodyPr/>
          <a:lstStyle/>
          <a:p>
            <a:pPr defTabSz="925513"/>
            <a:fld id="{3D8F128E-8816-4899-8A3A-1257B2091290}" type="slidenum">
              <a:rPr lang="en-US" smtClean="0"/>
              <a:pPr defTabSz="925513"/>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p:spPr>
        <p:txBody>
          <a:bodyPr/>
          <a:lstStyle/>
          <a:p>
            <a:pPr eaLnBrk="1" hangingPunct="1"/>
            <a:endParaRPr lang="en-US" smtClean="0"/>
          </a:p>
        </p:txBody>
      </p:sp>
      <p:sp>
        <p:nvSpPr>
          <p:cNvPr id="158724" name="Slide Number Placeholder 3"/>
          <p:cNvSpPr>
            <a:spLocks noGrp="1"/>
          </p:cNvSpPr>
          <p:nvPr>
            <p:ph type="sldNum" sz="quarter" idx="5"/>
          </p:nvPr>
        </p:nvSpPr>
        <p:spPr>
          <a:noFill/>
        </p:spPr>
        <p:txBody>
          <a:bodyPr/>
          <a:lstStyle/>
          <a:p>
            <a:pPr defTabSz="925513"/>
            <a:fld id="{50E9BFC0-D908-4EFF-8CF2-8673E5DF4B69}" type="slidenum">
              <a:rPr lang="en-US" smtClean="0"/>
              <a:pPr defTabSz="925513"/>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D0065BE-0657-4A47-90AD-C21C55E16B19}" type="datetime4">
              <a:rPr lang="en-US" smtClean="0"/>
              <a:pPr/>
              <a:t>June 27,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DB363525-FB4A-4E55-BD07-775CFF95C226}" type="slidenum">
              <a:rPr lang="en-US" altLang="en-US" smtClean="0"/>
              <a:pPr>
                <a:defRPr/>
              </a:pPr>
              <a:t>‹#›</a:t>
            </a:fld>
            <a:endParaRPr lang="en-US" alt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C3AA4-67BE-44F7-809A-3582401494AF}" type="datetime4">
              <a:rPr lang="en-US" smtClean="0"/>
              <a:pPr/>
              <a:t>June 27,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1F6EDD4E-789B-4D7D-A837-F10245775157}" type="slidenum">
              <a:rPr lang="en-US" altLang="en-US" smtClean="0"/>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172EEB-1769-4776-AD69-E7C1260563EB}" type="datetime4">
              <a:rPr lang="en-US" smtClean="0"/>
              <a:pPr/>
              <a:t>June 27,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05FCFFC4-081B-4C38-82FC-E000ACDD51B4}" type="slidenum">
              <a:rPr lang="en-US" altLang="en-US" smtClean="0"/>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524000"/>
            <a:ext cx="8229600" cy="4530725"/>
          </a:xfrm>
        </p:spPr>
        <p:txBody>
          <a:bodyPr/>
          <a:lstStyle/>
          <a:p>
            <a:pPr lvl="0"/>
            <a:endParaRPr lang="en-US" noProof="0" smtClean="0"/>
          </a:p>
        </p:txBody>
      </p:sp>
      <p:sp>
        <p:nvSpPr>
          <p:cNvPr id="4" name="Rectangle 4"/>
          <p:cNvSpPr>
            <a:spLocks noGrp="1" noChangeArrowheads="1"/>
          </p:cNvSpPr>
          <p:nvPr>
            <p:ph type="sldNum" sz="quarter" idx="10"/>
          </p:nvPr>
        </p:nvSpPr>
        <p:spPr>
          <a:ln/>
        </p:spPr>
        <p:txBody>
          <a:bodyPr/>
          <a:lstStyle>
            <a:lvl1pPr>
              <a:defRPr/>
            </a:lvl1pPr>
          </a:lstStyle>
          <a:p>
            <a:pPr>
              <a:defRPr/>
            </a:pPr>
            <a:fld id="{F39F6A7B-9C92-49B2-8A76-1A9DDF7B0071}"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D0065BE-0657-4A47-90AD-C21C55E16B19}" type="datetime4">
              <a:rPr lang="en-US" smtClean="0">
                <a:solidFill>
                  <a:srgbClr val="303030">
                    <a:lumMod val="90000"/>
                    <a:lumOff val="10000"/>
                  </a:srgbClr>
                </a:solidFill>
              </a:rPr>
              <a:pPr/>
              <a:t>June 27, 2014</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pPr>
              <a:defRPr/>
            </a:pPr>
            <a:fld id="{DB363525-FB4A-4E55-BD07-775CFF95C226}" type="slidenum">
              <a:rPr lang="en-US" altLang="en-US" smtClean="0">
                <a:solidFill>
                  <a:prstClr val="black">
                    <a:lumMod val="85000"/>
                    <a:lumOff val="15000"/>
                  </a:prstClr>
                </a:solidFill>
              </a:rPr>
              <a:pPr>
                <a:defRPr/>
              </a:pPr>
              <a:t>‹#›</a:t>
            </a:fld>
            <a:endParaRPr lang="en-US" altLang="en-US">
              <a:solidFill>
                <a:prstClr val="black">
                  <a:lumMod val="85000"/>
                  <a:lumOff val="15000"/>
                </a:prstClr>
              </a:solidFill>
            </a:endParaRP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433301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7BB8AF-C16A-4836-A92D-61834B5F0BA5}" type="datetime4">
              <a:rPr lang="en-US" smtClean="0">
                <a:solidFill>
                  <a:srgbClr val="303030">
                    <a:lumMod val="90000"/>
                    <a:lumOff val="10000"/>
                  </a:srgbClr>
                </a:solidFill>
              </a:rPr>
              <a:pPr/>
              <a:t>June 27, 2014</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pPr>
              <a:defRPr/>
            </a:pPr>
            <a:fld id="{54A90F02-3DA9-4EDF-AFC2-F6915CF374F2}" type="slidenum">
              <a:rPr lang="en-US" altLang="en-US" smtClean="0">
                <a:solidFill>
                  <a:prstClr val="black">
                    <a:lumMod val="85000"/>
                    <a:lumOff val="15000"/>
                  </a:prstClr>
                </a:solidFill>
              </a:rPr>
              <a:pPr>
                <a:defRPr/>
              </a:pPr>
              <a:t>‹#›</a:t>
            </a:fld>
            <a:endParaRPr lang="en-US" altLang="en-US">
              <a:solidFill>
                <a:prstClr val="black">
                  <a:lumMod val="85000"/>
                  <a:lumOff val="15000"/>
                </a:prstClr>
              </a:solidFill>
            </a:endParaRPr>
          </a:p>
        </p:txBody>
      </p:sp>
    </p:spTree>
    <p:extLst>
      <p:ext uri="{BB962C8B-B14F-4D97-AF65-F5344CB8AC3E}">
        <p14:creationId xmlns:p14="http://schemas.microsoft.com/office/powerpoint/2010/main" val="293641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7D2193-4505-4A75-99BB-880C6989A757}" type="datetime4">
              <a:rPr lang="en-US" smtClean="0">
                <a:solidFill>
                  <a:srgbClr val="303030">
                    <a:lumMod val="90000"/>
                    <a:lumOff val="10000"/>
                  </a:srgbClr>
                </a:solidFill>
              </a:rPr>
              <a:pPr/>
              <a:t>June 27, 2014</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pPr>
              <a:defRPr/>
            </a:pPr>
            <a:fld id="{7880A74D-8197-4941-9E7E-12F07E936E5E}" type="slidenum">
              <a:rPr lang="en-US" altLang="en-US" smtClean="0">
                <a:solidFill>
                  <a:prstClr val="black">
                    <a:lumMod val="85000"/>
                    <a:lumOff val="15000"/>
                  </a:prstClr>
                </a:solidFill>
              </a:rPr>
              <a:pPr>
                <a:defRPr/>
              </a:pPr>
              <a:t>‹#›</a:t>
            </a:fld>
            <a:endParaRPr lang="en-US" altLang="en-US">
              <a:solidFill>
                <a:prstClr val="black">
                  <a:lumMod val="85000"/>
                  <a:lumOff val="15000"/>
                </a:prstClr>
              </a:solidFill>
            </a:endParaRP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23171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3A18F4-33C3-445B-924C-31108C51719C}" type="datetime4">
              <a:rPr lang="en-US" smtClean="0">
                <a:solidFill>
                  <a:srgbClr val="303030">
                    <a:lumMod val="90000"/>
                    <a:lumOff val="10000"/>
                  </a:srgbClr>
                </a:solidFill>
              </a:rPr>
              <a:pPr/>
              <a:t>June 27, 2014</a:t>
            </a:fld>
            <a:endParaRPr lang="en-US">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pPr>
              <a:defRPr/>
            </a:pPr>
            <a:fld id="{A29AB747-5B0D-4583-BCF4-3ADF7CC9B3DD}" type="slidenum">
              <a:rPr lang="en-US" altLang="en-US" smtClean="0">
                <a:solidFill>
                  <a:prstClr val="black">
                    <a:lumMod val="85000"/>
                    <a:lumOff val="15000"/>
                  </a:prstClr>
                </a:solidFill>
              </a:rPr>
              <a:pPr>
                <a:defRPr/>
              </a:pPr>
              <a:t>‹#›</a:t>
            </a:fld>
            <a:endParaRPr lang="en-US" altLang="en-US">
              <a:solidFill>
                <a:prstClr val="black">
                  <a:lumMod val="85000"/>
                  <a:lumOff val="15000"/>
                </a:prstClr>
              </a:solidFill>
            </a:endParaRPr>
          </a:p>
        </p:txBody>
      </p:sp>
    </p:spTree>
    <p:extLst>
      <p:ext uri="{BB962C8B-B14F-4D97-AF65-F5344CB8AC3E}">
        <p14:creationId xmlns:p14="http://schemas.microsoft.com/office/powerpoint/2010/main" val="295707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F7543A-E259-478F-9E0D-57BA40E442B7}" type="datetime4">
              <a:rPr lang="en-US" smtClean="0">
                <a:solidFill>
                  <a:srgbClr val="303030">
                    <a:lumMod val="90000"/>
                    <a:lumOff val="10000"/>
                  </a:srgbClr>
                </a:solidFill>
              </a:rPr>
              <a:pPr/>
              <a:t>June 27, 2014</a:t>
            </a:fld>
            <a:endParaRPr lang="en-US">
              <a:solidFill>
                <a:srgbClr val="303030">
                  <a:lumMod val="90000"/>
                  <a:lumOff val="10000"/>
                </a:srgbClr>
              </a:solidFill>
            </a:endParaRPr>
          </a:p>
        </p:txBody>
      </p:sp>
      <p:sp>
        <p:nvSpPr>
          <p:cNvPr id="8" name="Footer Placeholder 7"/>
          <p:cNvSpPr>
            <a:spLocks noGrp="1"/>
          </p:cNvSpPr>
          <p:nvPr>
            <p:ph type="ftr" sz="quarter" idx="11"/>
          </p:nvPr>
        </p:nvSpPr>
        <p:spPr/>
        <p:txBody>
          <a:bodyPr/>
          <a:lstStyle/>
          <a:p>
            <a:endParaRPr lang="en-US">
              <a:solidFill>
                <a:srgbClr val="303030">
                  <a:lumMod val="90000"/>
                  <a:lumOff val="10000"/>
                </a:srgbClr>
              </a:solidFill>
            </a:endParaRPr>
          </a:p>
        </p:txBody>
      </p:sp>
      <p:sp>
        <p:nvSpPr>
          <p:cNvPr id="9" name="Slide Number Placeholder 8"/>
          <p:cNvSpPr>
            <a:spLocks noGrp="1"/>
          </p:cNvSpPr>
          <p:nvPr>
            <p:ph type="sldNum" sz="quarter" idx="12"/>
          </p:nvPr>
        </p:nvSpPr>
        <p:spPr/>
        <p:txBody>
          <a:bodyPr/>
          <a:lstStyle/>
          <a:p>
            <a:pPr>
              <a:defRPr/>
            </a:pPr>
            <a:fld id="{D6171771-A6DB-4DFB-BCAB-F9CDB3A866E0}" type="slidenum">
              <a:rPr lang="en-US" altLang="en-US" smtClean="0">
                <a:solidFill>
                  <a:prstClr val="black">
                    <a:lumMod val="85000"/>
                    <a:lumOff val="15000"/>
                  </a:prstClr>
                </a:solidFill>
              </a:rPr>
              <a:pPr>
                <a:defRPr/>
              </a:pPr>
              <a:t>‹#›</a:t>
            </a:fld>
            <a:endParaRPr lang="en-US" altLang="en-US">
              <a:solidFill>
                <a:prstClr val="black">
                  <a:lumMod val="85000"/>
                  <a:lumOff val="15000"/>
                </a:prstClr>
              </a:solidFill>
            </a:endParaRP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6128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EFB012D-77A1-44B0-BB26-329BA1EE55C9}" type="datetime4">
              <a:rPr lang="en-US" smtClean="0">
                <a:solidFill>
                  <a:srgbClr val="303030">
                    <a:lumMod val="90000"/>
                    <a:lumOff val="10000"/>
                  </a:srgbClr>
                </a:solidFill>
              </a:rPr>
              <a:pPr/>
              <a:t>June 27, 2014</a:t>
            </a:fld>
            <a:endParaRPr lang="en-US">
              <a:solidFill>
                <a:srgbClr val="303030">
                  <a:lumMod val="90000"/>
                  <a:lumOff val="10000"/>
                </a:srgbClr>
              </a:solidFill>
            </a:endParaRPr>
          </a:p>
        </p:txBody>
      </p:sp>
      <p:sp>
        <p:nvSpPr>
          <p:cNvPr id="4" name="Footer Placeholder 3"/>
          <p:cNvSpPr>
            <a:spLocks noGrp="1"/>
          </p:cNvSpPr>
          <p:nvPr>
            <p:ph type="ftr" sz="quarter" idx="11"/>
          </p:nvPr>
        </p:nvSpPr>
        <p:spPr/>
        <p:txBody>
          <a:bodyPr/>
          <a:lstStyle/>
          <a:p>
            <a:endParaRPr lang="en-US">
              <a:solidFill>
                <a:srgbClr val="303030">
                  <a:lumMod val="90000"/>
                  <a:lumOff val="10000"/>
                </a:srgbClr>
              </a:solidFill>
            </a:endParaRPr>
          </a:p>
        </p:txBody>
      </p:sp>
      <p:sp>
        <p:nvSpPr>
          <p:cNvPr id="5" name="Slide Number Placeholder 4"/>
          <p:cNvSpPr>
            <a:spLocks noGrp="1"/>
          </p:cNvSpPr>
          <p:nvPr>
            <p:ph type="sldNum" sz="quarter" idx="12"/>
          </p:nvPr>
        </p:nvSpPr>
        <p:spPr/>
        <p:txBody>
          <a:bodyPr/>
          <a:lstStyle/>
          <a:p>
            <a:pPr>
              <a:defRPr/>
            </a:pPr>
            <a:fld id="{F4F8F3E1-128A-4946-893F-A4E97DA1E803}" type="slidenum">
              <a:rPr lang="en-US" altLang="en-US" smtClean="0">
                <a:solidFill>
                  <a:prstClr val="black">
                    <a:lumMod val="85000"/>
                    <a:lumOff val="15000"/>
                  </a:prstClr>
                </a:solidFill>
              </a:rPr>
              <a:pPr>
                <a:defRPr/>
              </a:pPr>
              <a:t>‹#›</a:t>
            </a:fld>
            <a:endParaRPr lang="en-US" altLang="en-US">
              <a:solidFill>
                <a:prstClr val="black">
                  <a:lumMod val="85000"/>
                  <a:lumOff val="15000"/>
                </a:prstClr>
              </a:solidFill>
            </a:endParaRPr>
          </a:p>
        </p:txBody>
      </p:sp>
    </p:spTree>
    <p:extLst>
      <p:ext uri="{BB962C8B-B14F-4D97-AF65-F5344CB8AC3E}">
        <p14:creationId xmlns:p14="http://schemas.microsoft.com/office/powerpoint/2010/main" val="41501865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solidFill>
                  <a:srgbClr val="303030">
                    <a:lumMod val="90000"/>
                    <a:lumOff val="10000"/>
                  </a:srgbClr>
                </a:solidFill>
              </a:rPr>
              <a:pPr/>
              <a:t>June 27, 2014</a:t>
            </a:fld>
            <a:endParaRPr lang="en-US">
              <a:solidFill>
                <a:srgbClr val="303030">
                  <a:lumMod val="90000"/>
                  <a:lumOff val="10000"/>
                </a:srgbClr>
              </a:solidFill>
            </a:endParaRPr>
          </a:p>
        </p:txBody>
      </p:sp>
      <p:sp>
        <p:nvSpPr>
          <p:cNvPr id="3" name="Footer Placeholder 2"/>
          <p:cNvSpPr>
            <a:spLocks noGrp="1"/>
          </p:cNvSpPr>
          <p:nvPr>
            <p:ph type="ftr" sz="quarter" idx="11"/>
          </p:nvPr>
        </p:nvSpPr>
        <p:spPr/>
        <p:txBody>
          <a:bodyPr/>
          <a:lstStyle/>
          <a:p>
            <a:endParaRPr lang="en-US">
              <a:solidFill>
                <a:srgbClr val="303030">
                  <a:lumMod val="90000"/>
                  <a:lumOff val="10000"/>
                </a:srgbClr>
              </a:solidFill>
            </a:endParaRPr>
          </a:p>
        </p:txBody>
      </p:sp>
      <p:sp>
        <p:nvSpPr>
          <p:cNvPr id="4" name="Slide Number Placeholder 3"/>
          <p:cNvSpPr>
            <a:spLocks noGrp="1"/>
          </p:cNvSpPr>
          <p:nvPr>
            <p:ph type="sldNum" sz="quarter" idx="12"/>
          </p:nvPr>
        </p:nvSpPr>
        <p:spPr/>
        <p:txBody>
          <a:bodyPr/>
          <a:lstStyle/>
          <a:p>
            <a:pPr>
              <a:defRPr/>
            </a:pPr>
            <a:fld id="{A4E058B1-BD85-43D7-A1DD-75DFC86C1775}" type="slidenum">
              <a:rPr lang="en-US" altLang="en-US" smtClean="0">
                <a:solidFill>
                  <a:prstClr val="black">
                    <a:lumMod val="85000"/>
                    <a:lumOff val="15000"/>
                  </a:prstClr>
                </a:solidFill>
              </a:rPr>
              <a:pPr>
                <a:defRPr/>
              </a:pPr>
              <a:t>‹#›</a:t>
            </a:fld>
            <a:endParaRPr lang="en-US" altLang="en-US">
              <a:solidFill>
                <a:prstClr val="black">
                  <a:lumMod val="85000"/>
                  <a:lumOff val="15000"/>
                </a:prstClr>
              </a:solidFill>
            </a:endParaRPr>
          </a:p>
        </p:txBody>
      </p:sp>
    </p:spTree>
    <p:extLst>
      <p:ext uri="{BB962C8B-B14F-4D97-AF65-F5344CB8AC3E}">
        <p14:creationId xmlns:p14="http://schemas.microsoft.com/office/powerpoint/2010/main" val="206132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7BB8AF-C16A-4836-A92D-61834B5F0BA5}" type="datetime4">
              <a:rPr lang="en-US" smtClean="0"/>
              <a:pPr/>
              <a:t>June 27,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54A90F02-3DA9-4EDF-AFC2-F6915CF374F2}" type="slidenum">
              <a:rPr lang="en-US" altLang="en-US" smtClean="0"/>
              <a:pPr>
                <a:defRPr/>
              </a:pPr>
              <a:t>‹#›</a:t>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7EAB0C-2220-4D0E-A0DD-DB7FA0F742F4}" type="datetime4">
              <a:rPr lang="en-US" smtClean="0">
                <a:solidFill>
                  <a:srgbClr val="303030">
                    <a:lumMod val="90000"/>
                    <a:lumOff val="10000"/>
                  </a:srgbClr>
                </a:solidFill>
              </a:rPr>
              <a:pPr/>
              <a:t>June 27, 2014</a:t>
            </a:fld>
            <a:endParaRPr lang="en-US">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dirty="0">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pPr>
              <a:defRPr/>
            </a:pPr>
            <a:fld id="{25FAAFB0-310E-4B2A-B0B5-DBAA47CE9B6D}" type="slidenum">
              <a:rPr lang="en-US" altLang="en-US" smtClean="0">
                <a:solidFill>
                  <a:prstClr val="black">
                    <a:lumMod val="85000"/>
                    <a:lumOff val="15000"/>
                  </a:prstClr>
                </a:solidFill>
              </a:rPr>
              <a:pPr>
                <a:defRPr/>
              </a:pPr>
              <a:t>‹#›</a:t>
            </a:fld>
            <a:endParaRPr lang="en-US" altLang="en-US">
              <a:solidFill>
                <a:prstClr val="black">
                  <a:lumMod val="85000"/>
                  <a:lumOff val="15000"/>
                </a:prstClr>
              </a:solidFill>
            </a:endParaRP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7632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solidFill>
                  <a:srgbClr val="303030">
                    <a:lumMod val="90000"/>
                    <a:lumOff val="10000"/>
                  </a:srgbClr>
                </a:solidFill>
              </a:rPr>
              <a:pPr/>
              <a:t>June 27, 2014</a:t>
            </a:fld>
            <a:endParaRPr lang="en-US">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pPr>
              <a:defRPr/>
            </a:pPr>
            <a:fld id="{777F9BF0-8082-45AE-A2B9-EF8AEB199407}" type="slidenum">
              <a:rPr lang="en-US" altLang="en-US" smtClean="0">
                <a:solidFill>
                  <a:prstClr val="black">
                    <a:lumMod val="85000"/>
                    <a:lumOff val="15000"/>
                  </a:prstClr>
                </a:solidFill>
              </a:rPr>
              <a:pPr>
                <a:defRPr/>
              </a:pPr>
              <a:t>‹#›</a:t>
            </a:fld>
            <a:endParaRPr lang="en-US" altLang="en-US">
              <a:solidFill>
                <a:prstClr val="black">
                  <a:lumMod val="85000"/>
                  <a:lumOff val="15000"/>
                </a:prstClr>
              </a:solidFill>
            </a:endParaRPr>
          </a:p>
        </p:txBody>
      </p:sp>
    </p:spTree>
    <p:extLst>
      <p:ext uri="{BB962C8B-B14F-4D97-AF65-F5344CB8AC3E}">
        <p14:creationId xmlns:p14="http://schemas.microsoft.com/office/powerpoint/2010/main" val="22485285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C3AA4-67BE-44F7-809A-3582401494AF}" type="datetime4">
              <a:rPr lang="en-US" smtClean="0">
                <a:solidFill>
                  <a:srgbClr val="303030">
                    <a:lumMod val="90000"/>
                    <a:lumOff val="10000"/>
                  </a:srgbClr>
                </a:solidFill>
              </a:rPr>
              <a:pPr/>
              <a:t>June 27, 2014</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pPr>
              <a:defRPr/>
            </a:pPr>
            <a:fld id="{1F6EDD4E-789B-4D7D-A837-F10245775157}" type="slidenum">
              <a:rPr lang="en-US" altLang="en-US" smtClean="0">
                <a:solidFill>
                  <a:prstClr val="black">
                    <a:lumMod val="85000"/>
                    <a:lumOff val="15000"/>
                  </a:prstClr>
                </a:solidFill>
              </a:rPr>
              <a:pPr>
                <a:defRPr/>
              </a:pPr>
              <a:t>‹#›</a:t>
            </a:fld>
            <a:endParaRPr lang="en-US" altLang="en-US">
              <a:solidFill>
                <a:prstClr val="black">
                  <a:lumMod val="85000"/>
                  <a:lumOff val="15000"/>
                </a:prstClr>
              </a:solidFill>
            </a:endParaRPr>
          </a:p>
        </p:txBody>
      </p:sp>
    </p:spTree>
    <p:extLst>
      <p:ext uri="{BB962C8B-B14F-4D97-AF65-F5344CB8AC3E}">
        <p14:creationId xmlns:p14="http://schemas.microsoft.com/office/powerpoint/2010/main" val="2483671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172EEB-1769-4776-AD69-E7C1260563EB}" type="datetime4">
              <a:rPr lang="en-US" smtClean="0">
                <a:solidFill>
                  <a:srgbClr val="303030">
                    <a:lumMod val="90000"/>
                    <a:lumOff val="10000"/>
                  </a:srgbClr>
                </a:solidFill>
              </a:rPr>
              <a:pPr/>
              <a:t>June 27, 2014</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pPr>
              <a:defRPr/>
            </a:pPr>
            <a:fld id="{05FCFFC4-081B-4C38-82FC-E000ACDD51B4}" type="slidenum">
              <a:rPr lang="en-US" altLang="en-US" smtClean="0">
                <a:solidFill>
                  <a:prstClr val="black">
                    <a:lumMod val="85000"/>
                    <a:lumOff val="15000"/>
                  </a:prstClr>
                </a:solidFill>
              </a:rPr>
              <a:pPr>
                <a:defRPr/>
              </a:pPr>
              <a:t>‹#›</a:t>
            </a:fld>
            <a:endParaRPr lang="en-US" altLang="en-US">
              <a:solidFill>
                <a:prstClr val="black">
                  <a:lumMod val="85000"/>
                  <a:lumOff val="15000"/>
                </a:prstClr>
              </a:solidFill>
            </a:endParaRPr>
          </a:p>
        </p:txBody>
      </p:sp>
    </p:spTree>
    <p:extLst>
      <p:ext uri="{BB962C8B-B14F-4D97-AF65-F5344CB8AC3E}">
        <p14:creationId xmlns:p14="http://schemas.microsoft.com/office/powerpoint/2010/main" val="3991671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524000"/>
            <a:ext cx="8229600" cy="4530725"/>
          </a:xfrm>
        </p:spPr>
        <p:txBody>
          <a:bodyPr/>
          <a:lstStyle/>
          <a:p>
            <a:pPr lvl="0"/>
            <a:endParaRPr lang="en-US" noProof="0" smtClean="0"/>
          </a:p>
        </p:txBody>
      </p:sp>
      <p:sp>
        <p:nvSpPr>
          <p:cNvPr id="4" name="Rectangle 4"/>
          <p:cNvSpPr>
            <a:spLocks noGrp="1" noChangeArrowheads="1"/>
          </p:cNvSpPr>
          <p:nvPr>
            <p:ph type="sldNum" sz="quarter" idx="10"/>
          </p:nvPr>
        </p:nvSpPr>
        <p:spPr>
          <a:ln/>
        </p:spPr>
        <p:txBody>
          <a:bodyPr/>
          <a:lstStyle>
            <a:lvl1pPr>
              <a:defRPr/>
            </a:lvl1pPr>
          </a:lstStyle>
          <a:p>
            <a:pPr>
              <a:defRPr/>
            </a:pPr>
            <a:fld id="{F39F6A7B-9C92-49B2-8A76-1A9DDF7B0071}" type="slidenum">
              <a:rPr lang="en-US" altLang="en-US">
                <a:solidFill>
                  <a:prstClr val="black">
                    <a:lumMod val="85000"/>
                    <a:lumOff val="15000"/>
                  </a:prstClr>
                </a:solidFill>
              </a:rPr>
              <a:pPr>
                <a:defRPr/>
              </a:pPr>
              <a:t>‹#›</a:t>
            </a:fld>
            <a:endParaRPr lang="en-US" altLang="en-US">
              <a:solidFill>
                <a:prstClr val="black">
                  <a:lumMod val="85000"/>
                  <a:lumOff val="15000"/>
                </a:prstClr>
              </a:solidFill>
            </a:endParaRPr>
          </a:p>
        </p:txBody>
      </p:sp>
    </p:spTree>
    <p:extLst>
      <p:ext uri="{BB962C8B-B14F-4D97-AF65-F5344CB8AC3E}">
        <p14:creationId xmlns:p14="http://schemas.microsoft.com/office/powerpoint/2010/main" val="13691936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5240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524000"/>
            <a:ext cx="4038600" cy="4530725"/>
          </a:xfrm>
        </p:spPr>
        <p:txBody>
          <a:bodyPr/>
          <a:lstStyle/>
          <a:p>
            <a:pPr lvl="0"/>
            <a:endParaRPr lang="en-US" noProof="0" smtClean="0"/>
          </a:p>
        </p:txBody>
      </p:sp>
      <p:sp>
        <p:nvSpPr>
          <p:cNvPr id="5" name="Rectangle 4"/>
          <p:cNvSpPr>
            <a:spLocks noGrp="1" noChangeArrowheads="1"/>
          </p:cNvSpPr>
          <p:nvPr>
            <p:ph type="sldNum" sz="quarter" idx="10"/>
          </p:nvPr>
        </p:nvSpPr>
        <p:spPr>
          <a:ln/>
        </p:spPr>
        <p:txBody>
          <a:bodyPr/>
          <a:lstStyle>
            <a:lvl1pPr>
              <a:defRPr/>
            </a:lvl1pPr>
          </a:lstStyle>
          <a:p>
            <a:pPr>
              <a:defRPr/>
            </a:pPr>
            <a:fld id="{C5C30E2E-8F28-49BF-B4C5-F252FD3E4FD5}" type="slidenum">
              <a:rPr lang="en-US" altLang="en-US">
                <a:solidFill>
                  <a:prstClr val="black">
                    <a:lumMod val="85000"/>
                    <a:lumOff val="15000"/>
                  </a:prstClr>
                </a:solidFill>
              </a:rPr>
              <a:pPr>
                <a:defRPr/>
              </a:pPr>
              <a:t>‹#›</a:t>
            </a:fld>
            <a:endParaRPr lang="en-US" altLang="en-US">
              <a:solidFill>
                <a:prstClr val="black">
                  <a:lumMod val="85000"/>
                  <a:lumOff val="15000"/>
                </a:prstClr>
              </a:solidFill>
            </a:endParaRPr>
          </a:p>
        </p:txBody>
      </p:sp>
    </p:spTree>
    <p:extLst>
      <p:ext uri="{BB962C8B-B14F-4D97-AF65-F5344CB8AC3E}">
        <p14:creationId xmlns:p14="http://schemas.microsoft.com/office/powerpoint/2010/main" val="2388296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7D2193-4505-4A75-99BB-880C6989A757}" type="datetime4">
              <a:rPr lang="en-US" smtClean="0"/>
              <a:pPr/>
              <a:t>June 27,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7880A74D-8197-4941-9E7E-12F07E936E5E}" type="slidenum">
              <a:rPr lang="en-US" altLang="en-US" smtClean="0"/>
              <a:pPr>
                <a:defRPr/>
              </a:pPr>
              <a:t>‹#›</a:t>
            </a:fld>
            <a:endParaRPr lang="en-US" alt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3A18F4-33C3-445B-924C-31108C51719C}" type="datetime4">
              <a:rPr lang="en-US" smtClean="0"/>
              <a:pPr/>
              <a:t>June 27, 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A29AB747-5B0D-4583-BCF4-3ADF7CC9B3DD}" type="slidenum">
              <a:rPr lang="en-US" altLang="en-US" smtClean="0"/>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F7543A-E259-478F-9E0D-57BA40E442B7}" type="datetime4">
              <a:rPr lang="en-US" smtClean="0"/>
              <a:pPr/>
              <a:t>June 27, 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D6171771-A6DB-4DFB-BCAB-F9CDB3A866E0}" type="slidenum">
              <a:rPr lang="en-US" altLang="en-US" smtClean="0"/>
              <a:pPr>
                <a:defRPr/>
              </a:pPr>
              <a:t>‹#›</a:t>
            </a:fld>
            <a:endParaRPr lang="en-US" alt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EFB012D-77A1-44B0-BB26-329BA1EE55C9}" type="datetime4">
              <a:rPr lang="en-US" smtClean="0"/>
              <a:pPr/>
              <a:t>June 27, 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F4F8F3E1-128A-4946-893F-A4E97DA1E803}" type="slidenum">
              <a:rPr lang="en-US" altLang="en-US" smtClean="0"/>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June 27, 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A4E058B1-BD85-43D7-A1DD-75DFC86C1775}" type="slidenum">
              <a:rPr lang="en-US" altLang="en-US" smtClean="0"/>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7EAB0C-2220-4D0E-A0DD-DB7FA0F742F4}" type="datetime4">
              <a:rPr lang="en-US" smtClean="0"/>
              <a:pPr/>
              <a:t>June 27, 2014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25FAAFB0-310E-4B2A-B0B5-DBAA47CE9B6D}" type="slidenum">
              <a:rPr lang="en-US" altLang="en-US" smtClean="0"/>
              <a:pPr>
                <a:defRPr/>
              </a:pPr>
              <a:t>‹#›</a:t>
            </a:fld>
            <a:endParaRPr lang="en-US" alt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pPr/>
              <a:t>June 27, 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777F9BF0-8082-45AE-A2B9-EF8AEB199407}" type="slidenum">
              <a:rPr lang="en-US" altLang="en-US" smtClean="0"/>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62B1B13E-D5AF-485E-81A1-82A140076526}" type="datetime4">
              <a:rPr lang="en-US" smtClean="0"/>
              <a:pPr/>
              <a:t>June 27, 2014</a:t>
            </a:fld>
            <a:endParaRPr lang="en-US" dirty="0"/>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pPr>
              <a:defRPr/>
            </a:pPr>
            <a:fld id="{5A78C9E0-DC8A-4E86-937B-4EA3B518F10A}" type="slidenum">
              <a:rPr lang="en-US" altLang="en-US" smtClean="0"/>
              <a:pPr>
                <a:defRPr/>
              </a:pPr>
              <a:t>‹#›</a:t>
            </a:fld>
            <a:endParaRPr lang="en-US" alt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 id="2147484172" r:id="rId12"/>
  </p:sldLayoutIdLst>
  <p:hf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62B1B13E-D5AF-485E-81A1-82A140076526}" type="datetime4">
              <a:rPr lang="en-US" smtClean="0">
                <a:solidFill>
                  <a:srgbClr val="303030">
                    <a:lumMod val="90000"/>
                    <a:lumOff val="10000"/>
                  </a:srgbClr>
                </a:solidFill>
              </a:rPr>
              <a:pPr/>
              <a:t>June 27, 2014</a:t>
            </a:fld>
            <a:endParaRPr lang="en-US" dirty="0">
              <a:solidFill>
                <a:srgbClr val="303030">
                  <a:lumMod val="90000"/>
                  <a:lumOff val="10000"/>
                </a:srgbClr>
              </a:solidFill>
            </a:endParaRP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solidFill>
                <a:srgbClr val="303030">
                  <a:lumMod val="90000"/>
                  <a:lumOff val="10000"/>
                </a:srgbClr>
              </a:solidFill>
            </a:endParaRP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pPr>
              <a:defRPr/>
            </a:pPr>
            <a:fld id="{5A78C9E0-DC8A-4E86-937B-4EA3B518F10A}" type="slidenum">
              <a:rPr lang="en-US" altLang="en-US" smtClean="0">
                <a:solidFill>
                  <a:prstClr val="black">
                    <a:lumMod val="85000"/>
                    <a:lumOff val="15000"/>
                  </a:prstClr>
                </a:solidFill>
              </a:rPr>
              <a:pPr>
                <a:defRPr/>
              </a:pPr>
              <a:t>‹#›</a:t>
            </a:fld>
            <a:endParaRPr lang="en-US" altLang="en-US">
              <a:solidFill>
                <a:prstClr val="black">
                  <a:lumMod val="85000"/>
                  <a:lumOff val="15000"/>
                </a:prstClr>
              </a:solidFill>
            </a:endParaRP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812774732"/>
      </p:ext>
    </p:extLst>
  </p:cSld>
  <p:clrMap bg1="lt1" tx1="dk1" bg2="lt2" tx2="dk2" accent1="accent1" accent2="accent2" accent3="accent3" accent4="accent4" accent5="accent5" accent6="accent6" hlink="hlink" folHlink="folHlink"/>
  <p:sldLayoutIdLst>
    <p:sldLayoutId id="2147484174" r:id="rId1"/>
    <p:sldLayoutId id="2147484175" r:id="rId2"/>
    <p:sldLayoutId id="2147484176" r:id="rId3"/>
    <p:sldLayoutId id="2147484177" r:id="rId4"/>
    <p:sldLayoutId id="2147484178" r:id="rId5"/>
    <p:sldLayoutId id="2147484179" r:id="rId6"/>
    <p:sldLayoutId id="2147484180" r:id="rId7"/>
    <p:sldLayoutId id="2147484181" r:id="rId8"/>
    <p:sldLayoutId id="2147484182" r:id="rId9"/>
    <p:sldLayoutId id="2147484183" r:id="rId10"/>
    <p:sldLayoutId id="2147484184" r:id="rId11"/>
    <p:sldLayoutId id="2147484185" r:id="rId12"/>
    <p:sldLayoutId id="2147484186" r:id="rId13"/>
  </p:sldLayoutIdLst>
  <p:hf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9.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hyperlink" Target="https://pshcm.dc.gov/" TargetMode="External"/><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hyperlink" Target="https://pshcm.dc.gov/" TargetMode="External"/><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hyperlink" Target="http://dchr.dc.gov/service/employee-id-badg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rosel.boone@dc.gov"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hyperlink" Target="http://dchr.dc.gov/dcop/cwp/view,a,1220,q,645242.asp" TargetMode="External"/><Relationship Id="rId2" Type="http://schemas.openxmlformats.org/officeDocument/2006/relationships/notesSlide" Target="../notesSlides/notesSlide36.xml"/><Relationship Id="rId1" Type="http://schemas.openxmlformats.org/officeDocument/2006/relationships/slideLayout" Target="../slideLayouts/slideLayout14.xml"/><Relationship Id="rId4" Type="http://schemas.openxmlformats.org/officeDocument/2006/relationships/image" Target="../media/image22.jpeg"/></Relationships>
</file>

<file path=ppt/slides/_rels/slide37.xml.rels><?xml version="1.0" encoding="UTF-8" standalone="yes"?>
<Relationships xmlns="http://schemas.openxmlformats.org/package/2006/relationships"><Relationship Id="rId3" Type="http://schemas.openxmlformats.org/officeDocument/2006/relationships/hyperlink" Target="http://www.aflacclients.com/dcgov/Welcome.aspx" TargetMode="External"/><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hyperlink" Target="http://dds.dc.gov/dds/cwp/view.asp?a=3&amp;Q=496289&amp;PM=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hyperlink" Target="https://dc401a.ingplans.com/eportal/welcome.do" TargetMode="External"/><Relationship Id="rId2" Type="http://schemas.openxmlformats.org/officeDocument/2006/relationships/notesSlide" Target="../notesSlides/notesSlide40.xml"/><Relationship Id="rId1" Type="http://schemas.openxmlformats.org/officeDocument/2006/relationships/slideLayout" Target="../slideLayouts/slideLayout25.xml"/><Relationship Id="rId4" Type="http://schemas.openxmlformats.org/officeDocument/2006/relationships/hyperlink" Target="https://ingcustom.ingplans.com/einfo/planinfo.aspx?cl=INGDC&amp;pl=DC457PU&amp;page=homehome&amp;domain=ingcustom.ingplans.com"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companiesgetfit.com/CorpSales/welcome.aspx?usage_id=CSA43636780ABC633307191464360128" TargetMode="External"/><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hyperlink" Target="mailto:eap@cope-inc.com" TargetMode="External"/><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55.xml.rels><?xml version="1.0" encoding="UTF-8" standalone="yes"?>
<Relationships xmlns="http://schemas.openxmlformats.org/package/2006/relationships"><Relationship Id="rId3" Type="http://schemas.openxmlformats.org/officeDocument/2006/relationships/hyperlink" Target="mailto:William.davidson2@dc.gov"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2"/>
          </p:nvPr>
        </p:nvSpPr>
        <p:spPr/>
        <p:txBody>
          <a:bodyPr/>
          <a:lstStyle/>
          <a:p>
            <a:pPr>
              <a:defRPr/>
            </a:pPr>
            <a:fld id="{F8184E03-EBE0-4CC8-B257-6DA532262FED}" type="slidenum">
              <a:rPr lang="en-US" altLang="en-US"/>
              <a:pPr>
                <a:defRPr/>
              </a:pPr>
              <a:t>1</a:t>
            </a:fld>
            <a:endParaRPr lang="en-US" altLang="en-US"/>
          </a:p>
        </p:txBody>
      </p:sp>
      <p:pic>
        <p:nvPicPr>
          <p:cNvPr id="3076" name="Picture 10" descr="dcflag (2)"/>
          <p:cNvPicPr>
            <a:picLocks noChangeAspect="1" noChangeArrowheads="1"/>
          </p:cNvPicPr>
          <p:nvPr/>
        </p:nvPicPr>
        <p:blipFill>
          <a:blip r:embed="rId3" cstate="print"/>
          <a:srcRect/>
          <a:stretch>
            <a:fillRect/>
          </a:stretch>
        </p:blipFill>
        <p:spPr bwMode="auto">
          <a:xfrm>
            <a:off x="3657600" y="762000"/>
            <a:ext cx="1306513" cy="974725"/>
          </a:xfrm>
          <a:prstGeom prst="rect">
            <a:avLst/>
          </a:prstGeom>
          <a:noFill/>
          <a:ln w="9525">
            <a:noFill/>
            <a:miter lim="800000"/>
            <a:headEnd/>
            <a:tailEnd/>
          </a:ln>
        </p:spPr>
      </p:pic>
      <p:pic>
        <p:nvPicPr>
          <p:cNvPr id="6" name="Picture 5" descr="DDS Logo - swish.jpg"/>
          <p:cNvPicPr>
            <a:picLocks noChangeAspect="1"/>
          </p:cNvPicPr>
          <p:nvPr/>
        </p:nvPicPr>
        <p:blipFill>
          <a:blip r:embed="rId4" cstate="print"/>
          <a:stretch>
            <a:fillRect/>
          </a:stretch>
        </p:blipFill>
        <p:spPr>
          <a:xfrm>
            <a:off x="533400" y="381000"/>
            <a:ext cx="1219200" cy="1408482"/>
          </a:xfrm>
          <a:prstGeom prst="rect">
            <a:avLst/>
          </a:prstGeom>
        </p:spPr>
      </p:pic>
      <p:sp>
        <p:nvSpPr>
          <p:cNvPr id="7" name="TextBox 6"/>
          <p:cNvSpPr txBox="1"/>
          <p:nvPr/>
        </p:nvSpPr>
        <p:spPr>
          <a:xfrm>
            <a:off x="533400" y="2133600"/>
            <a:ext cx="7848600" cy="2800767"/>
          </a:xfrm>
          <a:prstGeom prst="rect">
            <a:avLst/>
          </a:prstGeom>
          <a:noFill/>
        </p:spPr>
        <p:txBody>
          <a:bodyPr wrap="square" rtlCol="0">
            <a:spAutoFit/>
          </a:bodyPr>
          <a:lstStyle/>
          <a:p>
            <a:pPr algn="ctr"/>
            <a:r>
              <a:rPr lang="en-US" sz="4000" b="1" dirty="0" smtClean="0">
                <a:solidFill>
                  <a:srgbClr val="C00000"/>
                </a:solidFill>
                <a:latin typeface="+mn-lt"/>
              </a:rPr>
              <a:t>Department on Disability Services (DDS)</a:t>
            </a:r>
          </a:p>
          <a:p>
            <a:pPr algn="ctr"/>
            <a:endParaRPr lang="en-US" sz="3200" dirty="0" smtClean="0">
              <a:solidFill>
                <a:srgbClr val="C00000"/>
              </a:solidFill>
              <a:latin typeface="+mn-lt"/>
            </a:endParaRPr>
          </a:p>
          <a:p>
            <a:pPr algn="ctr"/>
            <a:r>
              <a:rPr lang="en-US" sz="3200" b="1" dirty="0" smtClean="0">
                <a:solidFill>
                  <a:srgbClr val="C00000"/>
                </a:solidFill>
                <a:latin typeface="+mn-lt"/>
              </a:rPr>
              <a:t>New Employee Orientation</a:t>
            </a:r>
          </a:p>
          <a:p>
            <a:pPr algn="ctr"/>
            <a:r>
              <a:rPr lang="en-US" sz="3200" b="1" dirty="0" smtClean="0">
                <a:solidFill>
                  <a:srgbClr val="C00000"/>
                </a:solidFill>
                <a:latin typeface="+mn-lt"/>
              </a:rPr>
              <a:t>2014</a:t>
            </a:r>
            <a:endParaRPr lang="en-US" sz="3200" b="1" dirty="0">
              <a:solidFill>
                <a:srgbClr val="C00000"/>
              </a:solidFill>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457200" y="277813"/>
            <a:ext cx="8382000" cy="1017587"/>
          </a:xfrm>
        </p:spPr>
        <p:txBody>
          <a:bodyPr>
            <a:normAutofit fontScale="90000"/>
          </a:bodyPr>
          <a:lstStyle/>
          <a:p>
            <a:pPr eaLnBrk="1" hangingPunct="1"/>
            <a:r>
              <a:rPr lang="en-US" sz="3600" dirty="0" smtClean="0"/>
              <a:t>Developmental Disabilities Administration (DDA)</a:t>
            </a:r>
          </a:p>
        </p:txBody>
      </p:sp>
      <p:sp>
        <p:nvSpPr>
          <p:cNvPr id="23556" name="Rectangle 3"/>
          <p:cNvSpPr>
            <a:spLocks noGrp="1" noChangeArrowheads="1"/>
          </p:cNvSpPr>
          <p:nvPr>
            <p:ph idx="1"/>
          </p:nvPr>
        </p:nvSpPr>
        <p:spPr>
          <a:xfrm>
            <a:off x="457200" y="1676401"/>
            <a:ext cx="8229600" cy="4343399"/>
          </a:xfrm>
        </p:spPr>
        <p:txBody>
          <a:bodyPr anchor="t" anchorCtr="0">
            <a:normAutofit/>
          </a:bodyPr>
          <a:lstStyle/>
          <a:p>
            <a:pPr marL="0" indent="0">
              <a:spcBef>
                <a:spcPts val="0"/>
              </a:spcBef>
              <a:buNone/>
            </a:pPr>
            <a:r>
              <a:rPr lang="en-US" b="1" dirty="0" smtClean="0"/>
              <a:t>Developmental Disabilities Administration</a:t>
            </a:r>
            <a:r>
              <a:rPr lang="en-US" dirty="0" smtClean="0"/>
              <a:t>:  The mission of DDA is to provide oversight and coordination of all services and supports provided to eligible persons with developmental disabilities in the District of Columbia.  </a:t>
            </a:r>
          </a:p>
          <a:p>
            <a:pPr marL="0" indent="0">
              <a:spcBef>
                <a:spcPts val="0"/>
              </a:spcBef>
              <a:buNone/>
            </a:pPr>
            <a:r>
              <a:rPr lang="en-US" sz="2000" dirty="0" smtClean="0">
                <a:latin typeface="Georgia" pitchFamily="18" charset="0"/>
              </a:rPr>
              <a:t/>
            </a:r>
            <a:br>
              <a:rPr lang="en-US" sz="2000" dirty="0" smtClean="0">
                <a:latin typeface="Georgia" pitchFamily="18" charset="0"/>
              </a:rPr>
            </a:br>
            <a:r>
              <a:rPr lang="en-US" sz="2000" dirty="0" smtClean="0">
                <a:latin typeface="Georgia" pitchFamily="18" charset="0"/>
              </a:rPr>
              <a:t> </a:t>
            </a:r>
          </a:p>
        </p:txBody>
      </p:sp>
      <p:sp>
        <p:nvSpPr>
          <p:cNvPr id="4" name="Slide Number Placeholder 3"/>
          <p:cNvSpPr>
            <a:spLocks noGrp="1"/>
          </p:cNvSpPr>
          <p:nvPr>
            <p:ph type="sldNum" sz="quarter" idx="12"/>
          </p:nvPr>
        </p:nvSpPr>
        <p:spPr/>
        <p:txBody>
          <a:bodyPr/>
          <a:lstStyle/>
          <a:p>
            <a:pPr>
              <a:defRPr/>
            </a:pPr>
            <a:fld id="{64F94FC0-E6C9-463C-94BB-F3EA03F2A327}" type="slidenum">
              <a:rPr lang="en-US" altLang="en-US"/>
              <a:pPr>
                <a:defRPr/>
              </a:pPr>
              <a:t>10</a:t>
            </a:fld>
            <a:endParaRPr lang="en-US" altLang="en-US"/>
          </a:p>
        </p:txBody>
      </p:sp>
      <p:graphicFrame>
        <p:nvGraphicFramePr>
          <p:cNvPr id="2" name="Diagram 1"/>
          <p:cNvGraphicFramePr/>
          <p:nvPr>
            <p:extLst>
              <p:ext uri="{D42A27DB-BD31-4B8C-83A1-F6EECF244321}">
                <p14:modId xmlns:p14="http://schemas.microsoft.com/office/powerpoint/2010/main" val="1099080828"/>
              </p:ext>
            </p:extLst>
          </p:nvPr>
        </p:nvGraphicFramePr>
        <p:xfrm>
          <a:off x="2438400" y="3200400"/>
          <a:ext cx="4419600" cy="299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533400" y="457200"/>
            <a:ext cx="8305800" cy="1017587"/>
          </a:xfrm>
        </p:spPr>
        <p:txBody>
          <a:bodyPr>
            <a:normAutofit fontScale="90000"/>
          </a:bodyPr>
          <a:lstStyle/>
          <a:p>
            <a:pPr eaLnBrk="1" hangingPunct="1"/>
            <a:r>
              <a:rPr lang="en-US" sz="3600" dirty="0" smtClean="0"/>
              <a:t>Rehabilitation Services Administration (RSA)</a:t>
            </a:r>
            <a:r>
              <a:rPr lang="en-US" sz="1400" dirty="0" smtClean="0"/>
              <a:t> </a:t>
            </a:r>
          </a:p>
        </p:txBody>
      </p:sp>
      <p:sp>
        <p:nvSpPr>
          <p:cNvPr id="20484" name="Rectangle 3"/>
          <p:cNvSpPr>
            <a:spLocks noGrp="1" noChangeArrowheads="1"/>
          </p:cNvSpPr>
          <p:nvPr>
            <p:ph idx="1"/>
          </p:nvPr>
        </p:nvSpPr>
        <p:spPr>
          <a:xfrm>
            <a:off x="457200" y="1828800"/>
            <a:ext cx="8229600" cy="2895600"/>
          </a:xfrm>
        </p:spPr>
        <p:txBody>
          <a:bodyPr/>
          <a:lstStyle/>
          <a:p>
            <a:pPr marL="0" indent="0" eaLnBrk="1" hangingPunct="1">
              <a:buNone/>
            </a:pPr>
            <a:r>
              <a:rPr lang="en-US" sz="2000" b="1" dirty="0" smtClean="0"/>
              <a:t>Rehabilitation Services Administration</a:t>
            </a:r>
            <a:r>
              <a:rPr lang="en-US" sz="2000" dirty="0" smtClean="0"/>
              <a:t>:  The mission of the RSA is to provide comprehensive vocational rehabilitation and independent living services to persons with disabilities, which will maximize their quality of life and promote their employability and economic self-sufficiency.  </a:t>
            </a:r>
          </a:p>
          <a:p>
            <a:pPr marL="0" indent="0" eaLnBrk="1" hangingPunct="1">
              <a:buNone/>
            </a:pPr>
            <a:r>
              <a:rPr lang="en-US" sz="2000" dirty="0" smtClean="0"/>
              <a:t>Current programming includes:</a:t>
            </a:r>
          </a:p>
          <a:p>
            <a:pPr lvl="2"/>
            <a:r>
              <a:rPr lang="en-US" dirty="0"/>
              <a:t>Vocational Rehabilitation Services</a:t>
            </a:r>
          </a:p>
          <a:p>
            <a:pPr lvl="2" eaLnBrk="1" hangingPunct="1"/>
            <a:r>
              <a:rPr lang="en-US" sz="2000" dirty="0" smtClean="0"/>
              <a:t>Randolph-Sheppard Business Enterprise Program</a:t>
            </a:r>
          </a:p>
          <a:p>
            <a:pPr lvl="2" eaLnBrk="1" hangingPunct="1"/>
            <a:r>
              <a:rPr lang="en-US" sz="2000" dirty="0" smtClean="0"/>
              <a:t>Supported Employment Program </a:t>
            </a:r>
          </a:p>
        </p:txBody>
      </p:sp>
      <p:sp>
        <p:nvSpPr>
          <p:cNvPr id="4" name="Slide Number Placeholder 3"/>
          <p:cNvSpPr>
            <a:spLocks noGrp="1"/>
          </p:cNvSpPr>
          <p:nvPr>
            <p:ph type="sldNum" sz="quarter" idx="12"/>
          </p:nvPr>
        </p:nvSpPr>
        <p:spPr/>
        <p:txBody>
          <a:bodyPr/>
          <a:lstStyle/>
          <a:p>
            <a:pPr>
              <a:defRPr/>
            </a:pPr>
            <a:fld id="{62B43018-E741-44D0-A840-22419D9E84D8}" type="slidenum">
              <a:rPr lang="en-US" altLang="en-US"/>
              <a:pPr>
                <a:defRPr/>
              </a:pPr>
              <a:t>11</a:t>
            </a:fld>
            <a:endParaRPr lang="en-US"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6781800" cy="685800"/>
          </a:xfrm>
        </p:spPr>
        <p:txBody>
          <a:bodyPr>
            <a:normAutofit fontScale="90000"/>
          </a:bodyPr>
          <a:lstStyle/>
          <a:p>
            <a:r>
              <a:rPr lang="en-US" sz="3600" dirty="0" smtClean="0"/>
              <a:t>Disability Determination Division (DDD)</a:t>
            </a:r>
            <a:endParaRPr lang="en-US" sz="3600" dirty="0"/>
          </a:p>
        </p:txBody>
      </p:sp>
      <p:sp>
        <p:nvSpPr>
          <p:cNvPr id="3" name="Content Placeholder 2"/>
          <p:cNvSpPr>
            <a:spLocks noGrp="1"/>
          </p:cNvSpPr>
          <p:nvPr>
            <p:ph idx="1"/>
          </p:nvPr>
        </p:nvSpPr>
        <p:spPr>
          <a:xfrm>
            <a:off x="457200" y="1295400"/>
            <a:ext cx="8229600" cy="4495800"/>
          </a:xfrm>
        </p:spPr>
        <p:txBody>
          <a:bodyPr>
            <a:normAutofit fontScale="70000" lnSpcReduction="20000"/>
          </a:bodyPr>
          <a:lstStyle/>
          <a:p>
            <a:pPr marL="0" lvl="1" indent="0">
              <a:lnSpc>
                <a:spcPct val="120000"/>
              </a:lnSpc>
              <a:spcBef>
                <a:spcPts val="0"/>
              </a:spcBef>
              <a:buClr>
                <a:schemeClr val="accent1"/>
              </a:buClr>
              <a:buSzPct val="65000"/>
              <a:buNone/>
            </a:pPr>
            <a:endParaRPr lang="en-US" sz="2400" dirty="0" smtClean="0"/>
          </a:p>
          <a:p>
            <a:pPr marL="0" lvl="1" indent="0">
              <a:lnSpc>
                <a:spcPct val="120000"/>
              </a:lnSpc>
              <a:spcBef>
                <a:spcPts val="0"/>
              </a:spcBef>
              <a:buClr>
                <a:schemeClr val="accent1"/>
              </a:buClr>
              <a:buSzPct val="65000"/>
              <a:buNone/>
            </a:pPr>
            <a:endParaRPr lang="en-US" sz="2400" dirty="0" smtClean="0"/>
          </a:p>
          <a:p>
            <a:pPr marL="0" lvl="1" indent="0">
              <a:lnSpc>
                <a:spcPct val="120000"/>
              </a:lnSpc>
              <a:spcBef>
                <a:spcPts val="0"/>
              </a:spcBef>
              <a:buClr>
                <a:schemeClr val="accent1"/>
              </a:buClr>
              <a:buSzPct val="65000"/>
              <a:buNone/>
            </a:pPr>
            <a:endParaRPr lang="en-US" sz="2400" dirty="0" smtClean="0"/>
          </a:p>
          <a:p>
            <a:pPr marL="0" lvl="1" indent="0">
              <a:lnSpc>
                <a:spcPct val="120000"/>
              </a:lnSpc>
              <a:spcBef>
                <a:spcPts val="0"/>
              </a:spcBef>
              <a:buClr>
                <a:schemeClr val="accent1"/>
              </a:buClr>
              <a:buSzPct val="65000"/>
              <a:buNone/>
            </a:pPr>
            <a:r>
              <a:rPr lang="en-US" sz="2900" dirty="0" smtClean="0"/>
              <a:t>The</a:t>
            </a:r>
            <a:r>
              <a:rPr lang="en-US" sz="2900" b="1" dirty="0" smtClean="0"/>
              <a:t> Disability Determination Division </a:t>
            </a:r>
            <a:r>
              <a:rPr lang="en-US" sz="2900" dirty="0" smtClean="0"/>
              <a:t>makes disability determinations for two federal programs that provide benefits based on disability.</a:t>
            </a:r>
          </a:p>
          <a:p>
            <a:pPr marL="0" lvl="1" indent="0">
              <a:lnSpc>
                <a:spcPct val="120000"/>
              </a:lnSpc>
              <a:spcBef>
                <a:spcPts val="0"/>
              </a:spcBef>
              <a:buClr>
                <a:schemeClr val="accent1"/>
              </a:buClr>
              <a:buSzPct val="65000"/>
              <a:buNone/>
            </a:pPr>
            <a:endParaRPr lang="en-US" sz="2400" dirty="0" smtClean="0"/>
          </a:p>
          <a:p>
            <a:pPr marL="969645" lvl="3" indent="-342900">
              <a:lnSpc>
                <a:spcPct val="120000"/>
              </a:lnSpc>
              <a:spcBef>
                <a:spcPts val="0"/>
              </a:spcBef>
            </a:pPr>
            <a:r>
              <a:rPr lang="en-US" sz="2600" b="1" dirty="0" smtClean="0"/>
              <a:t>Social Security Disability Insurance  (SSDI):  </a:t>
            </a:r>
            <a:r>
              <a:rPr lang="en-US" sz="2600" dirty="0" smtClean="0"/>
              <a:t>Monthly disability benefit payment paid out to a worker for which a disability claim is filed.</a:t>
            </a:r>
            <a:r>
              <a:rPr lang="en-US" sz="2600" b="1" dirty="0" smtClean="0"/>
              <a:t> </a:t>
            </a:r>
          </a:p>
          <a:p>
            <a:pPr marL="969645" lvl="3" indent="-342900">
              <a:lnSpc>
                <a:spcPct val="120000"/>
              </a:lnSpc>
              <a:spcBef>
                <a:spcPts val="0"/>
              </a:spcBef>
              <a:buNone/>
            </a:pPr>
            <a:endParaRPr lang="en-US" sz="2600" b="1" dirty="0" smtClean="0"/>
          </a:p>
          <a:p>
            <a:pPr marL="969645" lvl="3" indent="-342900">
              <a:lnSpc>
                <a:spcPct val="120000"/>
              </a:lnSpc>
              <a:spcBef>
                <a:spcPts val="0"/>
              </a:spcBef>
            </a:pPr>
            <a:r>
              <a:rPr lang="en-US" sz="2600" b="1" dirty="0" smtClean="0"/>
              <a:t>Supplemental Security Income (SSI): </a:t>
            </a:r>
            <a:r>
              <a:rPr lang="en-US" sz="2600" dirty="0" smtClean="0"/>
              <a:t>Disability benefits are payable to </a:t>
            </a:r>
          </a:p>
          <a:p>
            <a:pPr lvl="1">
              <a:lnSpc>
                <a:spcPct val="120000"/>
              </a:lnSpc>
              <a:spcBef>
                <a:spcPts val="0"/>
              </a:spcBef>
              <a:buNone/>
            </a:pPr>
            <a:r>
              <a:rPr lang="en-US" sz="2600" dirty="0" smtClean="0"/>
              <a:t>      	  adults or children who are disabled or blind, who have limited income and </a:t>
            </a:r>
          </a:p>
          <a:p>
            <a:pPr lvl="1">
              <a:lnSpc>
                <a:spcPct val="120000"/>
              </a:lnSpc>
              <a:spcBef>
                <a:spcPts val="0"/>
              </a:spcBef>
              <a:buNone/>
            </a:pPr>
            <a:r>
              <a:rPr lang="en-US" sz="2600" dirty="0" smtClean="0"/>
              <a:t>     	  resources, and who meet the living arrangement requirements. The program</a:t>
            </a:r>
          </a:p>
          <a:p>
            <a:pPr lvl="1">
              <a:lnSpc>
                <a:spcPct val="120000"/>
              </a:lnSpc>
              <a:spcBef>
                <a:spcPts val="0"/>
              </a:spcBef>
              <a:buNone/>
            </a:pPr>
            <a:r>
              <a:rPr lang="en-US" sz="2600" dirty="0" smtClean="0"/>
              <a:t>     	  is designed to provide benefits to meet basic needs such as food, clothing, </a:t>
            </a:r>
          </a:p>
          <a:p>
            <a:pPr lvl="1">
              <a:lnSpc>
                <a:spcPct val="120000"/>
              </a:lnSpc>
              <a:spcBef>
                <a:spcPts val="0"/>
              </a:spcBef>
              <a:buNone/>
            </a:pPr>
            <a:r>
              <a:rPr lang="en-US" sz="2600" dirty="0" smtClean="0"/>
              <a:t>      	  and shelter. </a:t>
            </a:r>
            <a:endParaRPr lang="en-US" sz="2600" b="1" dirty="0" smtClean="0"/>
          </a:p>
          <a:p>
            <a:pPr marL="352425" lvl="2" indent="0">
              <a:buNone/>
            </a:pPr>
            <a:endParaRPr lang="en-US" sz="1800" dirty="0" smtClean="0">
              <a:latin typeface="Georgia" pitchFamily="18" charset="0"/>
            </a:endParaRPr>
          </a:p>
          <a:p>
            <a:pPr marL="342900" lvl="1" indent="-342900">
              <a:buClr>
                <a:schemeClr val="accent1"/>
              </a:buClr>
              <a:buSzPct val="65000"/>
              <a:buNone/>
            </a:pPr>
            <a:endParaRPr lang="en-US" sz="2200" dirty="0" smtClean="0">
              <a:latin typeface="Georgia" pitchFamily="18" charset="0"/>
            </a:endParaRPr>
          </a:p>
          <a:p>
            <a:pPr marL="342900" lvl="1" indent="-342900">
              <a:buClr>
                <a:schemeClr val="accent1"/>
              </a:buClr>
              <a:buSzPct val="65000"/>
              <a:buFont typeface="Wingdings" pitchFamily="2" charset="2"/>
              <a:buChar char="n"/>
            </a:pPr>
            <a:endParaRPr lang="en-US" sz="2200" dirty="0" smtClean="0">
              <a:latin typeface="Georgia" pitchFamily="18" charset="0"/>
            </a:endParaRPr>
          </a:p>
          <a:p>
            <a:endParaRPr lang="en-US" dirty="0"/>
          </a:p>
        </p:txBody>
      </p:sp>
      <p:sp>
        <p:nvSpPr>
          <p:cNvPr id="4" name="Slide Number Placeholder 3"/>
          <p:cNvSpPr>
            <a:spLocks noGrp="1"/>
          </p:cNvSpPr>
          <p:nvPr>
            <p:ph type="sldNum" sz="quarter" idx="12"/>
          </p:nvPr>
        </p:nvSpPr>
        <p:spPr/>
        <p:txBody>
          <a:bodyPr/>
          <a:lstStyle/>
          <a:p>
            <a:pPr>
              <a:defRPr/>
            </a:pPr>
            <a:fld id="{54A90F02-3DA9-4EDF-AFC2-F6915CF374F2}" type="slidenum">
              <a:rPr lang="en-US" altLang="en-US" smtClean="0"/>
              <a:pPr>
                <a:defRPr/>
              </a:pPr>
              <a:t>12</a:t>
            </a:fld>
            <a:endParaRPr lang="en-US"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239000" cy="1600200"/>
          </a:xfrm>
        </p:spPr>
        <p:txBody>
          <a:bodyPr>
            <a:normAutofit/>
          </a:bodyPr>
          <a:lstStyle/>
          <a:p>
            <a:r>
              <a:rPr lang="en-US" sz="4800" dirty="0" smtClean="0"/>
              <a:t>Tell me about my new job…</a:t>
            </a:r>
            <a:endParaRPr lang="en-US" sz="4800" dirty="0"/>
          </a:p>
        </p:txBody>
      </p:sp>
      <p:sp>
        <p:nvSpPr>
          <p:cNvPr id="3" name="Content Placeholder 2"/>
          <p:cNvSpPr>
            <a:spLocks noGrp="1"/>
          </p:cNvSpPr>
          <p:nvPr>
            <p:ph idx="1"/>
          </p:nvPr>
        </p:nvSpPr>
        <p:spPr>
          <a:xfrm>
            <a:off x="762000" y="533400"/>
            <a:ext cx="7543800" cy="4038600"/>
          </a:xfrm>
        </p:spPr>
        <p:txBody>
          <a:bodyPr/>
          <a:lstStyle/>
          <a:p>
            <a:endParaRPr lang="en-US" dirty="0"/>
          </a:p>
        </p:txBody>
      </p:sp>
      <p:sp>
        <p:nvSpPr>
          <p:cNvPr id="4" name="Slide Number Placeholder 3"/>
          <p:cNvSpPr>
            <a:spLocks noGrp="1"/>
          </p:cNvSpPr>
          <p:nvPr>
            <p:ph type="sldNum" sz="quarter" idx="12"/>
          </p:nvPr>
        </p:nvSpPr>
        <p:spPr/>
        <p:txBody>
          <a:bodyPr/>
          <a:lstStyle/>
          <a:p>
            <a:pPr>
              <a:defRPr/>
            </a:pPr>
            <a:fld id="{54A90F02-3DA9-4EDF-AFC2-F6915CF374F2}" type="slidenum">
              <a:rPr lang="en-US" altLang="en-US" smtClean="0">
                <a:solidFill>
                  <a:prstClr val="black">
                    <a:lumMod val="85000"/>
                    <a:lumOff val="15000"/>
                  </a:prstClr>
                </a:solidFill>
              </a:rPr>
              <a:pPr>
                <a:defRPr/>
              </a:pPr>
              <a:t>13</a:t>
            </a:fld>
            <a:endParaRPr lang="en-US" altLang="en-US">
              <a:solidFill>
                <a:prstClr val="black">
                  <a:lumMod val="85000"/>
                  <a:lumOff val="15000"/>
                </a:prstClr>
              </a:solidFill>
            </a:endParaRPr>
          </a:p>
        </p:txBody>
      </p:sp>
      <p:pic>
        <p:nvPicPr>
          <p:cNvPr id="1027" name="Picture 3" descr="C:\Documents and Settings\Sabine\Local Settings\Temporary Internet Files\Content.IE5\KH4ZKN4D\MP900443229[1].jpg"/>
          <p:cNvPicPr>
            <a:picLocks noChangeAspect="1" noChangeArrowheads="1"/>
          </p:cNvPicPr>
          <p:nvPr/>
        </p:nvPicPr>
        <p:blipFill>
          <a:blip r:embed="rId3" cstate="print"/>
          <a:srcRect/>
          <a:stretch>
            <a:fillRect/>
          </a:stretch>
        </p:blipFill>
        <p:spPr bwMode="auto">
          <a:xfrm>
            <a:off x="685800" y="533400"/>
            <a:ext cx="7853362" cy="474821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2"/>
          <p:cNvSpPr>
            <a:spLocks noGrp="1" noChangeArrowheads="1"/>
          </p:cNvSpPr>
          <p:nvPr>
            <p:ph type="title"/>
          </p:nvPr>
        </p:nvSpPr>
        <p:spPr/>
        <p:txBody>
          <a:bodyPr/>
          <a:lstStyle/>
          <a:p>
            <a:pPr eaLnBrk="1" hangingPunct="1"/>
            <a:r>
              <a:rPr lang="en-US" sz="3600" dirty="0" smtClean="0"/>
              <a:t>Tour of Duty</a:t>
            </a:r>
          </a:p>
        </p:txBody>
      </p:sp>
      <p:sp>
        <p:nvSpPr>
          <p:cNvPr id="75780" name="Rectangle 3"/>
          <p:cNvSpPr>
            <a:spLocks noGrp="1" noChangeArrowheads="1"/>
          </p:cNvSpPr>
          <p:nvPr>
            <p:ph idx="1"/>
          </p:nvPr>
        </p:nvSpPr>
        <p:spPr>
          <a:xfrm>
            <a:off x="457200" y="1066800"/>
            <a:ext cx="8229600" cy="4419600"/>
          </a:xfrm>
          <a:noFill/>
        </p:spPr>
        <p:txBody>
          <a:bodyPr/>
          <a:lstStyle/>
          <a:p>
            <a:pPr eaLnBrk="1" hangingPunct="1">
              <a:lnSpc>
                <a:spcPct val="80000"/>
              </a:lnSpc>
              <a:buFont typeface="Wingdings" pitchFamily="2" charset="2"/>
              <a:buNone/>
            </a:pPr>
            <a:r>
              <a:rPr lang="en-US" sz="2000" b="1" dirty="0" smtClean="0">
                <a:latin typeface="Georgia" pitchFamily="18" charset="0"/>
              </a:rPr>
              <a:t>What time do I report for work?</a:t>
            </a:r>
          </a:p>
          <a:p>
            <a:pPr eaLnBrk="1" hangingPunct="1">
              <a:lnSpc>
                <a:spcPct val="80000"/>
              </a:lnSpc>
              <a:buFont typeface="Wingdings" pitchFamily="2" charset="2"/>
              <a:buNone/>
            </a:pPr>
            <a:r>
              <a:rPr lang="en-US" sz="2000" dirty="0" smtClean="0">
                <a:latin typeface="Georgia" pitchFamily="18" charset="0"/>
              </a:rPr>
              <a:t>	The regular tour of duty for District employees is 8:15 am to 4:45 pm.  If an alternate schedule is needed, please discuss with your immediate supervisor.</a:t>
            </a:r>
          </a:p>
          <a:p>
            <a:pPr eaLnBrk="1" hangingPunct="1">
              <a:lnSpc>
                <a:spcPct val="80000"/>
              </a:lnSpc>
              <a:buFont typeface="Wingdings" pitchFamily="2" charset="2"/>
              <a:buNone/>
            </a:pPr>
            <a:endParaRPr lang="en-US" sz="2000" dirty="0" smtClean="0">
              <a:latin typeface="Georgia" pitchFamily="18" charset="0"/>
            </a:endParaRPr>
          </a:p>
          <a:p>
            <a:pPr eaLnBrk="1" hangingPunct="1">
              <a:lnSpc>
                <a:spcPct val="80000"/>
              </a:lnSpc>
              <a:buFont typeface="Wingdings" pitchFamily="2" charset="2"/>
              <a:buNone/>
            </a:pPr>
            <a:r>
              <a:rPr lang="en-US" sz="2000" b="1" dirty="0" smtClean="0">
                <a:latin typeface="Georgia" pitchFamily="18" charset="0"/>
              </a:rPr>
              <a:t>Who do I call when to report an absence from work?</a:t>
            </a:r>
          </a:p>
          <a:p>
            <a:pPr eaLnBrk="1" hangingPunct="1">
              <a:lnSpc>
                <a:spcPct val="80000"/>
              </a:lnSpc>
              <a:buFont typeface="Wingdings" pitchFamily="2" charset="2"/>
              <a:buNone/>
            </a:pPr>
            <a:r>
              <a:rPr lang="en-US" sz="2000" dirty="0" smtClean="0">
                <a:latin typeface="Georgia" pitchFamily="18" charset="0"/>
              </a:rPr>
              <a:t>	Call your supervisor if possible before your tour of duty begins but at least within 3 hours.</a:t>
            </a:r>
          </a:p>
          <a:p>
            <a:pPr eaLnBrk="1" hangingPunct="1">
              <a:lnSpc>
                <a:spcPct val="80000"/>
              </a:lnSpc>
              <a:buFont typeface="Wingdings" pitchFamily="2" charset="2"/>
              <a:buNone/>
            </a:pPr>
            <a:endParaRPr lang="en-US" sz="2000" dirty="0" smtClean="0">
              <a:latin typeface="Georgia" pitchFamily="18" charset="0"/>
            </a:endParaRPr>
          </a:p>
          <a:p>
            <a:pPr eaLnBrk="1" hangingPunct="1">
              <a:lnSpc>
                <a:spcPct val="80000"/>
              </a:lnSpc>
              <a:buFont typeface="Wingdings" pitchFamily="2" charset="2"/>
              <a:buNone/>
            </a:pPr>
            <a:r>
              <a:rPr lang="en-US" sz="2000" b="1" dirty="0" smtClean="0">
                <a:latin typeface="Georgia" pitchFamily="18" charset="0"/>
              </a:rPr>
              <a:t>Snow Days/Emergency Closing:</a:t>
            </a:r>
          </a:p>
          <a:p>
            <a:pPr eaLnBrk="1" hangingPunct="1">
              <a:lnSpc>
                <a:spcPct val="80000"/>
              </a:lnSpc>
              <a:buFont typeface="Wingdings" pitchFamily="2" charset="2"/>
              <a:buNone/>
            </a:pPr>
            <a:r>
              <a:rPr lang="en-US" sz="2000" dirty="0" smtClean="0">
                <a:latin typeface="Georgia" pitchFamily="18" charset="0"/>
              </a:rPr>
              <a:t>	Closures are at the discretion of the Mayor and/or his designee. An announcement will be  sent via e-mail correspondence from the Director of DDS  for emergency closures or in  the case of inclement  weather, via broadcast on the DC Government website, local television stations and news radio programs.  </a:t>
            </a:r>
            <a:endParaRPr lang="en-US" sz="2700" dirty="0" smtClean="0">
              <a:latin typeface="Georgia" pitchFamily="18" charset="0"/>
            </a:endParaRPr>
          </a:p>
        </p:txBody>
      </p:sp>
      <p:sp>
        <p:nvSpPr>
          <p:cNvPr id="5" name="Slide Number Placeholder 3"/>
          <p:cNvSpPr>
            <a:spLocks noGrp="1"/>
          </p:cNvSpPr>
          <p:nvPr>
            <p:ph type="sldNum" sz="quarter" idx="12"/>
          </p:nvPr>
        </p:nvSpPr>
        <p:spPr/>
        <p:txBody>
          <a:bodyPr/>
          <a:lstStyle/>
          <a:p>
            <a:pPr>
              <a:defRPr/>
            </a:pPr>
            <a:fld id="{15C9C1E3-F242-4473-8A9C-637B6E86AB54}" type="slidenum">
              <a:rPr lang="en-US" altLang="en-US">
                <a:solidFill>
                  <a:prstClr val="black">
                    <a:lumMod val="85000"/>
                    <a:lumOff val="15000"/>
                  </a:prstClr>
                </a:solidFill>
              </a:rPr>
              <a:pPr>
                <a:defRPr/>
              </a:pPr>
              <a:t>14</a:t>
            </a:fld>
            <a:endParaRPr lang="en-US" altLang="en-US">
              <a:solidFill>
                <a:prstClr val="black">
                  <a:lumMod val="85000"/>
                  <a:lumOff val="15000"/>
                </a:prstClr>
              </a:solidFill>
            </a:endParaRPr>
          </a:p>
        </p:txBody>
      </p:sp>
      <p:pic>
        <p:nvPicPr>
          <p:cNvPr id="75781" name="Picture 4" descr="MCj04242320000[1]"/>
          <p:cNvPicPr>
            <a:picLocks noChangeAspect="1" noChangeArrowheads="1"/>
          </p:cNvPicPr>
          <p:nvPr/>
        </p:nvPicPr>
        <p:blipFill>
          <a:blip r:embed="rId3" cstate="print"/>
          <a:srcRect/>
          <a:stretch>
            <a:fillRect/>
          </a:stretch>
        </p:blipFill>
        <p:spPr bwMode="auto">
          <a:xfrm>
            <a:off x="6400800" y="76200"/>
            <a:ext cx="1536700" cy="1326647"/>
          </a:xfrm>
          <a:prstGeom prst="rect">
            <a:avLst/>
          </a:prstGeom>
          <a:noFill/>
          <a:ln w="9525">
            <a:noFill/>
            <a:miter lim="800000"/>
            <a:headEnd/>
            <a:tailEnd/>
          </a:ln>
        </p:spPr>
      </p:pic>
    </p:spTree>
    <p:extLst>
      <p:ext uri="{BB962C8B-B14F-4D97-AF65-F5344CB8AC3E}">
        <p14:creationId xmlns:p14="http://schemas.microsoft.com/office/powerpoint/2010/main" val="19167518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2"/>
          <p:cNvSpPr>
            <a:spLocks noGrp="1" noChangeArrowheads="1"/>
          </p:cNvSpPr>
          <p:nvPr>
            <p:ph type="title"/>
          </p:nvPr>
        </p:nvSpPr>
        <p:spPr>
          <a:xfrm>
            <a:off x="914400" y="457200"/>
            <a:ext cx="6400800" cy="1139825"/>
          </a:xfrm>
        </p:spPr>
        <p:txBody>
          <a:bodyPr>
            <a:normAutofit fontScale="90000"/>
          </a:bodyPr>
          <a:lstStyle/>
          <a:p>
            <a:pPr eaLnBrk="1" hangingPunct="1"/>
            <a:r>
              <a:rPr lang="en-US" sz="3200" dirty="0" smtClean="0">
                <a:latin typeface="Georgia" pitchFamily="18" charset="0"/>
              </a:rPr>
              <a:t>	</a:t>
            </a:r>
            <a:r>
              <a:rPr lang="en-US" sz="3600" dirty="0" smtClean="0"/>
              <a:t>Annual Leave and </a:t>
            </a:r>
            <a:br>
              <a:rPr lang="en-US" sz="3600" dirty="0" smtClean="0"/>
            </a:br>
            <a:r>
              <a:rPr lang="en-US" sz="3600" dirty="0" smtClean="0"/>
              <a:t>				Sick Leave</a:t>
            </a:r>
          </a:p>
        </p:txBody>
      </p:sp>
      <p:sp>
        <p:nvSpPr>
          <p:cNvPr id="76804" name="Rectangle 3"/>
          <p:cNvSpPr>
            <a:spLocks noGrp="1" noChangeArrowheads="1"/>
          </p:cNvSpPr>
          <p:nvPr>
            <p:ph sz="half" idx="1"/>
          </p:nvPr>
        </p:nvSpPr>
        <p:spPr>
          <a:xfrm>
            <a:off x="533400" y="1981200"/>
            <a:ext cx="8001000" cy="533400"/>
          </a:xfrm>
        </p:spPr>
        <p:txBody>
          <a:bodyPr>
            <a:normAutofit fontScale="92500"/>
          </a:bodyPr>
          <a:lstStyle/>
          <a:p>
            <a:pPr marL="0" indent="0" algn="ctr" eaLnBrk="1" hangingPunct="1">
              <a:buFont typeface="Wingdings" pitchFamily="2" charset="2"/>
              <a:buNone/>
            </a:pPr>
            <a:r>
              <a:rPr lang="en-US" sz="2400" dirty="0" smtClean="0">
                <a:latin typeface="Georgia" pitchFamily="18" charset="0"/>
              </a:rPr>
              <a:t>Full Term Employees accrue annual leave each pay period.</a:t>
            </a:r>
          </a:p>
        </p:txBody>
      </p:sp>
      <p:sp>
        <p:nvSpPr>
          <p:cNvPr id="7" name="Slide Number Placeholder 4"/>
          <p:cNvSpPr>
            <a:spLocks noGrp="1"/>
          </p:cNvSpPr>
          <p:nvPr>
            <p:ph type="sldNum" sz="quarter" idx="12"/>
          </p:nvPr>
        </p:nvSpPr>
        <p:spPr/>
        <p:txBody>
          <a:bodyPr/>
          <a:lstStyle/>
          <a:p>
            <a:pPr>
              <a:defRPr/>
            </a:pPr>
            <a:fld id="{45616540-669C-4C67-B200-3F77849C6679}" type="slidenum">
              <a:rPr lang="en-US" altLang="en-US">
                <a:solidFill>
                  <a:prstClr val="black">
                    <a:lumMod val="85000"/>
                    <a:lumOff val="15000"/>
                  </a:prstClr>
                </a:solidFill>
              </a:rPr>
              <a:pPr>
                <a:defRPr/>
              </a:pPr>
              <a:t>15</a:t>
            </a:fld>
            <a:endParaRPr lang="en-US" altLang="en-US">
              <a:solidFill>
                <a:prstClr val="black">
                  <a:lumMod val="85000"/>
                  <a:lumOff val="15000"/>
                </a:prst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966548638"/>
              </p:ext>
            </p:extLst>
          </p:nvPr>
        </p:nvGraphicFramePr>
        <p:xfrm>
          <a:off x="1447800" y="2895600"/>
          <a:ext cx="6096000" cy="1737360"/>
        </p:xfrm>
        <a:graphic>
          <a:graphicData uri="http://schemas.openxmlformats.org/drawingml/2006/table">
            <a:tbl>
              <a:tblPr firstRow="1" bandRow="1">
                <a:tableStyleId>{5C22544A-7EE6-4342-B048-85BDC9FD1C3A}</a:tableStyleId>
              </a:tblPr>
              <a:tblGrid>
                <a:gridCol w="3048000"/>
                <a:gridCol w="3048000"/>
              </a:tblGrid>
              <a:tr h="339090">
                <a:tc>
                  <a:txBody>
                    <a:bodyPr/>
                    <a:lstStyle/>
                    <a:p>
                      <a:pPr algn="ctr"/>
                      <a:r>
                        <a:rPr lang="en-US" sz="1800" u="none" dirty="0" smtClean="0">
                          <a:latin typeface="Georgia" pitchFamily="18" charset="0"/>
                        </a:rPr>
                        <a:t>Years of Employment:</a:t>
                      </a:r>
                      <a:endParaRPr lang="en-US" u="none"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dirty="0" smtClean="0">
                          <a:latin typeface="Georgia" pitchFamily="18" charset="0"/>
                        </a:rPr>
                        <a:t>Annual Leave Accrual pay period:</a:t>
                      </a:r>
                    </a:p>
                  </a:txBody>
                  <a:tcPr/>
                </a:tc>
              </a:tr>
              <a:tr h="339090">
                <a:tc>
                  <a:txBody>
                    <a:bodyPr/>
                    <a:lstStyle/>
                    <a:p>
                      <a:pPr algn="ctr"/>
                      <a:r>
                        <a:rPr lang="en-US" sz="1800" dirty="0" smtClean="0">
                          <a:latin typeface="Georgia" pitchFamily="18" charset="0"/>
                        </a:rPr>
                        <a:t>0 to 3</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Georgia" pitchFamily="18" charset="0"/>
                        </a:rPr>
                        <a:t>4 hours =13 days</a:t>
                      </a:r>
                    </a:p>
                  </a:txBody>
                  <a:tcPr/>
                </a:tc>
              </a:tr>
              <a:tr h="339090">
                <a:tc>
                  <a:txBody>
                    <a:bodyPr/>
                    <a:lstStyle/>
                    <a:p>
                      <a:pPr algn="ctr"/>
                      <a:r>
                        <a:rPr lang="en-US" sz="1800" dirty="0" smtClean="0">
                          <a:latin typeface="Georgia" pitchFamily="18" charset="0"/>
                        </a:rPr>
                        <a:t>4-15</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Georgia" pitchFamily="18" charset="0"/>
                        </a:rPr>
                        <a:t>6 hours =20 days</a:t>
                      </a:r>
                    </a:p>
                  </a:txBody>
                  <a:tcPr/>
                </a:tc>
              </a:tr>
              <a:tr h="339090">
                <a:tc>
                  <a:txBody>
                    <a:bodyPr/>
                    <a:lstStyle/>
                    <a:p>
                      <a:pPr algn="ctr"/>
                      <a:r>
                        <a:rPr lang="en-US" sz="1800" dirty="0" smtClean="0">
                          <a:latin typeface="Georgia" pitchFamily="18" charset="0"/>
                        </a:rPr>
                        <a:t>15+</a:t>
                      </a:r>
                      <a:endParaRPr lang="en-US" dirty="0"/>
                    </a:p>
                  </a:txBody>
                  <a:tcPr/>
                </a:tc>
                <a:tc>
                  <a:txBody>
                    <a:bodyPr/>
                    <a:lstStyle/>
                    <a:p>
                      <a:pPr algn="ctr"/>
                      <a:r>
                        <a:rPr lang="en-US" sz="1800" dirty="0" smtClean="0">
                          <a:latin typeface="Georgia" pitchFamily="18" charset="0"/>
                        </a:rPr>
                        <a:t>8 hours=26 days</a:t>
                      </a:r>
                      <a:endParaRPr lang="en-US" dirty="0"/>
                    </a:p>
                  </a:txBody>
                  <a:tcPr/>
                </a:tc>
              </a:tr>
            </a:tbl>
          </a:graphicData>
        </a:graphic>
      </p:graphicFrame>
      <p:sp>
        <p:nvSpPr>
          <p:cNvPr id="12" name="Rectangle 3"/>
          <p:cNvSpPr>
            <a:spLocks noGrp="1" noChangeArrowheads="1"/>
          </p:cNvSpPr>
          <p:nvPr>
            <p:ph sz="half" idx="1"/>
          </p:nvPr>
        </p:nvSpPr>
        <p:spPr>
          <a:xfrm>
            <a:off x="615927" y="4876800"/>
            <a:ext cx="8458200" cy="533400"/>
          </a:xfrm>
        </p:spPr>
        <p:txBody>
          <a:bodyPr>
            <a:normAutofit fontScale="92500"/>
          </a:bodyPr>
          <a:lstStyle/>
          <a:p>
            <a:pPr>
              <a:buNone/>
            </a:pPr>
            <a:r>
              <a:rPr lang="en-US" sz="2400" dirty="0" smtClean="0">
                <a:latin typeface="Georgia" pitchFamily="18" charset="0"/>
              </a:rPr>
              <a:t>Full Term Employees accrue 4 hours of  Sick </a:t>
            </a:r>
            <a:r>
              <a:rPr lang="en-US" sz="2400" dirty="0">
                <a:latin typeface="Georgia" pitchFamily="18" charset="0"/>
              </a:rPr>
              <a:t>leave </a:t>
            </a:r>
            <a:r>
              <a:rPr lang="en-US" sz="2400" dirty="0" smtClean="0">
                <a:latin typeface="Georgia" pitchFamily="18" charset="0"/>
              </a:rPr>
              <a:t>each </a:t>
            </a:r>
            <a:r>
              <a:rPr lang="en-US" sz="2400" dirty="0">
                <a:latin typeface="Georgia" pitchFamily="18" charset="0"/>
              </a:rPr>
              <a:t>per </a:t>
            </a:r>
            <a:r>
              <a:rPr lang="en-US" sz="2400" dirty="0" smtClean="0">
                <a:latin typeface="Georgia" pitchFamily="18" charset="0"/>
              </a:rPr>
              <a:t>pay.</a:t>
            </a:r>
            <a:endParaRPr lang="en-US" sz="2400" dirty="0"/>
          </a:p>
        </p:txBody>
      </p:sp>
      <p:pic>
        <p:nvPicPr>
          <p:cNvPr id="2058" name="Picture 10" descr="C:\Users\stacie.brownrigg\AppData\Local\Microsoft\Windows\Temporary Internet Files\Content.IE5\3CHOQ4GY\MC9004231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145" y="645606"/>
            <a:ext cx="1121905" cy="1121905"/>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C:\Users\stacie.brownrigg\AppData\Local\Microsoft\Windows\Temporary Internet Files\Content.IE5\XZ67ZJWF\MC90043438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589587"/>
            <a:ext cx="1300001" cy="1177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2150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HR Forms</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Form I-9, Employment Eligibility Verification</a:t>
            </a:r>
          </a:p>
          <a:p>
            <a:r>
              <a:rPr lang="en-US" sz="2400" dirty="0" smtClean="0"/>
              <a:t>Overtime/Compensatory Time Disclosure Statement</a:t>
            </a:r>
          </a:p>
          <a:p>
            <a:r>
              <a:rPr lang="en-US" sz="2400" dirty="0" smtClean="0"/>
              <a:t>Form W-4</a:t>
            </a:r>
          </a:p>
          <a:p>
            <a:r>
              <a:rPr lang="en-US" sz="2400" dirty="0" smtClean="0"/>
              <a:t>Employee Withholding Allowance Certificate</a:t>
            </a:r>
          </a:p>
          <a:p>
            <a:r>
              <a:rPr lang="en-US" sz="2400" dirty="0" smtClean="0"/>
              <a:t>Notification of Employment of Relatives Form</a:t>
            </a:r>
          </a:p>
          <a:p>
            <a:r>
              <a:rPr lang="en-US" sz="2400" dirty="0" smtClean="0"/>
              <a:t>Statement of Prior Federal Service</a:t>
            </a:r>
          </a:p>
          <a:p>
            <a:r>
              <a:rPr lang="en-US" sz="2400" dirty="0" smtClean="0"/>
              <a:t>DDS Emergency Contact Information</a:t>
            </a:r>
          </a:p>
          <a:p>
            <a:r>
              <a:rPr lang="en-US" sz="2400" dirty="0" smtClean="0"/>
              <a:t>Drug Free Workforce Notification Form</a:t>
            </a:r>
          </a:p>
          <a:p>
            <a:r>
              <a:rPr lang="en-US" sz="2400" dirty="0" smtClean="0"/>
              <a:t>Appointment Affidavit</a:t>
            </a:r>
            <a:endParaRPr lang="en-US" dirty="0"/>
          </a:p>
        </p:txBody>
      </p:sp>
      <p:sp>
        <p:nvSpPr>
          <p:cNvPr id="4" name="Slide Number Placeholder 3"/>
          <p:cNvSpPr>
            <a:spLocks noGrp="1"/>
          </p:cNvSpPr>
          <p:nvPr>
            <p:ph type="sldNum" sz="quarter" idx="12"/>
          </p:nvPr>
        </p:nvSpPr>
        <p:spPr/>
        <p:txBody>
          <a:bodyPr/>
          <a:lstStyle/>
          <a:p>
            <a:pPr>
              <a:defRPr/>
            </a:pPr>
            <a:fld id="{54A90F02-3DA9-4EDF-AFC2-F6915CF374F2}" type="slidenum">
              <a:rPr lang="en-US" altLang="en-US" smtClean="0">
                <a:solidFill>
                  <a:prstClr val="black">
                    <a:lumMod val="85000"/>
                    <a:lumOff val="15000"/>
                  </a:prstClr>
                </a:solidFill>
              </a:rPr>
              <a:pPr>
                <a:defRPr/>
              </a:pPr>
              <a:t>16</a:t>
            </a:fld>
            <a:endParaRPr lang="en-US" altLang="en-US">
              <a:solidFill>
                <a:prstClr val="black">
                  <a:lumMod val="85000"/>
                  <a:lumOff val="15000"/>
                </a:prstClr>
              </a:solidFill>
            </a:endParaRPr>
          </a:p>
        </p:txBody>
      </p:sp>
    </p:spTree>
    <p:extLst>
      <p:ext uri="{BB962C8B-B14F-4D97-AF65-F5344CB8AC3E}">
        <p14:creationId xmlns:p14="http://schemas.microsoft.com/office/powerpoint/2010/main" val="30877210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HR Policies</a:t>
            </a:r>
            <a:endParaRPr lang="en-US" dirty="0"/>
          </a:p>
        </p:txBody>
      </p:sp>
      <p:sp>
        <p:nvSpPr>
          <p:cNvPr id="6" name="Content Placeholder 5"/>
          <p:cNvSpPr>
            <a:spLocks noGrp="1"/>
          </p:cNvSpPr>
          <p:nvPr>
            <p:ph idx="1"/>
          </p:nvPr>
        </p:nvSpPr>
        <p:spPr>
          <a:xfrm>
            <a:off x="762000" y="685800"/>
            <a:ext cx="3810000" cy="4191000"/>
          </a:xfrm>
        </p:spPr>
        <p:txBody>
          <a:bodyPr/>
          <a:lstStyle/>
          <a:p>
            <a:r>
              <a:rPr lang="en-US" dirty="0" smtClean="0"/>
              <a:t>Dress Code Policy</a:t>
            </a:r>
          </a:p>
          <a:p>
            <a:r>
              <a:rPr lang="en-US" dirty="0" smtClean="0"/>
              <a:t>Sexual Harassment Policy</a:t>
            </a:r>
          </a:p>
          <a:p>
            <a:r>
              <a:rPr lang="en-US" dirty="0" smtClean="0"/>
              <a:t>Equal Employment Opportunity</a:t>
            </a:r>
          </a:p>
          <a:p>
            <a:r>
              <a:rPr lang="en-US" dirty="0" smtClean="0"/>
              <a:t>Americans with Disabilities Act (ADA)</a:t>
            </a:r>
          </a:p>
          <a:p>
            <a:r>
              <a:rPr lang="en-US" dirty="0" smtClean="0"/>
              <a:t>Visitor’s Policy</a:t>
            </a:r>
            <a:endParaRPr lang="en-US" dirty="0"/>
          </a:p>
        </p:txBody>
      </p:sp>
      <p:sp>
        <p:nvSpPr>
          <p:cNvPr id="4" name="Slide Number Placeholder 3"/>
          <p:cNvSpPr>
            <a:spLocks noGrp="1"/>
          </p:cNvSpPr>
          <p:nvPr>
            <p:ph type="sldNum" sz="quarter" idx="12"/>
          </p:nvPr>
        </p:nvSpPr>
        <p:spPr/>
        <p:txBody>
          <a:bodyPr/>
          <a:lstStyle/>
          <a:p>
            <a:pPr>
              <a:defRPr/>
            </a:pPr>
            <a:fld id="{54A90F02-3DA9-4EDF-AFC2-F6915CF374F2}" type="slidenum">
              <a:rPr lang="en-US" altLang="en-US" smtClean="0"/>
              <a:pPr>
                <a:defRPr/>
              </a:pPr>
              <a:t>17</a:t>
            </a:fld>
            <a:endParaRPr lang="en-US" altLang="en-US"/>
          </a:p>
        </p:txBody>
      </p:sp>
      <p:pic>
        <p:nvPicPr>
          <p:cNvPr id="3085" name="Picture 13" descr="C:\Users\stacie.brownrigg\AppData\Local\Microsoft\Windows\Temporary Internet Files\Content.IE5\3CHOQ4GY\MP90022747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0709" y="1600200"/>
            <a:ext cx="29718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1702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ChangeArrowheads="1"/>
          </p:cNvSpPr>
          <p:nvPr>
            <p:ph type="title"/>
          </p:nvPr>
        </p:nvSpPr>
        <p:spPr>
          <a:xfrm>
            <a:off x="457200" y="304800"/>
            <a:ext cx="7924800" cy="762000"/>
          </a:xfrm>
        </p:spPr>
        <p:txBody>
          <a:bodyPr/>
          <a:lstStyle/>
          <a:p>
            <a:pPr eaLnBrk="1" hangingPunct="1"/>
            <a:r>
              <a:rPr lang="en-US" sz="3600" dirty="0" smtClean="0"/>
              <a:t>Equal Employment Opportunity</a:t>
            </a:r>
          </a:p>
        </p:txBody>
      </p:sp>
      <p:sp>
        <p:nvSpPr>
          <p:cNvPr id="72708" name="Rectangle 3"/>
          <p:cNvSpPr>
            <a:spLocks noGrp="1" noChangeArrowheads="1"/>
          </p:cNvSpPr>
          <p:nvPr>
            <p:ph idx="1"/>
          </p:nvPr>
        </p:nvSpPr>
        <p:spPr>
          <a:xfrm>
            <a:off x="609600" y="2514600"/>
            <a:ext cx="8077200" cy="3429000"/>
          </a:xfrm>
        </p:spPr>
        <p:txBody>
          <a:bodyPr/>
          <a:lstStyle/>
          <a:p>
            <a:pPr marL="0" indent="0" eaLnBrk="1" hangingPunct="1">
              <a:buFont typeface="Wingdings" pitchFamily="2" charset="2"/>
              <a:buNone/>
            </a:pPr>
            <a:r>
              <a:rPr lang="en-US" sz="2400" dirty="0" smtClean="0">
                <a:latin typeface="Georgia" pitchFamily="18" charset="0"/>
              </a:rPr>
              <a:t>The District of Columbia Government is an Equal Opportunity Employer. The District Government prohibits discrimination in employment because of race, color, religion, national origin, sex, age, marital status, personal appearance, sexual orientation, family responsibilities, matriculation, political affiliation, or physical handicap.</a:t>
            </a:r>
          </a:p>
          <a:p>
            <a:pPr marL="0" indent="0" eaLnBrk="1" hangingPunct="1">
              <a:buFont typeface="Wingdings" pitchFamily="2" charset="2"/>
              <a:buNone/>
            </a:pPr>
            <a:r>
              <a:rPr lang="en-US" sz="2800" dirty="0" smtClean="0">
                <a:latin typeface="Georgia" pitchFamily="18" charset="0"/>
              </a:rPr>
              <a:t> </a:t>
            </a:r>
          </a:p>
        </p:txBody>
      </p:sp>
      <p:sp>
        <p:nvSpPr>
          <p:cNvPr id="5" name="Slide Number Placeholder 3"/>
          <p:cNvSpPr>
            <a:spLocks noGrp="1"/>
          </p:cNvSpPr>
          <p:nvPr>
            <p:ph type="sldNum" sz="quarter" idx="12"/>
          </p:nvPr>
        </p:nvSpPr>
        <p:spPr/>
        <p:txBody>
          <a:bodyPr/>
          <a:lstStyle/>
          <a:p>
            <a:pPr>
              <a:defRPr/>
            </a:pPr>
            <a:fld id="{4EC641DE-81DA-4D8C-8413-BB805F70B6F9}" type="slidenum">
              <a:rPr lang="en-US" altLang="en-US">
                <a:solidFill>
                  <a:prstClr val="black">
                    <a:lumMod val="85000"/>
                    <a:lumOff val="15000"/>
                  </a:prstClr>
                </a:solidFill>
              </a:rPr>
              <a:pPr>
                <a:defRPr/>
              </a:pPr>
              <a:t>18</a:t>
            </a:fld>
            <a:endParaRPr lang="en-US" altLang="en-US">
              <a:solidFill>
                <a:prstClr val="black">
                  <a:lumMod val="85000"/>
                  <a:lumOff val="15000"/>
                </a:prstClr>
              </a:solidFill>
            </a:endParaRPr>
          </a:p>
        </p:txBody>
      </p:sp>
      <p:pic>
        <p:nvPicPr>
          <p:cNvPr id="72709" name="Picture 4" descr="MCj03798970000[1]"/>
          <p:cNvPicPr>
            <a:picLocks noChangeAspect="1" noChangeArrowheads="1"/>
          </p:cNvPicPr>
          <p:nvPr/>
        </p:nvPicPr>
        <p:blipFill>
          <a:blip r:embed="rId3" cstate="print"/>
          <a:srcRect/>
          <a:stretch>
            <a:fillRect/>
          </a:stretch>
        </p:blipFill>
        <p:spPr bwMode="auto">
          <a:xfrm>
            <a:off x="3733800" y="1143000"/>
            <a:ext cx="1447800" cy="909638"/>
          </a:xfrm>
          <a:prstGeom prst="rect">
            <a:avLst/>
          </a:prstGeom>
          <a:noFill/>
          <a:ln w="9525">
            <a:noFill/>
            <a:miter lim="800000"/>
            <a:headEnd/>
            <a:tailEnd/>
          </a:ln>
        </p:spPr>
      </p:pic>
    </p:spTree>
    <p:extLst>
      <p:ext uri="{BB962C8B-B14F-4D97-AF65-F5344CB8AC3E}">
        <p14:creationId xmlns:p14="http://schemas.microsoft.com/office/powerpoint/2010/main" val="14695073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ChangeArrowheads="1"/>
          </p:cNvSpPr>
          <p:nvPr>
            <p:ph type="title"/>
          </p:nvPr>
        </p:nvSpPr>
        <p:spPr>
          <a:xfrm>
            <a:off x="457200" y="277813"/>
            <a:ext cx="8229600" cy="788987"/>
          </a:xfrm>
        </p:spPr>
        <p:txBody>
          <a:bodyPr>
            <a:normAutofit/>
          </a:bodyPr>
          <a:lstStyle/>
          <a:p>
            <a:pPr eaLnBrk="1" hangingPunct="1"/>
            <a:r>
              <a:rPr lang="en-US" sz="3600" dirty="0" smtClean="0"/>
              <a:t>Americans with Disabilities Act (ADA)</a:t>
            </a:r>
          </a:p>
        </p:txBody>
      </p:sp>
      <p:sp>
        <p:nvSpPr>
          <p:cNvPr id="73732" name="Rectangle 3"/>
          <p:cNvSpPr>
            <a:spLocks noGrp="1" noChangeArrowheads="1"/>
          </p:cNvSpPr>
          <p:nvPr>
            <p:ph idx="1"/>
          </p:nvPr>
        </p:nvSpPr>
        <p:spPr>
          <a:xfrm>
            <a:off x="457200" y="1600200"/>
            <a:ext cx="8229600" cy="4454525"/>
          </a:xfrm>
        </p:spPr>
        <p:txBody>
          <a:bodyPr/>
          <a:lstStyle/>
          <a:p>
            <a:pPr eaLnBrk="1" hangingPunct="1">
              <a:buFont typeface="Wingdings" pitchFamily="2" charset="2"/>
              <a:buNone/>
            </a:pPr>
            <a:r>
              <a:rPr lang="en-US" sz="1800" b="1" dirty="0" smtClean="0">
                <a:latin typeface="Georgia" pitchFamily="18" charset="0"/>
              </a:rPr>
              <a:t>Americans with Disabilities Act of 1990</a:t>
            </a:r>
            <a:r>
              <a:rPr lang="en-US" sz="1800" dirty="0" smtClean="0">
                <a:latin typeface="Georgia" pitchFamily="18" charset="0"/>
              </a:rPr>
              <a:t>:</a:t>
            </a:r>
          </a:p>
          <a:p>
            <a:pPr eaLnBrk="1" hangingPunct="1">
              <a:buFont typeface="Wingdings" pitchFamily="2" charset="2"/>
              <a:buNone/>
            </a:pPr>
            <a:endParaRPr lang="en-US" sz="1800" dirty="0" smtClean="0">
              <a:latin typeface="Georgia" pitchFamily="18" charset="0"/>
            </a:endParaRPr>
          </a:p>
          <a:p>
            <a:pPr lvl="1" eaLnBrk="1" hangingPunct="1">
              <a:buFont typeface="Wingdings" pitchFamily="2" charset="2"/>
              <a:buNone/>
            </a:pPr>
            <a:r>
              <a:rPr lang="en-US" sz="1800" dirty="0" smtClean="0">
                <a:latin typeface="Georgia" pitchFamily="18" charset="0"/>
              </a:rPr>
              <a:t>	Prohibits private employers, state and local governments, employment agencies and labor unions from discriminating against qualified individuals with disabilities in job application procedures, hiring, firing, advancement, compensation, job training, and other terms, conditions, and privileges of employment.</a:t>
            </a:r>
          </a:p>
          <a:p>
            <a:pPr lvl="1" eaLnBrk="1" hangingPunct="1">
              <a:buFont typeface="Wingdings" pitchFamily="2" charset="2"/>
              <a:buNone/>
            </a:pPr>
            <a:endParaRPr lang="en-US" sz="1800" dirty="0" smtClean="0">
              <a:latin typeface="Georgia" pitchFamily="18" charset="0"/>
            </a:endParaRPr>
          </a:p>
          <a:p>
            <a:pPr lvl="1" eaLnBrk="1" hangingPunct="1">
              <a:buFont typeface="Wingdings" pitchFamily="2" charset="2"/>
              <a:buNone/>
            </a:pPr>
            <a:r>
              <a:rPr lang="en-US" sz="1800" dirty="0" smtClean="0">
                <a:latin typeface="Georgia" pitchFamily="18" charset="0"/>
              </a:rPr>
              <a:t>An individual with a disability is a person who:</a:t>
            </a:r>
          </a:p>
          <a:p>
            <a:pPr lvl="1" eaLnBrk="1" hangingPunct="1"/>
            <a:r>
              <a:rPr lang="en-US" sz="1800" dirty="0" smtClean="0">
                <a:latin typeface="Georgia" pitchFamily="18" charset="0"/>
              </a:rPr>
              <a:t> Has a physical or mental impairment that substantially limits one or</a:t>
            </a:r>
          </a:p>
          <a:p>
            <a:pPr lvl="1" eaLnBrk="1" hangingPunct="1">
              <a:buFont typeface="Wingdings" pitchFamily="2" charset="2"/>
              <a:buNone/>
            </a:pPr>
            <a:r>
              <a:rPr lang="en-US" sz="1800" dirty="0" smtClean="0">
                <a:latin typeface="Georgia" pitchFamily="18" charset="0"/>
              </a:rPr>
              <a:t>       more major activities;</a:t>
            </a:r>
          </a:p>
          <a:p>
            <a:pPr lvl="1" eaLnBrk="1" hangingPunct="1"/>
            <a:r>
              <a:rPr lang="en-US" sz="1800" dirty="0" smtClean="0">
                <a:latin typeface="Georgia" pitchFamily="18" charset="0"/>
              </a:rPr>
              <a:t> Has  record of such an impairment; or</a:t>
            </a:r>
          </a:p>
          <a:p>
            <a:pPr lvl="1" eaLnBrk="1" hangingPunct="1"/>
            <a:r>
              <a:rPr lang="en-US" sz="1800" dirty="0" smtClean="0">
                <a:latin typeface="Georgia" pitchFamily="18" charset="0"/>
              </a:rPr>
              <a:t> Is regarded as having such an impairment.</a:t>
            </a:r>
          </a:p>
        </p:txBody>
      </p:sp>
      <p:sp>
        <p:nvSpPr>
          <p:cNvPr id="4" name="Slide Number Placeholder 3"/>
          <p:cNvSpPr>
            <a:spLocks noGrp="1"/>
          </p:cNvSpPr>
          <p:nvPr>
            <p:ph type="sldNum" sz="quarter" idx="12"/>
          </p:nvPr>
        </p:nvSpPr>
        <p:spPr/>
        <p:txBody>
          <a:bodyPr/>
          <a:lstStyle/>
          <a:p>
            <a:pPr>
              <a:defRPr/>
            </a:pPr>
            <a:fld id="{17084C22-DA04-4354-9386-EA245C44BAB1}" type="slidenum">
              <a:rPr lang="en-US" altLang="en-US">
                <a:solidFill>
                  <a:prstClr val="black">
                    <a:lumMod val="85000"/>
                    <a:lumOff val="15000"/>
                  </a:prstClr>
                </a:solidFill>
              </a:rPr>
              <a:pPr>
                <a:defRPr/>
              </a:pPr>
              <a:t>19</a:t>
            </a:fld>
            <a:endParaRPr lang="en-US" altLang="en-US">
              <a:solidFill>
                <a:prstClr val="black">
                  <a:lumMod val="85000"/>
                  <a:lumOff val="15000"/>
                </a:prstClr>
              </a:solidFill>
            </a:endParaRPr>
          </a:p>
        </p:txBody>
      </p:sp>
    </p:spTree>
    <p:extLst>
      <p:ext uri="{BB962C8B-B14F-4D97-AF65-F5344CB8AC3E}">
        <p14:creationId xmlns:p14="http://schemas.microsoft.com/office/powerpoint/2010/main" val="4385516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solidFill>
                  <a:srgbClr val="303030"/>
                </a:solidFill>
              </a:rPr>
              <a:t>Introduction</a:t>
            </a:r>
            <a:r>
              <a:rPr lang="en-US" dirty="0">
                <a:solidFill>
                  <a:srgbClr val="303030"/>
                </a:solidFill>
              </a:rPr>
              <a:t/>
            </a:r>
            <a:br>
              <a:rPr lang="en-US" dirty="0">
                <a:solidFill>
                  <a:srgbClr val="303030"/>
                </a:solidFill>
              </a:rPr>
            </a:br>
            <a:endParaRPr lang="en-US" dirty="0"/>
          </a:p>
        </p:txBody>
      </p:sp>
      <p:sp>
        <p:nvSpPr>
          <p:cNvPr id="3" name="Content Placeholder 2"/>
          <p:cNvSpPr>
            <a:spLocks noGrp="1"/>
          </p:cNvSpPr>
          <p:nvPr>
            <p:ph idx="1"/>
          </p:nvPr>
        </p:nvSpPr>
        <p:spPr/>
        <p:txBody>
          <a:bodyPr>
            <a:normAutofit fontScale="92500" lnSpcReduction="20000"/>
          </a:bodyPr>
          <a:lstStyle/>
          <a:p>
            <a:pPr marL="0" lvl="0" indent="0">
              <a:buClr>
                <a:srgbClr val="AD0101"/>
              </a:buClr>
              <a:buNone/>
            </a:pPr>
            <a:r>
              <a:rPr lang="en-US" sz="3500" dirty="0">
                <a:solidFill>
                  <a:srgbClr val="303030"/>
                </a:solidFill>
                <a:latin typeface="Impact"/>
              </a:rPr>
              <a:t>DDS New Employee </a:t>
            </a:r>
            <a:r>
              <a:rPr lang="en-US" sz="3500" dirty="0" smtClean="0">
                <a:solidFill>
                  <a:srgbClr val="303030"/>
                </a:solidFill>
                <a:latin typeface="Impact"/>
              </a:rPr>
              <a:t>Orientation</a:t>
            </a:r>
            <a:endParaRPr lang="en-US" sz="3500" dirty="0">
              <a:solidFill>
                <a:srgbClr val="303030"/>
              </a:solidFill>
              <a:latin typeface="Impact"/>
            </a:endParaRPr>
          </a:p>
          <a:p>
            <a:pPr lvl="0">
              <a:buClr>
                <a:srgbClr val="AD0101"/>
              </a:buClr>
            </a:pPr>
            <a:r>
              <a:rPr lang="en-US" dirty="0" smtClean="0">
                <a:solidFill>
                  <a:srgbClr val="303030"/>
                </a:solidFill>
              </a:rPr>
              <a:t>Andre’ White, Human Resources Specialist </a:t>
            </a:r>
          </a:p>
          <a:p>
            <a:pPr marL="0" lvl="0" indent="0">
              <a:buClr>
                <a:srgbClr val="AD0101"/>
              </a:buClr>
              <a:buNone/>
            </a:pPr>
            <a:r>
              <a:rPr lang="en-US" dirty="0" smtClean="0">
                <a:solidFill>
                  <a:srgbClr val="303030"/>
                </a:solidFill>
              </a:rPr>
              <a:t>    (Employee Benefits) </a:t>
            </a:r>
            <a:endParaRPr lang="en-US" dirty="0">
              <a:solidFill>
                <a:srgbClr val="303030"/>
              </a:solidFill>
            </a:endParaRPr>
          </a:p>
          <a:p>
            <a:pPr lvl="0">
              <a:buClr>
                <a:srgbClr val="AD0101"/>
              </a:buClr>
            </a:pPr>
            <a:r>
              <a:rPr lang="en-US" dirty="0" smtClean="0">
                <a:solidFill>
                  <a:srgbClr val="303030"/>
                </a:solidFill>
              </a:rPr>
              <a:t>Native of Washington, DC </a:t>
            </a:r>
          </a:p>
          <a:p>
            <a:pPr lvl="0">
              <a:buClr>
                <a:srgbClr val="AD0101"/>
              </a:buClr>
            </a:pPr>
            <a:r>
              <a:rPr lang="en-US" dirty="0" smtClean="0">
                <a:solidFill>
                  <a:srgbClr val="303030"/>
                </a:solidFill>
              </a:rPr>
              <a:t>I love to read books and I was voted MOST Talkative in High School</a:t>
            </a:r>
            <a:endParaRPr lang="en-US" dirty="0">
              <a:solidFill>
                <a:srgbClr val="303030"/>
              </a:solidFill>
            </a:endParaRPr>
          </a:p>
          <a:p>
            <a:pPr lvl="0">
              <a:buClr>
                <a:srgbClr val="AD0101"/>
              </a:buClr>
            </a:pPr>
            <a:endParaRPr lang="en-US" dirty="0" smtClean="0">
              <a:solidFill>
                <a:srgbClr val="303030"/>
              </a:solidFill>
            </a:endParaRPr>
          </a:p>
          <a:p>
            <a:r>
              <a:rPr lang="en-US" dirty="0" smtClean="0">
                <a:solidFill>
                  <a:srgbClr val="303030"/>
                </a:solidFill>
              </a:rPr>
              <a:t>Please share with us your:</a:t>
            </a:r>
          </a:p>
          <a:p>
            <a:r>
              <a:rPr lang="en-US" dirty="0" smtClean="0">
                <a:solidFill>
                  <a:srgbClr val="303030"/>
                </a:solidFill>
              </a:rPr>
              <a:t>Name </a:t>
            </a:r>
          </a:p>
          <a:p>
            <a:r>
              <a:rPr lang="en-US" dirty="0" smtClean="0">
                <a:solidFill>
                  <a:srgbClr val="303030"/>
                </a:solidFill>
              </a:rPr>
              <a:t>Your New Position you will be joining us as    </a:t>
            </a:r>
          </a:p>
          <a:p>
            <a:r>
              <a:rPr lang="en-US" dirty="0">
                <a:solidFill>
                  <a:srgbClr val="303030"/>
                </a:solidFill>
              </a:rPr>
              <a:t>S</a:t>
            </a:r>
            <a:r>
              <a:rPr lang="en-US" dirty="0" smtClean="0">
                <a:solidFill>
                  <a:srgbClr val="303030"/>
                </a:solidFill>
              </a:rPr>
              <a:t>omething about yourself </a:t>
            </a:r>
            <a:endParaRPr lang="en-US" dirty="0"/>
          </a:p>
        </p:txBody>
      </p:sp>
      <p:sp>
        <p:nvSpPr>
          <p:cNvPr id="4" name="Slide Number Placeholder 3"/>
          <p:cNvSpPr>
            <a:spLocks noGrp="1"/>
          </p:cNvSpPr>
          <p:nvPr>
            <p:ph type="sldNum" sz="quarter" idx="12"/>
          </p:nvPr>
        </p:nvSpPr>
        <p:spPr/>
        <p:txBody>
          <a:bodyPr/>
          <a:lstStyle/>
          <a:p>
            <a:pPr>
              <a:defRPr/>
            </a:pPr>
            <a:fld id="{54A90F02-3DA9-4EDF-AFC2-F6915CF374F2}" type="slidenum">
              <a:rPr lang="en-US" altLang="en-US" smtClean="0"/>
              <a:pPr>
                <a:defRPr/>
              </a:pPr>
              <a:t>2</a:t>
            </a:fld>
            <a:endParaRPr lang="en-US" altLang="en-US"/>
          </a:p>
        </p:txBody>
      </p:sp>
    </p:spTree>
    <p:extLst>
      <p:ext uri="{BB962C8B-B14F-4D97-AF65-F5344CB8AC3E}">
        <p14:creationId xmlns:p14="http://schemas.microsoft.com/office/powerpoint/2010/main" val="27588571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ChangeArrowheads="1"/>
          </p:cNvSpPr>
          <p:nvPr>
            <p:ph type="title"/>
          </p:nvPr>
        </p:nvSpPr>
        <p:spPr/>
        <p:txBody>
          <a:bodyPr/>
          <a:lstStyle/>
          <a:p>
            <a:pPr eaLnBrk="1" hangingPunct="1"/>
            <a:r>
              <a:rPr lang="en-US" sz="3600" dirty="0" smtClean="0"/>
              <a:t>Sexual Harassment Policy</a:t>
            </a:r>
          </a:p>
        </p:txBody>
      </p:sp>
      <p:sp>
        <p:nvSpPr>
          <p:cNvPr id="74756" name="Rectangle 3"/>
          <p:cNvSpPr>
            <a:spLocks noGrp="1" noChangeArrowheads="1"/>
          </p:cNvSpPr>
          <p:nvPr>
            <p:ph idx="1"/>
          </p:nvPr>
        </p:nvSpPr>
        <p:spPr>
          <a:xfrm>
            <a:off x="457200" y="762000"/>
            <a:ext cx="8229600" cy="4530725"/>
          </a:xfrm>
        </p:spPr>
        <p:txBody>
          <a:bodyPr/>
          <a:lstStyle/>
          <a:p>
            <a:pPr eaLnBrk="1" hangingPunct="1">
              <a:buFont typeface="Wingdings" pitchFamily="2" charset="2"/>
              <a:buNone/>
            </a:pPr>
            <a:r>
              <a:rPr lang="en-US" sz="1800" dirty="0" smtClean="0">
                <a:latin typeface="Georgia" pitchFamily="18" charset="0"/>
              </a:rPr>
              <a:t>	Sexual Harassment is prohibited by the DC Human Rights Act of 1977 (as well as Title VII of the federal Civil Rights Act of 1964).	</a:t>
            </a:r>
          </a:p>
          <a:p>
            <a:pPr eaLnBrk="1" hangingPunct="1">
              <a:buFont typeface="Wingdings" pitchFamily="2" charset="2"/>
              <a:buNone/>
            </a:pPr>
            <a:r>
              <a:rPr lang="en-US" sz="1800" dirty="0" smtClean="0">
                <a:latin typeface="Georgia" pitchFamily="18" charset="0"/>
              </a:rPr>
              <a:t>		</a:t>
            </a:r>
          </a:p>
          <a:p>
            <a:pPr eaLnBrk="1" hangingPunct="1">
              <a:buFont typeface="Wingdings" pitchFamily="2" charset="2"/>
              <a:buNone/>
            </a:pPr>
            <a:r>
              <a:rPr lang="en-US" sz="1800" dirty="0" smtClean="0">
                <a:latin typeface="Georgia" pitchFamily="18" charset="0"/>
              </a:rPr>
              <a:t>	Sexual Harassment may include, but is not limited to, verbal harassment or abuse, subtle pressure for sexual activity, patting or pinching, brushing up against another employee’s body, or demands for sexual favors.</a:t>
            </a:r>
          </a:p>
          <a:p>
            <a:pPr eaLnBrk="1" hangingPunct="1">
              <a:buFont typeface="Wingdings" pitchFamily="2" charset="2"/>
              <a:buNone/>
            </a:pPr>
            <a:endParaRPr lang="en-US" sz="1800" dirty="0" smtClean="0">
              <a:latin typeface="Georgia" pitchFamily="18" charset="0"/>
            </a:endParaRPr>
          </a:p>
          <a:p>
            <a:pPr eaLnBrk="1" hangingPunct="1">
              <a:buFont typeface="Wingdings" pitchFamily="2" charset="2"/>
              <a:buNone/>
            </a:pPr>
            <a:r>
              <a:rPr lang="en-US" sz="1800" dirty="0" smtClean="0">
                <a:latin typeface="Georgia" pitchFamily="18" charset="0"/>
              </a:rPr>
              <a:t>	</a:t>
            </a:r>
            <a:r>
              <a:rPr lang="en-US" sz="1800" u="sng" dirty="0" smtClean="0">
                <a:latin typeface="Georgia" pitchFamily="18" charset="0"/>
              </a:rPr>
              <a:t>Filing a Formal Complaint:</a:t>
            </a:r>
          </a:p>
          <a:p>
            <a:pPr eaLnBrk="1" hangingPunct="1">
              <a:buFont typeface="Wingdings" pitchFamily="2" charset="2"/>
              <a:buNone/>
            </a:pPr>
            <a:r>
              <a:rPr lang="en-US" sz="1800" dirty="0" smtClean="0">
                <a:latin typeface="Georgia" pitchFamily="18" charset="0"/>
              </a:rPr>
              <a:t>	If you believe that you have been the victim of sexual harassment or any other type of unlawful discrimination in the District of Columbia, call the Office of Human Rights at 202-727-3900.</a:t>
            </a:r>
          </a:p>
          <a:p>
            <a:pPr eaLnBrk="1" hangingPunct="1">
              <a:buFont typeface="Wingdings" pitchFamily="2" charset="2"/>
              <a:buNone/>
            </a:pPr>
            <a:endParaRPr lang="en-US" sz="1800" dirty="0" smtClean="0">
              <a:latin typeface="Georgia" pitchFamily="18" charset="0"/>
            </a:endParaRPr>
          </a:p>
          <a:p>
            <a:pPr eaLnBrk="1" hangingPunct="1">
              <a:buFont typeface="Wingdings" pitchFamily="2" charset="2"/>
              <a:buNone/>
            </a:pPr>
            <a:r>
              <a:rPr lang="en-US" sz="1800" dirty="0" smtClean="0">
                <a:latin typeface="Georgia" pitchFamily="18" charset="0"/>
              </a:rPr>
              <a:t>	Remember: Sexual Harassment may constitute a criminal offense and may also subject the harasser to a civil suit. </a:t>
            </a:r>
          </a:p>
        </p:txBody>
      </p:sp>
      <p:sp>
        <p:nvSpPr>
          <p:cNvPr id="4" name="Slide Number Placeholder 3"/>
          <p:cNvSpPr>
            <a:spLocks noGrp="1"/>
          </p:cNvSpPr>
          <p:nvPr>
            <p:ph type="sldNum" sz="quarter" idx="12"/>
          </p:nvPr>
        </p:nvSpPr>
        <p:spPr/>
        <p:txBody>
          <a:bodyPr/>
          <a:lstStyle/>
          <a:p>
            <a:pPr>
              <a:defRPr/>
            </a:pPr>
            <a:fld id="{BF09A482-2D7F-44A5-B2F7-76DA93FF3AA2}" type="slidenum">
              <a:rPr lang="en-US" altLang="en-US">
                <a:solidFill>
                  <a:prstClr val="black">
                    <a:lumMod val="85000"/>
                    <a:lumOff val="15000"/>
                  </a:prstClr>
                </a:solidFill>
              </a:rPr>
              <a:pPr>
                <a:defRPr/>
              </a:pPr>
              <a:t>20</a:t>
            </a:fld>
            <a:endParaRPr lang="en-US" altLang="en-US">
              <a:solidFill>
                <a:prstClr val="black">
                  <a:lumMod val="85000"/>
                  <a:lumOff val="15000"/>
                </a:prstClr>
              </a:solidFill>
            </a:endParaRPr>
          </a:p>
        </p:txBody>
      </p:sp>
    </p:spTree>
    <p:extLst>
      <p:ext uri="{BB962C8B-B14F-4D97-AF65-F5344CB8AC3E}">
        <p14:creationId xmlns:p14="http://schemas.microsoft.com/office/powerpoint/2010/main" val="22667545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4A90F02-3DA9-4EDF-AFC2-F6915CF374F2}" type="slidenum">
              <a:rPr lang="en-US" altLang="en-US" smtClean="0"/>
              <a:pPr>
                <a:defRPr/>
              </a:pPr>
              <a:t>21</a:t>
            </a:fld>
            <a:endParaRPr lang="en-US" altLang="en-US"/>
          </a:p>
        </p:txBody>
      </p:sp>
      <p:sp>
        <p:nvSpPr>
          <p:cNvPr id="2" name="Title 1"/>
          <p:cNvSpPr>
            <a:spLocks noGrp="1"/>
          </p:cNvSpPr>
          <p:nvPr>
            <p:ph type="title" idx="4294967295"/>
          </p:nvPr>
        </p:nvSpPr>
        <p:spPr>
          <a:xfrm>
            <a:off x="762000" y="4724400"/>
            <a:ext cx="6629400" cy="1447800"/>
          </a:xfrm>
        </p:spPr>
        <p:txBody>
          <a:bodyPr/>
          <a:lstStyle/>
          <a:p>
            <a:r>
              <a:rPr lang="en-US" dirty="0" smtClean="0"/>
              <a:t>Dress Code </a:t>
            </a:r>
            <a:endParaRPr lang="en-US" dirty="0"/>
          </a:p>
        </p:txBody>
      </p:sp>
      <p:sp>
        <p:nvSpPr>
          <p:cNvPr id="9" name="Rectangle 8"/>
          <p:cNvSpPr/>
          <p:nvPr/>
        </p:nvSpPr>
        <p:spPr>
          <a:xfrm>
            <a:off x="762000" y="457200"/>
            <a:ext cx="7543800" cy="5791200"/>
          </a:xfrm>
          <a:prstGeom prst="rect">
            <a:avLst/>
          </a:prstGeom>
        </p:spPr>
        <p:txBody>
          <a:bodyPr wrap="square">
            <a:spAutoFit/>
          </a:bodyPr>
          <a:lstStyle/>
          <a:p>
            <a:pPr lvl="1"/>
            <a:r>
              <a:rPr lang="en-US" dirty="0" smtClean="0"/>
              <a:t>Business attire should be worn at all meetings including consumer meetings. Clothing should be clean, pressed, and wrinkle free.</a:t>
            </a:r>
          </a:p>
          <a:p>
            <a:pPr lvl="1"/>
            <a:endParaRPr lang="en-US" dirty="0" smtClean="0"/>
          </a:p>
          <a:p>
            <a:pPr lvl="1"/>
            <a:r>
              <a:rPr lang="en-US" dirty="0" smtClean="0"/>
              <a:t>Men: Dress pants and a dress shirt or sweater</a:t>
            </a:r>
          </a:p>
          <a:p>
            <a:pPr lvl="1"/>
            <a:endParaRPr lang="en-US" dirty="0" smtClean="0"/>
          </a:p>
          <a:p>
            <a:pPr lvl="1"/>
            <a:r>
              <a:rPr lang="en-US" dirty="0" smtClean="0"/>
              <a:t>Women: Dress pants/skirt and a dress shirt/sweater or a professional dress</a:t>
            </a:r>
          </a:p>
          <a:p>
            <a:pPr lvl="1"/>
            <a:endParaRPr lang="en-US" dirty="0" smtClean="0"/>
          </a:p>
          <a:p>
            <a:pPr lvl="1"/>
            <a:r>
              <a:rPr lang="en-US" dirty="0" smtClean="0"/>
              <a:t>Examples of inappropriate attire includes: </a:t>
            </a:r>
          </a:p>
          <a:p>
            <a:pPr lvl="2">
              <a:buFont typeface="Wingdings" pitchFamily="2" charset="2"/>
              <a:buChar char="Ø"/>
            </a:pPr>
            <a:r>
              <a:rPr lang="en-US" dirty="0" smtClean="0"/>
              <a:t>Ripped, torn, acid washed jeans</a:t>
            </a:r>
          </a:p>
          <a:p>
            <a:pPr lvl="2">
              <a:buFont typeface="Wingdings" pitchFamily="2" charset="2"/>
              <a:buChar char="Ø"/>
            </a:pPr>
            <a:r>
              <a:rPr lang="en-US" dirty="0" smtClean="0"/>
              <a:t>T-shirts or Tank Tops</a:t>
            </a:r>
          </a:p>
          <a:p>
            <a:pPr lvl="2">
              <a:buFont typeface="Wingdings" pitchFamily="2" charset="2"/>
              <a:buChar char="Ø"/>
            </a:pPr>
            <a:r>
              <a:rPr lang="en-US" dirty="0" smtClean="0"/>
              <a:t>Sweat clothes/Leisure attire</a:t>
            </a:r>
          </a:p>
          <a:p>
            <a:pPr lvl="2">
              <a:buFont typeface="Wingdings" pitchFamily="2" charset="2"/>
              <a:buChar char="Ø"/>
            </a:pPr>
            <a:r>
              <a:rPr lang="en-US" dirty="0" smtClean="0"/>
              <a:t>Spaghetti straps or halter dresses or tops</a:t>
            </a:r>
          </a:p>
          <a:p>
            <a:pPr lvl="2">
              <a:buFont typeface="Wingdings" pitchFamily="2" charset="2"/>
              <a:buChar char="Ø"/>
            </a:pPr>
            <a:r>
              <a:rPr lang="en-US" dirty="0" smtClean="0"/>
              <a:t>Shorts</a:t>
            </a:r>
          </a:p>
          <a:p>
            <a:pPr lvl="2">
              <a:buFont typeface="Wingdings" pitchFamily="2" charset="2"/>
              <a:buChar char="Ø"/>
            </a:pPr>
            <a:r>
              <a:rPr lang="en-US" dirty="0" smtClean="0"/>
              <a:t>Short skirts more than 3 inches above the knee</a:t>
            </a:r>
          </a:p>
          <a:p>
            <a:pPr lvl="2">
              <a:buFont typeface="Wingdings" pitchFamily="2" charset="2"/>
              <a:buChar char="Ø"/>
            </a:pPr>
            <a:r>
              <a:rPr lang="en-US" dirty="0" smtClean="0"/>
              <a:t>Extremely tight pants which include stretch pants, leggings, </a:t>
            </a:r>
            <a:r>
              <a:rPr lang="en-US" dirty="0" err="1" smtClean="0"/>
              <a:t>jeggings</a:t>
            </a:r>
            <a:endParaRPr lang="en-US" dirty="0" smtClean="0"/>
          </a:p>
          <a:p>
            <a:pPr lvl="2">
              <a:buFont typeface="Wingdings" pitchFamily="2" charset="2"/>
              <a:buChar char="Ø"/>
            </a:pPr>
            <a:r>
              <a:rPr lang="en-US" dirty="0" smtClean="0"/>
              <a:t>Flip-Flops or athletic shoes</a:t>
            </a:r>
          </a:p>
          <a:p>
            <a:pPr lvl="2">
              <a:buFont typeface="Wingdings" pitchFamily="2" charset="2"/>
              <a:buChar char="Ø"/>
            </a:pPr>
            <a:r>
              <a:rPr lang="en-US" dirty="0" smtClean="0"/>
              <a:t>Hats, caps or hair wraps (unless for medical, cultural or religious</a:t>
            </a:r>
          </a:p>
          <a:p>
            <a:pPr lvl="2"/>
            <a:r>
              <a:rPr lang="en-US" dirty="0" smtClean="0"/>
              <a:t>    accommodations.)</a:t>
            </a:r>
          </a:p>
          <a:p>
            <a:pPr lvl="1"/>
            <a:r>
              <a:rPr lang="en-US" dirty="0" smtClean="0"/>
              <a:t>For casual Friday’s, the addition of dress jeans is acceptable as long as they contribute to the appearance of professional dress.</a:t>
            </a:r>
          </a:p>
          <a:p>
            <a:pPr lvl="1"/>
            <a:endParaRPr lang="en-US" sz="1800" dirty="0" smtClean="0"/>
          </a:p>
          <a:p>
            <a:pPr lvl="1"/>
            <a:endParaRPr lang="en-US" sz="18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Visitor Policy</a:t>
            </a:r>
            <a:endParaRPr lang="en-US" dirty="0"/>
          </a:p>
        </p:txBody>
      </p:sp>
      <p:sp>
        <p:nvSpPr>
          <p:cNvPr id="3" name="Content Placeholder 2"/>
          <p:cNvSpPr>
            <a:spLocks noGrp="1"/>
          </p:cNvSpPr>
          <p:nvPr>
            <p:ph idx="1"/>
          </p:nvPr>
        </p:nvSpPr>
        <p:spPr>
          <a:xfrm>
            <a:off x="762000" y="685800"/>
            <a:ext cx="5867400" cy="4267200"/>
          </a:xfrm>
        </p:spPr>
        <p:txBody>
          <a:bodyPr>
            <a:normAutofit fontScale="92500"/>
          </a:bodyPr>
          <a:lstStyle/>
          <a:p>
            <a:pPr>
              <a:buNone/>
            </a:pPr>
            <a:r>
              <a:rPr lang="en-US" sz="2800" dirty="0" smtClean="0"/>
              <a:t>   ALL DDS visitors in the building must go to the first floor reception area, sign in, and receive a badge. </a:t>
            </a:r>
          </a:p>
          <a:p>
            <a:pPr>
              <a:buNone/>
            </a:pPr>
            <a:r>
              <a:rPr lang="en-US" sz="2800" dirty="0" smtClean="0"/>
              <a:t> </a:t>
            </a:r>
          </a:p>
          <a:p>
            <a:pPr>
              <a:buNone/>
            </a:pPr>
            <a:r>
              <a:rPr lang="en-US" sz="2800" dirty="0" smtClean="0"/>
              <a:t>   Visitors must wear a name badge while in the building.</a:t>
            </a:r>
          </a:p>
          <a:p>
            <a:pPr>
              <a:buNone/>
            </a:pPr>
            <a:endParaRPr lang="en-US" sz="2800" dirty="0"/>
          </a:p>
          <a:p>
            <a:pPr>
              <a:buNone/>
            </a:pPr>
            <a:r>
              <a:rPr lang="en-US" sz="2800" dirty="0" smtClean="0"/>
              <a:t>    All visitors must be escorted by a DDS staff member to final destination.</a:t>
            </a:r>
            <a:endParaRPr lang="en-US" sz="2800" dirty="0"/>
          </a:p>
        </p:txBody>
      </p:sp>
      <p:sp>
        <p:nvSpPr>
          <p:cNvPr id="4" name="Slide Number Placeholder 3"/>
          <p:cNvSpPr>
            <a:spLocks noGrp="1"/>
          </p:cNvSpPr>
          <p:nvPr>
            <p:ph type="sldNum" sz="quarter" idx="12"/>
          </p:nvPr>
        </p:nvSpPr>
        <p:spPr/>
        <p:txBody>
          <a:bodyPr>
            <a:normAutofit fontScale="92500" lnSpcReduction="20000"/>
          </a:bodyPr>
          <a:lstStyle/>
          <a:p>
            <a:pPr>
              <a:defRPr/>
            </a:pPr>
            <a:fld id="{54A90F02-3DA9-4EDF-AFC2-F6915CF374F2}" type="slidenum">
              <a:rPr lang="en-US" altLang="en-US" smtClean="0"/>
              <a:pPr>
                <a:defRPr/>
              </a:pPr>
              <a:t>22</a:t>
            </a:fld>
            <a:endParaRPr lang="en-US" altLang="en-US"/>
          </a:p>
        </p:txBody>
      </p:sp>
      <p:pic>
        <p:nvPicPr>
          <p:cNvPr id="1026" name="Picture 2" descr="C:\Documents and Settings\sbrownrigg\Local Settings\Temporary Internet Files\Content.IE5\NJIJYMFQ\MC900339826[1].wmf"/>
          <p:cNvPicPr>
            <a:picLocks noChangeAspect="1" noChangeArrowheads="1"/>
          </p:cNvPicPr>
          <p:nvPr/>
        </p:nvPicPr>
        <p:blipFill>
          <a:blip r:embed="rId3" cstate="print"/>
          <a:srcRect/>
          <a:stretch>
            <a:fillRect/>
          </a:stretch>
        </p:blipFill>
        <p:spPr bwMode="auto">
          <a:xfrm>
            <a:off x="6810375" y="2606425"/>
            <a:ext cx="1911725" cy="1756667"/>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pPr eaLnBrk="1" hangingPunct="1"/>
            <a:r>
              <a:rPr lang="en-US" dirty="0" smtClean="0"/>
              <a:t>HIPAA and PHI</a:t>
            </a:r>
          </a:p>
        </p:txBody>
      </p:sp>
      <p:sp>
        <p:nvSpPr>
          <p:cNvPr id="37892" name="Rectangle 3"/>
          <p:cNvSpPr>
            <a:spLocks noGrp="1" noChangeArrowheads="1"/>
          </p:cNvSpPr>
          <p:nvPr>
            <p:ph sz="half" idx="2"/>
          </p:nvPr>
        </p:nvSpPr>
        <p:spPr>
          <a:xfrm>
            <a:off x="758952" y="1329264"/>
            <a:ext cx="3657600" cy="3928536"/>
          </a:xfrm>
        </p:spPr>
        <p:txBody>
          <a:bodyPr>
            <a:noAutofit/>
          </a:bodyPr>
          <a:lstStyle/>
          <a:p>
            <a:pPr marL="0" indent="0" eaLnBrk="1" hangingPunct="1">
              <a:spcBef>
                <a:spcPts val="0"/>
              </a:spcBef>
              <a:buNone/>
            </a:pPr>
            <a:r>
              <a:rPr lang="en-US" sz="1400" b="1" dirty="0" smtClean="0"/>
              <a:t>Health Insurance Portability and Accountability Act (HIPAA)</a:t>
            </a:r>
          </a:p>
          <a:p>
            <a:pPr lvl="1" eaLnBrk="1" hangingPunct="1">
              <a:spcBef>
                <a:spcPts val="0"/>
              </a:spcBef>
            </a:pPr>
            <a:r>
              <a:rPr lang="en-US" sz="1400" dirty="0" smtClean="0"/>
              <a:t>Legislation that established standards for the privacy and security of medical records and information</a:t>
            </a:r>
          </a:p>
          <a:p>
            <a:pPr lvl="1" eaLnBrk="1" hangingPunct="1">
              <a:spcBef>
                <a:spcPts val="0"/>
              </a:spcBef>
              <a:buNone/>
            </a:pPr>
            <a:endParaRPr lang="en-US" sz="1400" dirty="0" smtClean="0"/>
          </a:p>
          <a:p>
            <a:pPr lvl="1" eaLnBrk="1" hangingPunct="1">
              <a:spcBef>
                <a:spcPts val="0"/>
              </a:spcBef>
            </a:pPr>
            <a:r>
              <a:rPr lang="en-US" sz="1400" dirty="0" smtClean="0"/>
              <a:t>This legislation established regulations that provide standards for electronic transmission of Protected Health Information (PHI).</a:t>
            </a:r>
          </a:p>
          <a:p>
            <a:pPr lvl="1" eaLnBrk="1" hangingPunct="1">
              <a:spcBef>
                <a:spcPts val="0"/>
              </a:spcBef>
            </a:pPr>
            <a:endParaRPr lang="en-US" sz="1400" dirty="0" smtClean="0"/>
          </a:p>
          <a:p>
            <a:pPr lvl="1" eaLnBrk="1" hangingPunct="1">
              <a:spcBef>
                <a:spcPts val="0"/>
              </a:spcBef>
              <a:buNone/>
            </a:pPr>
            <a:endParaRPr lang="en-US" sz="1400" dirty="0" smtClean="0"/>
          </a:p>
          <a:p>
            <a:pPr marL="0" indent="0" eaLnBrk="1" hangingPunct="1">
              <a:spcBef>
                <a:spcPts val="0"/>
              </a:spcBef>
              <a:buNone/>
            </a:pPr>
            <a:r>
              <a:rPr lang="en-US" sz="1400" b="1" dirty="0" smtClean="0"/>
              <a:t>Protected Health Information (PHI) </a:t>
            </a:r>
          </a:p>
          <a:p>
            <a:pPr lvl="1" eaLnBrk="1" hangingPunct="1">
              <a:spcBef>
                <a:spcPts val="0"/>
              </a:spcBef>
            </a:pPr>
            <a:r>
              <a:rPr lang="en-US" sz="1400" dirty="0" smtClean="0"/>
              <a:t>PHI is individually identifiable health information related to a person's past, present, or future physical or mental condition, provision of health care, or payment for health care.</a:t>
            </a:r>
          </a:p>
        </p:txBody>
      </p:sp>
      <p:sp>
        <p:nvSpPr>
          <p:cNvPr id="9" name="Content Placeholder 8"/>
          <p:cNvSpPr>
            <a:spLocks noGrp="1"/>
          </p:cNvSpPr>
          <p:nvPr>
            <p:ph sz="quarter" idx="4"/>
          </p:nvPr>
        </p:nvSpPr>
        <p:spPr>
          <a:xfrm>
            <a:off x="4572000" y="2438400"/>
            <a:ext cx="3657600" cy="3048000"/>
          </a:xfrm>
        </p:spPr>
        <p:txBody>
          <a:bodyPr>
            <a:normAutofit/>
          </a:bodyPr>
          <a:lstStyle/>
          <a:p>
            <a:pPr>
              <a:spcBef>
                <a:spcPts val="600"/>
              </a:spcBef>
              <a:spcAft>
                <a:spcPts val="600"/>
              </a:spcAft>
              <a:buNone/>
            </a:pPr>
            <a:r>
              <a:rPr lang="en-US" sz="1600" b="1" dirty="0" smtClean="0"/>
              <a:t>DDS and HIPAA…</a:t>
            </a:r>
          </a:p>
          <a:p>
            <a:pPr>
              <a:lnSpc>
                <a:spcPct val="80000"/>
              </a:lnSpc>
              <a:spcBef>
                <a:spcPts val="600"/>
              </a:spcBef>
              <a:spcAft>
                <a:spcPts val="600"/>
              </a:spcAft>
            </a:pPr>
            <a:r>
              <a:rPr lang="en-US" sz="1400" dirty="0" smtClean="0"/>
              <a:t>Understanding the rights under HIPAA is important in protecting an individual’s personal health information.</a:t>
            </a:r>
          </a:p>
          <a:p>
            <a:pPr>
              <a:lnSpc>
                <a:spcPct val="80000"/>
              </a:lnSpc>
              <a:spcBef>
                <a:spcPts val="600"/>
              </a:spcBef>
              <a:spcAft>
                <a:spcPts val="600"/>
              </a:spcAft>
            </a:pPr>
            <a:r>
              <a:rPr lang="en-US" sz="1400" dirty="0" smtClean="0"/>
              <a:t>You must have a signed authorization in order to disclose PHI.</a:t>
            </a:r>
          </a:p>
          <a:p>
            <a:pPr>
              <a:lnSpc>
                <a:spcPct val="80000"/>
              </a:lnSpc>
              <a:spcBef>
                <a:spcPts val="600"/>
              </a:spcBef>
              <a:spcAft>
                <a:spcPts val="600"/>
              </a:spcAft>
            </a:pPr>
            <a:r>
              <a:rPr lang="en-US" sz="1400" dirty="0" smtClean="0"/>
              <a:t>The agency has designated certain employees to receive PHI.</a:t>
            </a:r>
          </a:p>
        </p:txBody>
      </p:sp>
      <p:sp>
        <p:nvSpPr>
          <p:cNvPr id="4" name="Slide Number Placeholder 3"/>
          <p:cNvSpPr>
            <a:spLocks noGrp="1"/>
          </p:cNvSpPr>
          <p:nvPr>
            <p:ph type="sldNum" sz="quarter" idx="12"/>
          </p:nvPr>
        </p:nvSpPr>
        <p:spPr/>
        <p:txBody>
          <a:bodyPr>
            <a:normAutofit fontScale="85000" lnSpcReduction="20000"/>
          </a:bodyPr>
          <a:lstStyle/>
          <a:p>
            <a:pPr>
              <a:defRPr/>
            </a:pPr>
            <a:fld id="{2FC93B10-48B9-4455-812B-73D6318BBB4F}" type="slidenum">
              <a:rPr lang="en-US" altLang="en-US"/>
              <a:pPr>
                <a:defRPr/>
              </a:pPr>
              <a:t>23</a:t>
            </a:fld>
            <a:endParaRPr lang="en-US" altLang="en-US"/>
          </a:p>
        </p:txBody>
      </p:sp>
      <p:pic>
        <p:nvPicPr>
          <p:cNvPr id="37893" name="Picture 5" descr="C:\Documents and Settings\scampbell\Local Settings\Temporary Internet Files\Content.IE5\25CSSZ30\MC900133449[1].wmf"/>
          <p:cNvPicPr>
            <a:picLocks noChangeAspect="1" noChangeArrowheads="1"/>
          </p:cNvPicPr>
          <p:nvPr/>
        </p:nvPicPr>
        <p:blipFill>
          <a:blip r:embed="rId3" cstate="print"/>
          <a:srcRect/>
          <a:stretch>
            <a:fillRect/>
          </a:stretch>
        </p:blipFill>
        <p:spPr bwMode="auto">
          <a:xfrm>
            <a:off x="4267200" y="733425"/>
            <a:ext cx="3048000"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81600"/>
            <a:ext cx="6781800" cy="990600"/>
          </a:xfrm>
        </p:spPr>
        <p:txBody>
          <a:bodyPr/>
          <a:lstStyle/>
          <a:p>
            <a:pPr algn="ctr"/>
            <a:r>
              <a:rPr lang="en-US" dirty="0" smtClean="0"/>
              <a:t>HIPAA Do’s and Don’ts</a:t>
            </a:r>
            <a:endParaRPr lang="en-US" dirty="0"/>
          </a:p>
        </p:txBody>
      </p:sp>
      <p:sp>
        <p:nvSpPr>
          <p:cNvPr id="3" name="Content Placeholder 2"/>
          <p:cNvSpPr>
            <a:spLocks noGrp="1"/>
          </p:cNvSpPr>
          <p:nvPr>
            <p:ph sz="half" idx="1"/>
          </p:nvPr>
        </p:nvSpPr>
        <p:spPr>
          <a:xfrm>
            <a:off x="762000" y="1066800"/>
            <a:ext cx="3657600" cy="3614928"/>
          </a:xfrm>
        </p:spPr>
        <p:txBody>
          <a:bodyPr>
            <a:normAutofit fontScale="55000" lnSpcReduction="20000"/>
          </a:bodyPr>
          <a:lstStyle/>
          <a:p>
            <a:r>
              <a:rPr lang="en-US" sz="4000" dirty="0"/>
              <a:t>Make sure written authorizations (consent) to use and disclose PHI are received. </a:t>
            </a:r>
            <a:endParaRPr lang="en-US" sz="4000" dirty="0" smtClean="0"/>
          </a:p>
          <a:p>
            <a:r>
              <a:rPr lang="en-US" sz="4000" dirty="0" smtClean="0"/>
              <a:t>Avoid </a:t>
            </a:r>
            <a:r>
              <a:rPr lang="en-US" sz="4000" dirty="0"/>
              <a:t>verbal discussions of </a:t>
            </a:r>
            <a:r>
              <a:rPr lang="en-US" sz="4000" dirty="0" smtClean="0"/>
              <a:t>PHI within </a:t>
            </a:r>
            <a:r>
              <a:rPr lang="en-US" sz="4000" dirty="0"/>
              <a:t>earshot of people who don't have a need to know</a:t>
            </a:r>
            <a:r>
              <a:rPr lang="en-US" sz="4000" dirty="0" smtClean="0"/>
              <a:t>.</a:t>
            </a:r>
          </a:p>
          <a:p>
            <a:r>
              <a:rPr lang="en-US" sz="4000" dirty="0"/>
              <a:t>Remind people that only the "minimum necessary" PHI should be disclosed except for treatment purposes</a:t>
            </a:r>
            <a:r>
              <a:rPr lang="en-US" sz="4000" dirty="0" smtClean="0"/>
              <a:t>.</a:t>
            </a:r>
            <a:endParaRPr lang="en-US" sz="4000" dirty="0"/>
          </a:p>
          <a:p>
            <a:endParaRPr lang="en-US" dirty="0"/>
          </a:p>
        </p:txBody>
      </p:sp>
      <p:sp>
        <p:nvSpPr>
          <p:cNvPr id="4" name="Content Placeholder 3"/>
          <p:cNvSpPr>
            <a:spLocks noGrp="1"/>
          </p:cNvSpPr>
          <p:nvPr>
            <p:ph sz="half" idx="2"/>
          </p:nvPr>
        </p:nvSpPr>
        <p:spPr>
          <a:xfrm>
            <a:off x="4648200" y="838200"/>
            <a:ext cx="3657600" cy="3767328"/>
          </a:xfrm>
        </p:spPr>
        <p:txBody>
          <a:bodyPr>
            <a:noAutofit/>
          </a:bodyPr>
          <a:lstStyle/>
          <a:p>
            <a:pPr>
              <a:spcBef>
                <a:spcPts val="0"/>
              </a:spcBef>
            </a:pPr>
            <a:r>
              <a:rPr lang="en-US" sz="2200" dirty="0" smtClean="0"/>
              <a:t>Follow </a:t>
            </a:r>
            <a:r>
              <a:rPr lang="en-US" sz="2200" dirty="0"/>
              <a:t>safeguards for PHI that is transmitted by fax or e-mail.</a:t>
            </a:r>
          </a:p>
          <a:p>
            <a:pPr>
              <a:spcBef>
                <a:spcPts val="0"/>
              </a:spcBef>
            </a:pPr>
            <a:r>
              <a:rPr lang="en-US" sz="2200" dirty="0"/>
              <a:t>Don't leave sensitive information on voicemail.</a:t>
            </a:r>
          </a:p>
          <a:p>
            <a:pPr>
              <a:spcBef>
                <a:spcPts val="0"/>
              </a:spcBef>
            </a:pPr>
            <a:r>
              <a:rPr lang="en-US" sz="2200" dirty="0"/>
              <a:t>File away promptly and secure folders that contain PHI.</a:t>
            </a:r>
          </a:p>
          <a:p>
            <a:pPr>
              <a:lnSpc>
                <a:spcPct val="80000"/>
              </a:lnSpc>
              <a:buNone/>
            </a:pPr>
            <a:endParaRPr lang="en-US" sz="1600" dirty="0"/>
          </a:p>
        </p:txBody>
      </p:sp>
      <p:sp>
        <p:nvSpPr>
          <p:cNvPr id="5" name="Slide Number Placeholder 4"/>
          <p:cNvSpPr>
            <a:spLocks noGrp="1"/>
          </p:cNvSpPr>
          <p:nvPr>
            <p:ph type="sldNum" sz="quarter" idx="12"/>
          </p:nvPr>
        </p:nvSpPr>
        <p:spPr/>
        <p:txBody>
          <a:bodyPr/>
          <a:lstStyle/>
          <a:p>
            <a:pPr>
              <a:defRPr/>
            </a:pPr>
            <a:fld id="{A29AB747-5B0D-4583-BCF4-3ADF7CC9B3DD}" type="slidenum">
              <a:rPr lang="en-US" altLang="en-US" smtClean="0"/>
              <a:pPr>
                <a:defRPr/>
              </a:pPr>
              <a:t>24</a:t>
            </a:fld>
            <a:endParaRPr lang="en-US" altLang="en-US"/>
          </a:p>
        </p:txBody>
      </p:sp>
    </p:spTree>
    <p:extLst>
      <p:ext uri="{BB962C8B-B14F-4D97-AF65-F5344CB8AC3E}">
        <p14:creationId xmlns:p14="http://schemas.microsoft.com/office/powerpoint/2010/main" val="1974758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3"/>
          <p:cNvSpPr>
            <a:spLocks noGrp="1" noChangeArrowheads="1"/>
          </p:cNvSpPr>
          <p:nvPr>
            <p:ph type="title"/>
          </p:nvPr>
        </p:nvSpPr>
        <p:spPr>
          <a:xfrm>
            <a:off x="685800" y="304800"/>
            <a:ext cx="8077200" cy="838200"/>
          </a:xfrm>
        </p:spPr>
        <p:txBody>
          <a:bodyPr>
            <a:normAutofit fontScale="90000"/>
          </a:bodyPr>
          <a:lstStyle/>
          <a:p>
            <a:pPr eaLnBrk="1" hangingPunct="1"/>
            <a:r>
              <a:rPr lang="en-US" sz="2800" b="1" u="sng" dirty="0" smtClean="0">
                <a:latin typeface="Georgia" pitchFamily="18" charset="0"/>
              </a:rPr>
              <a:t/>
            </a:r>
            <a:br>
              <a:rPr lang="en-US" sz="2800" b="1" u="sng" dirty="0" smtClean="0">
                <a:latin typeface="Georgia" pitchFamily="18" charset="0"/>
              </a:rPr>
            </a:br>
            <a:r>
              <a:rPr lang="en-US" sz="2800" b="1" u="sng" dirty="0" smtClean="0">
                <a:latin typeface="Georgia" pitchFamily="18" charset="0"/>
              </a:rPr>
              <a:t/>
            </a:r>
            <a:br>
              <a:rPr lang="en-US" sz="2800" b="1" u="sng" dirty="0" smtClean="0">
                <a:latin typeface="Georgia" pitchFamily="18" charset="0"/>
              </a:rPr>
            </a:br>
            <a:endParaRPr lang="en-US" sz="3200" b="1" u="sng" dirty="0" smtClean="0">
              <a:latin typeface="Georgia" pitchFamily="18" charset="0"/>
            </a:endParaRPr>
          </a:p>
        </p:txBody>
      </p:sp>
      <p:sp>
        <p:nvSpPr>
          <p:cNvPr id="41987" name="Rectangle 2"/>
          <p:cNvSpPr>
            <a:spLocks noGrp="1" noChangeArrowheads="1"/>
          </p:cNvSpPr>
          <p:nvPr>
            <p:ph idx="1"/>
          </p:nvPr>
        </p:nvSpPr>
        <p:spPr>
          <a:xfrm>
            <a:off x="533400" y="685800"/>
            <a:ext cx="8229600" cy="5167313"/>
          </a:xfrm>
        </p:spPr>
        <p:txBody>
          <a:bodyPr>
            <a:normAutofit fontScale="92500" lnSpcReduction="10000"/>
          </a:bodyPr>
          <a:lstStyle/>
          <a:p>
            <a:pPr marL="0" indent="0" algn="ctr" eaLnBrk="1" hangingPunct="1">
              <a:spcBef>
                <a:spcPts val="0"/>
              </a:spcBef>
              <a:buClr>
                <a:schemeClr val="accent2"/>
              </a:buClr>
              <a:buSzTx/>
              <a:buFont typeface="Wingdings" pitchFamily="2" charset="2"/>
              <a:buNone/>
            </a:pPr>
            <a:r>
              <a:rPr lang="en-US" sz="3600" b="1" dirty="0" smtClean="0">
                <a:latin typeface="+mj-lt"/>
              </a:rPr>
              <a:t>Language Line Services are available</a:t>
            </a:r>
          </a:p>
          <a:p>
            <a:pPr marL="0" indent="0" algn="ctr" eaLnBrk="1" hangingPunct="1">
              <a:spcBef>
                <a:spcPts val="0"/>
              </a:spcBef>
              <a:buClr>
                <a:schemeClr val="accent2"/>
              </a:buClr>
              <a:buSzTx/>
              <a:buFont typeface="Wingdings" pitchFamily="2" charset="2"/>
              <a:buNone/>
            </a:pPr>
            <a:endParaRPr lang="en-US" sz="3600" dirty="0" smtClean="0">
              <a:latin typeface="+mj-lt"/>
            </a:endParaRPr>
          </a:p>
          <a:p>
            <a:pPr>
              <a:spcBef>
                <a:spcPts val="600"/>
              </a:spcBef>
              <a:spcAft>
                <a:spcPts val="600"/>
              </a:spcAft>
              <a:buClr>
                <a:schemeClr val="accent2"/>
              </a:buClr>
            </a:pPr>
            <a:r>
              <a:rPr lang="en-US" sz="1800" dirty="0" smtClean="0"/>
              <a:t>The DC Language Access Act of 2004:  DC agencies must provide equal access to programs, activities, and services for residents that speak limited or no English. </a:t>
            </a:r>
          </a:p>
          <a:p>
            <a:pPr>
              <a:spcBef>
                <a:spcPts val="600"/>
              </a:spcBef>
              <a:spcAft>
                <a:spcPts val="600"/>
              </a:spcAft>
              <a:buClr>
                <a:schemeClr val="accent2"/>
              </a:buClr>
            </a:pPr>
            <a:r>
              <a:rPr lang="en-US" sz="1800" dirty="0" smtClean="0"/>
              <a:t>DDS Staff have the access to over-the-phone interpretation 24 hours a day, 7 days a week for clients in need of this service. </a:t>
            </a:r>
          </a:p>
          <a:p>
            <a:pPr marL="0" indent="0" eaLnBrk="1" hangingPunct="1">
              <a:spcBef>
                <a:spcPts val="0"/>
              </a:spcBef>
              <a:buClr>
                <a:schemeClr val="accent2"/>
              </a:buClr>
              <a:buSzTx/>
              <a:buNone/>
            </a:pPr>
            <a:endParaRPr lang="en-US" sz="1800" dirty="0"/>
          </a:p>
          <a:p>
            <a:pPr marL="571500" indent="-571500">
              <a:lnSpc>
                <a:spcPct val="80000"/>
              </a:lnSpc>
              <a:buFont typeface="Wingdings" pitchFamily="2" charset="2"/>
              <a:buAutoNum type="arabicPeriod"/>
            </a:pPr>
            <a:r>
              <a:rPr lang="en-US" sz="1800" dirty="0"/>
              <a:t>Place the Limited English Speaker (LES) on conference hold and dial the Language Line Services toll-free number.</a:t>
            </a:r>
            <a:endParaRPr lang="en-US" sz="1800" b="1" dirty="0"/>
          </a:p>
          <a:p>
            <a:pPr marL="1090613" lvl="2" indent="-419100">
              <a:lnSpc>
                <a:spcPct val="80000"/>
              </a:lnSpc>
            </a:pPr>
            <a:r>
              <a:rPr lang="en-US" sz="1800" b="1" dirty="0"/>
              <a:t>1-877-245-0386 (operator)</a:t>
            </a:r>
          </a:p>
          <a:p>
            <a:pPr marL="1090613" lvl="2" indent="-419100">
              <a:lnSpc>
                <a:spcPct val="80000"/>
              </a:lnSpc>
            </a:pPr>
            <a:r>
              <a:rPr lang="en-US" sz="1800" b="1" dirty="0"/>
              <a:t>1-866-874-3972 (automated)</a:t>
            </a:r>
            <a:endParaRPr lang="en-US" sz="1800" dirty="0"/>
          </a:p>
          <a:p>
            <a:pPr marL="571500" indent="-571500">
              <a:lnSpc>
                <a:spcPct val="80000"/>
              </a:lnSpc>
              <a:buFont typeface="Wingdings" pitchFamily="2" charset="2"/>
              <a:buAutoNum type="arabicPeriod"/>
            </a:pPr>
            <a:r>
              <a:rPr lang="en-US" sz="1800" dirty="0"/>
              <a:t>Enter on your telephone keypad or provide the representative                        </a:t>
            </a:r>
            <a:endParaRPr lang="en-US" sz="1800" b="1" dirty="0"/>
          </a:p>
          <a:p>
            <a:pPr marL="1090613" lvl="2" indent="-419100">
              <a:lnSpc>
                <a:spcPct val="80000"/>
              </a:lnSpc>
            </a:pPr>
            <a:r>
              <a:rPr lang="en-US" sz="1800" dirty="0"/>
              <a:t>DDS Six-digit Client ID number-- </a:t>
            </a:r>
            <a:r>
              <a:rPr lang="en-US" sz="1800" i="1" dirty="0"/>
              <a:t>“</a:t>
            </a:r>
            <a:r>
              <a:rPr lang="en-US" sz="1800" b="1" dirty="0"/>
              <a:t>511321</a:t>
            </a:r>
            <a:r>
              <a:rPr lang="en-US" sz="1800" i="1" dirty="0"/>
              <a:t>”</a:t>
            </a:r>
            <a:endParaRPr lang="en-US" sz="1800" dirty="0"/>
          </a:p>
          <a:p>
            <a:pPr marL="1090613" lvl="2" indent="-419100">
              <a:lnSpc>
                <a:spcPct val="80000"/>
              </a:lnSpc>
            </a:pPr>
            <a:r>
              <a:rPr lang="en-US" sz="1800" dirty="0"/>
              <a:t>Your Organization Name-- </a:t>
            </a:r>
            <a:r>
              <a:rPr lang="en-US" sz="1800" i="1" dirty="0"/>
              <a:t>“Department on Disability Services”</a:t>
            </a:r>
            <a:endParaRPr lang="en-US" sz="1800" b="1" dirty="0"/>
          </a:p>
          <a:p>
            <a:pPr marL="1404938" lvl="3" indent="-381000">
              <a:lnSpc>
                <a:spcPct val="80000"/>
              </a:lnSpc>
            </a:pPr>
            <a:r>
              <a:rPr lang="en-US" sz="1400" b="1" dirty="0"/>
              <a:t>Press 1 for Spanish</a:t>
            </a:r>
          </a:p>
          <a:p>
            <a:pPr marL="1404938" lvl="3" indent="-381000">
              <a:lnSpc>
                <a:spcPct val="80000"/>
              </a:lnSpc>
            </a:pPr>
            <a:r>
              <a:rPr lang="en-US" sz="1400" b="1" dirty="0"/>
              <a:t>Press 2 for all other languages </a:t>
            </a:r>
            <a:r>
              <a:rPr lang="en-US" sz="1400" i="1" dirty="0"/>
              <a:t>(Speak the name of the language at the prompt)</a:t>
            </a:r>
            <a:r>
              <a:rPr lang="en-US" sz="1400" b="1" dirty="0"/>
              <a:t>  </a:t>
            </a:r>
            <a:endParaRPr lang="en-US" sz="1400" b="1" dirty="0" smtClean="0"/>
          </a:p>
          <a:p>
            <a:pPr marL="1404938" lvl="3" indent="-381000">
              <a:lnSpc>
                <a:spcPct val="80000"/>
              </a:lnSpc>
            </a:pPr>
            <a:r>
              <a:rPr lang="en-US" sz="1400" b="1" dirty="0" smtClean="0"/>
              <a:t>Press </a:t>
            </a:r>
            <a:r>
              <a:rPr lang="en-US" sz="1400" b="1" dirty="0"/>
              <a:t>0 or stay on the line for assistance.  </a:t>
            </a:r>
            <a:endParaRPr lang="en-US" sz="1400" dirty="0"/>
          </a:p>
          <a:p>
            <a:pPr marL="1090613" lvl="2" indent="-419100">
              <a:lnSpc>
                <a:spcPct val="80000"/>
              </a:lnSpc>
            </a:pPr>
            <a:r>
              <a:rPr lang="en-US" sz="1800" dirty="0"/>
              <a:t>An interpreter will be connected to the call. </a:t>
            </a:r>
          </a:p>
          <a:p>
            <a:pPr marL="571500" indent="-571500">
              <a:lnSpc>
                <a:spcPct val="80000"/>
              </a:lnSpc>
              <a:buFont typeface="Wingdings" pitchFamily="2" charset="2"/>
              <a:buAutoNum type="arabicPeriod"/>
            </a:pPr>
            <a:r>
              <a:rPr lang="en-US" sz="1800" dirty="0"/>
              <a:t>When the interpreter is connected, conference in the LES</a:t>
            </a:r>
            <a:r>
              <a:rPr lang="en-US" sz="1800" dirty="0" smtClean="0"/>
              <a:t>.</a:t>
            </a:r>
          </a:p>
        </p:txBody>
      </p:sp>
      <p:sp>
        <p:nvSpPr>
          <p:cNvPr id="10" name="Slide Number Placeholder 3"/>
          <p:cNvSpPr>
            <a:spLocks noGrp="1"/>
          </p:cNvSpPr>
          <p:nvPr>
            <p:ph type="sldNum" sz="quarter" idx="12"/>
          </p:nvPr>
        </p:nvSpPr>
        <p:spPr/>
        <p:txBody>
          <a:bodyPr>
            <a:normAutofit fontScale="92500" lnSpcReduction="20000"/>
          </a:bodyPr>
          <a:lstStyle/>
          <a:p>
            <a:pPr>
              <a:defRPr/>
            </a:pPr>
            <a:fld id="{9242FFC1-D891-458B-9BF5-7FC85997B505}" type="slidenum">
              <a:rPr lang="en-US" altLang="en-US"/>
              <a:pPr>
                <a:defRPr/>
              </a:pPr>
              <a:t>25</a:t>
            </a:fld>
            <a:endParaRPr lang="en-US" altLang="en-US"/>
          </a:p>
        </p:txBody>
      </p:sp>
      <p:sp>
        <p:nvSpPr>
          <p:cNvPr id="41989" name="Text Box 5"/>
          <p:cNvSpPr txBox="1">
            <a:spLocks noChangeArrowheads="1"/>
          </p:cNvSpPr>
          <p:nvPr/>
        </p:nvSpPr>
        <p:spPr bwMode="auto">
          <a:xfrm>
            <a:off x="2133600" y="5334000"/>
            <a:ext cx="1389063" cy="519113"/>
          </a:xfrm>
          <a:prstGeom prst="rect">
            <a:avLst/>
          </a:prstGeom>
          <a:noFill/>
          <a:ln w="9525" algn="ctr">
            <a:noFill/>
            <a:miter lim="800000"/>
            <a:headEnd/>
            <a:tailEnd/>
          </a:ln>
        </p:spPr>
        <p:txBody>
          <a:bodyPr>
            <a:spAutoFit/>
          </a:bodyPr>
          <a:lstStyle/>
          <a:p>
            <a:endParaRPr lang="en-US" sz="2800"/>
          </a:p>
        </p:txBody>
      </p:sp>
      <p:sp>
        <p:nvSpPr>
          <p:cNvPr id="41990" name="Text Box 8"/>
          <p:cNvSpPr txBox="1">
            <a:spLocks noChangeArrowheads="1"/>
          </p:cNvSpPr>
          <p:nvPr/>
        </p:nvSpPr>
        <p:spPr bwMode="auto">
          <a:xfrm>
            <a:off x="1676400" y="5334000"/>
            <a:ext cx="1905000" cy="519113"/>
          </a:xfrm>
          <a:prstGeom prst="rect">
            <a:avLst/>
          </a:prstGeom>
          <a:noFill/>
          <a:ln w="9525" algn="ctr">
            <a:noFill/>
            <a:miter lim="800000"/>
            <a:headEnd/>
            <a:tailEnd/>
          </a:ln>
        </p:spPr>
        <p:txBody>
          <a:bodyPr>
            <a:spAutoFit/>
          </a:bodyPr>
          <a:lstStyle/>
          <a:p>
            <a:pPr>
              <a:spcBef>
                <a:spcPct val="50000"/>
              </a:spcBef>
            </a:pPr>
            <a:endParaRPr lang="en-US" sz="2800"/>
          </a:p>
        </p:txBody>
      </p:sp>
      <p:sp>
        <p:nvSpPr>
          <p:cNvPr id="41992" name="WordArt 10"/>
          <p:cNvSpPr>
            <a:spLocks noChangeArrowheads="1" noChangeShapeType="1" noTextEdit="1"/>
          </p:cNvSpPr>
          <p:nvPr/>
        </p:nvSpPr>
        <p:spPr bwMode="auto">
          <a:xfrm>
            <a:off x="5943600" y="914400"/>
            <a:ext cx="2419350" cy="71453"/>
          </a:xfrm>
          <a:prstGeom prst="rect">
            <a:avLst/>
          </a:prstGeom>
        </p:spPr>
        <p:txBody>
          <a:bodyPr spcFirstLastPara="1" wrap="none" fromWordArt="1">
            <a:prstTxWarp prst="textArchUp">
              <a:avLst>
                <a:gd name="adj" fmla="val 10800004"/>
              </a:avLst>
            </a:prstTxWarp>
          </a:bodyPr>
          <a:lstStyle/>
          <a:p>
            <a:pPr algn="ctr"/>
            <a:endParaRPr lang="en-US" sz="2000" kern="10" dirty="0">
              <a:ln w="9525">
                <a:solidFill>
                  <a:srgbClr val="000000"/>
                </a:solidFill>
                <a:round/>
                <a:headEnd/>
                <a:tailEnd/>
              </a:ln>
              <a:solidFill>
                <a:srgbClr val="000000"/>
              </a:solidFill>
              <a:latin typeface="Georgia"/>
            </a:endParaRPr>
          </a:p>
        </p:txBody>
      </p:sp>
      <p:sp>
        <p:nvSpPr>
          <p:cNvPr id="41993" name="Text Box 11"/>
          <p:cNvSpPr txBox="1">
            <a:spLocks noChangeArrowheads="1"/>
          </p:cNvSpPr>
          <p:nvPr/>
        </p:nvSpPr>
        <p:spPr bwMode="auto">
          <a:xfrm>
            <a:off x="4343400" y="5410200"/>
            <a:ext cx="2455863" cy="519113"/>
          </a:xfrm>
          <a:prstGeom prst="rect">
            <a:avLst/>
          </a:prstGeom>
          <a:noFill/>
          <a:ln w="9525" algn="ctr">
            <a:noFill/>
            <a:miter lim="800000"/>
            <a:headEnd/>
            <a:tailEnd/>
          </a:ln>
        </p:spPr>
        <p:txBody>
          <a:bodyPr>
            <a:spAutoFit/>
          </a:bodyPr>
          <a:lstStyle/>
          <a:p>
            <a:endParaRPr lang="en-US" sz="2800"/>
          </a:p>
        </p:txBody>
      </p:sp>
      <p:sp>
        <p:nvSpPr>
          <p:cNvPr id="41994" name="Text Box 12"/>
          <p:cNvSpPr txBox="1">
            <a:spLocks noChangeArrowheads="1"/>
          </p:cNvSpPr>
          <p:nvPr/>
        </p:nvSpPr>
        <p:spPr bwMode="auto">
          <a:xfrm>
            <a:off x="2286000" y="5486400"/>
            <a:ext cx="1389063" cy="519113"/>
          </a:xfrm>
          <a:prstGeom prst="rect">
            <a:avLst/>
          </a:prstGeom>
          <a:noFill/>
          <a:ln w="9525" algn="ctr">
            <a:noFill/>
            <a:miter lim="800000"/>
            <a:headEnd/>
            <a:tailEnd/>
          </a:ln>
        </p:spPr>
        <p:txBody>
          <a:bodyPr>
            <a:spAutoFit/>
          </a:bodyPr>
          <a:lstStyle/>
          <a:p>
            <a:endParaRPr lang="en-US" sz="2800"/>
          </a:p>
        </p:txBody>
      </p:sp>
      <p:sp>
        <p:nvSpPr>
          <p:cNvPr id="12" name="WordArt 9"/>
          <p:cNvSpPr>
            <a:spLocks noChangeArrowheads="1" noChangeShapeType="1" noTextEdit="1"/>
          </p:cNvSpPr>
          <p:nvPr/>
        </p:nvSpPr>
        <p:spPr bwMode="auto">
          <a:xfrm rot="-707560">
            <a:off x="3027648" y="5053013"/>
            <a:ext cx="2544763" cy="723900"/>
          </a:xfrm>
          <a:prstGeom prst="rect">
            <a:avLst/>
          </a:prstGeom>
        </p:spPr>
        <p:txBody>
          <a:bodyPr spcFirstLastPara="1" wrap="none" fromWordArt="1">
            <a:prstTxWarp prst="textArchUp">
              <a:avLst>
                <a:gd name="adj" fmla="val 10800004"/>
              </a:avLst>
            </a:prstTxWarp>
          </a:bodyPr>
          <a:lstStyle/>
          <a:p>
            <a:pPr algn="ctr"/>
            <a:endParaRPr lang="en-US" sz="2000" kern="10" dirty="0">
              <a:ln w="9525">
                <a:solidFill>
                  <a:srgbClr val="000000"/>
                </a:solidFill>
                <a:round/>
                <a:headEnd/>
                <a:tailEnd/>
              </a:ln>
              <a:solidFill>
                <a:srgbClr val="000000"/>
              </a:solidFill>
              <a:latin typeface="Georgia"/>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2"/>
          <p:cNvSpPr>
            <a:spLocks noGrp="1" noChangeArrowheads="1"/>
          </p:cNvSpPr>
          <p:nvPr>
            <p:ph type="title"/>
          </p:nvPr>
        </p:nvSpPr>
        <p:spPr>
          <a:xfrm>
            <a:off x="457200" y="177800"/>
            <a:ext cx="8229600" cy="812800"/>
          </a:xfrm>
        </p:spPr>
        <p:txBody>
          <a:bodyPr>
            <a:normAutofit fontScale="90000"/>
          </a:bodyPr>
          <a:lstStyle/>
          <a:p>
            <a:pPr eaLnBrk="1" hangingPunct="1"/>
            <a:r>
              <a:rPr lang="en-US" sz="3600" b="1" dirty="0" smtClean="0"/>
              <a:t>People Soft</a:t>
            </a:r>
            <a:r>
              <a:rPr lang="en-US" sz="2800" b="1" dirty="0" smtClean="0"/>
              <a:t>         </a:t>
            </a:r>
            <a:r>
              <a:rPr lang="en-US" dirty="0" smtClean="0"/>
              <a:t> </a:t>
            </a:r>
          </a:p>
        </p:txBody>
      </p:sp>
      <p:sp>
        <p:nvSpPr>
          <p:cNvPr id="95236" name="Rectangle 3"/>
          <p:cNvSpPr>
            <a:spLocks noGrp="1" noChangeArrowheads="1"/>
          </p:cNvSpPr>
          <p:nvPr>
            <p:ph idx="1"/>
          </p:nvPr>
        </p:nvSpPr>
        <p:spPr>
          <a:xfrm>
            <a:off x="571500" y="2374900"/>
            <a:ext cx="7848600" cy="3692525"/>
          </a:xfrm>
        </p:spPr>
        <p:txBody>
          <a:bodyPr/>
          <a:lstStyle/>
          <a:p>
            <a:pPr eaLnBrk="1" hangingPunct="1">
              <a:lnSpc>
                <a:spcPct val="80000"/>
              </a:lnSpc>
              <a:buFont typeface="Wingdings" pitchFamily="2" charset="2"/>
              <a:buNone/>
            </a:pPr>
            <a:r>
              <a:rPr lang="en-US" sz="2000" dirty="0" smtClean="0">
                <a:latin typeface="Georgia" pitchFamily="18" charset="0"/>
              </a:rPr>
              <a:t>District e-Pay users can: </a:t>
            </a:r>
          </a:p>
          <a:p>
            <a:pPr eaLnBrk="1" hangingPunct="1">
              <a:lnSpc>
                <a:spcPct val="80000"/>
              </a:lnSpc>
            </a:pPr>
            <a:r>
              <a:rPr lang="en-US" sz="2000" dirty="0" smtClean="0">
                <a:latin typeface="Georgia" pitchFamily="18" charset="0"/>
              </a:rPr>
              <a:t>Change federal W-4 tax exemptions </a:t>
            </a:r>
          </a:p>
          <a:p>
            <a:pPr eaLnBrk="1" hangingPunct="1">
              <a:lnSpc>
                <a:spcPct val="80000"/>
              </a:lnSpc>
            </a:pPr>
            <a:r>
              <a:rPr lang="en-US" sz="2000" dirty="0" smtClean="0">
                <a:latin typeface="Georgia" pitchFamily="18" charset="0"/>
              </a:rPr>
              <a:t>Review and print current and previous PeopleSoft pay stubs; </a:t>
            </a:r>
          </a:p>
          <a:p>
            <a:pPr eaLnBrk="1" hangingPunct="1">
              <a:lnSpc>
                <a:spcPct val="80000"/>
              </a:lnSpc>
            </a:pPr>
            <a:r>
              <a:rPr lang="en-US" sz="2000" dirty="0" smtClean="0">
                <a:latin typeface="Georgia" pitchFamily="18" charset="0"/>
              </a:rPr>
              <a:t>Update direct deposit allocations/allotments, and change bank account information; </a:t>
            </a:r>
          </a:p>
          <a:p>
            <a:pPr eaLnBrk="1" hangingPunct="1">
              <a:lnSpc>
                <a:spcPct val="80000"/>
              </a:lnSpc>
            </a:pPr>
            <a:r>
              <a:rPr lang="en-US" sz="2000" dirty="0" smtClean="0">
                <a:latin typeface="Georgia" pitchFamily="18" charset="0"/>
              </a:rPr>
              <a:t>Review net pay, supplemental adjustments and prior period adjustments; </a:t>
            </a:r>
          </a:p>
          <a:p>
            <a:pPr eaLnBrk="1" hangingPunct="1">
              <a:lnSpc>
                <a:spcPct val="80000"/>
              </a:lnSpc>
            </a:pPr>
            <a:r>
              <a:rPr lang="en-US" sz="2000" dirty="0" smtClean="0">
                <a:latin typeface="Georgia" pitchFamily="18" charset="0"/>
              </a:rPr>
              <a:t>Review sick and annual leave accruals and balances; and</a:t>
            </a:r>
          </a:p>
          <a:p>
            <a:pPr eaLnBrk="1" hangingPunct="1">
              <a:lnSpc>
                <a:spcPct val="80000"/>
              </a:lnSpc>
            </a:pPr>
            <a:r>
              <a:rPr lang="en-US" sz="2000" dirty="0" smtClean="0">
                <a:latin typeface="Georgia" pitchFamily="18" charset="0"/>
              </a:rPr>
              <a:t>Enter weekly hours worked</a:t>
            </a:r>
          </a:p>
          <a:p>
            <a:pPr eaLnBrk="1" hangingPunct="1">
              <a:lnSpc>
                <a:spcPct val="80000"/>
              </a:lnSpc>
              <a:spcBef>
                <a:spcPct val="50000"/>
              </a:spcBef>
              <a:buFont typeface="Wingdings" pitchFamily="2" charset="2"/>
              <a:buNone/>
            </a:pPr>
            <a:r>
              <a:rPr lang="en-US" sz="2000" dirty="0" smtClean="0">
                <a:latin typeface="Georgia" pitchFamily="18" charset="0"/>
              </a:rPr>
              <a:t>For more information and access, visit:</a:t>
            </a:r>
          </a:p>
          <a:p>
            <a:pPr eaLnBrk="1" hangingPunct="1">
              <a:lnSpc>
                <a:spcPct val="80000"/>
              </a:lnSpc>
              <a:spcBef>
                <a:spcPct val="50000"/>
              </a:spcBef>
              <a:buFont typeface="Wingdings" pitchFamily="2" charset="2"/>
              <a:buNone/>
            </a:pPr>
            <a:r>
              <a:rPr lang="en-US" sz="3200" dirty="0" smtClean="0">
                <a:hlinkClick r:id="rId3"/>
              </a:rPr>
              <a:t>https://pshcm.dc.gov</a:t>
            </a:r>
            <a:endParaRPr lang="en-US" sz="3200" dirty="0" smtClean="0"/>
          </a:p>
        </p:txBody>
      </p:sp>
      <p:sp>
        <p:nvSpPr>
          <p:cNvPr id="6" name="Slide Number Placeholder 3"/>
          <p:cNvSpPr>
            <a:spLocks noGrp="1"/>
          </p:cNvSpPr>
          <p:nvPr>
            <p:ph type="sldNum" sz="quarter" idx="12"/>
          </p:nvPr>
        </p:nvSpPr>
        <p:spPr/>
        <p:txBody>
          <a:bodyPr/>
          <a:lstStyle/>
          <a:p>
            <a:pPr>
              <a:defRPr/>
            </a:pPr>
            <a:fld id="{E461739D-3F93-4FA9-840B-BAD7E5C5E697}" type="slidenum">
              <a:rPr lang="en-US" altLang="en-US">
                <a:solidFill>
                  <a:prstClr val="black">
                    <a:lumMod val="85000"/>
                    <a:lumOff val="15000"/>
                  </a:prstClr>
                </a:solidFill>
              </a:rPr>
              <a:pPr>
                <a:defRPr/>
              </a:pPr>
              <a:t>26</a:t>
            </a:fld>
            <a:endParaRPr lang="en-US" altLang="en-US" dirty="0">
              <a:solidFill>
                <a:prstClr val="black">
                  <a:lumMod val="85000"/>
                  <a:lumOff val="15000"/>
                </a:prstClr>
              </a:solidFill>
            </a:endParaRPr>
          </a:p>
        </p:txBody>
      </p:sp>
      <p:sp>
        <p:nvSpPr>
          <p:cNvPr id="95238" name="Text Box 10"/>
          <p:cNvSpPr txBox="1">
            <a:spLocks noChangeArrowheads="1"/>
          </p:cNvSpPr>
          <p:nvPr/>
        </p:nvSpPr>
        <p:spPr bwMode="auto">
          <a:xfrm>
            <a:off x="542925" y="1295401"/>
            <a:ext cx="7772400" cy="1015663"/>
          </a:xfrm>
          <a:prstGeom prst="rect">
            <a:avLst/>
          </a:prstGeom>
          <a:noFill/>
          <a:ln w="9525" algn="ctr">
            <a:noFill/>
            <a:miter lim="800000"/>
            <a:headEnd/>
            <a:tailEnd/>
          </a:ln>
        </p:spPr>
        <p:txBody>
          <a:bodyPr wrap="square">
            <a:spAutoFit/>
          </a:bodyPr>
          <a:lstStyle/>
          <a:p>
            <a:pPr>
              <a:spcBef>
                <a:spcPct val="20000"/>
              </a:spcBef>
              <a:buClr>
                <a:srgbClr val="AD0101"/>
              </a:buClr>
              <a:buSzPct val="65000"/>
              <a:buFont typeface="Wingdings" pitchFamily="2" charset="2"/>
              <a:buNone/>
            </a:pPr>
            <a:r>
              <a:rPr lang="en-US" sz="2000" dirty="0">
                <a:solidFill>
                  <a:prstClr val="black"/>
                </a:solidFill>
              </a:rPr>
              <a:t>The Employee Self Service (ESS) Module of PeopleSoft Payroll (</a:t>
            </a:r>
            <a:r>
              <a:rPr lang="en-US" sz="2000" dirty="0" err="1">
                <a:solidFill>
                  <a:prstClr val="black"/>
                </a:solidFill>
              </a:rPr>
              <a:t>ePay</a:t>
            </a:r>
            <a:r>
              <a:rPr lang="en-US" sz="2000" dirty="0">
                <a:solidFill>
                  <a:prstClr val="black"/>
                </a:solidFill>
              </a:rPr>
              <a:t>), allows employees to manage payroll-related activities via their computer</a:t>
            </a:r>
          </a:p>
        </p:txBody>
      </p:sp>
    </p:spTree>
    <p:extLst>
      <p:ext uri="{BB962C8B-B14F-4D97-AF65-F5344CB8AC3E}">
        <p14:creationId xmlns:p14="http://schemas.microsoft.com/office/powerpoint/2010/main" val="36079392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2"/>
          <p:cNvSpPr>
            <a:spLocks noGrp="1" noChangeArrowheads="1"/>
          </p:cNvSpPr>
          <p:nvPr>
            <p:ph type="title"/>
          </p:nvPr>
        </p:nvSpPr>
        <p:spPr/>
        <p:txBody>
          <a:bodyPr/>
          <a:lstStyle/>
          <a:p>
            <a:pPr eaLnBrk="1" hangingPunct="1"/>
            <a:r>
              <a:rPr lang="en-US" sz="3600" dirty="0" smtClean="0"/>
              <a:t>PeopleSoft</a:t>
            </a:r>
          </a:p>
        </p:txBody>
      </p:sp>
      <p:sp>
        <p:nvSpPr>
          <p:cNvPr id="90116" name="Rectangle 3"/>
          <p:cNvSpPr>
            <a:spLocks noGrp="1" noChangeArrowheads="1"/>
          </p:cNvSpPr>
          <p:nvPr>
            <p:ph idx="1"/>
          </p:nvPr>
        </p:nvSpPr>
        <p:spPr>
          <a:xfrm>
            <a:off x="762000" y="685800"/>
            <a:ext cx="7772400" cy="4876800"/>
          </a:xfrm>
        </p:spPr>
        <p:txBody>
          <a:bodyPr>
            <a:normAutofit lnSpcReduction="10000"/>
          </a:bodyPr>
          <a:lstStyle/>
          <a:p>
            <a:pPr marL="0" indent="0">
              <a:buNone/>
            </a:pPr>
            <a:r>
              <a:rPr lang="en-US" dirty="0" smtClean="0">
                <a:latin typeface="Georgia" pitchFamily="18" charset="0"/>
              </a:rPr>
              <a:t>All </a:t>
            </a:r>
            <a:r>
              <a:rPr lang="en-US" dirty="0">
                <a:latin typeface="Georgia" pitchFamily="18" charset="0"/>
              </a:rPr>
              <a:t>DC Employees must </a:t>
            </a:r>
            <a:r>
              <a:rPr lang="en-US" dirty="0" smtClean="0">
                <a:latin typeface="Georgia" pitchFamily="18" charset="0"/>
              </a:rPr>
              <a:t>obtain a PeopleSoft User ID and Password.  (Contractors are not eligible for ESS.) </a:t>
            </a:r>
          </a:p>
          <a:p>
            <a:pPr eaLnBrk="1" hangingPunct="1">
              <a:buFont typeface="Wingdings" pitchFamily="2" charset="2"/>
              <a:buNone/>
            </a:pPr>
            <a:endParaRPr lang="en-US" dirty="0" smtClean="0">
              <a:solidFill>
                <a:srgbClr val="FF3300"/>
              </a:solidFill>
              <a:latin typeface="Georgia" pitchFamily="18" charset="0"/>
            </a:endParaRPr>
          </a:p>
          <a:p>
            <a:pPr marL="0" indent="0">
              <a:spcBef>
                <a:spcPts val="600"/>
              </a:spcBef>
              <a:spcAft>
                <a:spcPts val="600"/>
              </a:spcAft>
              <a:buNone/>
            </a:pPr>
            <a:r>
              <a:rPr lang="en-US" dirty="0" smtClean="0">
                <a:latin typeface="Georgia" pitchFamily="18" charset="0"/>
              </a:rPr>
              <a:t>Once </a:t>
            </a:r>
            <a:r>
              <a:rPr lang="en-US" dirty="0">
                <a:latin typeface="Georgia" pitchFamily="18" charset="0"/>
              </a:rPr>
              <a:t>your PeopleSoft application is </a:t>
            </a:r>
            <a:r>
              <a:rPr lang="en-US" dirty="0" smtClean="0">
                <a:latin typeface="Georgia" pitchFamily="18" charset="0"/>
              </a:rPr>
              <a:t>submitted, </a:t>
            </a:r>
            <a:r>
              <a:rPr lang="en-US" dirty="0">
                <a:latin typeface="Georgia" pitchFamily="18" charset="0"/>
              </a:rPr>
              <a:t>you will receive two emails.</a:t>
            </a:r>
          </a:p>
          <a:p>
            <a:pPr marL="777240" lvl="1" indent="-457200">
              <a:spcBef>
                <a:spcPts val="600"/>
              </a:spcBef>
              <a:spcAft>
                <a:spcPts val="600"/>
              </a:spcAft>
              <a:buFont typeface="+mj-lt"/>
              <a:buAutoNum type="arabicPeriod"/>
            </a:pPr>
            <a:r>
              <a:rPr lang="en-US" sz="2400" dirty="0" smtClean="0">
                <a:latin typeface="Georgia" pitchFamily="18" charset="0"/>
              </a:rPr>
              <a:t>Confirmation of your submission</a:t>
            </a:r>
            <a:r>
              <a:rPr lang="en-US" sz="2400" dirty="0">
                <a:latin typeface="Georgia" pitchFamily="18" charset="0"/>
              </a:rPr>
              <a:t>.</a:t>
            </a:r>
          </a:p>
          <a:p>
            <a:pPr marL="777240" lvl="1" indent="-457200">
              <a:spcBef>
                <a:spcPts val="600"/>
              </a:spcBef>
              <a:spcAft>
                <a:spcPts val="600"/>
              </a:spcAft>
              <a:buFont typeface="+mj-lt"/>
              <a:buAutoNum type="arabicPeriod"/>
            </a:pPr>
            <a:r>
              <a:rPr lang="en-US" sz="2400" dirty="0" smtClean="0">
                <a:latin typeface="Georgia" pitchFamily="18" charset="0"/>
              </a:rPr>
              <a:t>Your User ID and Temporary password</a:t>
            </a:r>
          </a:p>
          <a:p>
            <a:pPr marL="320040" lvl="1" indent="0">
              <a:spcBef>
                <a:spcPts val="600"/>
              </a:spcBef>
              <a:spcAft>
                <a:spcPts val="600"/>
              </a:spcAft>
              <a:buNone/>
            </a:pPr>
            <a:endParaRPr lang="en-US" sz="2400" dirty="0" smtClean="0">
              <a:latin typeface="Georgia" pitchFamily="18" charset="0"/>
            </a:endParaRPr>
          </a:p>
          <a:p>
            <a:pPr marL="0" lvl="0" indent="0">
              <a:spcBef>
                <a:spcPts val="600"/>
              </a:spcBef>
              <a:spcAft>
                <a:spcPts val="600"/>
              </a:spcAft>
              <a:buClr>
                <a:srgbClr val="AD0101"/>
              </a:buClr>
              <a:buNone/>
            </a:pPr>
            <a:r>
              <a:rPr lang="en-US" dirty="0">
                <a:solidFill>
                  <a:srgbClr val="303030"/>
                </a:solidFill>
                <a:latin typeface="Georgia" pitchFamily="18" charset="0"/>
              </a:rPr>
              <a:t>After you obtain your Username and </a:t>
            </a:r>
            <a:r>
              <a:rPr lang="en-US" dirty="0" smtClean="0">
                <a:solidFill>
                  <a:srgbClr val="303030"/>
                </a:solidFill>
                <a:latin typeface="Georgia" pitchFamily="18" charset="0"/>
              </a:rPr>
              <a:t>Password, </a:t>
            </a:r>
            <a:r>
              <a:rPr lang="en-US" dirty="0">
                <a:solidFill>
                  <a:srgbClr val="303030"/>
                </a:solidFill>
                <a:latin typeface="Georgia" pitchFamily="18" charset="0"/>
              </a:rPr>
              <a:t>you are ready to enter the system.  Log on to: </a:t>
            </a:r>
            <a:r>
              <a:rPr lang="en-US" dirty="0">
                <a:solidFill>
                  <a:srgbClr val="303030"/>
                </a:solidFill>
                <a:latin typeface="Georgia" pitchFamily="18" charset="0"/>
                <a:hlinkClick r:id="rId3"/>
              </a:rPr>
              <a:t>https://pshcm.dc.gov/</a:t>
            </a:r>
            <a:endParaRPr lang="en-US" dirty="0">
              <a:solidFill>
                <a:srgbClr val="303030"/>
              </a:solidFill>
              <a:latin typeface="Georgia" pitchFamily="18" charset="0"/>
            </a:endParaRPr>
          </a:p>
          <a:p>
            <a:pPr marL="777240" lvl="1" indent="-457200">
              <a:spcBef>
                <a:spcPts val="0"/>
              </a:spcBef>
              <a:buFont typeface="+mj-lt"/>
              <a:buAutoNum type="arabicPeriod"/>
            </a:pPr>
            <a:endParaRPr lang="en-US" dirty="0" smtClean="0">
              <a:latin typeface="Georgia" pitchFamily="18" charset="0"/>
            </a:endParaRPr>
          </a:p>
        </p:txBody>
      </p:sp>
      <p:sp>
        <p:nvSpPr>
          <p:cNvPr id="4" name="Slide Number Placeholder 3"/>
          <p:cNvSpPr>
            <a:spLocks noGrp="1"/>
          </p:cNvSpPr>
          <p:nvPr>
            <p:ph type="sldNum" sz="quarter" idx="12"/>
          </p:nvPr>
        </p:nvSpPr>
        <p:spPr/>
        <p:txBody>
          <a:bodyPr/>
          <a:lstStyle/>
          <a:p>
            <a:pPr>
              <a:defRPr/>
            </a:pPr>
            <a:fld id="{55BFB90D-95DE-4467-BF93-DA72D52D4F29}" type="slidenum">
              <a:rPr lang="en-US" altLang="en-US">
                <a:solidFill>
                  <a:prstClr val="black">
                    <a:lumMod val="85000"/>
                    <a:lumOff val="15000"/>
                  </a:prstClr>
                </a:solidFill>
              </a:rPr>
              <a:pPr>
                <a:defRPr/>
              </a:pPr>
              <a:t>27</a:t>
            </a:fld>
            <a:endParaRPr lang="en-US" altLang="en-US">
              <a:solidFill>
                <a:prstClr val="black">
                  <a:lumMod val="85000"/>
                  <a:lumOff val="15000"/>
                </a:prstClr>
              </a:solidFill>
            </a:endParaRPr>
          </a:p>
        </p:txBody>
      </p:sp>
    </p:spTree>
    <p:extLst>
      <p:ext uri="{BB962C8B-B14F-4D97-AF65-F5344CB8AC3E}">
        <p14:creationId xmlns:p14="http://schemas.microsoft.com/office/powerpoint/2010/main" val="2618076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a:spLocks noGrp="1"/>
          </p:cNvSpPr>
          <p:nvPr>
            <p:ph type="sldNum" sz="quarter" idx="12"/>
          </p:nvPr>
        </p:nvSpPr>
        <p:spPr/>
        <p:txBody>
          <a:bodyPr/>
          <a:lstStyle/>
          <a:p>
            <a:pPr>
              <a:defRPr/>
            </a:pPr>
            <a:fld id="{98D95B12-5D56-4554-AF1B-076CC13F50DE}" type="slidenum">
              <a:rPr lang="en-US" altLang="en-US">
                <a:solidFill>
                  <a:prstClr val="black">
                    <a:lumMod val="85000"/>
                    <a:lumOff val="15000"/>
                  </a:prstClr>
                </a:solidFill>
              </a:rPr>
              <a:pPr>
                <a:defRPr/>
              </a:pPr>
              <a:t>28</a:t>
            </a:fld>
            <a:endParaRPr lang="en-US" altLang="en-US">
              <a:solidFill>
                <a:prstClr val="black">
                  <a:lumMod val="85000"/>
                  <a:lumOff val="15000"/>
                </a:prstClr>
              </a:solidFill>
            </a:endParaRPr>
          </a:p>
        </p:txBody>
      </p:sp>
      <p:sp>
        <p:nvSpPr>
          <p:cNvPr id="116739" name="Rectangle 2"/>
          <p:cNvSpPr>
            <a:spLocks noChangeArrowheads="1"/>
          </p:cNvSpPr>
          <p:nvPr/>
        </p:nvSpPr>
        <p:spPr bwMode="auto">
          <a:xfrm>
            <a:off x="533400" y="1447800"/>
            <a:ext cx="7239000" cy="1371600"/>
          </a:xfrm>
          <a:prstGeom prst="rect">
            <a:avLst/>
          </a:prstGeom>
          <a:noFill/>
          <a:ln w="9525">
            <a:noFill/>
            <a:miter lim="800000"/>
            <a:headEnd/>
            <a:tailEnd/>
          </a:ln>
        </p:spPr>
        <p:txBody>
          <a:bodyPr/>
          <a:lstStyle/>
          <a:p>
            <a:pPr marL="342900" indent="-342900" algn="ctr">
              <a:spcBef>
                <a:spcPct val="20000"/>
              </a:spcBef>
              <a:buClr>
                <a:srgbClr val="AD0101"/>
              </a:buClr>
              <a:buSzPct val="65000"/>
              <a:buFont typeface="Wingdings" pitchFamily="2" charset="2"/>
              <a:buNone/>
            </a:pPr>
            <a:r>
              <a:rPr lang="en-US" sz="3000" b="1" dirty="0" smtClean="0">
                <a:solidFill>
                  <a:prstClr val="black"/>
                </a:solidFill>
                <a:latin typeface="Arial" charset="0"/>
              </a:rPr>
              <a:t>THE </a:t>
            </a:r>
            <a:r>
              <a:rPr lang="en-US" sz="3000" b="1" dirty="0">
                <a:solidFill>
                  <a:prstClr val="black"/>
                </a:solidFill>
                <a:latin typeface="Arial" charset="0"/>
              </a:rPr>
              <a:t>DEADLINES ARE HARD DATES – NO GRACE PERIOD.  </a:t>
            </a:r>
          </a:p>
          <a:p>
            <a:pPr marL="342900" indent="-342900" algn="ctr">
              <a:spcBef>
                <a:spcPct val="20000"/>
              </a:spcBef>
              <a:buClr>
                <a:srgbClr val="AD0101"/>
              </a:buClr>
              <a:buSzPct val="65000"/>
              <a:buFont typeface="Wingdings" pitchFamily="2" charset="2"/>
              <a:buChar char="n"/>
            </a:pPr>
            <a:endParaRPr lang="en-US" sz="3000" b="1" dirty="0">
              <a:solidFill>
                <a:prstClr val="black"/>
              </a:solidFill>
              <a:latin typeface="Arial" charset="0"/>
            </a:endParaRPr>
          </a:p>
          <a:p>
            <a:pPr marL="342900" indent="-342900" algn="ctr">
              <a:spcBef>
                <a:spcPct val="20000"/>
              </a:spcBef>
              <a:buClr>
                <a:srgbClr val="AD0101"/>
              </a:buClr>
              <a:buSzPct val="65000"/>
              <a:buFont typeface="Wingdings" pitchFamily="2" charset="2"/>
              <a:buNone/>
            </a:pPr>
            <a:endParaRPr lang="en-US" sz="3000" b="1" dirty="0">
              <a:solidFill>
                <a:prstClr val="black"/>
              </a:solidFill>
              <a:latin typeface="Arial" charset="0"/>
            </a:endParaRPr>
          </a:p>
        </p:txBody>
      </p:sp>
      <p:sp>
        <p:nvSpPr>
          <p:cNvPr id="116740" name="Rectangle 3"/>
          <p:cNvSpPr>
            <a:spLocks noChangeArrowheads="1"/>
          </p:cNvSpPr>
          <p:nvPr/>
        </p:nvSpPr>
        <p:spPr bwMode="auto">
          <a:xfrm>
            <a:off x="457200" y="228600"/>
            <a:ext cx="8015288" cy="914400"/>
          </a:xfrm>
          <a:prstGeom prst="rect">
            <a:avLst/>
          </a:prstGeom>
          <a:noFill/>
          <a:ln w="9525">
            <a:noFill/>
            <a:miter lim="800000"/>
            <a:headEnd/>
            <a:tailEnd/>
          </a:ln>
        </p:spPr>
        <p:txBody>
          <a:bodyPr anchor="ctr"/>
          <a:lstStyle/>
          <a:p>
            <a:r>
              <a:rPr lang="en-US" sz="4200" b="1" dirty="0">
                <a:solidFill>
                  <a:srgbClr val="303030"/>
                </a:solidFill>
                <a:latin typeface="OCR A Extended" pitchFamily="50" charset="0"/>
              </a:rPr>
              <a:t>e-Time </a:t>
            </a:r>
            <a:r>
              <a:rPr lang="en-US" sz="4200" dirty="0">
                <a:solidFill>
                  <a:srgbClr val="303030"/>
                </a:solidFill>
                <a:latin typeface="+mj-lt"/>
              </a:rPr>
              <a:t>= </a:t>
            </a:r>
            <a:r>
              <a:rPr lang="en-US" sz="3600" dirty="0">
                <a:solidFill>
                  <a:srgbClr val="303030"/>
                </a:solidFill>
                <a:latin typeface="+mj-lt"/>
              </a:rPr>
              <a:t>money </a:t>
            </a:r>
          </a:p>
        </p:txBody>
      </p:sp>
      <p:sp>
        <p:nvSpPr>
          <p:cNvPr id="116741" name="WordArt 4"/>
          <p:cNvSpPr>
            <a:spLocks noChangeArrowheads="1" noChangeShapeType="1" noTextEdit="1"/>
          </p:cNvSpPr>
          <p:nvPr/>
        </p:nvSpPr>
        <p:spPr bwMode="auto">
          <a:xfrm>
            <a:off x="1981200" y="2895600"/>
            <a:ext cx="4572000" cy="16764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1E40BE"/>
                </a:solidFill>
                <a:effectLst>
                  <a:outerShdw dist="45791" dir="2021404" algn="ctr" rotWithShape="0">
                    <a:srgbClr val="B2B2B2">
                      <a:alpha val="79999"/>
                    </a:srgbClr>
                  </a:outerShdw>
                </a:effectLst>
                <a:latin typeface="Times New Roman"/>
                <a:cs typeface="Times New Roman"/>
              </a:rPr>
              <a:t>NO TIME, </a:t>
            </a:r>
          </a:p>
          <a:p>
            <a:pPr algn="ctr"/>
            <a:r>
              <a:rPr lang="en-US" sz="3600" kern="10">
                <a:ln w="9525">
                  <a:noFill/>
                  <a:round/>
                  <a:headEnd/>
                  <a:tailEnd/>
                </a:ln>
                <a:solidFill>
                  <a:srgbClr val="1E40BE"/>
                </a:solidFill>
                <a:effectLst>
                  <a:outerShdw dist="45791" dir="2021404" algn="ctr" rotWithShape="0">
                    <a:srgbClr val="B2B2B2">
                      <a:alpha val="79999"/>
                    </a:srgbClr>
                  </a:outerShdw>
                </a:effectLst>
                <a:latin typeface="Times New Roman"/>
                <a:cs typeface="Times New Roman"/>
              </a:rPr>
              <a:t>NO PAY</a:t>
            </a:r>
          </a:p>
        </p:txBody>
      </p:sp>
      <p:pic>
        <p:nvPicPr>
          <p:cNvPr id="116742" name="Picture 5" descr="MCj01395990000[1]"/>
          <p:cNvPicPr>
            <a:picLocks noChangeAspect="1" noChangeArrowheads="1"/>
          </p:cNvPicPr>
          <p:nvPr/>
        </p:nvPicPr>
        <p:blipFill>
          <a:blip r:embed="rId3" cstate="print"/>
          <a:srcRect/>
          <a:stretch>
            <a:fillRect/>
          </a:stretch>
        </p:blipFill>
        <p:spPr bwMode="auto">
          <a:xfrm>
            <a:off x="6400800" y="2209800"/>
            <a:ext cx="2246313" cy="2998788"/>
          </a:xfrm>
          <a:prstGeom prst="rect">
            <a:avLst/>
          </a:prstGeom>
          <a:noFill/>
          <a:ln w="9525">
            <a:noFill/>
            <a:miter lim="800000"/>
            <a:headEnd/>
            <a:tailEnd/>
          </a:ln>
        </p:spPr>
      </p:pic>
    </p:spTree>
    <p:extLst>
      <p:ext uri="{BB962C8B-B14F-4D97-AF65-F5344CB8AC3E}">
        <p14:creationId xmlns:p14="http://schemas.microsoft.com/office/powerpoint/2010/main" val="122349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4"/>
          <p:cNvSpPr>
            <a:spLocks noGrp="1" noChangeArrowheads="1"/>
          </p:cNvSpPr>
          <p:nvPr>
            <p:ph type="title"/>
          </p:nvPr>
        </p:nvSpPr>
        <p:spPr/>
        <p:txBody>
          <a:bodyPr/>
          <a:lstStyle/>
          <a:p>
            <a:pPr eaLnBrk="1" hangingPunct="1"/>
            <a:r>
              <a:rPr lang="en-US" sz="3600" dirty="0" smtClean="0"/>
              <a:t>e-Performance</a:t>
            </a:r>
          </a:p>
        </p:txBody>
      </p:sp>
      <p:sp>
        <p:nvSpPr>
          <p:cNvPr id="120836" name="Rectangle 5"/>
          <p:cNvSpPr>
            <a:spLocks noGrp="1" noChangeArrowheads="1"/>
          </p:cNvSpPr>
          <p:nvPr>
            <p:ph type="body" sz="half" idx="1"/>
          </p:nvPr>
        </p:nvSpPr>
        <p:spPr/>
        <p:txBody>
          <a:bodyPr/>
          <a:lstStyle/>
          <a:p>
            <a:pPr eaLnBrk="1" hangingPunct="1"/>
            <a:r>
              <a:rPr lang="en-US" sz="2000" u="sng" dirty="0" smtClean="0"/>
              <a:t>What is e-Performance</a:t>
            </a:r>
            <a:r>
              <a:rPr lang="en-US" sz="2000" dirty="0" smtClean="0"/>
              <a:t>?      </a:t>
            </a:r>
          </a:p>
          <a:p>
            <a:pPr eaLnBrk="1" hangingPunct="1">
              <a:buNone/>
            </a:pPr>
            <a:r>
              <a:rPr lang="en-US" sz="2000" dirty="0" smtClean="0"/>
              <a:t>     The performance management</a:t>
            </a:r>
          </a:p>
          <a:p>
            <a:pPr lvl="1" eaLnBrk="1" hangingPunct="1">
              <a:spcBef>
                <a:spcPts val="0"/>
              </a:spcBef>
              <a:buNone/>
            </a:pPr>
            <a:r>
              <a:rPr lang="en-US" sz="2000" dirty="0" smtClean="0"/>
              <a:t>module in PeopleSoft.</a:t>
            </a:r>
          </a:p>
          <a:p>
            <a:pPr lvl="1" eaLnBrk="1" hangingPunct="1">
              <a:spcBef>
                <a:spcPts val="0"/>
              </a:spcBef>
              <a:buNone/>
            </a:pPr>
            <a:endParaRPr lang="en-US" sz="2000" dirty="0" smtClean="0"/>
          </a:p>
          <a:p>
            <a:r>
              <a:rPr lang="en-US" sz="2000" u="sng" dirty="0" smtClean="0"/>
              <a:t>How is e-Performance used</a:t>
            </a:r>
            <a:r>
              <a:rPr lang="en-US" sz="2000" dirty="0" smtClean="0"/>
              <a:t>?</a:t>
            </a:r>
          </a:p>
          <a:p>
            <a:pPr lvl="1">
              <a:spcBef>
                <a:spcPts val="0"/>
              </a:spcBef>
              <a:buNone/>
            </a:pPr>
            <a:r>
              <a:rPr lang="en-US" sz="2000" dirty="0" smtClean="0"/>
              <a:t>To plan, track and </a:t>
            </a:r>
          </a:p>
          <a:p>
            <a:pPr lvl="1">
              <a:spcBef>
                <a:spcPts val="0"/>
              </a:spcBef>
              <a:buNone/>
            </a:pPr>
            <a:r>
              <a:rPr lang="en-US" sz="2000" dirty="0" smtClean="0"/>
              <a:t>evaluate the performance </a:t>
            </a:r>
          </a:p>
          <a:p>
            <a:pPr lvl="1">
              <a:spcBef>
                <a:spcPts val="0"/>
              </a:spcBef>
              <a:buNone/>
            </a:pPr>
            <a:r>
              <a:rPr lang="en-US" sz="2000" dirty="0" smtClean="0"/>
              <a:t>of an employee.</a:t>
            </a:r>
          </a:p>
          <a:p>
            <a:pPr lvl="1" eaLnBrk="1" hangingPunct="1">
              <a:buNone/>
            </a:pPr>
            <a:endParaRPr lang="en-US" sz="2200" dirty="0" smtClean="0"/>
          </a:p>
        </p:txBody>
      </p:sp>
      <p:sp>
        <p:nvSpPr>
          <p:cNvPr id="7" name="Chart Placeholder 6"/>
          <p:cNvSpPr>
            <a:spLocks noGrp="1"/>
          </p:cNvSpPr>
          <p:nvPr>
            <p:ph type="chart" sz="half" idx="2"/>
          </p:nvPr>
        </p:nvSpPr>
        <p:spPr>
          <a:xfrm>
            <a:off x="4648200" y="1447800"/>
            <a:ext cx="3657600" cy="3962400"/>
          </a:xfrm>
        </p:spPr>
      </p:sp>
      <p:sp>
        <p:nvSpPr>
          <p:cNvPr id="6" name="Slide Number Placeholder 4"/>
          <p:cNvSpPr>
            <a:spLocks noGrp="1"/>
          </p:cNvSpPr>
          <p:nvPr>
            <p:ph type="sldNum" sz="quarter" idx="10"/>
          </p:nvPr>
        </p:nvSpPr>
        <p:spPr/>
        <p:txBody>
          <a:bodyPr/>
          <a:lstStyle/>
          <a:p>
            <a:pPr>
              <a:defRPr/>
            </a:pPr>
            <a:fld id="{A23E3ED1-6A08-4D52-BC07-F10E14DAF1DE}" type="slidenum">
              <a:rPr lang="en-US" altLang="en-US">
                <a:solidFill>
                  <a:prstClr val="black">
                    <a:lumMod val="85000"/>
                    <a:lumOff val="15000"/>
                  </a:prstClr>
                </a:solidFill>
              </a:rPr>
              <a:pPr>
                <a:defRPr/>
              </a:pPr>
              <a:t>29</a:t>
            </a:fld>
            <a:endParaRPr lang="en-US" altLang="en-US">
              <a:solidFill>
                <a:prstClr val="black">
                  <a:lumMod val="85000"/>
                  <a:lumOff val="15000"/>
                </a:prstClr>
              </a:solidFill>
            </a:endParaRPr>
          </a:p>
        </p:txBody>
      </p:sp>
      <p:pic>
        <p:nvPicPr>
          <p:cNvPr id="120838" name="Picture 7" descr="j0287005"/>
          <p:cNvPicPr>
            <a:picLocks noChangeAspect="1" noChangeArrowheads="1"/>
          </p:cNvPicPr>
          <p:nvPr/>
        </p:nvPicPr>
        <p:blipFill>
          <a:blip r:embed="rId3" cstate="print"/>
          <a:srcRect/>
          <a:stretch>
            <a:fillRect/>
          </a:stretch>
        </p:blipFill>
        <p:spPr bwMode="auto">
          <a:xfrm rot="-5400000">
            <a:off x="4495800" y="1524000"/>
            <a:ext cx="4038600" cy="3733800"/>
          </a:xfrm>
          <a:prstGeom prst="rect">
            <a:avLst/>
          </a:prstGeom>
          <a:noFill/>
          <a:ln w="9525">
            <a:noFill/>
            <a:miter lim="800000"/>
            <a:headEnd/>
            <a:tailEnd/>
          </a:ln>
        </p:spPr>
      </p:pic>
    </p:spTree>
    <p:extLst>
      <p:ext uri="{BB962C8B-B14F-4D97-AF65-F5344CB8AC3E}">
        <p14:creationId xmlns:p14="http://schemas.microsoft.com/office/powerpoint/2010/main" val="34115216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Schedule</a:t>
            </a:r>
            <a:endParaRPr lang="en-US" dirty="0"/>
          </a:p>
        </p:txBody>
      </p:sp>
      <p:sp>
        <p:nvSpPr>
          <p:cNvPr id="3" name="Content Placeholder 2"/>
          <p:cNvSpPr>
            <a:spLocks noGrp="1"/>
          </p:cNvSpPr>
          <p:nvPr>
            <p:ph idx="1"/>
          </p:nvPr>
        </p:nvSpPr>
        <p:spPr>
          <a:xfrm>
            <a:off x="762000" y="685800"/>
            <a:ext cx="7543800" cy="4419600"/>
          </a:xfrm>
        </p:spPr>
        <p:txBody>
          <a:bodyPr>
            <a:normAutofit/>
          </a:bodyPr>
          <a:lstStyle/>
          <a:p>
            <a:pPr marL="0" indent="0">
              <a:buNone/>
            </a:pPr>
            <a:r>
              <a:rPr lang="en-US" sz="3500" dirty="0" smtClean="0">
                <a:latin typeface="+mj-lt"/>
              </a:rPr>
              <a:t>DDS New Employee Orientation</a:t>
            </a:r>
          </a:p>
          <a:p>
            <a:r>
              <a:rPr lang="en-US" dirty="0" smtClean="0"/>
              <a:t>Introduction to Agency</a:t>
            </a:r>
          </a:p>
          <a:p>
            <a:r>
              <a:rPr lang="en-US" dirty="0" smtClean="0"/>
              <a:t>Benefits</a:t>
            </a:r>
          </a:p>
          <a:p>
            <a:r>
              <a:rPr lang="en-US" dirty="0" smtClean="0"/>
              <a:t>Presentation by Union Representative</a:t>
            </a:r>
          </a:p>
          <a:p>
            <a:r>
              <a:rPr lang="en-US" dirty="0" smtClean="0">
                <a:hlinkClick r:id="rId3"/>
              </a:rPr>
              <a:t>ID Credentials</a:t>
            </a:r>
            <a:endParaRPr lang="en-US" dirty="0" smtClean="0"/>
          </a:p>
          <a:p>
            <a:pPr lvl="1"/>
            <a:r>
              <a:rPr lang="en-US" dirty="0" smtClean="0"/>
              <a:t>Travel to DC Human Resources, 441 </a:t>
            </a:r>
            <a:r>
              <a:rPr lang="en-US" dirty="0"/>
              <a:t>4th </a:t>
            </a:r>
            <a:r>
              <a:rPr lang="en-US" dirty="0" smtClean="0"/>
              <a:t>Street, </a:t>
            </a:r>
            <a:r>
              <a:rPr lang="en-US" dirty="0"/>
              <a:t>NW </a:t>
            </a:r>
            <a:r>
              <a:rPr lang="en-US" dirty="0" smtClean="0"/>
              <a:t>with Form 50 from DDS HR Department </a:t>
            </a:r>
          </a:p>
          <a:p>
            <a:pPr lvl="1"/>
            <a:r>
              <a:rPr lang="en-US" dirty="0" smtClean="0"/>
              <a:t>Upon return, e-mail the 5 digits on the back of your ID to </a:t>
            </a:r>
            <a:r>
              <a:rPr lang="en-US" dirty="0" smtClean="0">
                <a:hlinkClick r:id="rId4"/>
              </a:rPr>
              <a:t>rosel.boone@dc.gov</a:t>
            </a:r>
            <a:r>
              <a:rPr lang="en-US" dirty="0" smtClean="0"/>
              <a:t> for internal building access</a:t>
            </a:r>
          </a:p>
          <a:p>
            <a:pPr lvl="1"/>
            <a:r>
              <a:rPr lang="en-US" dirty="0" smtClean="0"/>
              <a:t>Building Key Cards</a:t>
            </a:r>
          </a:p>
        </p:txBody>
      </p:sp>
      <p:sp>
        <p:nvSpPr>
          <p:cNvPr id="4" name="Slide Number Placeholder 3"/>
          <p:cNvSpPr>
            <a:spLocks noGrp="1"/>
          </p:cNvSpPr>
          <p:nvPr>
            <p:ph type="sldNum" sz="quarter" idx="12"/>
          </p:nvPr>
        </p:nvSpPr>
        <p:spPr/>
        <p:txBody>
          <a:bodyPr/>
          <a:lstStyle/>
          <a:p>
            <a:pPr>
              <a:defRPr/>
            </a:pPr>
            <a:fld id="{54A90F02-3DA9-4EDF-AFC2-F6915CF374F2}" type="slidenum">
              <a:rPr lang="en-US" altLang="en-US" smtClean="0"/>
              <a:pPr>
                <a:defRPr/>
              </a:pPr>
              <a:t>3</a:t>
            </a:fld>
            <a:endParaRPr lang="en-US" altLang="en-US"/>
          </a:p>
        </p:txBody>
      </p:sp>
    </p:spTree>
    <p:extLst>
      <p:ext uri="{BB962C8B-B14F-4D97-AF65-F5344CB8AC3E}">
        <p14:creationId xmlns:p14="http://schemas.microsoft.com/office/powerpoint/2010/main" val="37140086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2"/>
          <p:cNvSpPr>
            <a:spLocks noGrp="1" noChangeArrowheads="1"/>
          </p:cNvSpPr>
          <p:nvPr>
            <p:ph type="title"/>
          </p:nvPr>
        </p:nvSpPr>
        <p:spPr>
          <a:xfrm>
            <a:off x="533400" y="277813"/>
            <a:ext cx="8077200" cy="865187"/>
          </a:xfrm>
        </p:spPr>
        <p:txBody>
          <a:bodyPr/>
          <a:lstStyle/>
          <a:p>
            <a:pPr eaLnBrk="1" hangingPunct="1"/>
            <a:r>
              <a:rPr lang="en-US" sz="3600" dirty="0" smtClean="0"/>
              <a:t>Benefits for District Employees*</a:t>
            </a:r>
            <a:endParaRPr lang="en-US" sz="3800" dirty="0" smtClean="0"/>
          </a:p>
        </p:txBody>
      </p:sp>
      <p:sp>
        <p:nvSpPr>
          <p:cNvPr id="126980" name="Rectangle 3"/>
          <p:cNvSpPr>
            <a:spLocks noGrp="1" noChangeArrowheads="1"/>
          </p:cNvSpPr>
          <p:nvPr>
            <p:ph idx="1"/>
          </p:nvPr>
        </p:nvSpPr>
        <p:spPr>
          <a:xfrm>
            <a:off x="685800" y="1219200"/>
            <a:ext cx="6781800" cy="4800600"/>
          </a:xfrm>
        </p:spPr>
        <p:txBody>
          <a:bodyPr/>
          <a:lstStyle/>
          <a:p>
            <a:pPr eaLnBrk="1" hangingPunct="1">
              <a:lnSpc>
                <a:spcPct val="80000"/>
              </a:lnSpc>
              <a:buFont typeface="Wingdings" pitchFamily="2" charset="2"/>
              <a:buNone/>
            </a:pPr>
            <a:r>
              <a:rPr lang="en-US" sz="3200" dirty="0" smtClean="0">
                <a:latin typeface="Georgia" pitchFamily="18" charset="0"/>
              </a:rPr>
              <a:t>Your HR Team is here to help with…</a:t>
            </a:r>
          </a:p>
          <a:p>
            <a:pPr eaLnBrk="1" hangingPunct="1">
              <a:lnSpc>
                <a:spcPct val="90000"/>
              </a:lnSpc>
              <a:spcBef>
                <a:spcPct val="50000"/>
              </a:spcBef>
            </a:pPr>
            <a:r>
              <a:rPr lang="en-US" sz="2400" dirty="0" smtClean="0">
                <a:latin typeface="Georgia" pitchFamily="18" charset="0"/>
              </a:rPr>
              <a:t>Health, Dental, Optical Benefits </a:t>
            </a:r>
            <a:r>
              <a:rPr lang="en-US" sz="1800" dirty="0" smtClean="0">
                <a:latin typeface="Georgia" pitchFamily="18" charset="0"/>
              </a:rPr>
              <a:t>(includes family and domestic partners)</a:t>
            </a:r>
          </a:p>
          <a:p>
            <a:pPr eaLnBrk="1" hangingPunct="1">
              <a:lnSpc>
                <a:spcPct val="90000"/>
              </a:lnSpc>
              <a:spcBef>
                <a:spcPct val="50000"/>
              </a:spcBef>
            </a:pPr>
            <a:r>
              <a:rPr lang="en-US" sz="2400" dirty="0" smtClean="0">
                <a:latin typeface="Georgia" pitchFamily="18" charset="0"/>
              </a:rPr>
              <a:t>Group Life Insurance</a:t>
            </a:r>
          </a:p>
          <a:p>
            <a:pPr eaLnBrk="1" hangingPunct="1">
              <a:lnSpc>
                <a:spcPct val="90000"/>
              </a:lnSpc>
              <a:spcBef>
                <a:spcPct val="50000"/>
              </a:spcBef>
            </a:pPr>
            <a:r>
              <a:rPr lang="en-US" sz="2400" dirty="0" smtClean="0">
                <a:latin typeface="Georgia" pitchFamily="18" charset="0"/>
              </a:rPr>
              <a:t>Flexible Spending Accounts </a:t>
            </a:r>
          </a:p>
          <a:p>
            <a:pPr eaLnBrk="1" hangingPunct="1">
              <a:lnSpc>
                <a:spcPct val="90000"/>
              </a:lnSpc>
              <a:spcBef>
                <a:spcPct val="50000"/>
              </a:spcBef>
            </a:pPr>
            <a:r>
              <a:rPr lang="en-US" sz="2400" dirty="0" smtClean="0">
                <a:latin typeface="Georgia" pitchFamily="18" charset="0"/>
              </a:rPr>
              <a:t>Short and Long Term Disability Insurance</a:t>
            </a:r>
          </a:p>
          <a:p>
            <a:pPr eaLnBrk="1" hangingPunct="1">
              <a:lnSpc>
                <a:spcPct val="90000"/>
              </a:lnSpc>
              <a:spcBef>
                <a:spcPct val="50000"/>
              </a:spcBef>
            </a:pPr>
            <a:r>
              <a:rPr lang="en-US" sz="2400" dirty="0" smtClean="0">
                <a:latin typeface="Georgia" pitchFamily="18" charset="0"/>
              </a:rPr>
              <a:t>Defined/ Deferred Compensation Plan</a:t>
            </a:r>
          </a:p>
          <a:p>
            <a:pPr eaLnBrk="1" hangingPunct="1">
              <a:lnSpc>
                <a:spcPct val="90000"/>
              </a:lnSpc>
              <a:spcBef>
                <a:spcPct val="50000"/>
              </a:spcBef>
            </a:pPr>
            <a:r>
              <a:rPr lang="en-US" sz="2400" dirty="0" smtClean="0">
                <a:latin typeface="Georgia" pitchFamily="18" charset="0"/>
              </a:rPr>
              <a:t>Indemnity Plan</a:t>
            </a:r>
          </a:p>
          <a:p>
            <a:pPr eaLnBrk="1" hangingPunct="1">
              <a:lnSpc>
                <a:spcPct val="90000"/>
              </a:lnSpc>
              <a:spcBef>
                <a:spcPct val="50000"/>
              </a:spcBef>
            </a:pPr>
            <a:r>
              <a:rPr lang="en-US" sz="2400" dirty="0" smtClean="0">
                <a:latin typeface="Georgia" pitchFamily="18" charset="0"/>
              </a:rPr>
              <a:t>Commuter Benefits</a:t>
            </a:r>
          </a:p>
        </p:txBody>
      </p:sp>
      <p:sp>
        <p:nvSpPr>
          <p:cNvPr id="5" name="Slide Number Placeholder 3"/>
          <p:cNvSpPr>
            <a:spLocks noGrp="1"/>
          </p:cNvSpPr>
          <p:nvPr>
            <p:ph type="sldNum" sz="quarter" idx="12"/>
          </p:nvPr>
        </p:nvSpPr>
        <p:spPr/>
        <p:txBody>
          <a:bodyPr/>
          <a:lstStyle/>
          <a:p>
            <a:pPr>
              <a:defRPr/>
            </a:pPr>
            <a:fld id="{30C261C8-BD2C-47CA-B0B7-634377012D78}" type="slidenum">
              <a:rPr lang="en-US" altLang="en-US">
                <a:solidFill>
                  <a:prstClr val="black">
                    <a:lumMod val="85000"/>
                    <a:lumOff val="15000"/>
                  </a:prstClr>
                </a:solidFill>
              </a:rPr>
              <a:pPr>
                <a:defRPr/>
              </a:pPr>
              <a:t>30</a:t>
            </a:fld>
            <a:endParaRPr lang="en-US" altLang="en-US">
              <a:solidFill>
                <a:prstClr val="black">
                  <a:lumMod val="85000"/>
                  <a:lumOff val="15000"/>
                </a:prstClr>
              </a:solidFill>
            </a:endParaRPr>
          </a:p>
        </p:txBody>
      </p:sp>
      <p:pic>
        <p:nvPicPr>
          <p:cNvPr id="126981" name="Picture 4" descr="MCBD10517_0000[1]"/>
          <p:cNvPicPr>
            <a:picLocks noChangeAspect="1" noChangeArrowheads="1"/>
          </p:cNvPicPr>
          <p:nvPr/>
        </p:nvPicPr>
        <p:blipFill>
          <a:blip r:embed="rId3" cstate="print"/>
          <a:srcRect/>
          <a:stretch>
            <a:fillRect/>
          </a:stretch>
        </p:blipFill>
        <p:spPr bwMode="auto">
          <a:xfrm>
            <a:off x="5943600" y="4419600"/>
            <a:ext cx="2133600" cy="1373981"/>
          </a:xfrm>
          <a:prstGeom prst="rect">
            <a:avLst/>
          </a:prstGeom>
          <a:noFill/>
          <a:ln w="9525">
            <a:noFill/>
            <a:miter lim="800000"/>
            <a:headEnd/>
            <a:tailEnd/>
          </a:ln>
        </p:spPr>
      </p:pic>
      <p:sp>
        <p:nvSpPr>
          <p:cNvPr id="2" name="TextBox 1"/>
          <p:cNvSpPr txBox="1"/>
          <p:nvPr/>
        </p:nvSpPr>
        <p:spPr>
          <a:xfrm>
            <a:off x="762000" y="5822156"/>
            <a:ext cx="5791200" cy="338554"/>
          </a:xfrm>
          <a:prstGeom prst="rect">
            <a:avLst/>
          </a:prstGeom>
          <a:noFill/>
        </p:spPr>
        <p:txBody>
          <a:bodyPr wrap="square" rtlCol="0">
            <a:spAutoFit/>
          </a:bodyPr>
          <a:lstStyle/>
          <a:p>
            <a:r>
              <a:rPr lang="en-US" dirty="0" smtClean="0">
                <a:solidFill>
                  <a:prstClr val="black"/>
                </a:solidFill>
              </a:rPr>
              <a:t>*Benefits are not available to contracted employees</a:t>
            </a:r>
            <a:endParaRPr lang="en-US" dirty="0">
              <a:solidFill>
                <a:prstClr val="black"/>
              </a:solidFill>
            </a:endParaRPr>
          </a:p>
        </p:txBody>
      </p:sp>
    </p:spTree>
    <p:extLst>
      <p:ext uri="{BB962C8B-B14F-4D97-AF65-F5344CB8AC3E}">
        <p14:creationId xmlns:p14="http://schemas.microsoft.com/office/powerpoint/2010/main" val="21477761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2"/>
          <p:cNvSpPr>
            <a:spLocks noGrp="1" noChangeArrowheads="1"/>
          </p:cNvSpPr>
          <p:nvPr>
            <p:ph type="title"/>
          </p:nvPr>
        </p:nvSpPr>
        <p:spPr>
          <a:xfrm>
            <a:off x="457200" y="304800"/>
            <a:ext cx="4724400" cy="762000"/>
          </a:xfrm>
        </p:spPr>
        <p:txBody>
          <a:bodyPr/>
          <a:lstStyle/>
          <a:p>
            <a:pPr eaLnBrk="1" hangingPunct="1"/>
            <a:r>
              <a:rPr lang="en-US" sz="3600" dirty="0" smtClean="0"/>
              <a:t>Health Benefits</a:t>
            </a:r>
          </a:p>
        </p:txBody>
      </p:sp>
      <p:sp>
        <p:nvSpPr>
          <p:cNvPr id="128004" name="Rectangle 3"/>
          <p:cNvSpPr>
            <a:spLocks noGrp="1" noChangeArrowheads="1"/>
          </p:cNvSpPr>
          <p:nvPr>
            <p:ph idx="1"/>
          </p:nvPr>
        </p:nvSpPr>
        <p:spPr>
          <a:xfrm>
            <a:off x="457200" y="838200"/>
            <a:ext cx="8229600" cy="5334000"/>
          </a:xfrm>
        </p:spPr>
        <p:txBody>
          <a:bodyPr/>
          <a:lstStyle/>
          <a:p>
            <a:pPr eaLnBrk="1" hangingPunct="1">
              <a:lnSpc>
                <a:spcPct val="90000"/>
              </a:lnSpc>
              <a:buFont typeface="Wingdings" pitchFamily="2" charset="2"/>
              <a:buNone/>
            </a:pPr>
            <a:r>
              <a:rPr lang="en-US" sz="2800" dirty="0" smtClean="0">
                <a:latin typeface="Georgia" pitchFamily="18" charset="0"/>
              </a:rPr>
              <a:t>	</a:t>
            </a:r>
            <a:r>
              <a:rPr lang="en-US" sz="1800" u="sng" dirty="0" smtClean="0">
                <a:latin typeface="Georgia" pitchFamily="18" charset="0"/>
              </a:rPr>
              <a:t>Current Plans available: </a:t>
            </a:r>
          </a:p>
          <a:p>
            <a:pPr eaLnBrk="1" hangingPunct="1">
              <a:lnSpc>
                <a:spcPct val="90000"/>
              </a:lnSpc>
              <a:buFont typeface="Wingdings" pitchFamily="2" charset="2"/>
              <a:buNone/>
            </a:pPr>
            <a:r>
              <a:rPr lang="en-US" sz="1800" dirty="0" smtClean="0">
                <a:latin typeface="Georgia" pitchFamily="18" charset="0"/>
              </a:rPr>
              <a:t>	Health Plans: 	Aetna Healthcare (HMO/PPO/CDHP)</a:t>
            </a:r>
          </a:p>
          <a:p>
            <a:pPr eaLnBrk="1" hangingPunct="1">
              <a:lnSpc>
                <a:spcPct val="90000"/>
              </a:lnSpc>
              <a:buFont typeface="Wingdings" pitchFamily="2" charset="2"/>
              <a:buNone/>
            </a:pPr>
            <a:r>
              <a:rPr lang="en-US" sz="1800" dirty="0" smtClean="0">
                <a:latin typeface="Georgia" pitchFamily="18" charset="0"/>
              </a:rPr>
              <a:t>		         	Kaiser Permanente (HMO)</a:t>
            </a:r>
          </a:p>
          <a:p>
            <a:pPr eaLnBrk="1" hangingPunct="1">
              <a:lnSpc>
                <a:spcPct val="90000"/>
              </a:lnSpc>
              <a:buFont typeface="Wingdings" pitchFamily="2" charset="2"/>
              <a:buNone/>
            </a:pPr>
            <a:r>
              <a:rPr lang="en-US" sz="1800" dirty="0" smtClean="0">
                <a:latin typeface="Georgia" pitchFamily="18" charset="0"/>
              </a:rPr>
              <a:t>		         	United Healthcare (HMO Choice Plan)</a:t>
            </a:r>
          </a:p>
          <a:p>
            <a:pPr eaLnBrk="1" hangingPunct="1">
              <a:lnSpc>
                <a:spcPct val="90000"/>
              </a:lnSpc>
              <a:buFont typeface="Wingdings" pitchFamily="2" charset="2"/>
              <a:buNone/>
            </a:pPr>
            <a:r>
              <a:rPr lang="en-US" sz="1800" dirty="0" smtClean="0">
                <a:latin typeface="Georgia" pitchFamily="18" charset="0"/>
              </a:rPr>
              <a:t>      </a:t>
            </a:r>
            <a:r>
              <a:rPr lang="en-US" sz="1800" i="1" dirty="0" smtClean="0">
                <a:latin typeface="Georgia" pitchFamily="18" charset="0"/>
              </a:rPr>
              <a:t>DC government contributes up to 75% towards premium cost</a:t>
            </a:r>
            <a:r>
              <a:rPr lang="en-US" sz="1800" dirty="0" smtClean="0">
                <a:latin typeface="Georgia" pitchFamily="18" charset="0"/>
              </a:rPr>
              <a:t>                   	</a:t>
            </a:r>
          </a:p>
          <a:p>
            <a:pPr eaLnBrk="1" hangingPunct="1">
              <a:lnSpc>
                <a:spcPct val="90000"/>
              </a:lnSpc>
              <a:buFont typeface="Wingdings" pitchFamily="2" charset="2"/>
              <a:buNone/>
            </a:pPr>
            <a:r>
              <a:rPr lang="en-US" sz="1800" dirty="0" smtClean="0">
                <a:latin typeface="Georgia" pitchFamily="18" charset="0"/>
              </a:rPr>
              <a:t>	The District provides comprehensive optical and dental coverage for all non-union employees and union employees covered by the compensation unit 1 and 2 agreement.  </a:t>
            </a:r>
          </a:p>
          <a:p>
            <a:pPr eaLnBrk="1" hangingPunct="1">
              <a:lnSpc>
                <a:spcPct val="90000"/>
              </a:lnSpc>
              <a:buFont typeface="Wingdings" pitchFamily="2" charset="2"/>
              <a:buNone/>
            </a:pPr>
            <a:endParaRPr lang="en-US" sz="1800" dirty="0" smtClean="0">
              <a:latin typeface="Georgia" pitchFamily="18" charset="0"/>
            </a:endParaRPr>
          </a:p>
          <a:p>
            <a:pPr eaLnBrk="1" hangingPunct="1">
              <a:lnSpc>
                <a:spcPct val="90000"/>
              </a:lnSpc>
              <a:buFont typeface="Wingdings" pitchFamily="2" charset="2"/>
              <a:buNone/>
            </a:pPr>
            <a:r>
              <a:rPr lang="en-US" sz="1800" dirty="0" smtClean="0">
                <a:latin typeface="Georgia" pitchFamily="18" charset="0"/>
              </a:rPr>
              <a:t>	</a:t>
            </a:r>
            <a:r>
              <a:rPr lang="en-US" sz="1800" i="1" dirty="0" smtClean="0">
                <a:latin typeface="Georgia" pitchFamily="18" charset="0"/>
              </a:rPr>
              <a:t>The District pays 100% of the premium cost for the employee for the following:</a:t>
            </a:r>
            <a:endParaRPr lang="en-US" sz="1800" dirty="0" smtClean="0">
              <a:latin typeface="Georgia" pitchFamily="18" charset="0"/>
            </a:endParaRPr>
          </a:p>
          <a:p>
            <a:pPr eaLnBrk="1" hangingPunct="1">
              <a:lnSpc>
                <a:spcPct val="90000"/>
              </a:lnSpc>
              <a:buFont typeface="Wingdings" pitchFamily="2" charset="2"/>
              <a:buNone/>
            </a:pPr>
            <a:r>
              <a:rPr lang="en-US" sz="1800" dirty="0" smtClean="0">
                <a:latin typeface="Georgia" pitchFamily="18" charset="0"/>
              </a:rPr>
              <a:t>	</a:t>
            </a:r>
            <a:r>
              <a:rPr lang="en-US" sz="1800" b="1" dirty="0" smtClean="0">
                <a:latin typeface="Georgia" pitchFamily="18" charset="0"/>
              </a:rPr>
              <a:t>Dental Plan</a:t>
            </a:r>
            <a:r>
              <a:rPr lang="en-US" sz="1800" dirty="0" smtClean="0">
                <a:latin typeface="Georgia" pitchFamily="18" charset="0"/>
              </a:rPr>
              <a:t>:	</a:t>
            </a:r>
            <a:r>
              <a:rPr lang="en-US" sz="1800" i="1" dirty="0" smtClean="0">
                <a:latin typeface="Georgia" pitchFamily="18" charset="0"/>
              </a:rPr>
              <a:t>Cigna Dental Health, Inc</a:t>
            </a:r>
            <a:r>
              <a:rPr lang="en-US" sz="1800" dirty="0" smtClean="0">
                <a:latin typeface="Georgia" pitchFamily="18" charset="0"/>
              </a:rPr>
              <a:t>. (PPO Dental is optional for an additional premium cost)</a:t>
            </a:r>
          </a:p>
          <a:p>
            <a:pPr eaLnBrk="1" hangingPunct="1">
              <a:lnSpc>
                <a:spcPct val="90000"/>
              </a:lnSpc>
              <a:buFont typeface="Wingdings" pitchFamily="2" charset="2"/>
              <a:buNone/>
            </a:pPr>
            <a:r>
              <a:rPr lang="en-US" sz="1800" dirty="0" smtClean="0">
                <a:latin typeface="Georgia" pitchFamily="18" charset="0"/>
              </a:rPr>
              <a:t>	</a:t>
            </a:r>
            <a:r>
              <a:rPr lang="en-US" sz="1800" b="1" dirty="0" smtClean="0">
                <a:latin typeface="Georgia" pitchFamily="18" charset="0"/>
              </a:rPr>
              <a:t>Optical Plan</a:t>
            </a:r>
            <a:r>
              <a:rPr lang="en-US" sz="1800" dirty="0" smtClean="0">
                <a:latin typeface="Georgia" pitchFamily="18" charset="0"/>
              </a:rPr>
              <a:t>:	</a:t>
            </a:r>
            <a:r>
              <a:rPr lang="en-US" sz="1800" i="1" dirty="0" smtClean="0">
                <a:latin typeface="Georgia" pitchFamily="18" charset="0"/>
              </a:rPr>
              <a:t>Quality Plan Administrators</a:t>
            </a:r>
          </a:p>
          <a:p>
            <a:pPr eaLnBrk="1" hangingPunct="1">
              <a:lnSpc>
                <a:spcPct val="90000"/>
              </a:lnSpc>
              <a:buFont typeface="Wingdings" pitchFamily="2" charset="2"/>
              <a:buNone/>
            </a:pPr>
            <a:r>
              <a:rPr lang="en-US" sz="1800" dirty="0" smtClean="0">
                <a:latin typeface="Georgia" pitchFamily="18" charset="0"/>
              </a:rPr>
              <a:t>	</a:t>
            </a:r>
          </a:p>
        </p:txBody>
      </p:sp>
      <p:sp>
        <p:nvSpPr>
          <p:cNvPr id="5" name="Slide Number Placeholder 3"/>
          <p:cNvSpPr>
            <a:spLocks noGrp="1"/>
          </p:cNvSpPr>
          <p:nvPr>
            <p:ph type="sldNum" sz="quarter" idx="12"/>
          </p:nvPr>
        </p:nvSpPr>
        <p:spPr/>
        <p:txBody>
          <a:bodyPr/>
          <a:lstStyle/>
          <a:p>
            <a:pPr>
              <a:defRPr/>
            </a:pPr>
            <a:fld id="{CF2F677F-70AD-4B22-9B64-1C7D2112B0D0}" type="slidenum">
              <a:rPr lang="en-US" altLang="en-US">
                <a:solidFill>
                  <a:prstClr val="black">
                    <a:lumMod val="85000"/>
                    <a:lumOff val="15000"/>
                  </a:prstClr>
                </a:solidFill>
              </a:rPr>
              <a:pPr>
                <a:defRPr/>
              </a:pPr>
              <a:t>31</a:t>
            </a:fld>
            <a:endParaRPr lang="en-US" altLang="en-US">
              <a:solidFill>
                <a:prstClr val="black">
                  <a:lumMod val="85000"/>
                  <a:lumOff val="15000"/>
                </a:prstClr>
              </a:solidFill>
            </a:endParaRPr>
          </a:p>
        </p:txBody>
      </p:sp>
      <p:pic>
        <p:nvPicPr>
          <p:cNvPr id="128005" name="Picture 4" descr="MCj02854760000[1]"/>
          <p:cNvPicPr>
            <a:picLocks noChangeAspect="1" noChangeArrowheads="1"/>
          </p:cNvPicPr>
          <p:nvPr/>
        </p:nvPicPr>
        <p:blipFill>
          <a:blip r:embed="rId3" cstate="print"/>
          <a:srcRect/>
          <a:stretch>
            <a:fillRect/>
          </a:stretch>
        </p:blipFill>
        <p:spPr bwMode="auto">
          <a:xfrm>
            <a:off x="6477000" y="380999"/>
            <a:ext cx="2133599" cy="1540933"/>
          </a:xfrm>
          <a:prstGeom prst="rect">
            <a:avLst/>
          </a:prstGeom>
          <a:noFill/>
          <a:ln w="9525">
            <a:noFill/>
            <a:miter lim="800000"/>
            <a:headEnd/>
            <a:tailEnd/>
          </a:ln>
        </p:spPr>
      </p:pic>
    </p:spTree>
    <p:extLst>
      <p:ext uri="{BB962C8B-B14F-4D97-AF65-F5344CB8AC3E}">
        <p14:creationId xmlns:p14="http://schemas.microsoft.com/office/powerpoint/2010/main" val="41420968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2"/>
          <p:cNvSpPr>
            <a:spLocks noGrp="1" noChangeArrowheads="1"/>
          </p:cNvSpPr>
          <p:nvPr>
            <p:ph type="title"/>
          </p:nvPr>
        </p:nvSpPr>
        <p:spPr>
          <a:xfrm>
            <a:off x="762000" y="5410200"/>
            <a:ext cx="6781800" cy="762000"/>
          </a:xfrm>
        </p:spPr>
        <p:txBody>
          <a:bodyPr/>
          <a:lstStyle/>
          <a:p>
            <a:pPr eaLnBrk="1" hangingPunct="1"/>
            <a:r>
              <a:rPr lang="en-US" sz="3600" dirty="0" smtClean="0"/>
              <a:t>Group Life Insurance</a:t>
            </a:r>
          </a:p>
        </p:txBody>
      </p:sp>
      <p:sp>
        <p:nvSpPr>
          <p:cNvPr id="129028" name="Rectangle 3"/>
          <p:cNvSpPr>
            <a:spLocks noGrp="1" noChangeArrowheads="1"/>
          </p:cNvSpPr>
          <p:nvPr>
            <p:ph idx="1"/>
          </p:nvPr>
        </p:nvSpPr>
        <p:spPr>
          <a:xfrm>
            <a:off x="381000" y="1143000"/>
            <a:ext cx="5334000" cy="4572000"/>
          </a:xfrm>
        </p:spPr>
        <p:txBody>
          <a:bodyPr/>
          <a:lstStyle/>
          <a:p>
            <a:pPr marL="0" indent="0" eaLnBrk="1" hangingPunct="1">
              <a:lnSpc>
                <a:spcPct val="80000"/>
              </a:lnSpc>
              <a:spcBef>
                <a:spcPct val="70000"/>
              </a:spcBef>
              <a:buNone/>
            </a:pPr>
            <a:r>
              <a:rPr lang="en-US" sz="2400" dirty="0" smtClean="0">
                <a:latin typeface="Georgia" pitchFamily="18" charset="0"/>
              </a:rPr>
              <a:t>Employees are eligible for DC Employees Group Life Insurance (DCEGLI). The cost of the monthly premium is shared with the District. </a:t>
            </a:r>
          </a:p>
          <a:p>
            <a:pPr marL="0" indent="0" eaLnBrk="1" hangingPunct="1">
              <a:lnSpc>
                <a:spcPct val="80000"/>
              </a:lnSpc>
              <a:spcBef>
                <a:spcPct val="70000"/>
              </a:spcBef>
              <a:buNone/>
            </a:pPr>
            <a:r>
              <a:rPr lang="en-US" sz="2400" dirty="0" smtClean="0">
                <a:latin typeface="Georgia" pitchFamily="18" charset="0"/>
              </a:rPr>
              <a:t>Employees pay 2/3 of the total cost and the District pays 1/3.</a:t>
            </a:r>
          </a:p>
          <a:p>
            <a:pPr marL="0" indent="0" eaLnBrk="1" hangingPunct="1">
              <a:lnSpc>
                <a:spcPct val="80000"/>
              </a:lnSpc>
              <a:buNone/>
            </a:pPr>
            <a:endParaRPr lang="en-US" sz="2400" dirty="0" smtClean="0">
              <a:latin typeface="Georgia" pitchFamily="18" charset="0"/>
            </a:endParaRPr>
          </a:p>
          <a:p>
            <a:pPr marL="0" indent="0" eaLnBrk="1" hangingPunct="1">
              <a:lnSpc>
                <a:spcPct val="80000"/>
              </a:lnSpc>
              <a:buNone/>
            </a:pPr>
            <a:r>
              <a:rPr lang="en-US" sz="2400" b="1" dirty="0" smtClean="0">
                <a:latin typeface="Georgia" pitchFamily="18" charset="0"/>
              </a:rPr>
              <a:t>Basic </a:t>
            </a:r>
            <a:r>
              <a:rPr lang="en-US" b="1" dirty="0" smtClean="0">
                <a:latin typeface="Georgia" pitchFamily="18" charset="0"/>
              </a:rPr>
              <a:t>Pl</a:t>
            </a:r>
            <a:r>
              <a:rPr lang="en-US" sz="2400" b="1" dirty="0" smtClean="0">
                <a:latin typeface="Georgia" pitchFamily="18" charset="0"/>
              </a:rPr>
              <a:t>an:</a:t>
            </a:r>
          </a:p>
          <a:p>
            <a:pPr marL="0" indent="0" eaLnBrk="1" hangingPunct="1">
              <a:lnSpc>
                <a:spcPct val="80000"/>
              </a:lnSpc>
              <a:buFont typeface="Wingdings" pitchFamily="2" charset="2"/>
              <a:buNone/>
            </a:pPr>
            <a:r>
              <a:rPr lang="en-US" sz="2400" dirty="0" smtClean="0">
                <a:latin typeface="Georgia" pitchFamily="18" charset="0"/>
              </a:rPr>
              <a:t>Term life insurance provides coverage equal to an employee’s annual salary rounded to the next thousand plus an additional $2000.</a:t>
            </a:r>
          </a:p>
        </p:txBody>
      </p:sp>
      <p:sp>
        <p:nvSpPr>
          <p:cNvPr id="6" name="Slide Number Placeholder 3"/>
          <p:cNvSpPr>
            <a:spLocks noGrp="1"/>
          </p:cNvSpPr>
          <p:nvPr>
            <p:ph type="sldNum" sz="quarter" idx="12"/>
          </p:nvPr>
        </p:nvSpPr>
        <p:spPr/>
        <p:txBody>
          <a:bodyPr/>
          <a:lstStyle/>
          <a:p>
            <a:pPr>
              <a:defRPr/>
            </a:pPr>
            <a:fld id="{16816124-3FB2-4B59-90CC-C2998E38AA82}" type="slidenum">
              <a:rPr lang="en-US" altLang="en-US">
                <a:solidFill>
                  <a:prstClr val="black">
                    <a:lumMod val="85000"/>
                    <a:lumOff val="15000"/>
                  </a:prstClr>
                </a:solidFill>
              </a:rPr>
              <a:pPr>
                <a:defRPr/>
              </a:pPr>
              <a:t>32</a:t>
            </a:fld>
            <a:endParaRPr lang="en-US" altLang="en-US">
              <a:solidFill>
                <a:prstClr val="black">
                  <a:lumMod val="85000"/>
                  <a:lumOff val="15000"/>
                </a:prstClr>
              </a:solidFill>
            </a:endParaRPr>
          </a:p>
        </p:txBody>
      </p:sp>
      <p:pic>
        <p:nvPicPr>
          <p:cNvPr id="129030" name="Picture 5" descr="MCBD06700_0000[1]"/>
          <p:cNvPicPr>
            <a:picLocks noChangeAspect="1" noChangeArrowheads="1"/>
          </p:cNvPicPr>
          <p:nvPr/>
        </p:nvPicPr>
        <p:blipFill>
          <a:blip r:embed="rId3" cstate="print"/>
          <a:srcRect/>
          <a:stretch>
            <a:fillRect/>
          </a:stretch>
        </p:blipFill>
        <p:spPr bwMode="auto">
          <a:xfrm>
            <a:off x="5821363" y="990600"/>
            <a:ext cx="3079750" cy="3429000"/>
          </a:xfrm>
          <a:prstGeom prst="rect">
            <a:avLst/>
          </a:prstGeom>
          <a:noFill/>
          <a:ln w="9525">
            <a:noFill/>
            <a:miter lim="800000"/>
            <a:headEnd/>
            <a:tailEnd/>
          </a:ln>
        </p:spPr>
      </p:pic>
    </p:spTree>
    <p:extLst>
      <p:ext uri="{BB962C8B-B14F-4D97-AF65-F5344CB8AC3E}">
        <p14:creationId xmlns:p14="http://schemas.microsoft.com/office/powerpoint/2010/main" val="16686023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2" name="Rectangle 3"/>
          <p:cNvSpPr>
            <a:spLocks noGrp="1" noChangeArrowheads="1"/>
          </p:cNvSpPr>
          <p:nvPr>
            <p:ph idx="1"/>
          </p:nvPr>
        </p:nvSpPr>
        <p:spPr>
          <a:xfrm>
            <a:off x="3733800" y="457200"/>
            <a:ext cx="4114800" cy="5029200"/>
          </a:xfrm>
        </p:spPr>
        <p:txBody>
          <a:bodyPr>
            <a:normAutofit fontScale="40000" lnSpcReduction="20000"/>
          </a:bodyPr>
          <a:lstStyle/>
          <a:p>
            <a:pPr marL="0" indent="0" eaLnBrk="1" hangingPunct="1">
              <a:lnSpc>
                <a:spcPct val="90000"/>
              </a:lnSpc>
              <a:spcBef>
                <a:spcPct val="70000"/>
              </a:spcBef>
              <a:buFont typeface="Wingdings" pitchFamily="2" charset="2"/>
              <a:buNone/>
            </a:pPr>
            <a:endParaRPr lang="en-US" sz="2000" b="1" dirty="0" smtClean="0">
              <a:latin typeface="Georgia" pitchFamily="18" charset="0"/>
            </a:endParaRPr>
          </a:p>
          <a:p>
            <a:pPr marL="0" indent="0" eaLnBrk="1" hangingPunct="1">
              <a:lnSpc>
                <a:spcPct val="90000"/>
              </a:lnSpc>
              <a:spcBef>
                <a:spcPct val="70000"/>
              </a:spcBef>
              <a:buFont typeface="Wingdings" pitchFamily="2" charset="2"/>
              <a:buNone/>
            </a:pPr>
            <a:endParaRPr lang="en-US" sz="2000" b="1" dirty="0" smtClean="0">
              <a:latin typeface="Georgia" pitchFamily="18" charset="0"/>
            </a:endParaRPr>
          </a:p>
          <a:p>
            <a:pPr marL="0" indent="0">
              <a:lnSpc>
                <a:spcPct val="90000"/>
              </a:lnSpc>
              <a:spcBef>
                <a:spcPct val="70000"/>
              </a:spcBef>
              <a:buNone/>
            </a:pPr>
            <a:endParaRPr lang="en-US" sz="2000" dirty="0" smtClean="0">
              <a:latin typeface="Georgia" pitchFamily="18" charset="0"/>
            </a:endParaRPr>
          </a:p>
          <a:p>
            <a:pPr marL="0" indent="0">
              <a:lnSpc>
                <a:spcPct val="90000"/>
              </a:lnSpc>
              <a:spcBef>
                <a:spcPct val="70000"/>
              </a:spcBef>
              <a:buNone/>
            </a:pPr>
            <a:endParaRPr lang="en-US" sz="2000" dirty="0" smtClean="0">
              <a:latin typeface="Georgia" pitchFamily="18" charset="0"/>
            </a:endParaRPr>
          </a:p>
          <a:p>
            <a:pPr marL="0" indent="0">
              <a:lnSpc>
                <a:spcPct val="90000"/>
              </a:lnSpc>
              <a:spcBef>
                <a:spcPct val="70000"/>
              </a:spcBef>
              <a:buNone/>
            </a:pPr>
            <a:r>
              <a:rPr lang="en-US" sz="5000" dirty="0" smtClean="0">
                <a:latin typeface="Georgia" pitchFamily="18" charset="0"/>
              </a:rPr>
              <a:t>Employees with the </a:t>
            </a:r>
            <a:r>
              <a:rPr lang="en-US" sz="5000" b="1" dirty="0" smtClean="0">
                <a:latin typeface="Georgia" pitchFamily="18" charset="0"/>
              </a:rPr>
              <a:t>Basic</a:t>
            </a:r>
            <a:r>
              <a:rPr lang="en-US" sz="5000" dirty="0" smtClean="0">
                <a:latin typeface="Georgia" pitchFamily="18" charset="0"/>
              </a:rPr>
              <a:t> plan can add the following options:</a:t>
            </a:r>
          </a:p>
          <a:p>
            <a:pPr marL="0" indent="0" eaLnBrk="1" hangingPunct="1">
              <a:lnSpc>
                <a:spcPct val="90000"/>
              </a:lnSpc>
              <a:spcBef>
                <a:spcPct val="70000"/>
              </a:spcBef>
              <a:buFont typeface="Wingdings" pitchFamily="2" charset="2"/>
              <a:buNone/>
            </a:pPr>
            <a:r>
              <a:rPr lang="en-US" sz="5000" b="1" dirty="0" smtClean="0">
                <a:latin typeface="Georgia" pitchFamily="18" charset="0"/>
              </a:rPr>
              <a:t>Option A</a:t>
            </a:r>
            <a:r>
              <a:rPr lang="en-US" sz="5000" dirty="0" smtClean="0">
                <a:latin typeface="Georgia" pitchFamily="18" charset="0"/>
              </a:rPr>
              <a:t>:  $10K coverage, rates based on age.</a:t>
            </a:r>
          </a:p>
          <a:p>
            <a:pPr marL="0" indent="0" eaLnBrk="1" hangingPunct="1">
              <a:lnSpc>
                <a:spcPct val="90000"/>
              </a:lnSpc>
              <a:spcBef>
                <a:spcPct val="70000"/>
              </a:spcBef>
              <a:buFont typeface="Wingdings" pitchFamily="2" charset="2"/>
              <a:buNone/>
            </a:pPr>
            <a:r>
              <a:rPr lang="en-US" sz="5000" b="1" dirty="0" smtClean="0">
                <a:latin typeface="Georgia" pitchFamily="18" charset="0"/>
              </a:rPr>
              <a:t>Option B:</a:t>
            </a:r>
            <a:r>
              <a:rPr lang="en-US" sz="5000" dirty="0" smtClean="0">
                <a:latin typeface="Georgia" pitchFamily="18" charset="0"/>
              </a:rPr>
              <a:t> Provides coverage up to five times the employee’s  annual salary, rates determined by age and employee’s salary.</a:t>
            </a:r>
          </a:p>
          <a:p>
            <a:pPr marL="0" indent="0" eaLnBrk="1" hangingPunct="1">
              <a:lnSpc>
                <a:spcPct val="90000"/>
              </a:lnSpc>
              <a:spcBef>
                <a:spcPct val="70000"/>
              </a:spcBef>
              <a:buNone/>
            </a:pPr>
            <a:r>
              <a:rPr lang="en-US" sz="5000" b="1" dirty="0" smtClean="0">
                <a:latin typeface="Georgia" pitchFamily="18" charset="0"/>
              </a:rPr>
              <a:t>Option C: </a:t>
            </a:r>
            <a:r>
              <a:rPr lang="en-US" sz="5000" dirty="0" smtClean="0">
                <a:latin typeface="Georgia" pitchFamily="18" charset="0"/>
              </a:rPr>
              <a:t>Provides three coverage options for eligible spouse (10K, 25K, &amp; 50K) and $10K coverage for each eligible child.  The cost is determined by age and coverage option selected.</a:t>
            </a:r>
          </a:p>
          <a:p>
            <a:pPr marL="0" indent="0" eaLnBrk="1" hangingPunct="1">
              <a:lnSpc>
                <a:spcPct val="90000"/>
              </a:lnSpc>
              <a:spcBef>
                <a:spcPct val="70000"/>
              </a:spcBef>
              <a:buNone/>
            </a:pPr>
            <a:endParaRPr lang="en-US" sz="2000" b="1" dirty="0" smtClean="0">
              <a:latin typeface="Georgia" pitchFamily="18" charset="0"/>
            </a:endParaRPr>
          </a:p>
          <a:p>
            <a:pPr marL="0" indent="0" eaLnBrk="1" hangingPunct="1">
              <a:lnSpc>
                <a:spcPct val="90000"/>
              </a:lnSpc>
              <a:spcBef>
                <a:spcPct val="70000"/>
              </a:spcBef>
              <a:buNone/>
            </a:pPr>
            <a:endParaRPr lang="en-US" sz="2000" b="1" dirty="0" smtClean="0">
              <a:latin typeface="Georgia" pitchFamily="18" charset="0"/>
            </a:endParaRPr>
          </a:p>
          <a:p>
            <a:pPr marL="0" indent="0" eaLnBrk="1" hangingPunct="1">
              <a:lnSpc>
                <a:spcPct val="90000"/>
              </a:lnSpc>
              <a:spcBef>
                <a:spcPct val="70000"/>
              </a:spcBef>
              <a:buNone/>
            </a:pPr>
            <a:endParaRPr lang="en-US" sz="3600" b="1" dirty="0" smtClean="0">
              <a:latin typeface="Georgia" pitchFamily="18" charset="0"/>
            </a:endParaRPr>
          </a:p>
        </p:txBody>
      </p:sp>
      <p:sp>
        <p:nvSpPr>
          <p:cNvPr id="6" name="Slide Number Placeholder 3"/>
          <p:cNvSpPr>
            <a:spLocks noGrp="1"/>
          </p:cNvSpPr>
          <p:nvPr>
            <p:ph type="sldNum" sz="quarter" idx="12"/>
          </p:nvPr>
        </p:nvSpPr>
        <p:spPr/>
        <p:txBody>
          <a:bodyPr/>
          <a:lstStyle/>
          <a:p>
            <a:pPr>
              <a:defRPr/>
            </a:pPr>
            <a:fld id="{6172B7F4-B41B-4436-A1EB-92A03123F09F}" type="slidenum">
              <a:rPr lang="en-US" altLang="en-US">
                <a:solidFill>
                  <a:prstClr val="black">
                    <a:lumMod val="85000"/>
                    <a:lumOff val="15000"/>
                  </a:prstClr>
                </a:solidFill>
              </a:rPr>
              <a:pPr>
                <a:defRPr/>
              </a:pPr>
              <a:t>33</a:t>
            </a:fld>
            <a:endParaRPr lang="en-US" altLang="en-US">
              <a:solidFill>
                <a:prstClr val="black">
                  <a:lumMod val="85000"/>
                  <a:lumOff val="15000"/>
                </a:prstClr>
              </a:solidFill>
            </a:endParaRPr>
          </a:p>
        </p:txBody>
      </p:sp>
      <p:pic>
        <p:nvPicPr>
          <p:cNvPr id="130054" name="Picture 5" descr="MCBD06700_0000[1]"/>
          <p:cNvPicPr>
            <a:picLocks noChangeAspect="1" noChangeArrowheads="1"/>
          </p:cNvPicPr>
          <p:nvPr/>
        </p:nvPicPr>
        <p:blipFill>
          <a:blip r:embed="rId3" cstate="print"/>
          <a:srcRect/>
          <a:stretch>
            <a:fillRect/>
          </a:stretch>
        </p:blipFill>
        <p:spPr bwMode="auto">
          <a:xfrm>
            <a:off x="914400" y="533400"/>
            <a:ext cx="2520778" cy="5486400"/>
          </a:xfrm>
          <a:prstGeom prst="rect">
            <a:avLst/>
          </a:prstGeom>
          <a:noFill/>
          <a:ln w="9525">
            <a:noFill/>
            <a:miter lim="800000"/>
            <a:headEnd/>
            <a:tailEnd/>
          </a:ln>
        </p:spPr>
      </p:pic>
    </p:spTree>
    <p:extLst>
      <p:ext uri="{BB962C8B-B14F-4D97-AF65-F5344CB8AC3E}">
        <p14:creationId xmlns:p14="http://schemas.microsoft.com/office/powerpoint/2010/main" val="21773845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2"/>
          <p:cNvSpPr>
            <a:spLocks noGrp="1" noChangeArrowheads="1"/>
          </p:cNvSpPr>
          <p:nvPr>
            <p:ph type="title"/>
          </p:nvPr>
        </p:nvSpPr>
        <p:spPr>
          <a:xfrm>
            <a:off x="152400" y="152401"/>
            <a:ext cx="8610600" cy="1142999"/>
          </a:xfrm>
        </p:spPr>
        <p:txBody>
          <a:bodyPr>
            <a:normAutofit/>
          </a:bodyPr>
          <a:lstStyle/>
          <a:p>
            <a:pPr eaLnBrk="1" hangingPunct="1"/>
            <a:r>
              <a:rPr lang="en-US" sz="3600" dirty="0" smtClean="0"/>
              <a:t>Short/Long Term Disability Insurance</a:t>
            </a:r>
          </a:p>
        </p:txBody>
      </p:sp>
      <p:sp>
        <p:nvSpPr>
          <p:cNvPr id="131076" name="Rectangle 3"/>
          <p:cNvSpPr>
            <a:spLocks noGrp="1" noChangeArrowheads="1"/>
          </p:cNvSpPr>
          <p:nvPr>
            <p:ph idx="1"/>
          </p:nvPr>
        </p:nvSpPr>
        <p:spPr>
          <a:xfrm>
            <a:off x="304800" y="2514600"/>
            <a:ext cx="8382000" cy="3540125"/>
          </a:xfrm>
        </p:spPr>
        <p:txBody>
          <a:bodyPr>
            <a:normAutofit lnSpcReduction="10000"/>
          </a:bodyPr>
          <a:lstStyle/>
          <a:p>
            <a:pPr eaLnBrk="1" hangingPunct="1">
              <a:lnSpc>
                <a:spcPct val="90000"/>
              </a:lnSpc>
              <a:buFont typeface="Wingdings" pitchFamily="2" charset="2"/>
              <a:buNone/>
            </a:pPr>
            <a:r>
              <a:rPr lang="en-US" sz="2000" dirty="0" smtClean="0">
                <a:latin typeface="Georgia" pitchFamily="18" charset="0"/>
              </a:rPr>
              <a:t>These insurance programs are  </a:t>
            </a:r>
            <a:r>
              <a:rPr lang="en-US" sz="2000" b="1" u="sng" dirty="0" smtClean="0">
                <a:latin typeface="Georgia" pitchFamily="18" charset="0"/>
              </a:rPr>
              <a:t>OPTIONAL</a:t>
            </a:r>
            <a:r>
              <a:rPr lang="en-US" sz="2000" dirty="0" smtClean="0">
                <a:latin typeface="Georgia" pitchFamily="18" charset="0"/>
              </a:rPr>
              <a:t>  for employees.</a:t>
            </a:r>
          </a:p>
          <a:p>
            <a:pPr eaLnBrk="1" hangingPunct="1">
              <a:lnSpc>
                <a:spcPct val="90000"/>
              </a:lnSpc>
              <a:buFont typeface="Wingdings" pitchFamily="2" charset="2"/>
              <a:buNone/>
            </a:pPr>
            <a:endParaRPr lang="en-US" sz="2000" dirty="0" smtClean="0">
              <a:latin typeface="Georgia" pitchFamily="18" charset="0"/>
            </a:endParaRPr>
          </a:p>
          <a:p>
            <a:pPr eaLnBrk="1" hangingPunct="1">
              <a:lnSpc>
                <a:spcPct val="90000"/>
              </a:lnSpc>
              <a:buFont typeface="Wingdings" pitchFamily="2" charset="2"/>
              <a:buNone/>
            </a:pPr>
            <a:r>
              <a:rPr lang="en-US" sz="2000" dirty="0" smtClean="0">
                <a:latin typeface="Georgia" pitchFamily="18" charset="0"/>
              </a:rPr>
              <a:t>Programs  are administered through the </a:t>
            </a:r>
            <a:r>
              <a:rPr lang="en-US" sz="2000" i="1" dirty="0" smtClean="0">
                <a:latin typeface="Georgia" pitchFamily="18" charset="0"/>
              </a:rPr>
              <a:t>Standard Insurance Company. </a:t>
            </a:r>
            <a:r>
              <a:rPr lang="en-US" sz="2000" dirty="0" smtClean="0">
                <a:latin typeface="Georgia" pitchFamily="18" charset="0"/>
              </a:rPr>
              <a:t>	</a:t>
            </a:r>
          </a:p>
          <a:p>
            <a:pPr eaLnBrk="1" hangingPunct="1">
              <a:lnSpc>
                <a:spcPct val="90000"/>
              </a:lnSpc>
            </a:pPr>
            <a:r>
              <a:rPr lang="en-US" sz="2000" dirty="0" smtClean="0">
                <a:latin typeface="Georgia" pitchFamily="18" charset="0"/>
              </a:rPr>
              <a:t>The programs are designed to lessen the financial burden for an employee that may require an extended leave due to injury or illness.  </a:t>
            </a:r>
          </a:p>
          <a:p>
            <a:pPr eaLnBrk="1" hangingPunct="1">
              <a:lnSpc>
                <a:spcPct val="90000"/>
              </a:lnSpc>
              <a:buFont typeface="Wingdings" pitchFamily="2" charset="2"/>
              <a:buNone/>
            </a:pPr>
            <a:endParaRPr lang="en-US" sz="2000" dirty="0" smtClean="0">
              <a:latin typeface="Georgia" pitchFamily="18" charset="0"/>
            </a:endParaRPr>
          </a:p>
          <a:p>
            <a:pPr eaLnBrk="1" hangingPunct="1">
              <a:lnSpc>
                <a:spcPct val="90000"/>
              </a:lnSpc>
            </a:pPr>
            <a:r>
              <a:rPr lang="en-US" sz="2000" dirty="0" smtClean="0">
                <a:latin typeface="Georgia" pitchFamily="18" charset="0"/>
              </a:rPr>
              <a:t>Benefits may be used in conjunction with your annual or sick leave. Income is replaced at </a:t>
            </a:r>
            <a:r>
              <a:rPr lang="en-US" sz="2000" b="1" dirty="0" smtClean="0">
                <a:latin typeface="Georgia" pitchFamily="18" charset="0"/>
              </a:rPr>
              <a:t>66 2/3 </a:t>
            </a:r>
            <a:r>
              <a:rPr lang="en-US" sz="2000" dirty="0" smtClean="0">
                <a:latin typeface="Georgia" pitchFamily="18" charset="0"/>
              </a:rPr>
              <a:t>of the employee base pay. </a:t>
            </a:r>
          </a:p>
          <a:p>
            <a:pPr eaLnBrk="1" hangingPunct="1">
              <a:lnSpc>
                <a:spcPct val="90000"/>
              </a:lnSpc>
              <a:buFont typeface="Wingdings" pitchFamily="2" charset="2"/>
              <a:buNone/>
            </a:pPr>
            <a:endParaRPr lang="en-US" sz="2000" dirty="0" smtClean="0">
              <a:latin typeface="Georgia" pitchFamily="18" charset="0"/>
            </a:endParaRPr>
          </a:p>
          <a:p>
            <a:pPr eaLnBrk="1" hangingPunct="1">
              <a:lnSpc>
                <a:spcPct val="90000"/>
              </a:lnSpc>
            </a:pPr>
            <a:r>
              <a:rPr lang="en-US" sz="2000" dirty="0" smtClean="0">
                <a:latin typeface="Georgia" pitchFamily="18" charset="0"/>
              </a:rPr>
              <a:t>Rates are based on your age and monthly wages.  100% employee funded.</a:t>
            </a:r>
          </a:p>
        </p:txBody>
      </p:sp>
      <p:sp>
        <p:nvSpPr>
          <p:cNvPr id="5" name="Slide Number Placeholder 3"/>
          <p:cNvSpPr>
            <a:spLocks noGrp="1"/>
          </p:cNvSpPr>
          <p:nvPr>
            <p:ph type="sldNum" sz="quarter" idx="12"/>
          </p:nvPr>
        </p:nvSpPr>
        <p:spPr/>
        <p:txBody>
          <a:bodyPr/>
          <a:lstStyle/>
          <a:p>
            <a:pPr>
              <a:defRPr/>
            </a:pPr>
            <a:fld id="{BF4468DB-C175-405F-B701-38D7FDA35D52}" type="slidenum">
              <a:rPr lang="en-US" altLang="en-US">
                <a:solidFill>
                  <a:prstClr val="black">
                    <a:lumMod val="85000"/>
                    <a:lumOff val="15000"/>
                  </a:prstClr>
                </a:solidFill>
              </a:rPr>
              <a:pPr>
                <a:defRPr/>
              </a:pPr>
              <a:t>34</a:t>
            </a:fld>
            <a:endParaRPr lang="en-US" altLang="en-US">
              <a:solidFill>
                <a:prstClr val="black">
                  <a:lumMod val="85000"/>
                  <a:lumOff val="15000"/>
                </a:prstClr>
              </a:solidFill>
            </a:endParaRPr>
          </a:p>
        </p:txBody>
      </p:sp>
      <p:pic>
        <p:nvPicPr>
          <p:cNvPr id="131077" name="Picture 5" descr="MCj02314450000[1]"/>
          <p:cNvPicPr>
            <a:picLocks noChangeAspect="1" noChangeArrowheads="1"/>
          </p:cNvPicPr>
          <p:nvPr/>
        </p:nvPicPr>
        <p:blipFill>
          <a:blip r:embed="rId3" cstate="print"/>
          <a:srcRect/>
          <a:stretch>
            <a:fillRect/>
          </a:stretch>
        </p:blipFill>
        <p:spPr bwMode="auto">
          <a:xfrm>
            <a:off x="6553200" y="1371600"/>
            <a:ext cx="1676400" cy="1143000"/>
          </a:xfrm>
          <a:prstGeom prst="rect">
            <a:avLst/>
          </a:prstGeom>
          <a:noFill/>
          <a:ln w="9525">
            <a:noFill/>
            <a:miter lim="800000"/>
            <a:headEnd/>
            <a:tailEnd/>
          </a:ln>
        </p:spPr>
      </p:pic>
    </p:spTree>
    <p:extLst>
      <p:ext uri="{BB962C8B-B14F-4D97-AF65-F5344CB8AC3E}">
        <p14:creationId xmlns:p14="http://schemas.microsoft.com/office/powerpoint/2010/main" val="16258325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2"/>
          <p:cNvSpPr>
            <a:spLocks noGrp="1" noChangeArrowheads="1"/>
          </p:cNvSpPr>
          <p:nvPr>
            <p:ph type="title"/>
          </p:nvPr>
        </p:nvSpPr>
        <p:spPr/>
        <p:txBody>
          <a:bodyPr/>
          <a:lstStyle/>
          <a:p>
            <a:pPr eaLnBrk="1" hangingPunct="1"/>
            <a:r>
              <a:rPr lang="en-US" sz="3600" dirty="0" smtClean="0"/>
              <a:t>Pay Flex Accounts</a:t>
            </a:r>
          </a:p>
        </p:txBody>
      </p:sp>
      <p:sp>
        <p:nvSpPr>
          <p:cNvPr id="132100" name="Rectangle 3"/>
          <p:cNvSpPr>
            <a:spLocks noGrp="1" noChangeArrowheads="1"/>
          </p:cNvSpPr>
          <p:nvPr>
            <p:ph idx="1"/>
          </p:nvPr>
        </p:nvSpPr>
        <p:spPr>
          <a:xfrm>
            <a:off x="457200" y="2209800"/>
            <a:ext cx="8229600" cy="3962400"/>
          </a:xfrm>
        </p:spPr>
        <p:txBody>
          <a:bodyPr/>
          <a:lstStyle/>
          <a:p>
            <a:pPr eaLnBrk="1" hangingPunct="1"/>
            <a:r>
              <a:rPr lang="en-US" sz="2000" dirty="0" smtClean="0">
                <a:latin typeface="Georgia" pitchFamily="18" charset="0"/>
              </a:rPr>
              <a:t>Health Care Flexible Spending Account Program (HCFSA)</a:t>
            </a:r>
          </a:p>
          <a:p>
            <a:pPr lvl="1" eaLnBrk="1" hangingPunct="1">
              <a:buNone/>
            </a:pPr>
            <a:r>
              <a:rPr lang="en-US" sz="1800" dirty="0" smtClean="0">
                <a:latin typeface="Georgia" pitchFamily="18" charset="0"/>
              </a:rPr>
              <a:t>	Allows you to plan for and cover eligible out-of-pocket medical expenses on a pre-tax basis, with deductions taken from your base salary.</a:t>
            </a:r>
          </a:p>
          <a:p>
            <a:pPr eaLnBrk="1" hangingPunct="1"/>
            <a:endParaRPr lang="en-US" sz="2000" dirty="0" smtClean="0">
              <a:latin typeface="Georgia" pitchFamily="18" charset="0"/>
            </a:endParaRPr>
          </a:p>
          <a:p>
            <a:pPr eaLnBrk="1" hangingPunct="1"/>
            <a:r>
              <a:rPr lang="en-US" sz="2000" dirty="0" smtClean="0">
                <a:latin typeface="Georgia" pitchFamily="18" charset="0"/>
              </a:rPr>
              <a:t>Dependent Care Flexible Spending Account Program (DCFSA)</a:t>
            </a:r>
          </a:p>
          <a:p>
            <a:pPr lvl="1" eaLnBrk="1" hangingPunct="1">
              <a:buNone/>
            </a:pPr>
            <a:r>
              <a:rPr lang="en-US" sz="1800" dirty="0" smtClean="0">
                <a:latin typeface="Georgia" pitchFamily="18" charset="0"/>
              </a:rPr>
              <a:t>	Allows you to pay for eligible dependent care expenses on a pre-tax basis, with deductions taken directly from your base salary. </a:t>
            </a:r>
          </a:p>
          <a:p>
            <a:pPr lvl="1" eaLnBrk="1" hangingPunct="1">
              <a:buNone/>
            </a:pPr>
            <a:endParaRPr lang="en-US" sz="1800" dirty="0" smtClean="0">
              <a:latin typeface="Georgia" pitchFamily="18" charset="0"/>
            </a:endParaRPr>
          </a:p>
        </p:txBody>
      </p:sp>
      <p:sp>
        <p:nvSpPr>
          <p:cNvPr id="5" name="Slide Number Placeholder 3"/>
          <p:cNvSpPr>
            <a:spLocks noGrp="1"/>
          </p:cNvSpPr>
          <p:nvPr>
            <p:ph type="sldNum" sz="quarter" idx="12"/>
          </p:nvPr>
        </p:nvSpPr>
        <p:spPr/>
        <p:txBody>
          <a:bodyPr/>
          <a:lstStyle/>
          <a:p>
            <a:pPr>
              <a:defRPr/>
            </a:pPr>
            <a:fld id="{A0E443E1-E628-4906-9A2F-A7B71482D582}" type="slidenum">
              <a:rPr lang="en-US" altLang="en-US">
                <a:solidFill>
                  <a:prstClr val="black">
                    <a:lumMod val="85000"/>
                    <a:lumOff val="15000"/>
                  </a:prstClr>
                </a:solidFill>
              </a:rPr>
              <a:pPr>
                <a:defRPr/>
              </a:pPr>
              <a:t>35</a:t>
            </a:fld>
            <a:endParaRPr lang="en-US" altLang="en-US">
              <a:solidFill>
                <a:prstClr val="black">
                  <a:lumMod val="85000"/>
                  <a:lumOff val="15000"/>
                </a:prstClr>
              </a:solidFill>
            </a:endParaRPr>
          </a:p>
        </p:txBody>
      </p:sp>
      <p:pic>
        <p:nvPicPr>
          <p:cNvPr id="132101" name="Picture 4" descr="MCj03709960000[1]"/>
          <p:cNvPicPr>
            <a:picLocks noChangeAspect="1" noChangeArrowheads="1"/>
          </p:cNvPicPr>
          <p:nvPr/>
        </p:nvPicPr>
        <p:blipFill>
          <a:blip r:embed="rId3" cstate="print"/>
          <a:srcRect/>
          <a:stretch>
            <a:fillRect/>
          </a:stretch>
        </p:blipFill>
        <p:spPr bwMode="auto">
          <a:xfrm>
            <a:off x="2362200" y="457200"/>
            <a:ext cx="3903663" cy="1820863"/>
          </a:xfrm>
          <a:prstGeom prst="rect">
            <a:avLst/>
          </a:prstGeom>
          <a:noFill/>
          <a:ln w="9525">
            <a:noFill/>
            <a:miter lim="800000"/>
            <a:headEnd/>
            <a:tailEnd/>
          </a:ln>
        </p:spPr>
      </p:pic>
    </p:spTree>
    <p:extLst>
      <p:ext uri="{BB962C8B-B14F-4D97-AF65-F5344CB8AC3E}">
        <p14:creationId xmlns:p14="http://schemas.microsoft.com/office/powerpoint/2010/main" val="40809796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Commuter Benefits Program</a:t>
            </a:r>
            <a:endParaRPr lang="en-US" dirty="0"/>
          </a:p>
        </p:txBody>
      </p:sp>
      <p:sp>
        <p:nvSpPr>
          <p:cNvPr id="3" name="Content Placeholder 2"/>
          <p:cNvSpPr>
            <a:spLocks noGrp="1"/>
          </p:cNvSpPr>
          <p:nvPr>
            <p:ph idx="1"/>
          </p:nvPr>
        </p:nvSpPr>
        <p:spPr>
          <a:xfrm>
            <a:off x="990600" y="2895600"/>
            <a:ext cx="7315200" cy="1676400"/>
          </a:xfrm>
        </p:spPr>
        <p:txBody>
          <a:bodyPr/>
          <a:lstStyle/>
          <a:p>
            <a:r>
              <a:rPr lang="en-US" sz="2000" dirty="0" smtClean="0"/>
              <a:t>All benefits-eligible employees may enroll in the Commuter Benefits Program. </a:t>
            </a:r>
          </a:p>
          <a:p>
            <a:endParaRPr lang="en-US" sz="2000" dirty="0" smtClean="0"/>
          </a:p>
          <a:p>
            <a:r>
              <a:rPr lang="en-US" sz="2000" dirty="0" smtClean="0"/>
              <a:t>For more information, visit: </a:t>
            </a:r>
            <a:r>
              <a:rPr lang="en-US" sz="2000" dirty="0" smtClean="0">
                <a:hlinkClick r:id="rId3" action="ppaction://hlinkfile"/>
              </a:rPr>
              <a:t>Commuter Benefits Program</a:t>
            </a:r>
            <a:endParaRPr lang="en-US" sz="2000" dirty="0" smtClean="0"/>
          </a:p>
          <a:p>
            <a:endParaRPr lang="en-US" dirty="0"/>
          </a:p>
        </p:txBody>
      </p:sp>
      <p:sp>
        <p:nvSpPr>
          <p:cNvPr id="4" name="Slide Number Placeholder 3"/>
          <p:cNvSpPr>
            <a:spLocks noGrp="1"/>
          </p:cNvSpPr>
          <p:nvPr>
            <p:ph type="sldNum" sz="quarter" idx="12"/>
          </p:nvPr>
        </p:nvSpPr>
        <p:spPr/>
        <p:txBody>
          <a:bodyPr/>
          <a:lstStyle/>
          <a:p>
            <a:pPr>
              <a:defRPr/>
            </a:pPr>
            <a:fld id="{54A90F02-3DA9-4EDF-AFC2-F6915CF374F2}" type="slidenum">
              <a:rPr lang="en-US" altLang="en-US" smtClean="0">
                <a:solidFill>
                  <a:prstClr val="black">
                    <a:lumMod val="85000"/>
                    <a:lumOff val="15000"/>
                  </a:prstClr>
                </a:solidFill>
              </a:rPr>
              <a:pPr>
                <a:defRPr/>
              </a:pPr>
              <a:t>36</a:t>
            </a:fld>
            <a:endParaRPr lang="en-US" altLang="en-US">
              <a:solidFill>
                <a:prstClr val="black">
                  <a:lumMod val="85000"/>
                  <a:lumOff val="15000"/>
                </a:prstClr>
              </a:solidFill>
            </a:endParaRPr>
          </a:p>
        </p:txBody>
      </p:sp>
      <p:pic>
        <p:nvPicPr>
          <p:cNvPr id="1026" name="Picture 2" descr="C:\Documents and Settings\sbrownrigg\Local Settings\Temporary Internet Files\Content.IE5\T3BPDAQ4\MP900442392[1].jpg"/>
          <p:cNvPicPr>
            <a:picLocks noChangeAspect="1" noChangeArrowheads="1"/>
          </p:cNvPicPr>
          <p:nvPr/>
        </p:nvPicPr>
        <p:blipFill>
          <a:blip r:embed="rId4" cstate="print"/>
          <a:srcRect/>
          <a:stretch>
            <a:fillRect/>
          </a:stretch>
        </p:blipFill>
        <p:spPr bwMode="auto">
          <a:xfrm>
            <a:off x="1447800" y="457200"/>
            <a:ext cx="5715000" cy="2205039"/>
          </a:xfrm>
          <a:prstGeom prst="rect">
            <a:avLst/>
          </a:prstGeom>
          <a:noFill/>
        </p:spPr>
      </p:pic>
    </p:spTree>
    <p:extLst>
      <p:ext uri="{BB962C8B-B14F-4D97-AF65-F5344CB8AC3E}">
        <p14:creationId xmlns:p14="http://schemas.microsoft.com/office/powerpoint/2010/main" val="7885578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Indemnity Plans</a:t>
            </a:r>
            <a:endParaRPr lang="en-US" dirty="0"/>
          </a:p>
        </p:txBody>
      </p:sp>
      <p:sp>
        <p:nvSpPr>
          <p:cNvPr id="7" name="Content Placeholder 6"/>
          <p:cNvSpPr>
            <a:spLocks noGrp="1"/>
          </p:cNvSpPr>
          <p:nvPr>
            <p:ph idx="1"/>
          </p:nvPr>
        </p:nvSpPr>
        <p:spPr>
          <a:xfrm>
            <a:off x="762000" y="457200"/>
            <a:ext cx="7543800" cy="4114800"/>
          </a:xfrm>
        </p:spPr>
        <p:txBody>
          <a:bodyPr>
            <a:normAutofit fontScale="92500" lnSpcReduction="10000"/>
          </a:bodyPr>
          <a:lstStyle/>
          <a:p>
            <a:pPr>
              <a:buNone/>
            </a:pPr>
            <a:r>
              <a:rPr lang="en-US" sz="2400" dirty="0" smtClean="0"/>
              <a:t>	</a:t>
            </a:r>
          </a:p>
          <a:p>
            <a:pPr>
              <a:buNone/>
            </a:pPr>
            <a:r>
              <a:rPr lang="en-US" dirty="0" smtClean="0"/>
              <a:t>	</a:t>
            </a:r>
            <a:r>
              <a:rPr lang="en-US" sz="2400" dirty="0" smtClean="0"/>
              <a:t>All benefits-eligible employees may enroll in the AFLAC Indemnity Plans.  The plans pay benefits for covered health events. There are five plans available to employees:</a:t>
            </a:r>
          </a:p>
          <a:p>
            <a:pPr>
              <a:buNone/>
            </a:pPr>
            <a:endParaRPr lang="en-US" sz="2400" dirty="0" smtClean="0"/>
          </a:p>
          <a:p>
            <a:r>
              <a:rPr lang="en-US" sz="2400" dirty="0" smtClean="0"/>
              <a:t>Cancer Insurance</a:t>
            </a:r>
          </a:p>
          <a:p>
            <a:r>
              <a:rPr lang="en-US" sz="2400" dirty="0" smtClean="0"/>
              <a:t>Hospital Confinement</a:t>
            </a:r>
          </a:p>
          <a:p>
            <a:r>
              <a:rPr lang="en-US" sz="2400" dirty="0" smtClean="0"/>
              <a:t>Personal Sickness</a:t>
            </a:r>
          </a:p>
          <a:p>
            <a:r>
              <a:rPr lang="en-US" sz="2400" dirty="0" smtClean="0"/>
              <a:t>Personal Accident</a:t>
            </a:r>
          </a:p>
          <a:p>
            <a:r>
              <a:rPr lang="en-US" sz="2400" dirty="0" smtClean="0"/>
              <a:t>Specified Health Event</a:t>
            </a:r>
          </a:p>
          <a:p>
            <a:r>
              <a:rPr lang="en-US" sz="2400" dirty="0" smtClean="0"/>
              <a:t>For more information, visit: </a:t>
            </a:r>
            <a:r>
              <a:rPr lang="en-US" sz="2400" dirty="0" smtClean="0">
                <a:hlinkClick r:id="rId3"/>
              </a:rPr>
              <a:t>AFLAC Indemnity Plans </a:t>
            </a:r>
            <a:endParaRPr lang="en-US" sz="2400" dirty="0" smtClean="0"/>
          </a:p>
          <a:p>
            <a:endParaRPr lang="en-US" dirty="0"/>
          </a:p>
        </p:txBody>
      </p:sp>
      <p:sp>
        <p:nvSpPr>
          <p:cNvPr id="5" name="Slide Number Placeholder 4"/>
          <p:cNvSpPr>
            <a:spLocks noGrp="1"/>
          </p:cNvSpPr>
          <p:nvPr>
            <p:ph type="sldNum" sz="quarter" idx="12"/>
          </p:nvPr>
        </p:nvSpPr>
        <p:spPr/>
        <p:txBody>
          <a:bodyPr/>
          <a:lstStyle/>
          <a:p>
            <a:pPr>
              <a:defRPr/>
            </a:pPr>
            <a:fld id="{C5C30E2E-8F28-49BF-B4C5-F252FD3E4FD5}" type="slidenum">
              <a:rPr lang="en-US" altLang="en-US" smtClean="0">
                <a:solidFill>
                  <a:prstClr val="black">
                    <a:lumMod val="85000"/>
                    <a:lumOff val="15000"/>
                  </a:prstClr>
                </a:solidFill>
              </a:rPr>
              <a:pPr>
                <a:defRPr/>
              </a:pPr>
              <a:t>37</a:t>
            </a:fld>
            <a:endParaRPr lang="en-US" altLang="en-US">
              <a:solidFill>
                <a:prstClr val="black">
                  <a:lumMod val="85000"/>
                  <a:lumOff val="15000"/>
                </a:prstClr>
              </a:solidFill>
            </a:endParaRPr>
          </a:p>
        </p:txBody>
      </p:sp>
    </p:spTree>
    <p:extLst>
      <p:ext uri="{BB962C8B-B14F-4D97-AF65-F5344CB8AC3E}">
        <p14:creationId xmlns:p14="http://schemas.microsoft.com/office/powerpoint/2010/main" val="36249038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5"/>
          <p:cNvSpPr>
            <a:spLocks noGrp="1"/>
          </p:cNvSpPr>
          <p:nvPr>
            <p:ph type="title"/>
          </p:nvPr>
        </p:nvSpPr>
        <p:spPr>
          <a:xfrm>
            <a:off x="609600" y="228600"/>
            <a:ext cx="8229600" cy="712787"/>
          </a:xfrm>
        </p:spPr>
        <p:txBody>
          <a:bodyPr/>
          <a:lstStyle/>
          <a:p>
            <a:r>
              <a:rPr lang="en-US" sz="3200" b="1" u="sng" dirty="0" smtClean="0"/>
              <a:t>DC 401(a) Retirement Plan</a:t>
            </a:r>
            <a:endParaRPr lang="en-US" sz="3200" u="sng" dirty="0" smtClean="0"/>
          </a:p>
        </p:txBody>
      </p:sp>
      <p:sp>
        <p:nvSpPr>
          <p:cNvPr id="135171" name="Content Placeholder 6"/>
          <p:cNvSpPr>
            <a:spLocks noGrp="1"/>
          </p:cNvSpPr>
          <p:nvPr>
            <p:ph idx="1"/>
          </p:nvPr>
        </p:nvSpPr>
        <p:spPr>
          <a:xfrm>
            <a:off x="228600" y="1219200"/>
            <a:ext cx="8229600" cy="2895600"/>
          </a:xfrm>
        </p:spPr>
        <p:txBody>
          <a:bodyPr>
            <a:noAutofit/>
          </a:bodyPr>
          <a:lstStyle/>
          <a:p>
            <a:pPr>
              <a:buNone/>
            </a:pPr>
            <a:r>
              <a:rPr lang="en-US" sz="1800" dirty="0" smtClean="0">
                <a:latin typeface="Georgia" pitchFamily="18" charset="0"/>
              </a:rPr>
              <a:t>	</a:t>
            </a:r>
          </a:p>
          <a:p>
            <a:pPr>
              <a:buNone/>
            </a:pPr>
            <a:endParaRPr lang="en-US" sz="1800" dirty="0" smtClean="0">
              <a:latin typeface="Georgia" pitchFamily="18" charset="0"/>
            </a:endParaRPr>
          </a:p>
          <a:p>
            <a:pPr>
              <a:buNone/>
            </a:pPr>
            <a:endParaRPr lang="en-US" sz="1800" dirty="0" smtClean="0">
              <a:latin typeface="Georgia" pitchFamily="18" charset="0"/>
            </a:endParaRPr>
          </a:p>
          <a:p>
            <a:pPr>
              <a:buNone/>
            </a:pPr>
            <a:endParaRPr lang="en-US" sz="1800" dirty="0" smtClean="0">
              <a:latin typeface="Georgia" pitchFamily="18" charset="0"/>
            </a:endParaRPr>
          </a:p>
          <a:p>
            <a:pPr>
              <a:buNone/>
            </a:pPr>
            <a:endParaRPr lang="en-US" sz="1800" dirty="0" smtClean="0">
              <a:latin typeface="Georgia" pitchFamily="18" charset="0"/>
            </a:endParaRPr>
          </a:p>
          <a:p>
            <a:pPr>
              <a:buNone/>
            </a:pPr>
            <a:endParaRPr lang="en-US" sz="1800" dirty="0" smtClean="0">
              <a:latin typeface="Georgia" pitchFamily="18" charset="0"/>
            </a:endParaRPr>
          </a:p>
          <a:p>
            <a:pPr>
              <a:buNone/>
            </a:pPr>
            <a:endParaRPr lang="en-US" sz="1800" dirty="0" smtClean="0">
              <a:latin typeface="Georgia" pitchFamily="18" charset="0"/>
            </a:endParaRPr>
          </a:p>
          <a:p>
            <a:pPr>
              <a:buNone/>
            </a:pPr>
            <a:r>
              <a:rPr lang="en-US" sz="1800" dirty="0" smtClean="0">
                <a:latin typeface="Georgia" pitchFamily="18" charset="0"/>
              </a:rPr>
              <a:t>	</a:t>
            </a:r>
            <a:r>
              <a:rPr lang="en-US" sz="1600" dirty="0" smtClean="0">
                <a:latin typeface="Georgia" pitchFamily="18" charset="0"/>
              </a:rPr>
              <a:t>The District government's primary retirement plan for eligible employees first hired on or after October 1, 1987, is a "defined contribution" plan, with benefits based on 100% employer-provided contributions plus earnings over the course of the participant's working years. </a:t>
            </a:r>
          </a:p>
          <a:p>
            <a:pPr>
              <a:buNone/>
            </a:pPr>
            <a:endParaRPr lang="en-US" sz="1800" dirty="0" smtClean="0">
              <a:latin typeface="Georgia" pitchFamily="18" charset="0"/>
            </a:endParaRPr>
          </a:p>
          <a:p>
            <a:pPr>
              <a:buNone/>
            </a:pPr>
            <a:r>
              <a:rPr lang="en-US" sz="1800" dirty="0" smtClean="0">
                <a:latin typeface="Georgia" pitchFamily="18" charset="0"/>
              </a:rPr>
              <a:t>	</a:t>
            </a:r>
            <a:r>
              <a:rPr lang="en-US" sz="1600" dirty="0" smtClean="0">
                <a:latin typeface="Georgia" pitchFamily="18" charset="0"/>
              </a:rPr>
              <a:t>The District funds this plan; there is no employee contribution. The current employer-paid contribution is 5% of the base salary. Employees must have one year of continuous service to participate, and they are fully vested in the Defined Contribution Pension Plan after five years of continuous service. </a:t>
            </a:r>
          </a:p>
          <a:p>
            <a:pPr>
              <a:buNone/>
            </a:pPr>
            <a:r>
              <a:rPr lang="en-US" sz="1600" dirty="0" smtClean="0">
                <a:latin typeface="Georgia" pitchFamily="18" charset="0"/>
              </a:rPr>
              <a:t>	</a:t>
            </a:r>
          </a:p>
          <a:p>
            <a:pPr>
              <a:buNone/>
            </a:pPr>
            <a:r>
              <a:rPr lang="en-US" sz="1600" dirty="0" smtClean="0">
                <a:latin typeface="Georgia" pitchFamily="18" charset="0"/>
              </a:rPr>
              <a:t>	The schedule provides graded vesting in plan benefits after two years of service. </a:t>
            </a:r>
          </a:p>
          <a:p>
            <a:pPr>
              <a:buFont typeface="Wingdings" pitchFamily="2" charset="2"/>
              <a:buNone/>
            </a:pPr>
            <a:endParaRPr lang="en-US" sz="1800" dirty="0" smtClean="0">
              <a:latin typeface="Georgia" pitchFamily="18" charset="0"/>
            </a:endParaRPr>
          </a:p>
          <a:p>
            <a:pPr>
              <a:buFont typeface="Wingdings" pitchFamily="2" charset="2"/>
              <a:buNone/>
            </a:pPr>
            <a:r>
              <a:rPr lang="en-US" sz="1800" dirty="0" smtClean="0">
                <a:latin typeface="Georgia" pitchFamily="18" charset="0"/>
              </a:rPr>
              <a:t>	</a:t>
            </a:r>
          </a:p>
          <a:p>
            <a:pPr>
              <a:buFont typeface="Wingdings" pitchFamily="2" charset="2"/>
              <a:buNone/>
            </a:pPr>
            <a:r>
              <a:rPr lang="en-US" sz="1800" dirty="0" smtClean="0"/>
              <a:t> 	</a:t>
            </a:r>
          </a:p>
          <a:p>
            <a:pPr>
              <a:buFont typeface="Wingdings" pitchFamily="2" charset="2"/>
              <a:buNone/>
            </a:pPr>
            <a:r>
              <a:rPr lang="en-US" sz="1800" dirty="0" smtClean="0"/>
              <a:t>	</a:t>
            </a:r>
          </a:p>
          <a:p>
            <a:pPr>
              <a:buFont typeface="Wingdings" pitchFamily="2" charset="2"/>
              <a:buNone/>
            </a:pPr>
            <a:endParaRPr lang="en-US" sz="1800" dirty="0" smtClean="0">
              <a:latin typeface="Georgia" pitchFamily="18" charset="0"/>
            </a:endParaRPr>
          </a:p>
        </p:txBody>
      </p:sp>
      <p:sp>
        <p:nvSpPr>
          <p:cNvPr id="5" name="Slide Number Placeholder 4"/>
          <p:cNvSpPr>
            <a:spLocks noGrp="1"/>
          </p:cNvSpPr>
          <p:nvPr>
            <p:ph type="sldNum" sz="quarter" idx="12"/>
          </p:nvPr>
        </p:nvSpPr>
        <p:spPr/>
        <p:txBody>
          <a:bodyPr/>
          <a:lstStyle/>
          <a:p>
            <a:pPr>
              <a:defRPr/>
            </a:pPr>
            <a:fld id="{AB2355EE-CFB8-4834-B913-C51C7CAACC7C}" type="slidenum">
              <a:rPr lang="en-US" altLang="en-US" smtClean="0">
                <a:solidFill>
                  <a:prstClr val="black">
                    <a:lumMod val="85000"/>
                    <a:lumOff val="15000"/>
                  </a:prstClr>
                </a:solidFill>
              </a:rPr>
              <a:pPr>
                <a:defRPr/>
              </a:pPr>
              <a:t>38</a:t>
            </a:fld>
            <a:endParaRPr lang="en-US" altLang="en-US">
              <a:solidFill>
                <a:prstClr val="black">
                  <a:lumMod val="85000"/>
                  <a:lumOff val="15000"/>
                </a:prstClr>
              </a:solidFill>
            </a:endParaRPr>
          </a:p>
        </p:txBody>
      </p:sp>
      <p:graphicFrame>
        <p:nvGraphicFramePr>
          <p:cNvPr id="8" name="Table 7"/>
          <p:cNvGraphicFramePr>
            <a:graphicFrameLocks noGrp="1"/>
          </p:cNvGraphicFramePr>
          <p:nvPr/>
        </p:nvGraphicFramePr>
        <p:xfrm>
          <a:off x="1371601" y="4495803"/>
          <a:ext cx="5867400" cy="1600198"/>
        </p:xfrm>
        <a:graphic>
          <a:graphicData uri="http://schemas.openxmlformats.org/drawingml/2006/table">
            <a:tbl>
              <a:tblPr firstRow="1" bandRow="1">
                <a:tableStyleId>{5C22544A-7EE6-4342-B048-85BDC9FD1C3A}</a:tableStyleId>
              </a:tblPr>
              <a:tblGrid>
                <a:gridCol w="2971799"/>
                <a:gridCol w="2895601"/>
              </a:tblGrid>
              <a:tr h="600568">
                <a:tc>
                  <a:txBody>
                    <a:bodyPr/>
                    <a:lstStyle/>
                    <a:p>
                      <a:r>
                        <a:rPr lang="en-US" sz="1600" b="1" i="1" kern="1200" dirty="0" smtClean="0">
                          <a:solidFill>
                            <a:schemeClr val="tx1"/>
                          </a:solidFill>
                          <a:latin typeface="+mn-lt"/>
                          <a:ea typeface="+mn-ea"/>
                          <a:cs typeface="+mn-cs"/>
                        </a:rPr>
                        <a:t>Years of Creditable Service</a:t>
                      </a:r>
                    </a:p>
                    <a:p>
                      <a:endParaRPr lang="en-US" sz="1600" dirty="0">
                        <a:solidFill>
                          <a:schemeClr val="tx1"/>
                        </a:solidFill>
                      </a:endParaRPr>
                    </a:p>
                  </a:txBody>
                  <a:tcPr/>
                </a:tc>
                <a:tc>
                  <a:txBody>
                    <a:bodyPr/>
                    <a:lstStyle/>
                    <a:p>
                      <a:r>
                        <a:rPr lang="en-US" sz="1600" b="1" i="1" kern="1200" dirty="0" smtClean="0">
                          <a:solidFill>
                            <a:schemeClr val="tx1"/>
                          </a:solidFill>
                          <a:latin typeface="+mn-lt"/>
                          <a:ea typeface="+mn-ea"/>
                          <a:cs typeface="+mn-cs"/>
                        </a:rPr>
                        <a:t>Percentage of Your Account that is Vested</a:t>
                      </a:r>
                      <a:endParaRPr lang="en-US" sz="1600" dirty="0">
                        <a:solidFill>
                          <a:schemeClr val="tx1"/>
                        </a:solidFill>
                      </a:endParaRPr>
                    </a:p>
                  </a:txBody>
                  <a:tcPr/>
                </a:tc>
              </a:tr>
              <a:tr h="199926">
                <a:tc>
                  <a:txBody>
                    <a:bodyPr/>
                    <a:lstStyle/>
                    <a:p>
                      <a:pPr marL="0" marR="0" algn="ctr">
                        <a:lnSpc>
                          <a:spcPct val="115000"/>
                        </a:lnSpc>
                        <a:spcBef>
                          <a:spcPts val="0"/>
                        </a:spcBef>
                        <a:spcAft>
                          <a:spcPts val="0"/>
                        </a:spcAft>
                      </a:pPr>
                      <a:r>
                        <a:rPr lang="en-US" sz="1100" dirty="0">
                          <a:latin typeface="Calibri"/>
                          <a:ea typeface="Times New Roman"/>
                          <a:cs typeface="Times New Roman"/>
                        </a:rPr>
                        <a:t>Less than 2</a:t>
                      </a:r>
                    </a:p>
                  </a:txBody>
                  <a:tcPr marL="68580" marR="68580" marT="0" marB="0"/>
                </a:tc>
                <a:tc>
                  <a:txBody>
                    <a:bodyPr/>
                    <a:lstStyle/>
                    <a:p>
                      <a:pPr marL="0" marR="0" algn="ctr">
                        <a:lnSpc>
                          <a:spcPct val="115000"/>
                        </a:lnSpc>
                        <a:spcBef>
                          <a:spcPts val="0"/>
                        </a:spcBef>
                        <a:spcAft>
                          <a:spcPts val="0"/>
                        </a:spcAft>
                      </a:pPr>
                      <a:r>
                        <a:rPr lang="en-US" sz="1100" dirty="0">
                          <a:latin typeface="Calibri"/>
                          <a:ea typeface="Times New Roman"/>
                          <a:cs typeface="Times New Roman"/>
                        </a:rPr>
                        <a:t>0%</a:t>
                      </a:r>
                    </a:p>
                  </a:txBody>
                  <a:tcPr marL="68580" marR="68580" marT="0" marB="0"/>
                </a:tc>
              </a:tr>
              <a:tr h="199926">
                <a:tc>
                  <a:txBody>
                    <a:bodyPr/>
                    <a:lstStyle/>
                    <a:p>
                      <a:pPr marL="0" marR="0" algn="ctr">
                        <a:lnSpc>
                          <a:spcPct val="115000"/>
                        </a:lnSpc>
                        <a:spcBef>
                          <a:spcPts val="0"/>
                        </a:spcBef>
                        <a:spcAft>
                          <a:spcPts val="0"/>
                        </a:spcAft>
                      </a:pPr>
                      <a:r>
                        <a:rPr lang="en-US" sz="1100" dirty="0">
                          <a:latin typeface="Calibri"/>
                          <a:ea typeface="Times New Roman"/>
                          <a:cs typeface="Times New Roman"/>
                        </a:rPr>
                        <a:t>2</a:t>
                      </a:r>
                    </a:p>
                  </a:txBody>
                  <a:tcPr marL="68580" marR="68580" marT="0" marB="0"/>
                </a:tc>
                <a:tc>
                  <a:txBody>
                    <a:bodyPr/>
                    <a:lstStyle/>
                    <a:p>
                      <a:pPr marL="0" marR="0" algn="ctr">
                        <a:lnSpc>
                          <a:spcPct val="115000"/>
                        </a:lnSpc>
                        <a:spcBef>
                          <a:spcPts val="0"/>
                        </a:spcBef>
                        <a:spcAft>
                          <a:spcPts val="0"/>
                        </a:spcAft>
                      </a:pPr>
                      <a:r>
                        <a:rPr lang="en-US" sz="1100" dirty="0">
                          <a:latin typeface="Calibri"/>
                          <a:ea typeface="Times New Roman"/>
                          <a:cs typeface="Times New Roman"/>
                        </a:rPr>
                        <a:t>20%</a:t>
                      </a:r>
                    </a:p>
                  </a:txBody>
                  <a:tcPr marL="68580" marR="68580" marT="0" marB="0"/>
                </a:tc>
              </a:tr>
              <a:tr h="199926">
                <a:tc>
                  <a:txBody>
                    <a:bodyPr/>
                    <a:lstStyle/>
                    <a:p>
                      <a:pPr marL="0" marR="0" algn="ctr">
                        <a:lnSpc>
                          <a:spcPct val="115000"/>
                        </a:lnSpc>
                        <a:spcBef>
                          <a:spcPts val="0"/>
                        </a:spcBef>
                        <a:spcAft>
                          <a:spcPts val="0"/>
                        </a:spcAft>
                      </a:pPr>
                      <a:r>
                        <a:rPr lang="en-US" sz="1100">
                          <a:latin typeface="Calibri"/>
                          <a:ea typeface="Times New Roman"/>
                          <a:cs typeface="Times New Roman"/>
                        </a:rPr>
                        <a:t>3</a:t>
                      </a:r>
                    </a:p>
                  </a:txBody>
                  <a:tcPr marL="68580" marR="68580" marT="0" marB="0"/>
                </a:tc>
                <a:tc>
                  <a:txBody>
                    <a:bodyPr/>
                    <a:lstStyle/>
                    <a:p>
                      <a:pPr marL="0" marR="0" algn="ctr">
                        <a:lnSpc>
                          <a:spcPct val="115000"/>
                        </a:lnSpc>
                        <a:spcBef>
                          <a:spcPts val="0"/>
                        </a:spcBef>
                        <a:spcAft>
                          <a:spcPts val="0"/>
                        </a:spcAft>
                      </a:pPr>
                      <a:r>
                        <a:rPr lang="en-US" sz="1100" dirty="0">
                          <a:latin typeface="Calibri"/>
                          <a:ea typeface="Times New Roman"/>
                          <a:cs typeface="Times New Roman"/>
                        </a:rPr>
                        <a:t>40%</a:t>
                      </a:r>
                    </a:p>
                  </a:txBody>
                  <a:tcPr marL="68580" marR="68580" marT="0" marB="0"/>
                </a:tc>
              </a:tr>
              <a:tr h="199926">
                <a:tc>
                  <a:txBody>
                    <a:bodyPr/>
                    <a:lstStyle/>
                    <a:p>
                      <a:pPr marL="0" marR="0" algn="ctr">
                        <a:lnSpc>
                          <a:spcPct val="115000"/>
                        </a:lnSpc>
                        <a:spcBef>
                          <a:spcPts val="0"/>
                        </a:spcBef>
                        <a:spcAft>
                          <a:spcPts val="0"/>
                        </a:spcAft>
                      </a:pPr>
                      <a:r>
                        <a:rPr lang="en-US" sz="1100">
                          <a:latin typeface="Calibri"/>
                          <a:ea typeface="Times New Roman"/>
                          <a:cs typeface="Times New Roman"/>
                        </a:rPr>
                        <a:t>4</a:t>
                      </a:r>
                    </a:p>
                  </a:txBody>
                  <a:tcPr marL="68580" marR="68580" marT="0" marB="0"/>
                </a:tc>
                <a:tc>
                  <a:txBody>
                    <a:bodyPr/>
                    <a:lstStyle/>
                    <a:p>
                      <a:pPr marL="0" marR="0" algn="ctr">
                        <a:lnSpc>
                          <a:spcPct val="115000"/>
                        </a:lnSpc>
                        <a:spcBef>
                          <a:spcPts val="0"/>
                        </a:spcBef>
                        <a:spcAft>
                          <a:spcPts val="0"/>
                        </a:spcAft>
                      </a:pPr>
                      <a:r>
                        <a:rPr lang="en-US" sz="1100">
                          <a:latin typeface="Calibri"/>
                          <a:ea typeface="Times New Roman"/>
                          <a:cs typeface="Times New Roman"/>
                        </a:rPr>
                        <a:t>60%</a:t>
                      </a:r>
                    </a:p>
                  </a:txBody>
                  <a:tcPr marL="68580" marR="68580" marT="0" marB="0"/>
                </a:tc>
              </a:tr>
              <a:tr h="199926">
                <a:tc>
                  <a:txBody>
                    <a:bodyPr/>
                    <a:lstStyle/>
                    <a:p>
                      <a:pPr marL="0" marR="0" algn="ctr">
                        <a:lnSpc>
                          <a:spcPct val="115000"/>
                        </a:lnSpc>
                        <a:spcBef>
                          <a:spcPts val="0"/>
                        </a:spcBef>
                        <a:spcAft>
                          <a:spcPts val="0"/>
                        </a:spcAft>
                      </a:pPr>
                      <a:r>
                        <a:rPr lang="en-US" sz="1100">
                          <a:latin typeface="Calibri"/>
                          <a:ea typeface="Times New Roman"/>
                          <a:cs typeface="Times New Roman"/>
                        </a:rPr>
                        <a:t>5 or more</a:t>
                      </a:r>
                    </a:p>
                  </a:txBody>
                  <a:tcPr marL="68580" marR="68580" marT="0" marB="0"/>
                </a:tc>
                <a:tc>
                  <a:txBody>
                    <a:bodyPr/>
                    <a:lstStyle/>
                    <a:p>
                      <a:pPr marL="0" marR="0" algn="ctr">
                        <a:lnSpc>
                          <a:spcPct val="115000"/>
                        </a:lnSpc>
                        <a:spcBef>
                          <a:spcPts val="0"/>
                        </a:spcBef>
                        <a:spcAft>
                          <a:spcPts val="0"/>
                        </a:spcAft>
                      </a:pPr>
                      <a:r>
                        <a:rPr lang="en-US" sz="1100" dirty="0">
                          <a:latin typeface="Calibri"/>
                          <a:ea typeface="Times New Roman"/>
                          <a:cs typeface="Times New Roman"/>
                        </a:rPr>
                        <a:t>100%</a:t>
                      </a:r>
                    </a:p>
                  </a:txBody>
                  <a:tcPr marL="68580" marR="68580" marT="0" marB="0"/>
                </a:tc>
              </a:tr>
            </a:tbl>
          </a:graphicData>
        </a:graphic>
      </p:graphicFrame>
    </p:spTree>
    <p:extLst>
      <p:ext uri="{BB962C8B-B14F-4D97-AF65-F5344CB8AC3E}">
        <p14:creationId xmlns:p14="http://schemas.microsoft.com/office/powerpoint/2010/main" val="34114562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2"/>
          <p:cNvSpPr>
            <a:spLocks noGrp="1" noChangeArrowheads="1"/>
          </p:cNvSpPr>
          <p:nvPr>
            <p:ph type="title"/>
          </p:nvPr>
        </p:nvSpPr>
        <p:spPr>
          <a:xfrm>
            <a:off x="533400" y="228600"/>
            <a:ext cx="5105400" cy="1139825"/>
          </a:xfrm>
        </p:spPr>
        <p:txBody>
          <a:bodyPr>
            <a:normAutofit fontScale="90000"/>
          </a:bodyPr>
          <a:lstStyle/>
          <a:p>
            <a:pPr eaLnBrk="1" hangingPunct="1"/>
            <a:r>
              <a:rPr lang="en-US" sz="3600" dirty="0" smtClean="0"/>
              <a:t>Tax-Deferred </a:t>
            </a:r>
            <a:br>
              <a:rPr lang="en-US" sz="3600" dirty="0" smtClean="0"/>
            </a:br>
            <a:r>
              <a:rPr lang="en-US" sz="3600" dirty="0" smtClean="0"/>
              <a:t>Compensation Plan</a:t>
            </a:r>
          </a:p>
        </p:txBody>
      </p:sp>
      <p:sp>
        <p:nvSpPr>
          <p:cNvPr id="133124" name="Rectangle 3"/>
          <p:cNvSpPr>
            <a:spLocks noGrp="1" noChangeArrowheads="1"/>
          </p:cNvSpPr>
          <p:nvPr>
            <p:ph idx="1"/>
          </p:nvPr>
        </p:nvSpPr>
        <p:spPr>
          <a:xfrm>
            <a:off x="457200" y="1905000"/>
            <a:ext cx="8229600" cy="4149725"/>
          </a:xfrm>
        </p:spPr>
        <p:txBody>
          <a:bodyPr/>
          <a:lstStyle/>
          <a:p>
            <a:pPr eaLnBrk="1" hangingPunct="1">
              <a:buFont typeface="Wingdings" pitchFamily="2" charset="2"/>
              <a:buNone/>
            </a:pPr>
            <a:r>
              <a:rPr lang="en-US" sz="2000" dirty="0" smtClean="0">
                <a:latin typeface="Georgia" pitchFamily="18" charset="0"/>
              </a:rPr>
              <a:t>	</a:t>
            </a:r>
            <a:r>
              <a:rPr lang="en-US" sz="1800" dirty="0" smtClean="0">
                <a:latin typeface="Georgia" pitchFamily="18" charset="0"/>
              </a:rPr>
              <a:t>All District government employees are eligible to participate in the Deferred Compensation Program (457B), an optional savings program that allows employees to tax-defer income and invest for the future.</a:t>
            </a:r>
          </a:p>
          <a:p>
            <a:pPr eaLnBrk="1" hangingPunct="1">
              <a:buFont typeface="Wingdings" pitchFamily="2" charset="2"/>
              <a:buNone/>
            </a:pPr>
            <a:endParaRPr lang="en-US" sz="1800" dirty="0" smtClean="0">
              <a:latin typeface="Georgia" pitchFamily="18" charset="0"/>
            </a:endParaRPr>
          </a:p>
          <a:p>
            <a:pPr eaLnBrk="1" hangingPunct="1">
              <a:buFont typeface="Wingdings" pitchFamily="2" charset="2"/>
              <a:buNone/>
            </a:pPr>
            <a:r>
              <a:rPr lang="en-US" sz="1800" dirty="0" smtClean="0">
                <a:latin typeface="Georgia" pitchFamily="18" charset="0"/>
              </a:rPr>
              <a:t>	The portion of salary an employee contributes reduces the amount of taxable income in each paycheck.</a:t>
            </a:r>
          </a:p>
          <a:p>
            <a:pPr eaLnBrk="1" hangingPunct="1">
              <a:buFont typeface="Wingdings" pitchFamily="2" charset="2"/>
              <a:buNone/>
            </a:pPr>
            <a:endParaRPr lang="en-US" sz="1800" dirty="0" smtClean="0">
              <a:latin typeface="Georgia" pitchFamily="18" charset="0"/>
            </a:endParaRPr>
          </a:p>
          <a:p>
            <a:pPr eaLnBrk="1" hangingPunct="1">
              <a:buFont typeface="Wingdings" pitchFamily="2" charset="2"/>
              <a:buNone/>
            </a:pPr>
            <a:r>
              <a:rPr lang="en-US" sz="1800" dirty="0" smtClean="0">
                <a:latin typeface="Georgia" pitchFamily="18" charset="0"/>
              </a:rPr>
              <a:t>	The 457 Deferred Compensation Program is available through </a:t>
            </a:r>
            <a:r>
              <a:rPr lang="en-US" sz="1800" b="1" dirty="0" smtClean="0">
                <a:latin typeface="Georgia" pitchFamily="18" charset="0"/>
              </a:rPr>
              <a:t>ING Financial Advisors</a:t>
            </a:r>
            <a:r>
              <a:rPr lang="en-US" sz="1800" dirty="0" smtClean="0">
                <a:latin typeface="Georgia" pitchFamily="18" charset="0"/>
              </a:rPr>
              <a:t> and is open to employees who can contribute the minimum of $20 per pay period.</a:t>
            </a:r>
          </a:p>
        </p:txBody>
      </p:sp>
      <p:sp>
        <p:nvSpPr>
          <p:cNvPr id="5" name="Slide Number Placeholder 3"/>
          <p:cNvSpPr>
            <a:spLocks noGrp="1"/>
          </p:cNvSpPr>
          <p:nvPr>
            <p:ph type="sldNum" sz="quarter" idx="12"/>
          </p:nvPr>
        </p:nvSpPr>
        <p:spPr/>
        <p:txBody>
          <a:bodyPr/>
          <a:lstStyle/>
          <a:p>
            <a:pPr>
              <a:defRPr/>
            </a:pPr>
            <a:fld id="{9EA8C12A-514F-4832-9F84-0E890820D8DD}" type="slidenum">
              <a:rPr lang="en-US" altLang="en-US">
                <a:solidFill>
                  <a:prstClr val="black">
                    <a:lumMod val="85000"/>
                    <a:lumOff val="15000"/>
                  </a:prstClr>
                </a:solidFill>
              </a:rPr>
              <a:pPr>
                <a:defRPr/>
              </a:pPr>
              <a:t>39</a:t>
            </a:fld>
            <a:endParaRPr lang="en-US" altLang="en-US">
              <a:solidFill>
                <a:prstClr val="black">
                  <a:lumMod val="85000"/>
                  <a:lumOff val="15000"/>
                </a:prstClr>
              </a:solidFill>
            </a:endParaRPr>
          </a:p>
        </p:txBody>
      </p:sp>
      <p:pic>
        <p:nvPicPr>
          <p:cNvPr id="133125" name="Picture 4" descr="MPj03168680000[1]"/>
          <p:cNvPicPr>
            <a:picLocks noChangeAspect="1" noChangeArrowheads="1"/>
          </p:cNvPicPr>
          <p:nvPr/>
        </p:nvPicPr>
        <p:blipFill>
          <a:blip r:embed="rId3" cstate="print"/>
          <a:srcRect/>
          <a:stretch>
            <a:fillRect/>
          </a:stretch>
        </p:blipFill>
        <p:spPr bwMode="auto">
          <a:xfrm>
            <a:off x="5486400" y="533400"/>
            <a:ext cx="3200400" cy="1371600"/>
          </a:xfrm>
          <a:prstGeom prst="rect">
            <a:avLst/>
          </a:prstGeom>
          <a:noFill/>
          <a:ln w="9525">
            <a:noFill/>
            <a:miter lim="800000"/>
            <a:headEnd/>
            <a:tailEnd/>
          </a:ln>
        </p:spPr>
      </p:pic>
    </p:spTree>
    <p:extLst>
      <p:ext uri="{BB962C8B-B14F-4D97-AF65-F5344CB8AC3E}">
        <p14:creationId xmlns:p14="http://schemas.microsoft.com/office/powerpoint/2010/main" val="26272440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533400" y="304800"/>
            <a:ext cx="8229600" cy="914400"/>
          </a:xfrm>
        </p:spPr>
        <p:txBody>
          <a:bodyPr/>
          <a:lstStyle/>
          <a:p>
            <a:pPr eaLnBrk="1" hangingPunct="1"/>
            <a:r>
              <a:rPr lang="en-US" sz="3600" dirty="0" smtClean="0"/>
              <a:t>Message</a:t>
            </a:r>
            <a:r>
              <a:rPr lang="en-US" sz="4000" dirty="0" smtClean="0"/>
              <a:t> from the DDS Director</a:t>
            </a:r>
          </a:p>
        </p:txBody>
      </p:sp>
      <p:sp>
        <p:nvSpPr>
          <p:cNvPr id="4100" name="Rectangle 3"/>
          <p:cNvSpPr>
            <a:spLocks noGrp="1" noChangeArrowheads="1"/>
          </p:cNvSpPr>
          <p:nvPr>
            <p:ph idx="1"/>
          </p:nvPr>
        </p:nvSpPr>
        <p:spPr>
          <a:xfrm>
            <a:off x="533400" y="1143000"/>
            <a:ext cx="8153400" cy="4800600"/>
          </a:xfrm>
        </p:spPr>
        <p:txBody>
          <a:bodyPr>
            <a:normAutofit/>
          </a:bodyPr>
          <a:lstStyle/>
          <a:p>
            <a:pPr eaLnBrk="1" hangingPunct="1">
              <a:lnSpc>
                <a:spcPct val="80000"/>
              </a:lnSpc>
              <a:buFont typeface="Wingdings" pitchFamily="2" charset="2"/>
              <a:buNone/>
            </a:pPr>
            <a:r>
              <a:rPr lang="en-US" sz="1300" dirty="0" smtClean="0">
                <a:latin typeface="Georgia" pitchFamily="18" charset="0"/>
              </a:rPr>
              <a:t>Dear Fellow Employee:</a:t>
            </a:r>
          </a:p>
          <a:p>
            <a:pPr eaLnBrk="1" hangingPunct="1">
              <a:lnSpc>
                <a:spcPct val="80000"/>
              </a:lnSpc>
              <a:buFont typeface="Wingdings" pitchFamily="2" charset="2"/>
              <a:buNone/>
            </a:pPr>
            <a:endParaRPr lang="en-US" sz="1300" dirty="0" smtClean="0">
              <a:latin typeface="Georgia" pitchFamily="18" charset="0"/>
            </a:endParaRPr>
          </a:p>
          <a:p>
            <a:pPr eaLnBrk="1" hangingPunct="1">
              <a:lnSpc>
                <a:spcPct val="80000"/>
              </a:lnSpc>
              <a:buFont typeface="Wingdings" pitchFamily="2" charset="2"/>
              <a:buNone/>
            </a:pPr>
            <a:r>
              <a:rPr lang="en-US" sz="1300" dirty="0" smtClean="0">
                <a:latin typeface="Georgia" pitchFamily="18" charset="0"/>
              </a:rPr>
              <a:t>Welcome to the Department on Disability Services (DDS).  We are glad you are here.</a:t>
            </a:r>
          </a:p>
          <a:p>
            <a:pPr eaLnBrk="1" hangingPunct="1">
              <a:lnSpc>
                <a:spcPct val="80000"/>
              </a:lnSpc>
              <a:buFont typeface="Wingdings" pitchFamily="2" charset="2"/>
              <a:buNone/>
            </a:pPr>
            <a:endParaRPr lang="en-US" sz="1300" dirty="0" smtClean="0">
              <a:latin typeface="Georgia" pitchFamily="18" charset="0"/>
            </a:endParaRPr>
          </a:p>
          <a:p>
            <a:pPr eaLnBrk="1" hangingPunct="1">
              <a:lnSpc>
                <a:spcPct val="80000"/>
              </a:lnSpc>
              <a:buFont typeface="Wingdings" pitchFamily="2" charset="2"/>
              <a:buNone/>
            </a:pPr>
            <a:r>
              <a:rPr lang="en-US" sz="1300" dirty="0" smtClean="0">
                <a:latin typeface="Georgia" pitchFamily="18" charset="0"/>
              </a:rPr>
              <a:t>As a member of the DDS Team, you play an important role in helping the Agency accomplish its goals. </a:t>
            </a:r>
          </a:p>
          <a:p>
            <a:pPr eaLnBrk="1" hangingPunct="1">
              <a:lnSpc>
                <a:spcPct val="80000"/>
              </a:lnSpc>
              <a:buFont typeface="Wingdings" pitchFamily="2" charset="2"/>
              <a:buNone/>
            </a:pPr>
            <a:r>
              <a:rPr lang="en-US" sz="1300" dirty="0" smtClean="0">
                <a:latin typeface="Georgia" pitchFamily="18" charset="0"/>
              </a:rPr>
              <a:t>Whether you are interacting directly with  someone requesting or receiving our services or behind the scenes</a:t>
            </a:r>
          </a:p>
          <a:p>
            <a:pPr eaLnBrk="1" hangingPunct="1">
              <a:lnSpc>
                <a:spcPct val="80000"/>
              </a:lnSpc>
              <a:buFont typeface="Wingdings" pitchFamily="2" charset="2"/>
              <a:buNone/>
            </a:pPr>
            <a:r>
              <a:rPr lang="en-US" sz="1300" dirty="0" smtClean="0">
                <a:latin typeface="Georgia" pitchFamily="18" charset="0"/>
              </a:rPr>
              <a:t> supporting the DDS Team, your performance is important in determining the success of DDS.</a:t>
            </a:r>
          </a:p>
          <a:p>
            <a:pPr eaLnBrk="1" hangingPunct="1">
              <a:lnSpc>
                <a:spcPct val="80000"/>
              </a:lnSpc>
              <a:buFont typeface="Wingdings" pitchFamily="2" charset="2"/>
              <a:buNone/>
            </a:pPr>
            <a:endParaRPr lang="en-US" sz="1300" dirty="0" smtClean="0">
              <a:latin typeface="Georgia" pitchFamily="18" charset="0"/>
            </a:endParaRPr>
          </a:p>
          <a:p>
            <a:pPr eaLnBrk="1" hangingPunct="1">
              <a:lnSpc>
                <a:spcPct val="80000"/>
              </a:lnSpc>
              <a:buFont typeface="Wingdings" pitchFamily="2" charset="2"/>
              <a:buNone/>
            </a:pPr>
            <a:r>
              <a:rPr lang="en-US" sz="1300" dirty="0" smtClean="0">
                <a:latin typeface="Georgia" pitchFamily="18" charset="0"/>
              </a:rPr>
              <a:t>We aim to provide the highest quality services to individuals with disabilities in the District of Columbia.  </a:t>
            </a:r>
          </a:p>
          <a:p>
            <a:pPr eaLnBrk="1" hangingPunct="1">
              <a:lnSpc>
                <a:spcPct val="80000"/>
              </a:lnSpc>
              <a:buFont typeface="Wingdings" pitchFamily="2" charset="2"/>
              <a:buNone/>
            </a:pPr>
            <a:endParaRPr lang="en-US" sz="1300" dirty="0" smtClean="0">
              <a:latin typeface="Georgia" pitchFamily="18" charset="0"/>
            </a:endParaRPr>
          </a:p>
          <a:p>
            <a:pPr eaLnBrk="1" hangingPunct="1">
              <a:lnSpc>
                <a:spcPct val="80000"/>
              </a:lnSpc>
              <a:buFont typeface="Wingdings" pitchFamily="2" charset="2"/>
              <a:buNone/>
            </a:pPr>
            <a:r>
              <a:rPr lang="en-US" sz="1300" dirty="0" smtClean="0">
                <a:latin typeface="Georgia" pitchFamily="18" charset="0"/>
              </a:rPr>
              <a:t>I expect you, as a member of the DDS Team, to perform your job to the best of your ability to </a:t>
            </a:r>
          </a:p>
          <a:p>
            <a:pPr eaLnBrk="1" hangingPunct="1">
              <a:lnSpc>
                <a:spcPct val="80000"/>
              </a:lnSpc>
              <a:buFont typeface="Wingdings" pitchFamily="2" charset="2"/>
              <a:buNone/>
            </a:pPr>
            <a:r>
              <a:rPr lang="en-US" sz="1300" dirty="0" smtClean="0">
                <a:latin typeface="Georgia" pitchFamily="18" charset="0"/>
              </a:rPr>
              <a:t>constantly look for better ways of delivering services and to exhibit integrity and commitment to our mission </a:t>
            </a:r>
          </a:p>
          <a:p>
            <a:pPr eaLnBrk="1" hangingPunct="1">
              <a:lnSpc>
                <a:spcPct val="80000"/>
              </a:lnSpc>
              <a:buFont typeface="Wingdings" pitchFamily="2" charset="2"/>
              <a:buNone/>
            </a:pPr>
            <a:r>
              <a:rPr lang="en-US" sz="1300" dirty="0" smtClean="0">
                <a:latin typeface="Georgia" pitchFamily="18" charset="0"/>
              </a:rPr>
              <a:t>each and every day.</a:t>
            </a:r>
          </a:p>
          <a:p>
            <a:pPr eaLnBrk="1" hangingPunct="1">
              <a:lnSpc>
                <a:spcPct val="80000"/>
              </a:lnSpc>
              <a:buFont typeface="Wingdings" pitchFamily="2" charset="2"/>
              <a:buNone/>
            </a:pPr>
            <a:endParaRPr lang="en-US" sz="1300" dirty="0" smtClean="0">
              <a:latin typeface="Georgia" pitchFamily="18" charset="0"/>
            </a:endParaRPr>
          </a:p>
          <a:p>
            <a:pPr eaLnBrk="1" hangingPunct="1">
              <a:lnSpc>
                <a:spcPct val="80000"/>
              </a:lnSpc>
              <a:buFont typeface="Wingdings" pitchFamily="2" charset="2"/>
              <a:buNone/>
            </a:pPr>
            <a:r>
              <a:rPr lang="en-US" sz="1300" dirty="0" smtClean="0">
                <a:latin typeface="Georgia" pitchFamily="18" charset="0"/>
              </a:rPr>
              <a:t>I am pleased you’ve joined our team, and I sincerely hope that your affiliation with DDS will be a </a:t>
            </a:r>
          </a:p>
          <a:p>
            <a:pPr eaLnBrk="1" hangingPunct="1">
              <a:lnSpc>
                <a:spcPct val="80000"/>
              </a:lnSpc>
              <a:buFont typeface="Wingdings" pitchFamily="2" charset="2"/>
              <a:buNone/>
            </a:pPr>
            <a:r>
              <a:rPr lang="en-US" sz="1300" dirty="0" smtClean="0">
                <a:latin typeface="Georgia" pitchFamily="18" charset="0"/>
              </a:rPr>
              <a:t>rewarding one.</a:t>
            </a:r>
          </a:p>
          <a:p>
            <a:pPr eaLnBrk="1" hangingPunct="1">
              <a:lnSpc>
                <a:spcPct val="80000"/>
              </a:lnSpc>
              <a:buFont typeface="Wingdings" pitchFamily="2" charset="2"/>
              <a:buNone/>
            </a:pPr>
            <a:endParaRPr lang="en-US" sz="1300" dirty="0" smtClean="0">
              <a:latin typeface="Georgia" pitchFamily="18" charset="0"/>
            </a:endParaRPr>
          </a:p>
          <a:p>
            <a:pPr eaLnBrk="1" hangingPunct="1">
              <a:lnSpc>
                <a:spcPct val="80000"/>
              </a:lnSpc>
              <a:buFont typeface="Wingdings" pitchFamily="2" charset="2"/>
              <a:buNone/>
            </a:pPr>
            <a:r>
              <a:rPr lang="en-US" sz="1300" dirty="0" smtClean="0">
                <a:latin typeface="Georgia" pitchFamily="18" charset="0"/>
              </a:rPr>
              <a:t>Sincerely,</a:t>
            </a:r>
          </a:p>
          <a:p>
            <a:pPr eaLnBrk="1" hangingPunct="1">
              <a:lnSpc>
                <a:spcPct val="80000"/>
              </a:lnSpc>
              <a:buFont typeface="Wingdings" pitchFamily="2" charset="2"/>
              <a:buNone/>
            </a:pPr>
            <a:endParaRPr lang="en-US" sz="1300" dirty="0" smtClean="0">
              <a:latin typeface="Georgia" pitchFamily="18" charset="0"/>
            </a:endParaRPr>
          </a:p>
          <a:p>
            <a:pPr eaLnBrk="1" hangingPunct="1">
              <a:lnSpc>
                <a:spcPct val="80000"/>
              </a:lnSpc>
              <a:buFont typeface="Wingdings" pitchFamily="2" charset="2"/>
              <a:buNone/>
            </a:pPr>
            <a:endParaRPr lang="en-US" sz="1300" dirty="0" smtClean="0">
              <a:latin typeface="Georgia" pitchFamily="18" charset="0"/>
            </a:endParaRPr>
          </a:p>
          <a:p>
            <a:pPr eaLnBrk="1" hangingPunct="1">
              <a:lnSpc>
                <a:spcPct val="80000"/>
              </a:lnSpc>
              <a:buFont typeface="Wingdings" pitchFamily="2" charset="2"/>
              <a:buNone/>
            </a:pPr>
            <a:r>
              <a:rPr lang="en-US" sz="1300" dirty="0" smtClean="0">
                <a:latin typeface="Georgia" pitchFamily="18" charset="0"/>
              </a:rPr>
              <a:t>Laura Nuss			</a:t>
            </a:r>
          </a:p>
          <a:p>
            <a:pPr eaLnBrk="1" hangingPunct="1">
              <a:lnSpc>
                <a:spcPct val="80000"/>
              </a:lnSpc>
              <a:buFont typeface="Wingdings" pitchFamily="2" charset="2"/>
              <a:buNone/>
            </a:pPr>
            <a:r>
              <a:rPr lang="en-US" sz="1300" dirty="0" smtClean="0">
                <a:latin typeface="Georgia" pitchFamily="18" charset="0"/>
              </a:rPr>
              <a:t>Director  </a:t>
            </a:r>
          </a:p>
        </p:txBody>
      </p:sp>
      <p:sp>
        <p:nvSpPr>
          <p:cNvPr id="7" name="Slide Number Placeholder 3"/>
          <p:cNvSpPr>
            <a:spLocks noGrp="1"/>
          </p:cNvSpPr>
          <p:nvPr>
            <p:ph type="sldNum" sz="quarter" idx="12"/>
          </p:nvPr>
        </p:nvSpPr>
        <p:spPr/>
        <p:txBody>
          <a:bodyPr>
            <a:normAutofit fontScale="92500" lnSpcReduction="20000"/>
          </a:bodyPr>
          <a:lstStyle/>
          <a:p>
            <a:pPr>
              <a:defRPr/>
            </a:pPr>
            <a:fld id="{206F4C9F-0A3C-4195-9BD8-4EF81530C394}" type="slidenum">
              <a:rPr lang="en-US" altLang="en-US"/>
              <a:pPr>
                <a:defRPr/>
              </a:pPr>
              <a:t>4</a:t>
            </a:fld>
            <a:endParaRPr lang="en-US" altLang="en-US"/>
          </a:p>
        </p:txBody>
      </p:sp>
      <p:sp>
        <p:nvSpPr>
          <p:cNvPr id="4101" name="AutoShape 8" descr="Director">
            <a:hlinkClick r:id="rId3" tooltip="blocked::http://dds.dc.gov/dds/cwp/view.asp?a=3&amp;Q=496289&amp;PM=1"/>
          </p:cNvPr>
          <p:cNvSpPr>
            <a:spLocks noChangeAspect="1" noChangeArrowheads="1"/>
          </p:cNvSpPr>
          <p:nvPr/>
        </p:nvSpPr>
        <p:spPr bwMode="auto">
          <a:xfrm>
            <a:off x="2990850" y="1838325"/>
            <a:ext cx="3162300" cy="3181350"/>
          </a:xfrm>
          <a:prstGeom prst="rect">
            <a:avLst/>
          </a:prstGeom>
          <a:noFill/>
          <a:ln w="9525">
            <a:noFill/>
            <a:miter lim="800000"/>
            <a:headEnd/>
            <a:tailEnd/>
          </a:ln>
        </p:spPr>
        <p:txBody>
          <a:bodyPr/>
          <a:lstStyle/>
          <a:p>
            <a:endParaRPr lang="en-US"/>
          </a:p>
        </p:txBody>
      </p:sp>
      <p:sp>
        <p:nvSpPr>
          <p:cNvPr id="4102" name="AutoShape 10" descr="Director">
            <a:hlinkClick r:id="rId3" tooltip="blocked::http://dds.dc.gov/dds/cwp/view.asp?a=3&amp;Q=496289&amp;PM=1"/>
          </p:cNvPr>
          <p:cNvSpPr>
            <a:spLocks noChangeAspect="1" noChangeArrowheads="1"/>
          </p:cNvSpPr>
          <p:nvPr/>
        </p:nvSpPr>
        <p:spPr bwMode="auto">
          <a:xfrm>
            <a:off x="2990850" y="1838325"/>
            <a:ext cx="3162300" cy="3181350"/>
          </a:xfrm>
          <a:prstGeom prst="rect">
            <a:avLst/>
          </a:prstGeom>
          <a:noFill/>
          <a:ln w="9525">
            <a:noFill/>
            <a:miter lim="800000"/>
            <a:headEnd/>
            <a:tailEnd/>
          </a:ln>
        </p:spPr>
        <p:txBody>
          <a:bodyPr/>
          <a:lstStyle/>
          <a:p>
            <a:endParaRPr lang="en-US"/>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800" y="4648200"/>
            <a:ext cx="1962150"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2"/>
          <p:cNvSpPr>
            <a:spLocks noGrp="1" noChangeArrowheads="1"/>
          </p:cNvSpPr>
          <p:nvPr>
            <p:ph type="title"/>
          </p:nvPr>
        </p:nvSpPr>
        <p:spPr/>
        <p:txBody>
          <a:bodyPr/>
          <a:lstStyle/>
          <a:p>
            <a:pPr eaLnBrk="1" hangingPunct="1"/>
            <a:r>
              <a:rPr lang="en-US" sz="3600" dirty="0" smtClean="0"/>
              <a:t>Retirement Plans</a:t>
            </a:r>
          </a:p>
        </p:txBody>
      </p:sp>
      <p:sp>
        <p:nvSpPr>
          <p:cNvPr id="134148" name="Rectangle 3"/>
          <p:cNvSpPr>
            <a:spLocks noGrp="1" noChangeArrowheads="1"/>
          </p:cNvSpPr>
          <p:nvPr>
            <p:ph type="body" sz="half" idx="1"/>
          </p:nvPr>
        </p:nvSpPr>
        <p:spPr>
          <a:xfrm>
            <a:off x="457200" y="1219200"/>
            <a:ext cx="8229600" cy="4835525"/>
          </a:xfrm>
        </p:spPr>
        <p:txBody>
          <a:bodyPr/>
          <a:lstStyle/>
          <a:p>
            <a:pPr eaLnBrk="1" hangingPunct="1"/>
            <a:r>
              <a:rPr lang="en-US" sz="2200" b="1" dirty="0" smtClean="0"/>
              <a:t>DC 401(a)</a:t>
            </a:r>
            <a:r>
              <a:rPr lang="en-US" sz="2200" dirty="0" smtClean="0"/>
              <a:t>- </a:t>
            </a:r>
            <a:r>
              <a:rPr lang="en-US" sz="2200" dirty="0" err="1" smtClean="0">
                <a:hlinkClick r:id="rId3"/>
              </a:rPr>
              <a:t>CitiStreet</a:t>
            </a:r>
            <a:endParaRPr lang="en-US" sz="2200" b="1" dirty="0" smtClean="0"/>
          </a:p>
          <a:p>
            <a:pPr lvl="1" eaLnBrk="1" hangingPunct="1">
              <a:buNone/>
            </a:pPr>
            <a:r>
              <a:rPr lang="en-US" sz="2000" dirty="0" smtClean="0"/>
              <a:t>Automatically enrolled after 1 year and 1 day</a:t>
            </a:r>
          </a:p>
          <a:p>
            <a:pPr lvl="1" eaLnBrk="1" hangingPunct="1">
              <a:buNone/>
            </a:pPr>
            <a:r>
              <a:rPr lang="en-US" sz="2000" dirty="0" smtClean="0"/>
              <a:t>	Representative for DDS: Michelle Reynolds @ 202-442-9640</a:t>
            </a:r>
          </a:p>
          <a:p>
            <a:pPr lvl="1" eaLnBrk="1" hangingPunct="1">
              <a:buFont typeface="Wingdings" pitchFamily="2" charset="2"/>
              <a:buNone/>
            </a:pPr>
            <a:endParaRPr lang="en-US" sz="2000" dirty="0" smtClean="0"/>
          </a:p>
          <a:p>
            <a:pPr lvl="1" eaLnBrk="1" hangingPunct="1"/>
            <a:endParaRPr lang="en-US" sz="2000" dirty="0" smtClean="0"/>
          </a:p>
          <a:p>
            <a:pPr eaLnBrk="1" hangingPunct="1"/>
            <a:endParaRPr lang="en-US" sz="2200" dirty="0" smtClean="0"/>
          </a:p>
          <a:p>
            <a:pPr eaLnBrk="1" hangingPunct="1"/>
            <a:r>
              <a:rPr lang="en-US" sz="2200" b="1" dirty="0" smtClean="0"/>
              <a:t>ING</a:t>
            </a:r>
            <a:r>
              <a:rPr lang="en-US" sz="2200" dirty="0" smtClean="0"/>
              <a:t>- </a:t>
            </a:r>
            <a:r>
              <a:rPr lang="en-US" sz="2200" dirty="0" smtClean="0">
                <a:hlinkClick r:id="rId4"/>
              </a:rPr>
              <a:t>Deferred Compensation Program</a:t>
            </a:r>
            <a:endParaRPr lang="en-US" sz="2200" b="1" dirty="0" smtClean="0"/>
          </a:p>
          <a:p>
            <a:pPr lvl="1" eaLnBrk="1" hangingPunct="1">
              <a:buNone/>
            </a:pPr>
            <a:r>
              <a:rPr lang="en-US" sz="2000" dirty="0" smtClean="0"/>
              <a:t>Optional</a:t>
            </a:r>
          </a:p>
          <a:p>
            <a:pPr lvl="1" eaLnBrk="1" hangingPunct="1">
              <a:buNone/>
            </a:pPr>
            <a:r>
              <a:rPr lang="en-US" sz="2000" dirty="0" smtClean="0"/>
              <a:t>    Representative for DDS: Richard O’Neill @ 301-758-9398</a:t>
            </a:r>
          </a:p>
          <a:p>
            <a:pPr lvl="1" eaLnBrk="1" hangingPunct="1">
              <a:buFont typeface="Wingdings" pitchFamily="2" charset="2"/>
              <a:buNone/>
            </a:pPr>
            <a:r>
              <a:rPr lang="en-US" sz="2000" dirty="0" smtClean="0"/>
              <a:t>	</a:t>
            </a:r>
          </a:p>
        </p:txBody>
      </p:sp>
      <p:sp>
        <p:nvSpPr>
          <p:cNvPr id="6" name="Slide Number Placeholder 4"/>
          <p:cNvSpPr>
            <a:spLocks noGrp="1"/>
          </p:cNvSpPr>
          <p:nvPr>
            <p:ph type="sldNum" sz="quarter" idx="10"/>
          </p:nvPr>
        </p:nvSpPr>
        <p:spPr/>
        <p:txBody>
          <a:bodyPr/>
          <a:lstStyle/>
          <a:p>
            <a:pPr>
              <a:defRPr/>
            </a:pPr>
            <a:fld id="{855D750B-0968-42DA-9B4C-DDC50BCBA503}" type="slidenum">
              <a:rPr lang="en-US" altLang="en-US">
                <a:solidFill>
                  <a:prstClr val="black">
                    <a:lumMod val="85000"/>
                    <a:lumOff val="15000"/>
                  </a:prstClr>
                </a:solidFill>
              </a:rPr>
              <a:pPr>
                <a:defRPr/>
              </a:pPr>
              <a:t>40</a:t>
            </a:fld>
            <a:endParaRPr lang="en-US" altLang="en-US">
              <a:solidFill>
                <a:prstClr val="black">
                  <a:lumMod val="85000"/>
                  <a:lumOff val="15000"/>
                </a:prstClr>
              </a:solidFill>
            </a:endParaRPr>
          </a:p>
        </p:txBody>
      </p:sp>
      <p:sp>
        <p:nvSpPr>
          <p:cNvPr id="134149" name="Rectangle 5"/>
          <p:cNvSpPr>
            <a:spLocks noChangeArrowheads="1"/>
          </p:cNvSpPr>
          <p:nvPr/>
        </p:nvSpPr>
        <p:spPr bwMode="auto">
          <a:xfrm>
            <a:off x="609600" y="2895600"/>
            <a:ext cx="8229600" cy="2514600"/>
          </a:xfrm>
          <a:prstGeom prst="rect">
            <a:avLst/>
          </a:prstGeom>
          <a:noFill/>
          <a:ln w="9525">
            <a:noFill/>
            <a:miter lim="800000"/>
            <a:headEnd/>
            <a:tailEnd/>
          </a:ln>
        </p:spPr>
        <p:txBody>
          <a:bodyPr/>
          <a:lstStyle/>
          <a:p>
            <a:pPr marL="1339850" lvl="3" indent="-315913">
              <a:spcBef>
                <a:spcPct val="20000"/>
              </a:spcBef>
              <a:buClr>
                <a:srgbClr val="726056"/>
              </a:buClr>
              <a:buSzPct val="70000"/>
              <a:buFont typeface="Wingdings" pitchFamily="2" charset="2"/>
              <a:buNone/>
            </a:pPr>
            <a:endParaRPr lang="en-US" sz="2000">
              <a:solidFill>
                <a:prstClr val="black"/>
              </a:solidFill>
              <a:latin typeface="Arial" charset="0"/>
            </a:endParaRPr>
          </a:p>
        </p:txBody>
      </p:sp>
    </p:spTree>
    <p:extLst>
      <p:ext uri="{BB962C8B-B14F-4D97-AF65-F5344CB8AC3E}">
        <p14:creationId xmlns:p14="http://schemas.microsoft.com/office/powerpoint/2010/main" val="20901549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Washington Sports Club</a:t>
            </a:r>
            <a:endParaRPr lang="en-US" b="1" dirty="0"/>
          </a:p>
        </p:txBody>
      </p:sp>
      <p:sp>
        <p:nvSpPr>
          <p:cNvPr id="3" name="Content Placeholder 2"/>
          <p:cNvSpPr>
            <a:spLocks noGrp="1"/>
          </p:cNvSpPr>
          <p:nvPr>
            <p:ph idx="1"/>
          </p:nvPr>
        </p:nvSpPr>
        <p:spPr/>
        <p:txBody>
          <a:bodyPr/>
          <a:lstStyle/>
          <a:p>
            <a:r>
              <a:rPr lang="en-US" dirty="0" smtClean="0"/>
              <a:t>DDS has established a preferred corporate membership rate for its employees through the Sports Clubs Network of health clubs. </a:t>
            </a:r>
          </a:p>
          <a:p>
            <a:r>
              <a:rPr lang="en-US" dirty="0" smtClean="0"/>
              <a:t>This benefit is only available to current employees of DC Government and only through this online enrollment service. </a:t>
            </a:r>
          </a:p>
          <a:p>
            <a:r>
              <a:rPr lang="en-US" dirty="0" smtClean="0"/>
              <a:t>Click here for more information:  </a:t>
            </a:r>
          </a:p>
          <a:p>
            <a:pPr lvl="1">
              <a:buNone/>
            </a:pPr>
            <a:r>
              <a:rPr lang="en-US" dirty="0" smtClean="0">
                <a:hlinkClick r:id="rId3"/>
              </a:rPr>
              <a:t>Washington Sports Club</a:t>
            </a:r>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54A90F02-3DA9-4EDF-AFC2-F6915CF374F2}" type="slidenum">
              <a:rPr lang="en-US" altLang="en-US" smtClean="0">
                <a:solidFill>
                  <a:prstClr val="black">
                    <a:lumMod val="85000"/>
                    <a:lumOff val="15000"/>
                  </a:prstClr>
                </a:solidFill>
              </a:rPr>
              <a:pPr>
                <a:defRPr/>
              </a:pPr>
              <a:t>41</a:t>
            </a:fld>
            <a:endParaRPr lang="en-US" altLang="en-US">
              <a:solidFill>
                <a:prstClr val="black">
                  <a:lumMod val="85000"/>
                  <a:lumOff val="15000"/>
                </a:prstClr>
              </a:solidFill>
            </a:endParaRPr>
          </a:p>
        </p:txBody>
      </p:sp>
    </p:spTree>
    <p:extLst>
      <p:ext uri="{BB962C8B-B14F-4D97-AF65-F5344CB8AC3E}">
        <p14:creationId xmlns:p14="http://schemas.microsoft.com/office/powerpoint/2010/main" val="23653432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2"/>
          <p:cNvSpPr>
            <a:spLocks noGrp="1" noChangeArrowheads="1"/>
          </p:cNvSpPr>
          <p:nvPr>
            <p:ph type="title"/>
          </p:nvPr>
        </p:nvSpPr>
        <p:spPr>
          <a:xfrm>
            <a:off x="457200" y="277813"/>
            <a:ext cx="8229600" cy="788987"/>
          </a:xfrm>
        </p:spPr>
        <p:txBody>
          <a:bodyPr/>
          <a:lstStyle/>
          <a:p>
            <a:pPr eaLnBrk="1" hangingPunct="1"/>
            <a:r>
              <a:rPr lang="en-US" sz="3600" dirty="0" smtClean="0"/>
              <a:t>Employee Assistance Program</a:t>
            </a:r>
          </a:p>
        </p:txBody>
      </p:sp>
      <p:sp>
        <p:nvSpPr>
          <p:cNvPr id="136196" name="Rectangle 3"/>
          <p:cNvSpPr>
            <a:spLocks noGrp="1" noChangeArrowheads="1"/>
          </p:cNvSpPr>
          <p:nvPr>
            <p:ph idx="1"/>
          </p:nvPr>
        </p:nvSpPr>
        <p:spPr>
          <a:xfrm>
            <a:off x="457200" y="990600"/>
            <a:ext cx="8229600" cy="4953000"/>
          </a:xfrm>
        </p:spPr>
        <p:txBody>
          <a:bodyPr/>
          <a:lstStyle/>
          <a:p>
            <a:pPr eaLnBrk="1" hangingPunct="1"/>
            <a:r>
              <a:rPr lang="en-US" sz="2000" dirty="0" smtClean="0">
                <a:latin typeface="Georgia" pitchFamily="18" charset="0"/>
              </a:rPr>
              <a:t>The District of Columbia Government offers all employees a work and family Employee Assistance Program through COPE, Incorporated.  </a:t>
            </a:r>
          </a:p>
          <a:p>
            <a:pPr eaLnBrk="1" hangingPunct="1">
              <a:spcBef>
                <a:spcPct val="60000"/>
              </a:spcBef>
              <a:buFont typeface="Wingdings" pitchFamily="2" charset="2"/>
              <a:buNone/>
            </a:pPr>
            <a:r>
              <a:rPr lang="en-US" sz="2000" dirty="0" smtClean="0">
                <a:latin typeface="Georgia" pitchFamily="18" charset="0"/>
              </a:rPr>
              <a:t>	COPE, Inc offers:</a:t>
            </a:r>
          </a:p>
          <a:p>
            <a:pPr lvl="1" eaLnBrk="1" hangingPunct="1"/>
            <a:r>
              <a:rPr lang="en-US" sz="2000" dirty="0" smtClean="0">
                <a:latin typeface="Georgia" pitchFamily="18" charset="0"/>
              </a:rPr>
              <a:t>Experienced, licensed, and credentialed mental health workers;</a:t>
            </a:r>
          </a:p>
          <a:p>
            <a:pPr lvl="1" eaLnBrk="1" hangingPunct="1"/>
            <a:r>
              <a:rPr lang="en-US" sz="2000" dirty="0" smtClean="0">
                <a:latin typeface="Georgia" pitchFamily="18" charset="0"/>
              </a:rPr>
              <a:t>One-on-One consultations to be held at your office or COPE offices;</a:t>
            </a:r>
          </a:p>
          <a:p>
            <a:pPr lvl="1" eaLnBrk="1" hangingPunct="1"/>
            <a:r>
              <a:rPr lang="en-US" sz="2000" dirty="0" smtClean="0">
                <a:latin typeface="Georgia" pitchFamily="18" charset="0"/>
              </a:rPr>
              <a:t>Assistance with short-term problem solving;</a:t>
            </a:r>
          </a:p>
          <a:p>
            <a:pPr lvl="1" eaLnBrk="1" hangingPunct="1"/>
            <a:r>
              <a:rPr lang="en-US" sz="2000" dirty="0" smtClean="0">
                <a:latin typeface="Georgia" pitchFamily="18" charset="0"/>
              </a:rPr>
              <a:t>Referral services when a longer-term solution  is needed; and</a:t>
            </a:r>
          </a:p>
          <a:p>
            <a:pPr lvl="1" eaLnBrk="1" hangingPunct="1"/>
            <a:r>
              <a:rPr lang="en-US" sz="2000" dirty="0" smtClean="0">
                <a:latin typeface="Georgia" pitchFamily="18" charset="0"/>
              </a:rPr>
              <a:t>Consultations free of charge to you, as well as your spouse/significant other and dependent children 18 years of age and younger.</a:t>
            </a:r>
            <a:endParaRPr lang="en-US" sz="1800" dirty="0" smtClean="0">
              <a:latin typeface="Georgia" pitchFamily="18" charset="0"/>
            </a:endParaRPr>
          </a:p>
          <a:p>
            <a:pPr eaLnBrk="1" hangingPunct="1">
              <a:buFont typeface="Wingdings" pitchFamily="2" charset="2"/>
              <a:buNone/>
            </a:pPr>
            <a:r>
              <a:rPr lang="en-US" sz="2000" dirty="0" smtClean="0">
                <a:latin typeface="Georgia" pitchFamily="18" charset="0"/>
              </a:rPr>
              <a:t>	For more information or immediate assistance please call             202-628-5240 or e-mail at </a:t>
            </a:r>
            <a:r>
              <a:rPr lang="en-US" sz="2000" dirty="0" smtClean="0">
                <a:latin typeface="Georgia" pitchFamily="18" charset="0"/>
                <a:hlinkClick r:id="rId3"/>
              </a:rPr>
              <a:t>eap@cope-inc.com</a:t>
            </a:r>
            <a:r>
              <a:rPr lang="en-US" sz="2000" dirty="0" smtClean="0">
                <a:latin typeface="Georgia" pitchFamily="18" charset="0"/>
              </a:rPr>
              <a:t>.    </a:t>
            </a:r>
          </a:p>
        </p:txBody>
      </p:sp>
      <p:sp>
        <p:nvSpPr>
          <p:cNvPr id="4" name="Slide Number Placeholder 3"/>
          <p:cNvSpPr>
            <a:spLocks noGrp="1"/>
          </p:cNvSpPr>
          <p:nvPr>
            <p:ph type="sldNum" sz="quarter" idx="12"/>
          </p:nvPr>
        </p:nvSpPr>
        <p:spPr/>
        <p:txBody>
          <a:bodyPr/>
          <a:lstStyle/>
          <a:p>
            <a:pPr>
              <a:defRPr/>
            </a:pPr>
            <a:fld id="{D0444AE3-C9E7-4691-AEB0-7F82B87F85D2}" type="slidenum">
              <a:rPr lang="en-US" altLang="en-US">
                <a:solidFill>
                  <a:prstClr val="black">
                    <a:lumMod val="85000"/>
                    <a:lumOff val="15000"/>
                  </a:prstClr>
                </a:solidFill>
              </a:rPr>
              <a:pPr>
                <a:defRPr/>
              </a:pPr>
              <a:t>42</a:t>
            </a:fld>
            <a:endParaRPr lang="en-US" altLang="en-US">
              <a:solidFill>
                <a:prstClr val="black">
                  <a:lumMod val="85000"/>
                  <a:lumOff val="15000"/>
                </a:prstClr>
              </a:solidFill>
            </a:endParaRPr>
          </a:p>
        </p:txBody>
      </p:sp>
    </p:spTree>
    <p:extLst>
      <p:ext uri="{BB962C8B-B14F-4D97-AF65-F5344CB8AC3E}">
        <p14:creationId xmlns:p14="http://schemas.microsoft.com/office/powerpoint/2010/main" val="19810396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4"/>
          <p:cNvSpPr>
            <a:spLocks noGrp="1"/>
          </p:cNvSpPr>
          <p:nvPr>
            <p:ph type="title"/>
          </p:nvPr>
        </p:nvSpPr>
        <p:spPr/>
        <p:txBody>
          <a:bodyPr/>
          <a:lstStyle/>
          <a:p>
            <a:pPr algn="ctr"/>
            <a:r>
              <a:rPr lang="en-US" dirty="0" smtClean="0"/>
              <a:t>Safety at Work</a:t>
            </a:r>
          </a:p>
        </p:txBody>
      </p:sp>
      <p:sp>
        <p:nvSpPr>
          <p:cNvPr id="4" name="Slide Number Placeholder 3"/>
          <p:cNvSpPr>
            <a:spLocks noGrp="1"/>
          </p:cNvSpPr>
          <p:nvPr>
            <p:ph type="sldNum" sz="quarter" idx="10"/>
          </p:nvPr>
        </p:nvSpPr>
        <p:spPr/>
        <p:txBody>
          <a:bodyPr/>
          <a:lstStyle/>
          <a:p>
            <a:pPr>
              <a:defRPr/>
            </a:pPr>
            <a:fld id="{646AED96-65B3-4480-8C16-9F28ACF4BBFB}" type="slidenum">
              <a:rPr lang="en-US" altLang="en-US" smtClean="0"/>
              <a:pPr>
                <a:defRPr/>
              </a:pPr>
              <a:t>43</a:t>
            </a:fld>
            <a:endParaRPr lang="en-US" altLang="en-US"/>
          </a:p>
        </p:txBody>
      </p:sp>
      <p:pic>
        <p:nvPicPr>
          <p:cNvPr id="45060" name="Picture 4" descr="C:\Documents and Settings\scampbell\Local Settings\Temporary Internet Files\Content.IE5\GBDT5C6O\MC900431529[1].png"/>
          <p:cNvPicPr>
            <a:picLocks noChangeAspect="1" noChangeArrowheads="1"/>
          </p:cNvPicPr>
          <p:nvPr/>
        </p:nvPicPr>
        <p:blipFill>
          <a:blip r:embed="rId3" cstate="print"/>
          <a:srcRect/>
          <a:stretch>
            <a:fillRect/>
          </a:stretch>
        </p:blipFill>
        <p:spPr bwMode="auto">
          <a:xfrm>
            <a:off x="2971800" y="1981200"/>
            <a:ext cx="32766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457200" y="277813"/>
            <a:ext cx="8229600" cy="788987"/>
          </a:xfrm>
          <a:noFill/>
        </p:spPr>
        <p:txBody>
          <a:bodyPr/>
          <a:lstStyle/>
          <a:p>
            <a:pPr eaLnBrk="1" hangingPunct="1"/>
            <a:r>
              <a:rPr lang="en-US" sz="3600" dirty="0" smtClean="0"/>
              <a:t>Facility Service Calls</a:t>
            </a:r>
          </a:p>
        </p:txBody>
      </p:sp>
      <p:sp>
        <p:nvSpPr>
          <p:cNvPr id="32772" name="Rectangle 3"/>
          <p:cNvSpPr>
            <a:spLocks noGrp="1" noChangeArrowheads="1"/>
          </p:cNvSpPr>
          <p:nvPr>
            <p:ph idx="1"/>
          </p:nvPr>
        </p:nvSpPr>
        <p:spPr>
          <a:xfrm>
            <a:off x="457200" y="1219200"/>
            <a:ext cx="8229600" cy="4835525"/>
          </a:xfrm>
          <a:noFill/>
        </p:spPr>
        <p:txBody>
          <a:bodyPr>
            <a:normAutofit/>
          </a:bodyPr>
          <a:lstStyle/>
          <a:p>
            <a:pPr eaLnBrk="1" hangingPunct="1">
              <a:lnSpc>
                <a:spcPct val="90000"/>
              </a:lnSpc>
            </a:pPr>
            <a:r>
              <a:rPr lang="en-US" dirty="0" smtClean="0"/>
              <a:t>Contact Bill Davidson at</a:t>
            </a:r>
          </a:p>
          <a:p>
            <a:pPr marL="725488" lvl="1" eaLnBrk="1" hangingPunct="1">
              <a:lnSpc>
                <a:spcPct val="90000"/>
              </a:lnSpc>
            </a:pPr>
            <a:r>
              <a:rPr lang="en-US" sz="2400" dirty="0" smtClean="0"/>
              <a:t>202-730-1684 or </a:t>
            </a:r>
          </a:p>
          <a:p>
            <a:pPr marL="725488" lvl="1" eaLnBrk="1" hangingPunct="1">
              <a:lnSpc>
                <a:spcPct val="90000"/>
              </a:lnSpc>
            </a:pPr>
            <a:r>
              <a:rPr lang="en-US" sz="2400" u="sng" dirty="0" smtClean="0">
                <a:solidFill>
                  <a:schemeClr val="tx2"/>
                </a:solidFill>
              </a:rPr>
              <a:t>william.davidson2@dc.gov</a:t>
            </a:r>
          </a:p>
          <a:p>
            <a:pPr eaLnBrk="1" hangingPunct="1">
              <a:lnSpc>
                <a:spcPct val="90000"/>
              </a:lnSpc>
              <a:buFont typeface="Wingdings" pitchFamily="2" charset="2"/>
              <a:buNone/>
            </a:pPr>
            <a:endParaRPr lang="en-US" u="sng" dirty="0" smtClean="0">
              <a:solidFill>
                <a:schemeClr val="tx2"/>
              </a:solidFill>
            </a:endParaRPr>
          </a:p>
          <a:p>
            <a:pPr eaLnBrk="1" hangingPunct="1">
              <a:lnSpc>
                <a:spcPct val="90000"/>
              </a:lnSpc>
              <a:buFont typeface="Wingdings" pitchFamily="2" charset="2"/>
              <a:buNone/>
            </a:pPr>
            <a:r>
              <a:rPr lang="en-US" u="sng" dirty="0" smtClean="0"/>
              <a:t>Emergency Calls</a:t>
            </a:r>
          </a:p>
          <a:p>
            <a:pPr eaLnBrk="1" hangingPunct="1">
              <a:lnSpc>
                <a:spcPct val="90000"/>
              </a:lnSpc>
            </a:pPr>
            <a:r>
              <a:rPr lang="en-US" dirty="0" smtClean="0"/>
              <a:t>Emergencies are defined as problems that render the office unworkable.</a:t>
            </a:r>
          </a:p>
          <a:p>
            <a:pPr eaLnBrk="1" hangingPunct="1">
              <a:lnSpc>
                <a:spcPct val="90000"/>
              </a:lnSpc>
            </a:pPr>
            <a:r>
              <a:rPr lang="en-US" dirty="0" smtClean="0"/>
              <a:t>All emergency calls are responded to as soon as possible, with a maximum response time of no more than 24 hours. </a:t>
            </a:r>
          </a:p>
        </p:txBody>
      </p:sp>
      <p:sp>
        <p:nvSpPr>
          <p:cNvPr id="5" name="Slide Number Placeholder 3"/>
          <p:cNvSpPr>
            <a:spLocks noGrp="1"/>
          </p:cNvSpPr>
          <p:nvPr>
            <p:ph type="sldNum" sz="quarter" idx="12"/>
          </p:nvPr>
        </p:nvSpPr>
        <p:spPr/>
        <p:txBody>
          <a:bodyPr>
            <a:normAutofit fontScale="92500" lnSpcReduction="20000"/>
          </a:bodyPr>
          <a:lstStyle/>
          <a:p>
            <a:pPr>
              <a:defRPr/>
            </a:pPr>
            <a:fld id="{C50B3326-6D18-4E6C-AA30-16EE69AE874F}" type="slidenum">
              <a:rPr lang="en-US" altLang="en-US"/>
              <a:pPr>
                <a:defRPr/>
              </a:pPr>
              <a:t>44</a:t>
            </a:fld>
            <a:endParaRPr lang="en-US" altLang="en-US"/>
          </a:p>
        </p:txBody>
      </p:sp>
      <p:pic>
        <p:nvPicPr>
          <p:cNvPr id="5124" name="Picture 4" descr="C:\Users\stacie.brownrigg\AppData\Local\Microsoft\Windows\Temporary Internet Files\Content.IE5\7IC1FPRX\MC90035398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1219200"/>
            <a:ext cx="2929550" cy="21040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0"/>
            <a:ext cx="7391400" cy="1600200"/>
          </a:xfrm>
        </p:spPr>
        <p:txBody>
          <a:bodyPr>
            <a:normAutofit fontScale="90000"/>
          </a:bodyPr>
          <a:lstStyle/>
          <a:p>
            <a:pPr algn="ctr"/>
            <a:r>
              <a:rPr lang="en-US" sz="4400" dirty="0" smtClean="0"/>
              <a:t>DDS Emergency Evacuation Plan</a:t>
            </a:r>
            <a:br>
              <a:rPr lang="en-US" sz="4400" dirty="0" smtClean="0"/>
            </a:br>
            <a:r>
              <a:rPr lang="en-US" sz="4400" dirty="0" smtClean="0"/>
              <a:t> </a:t>
            </a:r>
            <a:r>
              <a:rPr lang="en-US" sz="1600" dirty="0" smtClean="0"/>
              <a:t>(2010)</a:t>
            </a:r>
            <a:endParaRPr lang="en-US" dirty="0"/>
          </a:p>
        </p:txBody>
      </p:sp>
      <p:sp>
        <p:nvSpPr>
          <p:cNvPr id="4" name="Slide Number Placeholder 3"/>
          <p:cNvSpPr>
            <a:spLocks noGrp="1"/>
          </p:cNvSpPr>
          <p:nvPr>
            <p:ph type="sldNum" sz="quarter" idx="12"/>
          </p:nvPr>
        </p:nvSpPr>
        <p:spPr/>
        <p:txBody>
          <a:bodyPr/>
          <a:lstStyle/>
          <a:p>
            <a:pPr>
              <a:defRPr/>
            </a:pPr>
            <a:fld id="{54A90F02-3DA9-4EDF-AFC2-F6915CF374F2}" type="slidenum">
              <a:rPr lang="en-US" altLang="en-US" smtClean="0"/>
              <a:pPr>
                <a:defRPr/>
              </a:pPr>
              <a:t>45</a:t>
            </a:fld>
            <a:endParaRPr lang="en-US" altLang="en-US"/>
          </a:p>
        </p:txBody>
      </p:sp>
      <p:pic>
        <p:nvPicPr>
          <p:cNvPr id="3075" name="Picture 3" descr="C:\Documents and Settings\Sabine\Local Settings\Temporary Internet Files\Content.IE5\KH4ZKN4D\MC900432558[1].png"/>
          <p:cNvPicPr>
            <a:picLocks noGrp="1" noChangeAspect="1" noChangeArrowheads="1"/>
          </p:cNvPicPr>
          <p:nvPr>
            <p:ph idx="1"/>
          </p:nvPr>
        </p:nvPicPr>
        <p:blipFill>
          <a:blip r:embed="rId3" cstate="print"/>
          <a:srcRect/>
          <a:stretch>
            <a:fillRect/>
          </a:stretch>
        </p:blipFill>
        <p:spPr bwMode="auto">
          <a:xfrm>
            <a:off x="2819400" y="1143000"/>
            <a:ext cx="3276600" cy="3047999"/>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p:txBody>
          <a:bodyPr>
            <a:normAutofit/>
          </a:bodyPr>
          <a:lstStyle/>
          <a:p>
            <a:pPr eaLnBrk="1" hangingPunct="1"/>
            <a:r>
              <a:rPr lang="en-US" sz="6000" dirty="0" smtClean="0"/>
              <a:t>Who is BERT?</a:t>
            </a:r>
          </a:p>
        </p:txBody>
      </p:sp>
      <p:sp>
        <p:nvSpPr>
          <p:cNvPr id="47108" name="Rectangle 3"/>
          <p:cNvSpPr>
            <a:spLocks noGrp="1" noChangeArrowheads="1"/>
          </p:cNvSpPr>
          <p:nvPr>
            <p:ph idx="1"/>
          </p:nvPr>
        </p:nvSpPr>
        <p:spPr/>
        <p:txBody>
          <a:bodyPr/>
          <a:lstStyle/>
          <a:p>
            <a:pPr eaLnBrk="1" hangingPunct="1"/>
            <a:r>
              <a:rPr lang="en-US" dirty="0" smtClean="0"/>
              <a:t>The </a:t>
            </a:r>
            <a:r>
              <a:rPr lang="en-US" b="1" u="sng" dirty="0" smtClean="0"/>
              <a:t>B</a:t>
            </a:r>
            <a:r>
              <a:rPr lang="en-US" dirty="0" smtClean="0"/>
              <a:t>uilding </a:t>
            </a:r>
            <a:r>
              <a:rPr lang="en-US" b="1" u="sng" dirty="0" smtClean="0"/>
              <a:t>E</a:t>
            </a:r>
            <a:r>
              <a:rPr lang="en-US" dirty="0" smtClean="0"/>
              <a:t>mergency </a:t>
            </a:r>
            <a:r>
              <a:rPr lang="en-US" b="1" u="sng" dirty="0" smtClean="0"/>
              <a:t>R</a:t>
            </a:r>
            <a:r>
              <a:rPr lang="en-US" dirty="0" smtClean="0"/>
              <a:t>esponse </a:t>
            </a:r>
            <a:r>
              <a:rPr lang="en-US" b="1" u="sng" dirty="0" smtClean="0"/>
              <a:t>T</a:t>
            </a:r>
            <a:r>
              <a:rPr lang="en-US" dirty="0" smtClean="0"/>
              <a:t>eam is responsible for the coordination of the evacuation operation in an emergency situation. </a:t>
            </a:r>
          </a:p>
          <a:p>
            <a:pPr eaLnBrk="1" hangingPunct="1"/>
            <a:r>
              <a:rPr lang="en-US" dirty="0" smtClean="0"/>
              <a:t>There are </a:t>
            </a:r>
            <a:r>
              <a:rPr lang="en-US" b="1" dirty="0" smtClean="0"/>
              <a:t>BERT</a:t>
            </a:r>
            <a:r>
              <a:rPr lang="en-US" dirty="0" smtClean="0"/>
              <a:t> members on each floor.</a:t>
            </a:r>
          </a:p>
          <a:p>
            <a:pPr eaLnBrk="1" hangingPunct="1"/>
            <a:r>
              <a:rPr lang="en-US" dirty="0" smtClean="0"/>
              <a:t>Those that may need assistance evacuating should inform the </a:t>
            </a:r>
            <a:r>
              <a:rPr lang="en-US" b="1" dirty="0" smtClean="0"/>
              <a:t>BERT</a:t>
            </a:r>
            <a:r>
              <a:rPr lang="en-US" dirty="0" smtClean="0"/>
              <a:t> member(s) assigned to their floor.</a:t>
            </a:r>
          </a:p>
        </p:txBody>
      </p:sp>
      <p:sp>
        <p:nvSpPr>
          <p:cNvPr id="4" name="Slide Number Placeholder 3"/>
          <p:cNvSpPr>
            <a:spLocks noGrp="1"/>
          </p:cNvSpPr>
          <p:nvPr>
            <p:ph type="sldNum" sz="quarter" idx="12"/>
          </p:nvPr>
        </p:nvSpPr>
        <p:spPr/>
        <p:txBody>
          <a:bodyPr/>
          <a:lstStyle/>
          <a:p>
            <a:pPr>
              <a:defRPr/>
            </a:pPr>
            <a:fld id="{D157EBF9-22E6-41D6-A647-70D834995A3B}" type="slidenum">
              <a:rPr lang="en-US" altLang="en-US"/>
              <a:pPr>
                <a:defRPr/>
              </a:pPr>
              <a:t>46</a:t>
            </a:fld>
            <a:endParaRPr lang="en-US" altLang="en-US"/>
          </a:p>
        </p:txBody>
      </p:sp>
      <p:pic>
        <p:nvPicPr>
          <p:cNvPr id="7170" name="Picture 2" descr="http://ts2.mm.bing.net/th?id=I.4731697534600589&amp;pid=1.7&amp;w=145&amp;h=150&amp;c=7&amp;rs=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4572000"/>
            <a:ext cx="1381125" cy="1428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a:xfrm>
            <a:off x="1066800" y="533400"/>
            <a:ext cx="6781800" cy="1600200"/>
          </a:xfrm>
        </p:spPr>
        <p:txBody>
          <a:bodyPr/>
          <a:lstStyle/>
          <a:p>
            <a:pPr eaLnBrk="1" hangingPunct="1"/>
            <a:r>
              <a:rPr lang="en-US" sz="3800" dirty="0" smtClean="0"/>
              <a:t>Steps to follow during a Fire Emergency, remember to </a:t>
            </a:r>
            <a:r>
              <a:rPr lang="en-US" sz="3800" b="1" dirty="0" smtClean="0">
                <a:solidFill>
                  <a:srgbClr val="AC3E1C"/>
                </a:solidFill>
              </a:rPr>
              <a:t>RACE</a:t>
            </a:r>
          </a:p>
        </p:txBody>
      </p:sp>
      <p:sp>
        <p:nvSpPr>
          <p:cNvPr id="50180" name="Rectangle 3"/>
          <p:cNvSpPr>
            <a:spLocks noGrp="1" noChangeArrowheads="1"/>
          </p:cNvSpPr>
          <p:nvPr>
            <p:ph idx="1"/>
          </p:nvPr>
        </p:nvSpPr>
        <p:spPr>
          <a:xfrm>
            <a:off x="685800" y="2286000"/>
            <a:ext cx="7543800" cy="3886200"/>
          </a:xfrm>
        </p:spPr>
        <p:txBody>
          <a:bodyPr/>
          <a:lstStyle/>
          <a:p>
            <a:pPr eaLnBrk="1" hangingPunct="1">
              <a:lnSpc>
                <a:spcPct val="90000"/>
              </a:lnSpc>
            </a:pPr>
            <a:r>
              <a:rPr lang="en-US" b="1" dirty="0" smtClean="0">
                <a:solidFill>
                  <a:srgbClr val="AC3E1C"/>
                </a:solidFill>
              </a:rPr>
              <a:t>R</a:t>
            </a:r>
            <a:r>
              <a:rPr lang="en-US" dirty="0" smtClean="0"/>
              <a:t>escue - remove persons to “area of rescue”</a:t>
            </a:r>
          </a:p>
          <a:p>
            <a:pPr eaLnBrk="1" hangingPunct="1">
              <a:lnSpc>
                <a:spcPct val="90000"/>
              </a:lnSpc>
              <a:buFont typeface="Wingdings" pitchFamily="2" charset="2"/>
              <a:buNone/>
            </a:pPr>
            <a:endParaRPr lang="en-US" sz="2000" dirty="0" smtClean="0"/>
          </a:p>
          <a:p>
            <a:pPr eaLnBrk="1" hangingPunct="1">
              <a:lnSpc>
                <a:spcPct val="90000"/>
              </a:lnSpc>
            </a:pPr>
            <a:r>
              <a:rPr lang="en-US" b="1" dirty="0" smtClean="0">
                <a:solidFill>
                  <a:srgbClr val="AC3E1C"/>
                </a:solidFill>
              </a:rPr>
              <a:t>A</a:t>
            </a:r>
            <a:r>
              <a:rPr lang="en-US" dirty="0" smtClean="0"/>
              <a:t>larm – Notify 911 and/or set off fire alarm</a:t>
            </a:r>
          </a:p>
          <a:p>
            <a:pPr eaLnBrk="1" hangingPunct="1">
              <a:lnSpc>
                <a:spcPct val="90000"/>
              </a:lnSpc>
              <a:buFont typeface="Wingdings" pitchFamily="2" charset="2"/>
              <a:buNone/>
            </a:pPr>
            <a:endParaRPr lang="en-US" sz="2000" dirty="0" smtClean="0"/>
          </a:p>
          <a:p>
            <a:pPr eaLnBrk="1" hangingPunct="1">
              <a:lnSpc>
                <a:spcPct val="90000"/>
              </a:lnSpc>
            </a:pPr>
            <a:r>
              <a:rPr lang="en-US" b="1" dirty="0" smtClean="0">
                <a:solidFill>
                  <a:srgbClr val="AC3E1C"/>
                </a:solidFill>
              </a:rPr>
              <a:t>C</a:t>
            </a:r>
            <a:r>
              <a:rPr lang="en-US" dirty="0" smtClean="0"/>
              <a:t>onfine – Confine the fire to one area by closing doors or windows</a:t>
            </a:r>
          </a:p>
          <a:p>
            <a:pPr eaLnBrk="1" hangingPunct="1">
              <a:lnSpc>
                <a:spcPct val="90000"/>
              </a:lnSpc>
              <a:buFont typeface="Wingdings" pitchFamily="2" charset="2"/>
              <a:buNone/>
            </a:pPr>
            <a:endParaRPr lang="en-US" sz="2000" dirty="0" smtClean="0"/>
          </a:p>
          <a:p>
            <a:pPr eaLnBrk="1" hangingPunct="1">
              <a:lnSpc>
                <a:spcPct val="90000"/>
              </a:lnSpc>
            </a:pPr>
            <a:r>
              <a:rPr lang="en-US" b="1" dirty="0" smtClean="0">
                <a:solidFill>
                  <a:srgbClr val="AC3E1C"/>
                </a:solidFill>
              </a:rPr>
              <a:t>E</a:t>
            </a:r>
            <a:r>
              <a:rPr lang="en-US" dirty="0" smtClean="0"/>
              <a:t>xtinguish – If fire is small enough, use a fire extinguisher to put fire out OR </a:t>
            </a:r>
            <a:r>
              <a:rPr lang="en-US" b="1" dirty="0" smtClean="0">
                <a:solidFill>
                  <a:srgbClr val="C00000"/>
                </a:solidFill>
              </a:rPr>
              <a:t>E</a:t>
            </a:r>
            <a:r>
              <a:rPr lang="en-US" dirty="0" smtClean="0"/>
              <a:t>vacuate the building</a:t>
            </a:r>
          </a:p>
        </p:txBody>
      </p:sp>
      <p:sp>
        <p:nvSpPr>
          <p:cNvPr id="4" name="Slide Number Placeholder 3"/>
          <p:cNvSpPr>
            <a:spLocks noGrp="1"/>
          </p:cNvSpPr>
          <p:nvPr>
            <p:ph type="sldNum" sz="quarter" idx="12"/>
          </p:nvPr>
        </p:nvSpPr>
        <p:spPr/>
        <p:txBody>
          <a:bodyPr/>
          <a:lstStyle/>
          <a:p>
            <a:pPr>
              <a:defRPr/>
            </a:pPr>
            <a:fld id="{DD960A07-ACE1-4911-9C8D-A4479F0F7C37}" type="slidenum">
              <a:rPr lang="en-US" altLang="en-US"/>
              <a:pPr>
                <a:defRPr/>
              </a:pPr>
              <a:t>47</a:t>
            </a:fld>
            <a:endParaRPr lang="en-US" alt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a:xfrm>
            <a:off x="1066800" y="457200"/>
            <a:ext cx="6781800" cy="1600200"/>
          </a:xfrm>
        </p:spPr>
        <p:txBody>
          <a:bodyPr/>
          <a:lstStyle/>
          <a:p>
            <a:pPr eaLnBrk="1" hangingPunct="1"/>
            <a:r>
              <a:rPr lang="en-US" dirty="0" smtClean="0"/>
              <a:t>Activate the fire alarm</a:t>
            </a:r>
          </a:p>
        </p:txBody>
      </p:sp>
      <p:sp>
        <p:nvSpPr>
          <p:cNvPr id="51204" name="Rectangle 3"/>
          <p:cNvSpPr>
            <a:spLocks noGrp="1" noChangeArrowheads="1"/>
          </p:cNvSpPr>
          <p:nvPr>
            <p:ph idx="1"/>
          </p:nvPr>
        </p:nvSpPr>
        <p:spPr/>
        <p:txBody>
          <a:bodyPr/>
          <a:lstStyle/>
          <a:p>
            <a:pPr marL="0" indent="0" eaLnBrk="1" hangingPunct="1">
              <a:buNone/>
            </a:pPr>
            <a:r>
              <a:rPr lang="en-US" dirty="0" smtClean="0"/>
              <a:t>	If you recognize a fire, pull the nearest Fire Alarm 	Pull station to start the evacuation of the building.</a:t>
            </a:r>
          </a:p>
        </p:txBody>
      </p:sp>
      <p:sp>
        <p:nvSpPr>
          <p:cNvPr id="5" name="Slide Number Placeholder 3"/>
          <p:cNvSpPr>
            <a:spLocks noGrp="1"/>
          </p:cNvSpPr>
          <p:nvPr>
            <p:ph type="sldNum" sz="quarter" idx="12"/>
          </p:nvPr>
        </p:nvSpPr>
        <p:spPr/>
        <p:txBody>
          <a:bodyPr/>
          <a:lstStyle/>
          <a:p>
            <a:pPr>
              <a:defRPr/>
            </a:pPr>
            <a:fld id="{0F39517E-6B74-43F4-9E1B-2AFE536DB647}" type="slidenum">
              <a:rPr lang="en-US" altLang="en-US"/>
              <a:pPr>
                <a:defRPr/>
              </a:pPr>
              <a:t>48</a:t>
            </a:fld>
            <a:endParaRPr lang="en-US" altLang="en-US"/>
          </a:p>
        </p:txBody>
      </p:sp>
      <p:pic>
        <p:nvPicPr>
          <p:cNvPr id="51205" name="Picture 4"/>
          <p:cNvPicPr>
            <a:picLocks noChangeAspect="1" noChangeArrowheads="1"/>
          </p:cNvPicPr>
          <p:nvPr/>
        </p:nvPicPr>
        <p:blipFill>
          <a:blip r:embed="rId3" cstate="print"/>
          <a:srcRect/>
          <a:stretch>
            <a:fillRect/>
          </a:stretch>
        </p:blipFill>
        <p:spPr bwMode="auto">
          <a:xfrm>
            <a:off x="2895600" y="3362324"/>
            <a:ext cx="3589338" cy="2689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a:xfrm>
            <a:off x="1219200" y="990600"/>
            <a:ext cx="6781800" cy="838200"/>
          </a:xfrm>
        </p:spPr>
        <p:txBody>
          <a:bodyPr>
            <a:normAutofit fontScale="90000"/>
          </a:bodyPr>
          <a:lstStyle/>
          <a:p>
            <a:pPr eaLnBrk="1" hangingPunct="1"/>
            <a:r>
              <a:rPr lang="en-US" dirty="0" smtClean="0"/>
              <a:t>Evacuating the building</a:t>
            </a:r>
          </a:p>
        </p:txBody>
      </p:sp>
      <p:sp>
        <p:nvSpPr>
          <p:cNvPr id="52228" name="Rectangle 3"/>
          <p:cNvSpPr>
            <a:spLocks noGrp="1" noChangeArrowheads="1"/>
          </p:cNvSpPr>
          <p:nvPr>
            <p:ph idx="1"/>
          </p:nvPr>
        </p:nvSpPr>
        <p:spPr>
          <a:xfrm>
            <a:off x="838200" y="1828800"/>
            <a:ext cx="7543800" cy="3886200"/>
          </a:xfrm>
        </p:spPr>
        <p:txBody>
          <a:bodyPr/>
          <a:lstStyle/>
          <a:p>
            <a:pPr eaLnBrk="1" hangingPunct="1">
              <a:spcBef>
                <a:spcPts val="600"/>
              </a:spcBef>
              <a:spcAft>
                <a:spcPts val="600"/>
              </a:spcAft>
            </a:pPr>
            <a:r>
              <a:rPr lang="en-US" dirty="0" smtClean="0"/>
              <a:t>Use the nearest stairwells to exit the building</a:t>
            </a:r>
          </a:p>
          <a:p>
            <a:pPr eaLnBrk="1" hangingPunct="1">
              <a:spcBef>
                <a:spcPts val="600"/>
              </a:spcBef>
              <a:spcAft>
                <a:spcPts val="600"/>
              </a:spcAft>
            </a:pPr>
            <a:r>
              <a:rPr lang="en-US" dirty="0" smtClean="0"/>
              <a:t>Congregate in Thomas Circle with your supervisor and unit (colleagues)</a:t>
            </a:r>
          </a:p>
          <a:p>
            <a:pPr eaLnBrk="1" hangingPunct="1">
              <a:spcBef>
                <a:spcPts val="600"/>
              </a:spcBef>
              <a:spcAft>
                <a:spcPts val="600"/>
              </a:spcAft>
            </a:pPr>
            <a:r>
              <a:rPr lang="en-US" dirty="0" smtClean="0"/>
              <a:t>Departure can only be approved by the Director, Laura Nuss, the Facilities Manager, Bill Davidson, or their Delegation of Authority</a:t>
            </a:r>
          </a:p>
          <a:p>
            <a:pPr eaLnBrk="1" hangingPunct="1"/>
            <a:endParaRPr lang="en-US" dirty="0" smtClean="0"/>
          </a:p>
        </p:txBody>
      </p:sp>
      <p:sp>
        <p:nvSpPr>
          <p:cNvPr id="4" name="Slide Number Placeholder 3"/>
          <p:cNvSpPr>
            <a:spLocks noGrp="1"/>
          </p:cNvSpPr>
          <p:nvPr>
            <p:ph type="sldNum" sz="quarter" idx="12"/>
          </p:nvPr>
        </p:nvSpPr>
        <p:spPr/>
        <p:txBody>
          <a:bodyPr/>
          <a:lstStyle/>
          <a:p>
            <a:pPr>
              <a:defRPr/>
            </a:pPr>
            <a:fld id="{0548E646-A880-4575-8F0E-FCC992534E4E}" type="slidenum">
              <a:rPr lang="en-US" altLang="en-US"/>
              <a:pPr>
                <a:defRPr/>
              </a:pPr>
              <a:t>49</a:t>
            </a:fld>
            <a:endParaRPr lang="en-US"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533400"/>
            <a:ext cx="8229600" cy="1246187"/>
          </a:xfrm>
        </p:spPr>
        <p:txBody>
          <a:bodyPr>
            <a:noAutofit/>
          </a:bodyPr>
          <a:lstStyle/>
          <a:p>
            <a:r>
              <a:rPr lang="en-US" sz="4400" dirty="0" smtClean="0"/>
              <a:t>DDS Director’s expectations for all DDS staff members</a:t>
            </a:r>
          </a:p>
        </p:txBody>
      </p:sp>
      <p:sp>
        <p:nvSpPr>
          <p:cNvPr id="5123" name="Content Placeholder 2"/>
          <p:cNvSpPr>
            <a:spLocks noGrp="1"/>
          </p:cNvSpPr>
          <p:nvPr>
            <p:ph idx="1"/>
          </p:nvPr>
        </p:nvSpPr>
        <p:spPr>
          <a:xfrm>
            <a:off x="457200" y="1828800"/>
            <a:ext cx="6096000" cy="4225925"/>
          </a:xfrm>
        </p:spPr>
        <p:txBody>
          <a:bodyPr/>
          <a:lstStyle/>
          <a:p>
            <a:pPr>
              <a:spcBef>
                <a:spcPts val="600"/>
              </a:spcBef>
              <a:spcAft>
                <a:spcPts val="600"/>
              </a:spcAft>
              <a:buSzPct val="100000"/>
              <a:buFont typeface="Wingdings" pitchFamily="2" charset="2"/>
              <a:buChar char="§"/>
            </a:pPr>
            <a:r>
              <a:rPr lang="en-US" dirty="0" smtClean="0"/>
              <a:t>Collective problem-solving, </a:t>
            </a:r>
            <a:r>
              <a:rPr lang="en-US" dirty="0"/>
              <a:t>c</a:t>
            </a:r>
            <a:r>
              <a:rPr lang="en-US" dirty="0" smtClean="0"/>
              <a:t>oordination, and cooperation across units and divisions</a:t>
            </a:r>
          </a:p>
          <a:p>
            <a:pPr>
              <a:spcBef>
                <a:spcPts val="600"/>
              </a:spcBef>
              <a:spcAft>
                <a:spcPts val="600"/>
              </a:spcAft>
              <a:buSzPct val="100000"/>
              <a:buFont typeface="Wingdings" pitchFamily="2" charset="2"/>
              <a:buChar char="§"/>
            </a:pPr>
            <a:r>
              <a:rPr lang="en-US" dirty="0" smtClean="0"/>
              <a:t>Routine and regular communication between supervisors and staff, between and among supervisors and management</a:t>
            </a:r>
          </a:p>
          <a:p>
            <a:pPr marL="274320" lvl="1">
              <a:spcBef>
                <a:spcPts val="600"/>
              </a:spcBef>
              <a:spcAft>
                <a:spcPts val="600"/>
              </a:spcAft>
              <a:buSzPct val="100000"/>
              <a:buFont typeface="Wingdings" pitchFamily="2" charset="2"/>
              <a:buChar char="§"/>
            </a:pPr>
            <a:r>
              <a:rPr lang="en-US" sz="2400" dirty="0"/>
              <a:t>Individual accountability</a:t>
            </a:r>
          </a:p>
          <a:p>
            <a:pPr>
              <a:spcBef>
                <a:spcPts val="0"/>
              </a:spcBef>
              <a:buSzPct val="100000"/>
              <a:buFont typeface="Wingdings" pitchFamily="2" charset="2"/>
              <a:buChar char="§"/>
            </a:pPr>
            <a:endParaRPr lang="en-US" dirty="0" smtClean="0"/>
          </a:p>
          <a:p>
            <a:pPr marL="342900" lvl="1" indent="-342900">
              <a:buClr>
                <a:schemeClr val="accent1"/>
              </a:buClr>
              <a:buSzPct val="65000"/>
              <a:buFont typeface="Wingdings" pitchFamily="2" charset="2"/>
              <a:buChar char="n"/>
            </a:pPr>
            <a:endParaRPr lang="en-US" dirty="0" smtClean="0"/>
          </a:p>
          <a:p>
            <a:endParaRPr lang="en-US" dirty="0" smtClean="0"/>
          </a:p>
        </p:txBody>
      </p:sp>
      <p:sp>
        <p:nvSpPr>
          <p:cNvPr id="4" name="Slide Number Placeholder 3"/>
          <p:cNvSpPr>
            <a:spLocks noGrp="1"/>
          </p:cNvSpPr>
          <p:nvPr>
            <p:ph type="sldNum" sz="quarter" idx="12"/>
          </p:nvPr>
        </p:nvSpPr>
        <p:spPr/>
        <p:txBody>
          <a:bodyPr>
            <a:normAutofit fontScale="92500" lnSpcReduction="20000"/>
          </a:bodyPr>
          <a:lstStyle/>
          <a:p>
            <a:pPr>
              <a:defRPr/>
            </a:pPr>
            <a:fld id="{A104E73B-AC18-4E8A-9BEA-750B4074DCF3}" type="slidenum">
              <a:rPr lang="en-US" altLang="en-US" smtClean="0"/>
              <a:pPr>
                <a:defRPr/>
              </a:pPr>
              <a:t>5</a:t>
            </a:fld>
            <a:endParaRPr lang="en-US" altLang="en-US"/>
          </a:p>
        </p:txBody>
      </p:sp>
      <p:pic>
        <p:nvPicPr>
          <p:cNvPr id="4105" name="Picture 9" descr="C:\Users\stacie.brownrigg\AppData\Local\Microsoft\Windows\Temporary Internet Files\Content.IE5\OUSIZJBA\MC90007874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6422" y="3733800"/>
            <a:ext cx="2627154" cy="23931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a:xfrm>
            <a:off x="2438400" y="4648200"/>
            <a:ext cx="6477000" cy="1600200"/>
          </a:xfrm>
        </p:spPr>
        <p:txBody>
          <a:bodyPr/>
          <a:lstStyle/>
          <a:p>
            <a:pPr eaLnBrk="1" hangingPunct="1"/>
            <a:r>
              <a:rPr lang="en-US" dirty="0" smtClean="0"/>
              <a:t>Thomas Circle</a:t>
            </a:r>
          </a:p>
        </p:txBody>
      </p:sp>
      <p:pic>
        <p:nvPicPr>
          <p:cNvPr id="53252" name="Picture 3" descr="1125 15th Street overhead view"/>
          <p:cNvPicPr>
            <a:picLocks noGrp="1" noChangeAspect="1" noChangeArrowheads="1"/>
          </p:cNvPicPr>
          <p:nvPr>
            <p:ph idx="1"/>
          </p:nvPr>
        </p:nvPicPr>
        <p:blipFill>
          <a:blip r:embed="rId3" cstate="print"/>
          <a:srcRect/>
          <a:stretch>
            <a:fillRect/>
          </a:stretch>
        </p:blipFill>
        <p:spPr>
          <a:xfrm>
            <a:off x="1905000" y="685800"/>
            <a:ext cx="5084763" cy="4530725"/>
          </a:xfrm>
          <a:noFill/>
        </p:spPr>
      </p:pic>
      <p:sp>
        <p:nvSpPr>
          <p:cNvPr id="4" name="Slide Number Placeholder 3"/>
          <p:cNvSpPr>
            <a:spLocks noGrp="1"/>
          </p:cNvSpPr>
          <p:nvPr>
            <p:ph type="sldNum" sz="quarter" idx="12"/>
          </p:nvPr>
        </p:nvSpPr>
        <p:spPr/>
        <p:txBody>
          <a:bodyPr/>
          <a:lstStyle/>
          <a:p>
            <a:pPr>
              <a:defRPr/>
            </a:pPr>
            <a:fld id="{FA05A086-9BFA-4DE2-9060-DA1903E02DEF}" type="slidenum">
              <a:rPr lang="en-US" altLang="en-US"/>
              <a:pPr>
                <a:defRPr/>
              </a:pPr>
              <a:t>50</a:t>
            </a:fld>
            <a:endParaRPr lang="en-US" alt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pPr eaLnBrk="1" hangingPunct="1"/>
            <a:r>
              <a:rPr lang="en-US" smtClean="0"/>
              <a:t>Fire Drills and Fines</a:t>
            </a:r>
          </a:p>
        </p:txBody>
      </p:sp>
      <p:sp>
        <p:nvSpPr>
          <p:cNvPr id="54276" name="Rectangle 3"/>
          <p:cNvSpPr>
            <a:spLocks noGrp="1" noChangeArrowheads="1"/>
          </p:cNvSpPr>
          <p:nvPr>
            <p:ph idx="1"/>
          </p:nvPr>
        </p:nvSpPr>
        <p:spPr/>
        <p:txBody>
          <a:bodyPr/>
          <a:lstStyle/>
          <a:p>
            <a:pPr eaLnBrk="1" hangingPunct="1"/>
            <a:r>
              <a:rPr lang="en-US" smtClean="0"/>
              <a:t>Drills are held twice a year</a:t>
            </a:r>
          </a:p>
          <a:p>
            <a:pPr eaLnBrk="1" hangingPunct="1"/>
            <a:r>
              <a:rPr lang="en-US" smtClean="0"/>
              <a:t>Drills will include the use of the alarm system, shelter-in-place and evacuation of the building</a:t>
            </a:r>
          </a:p>
          <a:p>
            <a:pPr eaLnBrk="1" hangingPunct="1"/>
            <a:r>
              <a:rPr lang="en-US" smtClean="0"/>
              <a:t>During the drill, the fire department will do a walk-through, ensuring all staff have exited the building</a:t>
            </a:r>
          </a:p>
          <a:p>
            <a:pPr eaLnBrk="1" hangingPunct="1"/>
            <a:r>
              <a:rPr lang="en-US" smtClean="0"/>
              <a:t>If DDS staff have not evacuated during the drill, monetary fines will be given</a:t>
            </a:r>
          </a:p>
        </p:txBody>
      </p:sp>
      <p:sp>
        <p:nvSpPr>
          <p:cNvPr id="4" name="Slide Number Placeholder 3"/>
          <p:cNvSpPr>
            <a:spLocks noGrp="1"/>
          </p:cNvSpPr>
          <p:nvPr>
            <p:ph type="sldNum" sz="quarter" idx="12"/>
          </p:nvPr>
        </p:nvSpPr>
        <p:spPr/>
        <p:txBody>
          <a:bodyPr/>
          <a:lstStyle/>
          <a:p>
            <a:pPr>
              <a:defRPr/>
            </a:pPr>
            <a:fld id="{2FC0108D-CFC5-45E1-A5C2-3F3BF24955C2}" type="slidenum">
              <a:rPr lang="en-US" altLang="en-US"/>
              <a:pPr>
                <a:defRPr/>
              </a:pPr>
              <a:t>51</a:t>
            </a:fld>
            <a:endParaRPr lang="en-US" alt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a:xfrm>
            <a:off x="762000" y="457200"/>
            <a:ext cx="7696200" cy="1600200"/>
          </a:xfrm>
        </p:spPr>
        <p:txBody>
          <a:bodyPr>
            <a:normAutofit fontScale="90000"/>
          </a:bodyPr>
          <a:lstStyle/>
          <a:p>
            <a:pPr eaLnBrk="1" hangingPunct="1"/>
            <a:r>
              <a:rPr lang="en-US" dirty="0" smtClean="0"/>
              <a:t>Designated Shelter-in-Place Locations</a:t>
            </a:r>
          </a:p>
        </p:txBody>
      </p:sp>
      <p:sp>
        <p:nvSpPr>
          <p:cNvPr id="55300" name="Rectangle 3"/>
          <p:cNvSpPr>
            <a:spLocks noGrp="1" noChangeArrowheads="1"/>
          </p:cNvSpPr>
          <p:nvPr>
            <p:ph idx="1"/>
          </p:nvPr>
        </p:nvSpPr>
        <p:spPr>
          <a:xfrm>
            <a:off x="304800" y="1752600"/>
            <a:ext cx="8534400" cy="4530725"/>
          </a:xfrm>
        </p:spPr>
        <p:txBody>
          <a:bodyPr/>
          <a:lstStyle/>
          <a:p>
            <a:pPr marL="0" indent="0" algn="ctr" eaLnBrk="1" hangingPunct="1">
              <a:spcBef>
                <a:spcPts val="600"/>
              </a:spcBef>
              <a:spcAft>
                <a:spcPts val="600"/>
              </a:spcAft>
              <a:buNone/>
            </a:pPr>
            <a:r>
              <a:rPr lang="en-US" b="1" dirty="0" smtClean="0"/>
              <a:t>All of the agency’s conference rooms</a:t>
            </a:r>
            <a:endParaRPr lang="en-US" dirty="0" smtClean="0"/>
          </a:p>
          <a:p>
            <a:pPr lvl="1" eaLnBrk="1" hangingPunct="1">
              <a:spcBef>
                <a:spcPts val="600"/>
              </a:spcBef>
              <a:spcAft>
                <a:spcPts val="600"/>
              </a:spcAft>
            </a:pPr>
            <a:r>
              <a:rPr lang="en-US" b="1" dirty="0" smtClean="0">
                <a:solidFill>
                  <a:schemeClr val="tx2"/>
                </a:solidFill>
              </a:rPr>
              <a:t>First Floor-  </a:t>
            </a:r>
            <a:r>
              <a:rPr lang="en-US" dirty="0" smtClean="0"/>
              <a:t>Training </a:t>
            </a:r>
            <a:r>
              <a:rPr lang="en-US" dirty="0" err="1" smtClean="0"/>
              <a:t>Rm</a:t>
            </a:r>
            <a:r>
              <a:rPr lang="en-US" dirty="0" smtClean="0"/>
              <a:t> and Conference </a:t>
            </a:r>
            <a:r>
              <a:rPr lang="en-US" dirty="0" err="1" smtClean="0"/>
              <a:t>Rms</a:t>
            </a:r>
            <a:r>
              <a:rPr lang="en-US" dirty="0" smtClean="0"/>
              <a:t> B, C, D, E, F</a:t>
            </a:r>
          </a:p>
          <a:p>
            <a:pPr lvl="1" eaLnBrk="1" hangingPunct="1">
              <a:spcBef>
                <a:spcPts val="600"/>
              </a:spcBef>
              <a:spcAft>
                <a:spcPts val="600"/>
              </a:spcAft>
            </a:pPr>
            <a:r>
              <a:rPr lang="en-US" b="1" dirty="0" smtClean="0">
                <a:solidFill>
                  <a:schemeClr val="tx2"/>
                </a:solidFill>
              </a:rPr>
              <a:t>Second Floor-  </a:t>
            </a:r>
            <a:r>
              <a:rPr lang="en-US" dirty="0" smtClean="0"/>
              <a:t>Training </a:t>
            </a:r>
            <a:r>
              <a:rPr lang="en-US" dirty="0" err="1" smtClean="0"/>
              <a:t>Rm</a:t>
            </a:r>
            <a:r>
              <a:rPr lang="en-US" dirty="0" smtClean="0"/>
              <a:t> and Conference </a:t>
            </a:r>
            <a:r>
              <a:rPr lang="en-US" dirty="0" err="1" smtClean="0"/>
              <a:t>Rm</a:t>
            </a:r>
            <a:r>
              <a:rPr lang="en-US" dirty="0" smtClean="0"/>
              <a:t> B</a:t>
            </a:r>
          </a:p>
          <a:p>
            <a:pPr lvl="1" eaLnBrk="1" hangingPunct="1">
              <a:spcBef>
                <a:spcPts val="600"/>
              </a:spcBef>
              <a:spcAft>
                <a:spcPts val="600"/>
              </a:spcAft>
            </a:pPr>
            <a:r>
              <a:rPr lang="en-US" b="1" dirty="0" smtClean="0">
                <a:solidFill>
                  <a:schemeClr val="tx2"/>
                </a:solidFill>
              </a:rPr>
              <a:t>Third Floor-  </a:t>
            </a:r>
            <a:r>
              <a:rPr lang="en-US" dirty="0" smtClean="0"/>
              <a:t>Conference </a:t>
            </a:r>
            <a:r>
              <a:rPr lang="en-US" dirty="0" err="1" smtClean="0"/>
              <a:t>Rms</a:t>
            </a:r>
            <a:r>
              <a:rPr lang="en-US" dirty="0" smtClean="0"/>
              <a:t> B, C</a:t>
            </a:r>
          </a:p>
          <a:p>
            <a:pPr lvl="1" eaLnBrk="1" hangingPunct="1">
              <a:spcBef>
                <a:spcPts val="600"/>
              </a:spcBef>
              <a:spcAft>
                <a:spcPts val="600"/>
              </a:spcAft>
            </a:pPr>
            <a:r>
              <a:rPr lang="en-US" b="1" dirty="0" smtClean="0">
                <a:solidFill>
                  <a:schemeClr val="tx2"/>
                </a:solidFill>
              </a:rPr>
              <a:t>Fourth Floor-  </a:t>
            </a:r>
            <a:r>
              <a:rPr lang="en-US" dirty="0" smtClean="0"/>
              <a:t>Conference </a:t>
            </a:r>
            <a:r>
              <a:rPr lang="en-US" dirty="0" err="1" smtClean="0"/>
              <a:t>Rms</a:t>
            </a:r>
            <a:r>
              <a:rPr lang="en-US" dirty="0" smtClean="0"/>
              <a:t> A, B, C, D</a:t>
            </a:r>
          </a:p>
          <a:p>
            <a:pPr lvl="1" eaLnBrk="1" hangingPunct="1">
              <a:spcBef>
                <a:spcPts val="600"/>
              </a:spcBef>
              <a:spcAft>
                <a:spcPts val="600"/>
              </a:spcAft>
            </a:pPr>
            <a:r>
              <a:rPr lang="en-US" b="1" dirty="0" smtClean="0">
                <a:solidFill>
                  <a:schemeClr val="tx2"/>
                </a:solidFill>
              </a:rPr>
              <a:t>Eighth Floor-  </a:t>
            </a:r>
            <a:r>
              <a:rPr lang="en-US" dirty="0" smtClean="0"/>
              <a:t>Conference </a:t>
            </a:r>
            <a:r>
              <a:rPr lang="en-US" dirty="0" err="1" smtClean="0"/>
              <a:t>Rms</a:t>
            </a:r>
            <a:r>
              <a:rPr lang="en-US" dirty="0" smtClean="0"/>
              <a:t> A, B, C, D</a:t>
            </a:r>
          </a:p>
          <a:p>
            <a:pPr lvl="1" eaLnBrk="1" hangingPunct="1">
              <a:spcBef>
                <a:spcPts val="600"/>
              </a:spcBef>
              <a:spcAft>
                <a:spcPts val="600"/>
              </a:spcAft>
            </a:pPr>
            <a:r>
              <a:rPr lang="en-US" b="1" dirty="0" smtClean="0">
                <a:solidFill>
                  <a:schemeClr val="tx2"/>
                </a:solidFill>
              </a:rPr>
              <a:t>Ninth Floor-  </a:t>
            </a:r>
            <a:r>
              <a:rPr lang="en-US" dirty="0" smtClean="0"/>
              <a:t>Conference </a:t>
            </a:r>
            <a:r>
              <a:rPr lang="en-US" dirty="0" err="1" smtClean="0"/>
              <a:t>Rms</a:t>
            </a:r>
            <a:r>
              <a:rPr lang="en-US" dirty="0" smtClean="0"/>
              <a:t> A, B, C, D, E, F, G, H, J, K, L, M</a:t>
            </a:r>
          </a:p>
        </p:txBody>
      </p:sp>
      <p:sp>
        <p:nvSpPr>
          <p:cNvPr id="4" name="Slide Number Placeholder 3"/>
          <p:cNvSpPr>
            <a:spLocks noGrp="1"/>
          </p:cNvSpPr>
          <p:nvPr>
            <p:ph type="sldNum" sz="quarter" idx="12"/>
          </p:nvPr>
        </p:nvSpPr>
        <p:spPr/>
        <p:txBody>
          <a:bodyPr/>
          <a:lstStyle/>
          <a:p>
            <a:pPr>
              <a:defRPr/>
            </a:pPr>
            <a:fld id="{FC3E8C2D-D82D-4795-BAE8-2D3A88DD4698}" type="slidenum">
              <a:rPr lang="en-US" altLang="en-US"/>
              <a:pPr>
                <a:defRPr/>
              </a:pPr>
              <a:t>52</a:t>
            </a:fld>
            <a:endParaRPr lang="en-US" alt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a:xfrm>
            <a:off x="762000" y="533400"/>
            <a:ext cx="6781800" cy="914400"/>
          </a:xfrm>
        </p:spPr>
        <p:txBody>
          <a:bodyPr>
            <a:normAutofit fontScale="90000"/>
          </a:bodyPr>
          <a:lstStyle/>
          <a:p>
            <a:pPr eaLnBrk="1" hangingPunct="1"/>
            <a:r>
              <a:rPr lang="en-US" dirty="0" smtClean="0"/>
              <a:t>Area of Rescue Locations</a:t>
            </a:r>
          </a:p>
        </p:txBody>
      </p:sp>
      <p:sp>
        <p:nvSpPr>
          <p:cNvPr id="56324" name="Rectangle 3"/>
          <p:cNvSpPr>
            <a:spLocks noGrp="1" noChangeArrowheads="1"/>
          </p:cNvSpPr>
          <p:nvPr>
            <p:ph idx="1"/>
          </p:nvPr>
        </p:nvSpPr>
        <p:spPr>
          <a:xfrm>
            <a:off x="762000" y="1371600"/>
            <a:ext cx="7543800" cy="3886200"/>
          </a:xfrm>
        </p:spPr>
        <p:txBody>
          <a:bodyPr>
            <a:normAutofit/>
          </a:bodyPr>
          <a:lstStyle/>
          <a:p>
            <a:pPr eaLnBrk="1" hangingPunct="1">
              <a:spcBef>
                <a:spcPts val="600"/>
              </a:spcBef>
              <a:spcAft>
                <a:spcPts val="600"/>
              </a:spcAft>
            </a:pPr>
            <a:r>
              <a:rPr lang="en-US" sz="2200" b="1" dirty="0" smtClean="0"/>
              <a:t>First Floor </a:t>
            </a:r>
            <a:r>
              <a:rPr lang="en-US" sz="2200" dirty="0" smtClean="0"/>
              <a:t>– Intake Area Room</a:t>
            </a:r>
          </a:p>
          <a:p>
            <a:pPr eaLnBrk="1" hangingPunct="1">
              <a:spcBef>
                <a:spcPts val="600"/>
              </a:spcBef>
              <a:spcAft>
                <a:spcPts val="600"/>
              </a:spcAft>
            </a:pPr>
            <a:r>
              <a:rPr lang="en-US" sz="2200" b="1" dirty="0" smtClean="0"/>
              <a:t>Second Floor </a:t>
            </a:r>
            <a:r>
              <a:rPr lang="en-US" sz="2200" dirty="0" smtClean="0"/>
              <a:t>– West Lobby Area</a:t>
            </a:r>
          </a:p>
          <a:p>
            <a:pPr eaLnBrk="1" hangingPunct="1">
              <a:spcBef>
                <a:spcPts val="600"/>
              </a:spcBef>
              <a:spcAft>
                <a:spcPts val="600"/>
              </a:spcAft>
            </a:pPr>
            <a:r>
              <a:rPr lang="en-US" sz="2200" b="1" dirty="0" smtClean="0"/>
              <a:t>Third Floor </a:t>
            </a:r>
            <a:r>
              <a:rPr lang="en-US" sz="2200" dirty="0" smtClean="0"/>
              <a:t>– 1st Conference Room South Corridor</a:t>
            </a:r>
          </a:p>
          <a:p>
            <a:pPr eaLnBrk="1" hangingPunct="1">
              <a:spcBef>
                <a:spcPts val="600"/>
              </a:spcBef>
              <a:spcAft>
                <a:spcPts val="600"/>
              </a:spcAft>
            </a:pPr>
            <a:r>
              <a:rPr lang="en-US" sz="2200" b="1" dirty="0" smtClean="0"/>
              <a:t>Fourth Floor </a:t>
            </a:r>
            <a:r>
              <a:rPr lang="en-US" sz="2200" dirty="0" smtClean="0"/>
              <a:t>– West Lobby Area</a:t>
            </a:r>
          </a:p>
          <a:p>
            <a:pPr eaLnBrk="1" hangingPunct="1">
              <a:spcBef>
                <a:spcPts val="600"/>
              </a:spcBef>
              <a:spcAft>
                <a:spcPts val="600"/>
              </a:spcAft>
            </a:pPr>
            <a:r>
              <a:rPr lang="en-US" sz="2200" b="1" dirty="0" smtClean="0"/>
              <a:t>Eighth Floor </a:t>
            </a:r>
            <a:r>
              <a:rPr lang="en-US" sz="2200" dirty="0" smtClean="0"/>
              <a:t>– West Lobby Area</a:t>
            </a:r>
          </a:p>
          <a:p>
            <a:pPr eaLnBrk="1" hangingPunct="1">
              <a:spcBef>
                <a:spcPts val="600"/>
              </a:spcBef>
              <a:spcAft>
                <a:spcPts val="600"/>
              </a:spcAft>
            </a:pPr>
            <a:r>
              <a:rPr lang="en-US" sz="2200" b="1" dirty="0" smtClean="0"/>
              <a:t>Ninth Floor </a:t>
            </a:r>
            <a:r>
              <a:rPr lang="en-US" sz="2200" dirty="0" smtClean="0"/>
              <a:t>– West Lobby Area</a:t>
            </a:r>
          </a:p>
        </p:txBody>
      </p:sp>
      <p:sp>
        <p:nvSpPr>
          <p:cNvPr id="4" name="Slide Number Placeholder 3"/>
          <p:cNvSpPr>
            <a:spLocks noGrp="1"/>
          </p:cNvSpPr>
          <p:nvPr>
            <p:ph type="sldNum" sz="quarter" idx="12"/>
          </p:nvPr>
        </p:nvSpPr>
        <p:spPr/>
        <p:txBody>
          <a:bodyPr/>
          <a:lstStyle/>
          <a:p>
            <a:pPr>
              <a:defRPr/>
            </a:pPr>
            <a:fld id="{D170250B-BA3E-43CA-A33B-4375002C0718}" type="slidenum">
              <a:rPr lang="en-US" altLang="en-US"/>
              <a:pPr>
                <a:defRPr/>
              </a:pPr>
              <a:t>53</a:t>
            </a:fld>
            <a:endParaRPr lang="en-US" alt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a:xfrm>
            <a:off x="766763" y="590550"/>
            <a:ext cx="6781800" cy="933450"/>
          </a:xfrm>
        </p:spPr>
        <p:txBody>
          <a:bodyPr/>
          <a:lstStyle/>
          <a:p>
            <a:pPr eaLnBrk="1" hangingPunct="1"/>
            <a:r>
              <a:rPr lang="en-US" dirty="0" err="1" smtClean="0"/>
              <a:t>Evacu-Trac</a:t>
            </a:r>
            <a:r>
              <a:rPr lang="en-US" dirty="0" smtClean="0"/>
              <a:t> Chair</a:t>
            </a:r>
          </a:p>
        </p:txBody>
      </p:sp>
      <p:sp>
        <p:nvSpPr>
          <p:cNvPr id="57348" name="Rectangle 3"/>
          <p:cNvSpPr>
            <a:spLocks noGrp="1" noChangeArrowheads="1"/>
          </p:cNvSpPr>
          <p:nvPr>
            <p:ph idx="1"/>
          </p:nvPr>
        </p:nvSpPr>
        <p:spPr>
          <a:xfrm>
            <a:off x="762000" y="685800"/>
            <a:ext cx="7543800" cy="2438400"/>
          </a:xfrm>
        </p:spPr>
        <p:txBody>
          <a:bodyPr/>
          <a:lstStyle/>
          <a:p>
            <a:pPr marL="0" indent="0" eaLnBrk="1" hangingPunct="1">
              <a:buNone/>
            </a:pPr>
            <a:r>
              <a:rPr lang="en-US" dirty="0" smtClean="0"/>
              <a:t>Play video:  Emergency Evacuation Chair</a:t>
            </a:r>
          </a:p>
        </p:txBody>
      </p:sp>
      <p:sp>
        <p:nvSpPr>
          <p:cNvPr id="6" name="Slide Number Placeholder 3"/>
          <p:cNvSpPr>
            <a:spLocks noGrp="1"/>
          </p:cNvSpPr>
          <p:nvPr>
            <p:ph type="sldNum" sz="quarter" idx="12"/>
          </p:nvPr>
        </p:nvSpPr>
        <p:spPr/>
        <p:txBody>
          <a:bodyPr/>
          <a:lstStyle/>
          <a:p>
            <a:pPr>
              <a:defRPr/>
            </a:pPr>
            <a:fld id="{E2D40E2D-4124-4E0D-9EE6-BDBF91368FED}" type="slidenum">
              <a:rPr lang="en-US" altLang="en-US"/>
              <a:pPr>
                <a:defRPr/>
              </a:pPr>
              <a:t>54</a:t>
            </a:fld>
            <a:endParaRPr lang="en-US" altLang="en-US"/>
          </a:p>
        </p:txBody>
      </p:sp>
      <p:pic>
        <p:nvPicPr>
          <p:cNvPr id="57349" name="Picture 4" descr="taking the evacuation chair out of the cabinet"/>
          <p:cNvPicPr>
            <a:picLocks noChangeAspect="1" noChangeArrowheads="1"/>
          </p:cNvPicPr>
          <p:nvPr/>
        </p:nvPicPr>
        <p:blipFill>
          <a:blip r:embed="rId3" cstate="print"/>
          <a:srcRect/>
          <a:stretch>
            <a:fillRect/>
          </a:stretch>
        </p:blipFill>
        <p:spPr bwMode="auto">
          <a:xfrm>
            <a:off x="1752600" y="2209800"/>
            <a:ext cx="2595563" cy="3733800"/>
          </a:xfrm>
          <a:prstGeom prst="rect">
            <a:avLst/>
          </a:prstGeom>
          <a:noFill/>
          <a:ln w="9525">
            <a:noFill/>
            <a:miter lim="800000"/>
            <a:headEnd/>
            <a:tailEnd/>
          </a:ln>
        </p:spPr>
      </p:pic>
      <p:pic>
        <p:nvPicPr>
          <p:cNvPr id="57350" name="Picture 5" descr="evacuation chair descending dwon the stairs"/>
          <p:cNvPicPr>
            <a:picLocks noChangeAspect="1" noChangeArrowheads="1"/>
          </p:cNvPicPr>
          <p:nvPr/>
        </p:nvPicPr>
        <p:blipFill>
          <a:blip r:embed="rId4" cstate="print"/>
          <a:srcRect/>
          <a:stretch>
            <a:fillRect/>
          </a:stretch>
        </p:blipFill>
        <p:spPr bwMode="auto">
          <a:xfrm>
            <a:off x="4953000" y="2209800"/>
            <a:ext cx="2595563"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a:xfrm>
            <a:off x="762000" y="609600"/>
            <a:ext cx="6781800" cy="1828800"/>
          </a:xfrm>
        </p:spPr>
        <p:txBody>
          <a:bodyPr>
            <a:normAutofit/>
          </a:bodyPr>
          <a:lstStyle/>
          <a:p>
            <a:pPr eaLnBrk="1" hangingPunct="1"/>
            <a:r>
              <a:rPr lang="en-US" dirty="0" smtClean="0"/>
              <a:t>For more information, please contact:</a:t>
            </a:r>
          </a:p>
        </p:txBody>
      </p:sp>
      <p:sp>
        <p:nvSpPr>
          <p:cNvPr id="58372" name="Rectangle 3"/>
          <p:cNvSpPr>
            <a:spLocks noGrp="1" noChangeArrowheads="1"/>
          </p:cNvSpPr>
          <p:nvPr>
            <p:ph idx="1"/>
          </p:nvPr>
        </p:nvSpPr>
        <p:spPr>
          <a:xfrm>
            <a:off x="838200" y="2514600"/>
            <a:ext cx="7543800" cy="2438400"/>
          </a:xfrm>
        </p:spPr>
        <p:txBody>
          <a:bodyPr/>
          <a:lstStyle/>
          <a:p>
            <a:pPr eaLnBrk="1" hangingPunct="1"/>
            <a:r>
              <a:rPr lang="en-US" dirty="0" smtClean="0"/>
              <a:t>Bill Davidson</a:t>
            </a:r>
          </a:p>
          <a:p>
            <a:pPr lvl="1" eaLnBrk="1" hangingPunct="1"/>
            <a:r>
              <a:rPr lang="en-US" dirty="0" smtClean="0"/>
              <a:t>202-730-1684</a:t>
            </a:r>
          </a:p>
          <a:p>
            <a:pPr lvl="1" eaLnBrk="1" hangingPunct="1"/>
            <a:r>
              <a:rPr lang="en-US" dirty="0" smtClean="0">
                <a:hlinkClick r:id="rId3"/>
              </a:rPr>
              <a:t>William.davidson2@dc.gov</a:t>
            </a:r>
            <a:endParaRPr lang="en-US" dirty="0" smtClean="0"/>
          </a:p>
          <a:p>
            <a:pPr lvl="1" eaLnBrk="1" hangingPunct="1"/>
            <a:endParaRPr lang="en-US" dirty="0" smtClean="0"/>
          </a:p>
        </p:txBody>
      </p:sp>
      <p:sp>
        <p:nvSpPr>
          <p:cNvPr id="5" name="Slide Number Placeholder 3"/>
          <p:cNvSpPr>
            <a:spLocks noGrp="1"/>
          </p:cNvSpPr>
          <p:nvPr>
            <p:ph type="sldNum" sz="quarter" idx="12"/>
          </p:nvPr>
        </p:nvSpPr>
        <p:spPr/>
        <p:txBody>
          <a:bodyPr/>
          <a:lstStyle/>
          <a:p>
            <a:pPr>
              <a:defRPr/>
            </a:pPr>
            <a:fld id="{642D0ADC-0F10-45C2-8E40-DFBD7545347D}" type="slidenum">
              <a:rPr lang="en-US" altLang="en-US"/>
              <a:pPr>
                <a:defRPr/>
              </a:pPr>
              <a:t>55</a:t>
            </a:fld>
            <a:endParaRPr lang="en-US" altLang="en-US"/>
          </a:p>
        </p:txBody>
      </p:sp>
      <p:pic>
        <p:nvPicPr>
          <p:cNvPr id="58373" name="Picture 4" descr="j0433797"/>
          <p:cNvPicPr>
            <a:picLocks noChangeAspect="1" noChangeArrowheads="1"/>
          </p:cNvPicPr>
          <p:nvPr/>
        </p:nvPicPr>
        <p:blipFill>
          <a:blip r:embed="rId4" cstate="print"/>
          <a:srcRect/>
          <a:stretch>
            <a:fillRect/>
          </a:stretch>
        </p:blipFill>
        <p:spPr bwMode="auto">
          <a:xfrm>
            <a:off x="5257800" y="1828800"/>
            <a:ext cx="22860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2"/>
          <p:cNvSpPr>
            <a:spLocks noGrp="1" noChangeArrowheads="1"/>
          </p:cNvSpPr>
          <p:nvPr>
            <p:ph type="title"/>
          </p:nvPr>
        </p:nvSpPr>
        <p:spPr>
          <a:xfrm>
            <a:off x="457200" y="354013"/>
            <a:ext cx="8229600" cy="712787"/>
          </a:xfrm>
        </p:spPr>
        <p:txBody>
          <a:bodyPr/>
          <a:lstStyle/>
          <a:p>
            <a:pPr eaLnBrk="1" hangingPunct="1"/>
            <a:r>
              <a:rPr lang="en-US" sz="3600" dirty="0" smtClean="0"/>
              <a:t>Collective Bargaining Unions</a:t>
            </a:r>
          </a:p>
        </p:txBody>
      </p:sp>
      <p:sp>
        <p:nvSpPr>
          <p:cNvPr id="137220" name="Rectangle 3"/>
          <p:cNvSpPr>
            <a:spLocks noGrp="1" noChangeArrowheads="1"/>
          </p:cNvSpPr>
          <p:nvPr>
            <p:ph idx="1"/>
          </p:nvPr>
        </p:nvSpPr>
        <p:spPr>
          <a:xfrm>
            <a:off x="457200" y="1676400"/>
            <a:ext cx="5562600" cy="3962400"/>
          </a:xfrm>
          <a:noFill/>
        </p:spPr>
        <p:txBody>
          <a:bodyPr/>
          <a:lstStyle/>
          <a:p>
            <a:pPr marL="571500" indent="-571500" eaLnBrk="1" hangingPunct="1">
              <a:lnSpc>
                <a:spcPct val="80000"/>
              </a:lnSpc>
              <a:buClr>
                <a:schemeClr val="accent2"/>
              </a:buClr>
              <a:buSzTx/>
              <a:buFont typeface="Wingdings" pitchFamily="2" charset="2"/>
              <a:buNone/>
            </a:pPr>
            <a:r>
              <a:rPr lang="en-US" sz="2400" b="1" smtClean="0">
                <a:latin typeface="Georgia" pitchFamily="18" charset="0"/>
              </a:rPr>
              <a:t>	DDS has four separate labor unions representing employees.</a:t>
            </a:r>
          </a:p>
          <a:p>
            <a:pPr marL="571500" indent="-571500" eaLnBrk="1" hangingPunct="1">
              <a:lnSpc>
                <a:spcPct val="80000"/>
              </a:lnSpc>
              <a:buClr>
                <a:schemeClr val="accent2"/>
              </a:buClr>
              <a:buSzTx/>
              <a:buFont typeface="Wingdings" pitchFamily="2" charset="2"/>
              <a:buNone/>
            </a:pPr>
            <a:r>
              <a:rPr lang="en-US" sz="2400" b="1" smtClean="0">
                <a:latin typeface="Georgia" pitchFamily="18" charset="0"/>
              </a:rPr>
              <a:t>	</a:t>
            </a:r>
            <a:r>
              <a:rPr lang="en-US" sz="1600" smtClean="0">
                <a:latin typeface="Georgia" pitchFamily="18" charset="0"/>
              </a:rPr>
              <a:t>The American Federation of Government Employees, Local 383 (AFGE 383) </a:t>
            </a:r>
          </a:p>
          <a:p>
            <a:pPr marL="571500" indent="-571500" eaLnBrk="1" hangingPunct="1">
              <a:lnSpc>
                <a:spcPct val="80000"/>
              </a:lnSpc>
              <a:buFont typeface="Wingdings" pitchFamily="2" charset="2"/>
              <a:buNone/>
            </a:pPr>
            <a:endParaRPr lang="en-US" sz="1600" smtClean="0">
              <a:latin typeface="Georgia" pitchFamily="18" charset="0"/>
            </a:endParaRPr>
          </a:p>
          <a:p>
            <a:pPr marL="571500" indent="-571500" eaLnBrk="1" hangingPunct="1">
              <a:lnSpc>
                <a:spcPct val="105000"/>
              </a:lnSpc>
              <a:buFont typeface="Wingdings" pitchFamily="2" charset="2"/>
              <a:buNone/>
            </a:pPr>
            <a:r>
              <a:rPr lang="en-US" sz="1600" smtClean="0">
                <a:latin typeface="Georgia" pitchFamily="18" charset="0"/>
              </a:rPr>
              <a:t>	The American Federation of State, County, and Municipal Employees (AFSCME 2401)</a:t>
            </a:r>
          </a:p>
          <a:p>
            <a:pPr marL="571500" indent="-571500" eaLnBrk="1" hangingPunct="1">
              <a:lnSpc>
                <a:spcPct val="105000"/>
              </a:lnSpc>
              <a:buFont typeface="Wingdings" pitchFamily="2" charset="2"/>
              <a:buNone/>
            </a:pPr>
            <a:r>
              <a:rPr lang="en-US" sz="1600" smtClean="0">
                <a:latin typeface="Georgia" pitchFamily="18" charset="0"/>
              </a:rPr>
              <a:t>	</a:t>
            </a:r>
          </a:p>
          <a:p>
            <a:pPr marL="571500" indent="-571500" eaLnBrk="1" hangingPunct="1">
              <a:lnSpc>
                <a:spcPct val="105000"/>
              </a:lnSpc>
              <a:buFont typeface="Wingdings" pitchFamily="2" charset="2"/>
              <a:buNone/>
            </a:pPr>
            <a:r>
              <a:rPr lang="en-US" sz="1600" smtClean="0">
                <a:latin typeface="Georgia" pitchFamily="18" charset="0"/>
              </a:rPr>
              <a:t>	District of Columbia Nurses Association (DCNA)</a:t>
            </a:r>
          </a:p>
          <a:p>
            <a:pPr marL="571500" indent="-571500" eaLnBrk="1" hangingPunct="1">
              <a:lnSpc>
                <a:spcPct val="105000"/>
              </a:lnSpc>
              <a:buFont typeface="Wingdings" pitchFamily="2" charset="2"/>
              <a:buNone/>
            </a:pPr>
            <a:endParaRPr lang="en-US" sz="1600" smtClean="0">
              <a:latin typeface="Georgia" pitchFamily="18" charset="0"/>
            </a:endParaRPr>
          </a:p>
          <a:p>
            <a:pPr marL="571500" indent="-571500" eaLnBrk="1" hangingPunct="1">
              <a:lnSpc>
                <a:spcPct val="105000"/>
              </a:lnSpc>
              <a:buFont typeface="Wingdings" pitchFamily="2" charset="2"/>
              <a:buNone/>
            </a:pPr>
            <a:r>
              <a:rPr lang="en-US" sz="1600" smtClean="0">
                <a:latin typeface="Georgia" pitchFamily="18" charset="0"/>
              </a:rPr>
              <a:t>	Doctor’s Council</a:t>
            </a:r>
          </a:p>
        </p:txBody>
      </p:sp>
      <p:sp>
        <p:nvSpPr>
          <p:cNvPr id="5" name="Slide Number Placeholder 3"/>
          <p:cNvSpPr>
            <a:spLocks noGrp="1"/>
          </p:cNvSpPr>
          <p:nvPr>
            <p:ph type="sldNum" sz="quarter" idx="12"/>
          </p:nvPr>
        </p:nvSpPr>
        <p:spPr/>
        <p:txBody>
          <a:bodyPr/>
          <a:lstStyle/>
          <a:p>
            <a:pPr>
              <a:defRPr/>
            </a:pPr>
            <a:fld id="{29F8C4C0-495A-4AC1-8889-709716D193B9}" type="slidenum">
              <a:rPr lang="en-US" altLang="en-US">
                <a:solidFill>
                  <a:prstClr val="black">
                    <a:lumMod val="85000"/>
                    <a:lumOff val="15000"/>
                  </a:prstClr>
                </a:solidFill>
              </a:rPr>
              <a:pPr>
                <a:defRPr/>
              </a:pPr>
              <a:t>56</a:t>
            </a:fld>
            <a:endParaRPr lang="en-US" altLang="en-US">
              <a:solidFill>
                <a:prstClr val="black">
                  <a:lumMod val="85000"/>
                  <a:lumOff val="15000"/>
                </a:prstClr>
              </a:solidFill>
            </a:endParaRPr>
          </a:p>
        </p:txBody>
      </p:sp>
      <p:pic>
        <p:nvPicPr>
          <p:cNvPr id="137221" name="Picture 4" descr="bd07245_"/>
          <p:cNvPicPr>
            <a:picLocks noChangeAspect="1" noChangeArrowheads="1"/>
          </p:cNvPicPr>
          <p:nvPr/>
        </p:nvPicPr>
        <p:blipFill>
          <a:blip r:embed="rId3" cstate="print"/>
          <a:srcRect/>
          <a:stretch>
            <a:fillRect/>
          </a:stretch>
        </p:blipFill>
        <p:spPr bwMode="auto">
          <a:xfrm>
            <a:off x="6324600" y="2590800"/>
            <a:ext cx="2506663" cy="1447800"/>
          </a:xfrm>
          <a:prstGeom prst="rect">
            <a:avLst/>
          </a:prstGeom>
          <a:noFill/>
          <a:ln w="9525">
            <a:noFill/>
            <a:miter lim="800000"/>
            <a:headEnd/>
            <a:tailEnd/>
          </a:ln>
        </p:spPr>
      </p:pic>
    </p:spTree>
    <p:extLst>
      <p:ext uri="{BB962C8B-B14F-4D97-AF65-F5344CB8AC3E}">
        <p14:creationId xmlns:p14="http://schemas.microsoft.com/office/powerpoint/2010/main" val="833246417"/>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2"/>
          <p:cNvSpPr>
            <a:spLocks noGrp="1" noChangeArrowheads="1"/>
          </p:cNvSpPr>
          <p:nvPr>
            <p:ph type="title"/>
          </p:nvPr>
        </p:nvSpPr>
        <p:spPr/>
        <p:txBody>
          <a:bodyPr/>
          <a:lstStyle/>
          <a:p>
            <a:pPr eaLnBrk="1" hangingPunct="1"/>
            <a:r>
              <a:rPr lang="en-US" b="1" dirty="0" smtClean="0"/>
              <a:t>Questions?</a:t>
            </a:r>
          </a:p>
        </p:txBody>
      </p:sp>
      <p:sp>
        <p:nvSpPr>
          <p:cNvPr id="4" name="Slide Number Placeholder 3"/>
          <p:cNvSpPr>
            <a:spLocks noGrp="1"/>
          </p:cNvSpPr>
          <p:nvPr>
            <p:ph type="sldNum" sz="quarter" idx="12"/>
          </p:nvPr>
        </p:nvSpPr>
        <p:spPr/>
        <p:txBody>
          <a:bodyPr/>
          <a:lstStyle/>
          <a:p>
            <a:pPr>
              <a:defRPr/>
            </a:pPr>
            <a:fld id="{842B3A22-006A-41B5-8C9D-123671A682D1}" type="slidenum">
              <a:rPr lang="en-US" altLang="en-US">
                <a:solidFill>
                  <a:prstClr val="black">
                    <a:lumMod val="85000"/>
                    <a:lumOff val="15000"/>
                  </a:prstClr>
                </a:solidFill>
              </a:rPr>
              <a:pPr>
                <a:defRPr/>
              </a:pPr>
              <a:t>57</a:t>
            </a:fld>
            <a:endParaRPr lang="en-US" altLang="en-US">
              <a:solidFill>
                <a:prstClr val="black">
                  <a:lumMod val="85000"/>
                  <a:lumOff val="15000"/>
                </a:prstClr>
              </a:solidFill>
            </a:endParaRPr>
          </a:p>
        </p:txBody>
      </p:sp>
      <p:pic>
        <p:nvPicPr>
          <p:cNvPr id="124932" name="Picture 3" descr="j0078711"/>
          <p:cNvPicPr>
            <a:picLocks noChangeAspect="1" noChangeArrowheads="1"/>
          </p:cNvPicPr>
          <p:nvPr/>
        </p:nvPicPr>
        <p:blipFill>
          <a:blip r:embed="rId3" cstate="print"/>
          <a:srcRect/>
          <a:stretch>
            <a:fillRect/>
          </a:stretch>
        </p:blipFill>
        <p:spPr bwMode="auto">
          <a:xfrm>
            <a:off x="4114800" y="838200"/>
            <a:ext cx="2130425" cy="5167313"/>
          </a:xfrm>
          <a:prstGeom prst="rect">
            <a:avLst/>
          </a:prstGeom>
          <a:noFill/>
          <a:ln w="9525">
            <a:noFill/>
            <a:miter lim="800000"/>
            <a:headEnd/>
            <a:tailEnd/>
          </a:ln>
        </p:spPr>
      </p:pic>
    </p:spTree>
    <p:extLst>
      <p:ext uri="{BB962C8B-B14F-4D97-AF65-F5344CB8AC3E}">
        <p14:creationId xmlns:p14="http://schemas.microsoft.com/office/powerpoint/2010/main" val="233426742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2"/>
          <p:cNvSpPr>
            <a:spLocks noGrp="1" noChangeArrowheads="1"/>
          </p:cNvSpPr>
          <p:nvPr>
            <p:ph type="title"/>
          </p:nvPr>
        </p:nvSpPr>
        <p:spPr>
          <a:xfrm>
            <a:off x="1257300" y="4533900"/>
            <a:ext cx="6781800" cy="1600200"/>
          </a:xfrm>
        </p:spPr>
        <p:txBody>
          <a:bodyPr/>
          <a:lstStyle/>
          <a:p>
            <a:pPr algn="ctr" eaLnBrk="1" hangingPunct="1"/>
            <a:r>
              <a:rPr lang="en-US" sz="3600" b="1" dirty="0" smtClean="0">
                <a:solidFill>
                  <a:schemeClr val="tx1"/>
                </a:solidFill>
              </a:rPr>
              <a:t>Welcome to the DDS Team</a:t>
            </a:r>
            <a:endParaRPr lang="en-US" sz="3600" dirty="0" smtClean="0">
              <a:solidFill>
                <a:schemeClr val="tx1"/>
              </a:solidFill>
            </a:endParaRPr>
          </a:p>
        </p:txBody>
      </p:sp>
      <p:sp>
        <p:nvSpPr>
          <p:cNvPr id="4" name="Slide Number Placeholder 3"/>
          <p:cNvSpPr>
            <a:spLocks noGrp="1"/>
          </p:cNvSpPr>
          <p:nvPr>
            <p:ph type="sldNum" sz="quarter" idx="12"/>
          </p:nvPr>
        </p:nvSpPr>
        <p:spPr/>
        <p:txBody>
          <a:bodyPr/>
          <a:lstStyle/>
          <a:p>
            <a:pPr>
              <a:defRPr/>
            </a:pPr>
            <a:fld id="{AD2B011F-0862-4EF1-89DE-F863BB900A8F}" type="slidenum">
              <a:rPr lang="en-US" altLang="en-US"/>
              <a:pPr>
                <a:defRPr/>
              </a:pPr>
              <a:t>58</a:t>
            </a:fld>
            <a:endParaRPr lang="en-US" altLang="en-US"/>
          </a:p>
        </p:txBody>
      </p:sp>
      <p:pic>
        <p:nvPicPr>
          <p:cNvPr id="5" name="Picture 4" descr="DDS Logo - swish.jpg"/>
          <p:cNvPicPr>
            <a:picLocks noChangeAspect="1"/>
          </p:cNvPicPr>
          <p:nvPr/>
        </p:nvPicPr>
        <p:blipFill>
          <a:blip r:embed="rId3" cstate="print"/>
          <a:stretch>
            <a:fillRect/>
          </a:stretch>
        </p:blipFill>
        <p:spPr>
          <a:xfrm>
            <a:off x="2362200" y="762000"/>
            <a:ext cx="4572000" cy="4572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762000" y="381000"/>
            <a:ext cx="6781800" cy="762000"/>
          </a:xfrm>
        </p:spPr>
        <p:txBody>
          <a:bodyPr/>
          <a:lstStyle/>
          <a:p>
            <a:pPr eaLnBrk="1" hangingPunct="1"/>
            <a:r>
              <a:rPr lang="en-US" sz="3600" dirty="0" smtClean="0"/>
              <a:t>DDS Mission Statement</a:t>
            </a:r>
          </a:p>
        </p:txBody>
      </p:sp>
      <p:sp>
        <p:nvSpPr>
          <p:cNvPr id="7172" name="Rectangle 3"/>
          <p:cNvSpPr>
            <a:spLocks noGrp="1" noChangeArrowheads="1"/>
          </p:cNvSpPr>
          <p:nvPr>
            <p:ph idx="1"/>
          </p:nvPr>
        </p:nvSpPr>
        <p:spPr>
          <a:xfrm>
            <a:off x="457200" y="1600199"/>
            <a:ext cx="8229600" cy="3124201"/>
          </a:xfrm>
        </p:spPr>
        <p:txBody>
          <a:bodyPr>
            <a:normAutofit/>
          </a:bodyPr>
          <a:lstStyle/>
          <a:p>
            <a:pPr marL="0" indent="0" algn="ctr" eaLnBrk="1" hangingPunct="1">
              <a:buFont typeface="Wingdings" pitchFamily="2" charset="2"/>
              <a:buNone/>
            </a:pPr>
            <a:r>
              <a:rPr lang="en-US" sz="2800" dirty="0" smtClean="0">
                <a:solidFill>
                  <a:schemeClr val="tx2"/>
                </a:solidFill>
              </a:rPr>
              <a:t>To provide innovative, high quality services that enable people with disabilities to lead meaningful and productive lives as vital members of their families, schools, workplaces and communities in every neighborhood in the District of Columbia.</a:t>
            </a:r>
          </a:p>
        </p:txBody>
      </p:sp>
      <p:sp>
        <p:nvSpPr>
          <p:cNvPr id="4" name="Slide Number Placeholder 3"/>
          <p:cNvSpPr>
            <a:spLocks noGrp="1"/>
          </p:cNvSpPr>
          <p:nvPr>
            <p:ph type="sldNum" sz="quarter" idx="12"/>
          </p:nvPr>
        </p:nvSpPr>
        <p:spPr/>
        <p:txBody>
          <a:bodyPr>
            <a:normAutofit fontScale="92500" lnSpcReduction="20000"/>
          </a:bodyPr>
          <a:lstStyle/>
          <a:p>
            <a:pPr>
              <a:defRPr/>
            </a:pPr>
            <a:fld id="{83224FB7-5AD7-4A78-9312-20AF5FD203CB}" type="slidenum">
              <a:rPr lang="en-US" altLang="en-US"/>
              <a:pPr>
                <a:defRPr/>
              </a:pPr>
              <a:t>6</a:t>
            </a:fld>
            <a:endParaRPr lang="en-US" alt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Composition of DDS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42554701"/>
              </p:ext>
            </p:extLst>
          </p:nvPr>
        </p:nvGraphicFramePr>
        <p:xfrm>
          <a:off x="762000" y="685800"/>
          <a:ext cx="75438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54A90F02-3DA9-4EDF-AFC2-F6915CF374F2}" type="slidenum">
              <a:rPr lang="en-US" altLang="en-US" smtClean="0"/>
              <a:pPr>
                <a:defRPr/>
              </a:pPr>
              <a:t>7</a:t>
            </a:fld>
            <a:endParaRPr lang="en-US" altLang="en-US"/>
          </a:p>
        </p:txBody>
      </p:sp>
    </p:spTree>
    <p:extLst>
      <p:ext uri="{BB962C8B-B14F-4D97-AF65-F5344CB8AC3E}">
        <p14:creationId xmlns:p14="http://schemas.microsoft.com/office/powerpoint/2010/main" val="20769687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457200" y="228600"/>
            <a:ext cx="8229600" cy="788988"/>
          </a:xfrm>
        </p:spPr>
        <p:txBody>
          <a:bodyPr>
            <a:normAutofit/>
          </a:bodyPr>
          <a:lstStyle/>
          <a:p>
            <a:pPr eaLnBrk="1" hangingPunct="1"/>
            <a:r>
              <a:rPr lang="en-US" sz="3600" dirty="0" smtClean="0"/>
              <a:t>Department on Disability Services</a:t>
            </a:r>
          </a:p>
        </p:txBody>
      </p:sp>
      <p:sp>
        <p:nvSpPr>
          <p:cNvPr id="18436" name="Rectangle 3"/>
          <p:cNvSpPr>
            <a:spLocks noGrp="1" noChangeArrowheads="1"/>
          </p:cNvSpPr>
          <p:nvPr>
            <p:ph idx="1"/>
          </p:nvPr>
        </p:nvSpPr>
        <p:spPr>
          <a:xfrm>
            <a:off x="457200" y="990600"/>
            <a:ext cx="8229600" cy="5181599"/>
          </a:xfrm>
        </p:spPr>
        <p:txBody>
          <a:bodyPr>
            <a:normAutofit fontScale="92500" lnSpcReduction="10000"/>
          </a:bodyPr>
          <a:lstStyle/>
          <a:p>
            <a:pPr eaLnBrk="1" hangingPunct="1"/>
            <a:r>
              <a:rPr lang="en-US" sz="2400" b="1" dirty="0" smtClean="0"/>
              <a:t>Office of the Director</a:t>
            </a:r>
            <a:r>
              <a:rPr lang="en-US" sz="2400" dirty="0" smtClean="0"/>
              <a:t>: Provides executive management, policy direction, and strategic planning for the entire agency.</a:t>
            </a:r>
          </a:p>
          <a:p>
            <a:r>
              <a:rPr lang="en-US" sz="2400" b="1" dirty="0" smtClean="0"/>
              <a:t>Human Capital Administration</a:t>
            </a:r>
            <a:r>
              <a:rPr lang="en-US" dirty="0" smtClean="0"/>
              <a:t>:  </a:t>
            </a:r>
            <a:r>
              <a:rPr lang="en-US" sz="2400" dirty="0" smtClean="0"/>
              <a:t>(HR, Training</a:t>
            </a:r>
            <a:r>
              <a:rPr lang="en-US" dirty="0"/>
              <a:t>) </a:t>
            </a:r>
            <a:r>
              <a:rPr lang="en-US" dirty="0" smtClean="0"/>
              <a:t>Recruits and selects employees; provides on-going training and assessment as well as overseeing </a:t>
            </a:r>
            <a:r>
              <a:rPr lang="en-US" dirty="0"/>
              <a:t>organizational leadership and </a:t>
            </a:r>
            <a:r>
              <a:rPr lang="en-US" dirty="0" smtClean="0"/>
              <a:t>culture.</a:t>
            </a:r>
          </a:p>
          <a:p>
            <a:r>
              <a:rPr lang="en-US" b="1" dirty="0" smtClean="0">
                <a:solidFill>
                  <a:schemeClr val="tx1"/>
                </a:solidFill>
              </a:rPr>
              <a:t>IT Department:  </a:t>
            </a:r>
            <a:r>
              <a:rPr lang="en-US" dirty="0" smtClean="0"/>
              <a:t>Develops</a:t>
            </a:r>
            <a:r>
              <a:rPr lang="en-US" dirty="0"/>
              <a:t>, implements, and maintains </a:t>
            </a:r>
            <a:r>
              <a:rPr lang="en-US" dirty="0" smtClean="0"/>
              <a:t>DDS’s </a:t>
            </a:r>
            <a:r>
              <a:rPr lang="en-US" dirty="0"/>
              <a:t>technology infrastructure; </a:t>
            </a:r>
            <a:r>
              <a:rPr lang="en-US" dirty="0" smtClean="0"/>
              <a:t>establishes </a:t>
            </a:r>
            <a:r>
              <a:rPr lang="en-US" dirty="0"/>
              <a:t>and oversees technology policies and </a:t>
            </a:r>
            <a:r>
              <a:rPr lang="en-US" dirty="0" smtClean="0"/>
              <a:t>standards; </a:t>
            </a:r>
            <a:r>
              <a:rPr lang="en-US" dirty="0"/>
              <a:t>provides technology services and support for </a:t>
            </a:r>
            <a:r>
              <a:rPr lang="en-US" dirty="0" smtClean="0"/>
              <a:t>DDS staff.</a:t>
            </a:r>
            <a:endParaRPr lang="en-US" b="1" dirty="0">
              <a:solidFill>
                <a:srgbClr val="FF0000"/>
              </a:solidFill>
            </a:endParaRPr>
          </a:p>
          <a:p>
            <a:pPr eaLnBrk="1" hangingPunct="1"/>
            <a:r>
              <a:rPr lang="en-US" b="1" dirty="0" smtClean="0"/>
              <a:t>State Office of Disability Administration (SODA):  </a:t>
            </a:r>
            <a:r>
              <a:rPr lang="en-US" dirty="0" smtClean="0"/>
              <a:t>Leads efforts in agency strategic planning, program development, research, and policy analysis.</a:t>
            </a:r>
            <a:endParaRPr lang="en-US" b="1" dirty="0" smtClean="0"/>
          </a:p>
          <a:p>
            <a:r>
              <a:rPr lang="en-US" b="1" dirty="0" smtClean="0"/>
              <a:t>Quality Assurance:  </a:t>
            </a:r>
            <a:r>
              <a:rPr lang="en-US" dirty="0" smtClean="0"/>
              <a:t>Ensures </a:t>
            </a:r>
            <a:r>
              <a:rPr lang="en-US" dirty="0"/>
              <a:t>DDA’s compliance with all federal and District mandates and regulations to promote positive outcomes for people with intellectual and developmental </a:t>
            </a:r>
            <a:r>
              <a:rPr lang="en-US" dirty="0" smtClean="0"/>
              <a:t>disabilities.</a:t>
            </a:r>
            <a:r>
              <a:rPr lang="en-US" sz="2400" b="1" dirty="0" smtClean="0"/>
              <a:t> </a:t>
            </a:r>
          </a:p>
        </p:txBody>
      </p:sp>
      <p:sp>
        <p:nvSpPr>
          <p:cNvPr id="4" name="Slide Number Placeholder 3"/>
          <p:cNvSpPr>
            <a:spLocks noGrp="1"/>
          </p:cNvSpPr>
          <p:nvPr>
            <p:ph type="sldNum" sz="quarter" idx="12"/>
          </p:nvPr>
        </p:nvSpPr>
        <p:spPr/>
        <p:txBody>
          <a:bodyPr>
            <a:normAutofit fontScale="85000" lnSpcReduction="20000"/>
          </a:bodyPr>
          <a:lstStyle/>
          <a:p>
            <a:pPr>
              <a:defRPr/>
            </a:pPr>
            <a:fld id="{B4C1ABC3-EECE-4DBD-ADD8-609FE07EBF27}" type="slidenum">
              <a:rPr lang="en-US" altLang="en-US"/>
              <a:pPr>
                <a:defRPr/>
              </a:pPr>
              <a:t>8</a:t>
            </a:fld>
            <a:endParaRPr lang="en-US"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533400" y="533400"/>
            <a:ext cx="8229600" cy="636587"/>
          </a:xfrm>
        </p:spPr>
        <p:txBody>
          <a:bodyPr>
            <a:normAutofit fontScale="90000"/>
          </a:bodyPr>
          <a:lstStyle/>
          <a:p>
            <a:pPr eaLnBrk="1" hangingPunct="1"/>
            <a:r>
              <a:rPr lang="en-US" sz="3600" dirty="0" smtClean="0"/>
              <a:t>Additional Programs that support DDS</a:t>
            </a:r>
            <a:endParaRPr lang="en-US" sz="1400" dirty="0" smtClean="0"/>
          </a:p>
        </p:txBody>
      </p:sp>
      <p:sp>
        <p:nvSpPr>
          <p:cNvPr id="19460" name="Rectangle 3"/>
          <p:cNvSpPr>
            <a:spLocks noGrp="1" noChangeArrowheads="1"/>
          </p:cNvSpPr>
          <p:nvPr>
            <p:ph idx="1"/>
          </p:nvPr>
        </p:nvSpPr>
        <p:spPr>
          <a:xfrm>
            <a:off x="533400" y="1143000"/>
            <a:ext cx="8305800" cy="4114800"/>
          </a:xfrm>
        </p:spPr>
        <p:txBody>
          <a:bodyPr>
            <a:normAutofit/>
          </a:bodyPr>
          <a:lstStyle/>
          <a:p>
            <a:pPr>
              <a:lnSpc>
                <a:spcPct val="90000"/>
              </a:lnSpc>
            </a:pPr>
            <a:r>
              <a:rPr lang="en-US" sz="2400" b="1" dirty="0" smtClean="0"/>
              <a:t>Office Of The General Counsel: </a:t>
            </a:r>
            <a:r>
              <a:rPr lang="en-US" dirty="0"/>
              <a:t>R</a:t>
            </a:r>
            <a:r>
              <a:rPr lang="en-US" sz="2400" dirty="0" smtClean="0"/>
              <a:t>esponsible for all legal affairs for DDS; </a:t>
            </a:r>
            <a:r>
              <a:rPr lang="en-US" dirty="0" smtClean="0"/>
              <a:t>ensures execution of the laws, regulations and policies that guide agency functioning. </a:t>
            </a:r>
            <a:endParaRPr lang="en-US" sz="2400" dirty="0" smtClean="0"/>
          </a:p>
          <a:p>
            <a:pPr eaLnBrk="1" hangingPunct="1">
              <a:lnSpc>
                <a:spcPct val="90000"/>
              </a:lnSpc>
            </a:pPr>
            <a:endParaRPr lang="en-US" sz="2400" dirty="0" smtClean="0"/>
          </a:p>
          <a:p>
            <a:pPr eaLnBrk="1" hangingPunct="1">
              <a:lnSpc>
                <a:spcPct val="90000"/>
              </a:lnSpc>
            </a:pPr>
            <a:r>
              <a:rPr lang="en-US" sz="2400" b="1" dirty="0" smtClean="0"/>
              <a:t>Office of Chief Financial Officer:  </a:t>
            </a:r>
            <a:r>
              <a:rPr lang="en-US" sz="2400" dirty="0" smtClean="0"/>
              <a:t>Responsible for the agency’s budget and financial management.</a:t>
            </a:r>
          </a:p>
          <a:p>
            <a:pPr eaLnBrk="1" hangingPunct="1">
              <a:lnSpc>
                <a:spcPct val="90000"/>
              </a:lnSpc>
              <a:buNone/>
            </a:pPr>
            <a:endParaRPr lang="en-US" sz="2400" dirty="0" smtClean="0"/>
          </a:p>
        </p:txBody>
      </p:sp>
      <p:sp>
        <p:nvSpPr>
          <p:cNvPr id="4" name="Slide Number Placeholder 3"/>
          <p:cNvSpPr>
            <a:spLocks noGrp="1"/>
          </p:cNvSpPr>
          <p:nvPr>
            <p:ph type="sldNum" sz="quarter" idx="12"/>
          </p:nvPr>
        </p:nvSpPr>
        <p:spPr/>
        <p:txBody>
          <a:bodyPr/>
          <a:lstStyle/>
          <a:p>
            <a:pPr>
              <a:defRPr/>
            </a:pPr>
            <a:fld id="{FB7070B3-B9EC-4BE5-8380-5C41FB240074}" type="slidenum">
              <a:rPr lang="en-US" altLang="en-US"/>
              <a:pPr>
                <a:defRPr/>
              </a:pPr>
              <a:t>9</a:t>
            </a:fld>
            <a:endParaRPr lang="en-US" alt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1_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16791</TotalTime>
  <Words>2627</Words>
  <Application>Microsoft Office PowerPoint</Application>
  <PresentationFormat>Letter Paper (8.5x11 in)</PresentationFormat>
  <Paragraphs>576</Paragraphs>
  <Slides>58</Slides>
  <Notes>58</Notes>
  <HiddenSlides>0</HiddenSlides>
  <MMClips>0</MMClips>
  <ScaleCrop>false</ScaleCrop>
  <HeadingPairs>
    <vt:vector size="4" baseType="variant">
      <vt:variant>
        <vt:lpstr>Theme</vt:lpstr>
      </vt:variant>
      <vt:variant>
        <vt:i4>2</vt:i4>
      </vt:variant>
      <vt:variant>
        <vt:lpstr>Slide Titles</vt:lpstr>
      </vt:variant>
      <vt:variant>
        <vt:i4>58</vt:i4>
      </vt:variant>
    </vt:vector>
  </HeadingPairs>
  <TitlesOfParts>
    <vt:vector size="60" baseType="lpstr">
      <vt:lpstr>NewsPrint</vt:lpstr>
      <vt:lpstr>1_NewsPrint</vt:lpstr>
      <vt:lpstr>PowerPoint Presentation</vt:lpstr>
      <vt:lpstr>Introduction </vt:lpstr>
      <vt:lpstr>Today’s Schedule</vt:lpstr>
      <vt:lpstr>Message from the DDS Director</vt:lpstr>
      <vt:lpstr>DDS Director’s expectations for all DDS staff members</vt:lpstr>
      <vt:lpstr>DDS Mission Statement</vt:lpstr>
      <vt:lpstr>Composition of DDS</vt:lpstr>
      <vt:lpstr>Department on Disability Services</vt:lpstr>
      <vt:lpstr>Additional Programs that support DDS</vt:lpstr>
      <vt:lpstr>Developmental Disabilities Administration (DDA)</vt:lpstr>
      <vt:lpstr>Rehabilitation Services Administration (RSA) </vt:lpstr>
      <vt:lpstr>Disability Determination Division (DDD)</vt:lpstr>
      <vt:lpstr>Tell me about my new job…</vt:lpstr>
      <vt:lpstr>Tour of Duty</vt:lpstr>
      <vt:lpstr> Annual Leave and      Sick Leave</vt:lpstr>
      <vt:lpstr>HR Forms</vt:lpstr>
      <vt:lpstr>HR Policies</vt:lpstr>
      <vt:lpstr>Equal Employment Opportunity</vt:lpstr>
      <vt:lpstr>Americans with Disabilities Act (ADA)</vt:lpstr>
      <vt:lpstr>Sexual Harassment Policy</vt:lpstr>
      <vt:lpstr>Dress Code </vt:lpstr>
      <vt:lpstr>Visitor Policy</vt:lpstr>
      <vt:lpstr>HIPAA and PHI</vt:lpstr>
      <vt:lpstr>HIPAA Do’s and Don’ts</vt:lpstr>
      <vt:lpstr>  </vt:lpstr>
      <vt:lpstr>People Soft          </vt:lpstr>
      <vt:lpstr>PeopleSoft</vt:lpstr>
      <vt:lpstr>PowerPoint Presentation</vt:lpstr>
      <vt:lpstr>e-Performance</vt:lpstr>
      <vt:lpstr>Benefits for District Employees*</vt:lpstr>
      <vt:lpstr>Health Benefits</vt:lpstr>
      <vt:lpstr>Group Life Insurance</vt:lpstr>
      <vt:lpstr>PowerPoint Presentation</vt:lpstr>
      <vt:lpstr>Short/Long Term Disability Insurance</vt:lpstr>
      <vt:lpstr>Pay Flex Accounts</vt:lpstr>
      <vt:lpstr>Commuter Benefits Program</vt:lpstr>
      <vt:lpstr>Indemnity Plans</vt:lpstr>
      <vt:lpstr>DC 401(a) Retirement Plan</vt:lpstr>
      <vt:lpstr>Tax-Deferred  Compensation Plan</vt:lpstr>
      <vt:lpstr>Retirement Plans</vt:lpstr>
      <vt:lpstr>Washington Sports Club</vt:lpstr>
      <vt:lpstr>Employee Assistance Program</vt:lpstr>
      <vt:lpstr>Safety at Work</vt:lpstr>
      <vt:lpstr>Facility Service Calls</vt:lpstr>
      <vt:lpstr>DDS Emergency Evacuation Plan  (2010)</vt:lpstr>
      <vt:lpstr>Who is BERT?</vt:lpstr>
      <vt:lpstr>Steps to follow during a Fire Emergency, remember to RACE</vt:lpstr>
      <vt:lpstr>Activate the fire alarm</vt:lpstr>
      <vt:lpstr>Evacuating the building</vt:lpstr>
      <vt:lpstr>Thomas Circle</vt:lpstr>
      <vt:lpstr>Fire Drills and Fines</vt:lpstr>
      <vt:lpstr>Designated Shelter-in-Place Locations</vt:lpstr>
      <vt:lpstr>Area of Rescue Locations</vt:lpstr>
      <vt:lpstr>Evacu-Trac Chair</vt:lpstr>
      <vt:lpstr>For more information, please contact:</vt:lpstr>
      <vt:lpstr>Collective Bargaining Unions</vt:lpstr>
      <vt:lpstr>Questions?</vt:lpstr>
      <vt:lpstr>Welcome to the DDS Team</vt:lpstr>
    </vt:vector>
  </TitlesOfParts>
  <Company>DCRA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New Employee Orientation</dc:title>
  <dc:creator>Brownrigg, Campbell</dc:creator>
  <cp:lastModifiedBy>Bheem, Srinivas (DDS)</cp:lastModifiedBy>
  <cp:revision>1030</cp:revision>
  <cp:lastPrinted>2012-12-14T16:55:59Z</cp:lastPrinted>
  <dcterms:created xsi:type="dcterms:W3CDTF">2006-07-12T15:18:51Z</dcterms:created>
  <dcterms:modified xsi:type="dcterms:W3CDTF">2014-06-27T18:27:23Z</dcterms:modified>
</cp:coreProperties>
</file>