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62" r:id="rId3"/>
    <p:sldId id="264" r:id="rId4"/>
    <p:sldId id="270" r:id="rId5"/>
    <p:sldId id="265" r:id="rId6"/>
    <p:sldId id="266" r:id="rId7"/>
    <p:sldId id="267" r:id="rId8"/>
    <p:sldId id="268" r:id="rId9"/>
    <p:sldId id="269" r:id="rId10"/>
    <p:sldId id="27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9B2742-D509-4DCA-9227-1D227C4B3FAF}">
          <p14:sldIdLst>
            <p14:sldId id="257"/>
            <p14:sldId id="262"/>
            <p14:sldId id="264"/>
            <p14:sldId id="270"/>
            <p14:sldId id="265"/>
            <p14:sldId id="266"/>
            <p14:sldId id="267"/>
            <p14:sldId id="268"/>
            <p14:sldId id="269"/>
            <p14:sldId id="272"/>
          </p14:sldIdLst>
        </p14:section>
        <p14:section name="Untitled Section" id="{C6EE55FA-1B01-49A5-A7F5-D39DD9C2BAC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4F"/>
    <a:srgbClr val="011F4F"/>
    <a:srgbClr val="012895"/>
    <a:srgbClr val="D11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Objects="1">
      <p:cViewPr varScale="1">
        <p:scale>
          <a:sx n="74" d="100"/>
          <a:sy n="74" d="100"/>
        </p:scale>
        <p:origin x="10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351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BEF85-9BB9-4C87-8E6A-44FD4DD3927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6595096-2A41-49DE-8E73-4E447DD01901}">
      <dgm:prSet phldrT="[Text]"/>
      <dgm:spPr/>
      <dgm:t>
        <a:bodyPr/>
        <a:lstStyle/>
        <a:p>
          <a:r>
            <a:rPr lang="en-US" dirty="0" smtClean="0"/>
            <a:t>DMHHS</a:t>
          </a:r>
          <a:endParaRPr lang="en-US" dirty="0"/>
        </a:p>
      </dgm:t>
    </dgm:pt>
    <dgm:pt modelId="{79247F5F-07EC-4F39-A828-BF600A561A70}" type="parTrans" cxnId="{15E7DCB3-585E-4D5B-9CA6-79421B850A67}">
      <dgm:prSet/>
      <dgm:spPr/>
      <dgm:t>
        <a:bodyPr/>
        <a:lstStyle/>
        <a:p>
          <a:endParaRPr lang="en-US"/>
        </a:p>
      </dgm:t>
    </dgm:pt>
    <dgm:pt modelId="{4F771D87-46E3-4FF9-9CE3-470156569CAF}" type="sibTrans" cxnId="{15E7DCB3-585E-4D5B-9CA6-79421B850A67}">
      <dgm:prSet/>
      <dgm:spPr/>
      <dgm:t>
        <a:bodyPr/>
        <a:lstStyle/>
        <a:p>
          <a:endParaRPr lang="en-US"/>
        </a:p>
      </dgm:t>
    </dgm:pt>
    <dgm:pt modelId="{05A2C0AC-A7C3-440A-B0EC-527D97279604}">
      <dgm:prSet/>
      <dgm:spPr/>
      <dgm:t>
        <a:bodyPr/>
        <a:lstStyle/>
        <a:p>
          <a:r>
            <a:rPr lang="en-US" dirty="0" smtClean="0"/>
            <a:t>DDS</a:t>
          </a:r>
          <a:endParaRPr lang="en-US" dirty="0"/>
        </a:p>
      </dgm:t>
    </dgm:pt>
    <dgm:pt modelId="{8BC680D4-50B7-4E7A-B901-5CCD3D9AB3D9}" type="parTrans" cxnId="{83D57460-6F30-4C8E-AF68-6745752C806B}">
      <dgm:prSet/>
      <dgm:spPr/>
    </dgm:pt>
    <dgm:pt modelId="{1958B71D-9FA6-4ACE-B02B-7F838DD4F138}" type="sibTrans" cxnId="{83D57460-6F30-4C8E-AF68-6745752C806B}">
      <dgm:prSet/>
      <dgm:spPr/>
    </dgm:pt>
    <dgm:pt modelId="{FAD76F07-107B-4642-9C86-1081F4955897}">
      <dgm:prSet/>
      <dgm:spPr/>
      <dgm:t>
        <a:bodyPr/>
        <a:lstStyle/>
        <a:p>
          <a:r>
            <a:rPr lang="en-US" dirty="0" smtClean="0"/>
            <a:t>DCOA</a:t>
          </a:r>
          <a:endParaRPr lang="en-US" dirty="0"/>
        </a:p>
      </dgm:t>
    </dgm:pt>
    <dgm:pt modelId="{4676DDA7-ECD4-4D41-B326-25B571E49B56}" type="parTrans" cxnId="{4053ED82-3732-4D11-839B-BE89D8536A78}">
      <dgm:prSet/>
      <dgm:spPr/>
    </dgm:pt>
    <dgm:pt modelId="{96BBFBF2-95EF-41E3-8CAF-4CFED3558ACD}" type="sibTrans" cxnId="{4053ED82-3732-4D11-839B-BE89D8536A78}">
      <dgm:prSet/>
      <dgm:spPr/>
    </dgm:pt>
    <dgm:pt modelId="{53C6489B-7907-4D03-8D32-23646048D80E}">
      <dgm:prSet/>
      <dgm:spPr/>
      <dgm:t>
        <a:bodyPr/>
        <a:lstStyle/>
        <a:p>
          <a:r>
            <a:rPr lang="en-US" dirty="0" smtClean="0"/>
            <a:t>DBH</a:t>
          </a:r>
          <a:endParaRPr lang="en-US" dirty="0"/>
        </a:p>
      </dgm:t>
    </dgm:pt>
    <dgm:pt modelId="{D629B944-6D9C-4070-9A1A-917A1B5F85CF}" type="parTrans" cxnId="{3832CCF2-AD75-41CB-AA4B-D9A05F972DD9}">
      <dgm:prSet/>
      <dgm:spPr/>
    </dgm:pt>
    <dgm:pt modelId="{EC7DF0DF-D661-4898-99EE-7110C014296E}" type="sibTrans" cxnId="{3832CCF2-AD75-41CB-AA4B-D9A05F972DD9}">
      <dgm:prSet/>
      <dgm:spPr/>
    </dgm:pt>
    <dgm:pt modelId="{8E857609-E962-44F5-84C9-FBA447FD6C2C}">
      <dgm:prSet/>
      <dgm:spPr/>
      <dgm:t>
        <a:bodyPr/>
        <a:lstStyle/>
        <a:p>
          <a:r>
            <a:rPr lang="en-US" dirty="0" smtClean="0"/>
            <a:t>WIC</a:t>
          </a:r>
          <a:endParaRPr lang="en-US" dirty="0"/>
        </a:p>
      </dgm:t>
    </dgm:pt>
    <dgm:pt modelId="{3C8C3A6C-0C60-45CF-88EA-DE591646E253}" type="parTrans" cxnId="{698BB49E-4C91-467D-97AC-D348121AEE7C}">
      <dgm:prSet/>
      <dgm:spPr/>
    </dgm:pt>
    <dgm:pt modelId="{F3CD9B10-9077-49BC-A726-9A27BCEE00B0}" type="sibTrans" cxnId="{698BB49E-4C91-467D-97AC-D348121AEE7C}">
      <dgm:prSet/>
      <dgm:spPr/>
    </dgm:pt>
    <dgm:pt modelId="{2931E549-FA7E-4EBB-99B0-764FD28D04CA}">
      <dgm:prSet/>
      <dgm:spPr/>
      <dgm:t>
        <a:bodyPr/>
        <a:lstStyle/>
        <a:p>
          <a:r>
            <a:rPr lang="en-US" dirty="0" smtClean="0"/>
            <a:t>DHCF</a:t>
          </a:r>
          <a:endParaRPr lang="en-US" dirty="0"/>
        </a:p>
      </dgm:t>
    </dgm:pt>
    <dgm:pt modelId="{C35B3B0E-F79C-4847-BA8C-2F81CD57016E}" type="parTrans" cxnId="{F9E3042E-F675-4BED-A9F8-3AD5417AC5D6}">
      <dgm:prSet/>
      <dgm:spPr/>
    </dgm:pt>
    <dgm:pt modelId="{D18F09EE-69AA-472B-9334-760A6BB4F559}" type="sibTrans" cxnId="{F9E3042E-F675-4BED-A9F8-3AD5417AC5D6}">
      <dgm:prSet/>
      <dgm:spPr/>
    </dgm:pt>
    <dgm:pt modelId="{980D0CC8-4D45-4466-9632-0C025051A077}">
      <dgm:prSet/>
      <dgm:spPr/>
      <dgm:t>
        <a:bodyPr/>
        <a:lstStyle/>
        <a:p>
          <a:r>
            <a:rPr lang="en-US" dirty="0" smtClean="0"/>
            <a:t>OVA</a:t>
          </a:r>
          <a:endParaRPr lang="en-US" dirty="0"/>
        </a:p>
      </dgm:t>
    </dgm:pt>
    <dgm:pt modelId="{1F2D3294-C76A-44C5-8546-D4D920A6182E}" type="parTrans" cxnId="{F96BAABB-9594-4CB4-AB9F-9EBD0A8EC1D6}">
      <dgm:prSet/>
      <dgm:spPr/>
    </dgm:pt>
    <dgm:pt modelId="{AB00C3E8-A841-413A-9591-AE1F37F4E0C2}" type="sibTrans" cxnId="{F96BAABB-9594-4CB4-AB9F-9EBD0A8EC1D6}">
      <dgm:prSet/>
      <dgm:spPr/>
    </dgm:pt>
    <dgm:pt modelId="{C318F4D3-16B3-4DDC-B9C5-0A74A3CB328E}">
      <dgm:prSet/>
      <dgm:spPr/>
      <dgm:t>
        <a:bodyPr/>
        <a:lstStyle/>
        <a:p>
          <a:r>
            <a:rPr lang="en-US" dirty="0" smtClean="0"/>
            <a:t>DHS</a:t>
          </a:r>
          <a:endParaRPr lang="en-US" dirty="0"/>
        </a:p>
      </dgm:t>
    </dgm:pt>
    <dgm:pt modelId="{3940097D-73CC-4EA3-9E95-556C5D229BAE}" type="parTrans" cxnId="{84CBEB3D-BA20-4551-87CF-8C556953C11D}">
      <dgm:prSet/>
      <dgm:spPr/>
    </dgm:pt>
    <dgm:pt modelId="{2BE53109-3811-4ABE-8A88-730913C3F100}" type="sibTrans" cxnId="{84CBEB3D-BA20-4551-87CF-8C556953C11D}">
      <dgm:prSet/>
      <dgm:spPr/>
    </dgm:pt>
    <dgm:pt modelId="{A526DB12-FF2C-478A-B3E2-EFB09F964397}" type="pres">
      <dgm:prSet presAssocID="{9CFBEF85-9BB9-4C87-8E6A-44FD4DD39270}" presName="diagram" presStyleCnt="0">
        <dgm:presLayoutVars>
          <dgm:dir/>
          <dgm:resizeHandles val="exact"/>
        </dgm:presLayoutVars>
      </dgm:prSet>
      <dgm:spPr/>
      <dgm:t>
        <a:bodyPr/>
        <a:lstStyle/>
        <a:p>
          <a:endParaRPr lang="en-US"/>
        </a:p>
      </dgm:t>
    </dgm:pt>
    <dgm:pt modelId="{E22B778C-5860-4366-A35C-9529FB1D4F69}" type="pres">
      <dgm:prSet presAssocID="{D6595096-2A41-49DE-8E73-4E447DD01901}" presName="node" presStyleLbl="node1" presStyleIdx="0" presStyleCnt="8" custLinFactNeighborX="1972" custLinFactNeighborY="-4444">
        <dgm:presLayoutVars>
          <dgm:bulletEnabled val="1"/>
        </dgm:presLayoutVars>
      </dgm:prSet>
      <dgm:spPr/>
      <dgm:t>
        <a:bodyPr/>
        <a:lstStyle/>
        <a:p>
          <a:endParaRPr lang="en-US"/>
        </a:p>
      </dgm:t>
    </dgm:pt>
    <dgm:pt modelId="{D020E266-2371-4785-A9C4-EE165135E54C}" type="pres">
      <dgm:prSet presAssocID="{4F771D87-46E3-4FF9-9CE3-470156569CAF}" presName="sibTrans" presStyleCnt="0"/>
      <dgm:spPr/>
      <dgm:t>
        <a:bodyPr/>
        <a:lstStyle/>
        <a:p>
          <a:endParaRPr lang="en-US"/>
        </a:p>
      </dgm:t>
    </dgm:pt>
    <dgm:pt modelId="{EB1057F9-B39A-4981-977E-B141D52920CA}" type="pres">
      <dgm:prSet presAssocID="{05A2C0AC-A7C3-440A-B0EC-527D97279604}" presName="node" presStyleLbl="node1" presStyleIdx="1" presStyleCnt="8">
        <dgm:presLayoutVars>
          <dgm:bulletEnabled val="1"/>
        </dgm:presLayoutVars>
      </dgm:prSet>
      <dgm:spPr/>
      <dgm:t>
        <a:bodyPr/>
        <a:lstStyle/>
        <a:p>
          <a:endParaRPr lang="en-US"/>
        </a:p>
      </dgm:t>
    </dgm:pt>
    <dgm:pt modelId="{6E07D504-4D34-4D54-B66F-56D4982D7370}" type="pres">
      <dgm:prSet presAssocID="{1958B71D-9FA6-4ACE-B02B-7F838DD4F138}" presName="sibTrans" presStyleCnt="0"/>
      <dgm:spPr/>
      <dgm:t>
        <a:bodyPr/>
        <a:lstStyle/>
        <a:p>
          <a:endParaRPr lang="en-US"/>
        </a:p>
      </dgm:t>
    </dgm:pt>
    <dgm:pt modelId="{52E19DFD-B6D8-492C-8AA6-633D02529077}" type="pres">
      <dgm:prSet presAssocID="{FAD76F07-107B-4642-9C86-1081F4955897}" presName="node" presStyleLbl="node1" presStyleIdx="2" presStyleCnt="8">
        <dgm:presLayoutVars>
          <dgm:bulletEnabled val="1"/>
        </dgm:presLayoutVars>
      </dgm:prSet>
      <dgm:spPr/>
      <dgm:t>
        <a:bodyPr/>
        <a:lstStyle/>
        <a:p>
          <a:endParaRPr lang="en-US"/>
        </a:p>
      </dgm:t>
    </dgm:pt>
    <dgm:pt modelId="{C44D5916-C838-443D-849E-7AB90FD19ACC}" type="pres">
      <dgm:prSet presAssocID="{96BBFBF2-95EF-41E3-8CAF-4CFED3558ACD}" presName="sibTrans" presStyleCnt="0"/>
      <dgm:spPr/>
      <dgm:t>
        <a:bodyPr/>
        <a:lstStyle/>
        <a:p>
          <a:endParaRPr lang="en-US"/>
        </a:p>
      </dgm:t>
    </dgm:pt>
    <dgm:pt modelId="{EE1194F9-9AFF-4355-97ED-4A66063F5B69}" type="pres">
      <dgm:prSet presAssocID="{53C6489B-7907-4D03-8D32-23646048D80E}" presName="node" presStyleLbl="node1" presStyleIdx="3" presStyleCnt="8">
        <dgm:presLayoutVars>
          <dgm:bulletEnabled val="1"/>
        </dgm:presLayoutVars>
      </dgm:prSet>
      <dgm:spPr/>
      <dgm:t>
        <a:bodyPr/>
        <a:lstStyle/>
        <a:p>
          <a:endParaRPr lang="en-US"/>
        </a:p>
      </dgm:t>
    </dgm:pt>
    <dgm:pt modelId="{EB7337ED-FE53-4E93-9041-4A661D18C878}" type="pres">
      <dgm:prSet presAssocID="{EC7DF0DF-D661-4898-99EE-7110C014296E}" presName="sibTrans" presStyleCnt="0"/>
      <dgm:spPr/>
      <dgm:t>
        <a:bodyPr/>
        <a:lstStyle/>
        <a:p>
          <a:endParaRPr lang="en-US"/>
        </a:p>
      </dgm:t>
    </dgm:pt>
    <dgm:pt modelId="{FF88BC46-1D73-425D-8086-5708F258BFF9}" type="pres">
      <dgm:prSet presAssocID="{8E857609-E962-44F5-84C9-FBA447FD6C2C}" presName="node" presStyleLbl="node1" presStyleIdx="4" presStyleCnt="8">
        <dgm:presLayoutVars>
          <dgm:bulletEnabled val="1"/>
        </dgm:presLayoutVars>
      </dgm:prSet>
      <dgm:spPr/>
      <dgm:t>
        <a:bodyPr/>
        <a:lstStyle/>
        <a:p>
          <a:endParaRPr lang="en-US"/>
        </a:p>
      </dgm:t>
    </dgm:pt>
    <dgm:pt modelId="{3459D076-75F2-42C1-85AB-9954A320FAF1}" type="pres">
      <dgm:prSet presAssocID="{F3CD9B10-9077-49BC-A726-9A27BCEE00B0}" presName="sibTrans" presStyleCnt="0"/>
      <dgm:spPr/>
      <dgm:t>
        <a:bodyPr/>
        <a:lstStyle/>
        <a:p>
          <a:endParaRPr lang="en-US"/>
        </a:p>
      </dgm:t>
    </dgm:pt>
    <dgm:pt modelId="{3D1AC388-37B7-452A-9E18-E79EAF398BC0}" type="pres">
      <dgm:prSet presAssocID="{2931E549-FA7E-4EBB-99B0-764FD28D04CA}" presName="node" presStyleLbl="node1" presStyleIdx="5" presStyleCnt="8">
        <dgm:presLayoutVars>
          <dgm:bulletEnabled val="1"/>
        </dgm:presLayoutVars>
      </dgm:prSet>
      <dgm:spPr/>
      <dgm:t>
        <a:bodyPr/>
        <a:lstStyle/>
        <a:p>
          <a:endParaRPr lang="en-US"/>
        </a:p>
      </dgm:t>
    </dgm:pt>
    <dgm:pt modelId="{B835C8C1-1E4A-4708-8EE9-64C164E81786}" type="pres">
      <dgm:prSet presAssocID="{D18F09EE-69AA-472B-9334-760A6BB4F559}" presName="sibTrans" presStyleCnt="0"/>
      <dgm:spPr/>
      <dgm:t>
        <a:bodyPr/>
        <a:lstStyle/>
        <a:p>
          <a:endParaRPr lang="en-US"/>
        </a:p>
      </dgm:t>
    </dgm:pt>
    <dgm:pt modelId="{8A6F7676-7B5D-47A4-AB88-F7A1A333DA09}" type="pres">
      <dgm:prSet presAssocID="{C318F4D3-16B3-4DDC-B9C5-0A74A3CB328E}" presName="node" presStyleLbl="node1" presStyleIdx="6" presStyleCnt="8">
        <dgm:presLayoutVars>
          <dgm:bulletEnabled val="1"/>
        </dgm:presLayoutVars>
      </dgm:prSet>
      <dgm:spPr/>
      <dgm:t>
        <a:bodyPr/>
        <a:lstStyle/>
        <a:p>
          <a:endParaRPr lang="en-US"/>
        </a:p>
      </dgm:t>
    </dgm:pt>
    <dgm:pt modelId="{7B2AAEC5-E63F-4BC3-AA26-358CB614E207}" type="pres">
      <dgm:prSet presAssocID="{2BE53109-3811-4ABE-8A88-730913C3F100}" presName="sibTrans" presStyleCnt="0"/>
      <dgm:spPr/>
      <dgm:t>
        <a:bodyPr/>
        <a:lstStyle/>
        <a:p>
          <a:endParaRPr lang="en-US"/>
        </a:p>
      </dgm:t>
    </dgm:pt>
    <dgm:pt modelId="{D1BE1FC3-D6B9-4A73-A261-5FE5BFF0DAB2}" type="pres">
      <dgm:prSet presAssocID="{980D0CC8-4D45-4466-9632-0C025051A077}" presName="node" presStyleLbl="node1" presStyleIdx="7" presStyleCnt="8">
        <dgm:presLayoutVars>
          <dgm:bulletEnabled val="1"/>
        </dgm:presLayoutVars>
      </dgm:prSet>
      <dgm:spPr/>
      <dgm:t>
        <a:bodyPr/>
        <a:lstStyle/>
        <a:p>
          <a:endParaRPr lang="en-US"/>
        </a:p>
      </dgm:t>
    </dgm:pt>
  </dgm:ptLst>
  <dgm:cxnLst>
    <dgm:cxn modelId="{D6EB32B8-BFA4-4BF9-B326-E8B226F1384E}" type="presOf" srcId="{53C6489B-7907-4D03-8D32-23646048D80E}" destId="{EE1194F9-9AFF-4355-97ED-4A66063F5B69}" srcOrd="0" destOrd="0" presId="urn:microsoft.com/office/officeart/2005/8/layout/default"/>
    <dgm:cxn modelId="{6DD51971-B0C2-44FF-A28B-8E38811B7B36}" type="presOf" srcId="{C318F4D3-16B3-4DDC-B9C5-0A74A3CB328E}" destId="{8A6F7676-7B5D-47A4-AB88-F7A1A333DA09}" srcOrd="0" destOrd="0" presId="urn:microsoft.com/office/officeart/2005/8/layout/default"/>
    <dgm:cxn modelId="{F96BAABB-9594-4CB4-AB9F-9EBD0A8EC1D6}" srcId="{9CFBEF85-9BB9-4C87-8E6A-44FD4DD39270}" destId="{980D0CC8-4D45-4466-9632-0C025051A077}" srcOrd="7" destOrd="0" parTransId="{1F2D3294-C76A-44C5-8546-D4D920A6182E}" sibTransId="{AB00C3E8-A841-413A-9591-AE1F37F4E0C2}"/>
    <dgm:cxn modelId="{6AB43317-3808-403D-A652-EC791F3BB4BC}" type="presOf" srcId="{D6595096-2A41-49DE-8E73-4E447DD01901}" destId="{E22B778C-5860-4366-A35C-9529FB1D4F69}" srcOrd="0" destOrd="0" presId="urn:microsoft.com/office/officeart/2005/8/layout/default"/>
    <dgm:cxn modelId="{EB83B636-EDB0-4F5A-881D-4F3C216B2157}" type="presOf" srcId="{05A2C0AC-A7C3-440A-B0EC-527D97279604}" destId="{EB1057F9-B39A-4981-977E-B141D52920CA}" srcOrd="0" destOrd="0" presId="urn:microsoft.com/office/officeart/2005/8/layout/default"/>
    <dgm:cxn modelId="{83D57460-6F30-4C8E-AF68-6745752C806B}" srcId="{9CFBEF85-9BB9-4C87-8E6A-44FD4DD39270}" destId="{05A2C0AC-A7C3-440A-B0EC-527D97279604}" srcOrd="1" destOrd="0" parTransId="{8BC680D4-50B7-4E7A-B901-5CCD3D9AB3D9}" sibTransId="{1958B71D-9FA6-4ACE-B02B-7F838DD4F138}"/>
    <dgm:cxn modelId="{DD120933-310C-4D3A-AF2D-1E8B937ED63E}" type="presOf" srcId="{9CFBEF85-9BB9-4C87-8E6A-44FD4DD39270}" destId="{A526DB12-FF2C-478A-B3E2-EFB09F964397}" srcOrd="0" destOrd="0" presId="urn:microsoft.com/office/officeart/2005/8/layout/default"/>
    <dgm:cxn modelId="{FCB0498D-0FB8-4B53-A440-69E1AA8654FD}" type="presOf" srcId="{FAD76F07-107B-4642-9C86-1081F4955897}" destId="{52E19DFD-B6D8-492C-8AA6-633D02529077}" srcOrd="0" destOrd="0" presId="urn:microsoft.com/office/officeart/2005/8/layout/default"/>
    <dgm:cxn modelId="{3832CCF2-AD75-41CB-AA4B-D9A05F972DD9}" srcId="{9CFBEF85-9BB9-4C87-8E6A-44FD4DD39270}" destId="{53C6489B-7907-4D03-8D32-23646048D80E}" srcOrd="3" destOrd="0" parTransId="{D629B944-6D9C-4070-9A1A-917A1B5F85CF}" sibTransId="{EC7DF0DF-D661-4898-99EE-7110C014296E}"/>
    <dgm:cxn modelId="{15E7DCB3-585E-4D5B-9CA6-79421B850A67}" srcId="{9CFBEF85-9BB9-4C87-8E6A-44FD4DD39270}" destId="{D6595096-2A41-49DE-8E73-4E447DD01901}" srcOrd="0" destOrd="0" parTransId="{79247F5F-07EC-4F39-A828-BF600A561A70}" sibTransId="{4F771D87-46E3-4FF9-9CE3-470156569CAF}"/>
    <dgm:cxn modelId="{F9E3042E-F675-4BED-A9F8-3AD5417AC5D6}" srcId="{9CFBEF85-9BB9-4C87-8E6A-44FD4DD39270}" destId="{2931E549-FA7E-4EBB-99B0-764FD28D04CA}" srcOrd="5" destOrd="0" parTransId="{C35B3B0E-F79C-4847-BA8C-2F81CD57016E}" sibTransId="{D18F09EE-69AA-472B-9334-760A6BB4F559}"/>
    <dgm:cxn modelId="{698BB49E-4C91-467D-97AC-D348121AEE7C}" srcId="{9CFBEF85-9BB9-4C87-8E6A-44FD4DD39270}" destId="{8E857609-E962-44F5-84C9-FBA447FD6C2C}" srcOrd="4" destOrd="0" parTransId="{3C8C3A6C-0C60-45CF-88EA-DE591646E253}" sibTransId="{F3CD9B10-9077-49BC-A726-9A27BCEE00B0}"/>
    <dgm:cxn modelId="{EBD1C17F-D17B-4AE9-A220-015FBE2DA945}" type="presOf" srcId="{2931E549-FA7E-4EBB-99B0-764FD28D04CA}" destId="{3D1AC388-37B7-452A-9E18-E79EAF398BC0}" srcOrd="0" destOrd="0" presId="urn:microsoft.com/office/officeart/2005/8/layout/default"/>
    <dgm:cxn modelId="{F9EFD8D1-55F8-40F0-A481-96CEAA03D365}" type="presOf" srcId="{980D0CC8-4D45-4466-9632-0C025051A077}" destId="{D1BE1FC3-D6B9-4A73-A261-5FE5BFF0DAB2}" srcOrd="0" destOrd="0" presId="urn:microsoft.com/office/officeart/2005/8/layout/default"/>
    <dgm:cxn modelId="{4053ED82-3732-4D11-839B-BE89D8536A78}" srcId="{9CFBEF85-9BB9-4C87-8E6A-44FD4DD39270}" destId="{FAD76F07-107B-4642-9C86-1081F4955897}" srcOrd="2" destOrd="0" parTransId="{4676DDA7-ECD4-4D41-B326-25B571E49B56}" sibTransId="{96BBFBF2-95EF-41E3-8CAF-4CFED3558ACD}"/>
    <dgm:cxn modelId="{84CBEB3D-BA20-4551-87CF-8C556953C11D}" srcId="{9CFBEF85-9BB9-4C87-8E6A-44FD4DD39270}" destId="{C318F4D3-16B3-4DDC-B9C5-0A74A3CB328E}" srcOrd="6" destOrd="0" parTransId="{3940097D-73CC-4EA3-9E95-556C5D229BAE}" sibTransId="{2BE53109-3811-4ABE-8A88-730913C3F100}"/>
    <dgm:cxn modelId="{48197819-C62B-43AF-B489-9A20660F4E85}" type="presOf" srcId="{8E857609-E962-44F5-84C9-FBA447FD6C2C}" destId="{FF88BC46-1D73-425D-8086-5708F258BFF9}" srcOrd="0" destOrd="0" presId="urn:microsoft.com/office/officeart/2005/8/layout/default"/>
    <dgm:cxn modelId="{1AA5D95D-22DB-4577-85FF-4671C1582D1C}" type="presParOf" srcId="{A526DB12-FF2C-478A-B3E2-EFB09F964397}" destId="{E22B778C-5860-4366-A35C-9529FB1D4F69}" srcOrd="0" destOrd="0" presId="urn:microsoft.com/office/officeart/2005/8/layout/default"/>
    <dgm:cxn modelId="{5CC52D26-4503-4C68-BA75-9113CD2706E3}" type="presParOf" srcId="{A526DB12-FF2C-478A-B3E2-EFB09F964397}" destId="{D020E266-2371-4785-A9C4-EE165135E54C}" srcOrd="1" destOrd="0" presId="urn:microsoft.com/office/officeart/2005/8/layout/default"/>
    <dgm:cxn modelId="{6470CE2A-709C-4076-A9D8-EBDDE3E62D62}" type="presParOf" srcId="{A526DB12-FF2C-478A-B3E2-EFB09F964397}" destId="{EB1057F9-B39A-4981-977E-B141D52920CA}" srcOrd="2" destOrd="0" presId="urn:microsoft.com/office/officeart/2005/8/layout/default"/>
    <dgm:cxn modelId="{83E3CDCB-6577-432A-B105-CFD701191362}" type="presParOf" srcId="{A526DB12-FF2C-478A-B3E2-EFB09F964397}" destId="{6E07D504-4D34-4D54-B66F-56D4982D7370}" srcOrd="3" destOrd="0" presId="urn:microsoft.com/office/officeart/2005/8/layout/default"/>
    <dgm:cxn modelId="{D808077C-EA60-43E3-9D2D-1A756EA789F2}" type="presParOf" srcId="{A526DB12-FF2C-478A-B3E2-EFB09F964397}" destId="{52E19DFD-B6D8-492C-8AA6-633D02529077}" srcOrd="4" destOrd="0" presId="urn:microsoft.com/office/officeart/2005/8/layout/default"/>
    <dgm:cxn modelId="{D2B8F878-BCFC-49C8-9BDC-F1877CB2C3BD}" type="presParOf" srcId="{A526DB12-FF2C-478A-B3E2-EFB09F964397}" destId="{C44D5916-C838-443D-849E-7AB90FD19ACC}" srcOrd="5" destOrd="0" presId="urn:microsoft.com/office/officeart/2005/8/layout/default"/>
    <dgm:cxn modelId="{05D18D52-6C13-478F-B5C9-2E2BD0A29FFA}" type="presParOf" srcId="{A526DB12-FF2C-478A-B3E2-EFB09F964397}" destId="{EE1194F9-9AFF-4355-97ED-4A66063F5B69}" srcOrd="6" destOrd="0" presId="urn:microsoft.com/office/officeart/2005/8/layout/default"/>
    <dgm:cxn modelId="{E64E680D-5A7E-4B40-AFC2-C7E98D4DDFB2}" type="presParOf" srcId="{A526DB12-FF2C-478A-B3E2-EFB09F964397}" destId="{EB7337ED-FE53-4E93-9041-4A661D18C878}" srcOrd="7" destOrd="0" presId="urn:microsoft.com/office/officeart/2005/8/layout/default"/>
    <dgm:cxn modelId="{28B2FD5C-604A-4D18-9ED5-2826BD6B35EF}" type="presParOf" srcId="{A526DB12-FF2C-478A-B3E2-EFB09F964397}" destId="{FF88BC46-1D73-425D-8086-5708F258BFF9}" srcOrd="8" destOrd="0" presId="urn:microsoft.com/office/officeart/2005/8/layout/default"/>
    <dgm:cxn modelId="{E2ED213D-E84D-4742-80BB-A8EAED7CA4E6}" type="presParOf" srcId="{A526DB12-FF2C-478A-B3E2-EFB09F964397}" destId="{3459D076-75F2-42C1-85AB-9954A320FAF1}" srcOrd="9" destOrd="0" presId="urn:microsoft.com/office/officeart/2005/8/layout/default"/>
    <dgm:cxn modelId="{A8A00AE9-C386-4909-B9AE-696742E42CA8}" type="presParOf" srcId="{A526DB12-FF2C-478A-B3E2-EFB09F964397}" destId="{3D1AC388-37B7-452A-9E18-E79EAF398BC0}" srcOrd="10" destOrd="0" presId="urn:microsoft.com/office/officeart/2005/8/layout/default"/>
    <dgm:cxn modelId="{D9EB9252-BF23-4C62-B336-C07ED8F7DB5B}" type="presParOf" srcId="{A526DB12-FF2C-478A-B3E2-EFB09F964397}" destId="{B835C8C1-1E4A-4708-8EE9-64C164E81786}" srcOrd="11" destOrd="0" presId="urn:microsoft.com/office/officeart/2005/8/layout/default"/>
    <dgm:cxn modelId="{C9FD313E-47E6-4F24-9F29-A1BD5052CC5E}" type="presParOf" srcId="{A526DB12-FF2C-478A-B3E2-EFB09F964397}" destId="{8A6F7676-7B5D-47A4-AB88-F7A1A333DA09}" srcOrd="12" destOrd="0" presId="urn:microsoft.com/office/officeart/2005/8/layout/default"/>
    <dgm:cxn modelId="{5B602D36-04E8-4358-B642-CA9AB98E8479}" type="presParOf" srcId="{A526DB12-FF2C-478A-B3E2-EFB09F964397}" destId="{7B2AAEC5-E63F-4BC3-AA26-358CB614E207}" srcOrd="13" destOrd="0" presId="urn:microsoft.com/office/officeart/2005/8/layout/default"/>
    <dgm:cxn modelId="{C02C7CBE-9C1D-4C4D-95EA-F6EBBB0B16A9}" type="presParOf" srcId="{A526DB12-FF2C-478A-B3E2-EFB09F964397}" destId="{D1BE1FC3-D6B9-4A73-A261-5FE5BFF0DAB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7E7EE-9B74-4DE8-99D9-754B1D5A0CE8}"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116401E1-8213-48C4-8395-B8BFE04B9BE3}">
      <dgm:prSet phldrT="[Text]"/>
      <dgm:spPr/>
      <dgm:t>
        <a:bodyPr/>
        <a:lstStyle/>
        <a:p>
          <a:r>
            <a:rPr lang="en-US" dirty="0" smtClean="0"/>
            <a:t>Leadership Council</a:t>
          </a:r>
          <a:endParaRPr lang="en-US" dirty="0"/>
        </a:p>
      </dgm:t>
    </dgm:pt>
    <dgm:pt modelId="{D7C62FDC-6748-4FB8-AA9A-446AF4DE172A}" type="parTrans" cxnId="{BC450674-330F-49E3-9CD0-8CE61EEF9597}">
      <dgm:prSet/>
      <dgm:spPr/>
      <dgm:t>
        <a:bodyPr/>
        <a:lstStyle/>
        <a:p>
          <a:endParaRPr lang="en-US"/>
        </a:p>
      </dgm:t>
    </dgm:pt>
    <dgm:pt modelId="{A85A7E73-69EC-4245-997C-0F04B4EA8654}" type="sibTrans" cxnId="{BC450674-330F-49E3-9CD0-8CE61EEF9597}">
      <dgm:prSet/>
      <dgm:spPr/>
      <dgm:t>
        <a:bodyPr/>
        <a:lstStyle/>
        <a:p>
          <a:endParaRPr lang="en-US"/>
        </a:p>
      </dgm:t>
    </dgm:pt>
    <dgm:pt modelId="{97861FFC-2A69-480D-AB30-866058D82780}">
      <dgm:prSet phldrT="[Text]"/>
      <dgm:spPr/>
      <dgm:t>
        <a:bodyPr/>
        <a:lstStyle/>
        <a:p>
          <a:r>
            <a:rPr lang="en-US" dirty="0" smtClean="0"/>
            <a:t>Governance and Administration</a:t>
          </a:r>
          <a:endParaRPr lang="en-US" dirty="0"/>
        </a:p>
      </dgm:t>
    </dgm:pt>
    <dgm:pt modelId="{F7201301-D4AE-4A8A-86EB-5D58EFEBBCA4}" type="parTrans" cxnId="{9CA17508-82A2-44A2-8C15-FBAB5BCB9DA0}">
      <dgm:prSet/>
      <dgm:spPr/>
      <dgm:t>
        <a:bodyPr/>
        <a:lstStyle/>
        <a:p>
          <a:endParaRPr lang="en-US"/>
        </a:p>
      </dgm:t>
    </dgm:pt>
    <dgm:pt modelId="{0EFD9636-8AA3-4FBF-889F-9633D4D4256F}" type="sibTrans" cxnId="{9CA17508-82A2-44A2-8C15-FBAB5BCB9DA0}">
      <dgm:prSet/>
      <dgm:spPr/>
      <dgm:t>
        <a:bodyPr/>
        <a:lstStyle/>
        <a:p>
          <a:endParaRPr lang="en-US"/>
        </a:p>
      </dgm:t>
    </dgm:pt>
    <dgm:pt modelId="{BA509805-F2DC-46C5-AF75-FD5D000B5479}">
      <dgm:prSet phldrT="[Text]"/>
      <dgm:spPr/>
      <dgm:t>
        <a:bodyPr/>
        <a:lstStyle/>
        <a:p>
          <a:r>
            <a:rPr lang="en-US" dirty="0" smtClean="0"/>
            <a:t>Information Technology</a:t>
          </a:r>
          <a:endParaRPr lang="en-US" dirty="0"/>
        </a:p>
      </dgm:t>
    </dgm:pt>
    <dgm:pt modelId="{1618D5A3-0AA8-462E-89D4-03AB44C81DC8}" type="parTrans" cxnId="{1F2E02AC-C270-4E69-AE78-8586559B62F4}">
      <dgm:prSet/>
      <dgm:spPr/>
      <dgm:t>
        <a:bodyPr/>
        <a:lstStyle/>
        <a:p>
          <a:endParaRPr lang="en-US"/>
        </a:p>
      </dgm:t>
    </dgm:pt>
    <dgm:pt modelId="{F04F717F-0CF1-4459-9022-E50DEF9C2885}" type="sibTrans" cxnId="{1F2E02AC-C270-4E69-AE78-8586559B62F4}">
      <dgm:prSet/>
      <dgm:spPr/>
      <dgm:t>
        <a:bodyPr/>
        <a:lstStyle/>
        <a:p>
          <a:endParaRPr lang="en-US"/>
        </a:p>
      </dgm:t>
    </dgm:pt>
    <dgm:pt modelId="{40246D85-0E7C-4C7A-8212-CB9DEF24CDB5}">
      <dgm:prSet phldrT="[Text]"/>
      <dgm:spPr/>
      <dgm:t>
        <a:bodyPr/>
        <a:lstStyle/>
        <a:p>
          <a:r>
            <a:rPr lang="en-US" dirty="0" smtClean="0"/>
            <a:t>Resource Portal</a:t>
          </a:r>
          <a:endParaRPr lang="en-US" dirty="0"/>
        </a:p>
      </dgm:t>
    </dgm:pt>
    <dgm:pt modelId="{8E374FFD-5F01-40AD-8BBF-60B2B833D6AB}" type="parTrans" cxnId="{DC68BA36-A301-4D55-89AC-419FD187EF83}">
      <dgm:prSet/>
      <dgm:spPr/>
      <dgm:t>
        <a:bodyPr/>
        <a:lstStyle/>
        <a:p>
          <a:endParaRPr lang="en-US"/>
        </a:p>
      </dgm:t>
    </dgm:pt>
    <dgm:pt modelId="{22B93741-2BB0-4013-93E1-CCB4A5163A23}" type="sibTrans" cxnId="{DC68BA36-A301-4D55-89AC-419FD187EF83}">
      <dgm:prSet/>
      <dgm:spPr/>
      <dgm:t>
        <a:bodyPr/>
        <a:lstStyle/>
        <a:p>
          <a:endParaRPr lang="en-US"/>
        </a:p>
      </dgm:t>
    </dgm:pt>
    <dgm:pt modelId="{DE9DDEBD-C55A-4F9C-A769-2A107853C13A}">
      <dgm:prSet phldrT="[Text]"/>
      <dgm:spPr/>
      <dgm:t>
        <a:bodyPr/>
        <a:lstStyle/>
        <a:p>
          <a:r>
            <a:rPr lang="en-US" dirty="0" smtClean="0"/>
            <a:t>Stakeholder Feedback</a:t>
          </a:r>
          <a:endParaRPr lang="en-US" dirty="0"/>
        </a:p>
      </dgm:t>
    </dgm:pt>
    <dgm:pt modelId="{4902E2CA-79D0-4164-A520-E33757978C11}" type="parTrans" cxnId="{393D9E84-0413-4514-A051-AB50DD17B54C}">
      <dgm:prSet/>
      <dgm:spPr/>
      <dgm:t>
        <a:bodyPr/>
        <a:lstStyle/>
        <a:p>
          <a:endParaRPr lang="en-US"/>
        </a:p>
      </dgm:t>
    </dgm:pt>
    <dgm:pt modelId="{A49EACE7-EC38-4551-96C9-56D0EB43BCAE}" type="sibTrans" cxnId="{393D9E84-0413-4514-A051-AB50DD17B54C}">
      <dgm:prSet/>
      <dgm:spPr/>
      <dgm:t>
        <a:bodyPr/>
        <a:lstStyle/>
        <a:p>
          <a:endParaRPr lang="en-US"/>
        </a:p>
      </dgm:t>
    </dgm:pt>
    <dgm:pt modelId="{2C8CF279-47CC-4BE7-A1BE-F578E63A14C6}">
      <dgm:prSet phldrT="[Text]"/>
      <dgm:spPr/>
      <dgm:t>
        <a:bodyPr/>
        <a:lstStyle/>
        <a:p>
          <a:r>
            <a:rPr lang="en-US" dirty="0" smtClean="0"/>
            <a:t>Person Centered Planning</a:t>
          </a:r>
          <a:endParaRPr lang="en-US" b="1" dirty="0"/>
        </a:p>
      </dgm:t>
    </dgm:pt>
    <dgm:pt modelId="{31DBBB7B-EFC4-4C8B-B791-B0AB3A4DFF92}" type="parTrans" cxnId="{8153AFA4-2DB8-461B-A7C5-CBFAE312C309}">
      <dgm:prSet/>
      <dgm:spPr/>
      <dgm:t>
        <a:bodyPr/>
        <a:lstStyle/>
        <a:p>
          <a:endParaRPr lang="en-US"/>
        </a:p>
      </dgm:t>
    </dgm:pt>
    <dgm:pt modelId="{38A4E85D-B44E-4814-8FE6-1F23FB0B5A31}" type="sibTrans" cxnId="{8153AFA4-2DB8-461B-A7C5-CBFAE312C309}">
      <dgm:prSet/>
      <dgm:spPr/>
      <dgm:t>
        <a:bodyPr/>
        <a:lstStyle/>
        <a:p>
          <a:endParaRPr lang="en-US"/>
        </a:p>
      </dgm:t>
    </dgm:pt>
    <dgm:pt modelId="{022D2DCB-CA30-405B-AC39-9ED07947AA65}" type="pres">
      <dgm:prSet presAssocID="{0F07E7EE-9B74-4DE8-99D9-754B1D5A0CE8}" presName="compositeShape" presStyleCnt="0">
        <dgm:presLayoutVars>
          <dgm:chMax val="7"/>
          <dgm:dir/>
          <dgm:resizeHandles val="exact"/>
        </dgm:presLayoutVars>
      </dgm:prSet>
      <dgm:spPr/>
      <dgm:t>
        <a:bodyPr/>
        <a:lstStyle/>
        <a:p>
          <a:endParaRPr lang="en-US"/>
        </a:p>
      </dgm:t>
    </dgm:pt>
    <dgm:pt modelId="{053B61C2-B318-431D-A7D3-8CBBAE514783}" type="pres">
      <dgm:prSet presAssocID="{0F07E7EE-9B74-4DE8-99D9-754B1D5A0CE8}" presName="wedge1" presStyleLbl="node1" presStyleIdx="0" presStyleCnt="1"/>
      <dgm:spPr/>
      <dgm:t>
        <a:bodyPr/>
        <a:lstStyle/>
        <a:p>
          <a:endParaRPr lang="en-US"/>
        </a:p>
      </dgm:t>
    </dgm:pt>
    <dgm:pt modelId="{500D4778-DA9A-4EAE-8CB5-C566FB086E10}" type="pres">
      <dgm:prSet presAssocID="{0F07E7EE-9B74-4DE8-99D9-754B1D5A0CE8}" presName="dummy1a" presStyleCnt="0"/>
      <dgm:spPr/>
    </dgm:pt>
    <dgm:pt modelId="{C5CE8B58-3345-44DA-87EB-B221FC41547E}" type="pres">
      <dgm:prSet presAssocID="{0F07E7EE-9B74-4DE8-99D9-754B1D5A0CE8}" presName="dummy1b" presStyleCnt="0"/>
      <dgm:spPr/>
    </dgm:pt>
    <dgm:pt modelId="{E0347B11-90D1-47B1-B1AB-7B7149BABB00}" type="pres">
      <dgm:prSet presAssocID="{0F07E7EE-9B74-4DE8-99D9-754B1D5A0CE8}" presName="wedge1Tx" presStyleLbl="node1" presStyleIdx="0" presStyleCnt="1">
        <dgm:presLayoutVars>
          <dgm:chMax val="0"/>
          <dgm:chPref val="0"/>
          <dgm:bulletEnabled val="1"/>
        </dgm:presLayoutVars>
      </dgm:prSet>
      <dgm:spPr/>
      <dgm:t>
        <a:bodyPr/>
        <a:lstStyle/>
        <a:p>
          <a:endParaRPr lang="en-US"/>
        </a:p>
      </dgm:t>
    </dgm:pt>
    <dgm:pt modelId="{7C992658-519B-4FF8-A8A0-58261CBAD306}" type="pres">
      <dgm:prSet presAssocID="{A85A7E73-69EC-4245-997C-0F04B4EA8654}" presName="arrowWedge1single" presStyleLbl="fgSibTrans2D1" presStyleIdx="0" presStyleCnt="1"/>
      <dgm:spPr/>
    </dgm:pt>
  </dgm:ptLst>
  <dgm:cxnLst>
    <dgm:cxn modelId="{CB537BCD-58B3-435C-992F-DF9562AEF4A9}" type="presOf" srcId="{97861FFC-2A69-480D-AB30-866058D82780}" destId="{053B61C2-B318-431D-A7D3-8CBBAE514783}" srcOrd="0" destOrd="1" presId="urn:microsoft.com/office/officeart/2005/8/layout/cycle8"/>
    <dgm:cxn modelId="{09ACEA9D-7B04-48BE-B50D-0A9CF8BAFA80}" type="presOf" srcId="{2C8CF279-47CC-4BE7-A1BE-F578E63A14C6}" destId="{E0347B11-90D1-47B1-B1AB-7B7149BABB00}" srcOrd="1" destOrd="5" presId="urn:microsoft.com/office/officeart/2005/8/layout/cycle8"/>
    <dgm:cxn modelId="{DC68BA36-A301-4D55-89AC-419FD187EF83}" srcId="{116401E1-8213-48C4-8395-B8BFE04B9BE3}" destId="{40246D85-0E7C-4C7A-8212-CB9DEF24CDB5}" srcOrd="2" destOrd="0" parTransId="{8E374FFD-5F01-40AD-8BBF-60B2B833D6AB}" sibTransId="{22B93741-2BB0-4013-93E1-CCB4A5163A23}"/>
    <dgm:cxn modelId="{E05564CD-BE24-4646-B6A3-624E64C999A6}" type="presOf" srcId="{BA509805-F2DC-46C5-AF75-FD5D000B5479}" destId="{053B61C2-B318-431D-A7D3-8CBBAE514783}" srcOrd="0" destOrd="2" presId="urn:microsoft.com/office/officeart/2005/8/layout/cycle8"/>
    <dgm:cxn modelId="{8C7BAD82-4751-4EA3-AF56-538A9FD07E6C}" type="presOf" srcId="{40246D85-0E7C-4C7A-8212-CB9DEF24CDB5}" destId="{053B61C2-B318-431D-A7D3-8CBBAE514783}" srcOrd="0" destOrd="3" presId="urn:microsoft.com/office/officeart/2005/8/layout/cycle8"/>
    <dgm:cxn modelId="{8153AFA4-2DB8-461B-A7C5-CBFAE312C309}" srcId="{116401E1-8213-48C4-8395-B8BFE04B9BE3}" destId="{2C8CF279-47CC-4BE7-A1BE-F578E63A14C6}" srcOrd="4" destOrd="0" parTransId="{31DBBB7B-EFC4-4C8B-B791-B0AB3A4DFF92}" sibTransId="{38A4E85D-B44E-4814-8FE6-1F23FB0B5A31}"/>
    <dgm:cxn modelId="{1F2E02AC-C270-4E69-AE78-8586559B62F4}" srcId="{116401E1-8213-48C4-8395-B8BFE04B9BE3}" destId="{BA509805-F2DC-46C5-AF75-FD5D000B5479}" srcOrd="1" destOrd="0" parTransId="{1618D5A3-0AA8-462E-89D4-03AB44C81DC8}" sibTransId="{F04F717F-0CF1-4459-9022-E50DEF9C2885}"/>
    <dgm:cxn modelId="{81FE4B0D-359F-468F-B5F8-D2292273E13D}" type="presOf" srcId="{0F07E7EE-9B74-4DE8-99D9-754B1D5A0CE8}" destId="{022D2DCB-CA30-405B-AC39-9ED07947AA65}" srcOrd="0" destOrd="0" presId="urn:microsoft.com/office/officeart/2005/8/layout/cycle8"/>
    <dgm:cxn modelId="{8FF7361C-51B9-4A9C-A941-B0928BB1BA61}" type="presOf" srcId="{40246D85-0E7C-4C7A-8212-CB9DEF24CDB5}" destId="{E0347B11-90D1-47B1-B1AB-7B7149BABB00}" srcOrd="1" destOrd="3" presId="urn:microsoft.com/office/officeart/2005/8/layout/cycle8"/>
    <dgm:cxn modelId="{B3997155-9427-4DC7-A381-A43C54C644A8}" type="presOf" srcId="{BA509805-F2DC-46C5-AF75-FD5D000B5479}" destId="{E0347B11-90D1-47B1-B1AB-7B7149BABB00}" srcOrd="1" destOrd="2" presId="urn:microsoft.com/office/officeart/2005/8/layout/cycle8"/>
    <dgm:cxn modelId="{9CA17508-82A2-44A2-8C15-FBAB5BCB9DA0}" srcId="{116401E1-8213-48C4-8395-B8BFE04B9BE3}" destId="{97861FFC-2A69-480D-AB30-866058D82780}" srcOrd="0" destOrd="0" parTransId="{F7201301-D4AE-4A8A-86EB-5D58EFEBBCA4}" sibTransId="{0EFD9636-8AA3-4FBF-889F-9633D4D4256F}"/>
    <dgm:cxn modelId="{C392AE6F-EB57-4005-B2B6-A07868F70191}" type="presOf" srcId="{2C8CF279-47CC-4BE7-A1BE-F578E63A14C6}" destId="{053B61C2-B318-431D-A7D3-8CBBAE514783}" srcOrd="0" destOrd="5" presId="urn:microsoft.com/office/officeart/2005/8/layout/cycle8"/>
    <dgm:cxn modelId="{4FFCDC37-EA5F-4A86-AAD6-783B8E5D23B0}" type="presOf" srcId="{97861FFC-2A69-480D-AB30-866058D82780}" destId="{E0347B11-90D1-47B1-B1AB-7B7149BABB00}" srcOrd="1" destOrd="1" presId="urn:microsoft.com/office/officeart/2005/8/layout/cycle8"/>
    <dgm:cxn modelId="{393D9E84-0413-4514-A051-AB50DD17B54C}" srcId="{116401E1-8213-48C4-8395-B8BFE04B9BE3}" destId="{DE9DDEBD-C55A-4F9C-A769-2A107853C13A}" srcOrd="3" destOrd="0" parTransId="{4902E2CA-79D0-4164-A520-E33757978C11}" sibTransId="{A49EACE7-EC38-4551-96C9-56D0EB43BCAE}"/>
    <dgm:cxn modelId="{CD31D059-87E6-4153-B01B-C182025B1690}" type="presOf" srcId="{116401E1-8213-48C4-8395-B8BFE04B9BE3}" destId="{053B61C2-B318-431D-A7D3-8CBBAE514783}" srcOrd="0" destOrd="0" presId="urn:microsoft.com/office/officeart/2005/8/layout/cycle8"/>
    <dgm:cxn modelId="{0863BF2A-7AC7-4B6E-89ED-EEDB3AC4F938}" type="presOf" srcId="{116401E1-8213-48C4-8395-B8BFE04B9BE3}" destId="{E0347B11-90D1-47B1-B1AB-7B7149BABB00}" srcOrd="1" destOrd="0" presId="urn:microsoft.com/office/officeart/2005/8/layout/cycle8"/>
    <dgm:cxn modelId="{BC450674-330F-49E3-9CD0-8CE61EEF9597}" srcId="{0F07E7EE-9B74-4DE8-99D9-754B1D5A0CE8}" destId="{116401E1-8213-48C4-8395-B8BFE04B9BE3}" srcOrd="0" destOrd="0" parTransId="{D7C62FDC-6748-4FB8-AA9A-446AF4DE172A}" sibTransId="{A85A7E73-69EC-4245-997C-0F04B4EA8654}"/>
    <dgm:cxn modelId="{A94680A2-95AF-44B0-97D2-C6C6932A7569}" type="presOf" srcId="{DE9DDEBD-C55A-4F9C-A769-2A107853C13A}" destId="{053B61C2-B318-431D-A7D3-8CBBAE514783}" srcOrd="0" destOrd="4" presId="urn:microsoft.com/office/officeart/2005/8/layout/cycle8"/>
    <dgm:cxn modelId="{E64989BB-C79B-423B-8ECB-B8364E99C8F5}" type="presOf" srcId="{DE9DDEBD-C55A-4F9C-A769-2A107853C13A}" destId="{E0347B11-90D1-47B1-B1AB-7B7149BABB00}" srcOrd="1" destOrd="4" presId="urn:microsoft.com/office/officeart/2005/8/layout/cycle8"/>
    <dgm:cxn modelId="{E092CD7A-BA40-47BF-AC0C-F030110F5073}" type="presParOf" srcId="{022D2DCB-CA30-405B-AC39-9ED07947AA65}" destId="{053B61C2-B318-431D-A7D3-8CBBAE514783}" srcOrd="0" destOrd="0" presId="urn:microsoft.com/office/officeart/2005/8/layout/cycle8"/>
    <dgm:cxn modelId="{D3B0E43A-A117-4CE4-8554-3BED629383B9}" type="presParOf" srcId="{022D2DCB-CA30-405B-AC39-9ED07947AA65}" destId="{500D4778-DA9A-4EAE-8CB5-C566FB086E10}" srcOrd="1" destOrd="0" presId="urn:microsoft.com/office/officeart/2005/8/layout/cycle8"/>
    <dgm:cxn modelId="{322A34BA-9827-4852-BFB6-67B18E9D9C46}" type="presParOf" srcId="{022D2DCB-CA30-405B-AC39-9ED07947AA65}" destId="{C5CE8B58-3345-44DA-87EB-B221FC41547E}" srcOrd="2" destOrd="0" presId="urn:microsoft.com/office/officeart/2005/8/layout/cycle8"/>
    <dgm:cxn modelId="{7926E94A-BF88-41C0-8115-3B31C08DE11D}" type="presParOf" srcId="{022D2DCB-CA30-405B-AC39-9ED07947AA65}" destId="{E0347B11-90D1-47B1-B1AB-7B7149BABB00}" srcOrd="3" destOrd="0" presId="urn:microsoft.com/office/officeart/2005/8/layout/cycle8"/>
    <dgm:cxn modelId="{C961569D-B521-4C5F-99E7-7FCB14E43C99}" type="presParOf" srcId="{022D2DCB-CA30-405B-AC39-9ED07947AA65}" destId="{7C992658-519B-4FF8-A8A0-58261CBAD306}"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B778C-5860-4366-A35C-9529FB1D4F69}">
      <dsp:nvSpPr>
        <dsp:cNvPr id="0" name=""/>
        <dsp:cNvSpPr/>
      </dsp:nvSpPr>
      <dsp:spPr>
        <a:xfrm>
          <a:off x="37566" y="76205"/>
          <a:ext cx="1904999" cy="1143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DMHHS</a:t>
          </a:r>
          <a:endParaRPr lang="en-US" sz="3900" kern="1200" dirty="0"/>
        </a:p>
      </dsp:txBody>
      <dsp:txXfrm>
        <a:off x="37566" y="76205"/>
        <a:ext cx="1904999" cy="1143000"/>
      </dsp:txXfrm>
    </dsp:sp>
    <dsp:sp modelId="{EB1057F9-B39A-4981-977E-B141D52920CA}">
      <dsp:nvSpPr>
        <dsp:cNvPr id="0" name=""/>
        <dsp:cNvSpPr/>
      </dsp:nvSpPr>
      <dsp:spPr>
        <a:xfrm>
          <a:off x="2095500" y="127000"/>
          <a:ext cx="1904999" cy="1143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DDS</a:t>
          </a:r>
          <a:endParaRPr lang="en-US" sz="3900" kern="1200" dirty="0"/>
        </a:p>
      </dsp:txBody>
      <dsp:txXfrm>
        <a:off x="2095500" y="127000"/>
        <a:ext cx="1904999" cy="1143000"/>
      </dsp:txXfrm>
    </dsp:sp>
    <dsp:sp modelId="{52E19DFD-B6D8-492C-8AA6-633D02529077}">
      <dsp:nvSpPr>
        <dsp:cNvPr id="0" name=""/>
        <dsp:cNvSpPr/>
      </dsp:nvSpPr>
      <dsp:spPr>
        <a:xfrm>
          <a:off x="4191000" y="127000"/>
          <a:ext cx="1904999" cy="1143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DCOA</a:t>
          </a:r>
          <a:endParaRPr lang="en-US" sz="3900" kern="1200" dirty="0"/>
        </a:p>
      </dsp:txBody>
      <dsp:txXfrm>
        <a:off x="4191000" y="127000"/>
        <a:ext cx="1904999" cy="1143000"/>
      </dsp:txXfrm>
    </dsp:sp>
    <dsp:sp modelId="{EE1194F9-9AFF-4355-97ED-4A66063F5B69}">
      <dsp:nvSpPr>
        <dsp:cNvPr id="0" name=""/>
        <dsp:cNvSpPr/>
      </dsp:nvSpPr>
      <dsp:spPr>
        <a:xfrm>
          <a:off x="0" y="1460500"/>
          <a:ext cx="1904999" cy="1143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DBH</a:t>
          </a:r>
          <a:endParaRPr lang="en-US" sz="3900" kern="1200" dirty="0"/>
        </a:p>
      </dsp:txBody>
      <dsp:txXfrm>
        <a:off x="0" y="1460500"/>
        <a:ext cx="1904999" cy="1143000"/>
      </dsp:txXfrm>
    </dsp:sp>
    <dsp:sp modelId="{FF88BC46-1D73-425D-8086-5708F258BFF9}">
      <dsp:nvSpPr>
        <dsp:cNvPr id="0" name=""/>
        <dsp:cNvSpPr/>
      </dsp:nvSpPr>
      <dsp:spPr>
        <a:xfrm>
          <a:off x="2095500" y="1460500"/>
          <a:ext cx="1904999" cy="114300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WIC</a:t>
          </a:r>
          <a:endParaRPr lang="en-US" sz="3900" kern="1200" dirty="0"/>
        </a:p>
      </dsp:txBody>
      <dsp:txXfrm>
        <a:off x="2095500" y="1460500"/>
        <a:ext cx="1904999" cy="1143000"/>
      </dsp:txXfrm>
    </dsp:sp>
    <dsp:sp modelId="{3D1AC388-37B7-452A-9E18-E79EAF398BC0}">
      <dsp:nvSpPr>
        <dsp:cNvPr id="0" name=""/>
        <dsp:cNvSpPr/>
      </dsp:nvSpPr>
      <dsp:spPr>
        <a:xfrm>
          <a:off x="4191000" y="1460500"/>
          <a:ext cx="1904999" cy="1143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DHCF</a:t>
          </a:r>
          <a:endParaRPr lang="en-US" sz="3900" kern="1200" dirty="0"/>
        </a:p>
      </dsp:txBody>
      <dsp:txXfrm>
        <a:off x="4191000" y="1460500"/>
        <a:ext cx="1904999" cy="1143000"/>
      </dsp:txXfrm>
    </dsp:sp>
    <dsp:sp modelId="{8A6F7676-7B5D-47A4-AB88-F7A1A333DA09}">
      <dsp:nvSpPr>
        <dsp:cNvPr id="0" name=""/>
        <dsp:cNvSpPr/>
      </dsp:nvSpPr>
      <dsp:spPr>
        <a:xfrm>
          <a:off x="1047750" y="2793999"/>
          <a:ext cx="1904999" cy="1143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DHS</a:t>
          </a:r>
          <a:endParaRPr lang="en-US" sz="3900" kern="1200" dirty="0"/>
        </a:p>
      </dsp:txBody>
      <dsp:txXfrm>
        <a:off x="1047750" y="2793999"/>
        <a:ext cx="1904999" cy="1143000"/>
      </dsp:txXfrm>
    </dsp:sp>
    <dsp:sp modelId="{D1BE1FC3-D6B9-4A73-A261-5FE5BFF0DAB2}">
      <dsp:nvSpPr>
        <dsp:cNvPr id="0" name=""/>
        <dsp:cNvSpPr/>
      </dsp:nvSpPr>
      <dsp:spPr>
        <a:xfrm>
          <a:off x="3143250" y="2793999"/>
          <a:ext cx="1904999" cy="1143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OVA</a:t>
          </a:r>
          <a:endParaRPr lang="en-US" sz="3900" kern="1200" dirty="0"/>
        </a:p>
      </dsp:txBody>
      <dsp:txXfrm>
        <a:off x="3143250" y="2793999"/>
        <a:ext cx="1904999"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B61C2-B318-431D-A7D3-8CBBAE514783}">
      <dsp:nvSpPr>
        <dsp:cNvPr id="0" name=""/>
        <dsp:cNvSpPr/>
      </dsp:nvSpPr>
      <dsp:spPr>
        <a:xfrm>
          <a:off x="1588007" y="394207"/>
          <a:ext cx="4139184" cy="4139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t" anchorCtr="0">
          <a:noAutofit/>
        </a:bodyPr>
        <a:lstStyle/>
        <a:p>
          <a:pPr lvl="0" algn="l" defTabSz="1155700">
            <a:lnSpc>
              <a:spcPct val="90000"/>
            </a:lnSpc>
            <a:spcBef>
              <a:spcPct val="0"/>
            </a:spcBef>
            <a:spcAft>
              <a:spcPct val="35000"/>
            </a:spcAft>
          </a:pPr>
          <a:r>
            <a:rPr lang="en-US" sz="2600" kern="1200" dirty="0" smtClean="0"/>
            <a:t>Leadership Council</a:t>
          </a:r>
          <a:endParaRPr lang="en-US" sz="2600" kern="1200" dirty="0"/>
        </a:p>
        <a:p>
          <a:pPr marL="228600" lvl="1" indent="-228600" algn="l" defTabSz="889000">
            <a:lnSpc>
              <a:spcPct val="90000"/>
            </a:lnSpc>
            <a:spcBef>
              <a:spcPct val="0"/>
            </a:spcBef>
            <a:spcAft>
              <a:spcPct val="15000"/>
            </a:spcAft>
            <a:buChar char="••"/>
          </a:pPr>
          <a:r>
            <a:rPr lang="en-US" sz="2000" kern="1200" dirty="0" smtClean="0"/>
            <a:t>Governance and Administration</a:t>
          </a:r>
          <a:endParaRPr lang="en-US" sz="2000" kern="1200" dirty="0"/>
        </a:p>
        <a:p>
          <a:pPr marL="228600" lvl="1" indent="-228600" algn="l" defTabSz="889000">
            <a:lnSpc>
              <a:spcPct val="90000"/>
            </a:lnSpc>
            <a:spcBef>
              <a:spcPct val="0"/>
            </a:spcBef>
            <a:spcAft>
              <a:spcPct val="15000"/>
            </a:spcAft>
            <a:buChar char="••"/>
          </a:pPr>
          <a:r>
            <a:rPr lang="en-US" sz="2000" kern="1200" dirty="0" smtClean="0"/>
            <a:t>Information Technology</a:t>
          </a:r>
          <a:endParaRPr lang="en-US" sz="2000" kern="1200" dirty="0"/>
        </a:p>
        <a:p>
          <a:pPr marL="228600" lvl="1" indent="-228600" algn="l" defTabSz="889000">
            <a:lnSpc>
              <a:spcPct val="90000"/>
            </a:lnSpc>
            <a:spcBef>
              <a:spcPct val="0"/>
            </a:spcBef>
            <a:spcAft>
              <a:spcPct val="15000"/>
            </a:spcAft>
            <a:buChar char="••"/>
          </a:pPr>
          <a:r>
            <a:rPr lang="en-US" sz="2000" kern="1200" dirty="0" smtClean="0"/>
            <a:t>Resource Portal</a:t>
          </a:r>
          <a:endParaRPr lang="en-US" sz="2000" kern="1200" dirty="0"/>
        </a:p>
        <a:p>
          <a:pPr marL="228600" lvl="1" indent="-228600" algn="l" defTabSz="889000">
            <a:lnSpc>
              <a:spcPct val="90000"/>
            </a:lnSpc>
            <a:spcBef>
              <a:spcPct val="0"/>
            </a:spcBef>
            <a:spcAft>
              <a:spcPct val="15000"/>
            </a:spcAft>
            <a:buChar char="••"/>
          </a:pPr>
          <a:r>
            <a:rPr lang="en-US" sz="2000" kern="1200" dirty="0" smtClean="0"/>
            <a:t>Stakeholder Feedback</a:t>
          </a:r>
          <a:endParaRPr lang="en-US" sz="2000" kern="1200" dirty="0"/>
        </a:p>
        <a:p>
          <a:pPr marL="228600" lvl="1" indent="-228600" algn="l" defTabSz="889000">
            <a:lnSpc>
              <a:spcPct val="90000"/>
            </a:lnSpc>
            <a:spcBef>
              <a:spcPct val="0"/>
            </a:spcBef>
            <a:spcAft>
              <a:spcPct val="15000"/>
            </a:spcAft>
            <a:buChar char="••"/>
          </a:pPr>
          <a:r>
            <a:rPr lang="en-US" sz="2000" kern="1200" dirty="0" smtClean="0"/>
            <a:t>Person Centered Planning</a:t>
          </a:r>
          <a:endParaRPr lang="en-US" sz="2000" b="1" kern="1200" dirty="0"/>
        </a:p>
      </dsp:txBody>
      <dsp:txXfrm>
        <a:off x="2277872" y="1084071"/>
        <a:ext cx="2759456" cy="2759456"/>
      </dsp:txXfrm>
    </dsp:sp>
    <dsp:sp modelId="{7C992658-519B-4FF8-A8A0-58261CBAD306}">
      <dsp:nvSpPr>
        <dsp:cNvPr id="0" name=""/>
        <dsp:cNvSpPr/>
      </dsp:nvSpPr>
      <dsp:spPr>
        <a:xfrm>
          <a:off x="1349772" y="137894"/>
          <a:ext cx="4651654" cy="4651654"/>
        </a:xfrm>
        <a:prstGeom prst="circularArrow">
          <a:avLst>
            <a:gd name="adj1" fmla="val 5085"/>
            <a:gd name="adj2" fmla="val 327528"/>
            <a:gd name="adj3" fmla="val 15842572"/>
            <a:gd name="adj4" fmla="val 162299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B51BA-8685-014C-95B1-9D5C724AEDA3}" type="datetimeFigureOut">
              <a:rPr lang="en-US" smtClean="0"/>
              <a:pPr/>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1AD05-18A8-044A-80C2-B0A2ABEDF74C}" type="slidenum">
              <a:rPr lang="en-US" smtClean="0"/>
              <a:pPr/>
              <a:t>‹#›</a:t>
            </a:fld>
            <a:endParaRPr lang="en-US"/>
          </a:p>
        </p:txBody>
      </p:sp>
    </p:spTree>
    <p:extLst>
      <p:ext uri="{BB962C8B-B14F-4D97-AF65-F5344CB8AC3E}">
        <p14:creationId xmlns:p14="http://schemas.microsoft.com/office/powerpoint/2010/main" val="1531446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df"/><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pdf"/><Relationship Id="rId1" Type="http://schemas.openxmlformats.org/officeDocument/2006/relationships/slideMaster" Target="../slideMasters/slideMaster1.xml"/><Relationship Id="rId6" Type="http://schemas.openxmlformats.org/officeDocument/2006/relationships/image" Target="../media/image6.pdf"/><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2.pdf"/><Relationship Id="rId4" Type="http://schemas.openxmlformats.org/officeDocument/2006/relationships/image" Target="../media/image5.pdf"/><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0" y="876300"/>
            <a:ext cx="9144000" cy="5981700"/>
          </a:xfrm>
          <a:prstGeom prst="rect">
            <a:avLst/>
          </a:prstGeom>
        </p:spPr>
      </p:pic>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7086600" y="228600"/>
            <a:ext cx="2057400" cy="2057400"/>
          </a:xfrm>
          <a:prstGeom prst="rect">
            <a:avLst/>
          </a:prstGeom>
        </p:spPr>
      </p:pic>
      <p:pic>
        <p:nvPicPr>
          <p:cNvPr id="7" name="Picture 6"/>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0"/>
            <a:ext cx="7214616" cy="292656"/>
          </a:xfrm>
          <a:prstGeom prst="rect">
            <a:avLst/>
          </a:prstGeom>
        </p:spPr>
      </p:pic>
      <p:pic>
        <p:nvPicPr>
          <p:cNvPr id="11" name="Picture 1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7200900" y="0"/>
            <a:ext cx="1956816" cy="2941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5"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1600" b="0" i="0">
                <a:latin typeface="Goudy Old Style"/>
                <a:cs typeface="Goudy Old Styl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2.pd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pdf"/><Relationship Id="rId10" Type="http://schemas.openxmlformats.org/officeDocument/2006/relationships/image" Target="../media/image3.png"/><Relationship Id="rId9" Type="http://schemas.openxmlformats.org/officeDocument/2006/relationships/image" Target="../media/image3.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0"/>
            <a:ext cx="7214616" cy="292656"/>
          </a:xfrm>
          <a:prstGeom prst="rect">
            <a:avLst/>
          </a:prstGeom>
        </p:spPr>
      </p:pic>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7200900" y="0"/>
            <a:ext cx="1956816" cy="294162"/>
          </a:xfrm>
          <a:prstGeom prst="rect">
            <a:avLst/>
          </a:prstGeom>
        </p:spPr>
      </p:pic>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001000" y="292656"/>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0" r:id="rId2"/>
  </p:sldLayoutIdLst>
  <p:txStyles>
    <p:titleStyle>
      <a:lvl1pPr algn="ctr" defTabSz="457200" rtl="0" eaLnBrk="1" latinLnBrk="0" hangingPunct="1">
        <a:spcBef>
          <a:spcPct val="0"/>
        </a:spcBef>
        <a:buNone/>
        <a:defRPr sz="4400" kern="1200">
          <a:solidFill>
            <a:schemeClr val="tx1"/>
          </a:solidFill>
          <a:latin typeface="Gill Sans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343400"/>
            <a:ext cx="9144000" cy="1082172"/>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4000" dirty="0" smtClean="0">
                <a:latin typeface="Gill Sans Std Light"/>
                <a:ea typeface="+mj-ea"/>
                <a:cs typeface="Gill Sans Std Light"/>
              </a:rPr>
              <a:t> No Wrong Door </a:t>
            </a:r>
            <a:r>
              <a:rPr lang="en-US" sz="4000" dirty="0" smtClean="0">
                <a:latin typeface="Gill Sans Std Light"/>
                <a:ea typeface="+mj-ea"/>
                <a:cs typeface="Gill Sans Std Light"/>
              </a:rPr>
              <a:t>for LTSS</a:t>
            </a:r>
            <a:endParaRPr kumimoji="0" lang="en-US" sz="2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6" name="Title 1"/>
          <p:cNvSpPr txBox="1">
            <a:spLocks/>
          </p:cNvSpPr>
          <p:nvPr/>
        </p:nvSpPr>
        <p:spPr>
          <a:xfrm>
            <a:off x="0" y="6001563"/>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200" u="none" strike="noStrike" kern="1200" cap="none" spc="0" normalizeH="0" baseline="0" noProof="0" dirty="0" smtClean="0">
              <a:ln>
                <a:noFill/>
              </a:ln>
              <a:solidFill>
                <a:srgbClr val="FFFFFF"/>
              </a:solidFill>
              <a:effectLst/>
              <a:uLnTx/>
              <a:uFillTx/>
              <a:latin typeface="Gill Sans Std Italic"/>
              <a:ea typeface="+mj-ea"/>
              <a:cs typeface="Gill Sans Std Italic"/>
            </a:endParaRPr>
          </a:p>
        </p:txBody>
      </p:sp>
      <p:sp>
        <p:nvSpPr>
          <p:cNvPr id="10" name="TextBox 9"/>
          <p:cNvSpPr txBox="1"/>
          <p:nvPr/>
        </p:nvSpPr>
        <p:spPr>
          <a:xfrm>
            <a:off x="2819400" y="5503918"/>
            <a:ext cx="4087850" cy="369332"/>
          </a:xfrm>
          <a:prstGeom prst="rect">
            <a:avLst/>
          </a:prstGeom>
          <a:noFill/>
        </p:spPr>
        <p:txBody>
          <a:bodyPr wrap="none" rtlCol="0">
            <a:spAutoFit/>
          </a:bodyPr>
          <a:lstStyle/>
          <a:p>
            <a:pPr algn="ctr"/>
            <a:r>
              <a:rPr lang="en-US" dirty="0" smtClean="0"/>
              <a:t>Extended Leadership Team: May 20,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Your Questions and Ideas</a:t>
            </a:r>
            <a:endParaRPr lang="en-US" sz="4000" dirty="0"/>
          </a:p>
        </p:txBody>
      </p:sp>
      <p:sp>
        <p:nvSpPr>
          <p:cNvPr id="4" name="Text Placeholder 3"/>
          <p:cNvSpPr>
            <a:spLocks noGrp="1"/>
          </p:cNvSpPr>
          <p:nvPr>
            <p:ph type="body" sz="half" idx="2"/>
          </p:nvPr>
        </p:nvSpPr>
        <p:spPr>
          <a:xfrm>
            <a:off x="762000" y="2286000"/>
            <a:ext cx="7315200" cy="3733800"/>
          </a:xfrm>
        </p:spPr>
        <p:txBody>
          <a:bodyPr/>
          <a:lstStyle/>
          <a:p>
            <a:r>
              <a:rPr lang="en-US" sz="2000" dirty="0" smtClean="0"/>
              <a:t>What do you think about the NWD planning so far?</a:t>
            </a:r>
          </a:p>
          <a:p>
            <a:endParaRPr lang="en-US" sz="2000" dirty="0" smtClean="0">
              <a:latin typeface="Goudy Old Style" panose="02020502050305020303" pitchFamily="18" charset="0"/>
            </a:endParaRPr>
          </a:p>
          <a:p>
            <a:pPr marL="742950" lvl="1" indent="-285750">
              <a:buFont typeface="Wingdings" charset="2"/>
              <a:buChar char="²"/>
            </a:pPr>
            <a:r>
              <a:rPr lang="en-US" sz="2000" dirty="0" smtClean="0">
                <a:latin typeface="Goudy Old Style" panose="02020502050305020303" pitchFamily="18" charset="0"/>
              </a:rPr>
              <a:t>Mission and Vision?</a:t>
            </a:r>
          </a:p>
          <a:p>
            <a:pPr marL="742950" lvl="1" indent="-285750">
              <a:buFont typeface="Wingdings" charset="2"/>
              <a:buChar char="²"/>
            </a:pPr>
            <a:r>
              <a:rPr lang="en-US" sz="2000" dirty="0" smtClean="0">
                <a:latin typeface="Goudy Old Style" panose="02020502050305020303" pitchFamily="18" charset="0"/>
              </a:rPr>
              <a:t>Goals and Objectives?</a:t>
            </a:r>
          </a:p>
          <a:p>
            <a:pPr marL="742950" lvl="1" indent="-285750">
              <a:buFont typeface="Wingdings" charset="2"/>
              <a:buChar char="²"/>
            </a:pPr>
            <a:r>
              <a:rPr lang="en-US" sz="2000" dirty="0" smtClean="0">
                <a:latin typeface="Goudy Old Style" panose="02020502050305020303" pitchFamily="18" charset="0"/>
              </a:rPr>
              <a:t>What qualities would you like to see in DC’s LTSS system?  </a:t>
            </a:r>
          </a:p>
        </p:txBody>
      </p:sp>
    </p:spTree>
    <p:extLst>
      <p:ext uri="{BB962C8B-B14F-4D97-AF65-F5344CB8AC3E}">
        <p14:creationId xmlns:p14="http://schemas.microsoft.com/office/powerpoint/2010/main" val="813904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Planning Grant</a:t>
            </a:r>
            <a:endParaRPr lang="en-US" sz="4000" dirty="0"/>
          </a:p>
        </p:txBody>
      </p:sp>
      <p:sp>
        <p:nvSpPr>
          <p:cNvPr id="4" name="Text Placeholder 3"/>
          <p:cNvSpPr>
            <a:spLocks noGrp="1"/>
          </p:cNvSpPr>
          <p:nvPr>
            <p:ph type="body" sz="half" idx="2"/>
          </p:nvPr>
        </p:nvSpPr>
        <p:spPr>
          <a:xfrm>
            <a:off x="553995" y="2286000"/>
            <a:ext cx="7315200" cy="3733800"/>
          </a:xfrm>
        </p:spPr>
        <p:txBody>
          <a:bodyPr/>
          <a:lstStyle/>
          <a:p>
            <a:pPr marL="285750" indent="-285750">
              <a:lnSpc>
                <a:spcPct val="100000"/>
              </a:lnSpc>
              <a:buFont typeface="Wingdings" charset="2"/>
              <a:buChar char="²"/>
            </a:pPr>
            <a:r>
              <a:rPr lang="en-US" sz="2000" dirty="0" smtClean="0"/>
              <a:t>One year planning grant (October 1, 2014 – September 30, 2015)</a:t>
            </a:r>
          </a:p>
          <a:p>
            <a:pPr>
              <a:lnSpc>
                <a:spcPct val="100000"/>
              </a:lnSpc>
            </a:pPr>
            <a:endParaRPr lang="en-US" sz="1000" dirty="0" smtClean="0"/>
          </a:p>
          <a:p>
            <a:pPr marL="285750" indent="-285750">
              <a:lnSpc>
                <a:spcPct val="100000"/>
              </a:lnSpc>
              <a:buFont typeface="Wingdings" charset="2"/>
              <a:buChar char="²"/>
            </a:pPr>
            <a:r>
              <a:rPr lang="en-US" sz="2000" dirty="0" smtClean="0"/>
              <a:t>Funded by the Administration </a:t>
            </a:r>
            <a:r>
              <a:rPr lang="en-US" sz="2000" dirty="0"/>
              <a:t>on Community Living (ACL), in partnership with the Centers for Medicare and Medicaid Services (CMS) and the Veteran’s Health Administration (VHA</a:t>
            </a:r>
            <a:r>
              <a:rPr lang="en-US" sz="2000" dirty="0" smtClean="0"/>
              <a:t>) </a:t>
            </a:r>
          </a:p>
          <a:p>
            <a:pPr>
              <a:lnSpc>
                <a:spcPct val="100000"/>
              </a:lnSpc>
            </a:pPr>
            <a:endParaRPr lang="en-US" sz="1000" dirty="0" smtClean="0"/>
          </a:p>
          <a:p>
            <a:pPr marL="285750" indent="-285750">
              <a:lnSpc>
                <a:spcPct val="100000"/>
              </a:lnSpc>
              <a:buFont typeface="Wingdings" charset="2"/>
              <a:buChar char="²"/>
            </a:pPr>
            <a:r>
              <a:rPr lang="en-US" sz="2000" dirty="0" smtClean="0"/>
              <a:t>DC must work with stakeholders to develop </a:t>
            </a:r>
            <a:r>
              <a:rPr lang="en-US" sz="2000" dirty="0"/>
              <a:t>a three-year plan to transform current Long-Term Supports and Services (LTSS) programs and processes in the District into a </a:t>
            </a:r>
            <a:r>
              <a:rPr lang="en-US" sz="2000" dirty="0" smtClean="0"/>
              <a:t>No </a:t>
            </a:r>
            <a:r>
              <a:rPr lang="en-US" sz="2000" dirty="0"/>
              <a:t>Wrong Door system for all populations and all </a:t>
            </a:r>
            <a:r>
              <a:rPr lang="en-US" sz="2000" dirty="0" smtClean="0"/>
              <a:t>payers.</a:t>
            </a:r>
          </a:p>
          <a:p>
            <a:pPr marL="742950" lvl="1" indent="-285750">
              <a:buFont typeface="Wingdings" charset="2"/>
              <a:buChar char="²"/>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Federal </a:t>
            </a:r>
            <a:r>
              <a:rPr lang="en-US" sz="4000" dirty="0" smtClean="0"/>
              <a:t>Vision</a:t>
            </a:r>
            <a:br>
              <a:rPr lang="en-US" sz="4000" dirty="0" smtClean="0"/>
            </a:br>
            <a:endParaRPr lang="en-US" sz="4000" dirty="0"/>
          </a:p>
        </p:txBody>
      </p:sp>
      <p:sp>
        <p:nvSpPr>
          <p:cNvPr id="4" name="Text Placeholder 3"/>
          <p:cNvSpPr>
            <a:spLocks noGrp="1"/>
          </p:cNvSpPr>
          <p:nvPr>
            <p:ph type="body" sz="half" idx="2"/>
          </p:nvPr>
        </p:nvSpPr>
        <p:spPr>
          <a:xfrm>
            <a:off x="914400" y="1981200"/>
            <a:ext cx="7315200" cy="4419600"/>
          </a:xfrm>
        </p:spPr>
        <p:txBody>
          <a:bodyPr/>
          <a:lstStyle/>
          <a:p>
            <a:pPr marL="285750" indent="-285750">
              <a:buFont typeface="Wingdings" charset="2"/>
              <a:buChar char="²"/>
            </a:pPr>
            <a:r>
              <a:rPr lang="en-US" sz="2000" dirty="0" smtClean="0"/>
              <a:t>Single statewide system that simplifies access to LTSS </a:t>
            </a:r>
            <a:r>
              <a:rPr lang="en-US" sz="2000" dirty="0"/>
              <a:t>options for </a:t>
            </a:r>
            <a:r>
              <a:rPr lang="en-US" sz="2000" dirty="0" smtClean="0"/>
              <a:t>all </a:t>
            </a:r>
            <a:r>
              <a:rPr lang="en-US" sz="2000" dirty="0" smtClean="0"/>
              <a:t>populations and all payers.</a:t>
            </a:r>
          </a:p>
          <a:p>
            <a:pPr marL="742950" lvl="1" indent="-285750">
              <a:buFont typeface="Wingdings" charset="2"/>
              <a:buChar char="²"/>
            </a:pPr>
            <a:r>
              <a:rPr lang="en-US" dirty="0" smtClean="0"/>
              <a:t> </a:t>
            </a:r>
            <a:r>
              <a:rPr lang="en-US" sz="2000" dirty="0" smtClean="0">
                <a:latin typeface="Goudy Old Style" panose="02020502050305020303" pitchFamily="18" charset="0"/>
              </a:rPr>
              <a:t>All populations means all people regardless of age, income, or disability</a:t>
            </a:r>
          </a:p>
          <a:p>
            <a:pPr marL="742950" lvl="1" indent="-285750">
              <a:buFont typeface="Wingdings" charset="2"/>
              <a:buChar char="²"/>
            </a:pPr>
            <a:r>
              <a:rPr lang="en-US" sz="2000" dirty="0" smtClean="0">
                <a:latin typeface="Goudy Old Style" panose="02020502050305020303" pitchFamily="18" charset="0"/>
              </a:rPr>
              <a:t>All payers means any state administered program that delivers LTSS to all populations</a:t>
            </a:r>
            <a:endParaRPr lang="en-US" sz="2000" dirty="0">
              <a:latin typeface="Goudy Old Style" panose="02020502050305020303" pitchFamily="18" charset="0"/>
            </a:endParaRPr>
          </a:p>
          <a:p>
            <a:pPr marL="285750" indent="-285750">
              <a:buFont typeface="Wingdings" charset="2"/>
              <a:buChar char="²"/>
            </a:pPr>
            <a:endParaRPr lang="en-US" sz="2000" dirty="0" smtClean="0"/>
          </a:p>
          <a:p>
            <a:pPr marL="285750" indent="-285750">
              <a:buFont typeface="Wingdings" charset="2"/>
              <a:buChar char="²"/>
            </a:pPr>
            <a:r>
              <a:rPr lang="en-US" sz="2000" dirty="0" smtClean="0"/>
              <a:t>Four key functions:</a:t>
            </a:r>
          </a:p>
          <a:p>
            <a:pPr marL="742950" lvl="1" indent="-285750">
              <a:buFont typeface="Wingdings" charset="2"/>
              <a:buChar char="²"/>
            </a:pPr>
            <a:r>
              <a:rPr lang="en-US" sz="2000" dirty="0" smtClean="0">
                <a:latin typeface="Goudy Old Style" panose="02020502050305020303" pitchFamily="18" charset="0"/>
              </a:rPr>
              <a:t>Public </a:t>
            </a:r>
            <a:r>
              <a:rPr lang="en-US" sz="2000" dirty="0">
                <a:latin typeface="Goudy Old Style" panose="02020502050305020303" pitchFamily="18" charset="0"/>
              </a:rPr>
              <a:t>Outreach and Coordination with Key Referral </a:t>
            </a:r>
            <a:r>
              <a:rPr lang="en-US" sz="2000" dirty="0" smtClean="0">
                <a:latin typeface="Goudy Old Style" panose="02020502050305020303" pitchFamily="18" charset="0"/>
              </a:rPr>
              <a:t>Sources</a:t>
            </a:r>
          </a:p>
          <a:p>
            <a:pPr marL="742950" lvl="1" indent="-285750">
              <a:buFont typeface="Wingdings" charset="2"/>
              <a:buChar char="²"/>
            </a:pPr>
            <a:r>
              <a:rPr lang="en-US" sz="2000" dirty="0" smtClean="0">
                <a:latin typeface="Goudy Old Style" panose="02020502050305020303" pitchFamily="18" charset="0"/>
              </a:rPr>
              <a:t>Person </a:t>
            </a:r>
            <a:r>
              <a:rPr lang="en-US" sz="2000" dirty="0">
                <a:latin typeface="Goudy Old Style" panose="02020502050305020303" pitchFamily="18" charset="0"/>
              </a:rPr>
              <a:t>Centered </a:t>
            </a:r>
            <a:r>
              <a:rPr lang="en-US" sz="2000" dirty="0" smtClean="0">
                <a:latin typeface="Goudy Old Style" panose="02020502050305020303" pitchFamily="18" charset="0"/>
              </a:rPr>
              <a:t>Counseling</a:t>
            </a:r>
            <a:endParaRPr lang="en-US" sz="2000" dirty="0" smtClean="0">
              <a:latin typeface="Goudy Old Style" panose="02020502050305020303" pitchFamily="18" charset="0"/>
            </a:endParaRPr>
          </a:p>
          <a:p>
            <a:pPr marL="742950" lvl="1" indent="-285750">
              <a:buFont typeface="Wingdings" charset="2"/>
              <a:buChar char="²"/>
            </a:pPr>
            <a:r>
              <a:rPr lang="en-US" sz="2000" dirty="0" smtClean="0">
                <a:latin typeface="Goudy Old Style" panose="02020502050305020303" pitchFamily="18" charset="0"/>
              </a:rPr>
              <a:t>Streamlined </a:t>
            </a:r>
            <a:r>
              <a:rPr lang="en-US" sz="2000" dirty="0">
                <a:latin typeface="Goudy Old Style" panose="02020502050305020303" pitchFamily="18" charset="0"/>
              </a:rPr>
              <a:t>Access to Public LTSS Programs, </a:t>
            </a:r>
            <a:r>
              <a:rPr lang="en-US" sz="2000" dirty="0" smtClean="0">
                <a:latin typeface="Goudy Old Style" panose="02020502050305020303" pitchFamily="18" charset="0"/>
              </a:rPr>
              <a:t>and</a:t>
            </a:r>
          </a:p>
          <a:p>
            <a:pPr marL="742950" lvl="1" indent="-285750">
              <a:buFont typeface="Wingdings" charset="2"/>
              <a:buChar char="²"/>
            </a:pPr>
            <a:r>
              <a:rPr lang="en-US" sz="2000" dirty="0" smtClean="0">
                <a:latin typeface="Goudy Old Style" panose="02020502050305020303" pitchFamily="18" charset="0"/>
              </a:rPr>
              <a:t>State </a:t>
            </a:r>
            <a:r>
              <a:rPr lang="en-US" sz="2000" dirty="0">
                <a:latin typeface="Goudy Old Style" panose="02020502050305020303" pitchFamily="18" charset="0"/>
              </a:rPr>
              <a:t>Governance and </a:t>
            </a:r>
            <a:r>
              <a:rPr lang="en-US" sz="2000" dirty="0" smtClean="0">
                <a:latin typeface="Goudy Old Style" panose="02020502050305020303" pitchFamily="18" charset="0"/>
              </a:rPr>
              <a:t>Administration of the NWD System.</a:t>
            </a:r>
            <a:endParaRPr lang="en-US" sz="2000" dirty="0">
              <a:latin typeface="Goudy Old Style" panose="02020502050305020303" pitchFamily="18" charset="0"/>
            </a:endParaRPr>
          </a:p>
          <a:p>
            <a:endParaRPr lang="en-US" sz="2000" dirty="0" smtClean="0"/>
          </a:p>
        </p:txBody>
      </p:sp>
    </p:spTree>
    <p:extLst>
      <p:ext uri="{BB962C8B-B14F-4D97-AF65-F5344CB8AC3E}">
        <p14:creationId xmlns:p14="http://schemas.microsoft.com/office/powerpoint/2010/main" val="1334851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Government Partners</a:t>
            </a:r>
            <a:endParaRPr lang="en-US" sz="4000" dirty="0"/>
          </a:p>
        </p:txBody>
      </p:sp>
      <p:sp>
        <p:nvSpPr>
          <p:cNvPr id="4" name="Text Placeholder 3"/>
          <p:cNvSpPr>
            <a:spLocks noGrp="1"/>
          </p:cNvSpPr>
          <p:nvPr>
            <p:ph type="body" sz="half" idx="2"/>
          </p:nvPr>
        </p:nvSpPr>
        <p:spPr>
          <a:xfrm>
            <a:off x="762000" y="2286000"/>
            <a:ext cx="7315200" cy="3733800"/>
          </a:xfrm>
        </p:spPr>
        <p:txBody>
          <a:bodyPr/>
          <a:lstStyle/>
          <a:p>
            <a:pPr lvl="0"/>
            <a:endParaRPr lang="en-US" sz="2000" dirty="0"/>
          </a:p>
          <a:p>
            <a:endParaRPr lang="en-US" sz="2000" dirty="0" smtClean="0"/>
          </a:p>
        </p:txBody>
      </p:sp>
      <p:graphicFrame>
        <p:nvGraphicFramePr>
          <p:cNvPr id="3" name="Diagram 2"/>
          <p:cNvGraphicFramePr/>
          <p:nvPr>
            <p:extLst>
              <p:ext uri="{D42A27DB-BD31-4B8C-83A1-F6EECF244321}">
                <p14:modId xmlns:p14="http://schemas.microsoft.com/office/powerpoint/2010/main" val="2907885845"/>
              </p:ext>
            </p:extLst>
          </p:nvPr>
        </p:nvGraphicFramePr>
        <p:xfrm>
          <a:off x="1476632"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733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Stakeholder Input</a:t>
            </a:r>
            <a:endParaRPr lang="en-US" sz="4000" dirty="0"/>
          </a:p>
        </p:txBody>
      </p:sp>
      <p:sp>
        <p:nvSpPr>
          <p:cNvPr id="4" name="Text Placeholder 3"/>
          <p:cNvSpPr>
            <a:spLocks noGrp="1"/>
          </p:cNvSpPr>
          <p:nvPr>
            <p:ph type="body" sz="half" idx="2"/>
          </p:nvPr>
        </p:nvSpPr>
        <p:spPr>
          <a:xfrm>
            <a:off x="566351" y="1752600"/>
            <a:ext cx="7315200" cy="3962400"/>
          </a:xfrm>
        </p:spPr>
        <p:txBody>
          <a:bodyPr/>
          <a:lstStyle/>
          <a:p>
            <a:pPr marL="285750" indent="-285750">
              <a:buFont typeface="Wingdings" charset="2"/>
              <a:buChar char="²"/>
            </a:pPr>
            <a:r>
              <a:rPr lang="en-US" sz="2000" dirty="0" smtClean="0"/>
              <a:t> People with disabilities and seniors have told us they want:</a:t>
            </a:r>
          </a:p>
          <a:p>
            <a:pPr marL="742950" lvl="1" indent="-285750">
              <a:buFont typeface="Wingdings" charset="2"/>
              <a:buChar char="²"/>
            </a:pPr>
            <a:r>
              <a:rPr lang="en-US" sz="1600" dirty="0" smtClean="0">
                <a:latin typeface="Goudy Old Style" panose="02020502050305020303" pitchFamily="18" charset="0"/>
              </a:rPr>
              <a:t>Help navigating the system</a:t>
            </a:r>
          </a:p>
          <a:p>
            <a:pPr marL="742950" lvl="1" indent="-285750">
              <a:buFont typeface="Wingdings" charset="2"/>
              <a:buChar char="²"/>
            </a:pPr>
            <a:r>
              <a:rPr lang="en-US" sz="1600" dirty="0" smtClean="0">
                <a:latin typeface="Goudy Old Style" panose="02020502050305020303" pitchFamily="18" charset="0"/>
              </a:rPr>
              <a:t>Single </a:t>
            </a:r>
            <a:r>
              <a:rPr lang="en-US" sz="1600" dirty="0">
                <a:latin typeface="Goudy Old Style" panose="02020502050305020303" pitchFamily="18" charset="0"/>
              </a:rPr>
              <a:t>case management system for all </a:t>
            </a:r>
            <a:r>
              <a:rPr lang="en-US" sz="1600" dirty="0" smtClean="0">
                <a:latin typeface="Goudy Old Style" panose="02020502050305020303" pitchFamily="18" charset="0"/>
              </a:rPr>
              <a:t>services</a:t>
            </a:r>
          </a:p>
          <a:p>
            <a:pPr marL="742950" lvl="1" indent="-285750">
              <a:buFont typeface="Wingdings" charset="2"/>
              <a:buChar char="²"/>
            </a:pPr>
            <a:r>
              <a:rPr lang="en-US" sz="1600" dirty="0" smtClean="0">
                <a:latin typeface="Goudy Old Style" panose="02020502050305020303" pitchFamily="18" charset="0"/>
              </a:rPr>
              <a:t>Continuity of support throughout the lifespan</a:t>
            </a:r>
            <a:endParaRPr lang="en-US" sz="1600" dirty="0">
              <a:latin typeface="Goudy Old Style" panose="02020502050305020303" pitchFamily="18" charset="0"/>
            </a:endParaRPr>
          </a:p>
          <a:p>
            <a:pPr marL="742950" lvl="1" indent="-285750">
              <a:buFont typeface="Wingdings" charset="2"/>
              <a:buChar char="²"/>
            </a:pPr>
            <a:r>
              <a:rPr lang="en-US" sz="1600" dirty="0" smtClean="0">
                <a:latin typeface="Goudy Old Style" panose="02020502050305020303" pitchFamily="18" charset="0"/>
              </a:rPr>
              <a:t>Better </a:t>
            </a:r>
            <a:r>
              <a:rPr lang="en-US" sz="1600" dirty="0">
                <a:latin typeface="Goudy Old Style" panose="02020502050305020303" pitchFamily="18" charset="0"/>
              </a:rPr>
              <a:t>coordination between government </a:t>
            </a:r>
            <a:r>
              <a:rPr lang="en-US" sz="1600" dirty="0" smtClean="0">
                <a:latin typeface="Goudy Old Style" panose="02020502050305020303" pitchFamily="18" charset="0"/>
              </a:rPr>
              <a:t>agencies</a:t>
            </a:r>
          </a:p>
          <a:p>
            <a:pPr marL="742950" lvl="1" indent="-285750">
              <a:buFont typeface="Wingdings" charset="2"/>
              <a:buChar char="²"/>
            </a:pPr>
            <a:r>
              <a:rPr lang="en-US" sz="1600" dirty="0" smtClean="0">
                <a:latin typeface="Goudy Old Style" panose="02020502050305020303" pitchFamily="18" charset="0"/>
              </a:rPr>
              <a:t>Great customer service</a:t>
            </a:r>
          </a:p>
          <a:p>
            <a:pPr marL="742950" lvl="1" indent="-285750">
              <a:buFont typeface="Wingdings" charset="2"/>
              <a:buChar char="²"/>
            </a:pPr>
            <a:r>
              <a:rPr lang="en-US" sz="1600" dirty="0" smtClean="0">
                <a:latin typeface="Goudy Old Style" panose="02020502050305020303" pitchFamily="18" charset="0"/>
              </a:rPr>
              <a:t>Focus on what people can do </a:t>
            </a:r>
          </a:p>
          <a:p>
            <a:pPr marL="742950" lvl="1" indent="-285750">
              <a:buFont typeface="Wingdings" charset="2"/>
              <a:buChar char="²"/>
            </a:pPr>
            <a:r>
              <a:rPr lang="en-US" sz="1600" dirty="0">
                <a:latin typeface="Goudy Old Style" panose="02020502050305020303" pitchFamily="18" charset="0"/>
              </a:rPr>
              <a:t>S</a:t>
            </a:r>
            <a:r>
              <a:rPr lang="en-US" sz="1600" dirty="0" smtClean="0">
                <a:latin typeface="Goudy Old Style" panose="02020502050305020303" pitchFamily="18" charset="0"/>
              </a:rPr>
              <a:t>upport to live in the community as independently as possible</a:t>
            </a:r>
          </a:p>
          <a:p>
            <a:pPr marL="742950" lvl="1" indent="-285750">
              <a:buFont typeface="Wingdings" charset="2"/>
              <a:buChar char="²"/>
            </a:pPr>
            <a:r>
              <a:rPr lang="en-US" sz="1600" dirty="0" smtClean="0">
                <a:latin typeface="Goudy Old Style" panose="02020502050305020303" pitchFamily="18" charset="0"/>
              </a:rPr>
              <a:t>Person </a:t>
            </a:r>
            <a:r>
              <a:rPr lang="en-US" sz="1600" dirty="0">
                <a:latin typeface="Goudy Old Style" panose="02020502050305020303" pitchFamily="18" charset="0"/>
              </a:rPr>
              <a:t>centered </a:t>
            </a:r>
            <a:r>
              <a:rPr lang="en-US" sz="1600" dirty="0" smtClean="0">
                <a:latin typeface="Goudy Old Style" panose="02020502050305020303" pitchFamily="18" charset="0"/>
              </a:rPr>
              <a:t>counseling, planning and service delivery</a:t>
            </a:r>
          </a:p>
          <a:p>
            <a:pPr marL="742950" lvl="1" indent="-285750">
              <a:buFont typeface="Wingdings" charset="2"/>
              <a:buChar char="²"/>
            </a:pPr>
            <a:r>
              <a:rPr lang="en-US" sz="1600" dirty="0" smtClean="0">
                <a:latin typeface="Goudy Old Style" panose="02020502050305020303" pitchFamily="18" charset="0"/>
              </a:rPr>
              <a:t>Support </a:t>
            </a:r>
            <a:r>
              <a:rPr lang="en-US" sz="1600" dirty="0">
                <a:latin typeface="Goudy Old Style" panose="02020502050305020303" pitchFamily="18" charset="0"/>
              </a:rPr>
              <a:t>for </a:t>
            </a:r>
            <a:r>
              <a:rPr lang="en-US" sz="1600" dirty="0" smtClean="0">
                <a:latin typeface="Goudy Old Style" panose="02020502050305020303" pitchFamily="18" charset="0"/>
              </a:rPr>
              <a:t>family caregivers</a:t>
            </a:r>
          </a:p>
          <a:p>
            <a:pPr marL="742950" lvl="1" indent="-285750">
              <a:buFont typeface="Wingdings" charset="2"/>
              <a:buChar char="²"/>
            </a:pPr>
            <a:r>
              <a:rPr lang="en-US" sz="1600" dirty="0" smtClean="0">
                <a:latin typeface="Goudy Old Style" panose="02020502050305020303" pitchFamily="18" charset="0"/>
              </a:rPr>
              <a:t>Holistic approach that goes beyond just paid LTSS </a:t>
            </a:r>
          </a:p>
          <a:p>
            <a:pPr marL="742950" lvl="1" indent="-285750">
              <a:buFont typeface="Wingdings" charset="2"/>
              <a:buChar char="²"/>
            </a:pPr>
            <a:r>
              <a:rPr lang="en-US" sz="1600" dirty="0" smtClean="0">
                <a:latin typeface="Goudy Old Style" panose="02020502050305020303" pitchFamily="18" charset="0"/>
              </a:rPr>
              <a:t>Community-based (access and services)</a:t>
            </a:r>
          </a:p>
          <a:p>
            <a:pPr marL="742950" lvl="1" indent="-285750">
              <a:buFont typeface="Wingdings" charset="2"/>
              <a:buChar char="²"/>
            </a:pPr>
            <a:r>
              <a:rPr lang="en-US" sz="1600" dirty="0" smtClean="0">
                <a:latin typeface="Goudy Old Style" panose="02020502050305020303" pitchFamily="18" charset="0"/>
              </a:rPr>
              <a:t>On-line with one </a:t>
            </a:r>
            <a:r>
              <a:rPr lang="en-US" sz="1600" dirty="0">
                <a:latin typeface="Goudy Old Style" panose="02020502050305020303" pitchFamily="18" charset="0"/>
              </a:rPr>
              <a:t>website for </a:t>
            </a:r>
            <a:r>
              <a:rPr lang="en-US" sz="1600" dirty="0" smtClean="0">
                <a:latin typeface="Goudy Old Style" panose="02020502050305020303" pitchFamily="18" charset="0"/>
              </a:rPr>
              <a:t>everything</a:t>
            </a:r>
            <a:endParaRPr lang="en-US" sz="1600" dirty="0">
              <a:latin typeface="Goudy Old Style" panose="02020502050305020303" pitchFamily="18" charset="0"/>
            </a:endParaRPr>
          </a:p>
          <a:p>
            <a:endParaRPr lang="en-US" sz="20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69767" y="3941033"/>
            <a:ext cx="2877064" cy="2157798"/>
          </a:xfrm>
          <a:prstGeom prst="rect">
            <a:avLst/>
          </a:prstGeom>
        </p:spPr>
      </p:pic>
    </p:spTree>
    <p:extLst>
      <p:ext uri="{BB962C8B-B14F-4D97-AF65-F5344CB8AC3E}">
        <p14:creationId xmlns:p14="http://schemas.microsoft.com/office/powerpoint/2010/main" val="41978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Vision Statement</a:t>
            </a:r>
            <a:endParaRPr lang="en-US" sz="4000" dirty="0"/>
          </a:p>
        </p:txBody>
      </p:sp>
      <p:sp>
        <p:nvSpPr>
          <p:cNvPr id="4" name="Text Placeholder 3"/>
          <p:cNvSpPr>
            <a:spLocks noGrp="1"/>
          </p:cNvSpPr>
          <p:nvPr>
            <p:ph type="body" sz="half" idx="2"/>
          </p:nvPr>
        </p:nvSpPr>
        <p:spPr>
          <a:xfrm>
            <a:off x="762000" y="2286000"/>
            <a:ext cx="7315200" cy="3733800"/>
          </a:xfrm>
        </p:spPr>
        <p:txBody>
          <a:bodyPr/>
          <a:lstStyle/>
          <a:p>
            <a:endParaRPr lang="en-US" sz="2000" dirty="0"/>
          </a:p>
          <a:p>
            <a:r>
              <a:rPr lang="en-US" sz="2000" dirty="0" smtClean="0"/>
              <a:t>The </a:t>
            </a:r>
            <a:r>
              <a:rPr lang="en-US" sz="2000" dirty="0"/>
              <a:t>District envisions implementing a user-friendly No Wrong Door (NWD) system that is highly visible and accessible for all people with disabilities, seniors, and their families to learn about and have easy access to a full range of integrated long term services and supports (LTSS) that assist them to live with dignity and as independently and as long as possible in their homes and fully included in their communities.    </a:t>
            </a:r>
          </a:p>
        </p:txBody>
      </p:sp>
    </p:spTree>
    <p:extLst>
      <p:ext uri="{BB962C8B-B14F-4D97-AF65-F5344CB8AC3E}">
        <p14:creationId xmlns:p14="http://schemas.microsoft.com/office/powerpoint/2010/main" val="210551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Mission Statement</a:t>
            </a:r>
            <a:endParaRPr lang="en-US" sz="4000" dirty="0"/>
          </a:p>
        </p:txBody>
      </p:sp>
      <p:sp>
        <p:nvSpPr>
          <p:cNvPr id="4" name="Text Placeholder 3"/>
          <p:cNvSpPr>
            <a:spLocks noGrp="1"/>
          </p:cNvSpPr>
          <p:nvPr>
            <p:ph type="body" sz="half" idx="2"/>
          </p:nvPr>
        </p:nvSpPr>
        <p:spPr>
          <a:xfrm>
            <a:off x="762000" y="2286000"/>
            <a:ext cx="7315200" cy="3733800"/>
          </a:xfrm>
        </p:spPr>
        <p:txBody>
          <a:bodyPr/>
          <a:lstStyle/>
          <a:p>
            <a:endParaRPr lang="en-US" sz="2000" dirty="0"/>
          </a:p>
          <a:p>
            <a:r>
              <a:rPr lang="en-US" sz="2000" dirty="0"/>
              <a:t>The District will create a network of government and non-profit organizations that will engage in person and family-centered planning and provide responsive and comprehensive information about and referrals for LTSS.  The information received will enable people with disabilities, seniors and their families to make informed choices regarding the LTSS they need to live with dignity in their homes and be fully included in their communities for as long as possible.  </a:t>
            </a:r>
          </a:p>
        </p:txBody>
      </p:sp>
    </p:spTree>
    <p:extLst>
      <p:ext uri="{BB962C8B-B14F-4D97-AF65-F5344CB8AC3E}">
        <p14:creationId xmlns:p14="http://schemas.microsoft.com/office/powerpoint/2010/main" val="31051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943600" cy="762000"/>
          </a:xfrm>
        </p:spPr>
        <p:txBody>
          <a:bodyPr/>
          <a:lstStyle/>
          <a:p>
            <a:r>
              <a:rPr lang="en-US" sz="4000" dirty="0" smtClean="0"/>
              <a:t>Goals &amp; Objectives</a:t>
            </a:r>
            <a:endParaRPr lang="en-US" sz="4000" dirty="0"/>
          </a:p>
        </p:txBody>
      </p:sp>
      <p:sp>
        <p:nvSpPr>
          <p:cNvPr id="4" name="Text Placeholder 3"/>
          <p:cNvSpPr>
            <a:spLocks noGrp="1"/>
          </p:cNvSpPr>
          <p:nvPr>
            <p:ph type="body" sz="half" idx="2"/>
          </p:nvPr>
        </p:nvSpPr>
        <p:spPr>
          <a:xfrm>
            <a:off x="762000" y="2286000"/>
            <a:ext cx="7315200" cy="3733800"/>
          </a:xfrm>
        </p:spPr>
        <p:txBody>
          <a:bodyPr/>
          <a:lstStyle/>
          <a:p>
            <a:r>
              <a:rPr lang="en-US" sz="2000" dirty="0"/>
              <a:t>To accomplish the vision and mission, D.C.’s No Wrong Door system will</a:t>
            </a:r>
            <a:r>
              <a:rPr lang="en-US" sz="2000" dirty="0" smtClean="0"/>
              <a:t>:</a:t>
            </a:r>
          </a:p>
          <a:p>
            <a:pPr marL="742950" lvl="1" indent="-285750">
              <a:buFont typeface="Wingdings" charset="2"/>
              <a:buChar char="²"/>
            </a:pPr>
            <a:r>
              <a:rPr lang="en-US" sz="2000" dirty="0" smtClean="0">
                <a:latin typeface="Goudy Old Style" panose="02020502050305020303" pitchFamily="18" charset="0"/>
              </a:rPr>
              <a:t>Be easy to understand and navigate</a:t>
            </a:r>
          </a:p>
          <a:p>
            <a:pPr marL="742950" lvl="1" indent="-285750">
              <a:buFont typeface="Wingdings" charset="2"/>
              <a:buChar char="²"/>
            </a:pPr>
            <a:r>
              <a:rPr lang="en-US" sz="2000" dirty="0" smtClean="0">
                <a:latin typeface="Goudy Old Style" panose="02020502050305020303" pitchFamily="18" charset="0"/>
              </a:rPr>
              <a:t>Offer person centered counseling and planning</a:t>
            </a:r>
          </a:p>
          <a:p>
            <a:pPr marL="742950" lvl="1" indent="-285750">
              <a:buFont typeface="Wingdings" charset="2"/>
              <a:buChar char="²"/>
            </a:pPr>
            <a:r>
              <a:rPr lang="en-US" sz="2000" dirty="0" smtClean="0">
                <a:latin typeface="Goudy Old Style" panose="02020502050305020303" pitchFamily="18" charset="0"/>
              </a:rPr>
              <a:t>Be culturally and linguistically competent</a:t>
            </a:r>
          </a:p>
          <a:p>
            <a:pPr marL="742950" lvl="1" indent="-285750">
              <a:buFont typeface="Wingdings" charset="2"/>
              <a:buChar char="²"/>
            </a:pPr>
            <a:r>
              <a:rPr lang="en-US" sz="2000" dirty="0" smtClean="0">
                <a:latin typeface="Goudy Old Style" panose="02020502050305020303" pitchFamily="18" charset="0"/>
              </a:rPr>
              <a:t>Offer </a:t>
            </a:r>
            <a:r>
              <a:rPr lang="en-US" sz="2000" dirty="0">
                <a:latin typeface="Goudy Old Style" panose="02020502050305020303" pitchFamily="18" charset="0"/>
              </a:rPr>
              <a:t>excellent customer </a:t>
            </a:r>
            <a:r>
              <a:rPr lang="en-US" sz="2000" dirty="0" smtClean="0">
                <a:latin typeface="Goudy Old Style" panose="02020502050305020303" pitchFamily="18" charset="0"/>
              </a:rPr>
              <a:t>service</a:t>
            </a:r>
          </a:p>
          <a:p>
            <a:pPr marL="742950" lvl="1" indent="-285750">
              <a:buFont typeface="Wingdings" charset="2"/>
              <a:buChar char="²"/>
            </a:pPr>
            <a:r>
              <a:rPr lang="en-US" sz="2000" dirty="0" smtClean="0">
                <a:latin typeface="Goudy Old Style" panose="02020502050305020303" pitchFamily="18" charset="0"/>
              </a:rPr>
              <a:t>Support people to live with dignity in their homes</a:t>
            </a:r>
          </a:p>
          <a:p>
            <a:pPr marL="742950" lvl="1" indent="-285750">
              <a:buFont typeface="Wingdings" charset="2"/>
              <a:buChar char="²"/>
            </a:pPr>
            <a:r>
              <a:rPr lang="en-US" sz="2000" dirty="0" smtClean="0">
                <a:latin typeface="Goudy Old Style" panose="02020502050305020303" pitchFamily="18" charset="0"/>
              </a:rPr>
              <a:t>Be fiscally responsible and efficient</a:t>
            </a:r>
          </a:p>
          <a:p>
            <a:pPr marL="742950" lvl="1" indent="-285750">
              <a:buFont typeface="Wingdings" charset="2"/>
              <a:buChar char="²"/>
            </a:pPr>
            <a:r>
              <a:rPr lang="en-US" sz="2000" dirty="0" smtClean="0">
                <a:latin typeface="Goudy Old Style" panose="02020502050305020303" pitchFamily="18" charset="0"/>
              </a:rPr>
              <a:t>Link people to integrated/ blended community-based LTSS (natural supports and private options first, then public supports)</a:t>
            </a:r>
          </a:p>
        </p:txBody>
      </p:sp>
    </p:spTree>
    <p:extLst>
      <p:ext uri="{BB962C8B-B14F-4D97-AF65-F5344CB8AC3E}">
        <p14:creationId xmlns:p14="http://schemas.microsoft.com/office/powerpoint/2010/main" val="352054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6400800" cy="762000"/>
          </a:xfrm>
        </p:spPr>
        <p:txBody>
          <a:bodyPr/>
          <a:lstStyle/>
          <a:p>
            <a:r>
              <a:rPr lang="en-US" sz="4000" dirty="0" smtClean="0"/>
              <a:t>Work in Progress</a:t>
            </a:r>
            <a:endParaRPr lang="en-US" sz="4000" dirty="0"/>
          </a:p>
        </p:txBody>
      </p:sp>
      <p:sp>
        <p:nvSpPr>
          <p:cNvPr id="4" name="Text Placeholder 3"/>
          <p:cNvSpPr>
            <a:spLocks noGrp="1"/>
          </p:cNvSpPr>
          <p:nvPr>
            <p:ph type="body" sz="half" idx="2"/>
          </p:nvPr>
        </p:nvSpPr>
        <p:spPr>
          <a:xfrm>
            <a:off x="762000" y="2286000"/>
            <a:ext cx="7315200" cy="3733800"/>
          </a:xfrm>
        </p:spPr>
        <p:txBody>
          <a:bodyPr/>
          <a:lstStyle/>
          <a:p>
            <a:endParaRPr lang="en-US" sz="2000" dirty="0" smtClean="0">
              <a:latin typeface="Goudy Old Style" panose="02020502050305020303" pitchFamily="18" charset="0"/>
            </a:endParaRPr>
          </a:p>
        </p:txBody>
      </p:sp>
      <p:graphicFrame>
        <p:nvGraphicFramePr>
          <p:cNvPr id="3" name="Diagram 2"/>
          <p:cNvGraphicFramePr/>
          <p:nvPr>
            <p:extLst>
              <p:ext uri="{D42A27DB-BD31-4B8C-83A1-F6EECF244321}">
                <p14:modId xmlns:p14="http://schemas.microsoft.com/office/powerpoint/2010/main" val="478959376"/>
              </p:ext>
            </p:extLst>
          </p:nvPr>
        </p:nvGraphicFramePr>
        <p:xfrm>
          <a:off x="762000" y="1552832"/>
          <a:ext cx="73152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565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1255</TotalTime>
  <Words>554</Words>
  <Application>Microsoft Office PowerPoint</Application>
  <PresentationFormat>On-screen Show (4:3)</PresentationFormat>
  <Paragraphs>69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Gill Sans Light</vt:lpstr>
      <vt:lpstr>Gill Sans Std Bold</vt:lpstr>
      <vt:lpstr>Gill Sans Std Italic</vt:lpstr>
      <vt:lpstr>Gill Sans Std Light</vt:lpstr>
      <vt:lpstr>Goudy Old Style</vt:lpstr>
      <vt:lpstr>Wingdings</vt:lpstr>
      <vt:lpstr>Office Theme</vt:lpstr>
      <vt:lpstr>PowerPoint Presentation</vt:lpstr>
      <vt:lpstr>Planning Grant</vt:lpstr>
      <vt:lpstr>Federal Vision </vt:lpstr>
      <vt:lpstr>Government Partners</vt:lpstr>
      <vt:lpstr>Stakeholder Input</vt:lpstr>
      <vt:lpstr>Vision Statement</vt:lpstr>
      <vt:lpstr>Mission Statement</vt:lpstr>
      <vt:lpstr>Goals &amp; Objectives</vt:lpstr>
      <vt:lpstr>Work in Progress</vt:lpstr>
      <vt:lpstr>Your Questions and Ideas</vt:lpstr>
    </vt:vector>
  </TitlesOfParts>
  <Company>Production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Kara Lebovitz</dc:creator>
  <cp:lastModifiedBy>Erin Leveton</cp:lastModifiedBy>
  <cp:revision>94</cp:revision>
  <dcterms:created xsi:type="dcterms:W3CDTF">2014-12-16T01:46:13Z</dcterms:created>
  <dcterms:modified xsi:type="dcterms:W3CDTF">2015-05-20T10:33:15Z</dcterms:modified>
</cp:coreProperties>
</file>