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60" r:id="rId3"/>
    <p:sldId id="259" r:id="rId4"/>
    <p:sldId id="261" r:id="rId5"/>
    <p:sldId id="269" r:id="rId6"/>
    <p:sldId id="265" r:id="rId7"/>
    <p:sldId id="266" r:id="rId8"/>
    <p:sldId id="267" r:id="rId9"/>
    <p:sldId id="268" r:id="rId10"/>
    <p:sldId id="270" r:id="rId11"/>
    <p:sldId id="271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6" autoAdjust="0"/>
    <p:restoredTop sz="94660"/>
  </p:normalViewPr>
  <p:slideViewPr>
    <p:cSldViewPr snapToGrid="0">
      <p:cViewPr>
        <p:scale>
          <a:sx n="85" d="100"/>
          <a:sy n="85" d="100"/>
        </p:scale>
        <p:origin x="14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101AD1-89E1-476C-A486-EDE14DFD2DE9}" type="datetimeFigureOut">
              <a:rPr lang="en-US" smtClean="0"/>
              <a:t>8/1/2019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ABBB57-C57F-457D-9E07-E53253C109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3290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DF6C9-2D32-43F8-8F49-66774AE64BA8}" type="datetimeFigureOut">
              <a:rPr lang="en-US" smtClean="0"/>
              <a:t>8/1/2019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F478E-A03F-48F0-9C34-F9447F83EB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075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DF6C9-2D32-43F8-8F49-66774AE64BA8}" type="datetimeFigureOut">
              <a:rPr lang="en-US" smtClean="0"/>
              <a:t>8/1/2019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F478E-A03F-48F0-9C34-F9447F83EB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6056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DF6C9-2D32-43F8-8F49-66774AE64BA8}" type="datetimeFigureOut">
              <a:rPr lang="en-US" smtClean="0"/>
              <a:t>8/1/2019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F478E-A03F-48F0-9C34-F9447F83EB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2898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702734"/>
            <a:ext cx="12192000" cy="6155267"/>
          </a:xfrm>
          <a:prstGeom prst="rect">
            <a:avLst/>
          </a:prstGeom>
          <a:solidFill>
            <a:srgbClr val="C400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Oval 15"/>
          <p:cNvSpPr/>
          <p:nvPr userDrawn="1"/>
        </p:nvSpPr>
        <p:spPr>
          <a:xfrm rot="1112321">
            <a:off x="-1447889" y="-1716455"/>
            <a:ext cx="16876999" cy="5186394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12" name="Picture 11" descr="14160DDSS_logo_DDSfinal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87704" y="486713"/>
            <a:ext cx="1656653" cy="1533172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9611531" y="0"/>
            <a:ext cx="2592661" cy="294162"/>
          </a:xfrm>
          <a:prstGeom prst="rect">
            <a:avLst/>
          </a:prstGeom>
          <a:solidFill>
            <a:srgbClr val="C400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/>
          <p:cNvSpPr/>
          <p:nvPr userDrawn="1"/>
        </p:nvSpPr>
        <p:spPr>
          <a:xfrm>
            <a:off x="0" y="0"/>
            <a:ext cx="9611531" cy="294162"/>
          </a:xfrm>
          <a:prstGeom prst="rect">
            <a:avLst/>
          </a:prstGeom>
          <a:solidFill>
            <a:srgbClr val="011F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6038170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3124200"/>
            <a:ext cx="9753600" cy="2895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buNone/>
              <a:defRPr sz="3200" b="0" i="0">
                <a:latin typeface="Gill Sans Std Light"/>
                <a:cs typeface="Gill Sans Std Ligh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1219200" y="762000"/>
            <a:ext cx="9753600" cy="1143000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lnSpc>
                <a:spcPts val="4900"/>
              </a:lnSpc>
              <a:defRPr sz="4800" b="0" i="0">
                <a:solidFill>
                  <a:srgbClr val="C4004F"/>
                </a:solidFill>
                <a:latin typeface="Gill Sans Std Light"/>
                <a:cs typeface="Gill Sans Std Light"/>
              </a:defRPr>
            </a:lvl1pPr>
          </a:lstStyle>
          <a:p>
            <a:r>
              <a:rPr lang="en-US" dirty="0" smtClean="0"/>
              <a:t>Slide Headline 1</a:t>
            </a:r>
            <a:br>
              <a:rPr lang="en-US" dirty="0" smtClean="0"/>
            </a:br>
            <a:r>
              <a:rPr lang="en-US" dirty="0" smtClean="0"/>
              <a:t>Slide Headline 2</a:t>
            </a:r>
            <a:endParaRPr lang="en-US" dirty="0"/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19200" y="2362200"/>
            <a:ext cx="9753600" cy="457200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>
              <a:buNone/>
              <a:defRPr b="0" i="0">
                <a:solidFill>
                  <a:srgbClr val="011F4F"/>
                </a:solidFill>
                <a:latin typeface="Gill Sans Std Bold"/>
                <a:cs typeface="Gill Sans Std Bold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Slide Subhead</a:t>
            </a:r>
            <a:endParaRPr lang="en-US" dirty="0"/>
          </a:p>
        </p:txBody>
      </p:sp>
      <p:sp>
        <p:nvSpPr>
          <p:cNvPr id="15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Gill Sans Std Light"/>
              </a:defRPr>
            </a:lvl1pPr>
          </a:lstStyle>
          <a:p>
            <a:fld id="{D3CC4C86-32EF-4644-AF20-48B3E95A5620}" type="datetime1">
              <a:rPr lang="en-US" smtClean="0"/>
              <a:t>8/1/2019</a:t>
            </a:fld>
            <a:endParaRPr lang="en-US" dirty="0"/>
          </a:p>
        </p:txBody>
      </p:sp>
      <p:sp>
        <p:nvSpPr>
          <p:cNvPr id="1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Gill Sans Std Light"/>
              </a:defRPr>
            </a:lvl1pPr>
          </a:lstStyle>
          <a:p>
            <a:r>
              <a:rPr lang="en-US" smtClean="0"/>
              <a:t>Criminal Penalties for individuals (I.e., employees)</a:t>
            </a:r>
            <a:endParaRPr lang="en-US" dirty="0"/>
          </a:p>
        </p:txBody>
      </p:sp>
      <p:sp>
        <p:nvSpPr>
          <p:cNvPr id="1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 algn="r">
              <a:defRPr sz="1400">
                <a:latin typeface="Gill Sans Std Light"/>
              </a:defRPr>
            </a:lvl1pPr>
          </a:lstStyle>
          <a:p>
            <a:fld id="{4A75BE36-4E3E-C248-B598-07ED9BB6E0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145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DF6C9-2D32-43F8-8F49-66774AE64BA8}" type="datetimeFigureOut">
              <a:rPr lang="en-US" smtClean="0"/>
              <a:t>8/1/2019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F478E-A03F-48F0-9C34-F9447F83EB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7379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DF6C9-2D32-43F8-8F49-66774AE64BA8}" type="datetimeFigureOut">
              <a:rPr lang="en-US" smtClean="0"/>
              <a:t>8/1/2019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F478E-A03F-48F0-9C34-F9447F83EB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7560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DF6C9-2D32-43F8-8F49-66774AE64BA8}" type="datetimeFigureOut">
              <a:rPr lang="en-US" smtClean="0"/>
              <a:t>8/1/2019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F478E-A03F-48F0-9C34-F9447F83EB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5595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DF6C9-2D32-43F8-8F49-66774AE64BA8}" type="datetimeFigureOut">
              <a:rPr lang="en-US" smtClean="0"/>
              <a:t>8/1/2019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F478E-A03F-48F0-9C34-F9447F83EB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8262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DF6C9-2D32-43F8-8F49-66774AE64BA8}" type="datetimeFigureOut">
              <a:rPr lang="en-US" smtClean="0"/>
              <a:t>8/1/2019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F478E-A03F-48F0-9C34-F9447F83EB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081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DF6C9-2D32-43F8-8F49-66774AE64BA8}" type="datetimeFigureOut">
              <a:rPr lang="en-US" smtClean="0"/>
              <a:t>8/1/2019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F478E-A03F-48F0-9C34-F9447F83EB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1087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DF6C9-2D32-43F8-8F49-66774AE64BA8}" type="datetimeFigureOut">
              <a:rPr lang="en-US" smtClean="0"/>
              <a:t>8/1/2019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F478E-A03F-48F0-9C34-F9447F83EB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865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DF6C9-2D32-43F8-8F49-66774AE64BA8}" type="datetimeFigureOut">
              <a:rPr lang="en-US" smtClean="0"/>
              <a:t>8/1/2019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F478E-A03F-48F0-9C34-F9447F83EB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557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6DF6C9-2D32-43F8-8F49-66774AE64BA8}" type="datetimeFigureOut">
              <a:rPr lang="en-US" smtClean="0"/>
              <a:t>8/1/2019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9F478E-A03F-48F0-9C34-F9447F83EB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053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1524000" y="3347634"/>
            <a:ext cx="9144000" cy="1208869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NCI ANALYSIS REPORT</a:t>
            </a:r>
          </a:p>
          <a:p>
            <a:pPr algn="ctr"/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Larnique Sugick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5578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300" dirty="0" smtClean="0">
                <a:solidFill>
                  <a:srgbClr val="C4004F"/>
                </a:solidFill>
                <a:latin typeface="Gill Sans Std Light"/>
              </a:rPr>
              <a:t>Community Inclusion, Participation, &amp; Leisure</a:t>
            </a:r>
            <a:endParaRPr lang="en-US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5020084"/>
              </p:ext>
            </p:extLst>
          </p:nvPr>
        </p:nvGraphicFramePr>
        <p:xfrm>
          <a:off x="1501421" y="1690687"/>
          <a:ext cx="8207022" cy="4889338"/>
        </p:xfrm>
        <a:graphic>
          <a:graphicData uri="http://schemas.openxmlformats.org/drawingml/2006/table">
            <a:tbl>
              <a:tblPr firstRow="1" firstCol="1" bandRow="1"/>
              <a:tblGrid>
                <a:gridCol w="6233125"/>
                <a:gridCol w="710603"/>
                <a:gridCol w="710603"/>
                <a:gridCol w="552691"/>
              </a:tblGrid>
              <a:tr h="24134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Community Inclusion, Participation, and Leisure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DC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NCI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</a:tr>
              <a:tr h="49656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Went out shopping at least once in the past month (proxy respondents were allowed for this question)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89%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89%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*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</a:tr>
              <a:tr h="49656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Went out on errands at least once in the past month (proxy respondents were allowed for this question)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91%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86%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-5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</a:tr>
              <a:tr h="49656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Went out for entertainment at least once in the past month (proxy respondents were allowed for this question)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94%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74%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-20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</a:tr>
              <a:tr h="49656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Went out to eat at least once in the past month (proxy respondents were allowed for this question)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87%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86%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</a:tr>
              <a:tr h="49656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Went out to religious service or spiritual practice at least once in the past month (proxy respondents were allowed for this question)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-25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</a:tr>
              <a:tr h="49656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Participated as a member in community group (proxy respondents were allowed for this question)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</a:tr>
              <a:tr h="43778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Went on vacation in the past year (proxy respondents were allowed for this question)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79%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-33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</a:tr>
              <a:tr h="2401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Able to go out and do the things s/he like to do in the community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71%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85%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-14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</a:tr>
              <a:tr h="43778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Able to go out and do the things s/he like to do in the community as often as s/he wants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75%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79%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-4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</a:tr>
              <a:tr h="2401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Has enough things to do when at home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86%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85%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</a:tr>
              <a:tr h="2401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Average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76%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70%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-6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67973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3496" y="2759799"/>
            <a:ext cx="5945008" cy="1338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627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half" idx="2"/>
          </p:nvPr>
        </p:nvSpPr>
        <p:spPr>
          <a:xfrm>
            <a:off x="1219200" y="1905000"/>
            <a:ext cx="9753600" cy="4114800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/>
              <a:t>The National Core Indicators™ (NCI™) program is a voluntary effort by state developmental disability agencies to track their performance using a standardized set of consumer and family/guardian surveys with nationally validated measures. The effort is coordinated by the National Association of State Directors of Developmental Disabilities Services (NASDDDS) and the Human Services Research Institute (HSRI).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What is NCI?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65782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half" idx="2"/>
          </p:nvPr>
        </p:nvSpPr>
        <p:spPr>
          <a:xfrm>
            <a:off x="1219200" y="2020710"/>
            <a:ext cx="9753600" cy="3623734"/>
          </a:xfrm>
        </p:spPr>
        <p:txBody>
          <a:bodyPr>
            <a:normAutofit/>
          </a:bodyPr>
          <a:lstStyle/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(2017-2018) An Adult In-Person Survey was conducted with various individuals that receive services from the state.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information collected is used to gather data on approximately 60 consumer outcomes. 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information is then tested to ensure validity &amp; reliability.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Each year the Performance Management Unit does a review of NCI data related to the HCBS Settings Rule compliance. 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Adult In-Person Survey</a:t>
            </a:r>
            <a:br>
              <a:rPr lang="en-US" dirty="0" smtClean="0"/>
            </a:br>
            <a:r>
              <a:rPr lang="en-US" dirty="0" smtClean="0"/>
              <a:t>2017-2018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6170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half" idx="2"/>
          </p:nvPr>
        </p:nvSpPr>
        <p:spPr>
          <a:xfrm>
            <a:off x="1219200" y="2190044"/>
            <a:ext cx="9753600" cy="3829756"/>
          </a:xfrm>
        </p:spPr>
        <p:txBody>
          <a:bodyPr>
            <a:normAutofit fontScale="92500"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/>
              <a:t>The National Core Indicators are organized by “domains” or topics. These domains are further broken down into sub-domains, each of which has a statement that indicates the concerns being measured. Each sub-domain includes one or more “indicators” of how the state performs in this area. The following table lists the domains, sub-domains, and concern statements addressed by the NCI Adult In-Person Survey indicators.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What </a:t>
            </a:r>
            <a:r>
              <a:rPr lang="en-US" dirty="0" smtClean="0"/>
              <a:t>Topics </a:t>
            </a:r>
            <a:r>
              <a:rPr lang="en-US" dirty="0"/>
              <a:t>are </a:t>
            </a:r>
            <a:r>
              <a:rPr lang="en-US" dirty="0" smtClean="0"/>
              <a:t>Covered </a:t>
            </a:r>
            <a:r>
              <a:rPr lang="en-US" dirty="0"/>
              <a:t>by the </a:t>
            </a:r>
            <a:r>
              <a:rPr lang="en-US" dirty="0" smtClean="0"/>
              <a:t>Survey</a:t>
            </a:r>
            <a:r>
              <a:rPr lang="en-US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3892705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900" dirty="0">
                <a:solidFill>
                  <a:srgbClr val="C4004F"/>
                </a:solidFill>
                <a:latin typeface="Gill Sans Std Light"/>
              </a:rPr>
              <a:t>Topics Discussed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000" dirty="0"/>
              <a:t>The National Core Indicators are organized by “domains” or topics. These domains are further broken down into sub-domains, each of which has a statement that indicates the concerns being measured. Each sub-domain includes one or more “indicators” of how the state performs in this area. The following table lists the domains, sub-domains, and concern statements addressed by the NCI Adult In-Person Survey indicators.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9" name="Content Placeholder 9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82654" y="987425"/>
            <a:ext cx="5078400" cy="487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1006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19200" y="762000"/>
            <a:ext cx="9753600" cy="931333"/>
          </a:xfrm>
        </p:spPr>
        <p:txBody>
          <a:bodyPr/>
          <a:lstStyle/>
          <a:p>
            <a:pPr algn="ctr"/>
            <a:r>
              <a:rPr lang="en-US" dirty="0" smtClean="0"/>
              <a:t>Service Coordination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124409"/>
              </p:ext>
            </p:extLst>
          </p:nvPr>
        </p:nvGraphicFramePr>
        <p:xfrm>
          <a:off x="1557868" y="1771749"/>
          <a:ext cx="7778042" cy="4457030"/>
        </p:xfrm>
        <a:graphic>
          <a:graphicData uri="http://schemas.openxmlformats.org/drawingml/2006/table">
            <a:tbl>
              <a:tblPr firstRow="1" firstCol="1" bandRow="1"/>
              <a:tblGrid>
                <a:gridCol w="4563432"/>
                <a:gridCol w="1099735"/>
                <a:gridCol w="1015140"/>
                <a:gridCol w="1099735"/>
              </a:tblGrid>
              <a:tr h="32567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Service Coordination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DC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NCI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</a:tr>
              <a:tr h="32567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Has met case manager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95%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94%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</a:tr>
              <a:tr h="32567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Case manager asks person what s/he wants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83%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88%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</a:tr>
              <a:tr h="32567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Able to contact case manager when s/he wants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83%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88%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</a:tr>
              <a:tr h="32567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Staff come and leave when they are supposed to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93%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92%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-1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</a:tr>
              <a:tr h="6513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Took part in last service planning meeting, or had the opportunity but chose not to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98%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98%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*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</a:tr>
              <a:tr h="6513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Understood what was talked about at last service planning meeting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89%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84%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</a:tr>
              <a:tr h="6513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Last service planning meeting included people respondent wanted to be there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88%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93%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</a:tr>
              <a:tr h="548939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Person was able to choose services they get as part of service plan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74%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79%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</a:tr>
              <a:tr h="32567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Average Total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88%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90%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-12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468688" y="252888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0993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half" idx="2"/>
          </p:nvPr>
        </p:nvSpPr>
        <p:spPr>
          <a:xfrm>
            <a:off x="1219200" y="1591733"/>
            <a:ext cx="9753600" cy="4428067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19200" y="762000"/>
            <a:ext cx="9753600" cy="615244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Choice &amp; Decision Making</a:t>
            </a:r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3163875"/>
              </p:ext>
            </p:extLst>
          </p:nvPr>
        </p:nvGraphicFramePr>
        <p:xfrm>
          <a:off x="1998133" y="1591731"/>
          <a:ext cx="8579555" cy="4910668"/>
        </p:xfrm>
        <a:graphic>
          <a:graphicData uri="http://schemas.openxmlformats.org/drawingml/2006/table">
            <a:tbl>
              <a:tblPr firstRow="1" firstCol="1" bandRow="1"/>
              <a:tblGrid>
                <a:gridCol w="6432169"/>
                <a:gridCol w="734871"/>
                <a:gridCol w="734871"/>
                <a:gridCol w="677644"/>
              </a:tblGrid>
              <a:tr h="23407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Choice and Decision-Making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DC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NCI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</a:tr>
              <a:tr h="48160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Chose or had some input in choosing where they live (if not living in the family home; proxy respondents were allowed for this question)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-13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</a:tr>
              <a:tr h="53620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Chose or had some input in choosing their housemates or chose to live alone </a:t>
                      </a:r>
                      <a:r>
                        <a:rPr lang="en-US" sz="14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(if not living in the family home; proxy respondents were allowed for this question)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</a:tr>
              <a:tr h="48160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Chose or has input in choosing paid community job (proxy respondents were allowed for this question)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93%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87%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</a:tr>
              <a:tr h="48160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Chose or had some input in choosing day program or workshop (proxy respondents were allowed for this question)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-15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</a:tr>
              <a:tr h="48160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Chose staff or were aware they could request to change staff (proxy respondents were allowed for this question)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65%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65%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*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</a:tr>
              <a:tr h="48160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Decides or has input in deciding their daily schedule (proxy respondents were allowed for this question)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85%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-19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</a:tr>
              <a:tr h="48160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Decides or has input in deciding how to spend free time (proxy respondents were allowed for this question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72%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92%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-20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</a:tr>
              <a:tr h="53620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Chooses or has input in choosing what to buy, or has set limits on what to buy with their spending money (proxy respondents were allowed for this question)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67%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87%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-20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</a:tr>
              <a:tr h="48160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Can change case manager/service coordinator if wants to (proxy respondents were allowed for this question)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68%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89%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-21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</a:tr>
              <a:tr h="23292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Average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61%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73%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-12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96" marR="644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</a:tr>
            </a:tbl>
          </a:graphicData>
        </a:graphic>
      </p:graphicFrame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3275013" y="182562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6412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half" idx="2"/>
          </p:nvPr>
        </p:nvSpPr>
        <p:spPr>
          <a:xfrm>
            <a:off x="1219200" y="1715911"/>
            <a:ext cx="9753600" cy="4303889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Safety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1772473"/>
              </p:ext>
            </p:extLst>
          </p:nvPr>
        </p:nvGraphicFramePr>
        <p:xfrm>
          <a:off x="1862667" y="1905000"/>
          <a:ext cx="7913512" cy="2983724"/>
        </p:xfrm>
        <a:graphic>
          <a:graphicData uri="http://schemas.openxmlformats.org/drawingml/2006/table">
            <a:tbl>
              <a:tblPr firstRow="1" firstCol="1" bandRow="1"/>
              <a:tblGrid>
                <a:gridCol w="5820096"/>
                <a:gridCol w="663421"/>
                <a:gridCol w="663421"/>
                <a:gridCol w="766574"/>
              </a:tblGrid>
              <a:tr h="65146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Safety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DC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NCI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</a:tr>
              <a:tr h="63829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There is at least one place where the person feels afraid or scared (in home, day program, work, walking in the community, in transport, or other place) 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18%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19%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-1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</a:tr>
              <a:tr h="65146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Has someone to go to for help if they ever feel scared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90%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94%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-4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</a:tr>
              <a:tr h="65146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Average Total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54%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57%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-3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84610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Employment Goals &amp; Daily Activities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782300"/>
              </p:ext>
            </p:extLst>
          </p:nvPr>
        </p:nvGraphicFramePr>
        <p:xfrm>
          <a:off x="1851378" y="1905000"/>
          <a:ext cx="8353777" cy="3979311"/>
        </p:xfrm>
        <a:graphic>
          <a:graphicData uri="http://schemas.openxmlformats.org/drawingml/2006/table">
            <a:tbl>
              <a:tblPr firstRow="1" firstCol="1" bandRow="1"/>
              <a:tblGrid>
                <a:gridCol w="5948438"/>
                <a:gridCol w="790522"/>
                <a:gridCol w="692366"/>
                <a:gridCol w="922451"/>
              </a:tblGrid>
              <a:tr h="39748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Employment goals and other daily activities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DC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NCI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</a:tr>
              <a:tr h="6593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Does not have paid community job, and would like a job in the community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64%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45%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</a:tr>
              <a:tr h="67318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Has community employment as a goal in their service plan (information may have been obtained through state records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55%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29%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-26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</a:tr>
              <a:tr h="39748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Has paid community job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91%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95%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</a:tr>
              <a:tr h="39748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Attends a day program or workshop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83%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57%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-26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</a:tr>
              <a:tr h="39748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Volunteers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34%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31%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-3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</a:tr>
              <a:tr h="6593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Takes classes, training or does something to get a job or do better at current job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54%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20%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-34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</a:tr>
              <a:tr h="39748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Average Total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60%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46%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33191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6217</TotalTime>
  <Words>1161</Words>
  <Application>Microsoft Office PowerPoint</Application>
  <PresentationFormat>Widescreen</PresentationFormat>
  <Paragraphs>199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Calibri Light</vt:lpstr>
      <vt:lpstr>Gill Sans Std Bold</vt:lpstr>
      <vt:lpstr>Gill Sans Std Light</vt:lpstr>
      <vt:lpstr>Times New Roman</vt:lpstr>
      <vt:lpstr>Office Theme</vt:lpstr>
      <vt:lpstr>PowerPoint Presentation</vt:lpstr>
      <vt:lpstr>What is NCI?</vt:lpstr>
      <vt:lpstr>Adult In-Person Survey 2017-2018</vt:lpstr>
      <vt:lpstr>What Topics are Covered by the Survey?</vt:lpstr>
      <vt:lpstr>Topics Discussed</vt:lpstr>
      <vt:lpstr>Service Coordination</vt:lpstr>
      <vt:lpstr>Choice &amp; Decision Making</vt:lpstr>
      <vt:lpstr>Safety</vt:lpstr>
      <vt:lpstr>Employment Goals &amp; Daily Activities</vt:lpstr>
      <vt:lpstr>Community Inclusion, Participation, &amp; Leisure</vt:lpstr>
      <vt:lpstr>PowerPoint Presentation</vt:lpstr>
    </vt:vector>
  </TitlesOfParts>
  <Company>DC Government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Sugick, Larnique (DDS)</dc:creator>
  <cp:lastModifiedBy>Sugick, Larnique (DDS)</cp:lastModifiedBy>
  <cp:revision>18</cp:revision>
  <dcterms:created xsi:type="dcterms:W3CDTF">2019-07-30T19:02:29Z</dcterms:created>
  <dcterms:modified xsi:type="dcterms:W3CDTF">2019-08-05T20:00:00Z</dcterms:modified>
</cp:coreProperties>
</file>