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59" r:id="rId4"/>
    <p:sldId id="261" r:id="rId5"/>
    <p:sldId id="269" r:id="rId6"/>
    <p:sldId id="265" r:id="rId7"/>
    <p:sldId id="266" r:id="rId8"/>
    <p:sldId id="267" r:id="rId9"/>
    <p:sldId id="268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>
        <p:scale>
          <a:sx n="85" d="100"/>
          <a:sy n="8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1AD1-89E1-476C-A486-EDE14DFD2DE9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BBB57-C57F-457D-9E07-E53253C10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2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0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89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702734"/>
            <a:ext cx="12192000" cy="6155267"/>
          </a:xfrm>
          <a:prstGeom prst="rect">
            <a:avLst/>
          </a:prstGeom>
          <a:solidFill>
            <a:srgbClr val="C40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Oval 15"/>
          <p:cNvSpPr/>
          <p:nvPr userDrawn="1"/>
        </p:nvSpPr>
        <p:spPr>
          <a:xfrm rot="1112321">
            <a:off x="-1447889" y="-1716455"/>
            <a:ext cx="16876999" cy="518639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 descr="14160DDSS_logo_DDSfina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7704" y="486713"/>
            <a:ext cx="1656653" cy="153317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9611531" y="0"/>
            <a:ext cx="2592661" cy="294162"/>
          </a:xfrm>
          <a:prstGeom prst="rect">
            <a:avLst/>
          </a:prstGeom>
          <a:solidFill>
            <a:srgbClr val="C40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611531" cy="294162"/>
          </a:xfrm>
          <a:prstGeom prst="rect">
            <a:avLst/>
          </a:prstGeom>
          <a:solidFill>
            <a:srgbClr val="011F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0381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124200"/>
            <a:ext cx="9753600" cy="2895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buNone/>
              <a:defRPr sz="3200" b="0" i="0">
                <a:latin typeface="Gill Sans Std Light"/>
                <a:cs typeface="Gill Sans Std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219200" y="762000"/>
            <a:ext cx="9753600" cy="1143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4900"/>
              </a:lnSpc>
              <a:defRPr sz="4800" b="0" i="0">
                <a:solidFill>
                  <a:srgbClr val="C4004F"/>
                </a:solidFill>
                <a:latin typeface="Gill Sans Std Light"/>
                <a:cs typeface="Gill Sans Std Light"/>
              </a:defRPr>
            </a:lvl1pPr>
          </a:lstStyle>
          <a:p>
            <a:r>
              <a:rPr lang="en-US" dirty="0" smtClean="0"/>
              <a:t>Slide Headline 1</a:t>
            </a:r>
            <a:br>
              <a:rPr lang="en-US" dirty="0" smtClean="0"/>
            </a:br>
            <a:r>
              <a:rPr lang="en-US" dirty="0" smtClean="0"/>
              <a:t>Slide Headline 2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2362200"/>
            <a:ext cx="9753600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b="0" i="0">
                <a:solidFill>
                  <a:srgbClr val="011F4F"/>
                </a:solidFill>
                <a:latin typeface="Gill Sans Std Bold"/>
                <a:cs typeface="Gill Sans Std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Slide Subhead</a:t>
            </a:r>
            <a:endParaRPr lang="en-US" dirty="0"/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fld id="{D3CC4C86-32EF-4644-AF20-48B3E95A5620}" type="datetime1">
              <a:rPr lang="en-US" smtClean="0"/>
              <a:t>8/1/2019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ill Sans Std Light"/>
              </a:defRPr>
            </a:lvl1pPr>
          </a:lstStyle>
          <a:p>
            <a:r>
              <a:rPr lang="en-US" smtClean="0"/>
              <a:t>Criminal Penalties for individuals (I.e., employees)</a:t>
            </a:r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Gill Sans Std Light"/>
              </a:defRPr>
            </a:lvl1pPr>
          </a:lstStyle>
          <a:p>
            <a:fld id="{4A75BE36-4E3E-C248-B598-07ED9BB6E0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4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3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5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5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2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8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0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6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5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F6C9-2D32-43F8-8F49-66774AE64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F478E-A03F-48F0-9C34-F9447F83E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5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0" y="3347634"/>
            <a:ext cx="9144000" cy="120886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NCI ANALYSIS REPORT</a:t>
            </a:r>
          </a:p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Larnique Sugick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300" dirty="0" smtClean="0">
                <a:solidFill>
                  <a:srgbClr val="C4004F"/>
                </a:solidFill>
                <a:latin typeface="Gill Sans Std Light"/>
              </a:rPr>
              <a:t>Community Inclusion, Participation, &amp; Leisure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020084"/>
              </p:ext>
            </p:extLst>
          </p:nvPr>
        </p:nvGraphicFramePr>
        <p:xfrm>
          <a:off x="1501421" y="1690687"/>
          <a:ext cx="8207022" cy="4889338"/>
        </p:xfrm>
        <a:graphic>
          <a:graphicData uri="http://schemas.openxmlformats.org/drawingml/2006/table">
            <a:tbl>
              <a:tblPr firstRow="1" firstCol="1" bandRow="1"/>
              <a:tblGrid>
                <a:gridCol w="6233125"/>
                <a:gridCol w="710603"/>
                <a:gridCol w="710603"/>
                <a:gridCol w="552691"/>
              </a:tblGrid>
              <a:tr h="241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Inclusion, Participation, and Leisure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965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Went out shopping at least once in the past month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965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Went out on errands at least once in the past month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965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Went out for entertainment at least once in the past month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965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Went out to eat at least once in the past month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965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Went out to religious service or spiritual practice at least once in the past month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965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Participated as a member in community group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37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Went on vacation in the past year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40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Able to go out and do the things s/he like to do in the community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37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Able to go out and do the things s/he like to do in the community as often as s/he wants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40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enough things to do when at home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40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79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496" y="2759799"/>
            <a:ext cx="5945008" cy="133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2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219200" y="1905000"/>
            <a:ext cx="97536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National Core Indicators™ (NCI™) program is a voluntary effort by state developmental disability agencies to track their performance using a standardized set of consumer and family/guardian surveys with nationally validated measures. The effort is coordinated by the National Association of State Directors of Developmental Disabilities Services (NASDDDS) and the Human Services Research Institute (HSRI).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NCI?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7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219200" y="2020710"/>
            <a:ext cx="9753600" cy="362373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(2017-2018) An Adult In-Person Survey was conducted with various individuals that receive services from the state.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collected is used to gather data on approximately 60 consumer outcomes.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is then tested to ensure validity &amp; reliability.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year the Performance Management Unit does a review of NCI data related to the HCBS Settings Rule compliance.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Adult In-Person Survey</a:t>
            </a:r>
            <a:br>
              <a:rPr lang="en-US" dirty="0" smtClean="0"/>
            </a:br>
            <a:r>
              <a:rPr lang="en-US" dirty="0" smtClean="0"/>
              <a:t>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219200" y="2190044"/>
            <a:ext cx="9753600" cy="382975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National Core Indicators are organized by “domains” or topics. These domains are further broken down into sub-domains, each of which has a statement that indicates the concerns being measured. Each sub-domain includes one or more “indicators” of how the state performs in this area. The following table lists the domains, sub-domains, and concern statements addressed by the NCI Adult In-Person Survey indicators.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</a:t>
            </a:r>
            <a:r>
              <a:rPr lang="en-US" dirty="0" smtClean="0"/>
              <a:t>Topics </a:t>
            </a:r>
            <a:r>
              <a:rPr lang="en-US" dirty="0"/>
              <a:t>are </a:t>
            </a:r>
            <a:r>
              <a:rPr lang="en-US" dirty="0" smtClean="0"/>
              <a:t>Covered </a:t>
            </a:r>
            <a:r>
              <a:rPr lang="en-US" dirty="0"/>
              <a:t>by the </a:t>
            </a:r>
            <a:r>
              <a:rPr lang="en-US" dirty="0" smtClean="0"/>
              <a:t>Survey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8927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900" dirty="0">
                <a:solidFill>
                  <a:srgbClr val="C4004F"/>
                </a:solidFill>
                <a:latin typeface="Gill Sans Std Light"/>
              </a:rPr>
              <a:t>Topics Discussed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/>
              <a:t>The National Core Indicators are organized by “domains” or topics. These domains are further broken down into sub-domains, each of which has a statement that indicates the concerns being measured. Each sub-domain includes one or more “indicators” of how the state performs in this area. The following table lists the domains, sub-domains, and concern statements addressed by the NCI Adult In-Person Survey indicators.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2654" y="987425"/>
            <a:ext cx="5078400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0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762000"/>
            <a:ext cx="9753600" cy="931333"/>
          </a:xfrm>
        </p:spPr>
        <p:txBody>
          <a:bodyPr/>
          <a:lstStyle/>
          <a:p>
            <a:pPr algn="ctr"/>
            <a:r>
              <a:rPr lang="en-US" dirty="0" smtClean="0"/>
              <a:t>Service Coordination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24409"/>
              </p:ext>
            </p:extLst>
          </p:nvPr>
        </p:nvGraphicFramePr>
        <p:xfrm>
          <a:off x="1557868" y="1771749"/>
          <a:ext cx="7778042" cy="4457030"/>
        </p:xfrm>
        <a:graphic>
          <a:graphicData uri="http://schemas.openxmlformats.org/drawingml/2006/table">
            <a:tbl>
              <a:tblPr firstRow="1" firstCol="1" bandRow="1"/>
              <a:tblGrid>
                <a:gridCol w="4563432"/>
                <a:gridCol w="1099735"/>
                <a:gridCol w="1015140"/>
                <a:gridCol w="1099735"/>
              </a:tblGrid>
              <a:tr h="3256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Coordination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</a:tr>
              <a:tr h="3256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met case manager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256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 manager asks person what s/he wants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256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Able to contact case manager when s/he wants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256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 come and leave when they are supposed to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6513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Took part in last service planning meeting, or had the opportunity but chose not to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6513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Understood what was talked about at last service planning meeting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6513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Last service planning meeting included people respondent wanted to be there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489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was able to choose services they get as part of service plan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256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68688" y="2528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99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219200" y="1591733"/>
            <a:ext cx="9753600" cy="442806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762000"/>
            <a:ext cx="9753600" cy="6152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Choice &amp; Decision Making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63875"/>
              </p:ext>
            </p:extLst>
          </p:nvPr>
        </p:nvGraphicFramePr>
        <p:xfrm>
          <a:off x="1998133" y="1591731"/>
          <a:ext cx="8579555" cy="4910668"/>
        </p:xfrm>
        <a:graphic>
          <a:graphicData uri="http://schemas.openxmlformats.org/drawingml/2006/table">
            <a:tbl>
              <a:tblPr firstRow="1" firstCol="1" bandRow="1"/>
              <a:tblGrid>
                <a:gridCol w="6432169"/>
                <a:gridCol w="734871"/>
                <a:gridCol w="734871"/>
                <a:gridCol w="677644"/>
              </a:tblGrid>
              <a:tr h="234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Choice and Decision-Making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81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Chose or had some input in choosing where they live (if not living in the family home; 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36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Chose or had some input in choosing their housemates or chose to live alone 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(if not living in the family home; 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81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Chose or has input in choosing paid community job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81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Chose or had some input in choosing day program or workshop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81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Chose staff or were aware they could request to change staff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81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Decides or has input in deciding their daily schedule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81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Decides or has input in deciding how to spend free time (proxy respondents were allowed for this question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36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Chooses or has input in choosing what to buy, or has set limits on what to buy with their spending money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81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change case manager/service coordinator if wants to (proxy respondents were allowed for this question)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32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7501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4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219200" y="1715911"/>
            <a:ext cx="9753600" cy="430388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Safety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772473"/>
              </p:ext>
            </p:extLst>
          </p:nvPr>
        </p:nvGraphicFramePr>
        <p:xfrm>
          <a:off x="1862667" y="1905000"/>
          <a:ext cx="7913512" cy="2983724"/>
        </p:xfrm>
        <a:graphic>
          <a:graphicData uri="http://schemas.openxmlformats.org/drawingml/2006/table">
            <a:tbl>
              <a:tblPr firstRow="1" firstCol="1" bandRow="1"/>
              <a:tblGrid>
                <a:gridCol w="5820096"/>
                <a:gridCol w="663421"/>
                <a:gridCol w="663421"/>
                <a:gridCol w="766574"/>
              </a:tblGrid>
              <a:tr h="65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Safety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</a:tr>
              <a:tr h="638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 is at least one place where the person feels afraid or scared (in home, day program, work, walking in the community, in transport, or other place)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65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someone to go to for help if they ever feel scared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65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Total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46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Employment Goals &amp; Daily Activities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82300"/>
              </p:ext>
            </p:extLst>
          </p:nvPr>
        </p:nvGraphicFramePr>
        <p:xfrm>
          <a:off x="1851378" y="1905000"/>
          <a:ext cx="8353777" cy="3979311"/>
        </p:xfrm>
        <a:graphic>
          <a:graphicData uri="http://schemas.openxmlformats.org/drawingml/2006/table">
            <a:tbl>
              <a:tblPr firstRow="1" firstCol="1" bandRow="1"/>
              <a:tblGrid>
                <a:gridCol w="5948438"/>
                <a:gridCol w="790522"/>
                <a:gridCol w="692366"/>
                <a:gridCol w="922451"/>
              </a:tblGrid>
              <a:tr h="397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 goals and other daily activities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</a:tr>
              <a:tr h="6593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 not have paid community job, and would like a job in the community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673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community employment as a goal in their service plan (information may have been obtained through state records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97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paid community job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97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Attends a day program or workshop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97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Volunteers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6593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Takes classes, training or does something to get a job or do better at current job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97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31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6217</TotalTime>
  <Words>1161</Words>
  <Application>Microsoft Office PowerPoint</Application>
  <PresentationFormat>Widescreen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Gill Sans Std Bold</vt:lpstr>
      <vt:lpstr>Gill Sans Std Light</vt:lpstr>
      <vt:lpstr>Times New Roman</vt:lpstr>
      <vt:lpstr>Office Theme</vt:lpstr>
      <vt:lpstr>PowerPoint Presentation</vt:lpstr>
      <vt:lpstr>What is NCI?</vt:lpstr>
      <vt:lpstr>Adult In-Person Survey 2017-2018</vt:lpstr>
      <vt:lpstr>What Topics are Covered by the Survey?</vt:lpstr>
      <vt:lpstr>Topics Discussed</vt:lpstr>
      <vt:lpstr>Service Coordination</vt:lpstr>
      <vt:lpstr>Choice &amp; Decision Making</vt:lpstr>
      <vt:lpstr>Safety</vt:lpstr>
      <vt:lpstr>Employment Goals &amp; Daily Activities</vt:lpstr>
      <vt:lpstr>Community Inclusion, Participation, &amp; Leisure</vt:lpstr>
      <vt:lpstr>PowerPoint Presentation</vt:lpstr>
    </vt:vector>
  </TitlesOfParts>
  <Company>DC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Sugick, Larnique (DDS)</dc:creator>
  <cp:lastModifiedBy>Sugick, Larnique (DDS)</cp:lastModifiedBy>
  <cp:revision>18</cp:revision>
  <dcterms:created xsi:type="dcterms:W3CDTF">2019-07-30T19:02:29Z</dcterms:created>
  <dcterms:modified xsi:type="dcterms:W3CDTF">2019-08-05T20:00:00Z</dcterms:modified>
</cp:coreProperties>
</file>