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5.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6.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7.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829" r:id="rId2"/>
  </p:sldMasterIdLst>
  <p:notesMasterIdLst>
    <p:notesMasterId r:id="rId14"/>
  </p:notesMasterIdLst>
  <p:sldIdLst>
    <p:sldId id="304" r:id="rId3"/>
    <p:sldId id="346" r:id="rId4"/>
    <p:sldId id="398" r:id="rId5"/>
    <p:sldId id="399" r:id="rId6"/>
    <p:sldId id="408" r:id="rId7"/>
    <p:sldId id="406" r:id="rId8"/>
    <p:sldId id="403" r:id="rId9"/>
    <p:sldId id="405" r:id="rId10"/>
    <p:sldId id="412" r:id="rId11"/>
    <p:sldId id="367" r:id="rId12"/>
    <p:sldId id="423"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ervUS" initials="S" lastIdx="1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26" autoAdjust="0"/>
    <p:restoredTop sz="94229" autoAdjust="0"/>
  </p:normalViewPr>
  <p:slideViewPr>
    <p:cSldViewPr>
      <p:cViewPr varScale="1">
        <p:scale>
          <a:sx n="93" d="100"/>
          <a:sy n="93" d="100"/>
        </p:scale>
        <p:origin x="1003" y="91"/>
      </p:cViewPr>
      <p:guideLst>
        <p:guide orient="horz" pos="2160"/>
        <p:guide pos="2880"/>
      </p:guideLst>
    </p:cSldViewPr>
  </p:slideViewPr>
  <p:notesTextViewPr>
    <p:cViewPr>
      <p:scale>
        <a:sx n="1" d="1"/>
        <a:sy n="1" d="1"/>
      </p:scale>
      <p:origin x="0" y="0"/>
    </p:cViewPr>
  </p:notesTextViewPr>
  <p:sorterViewPr>
    <p:cViewPr>
      <p:scale>
        <a:sx n="100" d="100"/>
        <a:sy n="100" d="100"/>
      </p:scale>
      <p:origin x="0" y="379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corey.neils\Desktop\Serious%20Medication%20Error%20Trending%20Q1%20and%20Q2.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corey.neils\Desktop\Serious%20Medication%20Error%20Trending%20Q1%20and%20Q2.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corey.neils\Desktop\Serious%20Medication%20Error%20Trending%20Q1%20and%20Q2.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corey.neils\Desktop\Serious%20Medication%20Error%20Trending%20Q1%20and%20Q2.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corey.neils\Desktop\Serious%20Medication%20Error%20Trending%20Q1%20and%20Q2.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corey.neils\Desktop\Serious%20Medication%20Error%20Trending%20Q1%20and%20Q2.xlsx"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Sheet2!$M$4</c:f>
              <c:strCache>
                <c:ptCount val="1"/>
                <c:pt idx="0">
                  <c:v>Serious Medication Errors</c:v>
                </c:pt>
              </c:strCache>
            </c:strRef>
          </c:tx>
          <c:spPr>
            <a:ln w="28575"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Sheet2!$N$3:$V$3</c:f>
              <c:strCache>
                <c:ptCount val="9"/>
                <c:pt idx="0">
                  <c:v>OCT</c:v>
                </c:pt>
                <c:pt idx="1">
                  <c:v>NOV</c:v>
                </c:pt>
                <c:pt idx="2">
                  <c:v>DEC</c:v>
                </c:pt>
                <c:pt idx="3">
                  <c:v>JAN</c:v>
                </c:pt>
                <c:pt idx="4">
                  <c:v>FEB</c:v>
                </c:pt>
                <c:pt idx="5">
                  <c:v>MAR</c:v>
                </c:pt>
                <c:pt idx="6">
                  <c:v>APR</c:v>
                </c:pt>
                <c:pt idx="7">
                  <c:v>MAY</c:v>
                </c:pt>
                <c:pt idx="8">
                  <c:v>JUN</c:v>
                </c:pt>
              </c:strCache>
            </c:strRef>
          </c:cat>
          <c:val>
            <c:numRef>
              <c:f>Sheet2!$N$4:$V$4</c:f>
              <c:numCache>
                <c:formatCode>General</c:formatCode>
                <c:ptCount val="9"/>
                <c:pt idx="0">
                  <c:v>4</c:v>
                </c:pt>
                <c:pt idx="1">
                  <c:v>3</c:v>
                </c:pt>
                <c:pt idx="2">
                  <c:v>2</c:v>
                </c:pt>
                <c:pt idx="3">
                  <c:v>0</c:v>
                </c:pt>
                <c:pt idx="4">
                  <c:v>0</c:v>
                </c:pt>
                <c:pt idx="5">
                  <c:v>1</c:v>
                </c:pt>
                <c:pt idx="6">
                  <c:v>2</c:v>
                </c:pt>
                <c:pt idx="7">
                  <c:v>2</c:v>
                </c:pt>
                <c:pt idx="8">
                  <c:v>0</c:v>
                </c:pt>
              </c:numCache>
            </c:numRef>
          </c:val>
          <c:smooth val="0"/>
          <c:extLst>
            <c:ext xmlns:c16="http://schemas.microsoft.com/office/drawing/2014/chart" uri="{C3380CC4-5D6E-409C-BE32-E72D297353CC}">
              <c16:uniqueId val="{00000000-4764-4194-AB84-A12D9526EC32}"/>
            </c:ext>
          </c:extLst>
        </c:ser>
        <c:ser>
          <c:idx val="1"/>
          <c:order val="1"/>
          <c:tx>
            <c:strRef>
              <c:f>Sheet2!$M$5</c:f>
              <c:strCache>
                <c:ptCount val="1"/>
                <c:pt idx="0">
                  <c:v>RI Medication Errors</c:v>
                </c:pt>
              </c:strCache>
            </c:strRef>
          </c:tx>
          <c:spPr>
            <a:ln w="28575" cap="rnd">
              <a:solidFill>
                <a:srgbClr val="C0000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Sheet2!$N$3:$V$3</c:f>
              <c:strCache>
                <c:ptCount val="9"/>
                <c:pt idx="0">
                  <c:v>OCT</c:v>
                </c:pt>
                <c:pt idx="1">
                  <c:v>NOV</c:v>
                </c:pt>
                <c:pt idx="2">
                  <c:v>DEC</c:v>
                </c:pt>
                <c:pt idx="3">
                  <c:v>JAN</c:v>
                </c:pt>
                <c:pt idx="4">
                  <c:v>FEB</c:v>
                </c:pt>
                <c:pt idx="5">
                  <c:v>MAR</c:v>
                </c:pt>
                <c:pt idx="6">
                  <c:v>APR</c:v>
                </c:pt>
                <c:pt idx="7">
                  <c:v>MAY</c:v>
                </c:pt>
                <c:pt idx="8">
                  <c:v>JUN</c:v>
                </c:pt>
              </c:strCache>
            </c:strRef>
          </c:cat>
          <c:val>
            <c:numRef>
              <c:f>Sheet2!$N$5:$V$5</c:f>
              <c:numCache>
                <c:formatCode>General</c:formatCode>
                <c:ptCount val="9"/>
                <c:pt idx="0">
                  <c:v>11</c:v>
                </c:pt>
                <c:pt idx="1">
                  <c:v>15</c:v>
                </c:pt>
                <c:pt idx="2">
                  <c:v>5</c:v>
                </c:pt>
                <c:pt idx="3">
                  <c:v>13</c:v>
                </c:pt>
                <c:pt idx="4">
                  <c:v>16</c:v>
                </c:pt>
                <c:pt idx="5">
                  <c:v>13</c:v>
                </c:pt>
                <c:pt idx="6">
                  <c:v>11</c:v>
                </c:pt>
                <c:pt idx="7">
                  <c:v>8</c:v>
                </c:pt>
                <c:pt idx="8">
                  <c:v>4</c:v>
                </c:pt>
              </c:numCache>
            </c:numRef>
          </c:val>
          <c:smooth val="0"/>
          <c:extLst>
            <c:ext xmlns:c16="http://schemas.microsoft.com/office/drawing/2014/chart" uri="{C3380CC4-5D6E-409C-BE32-E72D297353CC}">
              <c16:uniqueId val="{00000001-4764-4194-AB84-A12D9526EC32}"/>
            </c:ext>
          </c:extLst>
        </c:ser>
        <c:dLbls>
          <c:showLegendKey val="0"/>
          <c:showVal val="0"/>
          <c:showCatName val="0"/>
          <c:showSerName val="0"/>
          <c:showPercent val="0"/>
          <c:showBubbleSize val="0"/>
        </c:dLbls>
        <c:smooth val="0"/>
        <c:axId val="783108416"/>
        <c:axId val="783108744"/>
      </c:lineChart>
      <c:catAx>
        <c:axId val="7831084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83108744"/>
        <c:crosses val="autoZero"/>
        <c:auto val="1"/>
        <c:lblAlgn val="ctr"/>
        <c:lblOffset val="100"/>
        <c:noMultiLvlLbl val="0"/>
      </c:catAx>
      <c:valAx>
        <c:axId val="78310874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831084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Sheet2!$I$188</c:f>
              <c:strCache>
                <c:ptCount val="1"/>
                <c:pt idx="0">
                  <c:v>Non_Waiver</c:v>
                </c:pt>
              </c:strCache>
            </c:strRef>
          </c:tx>
          <c:spPr>
            <a:solidFill>
              <a:schemeClr val="accent1"/>
            </a:solidFill>
            <a:ln>
              <a:noFill/>
            </a:ln>
            <a:effectLst/>
          </c:spPr>
          <c:invertIfNegative val="0"/>
          <c:dLbls>
            <c:dLbl>
              <c:idx val="5"/>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0-6338-4B24-9488-5B0B9D2E5B13}"/>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Sheet2!$H$189:$H$195</c:f>
              <c:strCache>
                <c:ptCount val="7"/>
                <c:pt idx="0">
                  <c:v>Unknown</c:v>
                </c:pt>
                <c:pt idx="1">
                  <c:v>Natural Home</c:v>
                </c:pt>
                <c:pt idx="2">
                  <c:v>Out Of State Placement</c:v>
                </c:pt>
                <c:pt idx="3">
                  <c:v>Host Home</c:v>
                </c:pt>
                <c:pt idx="4">
                  <c:v>Residential Habilitation</c:v>
                </c:pt>
                <c:pt idx="5">
                  <c:v>Intermediate Care Facility</c:v>
                </c:pt>
                <c:pt idx="6">
                  <c:v>Supported Living</c:v>
                </c:pt>
              </c:strCache>
            </c:strRef>
          </c:cat>
          <c:val>
            <c:numRef>
              <c:f>Sheet2!$I$189:$I$195</c:f>
              <c:numCache>
                <c:formatCode>General</c:formatCode>
                <c:ptCount val="7"/>
                <c:pt idx="0">
                  <c:v>1</c:v>
                </c:pt>
                <c:pt idx="2">
                  <c:v>2</c:v>
                </c:pt>
                <c:pt idx="5">
                  <c:v>15</c:v>
                </c:pt>
              </c:numCache>
            </c:numRef>
          </c:val>
          <c:extLst>
            <c:ext xmlns:c16="http://schemas.microsoft.com/office/drawing/2014/chart" uri="{C3380CC4-5D6E-409C-BE32-E72D297353CC}">
              <c16:uniqueId val="{00000001-6338-4B24-9488-5B0B9D2E5B13}"/>
            </c:ext>
          </c:extLst>
        </c:ser>
        <c:ser>
          <c:idx val="1"/>
          <c:order val="1"/>
          <c:tx>
            <c:strRef>
              <c:f>Sheet2!$J$188</c:f>
              <c:strCache>
                <c:ptCount val="1"/>
                <c:pt idx="0">
                  <c:v>Waiver</c:v>
                </c:pt>
              </c:strCache>
            </c:strRef>
          </c:tx>
          <c:spPr>
            <a:solidFill>
              <a:schemeClr val="accent2"/>
            </a:solidFill>
            <a:ln>
              <a:noFill/>
            </a:ln>
            <a:effectLst/>
          </c:spPr>
          <c:invertIfNegative val="0"/>
          <c:dLbls>
            <c:dLbl>
              <c:idx val="1"/>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2-6338-4B24-9488-5B0B9D2E5B13}"/>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Sheet2!$H$189:$H$195</c:f>
              <c:strCache>
                <c:ptCount val="7"/>
                <c:pt idx="0">
                  <c:v>Unknown</c:v>
                </c:pt>
                <c:pt idx="1">
                  <c:v>Natural Home</c:v>
                </c:pt>
                <c:pt idx="2">
                  <c:v>Out Of State Placement</c:v>
                </c:pt>
                <c:pt idx="3">
                  <c:v>Host Home</c:v>
                </c:pt>
                <c:pt idx="4">
                  <c:v>Residential Habilitation</c:v>
                </c:pt>
                <c:pt idx="5">
                  <c:v>Intermediate Care Facility</c:v>
                </c:pt>
                <c:pt idx="6">
                  <c:v>Supported Living</c:v>
                </c:pt>
              </c:strCache>
            </c:strRef>
          </c:cat>
          <c:val>
            <c:numRef>
              <c:f>Sheet2!$J$189:$J$195</c:f>
              <c:numCache>
                <c:formatCode>General</c:formatCode>
                <c:ptCount val="7"/>
                <c:pt idx="1">
                  <c:v>1</c:v>
                </c:pt>
                <c:pt idx="3">
                  <c:v>6</c:v>
                </c:pt>
                <c:pt idx="4">
                  <c:v>14</c:v>
                </c:pt>
                <c:pt idx="6">
                  <c:v>71</c:v>
                </c:pt>
              </c:numCache>
            </c:numRef>
          </c:val>
          <c:extLst>
            <c:ext xmlns:c16="http://schemas.microsoft.com/office/drawing/2014/chart" uri="{C3380CC4-5D6E-409C-BE32-E72D297353CC}">
              <c16:uniqueId val="{00000003-6338-4B24-9488-5B0B9D2E5B13}"/>
            </c:ext>
          </c:extLst>
        </c:ser>
        <c:dLbls>
          <c:dLblPos val="ctr"/>
          <c:showLegendKey val="0"/>
          <c:showVal val="1"/>
          <c:showCatName val="0"/>
          <c:showSerName val="0"/>
          <c:showPercent val="0"/>
          <c:showBubbleSize val="0"/>
        </c:dLbls>
        <c:gapWidth val="17"/>
        <c:axId val="310171640"/>
        <c:axId val="306983304"/>
      </c:barChart>
      <c:catAx>
        <c:axId val="31017164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06983304"/>
        <c:crosses val="autoZero"/>
        <c:auto val="1"/>
        <c:lblAlgn val="ctr"/>
        <c:lblOffset val="100"/>
        <c:noMultiLvlLbl val="0"/>
      </c:catAx>
      <c:valAx>
        <c:axId val="306983304"/>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r>
                  <a:rPr lang="en-US" sz="800"/>
                  <a:t># of Incidents</a:t>
                </a:r>
              </a:p>
            </c:rich>
          </c:tx>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101716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[Serious Medication Error Trending Q1 and Q2.xlsx]Sheet2!PivotTable5</c:name>
    <c:fmtId val="-1"/>
  </c:pivotSource>
  <c:chart>
    <c:autoTitleDeleted val="1"/>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s>
    <c:plotArea>
      <c:layout/>
      <c:barChart>
        <c:barDir val="bar"/>
        <c:grouping val="clustered"/>
        <c:varyColors val="0"/>
        <c:ser>
          <c:idx val="0"/>
          <c:order val="0"/>
          <c:tx>
            <c:strRef>
              <c:f>Sheet2!$B$49</c:f>
              <c:strCache>
                <c:ptCount val="1"/>
                <c:pt idx="0">
                  <c:v>Total</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Sheet2!$A$50:$A$59</c:f>
              <c:strCache>
                <c:ptCount val="9"/>
                <c:pt idx="0">
                  <c:v>Failed to follow Doctor's orders</c:v>
                </c:pt>
                <c:pt idx="1">
                  <c:v>Medication for Wrong Person</c:v>
                </c:pt>
                <c:pt idx="2">
                  <c:v>Medication not available</c:v>
                </c:pt>
                <c:pt idx="3">
                  <c:v>Person did not take medication (Self Medication)</c:v>
                </c:pt>
                <c:pt idx="4">
                  <c:v>Person not home (Self Medicating)</c:v>
                </c:pt>
                <c:pt idx="5">
                  <c:v>Person refused medication</c:v>
                </c:pt>
                <c:pt idx="6">
                  <c:v>Pre-poured medication</c:v>
                </c:pt>
                <c:pt idx="7">
                  <c:v>Self medicating unclear in MAR</c:v>
                </c:pt>
                <c:pt idx="8">
                  <c:v>Staff did not give medication</c:v>
                </c:pt>
              </c:strCache>
            </c:strRef>
          </c:cat>
          <c:val>
            <c:numRef>
              <c:f>Sheet2!$B$50:$B$59</c:f>
              <c:numCache>
                <c:formatCode>General</c:formatCode>
                <c:ptCount val="9"/>
                <c:pt idx="0">
                  <c:v>1</c:v>
                </c:pt>
                <c:pt idx="1">
                  <c:v>1</c:v>
                </c:pt>
                <c:pt idx="2">
                  <c:v>4</c:v>
                </c:pt>
                <c:pt idx="3">
                  <c:v>1</c:v>
                </c:pt>
                <c:pt idx="4">
                  <c:v>1</c:v>
                </c:pt>
                <c:pt idx="5">
                  <c:v>1</c:v>
                </c:pt>
                <c:pt idx="6">
                  <c:v>3</c:v>
                </c:pt>
                <c:pt idx="7">
                  <c:v>1</c:v>
                </c:pt>
                <c:pt idx="8">
                  <c:v>1</c:v>
                </c:pt>
              </c:numCache>
            </c:numRef>
          </c:val>
          <c:extLst>
            <c:ext xmlns:c16="http://schemas.microsoft.com/office/drawing/2014/chart" uri="{C3380CC4-5D6E-409C-BE32-E72D297353CC}">
              <c16:uniqueId val="{00000000-012F-4D9B-B3B2-F78394139D3A}"/>
            </c:ext>
          </c:extLst>
        </c:ser>
        <c:dLbls>
          <c:showLegendKey val="0"/>
          <c:showVal val="0"/>
          <c:showCatName val="0"/>
          <c:showSerName val="0"/>
          <c:showPercent val="0"/>
          <c:showBubbleSize val="0"/>
        </c:dLbls>
        <c:gapWidth val="50"/>
        <c:axId val="448520888"/>
        <c:axId val="448516952"/>
      </c:barChart>
      <c:catAx>
        <c:axId val="44852088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48516952"/>
        <c:crosses val="autoZero"/>
        <c:auto val="1"/>
        <c:lblAlgn val="ctr"/>
        <c:lblOffset val="100"/>
        <c:noMultiLvlLbl val="0"/>
      </c:catAx>
      <c:valAx>
        <c:axId val="44851695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48520888"/>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pivotOptions>
    </c:ext>
    <c:ext xmlns:c16="http://schemas.microsoft.com/office/drawing/2014/chart" uri="{E28EC0CA-F0BB-4C9C-879D-F8772B89E7AC}">
      <c16:pivotOptions16>
        <c16:showExpandCollapseFieldButtons val="1"/>
      </c16:pivotOptions16>
    </c:ext>
  </c:extLst>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[Serious Medication Error Trending Q1 and Q2.xlsx]Sheet2!PivotTable6</c:name>
    <c:fmtId val="-1"/>
  </c:pivotSource>
  <c:chart>
    <c:autoTitleDeleted val="1"/>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s>
    <c:plotArea>
      <c:layout/>
      <c:barChart>
        <c:barDir val="col"/>
        <c:grouping val="clustered"/>
        <c:varyColors val="0"/>
        <c:ser>
          <c:idx val="0"/>
          <c:order val="0"/>
          <c:tx>
            <c:strRef>
              <c:f>Sheet2!$B$67</c:f>
              <c:strCache>
                <c:ptCount val="1"/>
                <c:pt idx="0">
                  <c:v>Total</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Sheet2!$A$68:$A$72</c:f>
              <c:strCache>
                <c:ptCount val="4"/>
                <c:pt idx="0">
                  <c:v>Medication for Wrong Person</c:v>
                </c:pt>
                <c:pt idx="1">
                  <c:v>Missed Dose/Application/Measure</c:v>
                </c:pt>
                <c:pt idx="2">
                  <c:v>Pre-poured Medication (violation of TME guidelines)</c:v>
                </c:pt>
                <c:pt idx="3">
                  <c:v>Self Medicating Record Keeping</c:v>
                </c:pt>
              </c:strCache>
            </c:strRef>
          </c:cat>
          <c:val>
            <c:numRef>
              <c:f>Sheet2!$B$68:$B$72</c:f>
              <c:numCache>
                <c:formatCode>General</c:formatCode>
                <c:ptCount val="4"/>
                <c:pt idx="0">
                  <c:v>1</c:v>
                </c:pt>
                <c:pt idx="1">
                  <c:v>9</c:v>
                </c:pt>
                <c:pt idx="2">
                  <c:v>3</c:v>
                </c:pt>
                <c:pt idx="3">
                  <c:v>1</c:v>
                </c:pt>
              </c:numCache>
            </c:numRef>
          </c:val>
          <c:extLst>
            <c:ext xmlns:c16="http://schemas.microsoft.com/office/drawing/2014/chart" uri="{C3380CC4-5D6E-409C-BE32-E72D297353CC}">
              <c16:uniqueId val="{00000000-0308-4FBE-A25A-5F83A3A2FD83}"/>
            </c:ext>
          </c:extLst>
        </c:ser>
        <c:dLbls>
          <c:showLegendKey val="0"/>
          <c:showVal val="0"/>
          <c:showCatName val="0"/>
          <c:showSerName val="0"/>
          <c:showPercent val="0"/>
          <c:showBubbleSize val="0"/>
        </c:dLbls>
        <c:gapWidth val="150"/>
        <c:axId val="787084344"/>
        <c:axId val="787086968"/>
      </c:barChart>
      <c:catAx>
        <c:axId val="7870843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87086968"/>
        <c:crosses val="autoZero"/>
        <c:auto val="1"/>
        <c:lblAlgn val="ctr"/>
        <c:lblOffset val="100"/>
        <c:noMultiLvlLbl val="0"/>
      </c:catAx>
      <c:valAx>
        <c:axId val="78708696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8708434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pivotOptions>
    </c:ext>
    <c:ext xmlns:c16="http://schemas.microsoft.com/office/drawing/2014/chart" uri="{E28EC0CA-F0BB-4C9C-879D-F8772B89E7AC}">
      <c16:pivotOptions16>
        <c16:showExpandCollapseFieldButtons val="1"/>
      </c16:pivotOptions16>
    </c:ext>
  </c:extLst>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[Serious Medication Error Trending Q1 and Q2.xlsx]Sheet2!PivotTable8</c:name>
    <c:fmtId val="-1"/>
  </c:pivotSource>
  <c:chart>
    <c:autoTitleDeleted val="1"/>
    <c:pivotFmts>
      <c:pivotFmt>
        <c:idx val="0"/>
        <c:spPr>
          <a:gradFill flip="none" rotWithShape="1">
            <a:gsLst>
              <a:gs pos="0">
                <a:schemeClr val="accent1"/>
              </a:gs>
              <a:gs pos="75000">
                <a:schemeClr val="accent1">
                  <a:lumMod val="60000"/>
                  <a:lumOff val="40000"/>
                </a:schemeClr>
              </a:gs>
              <a:gs pos="51000">
                <a:schemeClr val="accent1">
                  <a:alpha val="75000"/>
                </a:schemeClr>
              </a:gs>
              <a:gs pos="100000">
                <a:schemeClr val="accent1">
                  <a:lumMod val="20000"/>
                  <a:lumOff val="80000"/>
                  <a:alpha val="15000"/>
                </a:schemeClr>
              </a:gs>
            </a:gsLst>
            <a:lin ang="10800000" scaled="1"/>
            <a:tileRect/>
          </a:gradFill>
          <a:ln>
            <a:noFill/>
          </a:ln>
          <a:effectLst/>
        </c:spPr>
        <c:marker>
          <c:symbol val="circle"/>
          <c:size val="6"/>
          <c:spPr>
            <a:gradFill>
              <a:gsLst>
                <a:gs pos="0">
                  <a:schemeClr val="accent1"/>
                </a:gs>
                <a:gs pos="46000">
                  <a:schemeClr val="accent1"/>
                </a:gs>
                <a:gs pos="100000">
                  <a:schemeClr val="accent1">
                    <a:lumMod val="20000"/>
                    <a:lumOff val="80000"/>
                    <a:alpha val="0"/>
                  </a:schemeClr>
                </a:gs>
              </a:gsLst>
              <a:path path="circle">
                <a:fillToRect l="50000" t="-80000" r="50000" b="180000"/>
              </a:path>
            </a:gradFill>
            <a:ln w="9525" cap="flat" cmpd="sng" algn="ctr">
              <a:solidFill>
                <a:schemeClr val="accent1">
                  <a:shade val="95000"/>
                </a:schemeClr>
              </a:solidFill>
              <a:round/>
            </a:ln>
            <a:effectLst/>
          </c:spPr>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
        <c:spPr>
          <a:gradFill flip="none" rotWithShape="1">
            <a:gsLst>
              <a:gs pos="0">
                <a:schemeClr val="accent1"/>
              </a:gs>
              <a:gs pos="75000">
                <a:schemeClr val="accent1">
                  <a:lumMod val="60000"/>
                  <a:lumOff val="40000"/>
                </a:schemeClr>
              </a:gs>
              <a:gs pos="51000">
                <a:schemeClr val="accent1">
                  <a:alpha val="75000"/>
                </a:schemeClr>
              </a:gs>
              <a:gs pos="100000">
                <a:schemeClr val="accent1">
                  <a:lumMod val="20000"/>
                  <a:lumOff val="80000"/>
                  <a:alpha val="15000"/>
                </a:schemeClr>
              </a:gs>
            </a:gsLst>
            <a:lin ang="10800000" scaled="1"/>
            <a:tileRect/>
          </a:gradFill>
          <a:ln>
            <a:noFill/>
          </a:ln>
          <a:effectLst/>
        </c:spPr>
        <c:marker>
          <c:symbol val="circle"/>
          <c:size val="6"/>
          <c:spPr>
            <a:gradFill>
              <a:gsLst>
                <a:gs pos="0">
                  <a:schemeClr val="accent2"/>
                </a:gs>
                <a:gs pos="46000">
                  <a:schemeClr val="accent2"/>
                </a:gs>
                <a:gs pos="100000">
                  <a:schemeClr val="accent2">
                    <a:lumMod val="20000"/>
                    <a:lumOff val="80000"/>
                    <a:alpha val="0"/>
                  </a:schemeClr>
                </a:gs>
              </a:gsLst>
              <a:path path="circle">
                <a:fillToRect l="50000" t="-80000" r="50000" b="180000"/>
              </a:path>
            </a:gradFill>
            <a:ln w="9525" cap="flat" cmpd="sng" algn="ctr">
              <a:solidFill>
                <a:schemeClr val="accent2">
                  <a:shade val="95000"/>
                </a:schemeClr>
              </a:solidFill>
              <a:round/>
            </a:ln>
            <a:effectLst/>
          </c:spPr>
        </c:marker>
        <c:dLbl>
          <c:idx val="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2"/>
        <c:spPr>
          <a:gradFill flip="none" rotWithShape="1">
            <a:gsLst>
              <a:gs pos="0">
                <a:schemeClr val="accent1"/>
              </a:gs>
              <a:gs pos="75000">
                <a:schemeClr val="accent1">
                  <a:lumMod val="60000"/>
                  <a:lumOff val="40000"/>
                </a:schemeClr>
              </a:gs>
              <a:gs pos="51000">
                <a:schemeClr val="accent1">
                  <a:alpha val="75000"/>
                </a:schemeClr>
              </a:gs>
              <a:gs pos="100000">
                <a:schemeClr val="accent1">
                  <a:lumMod val="20000"/>
                  <a:lumOff val="80000"/>
                  <a:alpha val="15000"/>
                </a:schemeClr>
              </a:gs>
            </a:gsLst>
            <a:lin ang="10800000" scaled="1"/>
            <a:tileRect/>
          </a:gradFill>
          <a:ln>
            <a:noFill/>
          </a:ln>
          <a:effectLst/>
        </c:spPr>
        <c:marker>
          <c:symbol val="circle"/>
          <c:size val="6"/>
          <c:spPr>
            <a:gradFill>
              <a:gsLst>
                <a:gs pos="0">
                  <a:schemeClr val="accent3"/>
                </a:gs>
                <a:gs pos="46000">
                  <a:schemeClr val="accent3"/>
                </a:gs>
                <a:gs pos="100000">
                  <a:schemeClr val="accent3">
                    <a:lumMod val="20000"/>
                    <a:lumOff val="80000"/>
                    <a:alpha val="0"/>
                  </a:schemeClr>
                </a:gs>
              </a:gsLst>
              <a:path path="circle">
                <a:fillToRect l="50000" t="-80000" r="50000" b="180000"/>
              </a:path>
            </a:gradFill>
            <a:ln w="9525" cap="flat" cmpd="sng" algn="ctr">
              <a:solidFill>
                <a:schemeClr val="accent3">
                  <a:shade val="95000"/>
                </a:schemeClr>
              </a:solidFill>
              <a:round/>
            </a:ln>
            <a:effectLst/>
          </c:spPr>
        </c:marker>
        <c:dLbl>
          <c:idx val="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3"/>
        <c:spPr>
          <a:gradFill flip="none" rotWithShape="1">
            <a:gsLst>
              <a:gs pos="0">
                <a:schemeClr val="accent1"/>
              </a:gs>
              <a:gs pos="75000">
                <a:schemeClr val="accent1">
                  <a:lumMod val="60000"/>
                  <a:lumOff val="40000"/>
                </a:schemeClr>
              </a:gs>
              <a:gs pos="51000">
                <a:schemeClr val="accent1">
                  <a:alpha val="75000"/>
                </a:schemeClr>
              </a:gs>
              <a:gs pos="100000">
                <a:schemeClr val="accent1">
                  <a:lumMod val="20000"/>
                  <a:lumOff val="80000"/>
                  <a:alpha val="15000"/>
                </a:schemeClr>
              </a:gs>
            </a:gsLst>
            <a:lin ang="10800000" scaled="1"/>
            <a:tileRect/>
          </a:gradFill>
          <a:ln>
            <a:noFill/>
          </a:ln>
          <a:effectLst/>
        </c:spPr>
        <c:marker>
          <c:symbol val="circle"/>
          <c:size val="6"/>
          <c:spPr>
            <a:gradFill>
              <a:gsLst>
                <a:gs pos="0">
                  <a:schemeClr val="accent4"/>
                </a:gs>
                <a:gs pos="46000">
                  <a:schemeClr val="accent4"/>
                </a:gs>
                <a:gs pos="100000">
                  <a:schemeClr val="accent4">
                    <a:lumMod val="20000"/>
                    <a:lumOff val="80000"/>
                    <a:alpha val="0"/>
                  </a:schemeClr>
                </a:gs>
              </a:gsLst>
              <a:path path="circle">
                <a:fillToRect l="50000" t="-80000" r="50000" b="180000"/>
              </a:path>
            </a:gradFill>
            <a:ln w="9525" cap="flat" cmpd="sng" algn="ctr">
              <a:solidFill>
                <a:schemeClr val="accent4">
                  <a:shade val="95000"/>
                </a:schemeClr>
              </a:solidFill>
              <a:round/>
            </a:ln>
            <a:effectLst/>
          </c:spPr>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4"/>
        <c:spPr>
          <a:gradFill flip="none" rotWithShape="1">
            <a:gsLst>
              <a:gs pos="0">
                <a:schemeClr val="accent1"/>
              </a:gs>
              <a:gs pos="75000">
                <a:schemeClr val="accent1">
                  <a:lumMod val="60000"/>
                  <a:lumOff val="40000"/>
                </a:schemeClr>
              </a:gs>
              <a:gs pos="51000">
                <a:schemeClr val="accent1">
                  <a:alpha val="75000"/>
                </a:schemeClr>
              </a:gs>
              <a:gs pos="100000">
                <a:schemeClr val="accent1">
                  <a:lumMod val="20000"/>
                  <a:lumOff val="80000"/>
                  <a:alpha val="15000"/>
                </a:schemeClr>
              </a:gs>
            </a:gsLst>
            <a:lin ang="10800000" scaled="1"/>
            <a:tileRect/>
          </a:gra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5"/>
        <c:spPr>
          <a:gradFill flip="none" rotWithShape="1">
            <a:gsLst>
              <a:gs pos="0">
                <a:schemeClr val="accent1"/>
              </a:gs>
              <a:gs pos="75000">
                <a:schemeClr val="accent1">
                  <a:lumMod val="60000"/>
                  <a:lumOff val="40000"/>
                </a:schemeClr>
              </a:gs>
              <a:gs pos="51000">
                <a:schemeClr val="accent1">
                  <a:alpha val="75000"/>
                </a:schemeClr>
              </a:gs>
              <a:gs pos="100000">
                <a:schemeClr val="accent1">
                  <a:lumMod val="20000"/>
                  <a:lumOff val="80000"/>
                  <a:alpha val="15000"/>
                </a:schemeClr>
              </a:gs>
            </a:gsLst>
            <a:lin ang="10800000" scaled="1"/>
            <a:tileRect/>
          </a:gra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6"/>
        <c:spPr>
          <a:gradFill flip="none" rotWithShape="1">
            <a:gsLst>
              <a:gs pos="0">
                <a:schemeClr val="accent1"/>
              </a:gs>
              <a:gs pos="75000">
                <a:schemeClr val="accent1">
                  <a:lumMod val="60000"/>
                  <a:lumOff val="40000"/>
                </a:schemeClr>
              </a:gs>
              <a:gs pos="51000">
                <a:schemeClr val="accent1">
                  <a:alpha val="75000"/>
                </a:schemeClr>
              </a:gs>
              <a:gs pos="100000">
                <a:schemeClr val="accent1">
                  <a:lumMod val="20000"/>
                  <a:lumOff val="80000"/>
                  <a:alpha val="15000"/>
                </a:schemeClr>
              </a:gs>
            </a:gsLst>
            <a:lin ang="10800000" scaled="1"/>
            <a:tileRect/>
          </a:gra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7"/>
        <c:spPr>
          <a:gradFill flip="none" rotWithShape="1">
            <a:gsLst>
              <a:gs pos="0">
                <a:schemeClr val="accent1"/>
              </a:gs>
              <a:gs pos="75000">
                <a:schemeClr val="accent1">
                  <a:lumMod val="60000"/>
                  <a:lumOff val="40000"/>
                </a:schemeClr>
              </a:gs>
              <a:gs pos="51000">
                <a:schemeClr val="accent1">
                  <a:alpha val="75000"/>
                </a:schemeClr>
              </a:gs>
              <a:gs pos="100000">
                <a:schemeClr val="accent1">
                  <a:lumMod val="20000"/>
                  <a:lumOff val="80000"/>
                  <a:alpha val="15000"/>
                </a:schemeClr>
              </a:gs>
            </a:gsLst>
            <a:lin ang="10800000" scaled="1"/>
            <a:tileRect/>
          </a:gra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8"/>
        <c:spPr>
          <a:gradFill flip="none" rotWithShape="1">
            <a:gsLst>
              <a:gs pos="0">
                <a:schemeClr val="accent1"/>
              </a:gs>
              <a:gs pos="75000">
                <a:schemeClr val="accent1">
                  <a:lumMod val="60000"/>
                  <a:lumOff val="40000"/>
                </a:schemeClr>
              </a:gs>
              <a:gs pos="51000">
                <a:schemeClr val="accent1">
                  <a:alpha val="75000"/>
                </a:schemeClr>
              </a:gs>
              <a:gs pos="100000">
                <a:schemeClr val="accent1">
                  <a:lumMod val="20000"/>
                  <a:lumOff val="80000"/>
                  <a:alpha val="15000"/>
                </a:schemeClr>
              </a:gs>
            </a:gsLst>
            <a:lin ang="10800000" scaled="1"/>
            <a:tileRect/>
          </a:gra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9"/>
        <c:spPr>
          <a:gradFill flip="none" rotWithShape="1">
            <a:gsLst>
              <a:gs pos="0">
                <a:schemeClr val="accent1"/>
              </a:gs>
              <a:gs pos="75000">
                <a:schemeClr val="accent1">
                  <a:lumMod val="60000"/>
                  <a:lumOff val="40000"/>
                </a:schemeClr>
              </a:gs>
              <a:gs pos="51000">
                <a:schemeClr val="accent1">
                  <a:alpha val="75000"/>
                </a:schemeClr>
              </a:gs>
              <a:gs pos="100000">
                <a:schemeClr val="accent1">
                  <a:lumMod val="20000"/>
                  <a:lumOff val="80000"/>
                  <a:alpha val="15000"/>
                </a:schemeClr>
              </a:gs>
            </a:gsLst>
            <a:lin ang="10800000" scaled="1"/>
            <a:tileRect/>
          </a:gra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0"/>
        <c:spPr>
          <a:gradFill flip="none" rotWithShape="1">
            <a:gsLst>
              <a:gs pos="0">
                <a:schemeClr val="accent1"/>
              </a:gs>
              <a:gs pos="75000">
                <a:schemeClr val="accent1">
                  <a:lumMod val="60000"/>
                  <a:lumOff val="40000"/>
                </a:schemeClr>
              </a:gs>
              <a:gs pos="51000">
                <a:schemeClr val="accent1">
                  <a:alpha val="75000"/>
                </a:schemeClr>
              </a:gs>
              <a:gs pos="100000">
                <a:schemeClr val="accent1">
                  <a:lumMod val="20000"/>
                  <a:lumOff val="80000"/>
                  <a:alpha val="15000"/>
                </a:schemeClr>
              </a:gs>
            </a:gsLst>
            <a:lin ang="10800000" scaled="1"/>
            <a:tileRect/>
          </a:gra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1"/>
        <c:spPr>
          <a:gradFill flip="none" rotWithShape="1">
            <a:gsLst>
              <a:gs pos="0">
                <a:schemeClr val="accent1"/>
              </a:gs>
              <a:gs pos="75000">
                <a:schemeClr val="accent1">
                  <a:lumMod val="60000"/>
                  <a:lumOff val="40000"/>
                </a:schemeClr>
              </a:gs>
              <a:gs pos="51000">
                <a:schemeClr val="accent1">
                  <a:alpha val="75000"/>
                </a:schemeClr>
              </a:gs>
              <a:gs pos="100000">
                <a:schemeClr val="accent1">
                  <a:lumMod val="20000"/>
                  <a:lumOff val="80000"/>
                  <a:alpha val="15000"/>
                </a:schemeClr>
              </a:gs>
            </a:gsLst>
            <a:lin ang="10800000" scaled="1"/>
            <a:tileRect/>
          </a:gra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s>
    <c:plotArea>
      <c:layout/>
      <c:barChart>
        <c:barDir val="bar"/>
        <c:grouping val="clustered"/>
        <c:varyColors val="0"/>
        <c:ser>
          <c:idx val="0"/>
          <c:order val="0"/>
          <c:tx>
            <c:strRef>
              <c:f>Sheet2!$B$103:$B$104</c:f>
              <c:strCache>
                <c:ptCount val="1"/>
                <c:pt idx="0">
                  <c:v>Medication for Wrong Person</c:v>
                </c:pt>
              </c:strCache>
            </c:strRef>
          </c:tx>
          <c:spPr>
            <a:gradFill flip="none" rotWithShape="1">
              <a:gsLst>
                <a:gs pos="0">
                  <a:schemeClr val="accent1"/>
                </a:gs>
                <a:gs pos="75000">
                  <a:schemeClr val="accent1">
                    <a:lumMod val="60000"/>
                    <a:lumOff val="40000"/>
                  </a:schemeClr>
                </a:gs>
                <a:gs pos="51000">
                  <a:schemeClr val="accent1">
                    <a:alpha val="75000"/>
                  </a:schemeClr>
                </a:gs>
                <a:gs pos="100000">
                  <a:schemeClr val="accent1">
                    <a:lumMod val="20000"/>
                    <a:lumOff val="80000"/>
                    <a:alpha val="15000"/>
                  </a:schemeClr>
                </a:gs>
              </a:gsLst>
              <a:lin ang="10800000" scaled="1"/>
              <a:tileRect/>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Sheet2!$A$105:$A$114</c:f>
              <c:strCache>
                <c:ptCount val="9"/>
                <c:pt idx="0">
                  <c:v>Failed to follow Doctor's orders</c:v>
                </c:pt>
                <c:pt idx="1">
                  <c:v>Medication for Wrong Person</c:v>
                </c:pt>
                <c:pt idx="2">
                  <c:v>Medication not available</c:v>
                </c:pt>
                <c:pt idx="3">
                  <c:v>Person did not take medication (Self Medication)</c:v>
                </c:pt>
                <c:pt idx="4">
                  <c:v>Person not home (Self Medicating)</c:v>
                </c:pt>
                <c:pt idx="5">
                  <c:v>Person refused medication</c:v>
                </c:pt>
                <c:pt idx="6">
                  <c:v>Pre-poured medication</c:v>
                </c:pt>
                <c:pt idx="7">
                  <c:v>Self medicating unclear in MAR</c:v>
                </c:pt>
                <c:pt idx="8">
                  <c:v>Staff did not give medication</c:v>
                </c:pt>
              </c:strCache>
            </c:strRef>
          </c:cat>
          <c:val>
            <c:numRef>
              <c:f>Sheet2!$B$105:$B$114</c:f>
              <c:numCache>
                <c:formatCode>General</c:formatCode>
                <c:ptCount val="9"/>
                <c:pt idx="1">
                  <c:v>1</c:v>
                </c:pt>
              </c:numCache>
            </c:numRef>
          </c:val>
          <c:extLst>
            <c:ext xmlns:c16="http://schemas.microsoft.com/office/drawing/2014/chart" uri="{C3380CC4-5D6E-409C-BE32-E72D297353CC}">
              <c16:uniqueId val="{00000000-BF9A-46C6-B110-5556475AC0FA}"/>
            </c:ext>
          </c:extLst>
        </c:ser>
        <c:ser>
          <c:idx val="1"/>
          <c:order val="1"/>
          <c:tx>
            <c:strRef>
              <c:f>Sheet2!$C$103:$C$104</c:f>
              <c:strCache>
                <c:ptCount val="1"/>
                <c:pt idx="0">
                  <c:v>Missed Dose/Application/Measure</c:v>
                </c:pt>
              </c:strCache>
            </c:strRef>
          </c:tx>
          <c:spPr>
            <a:gradFill flip="none" rotWithShape="1">
              <a:gsLst>
                <a:gs pos="0">
                  <a:schemeClr val="accent2"/>
                </a:gs>
                <a:gs pos="75000">
                  <a:schemeClr val="accent2">
                    <a:lumMod val="60000"/>
                    <a:lumOff val="40000"/>
                  </a:schemeClr>
                </a:gs>
                <a:gs pos="51000">
                  <a:schemeClr val="accent2">
                    <a:alpha val="75000"/>
                  </a:schemeClr>
                </a:gs>
                <a:gs pos="100000">
                  <a:schemeClr val="accent2">
                    <a:lumMod val="20000"/>
                    <a:lumOff val="80000"/>
                    <a:alpha val="15000"/>
                  </a:schemeClr>
                </a:gs>
              </a:gsLst>
              <a:lin ang="10800000" scaled="1"/>
              <a:tileRect/>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Sheet2!$A$105:$A$114</c:f>
              <c:strCache>
                <c:ptCount val="9"/>
                <c:pt idx="0">
                  <c:v>Failed to follow Doctor's orders</c:v>
                </c:pt>
                <c:pt idx="1">
                  <c:v>Medication for Wrong Person</c:v>
                </c:pt>
                <c:pt idx="2">
                  <c:v>Medication not available</c:v>
                </c:pt>
                <c:pt idx="3">
                  <c:v>Person did not take medication (Self Medication)</c:v>
                </c:pt>
                <c:pt idx="4">
                  <c:v>Person not home (Self Medicating)</c:v>
                </c:pt>
                <c:pt idx="5">
                  <c:v>Person refused medication</c:v>
                </c:pt>
                <c:pt idx="6">
                  <c:v>Pre-poured medication</c:v>
                </c:pt>
                <c:pt idx="7">
                  <c:v>Self medicating unclear in MAR</c:v>
                </c:pt>
                <c:pt idx="8">
                  <c:v>Staff did not give medication</c:v>
                </c:pt>
              </c:strCache>
            </c:strRef>
          </c:cat>
          <c:val>
            <c:numRef>
              <c:f>Sheet2!$C$105:$C$114</c:f>
              <c:numCache>
                <c:formatCode>General</c:formatCode>
                <c:ptCount val="9"/>
                <c:pt idx="0">
                  <c:v>1</c:v>
                </c:pt>
                <c:pt idx="2">
                  <c:v>4</c:v>
                </c:pt>
                <c:pt idx="3">
                  <c:v>1</c:v>
                </c:pt>
                <c:pt idx="4">
                  <c:v>1</c:v>
                </c:pt>
                <c:pt idx="5">
                  <c:v>1</c:v>
                </c:pt>
                <c:pt idx="8">
                  <c:v>1</c:v>
                </c:pt>
              </c:numCache>
            </c:numRef>
          </c:val>
          <c:extLst>
            <c:ext xmlns:c16="http://schemas.microsoft.com/office/drawing/2014/chart" uri="{C3380CC4-5D6E-409C-BE32-E72D297353CC}">
              <c16:uniqueId val="{00000001-BF9A-46C6-B110-5556475AC0FA}"/>
            </c:ext>
          </c:extLst>
        </c:ser>
        <c:ser>
          <c:idx val="2"/>
          <c:order val="2"/>
          <c:tx>
            <c:strRef>
              <c:f>Sheet2!$D$103:$D$104</c:f>
              <c:strCache>
                <c:ptCount val="1"/>
                <c:pt idx="0">
                  <c:v>Pre-poured Medication (violation of TME guidelines)</c:v>
                </c:pt>
              </c:strCache>
            </c:strRef>
          </c:tx>
          <c:spPr>
            <a:gradFill flip="none" rotWithShape="1">
              <a:gsLst>
                <a:gs pos="0">
                  <a:schemeClr val="accent3"/>
                </a:gs>
                <a:gs pos="75000">
                  <a:schemeClr val="accent3">
                    <a:lumMod val="60000"/>
                    <a:lumOff val="40000"/>
                  </a:schemeClr>
                </a:gs>
                <a:gs pos="51000">
                  <a:schemeClr val="accent3">
                    <a:alpha val="75000"/>
                  </a:schemeClr>
                </a:gs>
                <a:gs pos="100000">
                  <a:schemeClr val="accent3">
                    <a:lumMod val="20000"/>
                    <a:lumOff val="80000"/>
                    <a:alpha val="15000"/>
                  </a:schemeClr>
                </a:gs>
              </a:gsLst>
              <a:lin ang="10800000" scaled="1"/>
              <a:tileRect/>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Sheet2!$A$105:$A$114</c:f>
              <c:strCache>
                <c:ptCount val="9"/>
                <c:pt idx="0">
                  <c:v>Failed to follow Doctor's orders</c:v>
                </c:pt>
                <c:pt idx="1">
                  <c:v>Medication for Wrong Person</c:v>
                </c:pt>
                <c:pt idx="2">
                  <c:v>Medication not available</c:v>
                </c:pt>
                <c:pt idx="3">
                  <c:v>Person did not take medication (Self Medication)</c:v>
                </c:pt>
                <c:pt idx="4">
                  <c:v>Person not home (Self Medicating)</c:v>
                </c:pt>
                <c:pt idx="5">
                  <c:v>Person refused medication</c:v>
                </c:pt>
                <c:pt idx="6">
                  <c:v>Pre-poured medication</c:v>
                </c:pt>
                <c:pt idx="7">
                  <c:v>Self medicating unclear in MAR</c:v>
                </c:pt>
                <c:pt idx="8">
                  <c:v>Staff did not give medication</c:v>
                </c:pt>
              </c:strCache>
            </c:strRef>
          </c:cat>
          <c:val>
            <c:numRef>
              <c:f>Sheet2!$D$105:$D$114</c:f>
              <c:numCache>
                <c:formatCode>General</c:formatCode>
                <c:ptCount val="9"/>
                <c:pt idx="6">
                  <c:v>3</c:v>
                </c:pt>
              </c:numCache>
            </c:numRef>
          </c:val>
          <c:extLst>
            <c:ext xmlns:c16="http://schemas.microsoft.com/office/drawing/2014/chart" uri="{C3380CC4-5D6E-409C-BE32-E72D297353CC}">
              <c16:uniqueId val="{00000002-BF9A-46C6-B110-5556475AC0FA}"/>
            </c:ext>
          </c:extLst>
        </c:ser>
        <c:ser>
          <c:idx val="3"/>
          <c:order val="3"/>
          <c:tx>
            <c:strRef>
              <c:f>Sheet2!$E$103:$E$104</c:f>
              <c:strCache>
                <c:ptCount val="1"/>
                <c:pt idx="0">
                  <c:v>Self Medicating Record Keeping</c:v>
                </c:pt>
              </c:strCache>
            </c:strRef>
          </c:tx>
          <c:spPr>
            <a:gradFill flip="none" rotWithShape="1">
              <a:gsLst>
                <a:gs pos="0">
                  <a:schemeClr val="accent4"/>
                </a:gs>
                <a:gs pos="75000">
                  <a:schemeClr val="accent4">
                    <a:lumMod val="60000"/>
                    <a:lumOff val="40000"/>
                  </a:schemeClr>
                </a:gs>
                <a:gs pos="51000">
                  <a:schemeClr val="accent4">
                    <a:alpha val="75000"/>
                  </a:schemeClr>
                </a:gs>
                <a:gs pos="100000">
                  <a:schemeClr val="accent4">
                    <a:lumMod val="20000"/>
                    <a:lumOff val="80000"/>
                    <a:alpha val="15000"/>
                  </a:schemeClr>
                </a:gs>
              </a:gsLst>
              <a:lin ang="10800000" scaled="1"/>
              <a:tileRect/>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Sheet2!$A$105:$A$114</c:f>
              <c:strCache>
                <c:ptCount val="9"/>
                <c:pt idx="0">
                  <c:v>Failed to follow Doctor's orders</c:v>
                </c:pt>
                <c:pt idx="1">
                  <c:v>Medication for Wrong Person</c:v>
                </c:pt>
                <c:pt idx="2">
                  <c:v>Medication not available</c:v>
                </c:pt>
                <c:pt idx="3">
                  <c:v>Person did not take medication (Self Medication)</c:v>
                </c:pt>
                <c:pt idx="4">
                  <c:v>Person not home (Self Medicating)</c:v>
                </c:pt>
                <c:pt idx="5">
                  <c:v>Person refused medication</c:v>
                </c:pt>
                <c:pt idx="6">
                  <c:v>Pre-poured medication</c:v>
                </c:pt>
                <c:pt idx="7">
                  <c:v>Self medicating unclear in MAR</c:v>
                </c:pt>
                <c:pt idx="8">
                  <c:v>Staff did not give medication</c:v>
                </c:pt>
              </c:strCache>
            </c:strRef>
          </c:cat>
          <c:val>
            <c:numRef>
              <c:f>Sheet2!$E$105:$E$114</c:f>
              <c:numCache>
                <c:formatCode>General</c:formatCode>
                <c:ptCount val="9"/>
                <c:pt idx="7">
                  <c:v>1</c:v>
                </c:pt>
              </c:numCache>
            </c:numRef>
          </c:val>
          <c:extLst>
            <c:ext xmlns:c16="http://schemas.microsoft.com/office/drawing/2014/chart" uri="{C3380CC4-5D6E-409C-BE32-E72D297353CC}">
              <c16:uniqueId val="{00000003-BF9A-46C6-B110-5556475AC0FA}"/>
            </c:ext>
          </c:extLst>
        </c:ser>
        <c:dLbls>
          <c:dLblPos val="outEnd"/>
          <c:showLegendKey val="0"/>
          <c:showVal val="1"/>
          <c:showCatName val="0"/>
          <c:showSerName val="0"/>
          <c:showPercent val="0"/>
          <c:showBubbleSize val="0"/>
        </c:dLbls>
        <c:gapWidth val="50"/>
        <c:overlap val="-58"/>
        <c:axId val="464864272"/>
        <c:axId val="464864600"/>
      </c:barChart>
      <c:catAx>
        <c:axId val="464864272"/>
        <c:scaling>
          <c:orientation val="minMax"/>
        </c:scaling>
        <c:delete val="0"/>
        <c:axPos val="l"/>
        <c:numFmt formatCode="General" sourceLinked="1"/>
        <c:majorTickMark val="none"/>
        <c:minorTickMark val="none"/>
        <c:tickLblPos val="nextTo"/>
        <c:spPr>
          <a:noFill/>
          <a:ln w="19050" cap="flat" cmpd="sng" algn="ctr">
            <a:solidFill>
              <a:schemeClr val="tx1">
                <a:lumMod val="15000"/>
                <a:lumOff val="85000"/>
              </a:schemeClr>
            </a:solidFill>
            <a:round/>
            <a:headEnd type="none" w="sm" len="sm"/>
            <a:tailEnd type="none" w="sm" len="sm"/>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64864600"/>
        <c:crosses val="autoZero"/>
        <c:auto val="1"/>
        <c:lblAlgn val="ctr"/>
        <c:lblOffset val="100"/>
        <c:noMultiLvlLbl val="0"/>
      </c:catAx>
      <c:valAx>
        <c:axId val="464864600"/>
        <c:scaling>
          <c:orientation val="minMax"/>
        </c:scaling>
        <c:delete val="0"/>
        <c:axPos val="b"/>
        <c:majorGridlines>
          <c:spPr>
            <a:ln w="9525" cap="flat" cmpd="sng" algn="ctr">
              <a:gradFill>
                <a:gsLst>
                  <a:gs pos="99000">
                    <a:schemeClr val="tx1">
                      <a:lumMod val="25000"/>
                      <a:lumOff val="75000"/>
                    </a:schemeClr>
                  </a:gs>
                  <a:gs pos="0">
                    <a:schemeClr val="tx1">
                      <a:lumMod val="15000"/>
                      <a:lumOff val="85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64864272"/>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pivotOptions>
    </c:ext>
    <c:ext xmlns:c16="http://schemas.microsoft.com/office/drawing/2014/chart" uri="{E28EC0CA-F0BB-4C9C-879D-F8772B89E7AC}">
      <c16:pivotOptions16>
        <c16:showExpandCollapseFieldButtons val="1"/>
      </c16:pivotOptions16>
    </c:ext>
  </c:extLst>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[Serious Medication Error Trending Q1 and Q2.xlsx]Sheet2!PivotTable35</c:name>
    <c:fmtId val="-1"/>
  </c:pivotSource>
  <c:chart>
    <c:autoTitleDeleted val="1"/>
    <c:pivotFmts>
      <c:pivotFmt>
        <c:idx val="0"/>
        <c:spPr>
          <a:solidFill>
            <a:schemeClr val="accent1"/>
          </a:solidFill>
          <a:ln>
            <a:noFill/>
          </a:ln>
          <a:effectLst/>
        </c:spPr>
        <c:marker>
          <c:symbol val="circle"/>
          <c:size val="5"/>
          <c:spPr>
            <a:solidFill>
              <a:schemeClr val="accent1"/>
            </a:solidFill>
            <a:ln w="9525">
              <a:solidFill>
                <a:schemeClr val="accent1"/>
              </a:solidFill>
            </a:ln>
            <a:effectLst/>
          </c:spPr>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circle"/>
          <c:size val="5"/>
          <c:spPr>
            <a:solidFill>
              <a:schemeClr val="accent2"/>
            </a:solidFill>
            <a:ln w="9525">
              <a:solidFill>
                <a:schemeClr val="accent2"/>
              </a:solidFill>
            </a:ln>
            <a:effectLst/>
          </c:spPr>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circle"/>
          <c:size val="5"/>
          <c:spPr>
            <a:solidFill>
              <a:schemeClr val="accent3"/>
            </a:solidFill>
            <a:ln w="9525">
              <a:solidFill>
                <a:schemeClr val="accent3"/>
              </a:solidFill>
            </a:ln>
            <a:effectLst/>
          </c:spPr>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extLst>
            <c:ext xmlns:c15="http://schemas.microsoft.com/office/drawing/2012/chart" uri="{CE6537A1-D6FC-4f65-9D91-7224C49458BB}"/>
          </c:extLst>
        </c:dLbl>
      </c:pivotFmt>
      <c:pivotFmt>
        <c:idx val="3"/>
        <c:spPr>
          <a:solidFill>
            <a:schemeClr val="accent1"/>
          </a:solidFill>
          <a:ln>
            <a:noFill/>
          </a:ln>
          <a:effectLst/>
        </c:spPr>
        <c:marker>
          <c:symbol val="circle"/>
          <c:size val="5"/>
          <c:spPr>
            <a:solidFill>
              <a:schemeClr val="accent4"/>
            </a:solidFill>
            <a:ln w="9525">
              <a:solidFill>
                <a:schemeClr val="accent4"/>
              </a:solidFill>
            </a:ln>
            <a:effectLst/>
          </c:spPr>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extLst>
            <c:ext xmlns:c15="http://schemas.microsoft.com/office/drawing/2012/chart" uri="{CE6537A1-D6FC-4f65-9D91-7224C49458BB}"/>
          </c:extLst>
        </c:dLbl>
      </c:pivotFmt>
      <c:pivotFmt>
        <c:idx val="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extLst>
            <c:ext xmlns:c15="http://schemas.microsoft.com/office/drawing/2012/chart" uri="{CE6537A1-D6FC-4f65-9D91-7224C49458BB}"/>
          </c:extLst>
        </c:dLbl>
      </c:pivotFmt>
      <c:pivotFmt>
        <c:idx val="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extLst>
            <c:ext xmlns:c15="http://schemas.microsoft.com/office/drawing/2012/chart" uri="{CE6537A1-D6FC-4f65-9D91-7224C49458BB}"/>
          </c:extLst>
        </c:dLbl>
      </c:pivotFmt>
      <c:pivotFmt>
        <c:idx val="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extLst>
            <c:ext xmlns:c15="http://schemas.microsoft.com/office/drawing/2012/chart" uri="{CE6537A1-D6FC-4f65-9D91-7224C49458BB}"/>
          </c:extLst>
        </c:dLbl>
      </c:pivotFmt>
      <c:pivotFmt>
        <c:idx val="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extLst>
            <c:ext xmlns:c15="http://schemas.microsoft.com/office/drawing/2012/chart" uri="{CE6537A1-D6FC-4f65-9D91-7224C49458BB}"/>
          </c:extLst>
        </c:dLbl>
      </c:pivotFmt>
      <c:pivotFmt>
        <c:idx val="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extLst>
            <c:ext xmlns:c15="http://schemas.microsoft.com/office/drawing/2012/chart" uri="{CE6537A1-D6FC-4f65-9D91-7224C49458BB}"/>
          </c:extLst>
        </c:dLbl>
      </c:pivotFmt>
      <c:pivotFmt>
        <c:idx val="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extLst>
            <c:ext xmlns:c15="http://schemas.microsoft.com/office/drawing/2012/chart" uri="{CE6537A1-D6FC-4f65-9D91-7224C49458BB}"/>
          </c:extLst>
        </c:dLbl>
      </c:pivotFmt>
      <c:pivotFmt>
        <c:idx val="1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extLst>
            <c:ext xmlns:c15="http://schemas.microsoft.com/office/drawing/2012/chart" uri="{CE6537A1-D6FC-4f65-9D91-7224C49458BB}"/>
          </c:extLst>
        </c:dLbl>
      </c:pivotFmt>
      <c:pivotFmt>
        <c:idx val="1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extLst>
            <c:ext xmlns:c15="http://schemas.microsoft.com/office/drawing/2012/chart" uri="{CE6537A1-D6FC-4f65-9D91-7224C49458BB}"/>
          </c:extLst>
        </c:dLbl>
      </c:pivotFmt>
    </c:pivotFmts>
    <c:plotArea>
      <c:layout/>
      <c:barChart>
        <c:barDir val="bar"/>
        <c:grouping val="clustered"/>
        <c:varyColors val="0"/>
        <c:ser>
          <c:idx val="0"/>
          <c:order val="0"/>
          <c:tx>
            <c:strRef>
              <c:f>Sheet2!$B$269:$B$270</c:f>
              <c:strCache>
                <c:ptCount val="1"/>
                <c:pt idx="0">
                  <c:v>Medication for Wrong Person</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Sheet2!$A$271:$A$275</c:f>
              <c:strCache>
                <c:ptCount val="4"/>
                <c:pt idx="0">
                  <c:v>Administrative closure</c:v>
                </c:pt>
                <c:pt idx="1">
                  <c:v>Open</c:v>
                </c:pt>
                <c:pt idx="2">
                  <c:v>Resolved-No Abuse or Neglect Found</c:v>
                </c:pt>
                <c:pt idx="3">
                  <c:v>Substantiated for Neglect</c:v>
                </c:pt>
              </c:strCache>
            </c:strRef>
          </c:cat>
          <c:val>
            <c:numRef>
              <c:f>Sheet2!$B$271:$B$275</c:f>
              <c:numCache>
                <c:formatCode>General</c:formatCode>
                <c:ptCount val="4"/>
                <c:pt idx="1">
                  <c:v>1</c:v>
                </c:pt>
              </c:numCache>
            </c:numRef>
          </c:val>
          <c:extLst>
            <c:ext xmlns:c16="http://schemas.microsoft.com/office/drawing/2014/chart" uri="{C3380CC4-5D6E-409C-BE32-E72D297353CC}">
              <c16:uniqueId val="{00000000-3217-41AF-8FB9-F69CE8557DC5}"/>
            </c:ext>
          </c:extLst>
        </c:ser>
        <c:ser>
          <c:idx val="1"/>
          <c:order val="1"/>
          <c:tx>
            <c:strRef>
              <c:f>Sheet2!$C$269:$C$270</c:f>
              <c:strCache>
                <c:ptCount val="1"/>
                <c:pt idx="0">
                  <c:v>Missed Dose/Application/Measure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Sheet2!$A$271:$A$275</c:f>
              <c:strCache>
                <c:ptCount val="4"/>
                <c:pt idx="0">
                  <c:v>Administrative closure</c:v>
                </c:pt>
                <c:pt idx="1">
                  <c:v>Open</c:v>
                </c:pt>
                <c:pt idx="2">
                  <c:v>Resolved-No Abuse or Neglect Found</c:v>
                </c:pt>
                <c:pt idx="3">
                  <c:v>Substantiated for Neglect</c:v>
                </c:pt>
              </c:strCache>
            </c:strRef>
          </c:cat>
          <c:val>
            <c:numRef>
              <c:f>Sheet2!$C$271:$C$275</c:f>
              <c:numCache>
                <c:formatCode>General</c:formatCode>
                <c:ptCount val="4"/>
                <c:pt idx="0">
                  <c:v>3</c:v>
                </c:pt>
                <c:pt idx="2">
                  <c:v>5</c:v>
                </c:pt>
                <c:pt idx="3">
                  <c:v>1</c:v>
                </c:pt>
              </c:numCache>
            </c:numRef>
          </c:val>
          <c:extLst>
            <c:ext xmlns:c16="http://schemas.microsoft.com/office/drawing/2014/chart" uri="{C3380CC4-5D6E-409C-BE32-E72D297353CC}">
              <c16:uniqueId val="{00000001-3217-41AF-8FB9-F69CE8557DC5}"/>
            </c:ext>
          </c:extLst>
        </c:ser>
        <c:ser>
          <c:idx val="2"/>
          <c:order val="2"/>
          <c:tx>
            <c:strRef>
              <c:f>Sheet2!$D$269:$D$270</c:f>
              <c:strCache>
                <c:ptCount val="1"/>
                <c:pt idx="0">
                  <c:v>Pre-poured Medication (violation of TME guidelines)</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Sheet2!$A$271:$A$275</c:f>
              <c:strCache>
                <c:ptCount val="4"/>
                <c:pt idx="0">
                  <c:v>Administrative closure</c:v>
                </c:pt>
                <c:pt idx="1">
                  <c:v>Open</c:v>
                </c:pt>
                <c:pt idx="2">
                  <c:v>Resolved-No Abuse or Neglect Found</c:v>
                </c:pt>
                <c:pt idx="3">
                  <c:v>Substantiated for Neglect</c:v>
                </c:pt>
              </c:strCache>
            </c:strRef>
          </c:cat>
          <c:val>
            <c:numRef>
              <c:f>Sheet2!$D$271:$D$275</c:f>
              <c:numCache>
                <c:formatCode>General</c:formatCode>
                <c:ptCount val="4"/>
                <c:pt idx="2">
                  <c:v>3</c:v>
                </c:pt>
              </c:numCache>
            </c:numRef>
          </c:val>
          <c:extLst>
            <c:ext xmlns:c16="http://schemas.microsoft.com/office/drawing/2014/chart" uri="{C3380CC4-5D6E-409C-BE32-E72D297353CC}">
              <c16:uniqueId val="{00000002-3217-41AF-8FB9-F69CE8557DC5}"/>
            </c:ext>
          </c:extLst>
        </c:ser>
        <c:ser>
          <c:idx val="3"/>
          <c:order val="3"/>
          <c:tx>
            <c:strRef>
              <c:f>Sheet2!$E$269:$E$270</c:f>
              <c:strCache>
                <c:ptCount val="1"/>
                <c:pt idx="0">
                  <c:v>Self Medicating Record Keeping</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Sheet2!$A$271:$A$275</c:f>
              <c:strCache>
                <c:ptCount val="4"/>
                <c:pt idx="0">
                  <c:v>Administrative closure</c:v>
                </c:pt>
                <c:pt idx="1">
                  <c:v>Open</c:v>
                </c:pt>
                <c:pt idx="2">
                  <c:v>Resolved-No Abuse or Neglect Found</c:v>
                </c:pt>
                <c:pt idx="3">
                  <c:v>Substantiated for Neglect</c:v>
                </c:pt>
              </c:strCache>
            </c:strRef>
          </c:cat>
          <c:val>
            <c:numRef>
              <c:f>Sheet2!$E$271:$E$275</c:f>
              <c:numCache>
                <c:formatCode>General</c:formatCode>
                <c:ptCount val="4"/>
                <c:pt idx="2">
                  <c:v>1</c:v>
                </c:pt>
              </c:numCache>
            </c:numRef>
          </c:val>
          <c:extLst>
            <c:ext xmlns:c16="http://schemas.microsoft.com/office/drawing/2014/chart" uri="{C3380CC4-5D6E-409C-BE32-E72D297353CC}">
              <c16:uniqueId val="{00000003-3217-41AF-8FB9-F69CE8557DC5}"/>
            </c:ext>
          </c:extLst>
        </c:ser>
        <c:dLbls>
          <c:dLblPos val="inEnd"/>
          <c:showLegendKey val="0"/>
          <c:showVal val="1"/>
          <c:showCatName val="0"/>
          <c:showSerName val="0"/>
          <c:showPercent val="0"/>
          <c:showBubbleSize val="0"/>
        </c:dLbls>
        <c:gapWidth val="50"/>
        <c:axId val="309503528"/>
        <c:axId val="309500248"/>
      </c:barChart>
      <c:catAx>
        <c:axId val="30950352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09500248"/>
        <c:crosses val="autoZero"/>
        <c:auto val="1"/>
        <c:lblAlgn val="ctr"/>
        <c:lblOffset val="100"/>
        <c:noMultiLvlLbl val="0"/>
      </c:catAx>
      <c:valAx>
        <c:axId val="309500248"/>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 of Incidents</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09503528"/>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pivotOptions>
    </c:ext>
    <c:ext xmlns:c16="http://schemas.microsoft.com/office/drawing/2014/chart" uri="{E28EC0CA-F0BB-4C9C-879D-F8772B89E7AC}">
      <c16:pivotOptions16>
        <c16:showExpandCollapseFieldButtons val="1"/>
      </c16:pivotOptions16>
    </c:ext>
  </c:extLst>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3">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19050" cap="flat" cmpd="sng" algn="ctr">
        <a:solidFill>
          <a:schemeClr val="tx1">
            <a:lumMod val="15000"/>
            <a:lumOff val="85000"/>
          </a:schemeClr>
        </a:solidFill>
        <a:round/>
        <a:headEnd type="none" w="sm" len="sm"/>
        <a:tailEnd type="none" w="sm" len="sm"/>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bg1"/>
    </cs:fontRef>
    <cs:spPr>
      <a:solidFill>
        <a:schemeClr val="tx1">
          <a:lumMod val="50000"/>
          <a:lumOff val="50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10800000" scaled="1"/>
        <a:tileRect/>
      </a:gradFill>
    </cs:spPr>
  </cs:dataPoint>
  <cs:dataPoint3D>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10800000" scaled="1"/>
        <a:tileRect/>
      </a:gradFill>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gradFill>
        <a:gsLst>
          <a:gs pos="0">
            <a:schemeClr val="phClr"/>
          </a:gs>
          <a:gs pos="46000">
            <a:schemeClr val="phClr"/>
          </a:gs>
          <a:gs pos="100000">
            <a:schemeClr val="phClr">
              <a:lumMod val="20000"/>
              <a:lumOff val="80000"/>
              <a:alpha val="0"/>
            </a:schemeClr>
          </a:gs>
        </a:gsLst>
        <a:path path="circle">
          <a:fillToRect l="50000" t="-80000" r="50000" b="180000"/>
        </a:path>
      </a:gradFill>
      <a:ln w="9525" cap="flat" cmpd="sng" algn="ctr">
        <a:solidFill>
          <a:schemeClr val="phClr">
            <a:shade val="95000"/>
          </a:scheme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99000">
              <a:schemeClr val="tx1">
                <a:lumMod val="25000"/>
                <a:lumOff val="75000"/>
              </a:schemeClr>
            </a:gs>
            <a:gs pos="0">
              <a:schemeClr val="tx1">
                <a:lumMod val="15000"/>
                <a:lumOff val="85000"/>
              </a:schemeClr>
            </a:gs>
          </a:gsLst>
          <a:lin ang="5400000" scaled="0"/>
        </a:gradFill>
        <a:round/>
      </a:ln>
    </cs:spPr>
  </cs:gridlineMajor>
  <cs:gridlineMinor>
    <cs:lnRef idx="0"/>
    <cs:fillRef idx="0"/>
    <cs:effectRef idx="0"/>
    <cs:fontRef idx="minor">
      <a:schemeClr val="dk1"/>
    </cs:fontRef>
    <cs:spPr>
      <a:ln w="9525" cap="flat" cmpd="sng" algn="ctr">
        <a:gradFill>
          <a:gsLst>
            <a:gs pos="100000">
              <a:schemeClr val="tx1">
                <a:lumMod val="15000"/>
                <a:lumOff val="85000"/>
              </a:schemeClr>
            </a:gs>
            <a:gs pos="0">
              <a:schemeClr val="tx1">
                <a:lumMod val="5000"/>
                <a:lumOff val="95000"/>
              </a:schemeClr>
            </a:gs>
          </a:gsLst>
          <a:lin ang="5400000" scaled="0"/>
        </a:gradFill>
        <a:round/>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headEnd type="none" w="sm" len="sm"/>
        <a:tailEnd type="none" w="sm" len="sm"/>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800" b="1" kern="1200" cap="all" spc="5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3CF284-510D-463F-A92F-C013DE8EB234}" type="datetimeFigureOut">
              <a:rPr lang="en-US" smtClean="0"/>
              <a:t>7/2/2019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7C6E2E-F5EA-42FD-A4D1-6F3F28F21BA0}" type="slidenum">
              <a:rPr lang="en-US" smtClean="0"/>
              <a:t>‹#›</a:t>
            </a:fld>
            <a:endParaRPr lang="en-US"/>
          </a:p>
        </p:txBody>
      </p:sp>
    </p:spTree>
    <p:extLst>
      <p:ext uri="{BB962C8B-B14F-4D97-AF65-F5344CB8AC3E}">
        <p14:creationId xmlns:p14="http://schemas.microsoft.com/office/powerpoint/2010/main" val="4904244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dirty="0"/>
              <a:t> </a:t>
            </a:r>
          </a:p>
        </p:txBody>
      </p:sp>
      <p:sp>
        <p:nvSpPr>
          <p:cNvPr id="4" name="Slide Number Placeholder 3"/>
          <p:cNvSpPr>
            <a:spLocks noGrp="1"/>
          </p:cNvSpPr>
          <p:nvPr>
            <p:ph type="sldNum" sz="quarter" idx="10"/>
          </p:nvPr>
        </p:nvSpPr>
        <p:spPr/>
        <p:txBody>
          <a:bodyPr/>
          <a:lstStyle/>
          <a:p>
            <a:fld id="{55B810AC-92B2-C843-AD7B-EBCA31EF58C3}" type="slidenum">
              <a:rPr lang="en-US" smtClean="0"/>
              <a:pPr/>
              <a:t>1</a:t>
            </a:fld>
            <a:endParaRPr lang="en-US" dirty="0"/>
          </a:p>
        </p:txBody>
      </p:sp>
    </p:spTree>
    <p:extLst>
      <p:ext uri="{BB962C8B-B14F-4D97-AF65-F5344CB8AC3E}">
        <p14:creationId xmlns:p14="http://schemas.microsoft.com/office/powerpoint/2010/main" val="1401574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t>Data from DDS, MCIS.  Incidents represents 636 people; two (2) people had 10 incidents; one (1) person had 11 and the other person had 25 incidents (2 providers)  pull data</a:t>
            </a:r>
            <a:r>
              <a:rPr lang="en-US" sz="1200" baseline="0" dirty="0"/>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a:t>Male 1492</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a:t>Female 915</a:t>
            </a:r>
            <a:endParaRPr lang="en-US" sz="1200"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t>Add total for FY18</a:t>
            </a:r>
          </a:p>
          <a:p>
            <a:endParaRPr lang="en-US" dirty="0"/>
          </a:p>
        </p:txBody>
      </p:sp>
      <p:sp>
        <p:nvSpPr>
          <p:cNvPr id="4" name="Slide Number Placeholder 3"/>
          <p:cNvSpPr>
            <a:spLocks noGrp="1"/>
          </p:cNvSpPr>
          <p:nvPr>
            <p:ph type="sldNum" sz="quarter" idx="10"/>
          </p:nvPr>
        </p:nvSpPr>
        <p:spPr/>
        <p:txBody>
          <a:bodyPr/>
          <a:lstStyle/>
          <a:p>
            <a:fld id="{A17C6E2E-F5EA-42FD-A4D1-6F3F28F21BA0}" type="slidenum">
              <a:rPr lang="en-US" smtClean="0"/>
              <a:t>3</a:t>
            </a:fld>
            <a:endParaRPr lang="en-US"/>
          </a:p>
        </p:txBody>
      </p:sp>
    </p:spTree>
    <p:extLst>
      <p:ext uri="{BB962C8B-B14F-4D97-AF65-F5344CB8AC3E}">
        <p14:creationId xmlns:p14="http://schemas.microsoft.com/office/powerpoint/2010/main" val="4005220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dianne</a:t>
            </a:r>
            <a:endParaRPr lang="en-US" dirty="0"/>
          </a:p>
        </p:txBody>
      </p:sp>
      <p:sp>
        <p:nvSpPr>
          <p:cNvPr id="4" name="Slide Number Placeholder 3"/>
          <p:cNvSpPr>
            <a:spLocks noGrp="1"/>
          </p:cNvSpPr>
          <p:nvPr>
            <p:ph type="sldNum" sz="quarter" idx="10"/>
          </p:nvPr>
        </p:nvSpPr>
        <p:spPr/>
        <p:txBody>
          <a:bodyPr/>
          <a:lstStyle/>
          <a:p>
            <a:fld id="{A17C6E2E-F5EA-42FD-A4D1-6F3F28F21BA0}" type="slidenum">
              <a:rPr lang="en-US" smtClean="0"/>
              <a:t>4</a:t>
            </a:fld>
            <a:endParaRPr lang="en-US"/>
          </a:p>
        </p:txBody>
      </p:sp>
    </p:spTree>
    <p:extLst>
      <p:ext uri="{BB962C8B-B14F-4D97-AF65-F5344CB8AC3E}">
        <p14:creationId xmlns:p14="http://schemas.microsoft.com/office/powerpoint/2010/main" val="35396488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Dianne – add performance from </a:t>
            </a:r>
            <a:r>
              <a:rPr lang="en-US" dirty="0" err="1"/>
              <a:t>befofre</a:t>
            </a:r>
            <a:endParaRPr lang="en-US" dirty="0"/>
          </a:p>
        </p:txBody>
      </p:sp>
      <p:sp>
        <p:nvSpPr>
          <p:cNvPr id="4" name="Slide Number Placeholder 3"/>
          <p:cNvSpPr>
            <a:spLocks noGrp="1"/>
          </p:cNvSpPr>
          <p:nvPr>
            <p:ph type="sldNum" sz="quarter" idx="10"/>
          </p:nvPr>
        </p:nvSpPr>
        <p:spPr/>
        <p:txBody>
          <a:bodyPr/>
          <a:lstStyle/>
          <a:p>
            <a:fld id="{A17C6E2E-F5EA-42FD-A4D1-6F3F28F21BA0}" type="slidenum">
              <a:rPr lang="en-US" smtClean="0"/>
              <a:t>5</a:t>
            </a:fld>
            <a:endParaRPr lang="en-US"/>
          </a:p>
        </p:txBody>
      </p:sp>
    </p:spTree>
    <p:extLst>
      <p:ext uri="{BB962C8B-B14F-4D97-AF65-F5344CB8AC3E}">
        <p14:creationId xmlns:p14="http://schemas.microsoft.com/office/powerpoint/2010/main" val="39954893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greg</a:t>
            </a:r>
            <a:endParaRPr lang="en-US" dirty="0"/>
          </a:p>
        </p:txBody>
      </p:sp>
      <p:sp>
        <p:nvSpPr>
          <p:cNvPr id="4" name="Slide Number Placeholder 3"/>
          <p:cNvSpPr>
            <a:spLocks noGrp="1"/>
          </p:cNvSpPr>
          <p:nvPr>
            <p:ph type="sldNum" sz="quarter" idx="10"/>
          </p:nvPr>
        </p:nvSpPr>
        <p:spPr/>
        <p:txBody>
          <a:bodyPr/>
          <a:lstStyle/>
          <a:p>
            <a:fld id="{A17C6E2E-F5EA-42FD-A4D1-6F3F28F21BA0}" type="slidenum">
              <a:rPr lang="en-US" smtClean="0"/>
              <a:t>6</a:t>
            </a:fld>
            <a:endParaRPr lang="en-US"/>
          </a:p>
        </p:txBody>
      </p:sp>
    </p:spTree>
    <p:extLst>
      <p:ext uri="{BB962C8B-B14F-4D97-AF65-F5344CB8AC3E}">
        <p14:creationId xmlns:p14="http://schemas.microsoft.com/office/powerpoint/2010/main" val="28209181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7C6E2E-F5EA-42FD-A4D1-6F3F28F21BA0}" type="slidenum">
              <a:rPr lang="en-US" smtClean="0"/>
              <a:t>7</a:t>
            </a:fld>
            <a:endParaRPr lang="en-US"/>
          </a:p>
        </p:txBody>
      </p:sp>
    </p:spTree>
    <p:extLst>
      <p:ext uri="{BB962C8B-B14F-4D97-AF65-F5344CB8AC3E}">
        <p14:creationId xmlns:p14="http://schemas.microsoft.com/office/powerpoint/2010/main" val="17518877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Fy18 95 SRIs</a:t>
            </a:r>
            <a:r>
              <a:rPr lang="en-US" baseline="0" dirty="0"/>
              <a:t> </a:t>
            </a:r>
            <a:r>
              <a:rPr lang="en-US" dirty="0"/>
              <a:t>and fy19 128</a:t>
            </a:r>
          </a:p>
        </p:txBody>
      </p:sp>
      <p:sp>
        <p:nvSpPr>
          <p:cNvPr id="4" name="Slide Number Placeholder 3"/>
          <p:cNvSpPr>
            <a:spLocks noGrp="1"/>
          </p:cNvSpPr>
          <p:nvPr>
            <p:ph type="sldNum" sz="quarter" idx="10"/>
          </p:nvPr>
        </p:nvSpPr>
        <p:spPr/>
        <p:txBody>
          <a:bodyPr/>
          <a:lstStyle/>
          <a:p>
            <a:fld id="{A17C6E2E-F5EA-42FD-A4D1-6F3F28F21BA0}" type="slidenum">
              <a:rPr lang="en-US" smtClean="0"/>
              <a:t>8</a:t>
            </a:fld>
            <a:endParaRPr lang="en-US"/>
          </a:p>
        </p:txBody>
      </p:sp>
    </p:spTree>
    <p:extLst>
      <p:ext uri="{BB962C8B-B14F-4D97-AF65-F5344CB8AC3E}">
        <p14:creationId xmlns:p14="http://schemas.microsoft.com/office/powerpoint/2010/main" val="7003559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345BA5-4A0F-4B9B-8AED-5B4614D89E00}" type="slidenum">
              <a:rPr lang="en-US" smtClean="0"/>
              <a:t>‹#›</a:t>
            </a:fld>
            <a:endParaRPr lang="en-US"/>
          </a:p>
        </p:txBody>
      </p:sp>
    </p:spTree>
    <p:extLst>
      <p:ext uri="{BB962C8B-B14F-4D97-AF65-F5344CB8AC3E}">
        <p14:creationId xmlns:p14="http://schemas.microsoft.com/office/powerpoint/2010/main" val="7036597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345BA5-4A0F-4B9B-8AED-5B4614D89E00}" type="slidenum">
              <a:rPr lang="en-US" smtClean="0"/>
              <a:t>‹#›</a:t>
            </a:fld>
            <a:endParaRPr lang="en-US"/>
          </a:p>
        </p:txBody>
      </p:sp>
    </p:spTree>
    <p:extLst>
      <p:ext uri="{BB962C8B-B14F-4D97-AF65-F5344CB8AC3E}">
        <p14:creationId xmlns:p14="http://schemas.microsoft.com/office/powerpoint/2010/main" val="189263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345BA5-4A0F-4B9B-8AED-5B4614D89E00}" type="slidenum">
              <a:rPr lang="en-US" smtClean="0"/>
              <a:t>‹#›</a:t>
            </a:fld>
            <a:endParaRPr lang="en-US"/>
          </a:p>
        </p:txBody>
      </p:sp>
    </p:spTree>
    <p:extLst>
      <p:ext uri="{BB962C8B-B14F-4D97-AF65-F5344CB8AC3E}">
        <p14:creationId xmlns:p14="http://schemas.microsoft.com/office/powerpoint/2010/main" val="27743420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15" name="Rectangle 14"/>
          <p:cNvSpPr/>
          <p:nvPr userDrawn="1"/>
        </p:nvSpPr>
        <p:spPr>
          <a:xfrm>
            <a:off x="0" y="702733"/>
            <a:ext cx="9144000" cy="6155267"/>
          </a:xfrm>
          <a:prstGeom prst="rect">
            <a:avLst/>
          </a:prstGeom>
          <a:solidFill>
            <a:srgbClr val="C400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 name="Oval 15"/>
          <p:cNvSpPr/>
          <p:nvPr userDrawn="1"/>
        </p:nvSpPr>
        <p:spPr>
          <a:xfrm rot="1112321">
            <a:off x="-1085917" y="-1716455"/>
            <a:ext cx="12657749" cy="5186394"/>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2" name="Picture 11" descr="14160DDSS_logo_DDSfinal.png"/>
          <p:cNvPicPr>
            <a:picLocks noChangeAspect="1"/>
          </p:cNvPicPr>
          <p:nvPr userDrawn="1"/>
        </p:nvPicPr>
        <p:blipFill>
          <a:blip r:embed="rId2"/>
          <a:stretch>
            <a:fillRect/>
          </a:stretch>
        </p:blipFill>
        <p:spPr>
          <a:xfrm>
            <a:off x="7490778" y="486713"/>
            <a:ext cx="1242490" cy="1533172"/>
          </a:xfrm>
          <a:prstGeom prst="rect">
            <a:avLst/>
          </a:prstGeom>
        </p:spPr>
      </p:pic>
      <p:sp>
        <p:nvSpPr>
          <p:cNvPr id="13" name="Rectangle 12"/>
          <p:cNvSpPr/>
          <p:nvPr userDrawn="1"/>
        </p:nvSpPr>
        <p:spPr>
          <a:xfrm>
            <a:off x="7208648" y="0"/>
            <a:ext cx="1944496" cy="294162"/>
          </a:xfrm>
          <a:prstGeom prst="rect">
            <a:avLst/>
          </a:prstGeom>
          <a:solidFill>
            <a:srgbClr val="C400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Rectangle 13"/>
          <p:cNvSpPr/>
          <p:nvPr userDrawn="1"/>
        </p:nvSpPr>
        <p:spPr>
          <a:xfrm>
            <a:off x="0" y="0"/>
            <a:ext cx="7208648" cy="294162"/>
          </a:xfrm>
          <a:prstGeom prst="rect">
            <a:avLst/>
          </a:prstGeom>
          <a:solidFill>
            <a:srgbClr val="011F4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7570447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5" name="Rectangle 14"/>
          <p:cNvSpPr/>
          <p:nvPr userDrawn="1"/>
        </p:nvSpPr>
        <p:spPr>
          <a:xfrm>
            <a:off x="0" y="702733"/>
            <a:ext cx="9144000" cy="6155267"/>
          </a:xfrm>
          <a:prstGeom prst="rect">
            <a:avLst/>
          </a:prstGeom>
          <a:solidFill>
            <a:srgbClr val="C400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endParaRPr>
          </a:p>
        </p:txBody>
      </p:sp>
      <p:sp>
        <p:nvSpPr>
          <p:cNvPr id="16" name="Oval 15"/>
          <p:cNvSpPr/>
          <p:nvPr userDrawn="1"/>
        </p:nvSpPr>
        <p:spPr>
          <a:xfrm rot="1112321">
            <a:off x="-1085917" y="-1716455"/>
            <a:ext cx="12657749" cy="5186394"/>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endParaRPr>
          </a:p>
        </p:txBody>
      </p:sp>
      <p:pic>
        <p:nvPicPr>
          <p:cNvPr id="12" name="Picture 11" descr="14160DDSS_logo_DDSfinal.png"/>
          <p:cNvPicPr>
            <a:picLocks noChangeAspect="1"/>
          </p:cNvPicPr>
          <p:nvPr userDrawn="1"/>
        </p:nvPicPr>
        <p:blipFill>
          <a:blip r:embed="rId2"/>
          <a:stretch>
            <a:fillRect/>
          </a:stretch>
        </p:blipFill>
        <p:spPr>
          <a:xfrm>
            <a:off x="7490778" y="486713"/>
            <a:ext cx="1242490" cy="1533172"/>
          </a:xfrm>
          <a:prstGeom prst="rect">
            <a:avLst/>
          </a:prstGeom>
        </p:spPr>
      </p:pic>
      <p:sp>
        <p:nvSpPr>
          <p:cNvPr id="13" name="Rectangle 12"/>
          <p:cNvSpPr/>
          <p:nvPr userDrawn="1"/>
        </p:nvSpPr>
        <p:spPr>
          <a:xfrm>
            <a:off x="7208648" y="0"/>
            <a:ext cx="1944496" cy="294162"/>
          </a:xfrm>
          <a:prstGeom prst="rect">
            <a:avLst/>
          </a:prstGeom>
          <a:solidFill>
            <a:srgbClr val="C400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endParaRPr>
          </a:p>
        </p:txBody>
      </p:sp>
      <p:sp>
        <p:nvSpPr>
          <p:cNvPr id="14" name="Rectangle 13"/>
          <p:cNvSpPr/>
          <p:nvPr userDrawn="1"/>
        </p:nvSpPr>
        <p:spPr>
          <a:xfrm>
            <a:off x="0" y="0"/>
            <a:ext cx="7208648" cy="294162"/>
          </a:xfrm>
          <a:prstGeom prst="rect">
            <a:avLst/>
          </a:prstGeom>
          <a:solidFill>
            <a:srgbClr val="011F4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endParaRPr>
          </a:p>
        </p:txBody>
      </p:sp>
    </p:spTree>
    <p:extLst>
      <p:ext uri="{BB962C8B-B14F-4D97-AF65-F5344CB8AC3E}">
        <p14:creationId xmlns:p14="http://schemas.microsoft.com/office/powerpoint/2010/main" val="2532403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9" name="Text Placeholder 3"/>
          <p:cNvSpPr>
            <a:spLocks noGrp="1"/>
          </p:cNvSpPr>
          <p:nvPr>
            <p:ph type="body" sz="half" idx="2"/>
          </p:nvPr>
        </p:nvSpPr>
        <p:spPr>
          <a:xfrm>
            <a:off x="914400" y="3124200"/>
            <a:ext cx="7315200" cy="2895600"/>
          </a:xfrm>
          <a:prstGeom prst="rect">
            <a:avLst/>
          </a:prstGeom>
        </p:spPr>
        <p:txBody>
          <a:bodyPr lIns="0" tIns="0" rIns="0" bIns="0"/>
          <a:lstStyle>
            <a:lvl1pPr marL="0" indent="0">
              <a:lnSpc>
                <a:spcPts val="2400"/>
              </a:lnSpc>
              <a:buNone/>
              <a:defRPr sz="3200" b="0" i="0">
                <a:latin typeface="Gill Sans Std Light"/>
                <a:cs typeface="Gill Sans Std Ligh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3" name="Title 1"/>
          <p:cNvSpPr>
            <a:spLocks noGrp="1"/>
          </p:cNvSpPr>
          <p:nvPr>
            <p:ph type="title" hasCustomPrompt="1"/>
          </p:nvPr>
        </p:nvSpPr>
        <p:spPr>
          <a:xfrm>
            <a:off x="914400" y="762000"/>
            <a:ext cx="7315200" cy="1143000"/>
          </a:xfrm>
          <a:prstGeom prst="rect">
            <a:avLst/>
          </a:prstGeom>
        </p:spPr>
        <p:txBody>
          <a:bodyPr lIns="0" tIns="0" rIns="0" bIns="0" anchor="t"/>
          <a:lstStyle>
            <a:lvl1pPr algn="l">
              <a:lnSpc>
                <a:spcPts val="4900"/>
              </a:lnSpc>
              <a:defRPr sz="4800" b="0" i="0">
                <a:solidFill>
                  <a:srgbClr val="C4004F"/>
                </a:solidFill>
                <a:latin typeface="Gill Sans Std Light"/>
                <a:cs typeface="Gill Sans Std Light"/>
              </a:defRPr>
            </a:lvl1pPr>
          </a:lstStyle>
          <a:p>
            <a:r>
              <a:rPr lang="en-US" dirty="0"/>
              <a:t>Slide Headline 1</a:t>
            </a:r>
            <a:br>
              <a:rPr lang="en-US" dirty="0"/>
            </a:br>
            <a:r>
              <a:rPr lang="en-US" dirty="0"/>
              <a:t>Slide Headline 2</a:t>
            </a:r>
          </a:p>
        </p:txBody>
      </p:sp>
      <p:sp>
        <p:nvSpPr>
          <p:cNvPr id="14" name="Subtitle 2"/>
          <p:cNvSpPr>
            <a:spLocks noGrp="1"/>
          </p:cNvSpPr>
          <p:nvPr>
            <p:ph type="subTitle" idx="1" hasCustomPrompt="1"/>
          </p:nvPr>
        </p:nvSpPr>
        <p:spPr>
          <a:xfrm>
            <a:off x="914400" y="2362200"/>
            <a:ext cx="7315200" cy="457200"/>
          </a:xfrm>
          <a:prstGeom prst="rect">
            <a:avLst/>
          </a:prstGeom>
        </p:spPr>
        <p:txBody>
          <a:bodyPr lIns="0" tIns="0" rIns="0" bIns="0" anchor="t"/>
          <a:lstStyle>
            <a:lvl1pPr marL="0" indent="0" algn="l">
              <a:buNone/>
              <a:defRPr b="0" i="0">
                <a:solidFill>
                  <a:srgbClr val="011F4F"/>
                </a:solidFill>
                <a:latin typeface="Gill Sans Std Bold"/>
                <a:cs typeface="Gill Sans Std Bold"/>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Slide Subhead</a:t>
            </a:r>
          </a:p>
        </p:txBody>
      </p:sp>
      <p:sp>
        <p:nvSpPr>
          <p:cNvPr id="15" name="Date Placeholder 2"/>
          <p:cNvSpPr>
            <a:spLocks noGrp="1"/>
          </p:cNvSpPr>
          <p:nvPr>
            <p:ph type="dt" sz="half" idx="10"/>
          </p:nvPr>
        </p:nvSpPr>
        <p:spPr>
          <a:xfrm>
            <a:off x="457200" y="6356350"/>
            <a:ext cx="2133600" cy="365125"/>
          </a:xfrm>
          <a:prstGeom prst="rect">
            <a:avLst/>
          </a:prstGeom>
        </p:spPr>
        <p:txBody>
          <a:bodyPr/>
          <a:lstStyle>
            <a:lvl1pPr>
              <a:defRPr sz="1400">
                <a:latin typeface="Gill Sans Std Light"/>
              </a:defRPr>
            </a:lvl1pPr>
          </a:lstStyle>
          <a:p>
            <a:pPr defTabSz="457200"/>
            <a:endParaRPr lang="en-US" dirty="0">
              <a:solidFill>
                <a:prstClr val="black"/>
              </a:solidFill>
            </a:endParaRPr>
          </a:p>
        </p:txBody>
      </p:sp>
      <p:sp>
        <p:nvSpPr>
          <p:cNvPr id="16" name="Footer Placeholder 3"/>
          <p:cNvSpPr>
            <a:spLocks noGrp="1"/>
          </p:cNvSpPr>
          <p:nvPr>
            <p:ph type="ftr" sz="quarter" idx="11"/>
          </p:nvPr>
        </p:nvSpPr>
        <p:spPr>
          <a:xfrm>
            <a:off x="3124200" y="6356350"/>
            <a:ext cx="2895600" cy="365125"/>
          </a:xfrm>
          <a:prstGeom prst="rect">
            <a:avLst/>
          </a:prstGeom>
        </p:spPr>
        <p:txBody>
          <a:bodyPr/>
          <a:lstStyle>
            <a:lvl1pPr>
              <a:defRPr sz="1400">
                <a:latin typeface="Gill Sans Std Light"/>
              </a:defRPr>
            </a:lvl1pPr>
          </a:lstStyle>
          <a:p>
            <a:pPr defTabSz="457200"/>
            <a:endParaRPr lang="en-US" dirty="0">
              <a:solidFill>
                <a:prstClr val="black"/>
              </a:solidFill>
            </a:endParaRPr>
          </a:p>
        </p:txBody>
      </p:sp>
      <p:sp>
        <p:nvSpPr>
          <p:cNvPr id="17" name="Slide Number Placeholder 4"/>
          <p:cNvSpPr>
            <a:spLocks noGrp="1"/>
          </p:cNvSpPr>
          <p:nvPr>
            <p:ph type="sldNum" sz="quarter" idx="12"/>
          </p:nvPr>
        </p:nvSpPr>
        <p:spPr>
          <a:xfrm>
            <a:off x="6553200" y="6356350"/>
            <a:ext cx="2133600" cy="365125"/>
          </a:xfrm>
          <a:prstGeom prst="rect">
            <a:avLst/>
          </a:prstGeom>
        </p:spPr>
        <p:txBody>
          <a:bodyPr/>
          <a:lstStyle>
            <a:lvl1pPr algn="r">
              <a:defRPr sz="1400">
                <a:latin typeface="Gill Sans Std Light"/>
              </a:defRPr>
            </a:lvl1pPr>
          </a:lstStyle>
          <a:p>
            <a:pPr defTabSz="457200"/>
            <a:fld id="{4A75BE36-4E3E-C248-B598-07ED9BB6E047}" type="slidenum">
              <a:rPr lang="en-US" smtClean="0">
                <a:solidFill>
                  <a:prstClr val="black"/>
                </a:solidFill>
              </a:rPr>
              <a:pPr defTabSz="457200"/>
              <a:t>‹#›</a:t>
            </a:fld>
            <a:endParaRPr lang="en-US" dirty="0">
              <a:solidFill>
                <a:prstClr val="black"/>
              </a:solidFill>
            </a:endParaRPr>
          </a:p>
        </p:txBody>
      </p:sp>
    </p:spTree>
    <p:extLst>
      <p:ext uri="{BB962C8B-B14F-4D97-AF65-F5344CB8AC3E}">
        <p14:creationId xmlns:p14="http://schemas.microsoft.com/office/powerpoint/2010/main" val="24417119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3256643"/>
            <a:ext cx="7772400" cy="2869520"/>
          </a:xfrm>
          <a:prstGeom prst="rect">
            <a:avLst/>
          </a:prstGeom>
        </p:spPr>
        <p:txBody>
          <a:bodyPr/>
          <a:lstStyle>
            <a:lvl1pPr>
              <a:buClr>
                <a:srgbClr val="C40033"/>
              </a:buClr>
              <a:defRPr>
                <a:latin typeface="Gill Sans Std Light"/>
              </a:defRPr>
            </a:lvl1pPr>
            <a:lvl2pPr>
              <a:buClr>
                <a:srgbClr val="C40033"/>
              </a:buClr>
              <a:defRPr>
                <a:latin typeface="Gill Sans Std Light"/>
              </a:defRPr>
            </a:lvl2pPr>
            <a:lvl3pPr>
              <a:buClr>
                <a:srgbClr val="C40033"/>
              </a:buClr>
              <a:defRPr>
                <a:latin typeface="Gill Sans Std Light"/>
              </a:defRPr>
            </a:lvl3pPr>
            <a:lvl4pPr>
              <a:buClr>
                <a:srgbClr val="C40033"/>
              </a:buClr>
              <a:defRPr>
                <a:latin typeface="Gill Sans Std Light"/>
              </a:defRPr>
            </a:lvl4pPr>
            <a:lvl5pPr>
              <a:buClr>
                <a:srgbClr val="C40033"/>
              </a:buClr>
              <a:defRPr>
                <a:latin typeface="Gill Sans Std 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1"/>
          <p:cNvSpPr>
            <a:spLocks noGrp="1"/>
          </p:cNvSpPr>
          <p:nvPr>
            <p:ph type="title" hasCustomPrompt="1"/>
          </p:nvPr>
        </p:nvSpPr>
        <p:spPr>
          <a:xfrm>
            <a:off x="914400" y="762000"/>
            <a:ext cx="7315200" cy="1143000"/>
          </a:xfrm>
          <a:prstGeom prst="rect">
            <a:avLst/>
          </a:prstGeom>
        </p:spPr>
        <p:txBody>
          <a:bodyPr lIns="0" tIns="0" rIns="0" bIns="0" anchor="t"/>
          <a:lstStyle>
            <a:lvl1pPr algn="l">
              <a:lnSpc>
                <a:spcPts val="4900"/>
              </a:lnSpc>
              <a:defRPr sz="4800" b="0" i="0">
                <a:solidFill>
                  <a:srgbClr val="C4004F"/>
                </a:solidFill>
                <a:latin typeface="Gill Sans Std Light"/>
                <a:cs typeface="Gill Sans Std Light"/>
              </a:defRPr>
            </a:lvl1pPr>
          </a:lstStyle>
          <a:p>
            <a:r>
              <a:rPr lang="en-US" dirty="0"/>
              <a:t>Slide Headline 1</a:t>
            </a:r>
            <a:br>
              <a:rPr lang="en-US" dirty="0"/>
            </a:br>
            <a:r>
              <a:rPr lang="en-US" dirty="0"/>
              <a:t>Slide Headline 2</a:t>
            </a:r>
          </a:p>
        </p:txBody>
      </p:sp>
      <p:sp>
        <p:nvSpPr>
          <p:cNvPr id="11" name="Subtitle 2"/>
          <p:cNvSpPr>
            <a:spLocks noGrp="1"/>
          </p:cNvSpPr>
          <p:nvPr>
            <p:ph type="subTitle" idx="13" hasCustomPrompt="1"/>
          </p:nvPr>
        </p:nvSpPr>
        <p:spPr>
          <a:xfrm>
            <a:off x="914400" y="2362200"/>
            <a:ext cx="7315200" cy="457200"/>
          </a:xfrm>
          <a:prstGeom prst="rect">
            <a:avLst/>
          </a:prstGeom>
        </p:spPr>
        <p:txBody>
          <a:bodyPr lIns="0" tIns="0" rIns="0" bIns="0" anchor="t"/>
          <a:lstStyle>
            <a:lvl1pPr marL="0" indent="0" algn="l">
              <a:buNone/>
              <a:defRPr b="0" i="0">
                <a:solidFill>
                  <a:srgbClr val="011F4F"/>
                </a:solidFill>
                <a:latin typeface="Gill Sans Std Bold"/>
                <a:cs typeface="Gill Sans Std Bold"/>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Slide Subhead</a:t>
            </a:r>
          </a:p>
        </p:txBody>
      </p:sp>
      <p:sp>
        <p:nvSpPr>
          <p:cNvPr id="12" name="Date Placeholder 2"/>
          <p:cNvSpPr>
            <a:spLocks noGrp="1"/>
          </p:cNvSpPr>
          <p:nvPr>
            <p:ph type="dt" sz="half" idx="10"/>
          </p:nvPr>
        </p:nvSpPr>
        <p:spPr>
          <a:xfrm>
            <a:off x="457200" y="6356350"/>
            <a:ext cx="2133600" cy="365125"/>
          </a:xfrm>
          <a:prstGeom prst="rect">
            <a:avLst/>
          </a:prstGeom>
        </p:spPr>
        <p:txBody>
          <a:bodyPr/>
          <a:lstStyle>
            <a:lvl1pPr>
              <a:defRPr sz="1400">
                <a:latin typeface="Gill Sans Std Light"/>
              </a:defRPr>
            </a:lvl1pPr>
          </a:lstStyle>
          <a:p>
            <a:pPr defTabSz="457200"/>
            <a:endParaRPr lang="en-US" dirty="0">
              <a:solidFill>
                <a:prstClr val="black"/>
              </a:solidFill>
            </a:endParaRPr>
          </a:p>
        </p:txBody>
      </p:sp>
      <p:sp>
        <p:nvSpPr>
          <p:cNvPr id="13" name="Footer Placeholder 3"/>
          <p:cNvSpPr>
            <a:spLocks noGrp="1"/>
          </p:cNvSpPr>
          <p:nvPr>
            <p:ph type="ftr" sz="quarter" idx="11"/>
          </p:nvPr>
        </p:nvSpPr>
        <p:spPr>
          <a:xfrm>
            <a:off x="3124200" y="6356350"/>
            <a:ext cx="2895600" cy="365125"/>
          </a:xfrm>
          <a:prstGeom prst="rect">
            <a:avLst/>
          </a:prstGeom>
        </p:spPr>
        <p:txBody>
          <a:bodyPr/>
          <a:lstStyle>
            <a:lvl1pPr>
              <a:defRPr sz="1400">
                <a:latin typeface="Gill Sans Std Light"/>
              </a:defRPr>
            </a:lvl1pPr>
          </a:lstStyle>
          <a:p>
            <a:pPr defTabSz="457200"/>
            <a:endParaRPr lang="en-US" dirty="0">
              <a:solidFill>
                <a:prstClr val="black"/>
              </a:solidFill>
            </a:endParaRPr>
          </a:p>
        </p:txBody>
      </p:sp>
      <p:sp>
        <p:nvSpPr>
          <p:cNvPr id="14" name="Slide Number Placeholder 4"/>
          <p:cNvSpPr>
            <a:spLocks noGrp="1"/>
          </p:cNvSpPr>
          <p:nvPr>
            <p:ph type="sldNum" sz="quarter" idx="12"/>
          </p:nvPr>
        </p:nvSpPr>
        <p:spPr>
          <a:xfrm>
            <a:off x="6553200" y="6356350"/>
            <a:ext cx="2133600" cy="365125"/>
          </a:xfrm>
          <a:prstGeom prst="rect">
            <a:avLst/>
          </a:prstGeom>
        </p:spPr>
        <p:txBody>
          <a:bodyPr/>
          <a:lstStyle>
            <a:lvl1pPr algn="r">
              <a:defRPr sz="1400">
                <a:latin typeface="Gill Sans Std Light"/>
              </a:defRPr>
            </a:lvl1pPr>
          </a:lstStyle>
          <a:p>
            <a:pPr defTabSz="457200"/>
            <a:fld id="{4A75BE36-4E3E-C248-B598-07ED9BB6E047}" type="slidenum">
              <a:rPr lang="en-US" smtClean="0">
                <a:solidFill>
                  <a:prstClr val="black"/>
                </a:solidFill>
              </a:rPr>
              <a:pPr defTabSz="457200"/>
              <a:t>‹#›</a:t>
            </a:fld>
            <a:endParaRPr lang="en-US" dirty="0">
              <a:solidFill>
                <a:prstClr val="black"/>
              </a:solidFill>
            </a:endParaRPr>
          </a:p>
        </p:txBody>
      </p:sp>
    </p:spTree>
    <p:extLst>
      <p:ext uri="{BB962C8B-B14F-4D97-AF65-F5344CB8AC3E}">
        <p14:creationId xmlns:p14="http://schemas.microsoft.com/office/powerpoint/2010/main" val="1766937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914400" y="2295837"/>
            <a:ext cx="3581400" cy="3830326"/>
          </a:xfrm>
          <a:prstGeom prst="rect">
            <a:avLst/>
          </a:prstGeom>
        </p:spPr>
        <p:txBody>
          <a:bodyPr/>
          <a:lstStyle>
            <a:lvl1pPr>
              <a:buClr>
                <a:srgbClr val="C40033"/>
              </a:buClr>
              <a:defRPr sz="2800">
                <a:latin typeface="Gill Sans Std Light"/>
              </a:defRPr>
            </a:lvl1pPr>
            <a:lvl2pPr>
              <a:buClr>
                <a:srgbClr val="C40033"/>
              </a:buClr>
              <a:defRPr sz="2400">
                <a:latin typeface="Gill Sans Std Light"/>
              </a:defRPr>
            </a:lvl2pPr>
            <a:lvl3pPr>
              <a:buClr>
                <a:srgbClr val="C40033"/>
              </a:buClr>
              <a:defRPr sz="2000">
                <a:latin typeface="Gill Sans Std Light"/>
              </a:defRPr>
            </a:lvl3pPr>
            <a:lvl4pPr>
              <a:buClr>
                <a:srgbClr val="C40033"/>
              </a:buClr>
              <a:defRPr sz="1800">
                <a:latin typeface="Gill Sans Std Light"/>
              </a:defRPr>
            </a:lvl4pPr>
            <a:lvl5pPr>
              <a:buClr>
                <a:srgbClr val="C40033"/>
              </a:buClr>
              <a:defRPr sz="1800">
                <a:latin typeface="Gill Sans Std Light"/>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2295837"/>
            <a:ext cx="3581400" cy="3830326"/>
          </a:xfrm>
          <a:prstGeom prst="rect">
            <a:avLst/>
          </a:prstGeom>
        </p:spPr>
        <p:txBody>
          <a:bodyPr/>
          <a:lstStyle>
            <a:lvl1pPr>
              <a:buClr>
                <a:srgbClr val="C40033"/>
              </a:buClr>
              <a:defRPr sz="2800">
                <a:latin typeface="Gill Sans Std Light"/>
              </a:defRPr>
            </a:lvl1pPr>
            <a:lvl2pPr>
              <a:buClr>
                <a:srgbClr val="C40033"/>
              </a:buClr>
              <a:defRPr sz="2400">
                <a:latin typeface="Gill Sans Std Light"/>
              </a:defRPr>
            </a:lvl2pPr>
            <a:lvl3pPr>
              <a:buClr>
                <a:srgbClr val="C40033"/>
              </a:buClr>
              <a:defRPr sz="2000">
                <a:latin typeface="Gill Sans Std Light"/>
              </a:defRPr>
            </a:lvl3pPr>
            <a:lvl4pPr>
              <a:buClr>
                <a:srgbClr val="C40033"/>
              </a:buClr>
              <a:defRPr sz="1800">
                <a:latin typeface="Gill Sans Std Light"/>
              </a:defRPr>
            </a:lvl4pPr>
            <a:lvl5pPr>
              <a:buClr>
                <a:srgbClr val="C40033"/>
              </a:buClr>
              <a:defRPr sz="1800">
                <a:latin typeface="Gill Sans Std Light"/>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p:cNvSpPr>
            <a:spLocks noGrp="1"/>
          </p:cNvSpPr>
          <p:nvPr>
            <p:ph type="title" hasCustomPrompt="1"/>
          </p:nvPr>
        </p:nvSpPr>
        <p:spPr>
          <a:xfrm>
            <a:off x="914400" y="762000"/>
            <a:ext cx="7315200" cy="1143000"/>
          </a:xfrm>
          <a:prstGeom prst="rect">
            <a:avLst/>
          </a:prstGeom>
        </p:spPr>
        <p:txBody>
          <a:bodyPr lIns="0" tIns="0" rIns="0" bIns="0" anchor="t"/>
          <a:lstStyle>
            <a:lvl1pPr algn="l">
              <a:lnSpc>
                <a:spcPts val="4900"/>
              </a:lnSpc>
              <a:defRPr sz="4800" b="0" i="0">
                <a:solidFill>
                  <a:srgbClr val="C4004F"/>
                </a:solidFill>
                <a:latin typeface="Gill Sans Std Light"/>
                <a:cs typeface="Gill Sans Std Light"/>
              </a:defRPr>
            </a:lvl1pPr>
          </a:lstStyle>
          <a:p>
            <a:r>
              <a:rPr lang="en-US" dirty="0"/>
              <a:t>Slide Headline 1</a:t>
            </a:r>
            <a:br>
              <a:rPr lang="en-US" dirty="0"/>
            </a:br>
            <a:r>
              <a:rPr lang="en-US" dirty="0"/>
              <a:t>Slide Headline 2</a:t>
            </a:r>
          </a:p>
        </p:txBody>
      </p:sp>
      <p:sp>
        <p:nvSpPr>
          <p:cNvPr id="9" name="Date Placeholder 2"/>
          <p:cNvSpPr>
            <a:spLocks noGrp="1"/>
          </p:cNvSpPr>
          <p:nvPr>
            <p:ph type="dt" sz="half" idx="10"/>
          </p:nvPr>
        </p:nvSpPr>
        <p:spPr>
          <a:xfrm>
            <a:off x="457200" y="6356350"/>
            <a:ext cx="2133600" cy="365125"/>
          </a:xfrm>
          <a:prstGeom prst="rect">
            <a:avLst/>
          </a:prstGeom>
        </p:spPr>
        <p:txBody>
          <a:bodyPr/>
          <a:lstStyle>
            <a:lvl1pPr>
              <a:defRPr sz="1400">
                <a:latin typeface="Gill Sans Std Light"/>
              </a:defRPr>
            </a:lvl1pPr>
          </a:lstStyle>
          <a:p>
            <a:pPr defTabSz="457200"/>
            <a:endParaRPr lang="en-US" dirty="0">
              <a:solidFill>
                <a:prstClr val="black"/>
              </a:solidFill>
            </a:endParaRPr>
          </a:p>
        </p:txBody>
      </p:sp>
      <p:sp>
        <p:nvSpPr>
          <p:cNvPr id="10" name="Footer Placeholder 3"/>
          <p:cNvSpPr>
            <a:spLocks noGrp="1"/>
          </p:cNvSpPr>
          <p:nvPr>
            <p:ph type="ftr" sz="quarter" idx="11"/>
          </p:nvPr>
        </p:nvSpPr>
        <p:spPr>
          <a:xfrm>
            <a:off x="3124200" y="6356350"/>
            <a:ext cx="2895600" cy="365125"/>
          </a:xfrm>
          <a:prstGeom prst="rect">
            <a:avLst/>
          </a:prstGeom>
        </p:spPr>
        <p:txBody>
          <a:bodyPr/>
          <a:lstStyle>
            <a:lvl1pPr>
              <a:defRPr sz="1400">
                <a:latin typeface="Gill Sans Std Light"/>
              </a:defRPr>
            </a:lvl1pPr>
          </a:lstStyle>
          <a:p>
            <a:pPr defTabSz="457200"/>
            <a:endParaRPr lang="en-US" dirty="0">
              <a:solidFill>
                <a:prstClr val="black"/>
              </a:solidFill>
            </a:endParaRPr>
          </a:p>
        </p:txBody>
      </p:sp>
      <p:sp>
        <p:nvSpPr>
          <p:cNvPr id="11" name="Slide Number Placeholder 4"/>
          <p:cNvSpPr>
            <a:spLocks noGrp="1"/>
          </p:cNvSpPr>
          <p:nvPr>
            <p:ph type="sldNum" sz="quarter" idx="12"/>
          </p:nvPr>
        </p:nvSpPr>
        <p:spPr>
          <a:xfrm>
            <a:off x="6553200" y="6356350"/>
            <a:ext cx="2133600" cy="365125"/>
          </a:xfrm>
          <a:prstGeom prst="rect">
            <a:avLst/>
          </a:prstGeom>
        </p:spPr>
        <p:txBody>
          <a:bodyPr/>
          <a:lstStyle>
            <a:lvl1pPr algn="r">
              <a:defRPr sz="1400">
                <a:latin typeface="Gill Sans Std Light"/>
              </a:defRPr>
            </a:lvl1pPr>
          </a:lstStyle>
          <a:p>
            <a:pPr defTabSz="457200"/>
            <a:fld id="{4A75BE36-4E3E-C248-B598-07ED9BB6E047}" type="slidenum">
              <a:rPr lang="en-US" smtClean="0">
                <a:solidFill>
                  <a:prstClr val="black"/>
                </a:solidFill>
              </a:rPr>
              <a:pPr defTabSz="457200"/>
              <a:t>‹#›</a:t>
            </a:fld>
            <a:endParaRPr lang="en-US" dirty="0">
              <a:solidFill>
                <a:prstClr val="black"/>
              </a:solidFill>
            </a:endParaRPr>
          </a:p>
        </p:txBody>
      </p:sp>
    </p:spTree>
    <p:extLst>
      <p:ext uri="{BB962C8B-B14F-4D97-AF65-F5344CB8AC3E}">
        <p14:creationId xmlns:p14="http://schemas.microsoft.com/office/powerpoint/2010/main" val="4034850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914400" y="2225963"/>
            <a:ext cx="3582988" cy="639762"/>
          </a:xfrm>
          <a:prstGeom prst="rect">
            <a:avLst/>
          </a:prstGeom>
        </p:spPr>
        <p:txBody>
          <a:bodyPr anchor="b"/>
          <a:lstStyle>
            <a:lvl1pPr marL="0" indent="0">
              <a:buNone/>
              <a:defRPr sz="2800" b="0" i="0">
                <a:solidFill>
                  <a:srgbClr val="011F4F"/>
                </a:solidFill>
                <a:latin typeface="Gill Sans Std Bold"/>
                <a:cs typeface="Gill Sans Std Bold"/>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dirty="0"/>
              <a:t>Slide Subhead</a:t>
            </a:r>
          </a:p>
        </p:txBody>
      </p:sp>
      <p:sp>
        <p:nvSpPr>
          <p:cNvPr id="4" name="Content Placeholder 3"/>
          <p:cNvSpPr>
            <a:spLocks noGrp="1"/>
          </p:cNvSpPr>
          <p:nvPr>
            <p:ph sz="half" idx="2"/>
          </p:nvPr>
        </p:nvSpPr>
        <p:spPr>
          <a:xfrm>
            <a:off x="914400" y="2865725"/>
            <a:ext cx="3582988" cy="3260437"/>
          </a:xfrm>
          <a:prstGeom prst="rect">
            <a:avLst/>
          </a:prstGeom>
        </p:spPr>
        <p:txBody>
          <a:bodyPr/>
          <a:lstStyle>
            <a:lvl1pPr>
              <a:buClr>
                <a:srgbClr val="C40033"/>
              </a:buClr>
              <a:defRPr sz="2400">
                <a:latin typeface="Gill Sans Std Light"/>
              </a:defRPr>
            </a:lvl1pPr>
            <a:lvl2pPr>
              <a:buClr>
                <a:srgbClr val="C40033"/>
              </a:buClr>
              <a:defRPr sz="2000">
                <a:latin typeface="Gill Sans Std Light"/>
              </a:defRPr>
            </a:lvl2pPr>
            <a:lvl3pPr>
              <a:buClr>
                <a:srgbClr val="C40033"/>
              </a:buClr>
              <a:defRPr sz="1800">
                <a:latin typeface="Gill Sans Std Light"/>
              </a:defRPr>
            </a:lvl3pPr>
            <a:lvl4pPr>
              <a:buClr>
                <a:srgbClr val="C40033"/>
              </a:buClr>
              <a:defRPr sz="1600">
                <a:latin typeface="Gill Sans Std Light"/>
              </a:defRPr>
            </a:lvl4pPr>
            <a:lvl5pPr>
              <a:buClr>
                <a:srgbClr val="C40033"/>
              </a:buClr>
              <a:defRPr sz="1600">
                <a:latin typeface="Gill Sans Std Light"/>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4645025" y="2225963"/>
            <a:ext cx="3584575" cy="639762"/>
          </a:xfrm>
          <a:prstGeom prst="rect">
            <a:avLst/>
          </a:prstGeom>
        </p:spPr>
        <p:txBody>
          <a:bodyPr anchor="b"/>
          <a:lstStyle>
            <a:lvl1pPr marL="0" indent="0">
              <a:buNone/>
              <a:defRPr sz="2800" b="0" i="0">
                <a:solidFill>
                  <a:srgbClr val="011F4F"/>
                </a:solidFill>
                <a:latin typeface="Gill Sans Std Bold"/>
                <a:cs typeface="Gill Sans Std Bold"/>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dirty="0"/>
              <a:t>Slide Subhead</a:t>
            </a:r>
          </a:p>
        </p:txBody>
      </p:sp>
      <p:sp>
        <p:nvSpPr>
          <p:cNvPr id="6" name="Content Placeholder 5"/>
          <p:cNvSpPr>
            <a:spLocks noGrp="1"/>
          </p:cNvSpPr>
          <p:nvPr>
            <p:ph sz="quarter" idx="4"/>
          </p:nvPr>
        </p:nvSpPr>
        <p:spPr>
          <a:xfrm>
            <a:off x="4645025" y="2865725"/>
            <a:ext cx="3584575" cy="3260438"/>
          </a:xfrm>
          <a:prstGeom prst="rect">
            <a:avLst/>
          </a:prstGeom>
        </p:spPr>
        <p:txBody>
          <a:bodyPr/>
          <a:lstStyle>
            <a:lvl1pPr>
              <a:buClr>
                <a:srgbClr val="C40033"/>
              </a:buClr>
              <a:defRPr sz="2400">
                <a:latin typeface="Gill Sans Std Light"/>
              </a:defRPr>
            </a:lvl1pPr>
            <a:lvl2pPr>
              <a:buClr>
                <a:srgbClr val="C40033"/>
              </a:buClr>
              <a:defRPr sz="2000">
                <a:latin typeface="Gill Sans Std Light"/>
              </a:defRPr>
            </a:lvl2pPr>
            <a:lvl3pPr>
              <a:buClr>
                <a:srgbClr val="C40033"/>
              </a:buClr>
              <a:defRPr sz="1800">
                <a:latin typeface="Gill Sans Std Light"/>
              </a:defRPr>
            </a:lvl3pPr>
            <a:lvl4pPr>
              <a:buClr>
                <a:srgbClr val="C40033"/>
              </a:buClr>
              <a:defRPr sz="1600">
                <a:latin typeface="Gill Sans Std Light"/>
              </a:defRPr>
            </a:lvl4pPr>
            <a:lvl5pPr>
              <a:buClr>
                <a:srgbClr val="C40033"/>
              </a:buClr>
              <a:defRPr sz="1600">
                <a:latin typeface="Gill Sans Std Light"/>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itle 1"/>
          <p:cNvSpPr>
            <a:spLocks noGrp="1"/>
          </p:cNvSpPr>
          <p:nvPr>
            <p:ph type="title" hasCustomPrompt="1"/>
          </p:nvPr>
        </p:nvSpPr>
        <p:spPr>
          <a:xfrm>
            <a:off x="914400" y="762000"/>
            <a:ext cx="7315200" cy="1143000"/>
          </a:xfrm>
          <a:prstGeom prst="rect">
            <a:avLst/>
          </a:prstGeom>
        </p:spPr>
        <p:txBody>
          <a:bodyPr lIns="0" tIns="0" rIns="0" bIns="0" anchor="t"/>
          <a:lstStyle>
            <a:lvl1pPr algn="l">
              <a:lnSpc>
                <a:spcPts val="4900"/>
              </a:lnSpc>
              <a:defRPr sz="4800" b="0" i="0">
                <a:solidFill>
                  <a:srgbClr val="C4004F"/>
                </a:solidFill>
                <a:latin typeface="Gill Sans Std Light"/>
                <a:cs typeface="Gill Sans Std Light"/>
              </a:defRPr>
            </a:lvl1pPr>
          </a:lstStyle>
          <a:p>
            <a:r>
              <a:rPr lang="en-US" dirty="0"/>
              <a:t>Slide Headline 1</a:t>
            </a:r>
            <a:br>
              <a:rPr lang="en-US" dirty="0"/>
            </a:br>
            <a:r>
              <a:rPr lang="en-US" dirty="0"/>
              <a:t>Slide Headline 2</a:t>
            </a:r>
          </a:p>
        </p:txBody>
      </p:sp>
      <p:sp>
        <p:nvSpPr>
          <p:cNvPr id="13" name="Date Placeholder 2"/>
          <p:cNvSpPr>
            <a:spLocks noGrp="1"/>
          </p:cNvSpPr>
          <p:nvPr>
            <p:ph type="dt" sz="half" idx="10"/>
          </p:nvPr>
        </p:nvSpPr>
        <p:spPr>
          <a:xfrm>
            <a:off x="457200" y="6356350"/>
            <a:ext cx="2133600" cy="365125"/>
          </a:xfrm>
          <a:prstGeom prst="rect">
            <a:avLst/>
          </a:prstGeom>
        </p:spPr>
        <p:txBody>
          <a:bodyPr/>
          <a:lstStyle>
            <a:lvl1pPr>
              <a:defRPr sz="1400">
                <a:latin typeface="Gill Sans Std Light"/>
              </a:defRPr>
            </a:lvl1pPr>
          </a:lstStyle>
          <a:p>
            <a:pPr defTabSz="457200"/>
            <a:endParaRPr lang="en-US" dirty="0">
              <a:solidFill>
                <a:prstClr val="black"/>
              </a:solidFill>
            </a:endParaRPr>
          </a:p>
        </p:txBody>
      </p:sp>
      <p:sp>
        <p:nvSpPr>
          <p:cNvPr id="14" name="Footer Placeholder 3"/>
          <p:cNvSpPr>
            <a:spLocks noGrp="1"/>
          </p:cNvSpPr>
          <p:nvPr>
            <p:ph type="ftr" sz="quarter" idx="11"/>
          </p:nvPr>
        </p:nvSpPr>
        <p:spPr>
          <a:xfrm>
            <a:off x="3124200" y="6356350"/>
            <a:ext cx="2895600" cy="365125"/>
          </a:xfrm>
          <a:prstGeom prst="rect">
            <a:avLst/>
          </a:prstGeom>
        </p:spPr>
        <p:txBody>
          <a:bodyPr/>
          <a:lstStyle>
            <a:lvl1pPr>
              <a:defRPr sz="1400">
                <a:latin typeface="Gill Sans Std Light"/>
              </a:defRPr>
            </a:lvl1pPr>
          </a:lstStyle>
          <a:p>
            <a:pPr defTabSz="457200"/>
            <a:endParaRPr lang="en-US" dirty="0">
              <a:solidFill>
                <a:prstClr val="black"/>
              </a:solidFill>
            </a:endParaRPr>
          </a:p>
        </p:txBody>
      </p:sp>
      <p:sp>
        <p:nvSpPr>
          <p:cNvPr id="15" name="Slide Number Placeholder 4"/>
          <p:cNvSpPr>
            <a:spLocks noGrp="1"/>
          </p:cNvSpPr>
          <p:nvPr>
            <p:ph type="sldNum" sz="quarter" idx="12"/>
          </p:nvPr>
        </p:nvSpPr>
        <p:spPr>
          <a:xfrm>
            <a:off x="6553200" y="6356350"/>
            <a:ext cx="2133600" cy="365125"/>
          </a:xfrm>
          <a:prstGeom prst="rect">
            <a:avLst/>
          </a:prstGeom>
        </p:spPr>
        <p:txBody>
          <a:bodyPr/>
          <a:lstStyle>
            <a:lvl1pPr algn="r">
              <a:defRPr sz="1400">
                <a:latin typeface="Gill Sans Std Light"/>
              </a:defRPr>
            </a:lvl1pPr>
          </a:lstStyle>
          <a:p>
            <a:pPr defTabSz="457200"/>
            <a:fld id="{4A75BE36-4E3E-C248-B598-07ED9BB6E047}" type="slidenum">
              <a:rPr lang="en-US" smtClean="0">
                <a:solidFill>
                  <a:prstClr val="black"/>
                </a:solidFill>
              </a:rPr>
              <a:pPr defTabSz="457200"/>
              <a:t>‹#›</a:t>
            </a:fld>
            <a:endParaRPr lang="en-US" dirty="0">
              <a:solidFill>
                <a:prstClr val="black"/>
              </a:solidFill>
            </a:endParaRPr>
          </a:p>
        </p:txBody>
      </p:sp>
    </p:spTree>
    <p:extLst>
      <p:ext uri="{BB962C8B-B14F-4D97-AF65-F5344CB8AC3E}">
        <p14:creationId xmlns:p14="http://schemas.microsoft.com/office/powerpoint/2010/main" val="41304693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3134388"/>
            <a:ext cx="5111750" cy="2991775"/>
          </a:xfrm>
          <a:prstGeom prst="rect">
            <a:avLst/>
          </a:prstGeom>
        </p:spPr>
        <p:txBody>
          <a:bodyPr/>
          <a:lstStyle>
            <a:lvl1pPr>
              <a:buClr>
                <a:srgbClr val="C40033"/>
              </a:buClr>
              <a:defRPr sz="3200">
                <a:latin typeface="Gill Sans Std Light"/>
              </a:defRPr>
            </a:lvl1pPr>
            <a:lvl2pPr>
              <a:buClr>
                <a:srgbClr val="C40033"/>
              </a:buClr>
              <a:defRPr sz="2800">
                <a:latin typeface="Gill Sans Std Light"/>
              </a:defRPr>
            </a:lvl2pPr>
            <a:lvl3pPr>
              <a:buClr>
                <a:srgbClr val="C40033"/>
              </a:buClr>
              <a:defRPr sz="2400">
                <a:latin typeface="Gill Sans Std Light"/>
              </a:defRPr>
            </a:lvl3pPr>
            <a:lvl4pPr>
              <a:buClr>
                <a:srgbClr val="C40033"/>
              </a:buClr>
              <a:defRPr sz="2000">
                <a:latin typeface="Gill Sans Std Light"/>
              </a:defRPr>
            </a:lvl4pPr>
            <a:lvl5pPr>
              <a:buClr>
                <a:srgbClr val="C40033"/>
              </a:buClr>
              <a:defRPr sz="2000">
                <a:latin typeface="Gill Sans Std Light"/>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914400" y="3134388"/>
            <a:ext cx="2551113" cy="2991775"/>
          </a:xfrm>
          <a:prstGeom prst="rect">
            <a:avLst/>
          </a:prstGeom>
        </p:spPr>
        <p:txBody>
          <a:bodyPr lIns="0" tIns="0" rIns="0" bIns="0"/>
          <a:lstStyle>
            <a:lvl1pPr marL="0" indent="0">
              <a:buNone/>
              <a:defRPr sz="1400">
                <a:latin typeface="Gill Sans Std Ligh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2" name="Subtitle 2"/>
          <p:cNvSpPr>
            <a:spLocks noGrp="1"/>
          </p:cNvSpPr>
          <p:nvPr>
            <p:ph type="subTitle" idx="13" hasCustomPrompt="1"/>
          </p:nvPr>
        </p:nvSpPr>
        <p:spPr>
          <a:xfrm>
            <a:off x="914400" y="2362200"/>
            <a:ext cx="7315200" cy="457200"/>
          </a:xfrm>
          <a:prstGeom prst="rect">
            <a:avLst/>
          </a:prstGeom>
        </p:spPr>
        <p:txBody>
          <a:bodyPr lIns="0" tIns="0" rIns="0" bIns="0" anchor="t"/>
          <a:lstStyle>
            <a:lvl1pPr marL="0" indent="0" algn="l">
              <a:buNone/>
              <a:defRPr b="0" i="0">
                <a:solidFill>
                  <a:srgbClr val="011F4F"/>
                </a:solidFill>
                <a:latin typeface="Gill Sans Std Bold"/>
                <a:cs typeface="Gill Sans Std Bold"/>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Slide Subhead</a:t>
            </a:r>
          </a:p>
        </p:txBody>
      </p:sp>
      <p:sp>
        <p:nvSpPr>
          <p:cNvPr id="13" name="Title 1"/>
          <p:cNvSpPr>
            <a:spLocks noGrp="1"/>
          </p:cNvSpPr>
          <p:nvPr>
            <p:ph type="title" hasCustomPrompt="1"/>
          </p:nvPr>
        </p:nvSpPr>
        <p:spPr>
          <a:xfrm>
            <a:off x="914400" y="762000"/>
            <a:ext cx="7315200" cy="1143000"/>
          </a:xfrm>
          <a:prstGeom prst="rect">
            <a:avLst/>
          </a:prstGeom>
        </p:spPr>
        <p:txBody>
          <a:bodyPr lIns="0" tIns="0" rIns="0" bIns="0" anchor="t"/>
          <a:lstStyle>
            <a:lvl1pPr algn="l">
              <a:lnSpc>
                <a:spcPts val="4900"/>
              </a:lnSpc>
              <a:defRPr sz="4800" b="0" i="0">
                <a:solidFill>
                  <a:srgbClr val="C4004F"/>
                </a:solidFill>
                <a:latin typeface="Gill Sans Std Light"/>
                <a:cs typeface="Gill Sans Std Light"/>
              </a:defRPr>
            </a:lvl1pPr>
          </a:lstStyle>
          <a:p>
            <a:r>
              <a:rPr lang="en-US" dirty="0"/>
              <a:t>Slide Headline 1</a:t>
            </a:r>
            <a:br>
              <a:rPr lang="en-US" dirty="0"/>
            </a:br>
            <a:r>
              <a:rPr lang="en-US" dirty="0"/>
              <a:t>Slide Headline 2</a:t>
            </a:r>
          </a:p>
        </p:txBody>
      </p:sp>
      <p:sp>
        <p:nvSpPr>
          <p:cNvPr id="14" name="Date Placeholder 2"/>
          <p:cNvSpPr>
            <a:spLocks noGrp="1"/>
          </p:cNvSpPr>
          <p:nvPr>
            <p:ph type="dt" sz="half" idx="10"/>
          </p:nvPr>
        </p:nvSpPr>
        <p:spPr>
          <a:xfrm>
            <a:off x="457200" y="6356350"/>
            <a:ext cx="2133600" cy="365125"/>
          </a:xfrm>
          <a:prstGeom prst="rect">
            <a:avLst/>
          </a:prstGeom>
        </p:spPr>
        <p:txBody>
          <a:bodyPr/>
          <a:lstStyle>
            <a:lvl1pPr>
              <a:defRPr sz="1400">
                <a:latin typeface="Gill Sans Std Light"/>
              </a:defRPr>
            </a:lvl1pPr>
          </a:lstStyle>
          <a:p>
            <a:pPr defTabSz="457200"/>
            <a:endParaRPr lang="en-US" dirty="0">
              <a:solidFill>
                <a:prstClr val="black"/>
              </a:solidFill>
            </a:endParaRPr>
          </a:p>
        </p:txBody>
      </p:sp>
      <p:sp>
        <p:nvSpPr>
          <p:cNvPr id="15" name="Footer Placeholder 3"/>
          <p:cNvSpPr>
            <a:spLocks noGrp="1"/>
          </p:cNvSpPr>
          <p:nvPr>
            <p:ph type="ftr" sz="quarter" idx="11"/>
          </p:nvPr>
        </p:nvSpPr>
        <p:spPr>
          <a:xfrm>
            <a:off x="3124200" y="6356350"/>
            <a:ext cx="2895600" cy="365125"/>
          </a:xfrm>
          <a:prstGeom prst="rect">
            <a:avLst/>
          </a:prstGeom>
        </p:spPr>
        <p:txBody>
          <a:bodyPr/>
          <a:lstStyle>
            <a:lvl1pPr>
              <a:defRPr sz="1400">
                <a:latin typeface="Gill Sans Std Light"/>
              </a:defRPr>
            </a:lvl1pPr>
          </a:lstStyle>
          <a:p>
            <a:pPr defTabSz="457200"/>
            <a:endParaRPr lang="en-US" dirty="0">
              <a:solidFill>
                <a:prstClr val="black"/>
              </a:solidFill>
            </a:endParaRPr>
          </a:p>
        </p:txBody>
      </p:sp>
      <p:sp>
        <p:nvSpPr>
          <p:cNvPr id="16" name="Slide Number Placeholder 4"/>
          <p:cNvSpPr>
            <a:spLocks noGrp="1"/>
          </p:cNvSpPr>
          <p:nvPr>
            <p:ph type="sldNum" sz="quarter" idx="12"/>
          </p:nvPr>
        </p:nvSpPr>
        <p:spPr>
          <a:xfrm>
            <a:off x="6553200" y="6356350"/>
            <a:ext cx="2133600" cy="365125"/>
          </a:xfrm>
          <a:prstGeom prst="rect">
            <a:avLst/>
          </a:prstGeom>
        </p:spPr>
        <p:txBody>
          <a:bodyPr/>
          <a:lstStyle>
            <a:lvl1pPr algn="r">
              <a:defRPr sz="1400">
                <a:latin typeface="Gill Sans Std Light"/>
              </a:defRPr>
            </a:lvl1pPr>
          </a:lstStyle>
          <a:p>
            <a:pPr defTabSz="457200"/>
            <a:fld id="{4A75BE36-4E3E-C248-B598-07ED9BB6E047}" type="slidenum">
              <a:rPr lang="en-US" smtClean="0">
                <a:solidFill>
                  <a:prstClr val="black"/>
                </a:solidFill>
              </a:rPr>
              <a:pPr defTabSz="457200"/>
              <a:t>‹#›</a:t>
            </a:fld>
            <a:endParaRPr lang="en-US" dirty="0">
              <a:solidFill>
                <a:prstClr val="black"/>
              </a:solidFill>
            </a:endParaRPr>
          </a:p>
        </p:txBody>
      </p:sp>
    </p:spTree>
    <p:extLst>
      <p:ext uri="{BB962C8B-B14F-4D97-AF65-F5344CB8AC3E}">
        <p14:creationId xmlns:p14="http://schemas.microsoft.com/office/powerpoint/2010/main" val="758853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92288" y="4800600"/>
            <a:ext cx="5486400" cy="566738"/>
          </a:xfrm>
          <a:prstGeom prst="rect">
            <a:avLst/>
          </a:prstGeom>
        </p:spPr>
        <p:txBody>
          <a:bodyPr anchor="b"/>
          <a:lstStyle>
            <a:lvl1pPr algn="l">
              <a:defRPr sz="2000" b="0" i="0">
                <a:solidFill>
                  <a:srgbClr val="011F4F"/>
                </a:solidFill>
                <a:latin typeface="Gill Sans Std Bold"/>
                <a:cs typeface="Gill Sans Std Bold"/>
              </a:defRPr>
            </a:lvl1pPr>
          </a:lstStyle>
          <a:p>
            <a:r>
              <a:rPr lang="en-US" dirty="0"/>
              <a:t>Slide Subhead</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atin typeface="Gill Sans Std Ligh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atin typeface="Gill Sans Std Ligh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8" name="Date Placeholder 2"/>
          <p:cNvSpPr>
            <a:spLocks noGrp="1"/>
          </p:cNvSpPr>
          <p:nvPr>
            <p:ph type="dt" sz="half" idx="10"/>
          </p:nvPr>
        </p:nvSpPr>
        <p:spPr>
          <a:xfrm>
            <a:off x="457200" y="6356350"/>
            <a:ext cx="2133600" cy="365125"/>
          </a:xfrm>
          <a:prstGeom prst="rect">
            <a:avLst/>
          </a:prstGeom>
        </p:spPr>
        <p:txBody>
          <a:bodyPr/>
          <a:lstStyle>
            <a:lvl1pPr>
              <a:defRPr sz="1400">
                <a:latin typeface="Gill Sans Std Light"/>
              </a:defRPr>
            </a:lvl1pPr>
          </a:lstStyle>
          <a:p>
            <a:pPr defTabSz="457200"/>
            <a:endParaRPr lang="en-US" dirty="0">
              <a:solidFill>
                <a:prstClr val="black"/>
              </a:solidFill>
            </a:endParaRPr>
          </a:p>
        </p:txBody>
      </p:sp>
      <p:sp>
        <p:nvSpPr>
          <p:cNvPr id="9" name="Footer Placeholder 3"/>
          <p:cNvSpPr>
            <a:spLocks noGrp="1"/>
          </p:cNvSpPr>
          <p:nvPr>
            <p:ph type="ftr" sz="quarter" idx="11"/>
          </p:nvPr>
        </p:nvSpPr>
        <p:spPr>
          <a:xfrm>
            <a:off x="3124200" y="6356350"/>
            <a:ext cx="2895600" cy="365125"/>
          </a:xfrm>
          <a:prstGeom prst="rect">
            <a:avLst/>
          </a:prstGeom>
        </p:spPr>
        <p:txBody>
          <a:bodyPr/>
          <a:lstStyle>
            <a:lvl1pPr>
              <a:defRPr sz="1400">
                <a:latin typeface="Gill Sans Std Light"/>
              </a:defRPr>
            </a:lvl1pPr>
          </a:lstStyle>
          <a:p>
            <a:pPr defTabSz="457200"/>
            <a:endParaRPr lang="en-US" dirty="0">
              <a:solidFill>
                <a:prstClr val="black"/>
              </a:solidFill>
            </a:endParaRPr>
          </a:p>
        </p:txBody>
      </p:sp>
      <p:sp>
        <p:nvSpPr>
          <p:cNvPr id="10" name="Slide Number Placeholder 4"/>
          <p:cNvSpPr>
            <a:spLocks noGrp="1"/>
          </p:cNvSpPr>
          <p:nvPr>
            <p:ph type="sldNum" sz="quarter" idx="12"/>
          </p:nvPr>
        </p:nvSpPr>
        <p:spPr>
          <a:xfrm>
            <a:off x="6553200" y="6356350"/>
            <a:ext cx="2133600" cy="365125"/>
          </a:xfrm>
          <a:prstGeom prst="rect">
            <a:avLst/>
          </a:prstGeom>
        </p:spPr>
        <p:txBody>
          <a:bodyPr/>
          <a:lstStyle>
            <a:lvl1pPr algn="r">
              <a:defRPr sz="1400">
                <a:latin typeface="Gill Sans Std Light"/>
              </a:defRPr>
            </a:lvl1pPr>
          </a:lstStyle>
          <a:p>
            <a:pPr defTabSz="457200"/>
            <a:fld id="{4A75BE36-4E3E-C248-B598-07ED9BB6E047}" type="slidenum">
              <a:rPr lang="en-US" smtClean="0">
                <a:solidFill>
                  <a:prstClr val="black"/>
                </a:solidFill>
              </a:rPr>
              <a:pPr defTabSz="457200"/>
              <a:t>‹#›</a:t>
            </a:fld>
            <a:endParaRPr lang="en-US" dirty="0">
              <a:solidFill>
                <a:prstClr val="black"/>
              </a:solidFill>
            </a:endParaRPr>
          </a:p>
        </p:txBody>
      </p:sp>
    </p:spTree>
    <p:extLst>
      <p:ext uri="{BB962C8B-B14F-4D97-AF65-F5344CB8AC3E}">
        <p14:creationId xmlns:p14="http://schemas.microsoft.com/office/powerpoint/2010/main" val="90467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chemeClr val="tx2"/>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E345BA5-4A0F-4B9B-8AED-5B4614D89E00}" type="slidenum">
              <a:rPr lang="en-US" smtClean="0"/>
              <a:t>‹#›</a:t>
            </a:fld>
            <a:endParaRPr lang="en-US"/>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4212" y="76201"/>
            <a:ext cx="1489788"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8" name="Table 7"/>
          <p:cNvGraphicFramePr>
            <a:graphicFrameLocks noGrp="1"/>
          </p:cNvGraphicFramePr>
          <p:nvPr userDrawn="1">
            <p:extLst>
              <p:ext uri="{D42A27DB-BD31-4B8C-83A1-F6EECF244321}">
                <p14:modId xmlns:p14="http://schemas.microsoft.com/office/powerpoint/2010/main" val="899271520"/>
              </p:ext>
            </p:extLst>
          </p:nvPr>
        </p:nvGraphicFramePr>
        <p:xfrm>
          <a:off x="533400" y="6328060"/>
          <a:ext cx="7304722" cy="459804"/>
        </p:xfrm>
        <a:graphic>
          <a:graphicData uri="http://schemas.openxmlformats.org/drawingml/2006/table">
            <a:tbl>
              <a:tblPr>
                <a:tableStyleId>{5C22544A-7EE6-4342-B048-85BDC9FD1C3A}</a:tableStyleId>
              </a:tblPr>
              <a:tblGrid>
                <a:gridCol w="7304722">
                  <a:extLst>
                    <a:ext uri="{9D8B030D-6E8A-4147-A177-3AD203B41FA5}">
                      <a16:colId xmlns:a16="http://schemas.microsoft.com/office/drawing/2014/main" val="20000"/>
                    </a:ext>
                  </a:extLst>
                </a:gridCol>
              </a:tblGrid>
              <a:tr h="424180">
                <a:tc>
                  <a:txBody>
                    <a:bodyPr/>
                    <a:lstStyle/>
                    <a:p>
                      <a:pPr marL="0" marR="0" eaLnBrk="0">
                        <a:lnSpc>
                          <a:spcPct val="86000"/>
                        </a:lnSpc>
                        <a:spcBef>
                          <a:spcPts val="0"/>
                        </a:spcBef>
                        <a:spcAft>
                          <a:spcPts val="0"/>
                        </a:spcAft>
                      </a:pPr>
                      <a:r>
                        <a:rPr lang="en-US" sz="700" spc="-40" dirty="0">
                          <a:effectLst/>
                        </a:rPr>
                        <a:t>COPYRIGHT NOTICE</a:t>
                      </a:r>
                      <a:endParaRPr lang="en-US" sz="1200" dirty="0">
                        <a:effectLst/>
                      </a:endParaRPr>
                    </a:p>
                    <a:p>
                      <a:pPr marL="0" marR="594360" algn="just" eaLnBrk="0">
                        <a:lnSpc>
                          <a:spcPct val="115000"/>
                        </a:lnSpc>
                        <a:spcBef>
                          <a:spcPts val="0"/>
                        </a:spcBef>
                        <a:spcAft>
                          <a:spcPts val="0"/>
                        </a:spcAft>
                      </a:pPr>
                      <a:r>
                        <a:rPr lang="en-US" sz="700" spc="-5" dirty="0">
                          <a:effectLst/>
                        </a:rPr>
                        <a:t>This document is the property of the Government of the District of Columbia, Department on Disability Services. It is intended to be used for training and development purposes only. Recipients of this document are hereby notified that any improper dissemination, editing, or copying of this document and its attachments, if any, or the </a:t>
                      </a:r>
                      <a:r>
                        <a:rPr lang="en-US" sz="700" spc="5" dirty="0">
                          <a:effectLst/>
                        </a:rPr>
                        <a:t>information contained herein is prohibited. If such actions are taken, proper legal actions will be reported through District of Columbia Government authorities.</a:t>
                      </a:r>
                      <a:endParaRPr lang="en-US" sz="1200" dirty="0">
                        <a:effectLst/>
                        <a:latin typeface="Times New Roman"/>
                        <a:ea typeface="Times New Roman"/>
                        <a:cs typeface="Times New Roman"/>
                      </a:endParaRPr>
                    </a:p>
                  </a:txBody>
                  <a:tcPr marL="0" marR="0" marT="0" marB="0">
                    <a:solidFill>
                      <a:schemeClr val="bg1"/>
                    </a:solidFill>
                  </a:tcPr>
                </a:tc>
                <a:extLst>
                  <a:ext uri="{0D108BD9-81ED-4DB2-BD59-A6C34878D82A}">
                    <a16:rowId xmlns:a16="http://schemas.microsoft.com/office/drawing/2014/main" val="10000"/>
                  </a:ext>
                </a:extLst>
              </a:tr>
            </a:tbl>
          </a:graphicData>
        </a:graphic>
      </p:graphicFrame>
      <p:pic>
        <p:nvPicPr>
          <p:cNvPr id="4098"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229600" y="6400800"/>
            <a:ext cx="390525" cy="314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82285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339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a:xfrm>
            <a:off x="6553200" y="6243638"/>
            <a:ext cx="2133600" cy="457200"/>
          </a:xfrm>
          <a:prstGeom prst="rect">
            <a:avLst/>
          </a:prstGeom>
        </p:spPr>
        <p:txBody>
          <a:bodyPr/>
          <a:lstStyle>
            <a:lvl1pPr algn="r">
              <a:defRPr/>
            </a:lvl1pPr>
          </a:lstStyle>
          <a:p>
            <a:fld id="{E7EFCE55-C209-45C2-A256-30F0418EB8C6}" type="slidenum">
              <a:rPr lang="en-US" smtClean="0"/>
              <a:pPr/>
              <a:t>‹#›</a:t>
            </a:fld>
            <a:endParaRPr lang="en-US" dirty="0"/>
          </a:p>
        </p:txBody>
      </p:sp>
      <p:sp>
        <p:nvSpPr>
          <p:cNvPr id="5" name="Date Placeholder 4"/>
          <p:cNvSpPr>
            <a:spLocks noGrp="1"/>
          </p:cNvSpPr>
          <p:nvPr>
            <p:ph type="dt" sz="half" idx="11"/>
          </p:nvPr>
        </p:nvSpPr>
        <p:spPr>
          <a:xfrm>
            <a:off x="457200" y="6243638"/>
            <a:ext cx="2133600" cy="457200"/>
          </a:xfrm>
          <a:prstGeom prst="rect">
            <a:avLst/>
          </a:prstGeom>
        </p:spPr>
        <p:txBody>
          <a:bodyPr/>
          <a:lstStyle>
            <a:lvl1pPr>
              <a:defRPr/>
            </a:lvl1pPr>
          </a:lstStyle>
          <a:p>
            <a:endParaRPr lang="en-US"/>
          </a:p>
        </p:txBody>
      </p:sp>
      <p:sp>
        <p:nvSpPr>
          <p:cNvPr id="6" name="Footer Placeholder 5"/>
          <p:cNvSpPr>
            <a:spLocks noGrp="1"/>
          </p:cNvSpPr>
          <p:nvPr>
            <p:ph type="ftr" sz="quarter" idx="12"/>
          </p:nvPr>
        </p:nvSpPr>
        <p:spPr>
          <a:xfrm>
            <a:off x="3124200" y="6243638"/>
            <a:ext cx="2895600" cy="457200"/>
          </a:xfrm>
          <a:prstGeom prst="rect">
            <a:avLst/>
          </a:prstGeom>
        </p:spPr>
        <p:txBody>
          <a:bodyPr/>
          <a:lstStyle>
            <a:lvl1pPr>
              <a:defRPr/>
            </a:lvl1pPr>
          </a:lstStyle>
          <a:p>
            <a:endParaRPr lang="en-US"/>
          </a:p>
        </p:txBody>
      </p:sp>
    </p:spTree>
    <p:extLst>
      <p:ext uri="{BB962C8B-B14F-4D97-AF65-F5344CB8AC3E}">
        <p14:creationId xmlns:p14="http://schemas.microsoft.com/office/powerpoint/2010/main" val="3068308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345BA5-4A0F-4B9B-8AED-5B4614D89E00}" type="slidenum">
              <a:rPr lang="en-US" smtClean="0"/>
              <a:t>‹#›</a:t>
            </a:fld>
            <a:endParaRPr lang="en-US"/>
          </a:p>
        </p:txBody>
      </p:sp>
    </p:spTree>
    <p:extLst>
      <p:ext uri="{BB962C8B-B14F-4D97-AF65-F5344CB8AC3E}">
        <p14:creationId xmlns:p14="http://schemas.microsoft.com/office/powerpoint/2010/main" val="987649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345BA5-4A0F-4B9B-8AED-5B4614D89E00}" type="slidenum">
              <a:rPr lang="en-US" smtClean="0"/>
              <a:t>‹#›</a:t>
            </a:fld>
            <a:endParaRPr lang="en-US"/>
          </a:p>
        </p:txBody>
      </p:sp>
    </p:spTree>
    <p:extLst>
      <p:ext uri="{BB962C8B-B14F-4D97-AF65-F5344CB8AC3E}">
        <p14:creationId xmlns:p14="http://schemas.microsoft.com/office/powerpoint/2010/main" val="3344507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345BA5-4A0F-4B9B-8AED-5B4614D89E00}" type="slidenum">
              <a:rPr lang="en-US" smtClean="0"/>
              <a:t>‹#›</a:t>
            </a:fld>
            <a:endParaRPr lang="en-US"/>
          </a:p>
        </p:txBody>
      </p:sp>
    </p:spTree>
    <p:extLst>
      <p:ext uri="{BB962C8B-B14F-4D97-AF65-F5344CB8AC3E}">
        <p14:creationId xmlns:p14="http://schemas.microsoft.com/office/powerpoint/2010/main" val="878801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345BA5-4A0F-4B9B-8AED-5B4614D89E00}" type="slidenum">
              <a:rPr lang="en-US" smtClean="0"/>
              <a:t>‹#›</a:t>
            </a:fld>
            <a:endParaRPr lang="en-US"/>
          </a:p>
        </p:txBody>
      </p:sp>
    </p:spTree>
    <p:extLst>
      <p:ext uri="{BB962C8B-B14F-4D97-AF65-F5344CB8AC3E}">
        <p14:creationId xmlns:p14="http://schemas.microsoft.com/office/powerpoint/2010/main" val="835560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345BA5-4A0F-4B9B-8AED-5B4614D89E00}" type="slidenum">
              <a:rPr lang="en-US" smtClean="0"/>
              <a:t>‹#›</a:t>
            </a:fld>
            <a:endParaRPr lang="en-US"/>
          </a:p>
        </p:txBody>
      </p:sp>
    </p:spTree>
    <p:extLst>
      <p:ext uri="{BB962C8B-B14F-4D97-AF65-F5344CB8AC3E}">
        <p14:creationId xmlns:p14="http://schemas.microsoft.com/office/powerpoint/2010/main" val="28751698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345BA5-4A0F-4B9B-8AED-5B4614D89E00}" type="slidenum">
              <a:rPr lang="en-US" smtClean="0"/>
              <a:t>‹#›</a:t>
            </a:fld>
            <a:endParaRPr lang="en-US"/>
          </a:p>
        </p:txBody>
      </p:sp>
    </p:spTree>
    <p:extLst>
      <p:ext uri="{BB962C8B-B14F-4D97-AF65-F5344CB8AC3E}">
        <p14:creationId xmlns:p14="http://schemas.microsoft.com/office/powerpoint/2010/main" val="1766079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345BA5-4A0F-4B9B-8AED-5B4614D89E00}" type="slidenum">
              <a:rPr lang="en-US" smtClean="0"/>
              <a:t>‹#›</a:t>
            </a:fld>
            <a:endParaRPr lang="en-US"/>
          </a:p>
        </p:txBody>
      </p:sp>
    </p:spTree>
    <p:extLst>
      <p:ext uri="{BB962C8B-B14F-4D97-AF65-F5344CB8AC3E}">
        <p14:creationId xmlns:p14="http://schemas.microsoft.com/office/powerpoint/2010/main" val="18758744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10" Type="http://schemas.openxmlformats.org/officeDocument/2006/relationships/image" Target="../media/image3.png"/><Relationship Id="rId4" Type="http://schemas.openxmlformats.org/officeDocument/2006/relationships/slideLayout" Target="../slideLayouts/slideLayout16.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345BA5-4A0F-4B9B-8AED-5B4614D89E00}" type="slidenum">
              <a:rPr lang="en-US" smtClean="0"/>
              <a:t>‹#›</a:t>
            </a:fld>
            <a:endParaRPr lang="en-US"/>
          </a:p>
        </p:txBody>
      </p:sp>
    </p:spTree>
    <p:extLst>
      <p:ext uri="{BB962C8B-B14F-4D97-AF65-F5344CB8AC3E}">
        <p14:creationId xmlns:p14="http://schemas.microsoft.com/office/powerpoint/2010/main" val="4641964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p:cNvSpPr/>
          <p:nvPr userDrawn="1"/>
        </p:nvSpPr>
        <p:spPr>
          <a:xfrm>
            <a:off x="7208648" y="0"/>
            <a:ext cx="1944496" cy="294162"/>
          </a:xfrm>
          <a:prstGeom prst="rect">
            <a:avLst/>
          </a:prstGeom>
          <a:solidFill>
            <a:srgbClr val="C400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endParaRPr>
          </a:p>
        </p:txBody>
      </p:sp>
      <p:pic>
        <p:nvPicPr>
          <p:cNvPr id="12" name="Picture 11" descr="14160DDSS_logo_DDSfinal.png"/>
          <p:cNvPicPr>
            <a:picLocks noChangeAspect="1"/>
          </p:cNvPicPr>
          <p:nvPr userDrawn="1"/>
        </p:nvPicPr>
        <p:blipFill>
          <a:blip r:embed="rId10"/>
          <a:stretch>
            <a:fillRect/>
          </a:stretch>
        </p:blipFill>
        <p:spPr>
          <a:xfrm>
            <a:off x="8215889" y="422006"/>
            <a:ext cx="718095" cy="886094"/>
          </a:xfrm>
          <a:prstGeom prst="rect">
            <a:avLst/>
          </a:prstGeom>
        </p:spPr>
      </p:pic>
      <p:sp>
        <p:nvSpPr>
          <p:cNvPr id="10" name="Rectangle 9"/>
          <p:cNvSpPr/>
          <p:nvPr userDrawn="1"/>
        </p:nvSpPr>
        <p:spPr>
          <a:xfrm>
            <a:off x="0" y="0"/>
            <a:ext cx="7208648" cy="294162"/>
          </a:xfrm>
          <a:prstGeom prst="rect">
            <a:avLst/>
          </a:prstGeom>
          <a:solidFill>
            <a:srgbClr val="011F4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endParaRPr>
          </a:p>
        </p:txBody>
      </p:sp>
    </p:spTree>
    <p:extLst>
      <p:ext uri="{BB962C8B-B14F-4D97-AF65-F5344CB8AC3E}">
        <p14:creationId xmlns:p14="http://schemas.microsoft.com/office/powerpoint/2010/main" val="3612803533"/>
      </p:ext>
    </p:extLst>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46" r:id="rId8"/>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hyperlink" Target="mailto:Gregory.banks@dc.gov" TargetMode="External"/><Relationship Id="rId2" Type="http://schemas.openxmlformats.org/officeDocument/2006/relationships/hyperlink" Target="mailto:dianne.jackson3@dc.gov" TargetMode="External"/><Relationship Id="rId1" Type="http://schemas.openxmlformats.org/officeDocument/2006/relationships/slideLayout" Target="../slideLayouts/slideLayout2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7.xml"/><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62100" y="3028087"/>
            <a:ext cx="6019800" cy="3416320"/>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600" b="0" i="0" u="none" strike="noStrike" kern="0" cap="none" spc="-100" normalizeH="0" baseline="0" noProof="0" dirty="0">
                <a:ln w="3200">
                  <a:solidFill>
                    <a:srgbClr val="FEFAC9">
                      <a:shade val="75000"/>
                      <a:alpha val="25000"/>
                    </a:srgbClr>
                  </a:solidFill>
                  <a:prstDash val="solid"/>
                  <a:round/>
                </a:ln>
                <a:solidFill>
                  <a:srgbClr val="011F4F"/>
                </a:solidFill>
                <a:effectLst>
                  <a:innerShdw blurRad="50800" dist="25400" dir="13500000">
                    <a:srgbClr val="000000">
                      <a:alpha val="70000"/>
                    </a:srgbClr>
                  </a:innerShdw>
                </a:effectLst>
                <a:uLnTx/>
                <a:uFillTx/>
                <a:latin typeface="Constantia"/>
                <a:ea typeface="+mj-ea"/>
                <a:cs typeface="+mj-cs"/>
              </a:rPr>
              <a:t>     </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3600" b="1" i="0" u="none" strike="noStrike" kern="0" cap="none" spc="-100" normalizeH="0" baseline="0" noProof="0" dirty="0">
              <a:ln w="3200">
                <a:solidFill>
                  <a:srgbClr val="FEFAC9">
                    <a:shade val="75000"/>
                    <a:alpha val="25000"/>
                  </a:srgbClr>
                </a:solidFill>
                <a:prstDash val="solid"/>
                <a:round/>
              </a:ln>
              <a:solidFill>
                <a:schemeClr val="bg1"/>
              </a:solidFill>
              <a:effectLst>
                <a:innerShdw blurRad="50800" dist="25400" dir="13500000">
                  <a:srgbClr val="000000">
                    <a:alpha val="70000"/>
                  </a:srgbClr>
                </a:innerShdw>
              </a:effectLst>
              <a:uLnTx/>
              <a:uFillTx/>
              <a:latin typeface="Calibri" panose="020F0502020204030204" pitchFamily="34" charset="0"/>
              <a:ea typeface="+mj-ea"/>
              <a:cs typeface="Calibri" panose="020F0502020204030204" pitchFamily="34" charset="0"/>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600" b="1" i="0" u="none" strike="noStrike" kern="0" cap="none" spc="-100" normalizeH="0" baseline="0" noProof="0" dirty="0">
                <a:ln w="3200">
                  <a:solidFill>
                    <a:srgbClr val="FEFAC9">
                      <a:shade val="75000"/>
                      <a:alpha val="25000"/>
                    </a:srgbClr>
                  </a:solidFill>
                  <a:prstDash val="solid"/>
                  <a:round/>
                </a:ln>
                <a:solidFill>
                  <a:schemeClr val="bg1"/>
                </a:solidFill>
                <a:effectLst>
                  <a:innerShdw blurRad="50800" dist="25400" dir="13500000">
                    <a:srgbClr val="000000">
                      <a:alpha val="70000"/>
                    </a:srgbClr>
                  </a:innerShdw>
                </a:effectLst>
                <a:uLnTx/>
                <a:uFillTx/>
                <a:latin typeface="Calibri" panose="020F0502020204030204" pitchFamily="34" charset="0"/>
                <a:ea typeface="+mj-ea"/>
                <a:cs typeface="Calibri" panose="020F0502020204030204" pitchFamily="34" charset="0"/>
              </a:rPr>
              <a:t>Medication Error Report</a:t>
            </a:r>
          </a:p>
          <a:p>
            <a:pPr marL="0" marR="0" lvl="0" indent="0" algn="ctr" defTabSz="914400" eaLnBrk="1" fontAlgn="auto" latinLnBrk="0" hangingPunct="1">
              <a:lnSpc>
                <a:spcPct val="100000"/>
              </a:lnSpc>
              <a:spcBef>
                <a:spcPts val="0"/>
              </a:spcBef>
              <a:spcAft>
                <a:spcPts val="0"/>
              </a:spcAft>
              <a:buClrTx/>
              <a:buSzTx/>
              <a:buFontTx/>
              <a:buNone/>
              <a:tabLst/>
              <a:defRPr/>
            </a:pPr>
            <a:r>
              <a:rPr lang="en-US" sz="3600" b="1" kern="0" spc="-100" dirty="0">
                <a:ln w="3200">
                  <a:solidFill>
                    <a:srgbClr val="FEFAC9">
                      <a:shade val="75000"/>
                      <a:alpha val="25000"/>
                    </a:srgbClr>
                  </a:solidFill>
                  <a:prstDash val="solid"/>
                  <a:round/>
                </a:ln>
                <a:solidFill>
                  <a:schemeClr val="bg1"/>
                </a:solidFill>
                <a:effectLst>
                  <a:innerShdw blurRad="50800" dist="25400" dir="13500000">
                    <a:srgbClr val="000000">
                      <a:alpha val="70000"/>
                    </a:srgbClr>
                  </a:innerShdw>
                </a:effectLst>
                <a:latin typeface="Calibri" panose="020F0502020204030204" pitchFamily="34" charset="0"/>
                <a:ea typeface="+mj-ea"/>
                <a:cs typeface="Calibri" panose="020F0502020204030204" pitchFamily="34" charset="0"/>
              </a:rPr>
              <a:t>FY 19  Q1 – Q3</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3600" b="0" i="0" u="none" strike="noStrike" kern="0" cap="none" spc="-100" normalizeH="0" baseline="0" noProof="0" dirty="0">
              <a:ln w="3200">
                <a:solidFill>
                  <a:srgbClr val="FEFAC9">
                    <a:shade val="75000"/>
                    <a:alpha val="25000"/>
                  </a:srgbClr>
                </a:solidFill>
                <a:prstDash val="solid"/>
                <a:round/>
              </a:ln>
              <a:solidFill>
                <a:schemeClr val="bg1"/>
              </a:solidFill>
              <a:effectLst>
                <a:innerShdw blurRad="50800" dist="25400" dir="13500000">
                  <a:srgbClr val="000000">
                    <a:alpha val="70000"/>
                  </a:srgbClr>
                </a:innerShdw>
              </a:effectLst>
              <a:uLnTx/>
              <a:uFillTx/>
              <a:latin typeface="Calibri" panose="020F0502020204030204" pitchFamily="34" charset="0"/>
              <a:ea typeface="+mj-ea"/>
              <a:cs typeface="Calibri" panose="020F0502020204030204" pitchFamily="34" charset="0"/>
            </a:endParaRPr>
          </a:p>
          <a:p>
            <a:pPr marL="0" marR="0" lvl="0" indent="0" algn="ctr" defTabSz="914400" eaLnBrk="1" fontAlgn="auto" latinLnBrk="0" hangingPunct="1">
              <a:lnSpc>
                <a:spcPct val="100000"/>
              </a:lnSpc>
              <a:spcBef>
                <a:spcPts val="0"/>
              </a:spcBef>
              <a:spcAft>
                <a:spcPts val="0"/>
              </a:spcAft>
              <a:buClrTx/>
              <a:buSzTx/>
              <a:buFontTx/>
              <a:buNone/>
              <a:tabLst/>
              <a:defRPr/>
            </a:pPr>
            <a:r>
              <a:rPr lang="en-US" sz="3600" kern="0" spc="-100" dirty="0">
                <a:ln w="3200">
                  <a:solidFill>
                    <a:srgbClr val="FEFAC9">
                      <a:shade val="75000"/>
                      <a:alpha val="25000"/>
                    </a:srgbClr>
                  </a:solidFill>
                  <a:prstDash val="solid"/>
                  <a:round/>
                </a:ln>
                <a:solidFill>
                  <a:schemeClr val="bg1"/>
                </a:solidFill>
                <a:effectLst>
                  <a:innerShdw blurRad="50800" dist="25400" dir="13500000">
                    <a:srgbClr val="000000">
                      <a:alpha val="70000"/>
                    </a:srgbClr>
                  </a:innerShdw>
                </a:effectLst>
                <a:latin typeface="Calibri" panose="020F0502020204030204" pitchFamily="34" charset="0"/>
                <a:ea typeface="+mj-ea"/>
                <a:cs typeface="Calibri" panose="020F0502020204030204" pitchFamily="34" charset="0"/>
              </a:rPr>
              <a:t>July 2, 2019</a:t>
            </a:r>
            <a:endParaRPr kumimoji="0" lang="en-US" sz="1800" b="0" i="0" u="none" strike="noStrike" kern="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endParaRPr>
          </a:p>
        </p:txBody>
      </p:sp>
      <p:sp>
        <p:nvSpPr>
          <p:cNvPr id="5" name="Rectangle 2"/>
          <p:cNvSpPr txBox="1">
            <a:spLocks noChangeArrowheads="1"/>
          </p:cNvSpPr>
          <p:nvPr/>
        </p:nvSpPr>
        <p:spPr>
          <a:xfrm>
            <a:off x="152400" y="2370161"/>
            <a:ext cx="9108743" cy="3962400"/>
          </a:xfrm>
          <a:prstGeom prst="rect">
            <a:avLst/>
          </a:prstGeom>
          <a:ln>
            <a:noFill/>
          </a:ln>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dirty="0">
                <a:solidFill>
                  <a:schemeClr val="tx2">
                    <a:lumMod val="50000"/>
                  </a:schemeClr>
                </a:solidFill>
              </a:rPr>
              <a:t>Quality Improvement Committee (QIC)</a:t>
            </a:r>
          </a:p>
        </p:txBody>
      </p:sp>
    </p:spTree>
    <p:extLst>
      <p:ext uri="{BB962C8B-B14F-4D97-AF65-F5344CB8AC3E}">
        <p14:creationId xmlns:p14="http://schemas.microsoft.com/office/powerpoint/2010/main" val="982575132"/>
      </p:ext>
    </p:extLst>
  </p:cSld>
  <p:clrMapOvr>
    <a:masterClrMapping/>
  </p:clrMapOvr>
  <mc:AlternateContent xmlns:mc="http://schemas.openxmlformats.org/markup-compatibility/2006" xmlns:p14="http://schemas.microsoft.com/office/powerpoint/2010/main">
    <mc:Choice Requires="p14">
      <p:transition spd="slow" p14:dur="2000" advTm="53308"/>
    </mc:Choice>
    <mc:Fallback xmlns="">
      <p:transition spd="slow" advTm="53308"/>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rPr>
              <a:t>Contact us with any concerns</a:t>
            </a:r>
          </a:p>
        </p:txBody>
      </p:sp>
      <p:sp>
        <p:nvSpPr>
          <p:cNvPr id="3" name="Content Placeholder 2"/>
          <p:cNvSpPr>
            <a:spLocks noGrp="1"/>
          </p:cNvSpPr>
          <p:nvPr>
            <p:ph idx="1"/>
          </p:nvPr>
        </p:nvSpPr>
        <p:spPr>
          <a:xfrm>
            <a:off x="381000" y="1143000"/>
            <a:ext cx="8229600" cy="5638800"/>
          </a:xfrm>
        </p:spPr>
        <p:txBody>
          <a:bodyPr/>
          <a:lstStyle/>
          <a:p>
            <a:pPr marL="0" indent="0">
              <a:buNone/>
            </a:pPr>
            <a:r>
              <a:rPr lang="en-US" sz="2000" b="1" u="sng" dirty="0"/>
              <a:t>Immediate Response Committee (IRC) Supervisor</a:t>
            </a:r>
          </a:p>
          <a:p>
            <a:pPr marL="0" indent="0">
              <a:buNone/>
            </a:pPr>
            <a:r>
              <a:rPr lang="en-US" sz="2000" dirty="0"/>
              <a:t>Dianne Jackson, Supervisor, Quality Resource Unit </a:t>
            </a:r>
          </a:p>
          <a:p>
            <a:pPr marL="0" indent="0">
              <a:buNone/>
            </a:pPr>
            <a:r>
              <a:rPr lang="en-US" sz="2000" b="1" u="sng" dirty="0">
                <a:hlinkClick r:id="rId2"/>
              </a:rPr>
              <a:t>dianne.jackson3@dc.gov</a:t>
            </a:r>
            <a:endParaRPr lang="en-US" sz="2000" b="1" u="sng" dirty="0"/>
          </a:p>
          <a:p>
            <a:pPr marL="0" indent="0">
              <a:buNone/>
            </a:pPr>
            <a:r>
              <a:rPr lang="en-US" sz="2000" dirty="0"/>
              <a:t>202-664-7471 </a:t>
            </a:r>
          </a:p>
          <a:p>
            <a:pPr marL="0" indent="0">
              <a:buNone/>
            </a:pPr>
            <a:endParaRPr lang="en-US" sz="2000" b="1" u="sng" dirty="0"/>
          </a:p>
          <a:p>
            <a:pPr marL="0" indent="0">
              <a:buNone/>
            </a:pPr>
            <a:r>
              <a:rPr lang="en-US" sz="2000" b="1" u="sng" dirty="0"/>
              <a:t>Serious Reportable Incident (SRI) Investigator Supervisor</a:t>
            </a:r>
          </a:p>
          <a:p>
            <a:pPr marL="0" indent="0">
              <a:buNone/>
            </a:pPr>
            <a:r>
              <a:rPr lang="en-US" sz="2000" dirty="0"/>
              <a:t>Greg Coffman, Supervisor Investigator</a:t>
            </a:r>
          </a:p>
          <a:p>
            <a:pPr marL="0" indent="0">
              <a:buNone/>
            </a:pPr>
            <a:r>
              <a:rPr lang="en-US" sz="2000" b="1" u="sng" dirty="0"/>
              <a:t>Greg.coffman@dc.gov</a:t>
            </a:r>
          </a:p>
          <a:p>
            <a:pPr marL="0" indent="0">
              <a:buNone/>
            </a:pPr>
            <a:r>
              <a:rPr lang="en-US" sz="2000" dirty="0"/>
              <a:t>202-615-9420</a:t>
            </a:r>
          </a:p>
          <a:p>
            <a:pPr marL="0" indent="0">
              <a:buNone/>
            </a:pPr>
            <a:endParaRPr lang="en-US" sz="2000" b="1" u="sng" dirty="0"/>
          </a:p>
          <a:p>
            <a:pPr marL="0" indent="0">
              <a:buNone/>
            </a:pPr>
            <a:r>
              <a:rPr lang="en-US" sz="2000" b="1" u="sng" dirty="0"/>
              <a:t>SRI Recommendations Supervisor</a:t>
            </a:r>
          </a:p>
          <a:p>
            <a:pPr marL="0" indent="0">
              <a:buNone/>
            </a:pPr>
            <a:r>
              <a:rPr lang="en-US" sz="2000" dirty="0"/>
              <a:t>Greg Banks, Supervisor, Quality Resource Unit</a:t>
            </a:r>
          </a:p>
          <a:p>
            <a:pPr marL="0" indent="0">
              <a:buNone/>
            </a:pPr>
            <a:r>
              <a:rPr lang="en-US" sz="2000" b="1" u="sng" dirty="0">
                <a:hlinkClick r:id="rId3"/>
              </a:rPr>
              <a:t>Gregory.banks@dc.gov</a:t>
            </a:r>
            <a:endParaRPr lang="en-US" sz="2000" b="1" u="sng" dirty="0"/>
          </a:p>
          <a:p>
            <a:pPr marL="0" indent="0">
              <a:buNone/>
            </a:pPr>
            <a:r>
              <a:rPr lang="en-US" sz="2000" dirty="0"/>
              <a:t>202-870-9778</a:t>
            </a:r>
          </a:p>
        </p:txBody>
      </p:sp>
      <p:sp>
        <p:nvSpPr>
          <p:cNvPr id="4" name="Slide Number Placeholder 3"/>
          <p:cNvSpPr>
            <a:spLocks noGrp="1"/>
          </p:cNvSpPr>
          <p:nvPr>
            <p:ph type="sldNum" sz="quarter" idx="10"/>
          </p:nvPr>
        </p:nvSpPr>
        <p:spPr>
          <a:xfrm>
            <a:off x="6553200" y="6243638"/>
            <a:ext cx="2133600" cy="457200"/>
          </a:xfrm>
        </p:spPr>
        <p:txBody>
          <a:bodyPr/>
          <a:lstStyle/>
          <a:p>
            <a:fld id="{E7EFCE55-C209-45C2-A256-30F0418EB8C6}" type="slidenum">
              <a:rPr lang="en-US" smtClean="0"/>
              <a:pPr/>
              <a:t>10</a:t>
            </a:fld>
            <a:endParaRPr lang="en-US" dirty="0"/>
          </a:p>
        </p:txBody>
      </p:sp>
    </p:spTree>
    <p:extLst>
      <p:ext uri="{BB962C8B-B14F-4D97-AF65-F5344CB8AC3E}">
        <p14:creationId xmlns:p14="http://schemas.microsoft.com/office/powerpoint/2010/main" val="31747725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chor="ctr"/>
          <a:lstStyle/>
          <a:p>
            <a:pPr marL="0" indent="0" algn="ctr">
              <a:buNone/>
            </a:pPr>
            <a:r>
              <a:rPr lang="en-US" sz="5400" dirty="0"/>
              <a:t>Committee</a:t>
            </a:r>
          </a:p>
          <a:p>
            <a:pPr marL="0" indent="0" algn="ctr">
              <a:buNone/>
            </a:pPr>
            <a:r>
              <a:rPr lang="en-US" sz="5400" dirty="0"/>
              <a:t>Recommendations?</a:t>
            </a:r>
          </a:p>
          <a:p>
            <a:pPr marL="0" indent="0" algn="ctr">
              <a:buNone/>
            </a:pPr>
            <a:endParaRPr lang="en-US" sz="5400" dirty="0"/>
          </a:p>
        </p:txBody>
      </p:sp>
      <p:sp>
        <p:nvSpPr>
          <p:cNvPr id="4" name="Slide Number Placeholder 3"/>
          <p:cNvSpPr>
            <a:spLocks noGrp="1"/>
          </p:cNvSpPr>
          <p:nvPr>
            <p:ph type="sldNum" sz="quarter" idx="10"/>
          </p:nvPr>
        </p:nvSpPr>
        <p:spPr/>
        <p:txBody>
          <a:bodyPr/>
          <a:lstStyle/>
          <a:p>
            <a:fld id="{E7EFCE55-C209-45C2-A256-30F0418EB8C6}" type="slidenum">
              <a:rPr lang="en-US" smtClean="0"/>
              <a:pPr/>
              <a:t>11</a:t>
            </a:fld>
            <a:endParaRPr lang="en-US" dirty="0"/>
          </a:p>
        </p:txBody>
      </p:sp>
    </p:spTree>
    <p:extLst>
      <p:ext uri="{BB962C8B-B14F-4D97-AF65-F5344CB8AC3E}">
        <p14:creationId xmlns:p14="http://schemas.microsoft.com/office/powerpoint/2010/main" val="987576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229600" cy="990600"/>
          </a:xfrm>
        </p:spPr>
        <p:txBody>
          <a:bodyPr/>
          <a:lstStyle/>
          <a:p>
            <a:r>
              <a:rPr lang="en-US" sz="4800" b="1" dirty="0">
                <a:solidFill>
                  <a:srgbClr val="C00000"/>
                </a:solidFill>
              </a:rPr>
              <a:t>Agenda</a:t>
            </a:r>
          </a:p>
        </p:txBody>
      </p:sp>
      <p:sp>
        <p:nvSpPr>
          <p:cNvPr id="3" name="Content Placeholder 2"/>
          <p:cNvSpPr>
            <a:spLocks noGrp="1"/>
          </p:cNvSpPr>
          <p:nvPr>
            <p:ph idx="1"/>
          </p:nvPr>
        </p:nvSpPr>
        <p:spPr>
          <a:xfrm>
            <a:off x="990600" y="1600200"/>
            <a:ext cx="7086600" cy="4800600"/>
          </a:xfrm>
        </p:spPr>
        <p:txBody>
          <a:bodyPr/>
          <a:lstStyle/>
          <a:p>
            <a:pPr marL="0" indent="0">
              <a:buNone/>
            </a:pPr>
            <a:endParaRPr lang="en-US" sz="2800" b="1" dirty="0"/>
          </a:p>
          <a:p>
            <a:pPr marL="471488" indent="-471488">
              <a:buFont typeface="Wingdings" panose="05000000000000000000" pitchFamily="2" charset="2"/>
              <a:buChar char="§"/>
            </a:pPr>
            <a:r>
              <a:rPr lang="en-US" sz="2800" b="1" dirty="0"/>
              <a:t>Medication Errors by Month</a:t>
            </a:r>
          </a:p>
          <a:p>
            <a:pPr marL="471488" indent="-471488">
              <a:buFont typeface="Wingdings" panose="05000000000000000000" pitchFamily="2" charset="2"/>
              <a:buChar char="§"/>
            </a:pPr>
            <a:r>
              <a:rPr lang="en-US" sz="2800" b="1" dirty="0"/>
              <a:t>Medication Errors by Facility Type</a:t>
            </a:r>
          </a:p>
          <a:p>
            <a:pPr marL="471488" indent="-471488">
              <a:buFont typeface="Wingdings" panose="05000000000000000000" pitchFamily="2" charset="2"/>
              <a:buChar char="§"/>
            </a:pPr>
            <a:r>
              <a:rPr lang="en-US" sz="2800" b="1" dirty="0"/>
              <a:t>Reasons for Serious Medication Errors</a:t>
            </a:r>
          </a:p>
          <a:p>
            <a:pPr marL="471488" indent="-471488">
              <a:buFont typeface="Wingdings" panose="05000000000000000000" pitchFamily="2" charset="2"/>
              <a:buChar char="§"/>
            </a:pPr>
            <a:r>
              <a:rPr lang="en-US" sz="2800" b="1" dirty="0"/>
              <a:t>Violation as a Result</a:t>
            </a:r>
          </a:p>
          <a:p>
            <a:pPr marL="471488" indent="-471488">
              <a:buFont typeface="Wingdings" panose="05000000000000000000" pitchFamily="2" charset="2"/>
              <a:buChar char="§"/>
            </a:pPr>
            <a:r>
              <a:rPr lang="en-US" sz="2800" b="1" dirty="0"/>
              <a:t>Reasons by Violation</a:t>
            </a:r>
          </a:p>
          <a:p>
            <a:pPr marL="471488" indent="-471488">
              <a:buFont typeface="Wingdings" panose="05000000000000000000" pitchFamily="2" charset="2"/>
              <a:buChar char="§"/>
            </a:pPr>
            <a:r>
              <a:rPr lang="en-US" sz="2800" b="1" dirty="0"/>
              <a:t>Violations  by Investigation Outcomes</a:t>
            </a:r>
          </a:p>
          <a:p>
            <a:pPr marL="471488" indent="-471488">
              <a:buFont typeface="Wingdings" panose="05000000000000000000" pitchFamily="2" charset="2"/>
              <a:buChar char="§"/>
            </a:pPr>
            <a:endParaRPr lang="en-US" sz="2800" b="1" dirty="0"/>
          </a:p>
          <a:p>
            <a:pPr marL="471488" indent="-471488">
              <a:buFont typeface="Wingdings" panose="05000000000000000000" pitchFamily="2" charset="2"/>
              <a:buChar char="§"/>
            </a:pPr>
            <a:endParaRPr lang="en-US" sz="2800" b="1" dirty="0"/>
          </a:p>
          <a:p>
            <a:pPr marL="569913" indent="-569913">
              <a:buFont typeface="Wingdings" panose="05000000000000000000" pitchFamily="2" charset="2"/>
              <a:buChar char="q"/>
            </a:pPr>
            <a:endParaRPr lang="en-US" sz="2800" b="1" dirty="0"/>
          </a:p>
        </p:txBody>
      </p:sp>
      <p:sp>
        <p:nvSpPr>
          <p:cNvPr id="4" name="Slide Number Placeholder 3"/>
          <p:cNvSpPr>
            <a:spLocks noGrp="1"/>
          </p:cNvSpPr>
          <p:nvPr>
            <p:ph type="sldNum" sz="quarter" idx="10"/>
          </p:nvPr>
        </p:nvSpPr>
        <p:spPr>
          <a:xfrm>
            <a:off x="6553200" y="6243638"/>
            <a:ext cx="2133600" cy="457200"/>
          </a:xfrm>
        </p:spPr>
        <p:txBody>
          <a:bodyPr/>
          <a:lstStyle/>
          <a:p>
            <a:fld id="{E7EFCE55-C209-45C2-A256-30F0418EB8C6}" type="slidenum">
              <a:rPr lang="en-US" smtClean="0"/>
              <a:pPr/>
              <a:t>2</a:t>
            </a:fld>
            <a:endParaRPr lang="en-US" dirty="0"/>
          </a:p>
        </p:txBody>
      </p:sp>
    </p:spTree>
    <p:extLst>
      <p:ext uri="{BB962C8B-B14F-4D97-AF65-F5344CB8AC3E}">
        <p14:creationId xmlns:p14="http://schemas.microsoft.com/office/powerpoint/2010/main" val="1979543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solidFill>
                  <a:srgbClr val="C00000"/>
                </a:solidFill>
              </a:rPr>
              <a:t>Medication Errors by Month</a:t>
            </a:r>
          </a:p>
        </p:txBody>
      </p:sp>
      <p:sp>
        <p:nvSpPr>
          <p:cNvPr id="11" name="Rectangle 10"/>
          <p:cNvSpPr/>
          <p:nvPr/>
        </p:nvSpPr>
        <p:spPr>
          <a:xfrm>
            <a:off x="76200" y="6457890"/>
            <a:ext cx="7086600" cy="246221"/>
          </a:xfrm>
          <a:prstGeom prst="rect">
            <a:avLst/>
          </a:prstGeom>
        </p:spPr>
        <p:txBody>
          <a:bodyPr wrap="square">
            <a:spAutoFit/>
          </a:bodyPr>
          <a:lstStyle/>
          <a:p>
            <a:endParaRPr lang="en-US" sz="1000" dirty="0"/>
          </a:p>
        </p:txBody>
      </p:sp>
      <p:sp>
        <p:nvSpPr>
          <p:cNvPr id="5" name="Slide Number Placeholder 3"/>
          <p:cNvSpPr>
            <a:spLocks noGrp="1"/>
          </p:cNvSpPr>
          <p:nvPr>
            <p:ph type="sldNum" sz="quarter" idx="10"/>
          </p:nvPr>
        </p:nvSpPr>
        <p:spPr>
          <a:xfrm>
            <a:off x="6553200" y="6243638"/>
            <a:ext cx="2133600" cy="457200"/>
          </a:xfrm>
        </p:spPr>
        <p:txBody>
          <a:bodyPr/>
          <a:lstStyle/>
          <a:p>
            <a:fld id="{E7EFCE55-C209-45C2-A256-30F0418EB8C6}" type="slidenum">
              <a:rPr lang="en-US" smtClean="0"/>
              <a:pPr/>
              <a:t>3</a:t>
            </a:fld>
            <a:endParaRPr lang="en-US" dirty="0"/>
          </a:p>
        </p:txBody>
      </p:sp>
      <p:graphicFrame>
        <p:nvGraphicFramePr>
          <p:cNvPr id="7" name="Chart 6">
            <a:extLst>
              <a:ext uri="{FF2B5EF4-FFF2-40B4-BE49-F238E27FC236}">
                <a16:creationId xmlns:a16="http://schemas.microsoft.com/office/drawing/2014/main" id="{847AC034-2F9B-47E1-A885-B6DE6364D680}"/>
              </a:ext>
            </a:extLst>
          </p:cNvPr>
          <p:cNvGraphicFramePr/>
          <p:nvPr>
            <p:extLst>
              <p:ext uri="{D42A27DB-BD31-4B8C-83A1-F6EECF244321}">
                <p14:modId xmlns:p14="http://schemas.microsoft.com/office/powerpoint/2010/main" val="1464278116"/>
              </p:ext>
            </p:extLst>
          </p:nvPr>
        </p:nvGraphicFramePr>
        <p:xfrm>
          <a:off x="838200" y="1631891"/>
          <a:ext cx="7543800" cy="324491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F8933F0B-1BAB-45C0-90F8-E6103120E303}"/>
              </a:ext>
            </a:extLst>
          </p:cNvPr>
          <p:cNvSpPr txBox="1"/>
          <p:nvPr/>
        </p:nvSpPr>
        <p:spPr>
          <a:xfrm>
            <a:off x="1447800" y="5174307"/>
            <a:ext cx="6172200" cy="1200329"/>
          </a:xfrm>
          <a:prstGeom prst="rect">
            <a:avLst/>
          </a:prstGeom>
          <a:noFill/>
        </p:spPr>
        <p:txBody>
          <a:bodyPr wrap="square" rtlCol="0">
            <a:spAutoFit/>
          </a:bodyPr>
          <a:lstStyle/>
          <a:p>
            <a:r>
              <a:rPr lang="en-US" dirty="0"/>
              <a:t>Medication Errors (Serious Medication Errors and Medication Errors Reportable Incidents made up 3% of all accepted incidents ( for the period from October 1, 2019 through June 26, 2019 (FY 19 Q1 – Q3).</a:t>
            </a:r>
          </a:p>
        </p:txBody>
      </p:sp>
    </p:spTree>
    <p:extLst>
      <p:ext uri="{BB962C8B-B14F-4D97-AF65-F5344CB8AC3E}">
        <p14:creationId xmlns:p14="http://schemas.microsoft.com/office/powerpoint/2010/main" val="32799328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solidFill>
                  <a:srgbClr val="C00000"/>
                </a:solidFill>
              </a:rPr>
              <a:t>Medication Errors by Facility Type</a:t>
            </a:r>
          </a:p>
        </p:txBody>
      </p:sp>
      <p:sp>
        <p:nvSpPr>
          <p:cNvPr id="6" name="Slide Number Placeholder 3"/>
          <p:cNvSpPr>
            <a:spLocks noGrp="1"/>
          </p:cNvSpPr>
          <p:nvPr>
            <p:ph type="sldNum" sz="quarter" idx="10"/>
          </p:nvPr>
        </p:nvSpPr>
        <p:spPr>
          <a:xfrm>
            <a:off x="6525768" y="6212890"/>
            <a:ext cx="2133600" cy="457200"/>
          </a:xfrm>
        </p:spPr>
        <p:txBody>
          <a:bodyPr/>
          <a:lstStyle/>
          <a:p>
            <a:fld id="{E7EFCE55-C209-45C2-A256-30F0418EB8C6}" type="slidenum">
              <a:rPr lang="en-US" smtClean="0"/>
              <a:pPr/>
              <a:t>4</a:t>
            </a:fld>
            <a:endParaRPr lang="en-US" dirty="0"/>
          </a:p>
        </p:txBody>
      </p:sp>
      <p:graphicFrame>
        <p:nvGraphicFramePr>
          <p:cNvPr id="8" name="Chart 7">
            <a:extLst>
              <a:ext uri="{FF2B5EF4-FFF2-40B4-BE49-F238E27FC236}">
                <a16:creationId xmlns:a16="http://schemas.microsoft.com/office/drawing/2014/main" id="{F0A4DBBA-7DD5-4034-9DCC-3E47728AAEBC}"/>
              </a:ext>
            </a:extLst>
          </p:cNvPr>
          <p:cNvGraphicFramePr/>
          <p:nvPr>
            <p:extLst>
              <p:ext uri="{D42A27DB-BD31-4B8C-83A1-F6EECF244321}">
                <p14:modId xmlns:p14="http://schemas.microsoft.com/office/powerpoint/2010/main" val="2817148397"/>
              </p:ext>
            </p:extLst>
          </p:nvPr>
        </p:nvGraphicFramePr>
        <p:xfrm>
          <a:off x="762001" y="1524000"/>
          <a:ext cx="7543800" cy="35052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99F0A2C4-4F81-45D9-91A2-419A48CF8EA7}"/>
              </a:ext>
            </a:extLst>
          </p:cNvPr>
          <p:cNvSpPr txBox="1"/>
          <p:nvPr/>
        </p:nvSpPr>
        <p:spPr>
          <a:xfrm>
            <a:off x="1202724" y="5126629"/>
            <a:ext cx="6629400" cy="1477328"/>
          </a:xfrm>
          <a:prstGeom prst="rect">
            <a:avLst/>
          </a:prstGeom>
          <a:noFill/>
        </p:spPr>
        <p:txBody>
          <a:bodyPr wrap="square" rtlCol="0">
            <a:spAutoFit/>
          </a:bodyPr>
          <a:lstStyle/>
          <a:p>
            <a:r>
              <a:rPr lang="en-US" dirty="0"/>
              <a:t>Supported Living sites had many of the Medication Error incidents (64.5%) with only one incident being reported from a Natural Home setting (&gt;1%).  Intermediate Care Facilities made up 13.6%, which represents the second highest setting of Medication Error incidents over the period.</a:t>
            </a:r>
          </a:p>
        </p:txBody>
      </p:sp>
    </p:spTree>
    <p:extLst>
      <p:ext uri="{BB962C8B-B14F-4D97-AF65-F5344CB8AC3E}">
        <p14:creationId xmlns:p14="http://schemas.microsoft.com/office/powerpoint/2010/main" val="1280247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630139"/>
          </a:xfrm>
        </p:spPr>
        <p:txBody>
          <a:bodyPr/>
          <a:lstStyle/>
          <a:p>
            <a:r>
              <a:rPr lang="en-US" sz="3200" b="1" dirty="0">
                <a:solidFill>
                  <a:srgbClr val="C00000"/>
                </a:solidFill>
              </a:rPr>
              <a:t>Reasons for Serious Medication Errors</a:t>
            </a:r>
          </a:p>
        </p:txBody>
      </p:sp>
      <p:sp>
        <p:nvSpPr>
          <p:cNvPr id="4" name="Slide Number Placeholder 3"/>
          <p:cNvSpPr>
            <a:spLocks noGrp="1"/>
          </p:cNvSpPr>
          <p:nvPr>
            <p:ph type="sldNum" sz="quarter" idx="10"/>
          </p:nvPr>
        </p:nvSpPr>
        <p:spPr/>
        <p:txBody>
          <a:bodyPr/>
          <a:lstStyle/>
          <a:p>
            <a:fld id="{E7EFCE55-C209-45C2-A256-30F0418EB8C6}" type="slidenum">
              <a:rPr lang="en-US" smtClean="0"/>
              <a:pPr/>
              <a:t>5</a:t>
            </a:fld>
            <a:endParaRPr lang="en-US" dirty="0"/>
          </a:p>
        </p:txBody>
      </p:sp>
      <p:graphicFrame>
        <p:nvGraphicFramePr>
          <p:cNvPr id="11" name="Chart 10">
            <a:extLst>
              <a:ext uri="{FF2B5EF4-FFF2-40B4-BE49-F238E27FC236}">
                <a16:creationId xmlns:a16="http://schemas.microsoft.com/office/drawing/2014/main" id="{E6472225-BCFE-4238-BFD7-5E5762B9E1FF}"/>
              </a:ext>
            </a:extLst>
          </p:cNvPr>
          <p:cNvGraphicFramePr/>
          <p:nvPr>
            <p:extLst>
              <p:ext uri="{D42A27DB-BD31-4B8C-83A1-F6EECF244321}">
                <p14:modId xmlns:p14="http://schemas.microsoft.com/office/powerpoint/2010/main" val="2656099000"/>
              </p:ext>
            </p:extLst>
          </p:nvPr>
        </p:nvGraphicFramePr>
        <p:xfrm>
          <a:off x="539578" y="1447800"/>
          <a:ext cx="8229600" cy="32766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a:extLst>
              <a:ext uri="{FF2B5EF4-FFF2-40B4-BE49-F238E27FC236}">
                <a16:creationId xmlns:a16="http://schemas.microsoft.com/office/drawing/2014/main" id="{FAE08FE6-80F8-4D25-A841-F366BA642414}"/>
              </a:ext>
            </a:extLst>
          </p:cNvPr>
          <p:cNvSpPr txBox="1"/>
          <p:nvPr/>
        </p:nvSpPr>
        <p:spPr>
          <a:xfrm>
            <a:off x="762000" y="4766310"/>
            <a:ext cx="7772400" cy="1477328"/>
          </a:xfrm>
          <a:prstGeom prst="rect">
            <a:avLst/>
          </a:prstGeom>
          <a:noFill/>
        </p:spPr>
        <p:txBody>
          <a:bodyPr wrap="square" rtlCol="0">
            <a:spAutoFit/>
          </a:bodyPr>
          <a:lstStyle/>
          <a:p>
            <a:r>
              <a:rPr lang="en-US" dirty="0"/>
              <a:t>Many of the incidents are attributed to the medication not being available at the time of administration.  The second most frequent reason for serious medication errors the period was due to pre-pouring of medication.  These errors for this period specifically are attributed to one event which resulted in three incident reports.</a:t>
            </a:r>
          </a:p>
        </p:txBody>
      </p:sp>
    </p:spTree>
    <p:extLst>
      <p:ext uri="{BB962C8B-B14F-4D97-AF65-F5344CB8AC3E}">
        <p14:creationId xmlns:p14="http://schemas.microsoft.com/office/powerpoint/2010/main" val="13769081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E7EFCE55-C209-45C2-A256-30F0418EB8C6}" type="slidenum">
              <a:rPr lang="en-US" smtClean="0"/>
              <a:pPr/>
              <a:t>6</a:t>
            </a:fld>
            <a:endParaRPr lang="en-US" dirty="0"/>
          </a:p>
        </p:txBody>
      </p:sp>
      <p:sp>
        <p:nvSpPr>
          <p:cNvPr id="6" name="Title 1"/>
          <p:cNvSpPr>
            <a:spLocks noGrp="1"/>
          </p:cNvSpPr>
          <p:nvPr>
            <p:ph type="title"/>
          </p:nvPr>
        </p:nvSpPr>
        <p:spPr>
          <a:xfrm>
            <a:off x="457200" y="304800"/>
            <a:ext cx="8229600" cy="1295400"/>
          </a:xfrm>
        </p:spPr>
        <p:txBody>
          <a:bodyPr/>
          <a:lstStyle/>
          <a:p>
            <a:r>
              <a:rPr lang="en-US" sz="4000" b="1" dirty="0">
                <a:solidFill>
                  <a:srgbClr val="C00000"/>
                </a:solidFill>
              </a:rPr>
              <a:t>Violation as a Result</a:t>
            </a:r>
          </a:p>
        </p:txBody>
      </p:sp>
      <p:graphicFrame>
        <p:nvGraphicFramePr>
          <p:cNvPr id="8" name="Chart 7">
            <a:extLst>
              <a:ext uri="{FF2B5EF4-FFF2-40B4-BE49-F238E27FC236}">
                <a16:creationId xmlns:a16="http://schemas.microsoft.com/office/drawing/2014/main" id="{90A9EA70-7D76-4653-9399-33A2A35525FD}"/>
              </a:ext>
            </a:extLst>
          </p:cNvPr>
          <p:cNvGraphicFramePr/>
          <p:nvPr>
            <p:extLst>
              <p:ext uri="{D42A27DB-BD31-4B8C-83A1-F6EECF244321}">
                <p14:modId xmlns:p14="http://schemas.microsoft.com/office/powerpoint/2010/main" val="2609309551"/>
              </p:ext>
            </p:extLst>
          </p:nvPr>
        </p:nvGraphicFramePr>
        <p:xfrm>
          <a:off x="1066800" y="1752600"/>
          <a:ext cx="7086600" cy="29718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a:extLst>
              <a:ext uri="{FF2B5EF4-FFF2-40B4-BE49-F238E27FC236}">
                <a16:creationId xmlns:a16="http://schemas.microsoft.com/office/drawing/2014/main" id="{F682E2BC-B22C-4DF7-B08E-6460DB2CB00B}"/>
              </a:ext>
            </a:extLst>
          </p:cNvPr>
          <p:cNvSpPr txBox="1"/>
          <p:nvPr/>
        </p:nvSpPr>
        <p:spPr>
          <a:xfrm>
            <a:off x="1066800" y="4883854"/>
            <a:ext cx="7162800" cy="923330"/>
          </a:xfrm>
          <a:prstGeom prst="rect">
            <a:avLst/>
          </a:prstGeom>
          <a:noFill/>
        </p:spPr>
        <p:txBody>
          <a:bodyPr wrap="square" rtlCol="0">
            <a:spAutoFit/>
          </a:bodyPr>
          <a:lstStyle/>
          <a:p>
            <a:r>
              <a:rPr lang="en-US" dirty="0"/>
              <a:t>Violations were developed to clarify the result of the reason and are used only to classify the incident specific to medication administration.  As seen, most incidents (64.2%) resulted in Missed Dose/Application/Measure. </a:t>
            </a:r>
          </a:p>
        </p:txBody>
      </p:sp>
    </p:spTree>
    <p:extLst>
      <p:ext uri="{BB962C8B-B14F-4D97-AF65-F5344CB8AC3E}">
        <p14:creationId xmlns:p14="http://schemas.microsoft.com/office/powerpoint/2010/main" val="33960945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solidFill>
                  <a:srgbClr val="C00000"/>
                </a:solidFill>
              </a:rPr>
              <a:t>Reasons by Violation</a:t>
            </a:r>
          </a:p>
        </p:txBody>
      </p:sp>
      <p:sp>
        <p:nvSpPr>
          <p:cNvPr id="4" name="Slide Number Placeholder 3"/>
          <p:cNvSpPr>
            <a:spLocks noGrp="1"/>
          </p:cNvSpPr>
          <p:nvPr>
            <p:ph type="sldNum" sz="quarter" idx="10"/>
          </p:nvPr>
        </p:nvSpPr>
        <p:spPr/>
        <p:txBody>
          <a:bodyPr/>
          <a:lstStyle/>
          <a:p>
            <a:fld id="{E7EFCE55-C209-45C2-A256-30F0418EB8C6}" type="slidenum">
              <a:rPr lang="en-US" smtClean="0"/>
              <a:pPr/>
              <a:t>7</a:t>
            </a:fld>
            <a:endParaRPr lang="en-US"/>
          </a:p>
        </p:txBody>
      </p:sp>
      <p:graphicFrame>
        <p:nvGraphicFramePr>
          <p:cNvPr id="7" name="Chart 6">
            <a:extLst>
              <a:ext uri="{FF2B5EF4-FFF2-40B4-BE49-F238E27FC236}">
                <a16:creationId xmlns:a16="http://schemas.microsoft.com/office/drawing/2014/main" id="{0AE9130C-A036-4349-B9EF-545DA47871DE}"/>
              </a:ext>
            </a:extLst>
          </p:cNvPr>
          <p:cNvGraphicFramePr/>
          <p:nvPr>
            <p:extLst>
              <p:ext uri="{D42A27DB-BD31-4B8C-83A1-F6EECF244321}">
                <p14:modId xmlns:p14="http://schemas.microsoft.com/office/powerpoint/2010/main" val="1050943503"/>
              </p:ext>
            </p:extLst>
          </p:nvPr>
        </p:nvGraphicFramePr>
        <p:xfrm>
          <a:off x="838200" y="1600200"/>
          <a:ext cx="7620000" cy="3396298"/>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a:extLst>
              <a:ext uri="{FF2B5EF4-FFF2-40B4-BE49-F238E27FC236}">
                <a16:creationId xmlns:a16="http://schemas.microsoft.com/office/drawing/2014/main" id="{7519C09D-2A1A-4FE9-8C39-00B81C89BEAC}"/>
              </a:ext>
            </a:extLst>
          </p:cNvPr>
          <p:cNvSpPr txBox="1"/>
          <p:nvPr/>
        </p:nvSpPr>
        <p:spPr>
          <a:xfrm>
            <a:off x="1524000" y="5410200"/>
            <a:ext cx="6019800" cy="646331"/>
          </a:xfrm>
          <a:prstGeom prst="rect">
            <a:avLst/>
          </a:prstGeom>
          <a:noFill/>
        </p:spPr>
        <p:txBody>
          <a:bodyPr wrap="square" rtlCol="0">
            <a:spAutoFit/>
          </a:bodyPr>
          <a:lstStyle/>
          <a:p>
            <a:r>
              <a:rPr lang="en-US" dirty="0"/>
              <a:t>The medication not being available was the main cause for Missed Dose/Application/Measure Errors.</a:t>
            </a:r>
          </a:p>
        </p:txBody>
      </p:sp>
    </p:spTree>
    <p:extLst>
      <p:ext uri="{BB962C8B-B14F-4D97-AF65-F5344CB8AC3E}">
        <p14:creationId xmlns:p14="http://schemas.microsoft.com/office/powerpoint/2010/main" val="34791960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E7EFCE55-C209-45C2-A256-30F0418EB8C6}" type="slidenum">
              <a:rPr lang="en-US" smtClean="0"/>
              <a:pPr/>
              <a:t>8</a:t>
            </a:fld>
            <a:endParaRPr lang="en-US" dirty="0"/>
          </a:p>
        </p:txBody>
      </p:sp>
      <p:sp>
        <p:nvSpPr>
          <p:cNvPr id="8" name="Title 1"/>
          <p:cNvSpPr>
            <a:spLocks noGrp="1"/>
          </p:cNvSpPr>
          <p:nvPr>
            <p:ph type="title"/>
          </p:nvPr>
        </p:nvSpPr>
        <p:spPr>
          <a:xfrm>
            <a:off x="457200" y="274638"/>
            <a:ext cx="8229600" cy="1554162"/>
          </a:xfrm>
        </p:spPr>
        <p:txBody>
          <a:bodyPr/>
          <a:lstStyle/>
          <a:p>
            <a:r>
              <a:rPr lang="en-US" b="1" dirty="0">
                <a:solidFill>
                  <a:srgbClr val="C00000"/>
                </a:solidFill>
              </a:rPr>
              <a:t>Violations by Investigation Outcome</a:t>
            </a:r>
          </a:p>
        </p:txBody>
      </p:sp>
      <p:graphicFrame>
        <p:nvGraphicFramePr>
          <p:cNvPr id="10" name="Chart 9">
            <a:extLst>
              <a:ext uri="{FF2B5EF4-FFF2-40B4-BE49-F238E27FC236}">
                <a16:creationId xmlns:a16="http://schemas.microsoft.com/office/drawing/2014/main" id="{014D19B7-BF0A-46A1-8ADA-FD3A0B2519B8}"/>
              </a:ext>
            </a:extLst>
          </p:cNvPr>
          <p:cNvGraphicFramePr/>
          <p:nvPr>
            <p:extLst>
              <p:ext uri="{D42A27DB-BD31-4B8C-83A1-F6EECF244321}">
                <p14:modId xmlns:p14="http://schemas.microsoft.com/office/powerpoint/2010/main" val="2494643747"/>
              </p:ext>
            </p:extLst>
          </p:nvPr>
        </p:nvGraphicFramePr>
        <p:xfrm>
          <a:off x="914400" y="2057400"/>
          <a:ext cx="7543800" cy="31242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1ED3F4BC-AA1A-45F9-A02F-A740ABBBDA11}"/>
              </a:ext>
            </a:extLst>
          </p:cNvPr>
          <p:cNvSpPr txBox="1"/>
          <p:nvPr/>
        </p:nvSpPr>
        <p:spPr>
          <a:xfrm>
            <a:off x="1447800" y="5181600"/>
            <a:ext cx="6400800" cy="923330"/>
          </a:xfrm>
          <a:prstGeom prst="rect">
            <a:avLst/>
          </a:prstGeom>
          <a:noFill/>
        </p:spPr>
        <p:txBody>
          <a:bodyPr wrap="square" rtlCol="0">
            <a:spAutoFit/>
          </a:bodyPr>
          <a:lstStyle/>
          <a:p>
            <a:r>
              <a:rPr lang="en-US" dirty="0"/>
              <a:t>This graph shows how violations were attributed to investigation outcomes.  As noted, most investigations received an outcome of Resolved – No Abuse or Neglect Found.</a:t>
            </a:r>
          </a:p>
        </p:txBody>
      </p:sp>
    </p:spTree>
    <p:extLst>
      <p:ext uri="{BB962C8B-B14F-4D97-AF65-F5344CB8AC3E}">
        <p14:creationId xmlns:p14="http://schemas.microsoft.com/office/powerpoint/2010/main" val="25394721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b="1" dirty="0">
                <a:solidFill>
                  <a:srgbClr val="C00000"/>
                </a:solidFill>
              </a:rPr>
              <a:t>Based on this review</a:t>
            </a:r>
          </a:p>
        </p:txBody>
      </p:sp>
      <p:sp>
        <p:nvSpPr>
          <p:cNvPr id="3" name="Content Placeholder 2"/>
          <p:cNvSpPr>
            <a:spLocks noGrp="1"/>
          </p:cNvSpPr>
          <p:nvPr>
            <p:ph idx="1"/>
          </p:nvPr>
        </p:nvSpPr>
        <p:spPr>
          <a:xfrm>
            <a:off x="381000" y="914400"/>
            <a:ext cx="8229600" cy="5638800"/>
          </a:xfrm>
        </p:spPr>
        <p:txBody>
          <a:bodyPr/>
          <a:lstStyle/>
          <a:p>
            <a:pPr lvl="0"/>
            <a:r>
              <a:rPr lang="en-US" sz="1400" dirty="0"/>
              <a:t>Reporting of all medication errors regardless of classification (SRI/RI) should require the exact time of the error to assist in identifying problem timeframes (change of shift, mornings, etc.)</a:t>
            </a:r>
          </a:p>
          <a:p>
            <a:pPr lvl="0"/>
            <a:endParaRPr lang="en-US" sz="1400" dirty="0"/>
          </a:p>
          <a:p>
            <a:pPr lvl="0"/>
            <a:r>
              <a:rPr lang="en-US" sz="1400" dirty="0"/>
              <a:t>Documentation Errors appear to stem from a lack of oversight (failing to change or update orders timely, failing to follow Doctor’s orders, etc.).  Providers might consider shift by shift review of the MAR to ensure that all proper documentation has been completed (Incoming TME signs off on outgoing TME’s administrations, etc.)</a:t>
            </a:r>
          </a:p>
          <a:p>
            <a:pPr lvl="0"/>
            <a:endParaRPr lang="en-US" sz="1400" dirty="0"/>
          </a:p>
          <a:p>
            <a:pPr lvl="0"/>
            <a:r>
              <a:rPr lang="en-US" sz="1400" dirty="0"/>
              <a:t>Providers might consider that people assessed to self-medicate may continue to require supports to ensure appropriate and consistent administration of medication.</a:t>
            </a:r>
          </a:p>
          <a:p>
            <a:pPr lvl="0"/>
            <a:endParaRPr lang="en-US" sz="1400" dirty="0"/>
          </a:p>
          <a:p>
            <a:pPr lvl="0"/>
            <a:r>
              <a:rPr lang="en-US" sz="1400" dirty="0"/>
              <a:t>Counseling or scheduling strategies might be considered for people to remember to be available at designated medication times.</a:t>
            </a:r>
          </a:p>
          <a:p>
            <a:pPr lvl="0"/>
            <a:endParaRPr lang="en-US" sz="1400" dirty="0"/>
          </a:p>
          <a:p>
            <a:pPr lvl="0"/>
            <a:r>
              <a:rPr lang="en-US" sz="1400" dirty="0"/>
              <a:t>Medication stocks should be reviewed on a schedule to ensure that all medications are available as necessary.</a:t>
            </a:r>
          </a:p>
          <a:p>
            <a:pPr lvl="0"/>
            <a:endParaRPr lang="en-US" sz="1400" dirty="0"/>
          </a:p>
          <a:p>
            <a:pPr lvl="0"/>
            <a:r>
              <a:rPr lang="en-US" sz="1400" dirty="0"/>
              <a:t>Providers might consider regularly scheduled refresher training of TME guidelines to ensure that staff are compliant with TME guidelines and certifications.</a:t>
            </a:r>
          </a:p>
          <a:p>
            <a:pPr lvl="0"/>
            <a:endParaRPr lang="en-US" sz="1400" dirty="0"/>
          </a:p>
          <a:p>
            <a:pPr lvl="0"/>
            <a:r>
              <a:rPr lang="en-US" sz="1400" dirty="0"/>
              <a:t>When looking at reasons for specific violations, clarification is needed in the severity of Missed Dose/Application/Measure due to it appearing in both Serious Medication Errors and Medication Errors reportable.</a:t>
            </a:r>
          </a:p>
        </p:txBody>
      </p:sp>
      <p:sp>
        <p:nvSpPr>
          <p:cNvPr id="4" name="Slide Number Placeholder 3"/>
          <p:cNvSpPr>
            <a:spLocks noGrp="1"/>
          </p:cNvSpPr>
          <p:nvPr>
            <p:ph type="sldNum" sz="quarter" idx="10"/>
          </p:nvPr>
        </p:nvSpPr>
        <p:spPr/>
        <p:txBody>
          <a:bodyPr/>
          <a:lstStyle/>
          <a:p>
            <a:fld id="{E7EFCE55-C209-45C2-A256-30F0418EB8C6}" type="slidenum">
              <a:rPr lang="en-US" smtClean="0"/>
              <a:pPr/>
              <a:t>9</a:t>
            </a:fld>
            <a:endParaRPr lang="en-US" dirty="0"/>
          </a:p>
        </p:txBody>
      </p:sp>
    </p:spTree>
    <p:extLst>
      <p:ext uri="{BB962C8B-B14F-4D97-AF65-F5344CB8AC3E}">
        <p14:creationId xmlns:p14="http://schemas.microsoft.com/office/powerpoint/2010/main" val="36806078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10277</TotalTime>
  <Words>669</Words>
  <Application>Microsoft Office PowerPoint</Application>
  <PresentationFormat>On-screen Show (4:3)</PresentationFormat>
  <Paragraphs>88</Paragraphs>
  <Slides>11</Slides>
  <Notes>7</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11</vt:i4>
      </vt:variant>
    </vt:vector>
  </HeadingPairs>
  <TitlesOfParts>
    <vt:vector size="20" baseType="lpstr">
      <vt:lpstr>Arial</vt:lpstr>
      <vt:lpstr>Calibri</vt:lpstr>
      <vt:lpstr>Constantia</vt:lpstr>
      <vt:lpstr>Gill Sans Std Bold</vt:lpstr>
      <vt:lpstr>Gill Sans Std Light</vt:lpstr>
      <vt:lpstr>Times New Roman</vt:lpstr>
      <vt:lpstr>Wingdings</vt:lpstr>
      <vt:lpstr>Office Theme</vt:lpstr>
      <vt:lpstr>22_Office Theme</vt:lpstr>
      <vt:lpstr>PowerPoint Presentation</vt:lpstr>
      <vt:lpstr>Agenda</vt:lpstr>
      <vt:lpstr>Medication Errors by Month</vt:lpstr>
      <vt:lpstr>Medication Errors by Facility Type</vt:lpstr>
      <vt:lpstr>Reasons for Serious Medication Errors</vt:lpstr>
      <vt:lpstr>Violation as a Result</vt:lpstr>
      <vt:lpstr>Reasons by Violation</vt:lpstr>
      <vt:lpstr>Violations by Investigation Outcome</vt:lpstr>
      <vt:lpstr>Based on this review</vt:lpstr>
      <vt:lpstr>Contact us with any concerns</vt:lpstr>
      <vt:lpstr>PowerPoint Presentation</vt:lpstr>
    </vt:vector>
  </TitlesOfParts>
  <Company>DC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Purpose of IMEU Enforcement Policy</dc:title>
  <dc:creator>ServUS</dc:creator>
  <cp:lastModifiedBy>Neils, Corey (DDS)</cp:lastModifiedBy>
  <cp:revision>281</cp:revision>
  <cp:lastPrinted>2017-10-17T15:05:38Z</cp:lastPrinted>
  <dcterms:created xsi:type="dcterms:W3CDTF">2014-02-25T15:22:49Z</dcterms:created>
  <dcterms:modified xsi:type="dcterms:W3CDTF">2019-07-02T14:54:34Z</dcterms:modified>
</cp:coreProperties>
</file>