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8" r:id="rId4"/>
    <p:sldMasterId id="2147483979" r:id="rId5"/>
    <p:sldMasterId id="2147483985" r:id="rId6"/>
    <p:sldMasterId id="2147483992" r:id="rId7"/>
    <p:sldMasterId id="2147484005" r:id="rId8"/>
  </p:sldMasterIdLst>
  <p:notesMasterIdLst>
    <p:notesMasterId r:id="rId27"/>
  </p:notesMasterIdLst>
  <p:sldIdLst>
    <p:sldId id="256" r:id="rId9"/>
    <p:sldId id="12509" r:id="rId10"/>
    <p:sldId id="12507" r:id="rId11"/>
    <p:sldId id="12510" r:id="rId12"/>
    <p:sldId id="12506" r:id="rId13"/>
    <p:sldId id="12512" r:id="rId14"/>
    <p:sldId id="12505" r:id="rId15"/>
    <p:sldId id="12496" r:id="rId16"/>
    <p:sldId id="12495" r:id="rId17"/>
    <p:sldId id="2314" r:id="rId18"/>
    <p:sldId id="12504" r:id="rId19"/>
    <p:sldId id="12503" r:id="rId20"/>
    <p:sldId id="12502" r:id="rId21"/>
    <p:sldId id="12499" r:id="rId22"/>
    <p:sldId id="12500" r:id="rId23"/>
    <p:sldId id="12498" r:id="rId24"/>
    <p:sldId id="12511" r:id="rId25"/>
    <p:sldId id="2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0ECA2F-6165-4887-809D-C25AE8963591}">
          <p14:sldIdLst>
            <p14:sldId id="256"/>
            <p14:sldId id="12509"/>
            <p14:sldId id="12507"/>
            <p14:sldId id="12510"/>
            <p14:sldId id="12506"/>
            <p14:sldId id="12512"/>
            <p14:sldId id="12505"/>
            <p14:sldId id="12496"/>
            <p14:sldId id="12495"/>
            <p14:sldId id="2314"/>
            <p14:sldId id="12504"/>
            <p14:sldId id="12503"/>
            <p14:sldId id="12502"/>
            <p14:sldId id="12499"/>
            <p14:sldId id="12500"/>
            <p14:sldId id="12498"/>
            <p14:sldId id="12511"/>
            <p14:sldId id="2316"/>
          </p14:sldIdLst>
        </p14:section>
        <p14:section name="Default Section" id="{D95DBD0C-BAA1-4A26-A84C-515882E2662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709B06-6F6C-DB28-B747-718063A81A01}" name="Woods, Taylor (DHCF)" initials="WT(" userId="S::William.Woods@dc.gov::a18d3e82-4d60-4d3d-91ed-393b1d7092ce" providerId="AD"/>
  <p188:author id="{5DBF211D-8C3D-6AE1-824F-B70EDC56C132}" name="Lewis-Wright, Danielle R. (DHCF)" initials="L(" userId="S::danielle.lewis@dc.gov::ba00dfae-bac6-4495-a229-35417db254dc" providerId="AD"/>
  <p188:author id="{27D7419B-5A08-7ACA-4978-755DEF17FD6A}" name="Ramsey, Mario (DHCF)" initials="R(" userId="S::mario.ramsey@dc.gov::6f1f9048-a0b7-4e08-b8c5-ca557b47a2b9" providerId="AD"/>
  <p188:author id="{BE5B4BD3-E734-B9C3-4F94-37EBD5F7F236}" name="Brandt, Caitlin (DHCF)" initials="BC(" userId="S::caitlin.brandt@dc.gov::4dcf8821-0b13-4636-83fc-e836231b1e9a" providerId="AD"/>
  <p188:author id="{C2FA60F2-4633-3E20-39D0-4839C8D8056C}" name="Smith, Jessica (DHCF)" initials="S(" userId="S::jessica.smith4@dc.gov::ed0e472d-c818-42ea-92fa-67883256e9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uest User" initials="GU [2]" lastIdx="3" clrIdx="6">
    <p:extLst>
      <p:ext uri="{19B8F6BF-5375-455C-9EA6-DF929625EA0E}">
        <p15:presenceInfo xmlns:p15="http://schemas.microsoft.com/office/powerpoint/2012/main" userId="S::urn:spo:anon#f7c27010b26c1fe542a791bcf366edf61075958e2ccb02317be4a6e64656f463::" providerId="AD"/>
      </p:ext>
    </p:extLst>
  </p:cmAuthor>
  <p:cmAuthor id="1" name="Trina Dutta" initials="TD" lastIdx="4" clrIdx="0">
    <p:extLst>
      <p:ext uri="{19B8F6BF-5375-455C-9EA6-DF929625EA0E}">
        <p15:presenceInfo xmlns:p15="http://schemas.microsoft.com/office/powerpoint/2012/main" userId="S-1-5-21-507921405-1677128483-725345543-32999" providerId="AD"/>
      </p:ext>
    </p:extLst>
  </p:cmAuthor>
  <p:cmAuthor id="8" name="Woods, Taylor (DHCF)" initials="WT(" lastIdx="2" clrIdx="7">
    <p:extLst>
      <p:ext uri="{19B8F6BF-5375-455C-9EA6-DF929625EA0E}">
        <p15:presenceInfo xmlns:p15="http://schemas.microsoft.com/office/powerpoint/2012/main" userId="S::William.Woods@dc.gov::a18d3e82-4d60-4d3d-91ed-393b1d7092ce" providerId="AD"/>
      </p:ext>
    </p:extLst>
  </p:cmAuthor>
  <p:cmAuthor id="2" name="Hanna, William (DHCF)" initials="HW(" lastIdx="6" clrIdx="1">
    <p:extLst>
      <p:ext uri="{19B8F6BF-5375-455C-9EA6-DF929625EA0E}">
        <p15:presenceInfo xmlns:p15="http://schemas.microsoft.com/office/powerpoint/2012/main" userId="S::william.hanna@dc.gov::295efd56-c95b-430c-8210-abb7cc255d33" providerId="AD"/>
      </p:ext>
    </p:extLst>
  </p:cmAuthor>
  <p:cmAuthor id="9" name="Fitzgerald, Tamika (DHCF)" initials="F(" lastIdx="1" clrIdx="8">
    <p:extLst>
      <p:ext uri="{19B8F6BF-5375-455C-9EA6-DF929625EA0E}">
        <p15:presenceInfo xmlns:p15="http://schemas.microsoft.com/office/powerpoint/2012/main" userId="S::tamika.fitzgerald@dc.gov::797185f2-175e-46dc-a827-8d845174a55a" providerId="AD"/>
      </p:ext>
    </p:extLst>
  </p:cmAuthor>
  <p:cmAuthor id="3" name="Grady, April (DHCF)" initials="GA(" lastIdx="5" clrIdx="2">
    <p:extLst>
      <p:ext uri="{19B8F6BF-5375-455C-9EA6-DF929625EA0E}">
        <p15:presenceInfo xmlns:p15="http://schemas.microsoft.com/office/powerpoint/2012/main" userId="S::april.grady@dc.gov::7d742fb9-efb7-4b08-9e64-7044ad424828" providerId="AD"/>
      </p:ext>
    </p:extLst>
  </p:cmAuthor>
  <p:cmAuthor id="4" name="Guest User" initials="GU" lastIdx="3" clrIdx="3">
    <p:extLst>
      <p:ext uri="{19B8F6BF-5375-455C-9EA6-DF929625EA0E}">
        <p15:presenceInfo xmlns:p15="http://schemas.microsoft.com/office/powerpoint/2012/main" userId="S::urn:spo:anon#9f7d76abfd8db9d1e45a6c82f67fe818e2c395e76abc6514c175cbaeab2e642c::" providerId="AD"/>
      </p:ext>
    </p:extLst>
  </p:cmAuthor>
  <p:cmAuthor id="5" name="Weiss, Alice (DHCF)" initials="WA(" lastIdx="11" clrIdx="4">
    <p:extLst>
      <p:ext uri="{19B8F6BF-5375-455C-9EA6-DF929625EA0E}">
        <p15:presenceInfo xmlns:p15="http://schemas.microsoft.com/office/powerpoint/2012/main" userId="S::alice.weiss@dc.gov::5d09c40e-18fd-4581-8e95-1c0925b956f1" providerId="AD"/>
      </p:ext>
    </p:extLst>
  </p:cmAuthor>
  <p:cmAuthor id="6" name="Lewis-Wright, Danielle R. (DHCF)" initials="L(" lastIdx="5" clrIdx="5">
    <p:extLst>
      <p:ext uri="{19B8F6BF-5375-455C-9EA6-DF929625EA0E}">
        <p15:presenceInfo xmlns:p15="http://schemas.microsoft.com/office/powerpoint/2012/main" userId="S::danielle.lewis@dc.gov::ba00dfae-bac6-4495-a229-35417db254d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37F51D-D5E8-487D-BD51-1026CB21C318}" v="1" dt="2023-05-26T14:20:19.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3F53-566D-4E3C-8281-0E6C1230864F}" type="datetimeFigureOut">
              <a:rPr lang="en-US" smtClean="0"/>
              <a:t>5/26/2023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E1CBA-BF28-46FA-83A2-FB71D884CE4E}" type="slidenum">
              <a:rPr lang="en-US" smtClean="0"/>
              <a:t>‹#›</a:t>
            </a:fld>
            <a:endParaRPr lang="en-US"/>
          </a:p>
        </p:txBody>
      </p:sp>
    </p:spTree>
    <p:extLst>
      <p:ext uri="{BB962C8B-B14F-4D97-AF65-F5344CB8AC3E}">
        <p14:creationId xmlns:p14="http://schemas.microsoft.com/office/powerpoint/2010/main" val="2315547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5E61EC3-DD83-4874-A355-EB2A6DB1885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96618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5E61EC3-DD83-4874-A355-EB2A6DB1885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1274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FE1CBA-BF28-46FA-83A2-FB71D884CE4E}" type="slidenum">
              <a:rPr lang="en-US" smtClean="0"/>
              <a:t>7</a:t>
            </a:fld>
            <a:endParaRPr lang="en-US"/>
          </a:p>
        </p:txBody>
      </p:sp>
    </p:spTree>
    <p:extLst>
      <p:ext uri="{BB962C8B-B14F-4D97-AF65-F5344CB8AC3E}">
        <p14:creationId xmlns:p14="http://schemas.microsoft.com/office/powerpoint/2010/main" val="180865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5E61EC3-DD83-4874-A355-EB2A6DB1885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2353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5E61EC3-DD83-4874-A355-EB2A6DB1885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3641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5E61EC3-DD83-4874-A355-EB2A6DB1885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194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469A7-BA52-4177-BB4E-3716FC2A9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05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05E61EC3-DD83-4874-A355-EB2A6DB1885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62860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1E14E-2561-43C2-B816-1C24722FBE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FA3EC8-8CB9-4EF3-BB3E-9F0E9419E8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D6AECE-B1CD-4F2D-B74B-98355F97405B}"/>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668A2AF1-E5C6-49F7-A54D-DE7E5F8879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3399B-C357-4EC4-81B0-B2D4CE9EE89F}"/>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61303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45C0-2294-45B4-A987-DDFB3EB2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E176EB-7019-435E-A45F-05B672A13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D3CE5-AEE6-4465-8988-72360BE0CE5B}"/>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A5CF5FF1-0208-409B-88D2-E25FD2F45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62851-EDF0-4566-B306-A81186A99494}"/>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5884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193E17-7C09-48E8-9B5A-D1E95E5688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503BB3-A471-4A6E-AFA0-9DEACC978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14783C-91A7-4D04-BBF4-C965BDBA4E4F}"/>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58979E72-C1BC-4B9C-A942-FAB4EB96E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65F831-9497-4DCB-80BD-FBD3C1EC51EA}"/>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76102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3989243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312321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6" name="Holder 6"/>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198205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8891" y="6019800"/>
            <a:ext cx="11629644" cy="530352"/>
          </a:xfrm>
          <a:prstGeom prst="rect">
            <a:avLst/>
          </a:prstGeom>
        </p:spPr>
      </p:pic>
      <p:pic>
        <p:nvPicPr>
          <p:cNvPr id="17" name="bg object 17"/>
          <p:cNvPicPr/>
          <p:nvPr/>
        </p:nvPicPr>
        <p:blipFill>
          <a:blip r:embed="rId3" cstate="print"/>
          <a:stretch>
            <a:fillRect/>
          </a:stretch>
        </p:blipFill>
        <p:spPr>
          <a:xfrm>
            <a:off x="324954" y="210870"/>
            <a:ext cx="649908" cy="352979"/>
          </a:xfrm>
          <a:prstGeom prst="rect">
            <a:avLst/>
          </a:prstGeom>
        </p:spPr>
      </p:pic>
      <p:pic>
        <p:nvPicPr>
          <p:cNvPr id="18" name="bg object 18"/>
          <p:cNvPicPr/>
          <p:nvPr/>
        </p:nvPicPr>
        <p:blipFill>
          <a:blip r:embed="rId4" cstate="print"/>
          <a:stretch>
            <a:fillRect/>
          </a:stretch>
        </p:blipFill>
        <p:spPr>
          <a:xfrm>
            <a:off x="10974323" y="190500"/>
            <a:ext cx="938783" cy="618744"/>
          </a:xfrm>
          <a:prstGeom prst="rect">
            <a:avLst/>
          </a:prstGeom>
        </p:spPr>
      </p:pic>
      <p:pic>
        <p:nvPicPr>
          <p:cNvPr id="19" name="bg object 19"/>
          <p:cNvPicPr/>
          <p:nvPr/>
        </p:nvPicPr>
        <p:blipFill>
          <a:blip r:embed="rId5" cstate="print"/>
          <a:stretch>
            <a:fillRect/>
          </a:stretch>
        </p:blipFill>
        <p:spPr>
          <a:xfrm>
            <a:off x="10695431" y="13716"/>
            <a:ext cx="1496568" cy="900683"/>
          </a:xfrm>
          <a:prstGeom prst="rect">
            <a:avLst/>
          </a:prstGeom>
        </p:spPr>
      </p:pic>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165761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174408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3675888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5" name="Holder 5"/>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6" name="Holder 6"/>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1534976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6" name="Holder 6"/>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7" name="Holder 7"/>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314104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CB626-3A45-4096-B271-FE2734A8B4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E02A2-9E5F-4F7C-B271-59E93A0DF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4B4AC-4A0B-425E-A69D-C19CBC222E25}"/>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6CD91371-B5D0-4443-844E-EBD8220944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C309E-285A-4168-A2EA-D86C69458FC4}"/>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196718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8891" y="6019800"/>
            <a:ext cx="11629644" cy="530352"/>
          </a:xfrm>
          <a:prstGeom prst="rect">
            <a:avLst/>
          </a:prstGeom>
        </p:spPr>
      </p:pic>
      <p:pic>
        <p:nvPicPr>
          <p:cNvPr id="17" name="bg object 17"/>
          <p:cNvPicPr/>
          <p:nvPr/>
        </p:nvPicPr>
        <p:blipFill>
          <a:blip r:embed="rId3" cstate="print"/>
          <a:stretch>
            <a:fillRect/>
          </a:stretch>
        </p:blipFill>
        <p:spPr>
          <a:xfrm>
            <a:off x="324954" y="210870"/>
            <a:ext cx="649908" cy="454148"/>
          </a:xfrm>
          <a:prstGeom prst="rect">
            <a:avLst/>
          </a:prstGeom>
        </p:spPr>
      </p:pic>
      <p:pic>
        <p:nvPicPr>
          <p:cNvPr id="18" name="bg object 18"/>
          <p:cNvPicPr/>
          <p:nvPr/>
        </p:nvPicPr>
        <p:blipFill>
          <a:blip r:embed="rId4" cstate="print"/>
          <a:stretch>
            <a:fillRect/>
          </a:stretch>
        </p:blipFill>
        <p:spPr>
          <a:xfrm>
            <a:off x="10974323" y="190500"/>
            <a:ext cx="938783" cy="618744"/>
          </a:xfrm>
          <a:prstGeom prst="rect">
            <a:avLst/>
          </a:prstGeom>
        </p:spPr>
      </p:pic>
      <p:pic>
        <p:nvPicPr>
          <p:cNvPr id="19" name="bg object 19"/>
          <p:cNvPicPr/>
          <p:nvPr/>
        </p:nvPicPr>
        <p:blipFill>
          <a:blip r:embed="rId5" cstate="print"/>
          <a:stretch>
            <a:fillRect/>
          </a:stretch>
        </p:blipFill>
        <p:spPr>
          <a:xfrm>
            <a:off x="10917552" y="171318"/>
            <a:ext cx="1178818" cy="763580"/>
          </a:xfrm>
          <a:prstGeom prst="rect">
            <a:avLst/>
          </a:prstGeom>
        </p:spPr>
      </p:pic>
      <p:sp>
        <p:nvSpPr>
          <p:cNvPr id="2" name="Holder 2"/>
          <p:cNvSpPr>
            <a:spLocks noGrp="1"/>
          </p:cNvSpPr>
          <p:nvPr>
            <p:ph type="title"/>
          </p:nvPr>
        </p:nvSpPr>
        <p:spPr/>
        <p:txBody>
          <a:bodyPr lIns="0" tIns="0" rIns="0" bIns="0"/>
          <a:lstStyle>
            <a:lvl1pPr>
              <a:defRPr sz="2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4" name="Holder 4"/>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5" name="Holder 5"/>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284109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3" name="Holder 3"/>
          <p:cNvSpPr>
            <a:spLocks noGrp="1"/>
          </p:cNvSpPr>
          <p:nvPr>
            <p:ph type="dt" sz="half" idx="6"/>
          </p:nvPr>
        </p:nvSpPr>
        <p:spPr/>
        <p:txBody>
          <a:bodyPr lIns="0" tIns="0" rIns="0" bIns="0"/>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4" name="Holder 4"/>
          <p:cNvSpPr>
            <a:spLocks noGrp="1"/>
          </p:cNvSpPr>
          <p:nvPr>
            <p:ph type="sldNum" sz="quarter" idx="7"/>
          </p:nvPr>
        </p:nvSpPr>
        <p:spPr/>
        <p:txBody>
          <a:bodyPr lIns="0" tIns="0" rIns="0" bIns="0"/>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3903420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F681B-D2E0-4909-9378-A3DBC3DAF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E7969B-B6E1-4476-9F8A-0B1DF58BC1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7E837E-B9AD-4147-88F3-7CFFDB5C0D03}"/>
              </a:ext>
            </a:extLst>
          </p:cNvPr>
          <p:cNvSpPr>
            <a:spLocks noGrp="1"/>
          </p:cNvSpPr>
          <p:nvPr>
            <p:ph type="dt" sz="half" idx="10"/>
          </p:nvPr>
        </p:nvSpPr>
        <p:spPr/>
        <p:txBody>
          <a:bodyPr/>
          <a:lstStyle/>
          <a:p>
            <a:fld id="{1B9E73F8-5EA9-4E73-97A4-34A5127646A0}" type="datetimeFigureOut">
              <a:rPr lang="en-US" smtClean="0"/>
              <a:t>5/26/2023</a:t>
            </a:fld>
            <a:endParaRPr lang="en-US"/>
          </a:p>
        </p:txBody>
      </p:sp>
      <p:sp>
        <p:nvSpPr>
          <p:cNvPr id="5" name="Footer Placeholder 4">
            <a:extLst>
              <a:ext uri="{FF2B5EF4-FFF2-40B4-BE49-F238E27FC236}">
                <a16:creationId xmlns:a16="http://schemas.microsoft.com/office/drawing/2014/main" id="{2FDC5FD2-4FE8-4FAF-968C-D77CB29FD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17935-5C9C-41DA-81C1-F1EAC2A6E4BA}"/>
              </a:ext>
            </a:extLst>
          </p:cNvPr>
          <p:cNvSpPr>
            <a:spLocks noGrp="1"/>
          </p:cNvSpPr>
          <p:nvPr>
            <p:ph type="sldNum" sz="quarter" idx="12"/>
          </p:nvPr>
        </p:nvSpPr>
        <p:spPr/>
        <p:txBody>
          <a:bodyPr/>
          <a:lstStyle/>
          <a:p>
            <a:fld id="{CCDEF41E-1BFE-4512-A7FB-6228867E8EE2}" type="slidenum">
              <a:rPr lang="en-US" smtClean="0"/>
              <a:t>‹#›</a:t>
            </a:fld>
            <a:endParaRPr lang="en-US"/>
          </a:p>
        </p:txBody>
      </p:sp>
    </p:spTree>
    <p:extLst>
      <p:ext uri="{BB962C8B-B14F-4D97-AF65-F5344CB8AC3E}">
        <p14:creationId xmlns:p14="http://schemas.microsoft.com/office/powerpoint/2010/main" val="3534380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F653-FA77-87FE-2AB4-C4CC738E8F2F}"/>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3A2D4644-95F9-3978-8098-784C38F50DD9}"/>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19361-6378-52C3-CF03-ACE72460FC04}"/>
              </a:ext>
            </a:extLst>
          </p:cNvPr>
          <p:cNvSpPr>
            <a:spLocks noGrp="1"/>
          </p:cNvSpPr>
          <p:nvPr>
            <p:ph type="dt" sz="half" idx="10"/>
          </p:nvPr>
        </p:nvSpPr>
        <p:spPr>
          <a:xfrm>
            <a:off x="838200" y="6492327"/>
            <a:ext cx="2743200" cy="365125"/>
          </a:xfrm>
        </p:spPr>
        <p:txBody>
          <a:bodyPr/>
          <a:lstStyle/>
          <a:p>
            <a:fld id="{0F86C20C-7D8A-4E60-953F-6DE9F6A348C1}" type="datetimeFigureOut">
              <a:rPr lang="en-US" smtClean="0"/>
              <a:t>5/26/2023</a:t>
            </a:fld>
            <a:endParaRPr lang="en-US"/>
          </a:p>
        </p:txBody>
      </p:sp>
      <p:sp>
        <p:nvSpPr>
          <p:cNvPr id="6" name="Slide Number Placeholder 5">
            <a:extLst>
              <a:ext uri="{FF2B5EF4-FFF2-40B4-BE49-F238E27FC236}">
                <a16:creationId xmlns:a16="http://schemas.microsoft.com/office/drawing/2014/main" id="{CB354609-30CE-66F6-E04D-578D8CC48BB0}"/>
              </a:ext>
            </a:extLst>
          </p:cNvPr>
          <p:cNvSpPr>
            <a:spLocks noGrp="1"/>
          </p:cNvSpPr>
          <p:nvPr>
            <p:ph type="sldNum" sz="quarter" idx="12"/>
          </p:nvPr>
        </p:nvSpPr>
        <p:spPr>
          <a:xfrm>
            <a:off x="8610603" y="6481698"/>
            <a:ext cx="2743200" cy="365125"/>
          </a:xfrm>
        </p:spPr>
        <p:txBody>
          <a:bodyPr/>
          <a:lstStyle/>
          <a:p>
            <a:fld id="{D7996866-9AE1-4811-B739-3481DF45930D}" type="slidenum">
              <a:rPr lang="en-US" smtClean="0"/>
              <a:t>‹#›</a:t>
            </a:fld>
            <a:endParaRPr lang="en-US"/>
          </a:p>
        </p:txBody>
      </p:sp>
      <p:pic>
        <p:nvPicPr>
          <p:cNvPr id="7" name="Picture 6" descr="A red and white flag&#10;&#10;Description automatically generated with medium confidence">
            <a:extLst>
              <a:ext uri="{FF2B5EF4-FFF2-40B4-BE49-F238E27FC236}">
                <a16:creationId xmlns:a16="http://schemas.microsoft.com/office/drawing/2014/main" id="{97CB6F26-8BFB-47D9-6C7F-BE60963089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720" y="204818"/>
            <a:ext cx="810959" cy="576232"/>
          </a:xfrm>
          <a:prstGeom prst="rect">
            <a:avLst/>
          </a:prstGeom>
        </p:spPr>
      </p:pic>
      <p:sp>
        <p:nvSpPr>
          <p:cNvPr id="9" name="Rectangle 8">
            <a:extLst>
              <a:ext uri="{FF2B5EF4-FFF2-40B4-BE49-F238E27FC236}">
                <a16:creationId xmlns:a16="http://schemas.microsoft.com/office/drawing/2014/main" id="{505C206C-E257-5C2B-685C-1EE1DDD1994D}"/>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EFB8ED-69A9-B888-6889-C4157C513B6B}"/>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2" name="TextBox 11">
            <a:extLst>
              <a:ext uri="{FF2B5EF4-FFF2-40B4-BE49-F238E27FC236}">
                <a16:creationId xmlns:a16="http://schemas.microsoft.com/office/drawing/2014/main" id="{B9057941-E43F-7D92-22E1-9729F4521665}"/>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3265386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17D0-A7B2-F1EF-D91B-3225B0A98888}"/>
              </a:ext>
            </a:extLst>
          </p:cNvPr>
          <p:cNvSpPr>
            <a:spLocks noGrp="1"/>
          </p:cNvSpPr>
          <p:nvPr>
            <p:ph type="title"/>
          </p:nvPr>
        </p:nvSpPr>
        <p:spPr>
          <a:xfrm>
            <a:off x="1473358" y="106346"/>
            <a:ext cx="9118441" cy="674705"/>
          </a:xfrm>
        </p:spPr>
        <p:txBody>
          <a:bodyPr>
            <a:normAutofit/>
          </a:bodyPr>
          <a:lstStyle>
            <a:lvl1pPr>
              <a:defRPr sz="40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BCDBBB88-03E1-A1D7-DA21-A6557134F397}"/>
              </a:ext>
            </a:extLst>
          </p:cNvPr>
          <p:cNvSpPr>
            <a:spLocks noGrp="1"/>
          </p:cNvSpPr>
          <p:nvPr>
            <p:ph idx="1"/>
          </p:nvPr>
        </p:nvSpPr>
        <p:spPr>
          <a:xfrm>
            <a:off x="494139" y="1020373"/>
            <a:ext cx="11409848" cy="46398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25831-E0F4-2E64-6650-310F65021B08}"/>
              </a:ext>
            </a:extLst>
          </p:cNvPr>
          <p:cNvSpPr>
            <a:spLocks noGrp="1"/>
          </p:cNvSpPr>
          <p:nvPr>
            <p:ph type="dt" sz="half" idx="10"/>
          </p:nvPr>
        </p:nvSpPr>
        <p:spPr>
          <a:xfrm>
            <a:off x="838200" y="6492327"/>
            <a:ext cx="2743200" cy="365125"/>
          </a:xfrm>
        </p:spPr>
        <p:txBody>
          <a:bodyPr/>
          <a:lstStyle/>
          <a:p>
            <a:fld id="{0F86C20C-7D8A-4E60-953F-6DE9F6A348C1}" type="datetimeFigureOut">
              <a:rPr lang="en-US" smtClean="0"/>
              <a:t>5/26/2023</a:t>
            </a:fld>
            <a:endParaRPr lang="en-US"/>
          </a:p>
        </p:txBody>
      </p:sp>
      <p:sp>
        <p:nvSpPr>
          <p:cNvPr id="6" name="Slide Number Placeholder 5">
            <a:extLst>
              <a:ext uri="{FF2B5EF4-FFF2-40B4-BE49-F238E27FC236}">
                <a16:creationId xmlns:a16="http://schemas.microsoft.com/office/drawing/2014/main" id="{04131FB7-8AD0-5608-BF23-2D25B01AEA0B}"/>
              </a:ext>
            </a:extLst>
          </p:cNvPr>
          <p:cNvSpPr>
            <a:spLocks noGrp="1"/>
          </p:cNvSpPr>
          <p:nvPr>
            <p:ph type="sldNum" sz="quarter" idx="12"/>
          </p:nvPr>
        </p:nvSpPr>
        <p:spPr>
          <a:xfrm>
            <a:off x="8610603" y="6483370"/>
            <a:ext cx="2743200" cy="365125"/>
          </a:xfrm>
        </p:spPr>
        <p:txBody>
          <a:bodyPr/>
          <a:lstStyle/>
          <a:p>
            <a:fld id="{D7996866-9AE1-4811-B739-3481DF45930D}" type="slidenum">
              <a:rPr lang="en-US" smtClean="0"/>
              <a:t>‹#›</a:t>
            </a:fld>
            <a:endParaRPr lang="en-US"/>
          </a:p>
        </p:txBody>
      </p:sp>
      <p:sp>
        <p:nvSpPr>
          <p:cNvPr id="9" name="Rectangle 8">
            <a:extLst>
              <a:ext uri="{FF2B5EF4-FFF2-40B4-BE49-F238E27FC236}">
                <a16:creationId xmlns:a16="http://schemas.microsoft.com/office/drawing/2014/main" id="{93B7AE6A-CEBB-8820-015E-04AC0C891C16}"/>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B173E59-0B2B-E037-E127-D4515A67C73F}"/>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2" name="TextBox 11">
            <a:extLst>
              <a:ext uri="{FF2B5EF4-FFF2-40B4-BE49-F238E27FC236}">
                <a16:creationId xmlns:a16="http://schemas.microsoft.com/office/drawing/2014/main" id="{B2D05A71-B26B-508C-312B-F03E96642400}"/>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2874318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6041D-6DFF-3551-C5BA-39F0D6C8FE06}"/>
              </a:ext>
            </a:extLst>
          </p:cNvPr>
          <p:cNvSpPr>
            <a:spLocks noGrp="1"/>
          </p:cNvSpPr>
          <p:nvPr>
            <p:ph type="title"/>
          </p:nvPr>
        </p:nvSpPr>
        <p:spPr>
          <a:xfrm>
            <a:off x="831851" y="1709739"/>
            <a:ext cx="10515600" cy="2852737"/>
          </a:xfrm>
        </p:spPr>
        <p:txBody>
          <a:bodyPr anchor="b"/>
          <a:lstStyle>
            <a:lvl1pPr algn="ctr">
              <a:defRPr sz="6000" b="1">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DBE2A688-B1F3-EF85-6503-F020D349A121}"/>
              </a:ext>
            </a:extLst>
          </p:cNvPr>
          <p:cNvSpPr>
            <a:spLocks noGrp="1"/>
          </p:cNvSpPr>
          <p:nvPr>
            <p:ph type="body" idx="1"/>
          </p:nvPr>
        </p:nvSpPr>
        <p:spPr>
          <a:xfrm>
            <a:off x="831851" y="4589464"/>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A6251F-3A44-A7C7-249D-1DC940DF0F10}"/>
              </a:ext>
            </a:extLst>
          </p:cNvPr>
          <p:cNvSpPr>
            <a:spLocks noGrp="1"/>
          </p:cNvSpPr>
          <p:nvPr>
            <p:ph type="dt" sz="half" idx="10"/>
          </p:nvPr>
        </p:nvSpPr>
        <p:spPr>
          <a:xfrm>
            <a:off x="831851" y="6492876"/>
            <a:ext cx="2743200" cy="365125"/>
          </a:xfrm>
        </p:spPr>
        <p:txBody>
          <a:bodyPr/>
          <a:lstStyle/>
          <a:p>
            <a:fld id="{0F86C20C-7D8A-4E60-953F-6DE9F6A348C1}" type="datetimeFigureOut">
              <a:rPr lang="en-US" smtClean="0"/>
              <a:t>5/26/2023</a:t>
            </a:fld>
            <a:endParaRPr lang="en-US"/>
          </a:p>
        </p:txBody>
      </p:sp>
      <p:sp>
        <p:nvSpPr>
          <p:cNvPr id="6" name="Slide Number Placeholder 5">
            <a:extLst>
              <a:ext uri="{FF2B5EF4-FFF2-40B4-BE49-F238E27FC236}">
                <a16:creationId xmlns:a16="http://schemas.microsoft.com/office/drawing/2014/main" id="{63FBB810-0647-7A65-01EF-6B25284C7A05}"/>
              </a:ext>
            </a:extLst>
          </p:cNvPr>
          <p:cNvSpPr>
            <a:spLocks noGrp="1"/>
          </p:cNvSpPr>
          <p:nvPr>
            <p:ph type="sldNum" sz="quarter" idx="12"/>
          </p:nvPr>
        </p:nvSpPr>
        <p:spPr>
          <a:xfrm>
            <a:off x="8616952" y="6481973"/>
            <a:ext cx="2743200" cy="365125"/>
          </a:xfrm>
        </p:spPr>
        <p:txBody>
          <a:bodyPr/>
          <a:lstStyle/>
          <a:p>
            <a:fld id="{D7996866-9AE1-4811-B739-3481DF45930D}" type="slidenum">
              <a:rPr lang="en-US" smtClean="0"/>
              <a:t>‹#›</a:t>
            </a:fld>
            <a:endParaRPr lang="en-US"/>
          </a:p>
        </p:txBody>
      </p:sp>
      <p:sp>
        <p:nvSpPr>
          <p:cNvPr id="9" name="Rectangle 8">
            <a:extLst>
              <a:ext uri="{FF2B5EF4-FFF2-40B4-BE49-F238E27FC236}">
                <a16:creationId xmlns:a16="http://schemas.microsoft.com/office/drawing/2014/main" id="{90C26F1A-6562-C37E-837D-2FD19BFABF1E}"/>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A35C1A5-5CC9-F7E0-91E6-605F7295ED7A}"/>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2" name="TextBox 11">
            <a:extLst>
              <a:ext uri="{FF2B5EF4-FFF2-40B4-BE49-F238E27FC236}">
                <a16:creationId xmlns:a16="http://schemas.microsoft.com/office/drawing/2014/main" id="{D63E7F86-F1FC-0CE4-94AF-8C8C01B9E14E}"/>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1214752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28489-8669-1385-E2E8-FAE197674ACC}"/>
              </a:ext>
            </a:extLst>
          </p:cNvPr>
          <p:cNvSpPr>
            <a:spLocks noGrp="1"/>
          </p:cNvSpPr>
          <p:nvPr>
            <p:ph type="title"/>
          </p:nvPr>
        </p:nvSpPr>
        <p:spPr>
          <a:xfrm>
            <a:off x="1473358" y="28220"/>
            <a:ext cx="9118441" cy="752831"/>
          </a:xfrm>
        </p:spPr>
        <p:txBody>
          <a:bodyPr>
            <a:normAutofit/>
          </a:bodyPr>
          <a:lstStyle>
            <a:lvl1pPr>
              <a:defRPr sz="40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6681605-BC8C-2F43-29D6-433D9979BA58}"/>
              </a:ext>
            </a:extLst>
          </p:cNvPr>
          <p:cNvSpPr>
            <a:spLocks noGrp="1"/>
          </p:cNvSpPr>
          <p:nvPr>
            <p:ph sz="half" idx="1"/>
          </p:nvPr>
        </p:nvSpPr>
        <p:spPr>
          <a:xfrm>
            <a:off x="557638" y="1253331"/>
            <a:ext cx="53479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0F39D7-3EA2-CA96-48D1-BF5175CDCBFA}"/>
              </a:ext>
            </a:extLst>
          </p:cNvPr>
          <p:cNvSpPr>
            <a:spLocks noGrp="1"/>
          </p:cNvSpPr>
          <p:nvPr>
            <p:ph sz="half" idx="2"/>
          </p:nvPr>
        </p:nvSpPr>
        <p:spPr>
          <a:xfrm>
            <a:off x="6556077" y="1253331"/>
            <a:ext cx="534791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DFC651-6BDF-99D5-D00F-7706453AB536}"/>
              </a:ext>
            </a:extLst>
          </p:cNvPr>
          <p:cNvSpPr>
            <a:spLocks noGrp="1"/>
          </p:cNvSpPr>
          <p:nvPr>
            <p:ph type="dt" sz="half" idx="10"/>
          </p:nvPr>
        </p:nvSpPr>
        <p:spPr>
          <a:xfrm>
            <a:off x="838200" y="6485747"/>
            <a:ext cx="2743200" cy="365125"/>
          </a:xfrm>
        </p:spPr>
        <p:txBody>
          <a:bodyPr/>
          <a:lstStyle/>
          <a:p>
            <a:fld id="{0F86C20C-7D8A-4E60-953F-6DE9F6A348C1}" type="datetimeFigureOut">
              <a:rPr lang="en-US" smtClean="0"/>
              <a:t>5/26/2023</a:t>
            </a:fld>
            <a:endParaRPr lang="en-US"/>
          </a:p>
        </p:txBody>
      </p:sp>
      <p:sp>
        <p:nvSpPr>
          <p:cNvPr id="7" name="Slide Number Placeholder 6">
            <a:extLst>
              <a:ext uri="{FF2B5EF4-FFF2-40B4-BE49-F238E27FC236}">
                <a16:creationId xmlns:a16="http://schemas.microsoft.com/office/drawing/2014/main" id="{1266CA39-6400-33C6-CBC4-C5F4D906A9A8}"/>
              </a:ext>
            </a:extLst>
          </p:cNvPr>
          <p:cNvSpPr>
            <a:spLocks noGrp="1"/>
          </p:cNvSpPr>
          <p:nvPr>
            <p:ph type="sldNum" sz="quarter" idx="12"/>
          </p:nvPr>
        </p:nvSpPr>
        <p:spPr>
          <a:xfrm>
            <a:off x="8610600" y="6459957"/>
            <a:ext cx="2743200" cy="365125"/>
          </a:xfrm>
        </p:spPr>
        <p:txBody>
          <a:bodyPr/>
          <a:lstStyle/>
          <a:p>
            <a:fld id="{D7996866-9AE1-4811-B739-3481DF45930D}" type="slidenum">
              <a:rPr lang="en-US" smtClean="0"/>
              <a:t>‹#›</a:t>
            </a:fld>
            <a:endParaRPr lang="en-US"/>
          </a:p>
        </p:txBody>
      </p:sp>
      <p:sp>
        <p:nvSpPr>
          <p:cNvPr id="10" name="Rectangle 9">
            <a:extLst>
              <a:ext uri="{FF2B5EF4-FFF2-40B4-BE49-F238E27FC236}">
                <a16:creationId xmlns:a16="http://schemas.microsoft.com/office/drawing/2014/main" id="{373E034D-AFCA-FA4F-A751-CBB0B98F3590}"/>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18C0A64-50DD-C6D1-A9BF-57AA45A0F1DC}"/>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3" name="TextBox 12">
            <a:extLst>
              <a:ext uri="{FF2B5EF4-FFF2-40B4-BE49-F238E27FC236}">
                <a16:creationId xmlns:a16="http://schemas.microsoft.com/office/drawing/2014/main" id="{F3A34657-8AA9-829B-FA81-C1CFAB3A1D87}"/>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3017691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3454F-DA3A-0F78-39A3-6068D0116D7B}"/>
              </a:ext>
            </a:extLst>
          </p:cNvPr>
          <p:cNvSpPr>
            <a:spLocks noGrp="1"/>
          </p:cNvSpPr>
          <p:nvPr>
            <p:ph type="title"/>
          </p:nvPr>
        </p:nvSpPr>
        <p:spPr>
          <a:xfrm>
            <a:off x="1473358" y="43920"/>
            <a:ext cx="9118441" cy="823912"/>
          </a:xfrm>
        </p:spPr>
        <p:txBody>
          <a:bodyPr>
            <a:normAutofit/>
          </a:bodyPr>
          <a:lstStyle>
            <a:lvl1pPr>
              <a:defRPr sz="4000" b="1">
                <a:latin typeface="+mn-lt"/>
              </a:defRPr>
            </a:lvl1pPr>
          </a:lstStyle>
          <a:p>
            <a:r>
              <a:rPr lang="en-US"/>
              <a:t>Click to edit Master title style</a:t>
            </a:r>
          </a:p>
        </p:txBody>
      </p:sp>
      <p:sp>
        <p:nvSpPr>
          <p:cNvPr id="5" name="Text Placeholder 4">
            <a:extLst>
              <a:ext uri="{FF2B5EF4-FFF2-40B4-BE49-F238E27FC236}">
                <a16:creationId xmlns:a16="http://schemas.microsoft.com/office/drawing/2014/main" id="{2FCCAD5F-554F-F58C-A9E7-DAC065EB586E}"/>
              </a:ext>
            </a:extLst>
          </p:cNvPr>
          <p:cNvSpPr>
            <a:spLocks noGrp="1"/>
          </p:cNvSpPr>
          <p:nvPr>
            <p:ph type="body" sz="quarter" idx="3"/>
          </p:nvPr>
        </p:nvSpPr>
        <p:spPr>
          <a:xfrm>
            <a:off x="6632275" y="1113229"/>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0CE95F-6A6A-727F-BF55-950210B59218}"/>
              </a:ext>
            </a:extLst>
          </p:cNvPr>
          <p:cNvSpPr>
            <a:spLocks noGrp="1"/>
          </p:cNvSpPr>
          <p:nvPr>
            <p:ph sz="quarter" idx="4"/>
          </p:nvPr>
        </p:nvSpPr>
        <p:spPr>
          <a:xfrm>
            <a:off x="6632275" y="1949750"/>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518A0C-2F28-B00B-8AD4-F3A12B18DDE5}"/>
              </a:ext>
            </a:extLst>
          </p:cNvPr>
          <p:cNvSpPr>
            <a:spLocks noGrp="1"/>
          </p:cNvSpPr>
          <p:nvPr>
            <p:ph type="dt" sz="half" idx="10"/>
          </p:nvPr>
        </p:nvSpPr>
        <p:spPr>
          <a:xfrm>
            <a:off x="838200" y="6470620"/>
            <a:ext cx="2743200" cy="365125"/>
          </a:xfrm>
        </p:spPr>
        <p:txBody>
          <a:bodyPr/>
          <a:lstStyle/>
          <a:p>
            <a:fld id="{0F86C20C-7D8A-4E60-953F-6DE9F6A348C1}" type="datetimeFigureOut">
              <a:rPr lang="en-US" smtClean="0"/>
              <a:t>5/26/2023</a:t>
            </a:fld>
            <a:endParaRPr lang="en-US"/>
          </a:p>
        </p:txBody>
      </p:sp>
      <p:sp>
        <p:nvSpPr>
          <p:cNvPr id="9" name="Slide Number Placeholder 8">
            <a:extLst>
              <a:ext uri="{FF2B5EF4-FFF2-40B4-BE49-F238E27FC236}">
                <a16:creationId xmlns:a16="http://schemas.microsoft.com/office/drawing/2014/main" id="{75D5DC8A-8E28-1047-EF4A-03C452A4CF7D}"/>
              </a:ext>
            </a:extLst>
          </p:cNvPr>
          <p:cNvSpPr>
            <a:spLocks noGrp="1"/>
          </p:cNvSpPr>
          <p:nvPr>
            <p:ph type="sldNum" sz="quarter" idx="12"/>
          </p:nvPr>
        </p:nvSpPr>
        <p:spPr>
          <a:xfrm>
            <a:off x="8610603" y="6454865"/>
            <a:ext cx="2743200" cy="365125"/>
          </a:xfrm>
        </p:spPr>
        <p:txBody>
          <a:bodyPr/>
          <a:lstStyle/>
          <a:p>
            <a:fld id="{D7996866-9AE1-4811-B739-3481DF45930D}" type="slidenum">
              <a:rPr lang="en-US" smtClean="0"/>
              <a:t>‹#›</a:t>
            </a:fld>
            <a:endParaRPr lang="en-US"/>
          </a:p>
        </p:txBody>
      </p:sp>
      <p:sp>
        <p:nvSpPr>
          <p:cNvPr id="12" name="Rectangle 11">
            <a:extLst>
              <a:ext uri="{FF2B5EF4-FFF2-40B4-BE49-F238E27FC236}">
                <a16:creationId xmlns:a16="http://schemas.microsoft.com/office/drawing/2014/main" id="{5CEE6C4A-79DD-CBD7-626C-3EFD8F13EAE8}"/>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D8DB737-1B70-3E8A-4B11-396E409A0499}"/>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5" name="TextBox 14">
            <a:extLst>
              <a:ext uri="{FF2B5EF4-FFF2-40B4-BE49-F238E27FC236}">
                <a16:creationId xmlns:a16="http://schemas.microsoft.com/office/drawing/2014/main" id="{C7FBE5F8-3EED-E486-80D5-C0428DCD29E0}"/>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
        <p:nvSpPr>
          <p:cNvPr id="24" name="Text Placeholder 2">
            <a:extLst>
              <a:ext uri="{FF2B5EF4-FFF2-40B4-BE49-F238E27FC236}">
                <a16:creationId xmlns:a16="http://schemas.microsoft.com/office/drawing/2014/main" id="{5C74483D-31E4-D79B-3927-FE3862FD1E12}"/>
              </a:ext>
            </a:extLst>
          </p:cNvPr>
          <p:cNvSpPr>
            <a:spLocks noGrp="1"/>
          </p:cNvSpPr>
          <p:nvPr>
            <p:ph type="body" idx="13"/>
          </p:nvPr>
        </p:nvSpPr>
        <p:spPr>
          <a:xfrm>
            <a:off x="494139" y="1113229"/>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Content Placeholder 3">
            <a:extLst>
              <a:ext uri="{FF2B5EF4-FFF2-40B4-BE49-F238E27FC236}">
                <a16:creationId xmlns:a16="http://schemas.microsoft.com/office/drawing/2014/main" id="{71FDB427-5234-ACD5-EA73-59D96B82954E}"/>
              </a:ext>
            </a:extLst>
          </p:cNvPr>
          <p:cNvSpPr>
            <a:spLocks noGrp="1"/>
          </p:cNvSpPr>
          <p:nvPr>
            <p:ph sz="half" idx="14"/>
          </p:nvPr>
        </p:nvSpPr>
        <p:spPr>
          <a:xfrm>
            <a:off x="494139" y="1937141"/>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821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AEA25-DB22-630C-180D-881F9CCD1DDC}"/>
              </a:ext>
            </a:extLst>
          </p:cNvPr>
          <p:cNvSpPr>
            <a:spLocks noGrp="1"/>
          </p:cNvSpPr>
          <p:nvPr>
            <p:ph type="title"/>
          </p:nvPr>
        </p:nvSpPr>
        <p:spPr>
          <a:xfrm>
            <a:off x="1473358" y="1"/>
            <a:ext cx="9118441" cy="781050"/>
          </a:xfrm>
        </p:spPr>
        <p:txBody>
          <a:bodyPr>
            <a:normAutofit/>
          </a:bodyPr>
          <a:lstStyle>
            <a:lvl1pPr>
              <a:defRPr sz="4000" b="1">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BEE3E440-AD55-141F-637F-32C59818E961}"/>
              </a:ext>
            </a:extLst>
          </p:cNvPr>
          <p:cNvSpPr>
            <a:spLocks noGrp="1"/>
          </p:cNvSpPr>
          <p:nvPr>
            <p:ph type="dt" sz="half" idx="10"/>
          </p:nvPr>
        </p:nvSpPr>
        <p:spPr>
          <a:xfrm>
            <a:off x="734683" y="6470620"/>
            <a:ext cx="2743200" cy="365125"/>
          </a:xfrm>
        </p:spPr>
        <p:txBody>
          <a:bodyPr/>
          <a:lstStyle/>
          <a:p>
            <a:fld id="{0F86C20C-7D8A-4E60-953F-6DE9F6A348C1}" type="datetimeFigureOut">
              <a:rPr lang="en-US" smtClean="0"/>
              <a:t>5/26/2023</a:t>
            </a:fld>
            <a:endParaRPr lang="en-US"/>
          </a:p>
        </p:txBody>
      </p:sp>
      <p:sp>
        <p:nvSpPr>
          <p:cNvPr id="5" name="Slide Number Placeholder 4">
            <a:extLst>
              <a:ext uri="{FF2B5EF4-FFF2-40B4-BE49-F238E27FC236}">
                <a16:creationId xmlns:a16="http://schemas.microsoft.com/office/drawing/2014/main" id="{01EA6259-6E25-7390-E6DC-6A5469F36A06}"/>
              </a:ext>
            </a:extLst>
          </p:cNvPr>
          <p:cNvSpPr>
            <a:spLocks noGrp="1"/>
          </p:cNvSpPr>
          <p:nvPr>
            <p:ph type="sldNum" sz="quarter" idx="12"/>
          </p:nvPr>
        </p:nvSpPr>
        <p:spPr>
          <a:xfrm>
            <a:off x="8610600" y="6485747"/>
            <a:ext cx="2743200" cy="365125"/>
          </a:xfrm>
        </p:spPr>
        <p:txBody>
          <a:bodyPr/>
          <a:lstStyle/>
          <a:p>
            <a:fld id="{D7996866-9AE1-4811-B739-3481DF45930D}" type="slidenum">
              <a:rPr lang="en-US" smtClean="0"/>
              <a:t>‹#›</a:t>
            </a:fld>
            <a:endParaRPr lang="en-US"/>
          </a:p>
        </p:txBody>
      </p:sp>
      <p:sp>
        <p:nvSpPr>
          <p:cNvPr id="8" name="Rectangle 7">
            <a:extLst>
              <a:ext uri="{FF2B5EF4-FFF2-40B4-BE49-F238E27FC236}">
                <a16:creationId xmlns:a16="http://schemas.microsoft.com/office/drawing/2014/main" id="{54787E50-EEE0-A11A-2265-8E613344A06B}"/>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45CA17D-686D-E299-0674-A626C6438563}"/>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1" name="TextBox 10">
            <a:extLst>
              <a:ext uri="{FF2B5EF4-FFF2-40B4-BE49-F238E27FC236}">
                <a16:creationId xmlns:a16="http://schemas.microsoft.com/office/drawing/2014/main" id="{BDA495CB-0D01-E19E-552C-72C15EF8586E}"/>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1037790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9AFD9E-11B0-CA1F-434C-5F5BA8C5F361}"/>
              </a:ext>
            </a:extLst>
          </p:cNvPr>
          <p:cNvSpPr>
            <a:spLocks noGrp="1"/>
          </p:cNvSpPr>
          <p:nvPr>
            <p:ph type="dt" sz="half" idx="10"/>
          </p:nvPr>
        </p:nvSpPr>
        <p:spPr>
          <a:xfrm>
            <a:off x="838200" y="6485747"/>
            <a:ext cx="2743200" cy="365125"/>
          </a:xfrm>
        </p:spPr>
        <p:txBody>
          <a:bodyPr/>
          <a:lstStyle/>
          <a:p>
            <a:fld id="{0F86C20C-7D8A-4E60-953F-6DE9F6A348C1}" type="datetimeFigureOut">
              <a:rPr lang="en-US" smtClean="0"/>
              <a:t>5/26/2023</a:t>
            </a:fld>
            <a:endParaRPr lang="en-US"/>
          </a:p>
        </p:txBody>
      </p:sp>
      <p:sp>
        <p:nvSpPr>
          <p:cNvPr id="4" name="Slide Number Placeholder 3">
            <a:extLst>
              <a:ext uri="{FF2B5EF4-FFF2-40B4-BE49-F238E27FC236}">
                <a16:creationId xmlns:a16="http://schemas.microsoft.com/office/drawing/2014/main" id="{B83AFEE1-2F54-84B5-CFC1-AED981F96DD9}"/>
              </a:ext>
            </a:extLst>
          </p:cNvPr>
          <p:cNvSpPr>
            <a:spLocks noGrp="1"/>
          </p:cNvSpPr>
          <p:nvPr>
            <p:ph type="sldNum" sz="quarter" idx="12"/>
          </p:nvPr>
        </p:nvSpPr>
        <p:spPr>
          <a:xfrm>
            <a:off x="8610603" y="6470620"/>
            <a:ext cx="2743200" cy="365125"/>
          </a:xfrm>
        </p:spPr>
        <p:txBody>
          <a:bodyPr/>
          <a:lstStyle/>
          <a:p>
            <a:fld id="{D7996866-9AE1-4811-B739-3481DF45930D}" type="slidenum">
              <a:rPr lang="en-US" smtClean="0"/>
              <a:t>‹#›</a:t>
            </a:fld>
            <a:endParaRPr lang="en-US"/>
          </a:p>
        </p:txBody>
      </p:sp>
      <p:sp>
        <p:nvSpPr>
          <p:cNvPr id="7" name="Rectangle 6">
            <a:extLst>
              <a:ext uri="{FF2B5EF4-FFF2-40B4-BE49-F238E27FC236}">
                <a16:creationId xmlns:a16="http://schemas.microsoft.com/office/drawing/2014/main" id="{147438E2-04D3-7B0B-7D47-D883BF9D39FF}"/>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8ED742-72E7-75D0-4DB9-D02CBE0CB411}"/>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0" name="TextBox 9">
            <a:extLst>
              <a:ext uri="{FF2B5EF4-FFF2-40B4-BE49-F238E27FC236}">
                <a16:creationId xmlns:a16="http://schemas.microsoft.com/office/drawing/2014/main" id="{5B3D5528-B781-A91A-47DD-33DCDF559CB7}"/>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688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BCC0-AF7D-4627-97C6-C30A82DC4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B6C831-0180-4295-BEC2-13A07797E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1DE02-3047-4500-8E63-025FCB90B836}"/>
              </a:ext>
            </a:extLst>
          </p:cNvPr>
          <p:cNvSpPr>
            <a:spLocks noGrp="1"/>
          </p:cNvSpPr>
          <p:nvPr>
            <p:ph type="dt" sz="half" idx="10"/>
          </p:nvPr>
        </p:nvSpPr>
        <p:spPr/>
        <p:txBody>
          <a:bodyPr/>
          <a:lstStyle/>
          <a:p>
            <a:r>
              <a:rPr lang="en-US"/>
              <a:t>11/2/2020</a:t>
            </a:r>
          </a:p>
        </p:txBody>
      </p:sp>
      <p:sp>
        <p:nvSpPr>
          <p:cNvPr id="5" name="Footer Placeholder 4">
            <a:extLst>
              <a:ext uri="{FF2B5EF4-FFF2-40B4-BE49-F238E27FC236}">
                <a16:creationId xmlns:a16="http://schemas.microsoft.com/office/drawing/2014/main" id="{C45A9FD0-121F-431E-8617-583AEFBCF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6BA70-4932-4B8B-B17D-92B16CD4B596}"/>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4140889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582C-9C21-8112-D6E2-0C93D5AE2CA7}"/>
              </a:ext>
            </a:extLst>
          </p:cNvPr>
          <p:cNvSpPr>
            <a:spLocks noGrp="1"/>
          </p:cNvSpPr>
          <p:nvPr>
            <p:ph type="title"/>
          </p:nvPr>
        </p:nvSpPr>
        <p:spPr>
          <a:xfrm>
            <a:off x="836084" y="863960"/>
            <a:ext cx="3937001" cy="1193440"/>
          </a:xfrm>
        </p:spPr>
        <p:txBody>
          <a:bodyPr anchor="b"/>
          <a:lstStyle>
            <a:lvl1pPr>
              <a:defRPr sz="32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4F514145-C625-504D-CC06-4DB9124903D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1AF108-990D-5001-A698-5DF7EF5E7A2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F1B5-6368-CD08-7299-B6FA29BAEDA5}"/>
              </a:ext>
            </a:extLst>
          </p:cNvPr>
          <p:cNvSpPr>
            <a:spLocks noGrp="1"/>
          </p:cNvSpPr>
          <p:nvPr>
            <p:ph type="dt" sz="half" idx="10"/>
          </p:nvPr>
        </p:nvSpPr>
        <p:spPr>
          <a:xfrm>
            <a:off x="838201" y="6470620"/>
            <a:ext cx="2743200" cy="365125"/>
          </a:xfrm>
        </p:spPr>
        <p:txBody>
          <a:bodyPr/>
          <a:lstStyle/>
          <a:p>
            <a:fld id="{0F86C20C-7D8A-4E60-953F-6DE9F6A348C1}" type="datetimeFigureOut">
              <a:rPr lang="en-US" smtClean="0"/>
              <a:t>5/26/2023</a:t>
            </a:fld>
            <a:endParaRPr lang="en-US"/>
          </a:p>
        </p:txBody>
      </p:sp>
      <p:sp>
        <p:nvSpPr>
          <p:cNvPr id="7" name="Slide Number Placeholder 6">
            <a:extLst>
              <a:ext uri="{FF2B5EF4-FFF2-40B4-BE49-F238E27FC236}">
                <a16:creationId xmlns:a16="http://schemas.microsoft.com/office/drawing/2014/main" id="{40FDA081-B075-0C4B-7518-2CEEFD39D556}"/>
              </a:ext>
            </a:extLst>
          </p:cNvPr>
          <p:cNvSpPr>
            <a:spLocks noGrp="1"/>
          </p:cNvSpPr>
          <p:nvPr>
            <p:ph type="sldNum" sz="quarter" idx="12"/>
          </p:nvPr>
        </p:nvSpPr>
        <p:spPr>
          <a:xfrm>
            <a:off x="8610599" y="6495227"/>
            <a:ext cx="2743200" cy="365125"/>
          </a:xfrm>
        </p:spPr>
        <p:txBody>
          <a:bodyPr/>
          <a:lstStyle/>
          <a:p>
            <a:fld id="{D7996866-9AE1-4811-B739-3481DF45930D}" type="slidenum">
              <a:rPr lang="en-US" smtClean="0"/>
              <a:t>‹#›</a:t>
            </a:fld>
            <a:endParaRPr lang="en-US"/>
          </a:p>
        </p:txBody>
      </p:sp>
      <p:sp>
        <p:nvSpPr>
          <p:cNvPr id="10" name="Rectangle 9">
            <a:extLst>
              <a:ext uri="{FF2B5EF4-FFF2-40B4-BE49-F238E27FC236}">
                <a16:creationId xmlns:a16="http://schemas.microsoft.com/office/drawing/2014/main" id="{700523B8-6797-4215-4A26-BB2C416B5AA3}"/>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9CBB399-EF50-4288-B522-6641618C8B23}"/>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3" name="TextBox 12">
            <a:extLst>
              <a:ext uri="{FF2B5EF4-FFF2-40B4-BE49-F238E27FC236}">
                <a16:creationId xmlns:a16="http://schemas.microsoft.com/office/drawing/2014/main" id="{38889CFB-A506-A2CC-6C89-2A38E4B96A0C}"/>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67580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84AD-FA47-0634-E3F1-5DBBAFD5A0A9}"/>
              </a:ext>
            </a:extLst>
          </p:cNvPr>
          <p:cNvSpPr>
            <a:spLocks noGrp="1"/>
          </p:cNvSpPr>
          <p:nvPr>
            <p:ph type="title"/>
          </p:nvPr>
        </p:nvSpPr>
        <p:spPr>
          <a:xfrm>
            <a:off x="836084" y="781050"/>
            <a:ext cx="3937001" cy="1276350"/>
          </a:xfrm>
        </p:spPr>
        <p:txBody>
          <a:bodyPr anchor="b"/>
          <a:lstStyle>
            <a:lvl1pPr>
              <a:defRPr sz="32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0D4AA15C-120C-ABD3-6F39-1B86D3FD522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D91AB89-1FC2-D69A-1188-C7F0AA3661D8}"/>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443641-139E-63E6-186C-110DABA072A3}"/>
              </a:ext>
            </a:extLst>
          </p:cNvPr>
          <p:cNvSpPr>
            <a:spLocks noGrp="1"/>
          </p:cNvSpPr>
          <p:nvPr>
            <p:ph type="dt" sz="half" idx="10"/>
          </p:nvPr>
        </p:nvSpPr>
        <p:spPr>
          <a:xfrm>
            <a:off x="838201" y="6485747"/>
            <a:ext cx="2743200" cy="365125"/>
          </a:xfrm>
        </p:spPr>
        <p:txBody>
          <a:bodyPr/>
          <a:lstStyle/>
          <a:p>
            <a:fld id="{0F86C20C-7D8A-4E60-953F-6DE9F6A348C1}" type="datetimeFigureOut">
              <a:rPr lang="en-US" smtClean="0"/>
              <a:t>5/26/2023</a:t>
            </a:fld>
            <a:endParaRPr lang="en-US"/>
          </a:p>
        </p:txBody>
      </p:sp>
      <p:sp>
        <p:nvSpPr>
          <p:cNvPr id="7" name="Slide Number Placeholder 6">
            <a:extLst>
              <a:ext uri="{FF2B5EF4-FFF2-40B4-BE49-F238E27FC236}">
                <a16:creationId xmlns:a16="http://schemas.microsoft.com/office/drawing/2014/main" id="{2A4E81AE-90F4-2266-BBE7-111F48F9FAB5}"/>
              </a:ext>
            </a:extLst>
          </p:cNvPr>
          <p:cNvSpPr>
            <a:spLocks noGrp="1"/>
          </p:cNvSpPr>
          <p:nvPr>
            <p:ph type="sldNum" sz="quarter" idx="12"/>
          </p:nvPr>
        </p:nvSpPr>
        <p:spPr>
          <a:xfrm>
            <a:off x="8610601" y="6477121"/>
            <a:ext cx="2743200" cy="365125"/>
          </a:xfrm>
        </p:spPr>
        <p:txBody>
          <a:bodyPr/>
          <a:lstStyle/>
          <a:p>
            <a:fld id="{D7996866-9AE1-4811-B739-3481DF45930D}" type="slidenum">
              <a:rPr lang="en-US" smtClean="0"/>
              <a:t>‹#›</a:t>
            </a:fld>
            <a:endParaRPr lang="en-US"/>
          </a:p>
        </p:txBody>
      </p:sp>
      <p:sp>
        <p:nvSpPr>
          <p:cNvPr id="10" name="Rectangle 9">
            <a:extLst>
              <a:ext uri="{FF2B5EF4-FFF2-40B4-BE49-F238E27FC236}">
                <a16:creationId xmlns:a16="http://schemas.microsoft.com/office/drawing/2014/main" id="{1C71C9AA-733E-1170-BDD6-CDD693CE9017}"/>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D6DCC0-0C7D-3F86-7414-F6C8E873A656}"/>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3" name="TextBox 12">
            <a:extLst>
              <a:ext uri="{FF2B5EF4-FFF2-40B4-BE49-F238E27FC236}">
                <a16:creationId xmlns:a16="http://schemas.microsoft.com/office/drawing/2014/main" id="{30D9DBB6-BAD3-6391-07F2-0B4F80394927}"/>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1232433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927C-5970-5CDB-22FB-3477F67A3564}"/>
              </a:ext>
            </a:extLst>
          </p:cNvPr>
          <p:cNvSpPr>
            <a:spLocks noGrp="1"/>
          </p:cNvSpPr>
          <p:nvPr>
            <p:ph type="title"/>
          </p:nvPr>
        </p:nvSpPr>
        <p:spPr>
          <a:xfrm>
            <a:off x="1457382" y="104935"/>
            <a:ext cx="9118441" cy="687298"/>
          </a:xfrm>
        </p:spPr>
        <p:txBody>
          <a:bodyPr>
            <a:normAutofit/>
          </a:bodyPr>
          <a:lstStyle>
            <a:lvl1pPr>
              <a:defRPr sz="4000" b="1">
                <a:latin typeface="+mn-lt"/>
              </a:defRPr>
            </a:lvl1pPr>
          </a:lstStyle>
          <a:p>
            <a:r>
              <a:rPr lang="en-US"/>
              <a:t>Click to edit Master title style</a:t>
            </a:r>
          </a:p>
        </p:txBody>
      </p:sp>
      <p:sp>
        <p:nvSpPr>
          <p:cNvPr id="3" name="Vertical Text Placeholder 2">
            <a:extLst>
              <a:ext uri="{FF2B5EF4-FFF2-40B4-BE49-F238E27FC236}">
                <a16:creationId xmlns:a16="http://schemas.microsoft.com/office/drawing/2014/main" id="{A37AAD01-2F6C-824F-278E-5E9BA3AE4990}"/>
              </a:ext>
            </a:extLst>
          </p:cNvPr>
          <p:cNvSpPr>
            <a:spLocks noGrp="1"/>
          </p:cNvSpPr>
          <p:nvPr>
            <p:ph type="body" orient="vert" idx="1"/>
          </p:nvPr>
        </p:nvSpPr>
        <p:spPr>
          <a:xfrm>
            <a:off x="494139" y="1228740"/>
            <a:ext cx="11203723"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13A5E-9E42-B3CE-68F2-256C5032EB66}"/>
              </a:ext>
            </a:extLst>
          </p:cNvPr>
          <p:cNvSpPr>
            <a:spLocks noGrp="1"/>
          </p:cNvSpPr>
          <p:nvPr>
            <p:ph type="dt" sz="half" idx="10"/>
          </p:nvPr>
        </p:nvSpPr>
        <p:spPr>
          <a:xfrm>
            <a:off x="838200" y="6438092"/>
            <a:ext cx="2743200" cy="365125"/>
          </a:xfrm>
        </p:spPr>
        <p:txBody>
          <a:bodyPr/>
          <a:lstStyle/>
          <a:p>
            <a:fld id="{0F86C20C-7D8A-4E60-953F-6DE9F6A348C1}" type="datetimeFigureOut">
              <a:rPr lang="en-US" smtClean="0"/>
              <a:t>5/26/2023</a:t>
            </a:fld>
            <a:endParaRPr lang="en-US"/>
          </a:p>
        </p:txBody>
      </p:sp>
      <p:sp>
        <p:nvSpPr>
          <p:cNvPr id="6" name="Slide Number Placeholder 5">
            <a:extLst>
              <a:ext uri="{FF2B5EF4-FFF2-40B4-BE49-F238E27FC236}">
                <a16:creationId xmlns:a16="http://schemas.microsoft.com/office/drawing/2014/main" id="{11FB2812-31C1-7B4B-4B04-48B641288459}"/>
              </a:ext>
            </a:extLst>
          </p:cNvPr>
          <p:cNvSpPr>
            <a:spLocks noGrp="1"/>
          </p:cNvSpPr>
          <p:nvPr>
            <p:ph type="sldNum" sz="quarter" idx="12"/>
          </p:nvPr>
        </p:nvSpPr>
        <p:spPr>
          <a:xfrm>
            <a:off x="8610600" y="6470620"/>
            <a:ext cx="2743200" cy="365125"/>
          </a:xfrm>
        </p:spPr>
        <p:txBody>
          <a:bodyPr/>
          <a:lstStyle/>
          <a:p>
            <a:fld id="{D7996866-9AE1-4811-B739-3481DF45930D}" type="slidenum">
              <a:rPr lang="en-US" smtClean="0"/>
              <a:t>‹#›</a:t>
            </a:fld>
            <a:endParaRPr lang="en-US"/>
          </a:p>
        </p:txBody>
      </p:sp>
      <p:sp>
        <p:nvSpPr>
          <p:cNvPr id="9" name="Rectangle 8">
            <a:extLst>
              <a:ext uri="{FF2B5EF4-FFF2-40B4-BE49-F238E27FC236}">
                <a16:creationId xmlns:a16="http://schemas.microsoft.com/office/drawing/2014/main" id="{F5276755-4B7B-F6FB-771F-63EA3E55A075}"/>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3795318-89A6-F53C-0D9B-0208DE9A5B3A}"/>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2" name="TextBox 11">
            <a:extLst>
              <a:ext uri="{FF2B5EF4-FFF2-40B4-BE49-F238E27FC236}">
                <a16:creationId xmlns:a16="http://schemas.microsoft.com/office/drawing/2014/main" id="{22F194A5-9A2B-E45A-B4E2-5236E16EBF6B}"/>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1095917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3CF79B-8C5E-6E9B-7ECA-8B3FC5D23EF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B29552-A040-37F9-A675-CD906B1BA94B}"/>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E680A-3879-9809-0C46-D07188960F62}"/>
              </a:ext>
            </a:extLst>
          </p:cNvPr>
          <p:cNvSpPr>
            <a:spLocks noGrp="1"/>
          </p:cNvSpPr>
          <p:nvPr>
            <p:ph type="dt" sz="half" idx="10"/>
          </p:nvPr>
        </p:nvSpPr>
        <p:spPr>
          <a:xfrm>
            <a:off x="838200" y="6440952"/>
            <a:ext cx="2743200" cy="365125"/>
          </a:xfrm>
        </p:spPr>
        <p:txBody>
          <a:bodyPr/>
          <a:lstStyle/>
          <a:p>
            <a:fld id="{0F86C20C-7D8A-4E60-953F-6DE9F6A348C1}" type="datetimeFigureOut">
              <a:rPr lang="en-US" smtClean="0"/>
              <a:t>5/26/2023</a:t>
            </a:fld>
            <a:endParaRPr lang="en-US"/>
          </a:p>
        </p:txBody>
      </p:sp>
      <p:sp>
        <p:nvSpPr>
          <p:cNvPr id="6" name="Slide Number Placeholder 5">
            <a:extLst>
              <a:ext uri="{FF2B5EF4-FFF2-40B4-BE49-F238E27FC236}">
                <a16:creationId xmlns:a16="http://schemas.microsoft.com/office/drawing/2014/main" id="{BD7CDE41-ADE2-665D-7DF0-3A2BBF1E7D8E}"/>
              </a:ext>
            </a:extLst>
          </p:cNvPr>
          <p:cNvSpPr>
            <a:spLocks noGrp="1"/>
          </p:cNvSpPr>
          <p:nvPr>
            <p:ph type="sldNum" sz="quarter" idx="12"/>
          </p:nvPr>
        </p:nvSpPr>
        <p:spPr>
          <a:xfrm>
            <a:off x="8610603" y="6436656"/>
            <a:ext cx="2743200" cy="365125"/>
          </a:xfrm>
        </p:spPr>
        <p:txBody>
          <a:bodyPr/>
          <a:lstStyle/>
          <a:p>
            <a:fld id="{D7996866-9AE1-4811-B739-3481DF45930D}" type="slidenum">
              <a:rPr lang="en-US" smtClean="0"/>
              <a:t>‹#›</a:t>
            </a:fld>
            <a:endParaRPr lang="en-US"/>
          </a:p>
        </p:txBody>
      </p:sp>
      <p:sp>
        <p:nvSpPr>
          <p:cNvPr id="9" name="Rectangle 8">
            <a:extLst>
              <a:ext uri="{FF2B5EF4-FFF2-40B4-BE49-F238E27FC236}">
                <a16:creationId xmlns:a16="http://schemas.microsoft.com/office/drawing/2014/main" id="{56A63666-25D6-3713-7487-7CE7062079CD}"/>
              </a:ext>
            </a:extLst>
          </p:cNvPr>
          <p:cNvSpPr/>
          <p:nvPr userDrawn="1"/>
        </p:nvSpPr>
        <p:spPr>
          <a:xfrm>
            <a:off x="448131" y="6036841"/>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70AB68-4DA1-11CA-D579-8FE9A3FADB54}"/>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2" name="TextBox 11">
            <a:extLst>
              <a:ext uri="{FF2B5EF4-FFF2-40B4-BE49-F238E27FC236}">
                <a16:creationId xmlns:a16="http://schemas.microsoft.com/office/drawing/2014/main" id="{A8DB2F06-DCB6-E50E-D1F7-48A4E68FFA5F}"/>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307120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8837-3AF4-62F3-9F7A-93F966168DAF}"/>
              </a:ext>
            </a:extLst>
          </p:cNvPr>
          <p:cNvSpPr>
            <a:spLocks noGrp="1"/>
          </p:cNvSpPr>
          <p:nvPr>
            <p:ph type="title"/>
          </p:nvPr>
        </p:nvSpPr>
        <p:spPr>
          <a:xfrm>
            <a:off x="1473358" y="28220"/>
            <a:ext cx="9118441" cy="752831"/>
          </a:xfrm>
          <a:prstGeom prst="rect">
            <a:avLst/>
          </a:prstGeom>
        </p:spPr>
        <p:txBody>
          <a:bodyPr/>
          <a:lstStyle>
            <a:lvl1pPr>
              <a:defRPr b="1">
                <a:latin typeface="+mn-lt"/>
              </a:defRPr>
            </a:lvl1pPr>
          </a:lstStyle>
          <a:p>
            <a:r>
              <a:rPr lang="en-US"/>
              <a:t>Click to edit Master title style</a:t>
            </a:r>
          </a:p>
        </p:txBody>
      </p:sp>
      <p:sp>
        <p:nvSpPr>
          <p:cNvPr id="5" name="Rectangle 4">
            <a:extLst>
              <a:ext uri="{FF2B5EF4-FFF2-40B4-BE49-F238E27FC236}">
                <a16:creationId xmlns:a16="http://schemas.microsoft.com/office/drawing/2014/main" id="{B8E61B69-B9DC-7EC4-7598-BD6BC8272B06}"/>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4176BB-B7B2-3146-0882-44453178E0A3}"/>
              </a:ext>
            </a:extLst>
          </p:cNvPr>
          <p:cNvSpPr txBox="1"/>
          <p:nvPr userDrawn="1"/>
        </p:nvSpPr>
        <p:spPr>
          <a:xfrm>
            <a:off x="0" y="6552783"/>
            <a:ext cx="12192000" cy="2769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For Official Government Use Only</a:t>
            </a:r>
          </a:p>
        </p:txBody>
      </p:sp>
      <p:sp>
        <p:nvSpPr>
          <p:cNvPr id="7" name="TextBox 6">
            <a:extLst>
              <a:ext uri="{FF2B5EF4-FFF2-40B4-BE49-F238E27FC236}">
                <a16:creationId xmlns:a16="http://schemas.microsoft.com/office/drawing/2014/main" id="{910CF6C8-29ED-9E34-5D61-B4C1D4902539}"/>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8" name="TextBox 7">
            <a:extLst>
              <a:ext uri="{FF2B5EF4-FFF2-40B4-BE49-F238E27FC236}">
                <a16:creationId xmlns:a16="http://schemas.microsoft.com/office/drawing/2014/main" id="{179C253F-233B-B294-B32F-E4800A93AAC8}"/>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spTree>
    <p:extLst>
      <p:ext uri="{BB962C8B-B14F-4D97-AF65-F5344CB8AC3E}">
        <p14:creationId xmlns:p14="http://schemas.microsoft.com/office/powerpoint/2010/main" val="2328248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D5B19B7-285E-4297-BAD2-0F682212A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19801"/>
            <a:ext cx="12192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6">
            <a:extLst>
              <a:ext uri="{FF2B5EF4-FFF2-40B4-BE49-F238E27FC236}">
                <a16:creationId xmlns:a16="http://schemas.microsoft.com/office/drawing/2014/main" id="{55D7751B-4583-489E-9522-A861AEABD033}"/>
              </a:ext>
            </a:extLst>
          </p:cNvPr>
          <p:cNvSpPr>
            <a:spLocks noChangeShapeType="1"/>
          </p:cNvSpPr>
          <p:nvPr/>
        </p:nvSpPr>
        <p:spPr bwMode="auto">
          <a:xfrm>
            <a:off x="1751207" y="1905000"/>
            <a:ext cx="0" cy="457200"/>
          </a:xfrm>
          <a:prstGeom prst="line">
            <a:avLst/>
          </a:prstGeom>
          <a:noFill/>
          <a:ln w="76200">
            <a:solidFill>
              <a:srgbClr val="0B1F65"/>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7">
            <a:extLst>
              <a:ext uri="{FF2B5EF4-FFF2-40B4-BE49-F238E27FC236}">
                <a16:creationId xmlns:a16="http://schemas.microsoft.com/office/drawing/2014/main" id="{E4991F90-B332-4C34-8BCC-AE563AF030F8}"/>
              </a:ext>
            </a:extLst>
          </p:cNvPr>
          <p:cNvSpPr txBox="1">
            <a:spLocks noChangeArrowheads="1"/>
          </p:cNvSpPr>
          <p:nvPr/>
        </p:nvSpPr>
        <p:spPr bwMode="auto">
          <a:xfrm>
            <a:off x="11585772" y="6715126"/>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a:fld id="{17D8BC16-CB9D-4065-ACFC-426C37C73DD1}" type="slidenum">
              <a:rPr lang="en-US" altLang="en-US" sz="900"/>
              <a:pPr algn="r"/>
              <a:t>‹#›</a:t>
            </a:fld>
            <a:endParaRPr lang="en-US" altLang="en-US" sz="900"/>
          </a:p>
        </p:txBody>
      </p:sp>
      <p:sp>
        <p:nvSpPr>
          <p:cNvPr id="1209348" name="Rectangle 4"/>
          <p:cNvSpPr>
            <a:spLocks noGrp="1" noChangeArrowheads="1"/>
          </p:cNvSpPr>
          <p:nvPr>
            <p:ph type="subTitle" idx="1"/>
          </p:nvPr>
        </p:nvSpPr>
        <p:spPr>
          <a:xfrm>
            <a:off x="1970108" y="2743200"/>
            <a:ext cx="8255692" cy="2971800"/>
          </a:xfrm>
        </p:spPr>
        <p:txBody>
          <a:bodyPr/>
          <a:lstStyle>
            <a:lvl1pPr>
              <a:defRPr/>
            </a:lvl1pPr>
            <a:lvl2pPr marL="452438" lvl="1" indent="-215900">
              <a:defRPr/>
            </a:lvl2pPr>
          </a:lstStyle>
          <a:p>
            <a:r>
              <a:rPr lang="en-US"/>
              <a:t>Click to edit Master subtitle style</a:t>
            </a:r>
          </a:p>
          <a:p>
            <a:pPr lvl="1"/>
            <a:r>
              <a:rPr lang="en-US"/>
              <a:t>Second level</a:t>
            </a:r>
          </a:p>
        </p:txBody>
      </p:sp>
      <p:sp>
        <p:nvSpPr>
          <p:cNvPr id="1209349" name="Rectangle 5"/>
          <p:cNvSpPr>
            <a:spLocks noGrp="1" noChangeArrowheads="1"/>
          </p:cNvSpPr>
          <p:nvPr>
            <p:ph type="ctrTitle"/>
          </p:nvPr>
        </p:nvSpPr>
        <p:spPr>
          <a:xfrm>
            <a:off x="1970108" y="1219200"/>
            <a:ext cx="8255692" cy="1143000"/>
          </a:xfrm>
        </p:spPr>
        <p:txBody>
          <a:bodyPr tIns="45720" bIns="45720"/>
          <a:lstStyle>
            <a:lvl1pPr>
              <a:defRPr/>
            </a:lvl1pPr>
          </a:lstStyle>
          <a:p>
            <a:r>
              <a:rPr lang="en-US"/>
              <a:t>Click to edit Master title style</a:t>
            </a:r>
          </a:p>
        </p:txBody>
      </p:sp>
      <p:sp>
        <p:nvSpPr>
          <p:cNvPr id="7" name="Rectangle 8">
            <a:extLst>
              <a:ext uri="{FF2B5EF4-FFF2-40B4-BE49-F238E27FC236}">
                <a16:creationId xmlns:a16="http://schemas.microsoft.com/office/drawing/2014/main" id="{F5FF68C0-6D28-4DCB-9619-BA6922950173}"/>
              </a:ext>
            </a:extLst>
          </p:cNvPr>
          <p:cNvSpPr>
            <a:spLocks noGrp="1" noChangeArrowheads="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897377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84DE6768-86C9-47F3-BC76-5A06C742127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62284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556" y="4406901"/>
            <a:ext cx="10362614"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556" y="2906713"/>
            <a:ext cx="10362614"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1">
            <a:extLst>
              <a:ext uri="{FF2B5EF4-FFF2-40B4-BE49-F238E27FC236}">
                <a16:creationId xmlns:a16="http://schemas.microsoft.com/office/drawing/2014/main" id="{05916919-28C6-4DA0-925F-C0BDE50A372D}"/>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4599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2378" y="1524000"/>
            <a:ext cx="530053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0537" y="1524000"/>
            <a:ext cx="530053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1">
            <a:extLst>
              <a:ext uri="{FF2B5EF4-FFF2-40B4-BE49-F238E27FC236}">
                <a16:creationId xmlns:a16="http://schemas.microsoft.com/office/drawing/2014/main" id="{982E62A8-0DDD-4CB9-B759-27509FD1428F}"/>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20378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96" y="274638"/>
            <a:ext cx="10972409"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796" y="1535113"/>
            <a:ext cx="53865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96" y="2174875"/>
            <a:ext cx="53865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725" y="1535113"/>
            <a:ext cx="53884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25" y="2174875"/>
            <a:ext cx="538848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1">
            <a:extLst>
              <a:ext uri="{FF2B5EF4-FFF2-40B4-BE49-F238E27FC236}">
                <a16:creationId xmlns:a16="http://schemas.microsoft.com/office/drawing/2014/main" id="{DF163539-9891-401F-859D-9B787C3218C0}"/>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059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F040-D403-4630-ADDE-3512FD4A0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0D1D1-C256-4594-A386-C248618F72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B07C05-C7C3-40EA-968C-1B56799E5A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2F91B9-427D-4409-BE3E-DA83CE9D9245}"/>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7BB41DEC-57B7-4E86-9253-91E9C7584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B9243E-6A2D-4DCE-8635-199DC691255A}"/>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14282583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1">
            <a:extLst>
              <a:ext uri="{FF2B5EF4-FFF2-40B4-BE49-F238E27FC236}">
                <a16:creationId xmlns:a16="http://schemas.microsoft.com/office/drawing/2014/main" id="{35CCF6C1-F516-423C-85D0-6C4AE2E9BAAE}"/>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08058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1">
            <a:extLst>
              <a:ext uri="{FF2B5EF4-FFF2-40B4-BE49-F238E27FC236}">
                <a16:creationId xmlns:a16="http://schemas.microsoft.com/office/drawing/2014/main" id="{00DD7125-D5A6-46D7-B31A-697CCD7C5F4A}"/>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4884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795" y="273050"/>
            <a:ext cx="4010578"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959" y="273051"/>
            <a:ext cx="681524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795" y="1435101"/>
            <a:ext cx="401057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8E7D7291-9FFB-4EB1-9BFF-60183EF154C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27438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321" y="4800600"/>
            <a:ext cx="7313636"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90321" y="612775"/>
            <a:ext cx="7313636"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90321" y="5367338"/>
            <a:ext cx="731363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1">
            <a:extLst>
              <a:ext uri="{FF2B5EF4-FFF2-40B4-BE49-F238E27FC236}">
                <a16:creationId xmlns:a16="http://schemas.microsoft.com/office/drawing/2014/main" id="{CB2E89C8-30E1-47A0-96D5-78DF233630D8}"/>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124794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BFCA7229-2406-4F86-B3DB-8B431DFF5E27}"/>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9268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5488" y="381000"/>
            <a:ext cx="2765579"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2888" y="381000"/>
            <a:ext cx="811497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1">
            <a:extLst>
              <a:ext uri="{FF2B5EF4-FFF2-40B4-BE49-F238E27FC236}">
                <a16:creationId xmlns:a16="http://schemas.microsoft.com/office/drawing/2014/main" id="{D68EEAA9-6AD7-42BA-8052-5A9702A2DDCE}"/>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8867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694" y="2130426"/>
            <a:ext cx="10362614" cy="1470025"/>
          </a:xfrm>
        </p:spPr>
        <p:txBody>
          <a:bodyPr/>
          <a:lstStyle/>
          <a:p>
            <a:r>
              <a:rPr lang="en-US"/>
              <a:t>Click to edit Master title style</a:t>
            </a:r>
          </a:p>
        </p:txBody>
      </p:sp>
      <p:sp>
        <p:nvSpPr>
          <p:cNvPr id="3" name="Subtitle 2"/>
          <p:cNvSpPr>
            <a:spLocks noGrp="1"/>
          </p:cNvSpPr>
          <p:nvPr>
            <p:ph type="subTitle" idx="1"/>
          </p:nvPr>
        </p:nvSpPr>
        <p:spPr>
          <a:xfrm>
            <a:off x="1829387" y="3886200"/>
            <a:ext cx="8533227"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31">
            <a:extLst>
              <a:ext uri="{FF2B5EF4-FFF2-40B4-BE49-F238E27FC236}">
                <a16:creationId xmlns:a16="http://schemas.microsoft.com/office/drawing/2014/main" id="{4F11CD0C-C34F-43B3-88F4-674C5D9321F6}"/>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103401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62888" y="381000"/>
            <a:ext cx="11062315" cy="838200"/>
          </a:xfrm>
        </p:spPr>
        <p:txBody>
          <a:bodyPr/>
          <a:lstStyle/>
          <a:p>
            <a:r>
              <a:rPr lang="en-US"/>
              <a:t>Click to edit Master title style</a:t>
            </a:r>
          </a:p>
        </p:txBody>
      </p:sp>
      <p:sp>
        <p:nvSpPr>
          <p:cNvPr id="3" name="Text Placeholder 2"/>
          <p:cNvSpPr>
            <a:spLocks noGrp="1"/>
          </p:cNvSpPr>
          <p:nvPr>
            <p:ph type="body" sz="half" idx="1"/>
          </p:nvPr>
        </p:nvSpPr>
        <p:spPr>
          <a:xfrm>
            <a:off x="842378" y="1524000"/>
            <a:ext cx="530053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330537" y="1524000"/>
            <a:ext cx="5300530" cy="4191000"/>
          </a:xfrm>
        </p:spPr>
        <p:txBody>
          <a:bodyPr/>
          <a:lstStyle/>
          <a:p>
            <a:pPr lvl="0"/>
            <a:endParaRPr lang="en-US" noProof="0"/>
          </a:p>
        </p:txBody>
      </p:sp>
      <p:sp>
        <p:nvSpPr>
          <p:cNvPr id="5" name="Rectangle 1031">
            <a:extLst>
              <a:ext uri="{FF2B5EF4-FFF2-40B4-BE49-F238E27FC236}">
                <a16:creationId xmlns:a16="http://schemas.microsoft.com/office/drawing/2014/main" id="{38E5C858-976F-4516-BB43-8FAA591AECBC}"/>
              </a:ext>
            </a:extLst>
          </p:cNvPr>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0422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E9353-AE8E-4E10-AF37-EE4043B912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21A03-0115-4448-9195-419335F78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EF1E5C-E3B1-4792-A5A2-BD60E9DAF1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D44825-EFFB-48E4-876E-53173E2E1F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726DBD-F4E1-48E5-825A-699E55CD9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D99949-601F-4341-9AF4-7B2AAC8E4F02}"/>
              </a:ext>
            </a:extLst>
          </p:cNvPr>
          <p:cNvSpPr>
            <a:spLocks noGrp="1"/>
          </p:cNvSpPr>
          <p:nvPr>
            <p:ph type="dt" sz="half" idx="10"/>
          </p:nvPr>
        </p:nvSpPr>
        <p:spPr/>
        <p:txBody>
          <a:bodyPr/>
          <a:lstStyle/>
          <a:p>
            <a:r>
              <a:rPr lang="en-US"/>
              <a:t>11/2/2020</a:t>
            </a:r>
          </a:p>
        </p:txBody>
      </p:sp>
      <p:sp>
        <p:nvSpPr>
          <p:cNvPr id="8" name="Footer Placeholder 7">
            <a:extLst>
              <a:ext uri="{FF2B5EF4-FFF2-40B4-BE49-F238E27FC236}">
                <a16:creationId xmlns:a16="http://schemas.microsoft.com/office/drawing/2014/main" id="{A4F82E4C-40E9-4F25-B5F8-132F8DD83A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A043D6-19FA-4E1E-8DE0-0081DBE7EE15}"/>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63914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2F86-6925-47B0-9AD5-A7140F4B2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522DF-B717-404D-9275-70EFE643D1B8}"/>
              </a:ext>
            </a:extLst>
          </p:cNvPr>
          <p:cNvSpPr>
            <a:spLocks noGrp="1"/>
          </p:cNvSpPr>
          <p:nvPr>
            <p:ph type="dt" sz="half" idx="10"/>
          </p:nvPr>
        </p:nvSpPr>
        <p:spPr/>
        <p:txBody>
          <a:bodyPr/>
          <a:lstStyle/>
          <a:p>
            <a:r>
              <a:rPr lang="en-US"/>
              <a:t>11/2/2020</a:t>
            </a:r>
          </a:p>
        </p:txBody>
      </p:sp>
      <p:sp>
        <p:nvSpPr>
          <p:cNvPr id="4" name="Footer Placeholder 3">
            <a:extLst>
              <a:ext uri="{FF2B5EF4-FFF2-40B4-BE49-F238E27FC236}">
                <a16:creationId xmlns:a16="http://schemas.microsoft.com/office/drawing/2014/main" id="{F5405366-4F5B-4DF5-831A-FAA9C8CB7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A6EEDE-9CCC-433E-AE26-7F0CD2494485}"/>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81531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AAEA0-0908-4D8E-9387-760649A37224}"/>
              </a:ext>
            </a:extLst>
          </p:cNvPr>
          <p:cNvSpPr>
            <a:spLocks noGrp="1"/>
          </p:cNvSpPr>
          <p:nvPr>
            <p:ph type="dt" sz="half" idx="10"/>
          </p:nvPr>
        </p:nvSpPr>
        <p:spPr/>
        <p:txBody>
          <a:bodyPr/>
          <a:lstStyle/>
          <a:p>
            <a:r>
              <a:rPr lang="en-US"/>
              <a:t>11/2/2020</a:t>
            </a:r>
          </a:p>
        </p:txBody>
      </p:sp>
      <p:sp>
        <p:nvSpPr>
          <p:cNvPr id="3" name="Footer Placeholder 2">
            <a:extLst>
              <a:ext uri="{FF2B5EF4-FFF2-40B4-BE49-F238E27FC236}">
                <a16:creationId xmlns:a16="http://schemas.microsoft.com/office/drawing/2014/main" id="{C6E54031-EE46-4B6D-93D0-4D6ED6455D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8CE05B-DDE4-4D97-80B3-CB959DF2DA10}"/>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68358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8771-2F2E-44CC-A97A-2DC4DDB3C5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42092-4AD3-4DBC-8879-A82E75A57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4BBDD6-666D-4370-8041-2E6C926DE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8A261-E7B0-43A0-89D6-80DC68005CD6}"/>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E6266F52-90FB-4D0F-8D95-3619BFC0D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57778-3F58-4A31-A219-6BE1BCC8C661}"/>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398591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F04-4867-44A5-A19F-C42E262179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3A4C07-2205-4FFA-857D-6A409F7DD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2B2F8-63A5-4F9C-B800-78F393E5E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39B469-45B7-412B-BA01-636E3746E057}"/>
              </a:ext>
            </a:extLst>
          </p:cNvPr>
          <p:cNvSpPr>
            <a:spLocks noGrp="1"/>
          </p:cNvSpPr>
          <p:nvPr>
            <p:ph type="dt" sz="half" idx="10"/>
          </p:nvPr>
        </p:nvSpPr>
        <p:spPr/>
        <p:txBody>
          <a:bodyPr/>
          <a:lstStyle/>
          <a:p>
            <a:r>
              <a:rPr lang="en-US"/>
              <a:t>11/2/2020</a:t>
            </a:r>
          </a:p>
        </p:txBody>
      </p:sp>
      <p:sp>
        <p:nvSpPr>
          <p:cNvPr id="6" name="Footer Placeholder 5">
            <a:extLst>
              <a:ext uri="{FF2B5EF4-FFF2-40B4-BE49-F238E27FC236}">
                <a16:creationId xmlns:a16="http://schemas.microsoft.com/office/drawing/2014/main" id="{CD810E41-4D57-4F4F-A09A-C226CFBE5A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504E3-AE7A-4826-854E-20C6574F72FF}"/>
              </a:ext>
            </a:extLst>
          </p:cNvPr>
          <p:cNvSpPr>
            <a:spLocks noGrp="1"/>
          </p:cNvSpPr>
          <p:nvPr>
            <p:ph type="sldNum" sz="quarter" idx="12"/>
          </p:nvPr>
        </p:nvSpPr>
        <p:spPr/>
        <p:txBody>
          <a:bodyPr/>
          <a:lstStyle/>
          <a:p>
            <a:fld id="{2B761152-83E1-4CD0-93C0-5D92AAF26851}" type="slidenum">
              <a:rPr lang="en-US" smtClean="0"/>
              <a:t>‹#›</a:t>
            </a:fld>
            <a:endParaRPr lang="en-US"/>
          </a:p>
        </p:txBody>
      </p:sp>
    </p:spTree>
    <p:extLst>
      <p:ext uri="{BB962C8B-B14F-4D97-AF65-F5344CB8AC3E}">
        <p14:creationId xmlns:p14="http://schemas.microsoft.com/office/powerpoint/2010/main" val="2676310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jpg"/><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9.png"/><Relationship Id="rId2" Type="http://schemas.openxmlformats.org/officeDocument/2006/relationships/slideLayout" Target="../slideLayouts/slideLayout36.xml"/><Relationship Id="rId16"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7.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158327-ECDC-49DB-8489-EDC5F09851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844EA5-052B-4C95-BAF7-28FCF4688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FF0D5-7CB5-4817-B0DC-3C5C86577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11/2/2020</a:t>
            </a:r>
          </a:p>
        </p:txBody>
      </p:sp>
      <p:sp>
        <p:nvSpPr>
          <p:cNvPr id="5" name="Footer Placeholder 4">
            <a:extLst>
              <a:ext uri="{FF2B5EF4-FFF2-40B4-BE49-F238E27FC236}">
                <a16:creationId xmlns:a16="http://schemas.microsoft.com/office/drawing/2014/main" id="{77E3455D-3222-4E84-BC22-6E8829FB15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8F1F6A-D05B-4D31-8984-8D33DB95A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61152-83E1-4CD0-93C0-5D92AAF26851}" type="slidenum">
              <a:rPr lang="en-US" smtClean="0"/>
              <a:t>‹#›</a:t>
            </a:fld>
            <a:endParaRPr lang="en-US"/>
          </a:p>
        </p:txBody>
      </p:sp>
    </p:spTree>
    <p:extLst>
      <p:ext uri="{BB962C8B-B14F-4D97-AF65-F5344CB8AC3E}">
        <p14:creationId xmlns:p14="http://schemas.microsoft.com/office/powerpoint/2010/main" val="208388529"/>
      </p:ext>
    </p:extLst>
  </p:cSld>
  <p:clrMap bg1="lt1" tx1="dk1" bg2="lt2" tx2="dk2" accent1="accent1" accent2="accent2" accent3="accent3" accent4="accent4" accent5="accent5" accent6="accent6" hlink="hlink" folHlink="folHlink"/>
  <p:sldLayoutIdLst>
    <p:sldLayoutId id="2147483967"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78891" y="6019800"/>
            <a:ext cx="11629644" cy="530352"/>
          </a:xfrm>
          <a:prstGeom prst="rect">
            <a:avLst/>
          </a:prstGeom>
        </p:spPr>
      </p:pic>
      <p:pic>
        <p:nvPicPr>
          <p:cNvPr id="17" name="bg object 17"/>
          <p:cNvPicPr/>
          <p:nvPr/>
        </p:nvPicPr>
        <p:blipFill>
          <a:blip r:embed="rId8" cstate="print"/>
          <a:stretch>
            <a:fillRect/>
          </a:stretch>
        </p:blipFill>
        <p:spPr>
          <a:xfrm>
            <a:off x="324954" y="210870"/>
            <a:ext cx="649908" cy="352979"/>
          </a:xfrm>
          <a:prstGeom prst="rect">
            <a:avLst/>
          </a:prstGeom>
        </p:spPr>
      </p:pic>
      <p:pic>
        <p:nvPicPr>
          <p:cNvPr id="18" name="bg object 18"/>
          <p:cNvPicPr/>
          <p:nvPr/>
        </p:nvPicPr>
        <p:blipFill>
          <a:blip r:embed="rId9" cstate="print"/>
          <a:stretch>
            <a:fillRect/>
          </a:stretch>
        </p:blipFill>
        <p:spPr>
          <a:xfrm>
            <a:off x="10974323" y="190500"/>
            <a:ext cx="938783" cy="618744"/>
          </a:xfrm>
          <a:prstGeom prst="rect">
            <a:avLst/>
          </a:prstGeom>
        </p:spPr>
      </p:pic>
      <p:sp>
        <p:nvSpPr>
          <p:cNvPr id="2" name="Holder 2"/>
          <p:cNvSpPr>
            <a:spLocks noGrp="1"/>
          </p:cNvSpPr>
          <p:nvPr>
            <p:ph type="title"/>
          </p:nvPr>
        </p:nvSpPr>
        <p:spPr>
          <a:xfrm>
            <a:off x="987653" y="204927"/>
            <a:ext cx="9882505" cy="2331085"/>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3" name="Holder 3"/>
          <p:cNvSpPr>
            <a:spLocks noGrp="1"/>
          </p:cNvSpPr>
          <p:nvPr>
            <p:ph type="body" idx="1"/>
          </p:nvPr>
        </p:nvSpPr>
        <p:spPr>
          <a:xfrm>
            <a:off x="575259" y="1071448"/>
            <a:ext cx="11424920" cy="452628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9074911" y="6231848"/>
            <a:ext cx="2432050" cy="196214"/>
          </a:xfrm>
          <a:prstGeom prst="rect">
            <a:avLst/>
          </a:prstGeom>
        </p:spPr>
        <p:txBody>
          <a:bodyPr wrap="square" lIns="0" tIns="0" rIns="0" bIns="0">
            <a:spAutoFit/>
          </a:bodyPr>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5" name="Holder 5"/>
          <p:cNvSpPr>
            <a:spLocks noGrp="1"/>
          </p:cNvSpPr>
          <p:nvPr>
            <p:ph type="dt" sz="half" idx="6"/>
          </p:nvPr>
        </p:nvSpPr>
        <p:spPr>
          <a:xfrm>
            <a:off x="4894834" y="6612572"/>
            <a:ext cx="2308225" cy="19621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6" name="Holder 6"/>
          <p:cNvSpPr>
            <a:spLocks noGrp="1"/>
          </p:cNvSpPr>
          <p:nvPr>
            <p:ph type="sldNum" sz="quarter" idx="7"/>
          </p:nvPr>
        </p:nvSpPr>
        <p:spPr>
          <a:xfrm>
            <a:off x="11625326" y="6711956"/>
            <a:ext cx="153034" cy="153670"/>
          </a:xfrm>
          <a:prstGeom prst="rect">
            <a:avLst/>
          </a:prstGeom>
        </p:spPr>
        <p:txBody>
          <a:bodyPr wrap="square" lIns="0" tIns="0" rIns="0" bIns="0">
            <a:spAutoFit/>
          </a:bodyPr>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2598095302"/>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278891" y="6019800"/>
            <a:ext cx="11629644" cy="530352"/>
          </a:xfrm>
          <a:prstGeom prst="rect">
            <a:avLst/>
          </a:prstGeom>
        </p:spPr>
      </p:pic>
      <p:pic>
        <p:nvPicPr>
          <p:cNvPr id="17" name="bg object 17"/>
          <p:cNvPicPr/>
          <p:nvPr/>
        </p:nvPicPr>
        <p:blipFill>
          <a:blip r:embed="rId9" cstate="print"/>
          <a:stretch>
            <a:fillRect/>
          </a:stretch>
        </p:blipFill>
        <p:spPr>
          <a:xfrm>
            <a:off x="324954" y="210870"/>
            <a:ext cx="649908" cy="438506"/>
          </a:xfrm>
          <a:prstGeom prst="rect">
            <a:avLst/>
          </a:prstGeom>
        </p:spPr>
      </p:pic>
      <p:pic>
        <p:nvPicPr>
          <p:cNvPr id="18" name="bg object 18"/>
          <p:cNvPicPr/>
          <p:nvPr/>
        </p:nvPicPr>
        <p:blipFill>
          <a:blip r:embed="rId10" cstate="print"/>
          <a:stretch>
            <a:fillRect/>
          </a:stretch>
        </p:blipFill>
        <p:spPr>
          <a:xfrm>
            <a:off x="10974323" y="190500"/>
            <a:ext cx="938783" cy="618744"/>
          </a:xfrm>
          <a:prstGeom prst="rect">
            <a:avLst/>
          </a:prstGeom>
        </p:spPr>
      </p:pic>
      <p:sp>
        <p:nvSpPr>
          <p:cNvPr id="2" name="Holder 2"/>
          <p:cNvSpPr>
            <a:spLocks noGrp="1"/>
          </p:cNvSpPr>
          <p:nvPr>
            <p:ph type="title"/>
          </p:nvPr>
        </p:nvSpPr>
        <p:spPr>
          <a:xfrm>
            <a:off x="987653" y="204927"/>
            <a:ext cx="9882505" cy="2331085"/>
          </a:xfrm>
          <a:prstGeom prst="rect">
            <a:avLst/>
          </a:prstGeom>
        </p:spPr>
        <p:txBody>
          <a:bodyPr wrap="square" lIns="0" tIns="0" rIns="0" bIns="0">
            <a:spAutoFit/>
          </a:bodyPr>
          <a:lstStyle>
            <a:lvl1pPr>
              <a:defRPr sz="2200" b="1" i="0">
                <a:solidFill>
                  <a:schemeClr val="tx1"/>
                </a:solidFill>
                <a:latin typeface="Arial"/>
                <a:cs typeface="Arial"/>
              </a:defRPr>
            </a:lvl1pPr>
          </a:lstStyle>
          <a:p>
            <a:endParaRPr/>
          </a:p>
        </p:txBody>
      </p:sp>
      <p:sp>
        <p:nvSpPr>
          <p:cNvPr id="3" name="Holder 3"/>
          <p:cNvSpPr>
            <a:spLocks noGrp="1"/>
          </p:cNvSpPr>
          <p:nvPr>
            <p:ph type="body" idx="1"/>
          </p:nvPr>
        </p:nvSpPr>
        <p:spPr>
          <a:xfrm>
            <a:off x="575259" y="1071448"/>
            <a:ext cx="11424920" cy="452628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9074911" y="6231848"/>
            <a:ext cx="2432050" cy="196214"/>
          </a:xfrm>
          <a:prstGeom prst="rect">
            <a:avLst/>
          </a:prstGeom>
        </p:spPr>
        <p:txBody>
          <a:bodyPr wrap="square" lIns="0" tIns="0" rIns="0" bIns="0">
            <a:spAutoFit/>
          </a:bodyPr>
          <a:lstStyle>
            <a:lvl1pPr>
              <a:defRPr sz="1200" b="0" i="0">
                <a:solidFill>
                  <a:schemeClr val="bg1"/>
                </a:solidFill>
                <a:latin typeface="Arial"/>
                <a:cs typeface="Arial"/>
              </a:defRPr>
            </a:lvl1p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5" name="Holder 5"/>
          <p:cNvSpPr>
            <a:spLocks noGrp="1"/>
          </p:cNvSpPr>
          <p:nvPr>
            <p:ph type="dt" sz="half" idx="6"/>
          </p:nvPr>
        </p:nvSpPr>
        <p:spPr>
          <a:xfrm>
            <a:off x="4894834" y="6612572"/>
            <a:ext cx="2308225" cy="196215"/>
          </a:xfrm>
          <a:prstGeom prst="rect">
            <a:avLst/>
          </a:prstGeom>
        </p:spPr>
        <p:txBody>
          <a:bodyPr wrap="square" lIns="0" tIns="0" rIns="0" bIns="0">
            <a:spAutoFit/>
          </a:bodyPr>
          <a:lstStyle>
            <a:lvl1pPr>
              <a:defRPr sz="1200" b="0" i="0">
                <a:solidFill>
                  <a:schemeClr val="tx1"/>
                </a:solidFill>
                <a:latin typeface="Arial"/>
                <a:cs typeface="Arial"/>
              </a:defRPr>
            </a:lvl1pPr>
          </a:lstStyle>
          <a:p>
            <a:pPr marL="12700">
              <a:lnSpc>
                <a:spcPts val="1430"/>
              </a:lnSpc>
            </a:pPr>
            <a:r>
              <a:t>For</a:t>
            </a:r>
            <a:r>
              <a:rPr spc="-25"/>
              <a:t> </a:t>
            </a:r>
            <a:r>
              <a:t>Official</a:t>
            </a:r>
            <a:r>
              <a:rPr spc="-40"/>
              <a:t> </a:t>
            </a:r>
            <a:r>
              <a:t>Government</a:t>
            </a:r>
            <a:r>
              <a:rPr spc="-50"/>
              <a:t> </a:t>
            </a:r>
            <a:r>
              <a:t>Use</a:t>
            </a:r>
            <a:r>
              <a:rPr spc="-20"/>
              <a:t> Only</a:t>
            </a:r>
          </a:p>
        </p:txBody>
      </p:sp>
      <p:sp>
        <p:nvSpPr>
          <p:cNvPr id="6" name="Holder 6"/>
          <p:cNvSpPr>
            <a:spLocks noGrp="1"/>
          </p:cNvSpPr>
          <p:nvPr>
            <p:ph type="sldNum" sz="quarter" idx="7"/>
          </p:nvPr>
        </p:nvSpPr>
        <p:spPr>
          <a:xfrm>
            <a:off x="11625326" y="6711956"/>
            <a:ext cx="153034" cy="153670"/>
          </a:xfrm>
          <a:prstGeom prst="rect">
            <a:avLst/>
          </a:prstGeom>
        </p:spPr>
        <p:txBody>
          <a:bodyPr wrap="square" lIns="0" tIns="0" rIns="0" bIns="0">
            <a:spAutoFit/>
          </a:bodyPr>
          <a:lstStyle>
            <a:lvl1pPr>
              <a:defRPr sz="900" b="0" i="0">
                <a:solidFill>
                  <a:schemeClr val="tx1"/>
                </a:solidFill>
                <a:latin typeface="Arial"/>
                <a:cs typeface="Arial"/>
              </a:defRPr>
            </a:lvl1pPr>
          </a:lstStyle>
          <a:p>
            <a:pPr marL="38100">
              <a:lnSpc>
                <a:spcPct val="100000"/>
              </a:lnSpc>
              <a:spcBef>
                <a:spcPts val="15"/>
              </a:spcBef>
            </a:pPr>
            <a:fld id="{81D60167-4931-47E6-BA6A-407CBD079E47}" type="slidenum">
              <a:rPr spc="-5" dirty="0"/>
              <a:t>‹#›</a:t>
            </a:fld>
            <a:endParaRPr spc="-5"/>
          </a:p>
        </p:txBody>
      </p:sp>
    </p:spTree>
    <p:extLst>
      <p:ext uri="{BB962C8B-B14F-4D97-AF65-F5344CB8AC3E}">
        <p14:creationId xmlns:p14="http://schemas.microsoft.com/office/powerpoint/2010/main" val="1888221145"/>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6CB7EC-935C-04CC-160E-FFF25DA1E0A7}"/>
              </a:ext>
            </a:extLst>
          </p:cNvPr>
          <p:cNvSpPr txBox="1"/>
          <p:nvPr userDrawn="1"/>
        </p:nvSpPr>
        <p:spPr>
          <a:xfrm>
            <a:off x="0" y="6552783"/>
            <a:ext cx="12192000" cy="276999"/>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For Official Government Use Only</a:t>
            </a:r>
          </a:p>
        </p:txBody>
      </p:sp>
      <p:sp>
        <p:nvSpPr>
          <p:cNvPr id="2" name="Title Placeholder 1">
            <a:extLst>
              <a:ext uri="{FF2B5EF4-FFF2-40B4-BE49-F238E27FC236}">
                <a16:creationId xmlns:a16="http://schemas.microsoft.com/office/drawing/2014/main" id="{1DC56B52-7D54-70E0-0D2B-1A43CF0EFD2B}"/>
              </a:ext>
            </a:extLst>
          </p:cNvPr>
          <p:cNvSpPr>
            <a:spLocks noGrp="1"/>
          </p:cNvSpPr>
          <p:nvPr>
            <p:ph type="title"/>
          </p:nvPr>
        </p:nvSpPr>
        <p:spPr>
          <a:xfrm>
            <a:off x="1473358" y="104247"/>
            <a:ext cx="9118441" cy="7627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644D59-1485-2983-4A59-6D9B8EFEA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4FCA1-084E-95E4-B08A-ADBD5337A34B}"/>
              </a:ext>
            </a:extLst>
          </p:cNvPr>
          <p:cNvSpPr>
            <a:spLocks noGrp="1"/>
          </p:cNvSpPr>
          <p:nvPr>
            <p:ph type="dt" sz="half" idx="2"/>
          </p:nvPr>
        </p:nvSpPr>
        <p:spPr>
          <a:xfrm>
            <a:off x="838200" y="64575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6C20C-7D8A-4E60-953F-6DE9F6A348C1}" type="datetimeFigureOut">
              <a:rPr lang="en-US" smtClean="0"/>
              <a:t>5/26/2023</a:t>
            </a:fld>
            <a:endParaRPr lang="en-US"/>
          </a:p>
        </p:txBody>
      </p:sp>
      <p:sp>
        <p:nvSpPr>
          <p:cNvPr id="6" name="Slide Number Placeholder 5">
            <a:extLst>
              <a:ext uri="{FF2B5EF4-FFF2-40B4-BE49-F238E27FC236}">
                <a16:creationId xmlns:a16="http://schemas.microsoft.com/office/drawing/2014/main" id="{6A816076-44CC-F923-F615-6A2F66A62004}"/>
              </a:ext>
            </a:extLst>
          </p:cNvPr>
          <p:cNvSpPr>
            <a:spLocks noGrp="1"/>
          </p:cNvSpPr>
          <p:nvPr>
            <p:ph type="sldNum" sz="quarter" idx="4"/>
          </p:nvPr>
        </p:nvSpPr>
        <p:spPr>
          <a:xfrm>
            <a:off x="8610600" y="64646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96866-9AE1-4811-B739-3481DF45930D}" type="slidenum">
              <a:rPr lang="en-US" smtClean="0"/>
              <a:t>‹#›</a:t>
            </a:fld>
            <a:endParaRPr lang="en-US"/>
          </a:p>
        </p:txBody>
      </p:sp>
      <p:pic>
        <p:nvPicPr>
          <p:cNvPr id="7" name="Picture 6" descr="A red and white flag&#10;&#10;Description automatically generated with medium confidence">
            <a:extLst>
              <a:ext uri="{FF2B5EF4-FFF2-40B4-BE49-F238E27FC236}">
                <a16:creationId xmlns:a16="http://schemas.microsoft.com/office/drawing/2014/main" id="{E61C6001-A89D-9D23-F651-941F3D76552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3502" y="204818"/>
            <a:ext cx="769396" cy="576232"/>
          </a:xfrm>
          <a:prstGeom prst="rect">
            <a:avLst/>
          </a:prstGeom>
        </p:spPr>
      </p:pic>
      <p:pic>
        <p:nvPicPr>
          <p:cNvPr id="8" name="Picture 7" descr="Logo&#10;&#10;Description automatically generated">
            <a:extLst>
              <a:ext uri="{FF2B5EF4-FFF2-40B4-BE49-F238E27FC236}">
                <a16:creationId xmlns:a16="http://schemas.microsoft.com/office/drawing/2014/main" id="{E7AD2B0F-4E4A-EB27-E0CE-40444A7456F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42259" y="204818"/>
            <a:ext cx="1061728" cy="576232"/>
          </a:xfrm>
          <a:prstGeom prst="rect">
            <a:avLst/>
          </a:prstGeom>
        </p:spPr>
      </p:pic>
      <p:sp>
        <p:nvSpPr>
          <p:cNvPr id="9" name="Rectangle 8">
            <a:extLst>
              <a:ext uri="{FF2B5EF4-FFF2-40B4-BE49-F238E27FC236}">
                <a16:creationId xmlns:a16="http://schemas.microsoft.com/office/drawing/2014/main" id="{AED54564-D386-9E06-4C87-43BDEB6C8141}"/>
              </a:ext>
            </a:extLst>
          </p:cNvPr>
          <p:cNvSpPr/>
          <p:nvPr userDrawn="1"/>
        </p:nvSpPr>
        <p:spPr>
          <a:xfrm>
            <a:off x="494139" y="6034118"/>
            <a:ext cx="11203723" cy="485714"/>
          </a:xfrm>
          <a:prstGeom prst="rect">
            <a:avLst/>
          </a:prstGeom>
          <a:solidFill>
            <a:srgbClr val="0B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7C6ED3-0270-E8CD-B88B-6AEB0CB43395}"/>
              </a:ext>
            </a:extLst>
          </p:cNvPr>
          <p:cNvSpPr txBox="1"/>
          <p:nvPr userDrawn="1"/>
        </p:nvSpPr>
        <p:spPr>
          <a:xfrm>
            <a:off x="557638" y="6117028"/>
            <a:ext cx="4344561"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Government of the District of Columbia</a:t>
            </a:r>
          </a:p>
        </p:txBody>
      </p:sp>
      <p:sp>
        <p:nvSpPr>
          <p:cNvPr id="12" name="TextBox 11">
            <a:extLst>
              <a:ext uri="{FF2B5EF4-FFF2-40B4-BE49-F238E27FC236}">
                <a16:creationId xmlns:a16="http://schemas.microsoft.com/office/drawing/2014/main" id="{17803196-3059-E05F-48B0-802299860171}"/>
              </a:ext>
            </a:extLst>
          </p:cNvPr>
          <p:cNvSpPr txBox="1"/>
          <p:nvPr userDrawn="1"/>
        </p:nvSpPr>
        <p:spPr>
          <a:xfrm>
            <a:off x="7848601" y="6133504"/>
            <a:ext cx="3785760" cy="292388"/>
          </a:xfrm>
          <a:prstGeom prst="rect">
            <a:avLst/>
          </a:prstGeom>
          <a:noFill/>
        </p:spPr>
        <p:txBody>
          <a:bodyPr wrap="square">
            <a:spAutoFit/>
          </a:bodyPr>
          <a:lstStyle/>
          <a:p>
            <a:r>
              <a:rPr lang="en-US" sz="1300">
                <a:solidFill>
                  <a:schemeClr val="bg1"/>
                </a:solidFill>
                <a:latin typeface="Arial" panose="020B0604020202020204" pitchFamily="34" charset="0"/>
                <a:cs typeface="Arial" panose="020B0604020202020204" pitchFamily="34" charset="0"/>
              </a:rPr>
              <a:t>Department of Health Care Finance</a:t>
            </a:r>
          </a:p>
        </p:txBody>
      </p:sp>
      <p:cxnSp>
        <p:nvCxnSpPr>
          <p:cNvPr id="13" name="Straight Connector 12">
            <a:extLst>
              <a:ext uri="{FF2B5EF4-FFF2-40B4-BE49-F238E27FC236}">
                <a16:creationId xmlns:a16="http://schemas.microsoft.com/office/drawing/2014/main" id="{1A2D3D98-DF11-33F8-4403-AD782D50350B}"/>
              </a:ext>
            </a:extLst>
          </p:cNvPr>
          <p:cNvCxnSpPr>
            <a:cxnSpLocks/>
          </p:cNvCxnSpPr>
          <p:nvPr userDrawn="1"/>
        </p:nvCxnSpPr>
        <p:spPr>
          <a:xfrm>
            <a:off x="494139" y="964935"/>
            <a:ext cx="11214228" cy="0"/>
          </a:xfrm>
          <a:prstGeom prst="line">
            <a:avLst/>
          </a:prstGeom>
          <a:noFill/>
          <a:ln w="19050" cap="flat" cmpd="sng" algn="ctr">
            <a:solidFill>
              <a:srgbClr val="E2E1C0"/>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3747620945"/>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Lst>
  <p:txStyles>
    <p:titleStyle>
      <a:lvl1pPr algn="l"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26">
            <a:extLst>
              <a:ext uri="{FF2B5EF4-FFF2-40B4-BE49-F238E27FC236}">
                <a16:creationId xmlns:a16="http://schemas.microsoft.com/office/drawing/2014/main" id="{57A7071B-7606-433B-B79A-C268369D775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79491" y="6019801"/>
            <a:ext cx="11629112"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28">
            <a:extLst>
              <a:ext uri="{FF2B5EF4-FFF2-40B4-BE49-F238E27FC236}">
                <a16:creationId xmlns:a16="http://schemas.microsoft.com/office/drawing/2014/main" id="{9E757AB1-C0B7-4769-86EC-2D78F98771C1}"/>
              </a:ext>
            </a:extLst>
          </p:cNvPr>
          <p:cNvSpPr>
            <a:spLocks noGrp="1" noChangeArrowheads="1"/>
          </p:cNvSpPr>
          <p:nvPr>
            <p:ph type="body" idx="1"/>
          </p:nvPr>
        </p:nvSpPr>
        <p:spPr bwMode="auto">
          <a:xfrm>
            <a:off x="842378" y="1524000"/>
            <a:ext cx="1078868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a:t>
            </a:r>
          </a:p>
          <a:p>
            <a:pPr lvl="1"/>
            <a:r>
              <a:rPr lang="en-US" altLang="en-US"/>
              <a:t>Second level</a:t>
            </a:r>
          </a:p>
        </p:txBody>
      </p:sp>
      <p:sp>
        <p:nvSpPr>
          <p:cNvPr id="1028" name="Rectangle 1029">
            <a:extLst>
              <a:ext uri="{FF2B5EF4-FFF2-40B4-BE49-F238E27FC236}">
                <a16:creationId xmlns:a16="http://schemas.microsoft.com/office/drawing/2014/main" id="{3D465852-21B9-49B4-A27B-AAC8C1E5CD63}"/>
              </a:ext>
            </a:extLst>
          </p:cNvPr>
          <p:cNvSpPr>
            <a:spLocks noGrp="1" noChangeArrowheads="1"/>
          </p:cNvSpPr>
          <p:nvPr>
            <p:ph type="title"/>
          </p:nvPr>
        </p:nvSpPr>
        <p:spPr bwMode="auto">
          <a:xfrm>
            <a:off x="562888" y="381000"/>
            <a:ext cx="1106231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9" name="Text Box 1030">
            <a:extLst>
              <a:ext uri="{FF2B5EF4-FFF2-40B4-BE49-F238E27FC236}">
                <a16:creationId xmlns:a16="http://schemas.microsoft.com/office/drawing/2014/main" id="{39D803BF-02C6-4708-B35C-30ECD3C33302}"/>
              </a:ext>
            </a:extLst>
          </p:cNvPr>
          <p:cNvSpPr txBox="1">
            <a:spLocks noChangeArrowheads="1"/>
          </p:cNvSpPr>
          <p:nvPr/>
        </p:nvSpPr>
        <p:spPr bwMode="auto">
          <a:xfrm>
            <a:off x="11585772" y="6715126"/>
            <a:ext cx="14106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r"/>
            <a:fld id="{D6664F41-9EE1-45B9-B6B9-A25FB7691EF2}" type="slidenum">
              <a:rPr lang="en-US" altLang="en-US" sz="900"/>
              <a:pPr algn="r"/>
              <a:t>‹#›</a:t>
            </a:fld>
            <a:endParaRPr lang="en-US" altLang="en-US" sz="900"/>
          </a:p>
        </p:txBody>
      </p:sp>
      <p:sp>
        <p:nvSpPr>
          <p:cNvPr id="1208327" name="Rectangle 1031">
            <a:extLst>
              <a:ext uri="{FF2B5EF4-FFF2-40B4-BE49-F238E27FC236}">
                <a16:creationId xmlns:a16="http://schemas.microsoft.com/office/drawing/2014/main" id="{BFFA2E74-423F-4EE0-99A8-F58080BE784F}"/>
              </a:ext>
            </a:extLst>
          </p:cNvPr>
          <p:cNvSpPr>
            <a:spLocks noGrp="1" noChangeArrowheads="1"/>
          </p:cNvSpPr>
          <p:nvPr>
            <p:ph type="ftr" sz="quarter" idx="3"/>
          </p:nvPr>
        </p:nvSpPr>
        <p:spPr bwMode="auto">
          <a:xfrm>
            <a:off x="463210" y="6715126"/>
            <a:ext cx="65" cy="13849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l" eaLnBrk="0" hangingPunct="0">
              <a:spcBef>
                <a:spcPct val="0"/>
              </a:spcBef>
              <a:buClrTx/>
              <a:buFontTx/>
              <a:buNone/>
              <a:defRPr sz="900">
                <a:latin typeface="Arial" charset="0"/>
                <a:ea typeface="ＭＳ Ｐゴシック" pitchFamily="-112" charset="-128"/>
                <a:cs typeface="+mn-cs"/>
              </a:defRPr>
            </a:lvl1pPr>
          </a:lstStyle>
          <a:p>
            <a:pPr>
              <a:defRPr/>
            </a:pPr>
            <a:endParaRPr lang="en-US"/>
          </a:p>
        </p:txBody>
      </p:sp>
      <p:sp>
        <p:nvSpPr>
          <p:cNvPr id="1031" name="Rectangle 1043">
            <a:extLst>
              <a:ext uri="{FF2B5EF4-FFF2-40B4-BE49-F238E27FC236}">
                <a16:creationId xmlns:a16="http://schemas.microsoft.com/office/drawing/2014/main" id="{09D0576A-627C-40C5-AB66-8F7731C55960}"/>
              </a:ext>
            </a:extLst>
          </p:cNvPr>
          <p:cNvSpPr>
            <a:spLocks noChangeArrowheads="1"/>
          </p:cNvSpPr>
          <p:nvPr userDrawn="1"/>
        </p:nvSpPr>
        <p:spPr bwMode="auto">
          <a:xfrm>
            <a:off x="373305" y="6172200"/>
            <a:ext cx="57207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defRPr/>
            </a:pPr>
            <a:r>
              <a:rPr lang="en-US" altLang="en-US" sz="1200">
                <a:solidFill>
                  <a:schemeClr val="bg1"/>
                </a:solidFill>
              </a:rPr>
              <a:t>Government of the District of Columbia</a:t>
            </a:r>
          </a:p>
        </p:txBody>
      </p:sp>
      <p:sp>
        <p:nvSpPr>
          <p:cNvPr id="1032" name="Rectangle 1044">
            <a:extLst>
              <a:ext uri="{FF2B5EF4-FFF2-40B4-BE49-F238E27FC236}">
                <a16:creationId xmlns:a16="http://schemas.microsoft.com/office/drawing/2014/main" id="{713A6745-8424-4E10-8D6D-54F335892CED}"/>
              </a:ext>
            </a:extLst>
          </p:cNvPr>
          <p:cNvSpPr>
            <a:spLocks noChangeArrowheads="1"/>
          </p:cNvSpPr>
          <p:nvPr userDrawn="1"/>
        </p:nvSpPr>
        <p:spPr bwMode="auto">
          <a:xfrm>
            <a:off x="5814556" y="6172200"/>
            <a:ext cx="572074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lgn="r">
              <a:defRPr/>
            </a:pPr>
            <a:r>
              <a:rPr lang="en-US" altLang="en-US" sz="1200">
                <a:solidFill>
                  <a:schemeClr val="bg1"/>
                </a:solidFill>
              </a:rPr>
              <a:t>Department of Health Care Finance</a:t>
            </a:r>
          </a:p>
        </p:txBody>
      </p:sp>
      <p:sp>
        <p:nvSpPr>
          <p:cNvPr id="1033" name="Rectangle 1045">
            <a:extLst>
              <a:ext uri="{FF2B5EF4-FFF2-40B4-BE49-F238E27FC236}">
                <a16:creationId xmlns:a16="http://schemas.microsoft.com/office/drawing/2014/main" id="{3CE64DB7-90CB-4C92-8E76-D982C309FCA6}"/>
              </a:ext>
            </a:extLst>
          </p:cNvPr>
          <p:cNvSpPr>
            <a:spLocks noChangeArrowheads="1"/>
          </p:cNvSpPr>
          <p:nvPr userDrawn="1"/>
        </p:nvSpPr>
        <p:spPr bwMode="auto">
          <a:xfrm>
            <a:off x="3187745" y="6629400"/>
            <a:ext cx="5720741"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lvl1pPr eaLnBrk="0" hangingPunct="0">
              <a:defRPr sz="1400">
                <a:solidFill>
                  <a:schemeClr val="tx1"/>
                </a:solidFill>
                <a:latin typeface="Arial" charset="0"/>
                <a:ea typeface="ＭＳ Ｐゴシック" pitchFamily="34" charset="-128"/>
              </a:defRPr>
            </a:lvl1pPr>
            <a:lvl2pPr marL="742950" indent="-285750" eaLnBrk="0" hangingPunct="0">
              <a:defRPr sz="1400">
                <a:solidFill>
                  <a:schemeClr val="tx1"/>
                </a:solidFill>
                <a:latin typeface="Arial" charset="0"/>
                <a:ea typeface="ＭＳ Ｐゴシック" pitchFamily="34" charset="-128"/>
              </a:defRPr>
            </a:lvl2pPr>
            <a:lvl3pPr marL="1143000" indent="-228600" eaLnBrk="0" hangingPunct="0">
              <a:defRPr sz="1400">
                <a:solidFill>
                  <a:schemeClr val="tx1"/>
                </a:solidFill>
                <a:latin typeface="Arial" charset="0"/>
                <a:ea typeface="ＭＳ Ｐゴシック" pitchFamily="34" charset="-128"/>
              </a:defRPr>
            </a:lvl3pPr>
            <a:lvl4pPr marL="1600200" indent="-228600" eaLnBrk="0" hangingPunct="0">
              <a:defRPr sz="1400">
                <a:solidFill>
                  <a:schemeClr val="tx1"/>
                </a:solidFill>
                <a:latin typeface="Arial" charset="0"/>
                <a:ea typeface="ＭＳ Ｐゴシック" pitchFamily="34" charset="-128"/>
              </a:defRPr>
            </a:lvl4pPr>
            <a:lvl5pPr marL="2057400" indent="-228600" eaLnBrk="0" hangingPunct="0">
              <a:defRPr sz="1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charset="0"/>
                <a:ea typeface="ＭＳ Ｐゴシック" pitchFamily="34" charset="-128"/>
              </a:defRPr>
            </a:lvl9pPr>
          </a:lstStyle>
          <a:p>
            <a:pPr algn="ctr">
              <a:defRPr/>
            </a:pPr>
            <a:r>
              <a:rPr lang="en-US" altLang="en-US" sz="1200"/>
              <a:t>For Official Government Use Only</a:t>
            </a:r>
          </a:p>
        </p:txBody>
      </p:sp>
      <p:pic>
        <p:nvPicPr>
          <p:cNvPr id="1034" name="Picture 1042">
            <a:extLst>
              <a:ext uri="{FF2B5EF4-FFF2-40B4-BE49-F238E27FC236}">
                <a16:creationId xmlns:a16="http://schemas.microsoft.com/office/drawing/2014/main" id="{C786AC81-B9C6-4F45-83FE-DD08ECD24684}"/>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0" y="0"/>
            <a:ext cx="144631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3">
            <a:extLst>
              <a:ext uri="{FF2B5EF4-FFF2-40B4-BE49-F238E27FC236}">
                <a16:creationId xmlns:a16="http://schemas.microsoft.com/office/drawing/2014/main" id="{E1FBF554-F961-4D5C-9FAF-4368D1023C23}"/>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974364" y="190501"/>
            <a:ext cx="93814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662657"/>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Lst>
  <p:txStyles>
    <p:titleStyle>
      <a:lvl1pPr algn="l" rtl="0" eaLnBrk="0" fontAlgn="base" hangingPunct="0">
        <a:lnSpc>
          <a:spcPct val="90000"/>
        </a:lnSpc>
        <a:spcBef>
          <a:spcPct val="0"/>
        </a:spcBef>
        <a:spcAft>
          <a:spcPct val="0"/>
        </a:spcAft>
        <a:defRPr sz="2200" b="1">
          <a:solidFill>
            <a:schemeClr val="tx1"/>
          </a:solidFill>
          <a:latin typeface="+mj-lt"/>
          <a:ea typeface="ＭＳ Ｐゴシック" pitchFamily="-112" charset="-128"/>
          <a:cs typeface="ＭＳ Ｐゴシック"/>
        </a:defRPr>
      </a:lvl1pPr>
      <a:lvl2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2pPr>
      <a:lvl3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3pPr>
      <a:lvl4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4pPr>
      <a:lvl5pPr algn="l" rtl="0" eaLnBrk="0" fontAlgn="base" hangingPunct="0">
        <a:lnSpc>
          <a:spcPct val="90000"/>
        </a:lnSpc>
        <a:spcBef>
          <a:spcPct val="0"/>
        </a:spcBef>
        <a:spcAft>
          <a:spcPct val="0"/>
        </a:spcAft>
        <a:defRPr sz="2200" b="1">
          <a:solidFill>
            <a:schemeClr val="tx1"/>
          </a:solidFill>
          <a:latin typeface="Arial" pitchFamily="-112" charset="0"/>
          <a:ea typeface="ＭＳ Ｐゴシック" pitchFamily="-112" charset="-128"/>
          <a:cs typeface="ＭＳ Ｐゴシック"/>
        </a:defRPr>
      </a:lvl5pPr>
      <a:lvl6pPr marL="457200" algn="l" rtl="0" eaLnBrk="0" fontAlgn="base" hangingPunct="0">
        <a:lnSpc>
          <a:spcPct val="90000"/>
        </a:lnSpc>
        <a:spcBef>
          <a:spcPct val="0"/>
        </a:spcBef>
        <a:spcAft>
          <a:spcPct val="0"/>
        </a:spcAft>
        <a:defRPr sz="2200" b="1">
          <a:solidFill>
            <a:schemeClr val="tx1"/>
          </a:solidFill>
          <a:latin typeface="Arial" pitchFamily="-112" charset="0"/>
        </a:defRPr>
      </a:lvl6pPr>
      <a:lvl7pPr marL="914400" algn="l" rtl="0" eaLnBrk="0" fontAlgn="base" hangingPunct="0">
        <a:lnSpc>
          <a:spcPct val="90000"/>
        </a:lnSpc>
        <a:spcBef>
          <a:spcPct val="0"/>
        </a:spcBef>
        <a:spcAft>
          <a:spcPct val="0"/>
        </a:spcAft>
        <a:defRPr sz="2200" b="1">
          <a:solidFill>
            <a:schemeClr val="tx1"/>
          </a:solidFill>
          <a:latin typeface="Arial" pitchFamily="-112" charset="0"/>
        </a:defRPr>
      </a:lvl7pPr>
      <a:lvl8pPr marL="1371600" algn="l" rtl="0" eaLnBrk="0" fontAlgn="base" hangingPunct="0">
        <a:lnSpc>
          <a:spcPct val="90000"/>
        </a:lnSpc>
        <a:spcBef>
          <a:spcPct val="0"/>
        </a:spcBef>
        <a:spcAft>
          <a:spcPct val="0"/>
        </a:spcAft>
        <a:defRPr sz="2200" b="1">
          <a:solidFill>
            <a:schemeClr val="tx1"/>
          </a:solidFill>
          <a:latin typeface="Arial" pitchFamily="-112" charset="0"/>
        </a:defRPr>
      </a:lvl8pPr>
      <a:lvl9pPr marL="1828800" algn="l" rtl="0" eaLnBrk="0" fontAlgn="base" hangingPunct="0">
        <a:lnSpc>
          <a:spcPct val="90000"/>
        </a:lnSpc>
        <a:spcBef>
          <a:spcPct val="0"/>
        </a:spcBef>
        <a:spcAft>
          <a:spcPct val="0"/>
        </a:spcAft>
        <a:defRPr sz="2200" b="1">
          <a:solidFill>
            <a:schemeClr val="tx1"/>
          </a:solidFill>
          <a:latin typeface="Arial" pitchFamily="-112" charset="0"/>
        </a:defRPr>
      </a:lvl9pPr>
    </p:titleStyle>
    <p:body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hcf.dc.gov/medicaid-renewal"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hyperlink" Target="https://dhcf.dc.gov/page/medicaid-restart-renewal-notices"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4006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368968" y="241179"/>
            <a:ext cx="10984832" cy="3333180"/>
          </a:xfrm>
          <a:prstGeom prst="rect">
            <a:avLst/>
          </a:prstGeom>
        </p:spPr>
        <p:txBody>
          <a:bodyPr vert="horz" lIns="91440" tIns="45720" rIns="91440" bIns="45720" rtlCol="0" anchor="b">
            <a:normAutofit/>
          </a:bodyPr>
          <a:lstStyle/>
          <a:p>
            <a:pPr marL="12700" marR="5080" algn="ctr" rtl="0">
              <a:lnSpc>
                <a:spcPct val="90000"/>
              </a:lnSpc>
              <a:spcBef>
                <a:spcPct val="0"/>
              </a:spcBef>
            </a:pPr>
            <a:r>
              <a:rPr lang="en-US" sz="6200" b="0" kern="1200">
                <a:solidFill>
                  <a:srgbClr val="FFFFFF"/>
                </a:solidFill>
                <a:latin typeface="+mj-lt"/>
                <a:ea typeface="+mj-ea"/>
                <a:cs typeface="+mj-cs"/>
              </a:rPr>
              <a:t>Briefing on Medicaid </a:t>
            </a:r>
            <a:r>
              <a:rPr lang="en-US" sz="6200" b="0" kern="1200">
                <a:solidFill>
                  <a:srgbClr val="FFFFFF"/>
                </a:solidFill>
                <a:latin typeface="+mj-lt"/>
                <a:cs typeface="+mj-cs"/>
              </a:rPr>
              <a:t>Renewal: What Stakeholders Need to Know</a:t>
            </a:r>
            <a:endParaRPr lang="en-US" sz="6200" kern="1200">
              <a:solidFill>
                <a:srgbClr val="FFFFFF"/>
              </a:solidFill>
              <a:latin typeface="+mj-lt"/>
              <a:ea typeface="+mj-ea"/>
              <a:cs typeface="+mj-cs"/>
            </a:endParaRPr>
          </a:p>
        </p:txBody>
      </p:sp>
      <p:sp>
        <p:nvSpPr>
          <p:cNvPr id="3" name="object 3"/>
          <p:cNvSpPr txBox="1"/>
          <p:nvPr/>
        </p:nvSpPr>
        <p:spPr>
          <a:xfrm>
            <a:off x="639872" y="4170472"/>
            <a:ext cx="11079270" cy="1588978"/>
          </a:xfrm>
          <a:prstGeom prst="rect">
            <a:avLst/>
          </a:prstGeom>
        </p:spPr>
        <p:txBody>
          <a:bodyPr vert="horz" lIns="91440" tIns="45720" rIns="91440" bIns="45720" rtlCol="0" anchor="t">
            <a:normAutofit/>
          </a:bodyPr>
          <a:lstStyle/>
          <a:p>
            <a:pPr algn="ctr">
              <a:lnSpc>
                <a:spcPct val="90000"/>
              </a:lnSpc>
              <a:spcBef>
                <a:spcPts val="1000"/>
              </a:spcBef>
              <a:defRPr/>
            </a:pPr>
            <a:r>
              <a:rPr lang="en-US" kern="0"/>
              <a:t> Division</a:t>
            </a:r>
            <a:r>
              <a:rPr kumimoji="0" lang="en-US" sz="1800" b="0" i="0" u="none" strike="noStrike" kern="0" cap="none" spc="0" normalizeH="0" baseline="0" noProof="0">
                <a:ln>
                  <a:noFill/>
                </a:ln>
                <a:effectLst/>
                <a:uLnTx/>
                <a:uFillTx/>
                <a:ea typeface="+mn-ea"/>
                <a:cs typeface="+mn-cs"/>
              </a:rPr>
              <a:t> of Eligibility Policy, Health Care Policy and Research Administration</a:t>
            </a:r>
            <a:r>
              <a:rPr lang="en-US" kern="0"/>
              <a:t> </a:t>
            </a:r>
            <a:endParaRPr kumimoji="0" lang="en-US" sz="1800" b="0" i="0" u="none" strike="noStrike" kern="0" cap="none" spc="0" normalizeH="0" baseline="0" noProof="0">
              <a:ln>
                <a:noFill/>
              </a:ln>
              <a:effectLst/>
              <a:uLnTx/>
              <a:uFillTx/>
              <a:ea typeface="+mn-ea"/>
              <a:cs typeface="+mn-cs"/>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0" cap="none" spc="0" normalizeH="0" baseline="0" noProof="0">
                <a:ln>
                  <a:noFill/>
                </a:ln>
                <a:effectLst/>
                <a:uLnTx/>
                <a:uFillTx/>
                <a:ea typeface="+mn-ea"/>
                <a:cs typeface="+mn-cs"/>
              </a:rPr>
              <a:t>Department of Health Care Finance</a:t>
            </a:r>
            <a:endParaRPr kumimoji="0" lang="en-US" sz="1500" b="0" i="0" u="none" strike="noStrike" kern="1200" cap="none" spc="-20" normalizeH="0" baseline="0" noProof="0">
              <a:ln>
                <a:noFill/>
              </a:ln>
              <a:effectLst/>
              <a:uLnTx/>
              <a:uFillTx/>
              <a:latin typeface="Calibri"/>
              <a:ea typeface="+mn-ea"/>
              <a:cs typeface="Calibri"/>
            </a:endParaRPr>
          </a:p>
          <a:p>
            <a:pPr algn="ctr">
              <a:lnSpc>
                <a:spcPct val="90000"/>
              </a:lnSpc>
              <a:spcBef>
                <a:spcPts val="1000"/>
              </a:spcBef>
              <a:defRPr/>
            </a:pPr>
            <a:r>
              <a:rPr lang="en-US" sz="1500" spc="-20">
                <a:latin typeface="Calibri"/>
              </a:rPr>
              <a:t>May 26</a:t>
            </a:r>
            <a:r>
              <a:rPr kumimoji="0" lang="en-US" sz="1500" b="0" i="0" u="none" strike="noStrike" kern="1200" cap="none" spc="-20" normalizeH="0" baseline="0" noProof="0">
                <a:ln>
                  <a:noFill/>
                </a:ln>
                <a:effectLst/>
                <a:uLnTx/>
                <a:uFillTx/>
                <a:latin typeface="Calibri"/>
                <a:ea typeface="+mn-ea"/>
                <a:cs typeface="+mn-cs"/>
              </a:rPr>
              <a:t>, 2023</a:t>
            </a:r>
            <a:endParaRPr kumimoji="0" lang="en-US" sz="1500" b="0" i="0" u="none" strike="noStrike" kern="1200" cap="none" spc="0" normalizeH="0" baseline="0" noProof="0">
              <a:ln>
                <a:noFill/>
              </a:ln>
              <a:effectLst/>
              <a:uLnTx/>
              <a:uFillTx/>
              <a:latin typeface="Calibri"/>
              <a:ea typeface="+mn-ea"/>
              <a:cs typeface="+mn-cs"/>
            </a:endParaRPr>
          </a:p>
        </p:txBody>
      </p:sp>
      <p:sp>
        <p:nvSpPr>
          <p:cNvPr id="4" name="object 4"/>
          <p:cNvSpPr txBox="1"/>
          <p:nvPr/>
        </p:nvSpPr>
        <p:spPr>
          <a:xfrm>
            <a:off x="11171935" y="6426809"/>
            <a:ext cx="102870" cy="19749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0" noProof="0">
                <a:ln>
                  <a:noFill/>
                </a:ln>
                <a:solidFill>
                  <a:srgbClr val="888888"/>
                </a:solidFill>
                <a:effectLst/>
                <a:uLnTx/>
                <a:uFillTx/>
                <a:latin typeface="Calibri"/>
                <a:cs typeface="Calibri"/>
              </a:rPr>
              <a:t>1</a:t>
            </a:r>
            <a:endParaRPr kumimoji="0" lang="en-US" sz="1200" b="0" i="0" u="none" strike="noStrike" kern="0" cap="none" spc="0" normalizeH="0" baseline="0" noProof="0">
              <a:ln>
                <a:noFill/>
              </a:ln>
              <a:solidFill>
                <a:sysClr val="windowText" lastClr="000000"/>
              </a:solidFill>
              <a:effectLst/>
              <a:uLnTx/>
              <a:uFillTx/>
              <a:latin typeface="Calibri"/>
              <a:cs typeface="Calibri"/>
            </a:endParaRPr>
          </a:p>
        </p:txBody>
      </p:sp>
      <p:pic>
        <p:nvPicPr>
          <p:cNvPr id="5" name="object 3">
            <a:extLst>
              <a:ext uri="{FF2B5EF4-FFF2-40B4-BE49-F238E27FC236}">
                <a16:creationId xmlns:a16="http://schemas.microsoft.com/office/drawing/2014/main" id="{FCE3E50A-9E31-BE4A-B5DF-A12967C1414B}"/>
              </a:ext>
            </a:extLst>
          </p:cNvPr>
          <p:cNvPicPr/>
          <p:nvPr/>
        </p:nvPicPr>
        <p:blipFill>
          <a:blip r:embed="rId3" cstate="print"/>
          <a:stretch>
            <a:fillRect/>
          </a:stretch>
        </p:blipFill>
        <p:spPr>
          <a:xfrm>
            <a:off x="10695431" y="13716"/>
            <a:ext cx="1496568" cy="9006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32903" y="143840"/>
            <a:ext cx="7923530" cy="873957"/>
          </a:xfrm>
          <a:prstGeom prst="rect">
            <a:avLst/>
          </a:prstGeom>
        </p:spPr>
        <p:txBody>
          <a:bodyPr vert="horz" wrap="square" lIns="0" tIns="12065" rIns="0" bIns="0" rtlCol="0" anchor="t">
            <a:spAutoFit/>
          </a:bodyPr>
          <a:lstStyle/>
          <a:p>
            <a:pPr marL="12700" algn="ctr">
              <a:spcBef>
                <a:spcPts val="95"/>
              </a:spcBef>
            </a:pPr>
            <a:r>
              <a:rPr lang="en-US" sz="2800">
                <a:latin typeface="Segoe UI"/>
                <a:cs typeface="Arial Narrow"/>
              </a:rPr>
              <a:t>DHCF Website Contains Useful Information to Renew Coverage and Share With Beneficiaries</a:t>
            </a:r>
          </a:p>
        </p:txBody>
      </p:sp>
      <p:sp>
        <p:nvSpPr>
          <p:cNvPr id="3" name="object 3"/>
          <p:cNvSpPr txBox="1"/>
          <p:nvPr/>
        </p:nvSpPr>
        <p:spPr>
          <a:xfrm>
            <a:off x="140629" y="1477646"/>
            <a:ext cx="11910741" cy="4382610"/>
          </a:xfrm>
          <a:prstGeom prst="rect">
            <a:avLst/>
          </a:prstGeom>
        </p:spPr>
        <p:txBody>
          <a:bodyPr vert="horz" wrap="square" lIns="0" tIns="12065" rIns="0" bIns="0" rtlCol="0" anchor="t">
            <a:spAutoFit/>
          </a:bodyPr>
          <a:lstStyle/>
          <a:p>
            <a:pPr marL="0" marR="0" lvl="7" algn="l" defTabSz="914400" rtl="0" eaLnBrk="1" fontAlgn="base" latinLnBrk="0" hangingPunct="1">
              <a:lnSpc>
                <a:spcPct val="100000"/>
              </a:lnSpc>
              <a:spcBef>
                <a:spcPts val="0"/>
              </a:spcBef>
              <a:spcAft>
                <a:spcPts val="0"/>
              </a:spcAft>
              <a:buClrTx/>
              <a:buSzTx/>
              <a:tabLst/>
              <a:defRPr/>
            </a:pPr>
            <a:r>
              <a:rPr kumimoji="0" lang="en-US" sz="2800" b="0" i="0" u="none" strike="noStrike" kern="0" cap="none" spc="0" normalizeH="0" baseline="0" noProof="0">
                <a:ln>
                  <a:noFill/>
                </a:ln>
                <a:solidFill>
                  <a:srgbClr val="000000"/>
                </a:solidFill>
                <a:effectLst/>
                <a:uLnTx/>
                <a:uFillTx/>
                <a:latin typeface="Calibri"/>
              </a:rPr>
              <a:t>The DHCF Website now includes key information and messaging on Medicaid </a:t>
            </a:r>
            <a:r>
              <a:rPr lang="en-US" sz="2800" kern="0">
                <a:solidFill>
                  <a:srgbClr val="000000"/>
                </a:solidFill>
                <a:latin typeface="Calibri"/>
              </a:rPr>
              <a:t>Renewals</a:t>
            </a:r>
            <a:r>
              <a:rPr kumimoji="0" lang="en-US" sz="2800" b="0" i="0" u="none" strike="noStrike" kern="0" cap="none" spc="0" normalizeH="0" baseline="0" noProof="0">
                <a:ln>
                  <a:noFill/>
                </a:ln>
                <a:solidFill>
                  <a:srgbClr val="000000"/>
                </a:solidFill>
                <a:effectLst/>
                <a:uLnTx/>
                <a:uFillTx/>
                <a:latin typeface="Calibri"/>
              </a:rPr>
              <a:t>:   </a:t>
            </a:r>
            <a:endParaRPr lang="en-US" sz="2800" kern="0">
              <a:solidFill>
                <a:srgbClr val="000000"/>
              </a:solidFill>
              <a:latin typeface="Calibri"/>
              <a:cs typeface="Calibri"/>
            </a:endParaRPr>
          </a:p>
          <a:p>
            <a:pPr marL="914400" lvl="8" indent="-457200" fontAlgn="base">
              <a:buFont typeface="Arial"/>
              <a:buChar char="•"/>
              <a:defRPr/>
            </a:pPr>
            <a:r>
              <a:rPr kumimoji="0" lang="en-US" sz="2800" b="0" i="0" u="none" strike="noStrike" kern="0" cap="none" spc="0" normalizeH="0" baseline="0" noProof="0">
                <a:ln>
                  <a:noFill/>
                </a:ln>
                <a:solidFill>
                  <a:srgbClr val="000000"/>
                </a:solidFill>
                <a:effectLst/>
                <a:uLnTx/>
                <a:uFillTx/>
                <a:latin typeface="Calibri"/>
              </a:rPr>
              <a:t>Encourages beneficiaries to update their contact information</a:t>
            </a:r>
            <a:r>
              <a:rPr lang="en-US" sz="2800" kern="0">
                <a:solidFill>
                  <a:srgbClr val="000000"/>
                </a:solidFill>
                <a:latin typeface="Calibri"/>
              </a:rPr>
              <a:t>;</a:t>
            </a:r>
            <a:r>
              <a:rPr kumimoji="0" lang="en-US" sz="2800" b="0" i="0" u="none" strike="noStrike" kern="0" cap="none" spc="0" normalizeH="0" baseline="0" noProof="0">
                <a:ln>
                  <a:noFill/>
                </a:ln>
                <a:solidFill>
                  <a:srgbClr val="000000"/>
                </a:solidFill>
                <a:effectLst/>
                <a:uLnTx/>
                <a:uFillTx/>
                <a:latin typeface="Calibri"/>
              </a:rPr>
              <a:t> </a:t>
            </a:r>
            <a:endParaRPr lang="en-US" sz="2800" b="0" i="0" u="none" strike="noStrike" kern="0" cap="none" spc="0" normalizeH="0" baseline="0" noProof="0">
              <a:ln>
                <a:noFill/>
              </a:ln>
              <a:solidFill>
                <a:srgbClr val="000000"/>
              </a:solidFill>
              <a:effectLst/>
              <a:uLnTx/>
              <a:uFillTx/>
              <a:latin typeface="Calibri"/>
              <a:cs typeface="Calibri"/>
            </a:endParaRPr>
          </a:p>
          <a:p>
            <a:pPr marL="914400" lvl="8" indent="-457200" fontAlgn="base">
              <a:buFont typeface="Arial"/>
              <a:buChar char="•"/>
              <a:defRPr/>
            </a:pPr>
            <a:r>
              <a:rPr lang="en-US" sz="2800" kern="0">
                <a:solidFill>
                  <a:srgbClr val="000000"/>
                </a:solidFill>
                <a:latin typeface="Calibri"/>
              </a:rPr>
              <a:t>Educates </a:t>
            </a:r>
            <a:r>
              <a:rPr kumimoji="0" lang="en-US" sz="2800" b="0" i="0" u="none" strike="noStrike" kern="0" cap="none" spc="0" normalizeH="0" baseline="0" noProof="0">
                <a:ln>
                  <a:noFill/>
                </a:ln>
                <a:solidFill>
                  <a:srgbClr val="000000"/>
                </a:solidFill>
                <a:effectLst/>
                <a:uLnTx/>
                <a:uFillTx/>
                <a:latin typeface="Calibri"/>
              </a:rPr>
              <a:t>beneficiaries on how to use District Direct to </a:t>
            </a:r>
            <a:r>
              <a:rPr lang="en-US" sz="2800" kern="0">
                <a:solidFill>
                  <a:srgbClr val="000000"/>
                </a:solidFill>
                <a:latin typeface="Calibri"/>
              </a:rPr>
              <a:t>update contact</a:t>
            </a:r>
            <a:r>
              <a:rPr kumimoji="0" lang="en-US" sz="2800" b="0" i="0" u="none" strike="noStrike" kern="0" cap="none" spc="0" normalizeH="0" baseline="0" noProof="0">
                <a:ln>
                  <a:noFill/>
                </a:ln>
                <a:solidFill>
                  <a:srgbClr val="000000"/>
                </a:solidFill>
                <a:effectLst/>
                <a:uLnTx/>
                <a:uFillTx/>
                <a:latin typeface="Calibri"/>
              </a:rPr>
              <a:t> information</a:t>
            </a:r>
            <a:r>
              <a:rPr lang="en-US" sz="2800" kern="0">
                <a:solidFill>
                  <a:srgbClr val="000000"/>
                </a:solidFill>
                <a:latin typeface="Calibri"/>
              </a:rPr>
              <a:t>;</a:t>
            </a:r>
            <a:r>
              <a:rPr kumimoji="0" lang="en-US" sz="2800" b="0" i="0" u="none" strike="noStrike" kern="0" cap="none" spc="0" normalizeH="0" baseline="0" noProof="0">
                <a:ln>
                  <a:noFill/>
                </a:ln>
                <a:solidFill>
                  <a:srgbClr val="000000"/>
                </a:solidFill>
                <a:effectLst/>
                <a:uLnTx/>
                <a:uFillTx/>
                <a:latin typeface="Calibri"/>
              </a:rPr>
              <a:t> </a:t>
            </a:r>
            <a:endParaRPr lang="en-US" sz="2800" b="0" i="0" u="none" strike="noStrike" kern="0" cap="none" spc="0" normalizeH="0" baseline="0" noProof="0">
              <a:ln>
                <a:noFill/>
              </a:ln>
              <a:solidFill>
                <a:srgbClr val="000000"/>
              </a:solidFill>
              <a:effectLst/>
              <a:uLnTx/>
              <a:uFillTx/>
              <a:latin typeface="Calibri"/>
              <a:cs typeface="Calibri"/>
            </a:endParaRPr>
          </a:p>
          <a:p>
            <a:pPr marL="914400" lvl="8" indent="-457200" fontAlgn="base">
              <a:buFont typeface="Arial"/>
              <a:buChar char="•"/>
              <a:defRPr/>
            </a:pPr>
            <a:r>
              <a:rPr lang="en-US" sz="2800" kern="0">
                <a:solidFill>
                  <a:srgbClr val="000000"/>
                </a:solidFill>
                <a:latin typeface="Calibri"/>
              </a:rPr>
              <a:t>Shows</a:t>
            </a:r>
            <a:r>
              <a:rPr kumimoji="0" lang="en-US" sz="2800" b="0" i="0" strike="noStrike" kern="0" cap="none" spc="0" normalizeH="0" baseline="0" noProof="0">
                <a:ln>
                  <a:noFill/>
                </a:ln>
                <a:solidFill>
                  <a:srgbClr val="000000"/>
                </a:solidFill>
                <a:effectLst/>
                <a:uLnTx/>
                <a:uFillTx/>
                <a:latin typeface="Calibri"/>
              </a:rPr>
              <a:t> sample Renewal Forms and commonly issued notices</a:t>
            </a:r>
            <a:r>
              <a:rPr lang="en-US" sz="2800" kern="0">
                <a:solidFill>
                  <a:srgbClr val="000000"/>
                </a:solidFill>
                <a:latin typeface="Calibri"/>
              </a:rPr>
              <a:t>;</a:t>
            </a:r>
            <a:endParaRPr lang="en-US" sz="2800" b="0" i="0" strike="noStrike" kern="0" cap="none" spc="0" normalizeH="0" baseline="0" noProof="0">
              <a:ln>
                <a:noFill/>
              </a:ln>
              <a:solidFill>
                <a:srgbClr val="000000"/>
              </a:solidFill>
              <a:effectLst/>
              <a:uLnTx/>
              <a:uFillTx/>
              <a:latin typeface="Calibri"/>
              <a:cs typeface="Calibri"/>
            </a:endParaRPr>
          </a:p>
          <a:p>
            <a:pPr marL="914400" lvl="8" indent="-457200" fontAlgn="base">
              <a:buFont typeface="Arial"/>
              <a:buChar char="•"/>
              <a:defRPr/>
            </a:pPr>
            <a:r>
              <a:rPr lang="en-US" sz="2800" kern="0">
                <a:solidFill>
                  <a:srgbClr val="000000"/>
                </a:solidFill>
                <a:latin typeface="Calibri"/>
              </a:rPr>
              <a:t>Provides a </a:t>
            </a:r>
            <a:r>
              <a:rPr kumimoji="0" lang="en-US" sz="2800" b="0" i="0" u="none" strike="noStrike" kern="0" cap="none" spc="0" normalizeH="0" baseline="0" noProof="0">
                <a:ln>
                  <a:noFill/>
                </a:ln>
                <a:solidFill>
                  <a:srgbClr val="000000"/>
                </a:solidFill>
                <a:effectLst/>
                <a:uLnTx/>
                <a:uFillTx/>
                <a:latin typeface="Calibri"/>
              </a:rPr>
              <a:t>Stakeholder </a:t>
            </a:r>
            <a:r>
              <a:rPr lang="en-US" sz="2800" kern="0">
                <a:solidFill>
                  <a:srgbClr val="000000"/>
                </a:solidFill>
                <a:latin typeface="Calibri"/>
              </a:rPr>
              <a:t>Communications Toolkit.</a:t>
            </a:r>
            <a:r>
              <a:rPr kumimoji="0" lang="en-US" sz="2800" b="0" i="0" u="none" strike="noStrike" kern="0" cap="none" spc="0" normalizeH="0" baseline="0" noProof="0">
                <a:ln>
                  <a:noFill/>
                </a:ln>
                <a:solidFill>
                  <a:srgbClr val="000000"/>
                </a:solidFill>
                <a:effectLst/>
                <a:uLnTx/>
                <a:uFillTx/>
                <a:latin typeface="Calibri"/>
              </a:rPr>
              <a:t> </a:t>
            </a:r>
            <a:endParaRPr lang="en-US" sz="2800" b="0" i="0" u="none" strike="noStrike" kern="0" cap="none" spc="0" normalizeH="0" baseline="0" noProof="0">
              <a:ln>
                <a:noFill/>
              </a:ln>
              <a:solidFill>
                <a:srgbClr val="000000"/>
              </a:solidFill>
              <a:effectLst/>
              <a:uLnTx/>
              <a:uFillTx/>
              <a:latin typeface="Calibri"/>
              <a:cs typeface="Calibri"/>
            </a:endParaRPr>
          </a:p>
          <a:p>
            <a:pPr marL="457200" lvl="8">
              <a:defRPr/>
            </a:pPr>
            <a:endParaRPr lang="en-US" sz="2800" kern="0">
              <a:solidFill>
                <a:srgbClr val="000000"/>
              </a:solidFill>
              <a:latin typeface="Calibri"/>
              <a:cs typeface="Calibri"/>
            </a:endParaRPr>
          </a:p>
          <a:p>
            <a:pPr marL="0" lvl="7" fontAlgn="base">
              <a:defRPr/>
            </a:pPr>
            <a:r>
              <a:rPr lang="en-US" sz="2800" kern="0">
                <a:solidFill>
                  <a:srgbClr val="000000"/>
                </a:solidFill>
                <a:latin typeface="Calibri"/>
                <a:cs typeface="Calibri"/>
              </a:rPr>
              <a:t>Find it at all at: </a:t>
            </a:r>
            <a:r>
              <a:rPr lang="en-US" sz="2800" kern="0">
                <a:solidFill>
                  <a:srgbClr val="000000"/>
                </a:solidFill>
                <a:latin typeface="Calibri"/>
                <a:cs typeface="Calibri"/>
                <a:hlinkClick r:id="rId2"/>
              </a:rPr>
              <a:t>https://dhcf.dc.gov/medicaid-renewal</a:t>
            </a:r>
            <a:r>
              <a:rPr lang="en-US" sz="2800" kern="0">
                <a:solidFill>
                  <a:srgbClr val="000000"/>
                </a:solidFill>
                <a:latin typeface="Calibri"/>
                <a:cs typeface="Calibri"/>
              </a:rPr>
              <a:t> </a:t>
            </a:r>
            <a:endParaRPr lang="en-US" sz="2800" b="0" i="0" u="none" strike="noStrike" kern="0" cap="none" spc="0" normalizeH="0" baseline="0" noProof="0">
              <a:ln>
                <a:noFill/>
              </a:ln>
              <a:solidFill>
                <a:srgbClr val="000000"/>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3200" b="0" i="0" u="none" strike="noStrike" kern="0" cap="none" spc="0" normalizeH="0" baseline="0" noProof="0">
              <a:ln>
                <a:noFill/>
              </a:ln>
              <a:solidFill>
                <a:srgbClr val="000000"/>
              </a:solidFill>
              <a:effectLst/>
              <a:uLnTx/>
              <a:uFillTx/>
              <a:latin typeface="Calibri"/>
              <a:cs typeface="Calibri"/>
            </a:endParaRPr>
          </a:p>
        </p:txBody>
      </p:sp>
      <p:pic>
        <p:nvPicPr>
          <p:cNvPr id="4" name="object 4"/>
          <p:cNvPicPr/>
          <p:nvPr/>
        </p:nvPicPr>
        <p:blipFill>
          <a:blip r:embed="rId3" cstate="print"/>
          <a:stretch>
            <a:fillRect/>
          </a:stretch>
        </p:blipFill>
        <p:spPr>
          <a:xfrm>
            <a:off x="10695431" y="13716"/>
            <a:ext cx="1496568" cy="900683"/>
          </a:xfrm>
          <a:prstGeom prst="rect">
            <a:avLst/>
          </a:prstGeom>
        </p:spPr>
      </p:pic>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10</a:t>
            </a:fld>
            <a:endParaRPr kumimoji="0" sz="900" b="0" i="0" u="none" strike="noStrike" kern="0" cap="none" spc="-5"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385544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4B48-A7F6-6DDD-715E-255CDBA4A64B}"/>
              </a:ext>
            </a:extLst>
          </p:cNvPr>
          <p:cNvSpPr>
            <a:spLocks noGrp="1"/>
          </p:cNvSpPr>
          <p:nvPr>
            <p:ph type="title"/>
          </p:nvPr>
        </p:nvSpPr>
        <p:spPr>
          <a:xfrm>
            <a:off x="1228430" y="106346"/>
            <a:ext cx="9553868" cy="674705"/>
          </a:xfrm>
        </p:spPr>
        <p:txBody>
          <a:bodyPr>
            <a:noAutofit/>
          </a:bodyPr>
          <a:lstStyle/>
          <a:p>
            <a:pPr algn="ctr"/>
            <a:r>
              <a:rPr lang="en-US" sz="2800">
                <a:latin typeface="Calibri"/>
                <a:cs typeface="Arial"/>
              </a:rPr>
              <a:t>Outreach to Beneficiaries Is More Than A Letter in the Mail…</a:t>
            </a:r>
          </a:p>
        </p:txBody>
      </p:sp>
      <p:sp>
        <p:nvSpPr>
          <p:cNvPr id="3" name="Content Placeholder 2">
            <a:extLst>
              <a:ext uri="{FF2B5EF4-FFF2-40B4-BE49-F238E27FC236}">
                <a16:creationId xmlns:a16="http://schemas.microsoft.com/office/drawing/2014/main" id="{2E2AB343-3BDE-C72D-5528-B22FFAD5BFB9}"/>
              </a:ext>
            </a:extLst>
          </p:cNvPr>
          <p:cNvSpPr>
            <a:spLocks noGrp="1"/>
          </p:cNvSpPr>
          <p:nvPr>
            <p:ph idx="1"/>
          </p:nvPr>
        </p:nvSpPr>
        <p:spPr>
          <a:xfrm>
            <a:off x="391076" y="1109070"/>
            <a:ext cx="11409848" cy="4639859"/>
          </a:xfrm>
        </p:spPr>
        <p:txBody>
          <a:bodyPr vert="horz" lIns="91440" tIns="45720" rIns="91440" bIns="45720" rtlCol="0" anchor="t">
            <a:noAutofit/>
          </a:bodyPr>
          <a:lstStyle/>
          <a:p>
            <a:r>
              <a:rPr lang="en-US" sz="2700" u="sng"/>
              <a:t>District Direct:</a:t>
            </a:r>
            <a:r>
              <a:rPr lang="en-US" sz="2700"/>
              <a:t> Beneficiaries may log into District Direct to see notices, upcoming renewals, and can take action.</a:t>
            </a:r>
            <a:endParaRPr lang="en-US" sz="2700">
              <a:cs typeface="Calibri"/>
            </a:endParaRPr>
          </a:p>
          <a:p>
            <a:r>
              <a:rPr lang="en-US" sz="2700" u="sng"/>
              <a:t>Text Messaging</a:t>
            </a:r>
            <a:r>
              <a:rPr lang="en-US" sz="2700"/>
              <a:t>: All beneficiaries will be texted about updating their address and contact information next month; along with their renewal is due.</a:t>
            </a:r>
            <a:endParaRPr lang="en-US" sz="2700">
              <a:cs typeface="Calibri"/>
            </a:endParaRPr>
          </a:p>
          <a:p>
            <a:r>
              <a:rPr lang="en-US" sz="2700" u="sng"/>
              <a:t>Robocalls:</a:t>
            </a:r>
          </a:p>
          <a:p>
            <a:r>
              <a:rPr lang="en-US" sz="2700" u="sng"/>
              <a:t>Citywide Advertising and Outreach</a:t>
            </a:r>
            <a:r>
              <a:rPr lang="en-US" sz="2700"/>
              <a:t>: Advertisements have already started on bus, radio, and through key partnerships.</a:t>
            </a:r>
            <a:endParaRPr lang="en-US" sz="2700" u="sng">
              <a:cs typeface="Calibri"/>
            </a:endParaRPr>
          </a:p>
          <a:p>
            <a:r>
              <a:rPr lang="en-US" sz="2700" u="sng"/>
              <a:t>Beware of Scams</a:t>
            </a:r>
            <a:r>
              <a:rPr lang="en-US" sz="2700"/>
              <a:t>: In other states, Medicaid programs have noted instances of some fraud through emails and texts. </a:t>
            </a:r>
            <a:r>
              <a:rPr lang="en-US" sz="2700">
                <a:solidFill>
                  <a:srgbClr val="FF0000"/>
                </a:solidFill>
              </a:rPr>
              <a:t>The District will never charge money for Medicaid Renewal or ask beneficiaries to visit a website that is not a dc.gov account! </a:t>
            </a:r>
            <a:endParaRPr lang="en-US" sz="2700">
              <a:solidFill>
                <a:srgbClr val="FF0000"/>
              </a:solidFill>
              <a:cs typeface="Calibri"/>
            </a:endParaRPr>
          </a:p>
        </p:txBody>
      </p:sp>
    </p:spTree>
    <p:extLst>
      <p:ext uri="{BB962C8B-B14F-4D97-AF65-F5344CB8AC3E}">
        <p14:creationId xmlns:p14="http://schemas.microsoft.com/office/powerpoint/2010/main" val="1787608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1567" y="149687"/>
            <a:ext cx="9601200" cy="443070"/>
          </a:xfrm>
          <a:prstGeom prst="rect">
            <a:avLst/>
          </a:prstGeom>
        </p:spPr>
        <p:txBody>
          <a:bodyPr vert="horz" wrap="square" lIns="0" tIns="12065" rIns="0" bIns="0" rtlCol="0" anchor="t">
            <a:spAutoFit/>
          </a:bodyPr>
          <a:lstStyle/>
          <a:p>
            <a:pPr marL="12700">
              <a:spcBef>
                <a:spcPts val="95"/>
              </a:spcBef>
            </a:pPr>
            <a:r>
              <a:rPr lang="en-US" sz="2400">
                <a:latin typeface="Calibri"/>
                <a:cs typeface="Calibri Light"/>
              </a:rPr>
              <a:t>                 </a:t>
            </a:r>
            <a:r>
              <a:rPr lang="en-US" sz="2800">
                <a:latin typeface="Calibri"/>
                <a:cs typeface="Calibri Light"/>
              </a:rPr>
              <a:t>Dedicated Outreach to Special Populations in the District</a:t>
            </a:r>
          </a:p>
        </p:txBody>
      </p:sp>
      <p:pic>
        <p:nvPicPr>
          <p:cNvPr id="4" name="object 4"/>
          <p:cNvPicPr/>
          <p:nvPr/>
        </p:nvPicPr>
        <p:blipFill>
          <a:blip r:embed="rId3" cstate="print"/>
          <a:stretch>
            <a:fillRect/>
          </a:stretch>
        </p:blipFill>
        <p:spPr>
          <a:xfrm>
            <a:off x="10695431" y="13716"/>
            <a:ext cx="1496568" cy="900683"/>
          </a:xfrm>
          <a:prstGeom prst="rect">
            <a:avLst/>
          </a:prstGeom>
        </p:spPr>
      </p:pic>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12</a:t>
            </a:fld>
            <a:endParaRPr kumimoji="0" sz="900" b="0" i="0" u="none" strike="noStrike" kern="0" cap="none" spc="-5" normalizeH="0" baseline="0" noProof="0">
              <a:ln>
                <a:noFill/>
              </a:ln>
              <a:solidFill>
                <a:prstClr val="black"/>
              </a:solidFill>
              <a:effectLst/>
              <a:uLnTx/>
              <a:uFillTx/>
              <a:latin typeface="Arial"/>
              <a:cs typeface="Arial"/>
            </a:endParaRPr>
          </a:p>
        </p:txBody>
      </p:sp>
      <p:sp>
        <p:nvSpPr>
          <p:cNvPr id="3" name="Content Placeholder 2">
            <a:extLst>
              <a:ext uri="{FF2B5EF4-FFF2-40B4-BE49-F238E27FC236}">
                <a16:creationId xmlns:a16="http://schemas.microsoft.com/office/drawing/2014/main" id="{1D826F63-5C96-F434-77A6-68188A272C96}"/>
              </a:ext>
            </a:extLst>
          </p:cNvPr>
          <p:cNvSpPr txBox="1">
            <a:spLocks/>
          </p:cNvSpPr>
          <p:nvPr/>
        </p:nvSpPr>
        <p:spPr bwMode="auto">
          <a:xfrm>
            <a:off x="250271" y="875384"/>
            <a:ext cx="11521686" cy="496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Arial" panose="020B0604020202020204" pitchFamily="34" charset="0"/>
              <a:buChar char="•"/>
              <a:tabLst/>
              <a:defRPr/>
            </a:pPr>
            <a:r>
              <a:rPr kumimoji="0" lang="en-US" sz="2000" b="1" i="0" u="none" strike="noStrike" kern="0" cap="none" spc="0" normalizeH="0" baseline="0" noProof="0">
                <a:ln>
                  <a:noFill/>
                </a:ln>
                <a:solidFill>
                  <a:prstClr val="black"/>
                </a:solidFill>
                <a:effectLst/>
                <a:uLnTx/>
                <a:uFillTx/>
                <a:latin typeface="Calibri"/>
                <a:ea typeface="ＭＳ Ｐゴシック"/>
              </a:rPr>
              <a:t>Senior Beneficiaries </a:t>
            </a:r>
            <a:endParaRPr kumimoji="0" lang="en-US" sz="2000" b="1" i="0" u="none" strike="noStrike" kern="0" cap="none" spc="0" normalizeH="0" baseline="0" noProof="0">
              <a:ln>
                <a:noFill/>
              </a:ln>
              <a:solidFill>
                <a:prstClr val="black"/>
              </a:solidFill>
              <a:effectLst/>
              <a:uLnTx/>
              <a:uFillTx/>
              <a:latin typeface="Calibri"/>
              <a:ea typeface="ＭＳ Ｐゴシック" pitchFamily="-112" charset="-128"/>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ＭＳ Ｐゴシック"/>
              </a:rPr>
              <a:t>DHCF is partnering with DACL to training their staff and senior service network in early April on the renewal process. </a:t>
            </a:r>
            <a:endParaRPr kumimoji="0" lang="en-US" sz="2000" b="0" i="0" u="none" strike="noStrike" kern="0" cap="none" spc="0" normalizeH="0" baseline="0" noProof="0">
              <a:ln>
                <a:noFill/>
              </a:ln>
              <a:solidFill>
                <a:prstClr val="black"/>
              </a:solidFill>
              <a:effectLst/>
              <a:uLnTx/>
              <a:uFillTx/>
              <a:latin typeface="Calibri"/>
              <a:ea typeface="ＭＳ Ｐゴシック" pitchFamily="-112" charset="-128"/>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ＭＳ Ｐゴシック"/>
              </a:rPr>
              <a:t>Seniors will then be able to access in-person assistance at Senior Wellness Centers and 40+ Community Dining Sites across the District. </a:t>
            </a:r>
            <a:endParaRPr kumimoji="0" lang="en-US" sz="2000" b="0" i="0" u="none" strike="noStrike" kern="0" cap="none" spc="0" normalizeH="0" baseline="0" noProof="0">
              <a:ln>
                <a:noFill/>
              </a:ln>
              <a:solidFill>
                <a:prstClr val="black"/>
              </a:solidFill>
              <a:effectLst/>
              <a:uLnTx/>
              <a:uFillTx/>
              <a:latin typeface="Calibri"/>
              <a:ea typeface="ＭＳ Ｐゴシック" pitchFamily="-112" charset="-128"/>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ＭＳ Ｐゴシック"/>
              </a:rPr>
              <a:t>The Deaf and Hard of Hearing Senior Center and Senior Center for the Blind have also committed to assisting seniors with applications.</a:t>
            </a:r>
            <a:endParaRPr kumimoji="0" lang="en-US" sz="2000" b="0" i="0" u="none" strike="noStrike" kern="0" cap="none" spc="0" normalizeH="0" baseline="0" noProof="0">
              <a:ln>
                <a:noFill/>
              </a:ln>
              <a:solidFill>
                <a:prstClr val="black"/>
              </a:solidFill>
              <a:effectLst/>
              <a:uLnTx/>
              <a:uFillTx/>
              <a:latin typeface="Calibri"/>
              <a:ea typeface="ＭＳ Ｐゴシック" pitchFamily="-112" charset="-128"/>
            </a:endParaRPr>
          </a:p>
          <a:p>
            <a:pPr marL="234950" marR="0" lvl="0" indent="-234950" algn="l" defTabSz="914400" rtl="0" eaLnBrk="0" fontAlgn="base" latinLnBrk="0" hangingPunct="0">
              <a:lnSpc>
                <a:spcPct val="100000"/>
              </a:lnSpc>
              <a:spcBef>
                <a:spcPct val="100000"/>
              </a:spcBef>
              <a:spcAft>
                <a:spcPct val="0"/>
              </a:spcAft>
              <a:buClr>
                <a:srgbClr val="0B1F65"/>
              </a:buClr>
              <a:buSzTx/>
              <a:buFont typeface="Arial" panose="020B0604020202020204" pitchFamily="34" charset="0"/>
              <a:buChar char="•"/>
              <a:tabLst/>
              <a:defRPr/>
            </a:pPr>
            <a:r>
              <a:rPr kumimoji="0" lang="en-US" sz="2000" b="1" i="0" u="none" strike="noStrike" kern="0" cap="none" spc="0" normalizeH="0" baseline="0" noProof="0">
                <a:ln>
                  <a:noFill/>
                </a:ln>
                <a:solidFill>
                  <a:prstClr val="black"/>
                </a:solidFill>
                <a:effectLst/>
                <a:uLnTx/>
                <a:uFillTx/>
                <a:latin typeface="Calibri"/>
                <a:ea typeface="ＭＳ Ｐゴシック"/>
              </a:rPr>
              <a:t>Beneficiaries Living with Disabilities </a:t>
            </a:r>
            <a:endParaRPr kumimoji="0" lang="en-US" sz="2000" b="0" i="0" u="none" strike="noStrike" kern="0" cap="none" spc="0" normalizeH="0" baseline="0" noProof="0">
              <a:ln>
                <a:noFill/>
              </a:ln>
              <a:solidFill>
                <a:prstClr val="black"/>
              </a:solidFill>
              <a:effectLst/>
              <a:uLnTx/>
              <a:uFillTx/>
              <a:latin typeface="Calibri"/>
              <a:ea typeface="ＭＳ Ｐゴシック" pitchFamily="-112" charset="-128"/>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ＭＳ Ｐゴシック"/>
              </a:rPr>
              <a:t>DHCF training employees at DDS and their providers to help beneficiaries.</a:t>
            </a:r>
          </a:p>
          <a:p>
            <a:pPr marL="234950" marR="0" lvl="0" indent="-234950" algn="l" defTabSz="914400" rtl="0" eaLnBrk="0" fontAlgn="base" latinLnBrk="0" hangingPunct="0">
              <a:lnSpc>
                <a:spcPct val="100000"/>
              </a:lnSpc>
              <a:spcBef>
                <a:spcPct val="100000"/>
              </a:spcBef>
              <a:spcAft>
                <a:spcPct val="0"/>
              </a:spcAft>
              <a:buClr>
                <a:srgbClr val="0B1F65"/>
              </a:buClr>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ＭＳ Ｐゴシック"/>
              </a:rPr>
              <a:t> </a:t>
            </a:r>
            <a:r>
              <a:rPr kumimoji="0" lang="en-US" sz="2000" b="1" i="0" u="none" strike="noStrike" kern="0" cap="none" spc="0" normalizeH="0" baseline="0" noProof="0">
                <a:ln>
                  <a:noFill/>
                </a:ln>
                <a:solidFill>
                  <a:prstClr val="black"/>
                </a:solidFill>
                <a:effectLst/>
                <a:uLnTx/>
                <a:uFillTx/>
                <a:latin typeface="Calibri"/>
                <a:ea typeface="ＭＳ Ｐゴシック"/>
              </a:rPr>
              <a:t>Beneficiaries Experiencing Homelessness </a:t>
            </a:r>
            <a:endParaRPr kumimoji="0" lang="en-US" sz="2000" b="0" i="0" u="none" strike="noStrike" kern="0" cap="none" spc="0" normalizeH="0" baseline="0" noProof="0">
              <a:ln>
                <a:noFill/>
              </a:ln>
              <a:solidFill>
                <a:prstClr val="black"/>
              </a:solidFill>
              <a:effectLst/>
              <a:uLnTx/>
              <a:uFillTx/>
              <a:latin typeface="Calibri"/>
              <a:ea typeface="ＭＳ Ｐゴシック" pitchFamily="-112" charset="-128"/>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latin typeface="Calibri"/>
                <a:ea typeface="ＭＳ Ｐゴシック"/>
              </a:rPr>
              <a:t>DHCF is meeting with outreach staff, shelter case workers, and adult day centers that work with beneficiaries experiencing homelessness to ensure they are prepared to spread the word and assist beneficiaries with completing their renewals. </a:t>
            </a:r>
            <a:endParaRPr kumimoji="0" lang="en-US" sz="2000" b="0" i="0" u="none" strike="noStrike" kern="0" cap="none" spc="0" normalizeH="0" baseline="0" noProof="0">
              <a:ln>
                <a:noFill/>
              </a:ln>
              <a:solidFill>
                <a:prstClr val="black"/>
              </a:solidFill>
              <a:effectLst/>
              <a:uLnTx/>
              <a:uFillTx/>
              <a:latin typeface="Calibri"/>
              <a:ea typeface="ＭＳ Ｐゴシック" pitchFamily="-112" charset="-128"/>
            </a:endParaRPr>
          </a:p>
          <a:p>
            <a:pPr marL="236537" marR="0" lvl="1" indent="0" algn="l" defTabSz="914400" rtl="0" eaLnBrk="0" fontAlgn="base" latinLnBrk="0" hangingPunct="0">
              <a:lnSpc>
                <a:spcPct val="90000"/>
              </a:lnSpc>
              <a:spcBef>
                <a:spcPct val="40000"/>
              </a:spcBef>
              <a:spcAft>
                <a:spcPct val="0"/>
              </a:spcAft>
              <a:buClr>
                <a:srgbClr val="0B1F65"/>
              </a:buClr>
              <a:buSzTx/>
              <a:buFontTx/>
              <a:buNone/>
              <a:tabLst/>
              <a:defRPr/>
            </a:pPr>
            <a:endParaRPr kumimoji="0" lang="en-US" sz="1600" b="0" i="0" u="none" strike="noStrike" kern="0" cap="none" spc="0" normalizeH="0" baseline="0" noProof="0">
              <a:ln>
                <a:noFill/>
              </a:ln>
              <a:solidFill>
                <a:prstClr val="black"/>
              </a:solidFill>
              <a:effectLst/>
              <a:uLnTx/>
              <a:uFillTx/>
              <a:latin typeface="Calibri"/>
              <a:ea typeface="ＭＳ Ｐゴシック" pitchFamily="-112" charset="-128"/>
            </a:endParaRPr>
          </a:p>
        </p:txBody>
      </p:sp>
    </p:spTree>
    <p:extLst>
      <p:ext uri="{BB962C8B-B14F-4D97-AF65-F5344CB8AC3E}">
        <p14:creationId xmlns:p14="http://schemas.microsoft.com/office/powerpoint/2010/main" val="314606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4231" y="340187"/>
            <a:ext cx="9601200" cy="381515"/>
          </a:xfrm>
          <a:prstGeom prst="rect">
            <a:avLst/>
          </a:prstGeom>
        </p:spPr>
        <p:txBody>
          <a:bodyPr vert="horz" wrap="square" lIns="0" tIns="12065" rIns="0" bIns="0" rtlCol="0" anchor="t">
            <a:spAutoFit/>
          </a:bodyPr>
          <a:lstStyle/>
          <a:p>
            <a:pPr marL="12700">
              <a:spcBef>
                <a:spcPts val="95"/>
              </a:spcBef>
            </a:pPr>
            <a:r>
              <a:rPr lang="en-US" sz="2400">
                <a:cs typeface="Calibri Light"/>
              </a:rPr>
              <a:t>Communication on Medicaid Renewal– Outreach to Beneficiaries</a:t>
            </a:r>
          </a:p>
        </p:txBody>
      </p:sp>
      <p:pic>
        <p:nvPicPr>
          <p:cNvPr id="4" name="object 4"/>
          <p:cNvPicPr/>
          <p:nvPr/>
        </p:nvPicPr>
        <p:blipFill>
          <a:blip r:embed="rId3" cstate="print"/>
          <a:stretch>
            <a:fillRect/>
          </a:stretch>
        </p:blipFill>
        <p:spPr>
          <a:xfrm>
            <a:off x="10695431" y="13716"/>
            <a:ext cx="1496568" cy="900683"/>
          </a:xfrm>
          <a:prstGeom prst="rect">
            <a:avLst/>
          </a:prstGeom>
        </p:spPr>
      </p:pic>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13</a:t>
            </a:fld>
            <a:endParaRPr kumimoji="0" sz="900" b="0" i="0" u="none" strike="noStrike" kern="0" cap="none" spc="-5" normalizeH="0" baseline="0" noProof="0">
              <a:ln>
                <a:noFill/>
              </a:ln>
              <a:solidFill>
                <a:prstClr val="black"/>
              </a:solidFill>
              <a:effectLst/>
              <a:uLnTx/>
              <a:uFillTx/>
              <a:latin typeface="Arial"/>
              <a:cs typeface="Arial"/>
            </a:endParaRPr>
          </a:p>
        </p:txBody>
      </p:sp>
      <p:sp>
        <p:nvSpPr>
          <p:cNvPr id="3" name="Content Placeholder 2">
            <a:extLst>
              <a:ext uri="{FF2B5EF4-FFF2-40B4-BE49-F238E27FC236}">
                <a16:creationId xmlns:a16="http://schemas.microsoft.com/office/drawing/2014/main" id="{1D826F63-5C96-F434-77A6-68188A272C96}"/>
              </a:ext>
            </a:extLst>
          </p:cNvPr>
          <p:cNvSpPr txBox="1">
            <a:spLocks/>
          </p:cNvSpPr>
          <p:nvPr/>
        </p:nvSpPr>
        <p:spPr bwMode="auto">
          <a:xfrm>
            <a:off x="112385" y="994172"/>
            <a:ext cx="11821042" cy="512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a:lstStyle>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200" b="0" i="0" u="none" strike="noStrike" kern="0" cap="none" spc="0" normalizeH="0" baseline="0" noProof="0">
                <a:ln>
                  <a:noFill/>
                </a:ln>
                <a:effectLst/>
                <a:uLnTx/>
                <a:uFillTx/>
                <a:latin typeface="Calibri"/>
                <a:ea typeface="Tahoma"/>
                <a:cs typeface="Arial"/>
              </a:rPr>
              <a:t>DHCF will send </a:t>
            </a:r>
            <a:r>
              <a:rPr kumimoji="0" lang="en-US" sz="2200" b="0" i="0" u="sng" strike="noStrike" kern="0" cap="none" spc="0" normalizeH="0" baseline="0" noProof="0">
                <a:ln>
                  <a:noFill/>
                </a:ln>
                <a:effectLst/>
                <a:uLnTx/>
                <a:uFillTx/>
                <a:latin typeface="Calibri"/>
                <a:ea typeface="Tahoma"/>
                <a:cs typeface="Arial"/>
              </a:rPr>
              <a:t>Renewal Packets to beneficiaries who cannot passively renew coverage.</a:t>
            </a:r>
            <a:endParaRPr lang="en-US" sz="2200" b="0" i="0" u="none" strike="noStrike" kern="0" cap="none" spc="0" normalizeH="0" baseline="0" noProof="0">
              <a:ln>
                <a:noFill/>
              </a:ln>
              <a:effectLst/>
              <a:uLnTx/>
              <a:uFillTx/>
              <a:latin typeface="Calibri"/>
              <a:ea typeface="Tahoma"/>
              <a:cs typeface="Arial" panose="020B0604020202020204" pitchFamily="34" charset="0"/>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200" b="0" i="0" u="none" strike="noStrike" kern="0" cap="none" spc="0" normalizeH="0" baseline="0" noProof="0">
                <a:ln>
                  <a:noFill/>
                </a:ln>
                <a:effectLst/>
                <a:uLnTx/>
                <a:uFillTx/>
                <a:latin typeface="Calibri"/>
                <a:ea typeface="Tahoma"/>
                <a:cs typeface="Arial"/>
              </a:rPr>
              <a:t>The District will </a:t>
            </a:r>
            <a:r>
              <a:rPr kumimoji="0" lang="en-US" sz="2200" b="0" i="0" u="sng" strike="noStrike" kern="0" cap="none" spc="0" normalizeH="0" baseline="0" noProof="0">
                <a:ln>
                  <a:noFill/>
                </a:ln>
                <a:effectLst/>
                <a:uLnTx/>
                <a:uFillTx/>
                <a:latin typeface="Calibri"/>
                <a:ea typeface="Tahoma"/>
                <a:cs typeface="Arial"/>
              </a:rPr>
              <a:t>text the cell numbers of beneficiaries</a:t>
            </a:r>
            <a:r>
              <a:rPr kumimoji="0" lang="en-US" sz="2200" b="0" i="0" u="none" strike="noStrike" kern="0" cap="none" spc="0" normalizeH="0" baseline="0" noProof="0">
                <a:ln>
                  <a:noFill/>
                </a:ln>
                <a:effectLst/>
                <a:uLnTx/>
                <a:uFillTx/>
                <a:latin typeface="Calibri"/>
                <a:ea typeface="Tahoma"/>
                <a:cs typeface="Arial"/>
              </a:rPr>
              <a:t> to ask beneficiaries to update their address and/or complete their renewal packet.</a:t>
            </a:r>
            <a:endParaRPr lang="en-US" sz="2200" b="0" i="0" u="none" strike="noStrike" kern="0" cap="none" spc="0" normalizeH="0" baseline="0" noProof="0">
              <a:ln>
                <a:noFill/>
              </a:ln>
              <a:effectLst/>
              <a:uLnTx/>
              <a:uFillTx/>
              <a:latin typeface="Calibri"/>
              <a:ea typeface="Tahoma"/>
              <a:cs typeface="Arial"/>
            </a:endParaRPr>
          </a:p>
          <a:p>
            <a:pPr marL="357505" marR="0" lvl="0" indent="-34290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200" b="0" i="0" u="none" strike="noStrike" kern="0" cap="none" spc="0" normalizeH="0" baseline="0" noProof="0">
                <a:ln>
                  <a:noFill/>
                </a:ln>
                <a:solidFill>
                  <a:srgbClr val="000000"/>
                </a:solidFill>
                <a:effectLst/>
                <a:uLnTx/>
                <a:uFillTx/>
                <a:latin typeface="Calibri"/>
                <a:ea typeface="Tahoma"/>
                <a:cs typeface="Times New Roman"/>
              </a:rPr>
              <a:t>The District will conduct </a:t>
            </a:r>
            <a:r>
              <a:rPr kumimoji="0" lang="en-US" sz="2200" b="0" i="0" u="sng" strike="noStrike" kern="0" cap="none" spc="0" normalizeH="0" baseline="0" noProof="0">
                <a:ln>
                  <a:noFill/>
                </a:ln>
                <a:solidFill>
                  <a:srgbClr val="000000"/>
                </a:solidFill>
                <a:effectLst/>
                <a:uLnTx/>
                <a:uFillTx/>
                <a:latin typeface="Calibri"/>
                <a:ea typeface="Tahoma"/>
                <a:cs typeface="Times New Roman"/>
              </a:rPr>
              <a:t>automated phone calls</a:t>
            </a:r>
            <a:r>
              <a:rPr kumimoji="0" lang="en-US" sz="2200" b="0" i="0" u="none" strike="noStrike" kern="0" cap="none" spc="0" normalizeH="0" baseline="0" noProof="0">
                <a:ln>
                  <a:noFill/>
                </a:ln>
                <a:solidFill>
                  <a:srgbClr val="000000"/>
                </a:solidFill>
                <a:effectLst/>
                <a:uLnTx/>
                <a:uFillTx/>
                <a:latin typeface="Calibri"/>
                <a:ea typeface="Tahoma"/>
                <a:cs typeface="Times New Roman"/>
              </a:rPr>
              <a:t> to ask beneficiaries to update their contact information and/or complete their renewal packet. </a:t>
            </a:r>
            <a:endParaRPr lang="en-US" sz="2200" b="0" i="0" u="none" strike="noStrike" kern="0" cap="none" spc="0" normalizeH="0" baseline="0" noProof="0">
              <a:ln>
                <a:noFill/>
              </a:ln>
              <a:solidFill>
                <a:srgbClr val="000000"/>
              </a:solidFill>
              <a:effectLst/>
              <a:uLnTx/>
              <a:uFillTx/>
              <a:latin typeface="Calibri"/>
              <a:ea typeface="Tahoma"/>
              <a:cs typeface="Times New Roman"/>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200" b="0" i="0" u="none" strike="noStrike" kern="0" cap="none" spc="0" normalizeH="0" baseline="0" noProof="0">
                <a:ln>
                  <a:noFill/>
                </a:ln>
                <a:effectLst/>
                <a:uLnTx/>
                <a:uFillTx/>
                <a:latin typeface="Calibri"/>
                <a:ea typeface="Tahoma"/>
                <a:cs typeface="Times New Roman"/>
              </a:rPr>
              <a:t>DHCF </a:t>
            </a:r>
            <a:r>
              <a:rPr kumimoji="0" lang="en-US" sz="2200" b="0" i="0" u="sng" strike="noStrike" kern="0" cap="none" spc="0" normalizeH="0" baseline="0" noProof="0">
                <a:ln>
                  <a:noFill/>
                </a:ln>
                <a:effectLst/>
                <a:uLnTx/>
                <a:uFillTx/>
                <a:latin typeface="Calibri"/>
                <a:ea typeface="Tahoma"/>
                <a:cs typeface="Times New Roman"/>
              </a:rPr>
              <a:t>increased staffing at the Public Benefits Call Center </a:t>
            </a:r>
            <a:r>
              <a:rPr kumimoji="0" lang="en-US" sz="2200" b="0" i="0" u="none" strike="noStrike" kern="0" cap="none" spc="0" normalizeH="0" baseline="0" noProof="0">
                <a:ln>
                  <a:noFill/>
                </a:ln>
                <a:effectLst/>
                <a:uLnTx/>
                <a:uFillTx/>
                <a:latin typeface="Calibri"/>
                <a:ea typeface="Tahoma"/>
                <a:cs typeface="Times New Roman"/>
              </a:rPr>
              <a:t>to be able to field questions and concerns. The center can also update addresses for beneficiaries. </a:t>
            </a:r>
            <a:endParaRPr lang="en-US" sz="2200" b="0" i="0" u="none" strike="noStrike" kern="0" cap="none" spc="0" normalizeH="0" baseline="0" noProof="0">
              <a:ln>
                <a:noFill/>
              </a:ln>
              <a:effectLst/>
              <a:uLnTx/>
              <a:uFillTx/>
              <a:latin typeface="Calibri"/>
              <a:ea typeface="Tahoma"/>
              <a:cs typeface="Times New Roman"/>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200" b="0" i="0" u="none" strike="noStrike" kern="0" cap="none" spc="0" normalizeH="0" baseline="0" noProof="0">
                <a:ln>
                  <a:noFill/>
                </a:ln>
                <a:effectLst/>
                <a:uLnTx/>
                <a:uFillTx/>
                <a:latin typeface="Calibri"/>
                <a:ea typeface="Tahoma"/>
                <a:cs typeface="Times New Roman"/>
              </a:rPr>
              <a:t>DHCF and DHS are </a:t>
            </a:r>
            <a:r>
              <a:rPr kumimoji="0" lang="en-US" sz="2200" b="0" i="0" u="sng" strike="noStrike" kern="0" cap="none" spc="0" normalizeH="0" baseline="0" noProof="0">
                <a:ln>
                  <a:noFill/>
                </a:ln>
                <a:effectLst/>
                <a:uLnTx/>
                <a:uFillTx/>
                <a:latin typeface="Calibri"/>
                <a:ea typeface="Tahoma"/>
                <a:cs typeface="Times New Roman"/>
              </a:rPr>
              <a:t>increasing staffing at DHS Service Centers</a:t>
            </a:r>
            <a:r>
              <a:rPr kumimoji="0" lang="en-US" sz="2200" b="0" i="0" u="none" strike="noStrike" kern="0" cap="none" spc="0" normalizeH="0" baseline="0" noProof="0">
                <a:ln>
                  <a:noFill/>
                </a:ln>
                <a:effectLst/>
                <a:uLnTx/>
                <a:uFillTx/>
                <a:latin typeface="Calibri"/>
                <a:ea typeface="Tahoma"/>
                <a:cs typeface="Times New Roman"/>
              </a:rPr>
              <a:t> to be able to process more applications. </a:t>
            </a:r>
            <a:endParaRPr lang="en-US" sz="2200" b="0" i="0" u="none" strike="noStrike" kern="0" cap="none" spc="0" normalizeH="0" baseline="0" noProof="0">
              <a:ln>
                <a:noFill/>
              </a:ln>
              <a:effectLst/>
              <a:uLnTx/>
              <a:uFillTx/>
              <a:latin typeface="Calibri"/>
              <a:ea typeface="Tahoma"/>
              <a:cs typeface="Times New Roman"/>
            </a:endParaRPr>
          </a:p>
          <a:p>
            <a:pPr marR="0" lvl="1" indent="-220345" algn="l" defTabSz="914400" rtl="0" eaLnBrk="0" fontAlgn="base" latinLnBrk="0" hangingPunct="0">
              <a:lnSpc>
                <a:spcPct val="90000"/>
              </a:lnSpc>
              <a:spcBef>
                <a:spcPct val="40000"/>
              </a:spcBef>
              <a:spcAft>
                <a:spcPct val="0"/>
              </a:spcAft>
              <a:buClr>
                <a:srgbClr val="0B1F65"/>
              </a:buClr>
              <a:buSzTx/>
              <a:buFont typeface="Arial"/>
              <a:buChar char="•"/>
              <a:tabLst/>
              <a:defRPr/>
            </a:pPr>
            <a:endParaRPr lang="en-US" sz="2200" b="0" i="0" u="none" strike="noStrike" kern="0" cap="none" spc="0" normalizeH="0" baseline="0" noProof="0">
              <a:ln>
                <a:noFill/>
              </a:ln>
              <a:effectLst/>
              <a:uLnTx/>
              <a:uFillTx/>
              <a:latin typeface="Calibri"/>
              <a:ea typeface="Tahoma"/>
              <a:cs typeface="Times New Roman"/>
            </a:endParaRPr>
          </a:p>
          <a:p>
            <a:pPr marR="0" lvl="0" algn="l" defTabSz="914400" rtl="0" eaLnBrk="1" fontAlgn="auto" latinLnBrk="0" hangingPunct="1">
              <a:lnSpc>
                <a:spcPct val="100000"/>
              </a:lnSpc>
              <a:spcBef>
                <a:spcPts val="0"/>
              </a:spcBef>
              <a:spcAft>
                <a:spcPts val="0"/>
              </a:spcAft>
              <a:buClrTx/>
              <a:buSzTx/>
              <a:buFont typeface="Arial" panose="05030102010509060703" pitchFamily="18" charset="2"/>
              <a:buChar char="•"/>
              <a:tabLst/>
              <a:defRPr/>
            </a:pPr>
            <a:r>
              <a:rPr kumimoji="0" lang="en-US" sz="2200" b="0" i="0" u="none" strike="noStrike" kern="0" cap="none" spc="0" normalizeH="0" baseline="0" noProof="0">
                <a:ln>
                  <a:noFill/>
                </a:ln>
                <a:effectLst/>
                <a:uLnTx/>
                <a:uFillTx/>
                <a:latin typeface="Calibri"/>
                <a:ea typeface="Tahoma"/>
                <a:cs typeface="Times New Roman"/>
              </a:rPr>
              <a:t>DHCF is </a:t>
            </a:r>
            <a:r>
              <a:rPr kumimoji="0" lang="en-US" sz="2200" b="0" i="0" u="sng" strike="noStrike" kern="0" cap="none" spc="0" normalizeH="0" baseline="0" noProof="0">
                <a:ln>
                  <a:noFill/>
                </a:ln>
                <a:effectLst/>
                <a:uLnTx/>
                <a:uFillTx/>
                <a:latin typeface="Calibri"/>
                <a:ea typeface="Tahoma"/>
                <a:cs typeface="Times New Roman"/>
              </a:rPr>
              <a:t>training groups</a:t>
            </a:r>
            <a:r>
              <a:rPr kumimoji="0" lang="en-US" sz="2200" b="0" i="0" u="none" strike="noStrike" kern="0" cap="none" spc="0" normalizeH="0" baseline="0" noProof="0">
                <a:ln>
                  <a:noFill/>
                </a:ln>
                <a:effectLst/>
                <a:uLnTx/>
                <a:uFillTx/>
                <a:latin typeface="Calibri"/>
                <a:ea typeface="Tahoma"/>
                <a:cs typeface="Times New Roman"/>
              </a:rPr>
              <a:t> such as this one on how to update contact information and renew Medicaid</a:t>
            </a:r>
            <a:r>
              <a:rPr lang="en-US" sz="2200" kern="0">
                <a:latin typeface="Calibri"/>
                <a:ea typeface="Tahoma"/>
                <a:cs typeface="Times New Roman"/>
              </a:rPr>
              <a:t>.</a:t>
            </a:r>
            <a:r>
              <a:rPr kumimoji="0" lang="en-US" sz="2200" b="0" i="0" u="none" strike="noStrike" kern="0" cap="none" spc="0" normalizeH="0" baseline="0" noProof="0">
                <a:ln>
                  <a:noFill/>
                </a:ln>
                <a:effectLst/>
                <a:uLnTx/>
                <a:uFillTx/>
                <a:latin typeface="Calibri"/>
                <a:ea typeface="Tahoma"/>
                <a:cs typeface="Times New Roman"/>
              </a:rPr>
              <a:t> </a:t>
            </a:r>
            <a:endParaRPr lang="en-US" sz="2200" b="0" i="0" u="none" strike="noStrike" kern="0" cap="none" spc="0" normalizeH="0" baseline="0" noProof="0">
              <a:ln>
                <a:noFill/>
              </a:ln>
              <a:effectLst/>
              <a:uLnTx/>
              <a:uFillTx/>
              <a:latin typeface="Calibri"/>
              <a:ea typeface="Tahoma"/>
              <a:cs typeface="Times New Roman"/>
            </a:endParaRPr>
          </a:p>
          <a:p>
            <a:pPr marL="0" marR="0" lvl="0" indent="-220345" algn="l" defTabSz="914400" rtl="0" eaLnBrk="0" fontAlgn="base" latinLnBrk="0" hangingPunct="0">
              <a:lnSpc>
                <a:spcPct val="100000"/>
              </a:lnSpc>
              <a:spcBef>
                <a:spcPts val="0"/>
              </a:spcBef>
              <a:spcAft>
                <a:spcPts val="0"/>
              </a:spcAft>
              <a:buClr>
                <a:srgbClr val="0B1F65"/>
              </a:buClr>
              <a:buSzTx/>
              <a:buFont typeface="Arial,Sans-Serif" panose="020B0604020202020204" pitchFamily="34" charset="0"/>
              <a:buChar char="•"/>
              <a:tabLst/>
              <a:defRPr/>
            </a:pPr>
            <a:endParaRPr lang="en-US" sz="2200" b="0" i="0" u="none" strike="noStrike" kern="0" cap="none" spc="0" normalizeH="0" baseline="0" noProof="0">
              <a:ln>
                <a:noFill/>
              </a:ln>
              <a:effectLst/>
              <a:uLnTx/>
              <a:uFillTx/>
              <a:latin typeface="Calibri"/>
              <a:ea typeface="Tahoma"/>
              <a:cs typeface="Arial"/>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Sans-Serif" panose="020B0604020202020204" pitchFamily="34" charset="0"/>
              <a:buChar char="•"/>
              <a:tabLst/>
              <a:defRPr/>
            </a:pPr>
            <a:endParaRPr lang="en-US" sz="2200" b="0" i="0" u="none" strike="noStrike" kern="0" cap="none" spc="0" normalizeH="0" baseline="0" noProof="0">
              <a:ln>
                <a:noFill/>
              </a:ln>
              <a:effectLst/>
              <a:uLnTx/>
              <a:uFillTx/>
              <a:latin typeface="Calibri"/>
              <a:ea typeface="+mn-lt"/>
              <a:cs typeface="Calibri"/>
            </a:endParaRPr>
          </a:p>
          <a:p>
            <a:pPr marL="0" marR="0" lvl="0" indent="-220345"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latin typeface="Arial"/>
              <a:ea typeface="Tahoma"/>
              <a:cs typeface="Times New Roman"/>
            </a:endParaRPr>
          </a:p>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endParaRPr kumimoji="0" lang="en-US" sz="1800" b="1" i="0" u="sng" strike="noStrike" kern="0" cap="none" spc="0" normalizeH="0" baseline="0" noProof="0">
              <a:ln>
                <a:noFill/>
              </a:ln>
              <a:solidFill>
                <a:prstClr val="black"/>
              </a:solidFill>
              <a:effectLst/>
              <a:uLnTx/>
              <a:uFillTx/>
              <a:latin typeface="Calibri"/>
              <a:ea typeface="Tahoma"/>
              <a:cs typeface="Times New Roman"/>
            </a:endParaRPr>
          </a:p>
        </p:txBody>
      </p:sp>
    </p:spTree>
    <p:extLst>
      <p:ext uri="{BB962C8B-B14F-4D97-AF65-F5344CB8AC3E}">
        <p14:creationId xmlns:p14="http://schemas.microsoft.com/office/powerpoint/2010/main" val="303192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3177" y="134279"/>
            <a:ext cx="9820333" cy="873957"/>
          </a:xfrm>
          <a:prstGeom prst="rect">
            <a:avLst/>
          </a:prstGeom>
        </p:spPr>
        <p:txBody>
          <a:bodyPr vert="horz" wrap="square" lIns="0" tIns="12065" rIns="0" bIns="0" rtlCol="0" anchor="t">
            <a:spAutoFit/>
          </a:bodyPr>
          <a:lstStyle/>
          <a:p>
            <a:pPr marL="12700" algn="ctr">
              <a:spcBef>
                <a:spcPts val="95"/>
              </a:spcBef>
            </a:pPr>
            <a:r>
              <a:rPr lang="en-US" sz="2800">
                <a:latin typeface="Calibri"/>
                <a:cs typeface="Arial Narrow"/>
              </a:rPr>
              <a:t>What Can Stakeholders Say to Beneficiaries? </a:t>
            </a:r>
            <a:r>
              <a:rPr lang="en-US" sz="2800" i="1">
                <a:latin typeface="Calibri"/>
                <a:cs typeface="Arial Narrow"/>
              </a:rPr>
              <a:t>Don't Wait to Update! Then Check Mail for Important Information!</a:t>
            </a:r>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14</a:t>
            </a:fld>
            <a:endParaRPr kumimoji="0" sz="900" b="0" i="0" u="none" strike="noStrike" kern="0" cap="none" spc="-5" normalizeH="0" baseline="0" noProof="0">
              <a:ln>
                <a:noFill/>
              </a:ln>
              <a:solidFill>
                <a:prstClr val="black"/>
              </a:solidFill>
              <a:effectLst/>
              <a:uLnTx/>
              <a:uFillTx/>
              <a:latin typeface="Arial"/>
              <a:cs typeface="Arial"/>
            </a:endParaRPr>
          </a:p>
        </p:txBody>
      </p:sp>
      <p:sp>
        <p:nvSpPr>
          <p:cNvPr id="9" name="Content Placeholder 2">
            <a:extLst>
              <a:ext uri="{FF2B5EF4-FFF2-40B4-BE49-F238E27FC236}">
                <a16:creationId xmlns:a16="http://schemas.microsoft.com/office/drawing/2014/main" id="{EC6F8635-6E3B-AB84-6702-C03E950D3622}"/>
              </a:ext>
            </a:extLst>
          </p:cNvPr>
          <p:cNvSpPr txBox="1">
            <a:spLocks/>
          </p:cNvSpPr>
          <p:nvPr/>
        </p:nvSpPr>
        <p:spPr bwMode="auto">
          <a:xfrm>
            <a:off x="492868" y="1303086"/>
            <a:ext cx="11285492" cy="463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panose="05030102010509060703" pitchFamily="18" charset="2"/>
              <a:buNone/>
              <a:tabLst/>
              <a:defRPr/>
            </a:pPr>
            <a:r>
              <a:rPr kumimoji="0" lang="en-US" sz="2000" b="1" i="0" u="sng" strike="noStrike" kern="0" cap="none" spc="0" normalizeH="0" baseline="0" noProof="0">
                <a:ln>
                  <a:noFill/>
                </a:ln>
                <a:effectLst/>
                <a:uLnTx/>
                <a:uFillTx/>
                <a:latin typeface="Calibri"/>
                <a:ea typeface="Tahoma"/>
                <a:cs typeface="Arial"/>
              </a:rPr>
              <a:t>What Beneficiaries Can Do Right Now</a:t>
            </a:r>
            <a:endParaRPr lang="en-US" sz="2000" b="1" i="0" u="sng" strike="noStrike" kern="0" cap="none" spc="0" normalizeH="0" baseline="0" noProof="0">
              <a:ln>
                <a:noFill/>
              </a:ln>
              <a:effectLst/>
              <a:uLnTx/>
              <a:uFillTx/>
              <a:latin typeface="Calibri"/>
              <a:ea typeface="Tahoma"/>
              <a:cs typeface="Arial"/>
            </a:endParaRPr>
          </a:p>
          <a:p>
            <a:pPr marL="234950" marR="0" lvl="0" indent="-234950" algn="l" defTabSz="914400" rtl="0" eaLnBrk="0" fontAlgn="base" latinLnBrk="0" hangingPunct="0">
              <a:lnSpc>
                <a:spcPct val="100000"/>
              </a:lnSpc>
              <a:spcBef>
                <a:spcPct val="100000"/>
              </a:spcBef>
              <a:spcAft>
                <a:spcPct val="0"/>
              </a:spcAft>
              <a:buClr>
                <a:srgbClr val="0B1F65"/>
              </a:buClr>
              <a:buSzTx/>
              <a:buFont typeface="Arial" panose="020B0604020202020204" pitchFamily="34" charset="0"/>
              <a:buChar char="•"/>
              <a:tabLst/>
              <a:defRPr/>
            </a:pPr>
            <a:r>
              <a:rPr kumimoji="0" lang="en-US" sz="2000" b="0" i="0" u="sng" strike="noStrike" kern="0" cap="none" spc="0" normalizeH="0" baseline="0" noProof="0">
                <a:ln>
                  <a:noFill/>
                </a:ln>
                <a:effectLst/>
                <a:uLnTx/>
                <a:uFillTx/>
                <a:latin typeface="Calibri"/>
                <a:ea typeface="Tahoma"/>
                <a:cs typeface="Arial"/>
              </a:rPr>
              <a:t>Don't Wait to Update!</a:t>
            </a:r>
            <a:r>
              <a:rPr kumimoji="0" lang="en-US" sz="2000" b="0" i="0" u="none" strike="noStrike" kern="0" cap="none" spc="0" normalizeH="0" baseline="0" noProof="0">
                <a:ln>
                  <a:noFill/>
                </a:ln>
                <a:effectLst/>
                <a:uLnTx/>
                <a:uFillTx/>
                <a:latin typeface="Calibri"/>
                <a:ea typeface="Tahoma"/>
                <a:cs typeface="Arial"/>
              </a:rPr>
              <a:t>: Update your contact information by logging into District Direct. If DHCF does not have the proper contact information, you will not receive notice of the need to renew your coverage through the mail or other means! </a:t>
            </a:r>
            <a:endParaRPr lang="en-US" sz="2000" b="0" i="0" u="none" strike="noStrike" kern="0" cap="none" spc="0" normalizeH="0" baseline="0" noProof="0">
              <a:ln>
                <a:noFill/>
              </a:ln>
              <a:effectLst/>
              <a:uLnTx/>
              <a:uFillTx/>
              <a:latin typeface="Calibri"/>
              <a:ea typeface="Tahoma"/>
              <a:cs typeface="Arial" panose="020B0604020202020204" pitchFamily="34" charset="0"/>
            </a:endParaRPr>
          </a:p>
          <a:p>
            <a:pPr marL="234950" marR="0" lvl="0" indent="-234950" algn="l" defTabSz="914400" rtl="0" eaLnBrk="0" fontAlgn="base" latinLnBrk="0" hangingPunct="0">
              <a:lnSpc>
                <a:spcPct val="100000"/>
              </a:lnSpc>
              <a:spcBef>
                <a:spcPct val="100000"/>
              </a:spcBef>
              <a:spcAft>
                <a:spcPct val="0"/>
              </a:spcAft>
              <a:buClr>
                <a:srgbClr val="0B1F65"/>
              </a:buClr>
              <a:buSzTx/>
              <a:buFont typeface="Arial" panose="020B0604020202020204" pitchFamily="34" charset="0"/>
              <a:buChar char="•"/>
              <a:tabLst/>
              <a:defRPr/>
            </a:pPr>
            <a:r>
              <a:rPr kumimoji="0" lang="en-US" sz="2000" b="0" i="0" u="sng" strike="noStrike" kern="0" cap="none" spc="0" normalizeH="0" baseline="0" noProof="0">
                <a:ln>
                  <a:noFill/>
                </a:ln>
                <a:effectLst/>
                <a:uLnTx/>
                <a:uFillTx/>
                <a:latin typeface="Calibri"/>
                <a:ea typeface="Tahoma"/>
                <a:cs typeface="Arial"/>
              </a:rPr>
              <a:t>Check Your Mail</a:t>
            </a:r>
            <a:r>
              <a:rPr kumimoji="0" lang="en-US" sz="2000" b="0" i="0" u="none" strike="noStrike" kern="0" cap="none" spc="0" normalizeH="0" baseline="0" noProof="0">
                <a:ln>
                  <a:noFill/>
                </a:ln>
                <a:effectLst/>
                <a:uLnTx/>
                <a:uFillTx/>
                <a:latin typeface="Calibri"/>
                <a:ea typeface="Tahoma"/>
                <a:cs typeface="Arial"/>
              </a:rPr>
              <a:t>: DHCF will mail you a letter about your Medicaid, Alliance, or ICP coverage. This letter will also let you know when it's time to complete your renewal.</a:t>
            </a:r>
            <a:endParaRPr lang="en-US" sz="2000" b="0" i="0" u="none" strike="noStrike" kern="0" cap="none" spc="0" normalizeH="0" baseline="0" noProof="0">
              <a:ln>
                <a:noFill/>
              </a:ln>
              <a:effectLst/>
              <a:uLnTx/>
              <a:uFillTx/>
              <a:latin typeface="Calibri"/>
              <a:ea typeface="Tahoma"/>
              <a:cs typeface="Arial" panose="020B0604020202020204" pitchFamily="34" charset="0"/>
            </a:endParaRPr>
          </a:p>
          <a:p>
            <a:pPr marL="0" indent="0">
              <a:buNone/>
              <a:defRPr/>
            </a:pPr>
            <a:r>
              <a:rPr kumimoji="0" lang="en-US" sz="2000" b="1" i="0" u="sng" strike="noStrike" kern="0" cap="none" spc="0" normalizeH="0" baseline="0" noProof="0">
                <a:ln>
                  <a:noFill/>
                </a:ln>
                <a:effectLst/>
                <a:uLnTx/>
                <a:uFillTx/>
                <a:latin typeface="Calibri"/>
                <a:ea typeface="Tahoma"/>
                <a:cs typeface="Arial"/>
              </a:rPr>
              <a:t>What To Do After Receiving Your Renewal Notice</a:t>
            </a:r>
            <a:r>
              <a:rPr lang="en-US" sz="2000" b="1" u="sng" kern="0">
                <a:latin typeface="Calibri"/>
                <a:ea typeface="Tahoma"/>
                <a:cs typeface="Arial"/>
              </a:rPr>
              <a:t> </a:t>
            </a:r>
            <a:endParaRPr lang="en-US" sz="2000" b="1" i="0" u="sng" strike="noStrike" kern="0" cap="none" spc="0" normalizeH="0" baseline="0" noProof="0">
              <a:ln>
                <a:noFill/>
              </a:ln>
              <a:effectLst/>
              <a:uLnTx/>
              <a:uFillTx/>
              <a:latin typeface="Calibri"/>
              <a:ea typeface="Tahoma"/>
              <a:cs typeface="Arial" panose="020B0604020202020204" pitchFamily="34" charset="0"/>
            </a:endParaRPr>
          </a:p>
          <a:p>
            <a:pPr marL="234950" marR="0" lvl="0" indent="-234950" algn="l" defTabSz="914400" rtl="0" eaLnBrk="0" fontAlgn="base" latinLnBrk="0" hangingPunct="0">
              <a:lnSpc>
                <a:spcPct val="100000"/>
              </a:lnSpc>
              <a:spcBef>
                <a:spcPct val="100000"/>
              </a:spcBef>
              <a:spcAft>
                <a:spcPct val="0"/>
              </a:spcAft>
              <a:buClr>
                <a:srgbClr val="0B1F65"/>
              </a:buClr>
              <a:buSzTx/>
              <a:buFont typeface="Arial" panose="020B0604020202020204" pitchFamily="34" charset="0"/>
              <a:buChar char="•"/>
              <a:tabLst/>
              <a:defRPr/>
            </a:pPr>
            <a:r>
              <a:rPr kumimoji="0" lang="en-US" sz="2000" b="0" i="0" u="sng" strike="noStrike" kern="0" cap="none" spc="0" normalizeH="0" baseline="0" noProof="0">
                <a:ln>
                  <a:noFill/>
                </a:ln>
                <a:effectLst/>
                <a:uLnTx/>
                <a:uFillTx/>
                <a:latin typeface="Calibri"/>
                <a:ea typeface="Tahoma"/>
                <a:cs typeface="Arial"/>
              </a:rPr>
              <a:t>Complete your renewal </a:t>
            </a:r>
            <a:r>
              <a:rPr kumimoji="0" lang="en-US" sz="2000" b="0" i="0" u="none" strike="noStrike" kern="0" cap="none" spc="0" normalizeH="0" baseline="0" noProof="0">
                <a:ln>
                  <a:noFill/>
                </a:ln>
                <a:effectLst/>
                <a:uLnTx/>
                <a:uFillTx/>
                <a:latin typeface="Calibri"/>
                <a:ea typeface="Tahoma"/>
                <a:cs typeface="Arial"/>
              </a:rPr>
              <a:t>by using </a:t>
            </a:r>
            <a:r>
              <a:rPr kumimoji="0" lang="en-US" sz="2000" b="0" i="0" u="sng" strike="noStrike" kern="0" cap="none" spc="0" normalizeH="0" baseline="0" noProof="0">
                <a:ln>
                  <a:noFill/>
                </a:ln>
                <a:solidFill>
                  <a:schemeClr val="tx2">
                    <a:lumMod val="60000"/>
                    <a:lumOff val="40000"/>
                  </a:schemeClr>
                </a:solidFill>
                <a:effectLst/>
                <a:uLnTx/>
                <a:uFillTx/>
                <a:latin typeface="Calibri"/>
                <a:ea typeface="Tahoma"/>
                <a:cs typeface="Arial"/>
              </a:rPr>
              <a:t>districtdirect.dc.gov</a:t>
            </a:r>
            <a:r>
              <a:rPr kumimoji="0" lang="en-US" sz="2000" b="0" i="0" u="sng" strike="noStrike" kern="0" cap="none" spc="0" normalizeH="0" baseline="0" noProof="0">
                <a:ln>
                  <a:noFill/>
                </a:ln>
                <a:solidFill>
                  <a:schemeClr val="tx2"/>
                </a:solidFill>
                <a:effectLst/>
                <a:uLnTx/>
                <a:uFillTx/>
                <a:latin typeface="Calibri"/>
                <a:ea typeface="Tahoma"/>
                <a:cs typeface="Arial"/>
              </a:rPr>
              <a:t> </a:t>
            </a:r>
            <a:r>
              <a:rPr kumimoji="0" lang="en-US" sz="2000" b="0" i="0" u="none" strike="noStrike" kern="0" cap="none" spc="0" normalizeH="0" baseline="0" noProof="0">
                <a:ln>
                  <a:noFill/>
                </a:ln>
                <a:effectLst/>
                <a:uLnTx/>
                <a:uFillTx/>
                <a:latin typeface="Calibri"/>
                <a:ea typeface="Tahoma"/>
                <a:cs typeface="Arial"/>
              </a:rPr>
              <a:t>or fill out the form and mail/fax/drop at Service Center immediately to help avoid a gap in your coverage. </a:t>
            </a:r>
            <a:endParaRPr lang="en-US" sz="2000" b="0" i="0" u="none" strike="noStrike" kern="0" cap="none" spc="0" normalizeH="0" baseline="0" noProof="0">
              <a:ln>
                <a:noFill/>
              </a:ln>
              <a:effectLst/>
              <a:uLnTx/>
              <a:uFillTx/>
              <a:latin typeface="Calibri"/>
              <a:ea typeface="Tahoma"/>
              <a:cs typeface="Arial" panose="020B0604020202020204" pitchFamily="34" charset="0"/>
            </a:endParaRPr>
          </a:p>
        </p:txBody>
      </p:sp>
      <p:pic>
        <p:nvPicPr>
          <p:cNvPr id="3" name="object 4">
            <a:extLst>
              <a:ext uri="{FF2B5EF4-FFF2-40B4-BE49-F238E27FC236}">
                <a16:creationId xmlns:a16="http://schemas.microsoft.com/office/drawing/2014/main" id="{4A953D06-91EF-D9D6-9B1C-A445E17F1EB5}"/>
              </a:ext>
            </a:extLst>
          </p:cNvPr>
          <p:cNvPicPr/>
          <p:nvPr/>
        </p:nvPicPr>
        <p:blipFill>
          <a:blip r:embed="rId3" cstate="print"/>
          <a:stretch>
            <a:fillRect/>
          </a:stretch>
        </p:blipFill>
        <p:spPr>
          <a:xfrm>
            <a:off x="10823510" y="134279"/>
            <a:ext cx="1336594" cy="737117"/>
          </a:xfrm>
          <a:prstGeom prst="rect">
            <a:avLst/>
          </a:prstGeom>
        </p:spPr>
      </p:pic>
    </p:spTree>
    <p:extLst>
      <p:ext uri="{BB962C8B-B14F-4D97-AF65-F5344CB8AC3E}">
        <p14:creationId xmlns:p14="http://schemas.microsoft.com/office/powerpoint/2010/main" val="397950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194" y="239179"/>
            <a:ext cx="9601200" cy="443070"/>
          </a:xfrm>
          <a:prstGeom prst="rect">
            <a:avLst/>
          </a:prstGeom>
        </p:spPr>
        <p:txBody>
          <a:bodyPr vert="horz" wrap="square" lIns="0" tIns="12065" rIns="0" bIns="0" rtlCol="0" anchor="t">
            <a:spAutoFit/>
          </a:bodyPr>
          <a:lstStyle/>
          <a:p>
            <a:pPr marL="12700" algn="ctr">
              <a:spcBef>
                <a:spcPts val="95"/>
              </a:spcBef>
            </a:pPr>
            <a:r>
              <a:rPr lang="en-US" sz="2800">
                <a:latin typeface="Calibri"/>
                <a:cs typeface="Calibri Light"/>
              </a:rPr>
              <a:t>Visual Advertisements – Don’t Wait to Update! </a:t>
            </a:r>
            <a:endParaRPr lang="en-US" sz="2800">
              <a:latin typeface="Calibri"/>
            </a:endParaRPr>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15</a:t>
            </a:fld>
            <a:endParaRPr kumimoji="0" sz="900" b="0" i="0" u="none" strike="noStrike" kern="0" cap="none" spc="-5" normalizeH="0" baseline="0" noProof="0">
              <a:ln>
                <a:noFill/>
              </a:ln>
              <a:solidFill>
                <a:prstClr val="black"/>
              </a:solidFill>
              <a:effectLst/>
              <a:uLnTx/>
              <a:uFillTx/>
              <a:latin typeface="Arial"/>
              <a:cs typeface="Arial"/>
            </a:endParaRPr>
          </a:p>
        </p:txBody>
      </p:sp>
      <p:pic>
        <p:nvPicPr>
          <p:cNvPr id="1026" name="Picture 2">
            <a:extLst>
              <a:ext uri="{FF2B5EF4-FFF2-40B4-BE49-F238E27FC236}">
                <a16:creationId xmlns:a16="http://schemas.microsoft.com/office/drawing/2014/main" id="{AAC399CC-7895-CF9D-01E5-40F79B8EA5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039" y="1084926"/>
            <a:ext cx="3784435" cy="47836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94C3FED7-B139-1647-03C7-8306D815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007" y="1912458"/>
            <a:ext cx="5784954" cy="3033083"/>
          </a:xfrm>
          <a:prstGeom prst="rect">
            <a:avLst/>
          </a:prstGeom>
          <a:noFill/>
          <a:extLst>
            <a:ext uri="{909E8E84-426E-40DD-AFC4-6F175D3DCCD1}">
              <a14:hiddenFill xmlns:a14="http://schemas.microsoft.com/office/drawing/2010/main">
                <a:solidFill>
                  <a:srgbClr val="FFFFFF"/>
                </a:solidFill>
              </a14:hiddenFill>
            </a:ext>
          </a:extLst>
        </p:spPr>
      </p:pic>
      <p:pic>
        <p:nvPicPr>
          <p:cNvPr id="3" name="object 4">
            <a:extLst>
              <a:ext uri="{FF2B5EF4-FFF2-40B4-BE49-F238E27FC236}">
                <a16:creationId xmlns:a16="http://schemas.microsoft.com/office/drawing/2014/main" id="{0C7B16AF-F03F-0F4D-0036-A2A636CAD22D}"/>
              </a:ext>
            </a:extLst>
          </p:cNvPr>
          <p:cNvPicPr/>
          <p:nvPr/>
        </p:nvPicPr>
        <p:blipFill>
          <a:blip r:embed="rId4" cstate="print"/>
          <a:stretch>
            <a:fillRect/>
          </a:stretch>
        </p:blipFill>
        <p:spPr>
          <a:xfrm>
            <a:off x="10823510" y="134279"/>
            <a:ext cx="1336594" cy="737117"/>
          </a:xfrm>
          <a:prstGeom prst="rect">
            <a:avLst/>
          </a:prstGeom>
        </p:spPr>
      </p:pic>
    </p:spTree>
    <p:extLst>
      <p:ext uri="{BB962C8B-B14F-4D97-AF65-F5344CB8AC3E}">
        <p14:creationId xmlns:p14="http://schemas.microsoft.com/office/powerpoint/2010/main" val="123502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3CBD-4E2C-4301-BFD6-995692783FF5}"/>
              </a:ext>
            </a:extLst>
          </p:cNvPr>
          <p:cNvSpPr>
            <a:spLocks noGrp="1"/>
          </p:cNvSpPr>
          <p:nvPr>
            <p:ph type="title"/>
          </p:nvPr>
        </p:nvSpPr>
        <p:spPr>
          <a:xfrm>
            <a:off x="1005642" y="125398"/>
            <a:ext cx="9859282" cy="499380"/>
          </a:xfrm>
        </p:spPr>
        <p:txBody>
          <a:bodyPr/>
          <a:lstStyle/>
          <a:p>
            <a:pPr algn="ctr"/>
            <a:r>
              <a:rPr lang="en-US" sz="2800">
                <a:latin typeface="Calibri"/>
                <a:ea typeface="ＭＳ Ｐゴシック"/>
                <a:cs typeface="Times New Roman"/>
              </a:rPr>
              <a:t>Beneficiaries Can Use a Variety of Mediums to Renew Coverage</a:t>
            </a:r>
            <a:endParaRPr lang="en-US" sz="2800">
              <a:latin typeface="Calibri"/>
              <a:cs typeface="Times New Roman" panose="02020603050405020304" pitchFamily="18" charset="0"/>
            </a:endParaRPr>
          </a:p>
        </p:txBody>
      </p:sp>
      <p:pic>
        <p:nvPicPr>
          <p:cNvPr id="4" name="Picture 2" descr="image">
            <a:extLst>
              <a:ext uri="{FF2B5EF4-FFF2-40B4-BE49-F238E27FC236}">
                <a16:creationId xmlns:a16="http://schemas.microsoft.com/office/drawing/2014/main" id="{AAA3D5A9-74D3-4088-BDE2-314C1EFE0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503" y="125398"/>
            <a:ext cx="1219200" cy="7429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64DF246-025F-4E44-85D8-D1D04448D00F}"/>
              </a:ext>
            </a:extLst>
          </p:cNvPr>
          <p:cNvSpPr txBox="1">
            <a:spLocks/>
          </p:cNvSpPr>
          <p:nvPr/>
        </p:nvSpPr>
        <p:spPr bwMode="auto">
          <a:xfrm>
            <a:off x="302495" y="827412"/>
            <a:ext cx="11608835" cy="528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panose="05030102010509060703" pitchFamily="18" charset="2"/>
              <a:buNone/>
              <a:tabLst/>
              <a:defRPr/>
            </a:pPr>
            <a:r>
              <a:rPr kumimoji="0" lang="en-US" sz="2200" b="0" i="1" u="sng" strike="noStrike" kern="0" cap="none" spc="0" normalizeH="0" baseline="0" noProof="0">
                <a:ln>
                  <a:noFill/>
                </a:ln>
                <a:solidFill>
                  <a:srgbClr val="000000"/>
                </a:solidFill>
                <a:effectLst/>
                <a:uLnTx/>
                <a:uFillTx/>
                <a:latin typeface="Calibri"/>
                <a:ea typeface="Tahoma"/>
                <a:cs typeface="Times New Roman"/>
              </a:rPr>
              <a:t>Medicaid beneficiaries may submit their completed renewals:</a:t>
            </a:r>
            <a:endParaRPr lang="en-US" sz="2200" b="0" i="1" u="sng" strike="noStrike" kern="0" cap="none" spc="0" normalizeH="0" baseline="0" noProof="0">
              <a:ln>
                <a:noFill/>
              </a:ln>
              <a:solidFill>
                <a:srgbClr val="000000"/>
              </a:solidFill>
              <a:effectLst/>
              <a:uLnTx/>
              <a:uFillTx/>
              <a:latin typeface="Calibri"/>
              <a:ea typeface="Tahoma"/>
              <a:cs typeface="Times New Roman" panose="02020603050405020304" pitchFamily="18" charset="0"/>
            </a:endParaRPr>
          </a:p>
          <a:p>
            <a:pPr marR="0" lvl="0" algn="just"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000" b="1" i="0" u="sng" strike="noStrike" kern="1200" cap="none" spc="0" normalizeH="0" baseline="0" noProof="0">
                <a:ln>
                  <a:noFill/>
                </a:ln>
                <a:solidFill>
                  <a:srgbClr val="000000"/>
                </a:solidFill>
                <a:effectLst/>
                <a:uLnTx/>
                <a:uFillTx/>
                <a:latin typeface="Calibri"/>
                <a:ea typeface="ＭＳ Ｐゴシック"/>
              </a:rPr>
              <a:t>Online</a:t>
            </a:r>
            <a:r>
              <a:rPr kumimoji="0" lang="en-US" sz="2000" b="0" i="0" u="none" strike="noStrike" kern="1200" cap="none" spc="0" normalizeH="0" baseline="0" noProof="0">
                <a:ln>
                  <a:noFill/>
                </a:ln>
                <a:solidFill>
                  <a:srgbClr val="000000"/>
                </a:solidFill>
                <a:effectLst/>
                <a:uLnTx/>
                <a:uFillTx/>
                <a:latin typeface="Calibri"/>
                <a:ea typeface="ＭＳ Ｐゴシック"/>
              </a:rPr>
              <a:t>:  District Direct allows beneficiaries to complete their renewal, report changes, submit verifications, and view notices online or through the mobile app. Beneficiaries may visit </a:t>
            </a:r>
            <a:r>
              <a:rPr kumimoji="0" lang="en-US" sz="2000" b="0" i="0" u="sng" strike="noStrike" kern="1200" cap="none" spc="0" normalizeH="0" baseline="0" noProof="0">
                <a:ln>
                  <a:noFill/>
                </a:ln>
                <a:solidFill>
                  <a:srgbClr val="000000"/>
                </a:solidFill>
                <a:effectLst/>
                <a:uLnTx/>
                <a:uFillTx/>
                <a:latin typeface="Calibri"/>
                <a:ea typeface="ＭＳ Ｐゴシック"/>
              </a:rPr>
              <a:t>https://districtdirect.dc.gov/</a:t>
            </a:r>
            <a:r>
              <a:rPr kumimoji="0" lang="en-US" sz="2000" b="0" i="0" u="none" strike="noStrike" kern="1200" cap="none" spc="0" normalizeH="0" baseline="0" noProof="0">
                <a:ln>
                  <a:noFill/>
                </a:ln>
                <a:solidFill>
                  <a:srgbClr val="000000"/>
                </a:solidFill>
                <a:effectLst/>
                <a:uLnTx/>
                <a:uFillTx/>
                <a:latin typeface="Calibri"/>
                <a:ea typeface="ＭＳ Ｐゴシック"/>
              </a:rPr>
              <a:t> or download the mobile app through the Apple App Store or Google Play</a:t>
            </a:r>
            <a:r>
              <a:rPr kumimoji="0" lang="en-US" sz="2000" b="1" i="0" u="none" strike="noStrike" kern="0" cap="none" spc="0" normalizeH="0" baseline="0" noProof="0">
                <a:ln>
                  <a:noFill/>
                </a:ln>
                <a:solidFill>
                  <a:srgbClr val="000000"/>
                </a:solidFill>
                <a:effectLst/>
                <a:uLnTx/>
                <a:uFillTx/>
                <a:latin typeface="Calibri"/>
                <a:ea typeface="Tahoma"/>
                <a:cs typeface="Times New Roman"/>
              </a:rPr>
              <a:t>. </a:t>
            </a:r>
            <a:r>
              <a:rPr kumimoji="0" lang="en-US" sz="2000" b="1" i="0" u="none" strike="noStrike" kern="0" cap="none" spc="0" normalizeH="0" baseline="0" noProof="0">
                <a:ln>
                  <a:noFill/>
                </a:ln>
                <a:solidFill>
                  <a:srgbClr val="FF0000"/>
                </a:solidFill>
                <a:effectLst/>
                <a:uLnTx/>
                <a:uFillTx/>
                <a:latin typeface="Calibri"/>
                <a:ea typeface="Tahoma"/>
                <a:cs typeface="Times New Roman"/>
              </a:rPr>
              <a:t>Please encourage beneficiaries to complete their renewal online!</a:t>
            </a:r>
            <a:endParaRPr lang="en-US" sz="2000" b="1" i="0" u="none" strike="noStrike" kern="0" cap="none" spc="0" normalizeH="0" baseline="0" noProof="0">
              <a:ln>
                <a:noFill/>
              </a:ln>
              <a:solidFill>
                <a:srgbClr val="000000"/>
              </a:solidFill>
              <a:effectLst/>
              <a:uLnTx/>
              <a:uFillTx/>
              <a:latin typeface="Calibri"/>
              <a:ea typeface="Tahoma"/>
              <a:cs typeface="Times New Roman"/>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000" b="1" i="0" u="sng" strike="noStrike" kern="1200" cap="none" spc="0" normalizeH="0" baseline="0" noProof="0">
                <a:ln>
                  <a:noFill/>
                </a:ln>
                <a:solidFill>
                  <a:srgbClr val="000000"/>
                </a:solidFill>
                <a:effectLst/>
                <a:uLnTx/>
                <a:uFillTx/>
                <a:latin typeface="Calibri"/>
                <a:ea typeface="ＭＳ Ｐゴシック"/>
              </a:rPr>
              <a:t>By Phone</a:t>
            </a:r>
            <a:r>
              <a:rPr kumimoji="0" lang="en-US" sz="2000" b="0" i="0" u="none" strike="noStrike" kern="1200" cap="none" spc="0" normalizeH="0" baseline="0" noProof="0">
                <a:ln>
                  <a:noFill/>
                </a:ln>
                <a:solidFill>
                  <a:srgbClr val="000000"/>
                </a:solidFill>
                <a:effectLst/>
                <a:uLnTx/>
                <a:uFillTx/>
                <a:latin typeface="Calibri"/>
                <a:ea typeface="ＭＳ Ｐゴシック"/>
              </a:rPr>
              <a:t>: Call Center (202) 727-5355; Language &amp; Translation Line 1-855-532-5465 </a:t>
            </a:r>
            <a:endParaRPr lang="en-US" sz="2000" b="1" i="0" u="sng" strike="noStrike" kern="1200" cap="none" spc="0" normalizeH="0" baseline="0" noProof="0">
              <a:ln>
                <a:noFill/>
              </a:ln>
              <a:solidFill>
                <a:srgbClr val="000000"/>
              </a:solidFill>
              <a:effectLst/>
              <a:uLnTx/>
              <a:uFillTx/>
              <a:latin typeface="Calibri"/>
              <a:ea typeface="ＭＳ Ｐゴシック"/>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000" b="1" i="0" u="sng" strike="noStrike" kern="1200" cap="none" spc="0" normalizeH="0" baseline="0" noProof="0">
                <a:ln>
                  <a:noFill/>
                </a:ln>
                <a:solidFill>
                  <a:srgbClr val="000000"/>
                </a:solidFill>
                <a:effectLst/>
                <a:uLnTx/>
                <a:uFillTx/>
                <a:latin typeface="Calibri"/>
                <a:ea typeface="ＭＳ Ｐゴシック"/>
              </a:rPr>
              <a:t>Mail</a:t>
            </a:r>
            <a:r>
              <a:rPr kumimoji="0" lang="en-US" sz="2000" b="1" i="0" u="none" strike="noStrike" kern="1200" cap="none" spc="0" normalizeH="0" baseline="0" noProof="0">
                <a:ln>
                  <a:noFill/>
                </a:ln>
                <a:solidFill>
                  <a:srgbClr val="000000"/>
                </a:solidFill>
                <a:effectLst/>
                <a:uLnTx/>
                <a:uFillTx/>
                <a:latin typeface="Calibri"/>
                <a:ea typeface="ＭＳ Ｐゴシック"/>
              </a:rPr>
              <a:t> </a:t>
            </a:r>
            <a:endParaRPr lang="en-US" sz="2000" b="1" i="0" u="none" strike="noStrike" kern="1200" cap="none" spc="0" normalizeH="0" baseline="0" noProof="0">
              <a:ln>
                <a:noFill/>
              </a:ln>
              <a:solidFill>
                <a:srgbClr val="000000"/>
              </a:solidFill>
              <a:effectLst/>
              <a:uLnTx/>
              <a:uFillTx/>
              <a:latin typeface="Calibri"/>
            </a:endParaRPr>
          </a:p>
          <a:p>
            <a:pPr marL="339725" marR="0" lvl="0" indent="0" algn="just" defTabSz="914400" rtl="0" eaLnBrk="0" fontAlgn="base" latinLnBrk="0" hangingPunct="0">
              <a:lnSpc>
                <a:spcPct val="100000"/>
              </a:lnSpc>
              <a:spcBef>
                <a:spcPts val="0"/>
              </a:spcBef>
              <a:spcAft>
                <a:spcPts val="0"/>
              </a:spcAft>
              <a:buClr>
                <a:srgbClr val="0B1F65"/>
              </a:buClr>
              <a:buSzTx/>
              <a:buNone/>
              <a:tabLst/>
              <a:defRPr/>
            </a:pPr>
            <a:r>
              <a:rPr kumimoji="0" lang="en-US" sz="2000" b="0" i="0" u="none" strike="noStrike" kern="0" cap="none" spc="0" normalizeH="0" baseline="0" noProof="0">
                <a:ln>
                  <a:noFill/>
                </a:ln>
                <a:solidFill>
                  <a:srgbClr val="000000"/>
                </a:solidFill>
                <a:effectLst/>
                <a:uLnTx/>
                <a:uFillTx/>
                <a:latin typeface="Calibri"/>
                <a:ea typeface="ＭＳ Ｐゴシック"/>
                <a:cs typeface="Arial"/>
              </a:rPr>
              <a:t>Department of Human Services | Economic Security Administration </a:t>
            </a:r>
            <a:endParaRPr lang="en-US" sz="2000" b="0" i="0" u="none" strike="noStrike" kern="0" cap="none" spc="0" normalizeH="0" baseline="0" noProof="0">
              <a:ln>
                <a:noFill/>
              </a:ln>
              <a:solidFill>
                <a:srgbClr val="000000"/>
              </a:solidFill>
              <a:effectLst/>
              <a:uLnTx/>
              <a:uFillTx/>
              <a:latin typeface="Calibri"/>
              <a:ea typeface="ＭＳ Ｐゴシック"/>
              <a:cs typeface="Arial"/>
            </a:endParaRPr>
          </a:p>
          <a:p>
            <a:pPr marL="339725" marR="0" lvl="0" indent="0" algn="just" defTabSz="914400" rtl="0" eaLnBrk="0" fontAlgn="base" latinLnBrk="0" hangingPunct="0">
              <a:lnSpc>
                <a:spcPct val="100000"/>
              </a:lnSpc>
              <a:spcBef>
                <a:spcPts val="0"/>
              </a:spcBef>
              <a:spcAft>
                <a:spcPts val="0"/>
              </a:spcAft>
              <a:buClr>
                <a:srgbClr val="0B1F65"/>
              </a:buClr>
              <a:buSzTx/>
              <a:buNone/>
              <a:tabLst/>
              <a:defRPr/>
            </a:pPr>
            <a:r>
              <a:rPr kumimoji="0" lang="en-US" sz="2000" b="0" i="0" u="none" strike="noStrike" kern="0" cap="none" spc="0" normalizeH="0" baseline="0" noProof="0">
                <a:ln>
                  <a:noFill/>
                </a:ln>
                <a:solidFill>
                  <a:srgbClr val="000000"/>
                </a:solidFill>
                <a:effectLst/>
                <a:uLnTx/>
                <a:uFillTx/>
                <a:latin typeface="Calibri"/>
                <a:ea typeface="ＭＳ Ｐゴシック"/>
                <a:cs typeface="Arial"/>
              </a:rPr>
              <a:t>Case Record Management Unit </a:t>
            </a:r>
            <a:endParaRPr lang="en-US" sz="2000" b="0" i="0" u="none" strike="noStrike" kern="0" cap="none" spc="0" normalizeH="0" baseline="0" noProof="0">
              <a:ln>
                <a:noFill/>
              </a:ln>
              <a:solidFill>
                <a:srgbClr val="000000"/>
              </a:solidFill>
              <a:effectLst/>
              <a:uLnTx/>
              <a:uFillTx/>
              <a:latin typeface="Calibri"/>
              <a:ea typeface="+mn-lt"/>
              <a:cs typeface="Arial"/>
            </a:endParaRPr>
          </a:p>
          <a:p>
            <a:pPr marL="339725" marR="0" lvl="0" indent="0" algn="just" defTabSz="914400" rtl="0" eaLnBrk="0" fontAlgn="base" latinLnBrk="0" hangingPunct="0">
              <a:lnSpc>
                <a:spcPct val="100000"/>
              </a:lnSpc>
              <a:spcBef>
                <a:spcPts val="0"/>
              </a:spcBef>
              <a:spcAft>
                <a:spcPts val="0"/>
              </a:spcAft>
              <a:buClr>
                <a:srgbClr val="0B1F65"/>
              </a:buClr>
              <a:buSzTx/>
              <a:buNone/>
              <a:tabLst/>
              <a:defRPr/>
            </a:pPr>
            <a:r>
              <a:rPr kumimoji="0" lang="en-US" sz="2000" b="0" i="0" u="none" strike="noStrike" kern="0" cap="none" spc="0" normalizeH="0" baseline="0" noProof="0">
                <a:ln>
                  <a:noFill/>
                </a:ln>
                <a:solidFill>
                  <a:srgbClr val="000000"/>
                </a:solidFill>
                <a:effectLst/>
                <a:uLnTx/>
                <a:uFillTx/>
                <a:latin typeface="Calibri"/>
                <a:ea typeface="ＭＳ Ｐゴシック"/>
                <a:cs typeface="Arial"/>
              </a:rPr>
              <a:t>P.O. Box 91560  Washington, DC 20090</a:t>
            </a:r>
            <a:endParaRPr lang="en-US" sz="2000" b="0" i="0" u="none" strike="noStrike" kern="1200" cap="none" spc="0" normalizeH="0" baseline="0" noProof="0">
              <a:ln>
                <a:noFill/>
              </a:ln>
              <a:solidFill>
                <a:srgbClr val="000000"/>
              </a:solidFill>
              <a:effectLst/>
              <a:uLnTx/>
              <a:uFillTx/>
              <a:latin typeface="Calibri"/>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000" b="1" i="0" u="none" strike="noStrike" kern="0" cap="none" spc="0" normalizeH="0" baseline="0" noProof="0">
                <a:ln>
                  <a:noFill/>
                </a:ln>
                <a:solidFill>
                  <a:srgbClr val="000000"/>
                </a:solidFill>
                <a:effectLst/>
                <a:uLnTx/>
                <a:uFillTx/>
                <a:latin typeface="Calibri"/>
                <a:ea typeface="Tahoma"/>
                <a:cs typeface="Times New Roman"/>
              </a:rPr>
              <a:t> Drop-off at a Service Center</a:t>
            </a:r>
            <a:endParaRPr lang="en-US" sz="2000" b="1" i="0" u="none" strike="noStrike" kern="0" cap="none" spc="0" normalizeH="0" baseline="0" noProof="0">
              <a:ln>
                <a:noFill/>
              </a:ln>
              <a:solidFill>
                <a:srgbClr val="000000"/>
              </a:solidFill>
              <a:effectLst/>
              <a:uLnTx/>
              <a:uFillTx/>
              <a:latin typeface="Calibri"/>
              <a:ea typeface="Tahoma"/>
              <a:cs typeface="Times New Roman" panose="02020603050405020304" pitchFamily="18" charset="0"/>
            </a:endParaRPr>
          </a:p>
          <a:p>
            <a:pPr marR="0" lvl="0" algn="l" defTabSz="914400" rtl="0" eaLnBrk="0" fontAlgn="base" latinLnBrk="0" hangingPunct="0">
              <a:lnSpc>
                <a:spcPct val="100000"/>
              </a:lnSpc>
              <a:spcBef>
                <a:spcPct val="100000"/>
              </a:spcBef>
              <a:spcAft>
                <a:spcPct val="0"/>
              </a:spcAft>
              <a:buClr>
                <a:srgbClr val="0B1F65"/>
              </a:buClr>
              <a:buSzTx/>
              <a:buFont typeface="Arial" panose="05030102010509060703" pitchFamily="18" charset="2"/>
              <a:buChar char="•"/>
              <a:tabLst/>
              <a:defRPr/>
            </a:pPr>
            <a:r>
              <a:rPr kumimoji="0" lang="en-US" sz="2000" b="1" i="0" u="none" strike="noStrike" kern="0" cap="none" spc="0" normalizeH="0" baseline="0" noProof="0">
                <a:ln>
                  <a:noFill/>
                </a:ln>
                <a:solidFill>
                  <a:srgbClr val="000000"/>
                </a:solidFill>
                <a:effectLst/>
                <a:uLnTx/>
                <a:uFillTx/>
                <a:latin typeface="Calibri"/>
                <a:ea typeface="Tahoma"/>
                <a:cs typeface="Times New Roman"/>
              </a:rPr>
              <a:t> Fax at </a:t>
            </a:r>
            <a:r>
              <a:rPr kumimoji="0" lang="en-US" sz="2000" b="1" i="0" u="none" strike="noStrike" kern="0" cap="none" spc="0" normalizeH="0" baseline="0" noProof="0">
                <a:ln>
                  <a:noFill/>
                </a:ln>
                <a:solidFill>
                  <a:srgbClr val="000000"/>
                </a:solidFill>
                <a:effectLst/>
                <a:uLnTx/>
                <a:uFillTx/>
                <a:latin typeface="Calibri"/>
                <a:ea typeface="+mn-lt"/>
                <a:cs typeface="Arial"/>
              </a:rPr>
              <a:t>(202) 671-4400</a:t>
            </a:r>
            <a:endParaRPr lang="en-US" sz="2000" b="1" i="0" u="none" strike="noStrike" kern="0" cap="none" spc="0" normalizeH="0" baseline="0" noProof="0">
              <a:ln>
                <a:noFill/>
              </a:ln>
              <a:solidFill>
                <a:srgbClr val="000000"/>
              </a:solidFill>
              <a:effectLst/>
              <a:uLnTx/>
              <a:uFillTx/>
              <a:latin typeface="Calibri"/>
              <a:ea typeface="+mn-lt"/>
              <a:cs typeface="Arial"/>
            </a:endParaRPr>
          </a:p>
          <a:p>
            <a:pPr marL="0" marR="0" lvl="0" indent="0" algn="l" defTabSz="914400" rtl="0" eaLnBrk="0" fontAlgn="base" latinLnBrk="0" hangingPunct="0">
              <a:lnSpc>
                <a:spcPct val="100000"/>
              </a:lnSpc>
              <a:spcBef>
                <a:spcPct val="100000"/>
              </a:spcBef>
              <a:spcAft>
                <a:spcPct val="0"/>
              </a:spcAft>
              <a:buClr>
                <a:srgbClr val="0B1F65"/>
              </a:buClr>
              <a:buSzTx/>
              <a:buFont typeface="Webdings" panose="05030102010509060703" pitchFamily="18" charset="2"/>
              <a:buNone/>
              <a:tabLst/>
              <a:defRPr/>
            </a:pPr>
            <a:endParaRPr lang="en-US" sz="1400" b="1" i="0" u="none" strike="noStrike" kern="0" cap="none" spc="0" normalizeH="0" baseline="0" noProof="0">
              <a:ln>
                <a:noFill/>
              </a:ln>
              <a:solidFill>
                <a:srgbClr val="FF0000"/>
              </a:solidFill>
              <a:effectLst/>
              <a:uLnTx/>
              <a:uFillTx/>
              <a:latin typeface="Calibri"/>
              <a:ea typeface="Tahoma"/>
              <a:cs typeface="Times New Roman"/>
            </a:endParaRPr>
          </a:p>
        </p:txBody>
      </p:sp>
    </p:spTree>
    <p:extLst>
      <p:ext uri="{BB962C8B-B14F-4D97-AF65-F5344CB8AC3E}">
        <p14:creationId xmlns:p14="http://schemas.microsoft.com/office/powerpoint/2010/main" val="4098625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5C7002-7D4A-B1DC-5670-2302BCCBC06C}"/>
              </a:ext>
            </a:extLst>
          </p:cNvPr>
          <p:cNvSpPr>
            <a:spLocks noGrp="1"/>
          </p:cNvSpPr>
          <p:nvPr>
            <p:ph type="title"/>
          </p:nvPr>
        </p:nvSpPr>
        <p:spPr>
          <a:xfrm>
            <a:off x="1038688" y="254456"/>
            <a:ext cx="9813715" cy="791666"/>
          </a:xfrm>
        </p:spPr>
        <p:txBody>
          <a:bodyPr wrap="square" lIns="0" tIns="0" rIns="0" bIns="0" anchor="t">
            <a:normAutofit/>
          </a:bodyPr>
          <a:lstStyle/>
          <a:p>
            <a:pPr algn="ctr"/>
            <a:r>
              <a:rPr lang="en-US">
                <a:cs typeface="Arial"/>
              </a:rPr>
              <a:t>: DHCF Publishes Training Videos and Recording to Assist with Helping Beneficiaries in District Direct</a:t>
            </a:r>
          </a:p>
        </p:txBody>
      </p:sp>
      <p:sp>
        <p:nvSpPr>
          <p:cNvPr id="4" name="Slide Number Placeholder 3">
            <a:extLst>
              <a:ext uri="{FF2B5EF4-FFF2-40B4-BE49-F238E27FC236}">
                <a16:creationId xmlns:a16="http://schemas.microsoft.com/office/drawing/2014/main" id="{9BBE3935-42CE-75BB-538F-4EC47652E410}"/>
              </a:ext>
            </a:extLst>
          </p:cNvPr>
          <p:cNvSpPr>
            <a:spLocks noGrp="1"/>
          </p:cNvSpPr>
          <p:nvPr>
            <p:ph type="sldNum" sz="quarter" idx="7"/>
          </p:nvPr>
        </p:nvSpPr>
        <p:spPr/>
        <p:txBody>
          <a:bodyPr/>
          <a:lstStyle/>
          <a:p>
            <a:pPr marL="0" marR="0" lvl="0" indent="0" algn="r" defTabSz="914400" rtl="0" eaLnBrk="0" fontAlgn="auto" latinLnBrk="0" hangingPunct="0">
              <a:lnSpc>
                <a:spcPct val="100000"/>
              </a:lnSpc>
              <a:spcBef>
                <a:spcPct val="50000"/>
              </a:spcBef>
              <a:spcAft>
                <a:spcPts val="0"/>
              </a:spcAft>
              <a:buClrTx/>
              <a:buSzTx/>
              <a:buFontTx/>
              <a:buNone/>
              <a:tabLst/>
              <a:defRPr/>
            </a:pPr>
            <a:fld id="{AF7EA61B-2E79-4D1E-974E-F1647658A8F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0" fontAlgn="auto" latinLnBrk="0" hangingPunct="0">
                <a:lnSpc>
                  <a:spcPct val="100000"/>
                </a:lnSpc>
                <a:spcBef>
                  <a:spcPct val="50000"/>
                </a:spcBef>
                <a:spcAft>
                  <a:spcPts val="0"/>
                </a:spcAft>
                <a:buClrTx/>
                <a:buSzTx/>
                <a:buFontTx/>
                <a:buNone/>
                <a:tabLst/>
                <a:defRPr/>
              </a:pPr>
              <a:t>17</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526E5331-4A82-A4CC-1104-06367F9B2953}"/>
              </a:ext>
            </a:extLst>
          </p:cNvPr>
          <p:cNvSpPr txBox="1">
            <a:spLocks/>
          </p:cNvSpPr>
          <p:nvPr/>
        </p:nvSpPr>
        <p:spPr>
          <a:xfrm>
            <a:off x="391076" y="1109070"/>
            <a:ext cx="11409848" cy="463985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800" b="0" i="0" u="sng" strike="noStrike" kern="1200" cap="none" spc="0" normalizeH="0" baseline="0" noProof="0">
                <a:ln>
                  <a:noFill/>
                </a:ln>
                <a:effectLst/>
                <a:uLnTx/>
                <a:uFillTx/>
                <a:latin typeface="Calibri" panose="020F0502020204030204"/>
                <a:ea typeface="+mn-ea"/>
                <a:cs typeface="+mn-cs"/>
              </a:rPr>
              <a:t>Frequently Asked Questions:</a:t>
            </a:r>
            <a:r>
              <a:rPr kumimoji="0" lang="en-US" sz="2800" b="0" i="0" u="none" strike="noStrike" kern="1200" cap="none" spc="0" normalizeH="0" baseline="0" noProof="0">
                <a:ln>
                  <a:noFill/>
                </a:ln>
                <a:effectLst/>
                <a:uLnTx/>
                <a:uFillTx/>
                <a:latin typeface="Calibri" panose="020F0502020204030204"/>
                <a:ea typeface="+mn-ea"/>
                <a:cs typeface="+mn-cs"/>
              </a:rPr>
              <a:t> The District drafted Frequently Asked Questions – derived from input received from stakeholder meetings.</a:t>
            </a:r>
            <a:endParaRPr lang="en-US" sz="2800" b="0" i="0" u="none" strike="noStrike" kern="1200" cap="none" spc="0" normalizeH="0" baseline="0" noProof="0">
              <a:ln>
                <a:noFill/>
              </a:ln>
              <a:effectLst/>
              <a:uLnTx/>
              <a:uFillTx/>
              <a:latin typeface="Calibri" panose="020F0502020204030204"/>
              <a:cs typeface="Calibri"/>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sng" strike="noStrike" kern="1200" cap="none" spc="0" normalizeH="0" baseline="0" noProof="0">
                <a:ln>
                  <a:noFill/>
                </a:ln>
                <a:effectLst/>
                <a:uLnTx/>
                <a:uFillTx/>
                <a:latin typeface="Calibri" panose="020F0502020204030204"/>
                <a:ea typeface="+mn-ea"/>
                <a:cs typeface="+mn-cs"/>
              </a:rPr>
              <a:t>Training Videos</a:t>
            </a:r>
            <a:r>
              <a:rPr kumimoji="0" lang="en-US" sz="2800" b="0" i="0" u="none" strike="noStrike" kern="1200" cap="none" spc="0" normalizeH="0" baseline="0" noProof="0">
                <a:ln>
                  <a:noFill/>
                </a:ln>
                <a:effectLst/>
                <a:uLnTx/>
                <a:uFillTx/>
                <a:latin typeface="Calibri" panose="020F0502020204030204"/>
                <a:ea typeface="+mn-ea"/>
                <a:cs typeface="+mn-cs"/>
              </a:rPr>
              <a:t>: The District published short training videos on District Direct account creation and connection, change of address, and renewing coverage online.</a:t>
            </a:r>
            <a:endParaRPr kumimoji="0" lang="en-US" sz="2800" b="0" i="0" u="none" strike="noStrike" kern="1200" cap="none" spc="0" normalizeH="0" baseline="0" noProof="0">
              <a:ln>
                <a:noFill/>
              </a:ln>
              <a:effectLst/>
              <a:uLnTx/>
              <a:uFillTx/>
              <a:latin typeface="Calibri" panose="020F0502020204030204"/>
              <a:ea typeface="+mn-ea"/>
              <a:cs typeface="Calibri"/>
            </a:endParaRPr>
          </a:p>
          <a:p>
            <a:pPr>
              <a:defRPr/>
            </a:pPr>
            <a:r>
              <a:rPr kumimoji="0" lang="en-US" sz="2800" b="0" i="0" u="sng" strike="noStrike" kern="1200" cap="none" spc="0" normalizeH="0" baseline="0" noProof="0">
                <a:ln>
                  <a:noFill/>
                </a:ln>
                <a:effectLst/>
                <a:uLnTx/>
                <a:uFillTx/>
                <a:latin typeface="Calibri" panose="020F0502020204030204"/>
                <a:ea typeface="+mn-ea"/>
                <a:cs typeface="+mn-cs"/>
              </a:rPr>
              <a:t>Training:</a:t>
            </a:r>
            <a:r>
              <a:rPr kumimoji="0" lang="en-US" sz="2800" b="0" i="0" u="none" strike="noStrike" kern="1200" cap="none" spc="0" normalizeH="0" baseline="0" noProof="0">
                <a:ln>
                  <a:noFill/>
                </a:ln>
                <a:effectLst/>
                <a:uLnTx/>
                <a:uFillTx/>
                <a:latin typeface="Calibri" panose="020F0502020204030204"/>
                <a:ea typeface="+mn-ea"/>
                <a:cs typeface="+mn-cs"/>
              </a:rPr>
              <a:t> Bi-Weekly Community meetings.</a:t>
            </a:r>
            <a:endParaRPr lang="en-US">
              <a:latin typeface="Calibri" panose="020F0502020204030204"/>
            </a:endParaRPr>
          </a:p>
          <a:p>
            <a:pPr>
              <a:defRPr/>
            </a:pPr>
            <a:r>
              <a:rPr lang="en-US" u="sng">
                <a:solidFill>
                  <a:sysClr val="windowText" lastClr="000000"/>
                </a:solidFill>
                <a:latin typeface="Calibri" panose="020F0502020204030204"/>
                <a:cs typeface="Calibri"/>
              </a:rPr>
              <a:t>Consumer Alert</a:t>
            </a:r>
            <a:r>
              <a:rPr lang="en-US">
                <a:solidFill>
                  <a:sysClr val="windowText" lastClr="000000"/>
                </a:solidFill>
                <a:latin typeface="Calibri" panose="020F0502020204030204"/>
                <a:cs typeface="Calibri"/>
              </a:rPr>
              <a:t>: The District issued a consumer alert on Medicaid Fraud related to Medicaid Renewal.</a:t>
            </a:r>
            <a:endParaRPr kumimoji="0" lang="en-US" sz="2800" b="0" i="0" u="none" strike="noStrike" kern="1200" cap="none" spc="0" normalizeH="0" baseline="0" noProof="0">
              <a:ln>
                <a:noFill/>
              </a:ln>
              <a:solidFill>
                <a:sysClr val="windowText" lastClr="000000"/>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1436146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94231" y="340187"/>
            <a:ext cx="9601200" cy="381515"/>
          </a:xfrm>
          <a:prstGeom prst="rect">
            <a:avLst/>
          </a:prstGeom>
        </p:spPr>
        <p:txBody>
          <a:bodyPr vert="horz" wrap="square" lIns="0" tIns="12065" rIns="0" bIns="0" rtlCol="0" anchor="t">
            <a:spAutoFit/>
          </a:bodyPr>
          <a:lstStyle/>
          <a:p>
            <a:pPr marL="12700" algn="ctr">
              <a:spcBef>
                <a:spcPts val="95"/>
              </a:spcBef>
            </a:pPr>
            <a:r>
              <a:rPr lang="en-US" sz="2400">
                <a:latin typeface="Calibri"/>
                <a:cs typeface="Calibri Light"/>
              </a:rPr>
              <a:t>Questions and Feedback</a:t>
            </a:r>
            <a:endParaRPr lang="en-US">
              <a:latin typeface="Calibri"/>
            </a:endParaRPr>
          </a:p>
        </p:txBody>
      </p:sp>
      <p:pic>
        <p:nvPicPr>
          <p:cNvPr id="4" name="object 4"/>
          <p:cNvPicPr/>
          <p:nvPr/>
        </p:nvPicPr>
        <p:blipFill>
          <a:blip r:embed="rId3" cstate="print"/>
          <a:stretch>
            <a:fillRect/>
          </a:stretch>
        </p:blipFill>
        <p:spPr>
          <a:xfrm>
            <a:off x="10695431" y="13716"/>
            <a:ext cx="1496568" cy="900683"/>
          </a:xfrm>
          <a:prstGeom prst="rect">
            <a:avLst/>
          </a:prstGeom>
        </p:spPr>
      </p:pic>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18</a:t>
            </a:fld>
            <a:endParaRPr kumimoji="0" sz="900" b="0" i="0" u="none" strike="noStrike" kern="0" cap="none" spc="-5" normalizeH="0" baseline="0" noProof="0">
              <a:ln>
                <a:noFill/>
              </a:ln>
              <a:solidFill>
                <a:prstClr val="black"/>
              </a:solidFill>
              <a:effectLst/>
              <a:uLnTx/>
              <a:uFillTx/>
              <a:latin typeface="Arial"/>
              <a:cs typeface="Arial"/>
            </a:endParaRPr>
          </a:p>
        </p:txBody>
      </p:sp>
      <p:sp>
        <p:nvSpPr>
          <p:cNvPr id="3" name="Content Placeholder 2">
            <a:extLst>
              <a:ext uri="{FF2B5EF4-FFF2-40B4-BE49-F238E27FC236}">
                <a16:creationId xmlns:a16="http://schemas.microsoft.com/office/drawing/2014/main" id="{1D826F63-5C96-F434-77A6-68188A272C96}"/>
              </a:ext>
            </a:extLst>
          </p:cNvPr>
          <p:cNvSpPr txBox="1">
            <a:spLocks/>
          </p:cNvSpPr>
          <p:nvPr/>
        </p:nvSpPr>
        <p:spPr bwMode="auto">
          <a:xfrm>
            <a:off x="256674" y="1048173"/>
            <a:ext cx="11521686" cy="463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anose="05030102010509060703" pitchFamily="18" charset="2"/>
              <a:buChar char="4"/>
              <a:defRPr sz="1600">
                <a:solidFill>
                  <a:schemeClr val="tx1"/>
                </a:solidFill>
                <a:latin typeface="+mn-lt"/>
                <a:ea typeface="ＭＳ Ｐゴシック" pitchFamily="-112" charset="-128"/>
                <a:cs typeface="ＭＳ Ｐゴシック"/>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ea typeface="ＭＳ Ｐゴシック" pitchFamily="-112" charset="-128"/>
                <a:cs typeface="ＭＳ Ｐゴシック"/>
              </a:defRPr>
            </a:lvl2pPr>
            <a:lvl3pPr marL="2278063" indent="11113" algn="l" rtl="0" eaLnBrk="0" fontAlgn="base" hangingPunct="0">
              <a:lnSpc>
                <a:spcPct val="90000"/>
              </a:lnSpc>
              <a:spcBef>
                <a:spcPct val="40000"/>
              </a:spcBef>
              <a:spcAft>
                <a:spcPct val="0"/>
              </a:spcAft>
              <a:buClr>
                <a:srgbClr val="0B1F65"/>
              </a:buClr>
              <a:buFont typeface="Webdings" panose="05030102010509060703" pitchFamily="18" charset="2"/>
              <a:defRPr sz="1600">
                <a:solidFill>
                  <a:schemeClr val="tx1"/>
                </a:solidFill>
                <a:latin typeface="+mn-lt"/>
                <a:ea typeface="ＭＳ Ｐゴシック" pitchFamily="-112" charset="-128"/>
                <a:cs typeface="ＭＳ Ｐゴシック"/>
              </a:defRPr>
            </a:lvl3pPr>
            <a:lvl4pPr marL="2403475" indent="-1031875" algn="l" rtl="0" eaLnBrk="0" fontAlgn="base" hangingPunct="0">
              <a:lnSpc>
                <a:spcPct val="90000"/>
              </a:lnSpc>
              <a:spcBef>
                <a:spcPct val="40000"/>
              </a:spcBef>
              <a:spcAft>
                <a:spcPct val="0"/>
              </a:spcAft>
              <a:buClr>
                <a:srgbClr val="0B1F65"/>
              </a:buClr>
              <a:defRPr sz="1600">
                <a:solidFill>
                  <a:schemeClr val="tx1"/>
                </a:solidFill>
                <a:latin typeface="+mn-lt"/>
                <a:ea typeface="ＭＳ Ｐゴシック" pitchFamily="-112" charset="-128"/>
                <a:cs typeface="ＭＳ Ｐゴシック"/>
              </a:defRPr>
            </a:lvl4pPr>
            <a:lvl5pPr marL="2517775" indent="-688975" algn="l" rtl="0" eaLnBrk="0" fontAlgn="base" hangingPunct="0">
              <a:lnSpc>
                <a:spcPct val="90000"/>
              </a:lnSpc>
              <a:spcBef>
                <a:spcPct val="0"/>
              </a:spcBef>
              <a:spcAft>
                <a:spcPct val="40000"/>
              </a:spcAft>
              <a:buClr>
                <a:schemeClr val="tx1"/>
              </a:buClr>
              <a:buSzPct val="40000"/>
              <a:buFont typeface="Arial" panose="020B0604020202020204" pitchFamily="34" charset="0"/>
              <a:defRPr sz="1600">
                <a:solidFill>
                  <a:schemeClr val="tx1"/>
                </a:solidFill>
                <a:latin typeface="+mn-lt"/>
                <a:ea typeface="ＭＳ Ｐゴシック" pitchFamily="-112" charset="-128"/>
                <a:cs typeface="ＭＳ Ｐゴシック"/>
              </a:defRPr>
            </a:lvl5pPr>
            <a:lvl6pPr marL="29749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6pPr>
            <a:lvl7pPr marL="34321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7pPr>
            <a:lvl8pPr marL="38893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8pPr>
            <a:lvl9pPr marL="4346575" algn="l" rtl="0" eaLnBrk="0" fontAlgn="base" hangingPunct="0">
              <a:lnSpc>
                <a:spcPct val="90000"/>
              </a:lnSpc>
              <a:spcBef>
                <a:spcPct val="0"/>
              </a:spcBef>
              <a:spcAft>
                <a:spcPct val="40000"/>
              </a:spcAft>
              <a:buClr>
                <a:schemeClr val="tx1"/>
              </a:buClr>
              <a:buSzPct val="40000"/>
              <a:buFont typeface="Arial" pitchFamily="-112" charset="0"/>
              <a:defRPr sz="1600">
                <a:solidFill>
                  <a:schemeClr val="tx1"/>
                </a:solidFill>
                <a:latin typeface="+mn-lt"/>
                <a:ea typeface="ＭＳ Ｐゴシック" pitchFamily="-112" charset="-128"/>
              </a:defRPr>
            </a:lvl9pPr>
          </a:lstStyle>
          <a:p>
            <a:pPr marL="457200" marR="0" lvl="1" indent="-220345" algn="l" defTabSz="914400" rtl="0" eaLnBrk="0" fontAlgn="base" latinLnBrk="0" hangingPunct="0">
              <a:lnSpc>
                <a:spcPct val="90000"/>
              </a:lnSpc>
              <a:spcBef>
                <a:spcPct val="40000"/>
              </a:spcBef>
              <a:spcAft>
                <a:spcPct val="0"/>
              </a:spcAft>
              <a:buClr>
                <a:srgbClr val="0B1F65"/>
              </a:buClr>
              <a:buSzTx/>
              <a:buFont typeface="Arial" panose="020B0604020202020204" pitchFamily="34" charset="0"/>
              <a:buChar char="•"/>
              <a:tabLst/>
              <a:defRPr/>
            </a:pPr>
            <a:endParaRPr kumimoji="0" lang="en-US" sz="2000" b="1" i="0" u="sng" strike="noStrike" kern="0" cap="none" spc="0" normalizeH="0" baseline="0" noProof="0">
              <a:ln>
                <a:noFill/>
              </a:ln>
              <a:solidFill>
                <a:prstClr val="black"/>
              </a:solidFill>
              <a:effectLst/>
              <a:uLnTx/>
              <a:uFillTx/>
              <a:latin typeface="Calibri"/>
              <a:ea typeface="Tahoma"/>
              <a:cs typeface="Times New Roman"/>
            </a:endParaRPr>
          </a:p>
        </p:txBody>
      </p:sp>
      <p:pic>
        <p:nvPicPr>
          <p:cNvPr id="9" name="Picture 9">
            <a:extLst>
              <a:ext uri="{FF2B5EF4-FFF2-40B4-BE49-F238E27FC236}">
                <a16:creationId xmlns:a16="http://schemas.microsoft.com/office/drawing/2014/main" id="{D3DC24EC-D523-3DAA-E3A3-4C0CDC9D2C89}"/>
              </a:ext>
            </a:extLst>
          </p:cNvPr>
          <p:cNvPicPr>
            <a:picLocks noChangeAspect="1"/>
          </p:cNvPicPr>
          <p:nvPr/>
        </p:nvPicPr>
        <p:blipFill>
          <a:blip r:embed="rId4"/>
          <a:stretch>
            <a:fillRect/>
          </a:stretch>
        </p:blipFill>
        <p:spPr>
          <a:xfrm>
            <a:off x="3977197" y="1397617"/>
            <a:ext cx="4089646" cy="4070163"/>
          </a:xfrm>
          <a:prstGeom prst="rect">
            <a:avLst/>
          </a:prstGeom>
        </p:spPr>
      </p:pic>
    </p:spTree>
    <p:extLst>
      <p:ext uri="{BB962C8B-B14F-4D97-AF65-F5344CB8AC3E}">
        <p14:creationId xmlns:p14="http://schemas.microsoft.com/office/powerpoint/2010/main" val="328538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4121" y="134279"/>
            <a:ext cx="9829389" cy="873957"/>
          </a:xfrm>
          <a:prstGeom prst="rect">
            <a:avLst/>
          </a:prstGeom>
        </p:spPr>
        <p:txBody>
          <a:bodyPr vert="horz" wrap="square" lIns="0" tIns="12065" rIns="0" bIns="0" rtlCol="0" anchor="t">
            <a:spAutoFit/>
          </a:bodyPr>
          <a:lstStyle/>
          <a:p>
            <a:pPr marL="12700" algn="ctr">
              <a:spcBef>
                <a:spcPts val="95"/>
              </a:spcBef>
            </a:pPr>
            <a:r>
              <a:rPr lang="en-US" sz="2800">
                <a:latin typeface="Calibri"/>
                <a:cs typeface="Arial Narrow"/>
              </a:rPr>
              <a:t>Medicaid Beneficiaries Will Have to Renew Their Coverage for </a:t>
            </a:r>
            <a:br>
              <a:rPr lang="en-US" sz="2800">
                <a:latin typeface="Calibri"/>
                <a:cs typeface="Arial Narrow"/>
              </a:rPr>
            </a:br>
            <a:r>
              <a:rPr lang="en-US" sz="2800">
                <a:latin typeface="Calibri"/>
                <a:cs typeface="Arial Narrow"/>
              </a:rPr>
              <a:t>the First Time in 3+ Years </a:t>
            </a:r>
          </a:p>
        </p:txBody>
      </p:sp>
      <p:sp>
        <p:nvSpPr>
          <p:cNvPr id="3" name="object 3"/>
          <p:cNvSpPr txBox="1"/>
          <p:nvPr/>
        </p:nvSpPr>
        <p:spPr>
          <a:xfrm>
            <a:off x="343606" y="1390238"/>
            <a:ext cx="11640858" cy="5010987"/>
          </a:xfrm>
          <a:prstGeom prst="rect">
            <a:avLst/>
          </a:prstGeom>
        </p:spPr>
        <p:txBody>
          <a:bodyPr vert="horz" wrap="square" lIns="0" tIns="12065" rIns="0" bIns="0" rtlCol="0" anchor="t">
            <a:spAutoFit/>
          </a:bodyPr>
          <a:lstStyle/>
          <a:p>
            <a:pPr fontAlgn="base">
              <a:buFont typeface="Arial" panose="020B0604020202020204" pitchFamily="34" charset="0"/>
              <a:buChar char="•"/>
              <a:defRPr/>
            </a:pPr>
            <a:r>
              <a:rPr lang="en-US" sz="2400" kern="0">
                <a:solidFill>
                  <a:srgbClr val="000000"/>
                </a:solidFill>
                <a:latin typeface="Calibri"/>
              </a:rPr>
              <a:t> </a:t>
            </a:r>
            <a:r>
              <a:rPr kumimoji="0" lang="en-US" sz="2400" b="0" i="0" u="none" strike="noStrike" kern="0" cap="none" spc="0" normalizeH="0" baseline="0" noProof="0">
                <a:ln>
                  <a:noFill/>
                </a:ln>
                <a:solidFill>
                  <a:srgbClr val="000000"/>
                </a:solidFill>
                <a:effectLst/>
                <a:uLnTx/>
                <a:uFillTx/>
                <a:latin typeface="Calibri"/>
              </a:rPr>
              <a:t>In March 2020, CMS temporarily waived the need to renew Medicaid coverage and states received a 6.2% financial boost to accommodate the increased enrollment. </a:t>
            </a:r>
            <a:endParaRPr lang="en-US" sz="2400" b="0" i="0" u="none" strike="noStrike" kern="0" cap="none" spc="0" normalizeH="0" baseline="0" noProof="0">
              <a:ln>
                <a:noFill/>
              </a:ln>
              <a:solidFill>
                <a:srgbClr val="000000"/>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0" cap="none" spc="0" normalizeH="0" baseline="0" noProof="0">
              <a:ln>
                <a:noFill/>
              </a:ln>
              <a:solidFill>
                <a:srgbClr val="000000"/>
              </a:solidFill>
              <a:effectLst/>
              <a:uLnTx/>
              <a:uFillTx/>
              <a:latin typeface="Calibri"/>
              <a:cs typeface="Calibri"/>
            </a:endParaRPr>
          </a:p>
          <a:p>
            <a:pPr marL="0" lvl="7" fontAlgn="base">
              <a:buFont typeface="Arial" panose="020B0604020202020204" pitchFamily="34" charset="0"/>
              <a:buChar char="•"/>
              <a:defRPr/>
            </a:pPr>
            <a:r>
              <a:rPr lang="en-US" sz="2400" kern="0">
                <a:solidFill>
                  <a:srgbClr val="000000"/>
                </a:solidFill>
                <a:latin typeface="Calibri"/>
              </a:rPr>
              <a:t> </a:t>
            </a:r>
            <a:r>
              <a:rPr kumimoji="0" lang="en-US" sz="2400" b="0" i="0" u="none" strike="noStrike" kern="0" cap="none" spc="0" normalizeH="0" baseline="0" noProof="0">
                <a:ln>
                  <a:noFill/>
                </a:ln>
                <a:solidFill>
                  <a:srgbClr val="000000"/>
                </a:solidFill>
                <a:effectLst/>
                <a:uLnTx/>
                <a:uFillTx/>
                <a:latin typeface="Calibri"/>
              </a:rPr>
              <a:t>Medicaid enrollment has increased ~20% since the start of the public health emergency – just over 300,000 District residents are now enrolled in Medicaid. </a:t>
            </a:r>
            <a:endParaRPr kumimoji="0" lang="en-US" sz="2400" b="0" i="0" u="none" strike="noStrike" kern="0" cap="none" spc="0" normalizeH="0" baseline="0" noProof="0">
              <a:ln>
                <a:noFill/>
              </a:ln>
              <a:solidFill>
                <a:srgbClr val="000000"/>
              </a:solidFill>
              <a:effectLst/>
              <a:uLnTx/>
              <a:uFillTx/>
              <a:latin typeface="Calibri"/>
              <a:cs typeface="Calibri"/>
            </a:endParaRPr>
          </a:p>
          <a:p>
            <a:pPr marL="0" marR="0" lvl="1"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a:rPr>
              <a:t>​</a:t>
            </a:r>
            <a:endParaRPr kumimoji="0" lang="en-US" sz="2400" b="0" i="0" u="none" strike="noStrike" kern="0" cap="none" spc="0" normalizeH="0" baseline="0" noProof="0">
              <a:ln>
                <a:noFill/>
              </a:ln>
              <a:solidFill>
                <a:srgbClr val="000000"/>
              </a:solidFill>
              <a:effectLst/>
              <a:uLnTx/>
              <a:uFillTx/>
              <a:latin typeface="Calibri"/>
              <a:cs typeface="Calibri"/>
            </a:endParaRPr>
          </a:p>
          <a:p>
            <a:pPr fontAlgn="base">
              <a:buFont typeface="Arial" panose="020B0604020202020204" pitchFamily="34" charset="0"/>
              <a:buChar char="•"/>
              <a:defRPr/>
            </a:pPr>
            <a:r>
              <a:rPr lang="en-US" sz="2400" kern="0">
                <a:solidFill>
                  <a:srgbClr val="000000"/>
                </a:solidFill>
                <a:latin typeface="Calibri"/>
              </a:rPr>
              <a:t> </a:t>
            </a:r>
            <a:r>
              <a:rPr kumimoji="0" lang="en-US" sz="2400" b="0" i="0" u="none" strike="noStrike" kern="0" cap="none" spc="0" normalizeH="0" baseline="0" noProof="0">
                <a:ln>
                  <a:noFill/>
                </a:ln>
                <a:solidFill>
                  <a:srgbClr val="000000"/>
                </a:solidFill>
                <a:effectLst/>
                <a:uLnTx/>
                <a:uFillTx/>
                <a:latin typeface="Calibri"/>
              </a:rPr>
              <a:t>At the end of 2022, Congress passed legislation ending the continuous eligibility requirement on March 31, 2023. ​</a:t>
            </a:r>
            <a:endParaRPr kumimoji="0" lang="en-US" sz="2400" b="0" i="0" u="none" strike="noStrike" kern="0" cap="none" spc="0" normalizeH="0" baseline="0" noProof="0">
              <a:ln>
                <a:noFill/>
              </a:ln>
              <a:solidFill>
                <a:srgbClr val="000000"/>
              </a:solidFill>
              <a:effectLst/>
              <a:uLnTx/>
              <a:uFillTx/>
              <a:latin typeface="Calibri"/>
              <a:cs typeface="Calibri"/>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0" cap="none" spc="0" normalizeH="0" baseline="0" noProof="0">
              <a:ln>
                <a:noFill/>
              </a:ln>
              <a:solidFill>
                <a:srgbClr val="000000"/>
              </a:solidFill>
              <a:effectLst/>
              <a:uLnTx/>
              <a:uFillTx/>
              <a:latin typeface="Calibri"/>
              <a:cs typeface="Calibri"/>
            </a:endParaRPr>
          </a:p>
          <a:p>
            <a:pPr fontAlgn="base">
              <a:buFont typeface="Arial" panose="020B0604020202020204" pitchFamily="34" charset="0"/>
              <a:buChar char="•"/>
              <a:defRPr/>
            </a:pPr>
            <a:r>
              <a:rPr lang="en-US" sz="2400" kern="0">
                <a:solidFill>
                  <a:srgbClr val="000000"/>
                </a:solidFill>
                <a:latin typeface="Calibri"/>
              </a:rPr>
              <a:t> </a:t>
            </a:r>
            <a:r>
              <a:rPr kumimoji="0" lang="en-US" sz="2400" b="0" i="0" u="none" strike="noStrike" kern="0" cap="none" spc="0" normalizeH="0" baseline="0" noProof="0">
                <a:ln>
                  <a:noFill/>
                </a:ln>
                <a:solidFill>
                  <a:srgbClr val="000000"/>
                </a:solidFill>
                <a:effectLst/>
                <a:uLnTx/>
                <a:uFillTx/>
                <a:latin typeface="Calibri"/>
              </a:rPr>
              <a:t> Therefore, the District</a:t>
            </a:r>
            <a:r>
              <a:rPr lang="en-US" sz="2400" kern="0">
                <a:solidFill>
                  <a:srgbClr val="000000"/>
                </a:solidFill>
                <a:latin typeface="Calibri"/>
              </a:rPr>
              <a:t> was required to restart</a:t>
            </a:r>
            <a:r>
              <a:rPr kumimoji="0" lang="en-US" sz="2400" b="0" i="0" u="none" strike="noStrike" kern="0" cap="none" spc="0" normalizeH="0" baseline="0" noProof="0">
                <a:ln>
                  <a:noFill/>
                </a:ln>
                <a:solidFill>
                  <a:srgbClr val="000000"/>
                </a:solidFill>
                <a:effectLst/>
                <a:uLnTx/>
                <a:uFillTx/>
                <a:latin typeface="Calibri"/>
              </a:rPr>
              <a:t> Medicaid eligibility </a:t>
            </a:r>
            <a:r>
              <a:rPr kumimoji="0" lang="en-US" sz="2400" b="1" i="0" u="none" strike="noStrike" kern="0" cap="none" spc="0" normalizeH="0" baseline="0" noProof="0">
                <a:ln>
                  <a:noFill/>
                </a:ln>
                <a:solidFill>
                  <a:srgbClr val="000000"/>
                </a:solidFill>
                <a:effectLst/>
                <a:uLnTx/>
                <a:uFillTx/>
                <a:latin typeface="Calibri"/>
              </a:rPr>
              <a:t>renewals April 1, 2023. </a:t>
            </a:r>
            <a:r>
              <a:rPr kumimoji="0" lang="en-US" sz="2400" b="0" i="0" u="none" strike="noStrike" kern="0" cap="none" spc="0" normalizeH="0" baseline="0" noProof="0">
                <a:ln>
                  <a:noFill/>
                </a:ln>
                <a:solidFill>
                  <a:srgbClr val="000000"/>
                </a:solidFill>
                <a:effectLst/>
                <a:uLnTx/>
                <a:uFillTx/>
                <a:latin typeface="Calibri"/>
              </a:rPr>
              <a:t>(Alliance and Immigrant Children’s Program renewals started in July 2022).</a:t>
            </a:r>
            <a:endParaRPr kumimoji="0" lang="en-US" sz="2000" b="1" i="0" u="none" strike="noStrike" kern="0" cap="none" spc="0" normalizeH="0" baseline="0" noProof="0">
              <a:ln>
                <a:noFill/>
              </a:ln>
              <a:solidFill>
                <a:srgbClr val="000000"/>
              </a:solidFill>
              <a:effectLst/>
              <a:uLnTx/>
              <a:uFillTx/>
              <a:latin typeface="Calibri"/>
            </a:endParaRPr>
          </a:p>
          <a:p>
            <a:pPr marL="0" marR="0" lvl="1"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srgbClr val="000000"/>
              </a:solidFill>
              <a:effectLst/>
              <a:uLnTx/>
              <a:uFillTx/>
              <a:latin typeface="Calibri"/>
            </a:endParaRPr>
          </a:p>
          <a:p>
            <a:pPr marL="0" marR="0" lvl="1" indent="0" algn="l" defTabSz="914400" rtl="0" eaLnBrk="1" fontAlgn="base"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a:cs typeface="Calibri"/>
            </a:endParaRPr>
          </a:p>
          <a:p>
            <a:pPr marL="12065" marR="0" lvl="0" indent="0" defTabSz="914400" eaLnBrk="1" fontAlgn="auto" latinLnBrk="0" hangingPunct="1">
              <a:lnSpc>
                <a:spcPct val="100000"/>
              </a:lnSpc>
              <a:spcBef>
                <a:spcPts val="95"/>
              </a:spcBef>
              <a:spcAft>
                <a:spcPts val="0"/>
              </a:spcAft>
              <a:buClr>
                <a:srgbClr val="0A1F64"/>
              </a:buClr>
              <a:buSzTx/>
              <a:buFontTx/>
              <a:buNone/>
              <a:tabLst>
                <a:tab pos="232410" algn="l"/>
              </a:tabLst>
              <a:defRPr/>
            </a:pPr>
            <a:endParaRPr kumimoji="0" sz="2000" b="0" i="0" u="none" strike="noStrike" kern="0" cap="none" spc="0" normalizeH="0" baseline="0" noProof="0">
              <a:ln>
                <a:noFill/>
              </a:ln>
              <a:solidFill>
                <a:sysClr val="windowText" lastClr="000000"/>
              </a:solidFill>
              <a:effectLst/>
              <a:uLnTx/>
              <a:uFillTx/>
              <a:latin typeface="Arial"/>
              <a:cs typeface="Arial"/>
            </a:endParaRPr>
          </a:p>
        </p:txBody>
      </p:sp>
      <p:pic>
        <p:nvPicPr>
          <p:cNvPr id="4" name="object 4"/>
          <p:cNvPicPr/>
          <p:nvPr/>
        </p:nvPicPr>
        <p:blipFill>
          <a:blip r:embed="rId3" cstate="print"/>
          <a:stretch>
            <a:fillRect/>
          </a:stretch>
        </p:blipFill>
        <p:spPr>
          <a:xfrm>
            <a:off x="10823510" y="134279"/>
            <a:ext cx="1336594" cy="737117"/>
          </a:xfrm>
          <a:prstGeom prst="rect">
            <a:avLst/>
          </a:prstGeom>
        </p:spPr>
      </p:pic>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2</a:t>
            </a:fld>
            <a:endParaRPr kumimoji="0" sz="900" b="0" i="0" u="none" strike="noStrike" kern="0" cap="none" spc="-5"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217251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44F378-F7F7-7F4C-85E2-2519BC4AE5C4}"/>
              </a:ext>
            </a:extLst>
          </p:cNvPr>
          <p:cNvSpPr>
            <a:spLocks noGrp="1"/>
          </p:cNvSpPr>
          <p:nvPr>
            <p:ph idx="1"/>
          </p:nvPr>
        </p:nvSpPr>
        <p:spPr>
          <a:xfrm>
            <a:off x="191153" y="1038516"/>
            <a:ext cx="11856163" cy="5066216"/>
          </a:xfrm>
        </p:spPr>
        <p:txBody>
          <a:bodyPr vert="horz" lIns="91440" tIns="45720" rIns="91440" bIns="45720" rtlCol="0" anchor="t">
            <a:normAutofit/>
          </a:bodyPr>
          <a:lstStyle/>
          <a:p>
            <a:r>
              <a:rPr lang="en-US" sz="2000" u="sng"/>
              <a:t>MAGI</a:t>
            </a:r>
            <a:r>
              <a:rPr lang="en-US" sz="2000"/>
              <a:t> Medicaid Beneficiaries  (adults 21-64), pregnant individuals,  children/youth(0-20), parents/caretaker relatives)</a:t>
            </a:r>
            <a:endParaRPr lang="en-US" sz="2000">
              <a:cs typeface="Calibri"/>
            </a:endParaRPr>
          </a:p>
          <a:p>
            <a:pPr lvl="1"/>
            <a:r>
              <a:rPr lang="en-US" sz="2000"/>
              <a:t>Passive renewal – Occurs at the end of the month prior to mailing of renewal packets. If passively renewed, beneficiaries receive a notice their coverage is renewed and there is no further action required.</a:t>
            </a:r>
            <a:endParaRPr lang="en-US" sz="2000">
              <a:cs typeface="Calibri"/>
            </a:endParaRPr>
          </a:p>
          <a:p>
            <a:pPr lvl="1"/>
            <a:r>
              <a:rPr lang="en-US" sz="2000"/>
              <a:t>First</a:t>
            </a:r>
            <a:r>
              <a:rPr lang="en-US" sz="2000">
                <a:ea typeface="+mn-lt"/>
                <a:cs typeface="+mn-lt"/>
              </a:rPr>
              <a:t> renewal notice is sent at the end of the month 60 days prior to certification end date.</a:t>
            </a:r>
            <a:endParaRPr lang="en-US" sz="2000">
              <a:cs typeface="Calibri"/>
            </a:endParaRPr>
          </a:p>
          <a:p>
            <a:pPr lvl="1"/>
            <a:r>
              <a:rPr lang="en-US" sz="2000">
                <a:ea typeface="+mn-lt"/>
                <a:cs typeface="+mn-lt"/>
              </a:rPr>
              <a:t>If renewal not received or there are outstanding verifications a second notice of pending termination is sent 30 days prior to certification end date with appeal rights information.</a:t>
            </a:r>
          </a:p>
          <a:p>
            <a:r>
              <a:rPr lang="en-US" sz="2000" u="sng"/>
              <a:t>Non-MAGI</a:t>
            </a:r>
            <a:r>
              <a:rPr lang="en-US" sz="2000"/>
              <a:t> Medicaid Beneficiaries (Age 65+, blind, or person with a disability, LTC/HCBS waiver participants, Qualified Medicare Beneficiaries) </a:t>
            </a:r>
            <a:endParaRPr lang="en-US" sz="2000">
              <a:cs typeface="Calibri"/>
            </a:endParaRPr>
          </a:p>
          <a:p>
            <a:pPr lvl="1"/>
            <a:r>
              <a:rPr lang="en-US" sz="2000"/>
              <a:t>First renewal notice is sent at the end of the month 90 days prior to certification end date.</a:t>
            </a:r>
            <a:endParaRPr lang="en-US" sz="2000">
              <a:cs typeface="Calibri"/>
            </a:endParaRPr>
          </a:p>
          <a:p>
            <a:pPr lvl="1"/>
            <a:r>
              <a:rPr lang="en-US" sz="2000"/>
              <a:t>If renewal not received or there are outstanding verifications a second notice of pending termination is sent 30 days prior to certification end date.</a:t>
            </a:r>
            <a:endParaRPr lang="en-US" sz="2000">
              <a:cs typeface="Calibri"/>
            </a:endParaRPr>
          </a:p>
          <a:p>
            <a:r>
              <a:rPr lang="en-US" sz="2000"/>
              <a:t>District Direct sample notices are available on the </a:t>
            </a:r>
            <a:r>
              <a:rPr lang="en-US" sz="2000">
                <a:hlinkClick r:id="rId2"/>
              </a:rPr>
              <a:t>DHCF Website.</a:t>
            </a:r>
            <a:endParaRPr lang="en-US" sz="2000">
              <a:cs typeface="Calibri"/>
              <a:hlinkClick r:id="" action="ppaction://noaction"/>
            </a:endParaRPr>
          </a:p>
          <a:p>
            <a:r>
              <a:rPr lang="en-US" sz="2000"/>
              <a:t>Medicaid renewal packages will have distinctive markings. </a:t>
            </a:r>
            <a:endParaRPr lang="en-US" sz="2000">
              <a:cs typeface="Calibri"/>
            </a:endParaRPr>
          </a:p>
        </p:txBody>
      </p:sp>
      <p:sp>
        <p:nvSpPr>
          <p:cNvPr id="6" name="object 2">
            <a:extLst>
              <a:ext uri="{FF2B5EF4-FFF2-40B4-BE49-F238E27FC236}">
                <a16:creationId xmlns:a16="http://schemas.microsoft.com/office/drawing/2014/main" id="{00A48526-ED2C-2F75-171D-7DE522CA3813}"/>
              </a:ext>
            </a:extLst>
          </p:cNvPr>
          <p:cNvSpPr txBox="1">
            <a:spLocks/>
          </p:cNvSpPr>
          <p:nvPr/>
        </p:nvSpPr>
        <p:spPr>
          <a:xfrm>
            <a:off x="1111781" y="71134"/>
            <a:ext cx="9729660" cy="381515"/>
          </a:xfrm>
          <a:prstGeom prst="rect">
            <a:avLst/>
          </a:prstGeom>
        </p:spPr>
        <p:txBody>
          <a:bodyPr vert="horz" wrap="square" lIns="0" tIns="12065" rIns="0" bIns="0" rtlCol="0" anchor="t">
            <a:spAutoFit/>
          </a:bodyPr>
          <a:lstStyle>
            <a:lvl1pPr>
              <a:defRPr sz="2200" b="1" i="0">
                <a:solidFill>
                  <a:schemeClr val="tx1"/>
                </a:solidFill>
                <a:latin typeface="Arial"/>
                <a:ea typeface="+mj-ea"/>
                <a:cs typeface="Arial"/>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lang="en-US" sz="2400" kern="0">
                <a:latin typeface="Calibri"/>
                <a:cs typeface="Arial Narrow"/>
              </a:rPr>
              <a:t>Passive Renewals &amp; Renewal Mailing Timelines</a:t>
            </a:r>
            <a:endParaRPr lang="en-US" sz="2400" b="1" i="0" u="none" strike="noStrike" kern="0" cap="none" spc="0" normalizeH="0" baseline="0" noProof="0">
              <a:ln>
                <a:noFill/>
              </a:ln>
              <a:effectLst/>
              <a:uLnTx/>
              <a:uFillTx/>
              <a:latin typeface="Calibri"/>
              <a:cs typeface="Arial Narrow"/>
            </a:endParaRPr>
          </a:p>
        </p:txBody>
      </p:sp>
    </p:spTree>
    <p:extLst>
      <p:ext uri="{BB962C8B-B14F-4D97-AF65-F5344CB8AC3E}">
        <p14:creationId xmlns:p14="http://schemas.microsoft.com/office/powerpoint/2010/main" val="2754346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194" y="239179"/>
            <a:ext cx="9601200" cy="381515"/>
          </a:xfrm>
          <a:prstGeom prst="rect">
            <a:avLst/>
          </a:prstGeom>
        </p:spPr>
        <p:txBody>
          <a:bodyPr vert="horz" wrap="square" lIns="0" tIns="12065" rIns="0" bIns="0" rtlCol="0" anchor="t">
            <a:spAutoFit/>
          </a:bodyPr>
          <a:lstStyle/>
          <a:p>
            <a:pPr marL="12700" algn="ctr">
              <a:spcBef>
                <a:spcPts val="95"/>
              </a:spcBef>
            </a:pPr>
            <a:r>
              <a:rPr lang="en-US" sz="2400">
                <a:cs typeface="Calibri Light"/>
              </a:rPr>
              <a:t>Look Out For An Envelope that Looks Like This!</a:t>
            </a:r>
            <a:endParaRPr lang="en-US"/>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a:lnSpc>
                <a:spcPts val="1425"/>
              </a:lnSpc>
            </a:pPr>
            <a:r>
              <a:rPr sz="1200">
                <a:solidFill>
                  <a:srgbClr val="FFFFFF"/>
                </a:solidFill>
                <a:latin typeface="Arial"/>
                <a:cs typeface="Arial"/>
              </a:rPr>
              <a:t>Government</a:t>
            </a:r>
            <a:r>
              <a:rPr sz="1200" spc="-40">
                <a:solidFill>
                  <a:srgbClr val="FFFFFF"/>
                </a:solidFill>
                <a:latin typeface="Arial"/>
                <a:cs typeface="Arial"/>
              </a:rPr>
              <a:t> </a:t>
            </a:r>
            <a:r>
              <a:rPr sz="1200">
                <a:solidFill>
                  <a:srgbClr val="FFFFFF"/>
                </a:solidFill>
                <a:latin typeface="Arial"/>
                <a:cs typeface="Arial"/>
              </a:rPr>
              <a:t>of</a:t>
            </a:r>
            <a:r>
              <a:rPr sz="1200" spc="-5">
                <a:solidFill>
                  <a:srgbClr val="FFFFFF"/>
                </a:solidFill>
                <a:latin typeface="Arial"/>
                <a:cs typeface="Arial"/>
              </a:rPr>
              <a:t> </a:t>
            </a:r>
            <a:r>
              <a:rPr sz="1200">
                <a:solidFill>
                  <a:srgbClr val="FFFFFF"/>
                </a:solidFill>
                <a:latin typeface="Arial"/>
                <a:cs typeface="Arial"/>
              </a:rPr>
              <a:t>the</a:t>
            </a:r>
            <a:r>
              <a:rPr sz="1200" spc="-25">
                <a:solidFill>
                  <a:srgbClr val="FFFFFF"/>
                </a:solidFill>
                <a:latin typeface="Arial"/>
                <a:cs typeface="Arial"/>
              </a:rPr>
              <a:t> </a:t>
            </a:r>
            <a:r>
              <a:rPr sz="1200">
                <a:solidFill>
                  <a:srgbClr val="FFFFFF"/>
                </a:solidFill>
                <a:latin typeface="Arial"/>
                <a:cs typeface="Arial"/>
              </a:rPr>
              <a:t>District</a:t>
            </a:r>
            <a:r>
              <a:rPr sz="1200" spc="10">
                <a:solidFill>
                  <a:srgbClr val="FFFFFF"/>
                </a:solidFill>
                <a:latin typeface="Arial"/>
                <a:cs typeface="Arial"/>
              </a:rPr>
              <a:t> </a:t>
            </a:r>
            <a:r>
              <a:rPr sz="1200">
                <a:solidFill>
                  <a:srgbClr val="FFFFFF"/>
                </a:solidFill>
                <a:latin typeface="Arial"/>
                <a:cs typeface="Arial"/>
              </a:rPr>
              <a:t>of</a:t>
            </a:r>
            <a:r>
              <a:rPr sz="1200" spc="-15">
                <a:solidFill>
                  <a:srgbClr val="FFFFFF"/>
                </a:solidFill>
                <a:latin typeface="Arial"/>
                <a:cs typeface="Arial"/>
              </a:rPr>
              <a:t> </a:t>
            </a:r>
            <a:r>
              <a:rPr sz="1200" spc="-10">
                <a:solidFill>
                  <a:srgbClr val="FFFFFF"/>
                </a:solidFill>
                <a:latin typeface="Arial"/>
                <a:cs typeface="Arial"/>
              </a:rPr>
              <a:t>Columbia</a:t>
            </a:r>
            <a:endParaRPr sz="1200">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425"/>
              </a:lnSpc>
            </a:pPr>
            <a:r>
              <a:t>Department</a:t>
            </a:r>
            <a:r>
              <a:rPr spc="-40"/>
              <a:t> </a:t>
            </a:r>
            <a:r>
              <a:t>of</a:t>
            </a:r>
            <a:r>
              <a:rPr spc="-15"/>
              <a:t> </a:t>
            </a:r>
            <a:r>
              <a:t>Health</a:t>
            </a:r>
            <a:r>
              <a:rPr spc="-25"/>
              <a:t> </a:t>
            </a:r>
            <a:r>
              <a:t>Care</a:t>
            </a:r>
            <a:r>
              <a:rPr spc="-15"/>
              <a:t> </a:t>
            </a:r>
            <a:r>
              <a:rPr spc="-10"/>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1430"/>
              </a:lnSpc>
            </a:pPr>
            <a:r>
              <a:t>For</a:t>
            </a:r>
            <a:r>
              <a:rPr spc="-25"/>
              <a:t> </a:t>
            </a:r>
            <a:r>
              <a:t>Official</a:t>
            </a:r>
            <a:r>
              <a:rPr spc="-40"/>
              <a:t> </a:t>
            </a:r>
            <a:r>
              <a:t>Government</a:t>
            </a:r>
            <a:r>
              <a:rPr spc="-50"/>
              <a:t> </a:t>
            </a:r>
            <a:r>
              <a:t>Use</a:t>
            </a:r>
            <a:r>
              <a:rPr spc="-20"/>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pc="-5" dirty="0"/>
              <a:t>4</a:t>
            </a:fld>
            <a:endParaRPr spc="-5"/>
          </a:p>
        </p:txBody>
      </p:sp>
      <p:pic>
        <p:nvPicPr>
          <p:cNvPr id="3" name="object 4">
            <a:extLst>
              <a:ext uri="{FF2B5EF4-FFF2-40B4-BE49-F238E27FC236}">
                <a16:creationId xmlns:a16="http://schemas.microsoft.com/office/drawing/2014/main" id="{0C7B16AF-F03F-0F4D-0036-A2A636CAD22D}"/>
              </a:ext>
            </a:extLst>
          </p:cNvPr>
          <p:cNvPicPr/>
          <p:nvPr/>
        </p:nvPicPr>
        <p:blipFill>
          <a:blip r:embed="rId2" cstate="print"/>
          <a:stretch>
            <a:fillRect/>
          </a:stretch>
        </p:blipFill>
        <p:spPr>
          <a:xfrm>
            <a:off x="10823510" y="134279"/>
            <a:ext cx="1336594" cy="737117"/>
          </a:xfrm>
          <a:prstGeom prst="rect">
            <a:avLst/>
          </a:prstGeom>
        </p:spPr>
      </p:pic>
      <p:pic>
        <p:nvPicPr>
          <p:cNvPr id="4" name="Picture 8" descr="envelope.jpg">
            <a:extLst>
              <a:ext uri="{FF2B5EF4-FFF2-40B4-BE49-F238E27FC236}">
                <a16:creationId xmlns:a16="http://schemas.microsoft.com/office/drawing/2014/main" id="{12DA81E4-AA08-43C2-2073-A803296EA376}"/>
              </a:ext>
            </a:extLst>
          </p:cNvPr>
          <p:cNvPicPr>
            <a:picLocks noChangeAspect="1"/>
          </p:cNvPicPr>
          <p:nvPr/>
        </p:nvPicPr>
        <p:blipFill>
          <a:blip r:embed="rId3"/>
          <a:stretch>
            <a:fillRect/>
          </a:stretch>
        </p:blipFill>
        <p:spPr>
          <a:xfrm>
            <a:off x="4724400" y="2854657"/>
            <a:ext cx="4183463" cy="1224049"/>
          </a:xfrm>
          <a:prstGeom prst="rect">
            <a:avLst/>
          </a:prstGeom>
        </p:spPr>
      </p:pic>
      <p:sp>
        <p:nvSpPr>
          <p:cNvPr id="10" name="TextBox 9">
            <a:extLst>
              <a:ext uri="{FF2B5EF4-FFF2-40B4-BE49-F238E27FC236}">
                <a16:creationId xmlns:a16="http://schemas.microsoft.com/office/drawing/2014/main" id="{699506B3-2E05-3CD9-84F6-30AD11E503DD}"/>
              </a:ext>
            </a:extLst>
          </p:cNvPr>
          <p:cNvSpPr txBox="1"/>
          <p:nvPr/>
        </p:nvSpPr>
        <p:spPr>
          <a:xfrm>
            <a:off x="105291" y="2455456"/>
            <a:ext cx="37052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u="sng">
                <a:solidFill>
                  <a:srgbClr val="00B050"/>
                </a:solidFill>
              </a:rPr>
              <a:t>Look for the green line here</a:t>
            </a:r>
            <a:endParaRPr lang="en-US" b="1">
              <a:solidFill>
                <a:srgbClr val="00B050"/>
              </a:solidFill>
            </a:endParaRPr>
          </a:p>
        </p:txBody>
      </p:sp>
      <p:sp>
        <p:nvSpPr>
          <p:cNvPr id="14" name="Rectangle: Rounded Corners 13">
            <a:extLst>
              <a:ext uri="{FF2B5EF4-FFF2-40B4-BE49-F238E27FC236}">
                <a16:creationId xmlns:a16="http://schemas.microsoft.com/office/drawing/2014/main" id="{18DE80AC-D98E-EDEC-FCE1-A1E8F0073254}"/>
              </a:ext>
            </a:extLst>
          </p:cNvPr>
          <p:cNvSpPr/>
          <p:nvPr/>
        </p:nvSpPr>
        <p:spPr>
          <a:xfrm>
            <a:off x="3690257" y="1567543"/>
            <a:ext cx="3907972" cy="22533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4">
            <a:extLst>
              <a:ext uri="{FF2B5EF4-FFF2-40B4-BE49-F238E27FC236}">
                <a16:creationId xmlns:a16="http://schemas.microsoft.com/office/drawing/2014/main" id="{0CE6CCE8-6D55-8585-FD26-C1EA0EBB1645}"/>
              </a:ext>
            </a:extLst>
          </p:cNvPr>
          <p:cNvPicPr>
            <a:picLocks noChangeAspect="1"/>
          </p:cNvPicPr>
          <p:nvPr/>
        </p:nvPicPr>
        <p:blipFill>
          <a:blip r:embed="rId4"/>
          <a:stretch>
            <a:fillRect/>
          </a:stretch>
        </p:blipFill>
        <p:spPr>
          <a:xfrm>
            <a:off x="3536006" y="1393725"/>
            <a:ext cx="5955664" cy="3808375"/>
          </a:xfrm>
          <a:prstGeom prst="rect">
            <a:avLst/>
          </a:prstGeom>
        </p:spPr>
      </p:pic>
      <p:pic>
        <p:nvPicPr>
          <p:cNvPr id="16" name="Picture 16">
            <a:extLst>
              <a:ext uri="{FF2B5EF4-FFF2-40B4-BE49-F238E27FC236}">
                <a16:creationId xmlns:a16="http://schemas.microsoft.com/office/drawing/2014/main" id="{CEA628F0-B642-7ABF-EDD1-B71E316CB2E6}"/>
              </a:ext>
            </a:extLst>
          </p:cNvPr>
          <p:cNvPicPr>
            <a:picLocks noChangeAspect="1"/>
          </p:cNvPicPr>
          <p:nvPr/>
        </p:nvPicPr>
        <p:blipFill rotWithShape="1">
          <a:blip r:embed="rId5"/>
          <a:srcRect l="2692" t="11614" r="3477" b="3685"/>
          <a:stretch/>
        </p:blipFill>
        <p:spPr>
          <a:xfrm>
            <a:off x="3513681" y="1389873"/>
            <a:ext cx="6035805" cy="3833620"/>
          </a:xfrm>
          <a:prstGeom prst="rect">
            <a:avLst/>
          </a:prstGeom>
        </p:spPr>
      </p:pic>
      <p:pic>
        <p:nvPicPr>
          <p:cNvPr id="11" name="Graphic 11" descr="Arrow Right with solid fill">
            <a:extLst>
              <a:ext uri="{FF2B5EF4-FFF2-40B4-BE49-F238E27FC236}">
                <a16:creationId xmlns:a16="http://schemas.microsoft.com/office/drawing/2014/main" id="{718F0951-9B53-8472-BD9C-6D059B29CC0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52704" y="2349544"/>
            <a:ext cx="949716" cy="820172"/>
          </a:xfrm>
          <a:prstGeom prst="rect">
            <a:avLst/>
          </a:prstGeom>
        </p:spPr>
      </p:pic>
    </p:spTree>
    <p:extLst>
      <p:ext uri="{BB962C8B-B14F-4D97-AF65-F5344CB8AC3E}">
        <p14:creationId xmlns:p14="http://schemas.microsoft.com/office/powerpoint/2010/main" val="117958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194" y="239179"/>
            <a:ext cx="9601200" cy="443070"/>
          </a:xfrm>
          <a:prstGeom prst="rect">
            <a:avLst/>
          </a:prstGeom>
        </p:spPr>
        <p:txBody>
          <a:bodyPr vert="horz" wrap="square" lIns="0" tIns="12065" rIns="0" bIns="0" rtlCol="0" anchor="t">
            <a:spAutoFit/>
          </a:bodyPr>
          <a:lstStyle/>
          <a:p>
            <a:pPr marL="12700" algn="ctr">
              <a:spcBef>
                <a:spcPts val="95"/>
              </a:spcBef>
            </a:pPr>
            <a:r>
              <a:rPr lang="en-US" sz="2800">
                <a:latin typeface="Calibri"/>
                <a:cs typeface="Calibri Light"/>
              </a:rPr>
              <a:t>Look Out For These Renewal Documents in the Mail!</a:t>
            </a:r>
            <a:endParaRPr lang="en-US" sz="2800">
              <a:latin typeface="Calibri"/>
            </a:endParaRPr>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5</a:t>
            </a:fld>
            <a:endParaRPr kumimoji="0" sz="900" b="0" i="0" u="none" strike="noStrike" kern="0" cap="none" spc="-5" normalizeH="0" baseline="0" noProof="0">
              <a:ln>
                <a:noFill/>
              </a:ln>
              <a:solidFill>
                <a:prstClr val="black"/>
              </a:solidFill>
              <a:effectLst/>
              <a:uLnTx/>
              <a:uFillTx/>
              <a:latin typeface="Arial"/>
              <a:cs typeface="Arial"/>
            </a:endParaRPr>
          </a:p>
        </p:txBody>
      </p:sp>
      <p:pic>
        <p:nvPicPr>
          <p:cNvPr id="3" name="object 4">
            <a:extLst>
              <a:ext uri="{FF2B5EF4-FFF2-40B4-BE49-F238E27FC236}">
                <a16:creationId xmlns:a16="http://schemas.microsoft.com/office/drawing/2014/main" id="{0C7B16AF-F03F-0F4D-0036-A2A636CAD22D}"/>
              </a:ext>
            </a:extLst>
          </p:cNvPr>
          <p:cNvPicPr/>
          <p:nvPr/>
        </p:nvPicPr>
        <p:blipFill>
          <a:blip r:embed="rId2" cstate="print"/>
          <a:stretch>
            <a:fillRect/>
          </a:stretch>
        </p:blipFill>
        <p:spPr>
          <a:xfrm>
            <a:off x="10823510" y="134279"/>
            <a:ext cx="1336594" cy="737117"/>
          </a:xfrm>
          <a:prstGeom prst="rect">
            <a:avLst/>
          </a:prstGeom>
        </p:spPr>
      </p:pic>
      <p:pic>
        <p:nvPicPr>
          <p:cNvPr id="4" name="Picture 8">
            <a:extLst>
              <a:ext uri="{FF2B5EF4-FFF2-40B4-BE49-F238E27FC236}">
                <a16:creationId xmlns:a16="http://schemas.microsoft.com/office/drawing/2014/main" id="{59274C51-A30F-627B-3848-8783BE0E6FE5}"/>
              </a:ext>
            </a:extLst>
          </p:cNvPr>
          <p:cNvPicPr>
            <a:picLocks noChangeAspect="1"/>
          </p:cNvPicPr>
          <p:nvPr/>
        </p:nvPicPr>
        <p:blipFill>
          <a:blip r:embed="rId3"/>
          <a:stretch>
            <a:fillRect/>
          </a:stretch>
        </p:blipFill>
        <p:spPr>
          <a:xfrm>
            <a:off x="944481" y="889965"/>
            <a:ext cx="10112540" cy="4977808"/>
          </a:xfrm>
          <a:prstGeom prst="rect">
            <a:avLst/>
          </a:prstGeom>
        </p:spPr>
      </p:pic>
    </p:spTree>
    <p:extLst>
      <p:ext uri="{BB962C8B-B14F-4D97-AF65-F5344CB8AC3E}">
        <p14:creationId xmlns:p14="http://schemas.microsoft.com/office/powerpoint/2010/main" val="131223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00A48526-ED2C-2F75-171D-7DE522CA3813}"/>
              </a:ext>
            </a:extLst>
          </p:cNvPr>
          <p:cNvSpPr txBox="1">
            <a:spLocks/>
          </p:cNvSpPr>
          <p:nvPr/>
        </p:nvSpPr>
        <p:spPr>
          <a:xfrm>
            <a:off x="1403287" y="71134"/>
            <a:ext cx="9162107" cy="381515"/>
          </a:xfrm>
          <a:prstGeom prst="rect">
            <a:avLst/>
          </a:prstGeom>
        </p:spPr>
        <p:txBody>
          <a:bodyPr vert="horz" wrap="square" lIns="0" tIns="12065" rIns="0" bIns="0" rtlCol="0" anchor="t">
            <a:spAutoFit/>
          </a:bodyPr>
          <a:lstStyle>
            <a:lvl1pPr>
              <a:defRPr sz="2200" b="1" i="0">
                <a:solidFill>
                  <a:schemeClr val="tx1"/>
                </a:solidFill>
                <a:latin typeface="Arial"/>
                <a:ea typeface="+mj-ea"/>
                <a:cs typeface="Arial"/>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lang="en-US" sz="2400" kern="0">
                <a:latin typeface="Calibri"/>
                <a:cs typeface="Arial Narrow"/>
              </a:rPr>
              <a:t>Renewal Grace Period to Reinstate Benefits</a:t>
            </a:r>
            <a:endParaRPr lang="en-US" sz="2400" b="1" i="0" u="none" strike="noStrike" kern="0" cap="none" spc="0" normalizeH="0" baseline="0" noProof="0">
              <a:ln>
                <a:noFill/>
              </a:ln>
              <a:effectLst/>
              <a:uLnTx/>
              <a:uFillTx/>
              <a:latin typeface="Calibri"/>
              <a:cs typeface="Arial Narrow"/>
            </a:endParaRPr>
          </a:p>
        </p:txBody>
      </p:sp>
      <p:sp>
        <p:nvSpPr>
          <p:cNvPr id="4" name="Content Placeholder 3">
            <a:extLst>
              <a:ext uri="{FF2B5EF4-FFF2-40B4-BE49-F238E27FC236}">
                <a16:creationId xmlns:a16="http://schemas.microsoft.com/office/drawing/2014/main" id="{ADE7EB74-C48F-713B-D04C-073B880FDA1B}"/>
              </a:ext>
            </a:extLst>
          </p:cNvPr>
          <p:cNvSpPr>
            <a:spLocks noGrp="1"/>
          </p:cNvSpPr>
          <p:nvPr>
            <p:ph idx="1"/>
          </p:nvPr>
        </p:nvSpPr>
        <p:spPr/>
        <p:txBody>
          <a:bodyPr>
            <a:normAutofit/>
          </a:bodyPr>
          <a:lstStyle/>
          <a:p>
            <a:r>
              <a:rPr lang="en-US" sz="2000"/>
              <a:t>Beneficiaries are given a 90-day grace period to renew Medicaid if they did not complete their renewal form prior to their certification end date.</a:t>
            </a:r>
          </a:p>
          <a:p>
            <a:pPr lvl="1"/>
            <a:r>
              <a:rPr lang="en-US" sz="1600"/>
              <a:t>Example:  The grace period for the June renewal cohorts ends 9/30/2023.</a:t>
            </a:r>
          </a:p>
          <a:p>
            <a:r>
              <a:rPr lang="en-US" sz="2000"/>
              <a:t>The grace period allows additional time for individuals who fail to recertify timely to submit their renewal.</a:t>
            </a:r>
          </a:p>
          <a:p>
            <a:r>
              <a:rPr lang="en-US" sz="2000"/>
              <a:t>If the beneficiary is determined eligible for continued coverage, coverage will retroactively go back to the beginning of the certification period.</a:t>
            </a:r>
          </a:p>
          <a:p>
            <a:pPr lvl="1"/>
            <a:r>
              <a:rPr lang="en-US" sz="1600"/>
              <a:t>Example:  Beneficiary certification ends June 30, 2023.  they turn in their renewal packet on August 3, 2023.  If still eligible, benefits will be reinstated back to July 1, 2023.</a:t>
            </a:r>
          </a:p>
          <a:p>
            <a:r>
              <a:rPr lang="en-US" sz="2000"/>
              <a:t>Individuals attempting to recertify their coverage after 90 days following their certification end date will be required to submit a new application.</a:t>
            </a:r>
          </a:p>
          <a:p>
            <a:pPr lvl="1"/>
            <a:r>
              <a:rPr lang="en-US" sz="1600"/>
              <a:t>The grace period for the June cohort ends 9/30/2023.  From 10/1/2023 and forward this cohort will be required to submit a new application to re-activate their benefits.</a:t>
            </a:r>
          </a:p>
        </p:txBody>
      </p:sp>
    </p:spTree>
    <p:extLst>
      <p:ext uri="{BB962C8B-B14F-4D97-AF65-F5344CB8AC3E}">
        <p14:creationId xmlns:p14="http://schemas.microsoft.com/office/powerpoint/2010/main" val="4173479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33194" y="211965"/>
            <a:ext cx="9601200" cy="504625"/>
          </a:xfrm>
          <a:prstGeom prst="rect">
            <a:avLst/>
          </a:prstGeom>
        </p:spPr>
        <p:txBody>
          <a:bodyPr vert="horz" wrap="square" lIns="0" tIns="12065" rIns="0" bIns="0" rtlCol="0" anchor="t">
            <a:spAutoFit/>
          </a:bodyPr>
          <a:lstStyle/>
          <a:p>
            <a:pPr marL="12700" algn="ctr">
              <a:spcBef>
                <a:spcPts val="95"/>
              </a:spcBef>
            </a:pPr>
            <a:r>
              <a:rPr lang="en-US" sz="3200">
                <a:latin typeface="Calibri"/>
                <a:cs typeface="Calibri Light"/>
              </a:rPr>
              <a:t>Completed Renewal Form Packet: Information Needed </a:t>
            </a:r>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7</a:t>
            </a:fld>
            <a:endParaRPr kumimoji="0" sz="900" b="0" i="0" u="none" strike="noStrike" kern="0" cap="none" spc="-5" normalizeH="0" baseline="0" noProof="0">
              <a:ln>
                <a:noFill/>
              </a:ln>
              <a:solidFill>
                <a:prstClr val="black"/>
              </a:solidFill>
              <a:effectLst/>
              <a:uLnTx/>
              <a:uFillTx/>
              <a:latin typeface="Arial"/>
              <a:cs typeface="Arial"/>
            </a:endParaRPr>
          </a:p>
        </p:txBody>
      </p:sp>
      <p:pic>
        <p:nvPicPr>
          <p:cNvPr id="3" name="object 4">
            <a:extLst>
              <a:ext uri="{FF2B5EF4-FFF2-40B4-BE49-F238E27FC236}">
                <a16:creationId xmlns:a16="http://schemas.microsoft.com/office/drawing/2014/main" id="{0C7B16AF-F03F-0F4D-0036-A2A636CAD22D}"/>
              </a:ext>
            </a:extLst>
          </p:cNvPr>
          <p:cNvPicPr/>
          <p:nvPr/>
        </p:nvPicPr>
        <p:blipFill>
          <a:blip r:embed="rId3" cstate="print"/>
          <a:stretch>
            <a:fillRect/>
          </a:stretch>
        </p:blipFill>
        <p:spPr>
          <a:xfrm>
            <a:off x="10823510" y="134279"/>
            <a:ext cx="1336594" cy="737117"/>
          </a:xfrm>
          <a:prstGeom prst="rect">
            <a:avLst/>
          </a:prstGeom>
        </p:spPr>
      </p:pic>
      <p:sp>
        <p:nvSpPr>
          <p:cNvPr id="9" name="TextBox 8">
            <a:extLst>
              <a:ext uri="{FF2B5EF4-FFF2-40B4-BE49-F238E27FC236}">
                <a16:creationId xmlns:a16="http://schemas.microsoft.com/office/drawing/2014/main" id="{40A93D5B-E5CA-2A2A-73F0-6B08F1138A1A}"/>
              </a:ext>
            </a:extLst>
          </p:cNvPr>
          <p:cNvSpPr txBox="1"/>
          <p:nvPr/>
        </p:nvSpPr>
        <p:spPr>
          <a:xfrm>
            <a:off x="406400" y="976296"/>
            <a:ext cx="10596033"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000" b="0" i="1" u="sng" strike="noStrike" kern="0" cap="none" spc="0" normalizeH="0" baseline="0" noProof="0" dirty="0">
                <a:ln>
                  <a:noFill/>
                </a:ln>
                <a:effectLst/>
                <a:uLnTx/>
                <a:uFillTx/>
                <a:latin typeface="Calibri"/>
                <a:cs typeface="Arial"/>
              </a:rPr>
              <a:t>The completed renewal contains:​</a:t>
            </a:r>
            <a:endParaRPr lang="en-US" sz="3000" b="0" i="1" u="sng" strike="noStrike" kern="0" cap="none" spc="0" normalizeH="0" baseline="0" noProof="0" dirty="0">
              <a:ln>
                <a:noFill/>
              </a:ln>
              <a:effectLst/>
              <a:uLnTx/>
              <a:uFillTx/>
              <a:latin typeface="Calibri"/>
              <a:cs typeface="Arial"/>
            </a:endParaRPr>
          </a:p>
          <a:p>
            <a:pPr marL="457200" indent="-457200">
              <a:buFont typeface="Arial"/>
              <a:buChar char="•"/>
              <a:defRPr/>
            </a:pPr>
            <a:endParaRPr lang="en-US" sz="3000" kern="0" dirty="0">
              <a:latin typeface="Calibri"/>
              <a:cs typeface="Arial"/>
            </a:endParaRPr>
          </a:p>
          <a:p>
            <a:pPr marL="457200" indent="-457200">
              <a:buFont typeface="Arial"/>
              <a:buChar char="•"/>
              <a:defRPr/>
            </a:pPr>
            <a:r>
              <a:rPr kumimoji="0" lang="en-US" sz="3000" b="0" i="0" u="none" strike="noStrike" kern="0" cap="none" spc="0" normalizeH="0" baseline="0" noProof="0" dirty="0">
                <a:ln>
                  <a:noFill/>
                </a:ln>
                <a:effectLst/>
                <a:uLnTx/>
                <a:uFillTx/>
                <a:latin typeface="Calibri"/>
                <a:cs typeface="Arial"/>
              </a:rPr>
              <a:t>Carefully reviewed answers to all questions on</a:t>
            </a:r>
            <a:r>
              <a:rPr lang="en-US" sz="3000" kern="0" dirty="0">
                <a:latin typeface="Calibri"/>
                <a:cs typeface="Arial"/>
              </a:rPr>
              <a:t> the </a:t>
            </a:r>
            <a:r>
              <a:rPr kumimoji="0" lang="en-US" sz="3000" b="0" i="0" u="none" strike="noStrike" kern="0" cap="none" spc="0" normalizeH="0" baseline="0" noProof="0" dirty="0">
                <a:ln>
                  <a:noFill/>
                </a:ln>
                <a:effectLst/>
                <a:uLnTx/>
                <a:uFillTx/>
                <a:latin typeface="Calibri"/>
                <a:cs typeface="Arial"/>
              </a:rPr>
              <a:t>renewal form. (Conversion renewal form, LTC supplemental</a:t>
            </a:r>
            <a:r>
              <a:rPr kumimoji="0" lang="en-US" sz="3000" b="0" i="0" u="none" strike="noStrike" kern="0" cap="none" spc="0" normalizeH="0" baseline="0" noProof="0">
                <a:ln>
                  <a:noFill/>
                </a:ln>
                <a:effectLst/>
                <a:uLnTx/>
                <a:uFillTx/>
                <a:latin typeface="Calibri"/>
                <a:cs typeface="Arial"/>
              </a:rPr>
              <a:t>, updated LOC)  </a:t>
            </a:r>
            <a:r>
              <a:rPr kumimoji="0" lang="en-US" sz="3000" b="0" i="0" u="none" strike="noStrike" kern="0" cap="none" spc="0" normalizeH="0" baseline="0" noProof="0" dirty="0">
                <a:ln>
                  <a:noFill/>
                </a:ln>
                <a:effectLst/>
                <a:uLnTx/>
                <a:uFillTx/>
                <a:latin typeface="Calibri"/>
                <a:cs typeface="Arial"/>
              </a:rPr>
              <a:t>​</a:t>
            </a:r>
            <a:endParaRPr lang="en-US" dirty="0"/>
          </a:p>
          <a:p>
            <a:pPr marL="457200" marR="0" lvl="4" indent="-457200" defTabSz="914400" rtl="0" eaLnBrk="1" fontAlgn="auto" latinLnBrk="0" hangingPunct="1">
              <a:lnSpc>
                <a:spcPct val="100000"/>
              </a:lnSpc>
              <a:spcBef>
                <a:spcPts val="0"/>
              </a:spcBef>
              <a:spcAft>
                <a:spcPts val="0"/>
              </a:spcAft>
              <a:buClrTx/>
              <a:buSzTx/>
              <a:buFont typeface="Arial"/>
              <a:buChar char="•"/>
              <a:tabLst/>
              <a:defRPr/>
            </a:pPr>
            <a:r>
              <a:rPr kumimoji="0" lang="en-US" sz="3000" b="0" i="0" u="none" strike="noStrike" kern="0" cap="none" spc="0" normalizeH="0" baseline="0" noProof="0" dirty="0">
                <a:ln>
                  <a:noFill/>
                </a:ln>
                <a:effectLst/>
                <a:uLnTx/>
                <a:uFillTx/>
                <a:latin typeface="Calibri"/>
                <a:cs typeface="Arial"/>
              </a:rPr>
              <a:t>A signature (wet, electronic, or telephonic signature)  ​</a:t>
            </a:r>
            <a:endParaRPr lang="en-US" sz="3000" b="0" i="0" u="none" strike="noStrike" kern="0" cap="none" spc="0" normalizeH="0" baseline="0" noProof="0" dirty="0">
              <a:ln>
                <a:noFill/>
              </a:ln>
              <a:effectLst/>
              <a:uLnTx/>
              <a:uFillTx/>
              <a:latin typeface="Calibri"/>
              <a:cs typeface="Arial"/>
            </a:endParaRPr>
          </a:p>
          <a:p>
            <a:pPr marL="457200" marR="0" lvl="4" indent="-457200" defTabSz="914400" rtl="0" eaLnBrk="1" fontAlgn="auto" latinLnBrk="0" hangingPunct="1">
              <a:lnSpc>
                <a:spcPct val="100000"/>
              </a:lnSpc>
              <a:spcBef>
                <a:spcPts val="0"/>
              </a:spcBef>
              <a:spcAft>
                <a:spcPts val="0"/>
              </a:spcAft>
              <a:buClrTx/>
              <a:buSzTx/>
              <a:buFont typeface="Arial"/>
              <a:buChar char="•"/>
              <a:tabLst/>
              <a:defRPr/>
            </a:pPr>
            <a:r>
              <a:rPr kumimoji="0" lang="en-US" sz="3000" b="0" i="0" u="none" strike="noStrike" kern="0" cap="none" spc="0" normalizeH="0" baseline="0" noProof="0" dirty="0">
                <a:ln>
                  <a:noFill/>
                </a:ln>
                <a:effectLst/>
                <a:uLnTx/>
                <a:uFillTx/>
                <a:latin typeface="Calibri"/>
                <a:cs typeface="Arial"/>
              </a:rPr>
              <a:t>A submission of current documentation of income and D.C. residency along with renewal form. ​</a:t>
            </a:r>
            <a:endParaRPr lang="en-US" sz="3000" b="0" i="0" u="none" strike="noStrike" kern="0" cap="none" spc="0" normalizeH="0" baseline="0" noProof="0" dirty="0">
              <a:ln>
                <a:noFill/>
              </a:ln>
              <a:effectLst/>
              <a:uLnTx/>
              <a:uFillTx/>
              <a:latin typeface="Calibri"/>
              <a:cs typeface="Arial"/>
            </a:endParaRPr>
          </a:p>
          <a:p>
            <a:pPr marL="0" marR="0" lvl="4" defTabSz="914400" rtl="0" eaLnBrk="1" fontAlgn="auto" latinLnBrk="0" hangingPunct="1">
              <a:lnSpc>
                <a:spcPct val="100000"/>
              </a:lnSpc>
              <a:spcBef>
                <a:spcPts val="0"/>
              </a:spcBef>
              <a:spcAft>
                <a:spcPts val="0"/>
              </a:spcAft>
              <a:buClrTx/>
              <a:buSzTx/>
              <a:tabLst/>
              <a:defRPr/>
            </a:pPr>
            <a:endParaRPr kumimoji="0" lang="en-US" sz="3200" b="0" i="0" u="none" strike="noStrike" kern="0" cap="none" spc="0" normalizeH="0" baseline="0" noProof="0" dirty="0">
              <a:ln>
                <a:noFill/>
              </a:ln>
              <a:solidFill>
                <a:sysClr val="windowText" lastClr="000000"/>
              </a:solidFill>
              <a:effectLst/>
              <a:uLnTx/>
              <a:uFillTx/>
              <a:latin typeface="Calibri"/>
              <a:cs typeface="Arial"/>
            </a:endParaRPr>
          </a:p>
        </p:txBody>
      </p:sp>
    </p:spTree>
    <p:extLst>
      <p:ext uri="{BB962C8B-B14F-4D97-AF65-F5344CB8AC3E}">
        <p14:creationId xmlns:p14="http://schemas.microsoft.com/office/powerpoint/2010/main" val="187598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6190" y="241074"/>
            <a:ext cx="9817320" cy="873957"/>
          </a:xfrm>
          <a:prstGeom prst="rect">
            <a:avLst/>
          </a:prstGeom>
        </p:spPr>
        <p:txBody>
          <a:bodyPr vert="horz" wrap="square" lIns="0" tIns="12065" rIns="0" bIns="0" rtlCol="0" anchor="t">
            <a:spAutoFit/>
          </a:bodyPr>
          <a:lstStyle/>
          <a:p>
            <a:pPr marL="12700" algn="ctr">
              <a:spcBef>
                <a:spcPts val="95"/>
              </a:spcBef>
            </a:pPr>
            <a:r>
              <a:rPr lang="en-US" sz="2800">
                <a:latin typeface="Calibri"/>
              </a:rPr>
              <a:t>Current income must be verified at renewal: </a:t>
            </a:r>
            <a:br>
              <a:rPr lang="en-US" sz="2800">
                <a:latin typeface="Calibri"/>
              </a:rPr>
            </a:br>
            <a:r>
              <a:rPr lang="en-US" sz="2800">
                <a:latin typeface="Calibri"/>
              </a:rPr>
              <a:t>Types of documents that are acceptable verifications of income</a:t>
            </a:r>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8</a:t>
            </a:fld>
            <a:endParaRPr kumimoji="0" sz="900" b="0" i="0" u="none" strike="noStrike" kern="0" cap="none" spc="-5" normalizeH="0" baseline="0" noProof="0">
              <a:ln>
                <a:noFill/>
              </a:ln>
              <a:solidFill>
                <a:prstClr val="black"/>
              </a:solidFill>
              <a:effectLst/>
              <a:uLnTx/>
              <a:uFillTx/>
              <a:latin typeface="Arial"/>
              <a:cs typeface="Arial"/>
            </a:endParaRPr>
          </a:p>
        </p:txBody>
      </p:sp>
      <p:pic>
        <p:nvPicPr>
          <p:cNvPr id="3" name="object 4">
            <a:extLst>
              <a:ext uri="{FF2B5EF4-FFF2-40B4-BE49-F238E27FC236}">
                <a16:creationId xmlns:a16="http://schemas.microsoft.com/office/drawing/2014/main" id="{0C7B16AF-F03F-0F4D-0036-A2A636CAD22D}"/>
              </a:ext>
            </a:extLst>
          </p:cNvPr>
          <p:cNvPicPr/>
          <p:nvPr/>
        </p:nvPicPr>
        <p:blipFill>
          <a:blip r:embed="rId2" cstate="print"/>
          <a:stretch>
            <a:fillRect/>
          </a:stretch>
        </p:blipFill>
        <p:spPr>
          <a:xfrm>
            <a:off x="10823510" y="134279"/>
            <a:ext cx="1336594" cy="737117"/>
          </a:xfrm>
          <a:prstGeom prst="rect">
            <a:avLst/>
          </a:prstGeom>
        </p:spPr>
      </p:pic>
      <p:sp>
        <p:nvSpPr>
          <p:cNvPr id="9" name="TextBox 8">
            <a:extLst>
              <a:ext uri="{FF2B5EF4-FFF2-40B4-BE49-F238E27FC236}">
                <a16:creationId xmlns:a16="http://schemas.microsoft.com/office/drawing/2014/main" id="{40A93D5B-E5CA-2A2A-73F0-6B08F1138A1A}"/>
              </a:ext>
            </a:extLst>
          </p:cNvPr>
          <p:cNvSpPr txBox="1"/>
          <p:nvPr/>
        </p:nvSpPr>
        <p:spPr>
          <a:xfrm>
            <a:off x="406401" y="1327150"/>
            <a:ext cx="1115695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sng" strike="noStrike" kern="0" cap="none" spc="0" normalizeH="0" baseline="0" noProof="0">
                <a:ln>
                  <a:noFill/>
                </a:ln>
                <a:effectLst/>
                <a:uLnTx/>
                <a:uFillTx/>
                <a:latin typeface="Calibri"/>
                <a:ea typeface="Arial"/>
                <a:cs typeface="Arial"/>
              </a:rPr>
              <a:t>The following types of documents can be used to verify income:​</a:t>
            </a:r>
          </a:p>
          <a:p>
            <a:pPr marL="800100" marR="0" lvl="2" indent="-342900"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0" cap="none" spc="0" normalizeH="0" baseline="0" noProof="0">
                <a:ln>
                  <a:noFill/>
                </a:ln>
                <a:effectLst/>
                <a:uLnTx/>
                <a:uFillTx/>
                <a:latin typeface="Calibri"/>
                <a:ea typeface="Arial"/>
                <a:cs typeface="Arial"/>
              </a:rPr>
              <a:t>Recent pay stubs(four weekly, two bi-weekly, or one monthly);​</a:t>
            </a:r>
            <a:endParaRPr lang="en-US" sz="2400" b="0" i="0" u="none" strike="noStrike" kern="0" cap="none" spc="0" normalizeH="0" baseline="0" noProof="0">
              <a:ln>
                <a:noFill/>
              </a:ln>
              <a:effectLst/>
              <a:uLnTx/>
              <a:uFillTx/>
              <a:latin typeface="Calibri"/>
              <a:ea typeface="Arial"/>
              <a:cs typeface="Arial"/>
            </a:endParaRPr>
          </a:p>
          <a:p>
            <a:pPr marL="800100" marR="0" lvl="2" indent="-342900"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0" cap="none" spc="0" normalizeH="0" baseline="0" noProof="0">
                <a:ln>
                  <a:noFill/>
                </a:ln>
                <a:effectLst/>
                <a:uLnTx/>
                <a:uFillTx/>
                <a:latin typeface="Calibri"/>
                <a:ea typeface="Arial"/>
                <a:cs typeface="Arial"/>
              </a:rPr>
              <a:t>Completed employer verification form;​</a:t>
            </a:r>
            <a:endParaRPr lang="en-US" sz="2400" b="0" i="0" u="none" strike="noStrike" kern="0" cap="none" spc="0" normalizeH="0" baseline="0" noProof="0">
              <a:ln>
                <a:noFill/>
              </a:ln>
              <a:effectLst/>
              <a:uLnTx/>
              <a:uFillTx/>
              <a:latin typeface="Calibri"/>
              <a:ea typeface="Arial"/>
              <a:cs typeface="Arial"/>
            </a:endParaRPr>
          </a:p>
          <a:p>
            <a:pPr marL="800100" lvl="2" indent="-342900">
              <a:buFont typeface="Arial"/>
              <a:buChar char="•"/>
              <a:defRPr/>
            </a:pPr>
            <a:r>
              <a:rPr kumimoji="0" lang="en-US" sz="2400" b="0" i="0" u="none" strike="noStrike" kern="0" cap="none" spc="0" normalizeH="0" baseline="0" noProof="0">
                <a:ln>
                  <a:noFill/>
                </a:ln>
                <a:effectLst/>
                <a:uLnTx/>
                <a:uFillTx/>
                <a:latin typeface="Calibri"/>
                <a:ea typeface="Arial"/>
                <a:cs typeface="Arial"/>
              </a:rPr>
              <a:t>Statement showing retirement income, disability income, workers compensation income or pension statement</a:t>
            </a:r>
            <a:r>
              <a:rPr lang="en-US" sz="2400" kern="0">
                <a:latin typeface="Calibri"/>
                <a:ea typeface="Arial"/>
                <a:cs typeface="Arial"/>
              </a:rPr>
              <a:t>, social security benefits; </a:t>
            </a:r>
            <a:endParaRPr lang="en-US" sz="2400" b="0" i="0" u="none" strike="noStrike" kern="0" cap="none" spc="0" normalizeH="0" baseline="0" noProof="0">
              <a:ln>
                <a:noFill/>
              </a:ln>
              <a:effectLst/>
              <a:uLnTx/>
              <a:uFillTx/>
              <a:latin typeface="Calibri"/>
              <a:ea typeface="Arial"/>
              <a:cs typeface="Arial"/>
            </a:endParaRPr>
          </a:p>
          <a:p>
            <a:pPr marL="800100" marR="0" lvl="2" indent="-342900"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0" cap="none" spc="0" normalizeH="0" baseline="0" noProof="0">
                <a:ln>
                  <a:noFill/>
                </a:ln>
                <a:effectLst/>
                <a:uLnTx/>
                <a:uFillTx/>
                <a:latin typeface="Calibri"/>
                <a:ea typeface="Arial"/>
                <a:cs typeface="Arial"/>
              </a:rPr>
              <a:t>Paper, electronic, or telephonic documentation;​</a:t>
            </a:r>
            <a:endParaRPr lang="en-US" sz="2400" b="0" i="0" u="none" strike="noStrike" kern="0" cap="none" spc="0" normalizeH="0" baseline="0" noProof="0">
              <a:ln>
                <a:noFill/>
              </a:ln>
              <a:effectLst/>
              <a:uLnTx/>
              <a:uFillTx/>
              <a:latin typeface="Calibri"/>
              <a:ea typeface="Arial"/>
              <a:cs typeface="Arial"/>
            </a:endParaRPr>
          </a:p>
          <a:p>
            <a:pPr marL="800100" marR="0" lvl="2" indent="-342900" defTabSz="9144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0" cap="none" spc="0" normalizeH="0" baseline="0" noProof="0">
                <a:ln>
                  <a:noFill/>
                </a:ln>
                <a:effectLst/>
                <a:uLnTx/>
                <a:uFillTx/>
                <a:latin typeface="Calibri"/>
                <a:ea typeface="Arial"/>
                <a:cs typeface="Arial"/>
              </a:rPr>
              <a:t>A written statement which explains the discrepancy if other documentation is not available.​</a:t>
            </a:r>
            <a:endParaRPr lang="en-US" sz="2400" b="0" i="0" u="none" strike="noStrike" kern="0" cap="none" spc="0" normalizeH="0" baseline="0" noProof="0">
              <a:ln>
                <a:noFill/>
              </a:ln>
              <a:effectLst/>
              <a:uLnTx/>
              <a:uFillTx/>
              <a:latin typeface="Calibri"/>
              <a:ea typeface="Arial"/>
              <a:cs typeface="Arial"/>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Times New Roman"/>
              <a:cs typeface="Arial"/>
            </a:endParaRPr>
          </a:p>
        </p:txBody>
      </p:sp>
    </p:spTree>
    <p:extLst>
      <p:ext uri="{BB962C8B-B14F-4D97-AF65-F5344CB8AC3E}">
        <p14:creationId xmlns:p14="http://schemas.microsoft.com/office/powerpoint/2010/main" val="207427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194" y="239179"/>
            <a:ext cx="9601200" cy="750847"/>
          </a:xfrm>
          <a:prstGeom prst="rect">
            <a:avLst/>
          </a:prstGeom>
        </p:spPr>
        <p:txBody>
          <a:bodyPr vert="horz" wrap="square" lIns="0" tIns="12065" rIns="0" bIns="0" rtlCol="0" anchor="t">
            <a:spAutoFit/>
          </a:bodyPr>
          <a:lstStyle/>
          <a:p>
            <a:pPr marL="12700" algn="ctr">
              <a:spcBef>
                <a:spcPts val="95"/>
              </a:spcBef>
            </a:pPr>
            <a:br>
              <a:rPr lang="en-US" sz="2400" b="0"/>
            </a:br>
            <a:endParaRPr lang="en-US" sz="2400">
              <a:latin typeface="Times New Roman"/>
              <a:cs typeface="Times New Roman"/>
            </a:endParaRPr>
          </a:p>
        </p:txBody>
      </p:sp>
      <p:sp>
        <p:nvSpPr>
          <p:cNvPr id="5" name="object 5"/>
          <p:cNvSpPr txBox="1"/>
          <p:nvPr/>
        </p:nvSpPr>
        <p:spPr>
          <a:xfrm>
            <a:off x="406400" y="6231848"/>
            <a:ext cx="2650490" cy="196215"/>
          </a:xfrm>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Government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2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District</a:t>
            </a:r>
            <a:r>
              <a:rPr kumimoji="0" sz="1200" b="0" i="0" u="none" strike="noStrike" kern="0" cap="none" spc="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15"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Columbia</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25"/>
              </a:lnSpc>
              <a:spcBef>
                <a:spcPts val="0"/>
              </a:spcBef>
              <a:spcAft>
                <a:spcPts val="0"/>
              </a:spcAft>
              <a:buClrTx/>
              <a:buSzTx/>
              <a:buFontTx/>
              <a:buNone/>
              <a:tabLst/>
              <a:defRPr/>
            </a:pPr>
            <a:r>
              <a:rPr kumimoji="0" sz="1200" b="0" i="0" u="none" strike="noStrike" kern="0" cap="none" spc="0" normalizeH="0" baseline="0" noProof="0">
                <a:ln>
                  <a:noFill/>
                </a:ln>
                <a:solidFill>
                  <a:prstClr val="white"/>
                </a:solidFill>
                <a:effectLst/>
                <a:uLnTx/>
                <a:uFillTx/>
                <a:latin typeface="Arial"/>
                <a:cs typeface="Arial"/>
              </a:rPr>
              <a:t>Department</a:t>
            </a:r>
            <a:r>
              <a:rPr kumimoji="0" sz="1200" b="0" i="0" u="none" strike="noStrike" kern="0" cap="none" spc="-40"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of</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Health</a:t>
            </a:r>
            <a:r>
              <a:rPr kumimoji="0" sz="1200" b="0" i="0" u="none" strike="noStrike" kern="0" cap="none" spc="-25" normalizeH="0" baseline="0" noProof="0">
                <a:ln>
                  <a:noFill/>
                </a:ln>
                <a:solidFill>
                  <a:prstClr val="white"/>
                </a:solidFill>
                <a:effectLst/>
                <a:uLnTx/>
                <a:uFillTx/>
                <a:latin typeface="Arial"/>
                <a:cs typeface="Arial"/>
              </a:rPr>
              <a:t> </a:t>
            </a:r>
            <a:r>
              <a:rPr kumimoji="0" sz="1200" b="0" i="0" u="none" strike="noStrike" kern="0" cap="none" spc="0" normalizeH="0" baseline="0" noProof="0">
                <a:ln>
                  <a:noFill/>
                </a:ln>
                <a:solidFill>
                  <a:prstClr val="white"/>
                </a:solidFill>
                <a:effectLst/>
                <a:uLnTx/>
                <a:uFillTx/>
                <a:latin typeface="Arial"/>
                <a:cs typeface="Arial"/>
              </a:rPr>
              <a:t>Care</a:t>
            </a:r>
            <a:r>
              <a:rPr kumimoji="0" sz="1200" b="0" i="0" u="none" strike="noStrike" kern="0" cap="none" spc="-15" normalizeH="0" baseline="0" noProof="0">
                <a:ln>
                  <a:noFill/>
                </a:ln>
                <a:solidFill>
                  <a:prstClr val="white"/>
                </a:solidFill>
                <a:effectLst/>
                <a:uLnTx/>
                <a:uFillTx/>
                <a:latin typeface="Arial"/>
                <a:cs typeface="Arial"/>
              </a:rPr>
              <a:t> </a:t>
            </a:r>
            <a:r>
              <a:rPr kumimoji="0" sz="1200" b="0" i="0" u="none" strike="noStrike" kern="0" cap="none" spc="-10" normalizeH="0" baseline="0" noProof="0">
                <a:ln>
                  <a:noFill/>
                </a:ln>
                <a:solidFill>
                  <a:prstClr val="white"/>
                </a:solidFill>
                <a:effectLst/>
                <a:uLnTx/>
                <a:uFillTx/>
                <a:latin typeface="Arial"/>
                <a:cs typeface="Arial"/>
              </a:rPr>
              <a:t>Finance</a:t>
            </a: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marR="0" lvl="0" indent="0" defTabSz="914400" eaLnBrk="1" fontAlgn="auto" latinLnBrk="0" hangingPunct="1">
              <a:lnSpc>
                <a:spcPts val="1430"/>
              </a:lnSpc>
              <a:spcBef>
                <a:spcPts val="0"/>
              </a:spcBef>
              <a:spcAft>
                <a:spcPts val="0"/>
              </a:spcAft>
              <a:buClrTx/>
              <a:buSzTx/>
              <a:buFontTx/>
              <a:buNone/>
              <a:tabLst/>
              <a:defRPr/>
            </a:pPr>
            <a:r>
              <a:rPr kumimoji="0" sz="1200" b="0" i="0" u="none" strike="noStrike" kern="0" cap="none" spc="0" normalizeH="0" baseline="0" noProof="0">
                <a:ln>
                  <a:noFill/>
                </a:ln>
                <a:solidFill>
                  <a:prstClr val="black"/>
                </a:solidFill>
                <a:effectLst/>
                <a:uLnTx/>
                <a:uFillTx/>
                <a:latin typeface="Arial"/>
                <a:cs typeface="Arial"/>
              </a:rPr>
              <a:t>For</a:t>
            </a:r>
            <a:r>
              <a:rPr kumimoji="0" sz="1200" b="0" i="0" u="none" strike="noStrike" kern="0" cap="none" spc="-25"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Official</a:t>
            </a:r>
            <a:r>
              <a:rPr kumimoji="0" sz="1200" b="0" i="0" u="none" strike="noStrike" kern="0" cap="none" spc="-4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Government</a:t>
            </a:r>
            <a:r>
              <a:rPr kumimoji="0" sz="1200" b="0" i="0" u="none" strike="noStrike" kern="0" cap="none" spc="-50" normalizeH="0" baseline="0" noProof="0">
                <a:ln>
                  <a:noFill/>
                </a:ln>
                <a:solidFill>
                  <a:prstClr val="black"/>
                </a:solidFill>
                <a:effectLst/>
                <a:uLnTx/>
                <a:uFillTx/>
                <a:latin typeface="Arial"/>
                <a:cs typeface="Arial"/>
              </a:rPr>
              <a:t> </a:t>
            </a:r>
            <a:r>
              <a:rPr kumimoji="0" sz="1200" b="0" i="0" u="none" strike="noStrike" kern="0" cap="none" spc="0" normalizeH="0" baseline="0" noProof="0">
                <a:ln>
                  <a:noFill/>
                </a:ln>
                <a:solidFill>
                  <a:prstClr val="black"/>
                </a:solidFill>
                <a:effectLst/>
                <a:uLnTx/>
                <a:uFillTx/>
                <a:latin typeface="Arial"/>
                <a:cs typeface="Arial"/>
              </a:rPr>
              <a:t>Use</a:t>
            </a:r>
            <a:r>
              <a:rPr kumimoji="0" sz="1200" b="0" i="0" u="none" strike="noStrike" kern="0" cap="none" spc="-20" normalizeH="0" baseline="0" noProof="0">
                <a:ln>
                  <a:noFill/>
                </a:ln>
                <a:solidFill>
                  <a:prstClr val="black"/>
                </a:solidFill>
                <a:effectLst/>
                <a:uLnTx/>
                <a:uFillTx/>
                <a:latin typeface="Arial"/>
                <a:cs typeface="Arial"/>
              </a:rPr>
              <a:t> Only</a:t>
            </a: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marR="0" lvl="0" indent="0" defTabSz="914400" eaLnBrk="1" fontAlgn="auto" latinLnBrk="0" hangingPunct="1">
              <a:lnSpc>
                <a:spcPct val="100000"/>
              </a:lnSpc>
              <a:spcBef>
                <a:spcPts val="15"/>
              </a:spcBef>
              <a:spcAft>
                <a:spcPts val="0"/>
              </a:spcAft>
              <a:buClrTx/>
              <a:buSzTx/>
              <a:buFontTx/>
              <a:buNone/>
              <a:tabLst/>
              <a:defRPr/>
            </a:pPr>
            <a:fld id="{81D60167-4931-47E6-BA6A-407CBD079E47}" type="slidenum">
              <a:rPr kumimoji="0" sz="900" b="0" i="0" u="none" strike="noStrike" kern="0" cap="none" spc="-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15"/>
                </a:spcBef>
                <a:spcAft>
                  <a:spcPts val="0"/>
                </a:spcAft>
                <a:buClrTx/>
                <a:buSzTx/>
                <a:buFontTx/>
                <a:buNone/>
                <a:tabLst/>
                <a:defRPr/>
              </a:pPr>
              <a:t>9</a:t>
            </a:fld>
            <a:endParaRPr kumimoji="0" sz="900" b="0" i="0" u="none" strike="noStrike" kern="0" cap="none" spc="-5" normalizeH="0" baseline="0" noProof="0">
              <a:ln>
                <a:noFill/>
              </a:ln>
              <a:solidFill>
                <a:prstClr val="black"/>
              </a:solidFill>
              <a:effectLst/>
              <a:uLnTx/>
              <a:uFillTx/>
              <a:latin typeface="Arial"/>
              <a:cs typeface="Arial"/>
            </a:endParaRPr>
          </a:p>
        </p:txBody>
      </p:sp>
      <p:pic>
        <p:nvPicPr>
          <p:cNvPr id="3" name="object 4">
            <a:extLst>
              <a:ext uri="{FF2B5EF4-FFF2-40B4-BE49-F238E27FC236}">
                <a16:creationId xmlns:a16="http://schemas.microsoft.com/office/drawing/2014/main" id="{0C7B16AF-F03F-0F4D-0036-A2A636CAD22D}"/>
              </a:ext>
            </a:extLst>
          </p:cNvPr>
          <p:cNvPicPr/>
          <p:nvPr/>
        </p:nvPicPr>
        <p:blipFill>
          <a:blip r:embed="rId2" cstate="print"/>
          <a:stretch>
            <a:fillRect/>
          </a:stretch>
        </p:blipFill>
        <p:spPr>
          <a:xfrm>
            <a:off x="10823510" y="134279"/>
            <a:ext cx="1336594" cy="737117"/>
          </a:xfrm>
          <a:prstGeom prst="rect">
            <a:avLst/>
          </a:prstGeom>
        </p:spPr>
      </p:pic>
      <p:sp>
        <p:nvSpPr>
          <p:cNvPr id="9" name="TextBox 8">
            <a:extLst>
              <a:ext uri="{FF2B5EF4-FFF2-40B4-BE49-F238E27FC236}">
                <a16:creationId xmlns:a16="http://schemas.microsoft.com/office/drawing/2014/main" id="{40A93D5B-E5CA-2A2A-73F0-6B08F1138A1A}"/>
              </a:ext>
            </a:extLst>
          </p:cNvPr>
          <p:cNvSpPr txBox="1"/>
          <p:nvPr/>
        </p:nvSpPr>
        <p:spPr>
          <a:xfrm>
            <a:off x="315686" y="1262384"/>
            <a:ext cx="10723033"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200" b="0" i="1" u="sng" strike="noStrike" kern="0" cap="none" spc="0" normalizeH="0" baseline="0" noProof="0">
                <a:ln>
                  <a:noFill/>
                </a:ln>
                <a:effectLst/>
                <a:uLnTx/>
                <a:uFillTx/>
                <a:latin typeface="Calibri"/>
                <a:cs typeface="Times New Roman"/>
              </a:rPr>
              <a:t>The following types of documents can be used to verify residency:</a:t>
            </a:r>
            <a:endParaRPr kumimoji="0" lang="en-US" sz="2200" b="0" i="1" u="sng" strike="noStrike" kern="0" cap="none" spc="0" normalizeH="0" baseline="0" noProof="0">
              <a:ln>
                <a:noFill/>
              </a:ln>
              <a:effectLst/>
              <a:uLnTx/>
              <a:uFillTx/>
              <a:latin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An active lease agreement, certified deed, or mortgage statement with a District and their name;</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Phone or Utility bill within the past 2 months;</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D.C. Voter Registration Card;</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Non-expired D.C. motor vehicle registration or D.C. DMV identification card;</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Cancelled check or receipt of mortgage or rental payments within the past 2 months;</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Utility bills and payment receipts with a D.C. address within the past 2 months;</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Non-expired automobile insurance statement with a D.C. residency address;</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D.C. One Card; or</a:t>
            </a:r>
            <a:endParaRPr lang="en-US" sz="2200" b="0" i="0" u="none" strike="noStrike" kern="0" cap="none" spc="0" normalizeH="0" baseline="0" noProof="0">
              <a:ln>
                <a:noFill/>
              </a:ln>
              <a:effectLst/>
              <a:uLnTx/>
              <a:uFillTx/>
              <a:latin typeface="Calibri"/>
              <a:cs typeface="Calibri"/>
            </a:endParaRPr>
          </a:p>
          <a:p>
            <a:pPr marL="800100" marR="0" lvl="1" indent="-342900" algn="l" defTabSz="914400" eaLnBrk="1" fontAlgn="auto" latinLnBrk="0" hangingPunct="1">
              <a:lnSpc>
                <a:spcPct val="100000"/>
              </a:lnSpc>
              <a:spcBef>
                <a:spcPts val="0"/>
              </a:spcBef>
              <a:spcAft>
                <a:spcPts val="0"/>
              </a:spcAft>
              <a:buClrTx/>
              <a:buSzTx/>
              <a:buFont typeface="Arial"/>
              <a:buChar char="•"/>
              <a:tabLst/>
              <a:defRPr/>
            </a:pPr>
            <a:r>
              <a:rPr kumimoji="0" lang="en-US" sz="2200" b="0" i="0" u="none" strike="noStrike" kern="0" cap="none" spc="0" normalizeH="0" baseline="0" noProof="0">
                <a:ln>
                  <a:noFill/>
                </a:ln>
                <a:effectLst/>
                <a:uLnTx/>
                <a:uFillTx/>
                <a:latin typeface="Calibri"/>
                <a:cs typeface="Times New Roman"/>
              </a:rPr>
              <a:t>Completed and signed proof of D.C. Residency Form</a:t>
            </a:r>
            <a:endParaRPr lang="en-US" sz="2200" b="0" i="0" u="none" strike="noStrike" kern="0" cap="none" spc="0" normalizeH="0" baseline="0" noProof="0">
              <a:ln>
                <a:noFill/>
              </a:ln>
              <a:effectLst/>
              <a:uLnTx/>
              <a:uFillTx/>
              <a:latin typeface="Calibri"/>
              <a:cs typeface="Calibri"/>
            </a:endParaRPr>
          </a:p>
          <a:p>
            <a:pPr marL="342900" marR="0" lvl="0" indent="-342900" algn="l" defTabSz="914400" eaLnBrk="1" fontAlgn="auto" latinLnBrk="0" hangingPunct="1">
              <a:lnSpc>
                <a:spcPct val="100000"/>
              </a:lnSpc>
              <a:spcBef>
                <a:spcPts val="0"/>
              </a:spcBef>
              <a:spcAft>
                <a:spcPts val="0"/>
              </a:spcAft>
              <a:buClrTx/>
              <a:buSzTx/>
              <a:buFont typeface="Arial"/>
              <a:buChar char="•"/>
              <a:tabLst/>
              <a:defRPr/>
            </a:pPr>
            <a:endParaRPr lang="en-US" sz="2200" b="0" i="0" u="none" strike="noStrike" kern="0" cap="none" spc="0" normalizeH="0" baseline="0" noProof="0">
              <a:ln>
                <a:noFill/>
              </a:ln>
              <a:solidFill>
                <a:sysClr val="windowText" lastClr="000000"/>
              </a:solidFill>
              <a:effectLst/>
              <a:uLnTx/>
              <a:uFillTx/>
              <a:cs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200" b="0" i="0" u="none" strike="noStrike" kern="0" cap="none" spc="0" normalizeH="0" baseline="0" noProof="0">
              <a:ln>
                <a:noFill/>
              </a:ln>
              <a:solidFill>
                <a:sysClr val="windowText" lastClr="000000"/>
              </a:solidFill>
              <a:effectLst/>
              <a:uLnTx/>
              <a:uFillTx/>
              <a:latin typeface="Times New Roman"/>
              <a:cs typeface="Arial"/>
            </a:endParaRPr>
          </a:p>
        </p:txBody>
      </p:sp>
      <p:sp>
        <p:nvSpPr>
          <p:cNvPr id="4" name="TextBox 3">
            <a:extLst>
              <a:ext uri="{FF2B5EF4-FFF2-40B4-BE49-F238E27FC236}">
                <a16:creationId xmlns:a16="http://schemas.microsoft.com/office/drawing/2014/main" id="{ABEA69D0-B0E1-F8E5-A80F-00485950D875}"/>
              </a:ext>
            </a:extLst>
          </p:cNvPr>
          <p:cNvSpPr txBox="1"/>
          <p:nvPr/>
        </p:nvSpPr>
        <p:spPr>
          <a:xfrm>
            <a:off x="695477" y="63931"/>
            <a:ext cx="104521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a:pPr>
            <a:r>
              <a:rPr lang="en-US" sz="2800" b="1" kern="0">
                <a:latin typeface="Calibri"/>
                <a:cs typeface="Times New Roman"/>
              </a:rPr>
              <a:t>Renewal must verify DC residency:  </a:t>
            </a:r>
            <a:endParaRPr lang="en-US" sz="2800" kern="0">
              <a:latin typeface="Calibri"/>
              <a:cs typeface="Calibri"/>
            </a:endParaRPr>
          </a:p>
          <a:p>
            <a:pPr algn="ctr">
              <a:defRPr/>
            </a:pPr>
            <a:r>
              <a:rPr kumimoji="0" lang="en-US" sz="2800" b="1" i="0" u="none" strike="noStrike" kern="0" cap="none" spc="0" normalizeH="0" baseline="0" noProof="0">
                <a:ln>
                  <a:noFill/>
                </a:ln>
                <a:effectLst/>
                <a:uLnTx/>
                <a:uFillTx/>
                <a:latin typeface="Calibri"/>
                <a:cs typeface="Times New Roman"/>
              </a:rPr>
              <a:t>Acceptable Verifications (Residency)</a:t>
            </a:r>
            <a:endParaRPr lang="en-US" sz="2800" b="0" i="0" u="none" strike="noStrike" kern="0" cap="none" spc="0" normalizeH="0" baseline="0" noProof="0">
              <a:ln>
                <a:noFill/>
              </a:ln>
              <a:effectLst/>
              <a:uLnTx/>
              <a:uFillTx/>
              <a:latin typeface="Calibri"/>
              <a:cs typeface="Calibri"/>
            </a:endParaRPr>
          </a:p>
        </p:txBody>
      </p:sp>
    </p:spTree>
    <p:extLst>
      <p:ext uri="{BB962C8B-B14F-4D97-AF65-F5344CB8AC3E}">
        <p14:creationId xmlns:p14="http://schemas.microsoft.com/office/powerpoint/2010/main" val="14258235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pptx" id="{C8ECB455-C3AC-4AEC-9D98-4D77F84BC088}" vid="{50EABBFD-F9B5-4208-B33A-CB5B5A847E1A}"/>
    </a:ext>
  </a:extLst>
</a:theme>
</file>

<file path=ppt/theme/theme5.xml><?xml version="1.0" encoding="utf-8"?>
<a:theme xmlns:a="http://schemas.openxmlformats.org/drawingml/2006/main" name="1_1 Blue Spot Color">
  <a:themeElements>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fontScheme name="1 Blue Spot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defRPr kumimoji="0" lang="en-US" sz="1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34950" marR="0" indent="-234950" algn="l" defTabSz="914400" rtl="0" eaLnBrk="0" fontAlgn="base" latinLnBrk="0" hangingPunct="0">
          <a:lnSpc>
            <a:spcPct val="100000"/>
          </a:lnSpc>
          <a:spcBef>
            <a:spcPct val="100000"/>
          </a:spcBef>
          <a:spcAft>
            <a:spcPct val="0"/>
          </a:spcAft>
          <a:buClr>
            <a:srgbClr val="0B1F65"/>
          </a:buClr>
          <a:buSzTx/>
          <a:buFont typeface="Webdings" pitchFamily="-112" charset="2"/>
          <a:buNone/>
          <a:tabLst/>
          <a:defRPr kumimoji="0" lang="en-US" sz="1400" b="0" i="0" u="none" strike="noStrike" cap="none" normalizeH="0" baseline="0">
            <a:ln>
              <a:noFill/>
            </a:ln>
            <a:solidFill>
              <a:schemeClr val="tx1"/>
            </a:solidFill>
            <a:effectLst/>
            <a:latin typeface="Arial" pitchFamily="-112" charset="0"/>
          </a:defRPr>
        </a:defPPr>
      </a:lstStyle>
    </a:lnDef>
  </a:objectDefaults>
  <a:extraClrSchemeLst>
    <a:extraClrScheme>
      <a:clrScheme name="1 Blue Spot Colo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 Blue Spot Colo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 Blue Spot Colo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 Blue Spot Colo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 Blue Spot Colo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 Blue Spot Colo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 Blue Spot Colo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 Blue Spot Color 8">
        <a:dk1>
          <a:srgbClr val="000000"/>
        </a:dk1>
        <a:lt1>
          <a:srgbClr val="FFFFFF"/>
        </a:lt1>
        <a:dk2>
          <a:srgbClr val="B69404"/>
        </a:dk2>
        <a:lt2>
          <a:srgbClr val="C0C0C0"/>
        </a:lt2>
        <a:accent1>
          <a:srgbClr val="0000FF"/>
        </a:accent1>
        <a:accent2>
          <a:srgbClr val="E2E1C0"/>
        </a:accent2>
        <a:accent3>
          <a:srgbClr val="FFFFFF"/>
        </a:accent3>
        <a:accent4>
          <a:srgbClr val="000000"/>
        </a:accent4>
        <a:accent5>
          <a:srgbClr val="AAAAFF"/>
        </a:accent5>
        <a:accent6>
          <a:srgbClr val="CDCCAE"/>
        </a:accent6>
        <a:hlink>
          <a:srgbClr val="3D97AF"/>
        </a:hlink>
        <a:folHlink>
          <a:srgbClr val="B72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77A63F79C18F4DBA6C1D458F4E191C" ma:contentTypeVersion="8" ma:contentTypeDescription="Create a new document." ma:contentTypeScope="" ma:versionID="3f74a70645be10392c2b92a828929e12">
  <xsd:schema xmlns:xsd="http://www.w3.org/2001/XMLSchema" xmlns:xs="http://www.w3.org/2001/XMLSchema" xmlns:p="http://schemas.microsoft.com/office/2006/metadata/properties" xmlns:ns3="03c0206f-fb6e-456a-b8d4-4e3ffeb753c1" xmlns:ns4="89196302-ebc6-4020-9c09-5358c804fa35" targetNamespace="http://schemas.microsoft.com/office/2006/metadata/properties" ma:root="true" ma:fieldsID="bcda20a381abe78ea6e0f54fcb138b59" ns3:_="" ns4:_="">
    <xsd:import namespace="03c0206f-fb6e-456a-b8d4-4e3ffeb753c1"/>
    <xsd:import namespace="89196302-ebc6-4020-9c09-5358c804fa3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c0206f-fb6e-456a-b8d4-4e3ffeb75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196302-ebc6-4020-9c09-5358c804fa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A12C02-574E-4247-860B-9895C8A56E73}">
  <ds:schemaRefs>
    <ds:schemaRef ds:uri="03c0206f-fb6e-456a-b8d4-4e3ffeb753c1"/>
    <ds:schemaRef ds:uri="89196302-ebc6-4020-9c09-5358c804f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C5DC47-0119-4056-85D3-70510515E9FC}">
  <ds:schemaRefs>
    <ds:schemaRef ds:uri="http://schemas.microsoft.com/sharepoint/v3/contenttype/forms"/>
  </ds:schemaRefs>
</ds:datastoreItem>
</file>

<file path=customXml/itemProps3.xml><?xml version="1.0" encoding="utf-8"?>
<ds:datastoreItem xmlns:ds="http://schemas.openxmlformats.org/officeDocument/2006/customXml" ds:itemID="{EB11A820-51D4-4A71-9AE3-E90925323AF1}">
  <ds:schemaRefs>
    <ds:schemaRef ds:uri="http://purl.org/dc/elements/1.1/"/>
    <ds:schemaRef ds:uri="http://purl.org/dc/terms/"/>
    <ds:schemaRef ds:uri="http://schemas.openxmlformats.org/package/2006/metadata/core-properties"/>
    <ds:schemaRef ds:uri="http://www.w3.org/XML/1998/namespace"/>
    <ds:schemaRef ds:uri="03c0206f-fb6e-456a-b8d4-4e3ffeb753c1"/>
    <ds:schemaRef ds:uri="http://schemas.microsoft.com/office/2006/documentManagement/types"/>
    <ds:schemaRef ds:uri="89196302-ebc6-4020-9c09-5358c804fa35"/>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1912</Words>
  <Application>Microsoft Office PowerPoint</Application>
  <PresentationFormat>Widescreen</PresentationFormat>
  <Paragraphs>174</Paragraphs>
  <Slides>18</Slides>
  <Notes>8</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1_Office Theme</vt:lpstr>
      <vt:lpstr>Office Theme</vt:lpstr>
      <vt:lpstr>2_Office Theme</vt:lpstr>
      <vt:lpstr>1_Custom Design</vt:lpstr>
      <vt:lpstr>1_1 Blue Spot Color</vt:lpstr>
      <vt:lpstr>Briefing on Medicaid Renewal: What Stakeholders Need to Know</vt:lpstr>
      <vt:lpstr>Medicaid Beneficiaries Will Have to Renew Their Coverage for  the First Time in 3+ Years </vt:lpstr>
      <vt:lpstr>PowerPoint Presentation</vt:lpstr>
      <vt:lpstr>Look Out For An Envelope that Looks Like This!</vt:lpstr>
      <vt:lpstr>Look Out For These Renewal Documents in the Mail!</vt:lpstr>
      <vt:lpstr>PowerPoint Presentation</vt:lpstr>
      <vt:lpstr>Completed Renewal Form Packet: Information Needed </vt:lpstr>
      <vt:lpstr>Current income must be verified at renewal:  Types of documents that are acceptable verifications of income</vt:lpstr>
      <vt:lpstr> </vt:lpstr>
      <vt:lpstr>DHCF Website Contains Useful Information to Renew Coverage and Share With Beneficiaries</vt:lpstr>
      <vt:lpstr>Outreach to Beneficiaries Is More Than A Letter in the Mail…</vt:lpstr>
      <vt:lpstr>                 Dedicated Outreach to Special Populations in the District</vt:lpstr>
      <vt:lpstr>Communication on Medicaid Renewal– Outreach to Beneficiaries</vt:lpstr>
      <vt:lpstr>What Can Stakeholders Say to Beneficiaries? Don't Wait to Update! Then Check Mail for Important Information!</vt:lpstr>
      <vt:lpstr>Visual Advertisements – Don’t Wait to Update! </vt:lpstr>
      <vt:lpstr>Beneficiaries Can Use a Variety of Mediums to Renew Coverage</vt:lpstr>
      <vt:lpstr>: DHCF Publishes Training Videos and Recording to Assist with Helping Beneficiaries in District Direct</vt:lpstr>
      <vt:lpstr>Questions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Williamson, Melanie (DHCF)</dc:creator>
  <cp:lastModifiedBy>Hagans, Kayla (DHCF)</cp:lastModifiedBy>
  <cp:revision>2</cp:revision>
  <dcterms:created xsi:type="dcterms:W3CDTF">2020-02-14T21:55:43Z</dcterms:created>
  <dcterms:modified xsi:type="dcterms:W3CDTF">2023-05-26T15:57:28Z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0x010100B577A63F79C18F4DBA6C1D458F4E191C</vt:lpwstr>
  </property>
</Properties>
</file>