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82" r:id="rId4"/>
    <p:sldId id="262" r:id="rId5"/>
    <p:sldId id="283" r:id="rId6"/>
    <p:sldId id="284" r:id="rId7"/>
    <p:sldId id="286" r:id="rId8"/>
    <p:sldId id="264" r:id="rId9"/>
    <p:sldId id="263" r:id="rId10"/>
    <p:sldId id="279" r:id="rId11"/>
    <p:sldId id="280" r:id="rId12"/>
    <p:sldId id="267" r:id="rId13"/>
    <p:sldId id="268" r:id="rId14"/>
    <p:sldId id="269" r:id="rId15"/>
    <p:sldId id="270" r:id="rId16"/>
    <p:sldId id="271" r:id="rId17"/>
    <p:sldId id="272" r:id="rId18"/>
    <p:sldId id="273" r:id="rId19"/>
    <p:sldId id="275" r:id="rId20"/>
    <p:sldId id="276" r:id="rId21"/>
    <p:sldId id="277" r:id="rId22"/>
    <p:sldId id="278" r:id="rId23"/>
    <p:sldId id="287" r:id="rId24"/>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F4F"/>
    <a:srgbClr val="821C35"/>
    <a:srgbClr val="C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9" autoAdjust="0"/>
    <p:restoredTop sz="83811" autoAdjust="0"/>
  </p:normalViewPr>
  <p:slideViewPr>
    <p:cSldViewPr snapToGrid="0" snapToObjects="1" showGuides="1">
      <p:cViewPr>
        <p:scale>
          <a:sx n="75" d="100"/>
          <a:sy n="75" d="100"/>
        </p:scale>
        <p:origin x="-426" y="-72"/>
      </p:cViewPr>
      <p:guideLst>
        <p:guide orient="horz" pos="2160"/>
        <p:guide pos="2880"/>
      </p:guideLst>
    </p:cSldViewPr>
  </p:slideViewPr>
  <p:notesTextViewPr>
    <p:cViewPr>
      <p:scale>
        <a:sx n="200" d="100"/>
        <a:sy n="2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7F9D21CA-4368-DC42-977B-52126C9F9BC4}" type="datetimeFigureOut">
              <a:rPr lang="en-US" smtClean="0"/>
              <a:pPr/>
              <a:t>9/21/2015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55B810AC-92B2-C843-AD7B-EBCA31EF58C3}" type="slidenum">
              <a:rPr lang="en-US" smtClean="0"/>
              <a:pPr/>
              <a:t>‹#›</a:t>
            </a:fld>
            <a:endParaRPr lang="en-US"/>
          </a:p>
        </p:txBody>
      </p:sp>
    </p:spTree>
    <p:extLst>
      <p:ext uri="{BB962C8B-B14F-4D97-AF65-F5344CB8AC3E}">
        <p14:creationId xmlns:p14="http://schemas.microsoft.com/office/powerpoint/2010/main" val="21504212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a:t>
            </a:fld>
            <a:endParaRPr lang="en-US"/>
          </a:p>
        </p:txBody>
      </p:sp>
    </p:spTree>
    <p:extLst>
      <p:ext uri="{BB962C8B-B14F-4D97-AF65-F5344CB8AC3E}">
        <p14:creationId xmlns:p14="http://schemas.microsoft.com/office/powerpoint/2010/main" val="673641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a:t>
            </a:r>
            <a:r>
              <a:rPr lang="en-US" baseline="0" dirty="0" smtClean="0"/>
              <a:t> meet other people that are compatible while participating in advocacy organizations, sport teams, volunteer activities etc.</a:t>
            </a:r>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11</a:t>
            </a:fld>
            <a:endParaRPr lang="en-US"/>
          </a:p>
        </p:txBody>
      </p:sp>
    </p:spTree>
    <p:extLst>
      <p:ext uri="{BB962C8B-B14F-4D97-AF65-F5344CB8AC3E}">
        <p14:creationId xmlns:p14="http://schemas.microsoft.com/office/powerpoint/2010/main" val="4280986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Skill building should be repetitive</a:t>
            </a:r>
            <a:r>
              <a:rPr lang="en-US" baseline="0" dirty="0" smtClean="0"/>
              <a:t> and consistent. Schedules and routines work well for some people.</a:t>
            </a:r>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12</a:t>
            </a:fld>
            <a:endParaRPr lang="en-US"/>
          </a:p>
        </p:txBody>
      </p:sp>
    </p:spTree>
    <p:extLst>
      <p:ext uri="{BB962C8B-B14F-4D97-AF65-F5344CB8AC3E}">
        <p14:creationId xmlns:p14="http://schemas.microsoft.com/office/powerpoint/2010/main" val="2528691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13</a:t>
            </a:fld>
            <a:endParaRPr lang="en-US"/>
          </a:p>
        </p:txBody>
      </p:sp>
    </p:spTree>
    <p:extLst>
      <p:ext uri="{BB962C8B-B14F-4D97-AF65-F5344CB8AC3E}">
        <p14:creationId xmlns:p14="http://schemas.microsoft.com/office/powerpoint/2010/main" val="3908520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Lengthy verbal directions and abstract language is not very effective when teaching new skills. </a:t>
            </a:r>
          </a:p>
          <a:p>
            <a:endParaRPr lang="en-US" dirty="0" smtClean="0"/>
          </a:p>
          <a:p>
            <a:endParaRPr lang="en-US" dirty="0" smtClean="0"/>
          </a:p>
          <a:p>
            <a:r>
              <a:rPr lang="en-US" dirty="0" smtClean="0"/>
              <a:t>Ask staff to take one of the following task and follow step 1.  Break down the larger task into small steps.</a:t>
            </a:r>
          </a:p>
          <a:p>
            <a:endParaRPr lang="en-US" dirty="0" smtClean="0"/>
          </a:p>
          <a:p>
            <a:r>
              <a:rPr lang="en-US" dirty="0" smtClean="0"/>
              <a:t>Completing Laundry</a:t>
            </a:r>
          </a:p>
          <a:p>
            <a:r>
              <a:rPr lang="en-US" dirty="0" smtClean="0"/>
              <a:t>Making a Sandwich</a:t>
            </a:r>
          </a:p>
          <a:p>
            <a:r>
              <a:rPr lang="en-US" dirty="0" smtClean="0"/>
              <a:t>Filing out a job application</a:t>
            </a:r>
          </a:p>
          <a:p>
            <a:r>
              <a:rPr lang="en-US" dirty="0" smtClean="0"/>
              <a:t>Going to the doctor</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14</a:t>
            </a:fld>
            <a:endParaRPr lang="en-US"/>
          </a:p>
        </p:txBody>
      </p:sp>
    </p:spTree>
    <p:extLst>
      <p:ext uri="{BB962C8B-B14F-4D97-AF65-F5344CB8AC3E}">
        <p14:creationId xmlns:p14="http://schemas.microsoft.com/office/powerpoint/2010/main" val="2418292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remember what is important to a person!!!  For the older population, due to lack of exposure you may want to slowly introduce them to new things because they may not even know what a big world it is out there!  Young</a:t>
            </a:r>
            <a:r>
              <a:rPr lang="en-US" baseline="0" dirty="0" smtClean="0"/>
              <a:t> adults may have </a:t>
            </a:r>
            <a:r>
              <a:rPr lang="en-US" dirty="0" smtClean="0"/>
              <a:t>had more of an opportunity to explore various activities either in school or with their families and can readily identify those things they like and are important to them.  Take the time to ask the person being supported for their opinion, ideas, thoughts.  Make no assumptions on the persons behalf!!</a:t>
            </a:r>
          </a:p>
        </p:txBody>
      </p:sp>
      <p:sp>
        <p:nvSpPr>
          <p:cNvPr id="4" name="Slide Number Placeholder 3"/>
          <p:cNvSpPr>
            <a:spLocks noGrp="1"/>
          </p:cNvSpPr>
          <p:nvPr>
            <p:ph type="sldNum" sz="quarter" idx="10"/>
          </p:nvPr>
        </p:nvSpPr>
        <p:spPr/>
        <p:txBody>
          <a:bodyPr/>
          <a:lstStyle/>
          <a:p>
            <a:fld id="{55B810AC-92B2-C843-AD7B-EBCA31EF58C3}" type="slidenum">
              <a:rPr lang="en-US" smtClean="0"/>
              <a:pPr/>
              <a:t>15</a:t>
            </a:fld>
            <a:endParaRPr lang="en-US"/>
          </a:p>
        </p:txBody>
      </p:sp>
    </p:spTree>
    <p:extLst>
      <p:ext uri="{BB962C8B-B14F-4D97-AF65-F5344CB8AC3E}">
        <p14:creationId xmlns:p14="http://schemas.microsoft.com/office/powerpoint/2010/main" val="763816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Game of Twenty:</a:t>
            </a:r>
          </a:p>
          <a:p>
            <a:r>
              <a:rPr lang="en-US" dirty="0" smtClean="0"/>
              <a:t>In 20 seconds write down as many recreational activities that you can think of.</a:t>
            </a:r>
          </a:p>
          <a:p>
            <a:endParaRPr lang="en-US" dirty="0" smtClean="0"/>
          </a:p>
          <a:p>
            <a:r>
              <a:rPr lang="en-US" dirty="0" smtClean="0"/>
              <a:t>Facilitator: Get a big chart paper and write down learners list as they share what they have written.  The person who has the most activities on their list, wins. (Give a small gift, candy,</a:t>
            </a:r>
            <a:r>
              <a:rPr lang="en-US" baseline="0" dirty="0" smtClean="0"/>
              <a:t> applause</a:t>
            </a:r>
            <a:r>
              <a:rPr lang="en-US" dirty="0" smtClean="0"/>
              <a:t>, a gold star etc.)</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16</a:t>
            </a:fld>
            <a:endParaRPr lang="en-US"/>
          </a:p>
        </p:txBody>
      </p:sp>
    </p:spTree>
    <p:extLst>
      <p:ext uri="{BB962C8B-B14F-4D97-AF65-F5344CB8AC3E}">
        <p14:creationId xmlns:p14="http://schemas.microsoft.com/office/powerpoint/2010/main" val="4196941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Positive Personal Profile</a:t>
            </a:r>
            <a:r>
              <a:rPr lang="en-US" baseline="0" dirty="0" smtClean="0"/>
              <a:t> (PPP) will guide you to developing an understanding of the person’s preferences, strengths, and interests. When setting and implementing goals, they should reflect the PPP. For example, if a person does not like books, does it make sense to have a goal to go to the library to look through books?</a:t>
            </a:r>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17</a:t>
            </a:fld>
            <a:endParaRPr lang="en-US"/>
          </a:p>
        </p:txBody>
      </p:sp>
    </p:spTree>
    <p:extLst>
      <p:ext uri="{BB962C8B-B14F-4D97-AF65-F5344CB8AC3E}">
        <p14:creationId xmlns:p14="http://schemas.microsoft.com/office/powerpoint/2010/main" val="3402137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18</a:t>
            </a:fld>
            <a:endParaRPr lang="en-US"/>
          </a:p>
        </p:txBody>
      </p:sp>
    </p:spTree>
    <p:extLst>
      <p:ext uri="{BB962C8B-B14F-4D97-AF65-F5344CB8AC3E}">
        <p14:creationId xmlns:p14="http://schemas.microsoft.com/office/powerpoint/2010/main" val="1897863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a:t>
            </a:r>
            <a:r>
              <a:rPr lang="en-US" baseline="0" dirty="0" smtClean="0"/>
              <a:t> who know the person best can assist in identifying activities and interest.</a:t>
            </a:r>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19</a:t>
            </a:fld>
            <a:endParaRPr lang="en-US"/>
          </a:p>
        </p:txBody>
      </p:sp>
    </p:spTree>
    <p:extLst>
      <p:ext uri="{BB962C8B-B14F-4D97-AF65-F5344CB8AC3E}">
        <p14:creationId xmlns:p14="http://schemas.microsoft.com/office/powerpoint/2010/main" val="997242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 part</a:t>
            </a:r>
            <a:r>
              <a:rPr lang="en-US" baseline="0" dirty="0" smtClean="0"/>
              <a:t> of advocacy groups is an excellent way to meet others who share your same vision, passion and outlook on life. </a:t>
            </a:r>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20</a:t>
            </a:fld>
            <a:endParaRPr lang="en-US"/>
          </a:p>
        </p:txBody>
      </p:sp>
    </p:spTree>
    <p:extLst>
      <p:ext uri="{BB962C8B-B14F-4D97-AF65-F5344CB8AC3E}">
        <p14:creationId xmlns:p14="http://schemas.microsoft.com/office/powerpoint/2010/main" val="66775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soft skills: (personal attributes that enable someone to interact effectively and harmoniously with other people) These are the skills we use to socialize with people at school, work, play and in the community.  Some skills include: Communication, Teamwork, Problem Solving, Flexibility, Observation and conflict resolution</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2</a:t>
            </a:fld>
            <a:endParaRPr lang="en-US"/>
          </a:p>
        </p:txBody>
      </p:sp>
    </p:spTree>
    <p:extLst>
      <p:ext uri="{BB962C8B-B14F-4D97-AF65-F5344CB8AC3E}">
        <p14:creationId xmlns:p14="http://schemas.microsoft.com/office/powerpoint/2010/main" val="3047643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 can</a:t>
            </a:r>
            <a:r>
              <a:rPr lang="en-US" baseline="0" dirty="0" smtClean="0"/>
              <a:t> support people to become self advocates by helping them to gain some key skills that promotes their understanding, growth and development.</a:t>
            </a:r>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21</a:t>
            </a:fld>
            <a:endParaRPr lang="en-US"/>
          </a:p>
        </p:txBody>
      </p:sp>
    </p:spTree>
    <p:extLst>
      <p:ext uri="{BB962C8B-B14F-4D97-AF65-F5344CB8AC3E}">
        <p14:creationId xmlns:p14="http://schemas.microsoft.com/office/powerpoint/2010/main" val="3175876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eaLnBrk="0" fontAlgn="base" hangingPunct="0">
              <a:spcBef>
                <a:spcPct val="30000"/>
              </a:spcBef>
              <a:spcAft>
                <a:spcPct val="0"/>
              </a:spcAft>
              <a:defRPr/>
            </a:pPr>
            <a:r>
              <a:rPr lang="en-US" dirty="0">
                <a:solidFill>
                  <a:srgbClr val="000000"/>
                </a:solidFill>
                <a:latin typeface="Arial" charset="0"/>
              </a:rPr>
              <a:t>Facilitator please give out website information  for each group. (See attachment)</a:t>
            </a:r>
          </a:p>
          <a:p>
            <a:pPr defTabSz="924916" eaLnBrk="0" fontAlgn="base" hangingPunct="0">
              <a:spcBef>
                <a:spcPct val="30000"/>
              </a:spcBef>
              <a:spcAft>
                <a:spcPct val="0"/>
              </a:spcAft>
              <a:defRPr/>
            </a:pPr>
            <a:endParaRPr lang="en-US" dirty="0">
              <a:solidFill>
                <a:srgbClr val="000000"/>
              </a:solidFill>
              <a:latin typeface="Arial" charset="0"/>
            </a:endParaRPr>
          </a:p>
          <a:p>
            <a:pPr defTabSz="924916" eaLnBrk="0" fontAlgn="base" hangingPunct="0">
              <a:spcBef>
                <a:spcPct val="30000"/>
              </a:spcBef>
              <a:spcAft>
                <a:spcPct val="0"/>
              </a:spcAft>
              <a:defRPr/>
            </a:pPr>
            <a:r>
              <a:rPr lang="en-US" dirty="0">
                <a:solidFill>
                  <a:srgbClr val="000000"/>
                </a:solidFill>
                <a:latin typeface="Arial" charset="0"/>
              </a:rPr>
              <a:t>Please visit their website.  Many of their group meetings and activities are listed on their website.</a:t>
            </a:r>
          </a:p>
          <a:p>
            <a:pPr defTabSz="924916" eaLnBrk="0" fontAlgn="base" hangingPunct="0">
              <a:spcBef>
                <a:spcPct val="30000"/>
              </a:spcBef>
              <a:spcAft>
                <a:spcPct val="0"/>
              </a:spcAft>
              <a:defRPr/>
            </a:pPr>
            <a:endParaRPr lang="en-US" dirty="0">
              <a:solidFill>
                <a:srgbClr val="000000"/>
              </a:solidFill>
              <a:latin typeface="Arial" charset="0"/>
            </a:endParaRPr>
          </a:p>
        </p:txBody>
      </p:sp>
      <p:sp>
        <p:nvSpPr>
          <p:cNvPr id="4" name="Slide Number Placeholder 3"/>
          <p:cNvSpPr>
            <a:spLocks noGrp="1"/>
          </p:cNvSpPr>
          <p:nvPr>
            <p:ph type="sldNum" sz="quarter" idx="10"/>
          </p:nvPr>
        </p:nvSpPr>
        <p:spPr/>
        <p:txBody>
          <a:bodyPr/>
          <a:lstStyle/>
          <a:p>
            <a:fld id="{55B810AC-92B2-C843-AD7B-EBCA31EF58C3}" type="slidenum">
              <a:rPr lang="en-US" smtClean="0"/>
              <a:pPr/>
              <a:t>22</a:t>
            </a:fld>
            <a:endParaRPr lang="en-US"/>
          </a:p>
        </p:txBody>
      </p:sp>
    </p:spTree>
    <p:extLst>
      <p:ext uri="{BB962C8B-B14F-4D97-AF65-F5344CB8AC3E}">
        <p14:creationId xmlns:p14="http://schemas.microsoft.com/office/powerpoint/2010/main" val="4067350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Tell</a:t>
            </a:r>
            <a:r>
              <a:rPr lang="en-US" baseline="0" dirty="0" smtClean="0"/>
              <a:t> the participants that they will be watching a short film that will provide the history of institutional care in DC, i.e., Forest Haven. You may be supporting some of these people who are still alive. So, it is important that you have an understanding of this history in the context of disability services. Please be advised that you may find some these images disturbing and they do not reflect current services delivery.</a:t>
            </a:r>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3</a:t>
            </a:fld>
            <a:endParaRPr lang="en-US"/>
          </a:p>
        </p:txBody>
      </p:sp>
    </p:spTree>
    <p:extLst>
      <p:ext uri="{BB962C8B-B14F-4D97-AF65-F5344CB8AC3E}">
        <p14:creationId xmlns:p14="http://schemas.microsoft.com/office/powerpoint/2010/main" val="147178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need </a:t>
            </a:r>
            <a:r>
              <a:rPr lang="en-US" dirty="0" err="1" smtClean="0"/>
              <a:t>quicktime</a:t>
            </a:r>
            <a:r>
              <a:rPr lang="en-US" baseline="0" dirty="0" smtClean="0"/>
              <a:t> to view this video, or you can view it online at https://www.youtube.com/watch?v=lAGmZcuCYQA</a:t>
            </a:r>
          </a:p>
          <a:p>
            <a:r>
              <a:rPr lang="en-US" baseline="0" dirty="0" smtClean="0"/>
              <a:t>At the conclusion of the film, please give time for people to express their thoughts, concerns, comments, etc.</a:t>
            </a:r>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4</a:t>
            </a:fld>
            <a:endParaRPr lang="en-US"/>
          </a:p>
        </p:txBody>
      </p:sp>
    </p:spTree>
    <p:extLst>
      <p:ext uri="{BB962C8B-B14F-4D97-AF65-F5344CB8AC3E}">
        <p14:creationId xmlns:p14="http://schemas.microsoft.com/office/powerpoint/2010/main" val="2590058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 delivery has changed, laws</a:t>
            </a:r>
            <a:r>
              <a:rPr lang="en-US" baseline="0" dirty="0" smtClean="0"/>
              <a:t> have changed, families have advocated for inclusion and community services. Trainer can give as much or little context as they feel comfortable.</a:t>
            </a:r>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5</a:t>
            </a:fld>
            <a:endParaRPr lang="en-US"/>
          </a:p>
        </p:txBody>
      </p:sp>
    </p:spTree>
    <p:extLst>
      <p:ext uri="{BB962C8B-B14F-4D97-AF65-F5344CB8AC3E}">
        <p14:creationId xmlns:p14="http://schemas.microsoft.com/office/powerpoint/2010/main" val="1787922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6</a:t>
            </a:fld>
            <a:endParaRPr lang="en-US"/>
          </a:p>
        </p:txBody>
      </p:sp>
    </p:spTree>
    <p:extLst>
      <p:ext uri="{BB962C8B-B14F-4D97-AF65-F5344CB8AC3E}">
        <p14:creationId xmlns:p14="http://schemas.microsoft.com/office/powerpoint/2010/main" val="2105001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solidFill>
                  <a:prstClr val="black"/>
                </a:solidFill>
              </a:rPr>
              <a:t>Examples of Basic </a:t>
            </a:r>
            <a:r>
              <a:rPr lang="en-US" dirty="0" smtClean="0">
                <a:solidFill>
                  <a:prstClr val="black"/>
                </a:solidFill>
              </a:rPr>
              <a:t>Soft </a:t>
            </a:r>
            <a:r>
              <a:rPr lang="en-US" dirty="0">
                <a:solidFill>
                  <a:prstClr val="black"/>
                </a:solidFill>
              </a:rPr>
              <a:t>Skills:</a:t>
            </a:r>
          </a:p>
          <a:p>
            <a:pPr defTabSz="924916">
              <a:defRPr/>
            </a:pPr>
            <a:endParaRPr lang="en-US" dirty="0">
              <a:solidFill>
                <a:prstClr val="black"/>
              </a:solidFill>
            </a:endParaRPr>
          </a:p>
          <a:p>
            <a:pPr marL="233888" indent="-233888" defTabSz="924916">
              <a:buFontTx/>
              <a:buAutoNum type="arabicPeriod"/>
              <a:defRPr/>
            </a:pPr>
            <a:r>
              <a:rPr lang="en-US" dirty="0">
                <a:solidFill>
                  <a:prstClr val="black"/>
                </a:solidFill>
              </a:rPr>
              <a:t>When someone walks into a room what is the proper approach?</a:t>
            </a:r>
          </a:p>
          <a:p>
            <a:pPr marL="233888" indent="-233888" defTabSz="924916">
              <a:buFontTx/>
              <a:buAutoNum type="arabicPeriod"/>
              <a:defRPr/>
            </a:pPr>
            <a:r>
              <a:rPr lang="en-US" dirty="0">
                <a:solidFill>
                  <a:prstClr val="black"/>
                </a:solidFill>
              </a:rPr>
              <a:t>When some burps, belches, or sneezes what is the proper approach?</a:t>
            </a:r>
          </a:p>
          <a:p>
            <a:pPr marL="233888" indent="-233888" defTabSz="924916">
              <a:buFontTx/>
              <a:buAutoNum type="arabicPeriod"/>
              <a:defRPr/>
            </a:pPr>
            <a:r>
              <a:rPr lang="en-US" dirty="0">
                <a:solidFill>
                  <a:prstClr val="black"/>
                </a:solidFill>
              </a:rPr>
              <a:t>When someone interrupts two people engaged in a conversation to ask a question what is the proper approach?</a:t>
            </a:r>
          </a:p>
        </p:txBody>
      </p:sp>
      <p:sp>
        <p:nvSpPr>
          <p:cNvPr id="4" name="Slide Number Placeholder 3"/>
          <p:cNvSpPr>
            <a:spLocks noGrp="1"/>
          </p:cNvSpPr>
          <p:nvPr>
            <p:ph type="sldNum" sz="quarter" idx="10"/>
          </p:nvPr>
        </p:nvSpPr>
        <p:spPr/>
        <p:txBody>
          <a:bodyPr/>
          <a:lstStyle/>
          <a:p>
            <a:fld id="{55B810AC-92B2-C843-AD7B-EBCA31EF58C3}" type="slidenum">
              <a:rPr lang="en-US" smtClean="0"/>
              <a:pPr/>
              <a:t>8</a:t>
            </a:fld>
            <a:endParaRPr lang="en-US"/>
          </a:p>
        </p:txBody>
      </p:sp>
    </p:spTree>
    <p:extLst>
      <p:ext uri="{BB962C8B-B14F-4D97-AF65-F5344CB8AC3E}">
        <p14:creationId xmlns:p14="http://schemas.microsoft.com/office/powerpoint/2010/main" val="200238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examples and ask the trainees if they have other examples:</a:t>
            </a:r>
          </a:p>
          <a:p>
            <a:pPr marL="171450" indent="-171450">
              <a:buFont typeface="Wingdings" panose="05000000000000000000" pitchFamily="2" charset="2"/>
              <a:buChar char="Ø"/>
            </a:pPr>
            <a:r>
              <a:rPr lang="en-US" baseline="0" dirty="0" smtClean="0"/>
              <a:t>Cutoffs are okay for a picnic, but not for work</a:t>
            </a:r>
          </a:p>
          <a:p>
            <a:pPr marL="171450" indent="-171450">
              <a:buFont typeface="Wingdings" panose="05000000000000000000" pitchFamily="2" charset="2"/>
              <a:buChar char="Ø"/>
            </a:pPr>
            <a:r>
              <a:rPr lang="en-US" baseline="0" dirty="0" smtClean="0"/>
              <a:t>People may talk loudly at a picnic, but whisper in the movies</a:t>
            </a:r>
          </a:p>
          <a:p>
            <a:pPr marL="171450" indent="-171450">
              <a:buFont typeface="Wingdings" panose="05000000000000000000" pitchFamily="2" charset="2"/>
              <a:buChar char="Ø"/>
            </a:pPr>
            <a:r>
              <a:rPr lang="en-US" baseline="0" dirty="0" smtClean="0"/>
              <a:t>We do not hug strangers, but may offer them a hand to shake.</a:t>
            </a:r>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9</a:t>
            </a:fld>
            <a:endParaRPr lang="en-US"/>
          </a:p>
        </p:txBody>
      </p:sp>
    </p:spTree>
    <p:extLst>
      <p:ext uri="{BB962C8B-B14F-4D97-AF65-F5344CB8AC3E}">
        <p14:creationId xmlns:p14="http://schemas.microsoft.com/office/powerpoint/2010/main" val="1187715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the participants how they might about teaching one of these skills.</a:t>
            </a:r>
          </a:p>
          <a:p>
            <a:r>
              <a:rPr lang="en-US" baseline="0" dirty="0" smtClean="0"/>
              <a:t>Emphasize that people with ID/DD learn by doing!</a:t>
            </a:r>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10</a:t>
            </a:fld>
            <a:endParaRPr lang="en-US"/>
          </a:p>
        </p:txBody>
      </p:sp>
    </p:spTree>
    <p:extLst>
      <p:ext uri="{BB962C8B-B14F-4D97-AF65-F5344CB8AC3E}">
        <p14:creationId xmlns:p14="http://schemas.microsoft.com/office/powerpoint/2010/main" val="3543404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821C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21C35"/>
              </a:solidFill>
            </a:endParaRPr>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14160DDSS_logo_DDAfinal.png"/>
          <p:cNvPicPr>
            <a:picLocks noChangeAspect="1"/>
          </p:cNvPicPr>
          <p:nvPr userDrawn="1"/>
        </p:nvPicPr>
        <p:blipFill>
          <a:blip r:embed="rId2"/>
          <a:stretch>
            <a:fillRect/>
          </a:stretch>
        </p:blipFill>
        <p:spPr>
          <a:xfrm>
            <a:off x="7246748" y="486713"/>
            <a:ext cx="1643062" cy="1705511"/>
          </a:xfrm>
          <a:prstGeom prst="rect">
            <a:avLst/>
          </a:prstGeom>
        </p:spPr>
      </p:pic>
      <p:sp>
        <p:nvSpPr>
          <p:cNvPr id="13" name="Rectangle 12"/>
          <p:cNvSpPr/>
          <p:nvPr userDrawn="1"/>
        </p:nvSpPr>
        <p:spPr>
          <a:xfrm>
            <a:off x="7208648" y="0"/>
            <a:ext cx="1944496" cy="294162"/>
          </a:xfrm>
          <a:prstGeom prst="rect">
            <a:avLst/>
          </a:prstGeom>
          <a:solidFill>
            <a:srgbClr val="821C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821C35"/>
                </a:solidFill>
                <a:latin typeface="Gill Sans Std Light"/>
                <a:cs typeface="Gill Sans Std Light"/>
              </a:defRPr>
            </a:lvl1pPr>
          </a:lstStyle>
          <a:p>
            <a:r>
              <a:rPr lang="en-US" dirty="0" smtClean="0"/>
              <a:t>Slide Headline 1</a:t>
            </a:r>
            <a:br>
              <a:rPr lang="en-US" dirty="0" smtClean="0"/>
            </a:br>
            <a:r>
              <a:rPr lang="en-US" dirty="0" smtClean="0"/>
              <a:t>Slide Headline 2</a:t>
            </a:r>
            <a:endParaRPr lang="en-US" dirty="0"/>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Subhead</a:t>
            </a:r>
            <a:endParaRPr lang="en-US" dirty="0"/>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9/21/2015</a:t>
            </a:fld>
            <a:endParaRPr lang="en-US" dirty="0"/>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821C35"/>
              </a:buClr>
              <a:defRPr>
                <a:latin typeface="Gill Sans Std Light"/>
              </a:defRPr>
            </a:lvl1pPr>
            <a:lvl2pPr>
              <a:buClr>
                <a:srgbClr val="821C35"/>
              </a:buClr>
              <a:defRPr>
                <a:latin typeface="Gill Sans Std Light"/>
              </a:defRPr>
            </a:lvl2pPr>
            <a:lvl3pPr>
              <a:buClr>
                <a:srgbClr val="821C35"/>
              </a:buClr>
              <a:defRPr>
                <a:latin typeface="Gill Sans Std Light"/>
              </a:defRPr>
            </a:lvl3pPr>
            <a:lvl4pPr>
              <a:buClr>
                <a:srgbClr val="821C35"/>
              </a:buClr>
              <a:defRPr>
                <a:latin typeface="Gill Sans Std Light"/>
              </a:defRPr>
            </a:lvl4pPr>
            <a:lvl5pPr>
              <a:buClr>
                <a:srgbClr val="821C35"/>
              </a:buClr>
              <a:defRPr>
                <a:latin typeface="Gill Sans Std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821C35"/>
                </a:solidFill>
                <a:latin typeface="Gill Sans Std Light"/>
                <a:cs typeface="Gill Sans Std Light"/>
              </a:defRPr>
            </a:lvl1pPr>
          </a:lstStyle>
          <a:p>
            <a:r>
              <a:rPr lang="en-US" dirty="0" smtClean="0"/>
              <a:t>Slide Headline 1</a:t>
            </a:r>
            <a:br>
              <a:rPr lang="en-US" dirty="0" smtClean="0"/>
            </a:br>
            <a:r>
              <a:rPr lang="en-US" dirty="0" smtClean="0"/>
              <a:t>Slide Headline 2</a:t>
            </a:r>
            <a:endParaRPr lang="en-US" dirty="0"/>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Subhead</a:t>
            </a:r>
            <a:endParaRPr lang="en-US" dirty="0"/>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9/21/2015</a:t>
            </a:fld>
            <a:endParaRPr lang="en-US" dirty="0"/>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821C35"/>
              </a:buClr>
              <a:defRPr sz="2800">
                <a:latin typeface="Gill Sans Std Light"/>
              </a:defRPr>
            </a:lvl1pPr>
            <a:lvl2pPr>
              <a:buClr>
                <a:srgbClr val="821C35"/>
              </a:buClr>
              <a:defRPr sz="2400">
                <a:latin typeface="Gill Sans Std Light"/>
              </a:defRPr>
            </a:lvl2pPr>
            <a:lvl3pPr>
              <a:buClr>
                <a:srgbClr val="821C35"/>
              </a:buClr>
              <a:defRPr sz="2000">
                <a:latin typeface="Gill Sans Std Light"/>
              </a:defRPr>
            </a:lvl3pPr>
            <a:lvl4pPr>
              <a:buClr>
                <a:srgbClr val="821C35"/>
              </a:buClr>
              <a:defRPr sz="1800">
                <a:latin typeface="Gill Sans Std Light"/>
              </a:defRPr>
            </a:lvl4pPr>
            <a:lvl5pPr>
              <a:buClr>
                <a:srgbClr val="821C35"/>
              </a:buClr>
              <a:defRPr sz="1800">
                <a:latin typeface="Gill Sans Std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821C35"/>
              </a:buClr>
              <a:defRPr sz="2800">
                <a:latin typeface="Gill Sans Std Light"/>
              </a:defRPr>
            </a:lvl1pPr>
            <a:lvl2pPr>
              <a:buClr>
                <a:srgbClr val="821C35"/>
              </a:buClr>
              <a:defRPr sz="2400">
                <a:latin typeface="Gill Sans Std Light"/>
              </a:defRPr>
            </a:lvl2pPr>
            <a:lvl3pPr>
              <a:buClr>
                <a:srgbClr val="821C35"/>
              </a:buClr>
              <a:defRPr sz="2000">
                <a:latin typeface="Gill Sans Std Light"/>
              </a:defRPr>
            </a:lvl3pPr>
            <a:lvl4pPr>
              <a:buClr>
                <a:srgbClr val="821C35"/>
              </a:buClr>
              <a:defRPr sz="1800">
                <a:latin typeface="Gill Sans Std Light"/>
              </a:defRPr>
            </a:lvl4pPr>
            <a:lvl5pPr>
              <a:buClr>
                <a:srgbClr val="821C35"/>
              </a:buClr>
              <a:defRPr sz="1800">
                <a:latin typeface="Gill Sans Std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821C35"/>
                </a:solidFill>
                <a:latin typeface="Gill Sans Std Light"/>
                <a:cs typeface="Gill Sans Std Light"/>
              </a:defRPr>
            </a:lvl1pPr>
          </a:lstStyle>
          <a:p>
            <a:r>
              <a:rPr lang="en-US" dirty="0" smtClean="0"/>
              <a:t>Slide Headline 1</a:t>
            </a:r>
            <a:br>
              <a:rPr lang="en-US" dirty="0" smtClean="0"/>
            </a:br>
            <a:r>
              <a:rPr lang="en-US" dirty="0" smtClean="0"/>
              <a:t>Slide Headline 2</a:t>
            </a:r>
            <a:endParaRPr lang="en-US" dirty="0"/>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9/21/2015</a:t>
            </a:fld>
            <a:endParaRPr lang="en-US" dirty="0"/>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smtClean="0"/>
              <a:t>Slide Subhead</a:t>
            </a:r>
            <a:endParaRPr lang="en-US" dirty="0"/>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821C35"/>
              </a:buClr>
              <a:defRPr sz="2400">
                <a:latin typeface="Gill Sans Std Light"/>
              </a:defRPr>
            </a:lvl1pPr>
            <a:lvl2pPr>
              <a:buClr>
                <a:srgbClr val="821C35"/>
              </a:buClr>
              <a:defRPr sz="2000">
                <a:latin typeface="Gill Sans Std Light"/>
              </a:defRPr>
            </a:lvl2pPr>
            <a:lvl3pPr>
              <a:buClr>
                <a:srgbClr val="821C35"/>
              </a:buClr>
              <a:defRPr sz="1800">
                <a:latin typeface="Gill Sans Std Light"/>
              </a:defRPr>
            </a:lvl3pPr>
            <a:lvl4pPr>
              <a:buClr>
                <a:srgbClr val="821C35"/>
              </a:buClr>
              <a:defRPr sz="1600">
                <a:latin typeface="Gill Sans Std Light"/>
              </a:defRPr>
            </a:lvl4pPr>
            <a:lvl5pPr>
              <a:buClr>
                <a:srgbClr val="821C35"/>
              </a:buClr>
              <a:defRPr sz="1600">
                <a:latin typeface="Gill Sans Std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smtClean="0"/>
              <a:t>Slide Subhead</a:t>
            </a:r>
            <a:endParaRPr lang="en-US" dirty="0"/>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821C35"/>
              </a:buClr>
              <a:defRPr sz="2400">
                <a:latin typeface="Gill Sans Std Light"/>
              </a:defRPr>
            </a:lvl1pPr>
            <a:lvl2pPr>
              <a:buClr>
                <a:srgbClr val="821C35"/>
              </a:buClr>
              <a:defRPr sz="2000">
                <a:latin typeface="Gill Sans Std Light"/>
              </a:defRPr>
            </a:lvl2pPr>
            <a:lvl3pPr>
              <a:buClr>
                <a:srgbClr val="821C35"/>
              </a:buClr>
              <a:defRPr sz="1800">
                <a:latin typeface="Gill Sans Std Light"/>
              </a:defRPr>
            </a:lvl3pPr>
            <a:lvl4pPr>
              <a:buClr>
                <a:srgbClr val="821C35"/>
              </a:buClr>
              <a:defRPr sz="1600">
                <a:latin typeface="Gill Sans Std Light"/>
              </a:defRPr>
            </a:lvl4pPr>
            <a:lvl5pPr>
              <a:buClr>
                <a:srgbClr val="821C35"/>
              </a:buClr>
              <a:defRPr sz="1600">
                <a:latin typeface="Gill Sans Std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821C35"/>
                </a:solidFill>
                <a:latin typeface="Gill Sans Std Light"/>
                <a:cs typeface="Gill Sans Std Light"/>
              </a:defRPr>
            </a:lvl1pPr>
          </a:lstStyle>
          <a:p>
            <a:r>
              <a:rPr lang="en-US" dirty="0" smtClean="0"/>
              <a:t>Slide Headline 1</a:t>
            </a:r>
            <a:br>
              <a:rPr lang="en-US" dirty="0" smtClean="0"/>
            </a:br>
            <a:r>
              <a:rPr lang="en-US" dirty="0" smtClean="0"/>
              <a:t>Slide Headline 2</a:t>
            </a:r>
            <a:endParaRPr lang="en-US" dirty="0"/>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9/21/2015</a:t>
            </a:fld>
            <a:endParaRPr lang="en-US" dirty="0"/>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821C35"/>
              </a:buClr>
              <a:defRPr sz="3200">
                <a:latin typeface="Gill Sans Std Light"/>
              </a:defRPr>
            </a:lvl1pPr>
            <a:lvl2pPr>
              <a:buClr>
                <a:srgbClr val="821C35"/>
              </a:buClr>
              <a:defRPr sz="2800">
                <a:latin typeface="Gill Sans Std Light"/>
              </a:defRPr>
            </a:lvl2pPr>
            <a:lvl3pPr>
              <a:buClr>
                <a:srgbClr val="821C35"/>
              </a:buClr>
              <a:defRPr sz="2400">
                <a:latin typeface="Gill Sans Std Light"/>
              </a:defRPr>
            </a:lvl3pPr>
            <a:lvl4pPr>
              <a:buClr>
                <a:srgbClr val="821C35"/>
              </a:buClr>
              <a:defRPr sz="2000">
                <a:latin typeface="Gill Sans Std Light"/>
              </a:defRPr>
            </a:lvl4pPr>
            <a:lvl5pPr>
              <a:buClr>
                <a:srgbClr val="821C35"/>
              </a:buClr>
              <a:defRPr sz="2000">
                <a:latin typeface="Gill Sans Std Ligh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14400" y="3134388"/>
            <a:ext cx="2551113" cy="2991775"/>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Subhead</a:t>
            </a:r>
            <a:endParaRPr lang="en-US" dirty="0"/>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821C35"/>
                </a:solidFill>
                <a:latin typeface="Gill Sans Std Light"/>
                <a:cs typeface="Gill Sans Std Light"/>
              </a:defRPr>
            </a:lvl1pPr>
          </a:lstStyle>
          <a:p>
            <a:r>
              <a:rPr lang="en-US" dirty="0" smtClean="0"/>
              <a:t>Slide Headline 1</a:t>
            </a:r>
            <a:br>
              <a:rPr lang="en-US" dirty="0" smtClean="0"/>
            </a:br>
            <a:r>
              <a:rPr lang="en-US" dirty="0" smtClean="0"/>
              <a:t>Slide Headline 2</a:t>
            </a:r>
            <a:endParaRPr lang="en-US" dirty="0"/>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9/21/2015</a:t>
            </a:fld>
            <a:endParaRPr lang="en-US" dirty="0"/>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dirty="0" smtClean="0"/>
              <a:t>Slide Subhead</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9/21/2015</a:t>
            </a:fld>
            <a:endParaRPr lang="en-US" dirty="0"/>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14160DDSS_logo_DDAfinal.png"/>
          <p:cNvPicPr>
            <a:picLocks noChangeAspect="1"/>
          </p:cNvPicPr>
          <p:nvPr userDrawn="1"/>
        </p:nvPicPr>
        <p:blipFill>
          <a:blip r:embed="rId9"/>
          <a:stretch>
            <a:fillRect/>
          </a:stretch>
        </p:blipFill>
        <p:spPr>
          <a:xfrm>
            <a:off x="7989422" y="409306"/>
            <a:ext cx="1008062" cy="1046376"/>
          </a:xfrm>
          <a:prstGeom prst="rect">
            <a:avLst/>
          </a:prstGeom>
        </p:spPr>
      </p:pic>
      <p:sp>
        <p:nvSpPr>
          <p:cNvPr id="9" name="Rectangle 8"/>
          <p:cNvSpPr/>
          <p:nvPr userDrawn="1"/>
        </p:nvSpPr>
        <p:spPr>
          <a:xfrm>
            <a:off x="7208648" y="0"/>
            <a:ext cx="1944496" cy="294162"/>
          </a:xfrm>
          <a:prstGeom prst="rect">
            <a:avLst/>
          </a:prstGeom>
          <a:solidFill>
            <a:srgbClr val="821C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lAGmZcuCYQA"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105275"/>
            <a:ext cx="9144000" cy="1705050"/>
          </a:xfrm>
          <a:prstGeom prst="rect">
            <a:avLst/>
          </a:prstGeom>
        </p:spPr>
        <p:txBody>
          <a:bodyPr/>
          <a:lstStyle>
            <a:lvl1pPr>
              <a:lnSpc>
                <a:spcPts val="4900"/>
              </a:lnSpc>
              <a:defRPr sz="4800">
                <a:solidFill>
                  <a:srgbClr val="FFFFFF"/>
                </a:solidFill>
              </a:defRPr>
            </a:lvl1pPr>
          </a:lstStyle>
          <a:p>
            <a:pPr lvl="0" algn="ctr">
              <a:spcBef>
                <a:spcPct val="0"/>
              </a:spcBef>
              <a:defRPr/>
            </a:pPr>
            <a:r>
              <a:rPr lang="en-US" dirty="0">
                <a:latin typeface="Gill Sans Std Light"/>
                <a:ea typeface="+mj-ea"/>
                <a:cs typeface="Gill Sans Std Light"/>
              </a:rPr>
              <a:t>Making Friends and Building Relationships</a:t>
            </a:r>
            <a:endParaRPr kumimoji="0" lang="en-US" sz="4800" u="none" strike="noStrike" kern="1200" cap="none" spc="0" normalizeH="0" baseline="0" noProof="0" dirty="0">
              <a:ln>
                <a:noFill/>
              </a:ln>
              <a:solidFill>
                <a:srgbClr val="FFFFFF"/>
              </a:solidFill>
              <a:effectLst/>
              <a:uLnTx/>
              <a:uFillTx/>
              <a:latin typeface="Gill Sans Std Light"/>
              <a:ea typeface="+mj-ea"/>
              <a:cs typeface="Gill Sans Std Light"/>
            </a:endParaRPr>
          </a:p>
        </p:txBody>
      </p:sp>
      <p:sp>
        <p:nvSpPr>
          <p:cNvPr id="5" name="Title 1"/>
          <p:cNvSpPr txBox="1">
            <a:spLocks/>
          </p:cNvSpPr>
          <p:nvPr/>
        </p:nvSpPr>
        <p:spPr>
          <a:xfrm>
            <a:off x="0" y="5400675"/>
            <a:ext cx="9144000" cy="84861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lvl="0" algn="ctr">
              <a:spcBef>
                <a:spcPct val="0"/>
              </a:spcBef>
              <a:defRPr/>
            </a:pPr>
            <a:r>
              <a:rPr lang="en-US" sz="2000" i="1" dirty="0">
                <a:latin typeface="Gill Sans Std"/>
                <a:ea typeface="+mj-ea"/>
                <a:cs typeface="Gill Sans Std"/>
              </a:rPr>
              <a:t>“Community Connections”</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387" y="2552700"/>
            <a:ext cx="2943225"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to be a good listener</a:t>
            </a:r>
          </a:p>
          <a:p>
            <a:r>
              <a:rPr lang="en-US" dirty="0" smtClean="0"/>
              <a:t>How to initiate small talk</a:t>
            </a:r>
          </a:p>
          <a:p>
            <a:r>
              <a:rPr lang="en-US" dirty="0" smtClean="0"/>
              <a:t>How to start conversations</a:t>
            </a:r>
          </a:p>
          <a:p>
            <a:r>
              <a:rPr lang="en-US" dirty="0" smtClean="0"/>
              <a:t>How to maintain eye contact </a:t>
            </a:r>
          </a:p>
        </p:txBody>
      </p:sp>
      <p:sp>
        <p:nvSpPr>
          <p:cNvPr id="3" name="Title 2"/>
          <p:cNvSpPr>
            <a:spLocks noGrp="1"/>
          </p:cNvSpPr>
          <p:nvPr>
            <p:ph type="title"/>
          </p:nvPr>
        </p:nvSpPr>
        <p:spPr/>
        <p:txBody>
          <a:bodyPr/>
          <a:lstStyle/>
          <a:p>
            <a:r>
              <a:rPr lang="en-US" dirty="0" smtClean="0"/>
              <a:t>Supporting/Teaching Soft Skills For Making Friends</a:t>
            </a:r>
            <a:endParaRPr lang="en-US" dirty="0"/>
          </a:p>
        </p:txBody>
      </p:sp>
      <p:sp>
        <p:nvSpPr>
          <p:cNvPr id="4" name="Subtitle 3"/>
          <p:cNvSpPr>
            <a:spLocks noGrp="1"/>
          </p:cNvSpPr>
          <p:nvPr>
            <p:ph type="subTitle" idx="13"/>
          </p:nvPr>
        </p:nvSpPr>
        <p:spPr>
          <a:xfrm>
            <a:off x="914400" y="2362200"/>
            <a:ext cx="7772400" cy="457200"/>
          </a:xfrm>
        </p:spPr>
        <p:txBody>
          <a:bodyPr/>
          <a:lstStyle/>
          <a:p>
            <a:r>
              <a:rPr lang="en-US" sz="2800" dirty="0" smtClean="0">
                <a:solidFill>
                  <a:schemeClr val="tx1"/>
                </a:solidFill>
              </a:rPr>
              <a:t>Staff should demonstrate</a:t>
            </a:r>
            <a:r>
              <a:rPr lang="en-US" sz="2800" dirty="0" smtClean="0"/>
              <a:t>:</a:t>
            </a:r>
            <a:endParaRPr lang="en-US" sz="2800" dirty="0"/>
          </a:p>
        </p:txBody>
      </p:sp>
    </p:spTree>
    <p:extLst>
      <p:ext uri="{BB962C8B-B14F-4D97-AF65-F5344CB8AC3E}">
        <p14:creationId xmlns:p14="http://schemas.microsoft.com/office/powerpoint/2010/main" val="444084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1925" y="2743200"/>
            <a:ext cx="8004875" cy="3382963"/>
          </a:xfrm>
        </p:spPr>
        <p:txBody>
          <a:bodyPr/>
          <a:lstStyle/>
          <a:p>
            <a:r>
              <a:rPr lang="en-US" dirty="0" smtClean="0"/>
              <a:t>Join organizations with people who share  common interest</a:t>
            </a:r>
          </a:p>
          <a:p>
            <a:r>
              <a:rPr lang="en-US" dirty="0" smtClean="0"/>
              <a:t>Join sports team</a:t>
            </a:r>
          </a:p>
          <a:p>
            <a:r>
              <a:rPr lang="en-US" dirty="0" smtClean="0"/>
              <a:t>Take a class</a:t>
            </a:r>
          </a:p>
          <a:p>
            <a:r>
              <a:rPr lang="en-US" dirty="0" smtClean="0"/>
              <a:t>Volunteer</a:t>
            </a:r>
          </a:p>
          <a:p>
            <a:r>
              <a:rPr lang="en-US" dirty="0" smtClean="0"/>
              <a:t>Talk to your neighbors</a:t>
            </a:r>
          </a:p>
          <a:p>
            <a:endParaRPr lang="en-US" dirty="0"/>
          </a:p>
        </p:txBody>
      </p:sp>
      <p:sp>
        <p:nvSpPr>
          <p:cNvPr id="3" name="Title 2"/>
          <p:cNvSpPr>
            <a:spLocks noGrp="1"/>
          </p:cNvSpPr>
          <p:nvPr>
            <p:ph type="title"/>
          </p:nvPr>
        </p:nvSpPr>
        <p:spPr/>
        <p:txBody>
          <a:bodyPr/>
          <a:lstStyle/>
          <a:p>
            <a:r>
              <a:rPr lang="en-US" dirty="0" smtClean="0"/>
              <a:t>Tips for Meeting People and Making Friends</a:t>
            </a:r>
            <a:endParaRPr lang="en-US" dirty="0"/>
          </a:p>
        </p:txBody>
      </p:sp>
    </p:spTree>
    <p:extLst>
      <p:ext uri="{BB962C8B-B14F-4D97-AF65-F5344CB8AC3E}">
        <p14:creationId xmlns:p14="http://schemas.microsoft.com/office/powerpoint/2010/main" val="921757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752475" y="2665039"/>
            <a:ext cx="7772400" cy="3582307"/>
          </a:xfrm>
        </p:spPr>
        <p:txBody>
          <a:bodyPr/>
          <a:lstStyle/>
          <a:p>
            <a:pPr lvl="1">
              <a:buSzPct val="80000"/>
              <a:buFont typeface="Arial" panose="020B0604020202020204" pitchFamily="34" charset="0"/>
              <a:buChar char="•"/>
            </a:pPr>
            <a:r>
              <a:rPr lang="en-US" sz="2000" dirty="0" smtClean="0"/>
              <a:t>People learn by doing. Here are some tips for you to use.</a:t>
            </a:r>
          </a:p>
          <a:p>
            <a:pPr marL="457200" lvl="1" indent="0">
              <a:buSzPct val="80000"/>
              <a:buNone/>
            </a:pPr>
            <a:endParaRPr lang="en-US" sz="2000" dirty="0"/>
          </a:p>
          <a:p>
            <a:pPr lvl="1">
              <a:buSzPct val="80000"/>
              <a:buFont typeface="Arial" panose="020B0604020202020204" pitchFamily="34" charset="0"/>
              <a:buChar char="•"/>
            </a:pPr>
            <a:endParaRPr lang="en-US" sz="2000" dirty="0"/>
          </a:p>
          <a:p>
            <a:pPr lvl="1">
              <a:buSzPct val="80000"/>
              <a:buFont typeface="Arial" panose="020B0604020202020204" pitchFamily="34" charset="0"/>
              <a:buChar char="•"/>
            </a:pPr>
            <a:endParaRPr lang="en-US" sz="2000" dirty="0"/>
          </a:p>
          <a:p>
            <a:pPr lvl="1">
              <a:buSzPct val="80000"/>
              <a:buFont typeface="Arial" panose="020B0604020202020204" pitchFamily="34" charset="0"/>
              <a:buChar char="•"/>
            </a:pPr>
            <a:endParaRPr lang="en-US" sz="2000" dirty="0"/>
          </a:p>
          <a:p>
            <a:pPr lvl="1">
              <a:buSzPct val="80000"/>
              <a:buFont typeface="Arial" panose="020B0604020202020204" pitchFamily="34" charset="0"/>
              <a:buChar char="•"/>
            </a:pPr>
            <a:endParaRPr lang="en-US" sz="2000" dirty="0"/>
          </a:p>
          <a:p>
            <a:pPr lvl="1">
              <a:buSzPct val="80000"/>
              <a:buFont typeface="Arial" panose="020B0604020202020204" pitchFamily="34" charset="0"/>
              <a:buChar char="•"/>
            </a:pPr>
            <a:r>
              <a:rPr lang="en-US" sz="2000" dirty="0" smtClean="0"/>
              <a:t>Modeling the correct skill provides a roadmap.</a:t>
            </a:r>
          </a:p>
          <a:p>
            <a:pPr lvl="1">
              <a:buSzPct val="80000"/>
              <a:buFont typeface="Arial" panose="020B0604020202020204" pitchFamily="34" charset="0"/>
              <a:buChar char="•"/>
            </a:pPr>
            <a:r>
              <a:rPr lang="en-US" sz="2000" dirty="0" smtClean="0"/>
              <a:t>Repetition supports learning.</a:t>
            </a:r>
          </a:p>
          <a:p>
            <a:pPr lvl="1">
              <a:buSzPct val="80000"/>
              <a:buFont typeface="Arial" panose="020B0604020202020204" pitchFamily="34" charset="0"/>
              <a:buChar char="•"/>
            </a:pPr>
            <a:r>
              <a:rPr lang="en-US" sz="2000" dirty="0" smtClean="0"/>
              <a:t>Consistency is important for some people.</a:t>
            </a:r>
          </a:p>
          <a:p>
            <a:pPr lvl="1">
              <a:buSzPct val="80000"/>
              <a:buFont typeface="Arial" panose="020B0604020202020204" pitchFamily="34" charset="0"/>
              <a:buChar char="•"/>
            </a:pPr>
            <a:r>
              <a:rPr lang="en-US" sz="2000" dirty="0" smtClean="0"/>
              <a:t>Schedules and routines work well for some people.</a:t>
            </a:r>
            <a:endParaRPr lang="en-US" sz="2000" dirty="0"/>
          </a:p>
          <a:p>
            <a:pPr lvl="1">
              <a:buSzPct val="80000"/>
              <a:buFont typeface="Arial" panose="020B0604020202020204" pitchFamily="34" charset="0"/>
              <a:buChar char="•"/>
            </a:pPr>
            <a:endParaRPr lang="en-US" sz="2000" dirty="0" smtClean="0"/>
          </a:p>
          <a:p>
            <a:pPr marL="0" indent="0">
              <a:buNone/>
            </a:pPr>
            <a:endParaRPr lang="en-US" dirty="0"/>
          </a:p>
        </p:txBody>
      </p:sp>
      <p:sp>
        <p:nvSpPr>
          <p:cNvPr id="3" name="Title 2"/>
          <p:cNvSpPr>
            <a:spLocks noGrp="1"/>
          </p:cNvSpPr>
          <p:nvPr>
            <p:ph type="title"/>
          </p:nvPr>
        </p:nvSpPr>
        <p:spPr>
          <a:xfrm>
            <a:off x="914400" y="762000"/>
            <a:ext cx="6877050" cy="1143000"/>
          </a:xfrm>
        </p:spPr>
        <p:txBody>
          <a:bodyPr/>
          <a:lstStyle/>
          <a:p>
            <a:pPr algn="ctr"/>
            <a:r>
              <a:rPr lang="en-US" dirty="0"/>
              <a:t>How </a:t>
            </a:r>
            <a:r>
              <a:rPr lang="en-US" dirty="0" smtClean="0"/>
              <a:t>do </a:t>
            </a:r>
            <a:r>
              <a:rPr lang="en-US" dirty="0"/>
              <a:t>I </a:t>
            </a:r>
            <a:r>
              <a:rPr lang="en-US" dirty="0" smtClean="0"/>
              <a:t>support </a:t>
            </a:r>
            <a:r>
              <a:rPr lang="en-US" dirty="0"/>
              <a:t>s</a:t>
            </a:r>
            <a:r>
              <a:rPr lang="en-US" dirty="0" smtClean="0"/>
              <a:t>omeone </a:t>
            </a:r>
            <a:r>
              <a:rPr lang="en-US" dirty="0"/>
              <a:t>to learn these skills?</a:t>
            </a:r>
          </a:p>
        </p:txBody>
      </p:sp>
      <p:pic>
        <p:nvPicPr>
          <p:cNvPr id="1027" name="Picture 3" descr="C:\Users\Beth\AppData\Local\Microsoft\Windows\Temporary Internet Files\Content.IE5\62WUHHVU\13058340101743275858friends.svg.m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343" y="3262392"/>
            <a:ext cx="1644083" cy="1357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902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81050" y="2314575"/>
            <a:ext cx="7315200" cy="3771900"/>
          </a:xfrm>
        </p:spPr>
        <p:txBody>
          <a:bodyPr/>
          <a:lstStyle/>
          <a:p>
            <a:pPr lvl="1">
              <a:spcAft>
                <a:spcPts val="2400"/>
              </a:spcAft>
              <a:buClr>
                <a:srgbClr val="821C35"/>
              </a:buClr>
            </a:pPr>
            <a:r>
              <a:rPr lang="en-US" sz="2400" dirty="0" smtClean="0">
                <a:latin typeface="Gill Sans Std Light"/>
              </a:rPr>
              <a:t>Skills should be taught in the environment in which they typically occur. </a:t>
            </a:r>
            <a:endParaRPr lang="en-US" sz="2400" dirty="0">
              <a:latin typeface="Gill Sans Std Light"/>
            </a:endParaRPr>
          </a:p>
          <a:p>
            <a:pPr lvl="1">
              <a:spcAft>
                <a:spcPts val="2400"/>
              </a:spcAft>
              <a:buClr>
                <a:srgbClr val="821C35"/>
              </a:buClr>
            </a:pPr>
            <a:r>
              <a:rPr lang="en-US" sz="2400" dirty="0" smtClean="0">
                <a:latin typeface="Gill Sans Std Light"/>
              </a:rPr>
              <a:t>Since we are supporting people to be part of their community, practicing soft skills should </a:t>
            </a:r>
            <a:r>
              <a:rPr lang="en-US" sz="2400" dirty="0">
                <a:latin typeface="Gill Sans Std Light"/>
              </a:rPr>
              <a:t>be done in the appropriate community </a:t>
            </a:r>
            <a:r>
              <a:rPr lang="en-US" sz="2400" dirty="0" smtClean="0">
                <a:latin typeface="Gill Sans Std Light"/>
              </a:rPr>
              <a:t>setting.</a:t>
            </a:r>
            <a:endParaRPr lang="en-US" sz="2400" dirty="0">
              <a:latin typeface="Gill Sans Std Light"/>
            </a:endParaRPr>
          </a:p>
          <a:p>
            <a:pPr lvl="1">
              <a:spcAft>
                <a:spcPts val="2400"/>
              </a:spcAft>
              <a:buClr>
                <a:srgbClr val="821C35"/>
              </a:buClr>
            </a:pPr>
            <a:r>
              <a:rPr lang="en-US" sz="2400" dirty="0" smtClean="0">
                <a:latin typeface="Gill Sans Std Light"/>
              </a:rPr>
              <a:t>For </a:t>
            </a:r>
            <a:r>
              <a:rPr lang="en-US" sz="2400" dirty="0">
                <a:latin typeface="Gill Sans Std Light"/>
              </a:rPr>
              <a:t>Example:  If you are teaching </a:t>
            </a:r>
            <a:r>
              <a:rPr lang="en-US" sz="2400" dirty="0" smtClean="0">
                <a:latin typeface="Gill Sans Std Light"/>
              </a:rPr>
              <a:t>“waiting </a:t>
            </a:r>
            <a:r>
              <a:rPr lang="en-US" sz="2400" dirty="0">
                <a:latin typeface="Gill Sans Std Light"/>
              </a:rPr>
              <a:t>your </a:t>
            </a:r>
            <a:r>
              <a:rPr lang="en-US" sz="2400" dirty="0" smtClean="0">
                <a:latin typeface="Gill Sans Std Light"/>
              </a:rPr>
              <a:t>turn”; </a:t>
            </a:r>
            <a:r>
              <a:rPr lang="en-US" sz="2400" dirty="0">
                <a:latin typeface="Gill Sans Std Light"/>
              </a:rPr>
              <a:t>you might want to </a:t>
            </a:r>
            <a:r>
              <a:rPr lang="en-US" sz="2400" dirty="0" smtClean="0">
                <a:latin typeface="Gill Sans Std Light"/>
              </a:rPr>
              <a:t>practice </a:t>
            </a:r>
            <a:r>
              <a:rPr lang="en-US" sz="2400" dirty="0">
                <a:latin typeface="Gill Sans Std Light"/>
              </a:rPr>
              <a:t>this when waiting in line at the movie theatre to purchase a ticket.</a:t>
            </a:r>
          </a:p>
          <a:p>
            <a:endParaRPr lang="en-US" dirty="0"/>
          </a:p>
        </p:txBody>
      </p:sp>
      <p:sp>
        <p:nvSpPr>
          <p:cNvPr id="5" name="Title 4"/>
          <p:cNvSpPr>
            <a:spLocks noGrp="1"/>
          </p:cNvSpPr>
          <p:nvPr>
            <p:ph type="title"/>
          </p:nvPr>
        </p:nvSpPr>
        <p:spPr>
          <a:xfrm>
            <a:off x="914400" y="762000"/>
            <a:ext cx="6810375" cy="1143000"/>
          </a:xfrm>
        </p:spPr>
        <p:txBody>
          <a:bodyPr/>
          <a:lstStyle/>
          <a:p>
            <a:pPr algn="ctr"/>
            <a:r>
              <a:rPr lang="en-US" b="1" dirty="0" smtClean="0"/>
              <a:t>Where are these skills best taught?</a:t>
            </a:r>
            <a:endParaRPr lang="en-US" b="1" dirty="0"/>
          </a:p>
        </p:txBody>
      </p:sp>
    </p:spTree>
    <p:extLst>
      <p:ext uri="{BB962C8B-B14F-4D97-AF65-F5344CB8AC3E}">
        <p14:creationId xmlns:p14="http://schemas.microsoft.com/office/powerpoint/2010/main" val="4197214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22300" y="2365375"/>
            <a:ext cx="7772400" cy="3640138"/>
          </a:xfrm>
        </p:spPr>
        <p:txBody>
          <a:bodyPr/>
          <a:lstStyle/>
          <a:p>
            <a:pPr marL="800100" lvl="1" indent="-342900">
              <a:lnSpc>
                <a:spcPts val="2400"/>
              </a:lnSpc>
              <a:buSzPct val="80000"/>
              <a:buFont typeface="Wingdings" panose="05000000000000000000" pitchFamily="2" charset="2"/>
              <a:buChar char="Ø"/>
            </a:pPr>
            <a:r>
              <a:rPr lang="en-US" sz="2400" dirty="0" smtClean="0"/>
              <a:t>Break </a:t>
            </a:r>
            <a:r>
              <a:rPr lang="en-US" sz="2400" dirty="0"/>
              <a:t>down each learning </a:t>
            </a:r>
            <a:r>
              <a:rPr lang="en-US" sz="2400" dirty="0" smtClean="0"/>
              <a:t>task into </a:t>
            </a:r>
            <a:r>
              <a:rPr lang="en-US" sz="2400" dirty="0"/>
              <a:t>small </a:t>
            </a:r>
            <a:r>
              <a:rPr lang="en-US" sz="2400" dirty="0" smtClean="0"/>
              <a:t>steps</a:t>
            </a:r>
          </a:p>
          <a:p>
            <a:pPr marL="800100" lvl="1" indent="-342900">
              <a:lnSpc>
                <a:spcPts val="2400"/>
              </a:lnSpc>
              <a:buSzPct val="80000"/>
              <a:buFont typeface="Wingdings" panose="05000000000000000000" pitchFamily="2" charset="2"/>
              <a:buChar char="Ø"/>
            </a:pPr>
            <a:endParaRPr lang="en-US" sz="2400" dirty="0"/>
          </a:p>
          <a:p>
            <a:pPr marL="800100" lvl="1" indent="-342900">
              <a:lnSpc>
                <a:spcPts val="2400"/>
              </a:lnSpc>
              <a:buSzPct val="80000"/>
              <a:buFont typeface="Wingdings" panose="05000000000000000000" pitchFamily="2" charset="2"/>
              <a:buChar char="Ø"/>
            </a:pPr>
            <a:r>
              <a:rPr lang="en-US" sz="2400" dirty="0"/>
              <a:t>Once the first step is reasonably </a:t>
            </a:r>
            <a:r>
              <a:rPr lang="en-US" sz="2400" dirty="0" smtClean="0"/>
              <a:t>mastered, </a:t>
            </a:r>
            <a:r>
              <a:rPr lang="en-US" sz="2400" dirty="0"/>
              <a:t>the next step is ready to </a:t>
            </a:r>
            <a:r>
              <a:rPr lang="en-US" sz="2400" dirty="0" smtClean="0"/>
              <a:t>be introduced.</a:t>
            </a:r>
          </a:p>
          <a:p>
            <a:pPr marL="800100" lvl="1" indent="-342900">
              <a:lnSpc>
                <a:spcPts val="2400"/>
              </a:lnSpc>
              <a:buSzPct val="80000"/>
              <a:buFont typeface="Wingdings" panose="05000000000000000000" pitchFamily="2" charset="2"/>
              <a:buChar char="Ø"/>
            </a:pPr>
            <a:endParaRPr lang="en-US" sz="2400" dirty="0"/>
          </a:p>
          <a:p>
            <a:pPr marL="800100" lvl="1" indent="-342900">
              <a:lnSpc>
                <a:spcPts val="2400"/>
              </a:lnSpc>
              <a:buSzPct val="80000"/>
              <a:buFont typeface="Wingdings" panose="05000000000000000000" pitchFamily="2" charset="2"/>
              <a:buChar char="Ø"/>
            </a:pPr>
            <a:r>
              <a:rPr lang="en-US" sz="2400" dirty="0"/>
              <a:t>Most people are kinesthetic learners. This means they learn best by </a:t>
            </a:r>
            <a:r>
              <a:rPr lang="en-US" sz="2400" dirty="0" smtClean="0"/>
              <a:t>doing </a:t>
            </a:r>
            <a:r>
              <a:rPr lang="en-US" sz="2400" dirty="0"/>
              <a:t>a task "hands-on." </a:t>
            </a:r>
            <a:endParaRPr lang="en-US" sz="2400" dirty="0" smtClean="0"/>
          </a:p>
          <a:p>
            <a:pPr marL="800100" lvl="1" indent="-342900">
              <a:lnSpc>
                <a:spcPts val="2400"/>
              </a:lnSpc>
              <a:buSzPct val="80000"/>
              <a:buFont typeface="Wingdings" panose="05000000000000000000" pitchFamily="2" charset="2"/>
              <a:buChar char="Ø"/>
            </a:pPr>
            <a:endParaRPr lang="en-US" sz="2400" dirty="0"/>
          </a:p>
          <a:p>
            <a:pPr marL="800100" lvl="1" indent="-342900">
              <a:lnSpc>
                <a:spcPts val="2400"/>
              </a:lnSpc>
              <a:buSzPct val="80000"/>
              <a:buFont typeface="Wingdings" panose="05000000000000000000" pitchFamily="2" charset="2"/>
              <a:buChar char="Ø"/>
            </a:pPr>
            <a:r>
              <a:rPr lang="en-US" sz="2400" dirty="0"/>
              <a:t>Offer immediate positive feedback, even if they have not mastered the skill at a 100</a:t>
            </a:r>
            <a:r>
              <a:rPr lang="en-US" sz="2400" dirty="0" smtClean="0"/>
              <a:t>%.</a:t>
            </a:r>
            <a:endParaRPr lang="en-US" sz="2400" dirty="0"/>
          </a:p>
          <a:p>
            <a:endParaRPr lang="en-US" dirty="0"/>
          </a:p>
        </p:txBody>
      </p:sp>
      <p:sp>
        <p:nvSpPr>
          <p:cNvPr id="3" name="Title 2"/>
          <p:cNvSpPr>
            <a:spLocks noGrp="1"/>
          </p:cNvSpPr>
          <p:nvPr>
            <p:ph type="title"/>
          </p:nvPr>
        </p:nvSpPr>
        <p:spPr>
          <a:xfrm>
            <a:off x="914400" y="762000"/>
            <a:ext cx="6943725" cy="1143000"/>
          </a:xfrm>
        </p:spPr>
        <p:txBody>
          <a:bodyPr/>
          <a:lstStyle/>
          <a:p>
            <a:pPr algn="ctr"/>
            <a:r>
              <a:rPr lang="en-US" b="1" dirty="0" smtClean="0"/>
              <a:t>Teaching Strategies</a:t>
            </a:r>
            <a:endParaRPr lang="en-US" dirty="0"/>
          </a:p>
        </p:txBody>
      </p:sp>
    </p:spTree>
    <p:extLst>
      <p:ext uri="{BB962C8B-B14F-4D97-AF65-F5344CB8AC3E}">
        <p14:creationId xmlns:p14="http://schemas.microsoft.com/office/powerpoint/2010/main" val="3532360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553244" y="2661330"/>
            <a:ext cx="7772400" cy="2869520"/>
          </a:xfrm>
        </p:spPr>
        <p:txBody>
          <a:bodyPr/>
          <a:lstStyle/>
          <a:p>
            <a:pPr lvl="1">
              <a:buSzPct val="80000"/>
              <a:buFont typeface="Arial" panose="020B0604020202020204" pitchFamily="34" charset="0"/>
              <a:buChar char="•"/>
            </a:pPr>
            <a:r>
              <a:rPr lang="en-US" sz="2400" dirty="0" smtClean="0"/>
              <a:t>Expose people to a variety of new community experiences.</a:t>
            </a:r>
          </a:p>
          <a:p>
            <a:pPr lvl="1">
              <a:buSzPct val="80000"/>
              <a:buFont typeface="Arial" panose="020B0604020202020204" pitchFamily="34" charset="0"/>
              <a:buChar char="•"/>
            </a:pPr>
            <a:r>
              <a:rPr lang="en-US" sz="2400" dirty="0" smtClean="0"/>
              <a:t>Perhaps </a:t>
            </a:r>
            <a:r>
              <a:rPr lang="en-US" sz="2400" dirty="0"/>
              <a:t>nothing reveals so much about a person as how they choose to play - how they invest their time and energy for leisure time</a:t>
            </a:r>
            <a:r>
              <a:rPr lang="en-US" sz="2000" dirty="0"/>
              <a:t>.</a:t>
            </a:r>
          </a:p>
          <a:p>
            <a:endParaRPr lang="en-US" dirty="0"/>
          </a:p>
        </p:txBody>
      </p:sp>
      <p:sp>
        <p:nvSpPr>
          <p:cNvPr id="3" name="Title 2"/>
          <p:cNvSpPr>
            <a:spLocks noGrp="1"/>
          </p:cNvSpPr>
          <p:nvPr>
            <p:ph type="title"/>
          </p:nvPr>
        </p:nvSpPr>
        <p:spPr>
          <a:xfrm>
            <a:off x="444500" y="520700"/>
            <a:ext cx="7315200" cy="1854200"/>
          </a:xfrm>
        </p:spPr>
        <p:txBody>
          <a:bodyPr/>
          <a:lstStyle/>
          <a:p>
            <a:r>
              <a:rPr lang="en-US" dirty="0"/>
              <a:t>Community Activities Promote </a:t>
            </a:r>
            <a:r>
              <a:rPr lang="en-US" dirty="0" smtClean="0"/>
              <a:t>Opportunities for Practicing These Skills</a:t>
            </a:r>
            <a:r>
              <a:rPr lang="en-US"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180" y="4313236"/>
            <a:ext cx="2176464" cy="2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993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669925" y="2755900"/>
            <a:ext cx="7315200" cy="3609974"/>
          </a:xfrm>
        </p:spPr>
        <p:txBody>
          <a:bodyPr/>
          <a:lstStyle/>
          <a:p>
            <a:pPr lvl="1">
              <a:spcAft>
                <a:spcPts val="2400"/>
              </a:spcAft>
              <a:buClr>
                <a:srgbClr val="821C35"/>
              </a:buClr>
            </a:pPr>
            <a:r>
              <a:rPr lang="en-US" sz="2400" dirty="0">
                <a:latin typeface="Gill Sans Std Light"/>
              </a:rPr>
              <a:t>Everyone needs regular recreation that promotes good health, relieves stress, facilitates social interactions, and provides a general joy for living.</a:t>
            </a:r>
          </a:p>
          <a:p>
            <a:endParaRPr lang="en-US" dirty="0"/>
          </a:p>
        </p:txBody>
      </p:sp>
      <p:sp>
        <p:nvSpPr>
          <p:cNvPr id="3" name="Title 2"/>
          <p:cNvSpPr>
            <a:spLocks noGrp="1"/>
          </p:cNvSpPr>
          <p:nvPr>
            <p:ph type="title"/>
          </p:nvPr>
        </p:nvSpPr>
        <p:spPr>
          <a:xfrm>
            <a:off x="914400" y="762000"/>
            <a:ext cx="6934200" cy="1143000"/>
          </a:xfrm>
        </p:spPr>
        <p:txBody>
          <a:bodyPr/>
          <a:lstStyle/>
          <a:p>
            <a:pPr algn="ctr"/>
            <a:r>
              <a:rPr lang="en-US" dirty="0" smtClean="0"/>
              <a:t>Be Creative! Exposure to New Opportunities is up to you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0" y="3949700"/>
            <a:ext cx="3362324" cy="2327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0170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38150" y="1954892"/>
            <a:ext cx="7772400" cy="4649108"/>
          </a:xfrm>
        </p:spPr>
        <p:txBody>
          <a:bodyPr/>
          <a:lstStyle/>
          <a:p>
            <a:pPr marL="457200" lvl="1" indent="0">
              <a:buSzPct val="80000"/>
              <a:buNone/>
            </a:pPr>
            <a:endParaRPr lang="en-US" sz="2000" dirty="0" smtClean="0"/>
          </a:p>
          <a:p>
            <a:pPr marL="457200" lvl="1" indent="0">
              <a:buSzPct val="80000"/>
              <a:buNone/>
            </a:pPr>
            <a:r>
              <a:rPr lang="en-US" sz="2400" dirty="0" smtClean="0"/>
              <a:t>What activities are important to them?</a:t>
            </a:r>
          </a:p>
          <a:p>
            <a:pPr marL="457200" lvl="1" indent="0">
              <a:buSzPct val="80000"/>
              <a:buNone/>
            </a:pPr>
            <a:endParaRPr lang="en-US" sz="2400" dirty="0"/>
          </a:p>
          <a:p>
            <a:pPr marL="1200150" lvl="2" indent="-342900">
              <a:buSzPct val="80000"/>
              <a:buFont typeface="Wingdings" panose="05000000000000000000" pitchFamily="2" charset="2"/>
              <a:buChar char="ü"/>
            </a:pPr>
            <a:r>
              <a:rPr lang="en-US" dirty="0"/>
              <a:t>Good readers </a:t>
            </a:r>
            <a:r>
              <a:rPr lang="en-US" dirty="0" smtClean="0"/>
              <a:t>read</a:t>
            </a:r>
            <a:r>
              <a:rPr lang="en-US" dirty="0"/>
              <a:t> </a:t>
            </a:r>
            <a:r>
              <a:rPr lang="en-US" dirty="0" smtClean="0"/>
              <a:t>– Join a book club.</a:t>
            </a:r>
            <a:endParaRPr lang="en-US" dirty="0"/>
          </a:p>
          <a:p>
            <a:pPr marL="1200150" lvl="2" indent="-342900">
              <a:buSzPct val="80000"/>
              <a:buFont typeface="Wingdings" panose="05000000000000000000" pitchFamily="2" charset="2"/>
              <a:buChar char="ü"/>
            </a:pPr>
            <a:r>
              <a:rPr lang="en-US" dirty="0"/>
              <a:t>Athletes seek sports' </a:t>
            </a:r>
            <a:r>
              <a:rPr lang="en-US" dirty="0" smtClean="0"/>
              <a:t>activities</a:t>
            </a:r>
            <a:r>
              <a:rPr lang="en-US" dirty="0"/>
              <a:t> </a:t>
            </a:r>
            <a:r>
              <a:rPr lang="en-US" dirty="0" smtClean="0"/>
              <a:t>– Join a team</a:t>
            </a:r>
            <a:endParaRPr lang="en-US" dirty="0"/>
          </a:p>
          <a:p>
            <a:pPr marL="1200150" lvl="2" indent="-342900">
              <a:buSzPct val="80000"/>
              <a:buFont typeface="Wingdings" panose="05000000000000000000" pitchFamily="2" charset="2"/>
              <a:buChar char="ü"/>
            </a:pPr>
            <a:r>
              <a:rPr lang="en-US" dirty="0"/>
              <a:t>Musicians lose themselves in </a:t>
            </a:r>
            <a:r>
              <a:rPr lang="en-US" dirty="0" smtClean="0"/>
              <a:t>music</a:t>
            </a:r>
            <a:r>
              <a:rPr lang="en-US" dirty="0"/>
              <a:t> </a:t>
            </a:r>
            <a:r>
              <a:rPr lang="en-US" dirty="0" smtClean="0"/>
              <a:t>– Attend a concert</a:t>
            </a:r>
            <a:endParaRPr lang="en-US" dirty="0"/>
          </a:p>
          <a:p>
            <a:pPr marL="1200150" lvl="2" indent="-342900">
              <a:buSzPct val="80000"/>
              <a:buFont typeface="Wingdings" panose="05000000000000000000" pitchFamily="2" charset="2"/>
              <a:buChar char="ü"/>
            </a:pPr>
            <a:r>
              <a:rPr lang="en-US" dirty="0"/>
              <a:t>Visual artists paint or </a:t>
            </a:r>
            <a:r>
              <a:rPr lang="en-US" dirty="0" smtClean="0"/>
              <a:t>draw</a:t>
            </a:r>
            <a:r>
              <a:rPr lang="en-US" dirty="0"/>
              <a:t> </a:t>
            </a:r>
            <a:r>
              <a:rPr lang="en-US" dirty="0" smtClean="0"/>
              <a:t>– Take an art class.</a:t>
            </a:r>
            <a:endParaRPr lang="en-US" dirty="0"/>
          </a:p>
          <a:p>
            <a:pPr marL="1200150" lvl="2" indent="-342900">
              <a:buSzPct val="80000"/>
              <a:buFont typeface="Wingdings" panose="05000000000000000000" pitchFamily="2" charset="2"/>
              <a:buChar char="ü"/>
            </a:pPr>
            <a:r>
              <a:rPr lang="en-US" dirty="0"/>
              <a:t>Craftspeople </a:t>
            </a:r>
            <a:r>
              <a:rPr lang="en-US" dirty="0" smtClean="0"/>
              <a:t>create – Find others with shared interest. </a:t>
            </a:r>
            <a:endParaRPr lang="en-US" dirty="0"/>
          </a:p>
          <a:p>
            <a:pPr marL="1200150" lvl="2" indent="-342900">
              <a:buSzPct val="80000"/>
              <a:buFont typeface="Wingdings" panose="05000000000000000000" pitchFamily="2" charset="2"/>
              <a:buChar char="ü"/>
            </a:pPr>
            <a:r>
              <a:rPr lang="en-US" dirty="0"/>
              <a:t>Social people like to engage in group activities.</a:t>
            </a:r>
          </a:p>
          <a:p>
            <a:pPr marL="0" indent="0">
              <a:buNone/>
            </a:pPr>
            <a:endParaRPr lang="en-US" dirty="0"/>
          </a:p>
        </p:txBody>
      </p:sp>
      <p:sp>
        <p:nvSpPr>
          <p:cNvPr id="3" name="Title 2"/>
          <p:cNvSpPr>
            <a:spLocks noGrp="1"/>
          </p:cNvSpPr>
          <p:nvPr>
            <p:ph type="title"/>
          </p:nvPr>
        </p:nvSpPr>
        <p:spPr>
          <a:xfrm>
            <a:off x="914400" y="762000"/>
            <a:ext cx="6867525" cy="1143000"/>
          </a:xfrm>
        </p:spPr>
        <p:txBody>
          <a:bodyPr/>
          <a:lstStyle/>
          <a:p>
            <a:pPr algn="ctr"/>
            <a:r>
              <a:rPr lang="en-US" b="1" dirty="0" smtClean="0"/>
              <a:t>Pay Attention to a Person’s Preferences!</a:t>
            </a:r>
            <a:endParaRPr lang="en-US" dirty="0"/>
          </a:p>
        </p:txBody>
      </p:sp>
    </p:spTree>
    <p:extLst>
      <p:ext uri="{BB962C8B-B14F-4D97-AF65-F5344CB8AC3E}">
        <p14:creationId xmlns:p14="http://schemas.microsoft.com/office/powerpoint/2010/main" val="499373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526942" y="2104117"/>
            <a:ext cx="8016983" cy="4575652"/>
          </a:xfrm>
        </p:spPr>
        <p:txBody>
          <a:bodyPr/>
          <a:lstStyle/>
          <a:p>
            <a:pPr marL="457200" lvl="1" indent="0">
              <a:lnSpc>
                <a:spcPts val="2400"/>
              </a:lnSpc>
              <a:buSzPct val="80000"/>
              <a:buNone/>
            </a:pPr>
            <a:endParaRPr lang="en-US" sz="2000" b="1" dirty="0"/>
          </a:p>
          <a:p>
            <a:pPr lvl="1">
              <a:lnSpc>
                <a:spcPts val="2400"/>
              </a:lnSpc>
              <a:buSzPct val="80000"/>
              <a:buFont typeface="Arial" panose="020B0604020202020204" pitchFamily="34" charset="0"/>
              <a:buChar char="•"/>
            </a:pPr>
            <a:r>
              <a:rPr lang="en-US" sz="2000" dirty="0" smtClean="0"/>
              <a:t>People have friends that are not paid staff</a:t>
            </a:r>
          </a:p>
          <a:p>
            <a:pPr lvl="1">
              <a:lnSpc>
                <a:spcPts val="2400"/>
              </a:lnSpc>
              <a:buSzPct val="80000"/>
              <a:buFont typeface="Arial" panose="020B0604020202020204" pitchFamily="34" charset="0"/>
              <a:buChar char="•"/>
            </a:pPr>
            <a:r>
              <a:rPr lang="en-US" sz="2000" dirty="0" smtClean="0"/>
              <a:t>People discover new interests</a:t>
            </a:r>
          </a:p>
          <a:p>
            <a:pPr lvl="1">
              <a:lnSpc>
                <a:spcPts val="2400"/>
              </a:lnSpc>
              <a:buSzPct val="80000"/>
              <a:buFont typeface="Arial" panose="020B0604020202020204" pitchFamily="34" charset="0"/>
              <a:buChar char="•"/>
            </a:pPr>
            <a:r>
              <a:rPr lang="en-US" sz="2000" dirty="0" smtClean="0"/>
              <a:t>People are happy</a:t>
            </a:r>
          </a:p>
          <a:p>
            <a:pPr lvl="1">
              <a:lnSpc>
                <a:spcPts val="2400"/>
              </a:lnSpc>
              <a:buSzPct val="80000"/>
              <a:buFont typeface="Arial" panose="020B0604020202020204" pitchFamily="34" charset="0"/>
              <a:buChar char="•"/>
            </a:pPr>
            <a:r>
              <a:rPr lang="en-US" sz="2000" dirty="0" smtClean="0"/>
              <a:t>People learn new skills</a:t>
            </a:r>
          </a:p>
          <a:p>
            <a:pPr lvl="1">
              <a:lnSpc>
                <a:spcPts val="2400"/>
              </a:lnSpc>
              <a:buSzPct val="80000"/>
              <a:buFont typeface="Arial" panose="020B0604020202020204" pitchFamily="34" charset="0"/>
              <a:buChar char="•"/>
            </a:pPr>
            <a:r>
              <a:rPr lang="en-US" sz="2000" dirty="0" smtClean="0"/>
              <a:t>People develop an understanding </a:t>
            </a:r>
            <a:r>
              <a:rPr lang="en-US" sz="2000" dirty="0"/>
              <a:t>of how things are related or </a:t>
            </a:r>
            <a:r>
              <a:rPr lang="en-US" sz="2000" dirty="0" smtClean="0"/>
              <a:t>connected in the world</a:t>
            </a:r>
            <a:endParaRPr lang="en-US" sz="2000" dirty="0"/>
          </a:p>
          <a:p>
            <a:pPr lvl="1">
              <a:lnSpc>
                <a:spcPts val="2400"/>
              </a:lnSpc>
              <a:buSzPct val="80000"/>
              <a:buFont typeface="Arial" panose="020B0604020202020204" pitchFamily="34" charset="0"/>
              <a:buChar char="•"/>
            </a:pPr>
            <a:r>
              <a:rPr lang="en-US" sz="2000" dirty="0" smtClean="0"/>
              <a:t>People develop an understanding of self and develop self confidence</a:t>
            </a:r>
          </a:p>
          <a:p>
            <a:pPr lvl="1">
              <a:lnSpc>
                <a:spcPts val="2400"/>
              </a:lnSpc>
              <a:buSzPct val="80000"/>
              <a:buFont typeface="Arial" panose="020B0604020202020204" pitchFamily="34" charset="0"/>
              <a:buChar char="•"/>
            </a:pPr>
            <a:r>
              <a:rPr lang="en-US" sz="2000" dirty="0" smtClean="0"/>
              <a:t>People have more control of their life</a:t>
            </a:r>
          </a:p>
          <a:p>
            <a:pPr lvl="1">
              <a:lnSpc>
                <a:spcPts val="2400"/>
              </a:lnSpc>
              <a:buSzPct val="80000"/>
              <a:buFont typeface="Arial" panose="020B0604020202020204" pitchFamily="34" charset="0"/>
              <a:buChar char="•"/>
            </a:pPr>
            <a:r>
              <a:rPr lang="en-US" sz="2000" dirty="0" smtClean="0"/>
              <a:t>People are valued</a:t>
            </a:r>
            <a:endParaRPr lang="en-US" sz="2000" dirty="0"/>
          </a:p>
        </p:txBody>
      </p:sp>
      <p:sp>
        <p:nvSpPr>
          <p:cNvPr id="3" name="Title 2"/>
          <p:cNvSpPr>
            <a:spLocks noGrp="1"/>
          </p:cNvSpPr>
          <p:nvPr>
            <p:ph type="title"/>
          </p:nvPr>
        </p:nvSpPr>
        <p:spPr>
          <a:xfrm>
            <a:off x="526942" y="584200"/>
            <a:ext cx="6934200" cy="1143000"/>
          </a:xfrm>
        </p:spPr>
        <p:txBody>
          <a:bodyPr/>
          <a:lstStyle/>
          <a:p>
            <a:pPr algn="ctr"/>
            <a:r>
              <a:rPr lang="en-US" dirty="0" smtClean="0"/>
              <a:t>Benefit of people being in the community and having friends</a:t>
            </a:r>
            <a:endParaRPr lang="en-US" dirty="0"/>
          </a:p>
        </p:txBody>
      </p:sp>
    </p:spTree>
    <p:extLst>
      <p:ext uri="{BB962C8B-B14F-4D97-AF65-F5344CB8AC3E}">
        <p14:creationId xmlns:p14="http://schemas.microsoft.com/office/powerpoint/2010/main" val="197517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596900" y="3256876"/>
            <a:ext cx="3582988" cy="639762"/>
          </a:xfrm>
        </p:spPr>
        <p:txBody>
          <a:bodyPr/>
          <a:lstStyle/>
          <a:p>
            <a:pPr algn="ctr"/>
            <a:r>
              <a:rPr lang="en-US" b="1" dirty="0"/>
              <a:t>ANYONE</a:t>
            </a:r>
            <a:r>
              <a:rPr lang="en-US" b="1" dirty="0" smtClean="0"/>
              <a:t>!!</a:t>
            </a:r>
            <a:endParaRPr lang="en-US" b="1" dirty="0"/>
          </a:p>
        </p:txBody>
      </p:sp>
      <p:sp>
        <p:nvSpPr>
          <p:cNvPr id="8" name="Content Placeholder 7"/>
          <p:cNvSpPr>
            <a:spLocks noGrp="1"/>
          </p:cNvSpPr>
          <p:nvPr>
            <p:ph sz="half" idx="2"/>
          </p:nvPr>
        </p:nvSpPr>
        <p:spPr>
          <a:xfrm>
            <a:off x="914400" y="3248309"/>
            <a:ext cx="3582988" cy="2466691"/>
          </a:xfrm>
        </p:spPr>
        <p:txBody>
          <a:bodyPr/>
          <a:lstStyle/>
          <a:p>
            <a:pPr marL="0" indent="0">
              <a:buNone/>
            </a:pPr>
            <a:endParaRPr lang="en-US" sz="2000" dirty="0" smtClean="0"/>
          </a:p>
          <a:p>
            <a:pPr marL="0" indent="0">
              <a:buNone/>
            </a:pPr>
            <a:endParaRPr lang="en-US" sz="2000" dirty="0"/>
          </a:p>
          <a:p>
            <a:pPr marL="0" indent="0">
              <a:buNone/>
            </a:pPr>
            <a:r>
              <a:rPr lang="en-US" sz="2000" dirty="0" smtClean="0"/>
              <a:t>However</a:t>
            </a:r>
            <a:r>
              <a:rPr lang="en-US" sz="2000" dirty="0"/>
              <a:t>, those who are in the person’s circle of support can play a more active role in </a:t>
            </a:r>
            <a:r>
              <a:rPr lang="en-US" sz="2000" dirty="0" smtClean="0"/>
              <a:t>promotion.</a:t>
            </a:r>
            <a:endParaRPr lang="en-US" sz="2000" dirty="0"/>
          </a:p>
          <a:p>
            <a:endParaRPr lang="en-US" dirty="0"/>
          </a:p>
        </p:txBody>
      </p:sp>
      <p:sp>
        <p:nvSpPr>
          <p:cNvPr id="3" name="Title 2"/>
          <p:cNvSpPr>
            <a:spLocks noGrp="1"/>
          </p:cNvSpPr>
          <p:nvPr>
            <p:ph type="title"/>
          </p:nvPr>
        </p:nvSpPr>
        <p:spPr>
          <a:xfrm>
            <a:off x="419100" y="508000"/>
            <a:ext cx="6829425" cy="2414040"/>
          </a:xfrm>
        </p:spPr>
        <p:txBody>
          <a:bodyPr/>
          <a:lstStyle/>
          <a:p>
            <a:pPr algn="ctr"/>
            <a:r>
              <a:rPr lang="en-US" sz="4000" dirty="0"/>
              <a:t>Who Can Help Me Find Activities Where My Winning Personality Can </a:t>
            </a:r>
            <a:r>
              <a:rPr lang="en-US" sz="4000" dirty="0" smtClean="0"/>
              <a:t>Shine</a:t>
            </a:r>
            <a:r>
              <a:rPr lang="en-US" sz="4000" dirty="0"/>
              <a:t>?</a:t>
            </a:r>
          </a:p>
        </p:txBody>
      </p:sp>
      <p:grpSp>
        <p:nvGrpSpPr>
          <p:cNvPr id="4" name="Group 3"/>
          <p:cNvGrpSpPr/>
          <p:nvPr/>
        </p:nvGrpSpPr>
        <p:grpSpPr>
          <a:xfrm>
            <a:off x="4765292" y="2662867"/>
            <a:ext cx="3897243" cy="3933195"/>
            <a:chOff x="4844743" y="1966790"/>
            <a:chExt cx="3897243" cy="3933195"/>
          </a:xfrm>
        </p:grpSpPr>
        <p:grpSp>
          <p:nvGrpSpPr>
            <p:cNvPr id="9" name="Group 8"/>
            <p:cNvGrpSpPr/>
            <p:nvPr/>
          </p:nvGrpSpPr>
          <p:grpSpPr>
            <a:xfrm>
              <a:off x="4844743" y="2225963"/>
              <a:ext cx="3897243" cy="3674022"/>
              <a:chOff x="2544117" y="1625601"/>
              <a:chExt cx="5397629" cy="5184987"/>
            </a:xfrm>
          </p:grpSpPr>
          <p:pic>
            <p:nvPicPr>
              <p:cNvPr id="10" name="Picture 6" descr="rmap"/>
              <p:cNvPicPr>
                <a:picLocks noChangeAspect="1" noChangeArrowheads="1"/>
              </p:cNvPicPr>
              <p:nvPr/>
            </p:nvPicPr>
            <p:blipFill>
              <a:blip r:embed="rId3" cstate="print"/>
              <a:srcRect/>
              <a:stretch>
                <a:fillRect/>
              </a:stretch>
            </p:blipFill>
            <p:spPr bwMode="auto">
              <a:xfrm>
                <a:off x="2720348" y="1625601"/>
                <a:ext cx="5070634" cy="5184987"/>
              </a:xfrm>
              <a:prstGeom prst="rect">
                <a:avLst/>
              </a:prstGeom>
              <a:noFill/>
              <a:ln w="9525">
                <a:noFill/>
                <a:miter lim="800000"/>
                <a:headEnd/>
                <a:tailEnd/>
              </a:ln>
            </p:spPr>
          </p:pic>
          <p:sp>
            <p:nvSpPr>
              <p:cNvPr id="11" name="Text Box 8"/>
              <p:cNvSpPr txBox="1">
                <a:spLocks noChangeArrowheads="1"/>
              </p:cNvSpPr>
              <p:nvPr/>
            </p:nvSpPr>
            <p:spPr bwMode="auto">
              <a:xfrm>
                <a:off x="4644925" y="2554713"/>
                <a:ext cx="1221476" cy="365760"/>
              </a:xfrm>
              <a:prstGeom prst="rect">
                <a:avLst/>
              </a:prstGeom>
              <a:solidFill>
                <a:srgbClr val="FFFFFF"/>
              </a:solidFill>
              <a:ln w="9525">
                <a:solidFill>
                  <a:srgbClr val="000000"/>
                </a:solidFill>
                <a:miter lim="800000"/>
                <a:headEnd/>
                <a:tailEnd/>
              </a:ln>
            </p:spPr>
            <p:txBody>
              <a:bodyPr lIns="96653" tIns="48326" rIns="96653" bIns="48326"/>
              <a:lstStyle/>
              <a:p>
                <a:pPr algn="ctr">
                  <a:spcAft>
                    <a:spcPts val="1057"/>
                  </a:spcAft>
                </a:pPr>
                <a:r>
                  <a:rPr lang="en-US" sz="1500" dirty="0">
                    <a:latin typeface="Calibri" pitchFamily="34" charset="0"/>
                  </a:rPr>
                  <a:t>Family</a:t>
                </a:r>
                <a:endParaRPr lang="en-US" dirty="0"/>
              </a:p>
            </p:txBody>
          </p:sp>
          <p:sp>
            <p:nvSpPr>
              <p:cNvPr id="12" name="Text Box 9"/>
              <p:cNvSpPr txBox="1">
                <a:spLocks noChangeArrowheads="1"/>
              </p:cNvSpPr>
              <p:nvPr/>
            </p:nvSpPr>
            <p:spPr bwMode="auto">
              <a:xfrm>
                <a:off x="2544117" y="3608494"/>
                <a:ext cx="1783414" cy="1219200"/>
              </a:xfrm>
              <a:prstGeom prst="rect">
                <a:avLst/>
              </a:prstGeom>
              <a:solidFill>
                <a:srgbClr val="FFFFFF"/>
              </a:solidFill>
              <a:ln w="9525">
                <a:solidFill>
                  <a:srgbClr val="000000"/>
                </a:solidFill>
                <a:miter lim="800000"/>
                <a:headEnd/>
                <a:tailEnd/>
              </a:ln>
            </p:spPr>
            <p:txBody>
              <a:bodyPr lIns="96653" tIns="48326" rIns="96653" bIns="48326"/>
              <a:lstStyle/>
              <a:p>
                <a:pPr>
                  <a:spcAft>
                    <a:spcPts val="1057"/>
                  </a:spcAft>
                </a:pPr>
                <a:r>
                  <a:rPr lang="en-US" sz="1500" dirty="0" smtClean="0">
                    <a:latin typeface="Calibri" pitchFamily="34" charset="0"/>
                  </a:rPr>
                  <a:t>Paid support at work/school</a:t>
                </a:r>
                <a:endParaRPr lang="en-US" dirty="0"/>
              </a:p>
            </p:txBody>
          </p:sp>
          <p:sp>
            <p:nvSpPr>
              <p:cNvPr id="13" name="Text Box 10"/>
              <p:cNvSpPr txBox="1">
                <a:spLocks noChangeArrowheads="1"/>
              </p:cNvSpPr>
              <p:nvPr/>
            </p:nvSpPr>
            <p:spPr bwMode="auto">
              <a:xfrm>
                <a:off x="4845334" y="5481615"/>
                <a:ext cx="1090799" cy="365760"/>
              </a:xfrm>
              <a:prstGeom prst="rect">
                <a:avLst/>
              </a:prstGeom>
              <a:solidFill>
                <a:srgbClr val="FFFFFF"/>
              </a:solidFill>
              <a:ln w="9525">
                <a:solidFill>
                  <a:srgbClr val="000000"/>
                </a:solidFill>
                <a:miter lim="800000"/>
                <a:headEnd/>
                <a:tailEnd/>
              </a:ln>
            </p:spPr>
            <p:txBody>
              <a:bodyPr lIns="96653" tIns="48326" rIns="96653" bIns="48326"/>
              <a:lstStyle/>
              <a:p>
                <a:pPr algn="ctr">
                  <a:spcAft>
                    <a:spcPts val="1057"/>
                  </a:spcAft>
                </a:pPr>
                <a:r>
                  <a:rPr lang="en-US" sz="1500" dirty="0">
                    <a:latin typeface="Calibri" pitchFamily="34" charset="0"/>
                  </a:rPr>
                  <a:t>Friends</a:t>
                </a:r>
                <a:endParaRPr lang="en-US" dirty="0"/>
              </a:p>
            </p:txBody>
          </p:sp>
          <p:sp>
            <p:nvSpPr>
              <p:cNvPr id="14" name="Text Box 11"/>
              <p:cNvSpPr txBox="1">
                <a:spLocks noChangeArrowheads="1"/>
              </p:cNvSpPr>
              <p:nvPr/>
            </p:nvSpPr>
            <p:spPr bwMode="auto">
              <a:xfrm>
                <a:off x="6423805" y="3487420"/>
                <a:ext cx="1517941" cy="1461348"/>
              </a:xfrm>
              <a:prstGeom prst="rect">
                <a:avLst/>
              </a:prstGeom>
              <a:solidFill>
                <a:srgbClr val="FFFFFF"/>
              </a:solidFill>
              <a:ln w="9525">
                <a:solidFill>
                  <a:srgbClr val="000000"/>
                </a:solidFill>
                <a:miter lim="800000"/>
                <a:headEnd/>
                <a:tailEnd/>
              </a:ln>
            </p:spPr>
            <p:txBody>
              <a:bodyPr lIns="96653" tIns="48326" rIns="96653" bIns="48326"/>
              <a:lstStyle/>
              <a:p>
                <a:pPr>
                  <a:spcAft>
                    <a:spcPts val="1057"/>
                  </a:spcAft>
                </a:pPr>
                <a:r>
                  <a:rPr lang="en-US" sz="1500" dirty="0" smtClean="0">
                    <a:latin typeface="Calibri" pitchFamily="34" charset="0"/>
                  </a:rPr>
                  <a:t>Paid support at home and community</a:t>
                </a:r>
                <a:endParaRPr lang="en-US" dirty="0"/>
              </a:p>
            </p:txBody>
          </p:sp>
        </p:grpSp>
        <p:sp>
          <p:nvSpPr>
            <p:cNvPr id="15" name="Text Box 8"/>
            <p:cNvSpPr txBox="1">
              <a:spLocks noChangeArrowheads="1"/>
            </p:cNvSpPr>
            <p:nvPr/>
          </p:nvSpPr>
          <p:spPr bwMode="auto">
            <a:xfrm>
              <a:off x="5635839" y="1966790"/>
              <a:ext cx="2333436" cy="259173"/>
            </a:xfrm>
            <a:prstGeom prst="rect">
              <a:avLst/>
            </a:prstGeom>
            <a:solidFill>
              <a:srgbClr val="FFFFFF"/>
            </a:solidFill>
            <a:ln w="9525">
              <a:solidFill>
                <a:srgbClr val="000000"/>
              </a:solidFill>
              <a:miter lim="800000"/>
              <a:headEnd/>
              <a:tailEnd/>
            </a:ln>
          </p:spPr>
          <p:txBody>
            <a:bodyPr lIns="96653" tIns="48326" rIns="96653" bIns="48326"/>
            <a:lstStyle/>
            <a:p>
              <a:pPr algn="ctr">
                <a:spcAft>
                  <a:spcPts val="1057"/>
                </a:spcAft>
              </a:pPr>
              <a:r>
                <a:rPr lang="en-US" sz="1500" dirty="0" smtClean="0">
                  <a:latin typeface="Calibri" pitchFamily="34" charset="0"/>
                </a:rPr>
                <a:t>Relationship Map</a:t>
              </a:r>
              <a:endParaRPr lang="en-US" dirty="0"/>
            </a:p>
          </p:txBody>
        </p:sp>
      </p:grpSp>
    </p:spTree>
    <p:extLst>
      <p:ext uri="{BB962C8B-B14F-4D97-AF65-F5344CB8AC3E}">
        <p14:creationId xmlns:p14="http://schemas.microsoft.com/office/powerpoint/2010/main" val="1237521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762000" y="1581150"/>
            <a:ext cx="7315200" cy="4886325"/>
          </a:xfrm>
        </p:spPr>
        <p:txBody>
          <a:bodyPr/>
          <a:lstStyle/>
          <a:p>
            <a:pPr marL="800100" lvl="1" indent="-342900">
              <a:buClr>
                <a:srgbClr val="821C35"/>
              </a:buClr>
              <a:buFont typeface="Wingdings" panose="05000000000000000000" pitchFamily="2" charset="2"/>
              <a:buChar char="ü"/>
            </a:pPr>
            <a:r>
              <a:rPr lang="en-US" sz="2000" dirty="0" smtClean="0">
                <a:latin typeface="Gill Sans Std Light"/>
              </a:rPr>
              <a:t>Understand </a:t>
            </a:r>
            <a:r>
              <a:rPr lang="en-US" sz="2000" dirty="0">
                <a:latin typeface="Gill Sans Std Light"/>
              </a:rPr>
              <a:t>the movement from institutions toward community </a:t>
            </a:r>
            <a:r>
              <a:rPr lang="en-US" sz="2000" dirty="0" smtClean="0">
                <a:latin typeface="Gill Sans Std Light"/>
              </a:rPr>
              <a:t>inclusion.</a:t>
            </a:r>
          </a:p>
          <a:p>
            <a:pPr marL="800100" lvl="1" indent="-342900">
              <a:buClr>
                <a:srgbClr val="821C35"/>
              </a:buClr>
              <a:buFont typeface="Wingdings" panose="05000000000000000000" pitchFamily="2" charset="2"/>
              <a:buChar char="ü"/>
            </a:pPr>
            <a:endParaRPr lang="en-US" sz="2000" dirty="0">
              <a:latin typeface="Gill Sans Std Light"/>
            </a:endParaRPr>
          </a:p>
          <a:p>
            <a:pPr marL="800100" lvl="1" indent="-342900">
              <a:buClr>
                <a:srgbClr val="821C35"/>
              </a:buClr>
              <a:buFont typeface="Wingdings" panose="05000000000000000000" pitchFamily="2" charset="2"/>
              <a:buChar char="ü"/>
            </a:pPr>
            <a:r>
              <a:rPr lang="en-US" sz="2000" dirty="0" smtClean="0">
                <a:latin typeface="Gill Sans Std Light"/>
              </a:rPr>
              <a:t>Understanding how to support people to develop soft skills that help them make friends and navigate their community.</a:t>
            </a:r>
          </a:p>
          <a:p>
            <a:pPr marL="800100" lvl="1" indent="-342900">
              <a:buClr>
                <a:srgbClr val="821C35"/>
              </a:buClr>
              <a:buFont typeface="Wingdings" panose="05000000000000000000" pitchFamily="2" charset="2"/>
              <a:buChar char="ü"/>
            </a:pPr>
            <a:endParaRPr lang="en-US" sz="2000" dirty="0" smtClean="0">
              <a:latin typeface="Gill Sans Std Light"/>
            </a:endParaRPr>
          </a:p>
          <a:p>
            <a:pPr marL="800100" lvl="1" indent="-342900">
              <a:buClr>
                <a:srgbClr val="821C35"/>
              </a:buClr>
              <a:buFont typeface="Wingdings" panose="05000000000000000000" pitchFamily="2" charset="2"/>
              <a:buChar char="ü"/>
            </a:pPr>
            <a:r>
              <a:rPr lang="en-US" sz="2000" dirty="0">
                <a:solidFill>
                  <a:prstClr val="black"/>
                </a:solidFill>
                <a:latin typeface="Gill Sans Std Light"/>
              </a:rPr>
              <a:t>Understand your role </a:t>
            </a:r>
            <a:r>
              <a:rPr lang="en-US" sz="2000" dirty="0" smtClean="0">
                <a:solidFill>
                  <a:prstClr val="black"/>
                </a:solidFill>
                <a:latin typeface="Gill Sans Std Light"/>
              </a:rPr>
              <a:t>as a DSP </a:t>
            </a:r>
            <a:r>
              <a:rPr lang="en-US" sz="2000" dirty="0">
                <a:solidFill>
                  <a:prstClr val="black"/>
                </a:solidFill>
                <a:latin typeface="Gill Sans Std Light"/>
              </a:rPr>
              <a:t>in promoting community </a:t>
            </a:r>
            <a:r>
              <a:rPr lang="en-US" sz="2000" dirty="0" smtClean="0">
                <a:solidFill>
                  <a:prstClr val="black"/>
                </a:solidFill>
                <a:latin typeface="Gill Sans Std Light"/>
              </a:rPr>
              <a:t>exposure.</a:t>
            </a:r>
          </a:p>
          <a:p>
            <a:pPr marL="800100" lvl="1" indent="-342900">
              <a:buClr>
                <a:srgbClr val="821C35"/>
              </a:buClr>
              <a:buFont typeface="Wingdings" panose="05000000000000000000" pitchFamily="2" charset="2"/>
              <a:buChar char="ü"/>
            </a:pPr>
            <a:endParaRPr lang="en-US" sz="2000" dirty="0">
              <a:solidFill>
                <a:prstClr val="black"/>
              </a:solidFill>
              <a:latin typeface="Gill Sans Std Light"/>
            </a:endParaRPr>
          </a:p>
          <a:p>
            <a:pPr marL="800100" lvl="1" indent="-342900">
              <a:buClr>
                <a:srgbClr val="821C35"/>
              </a:buClr>
              <a:buFont typeface="Wingdings" panose="05000000000000000000" pitchFamily="2" charset="2"/>
              <a:buChar char="ü"/>
            </a:pPr>
            <a:r>
              <a:rPr lang="en-US" sz="2000" dirty="0" smtClean="0">
                <a:latin typeface="Gill Sans Std Light"/>
              </a:rPr>
              <a:t>Understand </a:t>
            </a:r>
            <a:r>
              <a:rPr lang="en-US" sz="2000" dirty="0">
                <a:latin typeface="Gill Sans Std Light"/>
              </a:rPr>
              <a:t>how to support </a:t>
            </a:r>
            <a:r>
              <a:rPr lang="en-US" sz="2000" dirty="0" smtClean="0">
                <a:latin typeface="Gill Sans Std Light"/>
              </a:rPr>
              <a:t>people </a:t>
            </a:r>
            <a:r>
              <a:rPr lang="en-US" sz="2000" dirty="0">
                <a:latin typeface="Gill Sans Std Light"/>
              </a:rPr>
              <a:t>with disabilities in advocating for </a:t>
            </a:r>
            <a:r>
              <a:rPr lang="en-US" sz="2000" dirty="0" smtClean="0">
                <a:latin typeface="Gill Sans Std Light"/>
              </a:rPr>
              <a:t>themselves.</a:t>
            </a:r>
            <a:endParaRPr lang="en-US" sz="2000" dirty="0">
              <a:latin typeface="Gill Sans Std Light"/>
            </a:endParaRPr>
          </a:p>
        </p:txBody>
      </p:sp>
      <p:sp>
        <p:nvSpPr>
          <p:cNvPr id="81" name="Title 80"/>
          <p:cNvSpPr>
            <a:spLocks noGrp="1"/>
          </p:cNvSpPr>
          <p:nvPr>
            <p:ph type="title"/>
          </p:nvPr>
        </p:nvSpPr>
        <p:spPr>
          <a:xfrm>
            <a:off x="523876" y="762000"/>
            <a:ext cx="7315200" cy="819150"/>
          </a:xfrm>
        </p:spPr>
        <p:txBody>
          <a:bodyPr/>
          <a:lstStyle/>
          <a:p>
            <a:pPr algn="ctr">
              <a:lnSpc>
                <a:spcPts val="3000"/>
              </a:lnSpc>
            </a:pPr>
            <a:r>
              <a:rPr lang="en-US" dirty="0" smtClean="0"/>
              <a:t>Training Objectives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2"/>
          </p:nvPr>
        </p:nvSpPr>
        <p:spPr/>
        <p:txBody>
          <a:bodyPr/>
          <a:lstStyle/>
          <a:p>
            <a:pPr>
              <a:lnSpc>
                <a:spcPts val="2400"/>
              </a:lnSpc>
              <a:buSzPct val="80000"/>
              <a:buFont typeface="Wingdings" panose="05000000000000000000" pitchFamily="2" charset="2"/>
              <a:buChar char="§"/>
            </a:pPr>
            <a:r>
              <a:rPr lang="en-US" sz="2000" dirty="0" smtClean="0">
                <a:solidFill>
                  <a:prstClr val="black"/>
                </a:solidFill>
              </a:rPr>
              <a:t>Advocacy is the </a:t>
            </a:r>
            <a:r>
              <a:rPr lang="en-US" sz="2000" dirty="0">
                <a:solidFill>
                  <a:prstClr val="black"/>
                </a:solidFill>
              </a:rPr>
              <a:t>act of speaking on behalf of or arguing in favor of </a:t>
            </a:r>
            <a:r>
              <a:rPr lang="en-US" sz="2000" dirty="0" smtClean="0">
                <a:solidFill>
                  <a:prstClr val="black"/>
                </a:solidFill>
              </a:rPr>
              <a:t>something that is important to you.</a:t>
            </a:r>
          </a:p>
          <a:p>
            <a:pPr>
              <a:lnSpc>
                <a:spcPts val="2400"/>
              </a:lnSpc>
              <a:buSzPct val="80000"/>
              <a:buFont typeface="Wingdings" panose="05000000000000000000" pitchFamily="2" charset="2"/>
              <a:buChar char="§"/>
            </a:pPr>
            <a:r>
              <a:rPr lang="en-US" sz="2000" dirty="0" smtClean="0">
                <a:solidFill>
                  <a:prstClr val="black"/>
                </a:solidFill>
              </a:rPr>
              <a:t>When </a:t>
            </a:r>
            <a:r>
              <a:rPr lang="en-US" sz="2000" dirty="0">
                <a:solidFill>
                  <a:prstClr val="black"/>
                </a:solidFill>
              </a:rPr>
              <a:t>a person feels empowered and </a:t>
            </a:r>
            <a:r>
              <a:rPr lang="en-US" sz="2000" dirty="0" smtClean="0">
                <a:solidFill>
                  <a:prstClr val="black"/>
                </a:solidFill>
              </a:rPr>
              <a:t>is part </a:t>
            </a:r>
            <a:r>
              <a:rPr lang="en-US" sz="2000" dirty="0">
                <a:solidFill>
                  <a:prstClr val="black"/>
                </a:solidFill>
              </a:rPr>
              <a:t>of their community they are their own best advocate</a:t>
            </a:r>
            <a:r>
              <a:rPr lang="en-US" dirty="0" smtClean="0">
                <a:solidFill>
                  <a:prstClr val="black"/>
                </a:solidFill>
              </a:rPr>
              <a:t>!</a:t>
            </a:r>
            <a:endParaRPr lang="en-US" dirty="0">
              <a:solidFill>
                <a:prstClr val="black"/>
              </a:solidFill>
            </a:endParaRPr>
          </a:p>
          <a:p>
            <a:pPr lvl="1">
              <a:lnSpc>
                <a:spcPts val="2400"/>
              </a:lnSpc>
              <a:buSzPct val="80000"/>
              <a:buFont typeface="Arial" panose="020B0604020202020204" pitchFamily="34" charset="0"/>
              <a:buChar char="•"/>
            </a:pPr>
            <a:endParaRPr lang="en-US" sz="2000" dirty="0">
              <a:solidFill>
                <a:prstClr val="black"/>
              </a:solidFill>
            </a:endParaRPr>
          </a:p>
          <a:p>
            <a:endParaRPr lang="en-US" dirty="0"/>
          </a:p>
        </p:txBody>
      </p:sp>
      <p:sp>
        <p:nvSpPr>
          <p:cNvPr id="3" name="Title 2"/>
          <p:cNvSpPr>
            <a:spLocks noGrp="1"/>
          </p:cNvSpPr>
          <p:nvPr>
            <p:ph type="title"/>
          </p:nvPr>
        </p:nvSpPr>
        <p:spPr>
          <a:xfrm>
            <a:off x="390524" y="546100"/>
            <a:ext cx="7315200" cy="1143000"/>
          </a:xfrm>
        </p:spPr>
        <p:txBody>
          <a:bodyPr/>
          <a:lstStyle/>
          <a:p>
            <a:pPr algn="ctr"/>
            <a:r>
              <a:rPr lang="en-US" dirty="0" smtClean="0"/>
              <a:t>Developing Self Advocacy is one key to Community Connections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084" y="2619688"/>
            <a:ext cx="2710040" cy="311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219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704850" y="2208893"/>
            <a:ext cx="7772400" cy="4258582"/>
          </a:xfrm>
        </p:spPr>
        <p:txBody>
          <a:bodyPr/>
          <a:lstStyle/>
          <a:p>
            <a:pPr lvl="1">
              <a:lnSpc>
                <a:spcPts val="2400"/>
              </a:lnSpc>
              <a:spcAft>
                <a:spcPts val="2400"/>
              </a:spcAft>
              <a:buSzPct val="80000"/>
              <a:buFont typeface="Arial" panose="020B0604020202020204" pitchFamily="34" charset="0"/>
              <a:buChar char="•"/>
            </a:pPr>
            <a:r>
              <a:rPr lang="en-US" sz="2000" dirty="0" smtClean="0"/>
              <a:t>Encourage people to speak up. </a:t>
            </a:r>
          </a:p>
          <a:p>
            <a:pPr lvl="1">
              <a:lnSpc>
                <a:spcPts val="2400"/>
              </a:lnSpc>
              <a:spcAft>
                <a:spcPts val="2400"/>
              </a:spcAft>
              <a:buSzPct val="80000"/>
              <a:buFont typeface="Arial" panose="020B0604020202020204" pitchFamily="34" charset="0"/>
              <a:buChar char="•"/>
            </a:pPr>
            <a:r>
              <a:rPr lang="en-US" sz="2000" dirty="0" smtClean="0"/>
              <a:t>Encourage people to exercise choices.</a:t>
            </a:r>
          </a:p>
          <a:p>
            <a:pPr lvl="1">
              <a:lnSpc>
                <a:spcPts val="2400"/>
              </a:lnSpc>
              <a:spcAft>
                <a:spcPts val="2400"/>
              </a:spcAft>
              <a:buSzPct val="80000"/>
              <a:buFont typeface="Arial" panose="020B0604020202020204" pitchFamily="34" charset="0"/>
              <a:buChar char="•"/>
            </a:pPr>
            <a:r>
              <a:rPr lang="en-US" sz="2000" dirty="0" smtClean="0"/>
              <a:t>Use </a:t>
            </a:r>
            <a:r>
              <a:rPr lang="en-US" sz="2000" dirty="0"/>
              <a:t>language that can easily be </a:t>
            </a:r>
            <a:r>
              <a:rPr lang="en-US" sz="2000" dirty="0" smtClean="0"/>
              <a:t>understood.</a:t>
            </a:r>
          </a:p>
          <a:p>
            <a:pPr lvl="1">
              <a:lnSpc>
                <a:spcPts val="2400"/>
              </a:lnSpc>
              <a:spcAft>
                <a:spcPts val="2400"/>
              </a:spcAft>
              <a:buSzPct val="80000"/>
              <a:buFont typeface="Arial" panose="020B0604020202020204" pitchFamily="34" charset="0"/>
              <a:buChar char="•"/>
            </a:pPr>
            <a:r>
              <a:rPr lang="en-US" sz="2000" dirty="0" smtClean="0"/>
              <a:t>Educate people of things they are interested in.</a:t>
            </a:r>
          </a:p>
          <a:p>
            <a:pPr lvl="1">
              <a:lnSpc>
                <a:spcPts val="2400"/>
              </a:lnSpc>
              <a:spcAft>
                <a:spcPts val="2400"/>
              </a:spcAft>
              <a:buSzPct val="80000"/>
              <a:buFont typeface="Arial" panose="020B0604020202020204" pitchFamily="34" charset="0"/>
              <a:buChar char="•"/>
            </a:pPr>
            <a:r>
              <a:rPr lang="en-US" sz="2000" dirty="0" smtClean="0"/>
              <a:t>Encourage people to be civic minded.</a:t>
            </a:r>
          </a:p>
          <a:p>
            <a:pPr lvl="1">
              <a:lnSpc>
                <a:spcPts val="2400"/>
              </a:lnSpc>
              <a:spcAft>
                <a:spcPts val="2400"/>
              </a:spcAft>
              <a:buSzPct val="80000"/>
              <a:buFont typeface="Arial" panose="020B0604020202020204" pitchFamily="34" charset="0"/>
              <a:buChar char="•"/>
            </a:pPr>
            <a:r>
              <a:rPr lang="en-US" sz="2000" dirty="0" smtClean="0"/>
              <a:t>Support finding like minded people.</a:t>
            </a:r>
            <a:endParaRPr lang="en-US" sz="2000" dirty="0"/>
          </a:p>
          <a:p>
            <a:endParaRPr lang="en-US" dirty="0"/>
          </a:p>
        </p:txBody>
      </p:sp>
      <p:sp>
        <p:nvSpPr>
          <p:cNvPr id="3" name="Title 2"/>
          <p:cNvSpPr>
            <a:spLocks noGrp="1"/>
          </p:cNvSpPr>
          <p:nvPr>
            <p:ph type="title"/>
          </p:nvPr>
        </p:nvSpPr>
        <p:spPr>
          <a:xfrm>
            <a:off x="1809750" y="762000"/>
            <a:ext cx="4733925" cy="638175"/>
          </a:xfrm>
        </p:spPr>
        <p:txBody>
          <a:bodyPr/>
          <a:lstStyle/>
          <a:p>
            <a:pPr algn="ctr"/>
            <a:r>
              <a:rPr lang="en-US" dirty="0" smtClean="0"/>
              <a:t>How to Support Advocacy</a:t>
            </a:r>
            <a:endParaRPr lang="en-US" dirty="0"/>
          </a:p>
        </p:txBody>
      </p:sp>
    </p:spTree>
    <p:extLst>
      <p:ext uri="{BB962C8B-B14F-4D97-AF65-F5344CB8AC3E}">
        <p14:creationId xmlns:p14="http://schemas.microsoft.com/office/powerpoint/2010/main" val="3277830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52475" y="2362200"/>
            <a:ext cx="7772400" cy="3348150"/>
          </a:xfrm>
        </p:spPr>
        <p:txBody>
          <a:bodyPr/>
          <a:lstStyle/>
          <a:p>
            <a:pPr marL="365760" lvl="0" indent="-283464">
              <a:buSzPct val="80000"/>
              <a:buFont typeface="Wingdings 2"/>
              <a:buChar char=""/>
            </a:pPr>
            <a:r>
              <a:rPr lang="en-US" sz="2000" dirty="0"/>
              <a:t>The following District agencies support or provide advocacy services for people with developmental disabilities:</a:t>
            </a:r>
          </a:p>
          <a:p>
            <a:pPr marL="82296" lvl="0" indent="0">
              <a:buSzPct val="80000"/>
              <a:buNone/>
            </a:pPr>
            <a:endParaRPr lang="en-US" sz="2000" dirty="0"/>
          </a:p>
          <a:p>
            <a:pPr marL="1165860" lvl="2" indent="-283464">
              <a:buSzPct val="80000"/>
              <a:buFont typeface="Wingdings" panose="05000000000000000000" pitchFamily="2" charset="2"/>
              <a:buChar char="ü"/>
            </a:pPr>
            <a:r>
              <a:rPr lang="en-US" sz="2000" dirty="0" smtClean="0"/>
              <a:t>DC Advocacy Partners</a:t>
            </a:r>
          </a:p>
          <a:p>
            <a:pPr marL="1165860" lvl="2" indent="-283464">
              <a:buSzPct val="80000"/>
              <a:buFont typeface="Wingdings" panose="05000000000000000000" pitchFamily="2" charset="2"/>
              <a:buChar char="ü"/>
            </a:pPr>
            <a:r>
              <a:rPr lang="en-US" sz="2000" dirty="0" smtClean="0"/>
              <a:t>Project ACTION!</a:t>
            </a:r>
            <a:endParaRPr lang="en-US" sz="2000" dirty="0"/>
          </a:p>
          <a:p>
            <a:pPr marL="1165860" lvl="2" indent="-283464">
              <a:buSzPct val="80000"/>
              <a:buFont typeface="Wingdings" panose="05000000000000000000" pitchFamily="2" charset="2"/>
              <a:buChar char="ü"/>
            </a:pPr>
            <a:r>
              <a:rPr lang="en-US" sz="2000" dirty="0"/>
              <a:t>TASH</a:t>
            </a:r>
          </a:p>
          <a:p>
            <a:pPr marL="1165860" lvl="2" indent="-283464">
              <a:buSzPct val="80000"/>
              <a:buFont typeface="Wingdings" panose="05000000000000000000" pitchFamily="2" charset="2"/>
              <a:buChar char="ü"/>
            </a:pPr>
            <a:r>
              <a:rPr lang="en-US" sz="2000" dirty="0"/>
              <a:t>Quality </a:t>
            </a:r>
            <a:r>
              <a:rPr lang="en-US" sz="2000" dirty="0" smtClean="0"/>
              <a:t>Trust for Individuals with Disabilities</a:t>
            </a:r>
            <a:endParaRPr lang="en-US" sz="2000" dirty="0"/>
          </a:p>
          <a:p>
            <a:pPr marL="1165860" lvl="2" indent="-283464">
              <a:buSzPct val="80000"/>
              <a:buFont typeface="Wingdings" panose="05000000000000000000" pitchFamily="2" charset="2"/>
              <a:buChar char="ü"/>
            </a:pPr>
            <a:r>
              <a:rPr lang="en-US" sz="2000" dirty="0"/>
              <a:t>ULS (Universal Legal Services)</a:t>
            </a:r>
          </a:p>
          <a:p>
            <a:endParaRPr lang="en-US" dirty="0"/>
          </a:p>
        </p:txBody>
      </p:sp>
      <p:sp>
        <p:nvSpPr>
          <p:cNvPr id="3" name="Title 2"/>
          <p:cNvSpPr>
            <a:spLocks noGrp="1"/>
          </p:cNvSpPr>
          <p:nvPr>
            <p:ph type="title"/>
          </p:nvPr>
        </p:nvSpPr>
        <p:spPr/>
        <p:txBody>
          <a:bodyPr/>
          <a:lstStyle/>
          <a:p>
            <a:pPr algn="ctr"/>
            <a:r>
              <a:rPr lang="en-US" dirty="0"/>
              <a:t>Advocacy Groups &amp; Organizations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047320"/>
            <a:ext cx="2438400"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306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904999"/>
            <a:ext cx="7772400" cy="4232329"/>
          </a:xfrm>
        </p:spPr>
        <p:txBody>
          <a:bodyPr/>
          <a:lstStyle/>
          <a:p>
            <a:r>
              <a:rPr lang="en-US" dirty="0" smtClean="0"/>
              <a:t>How services moved from the institution to the community</a:t>
            </a:r>
          </a:p>
          <a:p>
            <a:r>
              <a:rPr lang="en-US" dirty="0" smtClean="0"/>
              <a:t>The skills people to need to be successful in the community.</a:t>
            </a:r>
          </a:p>
          <a:p>
            <a:r>
              <a:rPr lang="en-US" dirty="0" smtClean="0"/>
              <a:t>The role the DSP plays to support community inclusion.</a:t>
            </a:r>
          </a:p>
          <a:p>
            <a:r>
              <a:rPr lang="en-US" dirty="0" smtClean="0"/>
              <a:t>How to encourage self advocacy.</a:t>
            </a:r>
            <a:endParaRPr lang="en-US" dirty="0"/>
          </a:p>
        </p:txBody>
      </p:sp>
      <p:sp>
        <p:nvSpPr>
          <p:cNvPr id="3" name="Title 2"/>
          <p:cNvSpPr>
            <a:spLocks noGrp="1"/>
          </p:cNvSpPr>
          <p:nvPr>
            <p:ph type="title"/>
          </p:nvPr>
        </p:nvSpPr>
        <p:spPr/>
        <p:txBody>
          <a:bodyPr/>
          <a:lstStyle/>
          <a:p>
            <a:r>
              <a:rPr lang="en-US" dirty="0" smtClean="0"/>
              <a:t>What we learned today</a:t>
            </a:r>
            <a:endParaRPr lang="en-US" dirty="0"/>
          </a:p>
        </p:txBody>
      </p:sp>
    </p:spTree>
    <p:extLst>
      <p:ext uri="{BB962C8B-B14F-4D97-AF65-F5344CB8AC3E}">
        <p14:creationId xmlns:p14="http://schemas.microsoft.com/office/powerpoint/2010/main" val="302916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402956" y="3124200"/>
            <a:ext cx="7826644" cy="3183610"/>
          </a:xfrm>
        </p:spPr>
        <p:txBody>
          <a:bodyPr/>
          <a:lstStyle/>
          <a:p>
            <a:endParaRPr lang="en-US" dirty="0" smtClean="0"/>
          </a:p>
          <a:p>
            <a:endParaRPr lang="en-US" i="1" dirty="0"/>
          </a:p>
        </p:txBody>
      </p:sp>
      <p:sp>
        <p:nvSpPr>
          <p:cNvPr id="3" name="Title 2"/>
          <p:cNvSpPr>
            <a:spLocks noGrp="1"/>
          </p:cNvSpPr>
          <p:nvPr>
            <p:ph type="title"/>
          </p:nvPr>
        </p:nvSpPr>
        <p:spPr/>
        <p:txBody>
          <a:bodyPr/>
          <a:lstStyle/>
          <a:p>
            <a:r>
              <a:rPr lang="en-US" dirty="0" smtClean="0"/>
              <a:t>Historical Context for people with ID and DD</a:t>
            </a:r>
            <a:endParaRPr lang="en-US" dirty="0"/>
          </a:p>
        </p:txBody>
      </p:sp>
      <p:sp>
        <p:nvSpPr>
          <p:cNvPr id="4" name="Subtitle 3"/>
          <p:cNvSpPr>
            <a:spLocks noGrp="1"/>
          </p:cNvSpPr>
          <p:nvPr>
            <p:ph type="subTitle" idx="1"/>
          </p:nvPr>
        </p:nvSpPr>
        <p:spPr>
          <a:xfrm>
            <a:off x="263471" y="2362200"/>
            <a:ext cx="8384583" cy="3200400"/>
          </a:xfrm>
        </p:spPr>
        <p:txBody>
          <a:bodyPr/>
          <a:lstStyle/>
          <a:p>
            <a:pPr algn="ctr"/>
            <a:r>
              <a:rPr lang="en-US" dirty="0" smtClean="0">
                <a:solidFill>
                  <a:schemeClr val="tx1"/>
                </a:solidFill>
              </a:rPr>
              <a:t>Through most of the 20</a:t>
            </a:r>
            <a:r>
              <a:rPr lang="en-US" baseline="30000" dirty="0" smtClean="0">
                <a:solidFill>
                  <a:schemeClr val="tx1"/>
                </a:solidFill>
              </a:rPr>
              <a:t>th</a:t>
            </a:r>
            <a:r>
              <a:rPr lang="en-US" dirty="0" smtClean="0">
                <a:solidFill>
                  <a:schemeClr val="tx1"/>
                </a:solidFill>
              </a:rPr>
              <a:t> century people with ID/DD did not grow up with their families, but were placed in institutions at the urging of the medical community.</a:t>
            </a:r>
            <a:endParaRPr lang="en-US" dirty="0">
              <a:solidFill>
                <a:schemeClr val="tx1"/>
              </a:solidFill>
            </a:endParaRPr>
          </a:p>
        </p:txBody>
      </p:sp>
    </p:spTree>
    <p:extLst>
      <p:ext uri="{BB962C8B-B14F-4D97-AF65-F5344CB8AC3E}">
        <p14:creationId xmlns:p14="http://schemas.microsoft.com/office/powerpoint/2010/main" val="133282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81000" y="762000"/>
            <a:ext cx="7496175" cy="695325"/>
          </a:xfrm>
        </p:spPr>
        <p:txBody>
          <a:bodyPr/>
          <a:lstStyle/>
          <a:p>
            <a:pPr algn="ctr"/>
            <a:r>
              <a:rPr lang="en-US" dirty="0" smtClean="0"/>
              <a:t>Beyond </a:t>
            </a:r>
            <a:r>
              <a:rPr lang="en-US" dirty="0"/>
              <a:t>Forest Haven</a:t>
            </a:r>
            <a:r>
              <a:rPr lang="en-US" sz="4000" dirty="0"/>
              <a:t/>
            </a:r>
            <a:br>
              <a:rPr lang="en-US" sz="4000" dirty="0"/>
            </a:br>
            <a:endParaRPr lang="en-US" sz="4000" dirty="0"/>
          </a:p>
        </p:txBody>
      </p:sp>
      <p:pic>
        <p:nvPicPr>
          <p:cNvPr id="2" name="lAGmZcuCYQA"/>
          <p:cNvPicPr>
            <a:picLocks noRot="1" noChangeAspect="1"/>
          </p:cNvPicPr>
          <p:nvPr>
            <a:videoFile r:link="rId1"/>
          </p:nvPr>
        </p:nvPicPr>
        <p:blipFill>
          <a:blip r:embed="rId4"/>
          <a:stretch>
            <a:fillRect/>
          </a:stretch>
        </p:blipFill>
        <p:spPr>
          <a:xfrm>
            <a:off x="531125" y="1870170"/>
            <a:ext cx="8162499" cy="459140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People have friends.</a:t>
            </a:r>
          </a:p>
          <a:p>
            <a:r>
              <a:rPr lang="en-US" dirty="0" smtClean="0"/>
              <a:t>People have hobbies.</a:t>
            </a:r>
          </a:p>
          <a:p>
            <a:r>
              <a:rPr lang="en-US" dirty="0" smtClean="0"/>
              <a:t>People belong to churches, clubs, fitness centers, teams, neighborhoods.</a:t>
            </a:r>
          </a:p>
        </p:txBody>
      </p:sp>
      <p:sp>
        <p:nvSpPr>
          <p:cNvPr id="3" name="Title 2"/>
          <p:cNvSpPr>
            <a:spLocks noGrp="1"/>
          </p:cNvSpPr>
          <p:nvPr>
            <p:ph type="title"/>
          </p:nvPr>
        </p:nvSpPr>
        <p:spPr/>
        <p:txBody>
          <a:bodyPr/>
          <a:lstStyle/>
          <a:p>
            <a:r>
              <a:rPr lang="en-US" dirty="0" smtClean="0"/>
              <a:t>Where are we today? </a:t>
            </a:r>
            <a:endParaRPr lang="en-US" dirty="0"/>
          </a:p>
        </p:txBody>
      </p:sp>
      <p:sp>
        <p:nvSpPr>
          <p:cNvPr id="4" name="Subtitle 3"/>
          <p:cNvSpPr>
            <a:spLocks noGrp="1"/>
          </p:cNvSpPr>
          <p:nvPr>
            <p:ph type="subTitle" idx="13"/>
          </p:nvPr>
        </p:nvSpPr>
        <p:spPr>
          <a:xfrm>
            <a:off x="798162" y="2133599"/>
            <a:ext cx="8004875" cy="894444"/>
          </a:xfrm>
        </p:spPr>
        <p:txBody>
          <a:bodyPr/>
          <a:lstStyle/>
          <a:p>
            <a:r>
              <a:rPr lang="en-US" dirty="0" smtClean="0">
                <a:solidFill>
                  <a:schemeClr val="tx1"/>
                </a:solidFill>
              </a:rPr>
              <a:t>People live, work, and play within their own communities.</a:t>
            </a:r>
            <a:endParaRPr lang="en-US" dirty="0">
              <a:solidFill>
                <a:schemeClr val="tx1"/>
              </a:solidFill>
            </a:endParaRPr>
          </a:p>
        </p:txBody>
      </p:sp>
    </p:spTree>
    <p:extLst>
      <p:ext uri="{BB962C8B-B14F-4D97-AF65-F5344CB8AC3E}">
        <p14:creationId xmlns:p14="http://schemas.microsoft.com/office/powerpoint/2010/main" val="4152652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are the bridge to connect people to the community!</a:t>
            </a:r>
          </a:p>
          <a:p>
            <a:r>
              <a:rPr lang="en-US" dirty="0" smtClean="0"/>
              <a:t>You help people navigate their current neighborhood, have new experiences, and develop new relationships.</a:t>
            </a:r>
            <a:endParaRPr lang="en-US" dirty="0"/>
          </a:p>
        </p:txBody>
      </p:sp>
      <p:sp>
        <p:nvSpPr>
          <p:cNvPr id="3" name="Title 2"/>
          <p:cNvSpPr>
            <a:spLocks noGrp="1"/>
          </p:cNvSpPr>
          <p:nvPr>
            <p:ph type="title"/>
          </p:nvPr>
        </p:nvSpPr>
        <p:spPr/>
        <p:txBody>
          <a:bodyPr/>
          <a:lstStyle/>
          <a:p>
            <a:r>
              <a:rPr lang="en-US" dirty="0" smtClean="0"/>
              <a:t>What is your role?</a:t>
            </a:r>
            <a:endParaRPr lang="en-US" dirty="0"/>
          </a:p>
        </p:txBody>
      </p:sp>
      <p:sp>
        <p:nvSpPr>
          <p:cNvPr id="4" name="Subtitle 3"/>
          <p:cNvSpPr>
            <a:spLocks noGrp="1"/>
          </p:cNvSpPr>
          <p:nvPr>
            <p:ph type="subTitle" idx="13"/>
          </p:nvPr>
        </p:nvSpPr>
        <p:spPr/>
        <p:txBody>
          <a:bodyPr/>
          <a:lstStyle/>
          <a:p>
            <a:r>
              <a:rPr lang="en-US" dirty="0" smtClean="0">
                <a:solidFill>
                  <a:schemeClr val="tx1"/>
                </a:solidFill>
              </a:rPr>
              <a:t>To make these things happen for the person you support.</a:t>
            </a:r>
            <a:endParaRPr lang="en-US" dirty="0">
              <a:solidFill>
                <a:schemeClr val="tx1"/>
              </a:solidFill>
            </a:endParaRPr>
          </a:p>
        </p:txBody>
      </p:sp>
    </p:spTree>
    <p:extLst>
      <p:ext uri="{BB962C8B-B14F-4D97-AF65-F5344CB8AC3E}">
        <p14:creationId xmlns:p14="http://schemas.microsoft.com/office/powerpoint/2010/main" val="3216604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 y="2888342"/>
            <a:ext cx="7772400" cy="3410857"/>
          </a:xfrm>
        </p:spPr>
        <p:txBody>
          <a:bodyPr/>
          <a:lstStyle/>
          <a:p>
            <a:pPr marL="0" indent="0">
              <a:buNone/>
            </a:pPr>
            <a:r>
              <a:rPr lang="en-US" dirty="0" smtClean="0"/>
              <a:t>This is a catch all term referring to various actions that help people work and socialize well with others. In short they are good manners, cultural norms, and personality traits needed to get along with others and build positive relationships.</a:t>
            </a:r>
            <a:endParaRPr lang="en-US" dirty="0"/>
          </a:p>
        </p:txBody>
      </p:sp>
      <p:sp>
        <p:nvSpPr>
          <p:cNvPr id="3" name="Title 2"/>
          <p:cNvSpPr>
            <a:spLocks noGrp="1"/>
          </p:cNvSpPr>
          <p:nvPr>
            <p:ph type="title"/>
          </p:nvPr>
        </p:nvSpPr>
        <p:spPr>
          <a:xfrm>
            <a:off x="469900" y="762000"/>
            <a:ext cx="7315200" cy="1892300"/>
          </a:xfrm>
        </p:spPr>
        <p:txBody>
          <a:bodyPr/>
          <a:lstStyle/>
          <a:p>
            <a:pPr algn="ctr"/>
            <a:r>
              <a:rPr lang="en-US" dirty="0" smtClean="0"/>
              <a:t>One way to support people is to help them develop “soft skill”</a:t>
            </a:r>
            <a:endParaRPr lang="en-US" dirty="0"/>
          </a:p>
        </p:txBody>
      </p:sp>
    </p:spTree>
    <p:extLst>
      <p:ext uri="{BB962C8B-B14F-4D97-AF65-F5344CB8AC3E}">
        <p14:creationId xmlns:p14="http://schemas.microsoft.com/office/powerpoint/2010/main" val="3342401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81000" y="2295836"/>
            <a:ext cx="4324350" cy="4114489"/>
          </a:xfrm>
        </p:spPr>
        <p:txBody>
          <a:bodyPr/>
          <a:lstStyle/>
          <a:p>
            <a:pPr marL="457200" lvl="1" indent="0">
              <a:buNone/>
            </a:pPr>
            <a:r>
              <a:rPr lang="en-US" sz="1800" dirty="0" smtClean="0"/>
              <a:t>Success </a:t>
            </a:r>
            <a:r>
              <a:rPr lang="en-US" sz="1800" dirty="0"/>
              <a:t>in life is greatly determined by how we interact </a:t>
            </a:r>
            <a:r>
              <a:rPr lang="en-US" sz="1800" dirty="0" smtClean="0"/>
              <a:t>socially. </a:t>
            </a:r>
            <a:r>
              <a:rPr lang="en-US" sz="1800" dirty="0"/>
              <a:t>We often take these skills for granted. </a:t>
            </a:r>
            <a:r>
              <a:rPr lang="en-US" sz="1800" dirty="0" smtClean="0"/>
              <a:t>It is hard to define these </a:t>
            </a:r>
            <a:r>
              <a:rPr lang="en-US" sz="1800" dirty="0"/>
              <a:t>skills. It is easier to spot the absence of these </a:t>
            </a:r>
            <a:r>
              <a:rPr lang="en-US" sz="1800" dirty="0" smtClean="0"/>
              <a:t>skills </a:t>
            </a:r>
            <a:r>
              <a:rPr lang="en-US" sz="1800" dirty="0"/>
              <a:t>than to detect the presence of them. These skills are usually learned by </a:t>
            </a:r>
            <a:r>
              <a:rPr lang="en-US" sz="1800" dirty="0" smtClean="0"/>
              <a:t>exposure and observation</a:t>
            </a:r>
            <a:r>
              <a:rPr lang="en-US" sz="1800" dirty="0"/>
              <a:t>. Many people </a:t>
            </a:r>
            <a:r>
              <a:rPr lang="en-US" sz="1800" dirty="0" smtClean="0"/>
              <a:t>have </a:t>
            </a:r>
            <a:r>
              <a:rPr lang="en-US" sz="1800" dirty="0"/>
              <a:t>social skills that need continued </a:t>
            </a:r>
            <a:r>
              <a:rPr lang="en-US" sz="1800" dirty="0" smtClean="0"/>
              <a:t>improvement. Providing opportunities </a:t>
            </a:r>
            <a:r>
              <a:rPr lang="en-US" sz="1800" dirty="0"/>
              <a:t>to have meaningful relationships </a:t>
            </a:r>
            <a:r>
              <a:rPr lang="en-US" sz="1800" dirty="0" smtClean="0"/>
              <a:t>and modeling appropriate behavior is </a:t>
            </a:r>
            <a:r>
              <a:rPr lang="en-US" sz="1800" dirty="0"/>
              <a:t>the key to this development.</a:t>
            </a:r>
          </a:p>
          <a:p>
            <a:endParaRPr lang="en-US" dirty="0"/>
          </a:p>
        </p:txBody>
      </p:sp>
      <p:sp>
        <p:nvSpPr>
          <p:cNvPr id="7" name="Title 6"/>
          <p:cNvSpPr>
            <a:spLocks noGrp="1"/>
          </p:cNvSpPr>
          <p:nvPr>
            <p:ph type="title"/>
          </p:nvPr>
        </p:nvSpPr>
        <p:spPr/>
        <p:txBody>
          <a:bodyPr/>
          <a:lstStyle/>
          <a:p>
            <a:pPr algn="ctr"/>
            <a:r>
              <a:rPr lang="en-US" dirty="0"/>
              <a:t>Soft Skills Help Support Meaningful Relationships!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543175"/>
            <a:ext cx="2580522"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172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1525" y="1628774"/>
            <a:ext cx="7772400" cy="4848225"/>
          </a:xfrm>
        </p:spPr>
        <p:txBody>
          <a:bodyPr/>
          <a:lstStyle/>
          <a:p>
            <a:pPr lvl="1">
              <a:buSzPct val="80000"/>
              <a:buFont typeface="Arial" panose="020B0604020202020204" pitchFamily="34" charset="0"/>
              <a:buChar char="•"/>
            </a:pPr>
            <a:r>
              <a:rPr lang="en-US" sz="1800" dirty="0" smtClean="0"/>
              <a:t>Understanding </a:t>
            </a:r>
            <a:r>
              <a:rPr lang="en-US" sz="1800" dirty="0"/>
              <a:t>and honoring the standards of dress and decorum at different social occasions; </a:t>
            </a:r>
          </a:p>
          <a:p>
            <a:pPr lvl="1">
              <a:buSzPct val="80000"/>
              <a:buFont typeface="Arial" panose="020B0604020202020204" pitchFamily="34" charset="0"/>
              <a:buChar char="•"/>
            </a:pPr>
            <a:r>
              <a:rPr lang="en-US" sz="1800" dirty="0"/>
              <a:t>The acceptable forms of social interaction for different social occasions;</a:t>
            </a:r>
          </a:p>
          <a:p>
            <a:pPr lvl="1">
              <a:buSzPct val="80000"/>
              <a:buFont typeface="Arial" panose="020B0604020202020204" pitchFamily="34" charset="0"/>
              <a:buChar char="•"/>
            </a:pPr>
            <a:r>
              <a:rPr lang="en-US" sz="1800" dirty="0"/>
              <a:t>Knowing when to make eye contact and when to avert the eyes;</a:t>
            </a:r>
          </a:p>
          <a:p>
            <a:pPr lvl="1">
              <a:buSzPct val="80000"/>
              <a:buFont typeface="Arial" panose="020B0604020202020204" pitchFamily="34" charset="0"/>
              <a:buChar char="•"/>
            </a:pPr>
            <a:r>
              <a:rPr lang="en-US" sz="1800" dirty="0"/>
              <a:t>Determining when physical contact is acceptable and what type (e.g. a handshake versus a hug);</a:t>
            </a:r>
          </a:p>
          <a:p>
            <a:pPr lvl="1">
              <a:buSzPct val="80000"/>
              <a:buFont typeface="Arial" panose="020B0604020202020204" pitchFamily="34" charset="0"/>
              <a:buChar char="•"/>
            </a:pPr>
            <a:r>
              <a:rPr lang="en-US" sz="1800" dirty="0"/>
              <a:t>Being able to politely start and stop conversations;</a:t>
            </a:r>
          </a:p>
          <a:p>
            <a:pPr lvl="1">
              <a:buSzPct val="80000"/>
              <a:buFont typeface="Arial" panose="020B0604020202020204" pitchFamily="34" charset="0"/>
              <a:buChar char="•"/>
            </a:pPr>
            <a:r>
              <a:rPr lang="en-US" sz="1800" dirty="0"/>
              <a:t>Being able to make small talk; </a:t>
            </a:r>
          </a:p>
          <a:p>
            <a:pPr lvl="1">
              <a:buSzPct val="80000"/>
              <a:buFont typeface="Arial" panose="020B0604020202020204" pitchFamily="34" charset="0"/>
              <a:buChar char="•"/>
            </a:pPr>
            <a:r>
              <a:rPr lang="en-US" sz="1800" dirty="0"/>
              <a:t>Understanding how to notice and respond to non-verbal body language;</a:t>
            </a:r>
          </a:p>
          <a:p>
            <a:pPr lvl="1">
              <a:buSzPct val="80000"/>
              <a:buFont typeface="Arial" panose="020B0604020202020204" pitchFamily="34" charset="0"/>
              <a:buChar char="•"/>
            </a:pPr>
            <a:r>
              <a:rPr lang="en-US" sz="1800" dirty="0"/>
              <a:t>Appreciating social nuance such as sarcasm and humor;</a:t>
            </a:r>
          </a:p>
          <a:p>
            <a:pPr lvl="1">
              <a:buSzPct val="80000"/>
              <a:buFont typeface="Arial" panose="020B0604020202020204" pitchFamily="34" charset="0"/>
              <a:buChar char="•"/>
            </a:pPr>
            <a:r>
              <a:rPr lang="en-US" sz="1800" dirty="0"/>
              <a:t>Understanding the differences between literal and figurative speech; </a:t>
            </a:r>
          </a:p>
          <a:p>
            <a:pPr lvl="1">
              <a:buSzPct val="80000"/>
              <a:buFont typeface="Arial" panose="020B0604020202020204" pitchFamily="34" charset="0"/>
              <a:buChar char="•"/>
            </a:pPr>
            <a:r>
              <a:rPr lang="en-US" sz="1800" dirty="0"/>
              <a:t>Being able to express feelings and respond to the feelings of others</a:t>
            </a:r>
          </a:p>
          <a:p>
            <a:endParaRPr lang="en-US" dirty="0"/>
          </a:p>
        </p:txBody>
      </p:sp>
      <p:sp>
        <p:nvSpPr>
          <p:cNvPr id="6" name="Title 5"/>
          <p:cNvSpPr>
            <a:spLocks noGrp="1"/>
          </p:cNvSpPr>
          <p:nvPr>
            <p:ph type="title"/>
          </p:nvPr>
        </p:nvSpPr>
        <p:spPr>
          <a:xfrm>
            <a:off x="914400" y="762000"/>
            <a:ext cx="7315200" cy="866774"/>
          </a:xfrm>
        </p:spPr>
        <p:txBody>
          <a:bodyPr>
            <a:normAutofit fontScale="90000"/>
          </a:bodyPr>
          <a:lstStyle/>
          <a:p>
            <a:pPr algn="ctr"/>
            <a:r>
              <a:rPr lang="en-US" sz="5300" dirty="0"/>
              <a:t>Some </a:t>
            </a:r>
            <a:r>
              <a:rPr lang="en-US" sz="5300" dirty="0" smtClean="0"/>
              <a:t>Examples</a:t>
            </a:r>
            <a:r>
              <a:rPr lang="en-US" dirty="0"/>
              <a:t/>
            </a:r>
            <a:br>
              <a:rPr lang="en-US" dirty="0"/>
            </a:b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1923</TotalTime>
  <Words>1908</Words>
  <Application>Microsoft Office PowerPoint</Application>
  <PresentationFormat>On-screen Show (4:3)</PresentationFormat>
  <Paragraphs>191</Paragraphs>
  <Slides>23</Slides>
  <Notes>21</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Training Objectives</vt:lpstr>
      <vt:lpstr>Historical Context for people with ID and DD</vt:lpstr>
      <vt:lpstr>Beyond Forest Haven </vt:lpstr>
      <vt:lpstr>Where are we today? </vt:lpstr>
      <vt:lpstr>What is your role?</vt:lpstr>
      <vt:lpstr>One way to support people is to help them develop “soft skill”</vt:lpstr>
      <vt:lpstr>Soft Skills Help Support Meaningful Relationships!</vt:lpstr>
      <vt:lpstr>Some Examples </vt:lpstr>
      <vt:lpstr>Supporting/Teaching Soft Skills For Making Friends</vt:lpstr>
      <vt:lpstr>Tips for Meeting People and Making Friends</vt:lpstr>
      <vt:lpstr>How do I support someone to learn these skills?</vt:lpstr>
      <vt:lpstr>Where are these skills best taught?</vt:lpstr>
      <vt:lpstr>Teaching Strategies</vt:lpstr>
      <vt:lpstr>Community Activities Promote Opportunities for Practicing These Skills!</vt:lpstr>
      <vt:lpstr>Be Creative! Exposure to New Opportunities is up to you !</vt:lpstr>
      <vt:lpstr>Pay Attention to a Person’s Preferences!</vt:lpstr>
      <vt:lpstr>Benefit of people being in the community and having friends</vt:lpstr>
      <vt:lpstr>Who Can Help Me Find Activities Where My Winning Personality Can Shine?</vt:lpstr>
      <vt:lpstr>Developing Self Advocacy is one key to Community Connections</vt:lpstr>
      <vt:lpstr>How to Support Advocacy</vt:lpstr>
      <vt:lpstr>Advocacy Groups &amp; Organizations</vt:lpstr>
      <vt:lpstr>What we learned today</vt:lpstr>
    </vt:vector>
  </TitlesOfParts>
  <Company>Production Artist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ServUS</cp:lastModifiedBy>
  <cp:revision>111</cp:revision>
  <cp:lastPrinted>2015-07-29T17:37:39Z</cp:lastPrinted>
  <dcterms:created xsi:type="dcterms:W3CDTF">2014-12-09T04:02:20Z</dcterms:created>
  <dcterms:modified xsi:type="dcterms:W3CDTF">2015-09-21T19:37:47Z</dcterms:modified>
</cp:coreProperties>
</file>