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77" r:id="rId5"/>
    <p:sldId id="259" r:id="rId6"/>
    <p:sldId id="263" r:id="rId7"/>
    <p:sldId id="278" r:id="rId8"/>
    <p:sldId id="272" r:id="rId9"/>
    <p:sldId id="292" r:id="rId10"/>
    <p:sldId id="293" r:id="rId11"/>
    <p:sldId id="294" r:id="rId12"/>
    <p:sldId id="295" r:id="rId13"/>
    <p:sldId id="296" r:id="rId14"/>
    <p:sldId id="300" r:id="rId15"/>
    <p:sldId id="299" r:id="rId16"/>
    <p:sldId id="298" r:id="rId17"/>
    <p:sldId id="276" r:id="rId18"/>
    <p:sldId id="264" r:id="rId19"/>
    <p:sldId id="283" r:id="rId20"/>
    <p:sldId id="285" r:id="rId21"/>
    <p:sldId id="280" r:id="rId22"/>
    <p:sldId id="282" r:id="rId23"/>
    <p:sldId id="281" r:id="rId24"/>
    <p:sldId id="286" r:id="rId25"/>
    <p:sldId id="287" r:id="rId26"/>
    <p:sldId id="288" r:id="rId27"/>
    <p:sldId id="289" r:id="rId28"/>
    <p:sldId id="29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114" d="100"/>
          <a:sy n="114" d="100"/>
        </p:scale>
        <p:origin x="-91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2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475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6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038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36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93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590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40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 dirty="0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7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321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665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48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9AFA4E-3313-43A8-88E2-81A463AF2340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38ECB9-52C2-4A68-81BF-3EA506EB94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pPr defTabSz="342900"/>
            <a:fld id="{48A87A34-81AB-432B-8DAE-1953F412C126}" type="datetimeFigureOut">
              <a:rPr lang="en-US" smtClean="0"/>
              <a:pPr defTabSz="34290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pPr defTabSz="3429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defTabSz="342900"/>
            <a:fld id="{6D22F896-40B5-4ADD-8801-0D06FADFA095}" type="slidenum">
              <a:rPr lang="en-US" smtClean="0"/>
              <a:pPr defTabSz="34290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22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LMills67@charter.ne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1"/>
            <a:ext cx="8153400" cy="1829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Laying the Foundation for Successful Community Involvement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09999"/>
            <a:ext cx="8686800" cy="1001311"/>
          </a:xfrm>
        </p:spPr>
        <p:txBody>
          <a:bodyPr/>
          <a:lstStyle/>
          <a:p>
            <a:r>
              <a:rPr lang="en-US" dirty="0" smtClean="0"/>
              <a:t>Presentation to DDA Day &amp; Employment Providers</a:t>
            </a:r>
          </a:p>
          <a:p>
            <a:r>
              <a:rPr lang="en-US" dirty="0" smtClean="0"/>
              <a:t>March 26,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605"/>
            <a:ext cx="7909560" cy="116119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2015 Technical Assistance Effort (2)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Expectation that each </a:t>
            </a:r>
            <a:r>
              <a:rPr lang="en-US" sz="2800" dirty="0"/>
              <a:t>p</a:t>
            </a:r>
            <a:r>
              <a:rPr lang="en-US" sz="2800" dirty="0" smtClean="0"/>
              <a:t>rovider will:</a:t>
            </a:r>
            <a:endParaRPr lang="en-US" sz="2800" dirty="0"/>
          </a:p>
          <a:p>
            <a:pPr lvl="1"/>
            <a:endParaRPr lang="en-US" dirty="0" smtClean="0"/>
          </a:p>
          <a:p>
            <a:pPr lvl="1"/>
            <a:r>
              <a:rPr lang="en-US" sz="2300" dirty="0"/>
              <a:t>Provide meaningful activities for individuals to participate in - </a:t>
            </a:r>
            <a:r>
              <a:rPr lang="en-US" sz="2300" u="sng" dirty="0"/>
              <a:t>within the facility </a:t>
            </a:r>
            <a:r>
              <a:rPr lang="en-US" sz="2300" b="1" i="1" u="sng" dirty="0"/>
              <a:t>and</a:t>
            </a:r>
            <a:r>
              <a:rPr lang="en-US" sz="2300" u="sng" dirty="0"/>
              <a:t> in the community</a:t>
            </a:r>
            <a:r>
              <a:rPr lang="en-US" sz="2300" dirty="0"/>
              <a:t> - which reflect individual preferences and goals, provide adult learning opportunities, and offer real opportunities for individuals to pursue interests and engage in community life;</a:t>
            </a:r>
          </a:p>
          <a:p>
            <a:pPr lvl="1"/>
            <a:endParaRPr lang="en-US" sz="2300" dirty="0"/>
          </a:p>
          <a:p>
            <a:pPr lvl="1"/>
            <a:r>
              <a:rPr lang="en-US" sz="2300" dirty="0"/>
              <a:t>Have a focus on career exploration and encouraging the choice to work for working-age participants not currently working; and</a:t>
            </a:r>
          </a:p>
          <a:p>
            <a:pPr lvl="1"/>
            <a:endParaRPr lang="en-US" sz="2300" dirty="0"/>
          </a:p>
          <a:p>
            <a:pPr lvl="1"/>
            <a:r>
              <a:rPr lang="en-US" sz="2300" dirty="0"/>
              <a:t>Have a focus on controlling personal resources for all service participants.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2253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6605"/>
            <a:ext cx="7833360" cy="1161196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Technical Assistance to be provided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905000"/>
            <a:ext cx="7543800" cy="41910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300" dirty="0" smtClean="0"/>
              <a:t>Help </a:t>
            </a:r>
            <a:r>
              <a:rPr lang="en-US" sz="2300" dirty="0"/>
              <a:t>each provider assess their current situation and develop organizational action plan to expand traditional Day Hab and Employment Readiness service delivery in the community.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3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300" dirty="0"/>
              <a:t>Assist the provider with identifying their staff’s training and professional development needs associated with making this change, and identifying ways to meet these needs.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3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300" dirty="0"/>
              <a:t>Assist provider to revise internal quality assurance/quality improvement processes to reflect the organizational action plan and changes to service delivery philosophy, strategies and models.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80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6605"/>
            <a:ext cx="7757160" cy="108499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How We Will Provide Support &amp; TA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Each provider will be assisted by a team of three: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/>
              <a:t>Lisa Mills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/>
              <a:t>Quality Management Division representative (PRMU staff or QI unit staff)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/>
              <a:t>Service Planning and Coordination representative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82566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6605"/>
            <a:ext cx="7757160" cy="108499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How We Will Provide Support &amp; TA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300" dirty="0" smtClean="0"/>
              <a:t>Outreach </a:t>
            </a:r>
            <a:r>
              <a:rPr lang="en-US" sz="2300" dirty="0"/>
              <a:t>to each provider during month of </a:t>
            </a:r>
            <a:r>
              <a:rPr lang="en-US" sz="2300" b="1" dirty="0"/>
              <a:t>April</a:t>
            </a:r>
            <a:r>
              <a:rPr lang="en-US" sz="2300" dirty="0"/>
              <a:t> (including one conference call</a:t>
            </a:r>
            <a:r>
              <a:rPr lang="en-US" sz="2300" dirty="0" smtClean="0"/>
              <a:t>) to accomplish three things: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300" dirty="0"/>
          </a:p>
          <a:p>
            <a:pPr marL="150876" lvl="1" indent="0">
              <a:buNone/>
            </a:pPr>
            <a:r>
              <a:rPr lang="en-US" sz="2300" b="1" dirty="0" smtClean="0"/>
              <a:t>1.</a:t>
            </a:r>
            <a:r>
              <a:rPr lang="en-US" sz="2300" dirty="0" smtClean="0"/>
              <a:t>	Establish </a:t>
            </a:r>
            <a:r>
              <a:rPr lang="en-US" sz="2300" dirty="0"/>
              <a:t>date/time for half-day on-site visit in May.  </a:t>
            </a:r>
            <a:endParaRPr lang="en-US" sz="2300" dirty="0" smtClean="0"/>
          </a:p>
          <a:p>
            <a:pPr marL="150876" lvl="1" indent="0" algn="ctr">
              <a:buNone/>
            </a:pPr>
            <a:r>
              <a:rPr lang="en-US" sz="2300" b="1" dirty="0" smtClean="0"/>
              <a:t>[Date Options:  May 4, 5</a:t>
            </a:r>
            <a:r>
              <a:rPr lang="en-US" sz="2300" b="1" dirty="0"/>
              <a:t>, 12, 13, 19, 20</a:t>
            </a:r>
            <a:r>
              <a:rPr lang="en-US" sz="2300" b="1" dirty="0" smtClean="0"/>
              <a:t>, </a:t>
            </a:r>
            <a:r>
              <a:rPr lang="en-US" sz="2300" b="1" dirty="0"/>
              <a:t>28, </a:t>
            </a:r>
            <a:r>
              <a:rPr lang="en-US" sz="2300" b="1" dirty="0" smtClean="0"/>
              <a:t>29]</a:t>
            </a:r>
          </a:p>
          <a:p>
            <a:pPr marL="150876" lvl="1" indent="0" algn="ctr">
              <a:buNone/>
            </a:pPr>
            <a:endParaRPr lang="en-US" sz="2300" b="1" dirty="0" smtClean="0"/>
          </a:p>
          <a:p>
            <a:pPr marL="150876" lvl="1" indent="0" algn="ctr">
              <a:buNone/>
            </a:pPr>
            <a:r>
              <a:rPr lang="en-US" sz="2300" b="1" dirty="0" smtClean="0"/>
              <a:t>2.	</a:t>
            </a:r>
            <a:r>
              <a:rPr lang="en-US" sz="2300" dirty="0" smtClean="0"/>
              <a:t>Agree </a:t>
            </a:r>
            <a:r>
              <a:rPr lang="en-US" sz="2300" dirty="0"/>
              <a:t>on the required members of the provider staff </a:t>
            </a:r>
            <a:r>
              <a:rPr lang="en-US" sz="2300" dirty="0" smtClean="0"/>
              <a:t>that will </a:t>
            </a:r>
            <a:r>
              <a:rPr lang="en-US" sz="2300" dirty="0"/>
              <a:t>be present for the on-site visit in May</a:t>
            </a:r>
            <a:r>
              <a:rPr lang="en-US" sz="2300" dirty="0" smtClean="0"/>
              <a:t>.</a:t>
            </a:r>
          </a:p>
          <a:p>
            <a:pPr marL="608076" lvl="1" indent="-457200">
              <a:buFont typeface="+mj-lt"/>
              <a:buAutoNum type="arabicPeriod"/>
            </a:pPr>
            <a:endParaRPr lang="en-US" sz="2300" dirty="0"/>
          </a:p>
          <a:p>
            <a:pPr marL="150876" lvl="1" indent="0">
              <a:buNone/>
            </a:pPr>
            <a:r>
              <a:rPr lang="en-US" sz="2300" b="1" dirty="0" smtClean="0"/>
              <a:t>3.</a:t>
            </a:r>
            <a:r>
              <a:rPr lang="en-US" sz="2300" dirty="0" smtClean="0"/>
              <a:t>	Explain self-assessment </a:t>
            </a:r>
            <a:r>
              <a:rPr lang="en-US" sz="2300" dirty="0"/>
              <a:t>the provider is being asked </a:t>
            </a:r>
            <a:r>
              <a:rPr lang="en-US" sz="2300" dirty="0" smtClean="0"/>
              <a:t>	to 	complete </a:t>
            </a:r>
            <a:r>
              <a:rPr lang="en-US" sz="2300" dirty="0"/>
              <a:t>in preparation for the on-site visit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22419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6605"/>
            <a:ext cx="7757160" cy="108499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How We Will Provide Support &amp; TA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Half Day Training for Day Hab/</a:t>
            </a:r>
            <a:r>
              <a:rPr lang="en-US" sz="2400" dirty="0" err="1" smtClean="0"/>
              <a:t>Empl</a:t>
            </a:r>
            <a:r>
              <a:rPr lang="en-US" sz="2400" dirty="0" smtClean="0"/>
              <a:t> Readiness program directors (and any other staff interested) on </a:t>
            </a:r>
            <a:r>
              <a:rPr lang="en-US" sz="2400" b="1" dirty="0" smtClean="0"/>
              <a:t>May 6.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/>
              <a:t>Half Day On-Site Visits [</a:t>
            </a:r>
            <a:r>
              <a:rPr lang="en-US" sz="2400" b="1" dirty="0"/>
              <a:t>May </a:t>
            </a:r>
            <a:r>
              <a:rPr lang="en-US" sz="2400" b="1" dirty="0" smtClean="0"/>
              <a:t>4, 5</a:t>
            </a:r>
            <a:r>
              <a:rPr lang="en-US" sz="2400" b="1" dirty="0"/>
              <a:t>, 12, 13, 19, 20, </a:t>
            </a:r>
            <a:r>
              <a:rPr lang="en-US" sz="2400" b="1" dirty="0" smtClean="0"/>
              <a:t>28</a:t>
            </a:r>
            <a:r>
              <a:rPr lang="en-US" sz="2400" b="1" dirty="0"/>
              <a:t>, </a:t>
            </a:r>
            <a:r>
              <a:rPr lang="en-US" sz="2400" b="1" dirty="0" smtClean="0"/>
              <a:t>29</a:t>
            </a:r>
            <a:r>
              <a:rPr lang="en-US" sz="2400" dirty="0" smtClean="0"/>
              <a:t>]</a:t>
            </a:r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/>
              <a:t>Lisa </a:t>
            </a:r>
            <a:r>
              <a:rPr lang="en-US" sz="2400" dirty="0"/>
              <a:t>Mills to write up summary of </a:t>
            </a:r>
            <a:r>
              <a:rPr lang="en-US" sz="2400" b="1" dirty="0" smtClean="0"/>
              <a:t>action plan agreed at on-site visit</a:t>
            </a:r>
            <a:r>
              <a:rPr lang="en-US" sz="2400" dirty="0" smtClean="0"/>
              <a:t> and </a:t>
            </a:r>
            <a:r>
              <a:rPr lang="en-US" sz="2400" b="1" dirty="0" smtClean="0"/>
              <a:t>other recommendations </a:t>
            </a:r>
            <a:r>
              <a:rPr lang="en-US" sz="2400" dirty="0"/>
              <a:t>for each provider  </a:t>
            </a:r>
            <a:r>
              <a:rPr lang="en-US" sz="2400" dirty="0" smtClean="0"/>
              <a:t>(deliver </a:t>
            </a:r>
            <a:r>
              <a:rPr lang="en-US" sz="2400" dirty="0"/>
              <a:t>to provider within </a:t>
            </a:r>
            <a:r>
              <a:rPr lang="en-US" sz="2400" dirty="0" smtClean="0"/>
              <a:t>21 </a:t>
            </a:r>
            <a:r>
              <a:rPr lang="en-US" sz="2400" dirty="0"/>
              <a:t>days </a:t>
            </a:r>
            <a:r>
              <a:rPr lang="en-US" sz="2400" dirty="0" smtClean="0"/>
              <a:t>of on-site visit)</a:t>
            </a:r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endParaRPr lang="en-US" sz="800" dirty="0" smtClean="0"/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/>
              <a:t>Monthly follow-up TA Calls (60-90 minutes each) with each provider [June through September] </a:t>
            </a:r>
          </a:p>
          <a:p>
            <a:pPr marL="0" lvl="1" indent="0">
              <a:spcBef>
                <a:spcPts val="900"/>
              </a:spcBef>
              <a:spcAft>
                <a:spcPts val="150"/>
              </a:spcAft>
              <a:buSzPct val="100000"/>
              <a:buNone/>
            </a:pPr>
            <a:endParaRPr lang="en-US" sz="1200" dirty="0"/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3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8204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177" y="304800"/>
            <a:ext cx="7909560" cy="1008796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How We Will Provide Support &amp; TA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981200"/>
            <a:ext cx="7543800" cy="4038600"/>
          </a:xfrm>
        </p:spPr>
        <p:txBody>
          <a:bodyPr>
            <a:normAutofit lnSpcReduction="10000"/>
          </a:bodyPr>
          <a:lstStyle/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endParaRPr lang="en-US" sz="800" dirty="0"/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/>
              <a:t>Monthly discussions at DDA-sponsored leadership meeting of Day Hab and Employment Readiness providers   [create Community of  Practice feature in the </a:t>
            </a:r>
            <a:r>
              <a:rPr lang="en-US" sz="2400" dirty="0" smtClean="0"/>
              <a:t>May </a:t>
            </a:r>
            <a:r>
              <a:rPr lang="en-US" sz="2400" dirty="0"/>
              <a:t>through September monthly meetings]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Other topic-specific trainings as needed for Day </a:t>
            </a:r>
            <a:r>
              <a:rPr lang="en-US" sz="2400" dirty="0" err="1" smtClean="0"/>
              <a:t>Hab</a:t>
            </a:r>
            <a:r>
              <a:rPr lang="en-US" sz="2400" dirty="0" smtClean="0"/>
              <a:t>/</a:t>
            </a:r>
            <a:r>
              <a:rPr lang="en-US" sz="2400" dirty="0" err="1" smtClean="0"/>
              <a:t>Empl</a:t>
            </a:r>
            <a:r>
              <a:rPr lang="en-US" sz="2400" dirty="0" smtClean="0"/>
              <a:t> Readiness program directors and staff.  Peer training.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Final recommendations report for each provider. [September]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3435949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sz="3600" dirty="0" smtClean="0"/>
              <a:t>Services should lead to outcomes for people receiving services</a:t>
            </a:r>
          </a:p>
          <a:p>
            <a:endParaRPr lang="en-US" sz="3600" dirty="0"/>
          </a:p>
          <a:p>
            <a:r>
              <a:rPr lang="en-US" sz="3600" dirty="0" smtClean="0"/>
              <a:t>Outcome goals should be </a:t>
            </a:r>
          </a:p>
          <a:p>
            <a:pPr lvl="1"/>
            <a:r>
              <a:rPr lang="en-US" sz="3600" dirty="0" smtClean="0"/>
              <a:t>Individualized</a:t>
            </a:r>
          </a:p>
          <a:p>
            <a:pPr lvl="1"/>
            <a:r>
              <a:rPr lang="en-US" sz="3600" dirty="0" smtClean="0"/>
              <a:t>Meaningful</a:t>
            </a:r>
          </a:p>
          <a:p>
            <a:pPr lvl="1"/>
            <a:r>
              <a:rPr lang="en-US" sz="3600" dirty="0" smtClean="0"/>
              <a:t>Relevant to increasing each person’s level of community involvement</a:t>
            </a:r>
          </a:p>
          <a:p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Raising Expectations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079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 fontScale="92500"/>
          </a:bodyPr>
          <a:lstStyle/>
          <a:p>
            <a:r>
              <a:rPr lang="en-US" sz="3000" dirty="0"/>
              <a:t>H</a:t>
            </a:r>
            <a:r>
              <a:rPr lang="en-US" sz="3000" dirty="0" smtClean="0"/>
              <a:t>elp the people you support to identify the activities in their neighborhoods and communities that they would want to participate in.</a:t>
            </a:r>
          </a:p>
          <a:p>
            <a:pPr marL="109728" indent="0">
              <a:buNone/>
            </a:pPr>
            <a:endParaRPr lang="en-US" sz="3000" dirty="0" smtClean="0"/>
          </a:p>
          <a:p>
            <a:r>
              <a:rPr lang="en-US" sz="3000" dirty="0" smtClean="0"/>
              <a:t>Seek and offer options based on Positive Personal Profile and understanding of each person’s unique interests, preferences, goals and conditions for success </a:t>
            </a:r>
            <a:endParaRPr lang="en-US" sz="3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New Approach to Service Planning and Delivery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3776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Engage in activities that help each person identify his/her interests, preferences and goals</a:t>
            </a:r>
          </a:p>
          <a:p>
            <a:endParaRPr lang="en-US" sz="3000" dirty="0"/>
          </a:p>
          <a:p>
            <a:r>
              <a:rPr lang="en-US" sz="3000" dirty="0" smtClean="0"/>
              <a:t>Utilize </a:t>
            </a:r>
            <a:r>
              <a:rPr lang="en-US" sz="3000" dirty="0"/>
              <a:t>community mapping to catalogue opportunities and find best matched opportunities for specific </a:t>
            </a:r>
            <a:r>
              <a:rPr lang="en-US" sz="3000" dirty="0" smtClean="0"/>
              <a:t>individuals</a:t>
            </a:r>
          </a:p>
          <a:p>
            <a:endParaRPr lang="en-US" sz="3000" dirty="0"/>
          </a:p>
          <a:p>
            <a:r>
              <a:rPr lang="en-US" sz="3000" dirty="0" smtClean="0"/>
              <a:t>Find ways to bring community opportunities and connections to the people you serve</a:t>
            </a:r>
            <a:endParaRPr lang="en-US" sz="3000" dirty="0"/>
          </a:p>
          <a:p>
            <a:endParaRPr lang="en-US" sz="3000" dirty="0"/>
          </a:p>
          <a:p>
            <a:pPr marL="109728" indent="0">
              <a:buNone/>
            </a:pPr>
            <a:r>
              <a:rPr lang="en-US" sz="3000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New Approach to Service Planning and Delivery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478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 lnSpcReduction="10000"/>
          </a:bodyPr>
          <a:lstStyle/>
          <a:p>
            <a:endParaRPr lang="en-US" sz="3000" dirty="0" smtClean="0"/>
          </a:p>
          <a:p>
            <a:r>
              <a:rPr lang="en-US" sz="3000" dirty="0" smtClean="0"/>
              <a:t>Manage staffing resources to offer people some small group opportunities to explore and participate in the community</a:t>
            </a:r>
          </a:p>
          <a:p>
            <a:endParaRPr lang="en-US" sz="3000" dirty="0"/>
          </a:p>
          <a:p>
            <a:r>
              <a:rPr lang="en-US" sz="3000" dirty="0" smtClean="0"/>
              <a:t>Recruit and/or redeploy volunteers to support community exploration and involvement</a:t>
            </a:r>
            <a:endParaRPr lang="en-US" sz="3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New Approach to Service Planning and Delivery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5224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/>
          <a:lstStyle/>
          <a:p>
            <a:r>
              <a:rPr lang="en-US" dirty="0" smtClean="0"/>
              <a:t>Strongest focus ever on ensuring day and employment services for people with disabilities are delivered in the most integrated setting.</a:t>
            </a:r>
          </a:p>
          <a:p>
            <a:endParaRPr lang="en-US" dirty="0"/>
          </a:p>
          <a:p>
            <a:r>
              <a:rPr lang="en-US" dirty="0" smtClean="0"/>
              <a:t>“Most integrated setting” is the setting that enables the person with a disability to interact with people without disabilities (who are not staff) to the greatest extent possible.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National Landscape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78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  <a:ln>
            <a:solidFill>
              <a:schemeClr val="bg1"/>
            </a:solidFill>
          </a:ln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Skill development efforts should be designed: </a:t>
            </a:r>
          </a:p>
          <a:p>
            <a:endParaRPr lang="en-US" dirty="0"/>
          </a:p>
          <a:p>
            <a:pPr marL="109728" indent="0" algn="ctr">
              <a:buNone/>
            </a:pPr>
            <a:r>
              <a:rPr lang="en-US" dirty="0" smtClean="0"/>
              <a:t>“To equip people to successfully participate in personally chosen activities in their neighborhoods and local communities.” 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b="1" dirty="0" smtClean="0"/>
              <a:t>What kinds of changes might you </a:t>
            </a:r>
          </a:p>
          <a:p>
            <a:pPr marL="109728" indent="0" algn="ctr">
              <a:buNone/>
            </a:pPr>
            <a:r>
              <a:rPr lang="en-US" b="1" dirty="0" smtClean="0"/>
              <a:t>make in your service delivery model?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Redefining Focus on Skill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76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u="sng" dirty="0"/>
              <a:t>P</a:t>
            </a:r>
            <a:r>
              <a:rPr lang="en-US" u="sng" dirty="0" smtClean="0"/>
              <a:t>roviders help people learn/gain skills by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Giving them opportunities to participate (Learn by Doing)</a:t>
            </a:r>
          </a:p>
          <a:p>
            <a:endParaRPr lang="en-US" dirty="0"/>
          </a:p>
          <a:p>
            <a:r>
              <a:rPr lang="en-US" dirty="0" smtClean="0"/>
              <a:t>Giving them specific instruction (Teaching)</a:t>
            </a:r>
          </a:p>
          <a:p>
            <a:endParaRPr lang="en-US" dirty="0"/>
          </a:p>
          <a:p>
            <a:r>
              <a:rPr lang="en-US" dirty="0" smtClean="0"/>
              <a:t>Modeling and encouraging imitation</a:t>
            </a:r>
          </a:p>
          <a:p>
            <a:endParaRPr lang="en-US" dirty="0"/>
          </a:p>
          <a:p>
            <a:r>
              <a:rPr lang="en-US" dirty="0" smtClean="0"/>
              <a:t>Connecting person to community members, organizations, places that teach/instruct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Skills Can Be Gained In Many 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01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Key to meaningful improvements in experience for the people you serve</a:t>
            </a:r>
          </a:p>
          <a:p>
            <a:endParaRPr lang="en-US" dirty="0"/>
          </a:p>
          <a:p>
            <a:r>
              <a:rPr lang="en-US" dirty="0" smtClean="0"/>
              <a:t>Staff must understand reasons for making changes</a:t>
            </a:r>
          </a:p>
          <a:p>
            <a:endParaRPr lang="en-US" dirty="0"/>
          </a:p>
          <a:p>
            <a:r>
              <a:rPr lang="en-US" dirty="0" smtClean="0"/>
              <a:t>Modeling, mentoring and coaching must be available in lieu of traditional supervision models (Implementation Science)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1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dirty="0" smtClean="0"/>
              <a:t>“Tell me and I forget...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dirty="0" smtClean="0"/>
              <a:t>Teach me and I may remember...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dirty="0" smtClean="0"/>
              <a:t>Involve me and I learn.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dirty="0" smtClean="0"/>
              <a:t>		-Ben Franklin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Staff Behavior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584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Reasons for change must be discussed and understood from top down</a:t>
            </a:r>
          </a:p>
          <a:p>
            <a:endParaRPr lang="en-US" dirty="0"/>
          </a:p>
          <a:p>
            <a:r>
              <a:rPr lang="en-US" dirty="0" smtClean="0"/>
              <a:t>Enthusiasm for making change must be evident among senior and middle management</a:t>
            </a:r>
          </a:p>
          <a:p>
            <a:endParaRPr lang="en-US" dirty="0"/>
          </a:p>
          <a:p>
            <a:r>
              <a:rPr lang="en-US" dirty="0" smtClean="0"/>
              <a:t>Challenges and “bumps in the road” result in solution-building rather than retreat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3043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u="sng" dirty="0" smtClean="0"/>
              <a:t>All</a:t>
            </a:r>
            <a:r>
              <a:rPr lang="en-US" dirty="0" smtClean="0"/>
              <a:t> settings where waiver-funded services are provided must: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Be </a:t>
            </a:r>
            <a:r>
              <a:rPr lang="en-US" dirty="0"/>
              <a:t>integrated in </a:t>
            </a:r>
            <a:r>
              <a:rPr lang="en-US" dirty="0" smtClean="0"/>
              <a:t>the greater community </a:t>
            </a:r>
          </a:p>
          <a:p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access to the greater </a:t>
            </a:r>
            <a:r>
              <a:rPr lang="en-US" dirty="0" smtClean="0"/>
              <a:t>community</a:t>
            </a:r>
          </a:p>
          <a:p>
            <a:endParaRPr lang="en-US" dirty="0"/>
          </a:p>
          <a:p>
            <a:r>
              <a:rPr lang="en-US" dirty="0" smtClean="0"/>
              <a:t>Provide opportunities to engage </a:t>
            </a:r>
            <a:r>
              <a:rPr lang="en-US" dirty="0"/>
              <a:t>in community </a:t>
            </a:r>
            <a:r>
              <a:rPr lang="en-US" dirty="0" smtClean="0"/>
              <a:t>life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Federal Regulations Governing HCBS Waiver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558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Revise rules and policies to reflect new regulations</a:t>
            </a:r>
          </a:p>
          <a:p>
            <a:endParaRPr lang="en-US" dirty="0"/>
          </a:p>
          <a:p>
            <a:r>
              <a:rPr lang="en-US" dirty="0" smtClean="0"/>
              <a:t>Revise provider qualifications and on-going monitoring/certification processes to reflect new regulations</a:t>
            </a:r>
          </a:p>
          <a:p>
            <a:endParaRPr lang="en-US" dirty="0"/>
          </a:p>
          <a:p>
            <a:r>
              <a:rPr lang="en-US" dirty="0" smtClean="0"/>
              <a:t>Implement new quality assurance and quality improvement mechanisms to ensure service delivery consistent with new regulations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of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53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endParaRPr lang="en-US" dirty="0" smtClean="0"/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sz="4000" dirty="0" smtClean="0"/>
              <a:t>Lisa A. Mills, PhD</a:t>
            </a:r>
          </a:p>
          <a:p>
            <a:pPr marL="109728" indent="0" algn="ctr">
              <a:buNone/>
            </a:pPr>
            <a:r>
              <a:rPr lang="en-US" sz="4000" dirty="0" smtClean="0"/>
              <a:t>608 225 4326</a:t>
            </a:r>
          </a:p>
          <a:p>
            <a:pPr marL="109728" indent="0" algn="ctr">
              <a:buNone/>
            </a:pPr>
            <a:r>
              <a:rPr lang="en-US" sz="4000" dirty="0" smtClean="0">
                <a:hlinkClick r:id="rId2"/>
              </a:rPr>
              <a:t>LMills67@charter.net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Presenter 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4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Legal action in states focused exclusively on day and employment services</a:t>
            </a:r>
          </a:p>
          <a:p>
            <a:endParaRPr lang="en-US" dirty="0"/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Department of Justice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464" y="3429000"/>
            <a:ext cx="20574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52800"/>
            <a:ext cx="28575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34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u="sng" dirty="0" smtClean="0"/>
              <a:t>All</a:t>
            </a:r>
            <a:r>
              <a:rPr lang="en-US" dirty="0" smtClean="0"/>
              <a:t> settings where waiver-funded services are provided must: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Be </a:t>
            </a:r>
            <a:r>
              <a:rPr lang="en-US" dirty="0"/>
              <a:t>integrated in </a:t>
            </a:r>
            <a:r>
              <a:rPr lang="en-US" dirty="0" smtClean="0"/>
              <a:t>the greater community </a:t>
            </a:r>
          </a:p>
          <a:p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access to the greater </a:t>
            </a:r>
            <a:r>
              <a:rPr lang="en-US" dirty="0" smtClean="0"/>
              <a:t>community</a:t>
            </a:r>
          </a:p>
          <a:p>
            <a:endParaRPr lang="en-US" dirty="0"/>
          </a:p>
          <a:p>
            <a:r>
              <a:rPr lang="en-US" dirty="0" smtClean="0"/>
              <a:t>Provide opportunities to engage </a:t>
            </a:r>
            <a:r>
              <a:rPr lang="en-US" dirty="0"/>
              <a:t>in community </a:t>
            </a:r>
            <a:r>
              <a:rPr lang="en-US" dirty="0" smtClean="0"/>
              <a:t>life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Federal Regulations Governing HCBS Waiver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33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09728" indent="0">
              <a:buNone/>
            </a:pPr>
            <a:endParaRPr lang="en-US" sz="3600" dirty="0" smtClean="0"/>
          </a:p>
          <a:p>
            <a:r>
              <a:rPr lang="en-US" sz="3600" dirty="0" smtClean="0"/>
              <a:t>States aren’t just required to offer </a:t>
            </a:r>
            <a:r>
              <a:rPr lang="en-US" sz="3600" u="sng" dirty="0" smtClean="0"/>
              <a:t>some</a:t>
            </a:r>
            <a:r>
              <a:rPr lang="en-US" sz="3600" dirty="0" smtClean="0"/>
              <a:t> settings that meet these standards</a:t>
            </a:r>
          </a:p>
          <a:p>
            <a:pPr marL="109728" indent="0">
              <a:buNone/>
            </a:pPr>
            <a:endParaRPr lang="en-US" sz="3600" dirty="0"/>
          </a:p>
          <a:p>
            <a:r>
              <a:rPr lang="en-US" sz="3600" dirty="0" smtClean="0"/>
              <a:t>States must ensure </a:t>
            </a:r>
            <a:r>
              <a:rPr lang="en-US" sz="3600" u="sng" dirty="0" smtClean="0"/>
              <a:t>all</a:t>
            </a:r>
            <a:r>
              <a:rPr lang="en-US" sz="3600" dirty="0" smtClean="0"/>
              <a:t> settings for </a:t>
            </a:r>
            <a:r>
              <a:rPr lang="en-US" sz="3600" u="sng" dirty="0" smtClean="0"/>
              <a:t>all</a:t>
            </a:r>
            <a:r>
              <a:rPr lang="en-US" sz="3600" dirty="0" smtClean="0"/>
              <a:t> services meet these standards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Settings = All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70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3600" dirty="0" smtClean="0"/>
          </a:p>
          <a:p>
            <a:r>
              <a:rPr lang="en-US" sz="3600" dirty="0" smtClean="0"/>
              <a:t>IDS and Supported Employment help DC to be in compliance</a:t>
            </a:r>
          </a:p>
          <a:p>
            <a:endParaRPr lang="en-US" sz="3600" dirty="0"/>
          </a:p>
          <a:p>
            <a:pPr marL="109728" indent="0">
              <a:buNone/>
            </a:pPr>
            <a:r>
              <a:rPr lang="en-US" sz="3600" dirty="0" smtClean="0"/>
              <a:t>BUT...</a:t>
            </a:r>
          </a:p>
          <a:p>
            <a:pPr marL="109728" indent="0">
              <a:buNone/>
            </a:pPr>
            <a:endParaRPr lang="en-US" sz="3600" dirty="0"/>
          </a:p>
          <a:p>
            <a:r>
              <a:rPr lang="en-US" sz="3600" dirty="0" smtClean="0"/>
              <a:t>Meaningful changes must be implemented in Day Habilitation and Employment Readiness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Service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33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sz="3600" dirty="0" smtClean="0"/>
          </a:p>
          <a:p>
            <a:pPr marL="109728" indent="0">
              <a:buNone/>
            </a:pPr>
            <a:r>
              <a:rPr lang="en-US" sz="3600" dirty="0" smtClean="0"/>
              <a:t>Change within existing service models needs to begin now</a:t>
            </a:r>
          </a:p>
          <a:p>
            <a:pPr marL="109728" indent="0">
              <a:buNone/>
            </a:pPr>
            <a:endParaRPr lang="en-US" sz="3600" dirty="0"/>
          </a:p>
          <a:p>
            <a:pPr marL="109728" indent="0">
              <a:buNone/>
            </a:pPr>
            <a:r>
              <a:rPr lang="en-US" sz="3600" dirty="0"/>
              <a:t>DDA wants to support providers in making the necessary changes</a:t>
            </a:r>
          </a:p>
          <a:p>
            <a:pPr marL="109728" indent="0">
              <a:buNone/>
            </a:pPr>
            <a:endParaRPr lang="en-US" sz="3600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39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 Selected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610600" cy="48307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Art &amp; Drama*		Life </a:t>
            </a:r>
            <a:r>
              <a:rPr lang="en-US" dirty="0"/>
              <a:t>Skill </a:t>
            </a:r>
            <a:r>
              <a:rPr lang="en-US" dirty="0" smtClean="0"/>
              <a:t>Center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Bridgeway			Metro Day*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Brookland</a:t>
            </a:r>
            <a:r>
              <a:rPr lang="en-US" dirty="0" smtClean="0"/>
              <a:t>			Phase </a:t>
            </a:r>
            <a:r>
              <a:rPr lang="en-US" dirty="0"/>
              <a:t>Two Academy </a:t>
            </a:r>
          </a:p>
          <a:p>
            <a:pPr marL="0" indent="0">
              <a:buNone/>
            </a:pPr>
            <a:r>
              <a:rPr lang="en-US" dirty="0" smtClean="0"/>
              <a:t>Choices Unlimited*	Progressive Community </a:t>
            </a:r>
            <a:r>
              <a:rPr lang="en-US" dirty="0" err="1" smtClean="0"/>
              <a:t>Srvs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Creative Options*	Project Redirect*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Head Start to Life	St</a:t>
            </a:r>
            <a:r>
              <a:rPr lang="en-US" dirty="0"/>
              <a:t>. </a:t>
            </a:r>
            <a:r>
              <a:rPr lang="en-US" dirty="0" err="1" smtClean="0"/>
              <a:t>Colletta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PSI				UCP*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Helping Hands One and Two			</a:t>
            </a:r>
          </a:p>
          <a:p>
            <a:pPr marL="0" indent="0">
              <a:buNone/>
            </a:pPr>
            <a:r>
              <a:rPr lang="en-US" dirty="0" smtClean="0"/>
              <a:t>Capitol </a:t>
            </a:r>
            <a:r>
              <a:rPr lang="en-US" dirty="0"/>
              <a:t>Hill Supportive </a:t>
            </a:r>
            <a:r>
              <a:rPr lang="en-US" dirty="0" smtClean="0"/>
              <a:t>Services*</a:t>
            </a:r>
          </a:p>
          <a:p>
            <a:endParaRPr lang="en-US" sz="900" dirty="0" smtClean="0"/>
          </a:p>
          <a:p>
            <a:endParaRPr lang="en-US" sz="900" dirty="0"/>
          </a:p>
          <a:p>
            <a:pPr marL="109728" indent="0" algn="ctr">
              <a:buNone/>
            </a:pPr>
            <a:r>
              <a:rPr lang="en-US" dirty="0" smtClean="0"/>
              <a:t>*Currently Approved IDS Provider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605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8499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2015 Technical Assistance Effort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600" dirty="0" smtClean="0"/>
              <a:t>Goal is to assist each provider to:</a:t>
            </a:r>
            <a:endParaRPr lang="en-US" sz="2600" dirty="0"/>
          </a:p>
          <a:p>
            <a:pPr lvl="1"/>
            <a:r>
              <a:rPr lang="en-US" sz="2300" dirty="0"/>
              <a:t>Increase community integration (a/k/a community participation and community involvement) for participants;</a:t>
            </a:r>
          </a:p>
          <a:p>
            <a:pPr lvl="1"/>
            <a:endParaRPr lang="en-US" sz="2300" dirty="0"/>
          </a:p>
          <a:p>
            <a:pPr lvl="1"/>
            <a:r>
              <a:rPr lang="en-US" sz="2300" dirty="0"/>
              <a:t>Facilitate participants using mainstream community venues, services and resources rather than using separate, disability-specific venues, services and resources;</a:t>
            </a:r>
          </a:p>
          <a:p>
            <a:pPr lvl="1"/>
            <a:endParaRPr lang="en-US" sz="2300" dirty="0"/>
          </a:p>
          <a:p>
            <a:pPr lvl="1"/>
            <a:r>
              <a:rPr lang="en-US" sz="2300" dirty="0"/>
              <a:t>To the greatest extent possible, tailor integration opportunities to small groups of participants with similar interests and compatible personalities;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300" dirty="0" smtClean="0"/>
          </a:p>
        </p:txBody>
      </p:sp>
    </p:spTree>
    <p:extLst>
      <p:ext uri="{BB962C8B-B14F-4D97-AF65-F5344CB8AC3E}">
        <p14:creationId xmlns:p14="http://schemas.microsoft.com/office/powerpoint/2010/main" val="513911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2006</TotalTime>
  <Words>1106</Words>
  <Application>Microsoft Office PowerPoint</Application>
  <PresentationFormat>On-screen Show (4:3)</PresentationFormat>
  <Paragraphs>218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Concourse</vt:lpstr>
      <vt:lpstr>Retrospect</vt:lpstr>
      <vt:lpstr>Laying the Foundation for Successful Community Involvement</vt:lpstr>
      <vt:lpstr>National Landscape</vt:lpstr>
      <vt:lpstr>Federal Department of Justice</vt:lpstr>
      <vt:lpstr>New Federal Regulations Governing HCBS Waiver Programs</vt:lpstr>
      <vt:lpstr>All Settings = All Services</vt:lpstr>
      <vt:lpstr>Integrated Service Options</vt:lpstr>
      <vt:lpstr>Good News</vt:lpstr>
      <vt:lpstr>16 Selected Providers</vt:lpstr>
      <vt:lpstr>2015 Technical Assistance Effort</vt:lpstr>
      <vt:lpstr>2015 Technical Assistance Effort (2)</vt:lpstr>
      <vt:lpstr>Technical Assistance to be provided</vt:lpstr>
      <vt:lpstr>How We Will Provide Support &amp; TA</vt:lpstr>
      <vt:lpstr>How We Will Provide Support &amp; TA</vt:lpstr>
      <vt:lpstr>How We Will Provide Support &amp; TA</vt:lpstr>
      <vt:lpstr>How We Will Provide Support &amp; TA</vt:lpstr>
      <vt:lpstr>Raising Expectations</vt:lpstr>
      <vt:lpstr>New Approach to Service Planning and Delivery</vt:lpstr>
      <vt:lpstr>New Approach to Service Planning and Delivery</vt:lpstr>
      <vt:lpstr>New Approach to Service Planning and Delivery</vt:lpstr>
      <vt:lpstr>Redefining Focus on Skill Development</vt:lpstr>
      <vt:lpstr>Skills Can Be Gained In Many Ways</vt:lpstr>
      <vt:lpstr>Staff Development</vt:lpstr>
      <vt:lpstr>Changing Staff Behavior</vt:lpstr>
      <vt:lpstr>Organizational Considerations</vt:lpstr>
      <vt:lpstr>New Federal Regulations Governing HCBS Waiver Programs</vt:lpstr>
      <vt:lpstr>Expectations of States</vt:lpstr>
      <vt:lpstr>Presenter 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Infusing Community Integration into All DDA Day and Employment Services</dc:title>
  <dc:creator>Officemax</dc:creator>
  <cp:lastModifiedBy>Beidleman, Steven (DDS)</cp:lastModifiedBy>
  <cp:revision>88</cp:revision>
  <dcterms:created xsi:type="dcterms:W3CDTF">2014-09-07T20:40:04Z</dcterms:created>
  <dcterms:modified xsi:type="dcterms:W3CDTF">2015-04-29T19:02:15Z</dcterms:modified>
</cp:coreProperties>
</file>