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9" r:id="rId3"/>
    <p:sldId id="260" r:id="rId4"/>
    <p:sldId id="282" r:id="rId5"/>
    <p:sldId id="279" r:id="rId6"/>
    <p:sldId id="280" r:id="rId7"/>
    <p:sldId id="281" r:id="rId8"/>
    <p:sldId id="262" r:id="rId9"/>
    <p:sldId id="274" r:id="rId10"/>
    <p:sldId id="275" r:id="rId11"/>
    <p:sldId id="291" r:id="rId12"/>
    <p:sldId id="290" r:id="rId13"/>
    <p:sldId id="284" r:id="rId14"/>
    <p:sldId id="285" r:id="rId15"/>
    <p:sldId id="276" r:id="rId16"/>
    <p:sldId id="268" r:id="rId17"/>
    <p:sldId id="277" r:id="rId18"/>
    <p:sldId id="266" r:id="rId19"/>
    <p:sldId id="264" r:id="rId20"/>
    <p:sldId id="292" r:id="rId21"/>
    <p:sldId id="265" r:id="rId22"/>
    <p:sldId id="273" r:id="rId23"/>
    <p:sldId id="271" r:id="rId24"/>
    <p:sldId id="269" r:id="rId25"/>
    <p:sldId id="272" r:id="rId26"/>
    <p:sldId id="293" r:id="rId27"/>
    <p:sldId id="278" r:id="rId28"/>
    <p:sldId id="286" r:id="rId29"/>
    <p:sldId id="289" r:id="rId3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iane Roberts" initials="DRo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2998" autoAdjust="0"/>
  </p:normalViewPr>
  <p:slideViewPr>
    <p:cSldViewPr snapToGrid="0">
      <p:cViewPr varScale="1">
        <p:scale>
          <a:sx n="114" d="100"/>
          <a:sy n="114" d="100"/>
        </p:scale>
        <p:origin x="138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00009F-1A36-495B-8E90-187A607D4270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F51B44-D4E9-42BA-B2C1-08DA8F0886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0675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B20604D-A45E-4A62-89DF-59FA9CBA103A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07C7196-DBBA-4C06-9466-E5C6E359E1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027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C7196-DBBA-4C06-9466-E5C6E359E13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758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C7196-DBBA-4C06-9466-E5C6E359E13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939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30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1A675-547E-4660-9E10-1C21D527B9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467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1A675-547E-4660-9E10-1C21D527B9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003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1A675-547E-4660-9E10-1C21D527B9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33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1A675-547E-4660-9E10-1C21D527B9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029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70077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62413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1A675-547E-4660-9E10-1C21D527B9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887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1A675-547E-4660-9E10-1C21D527B9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14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1A675-547E-4660-9E10-1C21D527B9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69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1A675-547E-4660-9E10-1C21D527B9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540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1A675-547E-4660-9E10-1C21D527B9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440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1A675-547E-4660-9E10-1C21D527B9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44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25763" y="65346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881A675-547E-4660-9E10-1C21D527B9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119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recruiting.jobcorps.gov/" TargetMode="External"/><Relationship Id="rId2" Type="http://schemas.openxmlformats.org/officeDocument/2006/relationships/hyperlink" Target="https://potomac.jobcorps.gov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1918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How Job Corps Works</a:t>
            </a:r>
            <a:br>
              <a:rPr lang="en-US" dirty="0"/>
            </a:br>
            <a:r>
              <a:rPr lang="en-US" dirty="0"/>
              <a:t>Outreach and Admissions (OA)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Applicants are introduced to:</a:t>
            </a:r>
          </a:p>
          <a:p>
            <a:pPr marL="457200" indent="-457200"/>
            <a:r>
              <a:rPr lang="en-US" dirty="0"/>
              <a:t>Academic training</a:t>
            </a:r>
          </a:p>
          <a:p>
            <a:pPr marL="457200" indent="-457200"/>
            <a:r>
              <a:rPr lang="en-US" dirty="0"/>
              <a:t>Career technical training (training programs)</a:t>
            </a:r>
          </a:p>
          <a:p>
            <a:pPr marL="457200" indent="-457200"/>
            <a:r>
              <a:rPr lang="en-US" dirty="0"/>
              <a:t>Life on center</a:t>
            </a:r>
          </a:p>
          <a:p>
            <a:pPr marL="457200" indent="-457200"/>
            <a:r>
              <a:rPr lang="en-US" dirty="0"/>
              <a:t>Responsibilities</a:t>
            </a:r>
          </a:p>
          <a:p>
            <a:pPr marL="457200" indent="-457200"/>
            <a:r>
              <a:rPr lang="en-US" dirty="0"/>
              <a:t>Zero Tolerance Policy</a:t>
            </a:r>
          </a:p>
          <a:p>
            <a:pPr marL="457200" indent="-457200"/>
            <a:r>
              <a:rPr lang="en-US" dirty="0"/>
              <a:t>Personal Career Development Plan</a:t>
            </a:r>
          </a:p>
          <a:p>
            <a:pPr marL="457200" indent="-457200"/>
            <a:r>
              <a:rPr lang="en-US" dirty="0"/>
              <a:t>Post-center transition services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118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50C45-3BB7-4700-87F2-EAF088B84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Sessions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A888F-94DA-45C6-916A-6F0534EB7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2868" y="1825625"/>
            <a:ext cx="5702481" cy="4351338"/>
          </a:xfrm>
        </p:spPr>
        <p:txBody>
          <a:bodyPr/>
          <a:lstStyle/>
          <a:p>
            <a:r>
              <a:rPr lang="en-US" dirty="0"/>
              <a:t>Admission Counselors conduct information sessions throughout DC;</a:t>
            </a:r>
          </a:p>
          <a:p>
            <a:r>
              <a:rPr lang="en-US" dirty="0"/>
              <a:t>We can schedule special sessions at your organization for 10 or more youth;</a:t>
            </a:r>
          </a:p>
          <a:p>
            <a:r>
              <a:rPr lang="en-US" dirty="0"/>
              <a:t>Sessions focus on benefits and opportunities of Job Corps and typically last 1 hour.</a:t>
            </a:r>
          </a:p>
          <a:p>
            <a:endParaRPr lang="en-US" dirty="0"/>
          </a:p>
        </p:txBody>
      </p:sp>
      <p:pic>
        <p:nvPicPr>
          <p:cNvPr id="5" name="Picture 4" descr="A person sitting in a room&#10;&#10;Description automatically generated">
            <a:extLst>
              <a:ext uri="{FF2B5EF4-FFF2-40B4-BE49-F238E27FC236}">
                <a16:creationId xmlns:a16="http://schemas.microsoft.com/office/drawing/2014/main" id="{A518F9C0-BD7A-4981-95D1-806D13CA13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986" y="3394710"/>
            <a:ext cx="3052354" cy="228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412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A1F5D-FC20-4DEE-981C-1B466ED72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Center Tours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099118-5A2D-41B7-8E85-FCC900367E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encourage applicants to tour a Job Corps Center via Virtual</a:t>
            </a:r>
          </a:p>
          <a:p>
            <a:r>
              <a:rPr lang="en-US" dirty="0"/>
              <a:t>Tours for groups can be schedule by contact an admissions counselor.</a:t>
            </a:r>
          </a:p>
          <a:p>
            <a:r>
              <a:rPr lang="en-US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https://potomac.jobcorps.gov/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https://recruiting.jobcorps.gov/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2092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Typical Admissions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Attend Information Session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Gather required documents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Tour a center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 interview with Admission Counselor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Complete Application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8673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Required Documents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Birth Certificate</a:t>
            </a:r>
          </a:p>
          <a:p>
            <a:r>
              <a:rPr lang="en-US" dirty="0"/>
              <a:t>State ID Card</a:t>
            </a:r>
          </a:p>
          <a:p>
            <a:r>
              <a:rPr lang="en-US" dirty="0"/>
              <a:t>Social Security Card</a:t>
            </a:r>
          </a:p>
          <a:p>
            <a:r>
              <a:rPr lang="en-US" dirty="0"/>
              <a:t>Proof of family income</a:t>
            </a:r>
          </a:p>
          <a:p>
            <a:r>
              <a:rPr lang="en-US" dirty="0"/>
              <a:t>High School Transcripts/GED</a:t>
            </a:r>
          </a:p>
          <a:p>
            <a:r>
              <a:rPr lang="en-US" dirty="0"/>
              <a:t>Individual Education Plan (IEP)</a:t>
            </a:r>
          </a:p>
          <a:p>
            <a:r>
              <a:rPr lang="en-US" dirty="0"/>
              <a:t>Immunization Records </a:t>
            </a:r>
          </a:p>
          <a:p>
            <a:r>
              <a:rPr lang="en-US" dirty="0"/>
              <a:t>Wellness Records (As Applicable)</a:t>
            </a:r>
          </a:p>
          <a:p>
            <a:endParaRPr lang="en-US" dirty="0"/>
          </a:p>
        </p:txBody>
      </p:sp>
      <p:pic>
        <p:nvPicPr>
          <p:cNvPr id="1028" name="Picture 4" descr="Image result for required documents">
            <a:extLst>
              <a:ext uri="{FF2B5EF4-FFF2-40B4-BE49-F238E27FC236}">
                <a16:creationId xmlns:a16="http://schemas.microsoft.com/office/drawing/2014/main" id="{6A53E390-C7D9-4117-A8F0-98077D6A8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431" y="3494638"/>
            <a:ext cx="2612966" cy="145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00F4A0F-63C5-447D-B6CE-B98B8BAA94DE}"/>
              </a:ext>
            </a:extLst>
          </p:cNvPr>
          <p:cNvCxnSpPr>
            <a:cxnSpLocks/>
          </p:cNvCxnSpPr>
          <p:nvPr/>
        </p:nvCxnSpPr>
        <p:spPr>
          <a:xfrm flipH="1" flipV="1">
            <a:off x="3340956" y="2073244"/>
            <a:ext cx="2272193" cy="2263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5BF98C7-BBC0-495F-ACD5-C341CCB9DBC8}"/>
              </a:ext>
            </a:extLst>
          </p:cNvPr>
          <p:cNvCxnSpPr>
            <a:cxnSpLocks/>
            <a:stCxn id="12" idx="1"/>
          </p:cNvCxnSpPr>
          <p:nvPr/>
        </p:nvCxnSpPr>
        <p:spPr>
          <a:xfrm flipH="1" flipV="1">
            <a:off x="3005751" y="2534970"/>
            <a:ext cx="2598344" cy="452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4820E21-8FE1-430B-B7E9-7B50B42FFFCB}"/>
              </a:ext>
            </a:extLst>
          </p:cNvPr>
          <p:cNvCxnSpPr>
            <a:cxnSpLocks/>
          </p:cNvCxnSpPr>
          <p:nvPr/>
        </p:nvCxnSpPr>
        <p:spPr>
          <a:xfrm flipH="1">
            <a:off x="3793402" y="2969537"/>
            <a:ext cx="1819747" cy="1267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D292D48A-4280-44F7-8C92-77303D0467D9}"/>
              </a:ext>
            </a:extLst>
          </p:cNvPr>
          <p:cNvSpPr/>
          <p:nvPr/>
        </p:nvSpPr>
        <p:spPr>
          <a:xfrm>
            <a:off x="5604095" y="2073244"/>
            <a:ext cx="2734147" cy="1013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4 most important Documents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21D8599-B62E-49DC-80D4-97B57966080E}"/>
              </a:ext>
            </a:extLst>
          </p:cNvPr>
          <p:cNvCxnSpPr/>
          <p:nvPr/>
        </p:nvCxnSpPr>
        <p:spPr>
          <a:xfrm flipH="1">
            <a:off x="4237022" y="3096285"/>
            <a:ext cx="1376127" cy="5069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57009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How Job Corps Works</a:t>
            </a:r>
            <a:br>
              <a:rPr lang="en-US" dirty="0"/>
            </a:br>
            <a:r>
              <a:rPr lang="en-US" dirty="0" err="1"/>
              <a:t>MyPace</a:t>
            </a:r>
            <a:r>
              <a:rPr lang="en-US" dirty="0"/>
              <a:t> Period (MPP)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8 week period (Virtual or on Center)</a:t>
            </a:r>
          </a:p>
          <a:p>
            <a:pPr marL="457200" indent="-45720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center rules and safety</a:t>
            </a:r>
          </a:p>
          <a:p>
            <a:pPr marL="457200" indent="-45720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Aptitude tests and shadowing to determine academic and career technical training</a:t>
            </a:r>
          </a:p>
          <a:p>
            <a:pPr marL="457200" indent="-45720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health and wellness</a:t>
            </a:r>
          </a:p>
          <a:p>
            <a:pPr marL="457200" indent="-45720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Employability and job search skills</a:t>
            </a:r>
          </a:p>
          <a:p>
            <a:pPr marL="457200" indent="-45720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Update Personal Career Development Plan</a:t>
            </a:r>
          </a:p>
          <a:p>
            <a:pPr marL="457200" indent="-4572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23239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12956" y="365126"/>
            <a:ext cx="8102394" cy="1325563"/>
          </a:xfrm>
        </p:spPr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Training For Success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12956" y="1690689"/>
            <a:ext cx="8229600" cy="474636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Career Success Standards</a:t>
            </a:r>
          </a:p>
          <a:p>
            <a:pPr marL="457200" indent="-457200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Workplace Relationships and Ethics</a:t>
            </a:r>
          </a:p>
          <a:p>
            <a:pPr marL="457200" indent="-457200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</a:p>
          <a:p>
            <a:pPr marL="457200" indent="-457200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Personal Growth and Development</a:t>
            </a:r>
          </a:p>
          <a:p>
            <a:pPr marL="457200" indent="-457200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Interpersonal Skills</a:t>
            </a:r>
          </a:p>
          <a:p>
            <a:pPr marL="457200" indent="-457200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Information Management</a:t>
            </a:r>
          </a:p>
          <a:p>
            <a:pPr marL="457200" indent="-457200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Multicultural Awareness</a:t>
            </a:r>
          </a:p>
          <a:p>
            <a:pPr marL="457200" indent="-457200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Career and Personal Planning</a:t>
            </a:r>
          </a:p>
          <a:p>
            <a:pPr marL="457200" indent="-457200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Independent Living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083" y="4070555"/>
            <a:ext cx="2851355" cy="213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77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How Job Corps Works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Career Development Period (CDP)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8072898" cy="4575175"/>
          </a:xfrm>
        </p:spPr>
        <p:txBody>
          <a:bodyPr>
            <a:normAutofit fontScale="92500" lnSpcReduction="10000"/>
          </a:bodyPr>
          <a:lstStyle/>
          <a:p>
            <a:pPr marL="457200" indent="-4572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Career technical training</a:t>
            </a:r>
          </a:p>
          <a:p>
            <a:pPr marL="457200" indent="-4572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Academics</a:t>
            </a:r>
          </a:p>
          <a:p>
            <a:pPr marL="457200" indent="-4572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Work-based learning</a:t>
            </a:r>
          </a:p>
          <a:p>
            <a:pPr marL="457200" indent="-4572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Employability and social skills</a:t>
            </a:r>
          </a:p>
          <a:p>
            <a:pPr marL="457200" indent="-4572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Independent-living skills</a:t>
            </a:r>
          </a:p>
          <a:p>
            <a:pPr marL="457200" indent="-4572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Job search skills</a:t>
            </a:r>
          </a:p>
          <a:p>
            <a:pPr marL="457200" indent="-4572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Community service activities</a:t>
            </a:r>
          </a:p>
          <a:p>
            <a:pPr marL="457200" indent="-4572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Leadership opportunities</a:t>
            </a:r>
          </a:p>
          <a:p>
            <a:pPr marL="457200" indent="-4572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Update Personal Career Development Plan</a:t>
            </a:r>
          </a:p>
          <a:p>
            <a:pPr marL="457200" indent="-4572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Career Transition Readiness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9417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Training For Success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1825625"/>
            <a:ext cx="6000750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Academics</a:t>
            </a:r>
          </a:p>
          <a:p>
            <a:pPr marL="457200" indent="-4572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High school diploma (partnerships with local school districts)</a:t>
            </a:r>
          </a:p>
          <a:p>
            <a:pPr marL="457200" indent="-4572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GED</a:t>
            </a:r>
          </a:p>
          <a:p>
            <a:pPr marL="457200" indent="-4572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ESL/ELL Program</a:t>
            </a:r>
          </a:p>
          <a:p>
            <a:pPr marL="457200" indent="-4572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Qualified instructors</a:t>
            </a:r>
          </a:p>
          <a:p>
            <a:pPr marL="457200" indent="-4572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Technology-focused</a:t>
            </a:r>
          </a:p>
          <a:p>
            <a:pPr marL="457200" indent="-4572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Higher education opportunities with technical and community colleges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Health_Care_C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132" y="2149549"/>
            <a:ext cx="2119217" cy="3174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980885"/>
      </p:ext>
    </p:extLst>
  </p:cSld>
  <p:clrMapOvr>
    <a:masterClrMapping/>
  </p:clrMapOvr>
  <p:transition spd="slow">
    <p:comb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947" y="365126"/>
            <a:ext cx="6834033" cy="1325563"/>
          </a:xfrm>
        </p:spPr>
        <p:txBody>
          <a:bodyPr/>
          <a:lstStyle/>
          <a:p>
            <a:pPr algn="ctr"/>
            <a:r>
              <a:rPr lang="en-US" dirty="0"/>
              <a:t>Training For Success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947" y="1471663"/>
            <a:ext cx="6583311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Career Technical Training</a:t>
            </a:r>
          </a:p>
          <a:p>
            <a:pPr marL="457200" indent="-457200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Advance Career Training opportunities</a:t>
            </a:r>
          </a:p>
          <a:p>
            <a:pPr marL="457200" indent="-457200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Advanced training in specific areas</a:t>
            </a:r>
          </a:p>
          <a:p>
            <a:pPr marL="457200" indent="-457200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State-of-the-art tools and technology</a:t>
            </a:r>
          </a:p>
          <a:p>
            <a:pPr marL="457200" indent="-457200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Select career areas offer training in “green” practices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258" y="337658"/>
            <a:ext cx="1887795" cy="18877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981" y="2227006"/>
            <a:ext cx="1908072" cy="19080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980" y="4111695"/>
            <a:ext cx="1944739" cy="194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4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Job Corps 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4600" dirty="0">
                <a:latin typeface="Arial" panose="020B0604020202020204" pitchFamily="34" charset="0"/>
                <a:cs typeface="Arial" panose="020B0604020202020204" pitchFamily="34" charset="0"/>
              </a:rPr>
              <a:t>To attract young adults, teach</a:t>
            </a:r>
          </a:p>
          <a:p>
            <a:pPr marL="0" indent="0" algn="ctr">
              <a:buNone/>
            </a:pPr>
            <a:r>
              <a:rPr lang="en-US" sz="4600" dirty="0">
                <a:latin typeface="Arial" panose="020B0604020202020204" pitchFamily="34" charset="0"/>
                <a:cs typeface="Arial" panose="020B0604020202020204" pitchFamily="34" charset="0"/>
              </a:rPr>
              <a:t>them relevant skills needed to become employable and independent, and help prepare them for success in life by securing meaningful jobs or opportunities for further education.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780454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26F2BC9-7581-4ABB-987B-80532427A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1" y="1338239"/>
            <a:ext cx="2376236" cy="24328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A4C4C1-DB9F-44E5-8DC2-3AD72C49C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Academic and CTT 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235649-C2A1-4594-9757-7EFC7CBEA8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6984" y="3948515"/>
            <a:ext cx="4000500" cy="237707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Academic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Learn more about your trade in a classroom setting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Academic Uniform is required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4E1650-EDFF-4167-8ECA-AD28628ABC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92881" y="3948515"/>
            <a:ext cx="4000500" cy="261402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Career Technical Training</a:t>
            </a:r>
          </a:p>
          <a:p>
            <a:r>
              <a:rPr lang="en-US" dirty="0"/>
              <a:t>Hands on training on your trade</a:t>
            </a:r>
          </a:p>
          <a:p>
            <a:r>
              <a:rPr lang="en-US" dirty="0"/>
              <a:t>CTT Uniform is required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F70D3C-6EC9-40F3-A221-C1FDBA445063}"/>
              </a:ext>
            </a:extLst>
          </p:cNvPr>
          <p:cNvSpPr txBox="1"/>
          <p:nvPr/>
        </p:nvSpPr>
        <p:spPr>
          <a:xfrm>
            <a:off x="2890587" y="1684925"/>
            <a:ext cx="34771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Weekly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 Rotating Schedule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63EB24-44F9-4898-9F0A-F7E6D98270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1000"/>
                    </a14:imgEffect>
                    <a14:imgEffect>
                      <a14:colorTemperature colorTemp="5227"/>
                    </a14:imgEffect>
                    <a14:imgEffect>
                      <a14:saturation sat="166000"/>
                    </a14:imgEffect>
                    <a14:imgEffect>
                      <a14:brightnessContrast bright="21000" contrast="-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39116" y="1338239"/>
            <a:ext cx="2793869" cy="2432828"/>
          </a:xfrm>
          <a:prstGeom prst="rect">
            <a:avLst/>
          </a:prstGeom>
        </p:spPr>
      </p:pic>
      <p:sp>
        <p:nvSpPr>
          <p:cNvPr id="9" name="Arrow: Curved Down 8">
            <a:extLst>
              <a:ext uri="{FF2B5EF4-FFF2-40B4-BE49-F238E27FC236}">
                <a16:creationId xmlns:a16="http://schemas.microsoft.com/office/drawing/2014/main" id="{81F4850A-6300-4384-9CA3-6AC3890ACBE9}"/>
              </a:ext>
            </a:extLst>
          </p:cNvPr>
          <p:cNvSpPr/>
          <p:nvPr/>
        </p:nvSpPr>
        <p:spPr>
          <a:xfrm>
            <a:off x="3119187" y="1338238"/>
            <a:ext cx="3147389" cy="582841"/>
          </a:xfrm>
          <a:prstGeom prst="curvedDownArrow">
            <a:avLst>
              <a:gd name="adj1" fmla="val 21578"/>
              <a:gd name="adj2" fmla="val 45494"/>
              <a:gd name="adj3" fmla="val 552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Arrow: Curved Up 10">
            <a:extLst>
              <a:ext uri="{FF2B5EF4-FFF2-40B4-BE49-F238E27FC236}">
                <a16:creationId xmlns:a16="http://schemas.microsoft.com/office/drawing/2014/main" id="{BCBBE5AE-51EF-4C5D-B398-D5FE8E5A4610}"/>
              </a:ext>
            </a:extLst>
          </p:cNvPr>
          <p:cNvSpPr/>
          <p:nvPr/>
        </p:nvSpPr>
        <p:spPr>
          <a:xfrm rot="10800000" flipV="1">
            <a:off x="3004885" y="2873416"/>
            <a:ext cx="3134231" cy="786377"/>
          </a:xfrm>
          <a:prstGeom prst="curvedUpArrow">
            <a:avLst>
              <a:gd name="adj1" fmla="val 14389"/>
              <a:gd name="adj2" fmla="val 53323"/>
              <a:gd name="adj3" fmla="val 3708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10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3085" y="365126"/>
            <a:ext cx="5405899" cy="1325563"/>
          </a:xfrm>
        </p:spPr>
        <p:txBody>
          <a:bodyPr/>
          <a:lstStyle/>
          <a:p>
            <a:pPr algn="ctr"/>
            <a:r>
              <a:rPr lang="en-US" dirty="0"/>
              <a:t>Career Pathways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1166" y="1690689"/>
            <a:ext cx="8146640" cy="4351338"/>
          </a:xfrm>
        </p:spPr>
        <p:txBody>
          <a:bodyPr>
            <a:normAutofit fontScale="85000" lnSpcReduction="20000"/>
          </a:bodyPr>
          <a:lstStyle/>
          <a:p>
            <a:pPr marL="0" indent="0" algn="r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Advanced Manufacturing</a:t>
            </a:r>
          </a:p>
          <a:p>
            <a:pPr marL="0" indent="0" algn="r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Automotive and Machine Repair</a:t>
            </a:r>
          </a:p>
          <a:p>
            <a:pPr marL="0" indent="0" algn="r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Construction</a:t>
            </a:r>
          </a:p>
          <a:p>
            <a:pPr marL="0" indent="0" algn="r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Finance and Business </a:t>
            </a:r>
          </a:p>
          <a:p>
            <a:pPr marL="0" indent="0" algn="r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Health Care</a:t>
            </a:r>
          </a:p>
          <a:p>
            <a:pPr marL="0" indent="0" algn="r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Homeland Security</a:t>
            </a:r>
          </a:p>
          <a:p>
            <a:pPr marL="0" indent="0" algn="r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Hospitality</a:t>
            </a:r>
          </a:p>
          <a:p>
            <a:pPr marL="0" indent="0" algn="r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Information Technology</a:t>
            </a:r>
          </a:p>
          <a:p>
            <a:pPr marL="0" indent="0" algn="r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Renewable Resources and Energy</a:t>
            </a:r>
          </a:p>
          <a:p>
            <a:pPr marL="0" indent="0" algn="r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Retail Sales and Services</a:t>
            </a:r>
          </a:p>
          <a:p>
            <a:pPr marL="0" indent="0" algn="r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Transportation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3" descr="Carpentry_Ma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13" y="4239407"/>
            <a:ext cx="3035094" cy="2028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Culinary_Train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40" y="2289186"/>
            <a:ext cx="3056899" cy="200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Automotive_Instructo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13" y="266448"/>
            <a:ext cx="3035094" cy="202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665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Typical Day on Center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Monday – Friday</a:t>
            </a:r>
          </a:p>
          <a:p>
            <a:r>
              <a:rPr lang="en-US" dirty="0"/>
              <a:t>6:00 am		Wake up-Dorm Duties</a:t>
            </a:r>
          </a:p>
          <a:p>
            <a:r>
              <a:rPr lang="en-US" dirty="0"/>
              <a:t>7:00 am		Breakfast</a:t>
            </a:r>
          </a:p>
          <a:p>
            <a:r>
              <a:rPr lang="en-US" dirty="0"/>
              <a:t>8:00 – 11:20 am	Training</a:t>
            </a:r>
          </a:p>
          <a:p>
            <a:r>
              <a:rPr lang="en-US" dirty="0"/>
              <a:t>11:21 – 12:15 pm	Lunch</a:t>
            </a:r>
          </a:p>
          <a:p>
            <a:r>
              <a:rPr lang="en-US" dirty="0"/>
              <a:t>12:16 – 3:30 pm	Training </a:t>
            </a:r>
          </a:p>
          <a:p>
            <a:r>
              <a:rPr lang="en-US" dirty="0"/>
              <a:t>3:45 – 4:15 pm	Student Dorm Meeting</a:t>
            </a:r>
          </a:p>
          <a:p>
            <a:r>
              <a:rPr lang="en-US" dirty="0"/>
              <a:t>5:00 – 6:00 pm	Dinner is Served</a:t>
            </a:r>
          </a:p>
          <a:p>
            <a:r>
              <a:rPr lang="en-US" dirty="0"/>
              <a:t>6:00 – 9:00 pm	Recreation/Leisure Time</a:t>
            </a:r>
          </a:p>
          <a:p>
            <a:r>
              <a:rPr lang="en-US" dirty="0"/>
              <a:t>9:00 pm		Curfew (Depending on the days)</a:t>
            </a:r>
          </a:p>
          <a:p>
            <a:r>
              <a:rPr lang="en-US" dirty="0"/>
              <a:t>10:00 pm		Lights Out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038909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Life On Center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192" y="1489587"/>
            <a:ext cx="8603839" cy="46873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Job Corps provides students with:</a:t>
            </a:r>
          </a:p>
          <a:p>
            <a:pPr marL="457200" indent="-4572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Housing and dining services</a:t>
            </a:r>
          </a:p>
          <a:p>
            <a:pPr marL="457200" indent="-4572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Counseling services</a:t>
            </a:r>
          </a:p>
          <a:p>
            <a:pPr marL="457200" indent="-4572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Health and Wellness services</a:t>
            </a:r>
          </a:p>
          <a:p>
            <a:pPr marL="457200" indent="-4572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Transition services, including</a:t>
            </a:r>
          </a:p>
          <a:p>
            <a:pPr marL="0" indent="461963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job placement assistance</a:t>
            </a:r>
          </a:p>
          <a:p>
            <a:pPr marL="457200" indent="-4572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Recreational activities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Din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951" y="3834581"/>
            <a:ext cx="3201080" cy="2135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300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Life On Center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2116627-55FC-4B36-B5D6-5A06120DED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Job Corps provides students with: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marL="457200" indent="-457200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Drug- and violence-free environment (zero tolerance)</a:t>
            </a:r>
          </a:p>
          <a:p>
            <a:pPr marL="457200" indent="-457200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Biweekly living allowance</a:t>
            </a:r>
          </a:p>
          <a:p>
            <a:pPr marL="457200" indent="-457200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Uniform</a:t>
            </a:r>
          </a:p>
          <a:p>
            <a:pPr marL="457200" indent="-457200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Child care allotment</a:t>
            </a:r>
          </a:p>
          <a:p>
            <a:pPr marL="457200" indent="-457200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Transitional Allotment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9256D5D-7889-4395-870B-43139BFA57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677917B-C4F2-4865-A463-B71A455F2EC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5" name="Picture 4" descr="A group of people around each other&#10;&#10;Description automatically generated">
            <a:extLst>
              <a:ext uri="{FF2B5EF4-FFF2-40B4-BE49-F238E27FC236}">
                <a16:creationId xmlns:a16="http://schemas.microsoft.com/office/drawing/2014/main" id="{6D65FDCC-6BF0-48A8-B646-7BECA3A0DF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182" y="2308340"/>
            <a:ext cx="4354286" cy="244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7740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Life On Center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6788" y="365126"/>
            <a:ext cx="4518537" cy="2038881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4634" y="1810877"/>
            <a:ext cx="871814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Each center offers recreational and leisure-time opportunities for students, such as:</a:t>
            </a:r>
          </a:p>
          <a:p>
            <a:pPr marL="0" indent="0">
              <a:buNone/>
            </a:pPr>
            <a:endParaRPr lang="en-US" sz="3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Student Government Association</a:t>
            </a:r>
          </a:p>
          <a:p>
            <a:pPr marL="457200" indent="-4572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Student Ambassador program</a:t>
            </a:r>
          </a:p>
          <a:p>
            <a:pPr marL="457200" indent="-4572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Career area leadership opportunities</a:t>
            </a:r>
          </a:p>
          <a:p>
            <a:pPr marL="457200" indent="-4572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Community service opportunities</a:t>
            </a:r>
          </a:p>
          <a:p>
            <a:pPr marL="457200" indent="-4572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Local cultural outings</a:t>
            </a:r>
          </a:p>
          <a:p>
            <a:pPr marL="457200" indent="-4572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Clubs</a:t>
            </a:r>
          </a:p>
          <a:p>
            <a:pPr marL="457200" indent="-4572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Sports</a:t>
            </a:r>
          </a:p>
          <a:p>
            <a:pPr marL="457200" indent="-4572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Movies</a:t>
            </a:r>
          </a:p>
          <a:p>
            <a:endParaRPr lang="en-US" dirty="0"/>
          </a:p>
        </p:txBody>
      </p:sp>
      <p:pic>
        <p:nvPicPr>
          <p:cNvPr id="5" name="Picture 3" descr="Recreation_Basketb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997" y="2227150"/>
            <a:ext cx="2199353" cy="2813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D0FF5F-CEC5-40DB-888F-522451C1E02B}"/>
              </a:ext>
            </a:extLst>
          </p:cNvPr>
          <p:cNvSpPr txBox="1"/>
          <p:nvPr/>
        </p:nvSpPr>
        <p:spPr>
          <a:xfrm>
            <a:off x="796430" y="5780793"/>
            <a:ext cx="8491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First Recreational Activity is a REQUIREMENT!!</a:t>
            </a:r>
          </a:p>
        </p:txBody>
      </p:sp>
    </p:spTree>
    <p:extLst>
      <p:ext uri="{BB962C8B-B14F-4D97-AF65-F5344CB8AC3E}">
        <p14:creationId xmlns:p14="http://schemas.microsoft.com/office/powerpoint/2010/main" val="1797593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CBFD5-8AC2-484D-B253-BD6F51F90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joining Job Corps!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7FCF84-2AFB-4024-B6C2-A5B9CE70BD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bg1">
                  <a:lumMod val="9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Learn and train for the Job you would want to pursue!</a:t>
            </a:r>
          </a:p>
          <a:p>
            <a:pPr>
              <a:buClr>
                <a:schemeClr val="bg1">
                  <a:lumMod val="9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Many trades to choose from!</a:t>
            </a:r>
          </a:p>
          <a:p>
            <a:pPr>
              <a:buClr>
                <a:schemeClr val="bg1">
                  <a:lumMod val="9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Great support system!</a:t>
            </a:r>
          </a:p>
          <a:p>
            <a:pPr>
              <a:buClr>
                <a:schemeClr val="bg1">
                  <a:lumMod val="9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Enjoy some recreational activities free of charge</a:t>
            </a:r>
          </a:p>
          <a:p>
            <a:pPr>
              <a:buClr>
                <a:schemeClr val="bg1">
                  <a:lumMod val="9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Free housing and meals! </a:t>
            </a:r>
          </a:p>
          <a:p>
            <a:pPr>
              <a:buClr>
                <a:schemeClr val="bg1">
                  <a:lumMod val="9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Bi-Weekly Stipend!</a:t>
            </a:r>
          </a:p>
          <a:p>
            <a:pPr marL="0" indent="0">
              <a:buClr>
                <a:schemeClr val="bg1">
                  <a:lumMod val="95000"/>
                </a:schemeClr>
              </a:buCl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80435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How Job Corps Works</a:t>
            </a:r>
            <a:br>
              <a:rPr lang="en-US" dirty="0"/>
            </a:br>
            <a:r>
              <a:rPr lang="en-US" dirty="0"/>
              <a:t>Career Transition Period (CTP)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Eligible students may receive up to 12 months of placement services after they leave center</a:t>
            </a:r>
          </a:p>
          <a:p>
            <a:pPr marL="457200" indent="-4572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Assigned CTS Specialist assist student in obtaining placement</a:t>
            </a:r>
          </a:p>
          <a:p>
            <a:pPr marL="457200" indent="-4572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CTS provides referrals to address students transition barriers</a:t>
            </a:r>
          </a:p>
          <a:p>
            <a:pPr marL="457200" indent="-4572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CTS verify placement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255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For More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Khalil Muhammad</a:t>
            </a:r>
          </a:p>
          <a:p>
            <a:pPr marL="0" indent="0" algn="ctr">
              <a:buNone/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202-868-7515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Muhammad.Khalil@jobcorps.org</a:t>
            </a:r>
          </a:p>
          <a:p>
            <a:pPr marL="0" indent="0" algn="ctr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www.jobcorps.gov</a:t>
            </a:r>
          </a:p>
          <a:p>
            <a:pPr marL="0" indent="0" algn="ctr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www.recruiting.jobcorps.gov</a:t>
            </a:r>
          </a:p>
          <a:p>
            <a:pPr marL="0" indent="0" algn="ctr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www.mifuturo.jobcorps.gov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05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479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2735" y="365125"/>
            <a:ext cx="8893277" cy="1325563"/>
          </a:xfrm>
        </p:spPr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Job Corps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48640" y="1690688"/>
            <a:ext cx="7886700" cy="4351338"/>
          </a:xfrm>
        </p:spPr>
        <p:txBody>
          <a:bodyPr>
            <a:normAutofit/>
          </a:bodyPr>
          <a:lstStyle/>
          <a:p>
            <a:pPr marL="457200" indent="-4572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Funded by the US Department of Labor</a:t>
            </a:r>
          </a:p>
          <a:p>
            <a:pPr marL="457200" indent="-4572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More than 2.7 million young people trained and educated</a:t>
            </a:r>
          </a:p>
          <a:p>
            <a:pPr marL="457200" indent="-4572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More than 60,000 students enroll each year</a:t>
            </a:r>
          </a:p>
          <a:p>
            <a:pPr marL="457200" indent="-4572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More than 100,000 young Americans receive training and job placement annually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Program averaging between 6-14 months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156" y="4984163"/>
            <a:ext cx="1873837" cy="187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7072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Job Corps Eligibility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35E13AE-D8EE-4DE8-BC97-6A0599EF1B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1000"/>
                    </a14:imgEffect>
                    <a14:imgEffect>
                      <a14:colorTemperature colorTemp="4681"/>
                    </a14:imgEffect>
                    <a14:imgEffect>
                      <a14:saturation sat="153000"/>
                    </a14:imgEffect>
                    <a14:imgEffect>
                      <a14:brightnessContrast bright="18000" contrast="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37793" y="1258433"/>
            <a:ext cx="4382233" cy="559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0927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Age Breakdown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8701" y="1825625"/>
            <a:ext cx="7546598" cy="43513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77809" y="5621774"/>
            <a:ext cx="13674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March, 2014</a:t>
            </a:r>
          </a:p>
        </p:txBody>
      </p:sp>
    </p:spTree>
    <p:extLst>
      <p:ext uri="{BB962C8B-B14F-4D97-AF65-F5344CB8AC3E}">
        <p14:creationId xmlns:p14="http://schemas.microsoft.com/office/powerpoint/2010/main" val="4185746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Gender Breakdown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328" y="1825625"/>
            <a:ext cx="7857343" cy="43513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08830" y="5807631"/>
            <a:ext cx="935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PY 2010</a:t>
            </a:r>
          </a:p>
        </p:txBody>
      </p:sp>
    </p:spTree>
    <p:extLst>
      <p:ext uri="{BB962C8B-B14F-4D97-AF65-F5344CB8AC3E}">
        <p14:creationId xmlns:p14="http://schemas.microsoft.com/office/powerpoint/2010/main" val="90326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Ethnic Breakdown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9658" y="1932352"/>
            <a:ext cx="6804683" cy="43513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06851" y="5621774"/>
            <a:ext cx="13674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March, 2014</a:t>
            </a:r>
          </a:p>
        </p:txBody>
      </p:sp>
    </p:spTree>
    <p:extLst>
      <p:ext uri="{BB962C8B-B14F-4D97-AF65-F5344CB8AC3E}">
        <p14:creationId xmlns:p14="http://schemas.microsoft.com/office/powerpoint/2010/main" val="1651972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09A36CC0-3F32-4BC0-B5D8-92938FF5D5C9}"/>
              </a:ext>
            </a:extLst>
          </p:cNvPr>
          <p:cNvSpPr/>
          <p:nvPr/>
        </p:nvSpPr>
        <p:spPr>
          <a:xfrm>
            <a:off x="628650" y="4499572"/>
            <a:ext cx="2422368" cy="5069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Philadelphia Region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415620"/>
            <a:ext cx="7885910" cy="2947373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idx="4294967295"/>
          </p:nvPr>
        </p:nvSpPr>
        <p:spPr>
          <a:xfrm>
            <a:off x="628650" y="4663393"/>
            <a:ext cx="7886700" cy="150018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Potomac Job Corps		Woodland Job Corps</a:t>
            </a:r>
          </a:p>
          <a:p>
            <a:pPr marL="0" indent="0">
              <a:buNone/>
            </a:pP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Flatwoods Job Corps		Keystone Job Corps</a:t>
            </a:r>
          </a:p>
          <a:p>
            <a:pPr marL="0" indent="0">
              <a:buNone/>
            </a:pP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Harpers Ferry Job Corps	Old Dominion Job Corps </a:t>
            </a:r>
          </a:p>
          <a:p>
            <a:pPr marL="0" indent="0">
              <a:buNone/>
            </a:pP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Charleston Job Corps		Woodstock Job Corps</a:t>
            </a:r>
          </a:p>
          <a:p>
            <a:pPr marL="0" indent="0">
              <a:buNone/>
            </a:pP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 marL="0" indent="0">
              <a:buNone/>
            </a:pP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46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How Job Corps 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Career Development Services System</a:t>
            </a:r>
          </a:p>
          <a:p>
            <a:pPr marL="0" indent="0">
              <a:buNone/>
            </a:pPr>
            <a:r>
              <a:rPr lang="en-US" dirty="0"/>
              <a:t>Designed to help students achieve their career objectives</a:t>
            </a:r>
          </a:p>
          <a:p>
            <a:pPr marL="457200" indent="-457200"/>
            <a:r>
              <a:rPr lang="en-US" dirty="0"/>
              <a:t>Four stages of CDSS build on one another:</a:t>
            </a:r>
          </a:p>
          <a:p>
            <a:pPr marL="914400" lvl="1" indent="-457200"/>
            <a:r>
              <a:rPr lang="en-US" sz="3200" dirty="0"/>
              <a:t>Outreach and Admissions (OA)</a:t>
            </a:r>
          </a:p>
          <a:p>
            <a:pPr marL="914400" lvl="1" indent="-457200"/>
            <a:r>
              <a:rPr lang="en-US" sz="3200" dirty="0" err="1"/>
              <a:t>MyPace</a:t>
            </a:r>
            <a:r>
              <a:rPr lang="en-US" sz="3200" dirty="0"/>
              <a:t> Period (MPP)</a:t>
            </a:r>
          </a:p>
          <a:p>
            <a:pPr marL="914400" lvl="1" indent="-457200"/>
            <a:r>
              <a:rPr lang="en-US" sz="3200" dirty="0"/>
              <a:t>Career Development Period (CDP)</a:t>
            </a:r>
          </a:p>
          <a:p>
            <a:pPr marL="914400" lvl="1" indent="-457200"/>
            <a:r>
              <a:rPr lang="en-US" sz="3200" dirty="0"/>
              <a:t>Career Transition Period (CTP)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47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5612</TotalTime>
  <Words>897</Words>
  <Application>Microsoft Office PowerPoint</Application>
  <PresentationFormat>On-screen Show (4:3)</PresentationFormat>
  <Paragraphs>190</Paragraphs>
  <Slides>29</Slides>
  <Notes>2</Notes>
  <HiddenSlides>4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Job Corps Mission</vt:lpstr>
      <vt:lpstr>Job Corps</vt:lpstr>
      <vt:lpstr>Job Corps Eligibility</vt:lpstr>
      <vt:lpstr>Age Breakdown</vt:lpstr>
      <vt:lpstr>Gender Breakdown</vt:lpstr>
      <vt:lpstr>Ethnic Breakdown</vt:lpstr>
      <vt:lpstr>Philadelphia Region</vt:lpstr>
      <vt:lpstr>How Job Corps Works</vt:lpstr>
      <vt:lpstr>How Job Corps Works Outreach and Admissions (OA)</vt:lpstr>
      <vt:lpstr>Information Sessions</vt:lpstr>
      <vt:lpstr>Center Tours </vt:lpstr>
      <vt:lpstr>Typical Admissions Process</vt:lpstr>
      <vt:lpstr>Required Documents</vt:lpstr>
      <vt:lpstr>How Job Corps Works MyPace Period (MPP)</vt:lpstr>
      <vt:lpstr>Training For Success</vt:lpstr>
      <vt:lpstr>How Job Corps Works Career Development Period (CDP)</vt:lpstr>
      <vt:lpstr>Training For Success</vt:lpstr>
      <vt:lpstr>Training For Success</vt:lpstr>
      <vt:lpstr>Academic and CTT Schedule</vt:lpstr>
      <vt:lpstr>Career Pathways</vt:lpstr>
      <vt:lpstr>Typical Day on Center</vt:lpstr>
      <vt:lpstr>Life On Center</vt:lpstr>
      <vt:lpstr>Life On Center</vt:lpstr>
      <vt:lpstr>Life On Center</vt:lpstr>
      <vt:lpstr>Benefits of joining Job Corps!</vt:lpstr>
      <vt:lpstr>How Job Corps Works Career Transition Period (CTP)</vt:lpstr>
      <vt:lpstr>For More Information</vt:lpstr>
      <vt:lpstr>PowerPoint Presentation</vt:lpstr>
    </vt:vector>
  </TitlesOfParts>
  <Company>MP&amp;F PR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Brooks Harper</dc:creator>
  <cp:lastModifiedBy>Beidleman, Steven (DDS)</cp:lastModifiedBy>
  <cp:revision>347</cp:revision>
  <cp:lastPrinted>2022-06-21T19:53:51Z</cp:lastPrinted>
  <dcterms:created xsi:type="dcterms:W3CDTF">2014-07-09T16:55:55Z</dcterms:created>
  <dcterms:modified xsi:type="dcterms:W3CDTF">2023-04-13T14:24:49Z</dcterms:modified>
</cp:coreProperties>
</file>