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821C35"/>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9" autoAdjust="0"/>
    <p:restoredTop sz="79669" autoAdjust="0"/>
  </p:normalViewPr>
  <p:slideViewPr>
    <p:cSldViewPr snapToGrid="0" snapToObjects="1" showGuides="1">
      <p:cViewPr>
        <p:scale>
          <a:sx n="80" d="100"/>
          <a:sy n="80" d="100"/>
        </p:scale>
        <p:origin x="-115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7/31/2015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215042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are allowed to select their own friends, their own boyfriend or girlfriend.</a:t>
            </a:r>
          </a:p>
          <a:p>
            <a:endParaRPr lang="en-US" dirty="0" smtClean="0"/>
          </a:p>
          <a:p>
            <a:r>
              <a:rPr lang="en-US" dirty="0" smtClean="0"/>
              <a:t>All areas of a person’s home are accessible to them. There should be no offices in the homes. There should be no locked closets or cabinets in a home that are inaccessible to the person who lives there, unless there is a major health or safety reason, the Human Rights Committee has approved, and the person or legal guardian has give consent.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411597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person may want to learn to ride the bus to visit his friend on the weekend. He has a right to take this risk; however, he also has the responsibility to learn which bus to take, to ensure that he has identification with him, and to know what to do in case of an emergency.</a:t>
            </a:r>
          </a:p>
          <a:p>
            <a:endParaRPr lang="en-US" dirty="0" smtClean="0"/>
          </a:p>
          <a:p>
            <a:r>
              <a:rPr lang="en-US" dirty="0" smtClean="0"/>
              <a:t>People are allowed to have sexual relationships or marry the person of their choice……whether of the opposite sex or the same sex. What should be the responsibility of the person?</a:t>
            </a:r>
          </a:p>
          <a:p>
            <a:r>
              <a:rPr lang="en-US" dirty="0" smtClean="0"/>
              <a:t>Answer: practice safe sex, do not exploit others and do not allow yourself to be exploited, certain activities are to occur in private</a:t>
            </a:r>
          </a:p>
          <a:p>
            <a:endParaRPr lang="en-US" dirty="0" smtClean="0"/>
          </a:p>
          <a:p>
            <a:r>
              <a:rPr lang="en-US" dirty="0" smtClean="0"/>
              <a:t>Can you think of other risks a person may want to take?</a:t>
            </a:r>
          </a:p>
          <a:p>
            <a:r>
              <a:rPr lang="en-US" dirty="0" smtClean="0"/>
              <a:t>What would the responsibilities of the person look like.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252869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It is very important that we support and encourage people to participate in the planning and selection of services. Their voice must be heard!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Who do they want as a housemate?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Where would they like to work?</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What staff would they prefer working with them?</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39085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Refusal of treatment or services: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Raise your hand if you do everything that your doctor recommends that you do?</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Did you lose that 20 pounds?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Do you stay away from sugar and carbs?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However, when you make these decisions, you understand the risk attached to it. You could put yourself at risk for diabetes or heart disease.</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Discuss your agency’s grievance process. How do they address requests for change?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13</a:t>
            </a:fld>
            <a:endParaRPr lang="en-US"/>
          </a:p>
        </p:txBody>
      </p:sp>
    </p:spTree>
    <p:extLst>
      <p:ext uri="{BB962C8B-B14F-4D97-AF65-F5344CB8AC3E}">
        <p14:creationId xmlns:p14="http://schemas.microsoft.com/office/powerpoint/2010/main" val="241829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imperative that every person you support can identify one person that they trust and can go to if they have a concern or a complaint. That staff or person must take the complaint or grievance forward for the person. </a:t>
            </a:r>
          </a:p>
          <a:p>
            <a:endParaRPr lang="en-US" dirty="0" smtClean="0"/>
          </a:p>
          <a:p>
            <a:r>
              <a:rPr lang="en-US" dirty="0" smtClean="0"/>
              <a:t>The responsibility is reporting the complaint clearly and honestly.</a:t>
            </a:r>
          </a:p>
          <a:p>
            <a:endParaRPr lang="en-US" dirty="0" smtClean="0"/>
          </a:p>
          <a:p>
            <a:r>
              <a:rPr lang="en-US" dirty="0" smtClean="0"/>
              <a:t>Scenario for discussion:</a:t>
            </a:r>
          </a:p>
          <a:p>
            <a:r>
              <a:rPr lang="en-US" dirty="0" smtClean="0"/>
              <a:t>You support a man who comes to work with hot pink lipstick on every day. You see that the people around this person talking about him and laughing about the fact that he wears lipstick. What is our role to support him?</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14</a:t>
            </a:fld>
            <a:endParaRPr lang="en-US"/>
          </a:p>
        </p:txBody>
      </p:sp>
    </p:spTree>
    <p:extLst>
      <p:ext uri="{BB962C8B-B14F-4D97-AF65-F5344CB8AC3E}">
        <p14:creationId xmlns:p14="http://schemas.microsoft.com/office/powerpoint/2010/main" val="763816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in the community does not automatically mean one is included in the community.</a:t>
            </a:r>
          </a:p>
          <a:p>
            <a:endParaRPr lang="en-US" dirty="0" smtClean="0"/>
          </a:p>
          <a:p>
            <a:r>
              <a:rPr lang="en-US" dirty="0" smtClean="0"/>
              <a:t>Staff must support the person to explore the community, find and use resources in the community,  and form community relationships.  </a:t>
            </a:r>
          </a:p>
          <a:p>
            <a:endParaRPr lang="en-US" dirty="0" smtClean="0"/>
          </a:p>
          <a:p>
            <a:r>
              <a:rPr lang="en-US" dirty="0" smtClean="0"/>
              <a:t>Think of your own life. What do you belong to? Where do you hang out?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15</a:t>
            </a:fld>
            <a:endParaRPr lang="en-US"/>
          </a:p>
        </p:txBody>
      </p:sp>
    </p:spTree>
    <p:extLst>
      <p:ext uri="{BB962C8B-B14F-4D97-AF65-F5344CB8AC3E}">
        <p14:creationId xmlns:p14="http://schemas.microsoft.com/office/powerpoint/2010/main" val="419694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“important to” the person? What does he or she like to do?</a:t>
            </a:r>
          </a:p>
          <a:p>
            <a:endParaRPr lang="en-US" dirty="0" smtClean="0"/>
          </a:p>
          <a:p>
            <a:r>
              <a:rPr lang="en-US" dirty="0" smtClean="0"/>
              <a:t>This should guide you in helping people make community connections.</a:t>
            </a:r>
          </a:p>
          <a:p>
            <a:endParaRPr lang="en-US" dirty="0" smtClean="0"/>
          </a:p>
          <a:p>
            <a:r>
              <a:rPr lang="en-US" dirty="0" smtClean="0"/>
              <a:t>If someone likes to bowl, they should join a bowling league.</a:t>
            </a:r>
          </a:p>
          <a:p>
            <a:endParaRPr lang="en-US" dirty="0" smtClean="0"/>
          </a:p>
          <a:p>
            <a:r>
              <a:rPr lang="en-US" dirty="0" smtClean="0"/>
              <a:t>If getting a manicure is important to the person, go to the same salon and use the same manicurist. This is how connections are made.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340213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community, it is “important for” the person to behave in a safe and healthy way. For example, not taking things that do not belong to them, crossing the street with the light, demonstrating the proper boundaries when riding the train or the bus (don’t sit too close)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17</a:t>
            </a:fld>
            <a:endParaRPr lang="en-US"/>
          </a:p>
        </p:txBody>
      </p:sp>
    </p:spTree>
    <p:extLst>
      <p:ext uri="{BB962C8B-B14F-4D97-AF65-F5344CB8AC3E}">
        <p14:creationId xmlns:p14="http://schemas.microsoft.com/office/powerpoint/2010/main" val="189786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must support the privacy of the person supported.</a:t>
            </a:r>
          </a:p>
          <a:p>
            <a:endParaRPr lang="en-US" dirty="0" smtClean="0"/>
          </a:p>
          <a:p>
            <a:r>
              <a:rPr lang="en-US" dirty="0" smtClean="0"/>
              <a:t>It is their home and people can lock their doors.</a:t>
            </a:r>
          </a:p>
          <a:p>
            <a:r>
              <a:rPr lang="en-US" dirty="0" smtClean="0"/>
              <a:t>It is their phone.</a:t>
            </a:r>
          </a:p>
          <a:p>
            <a:r>
              <a:rPr lang="en-US" dirty="0" smtClean="0"/>
              <a:t>It is their mail or e-mail.</a:t>
            </a:r>
          </a:p>
          <a:p>
            <a:endParaRPr lang="en-US" dirty="0" smtClean="0"/>
          </a:p>
          <a:p>
            <a:r>
              <a:rPr lang="en-US" dirty="0" smtClean="0"/>
              <a:t>Visitors can be entertained privately; however, that is arranged.</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18</a:t>
            </a:fld>
            <a:endParaRPr lang="en-US"/>
          </a:p>
        </p:txBody>
      </p:sp>
    </p:spTree>
    <p:extLst>
      <p:ext uri="{BB962C8B-B14F-4D97-AF65-F5344CB8AC3E}">
        <p14:creationId xmlns:p14="http://schemas.microsoft.com/office/powerpoint/2010/main" val="219719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imperative that we respect the confidentiality of the person you support’s personal information…..whether verbal or written.</a:t>
            </a:r>
          </a:p>
          <a:p>
            <a:endParaRPr lang="en-US" dirty="0" smtClean="0"/>
          </a:p>
          <a:p>
            <a:r>
              <a:rPr lang="en-US" dirty="0" smtClean="0"/>
              <a:t>Do not discuss this person’s private information with the people who are not  members of the team unless you have the consent/permission of the person.</a:t>
            </a:r>
          </a:p>
          <a:p>
            <a:endParaRPr lang="en-US" dirty="0" smtClean="0"/>
          </a:p>
          <a:p>
            <a:r>
              <a:rPr lang="en-US" dirty="0" smtClean="0"/>
              <a:t>Do not share written information unless you have the written consent of the person or guardian.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19</a:t>
            </a:fld>
            <a:endParaRPr lang="en-US"/>
          </a:p>
        </p:txBody>
      </p:sp>
    </p:spTree>
    <p:extLst>
      <p:ext uri="{BB962C8B-B14F-4D97-AF65-F5344CB8AC3E}">
        <p14:creationId xmlns:p14="http://schemas.microsoft.com/office/powerpoint/2010/main" val="99724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304764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share other people’s private information. </a:t>
            </a:r>
          </a:p>
          <a:p>
            <a:endParaRPr lang="en-US" dirty="0" smtClean="0"/>
          </a:p>
          <a:p>
            <a:r>
              <a:rPr lang="en-US" dirty="0" smtClean="0"/>
              <a:t>If your roommate is on a special diet, do not embarrass her if she eats to much of something or eats the wrong food.</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20</a:t>
            </a:fld>
            <a:endParaRPr lang="en-US"/>
          </a:p>
        </p:txBody>
      </p:sp>
    </p:spTree>
    <p:extLst>
      <p:ext uri="{BB962C8B-B14F-4D97-AF65-F5344CB8AC3E}">
        <p14:creationId xmlns:p14="http://schemas.microsoft.com/office/powerpoint/2010/main" val="66775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Staff must support people in understanding their civic and legal rights and responsibilities.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For example: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What resources are available for the person to learn about the politicians running for election?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Where do I find a attorney or health care decisions maker?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What if I want or need to purchase something? How do I go about it?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21</a:t>
            </a:fld>
            <a:endParaRPr lang="en-US"/>
          </a:p>
        </p:txBody>
      </p:sp>
    </p:spTree>
    <p:extLst>
      <p:ext uri="{BB962C8B-B14F-4D97-AF65-F5344CB8AC3E}">
        <p14:creationId xmlns:p14="http://schemas.microsoft.com/office/powerpoint/2010/main" val="3175876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What is least restrictive?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Students have the right to be educated with non-disabled peers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People work in all types of work environments with people who are intellectually or developmentally delayed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People live in neighborhoods </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0"/>
          </p:nvPr>
        </p:nvSpPr>
        <p:spPr/>
        <p:txBody>
          <a:bodyPr/>
          <a:lstStyle/>
          <a:p>
            <a:fld id="{55B810AC-92B2-C843-AD7B-EBCA31EF58C3}" type="slidenum">
              <a:rPr lang="en-US" smtClean="0"/>
              <a:pPr/>
              <a:t>22</a:t>
            </a:fld>
            <a:endParaRPr lang="en-US"/>
          </a:p>
        </p:txBody>
      </p:sp>
    </p:spTree>
    <p:extLst>
      <p:ext uri="{BB962C8B-B14F-4D97-AF65-F5344CB8AC3E}">
        <p14:creationId xmlns:p14="http://schemas.microsoft.com/office/powerpoint/2010/main" val="406735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going to vote, understand the issues, know where you are supposed to vote, and who you want to vote for.</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23</a:t>
            </a:fld>
            <a:endParaRPr lang="en-US"/>
          </a:p>
        </p:txBody>
      </p:sp>
    </p:spTree>
    <p:extLst>
      <p:ext uri="{BB962C8B-B14F-4D97-AF65-F5344CB8AC3E}">
        <p14:creationId xmlns:p14="http://schemas.microsoft.com/office/powerpoint/2010/main" val="3872218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24</a:t>
            </a:fld>
            <a:endParaRPr lang="en-US"/>
          </a:p>
        </p:txBody>
      </p:sp>
    </p:spTree>
    <p:extLst>
      <p:ext uri="{BB962C8B-B14F-4D97-AF65-F5344CB8AC3E}">
        <p14:creationId xmlns:p14="http://schemas.microsoft.com/office/powerpoint/2010/main" val="231327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Break the staff into small groups. Assign each group one of the “Common Rights Violation” areas.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Ask the group to identify what a violation may look like, e.g. “what might a confidentiality violation look like?”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Secondly, how would they respond to this violation or take steps to avoid it?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25</a:t>
            </a:fld>
            <a:endParaRPr lang="en-US"/>
          </a:p>
        </p:txBody>
      </p:sp>
    </p:spTree>
    <p:extLst>
      <p:ext uri="{BB962C8B-B14F-4D97-AF65-F5344CB8AC3E}">
        <p14:creationId xmlns:p14="http://schemas.microsoft.com/office/powerpoint/2010/main" val="19065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what contraindication means related to a service plan. For example, a person has a behavior support plan that gives specific guidelines for supporting behaviors and rather than following that, a staff person gets “creative” with their own interventions. </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31</a:t>
            </a:fld>
            <a:endParaRPr lang="en-US"/>
          </a:p>
        </p:txBody>
      </p:sp>
    </p:spTree>
    <p:extLst>
      <p:ext uri="{BB962C8B-B14F-4D97-AF65-F5344CB8AC3E}">
        <p14:creationId xmlns:p14="http://schemas.microsoft.com/office/powerpoint/2010/main" val="1486182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for discussion:</a:t>
            </a:r>
          </a:p>
          <a:p>
            <a:r>
              <a:rPr lang="en-US" dirty="0" smtClean="0"/>
              <a:t>You support someone who comes to their Individualized Day Services Program without a jacket and it is 40 degrees outside. How would you approach this situation?</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32</a:t>
            </a:fld>
            <a:endParaRPr lang="en-US"/>
          </a:p>
        </p:txBody>
      </p:sp>
    </p:spTree>
    <p:extLst>
      <p:ext uri="{BB962C8B-B14F-4D97-AF65-F5344CB8AC3E}">
        <p14:creationId xmlns:p14="http://schemas.microsoft.com/office/powerpoint/2010/main" val="571525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An example: staff says to a person supported, “Oh, Betty, I love your bracelet.” Betty offers to give the bracelet to staff. Do not take that bracelet!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33</a:t>
            </a:fld>
            <a:endParaRPr lang="en-US"/>
          </a:p>
        </p:txBody>
      </p:sp>
    </p:spTree>
    <p:extLst>
      <p:ext uri="{BB962C8B-B14F-4D97-AF65-F5344CB8AC3E}">
        <p14:creationId xmlns:p14="http://schemas.microsoft.com/office/powerpoint/2010/main" val="3079331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36</a:t>
            </a:fld>
            <a:endParaRPr lang="en-US"/>
          </a:p>
        </p:txBody>
      </p:sp>
    </p:spTree>
    <p:extLst>
      <p:ext uri="{BB962C8B-B14F-4D97-AF65-F5344CB8AC3E}">
        <p14:creationId xmlns:p14="http://schemas.microsoft.com/office/powerpoint/2010/main" val="89181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234965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a:t>
            </a:fld>
            <a:endParaRPr lang="en-US"/>
          </a:p>
        </p:txBody>
      </p:sp>
    </p:spTree>
    <p:extLst>
      <p:ext uri="{BB962C8B-B14F-4D97-AF65-F5344CB8AC3E}">
        <p14:creationId xmlns:p14="http://schemas.microsoft.com/office/powerpoint/2010/main" val="121974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75432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let your personal biases, stereotypes, or prejudices interfere with your support of the person. Please leave them at the door.</a:t>
            </a:r>
          </a:p>
          <a:p>
            <a:endParaRPr lang="en-US" dirty="0" smtClean="0"/>
          </a:p>
          <a:p>
            <a:r>
              <a:rPr lang="en-US" dirty="0" smtClean="0"/>
              <a:t>People have different values. People have different beliefs. People have different religions.</a:t>
            </a:r>
          </a:p>
          <a:p>
            <a:endParaRPr lang="en-US" dirty="0" smtClean="0"/>
          </a:p>
          <a:p>
            <a:r>
              <a:rPr lang="en-US" dirty="0" smtClean="0"/>
              <a:t>It is your job to be respectful of the person and support them in their religion, culture, ethnicity and identity…..not to impose ours.</a:t>
            </a:r>
          </a:p>
          <a:p>
            <a:endParaRPr lang="en-US" dirty="0" smtClean="0"/>
          </a:p>
          <a:p>
            <a:r>
              <a:rPr lang="en-US" dirty="0" smtClean="0"/>
              <a:t>Note: We will discuss abuse, neglect and exploitation is greater detail, later in the presentation.</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259005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have your sound on for this training.</a:t>
            </a:r>
            <a:r>
              <a:rPr lang="en-US" baseline="0" dirty="0" smtClean="0"/>
              <a:t> </a:t>
            </a:r>
            <a:r>
              <a:rPr lang="en-US" baseline="0" smtClean="0"/>
              <a:t>There is an audio clip!</a:t>
            </a:r>
            <a:endParaRPr lang="en-US" dirty="0" smtClean="0"/>
          </a:p>
          <a:p>
            <a:endParaRPr lang="en-US" dirty="0" smtClean="0"/>
          </a:p>
          <a:p>
            <a:r>
              <a:rPr lang="en-US" dirty="0" smtClean="0"/>
              <a:t>Some </a:t>
            </a:r>
            <a:r>
              <a:rPr lang="en-US" dirty="0" smtClean="0"/>
              <a:t>people like to live in homes that are clean and tidy, others…..not so much. Their home should reflect their values.</a:t>
            </a:r>
          </a:p>
          <a:p>
            <a:r>
              <a:rPr lang="en-US" dirty="0" smtClean="0"/>
              <a:t>However, we must ensure that homes are safe and well maintained. </a:t>
            </a:r>
          </a:p>
          <a:p>
            <a:endParaRPr lang="en-US" dirty="0" smtClean="0"/>
          </a:p>
          <a:p>
            <a:r>
              <a:rPr lang="en-US" dirty="0" smtClean="0"/>
              <a:t>People may want to express themselves in the way they dress. This should be supported. Maybe they like to always wear the color blue or dress in the clothing of the opposite sex.</a:t>
            </a:r>
          </a:p>
          <a:p>
            <a:endParaRPr lang="en-US" dirty="0" smtClean="0"/>
          </a:p>
          <a:p>
            <a:r>
              <a:rPr lang="en-US" dirty="0" smtClean="0"/>
              <a:t>Not everyone celebrates Christmas.</a:t>
            </a:r>
          </a:p>
          <a:p>
            <a:endParaRPr lang="en-US" dirty="0" smtClean="0"/>
          </a:p>
          <a:p>
            <a:r>
              <a:rPr lang="en-US" dirty="0" smtClean="0"/>
              <a:t>Not everyone eats pork or meat or shell fish.</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20023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responsible behavior: When attending a church or a temple or a mosque, one must not disrupt the people around them and be respectful of the rituals of the service and the religion.</a:t>
            </a:r>
          </a:p>
          <a:p>
            <a:endParaRPr lang="en-US" dirty="0" smtClean="0"/>
          </a:p>
          <a:p>
            <a:r>
              <a:rPr lang="en-US" dirty="0" smtClean="0"/>
              <a:t>Group Discussion:</a:t>
            </a:r>
          </a:p>
          <a:p>
            <a:r>
              <a:rPr lang="en-US" dirty="0" smtClean="0"/>
              <a:t>What would you do if you were supporting someone who was not upholding their responsibility to be kind and courteous to others?</a:t>
            </a:r>
          </a:p>
          <a:p>
            <a:r>
              <a:rPr lang="en-US" dirty="0" smtClean="0"/>
              <a:t>What would you do if you were supporting someone who spent more money than they had in their account and then expected their provider to pay their overdraft fee?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118771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people in this room have done the following: </a:t>
            </a:r>
          </a:p>
          <a:p>
            <a:endParaRPr lang="en-US" dirty="0" smtClean="0"/>
          </a:p>
          <a:p>
            <a:pPr marL="171450" indent="-171450">
              <a:buFont typeface="Wingdings" panose="05000000000000000000" pitchFamily="2" charset="2"/>
              <a:buChar char="q"/>
            </a:pPr>
            <a:r>
              <a:rPr lang="en-US" dirty="0" smtClean="0"/>
              <a:t>Had an irresponsible friend?</a:t>
            </a:r>
          </a:p>
          <a:p>
            <a:pPr marL="171450" indent="-171450">
              <a:buFont typeface="Wingdings" panose="05000000000000000000" pitchFamily="2" charset="2"/>
              <a:buChar char="q"/>
            </a:pPr>
            <a:r>
              <a:rPr lang="en-US" dirty="0" smtClean="0"/>
              <a:t>Had a boyfriend or girlfriend of whom your parents or family did not approve?</a:t>
            </a:r>
          </a:p>
          <a:p>
            <a:pPr marL="171450" indent="-171450">
              <a:buFont typeface="Wingdings" panose="05000000000000000000" pitchFamily="2" charset="2"/>
              <a:buChar char="q"/>
            </a:pPr>
            <a:r>
              <a:rPr lang="en-US" dirty="0" smtClean="0"/>
              <a:t>Went somewhere that was not a safe place?</a:t>
            </a:r>
          </a:p>
          <a:p>
            <a:pPr marL="171450" indent="-171450">
              <a:buFont typeface="Wingdings" panose="05000000000000000000" pitchFamily="2" charset="2"/>
              <a:buChar char="q"/>
            </a:pPr>
            <a:r>
              <a:rPr lang="en-US" dirty="0" smtClean="0"/>
              <a:t>Did something risky that may have caused you harm…..physically or emotionally?</a:t>
            </a:r>
          </a:p>
          <a:p>
            <a:endParaRPr lang="en-US" dirty="0" smtClean="0"/>
          </a:p>
          <a:p>
            <a:r>
              <a:rPr lang="en-US" dirty="0" smtClean="0"/>
              <a:t>Well, guess what, the people that we support have the same freedom to do these things…to make these choices, to take some risks.  Your job is to support them in the negotiation of these decisions, relationships, and risks.</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68074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1C35"/>
              </a:solidFill>
            </a:endParaRPr>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14160DDSS_logo_DDAfinal.png"/>
          <p:cNvPicPr>
            <a:picLocks noChangeAspect="1"/>
          </p:cNvPicPr>
          <p:nvPr userDrawn="1"/>
        </p:nvPicPr>
        <p:blipFill>
          <a:blip r:embed="rId2"/>
          <a:stretch>
            <a:fillRect/>
          </a:stretch>
        </p:blipFill>
        <p:spPr>
          <a:xfrm>
            <a:off x="7246748" y="486713"/>
            <a:ext cx="1643062" cy="1705511"/>
          </a:xfrm>
          <a:prstGeom prst="rect">
            <a:avLst/>
          </a:prstGeom>
        </p:spPr>
      </p:pic>
      <p:sp>
        <p:nvSpPr>
          <p:cNvPr id="13" name="Rectangle 12"/>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7/31/2015</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821C35"/>
              </a:buClr>
              <a:defRPr>
                <a:latin typeface="Gill Sans Std Light"/>
              </a:defRPr>
            </a:lvl1pPr>
            <a:lvl2pPr>
              <a:buClr>
                <a:srgbClr val="821C35"/>
              </a:buClr>
              <a:defRPr>
                <a:latin typeface="Gill Sans Std Light"/>
              </a:defRPr>
            </a:lvl2pPr>
            <a:lvl3pPr>
              <a:buClr>
                <a:srgbClr val="821C35"/>
              </a:buClr>
              <a:defRPr>
                <a:latin typeface="Gill Sans Std Light"/>
              </a:defRPr>
            </a:lvl3pPr>
            <a:lvl4pPr>
              <a:buClr>
                <a:srgbClr val="821C35"/>
              </a:buClr>
              <a:defRPr>
                <a:latin typeface="Gill Sans Std Light"/>
              </a:defRPr>
            </a:lvl4pPr>
            <a:lvl5pPr>
              <a:buClr>
                <a:srgbClr val="821C35"/>
              </a:buClr>
              <a:defRPr>
                <a:latin typeface="Gill Sans Std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7/31/2015</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7/31/2015</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7/31/2015</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821C35"/>
              </a:buClr>
              <a:defRPr sz="3200">
                <a:latin typeface="Gill Sans Std Light"/>
              </a:defRPr>
            </a:lvl1pPr>
            <a:lvl2pPr>
              <a:buClr>
                <a:srgbClr val="821C35"/>
              </a:buClr>
              <a:defRPr sz="2800">
                <a:latin typeface="Gill Sans Std Light"/>
              </a:defRPr>
            </a:lvl2pPr>
            <a:lvl3pPr>
              <a:buClr>
                <a:srgbClr val="821C35"/>
              </a:buClr>
              <a:defRPr sz="2400">
                <a:latin typeface="Gill Sans Std Light"/>
              </a:defRPr>
            </a:lvl3pPr>
            <a:lvl4pPr>
              <a:buClr>
                <a:srgbClr val="821C35"/>
              </a:buClr>
              <a:defRPr sz="2000">
                <a:latin typeface="Gill Sans Std Light"/>
              </a:defRPr>
            </a:lvl4pPr>
            <a:lvl5pPr>
              <a:buClr>
                <a:srgbClr val="821C35"/>
              </a:buClr>
              <a:defRPr sz="2000">
                <a:latin typeface="Gill Sans Std Ligh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3134388"/>
            <a:ext cx="2551113" cy="2991775"/>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7/31/2015</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dirty="0" smtClean="0"/>
              <a:t>Slide Subhead</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7/31/2015</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4160DDSS_logo_DDAfinal.png"/>
          <p:cNvPicPr>
            <a:picLocks noChangeAspect="1"/>
          </p:cNvPicPr>
          <p:nvPr userDrawn="1"/>
        </p:nvPicPr>
        <p:blipFill>
          <a:blip r:embed="rId9"/>
          <a:stretch>
            <a:fillRect/>
          </a:stretch>
        </p:blipFill>
        <p:spPr>
          <a:xfrm>
            <a:off x="7989422" y="409306"/>
            <a:ext cx="1008062" cy="1046376"/>
          </a:xfrm>
          <a:prstGeom prst="rect">
            <a:avLst/>
          </a:prstGeom>
        </p:spPr>
      </p:pic>
      <p:sp>
        <p:nvSpPr>
          <p:cNvPr id="9" name="Rectangle 8"/>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2400"/>
            <a:ext cx="9144000" cy="1847925"/>
          </a:xfrm>
          <a:prstGeom prst="rect">
            <a:avLst/>
          </a:prstGeom>
        </p:spPr>
        <p:txBody>
          <a:bodyPr/>
          <a:lstStyle>
            <a:lvl1pPr>
              <a:lnSpc>
                <a:spcPts val="4900"/>
              </a:lnSpc>
              <a:defRPr sz="4800">
                <a:solidFill>
                  <a:srgbClr val="FFFFFF"/>
                </a:solidFill>
              </a:defRPr>
            </a:lvl1pPr>
          </a:lstStyle>
          <a:p>
            <a:pPr lvl="0" algn="ctr">
              <a:spcBef>
                <a:spcPct val="0"/>
              </a:spcBef>
              <a:defRPr/>
            </a:pPr>
            <a:r>
              <a:rPr lang="en-US" dirty="0">
                <a:latin typeface="Gill Sans Std Light"/>
                <a:ea typeface="+mj-ea"/>
                <a:cs typeface="Gill Sans Std Light"/>
              </a:rPr>
              <a:t>Introduction to Human Rights</a:t>
            </a: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0" y="5400675"/>
            <a:ext cx="9144000" cy="84861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lvl="0" algn="ctr">
              <a:spcBef>
                <a:spcPct val="0"/>
              </a:spcBef>
              <a:defRPr/>
            </a:pPr>
            <a:r>
              <a:rPr lang="en-US" sz="2000" i="1" dirty="0">
                <a:latin typeface="Gill Sans Std"/>
                <a:ea typeface="+mj-ea"/>
                <a:cs typeface="Gill Sans Std"/>
              </a:rPr>
              <a:t>Individual Rights &amp; Responsibility and Recognizing Abuse, Neglect, </a:t>
            </a:r>
            <a:r>
              <a:rPr lang="en-US" sz="2000" i="1" dirty="0" smtClean="0">
                <a:latin typeface="Gill Sans Std"/>
                <a:ea typeface="+mj-ea"/>
                <a:cs typeface="Gill Sans Std"/>
              </a:rPr>
              <a:t>Exploitation</a:t>
            </a:r>
            <a:endParaRPr lang="en-US" sz="2000" i="1" dirty="0">
              <a:latin typeface="Gill Sans Std"/>
              <a:ea typeface="+mj-ea"/>
              <a:cs typeface="Gill Sans St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1" y="2586996"/>
            <a:ext cx="2432050" cy="13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a:xfrm>
            <a:off x="466725" y="2324724"/>
            <a:ext cx="3409950" cy="3830326"/>
          </a:xfrm>
        </p:spPr>
        <p:txBody>
          <a:bodyPr/>
          <a:lstStyle/>
          <a:p>
            <a:pPr marL="800100" lvl="1" indent="-342900">
              <a:spcAft>
                <a:spcPts val="2400"/>
              </a:spcAft>
              <a:buFont typeface="Arial" panose="020B0604020202020204" pitchFamily="34" charset="0"/>
              <a:buChar char="•"/>
            </a:pPr>
            <a:r>
              <a:rPr lang="en-US" sz="1800" dirty="0" smtClean="0"/>
              <a:t>People </a:t>
            </a:r>
            <a:r>
              <a:rPr lang="en-US" sz="1800" dirty="0"/>
              <a:t>decide when to go to bed and to get up.</a:t>
            </a:r>
          </a:p>
          <a:p>
            <a:pPr marL="800100" lvl="1" indent="-342900">
              <a:spcAft>
                <a:spcPts val="2400"/>
              </a:spcAft>
              <a:buFont typeface="Arial" panose="020B0604020202020204" pitchFamily="34" charset="0"/>
              <a:buChar char="•"/>
            </a:pPr>
            <a:r>
              <a:rPr lang="en-US" sz="1800" dirty="0"/>
              <a:t>People decide how and when to complete chores for which they are responsible.</a:t>
            </a:r>
          </a:p>
          <a:p>
            <a:pPr marL="800100" lvl="1" indent="-342900">
              <a:spcAft>
                <a:spcPts val="2400"/>
              </a:spcAft>
              <a:buFont typeface="Arial" panose="020B0604020202020204" pitchFamily="34" charset="0"/>
              <a:buChar char="•"/>
            </a:pPr>
            <a:r>
              <a:rPr lang="en-US" sz="1800" dirty="0"/>
              <a:t>People select their own friends and partners.</a:t>
            </a:r>
          </a:p>
          <a:p>
            <a:pPr marL="800100" lvl="1" indent="-342900">
              <a:spcAft>
                <a:spcPts val="2400"/>
              </a:spcAft>
              <a:buFont typeface="Arial" panose="020B0604020202020204" pitchFamily="34" charset="0"/>
              <a:buChar char="•"/>
            </a:pPr>
            <a:r>
              <a:rPr lang="en-US" sz="1800" dirty="0"/>
              <a:t>People select their own clothing.</a:t>
            </a:r>
          </a:p>
          <a:p>
            <a:endParaRPr lang="en-US" dirty="0"/>
          </a:p>
        </p:txBody>
      </p:sp>
      <p:sp>
        <p:nvSpPr>
          <p:cNvPr id="4" name="Content Placeholder 3"/>
          <p:cNvSpPr>
            <a:spLocks noGrp="1"/>
          </p:cNvSpPr>
          <p:nvPr>
            <p:ph sz="half" idx="2"/>
          </p:nvPr>
        </p:nvSpPr>
        <p:spPr>
          <a:xfrm>
            <a:off x="5314950" y="2305674"/>
            <a:ext cx="3295649" cy="3830326"/>
          </a:xfrm>
        </p:spPr>
        <p:txBody>
          <a:bodyPr/>
          <a:lstStyle/>
          <a:p>
            <a:pPr marL="800100" lvl="1" indent="-342900">
              <a:spcAft>
                <a:spcPts val="2400"/>
              </a:spcAft>
              <a:buFont typeface="Arial" panose="020B0604020202020204" pitchFamily="34" charset="0"/>
              <a:buChar char="•"/>
            </a:pPr>
            <a:r>
              <a:rPr lang="en-US" sz="1800" dirty="0"/>
              <a:t>People have access to all areas of their home with the exception of a roommate’ bedroom.</a:t>
            </a:r>
          </a:p>
          <a:p>
            <a:pPr marL="800100" lvl="1" indent="-342900">
              <a:spcAft>
                <a:spcPts val="2400"/>
              </a:spcAft>
              <a:buFont typeface="Arial" panose="020B0604020202020204" pitchFamily="34" charset="0"/>
              <a:buChar char="•"/>
            </a:pPr>
            <a:r>
              <a:rPr lang="en-US" sz="1800" dirty="0"/>
              <a:t>People choose which staff works with them.</a:t>
            </a:r>
          </a:p>
          <a:p>
            <a:pPr marL="800100" lvl="1" indent="-342900">
              <a:spcAft>
                <a:spcPts val="2400"/>
              </a:spcAft>
              <a:buFont typeface="Arial" panose="020B0604020202020204" pitchFamily="34" charset="0"/>
              <a:buChar char="•"/>
            </a:pPr>
            <a:r>
              <a:rPr lang="en-US" sz="1800" dirty="0"/>
              <a:t>People can choose to try new things!</a:t>
            </a:r>
          </a:p>
          <a:p>
            <a:pPr marL="800100" lvl="1" indent="-342900">
              <a:spcAft>
                <a:spcPts val="2400"/>
              </a:spcAft>
              <a:buFont typeface="Arial" panose="020B0604020202020204" pitchFamily="34" charset="0"/>
              <a:buChar char="•"/>
            </a:pPr>
            <a:r>
              <a:rPr lang="en-US" sz="1800" dirty="0"/>
              <a:t>People have the right to make a mistake!</a:t>
            </a:r>
          </a:p>
          <a:p>
            <a:endParaRPr lang="en-US" dirty="0"/>
          </a:p>
        </p:txBody>
      </p:sp>
      <p:sp>
        <p:nvSpPr>
          <p:cNvPr id="3" name="Title 2"/>
          <p:cNvSpPr>
            <a:spLocks noGrp="1"/>
          </p:cNvSpPr>
          <p:nvPr>
            <p:ph type="title"/>
          </p:nvPr>
        </p:nvSpPr>
        <p:spPr/>
        <p:txBody>
          <a:bodyPr/>
          <a:lstStyle/>
          <a:p>
            <a:pPr algn="ctr"/>
            <a:r>
              <a:rPr lang="en-US" sz="4000" dirty="0"/>
              <a:t>What might Liberty look like?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2828924"/>
            <a:ext cx="1704976" cy="170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96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Right of the Person</a:t>
            </a:r>
          </a:p>
        </p:txBody>
      </p:sp>
      <p:sp>
        <p:nvSpPr>
          <p:cNvPr id="6" name="Content Placeholder 5"/>
          <p:cNvSpPr>
            <a:spLocks noGrp="1"/>
          </p:cNvSpPr>
          <p:nvPr>
            <p:ph sz="half" idx="2"/>
          </p:nvPr>
        </p:nvSpPr>
        <p:spPr>
          <a:xfrm>
            <a:off x="914400" y="3209925"/>
            <a:ext cx="3582988" cy="2916237"/>
          </a:xfrm>
        </p:spPr>
        <p:txBody>
          <a:bodyPr/>
          <a:lstStyle/>
          <a:p>
            <a:pPr>
              <a:spcBef>
                <a:spcPts val="600"/>
              </a:spcBef>
              <a:spcAft>
                <a:spcPts val="1800"/>
              </a:spcAft>
            </a:pPr>
            <a:r>
              <a:rPr lang="en-US" sz="1800" dirty="0" smtClean="0">
                <a:latin typeface="Times New Roman" panose="02020603050405020304" pitchFamily="18" charset="0"/>
                <a:cs typeface="Times New Roman" panose="02020603050405020304" pitchFamily="18" charset="0"/>
              </a:rPr>
              <a:t>Right </a:t>
            </a:r>
            <a:r>
              <a:rPr lang="en-US" sz="1800" dirty="0">
                <a:latin typeface="Times New Roman" panose="02020603050405020304" pitchFamily="18" charset="0"/>
                <a:cs typeface="Times New Roman" panose="02020603050405020304" pitchFamily="18" charset="0"/>
              </a:rPr>
              <a:t>to have relationships with, live with, and have association with people of one’s own choice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take responsible risks. </a:t>
            </a:r>
          </a:p>
        </p:txBody>
      </p:sp>
      <p:sp>
        <p:nvSpPr>
          <p:cNvPr id="7" name="Text Placeholder 6"/>
          <p:cNvSpPr>
            <a:spLocks noGrp="1"/>
          </p:cNvSpPr>
          <p:nvPr>
            <p:ph type="body" sz="quarter" idx="3"/>
          </p:nvPr>
        </p:nvSpPr>
        <p:spPr>
          <a:xfrm>
            <a:off x="4645025" y="2225963"/>
            <a:ext cx="3584575" cy="812512"/>
          </a:xfrm>
        </p:spPr>
        <p:txBody>
          <a:bodyPr/>
          <a:lstStyle/>
          <a:p>
            <a:pPr algn="ctr"/>
            <a:r>
              <a:rPr lang="en-US" dirty="0"/>
              <a:t>Responsibility of the Person</a:t>
            </a:r>
          </a:p>
        </p:txBody>
      </p:sp>
      <p:sp>
        <p:nvSpPr>
          <p:cNvPr id="8" name="Content Placeholder 7"/>
          <p:cNvSpPr>
            <a:spLocks noGrp="1"/>
          </p:cNvSpPr>
          <p:nvPr>
            <p:ph sz="quarter" idx="4"/>
          </p:nvPr>
        </p:nvSpPr>
        <p:spPr>
          <a:xfrm>
            <a:off x="4645025" y="3209925"/>
            <a:ext cx="3584575" cy="2916238"/>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Visit in private with your guest, if </a:t>
            </a:r>
            <a:r>
              <a:rPr lang="en-US" sz="1800" dirty="0" smtClean="0">
                <a:latin typeface="Times New Roman" panose="02020603050405020304" pitchFamily="18" charset="0"/>
                <a:cs typeface="Times New Roman" panose="02020603050405020304" pitchFamily="18" charset="0"/>
              </a:rPr>
              <a:t>you want to be </a:t>
            </a:r>
            <a:r>
              <a:rPr lang="en-US" sz="1800" dirty="0">
                <a:latin typeface="Times New Roman" panose="02020603050405020304" pitchFamily="18" charset="0"/>
                <a:cs typeface="Times New Roman" panose="02020603050405020304" pitchFamily="18" charset="0"/>
              </a:rPr>
              <a:t>intimate.</a:t>
            </a:r>
          </a:p>
          <a:p>
            <a:pPr>
              <a:spcBef>
                <a:spcPts val="600"/>
              </a:spcBef>
              <a:spcAft>
                <a:spcPts val="1800"/>
              </a:spcAft>
            </a:pPr>
            <a:r>
              <a:rPr lang="en-US" sz="1800" dirty="0">
                <a:latin typeface="Times New Roman" panose="02020603050405020304" pitchFamily="18" charset="0"/>
                <a:cs typeface="Times New Roman" panose="02020603050405020304" pitchFamily="18" charset="0"/>
              </a:rPr>
              <a:t>Do not exploit other people or allow yourself to be exploited.</a:t>
            </a: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What might the </a:t>
            </a:r>
            <a:r>
              <a:rPr lang="en-US" sz="1800" dirty="0">
                <a:solidFill>
                  <a:srgbClr val="FF0000"/>
                </a:solidFill>
                <a:latin typeface="Times New Roman" panose="02020603050405020304" pitchFamily="18" charset="0"/>
                <a:cs typeface="Times New Roman" panose="02020603050405020304" pitchFamily="18" charset="0"/>
              </a:rPr>
              <a:t>responsibility</a:t>
            </a:r>
            <a:r>
              <a:rPr lang="en-US" sz="1800" dirty="0">
                <a:latin typeface="Times New Roman" panose="02020603050405020304" pitchFamily="18" charset="0"/>
                <a:cs typeface="Times New Roman" panose="02020603050405020304" pitchFamily="18" charset="0"/>
              </a:rPr>
              <a:t> of taking a risk look like?</a:t>
            </a:r>
          </a:p>
          <a:p>
            <a:endParaRPr lang="en-US" dirty="0"/>
          </a:p>
        </p:txBody>
      </p:sp>
      <p:sp>
        <p:nvSpPr>
          <p:cNvPr id="3" name="Title 2"/>
          <p:cNvSpPr>
            <a:spLocks noGrp="1"/>
          </p:cNvSpPr>
          <p:nvPr>
            <p:ph type="title"/>
          </p:nvPr>
        </p:nvSpPr>
        <p:spPr/>
        <p:txBody>
          <a:bodyPr/>
          <a:lstStyle/>
          <a:p>
            <a:pPr algn="ctr"/>
            <a:r>
              <a:rPr lang="en-US" sz="4000" dirty="0"/>
              <a:t>Right &amp; Responsibility- Liberty</a:t>
            </a:r>
          </a:p>
        </p:txBody>
      </p:sp>
    </p:spTree>
    <p:extLst>
      <p:ext uri="{BB962C8B-B14F-4D97-AF65-F5344CB8AC3E}">
        <p14:creationId xmlns:p14="http://schemas.microsoft.com/office/powerpoint/2010/main" val="3418902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85800" y="1800225"/>
            <a:ext cx="7315200" cy="3771900"/>
          </a:xfrm>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Right to participate in the planning of one’s services and supports.</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exert control over one’s life.</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advocate for one’s own behalf.</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voice a complaint.</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refuse services.</a:t>
            </a:r>
          </a:p>
          <a:p>
            <a:endParaRPr lang="en-US" dirty="0"/>
          </a:p>
        </p:txBody>
      </p:sp>
      <p:sp>
        <p:nvSpPr>
          <p:cNvPr id="5" name="Title 4"/>
          <p:cNvSpPr>
            <a:spLocks noGrp="1"/>
          </p:cNvSpPr>
          <p:nvPr>
            <p:ph type="title"/>
          </p:nvPr>
        </p:nvSpPr>
        <p:spPr>
          <a:xfrm>
            <a:off x="914400" y="762000"/>
            <a:ext cx="6810375" cy="638175"/>
          </a:xfrm>
        </p:spPr>
        <p:txBody>
          <a:bodyPr/>
          <a:lstStyle/>
          <a:p>
            <a:pPr algn="ctr"/>
            <a:r>
              <a:rPr lang="en-US" sz="4000" dirty="0"/>
              <a:t>Right - Self Determination</a:t>
            </a:r>
          </a:p>
        </p:txBody>
      </p:sp>
    </p:spTree>
    <p:extLst>
      <p:ext uri="{BB962C8B-B14F-4D97-AF65-F5344CB8AC3E}">
        <p14:creationId xmlns:p14="http://schemas.microsoft.com/office/powerpoint/2010/main" val="419721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371475" y="2295837"/>
            <a:ext cx="3333750" cy="3830326"/>
          </a:xfrm>
        </p:spPr>
        <p:txBody>
          <a:bodyPr/>
          <a:lstStyle/>
          <a:p>
            <a:pPr marL="800100" lvl="1" indent="-342900">
              <a:spcAft>
                <a:spcPts val="2400"/>
              </a:spcAft>
              <a:buFont typeface="Arial" panose="020B0604020202020204" pitchFamily="34" charset="0"/>
              <a:buChar char="•"/>
            </a:pPr>
            <a:r>
              <a:rPr lang="en-US" sz="1800" dirty="0"/>
              <a:t>People select who they want to attend their planning meetings.</a:t>
            </a:r>
          </a:p>
          <a:p>
            <a:pPr marL="800100" lvl="1" indent="-342900">
              <a:spcAft>
                <a:spcPts val="2400"/>
              </a:spcAft>
              <a:buFont typeface="Arial" panose="020B0604020202020204" pitchFamily="34" charset="0"/>
              <a:buChar char="•"/>
            </a:pPr>
            <a:r>
              <a:rPr lang="en-US" sz="1800" dirty="0"/>
              <a:t>People participate in self advocacy and learn to speak up.</a:t>
            </a:r>
          </a:p>
          <a:p>
            <a:pPr marL="800100" lvl="1" indent="-342900">
              <a:spcAft>
                <a:spcPts val="2400"/>
              </a:spcAft>
              <a:buFont typeface="Arial" panose="020B0604020202020204" pitchFamily="34" charset="0"/>
              <a:buChar char="•"/>
            </a:pPr>
            <a:r>
              <a:rPr lang="en-US" sz="1800" dirty="0"/>
              <a:t>A person has the right to refuse treatment or services.</a:t>
            </a:r>
          </a:p>
          <a:p>
            <a:endParaRPr lang="en-US" dirty="0"/>
          </a:p>
        </p:txBody>
      </p:sp>
      <p:sp>
        <p:nvSpPr>
          <p:cNvPr id="9" name="Content Placeholder 8"/>
          <p:cNvSpPr>
            <a:spLocks noGrp="1"/>
          </p:cNvSpPr>
          <p:nvPr>
            <p:ph sz="half" idx="2"/>
          </p:nvPr>
        </p:nvSpPr>
        <p:spPr>
          <a:xfrm>
            <a:off x="5438775" y="2295837"/>
            <a:ext cx="3276600" cy="3830326"/>
          </a:xfrm>
        </p:spPr>
        <p:txBody>
          <a:bodyPr/>
          <a:lstStyle/>
          <a:p>
            <a:pPr marL="800100" lvl="1" indent="-342900">
              <a:spcAft>
                <a:spcPts val="2400"/>
              </a:spcAft>
              <a:buFont typeface="Arial" panose="020B0604020202020204" pitchFamily="34" charset="0"/>
              <a:buChar char="•"/>
            </a:pPr>
            <a:r>
              <a:rPr lang="en-US" sz="1800" dirty="0"/>
              <a:t>If a person does not like something, he or she can request a change and be supported in making that change.</a:t>
            </a:r>
          </a:p>
          <a:p>
            <a:pPr marL="800100" lvl="1" indent="-342900">
              <a:spcAft>
                <a:spcPts val="2400"/>
              </a:spcAft>
              <a:buFont typeface="Arial" panose="020B0604020202020204" pitchFamily="34" charset="0"/>
              <a:buChar char="•"/>
            </a:pPr>
            <a:r>
              <a:rPr lang="en-US" sz="1800" dirty="0"/>
              <a:t>People select their providers and staff.</a:t>
            </a:r>
          </a:p>
        </p:txBody>
      </p:sp>
      <p:sp>
        <p:nvSpPr>
          <p:cNvPr id="3" name="Title 2"/>
          <p:cNvSpPr>
            <a:spLocks noGrp="1"/>
          </p:cNvSpPr>
          <p:nvPr>
            <p:ph type="title"/>
          </p:nvPr>
        </p:nvSpPr>
        <p:spPr/>
        <p:txBody>
          <a:bodyPr/>
          <a:lstStyle/>
          <a:p>
            <a:pPr algn="ctr"/>
            <a:r>
              <a:rPr lang="en-US" sz="4000" dirty="0"/>
              <a:t>What might Self Determination look like?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3157538"/>
            <a:ext cx="2222500" cy="140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60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Right of the Person</a:t>
            </a:r>
          </a:p>
        </p:txBody>
      </p:sp>
      <p:sp>
        <p:nvSpPr>
          <p:cNvPr id="5" name="Content Placeholder 4"/>
          <p:cNvSpPr>
            <a:spLocks noGrp="1"/>
          </p:cNvSpPr>
          <p:nvPr>
            <p:ph sz="half" idx="2"/>
          </p:nvPr>
        </p:nvSpPr>
        <p:spPr>
          <a:xfrm>
            <a:off x="914400" y="3209925"/>
            <a:ext cx="3582988" cy="2916237"/>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refuse services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spcBef>
                <a:spcPts val="600"/>
              </a:spcBef>
              <a:spcAft>
                <a:spcPts val="1800"/>
              </a:spcAft>
              <a:buFont typeface="Arial"/>
              <a:buNone/>
            </a:pPr>
            <a:r>
              <a:rPr lang="en-US" sz="1800" dirty="0">
                <a:latin typeface="Times New Roman" panose="02020603050405020304" pitchFamily="18" charset="0"/>
                <a:cs typeface="Times New Roman" panose="02020603050405020304" pitchFamily="18" charset="0"/>
              </a:rPr>
              <a:t>	-----------------------------------</a:t>
            </a:r>
          </a:p>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voice a complaint</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a:xfrm>
            <a:off x="4645025" y="2225962"/>
            <a:ext cx="3584575" cy="879187"/>
          </a:xfrm>
        </p:spPr>
        <p:txBody>
          <a:bodyPr/>
          <a:lstStyle/>
          <a:p>
            <a:pPr algn="ctr"/>
            <a:r>
              <a:rPr lang="en-US" dirty="0"/>
              <a:t>Responsibility of the Person</a:t>
            </a:r>
          </a:p>
        </p:txBody>
      </p:sp>
      <p:sp>
        <p:nvSpPr>
          <p:cNvPr id="7" name="Content Placeholder 6"/>
          <p:cNvSpPr>
            <a:spLocks noGrp="1"/>
          </p:cNvSpPr>
          <p:nvPr>
            <p:ph sz="quarter" idx="4"/>
          </p:nvPr>
        </p:nvSpPr>
        <p:spPr>
          <a:xfrm>
            <a:off x="4645025" y="3209925"/>
            <a:ext cx="3584575" cy="2916238"/>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Understand why the treatment is needed, know the benefits of receiving the treatment, and be able to identify the risks of not getting the treatment</a:t>
            </a:r>
            <a:r>
              <a:rPr lang="en-US" sz="1800" dirty="0" smtClean="0">
                <a:latin typeface="Times New Roman" panose="02020603050405020304" pitchFamily="18" charset="0"/>
                <a:cs typeface="Times New Roman" panose="02020603050405020304" pitchFamily="18" charset="0"/>
              </a:rPr>
              <a:t>.</a:t>
            </a: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p>
          <a:p>
            <a:pPr>
              <a:spcBef>
                <a:spcPts val="600"/>
              </a:spcBef>
              <a:spcAft>
                <a:spcPts val="1800"/>
              </a:spcAft>
            </a:pPr>
            <a:r>
              <a:rPr lang="en-US" sz="1800" dirty="0" smtClean="0">
                <a:latin typeface="Times New Roman" panose="02020603050405020304" pitchFamily="18" charset="0"/>
                <a:cs typeface="Times New Roman" panose="02020603050405020304" pitchFamily="18" charset="0"/>
              </a:rPr>
              <a:t>What </a:t>
            </a:r>
            <a:r>
              <a:rPr lang="en-US" sz="1800" dirty="0">
                <a:latin typeface="Times New Roman" panose="02020603050405020304" pitchFamily="18" charset="0"/>
                <a:cs typeface="Times New Roman" panose="02020603050405020304" pitchFamily="18" charset="0"/>
              </a:rPr>
              <a:t>might the </a:t>
            </a:r>
            <a:r>
              <a:rPr lang="en-US" sz="1800" dirty="0">
                <a:solidFill>
                  <a:srgbClr val="FF0000"/>
                </a:solidFill>
                <a:latin typeface="Times New Roman" panose="02020603050405020304" pitchFamily="18" charset="0"/>
                <a:cs typeface="Times New Roman" panose="02020603050405020304" pitchFamily="18" charset="0"/>
              </a:rPr>
              <a:t>responsibility</a:t>
            </a:r>
            <a:r>
              <a:rPr lang="en-US" sz="1800" dirty="0">
                <a:latin typeface="Times New Roman" panose="02020603050405020304" pitchFamily="18" charset="0"/>
                <a:cs typeface="Times New Roman" panose="02020603050405020304" pitchFamily="18" charset="0"/>
              </a:rPr>
              <a:t> of voicing complaints look like?</a:t>
            </a:r>
          </a:p>
          <a:p>
            <a:endParaRPr lang="en-US" dirty="0"/>
          </a:p>
        </p:txBody>
      </p:sp>
      <p:sp>
        <p:nvSpPr>
          <p:cNvPr id="3" name="Title 2"/>
          <p:cNvSpPr>
            <a:spLocks noGrp="1"/>
          </p:cNvSpPr>
          <p:nvPr>
            <p:ph type="title"/>
          </p:nvPr>
        </p:nvSpPr>
        <p:spPr/>
        <p:txBody>
          <a:bodyPr/>
          <a:lstStyle/>
          <a:p>
            <a:pPr algn="ctr"/>
            <a:r>
              <a:rPr lang="en-US" sz="4000" dirty="0"/>
              <a:t>Right &amp; Responsibility-Self Determination</a:t>
            </a:r>
          </a:p>
        </p:txBody>
      </p:sp>
    </p:spTree>
    <p:extLst>
      <p:ext uri="{BB962C8B-B14F-4D97-AF65-F5344CB8AC3E}">
        <p14:creationId xmlns:p14="http://schemas.microsoft.com/office/powerpoint/2010/main" val="150899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847725" y="2152649"/>
            <a:ext cx="7315200" cy="3857625"/>
          </a:xfrm>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Right to be educated, live, play, and work in the least restrictive environment.</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have accessible transportation</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be part of one’s own community</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have competent personnel who can communicate with the person.</a:t>
            </a:r>
          </a:p>
          <a:p>
            <a:endParaRPr lang="en-US" dirty="0"/>
          </a:p>
        </p:txBody>
      </p:sp>
      <p:sp>
        <p:nvSpPr>
          <p:cNvPr id="3" name="Title 2"/>
          <p:cNvSpPr>
            <a:spLocks noGrp="1"/>
          </p:cNvSpPr>
          <p:nvPr>
            <p:ph type="title"/>
          </p:nvPr>
        </p:nvSpPr>
        <p:spPr/>
        <p:txBody>
          <a:bodyPr/>
          <a:lstStyle/>
          <a:p>
            <a:pPr algn="ctr"/>
            <a:r>
              <a:rPr lang="en-US" sz="4000" dirty="0"/>
              <a:t>Right - Inclusion</a:t>
            </a:r>
          </a:p>
        </p:txBody>
      </p:sp>
    </p:spTree>
    <p:extLst>
      <p:ext uri="{BB962C8B-B14F-4D97-AF65-F5344CB8AC3E}">
        <p14:creationId xmlns:p14="http://schemas.microsoft.com/office/powerpoint/2010/main" val="2520170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42900" y="1809750"/>
            <a:ext cx="3295650" cy="4316413"/>
          </a:xfrm>
        </p:spPr>
        <p:txBody>
          <a:bodyPr/>
          <a:lstStyle/>
          <a:p>
            <a:pPr marL="800100" lvl="1" indent="-342900">
              <a:spcAft>
                <a:spcPts val="2400"/>
              </a:spcAft>
              <a:buFont typeface="Arial" panose="020B0604020202020204" pitchFamily="34" charset="0"/>
              <a:buChar char="•"/>
            </a:pPr>
            <a:r>
              <a:rPr lang="en-US" sz="1800" dirty="0"/>
              <a:t>People go to the local barber or hairdresser.</a:t>
            </a:r>
          </a:p>
          <a:p>
            <a:pPr marL="800100" lvl="1" indent="-342900">
              <a:spcAft>
                <a:spcPts val="2400"/>
              </a:spcAft>
              <a:buFont typeface="Arial" panose="020B0604020202020204" pitchFamily="34" charset="0"/>
              <a:buChar char="•"/>
            </a:pPr>
            <a:r>
              <a:rPr lang="en-US" sz="1800" dirty="0"/>
              <a:t>People are informed about activities in their community.</a:t>
            </a:r>
          </a:p>
          <a:p>
            <a:pPr marL="800100" lvl="1" indent="-342900">
              <a:spcAft>
                <a:spcPts val="2400"/>
              </a:spcAft>
              <a:buFont typeface="Arial" panose="020B0604020202020204" pitchFamily="34" charset="0"/>
              <a:buChar char="•"/>
            </a:pPr>
            <a:r>
              <a:rPr lang="en-US" sz="1800" dirty="0"/>
              <a:t>People live as independently as possible.</a:t>
            </a:r>
          </a:p>
          <a:p>
            <a:pPr marL="800100" lvl="1" indent="-342900">
              <a:spcAft>
                <a:spcPts val="2400"/>
              </a:spcAft>
              <a:buFont typeface="Arial" panose="020B0604020202020204" pitchFamily="34" charset="0"/>
              <a:buChar char="•"/>
            </a:pPr>
            <a:r>
              <a:rPr lang="en-US" sz="1800" dirty="0"/>
              <a:t>People shop for their own food.</a:t>
            </a:r>
          </a:p>
          <a:p>
            <a:endParaRPr lang="en-US" dirty="0"/>
          </a:p>
        </p:txBody>
      </p:sp>
      <p:sp>
        <p:nvSpPr>
          <p:cNvPr id="9" name="Content Placeholder 8"/>
          <p:cNvSpPr>
            <a:spLocks noGrp="1"/>
          </p:cNvSpPr>
          <p:nvPr>
            <p:ph sz="half" idx="2"/>
          </p:nvPr>
        </p:nvSpPr>
        <p:spPr>
          <a:xfrm>
            <a:off x="5172075" y="1685925"/>
            <a:ext cx="3543301" cy="4533899"/>
          </a:xfrm>
        </p:spPr>
        <p:txBody>
          <a:bodyPr/>
          <a:lstStyle/>
          <a:p>
            <a:pPr marL="800100" lvl="1" indent="-342900">
              <a:spcAft>
                <a:spcPts val="2400"/>
              </a:spcAft>
              <a:buFont typeface="Arial" panose="020B0604020202020204" pitchFamily="34" charset="0"/>
              <a:buChar char="•"/>
            </a:pPr>
            <a:r>
              <a:rPr lang="en-US" sz="1800" dirty="0"/>
              <a:t>People have access to public transportation.</a:t>
            </a:r>
          </a:p>
          <a:p>
            <a:pPr marL="800100" lvl="1" indent="-342900">
              <a:spcAft>
                <a:spcPts val="2400"/>
              </a:spcAft>
              <a:buFont typeface="Arial" panose="020B0604020202020204" pitchFamily="34" charset="0"/>
              <a:buChar char="•"/>
            </a:pPr>
            <a:r>
              <a:rPr lang="en-US" sz="1800" dirty="0"/>
              <a:t>People belong to clubs and civic organizations.</a:t>
            </a:r>
          </a:p>
          <a:p>
            <a:pPr marL="800100" lvl="1" indent="-342900">
              <a:spcAft>
                <a:spcPts val="2400"/>
              </a:spcAft>
              <a:buFont typeface="Arial" panose="020B0604020202020204" pitchFamily="34" charset="0"/>
              <a:buChar char="•"/>
            </a:pPr>
            <a:r>
              <a:rPr lang="en-US" sz="1800" dirty="0"/>
              <a:t>People have staff who they can understand and who understand them.</a:t>
            </a:r>
          </a:p>
          <a:p>
            <a:pPr marL="800100" lvl="1" indent="-342900">
              <a:spcAft>
                <a:spcPts val="2400"/>
              </a:spcAft>
              <a:buFont typeface="Arial" panose="020B0604020202020204" pitchFamily="34" charset="0"/>
              <a:buChar char="•"/>
            </a:pPr>
            <a:r>
              <a:rPr lang="en-US" sz="1800" dirty="0"/>
              <a:t>People know where the ATM is located</a:t>
            </a:r>
          </a:p>
          <a:p>
            <a:pPr marL="800100" lvl="1" indent="-342900">
              <a:spcAft>
                <a:spcPts val="2400"/>
              </a:spcAft>
              <a:buFont typeface="Arial" panose="020B0604020202020204" pitchFamily="34" charset="0"/>
              <a:buChar char="•"/>
            </a:pPr>
            <a:r>
              <a:rPr lang="en-US" sz="1800" dirty="0"/>
              <a:t>People build relationships.</a:t>
            </a:r>
          </a:p>
          <a:p>
            <a:endParaRPr lang="en-US" dirty="0"/>
          </a:p>
        </p:txBody>
      </p:sp>
      <p:sp>
        <p:nvSpPr>
          <p:cNvPr id="3" name="Title 2"/>
          <p:cNvSpPr>
            <a:spLocks noGrp="1"/>
          </p:cNvSpPr>
          <p:nvPr>
            <p:ph type="title"/>
          </p:nvPr>
        </p:nvSpPr>
        <p:spPr/>
        <p:txBody>
          <a:bodyPr/>
          <a:lstStyle/>
          <a:p>
            <a:pPr algn="ctr"/>
            <a:r>
              <a:rPr lang="en-US" sz="4000" dirty="0"/>
              <a:t>What might Inclusion look like?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2557463"/>
            <a:ext cx="2197125" cy="146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37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dirty="0"/>
              <a:t>Right of the Person</a:t>
            </a:r>
          </a:p>
        </p:txBody>
      </p:sp>
      <p:sp>
        <p:nvSpPr>
          <p:cNvPr id="7" name="Content Placeholder 6"/>
          <p:cNvSpPr>
            <a:spLocks noGrp="1"/>
          </p:cNvSpPr>
          <p:nvPr>
            <p:ph sz="half" idx="2"/>
          </p:nvPr>
        </p:nvSpPr>
        <p:spPr>
          <a:xfrm>
            <a:off x="914400" y="3181349"/>
            <a:ext cx="3582988" cy="2944813"/>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live and work in the least restrictive environment.</a:t>
            </a:r>
          </a:p>
          <a:p>
            <a:pPr marL="0" indent="0">
              <a:spcBef>
                <a:spcPts val="600"/>
              </a:spcBef>
              <a:spcAft>
                <a:spcPts val="1800"/>
              </a:spcAft>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be part of one’s own community.</a:t>
            </a:r>
          </a:p>
          <a:p>
            <a:endParaRPr lang="en-US" dirty="0"/>
          </a:p>
        </p:txBody>
      </p:sp>
      <p:sp>
        <p:nvSpPr>
          <p:cNvPr id="8" name="Text Placeholder 7"/>
          <p:cNvSpPr>
            <a:spLocks noGrp="1"/>
          </p:cNvSpPr>
          <p:nvPr>
            <p:ph type="body" sz="quarter" idx="3"/>
          </p:nvPr>
        </p:nvSpPr>
        <p:spPr>
          <a:xfrm>
            <a:off x="4645025" y="2225963"/>
            <a:ext cx="3584575" cy="869662"/>
          </a:xfrm>
        </p:spPr>
        <p:txBody>
          <a:bodyPr/>
          <a:lstStyle/>
          <a:p>
            <a:pPr algn="ctr"/>
            <a:r>
              <a:rPr lang="en-US" dirty="0"/>
              <a:t>Responsibility of the Person</a:t>
            </a:r>
          </a:p>
        </p:txBody>
      </p:sp>
      <p:sp>
        <p:nvSpPr>
          <p:cNvPr id="9" name="Content Placeholder 8"/>
          <p:cNvSpPr>
            <a:spLocks noGrp="1"/>
          </p:cNvSpPr>
          <p:nvPr>
            <p:ph sz="quarter" idx="4"/>
          </p:nvPr>
        </p:nvSpPr>
        <p:spPr>
          <a:xfrm>
            <a:off x="4645025" y="3181349"/>
            <a:ext cx="3584575" cy="2944813"/>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Learn new things and strive to be as independent and safe in the community, as possible.</a:t>
            </a: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What might the </a:t>
            </a:r>
            <a:r>
              <a:rPr lang="en-US" sz="1800" dirty="0">
                <a:solidFill>
                  <a:srgbClr val="FF0000"/>
                </a:solidFill>
                <a:latin typeface="Times New Roman" panose="02020603050405020304" pitchFamily="18" charset="0"/>
                <a:cs typeface="Times New Roman" panose="02020603050405020304" pitchFamily="18" charset="0"/>
              </a:rPr>
              <a:t>responsibility</a:t>
            </a:r>
            <a:r>
              <a:rPr lang="en-US" sz="1800" dirty="0">
                <a:latin typeface="Times New Roman" panose="02020603050405020304" pitchFamily="18" charset="0"/>
                <a:cs typeface="Times New Roman" panose="02020603050405020304" pitchFamily="18" charset="0"/>
              </a:rPr>
              <a:t> of being part of the community look like?</a:t>
            </a:r>
          </a:p>
          <a:p>
            <a:endParaRPr lang="en-US" dirty="0"/>
          </a:p>
        </p:txBody>
      </p:sp>
      <p:sp>
        <p:nvSpPr>
          <p:cNvPr id="3" name="Title 2"/>
          <p:cNvSpPr>
            <a:spLocks noGrp="1"/>
          </p:cNvSpPr>
          <p:nvPr>
            <p:ph type="title"/>
          </p:nvPr>
        </p:nvSpPr>
        <p:spPr>
          <a:xfrm>
            <a:off x="666750" y="762000"/>
            <a:ext cx="7096125" cy="1143000"/>
          </a:xfrm>
        </p:spPr>
        <p:txBody>
          <a:bodyPr/>
          <a:lstStyle/>
          <a:p>
            <a:pPr algn="ctr"/>
            <a:r>
              <a:rPr lang="en-US" sz="4000" dirty="0"/>
              <a:t>Right &amp; Responsibility- Inclusion</a:t>
            </a:r>
          </a:p>
        </p:txBody>
      </p:sp>
    </p:spTree>
    <p:extLst>
      <p:ext uri="{BB962C8B-B14F-4D97-AF65-F5344CB8AC3E}">
        <p14:creationId xmlns:p14="http://schemas.microsoft.com/office/powerpoint/2010/main" val="19751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66725" y="2066924"/>
            <a:ext cx="7315200" cy="4200525"/>
          </a:xfrm>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Right to dignity/control of one’s body</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receive/entertain visitors in private</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private communication on the phone and when sending/receiving mail, e-mail</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have confidential information kept </a:t>
            </a:r>
            <a:r>
              <a:rPr lang="en-US" sz="2000" dirty="0" smtClean="0">
                <a:latin typeface="Gill Sans Std Light"/>
              </a:rPr>
              <a:t>private</a:t>
            </a:r>
            <a:endParaRPr lang="en-US" sz="2000" dirty="0">
              <a:latin typeface="Gill Sans Std Light"/>
            </a:endParaRPr>
          </a:p>
          <a:p>
            <a:endParaRPr lang="en-US" dirty="0"/>
          </a:p>
        </p:txBody>
      </p:sp>
      <p:sp>
        <p:nvSpPr>
          <p:cNvPr id="3" name="Title 2"/>
          <p:cNvSpPr>
            <a:spLocks noGrp="1"/>
          </p:cNvSpPr>
          <p:nvPr>
            <p:ph type="title"/>
          </p:nvPr>
        </p:nvSpPr>
        <p:spPr>
          <a:xfrm>
            <a:off x="914400" y="762000"/>
            <a:ext cx="5972175" cy="666750"/>
          </a:xfrm>
        </p:spPr>
        <p:txBody>
          <a:bodyPr/>
          <a:lstStyle/>
          <a:p>
            <a:pPr algn="ctr"/>
            <a:r>
              <a:rPr lang="en-US" sz="4000" dirty="0"/>
              <a:t>Right - Privacy</a:t>
            </a:r>
          </a:p>
        </p:txBody>
      </p:sp>
    </p:spTree>
    <p:extLst>
      <p:ext uri="{BB962C8B-B14F-4D97-AF65-F5344CB8AC3E}">
        <p14:creationId xmlns:p14="http://schemas.microsoft.com/office/powerpoint/2010/main" val="2011480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04825" y="1752600"/>
            <a:ext cx="3248025" cy="4364038"/>
          </a:xfrm>
        </p:spPr>
        <p:txBody>
          <a:bodyPr/>
          <a:lstStyle/>
          <a:p>
            <a:pPr marL="800100" lvl="1" indent="-342900">
              <a:spcAft>
                <a:spcPts val="2400"/>
              </a:spcAft>
              <a:buFont typeface="Arial" panose="020B0604020202020204" pitchFamily="34" charset="0"/>
              <a:buChar char="•"/>
            </a:pPr>
            <a:r>
              <a:rPr lang="en-US" sz="1800" dirty="0"/>
              <a:t>Others enter a bedroom only with permission of the person and people can lock their bedroom if they want.</a:t>
            </a:r>
          </a:p>
          <a:p>
            <a:pPr marL="800100" lvl="1" indent="-342900">
              <a:spcAft>
                <a:spcPts val="2400"/>
              </a:spcAft>
              <a:buFont typeface="Arial" panose="020B0604020202020204" pitchFamily="34" charset="0"/>
              <a:buChar char="•"/>
            </a:pPr>
            <a:r>
              <a:rPr lang="en-US" sz="1800" dirty="0"/>
              <a:t>People have privacy in the bathroom and are reminded to close the door.</a:t>
            </a:r>
          </a:p>
          <a:p>
            <a:pPr marL="800100" lvl="1" indent="-342900">
              <a:spcAft>
                <a:spcPts val="2400"/>
              </a:spcAft>
              <a:buFont typeface="Arial" panose="020B0604020202020204" pitchFamily="34" charset="0"/>
              <a:buChar char="•"/>
            </a:pPr>
            <a:r>
              <a:rPr lang="en-US" sz="1800" dirty="0"/>
              <a:t>People are given medication privately. </a:t>
            </a:r>
          </a:p>
          <a:p>
            <a:endParaRPr lang="en-US" dirty="0"/>
          </a:p>
        </p:txBody>
      </p:sp>
      <p:sp>
        <p:nvSpPr>
          <p:cNvPr id="5" name="Content Placeholder 4"/>
          <p:cNvSpPr>
            <a:spLocks noGrp="1"/>
          </p:cNvSpPr>
          <p:nvPr>
            <p:ph sz="half" idx="2"/>
          </p:nvPr>
        </p:nvSpPr>
        <p:spPr>
          <a:xfrm>
            <a:off x="5362575" y="1762125"/>
            <a:ext cx="3219450" cy="4364038"/>
          </a:xfrm>
        </p:spPr>
        <p:txBody>
          <a:bodyPr/>
          <a:lstStyle/>
          <a:p>
            <a:pPr marL="800100" lvl="1" indent="-342900">
              <a:spcAft>
                <a:spcPts val="2400"/>
              </a:spcAft>
              <a:buFont typeface="Arial" panose="020B0604020202020204" pitchFamily="34" charset="0"/>
              <a:buChar char="•"/>
            </a:pPr>
            <a:r>
              <a:rPr lang="en-US" sz="1800" dirty="0"/>
              <a:t>People visit with their friends in private.</a:t>
            </a:r>
          </a:p>
          <a:p>
            <a:pPr marL="800100" lvl="1" indent="-342900">
              <a:spcAft>
                <a:spcPts val="2400"/>
              </a:spcAft>
              <a:buFont typeface="Arial" panose="020B0604020202020204" pitchFamily="34" charset="0"/>
              <a:buChar char="•"/>
            </a:pPr>
            <a:r>
              <a:rPr lang="en-US" sz="1800" dirty="0"/>
              <a:t>Information is shared only with designated staff or those legally authorized. This includes pictures, records, face book, social media, and conversations. </a:t>
            </a:r>
          </a:p>
          <a:p>
            <a:endParaRPr lang="en-US" dirty="0"/>
          </a:p>
        </p:txBody>
      </p:sp>
      <p:sp>
        <p:nvSpPr>
          <p:cNvPr id="3" name="Title 2"/>
          <p:cNvSpPr>
            <a:spLocks noGrp="1"/>
          </p:cNvSpPr>
          <p:nvPr>
            <p:ph type="title"/>
          </p:nvPr>
        </p:nvSpPr>
        <p:spPr>
          <a:xfrm>
            <a:off x="828675" y="762000"/>
            <a:ext cx="7038975" cy="1143000"/>
          </a:xfrm>
        </p:spPr>
        <p:txBody>
          <a:bodyPr/>
          <a:lstStyle/>
          <a:p>
            <a:pPr algn="ctr"/>
            <a:r>
              <a:rPr lang="en-US" sz="4000" dirty="0"/>
              <a:t>What might Privacy look like?</a:t>
            </a:r>
          </a:p>
        </p:txBody>
      </p:sp>
    </p:spTree>
    <p:extLst>
      <p:ext uri="{BB962C8B-B14F-4D97-AF65-F5344CB8AC3E}">
        <p14:creationId xmlns:p14="http://schemas.microsoft.com/office/powerpoint/2010/main" val="123752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762000" y="1571624"/>
            <a:ext cx="7315200" cy="4124326"/>
          </a:xfrm>
        </p:spPr>
        <p:txBody>
          <a:bodyPr/>
          <a:lstStyle/>
          <a:p>
            <a:pPr algn="just">
              <a:buClr>
                <a:srgbClr val="821C35"/>
              </a:buClr>
            </a:pPr>
            <a:endParaRPr lang="en-US" sz="2400" dirty="0">
              <a:latin typeface="Times New Roman" panose="02020603050405020304" pitchFamily="18" charset="0"/>
              <a:cs typeface="Times New Roman" panose="02020603050405020304" pitchFamily="18" charset="0"/>
            </a:endParaRPr>
          </a:p>
          <a:p>
            <a:pPr marL="800100" lvl="1" indent="-342900">
              <a:buClr>
                <a:srgbClr val="821C35"/>
              </a:buClr>
              <a:buFont typeface="Arial" panose="020B0604020202020204" pitchFamily="34" charset="0"/>
              <a:buChar char="•"/>
            </a:pPr>
            <a:r>
              <a:rPr lang="en-US" sz="2400" dirty="0">
                <a:latin typeface="Gill Sans Std Light"/>
              </a:rPr>
              <a:t>Identify the rights of people with intellectual and developmental disabilities</a:t>
            </a:r>
          </a:p>
          <a:p>
            <a:pPr marL="800100" lvl="1" indent="-342900">
              <a:buClr>
                <a:srgbClr val="821C35"/>
              </a:buClr>
              <a:buFont typeface="Arial" panose="020B0604020202020204" pitchFamily="34" charset="0"/>
              <a:buChar char="•"/>
            </a:pPr>
            <a:r>
              <a:rPr lang="en-US" sz="2400" dirty="0">
                <a:latin typeface="Gill Sans Std Light"/>
              </a:rPr>
              <a:t>Staff’s role in supporting rights (What does that look like?)</a:t>
            </a:r>
          </a:p>
          <a:p>
            <a:pPr marL="800100" lvl="1" indent="-342900">
              <a:buClr>
                <a:srgbClr val="821C35"/>
              </a:buClr>
              <a:buFont typeface="Arial" panose="020B0604020202020204" pitchFamily="34" charset="0"/>
              <a:buChar char="•"/>
            </a:pPr>
            <a:r>
              <a:rPr lang="en-US" sz="2400" dirty="0">
                <a:latin typeface="Gill Sans Std Light"/>
              </a:rPr>
              <a:t>Identify the person’s responsibility related to rights </a:t>
            </a:r>
          </a:p>
          <a:p>
            <a:pPr marL="800100" lvl="1" indent="-342900">
              <a:buClr>
                <a:srgbClr val="821C35"/>
              </a:buClr>
              <a:buFont typeface="Arial" panose="020B0604020202020204" pitchFamily="34" charset="0"/>
              <a:buChar char="•"/>
            </a:pPr>
            <a:r>
              <a:rPr lang="en-US" sz="2400" dirty="0">
                <a:latin typeface="Gill Sans Std Light"/>
              </a:rPr>
              <a:t>Common rights violations to avoid</a:t>
            </a:r>
          </a:p>
          <a:p>
            <a:pPr marL="800100" lvl="1" indent="-342900">
              <a:buClr>
                <a:srgbClr val="821C35"/>
              </a:buClr>
              <a:buFont typeface="Arial" panose="020B0604020202020204" pitchFamily="34" charset="0"/>
              <a:buChar char="•"/>
            </a:pPr>
            <a:r>
              <a:rPr lang="en-US" sz="2400" dirty="0">
                <a:latin typeface="Gill Sans Std Light"/>
              </a:rPr>
              <a:t>Recognizing abuse, neglect, mistreatment</a:t>
            </a:r>
          </a:p>
          <a:p>
            <a:pPr marL="800100" lvl="1" indent="-342900">
              <a:buClr>
                <a:srgbClr val="821C35"/>
              </a:buClr>
              <a:buFont typeface="Arial" panose="020B0604020202020204" pitchFamily="34" charset="0"/>
              <a:buChar char="•"/>
            </a:pPr>
            <a:r>
              <a:rPr lang="en-US" sz="2400" dirty="0">
                <a:latin typeface="Gill Sans Std Light"/>
              </a:rPr>
              <a:t>Incident versus Grievance </a:t>
            </a:r>
          </a:p>
        </p:txBody>
      </p:sp>
      <p:sp>
        <p:nvSpPr>
          <p:cNvPr id="81" name="Title 80"/>
          <p:cNvSpPr>
            <a:spLocks noGrp="1"/>
          </p:cNvSpPr>
          <p:nvPr>
            <p:ph type="title"/>
          </p:nvPr>
        </p:nvSpPr>
        <p:spPr>
          <a:xfrm>
            <a:off x="523876" y="762000"/>
            <a:ext cx="7315200" cy="819150"/>
          </a:xfrm>
        </p:spPr>
        <p:txBody>
          <a:bodyPr/>
          <a:lstStyle/>
          <a:p>
            <a:r>
              <a:rPr lang="en-US" sz="4000" dirty="0" smtClean="0"/>
              <a:t>Learning Objectives</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Right of the Person</a:t>
            </a:r>
          </a:p>
        </p:txBody>
      </p:sp>
      <p:sp>
        <p:nvSpPr>
          <p:cNvPr id="5" name="Content Placeholder 4"/>
          <p:cNvSpPr>
            <a:spLocks noGrp="1"/>
          </p:cNvSpPr>
          <p:nvPr>
            <p:ph sz="half" idx="2"/>
          </p:nvPr>
        </p:nvSpPr>
        <p:spPr>
          <a:xfrm>
            <a:off x="914400" y="3124200"/>
            <a:ext cx="3582988" cy="3001962"/>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dignity/control of one’s body.</a:t>
            </a:r>
          </a:p>
          <a:p>
            <a:pPr marL="0" indent="0">
              <a:spcBef>
                <a:spcPts val="600"/>
              </a:spcBef>
              <a:spcAft>
                <a:spcPts val="1800"/>
              </a:spcAft>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have confidential information kept private. </a:t>
            </a:r>
          </a:p>
          <a:p>
            <a:endParaRPr lang="en-US" dirty="0"/>
          </a:p>
        </p:txBody>
      </p:sp>
      <p:sp>
        <p:nvSpPr>
          <p:cNvPr id="6" name="Text Placeholder 5"/>
          <p:cNvSpPr>
            <a:spLocks noGrp="1"/>
          </p:cNvSpPr>
          <p:nvPr>
            <p:ph type="body" sz="quarter" idx="3"/>
          </p:nvPr>
        </p:nvSpPr>
        <p:spPr>
          <a:xfrm>
            <a:off x="4645025" y="2225963"/>
            <a:ext cx="3584575" cy="812512"/>
          </a:xfrm>
        </p:spPr>
        <p:txBody>
          <a:bodyPr/>
          <a:lstStyle/>
          <a:p>
            <a:pPr algn="ctr"/>
            <a:r>
              <a:rPr lang="en-US" dirty="0"/>
              <a:t>Responsibility of the Person</a:t>
            </a:r>
          </a:p>
        </p:txBody>
      </p:sp>
      <p:sp>
        <p:nvSpPr>
          <p:cNvPr id="7" name="Content Placeholder 6"/>
          <p:cNvSpPr>
            <a:spLocks noGrp="1"/>
          </p:cNvSpPr>
          <p:nvPr>
            <p:ph sz="quarter" idx="4"/>
          </p:nvPr>
        </p:nvSpPr>
        <p:spPr>
          <a:xfrm>
            <a:off x="4645025" y="3124199"/>
            <a:ext cx="3584575" cy="3001963"/>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Close the door when you are in the bathroom.</a:t>
            </a:r>
          </a:p>
          <a:p>
            <a:pPr>
              <a:spcBef>
                <a:spcPts val="600"/>
              </a:spcBef>
              <a:spcAft>
                <a:spcPts val="1800"/>
              </a:spcAft>
            </a:pPr>
            <a:r>
              <a:rPr lang="en-US" sz="1800" dirty="0">
                <a:latin typeface="Times New Roman" panose="02020603050405020304" pitchFamily="18" charset="0"/>
                <a:cs typeface="Times New Roman" panose="02020603050405020304" pitchFamily="18" charset="0"/>
              </a:rPr>
              <a:t>Dress and undress in the privacy of your bedroom</a:t>
            </a:r>
            <a:r>
              <a:rPr lang="en-US" sz="1800" dirty="0" smtClean="0">
                <a:latin typeface="Times New Roman" panose="02020603050405020304" pitchFamily="18" charset="0"/>
                <a:cs typeface="Times New Roman" panose="02020603050405020304" pitchFamily="18" charset="0"/>
              </a:rPr>
              <a:t>.</a:t>
            </a: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p>
          <a:p>
            <a:pPr>
              <a:spcBef>
                <a:spcPts val="600"/>
              </a:spcBef>
              <a:spcAft>
                <a:spcPts val="1800"/>
              </a:spcAft>
            </a:pPr>
            <a:r>
              <a:rPr lang="en-US" sz="1800" dirty="0" smtClean="0">
                <a:latin typeface="Times New Roman" panose="02020603050405020304" pitchFamily="18" charset="0"/>
                <a:cs typeface="Times New Roman" panose="02020603050405020304" pitchFamily="18" charset="0"/>
              </a:rPr>
              <a:t>What </a:t>
            </a:r>
            <a:r>
              <a:rPr lang="en-US" sz="1800" dirty="0">
                <a:latin typeface="Times New Roman" panose="02020603050405020304" pitchFamily="18" charset="0"/>
                <a:cs typeface="Times New Roman" panose="02020603050405020304" pitchFamily="18" charset="0"/>
              </a:rPr>
              <a:t>might the </a:t>
            </a:r>
            <a:r>
              <a:rPr lang="en-US" sz="1800" dirty="0">
                <a:solidFill>
                  <a:srgbClr val="FF0000"/>
                </a:solidFill>
                <a:latin typeface="Times New Roman" panose="02020603050405020304" pitchFamily="18" charset="0"/>
                <a:cs typeface="Times New Roman" panose="02020603050405020304" pitchFamily="18" charset="0"/>
              </a:rPr>
              <a:t>responsibility</a:t>
            </a:r>
            <a:r>
              <a:rPr lang="en-US" sz="1800" dirty="0">
                <a:latin typeface="Times New Roman" panose="02020603050405020304" pitchFamily="18" charset="0"/>
                <a:cs typeface="Times New Roman" panose="02020603050405020304" pitchFamily="18" charset="0"/>
              </a:rPr>
              <a:t> of keeping information confidential look like?</a:t>
            </a:r>
          </a:p>
          <a:p>
            <a:endParaRPr lang="en-US" dirty="0"/>
          </a:p>
        </p:txBody>
      </p:sp>
      <p:sp>
        <p:nvSpPr>
          <p:cNvPr id="3" name="Title 2"/>
          <p:cNvSpPr>
            <a:spLocks noGrp="1"/>
          </p:cNvSpPr>
          <p:nvPr>
            <p:ph type="title"/>
          </p:nvPr>
        </p:nvSpPr>
        <p:spPr>
          <a:xfrm>
            <a:off x="314325" y="762000"/>
            <a:ext cx="7667625" cy="1143000"/>
          </a:xfrm>
        </p:spPr>
        <p:txBody>
          <a:bodyPr/>
          <a:lstStyle/>
          <a:p>
            <a:pPr algn="ctr"/>
            <a:r>
              <a:rPr lang="en-US" sz="4000" dirty="0"/>
              <a:t>Right &amp; Responsibility- Privacy</a:t>
            </a:r>
          </a:p>
        </p:txBody>
      </p:sp>
    </p:spTree>
    <p:extLst>
      <p:ext uri="{BB962C8B-B14F-4D97-AF65-F5344CB8AC3E}">
        <p14:creationId xmlns:p14="http://schemas.microsoft.com/office/powerpoint/2010/main" val="1643219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00100" y="1771650"/>
            <a:ext cx="7315200" cy="4524375"/>
          </a:xfrm>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Right to vote </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free, </a:t>
            </a:r>
            <a:r>
              <a:rPr lang="en-US" sz="2000" dirty="0" smtClean="0">
                <a:latin typeface="Gill Sans Std Light"/>
              </a:rPr>
              <a:t>appropriate secondary </a:t>
            </a:r>
            <a:r>
              <a:rPr lang="en-US" sz="2000" dirty="0">
                <a:latin typeface="Gill Sans Std Light"/>
              </a:rPr>
              <a:t>education </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equal employment opportunities and fair compensation for work</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purchase, own, and dispose </a:t>
            </a:r>
            <a:r>
              <a:rPr lang="en-US" sz="2000" dirty="0" smtClean="0">
                <a:latin typeface="Gill Sans Std Light"/>
              </a:rPr>
              <a:t>of </a:t>
            </a:r>
            <a:r>
              <a:rPr lang="en-US" sz="2000" dirty="0">
                <a:latin typeface="Gill Sans Std Light"/>
              </a:rPr>
              <a:t>property </a:t>
            </a:r>
          </a:p>
          <a:p>
            <a:pPr marL="800100" lvl="1" indent="-342900">
              <a:spcAft>
                <a:spcPts val="2400"/>
              </a:spcAft>
              <a:buClr>
                <a:srgbClr val="821C35"/>
              </a:buClr>
              <a:buFont typeface="Arial" panose="020B0604020202020204" pitchFamily="34" charset="0"/>
              <a:buChar char="•"/>
            </a:pPr>
            <a:r>
              <a:rPr lang="en-US" sz="2000" dirty="0">
                <a:latin typeface="Gill Sans Std Light"/>
              </a:rPr>
              <a:t>Right to legal representation and due process</a:t>
            </a:r>
          </a:p>
          <a:p>
            <a:endParaRPr lang="en-US" dirty="0"/>
          </a:p>
        </p:txBody>
      </p:sp>
      <p:sp>
        <p:nvSpPr>
          <p:cNvPr id="3" name="Title 2"/>
          <p:cNvSpPr>
            <a:spLocks noGrp="1"/>
          </p:cNvSpPr>
          <p:nvPr>
            <p:ph type="title"/>
          </p:nvPr>
        </p:nvSpPr>
        <p:spPr>
          <a:xfrm>
            <a:off x="914400" y="762000"/>
            <a:ext cx="6543675" cy="1143000"/>
          </a:xfrm>
        </p:spPr>
        <p:txBody>
          <a:bodyPr/>
          <a:lstStyle/>
          <a:p>
            <a:pPr algn="ctr"/>
            <a:r>
              <a:rPr lang="en-US" sz="4000" dirty="0"/>
              <a:t>Equality</a:t>
            </a:r>
          </a:p>
        </p:txBody>
      </p:sp>
    </p:spTree>
    <p:extLst>
      <p:ext uri="{BB962C8B-B14F-4D97-AF65-F5344CB8AC3E}">
        <p14:creationId xmlns:p14="http://schemas.microsoft.com/office/powerpoint/2010/main" val="3277830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14325" y="2191062"/>
            <a:ext cx="3429000" cy="3830326"/>
          </a:xfrm>
        </p:spPr>
        <p:txBody>
          <a:bodyPr/>
          <a:lstStyle/>
          <a:p>
            <a:pPr marL="800100" lvl="1" indent="-342900">
              <a:spcAft>
                <a:spcPts val="2400"/>
              </a:spcAft>
              <a:buFont typeface="Arial" panose="020B0604020202020204" pitchFamily="34" charset="0"/>
              <a:buChar char="•"/>
            </a:pPr>
            <a:r>
              <a:rPr lang="en-US" sz="1800" dirty="0"/>
              <a:t>People are offered the opportunity to vote.</a:t>
            </a:r>
          </a:p>
          <a:p>
            <a:pPr marL="800100" lvl="1" indent="-342900">
              <a:spcAft>
                <a:spcPts val="2400"/>
              </a:spcAft>
              <a:buFont typeface="Arial" panose="020B0604020202020204" pitchFamily="34" charset="0"/>
              <a:buChar char="•"/>
            </a:pPr>
            <a:r>
              <a:rPr lang="en-US" sz="1800" dirty="0"/>
              <a:t>Everyone is entitled to a free, appropriate </a:t>
            </a:r>
            <a:r>
              <a:rPr lang="en-US" sz="1800" dirty="0" smtClean="0"/>
              <a:t>secondary education</a:t>
            </a:r>
            <a:r>
              <a:rPr lang="en-US" sz="1800" dirty="0"/>
              <a:t>, in the least restrictive environment possible.</a:t>
            </a:r>
          </a:p>
          <a:p>
            <a:pPr marL="800100" lvl="1" indent="-342900">
              <a:spcAft>
                <a:spcPts val="2400"/>
              </a:spcAft>
              <a:buFont typeface="Arial" panose="020B0604020202020204" pitchFamily="34" charset="0"/>
              <a:buChar char="•"/>
            </a:pPr>
            <a:r>
              <a:rPr lang="en-US" sz="1800" dirty="0"/>
              <a:t>People have their own possessions.</a:t>
            </a:r>
          </a:p>
          <a:p>
            <a:endParaRPr lang="en-US" dirty="0"/>
          </a:p>
        </p:txBody>
      </p:sp>
      <p:sp>
        <p:nvSpPr>
          <p:cNvPr id="5" name="Content Placeholder 4"/>
          <p:cNvSpPr>
            <a:spLocks noGrp="1"/>
          </p:cNvSpPr>
          <p:nvPr>
            <p:ph sz="half" idx="2"/>
          </p:nvPr>
        </p:nvSpPr>
        <p:spPr>
          <a:xfrm>
            <a:off x="5381624" y="2296149"/>
            <a:ext cx="3286125" cy="3830326"/>
          </a:xfrm>
        </p:spPr>
        <p:txBody>
          <a:bodyPr/>
          <a:lstStyle/>
          <a:p>
            <a:pPr marL="800100" lvl="1" indent="-342900">
              <a:spcAft>
                <a:spcPts val="2400"/>
              </a:spcAft>
              <a:buFont typeface="Arial" panose="020B0604020202020204" pitchFamily="34" charset="0"/>
              <a:buChar char="•"/>
            </a:pPr>
            <a:r>
              <a:rPr lang="en-US" sz="1800" dirty="0"/>
              <a:t>People are assisted in  developing work skills and seeking work that maps to their interest and ability.</a:t>
            </a:r>
          </a:p>
          <a:p>
            <a:pPr marL="800100" lvl="1" indent="-342900">
              <a:spcAft>
                <a:spcPts val="2400"/>
              </a:spcAft>
              <a:buFont typeface="Arial" panose="020B0604020202020204" pitchFamily="34" charset="0"/>
              <a:buChar char="•"/>
            </a:pPr>
            <a:r>
              <a:rPr lang="en-US" sz="1800" dirty="0"/>
              <a:t>People own their own clothes and others are not allowed to take or borrow them unless permission is given </a:t>
            </a:r>
            <a:r>
              <a:rPr lang="en-US" sz="1800" dirty="0" smtClean="0"/>
              <a:t>by </a:t>
            </a:r>
            <a:r>
              <a:rPr lang="en-US" sz="1800" dirty="0"/>
              <a:t>the </a:t>
            </a:r>
            <a:r>
              <a:rPr lang="en-US" sz="1800" dirty="0" smtClean="0"/>
              <a:t>person (excluding staff).</a:t>
            </a:r>
            <a:endParaRPr lang="en-US" sz="1800" dirty="0"/>
          </a:p>
          <a:p>
            <a:endParaRPr lang="en-US" dirty="0"/>
          </a:p>
        </p:txBody>
      </p:sp>
      <p:sp>
        <p:nvSpPr>
          <p:cNvPr id="3" name="Title 2"/>
          <p:cNvSpPr>
            <a:spLocks noGrp="1"/>
          </p:cNvSpPr>
          <p:nvPr>
            <p:ph type="title"/>
          </p:nvPr>
        </p:nvSpPr>
        <p:spPr/>
        <p:txBody>
          <a:bodyPr/>
          <a:lstStyle/>
          <a:p>
            <a:pPr algn="ctr"/>
            <a:r>
              <a:rPr lang="en-US" sz="4000" dirty="0"/>
              <a:t>What might Equality look like?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2783586"/>
            <a:ext cx="1971675" cy="127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306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Right of the </a:t>
            </a:r>
            <a:r>
              <a:rPr lang="en-US" dirty="0" smtClean="0"/>
              <a:t>Person</a:t>
            </a:r>
            <a:endParaRPr lang="en-US" dirty="0"/>
          </a:p>
        </p:txBody>
      </p:sp>
      <p:sp>
        <p:nvSpPr>
          <p:cNvPr id="7" name="Content Placeholder 6"/>
          <p:cNvSpPr>
            <a:spLocks noGrp="1"/>
          </p:cNvSpPr>
          <p:nvPr>
            <p:ph sz="half" idx="2"/>
          </p:nvPr>
        </p:nvSpPr>
        <p:spPr>
          <a:xfrm>
            <a:off x="914400" y="3181350"/>
            <a:ext cx="3582988" cy="2944812"/>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equal employment opportunities and fair compensation for </a:t>
            </a:r>
            <a:r>
              <a:rPr lang="en-US" sz="1800" dirty="0" smtClean="0">
                <a:latin typeface="Times New Roman" panose="02020603050405020304" pitchFamily="18" charset="0"/>
                <a:cs typeface="Times New Roman" panose="02020603050405020304" pitchFamily="18" charset="0"/>
              </a:rPr>
              <a:t>work</a:t>
            </a:r>
            <a:endParaRPr lang="en-US" sz="1800" dirty="0">
              <a:latin typeface="Times New Roman" panose="02020603050405020304" pitchFamily="18" charset="0"/>
              <a:cs typeface="Times New Roman" panose="02020603050405020304" pitchFamily="18" charset="0"/>
            </a:endParaRP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a:t>
            </a:r>
            <a:r>
              <a:rPr lang="en-US" sz="1800" dirty="0" smtClean="0">
                <a:latin typeface="Times New Roman" panose="02020603050405020304" pitchFamily="18" charset="0"/>
                <a:cs typeface="Times New Roman" panose="02020603050405020304" pitchFamily="18" charset="0"/>
              </a:rPr>
              <a:t>vote</a:t>
            </a:r>
            <a:endParaRPr lang="en-US" sz="18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3"/>
          </p:nvPr>
        </p:nvSpPr>
        <p:spPr>
          <a:xfrm>
            <a:off x="4645025" y="2225963"/>
            <a:ext cx="3584575" cy="955386"/>
          </a:xfrm>
        </p:spPr>
        <p:txBody>
          <a:bodyPr/>
          <a:lstStyle/>
          <a:p>
            <a:r>
              <a:rPr lang="en-US" dirty="0"/>
              <a:t>Responsibility of the </a:t>
            </a:r>
            <a:r>
              <a:rPr lang="en-US" dirty="0" smtClean="0"/>
              <a:t>Person</a:t>
            </a:r>
            <a:endParaRPr lang="en-US" dirty="0"/>
          </a:p>
        </p:txBody>
      </p:sp>
      <p:sp>
        <p:nvSpPr>
          <p:cNvPr id="9" name="Content Placeholder 8"/>
          <p:cNvSpPr>
            <a:spLocks noGrp="1"/>
          </p:cNvSpPr>
          <p:nvPr>
            <p:ph sz="quarter" idx="4"/>
          </p:nvPr>
        </p:nvSpPr>
        <p:spPr>
          <a:xfrm>
            <a:off x="4645025" y="3181349"/>
            <a:ext cx="3584575" cy="2944813"/>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Arrive at work on time.</a:t>
            </a:r>
          </a:p>
          <a:p>
            <a:pPr>
              <a:spcBef>
                <a:spcPts val="600"/>
              </a:spcBef>
              <a:spcAft>
                <a:spcPts val="1800"/>
              </a:spcAft>
            </a:pPr>
            <a:r>
              <a:rPr lang="en-US" sz="1800" dirty="0">
                <a:latin typeface="Times New Roman" panose="02020603050405020304" pitchFamily="18" charset="0"/>
                <a:cs typeface="Times New Roman" panose="02020603050405020304" pitchFamily="18" charset="0"/>
              </a:rPr>
              <a:t>Dress appropriately for the work environment.</a:t>
            </a:r>
          </a:p>
          <a:p>
            <a:pPr>
              <a:spcBef>
                <a:spcPts val="600"/>
              </a:spcBef>
              <a:spcAft>
                <a:spcPts val="1800"/>
              </a:spcAft>
            </a:pPr>
            <a:r>
              <a:rPr lang="en-US" sz="1800" dirty="0">
                <a:latin typeface="Times New Roman" panose="02020603050405020304" pitchFamily="18" charset="0"/>
                <a:cs typeface="Times New Roman" panose="02020603050405020304" pitchFamily="18" charset="0"/>
              </a:rPr>
              <a:t>Listen to your </a:t>
            </a:r>
            <a:r>
              <a:rPr lang="en-US" sz="1800" dirty="0" smtClean="0">
                <a:latin typeface="Times New Roman" panose="02020603050405020304" pitchFamily="18" charset="0"/>
                <a:cs typeface="Times New Roman" panose="02020603050405020304" pitchFamily="18" charset="0"/>
              </a:rPr>
              <a:t>boss.</a:t>
            </a:r>
            <a:endParaRPr lang="en-US" sz="1800" dirty="0">
              <a:latin typeface="Times New Roman" panose="02020603050405020304" pitchFamily="18" charset="0"/>
              <a:cs typeface="Times New Roman" panose="02020603050405020304" pitchFamily="18" charset="0"/>
            </a:endParaRP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What might the </a:t>
            </a:r>
            <a:r>
              <a:rPr lang="en-US" sz="1800" dirty="0">
                <a:solidFill>
                  <a:srgbClr val="FF0000"/>
                </a:solidFill>
                <a:latin typeface="Times New Roman" panose="02020603050405020304" pitchFamily="18" charset="0"/>
                <a:cs typeface="Times New Roman" panose="02020603050405020304" pitchFamily="18" charset="0"/>
              </a:rPr>
              <a:t>responsibility</a:t>
            </a:r>
            <a:r>
              <a:rPr lang="en-US" sz="1800" dirty="0">
                <a:latin typeface="Times New Roman" panose="02020603050405020304" pitchFamily="18" charset="0"/>
                <a:cs typeface="Times New Roman" panose="02020603050405020304" pitchFamily="18" charset="0"/>
              </a:rPr>
              <a:t> to vote look like?</a:t>
            </a:r>
          </a:p>
          <a:p>
            <a:endParaRPr lang="en-US" dirty="0"/>
          </a:p>
        </p:txBody>
      </p:sp>
      <p:sp>
        <p:nvSpPr>
          <p:cNvPr id="3" name="Title 2"/>
          <p:cNvSpPr>
            <a:spLocks noGrp="1"/>
          </p:cNvSpPr>
          <p:nvPr>
            <p:ph type="title"/>
          </p:nvPr>
        </p:nvSpPr>
        <p:spPr>
          <a:xfrm>
            <a:off x="914400" y="762000"/>
            <a:ext cx="6953250" cy="1143000"/>
          </a:xfrm>
        </p:spPr>
        <p:txBody>
          <a:bodyPr/>
          <a:lstStyle/>
          <a:p>
            <a:pPr algn="ctr"/>
            <a:r>
              <a:rPr lang="en-US" sz="4000" dirty="0"/>
              <a:t>Right &amp; Responsibility- Equality</a:t>
            </a:r>
          </a:p>
        </p:txBody>
      </p:sp>
    </p:spTree>
    <p:extLst>
      <p:ext uri="{BB962C8B-B14F-4D97-AF65-F5344CB8AC3E}">
        <p14:creationId xmlns:p14="http://schemas.microsoft.com/office/powerpoint/2010/main" val="599660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1685925"/>
            <a:ext cx="7315200" cy="3810000"/>
          </a:xfrm>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Confidentiality</a:t>
            </a:r>
          </a:p>
          <a:p>
            <a:pPr marL="800100" lvl="1" indent="-342900">
              <a:spcAft>
                <a:spcPts val="2400"/>
              </a:spcAft>
              <a:buClr>
                <a:srgbClr val="821C35"/>
              </a:buClr>
              <a:buFont typeface="Arial" panose="020B0604020202020204" pitchFamily="34" charset="0"/>
              <a:buChar char="•"/>
            </a:pPr>
            <a:r>
              <a:rPr lang="en-US" sz="2000" dirty="0">
                <a:latin typeface="Gill Sans Std Light"/>
              </a:rPr>
              <a:t>Privacy</a:t>
            </a:r>
          </a:p>
          <a:p>
            <a:pPr marL="800100" lvl="1" indent="-342900">
              <a:spcAft>
                <a:spcPts val="2400"/>
              </a:spcAft>
              <a:buClr>
                <a:srgbClr val="821C35"/>
              </a:buClr>
              <a:buFont typeface="Arial" panose="020B0604020202020204" pitchFamily="34" charset="0"/>
              <a:buChar char="•"/>
            </a:pPr>
            <a:r>
              <a:rPr lang="en-US" sz="2000" dirty="0">
                <a:latin typeface="Gill Sans Std Light"/>
              </a:rPr>
              <a:t>Lack of access to community (people, places, things)</a:t>
            </a:r>
          </a:p>
          <a:p>
            <a:pPr marL="800100" lvl="1" indent="-342900">
              <a:spcAft>
                <a:spcPts val="2400"/>
              </a:spcAft>
              <a:buClr>
                <a:srgbClr val="821C35"/>
              </a:buClr>
              <a:buFont typeface="Arial" panose="020B0604020202020204" pitchFamily="34" charset="0"/>
              <a:buChar char="•"/>
            </a:pPr>
            <a:r>
              <a:rPr lang="en-US" sz="2000" dirty="0">
                <a:latin typeface="Gill Sans Std Light"/>
              </a:rPr>
              <a:t>Discrimination </a:t>
            </a:r>
          </a:p>
          <a:p>
            <a:pPr marL="800100" lvl="1" indent="-342900">
              <a:spcAft>
                <a:spcPts val="2400"/>
              </a:spcAft>
              <a:buClr>
                <a:srgbClr val="821C35"/>
              </a:buClr>
              <a:buFont typeface="Arial" panose="020B0604020202020204" pitchFamily="34" charset="0"/>
              <a:buChar char="•"/>
            </a:pPr>
            <a:r>
              <a:rPr lang="en-US" sz="2000" dirty="0">
                <a:latin typeface="Gill Sans Std Light"/>
              </a:rPr>
              <a:t>Over-medication</a:t>
            </a:r>
          </a:p>
          <a:p>
            <a:pPr marL="800100" lvl="1" indent="-342900">
              <a:spcAft>
                <a:spcPts val="2400"/>
              </a:spcAft>
              <a:buClr>
                <a:srgbClr val="821C35"/>
              </a:buClr>
              <a:buFont typeface="Arial" panose="020B0604020202020204" pitchFamily="34" charset="0"/>
              <a:buChar char="•"/>
            </a:pPr>
            <a:r>
              <a:rPr lang="en-US" sz="2000" dirty="0" smtClean="0">
                <a:latin typeface="Gill Sans Std Light"/>
              </a:rPr>
              <a:t>Mistreatment</a:t>
            </a:r>
            <a:r>
              <a:rPr lang="en-US" sz="2000" dirty="0">
                <a:latin typeface="Gill Sans Std Light"/>
              </a:rPr>
              <a:t>, abuse, neglect</a:t>
            </a:r>
          </a:p>
          <a:p>
            <a:endParaRPr lang="en-US" dirty="0"/>
          </a:p>
        </p:txBody>
      </p:sp>
      <p:sp>
        <p:nvSpPr>
          <p:cNvPr id="3" name="Title 2"/>
          <p:cNvSpPr>
            <a:spLocks noGrp="1"/>
          </p:cNvSpPr>
          <p:nvPr>
            <p:ph type="title"/>
          </p:nvPr>
        </p:nvSpPr>
        <p:spPr>
          <a:xfrm>
            <a:off x="914400" y="762000"/>
            <a:ext cx="6753225" cy="1143000"/>
          </a:xfrm>
        </p:spPr>
        <p:txBody>
          <a:bodyPr/>
          <a:lstStyle/>
          <a:p>
            <a:pPr algn="ctr"/>
            <a:r>
              <a:rPr lang="en-US" sz="4000" dirty="0"/>
              <a:t>Common Rights Violations</a:t>
            </a:r>
          </a:p>
        </p:txBody>
      </p:sp>
    </p:spTree>
    <p:extLst>
      <p:ext uri="{BB962C8B-B14F-4D97-AF65-F5344CB8AC3E}">
        <p14:creationId xmlns:p14="http://schemas.microsoft.com/office/powerpoint/2010/main" val="532802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52475" y="2095500"/>
            <a:ext cx="7315200" cy="2895600"/>
          </a:xfrm>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Describe and discuss one example of rights violation from each item listed on the previous slide</a:t>
            </a:r>
          </a:p>
          <a:p>
            <a:pPr marL="800100" lvl="1" indent="-342900">
              <a:spcAft>
                <a:spcPts val="2400"/>
              </a:spcAft>
              <a:buClr>
                <a:srgbClr val="821C35"/>
              </a:buClr>
              <a:buFont typeface="Arial" panose="020B0604020202020204" pitchFamily="34" charset="0"/>
              <a:buChar char="•"/>
            </a:pPr>
            <a:endParaRPr lang="en-US" sz="2000" dirty="0">
              <a:latin typeface="Gill Sans Std Light"/>
            </a:endParaRPr>
          </a:p>
          <a:p>
            <a:pPr marL="800100" lvl="1" indent="-342900">
              <a:spcAft>
                <a:spcPts val="2400"/>
              </a:spcAft>
              <a:buClr>
                <a:srgbClr val="821C35"/>
              </a:buClr>
              <a:buFont typeface="Arial" panose="020B0604020202020204" pitchFamily="34" charset="0"/>
              <a:buChar char="•"/>
            </a:pPr>
            <a:r>
              <a:rPr lang="en-US" sz="2000" dirty="0">
                <a:latin typeface="Gill Sans Std Light"/>
              </a:rPr>
              <a:t>How would you avoid or respond to the violation?</a:t>
            </a:r>
          </a:p>
          <a:p>
            <a:endParaRPr lang="en-US" dirty="0"/>
          </a:p>
        </p:txBody>
      </p:sp>
      <p:sp>
        <p:nvSpPr>
          <p:cNvPr id="3" name="Title 2"/>
          <p:cNvSpPr>
            <a:spLocks noGrp="1"/>
          </p:cNvSpPr>
          <p:nvPr>
            <p:ph type="title"/>
          </p:nvPr>
        </p:nvSpPr>
        <p:spPr>
          <a:xfrm>
            <a:off x="914400" y="762000"/>
            <a:ext cx="6086475" cy="619125"/>
          </a:xfrm>
        </p:spPr>
        <p:txBody>
          <a:bodyPr/>
          <a:lstStyle/>
          <a:p>
            <a:pPr algn="ctr"/>
            <a:r>
              <a:rPr lang="en-US" sz="4000" dirty="0"/>
              <a:t>Activity</a:t>
            </a:r>
          </a:p>
        </p:txBody>
      </p:sp>
    </p:spTree>
    <p:extLst>
      <p:ext uri="{BB962C8B-B14F-4D97-AF65-F5344CB8AC3E}">
        <p14:creationId xmlns:p14="http://schemas.microsoft.com/office/powerpoint/2010/main" val="2603833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171700"/>
            <a:ext cx="7315200" cy="2895600"/>
          </a:xfrm>
        </p:spPr>
        <p:txBody>
          <a:bodyPr/>
          <a:lstStyle/>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People </a:t>
            </a:r>
            <a:r>
              <a:rPr lang="en-US" sz="1800" dirty="0">
                <a:latin typeface="Times New Roman" panose="02020603050405020304" pitchFamily="18" charset="0"/>
                <a:cs typeface="Times New Roman" panose="02020603050405020304" pitchFamily="18" charset="0"/>
              </a:rPr>
              <a:t>have the right to live in a safe environment and be free from abuse, neglect, and exploitation.</a:t>
            </a:r>
          </a:p>
          <a:p>
            <a:endParaRPr lang="en-US" dirty="0"/>
          </a:p>
        </p:txBody>
      </p:sp>
      <p:sp>
        <p:nvSpPr>
          <p:cNvPr id="3" name="Title 2"/>
          <p:cNvSpPr>
            <a:spLocks noGrp="1"/>
          </p:cNvSpPr>
          <p:nvPr>
            <p:ph type="title"/>
          </p:nvPr>
        </p:nvSpPr>
        <p:spPr/>
        <p:txBody>
          <a:bodyPr/>
          <a:lstStyle/>
          <a:p>
            <a:pPr algn="ctr"/>
            <a:r>
              <a:rPr lang="en-US" sz="4000" dirty="0"/>
              <a:t>Recognizing Abuse, Neglect, Exploitation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3171825"/>
            <a:ext cx="51308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451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1666875"/>
            <a:ext cx="7315200" cy="4181475"/>
          </a:xfrm>
        </p:spPr>
        <p:txBody>
          <a:bodyPr/>
          <a:lstStyle/>
          <a:p>
            <a:endParaRPr lang="en-US" dirty="0" smtClean="0"/>
          </a:p>
          <a:p>
            <a:r>
              <a:rPr lang="en-US" sz="2400" dirty="0" smtClean="0"/>
              <a:t>The </a:t>
            </a:r>
            <a:r>
              <a:rPr lang="en-US" sz="2400" dirty="0"/>
              <a:t>wrongful treatment of a person that endangers </a:t>
            </a:r>
            <a:r>
              <a:rPr lang="en-US" sz="2400" dirty="0" smtClean="0"/>
              <a:t>wellbeing </a:t>
            </a:r>
            <a:r>
              <a:rPr lang="en-US" sz="2400" dirty="0"/>
              <a:t>through the action or inaction of anyone, whether or not the person appears to be injured or </a:t>
            </a:r>
            <a:r>
              <a:rPr lang="en-US" sz="2400" dirty="0" smtClean="0"/>
              <a:t>harmed. </a:t>
            </a:r>
            <a:r>
              <a:rPr lang="en-US" sz="2400" dirty="0"/>
              <a:t>This includes: </a:t>
            </a:r>
            <a:endParaRPr lang="en-US" sz="2400" dirty="0" smtClean="0"/>
          </a:p>
          <a:p>
            <a:endParaRPr lang="en-US" sz="2400" dirty="0"/>
          </a:p>
          <a:p>
            <a:pPr marL="2171700" lvl="4" indent="-342900">
              <a:spcAft>
                <a:spcPts val="2400"/>
              </a:spcAft>
              <a:buClr>
                <a:srgbClr val="821C35"/>
              </a:buClr>
              <a:buFont typeface="Arial" panose="020B0604020202020204" pitchFamily="34" charset="0"/>
              <a:buChar char="•"/>
            </a:pPr>
            <a:r>
              <a:rPr lang="en-US" sz="1700" dirty="0">
                <a:latin typeface="Gill Sans Std Light"/>
              </a:rPr>
              <a:t>		</a:t>
            </a:r>
            <a:r>
              <a:rPr lang="en-US" sz="1700" dirty="0" smtClean="0">
                <a:latin typeface="Gill Sans Std Light"/>
              </a:rPr>
              <a:t>physical abuse</a:t>
            </a:r>
            <a:endParaRPr lang="en-US" sz="1700" dirty="0">
              <a:latin typeface="Gill Sans Std Light"/>
            </a:endParaRPr>
          </a:p>
          <a:p>
            <a:pPr marL="2171700" lvl="4" indent="-342900">
              <a:spcAft>
                <a:spcPts val="2400"/>
              </a:spcAft>
              <a:buClr>
                <a:srgbClr val="821C35"/>
              </a:buClr>
              <a:buFont typeface="Arial" panose="020B0604020202020204" pitchFamily="34" charset="0"/>
              <a:buChar char="•"/>
            </a:pPr>
            <a:r>
              <a:rPr lang="en-US" sz="1700" dirty="0">
                <a:latin typeface="Gill Sans Std Light"/>
              </a:rPr>
              <a:t>		</a:t>
            </a:r>
            <a:r>
              <a:rPr lang="en-US" sz="1700" dirty="0" smtClean="0">
                <a:latin typeface="Gill Sans Std Light"/>
              </a:rPr>
              <a:t>verbal/psychological abuse</a:t>
            </a:r>
            <a:endParaRPr lang="en-US" sz="1700" dirty="0">
              <a:latin typeface="Gill Sans Std Light"/>
            </a:endParaRPr>
          </a:p>
          <a:p>
            <a:pPr marL="2171700" lvl="4" indent="-342900">
              <a:spcAft>
                <a:spcPts val="2400"/>
              </a:spcAft>
              <a:buClr>
                <a:srgbClr val="821C35"/>
              </a:buClr>
              <a:buFont typeface="Arial" panose="020B0604020202020204" pitchFamily="34" charset="0"/>
              <a:buChar char="•"/>
            </a:pPr>
            <a:r>
              <a:rPr lang="en-US" sz="1700" dirty="0">
                <a:latin typeface="Gill Sans Std Light"/>
              </a:rPr>
              <a:t>		sexual abuse</a:t>
            </a:r>
          </a:p>
          <a:p>
            <a:pPr marL="2171700" lvl="4" indent="-342900">
              <a:spcAft>
                <a:spcPts val="2400"/>
              </a:spcAft>
              <a:buClr>
                <a:srgbClr val="821C35"/>
              </a:buClr>
              <a:buFont typeface="Arial" panose="020B0604020202020204" pitchFamily="34" charset="0"/>
              <a:buChar char="•"/>
            </a:pPr>
            <a:r>
              <a:rPr lang="en-US" sz="1700" dirty="0">
                <a:latin typeface="Gill Sans Std Light"/>
              </a:rPr>
              <a:t>		</a:t>
            </a:r>
            <a:r>
              <a:rPr lang="en-US" sz="1700" dirty="0" smtClean="0">
                <a:latin typeface="Gill Sans Std Light"/>
              </a:rPr>
              <a:t>mistreatment</a:t>
            </a:r>
            <a:endParaRPr lang="en-US" sz="1700" dirty="0">
              <a:latin typeface="Gill Sans Std Light"/>
            </a:endParaRPr>
          </a:p>
          <a:p>
            <a:endParaRPr lang="en-US" dirty="0"/>
          </a:p>
        </p:txBody>
      </p:sp>
      <p:sp>
        <p:nvSpPr>
          <p:cNvPr id="3" name="Title 2"/>
          <p:cNvSpPr>
            <a:spLocks noGrp="1"/>
          </p:cNvSpPr>
          <p:nvPr>
            <p:ph type="title"/>
          </p:nvPr>
        </p:nvSpPr>
        <p:spPr/>
        <p:txBody>
          <a:bodyPr/>
          <a:lstStyle/>
          <a:p>
            <a:pPr algn="ctr"/>
            <a:r>
              <a:rPr lang="en-US" sz="4000" dirty="0"/>
              <a:t>What is Abuse?</a:t>
            </a:r>
          </a:p>
        </p:txBody>
      </p:sp>
    </p:spTree>
    <p:extLst>
      <p:ext uri="{BB962C8B-B14F-4D97-AF65-F5344CB8AC3E}">
        <p14:creationId xmlns:p14="http://schemas.microsoft.com/office/powerpoint/2010/main" val="14397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47725" y="1905000"/>
            <a:ext cx="3582988" cy="793462"/>
          </a:xfrm>
        </p:spPr>
        <p:txBody>
          <a:bodyPr/>
          <a:lstStyle/>
          <a:p>
            <a:r>
              <a:rPr lang="en-US" dirty="0"/>
              <a:t>What is physical abuse?</a:t>
            </a:r>
          </a:p>
        </p:txBody>
      </p:sp>
      <p:sp>
        <p:nvSpPr>
          <p:cNvPr id="8" name="Content Placeholder 7"/>
          <p:cNvSpPr>
            <a:spLocks noGrp="1"/>
          </p:cNvSpPr>
          <p:nvPr>
            <p:ph sz="half" idx="2"/>
          </p:nvPr>
        </p:nvSpPr>
        <p:spPr/>
        <p:txBody>
          <a:bodyPr/>
          <a:lstStyle/>
          <a:p>
            <a:pPr fontAlgn="base">
              <a:spcBef>
                <a:spcPts val="600"/>
              </a:spcBef>
              <a:spcAft>
                <a:spcPts val="1800"/>
              </a:spcAft>
              <a:buSzPct val="85000"/>
            </a:pPr>
            <a:r>
              <a:rPr lang="en-US" sz="1800" dirty="0">
                <a:latin typeface="Times New Roman" panose="02020603050405020304" pitchFamily="18" charset="0"/>
                <a:cs typeface="Times New Roman" panose="02020603050405020304" pitchFamily="18" charset="0"/>
              </a:rPr>
              <a:t>Using more force than is necessary for the safety of the person. Examples include hitting, slapping, kicking, biting, shoving, strangling, grabbing, yanking, pinching, strangling, punching, dragging, shaking.</a:t>
            </a:r>
          </a:p>
          <a:p>
            <a:endParaRPr lang="en-US" dirty="0"/>
          </a:p>
        </p:txBody>
      </p:sp>
      <p:sp>
        <p:nvSpPr>
          <p:cNvPr id="9" name="Text Placeholder 8"/>
          <p:cNvSpPr>
            <a:spLocks noGrp="1"/>
          </p:cNvSpPr>
          <p:nvPr>
            <p:ph type="body" sz="quarter" idx="3"/>
          </p:nvPr>
        </p:nvSpPr>
        <p:spPr>
          <a:xfrm>
            <a:off x="4645025" y="1896775"/>
            <a:ext cx="3584575" cy="801687"/>
          </a:xfrm>
        </p:spPr>
        <p:txBody>
          <a:bodyPr/>
          <a:lstStyle/>
          <a:p>
            <a:r>
              <a:rPr lang="en-US" dirty="0"/>
              <a:t>Signs of possible physical abuse</a:t>
            </a:r>
          </a:p>
        </p:txBody>
      </p:sp>
      <p:sp>
        <p:nvSpPr>
          <p:cNvPr id="10" name="Content Placeholder 9"/>
          <p:cNvSpPr>
            <a:spLocks noGrp="1"/>
          </p:cNvSpPr>
          <p:nvPr>
            <p:ph sz="quarter" idx="4"/>
          </p:nvPr>
        </p:nvSpPr>
        <p:spPr/>
        <p:txBody>
          <a:bodyPr/>
          <a:lstStyle/>
          <a:p>
            <a:pPr lvl="0" fontAlgn="base">
              <a:spcBef>
                <a:spcPts val="600"/>
              </a:spcBef>
              <a:spcAft>
                <a:spcPts val="1800"/>
              </a:spcAft>
              <a:buSzPct val="85000"/>
            </a:pPr>
            <a:r>
              <a:rPr lang="en-US" altLang="en-US" sz="1800" dirty="0">
                <a:latin typeface="Times New Roman" panose="02020603050405020304" pitchFamily="18" charset="0"/>
                <a:cs typeface="Times New Roman" panose="02020603050405020304" pitchFamily="18" charset="0"/>
              </a:rPr>
              <a:t>Bruises in the shape of fingers or an object</a:t>
            </a:r>
          </a:p>
          <a:p>
            <a:pPr lvl="0" fontAlgn="base">
              <a:spcBef>
                <a:spcPts val="600"/>
              </a:spcBef>
              <a:spcAft>
                <a:spcPts val="1800"/>
              </a:spcAft>
              <a:buSzPct val="85000"/>
            </a:pPr>
            <a:r>
              <a:rPr lang="en-US" altLang="en-US" sz="1800" dirty="0">
                <a:latin typeface="Times New Roman" panose="02020603050405020304" pitchFamily="18" charset="0"/>
                <a:cs typeface="Times New Roman" panose="02020603050405020304" pitchFamily="18" charset="0"/>
              </a:rPr>
              <a:t>Untreated/Unexplained injuries</a:t>
            </a:r>
          </a:p>
          <a:p>
            <a:pPr lvl="0" fontAlgn="base">
              <a:spcBef>
                <a:spcPts val="600"/>
              </a:spcBef>
              <a:spcAft>
                <a:spcPts val="1800"/>
              </a:spcAft>
              <a:buSzPct val="85000"/>
            </a:pPr>
            <a:r>
              <a:rPr lang="en-US" altLang="en-US" sz="1800" dirty="0">
                <a:latin typeface="Times New Roman" panose="02020603050405020304" pitchFamily="18" charset="0"/>
                <a:cs typeface="Times New Roman" panose="02020603050405020304" pitchFamily="18" charset="0"/>
              </a:rPr>
              <a:t>Rope or strap marks on limbs</a:t>
            </a:r>
          </a:p>
          <a:p>
            <a:pPr lvl="0" fontAlgn="base">
              <a:spcBef>
                <a:spcPts val="600"/>
              </a:spcBef>
              <a:spcAft>
                <a:spcPts val="1800"/>
              </a:spcAft>
              <a:buSzPct val="85000"/>
            </a:pPr>
            <a:r>
              <a:rPr lang="en-US" altLang="en-US" sz="1800" dirty="0">
                <a:latin typeface="Times New Roman" panose="02020603050405020304" pitchFamily="18" charset="0"/>
                <a:cs typeface="Times New Roman" panose="02020603050405020304" pitchFamily="18" charset="0"/>
              </a:rPr>
              <a:t>Broken bones, sprains, fractures</a:t>
            </a:r>
          </a:p>
          <a:p>
            <a:pPr lvl="0" fontAlgn="base">
              <a:spcBef>
                <a:spcPts val="600"/>
              </a:spcBef>
              <a:spcAft>
                <a:spcPts val="1800"/>
              </a:spcAft>
              <a:buSzPct val="85000"/>
            </a:pPr>
            <a:r>
              <a:rPr lang="en-US" altLang="en-US" sz="1800" dirty="0">
                <a:latin typeface="Times New Roman" panose="02020603050405020304" pitchFamily="18" charset="0"/>
                <a:cs typeface="Times New Roman" panose="02020603050405020304" pitchFamily="18" charset="0"/>
              </a:rPr>
              <a:t>Numerous hospitalizations for injuries</a:t>
            </a:r>
          </a:p>
          <a:p>
            <a:pPr lvl="0" fontAlgn="base">
              <a:spcBef>
                <a:spcPts val="600"/>
              </a:spcBef>
              <a:spcAft>
                <a:spcPts val="1800"/>
              </a:spcAft>
              <a:buSzPct val="85000"/>
            </a:pPr>
            <a:r>
              <a:rPr lang="en-US" altLang="en-US" sz="1800" dirty="0">
                <a:latin typeface="Times New Roman" panose="02020603050405020304" pitchFamily="18" charset="0"/>
                <a:cs typeface="Times New Roman" panose="02020603050405020304" pitchFamily="18" charset="0"/>
              </a:rPr>
              <a:t>Missing hair or teeth</a:t>
            </a:r>
          </a:p>
          <a:p>
            <a:endParaRPr lang="en-US" dirty="0"/>
          </a:p>
        </p:txBody>
      </p:sp>
      <p:sp>
        <p:nvSpPr>
          <p:cNvPr id="3" name="Title 2"/>
          <p:cNvSpPr>
            <a:spLocks noGrp="1"/>
          </p:cNvSpPr>
          <p:nvPr>
            <p:ph type="title"/>
          </p:nvPr>
        </p:nvSpPr>
        <p:spPr/>
        <p:txBody>
          <a:bodyPr/>
          <a:lstStyle/>
          <a:p>
            <a:pPr algn="ctr"/>
            <a:r>
              <a:rPr lang="en-US" sz="4000" dirty="0"/>
              <a:t>Physical Abuse</a:t>
            </a:r>
          </a:p>
        </p:txBody>
      </p:sp>
    </p:spTree>
    <p:extLst>
      <p:ext uri="{BB962C8B-B14F-4D97-AF65-F5344CB8AC3E}">
        <p14:creationId xmlns:p14="http://schemas.microsoft.com/office/powerpoint/2010/main" val="570863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0" y="1906082"/>
            <a:ext cx="3811588" cy="741868"/>
          </a:xfrm>
        </p:spPr>
        <p:txBody>
          <a:bodyPr/>
          <a:lstStyle/>
          <a:p>
            <a:r>
              <a:rPr lang="en-US" dirty="0"/>
              <a:t>What is verbal/ </a:t>
            </a:r>
            <a:r>
              <a:rPr lang="en-US" dirty="0" smtClean="0"/>
              <a:t>psychological </a:t>
            </a:r>
            <a:r>
              <a:rPr lang="en-US" dirty="0"/>
              <a:t>abuse</a:t>
            </a:r>
            <a:r>
              <a:rPr lang="en-US" dirty="0" smtClean="0"/>
              <a:t>?</a:t>
            </a:r>
            <a:endParaRPr lang="en-US" dirty="0"/>
          </a:p>
        </p:txBody>
      </p:sp>
      <p:sp>
        <p:nvSpPr>
          <p:cNvPr id="6" name="Content Placeholder 5"/>
          <p:cNvSpPr>
            <a:spLocks noGrp="1"/>
          </p:cNvSpPr>
          <p:nvPr>
            <p:ph sz="half" idx="2"/>
          </p:nvPr>
        </p:nvSpPr>
        <p:spPr>
          <a:xfrm>
            <a:off x="914400" y="2790825"/>
            <a:ext cx="3582988" cy="3335337"/>
          </a:xfrm>
        </p:spPr>
        <p:txBody>
          <a:bodyPr/>
          <a:lstStyle/>
          <a:p>
            <a:pPr marL="0" lvl="0" indent="0" defTabSz="914400" fontAlgn="base">
              <a:spcAft>
                <a:spcPct val="0"/>
              </a:spcAft>
              <a:buClr>
                <a:srgbClr val="D16349"/>
              </a:buClr>
              <a:buSzPct val="85000"/>
              <a:buNone/>
              <a:defRPr/>
            </a:pPr>
            <a:r>
              <a:rPr lang="en-US" sz="1800" dirty="0">
                <a:cs typeface="Gill Sans Std Light"/>
              </a:rPr>
              <a:t>The use of verbal or nonverbal expressions or actions that subjects the person to:</a:t>
            </a:r>
          </a:p>
          <a:p>
            <a:pPr lvl="0" fontAlgn="base">
              <a:spcBef>
                <a:spcPts val="600"/>
              </a:spcBef>
              <a:spcAft>
                <a:spcPts val="1800"/>
              </a:spcAft>
              <a:buSzPct val="85000"/>
              <a:defRPr/>
            </a:pPr>
            <a:r>
              <a:rPr lang="en-US" sz="1800" dirty="0">
                <a:latin typeface="Times New Roman" panose="02020603050405020304" pitchFamily="18" charset="0"/>
                <a:cs typeface="Times New Roman" panose="02020603050405020304" pitchFamily="18" charset="0"/>
              </a:rPr>
              <a:t>Intimidation</a:t>
            </a:r>
          </a:p>
          <a:p>
            <a:pPr lvl="0" fontAlgn="base">
              <a:spcBef>
                <a:spcPts val="600"/>
              </a:spcBef>
              <a:spcAft>
                <a:spcPts val="1800"/>
              </a:spcAft>
              <a:buSzPct val="85000"/>
              <a:defRPr/>
            </a:pPr>
            <a:r>
              <a:rPr lang="en-US" sz="1800" dirty="0">
                <a:latin typeface="Times New Roman" panose="02020603050405020304" pitchFamily="18" charset="0"/>
                <a:cs typeface="Times New Roman" panose="02020603050405020304" pitchFamily="18" charset="0"/>
              </a:rPr>
              <a:t>Ridicule</a:t>
            </a:r>
          </a:p>
          <a:p>
            <a:pPr lvl="0" fontAlgn="base">
              <a:spcBef>
                <a:spcPts val="600"/>
              </a:spcBef>
              <a:spcAft>
                <a:spcPts val="1800"/>
              </a:spcAft>
              <a:buSzPct val="85000"/>
              <a:defRPr/>
            </a:pPr>
            <a:r>
              <a:rPr lang="en-US" sz="1800" dirty="0">
                <a:latin typeface="Times New Roman" panose="02020603050405020304" pitchFamily="18" charset="0"/>
                <a:cs typeface="Times New Roman" panose="02020603050405020304" pitchFamily="18" charset="0"/>
              </a:rPr>
              <a:t>Humiliation</a:t>
            </a:r>
          </a:p>
          <a:p>
            <a:pPr lvl="0" fontAlgn="base">
              <a:spcBef>
                <a:spcPts val="600"/>
              </a:spcBef>
              <a:spcAft>
                <a:spcPts val="1800"/>
              </a:spcAft>
              <a:buSzPct val="85000"/>
              <a:defRPr/>
            </a:pPr>
            <a:r>
              <a:rPr lang="en-US" sz="1800" dirty="0">
                <a:latin typeface="Times New Roman" panose="02020603050405020304" pitchFamily="18" charset="0"/>
                <a:cs typeface="Times New Roman" panose="02020603050405020304" pitchFamily="18" charset="0"/>
              </a:rPr>
              <a:t>Harassment </a:t>
            </a:r>
          </a:p>
          <a:p>
            <a:pPr lvl="0" fontAlgn="base">
              <a:spcBef>
                <a:spcPts val="600"/>
              </a:spcBef>
              <a:spcAft>
                <a:spcPts val="1800"/>
              </a:spcAft>
              <a:buSzPct val="85000"/>
              <a:defRPr/>
            </a:pPr>
            <a:r>
              <a:rPr lang="en-US" sz="1800" dirty="0">
                <a:latin typeface="Times New Roman" panose="02020603050405020304" pitchFamily="18" charset="0"/>
                <a:cs typeface="Times New Roman" panose="02020603050405020304" pitchFamily="18" charset="0"/>
              </a:rPr>
              <a:t>Wrongful manipulation</a:t>
            </a:r>
          </a:p>
          <a:p>
            <a:endParaRPr lang="en-US" dirty="0"/>
          </a:p>
        </p:txBody>
      </p:sp>
      <p:sp>
        <p:nvSpPr>
          <p:cNvPr id="7" name="Text Placeholder 6"/>
          <p:cNvSpPr>
            <a:spLocks noGrp="1"/>
          </p:cNvSpPr>
          <p:nvPr>
            <p:ph type="body" sz="quarter" idx="3"/>
          </p:nvPr>
        </p:nvSpPr>
        <p:spPr>
          <a:xfrm>
            <a:off x="4645024" y="1786226"/>
            <a:ext cx="4117976" cy="766474"/>
          </a:xfrm>
        </p:spPr>
        <p:txBody>
          <a:bodyPr/>
          <a:lstStyle/>
          <a:p>
            <a:r>
              <a:rPr lang="en-US" dirty="0"/>
              <a:t>Signs of possible verbal/ psychological </a:t>
            </a:r>
            <a:r>
              <a:rPr lang="en-US" dirty="0" smtClean="0"/>
              <a:t>abuse</a:t>
            </a:r>
            <a:endParaRPr lang="en-US" dirty="0"/>
          </a:p>
        </p:txBody>
      </p:sp>
      <p:sp>
        <p:nvSpPr>
          <p:cNvPr id="8" name="Content Placeholder 7"/>
          <p:cNvSpPr>
            <a:spLocks noGrp="1"/>
          </p:cNvSpPr>
          <p:nvPr>
            <p:ph sz="quarter" idx="4"/>
          </p:nvPr>
        </p:nvSpPr>
        <p:spPr>
          <a:xfrm>
            <a:off x="4645025" y="2808575"/>
            <a:ext cx="3584575" cy="3260438"/>
          </a:xfrm>
        </p:spPr>
        <p:txBody>
          <a:bodyPr/>
          <a:lstStyle/>
          <a:p>
            <a:pPr fontAlgn="base">
              <a:spcBef>
                <a:spcPts val="600"/>
              </a:spcBef>
              <a:spcAft>
                <a:spcPts val="1800"/>
              </a:spcAft>
              <a:buSzPct val="85000"/>
              <a:defRPr/>
            </a:pPr>
            <a:r>
              <a:rPr lang="en-US" altLang="en-US" sz="1800" dirty="0">
                <a:latin typeface="Times New Roman" panose="02020603050405020304" pitchFamily="18" charset="0"/>
                <a:cs typeface="Times New Roman" panose="02020603050405020304" pitchFamily="18" charset="0"/>
              </a:rPr>
              <a:t>Cowers in the presence of the abuser</a:t>
            </a:r>
          </a:p>
          <a:p>
            <a:pPr fontAlgn="base">
              <a:spcBef>
                <a:spcPts val="600"/>
              </a:spcBef>
              <a:spcAft>
                <a:spcPts val="1800"/>
              </a:spcAft>
              <a:buSzPct val="85000"/>
              <a:defRPr/>
            </a:pPr>
            <a:r>
              <a:rPr lang="en-US" altLang="en-US" sz="1800" dirty="0">
                <a:latin typeface="Times New Roman" panose="02020603050405020304" pitchFamily="18" charset="0"/>
                <a:cs typeface="Times New Roman" panose="02020603050405020304" pitchFamily="18" charset="0"/>
              </a:rPr>
              <a:t>Emotionally upset, agitated, withdrawn</a:t>
            </a:r>
          </a:p>
          <a:p>
            <a:pPr fontAlgn="base">
              <a:spcBef>
                <a:spcPts val="600"/>
              </a:spcBef>
              <a:spcAft>
                <a:spcPts val="1800"/>
              </a:spcAft>
              <a:buSzPct val="85000"/>
              <a:defRPr/>
            </a:pPr>
            <a:r>
              <a:rPr lang="en-US" altLang="en-US" sz="1800" dirty="0">
                <a:latin typeface="Times New Roman" panose="02020603050405020304" pitchFamily="18" charset="0"/>
                <a:cs typeface="Times New Roman" panose="02020603050405020304" pitchFamily="18" charset="0"/>
              </a:rPr>
              <a:t>Stress related conditions: </a:t>
            </a:r>
            <a:endParaRPr lang="en-US" altLang="en-US" dirty="0">
              <a:solidFill>
                <a:prstClr val="black"/>
              </a:solidFill>
              <a:latin typeface="Georgia"/>
            </a:endParaRPr>
          </a:p>
          <a:p>
            <a:pPr lvl="0" fontAlgn="base">
              <a:spcBef>
                <a:spcPts val="600"/>
              </a:spcBef>
              <a:spcAft>
                <a:spcPts val="1800"/>
              </a:spcAft>
              <a:buSzPct val="85000"/>
              <a:buFont typeface="Wingdings" panose="05000000000000000000" pitchFamily="2" charset="2"/>
              <a:buChar char="Ø"/>
              <a:defRPr/>
            </a:pPr>
            <a:r>
              <a:rPr lang="en-US" altLang="en-US" sz="1800" dirty="0">
                <a:latin typeface="Times New Roman" panose="02020603050405020304" pitchFamily="18" charset="0"/>
                <a:cs typeface="Times New Roman" panose="02020603050405020304" pitchFamily="18" charset="0"/>
              </a:rPr>
              <a:t>Sleep problems</a:t>
            </a:r>
          </a:p>
          <a:p>
            <a:pPr lvl="0" fontAlgn="base">
              <a:spcBef>
                <a:spcPts val="600"/>
              </a:spcBef>
              <a:spcAft>
                <a:spcPts val="1800"/>
              </a:spcAft>
              <a:buSzPct val="85000"/>
              <a:buFont typeface="Wingdings" panose="05000000000000000000" pitchFamily="2" charset="2"/>
              <a:buChar char="Ø"/>
              <a:defRPr/>
            </a:pPr>
            <a:r>
              <a:rPr lang="en-US" altLang="en-US" sz="1800" dirty="0">
                <a:latin typeface="Times New Roman" panose="02020603050405020304" pitchFamily="18" charset="0"/>
                <a:cs typeface="Times New Roman" panose="02020603050405020304" pitchFamily="18" charset="0"/>
              </a:rPr>
              <a:t>Unexplained weight loss or gain</a:t>
            </a:r>
          </a:p>
          <a:p>
            <a:pPr lvl="0" fontAlgn="base">
              <a:spcBef>
                <a:spcPts val="600"/>
              </a:spcBef>
              <a:spcAft>
                <a:spcPts val="1800"/>
              </a:spcAft>
              <a:buSzPct val="85000"/>
              <a:buFont typeface="Wingdings" panose="05000000000000000000" pitchFamily="2" charset="2"/>
              <a:buChar char="Ø"/>
              <a:defRPr/>
            </a:pPr>
            <a:r>
              <a:rPr lang="en-US" altLang="en-US" sz="1800" dirty="0">
                <a:latin typeface="Times New Roman" panose="02020603050405020304" pitchFamily="18" charset="0"/>
                <a:cs typeface="Times New Roman" panose="02020603050405020304" pitchFamily="18" charset="0"/>
              </a:rPr>
              <a:t>Upset, agitation, withdrawal</a:t>
            </a:r>
          </a:p>
          <a:p>
            <a:endParaRPr lang="en-US" dirty="0"/>
          </a:p>
        </p:txBody>
      </p:sp>
      <p:sp>
        <p:nvSpPr>
          <p:cNvPr id="3" name="Title 2"/>
          <p:cNvSpPr>
            <a:spLocks noGrp="1"/>
          </p:cNvSpPr>
          <p:nvPr>
            <p:ph type="title"/>
          </p:nvPr>
        </p:nvSpPr>
        <p:spPr>
          <a:xfrm>
            <a:off x="1352550" y="762000"/>
            <a:ext cx="6219825" cy="619125"/>
          </a:xfrm>
        </p:spPr>
        <p:txBody>
          <a:bodyPr/>
          <a:lstStyle/>
          <a:p>
            <a:pPr algn="ctr"/>
            <a:r>
              <a:rPr lang="en-US" sz="4000" dirty="0"/>
              <a:t>Verbal Abuse</a:t>
            </a:r>
          </a:p>
        </p:txBody>
      </p:sp>
    </p:spTree>
    <p:extLst>
      <p:ext uri="{BB962C8B-B14F-4D97-AF65-F5344CB8AC3E}">
        <p14:creationId xmlns:p14="http://schemas.microsoft.com/office/powerpoint/2010/main" val="227441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61926" y="762000"/>
            <a:ext cx="7791450" cy="1143000"/>
          </a:xfrm>
        </p:spPr>
        <p:txBody>
          <a:bodyPr/>
          <a:lstStyle/>
          <a:p>
            <a:pPr algn="ctr"/>
            <a:r>
              <a:rPr lang="en-US" sz="4000" dirty="0"/>
              <a:t>People with disabilities have been</a:t>
            </a:r>
            <a:br>
              <a:rPr lang="en-US" sz="4000" dirty="0"/>
            </a:br>
            <a:r>
              <a:rPr lang="en-US" sz="4000" dirty="0"/>
              <a:t>denied access to:</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8226" y="2352675"/>
            <a:ext cx="7266135"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66750" y="1363157"/>
            <a:ext cx="3830638" cy="639762"/>
          </a:xfrm>
        </p:spPr>
        <p:txBody>
          <a:bodyPr/>
          <a:lstStyle/>
          <a:p>
            <a:r>
              <a:rPr lang="en-US" dirty="0"/>
              <a:t>What is sexual abuse</a:t>
            </a:r>
            <a:r>
              <a:rPr lang="en-US" dirty="0" smtClean="0"/>
              <a:t>?</a:t>
            </a:r>
            <a:endParaRPr lang="en-US" dirty="0"/>
          </a:p>
        </p:txBody>
      </p:sp>
      <p:sp>
        <p:nvSpPr>
          <p:cNvPr id="6" name="Content Placeholder 5"/>
          <p:cNvSpPr>
            <a:spLocks noGrp="1"/>
          </p:cNvSpPr>
          <p:nvPr>
            <p:ph sz="half" idx="2"/>
          </p:nvPr>
        </p:nvSpPr>
        <p:spPr>
          <a:xfrm>
            <a:off x="914400" y="2197388"/>
            <a:ext cx="3582988" cy="4393912"/>
          </a:xfrm>
        </p:spPr>
        <p:txBody>
          <a:bodyPr/>
          <a:lstStyle/>
          <a:p>
            <a:pPr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Touching/fondling the genitals or intimate parts of a person </a:t>
            </a:r>
          </a:p>
          <a:p>
            <a:pPr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Sexual assault, battery, </a:t>
            </a:r>
            <a:r>
              <a:rPr lang="en-US" altLang="en-US" sz="1800" dirty="0" smtClean="0">
                <a:latin typeface="Times New Roman" panose="02020603050405020304" pitchFamily="18" charset="0"/>
                <a:cs typeface="Times New Roman" panose="02020603050405020304" pitchFamily="18" charset="0"/>
              </a:rPr>
              <a:t>rape, </a:t>
            </a:r>
            <a:r>
              <a:rPr lang="en-US" altLang="en-US" sz="1800" dirty="0">
                <a:latin typeface="Times New Roman" panose="02020603050405020304" pitchFamily="18" charset="0"/>
                <a:cs typeface="Times New Roman" panose="02020603050405020304" pitchFamily="18" charset="0"/>
              </a:rPr>
              <a:t>or coerced nudity</a:t>
            </a:r>
          </a:p>
          <a:p>
            <a:pPr fontAlgn="base">
              <a:spcBef>
                <a:spcPts val="600"/>
              </a:spcBef>
              <a:spcAft>
                <a:spcPts val="600"/>
              </a:spcAft>
              <a:buSzPct val="85000"/>
              <a:defRPr/>
            </a:pPr>
            <a:r>
              <a:rPr lang="en-US" altLang="en-US" sz="1800" dirty="0" smtClean="0">
                <a:latin typeface="Times New Roman" panose="02020603050405020304" pitchFamily="18" charset="0"/>
                <a:cs typeface="Times New Roman" panose="02020603050405020304" pitchFamily="18" charset="0"/>
              </a:rPr>
              <a:t>Forcing </a:t>
            </a:r>
            <a:r>
              <a:rPr lang="en-US" altLang="en-US" sz="1800" dirty="0">
                <a:latin typeface="Times New Roman" panose="02020603050405020304" pitchFamily="18" charset="0"/>
                <a:cs typeface="Times New Roman" panose="02020603050405020304" pitchFamily="18" charset="0"/>
              </a:rPr>
              <a:t>a person to perform sexually explicit acts</a:t>
            </a:r>
          </a:p>
          <a:p>
            <a:pPr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Taking sexually explicit photos of a person</a:t>
            </a:r>
          </a:p>
          <a:p>
            <a:pPr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Sexual activity for a person receiving services who has not </a:t>
            </a:r>
            <a:r>
              <a:rPr lang="en-US" altLang="en-US" sz="1800" dirty="0" smtClean="0">
                <a:latin typeface="Times New Roman" panose="02020603050405020304" pitchFamily="18" charset="0"/>
                <a:cs typeface="Times New Roman" panose="02020603050405020304" pitchFamily="18" charset="0"/>
              </a:rPr>
              <a:t>given consent</a:t>
            </a:r>
            <a:endParaRPr lang="en-US" altLang="en-US" sz="1800" dirty="0">
              <a:latin typeface="Times New Roman" panose="02020603050405020304" pitchFamily="18" charset="0"/>
              <a:cs typeface="Times New Roman" panose="02020603050405020304" pitchFamily="18" charset="0"/>
            </a:endParaRPr>
          </a:p>
          <a:p>
            <a:endParaRPr lang="en-US" dirty="0"/>
          </a:p>
        </p:txBody>
      </p:sp>
      <p:sp>
        <p:nvSpPr>
          <p:cNvPr id="7" name="Text Placeholder 6"/>
          <p:cNvSpPr>
            <a:spLocks noGrp="1"/>
          </p:cNvSpPr>
          <p:nvPr>
            <p:ph type="body" sz="quarter" idx="3"/>
          </p:nvPr>
        </p:nvSpPr>
        <p:spPr>
          <a:xfrm>
            <a:off x="4733924" y="1458189"/>
            <a:ext cx="3833813" cy="856386"/>
          </a:xfrm>
        </p:spPr>
        <p:txBody>
          <a:bodyPr/>
          <a:lstStyle/>
          <a:p>
            <a:r>
              <a:rPr lang="en-US" dirty="0"/>
              <a:t>Signs of possible sexual </a:t>
            </a:r>
            <a:r>
              <a:rPr lang="en-US" dirty="0" smtClean="0"/>
              <a:t>abuse</a:t>
            </a:r>
            <a:endParaRPr lang="en-US" dirty="0"/>
          </a:p>
        </p:txBody>
      </p:sp>
      <p:sp>
        <p:nvSpPr>
          <p:cNvPr id="8" name="Content Placeholder 7"/>
          <p:cNvSpPr>
            <a:spLocks noGrp="1"/>
          </p:cNvSpPr>
          <p:nvPr>
            <p:ph sz="quarter" idx="4"/>
          </p:nvPr>
        </p:nvSpPr>
        <p:spPr>
          <a:xfrm>
            <a:off x="4645025" y="2314575"/>
            <a:ext cx="3584575" cy="3260438"/>
          </a:xfrm>
        </p:spPr>
        <p:txBody>
          <a:bodyPr/>
          <a:lstStyle/>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Person reports </a:t>
            </a:r>
            <a:r>
              <a:rPr lang="en-US" altLang="en-US" sz="1800" dirty="0" smtClean="0">
                <a:latin typeface="Times New Roman" panose="02020603050405020304" pitchFamily="18" charset="0"/>
                <a:cs typeface="Times New Roman" panose="02020603050405020304" pitchFamily="18" charset="0"/>
              </a:rPr>
              <a:t>having </a:t>
            </a:r>
            <a:r>
              <a:rPr lang="en-US" altLang="en-US" sz="1800" dirty="0">
                <a:latin typeface="Times New Roman" panose="02020603050405020304" pitchFamily="18" charset="0"/>
                <a:cs typeface="Times New Roman" panose="02020603050405020304" pitchFamily="18" charset="0"/>
              </a:rPr>
              <a:t>been sexually assaulted or raped</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Sexually transmitted disease</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Infection/unusual discharge or smell</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Trauma to the genital area</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Bruises around the breasts</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Soreness around the genital area, breasts or anal area</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Difficulty walking or sitting</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Clothes with blood stains or tears</a:t>
            </a:r>
          </a:p>
          <a:p>
            <a:endParaRPr lang="en-US" dirty="0"/>
          </a:p>
        </p:txBody>
      </p:sp>
      <p:sp>
        <p:nvSpPr>
          <p:cNvPr id="3" name="Title 2"/>
          <p:cNvSpPr>
            <a:spLocks noGrp="1"/>
          </p:cNvSpPr>
          <p:nvPr>
            <p:ph type="title"/>
          </p:nvPr>
        </p:nvSpPr>
        <p:spPr>
          <a:xfrm>
            <a:off x="1028700" y="762000"/>
            <a:ext cx="6181725" cy="552450"/>
          </a:xfrm>
        </p:spPr>
        <p:txBody>
          <a:bodyPr/>
          <a:lstStyle/>
          <a:p>
            <a:pPr algn="ctr"/>
            <a:r>
              <a:rPr lang="en-US" sz="4000" dirty="0"/>
              <a:t>Sexual Abuse</a:t>
            </a:r>
          </a:p>
        </p:txBody>
      </p:sp>
    </p:spTree>
    <p:extLst>
      <p:ext uri="{BB962C8B-B14F-4D97-AF65-F5344CB8AC3E}">
        <p14:creationId xmlns:p14="http://schemas.microsoft.com/office/powerpoint/2010/main" val="143033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4850" y="1715582"/>
            <a:ext cx="3792538" cy="639762"/>
          </a:xfrm>
        </p:spPr>
        <p:txBody>
          <a:bodyPr/>
          <a:lstStyle/>
          <a:p>
            <a:r>
              <a:rPr lang="en-US" dirty="0"/>
              <a:t>What is mistreatment</a:t>
            </a:r>
            <a:r>
              <a:rPr lang="en-US" dirty="0" smtClean="0"/>
              <a:t>?</a:t>
            </a:r>
            <a:endParaRPr lang="en-US" dirty="0"/>
          </a:p>
        </p:txBody>
      </p:sp>
      <p:sp>
        <p:nvSpPr>
          <p:cNvPr id="6" name="Content Placeholder 5"/>
          <p:cNvSpPr>
            <a:spLocks noGrp="1"/>
          </p:cNvSpPr>
          <p:nvPr>
            <p:ph sz="half" idx="2"/>
          </p:nvPr>
        </p:nvSpPr>
        <p:spPr>
          <a:xfrm>
            <a:off x="914400" y="2694275"/>
            <a:ext cx="3582988" cy="3601750"/>
          </a:xfrm>
        </p:spPr>
        <p:txBody>
          <a:bodyPr/>
          <a:lstStyle/>
          <a:p>
            <a:pPr marL="0" indent="0" defTabSz="914400" fontAlgn="base">
              <a:spcAft>
                <a:spcPct val="0"/>
              </a:spcAft>
              <a:buClr>
                <a:srgbClr val="D16349"/>
              </a:buClr>
              <a:buSzPct val="85000"/>
              <a:buFont typeface="Arial"/>
              <a:buNone/>
              <a:defRPr/>
            </a:pPr>
            <a:r>
              <a:rPr lang="en-US" sz="1800" dirty="0">
                <a:cs typeface="Gill Sans Std Light"/>
              </a:rPr>
              <a:t>Practices which:</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Are contraindicated in a person’s plan of service</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Are used for the convenience of staff or a substitute for treatment or care</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Do not follow accepted treatment practices or standards in the ID field</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Are not allowed as described by law </a:t>
            </a:r>
          </a:p>
          <a:p>
            <a:endParaRPr lang="en-US" dirty="0"/>
          </a:p>
        </p:txBody>
      </p:sp>
      <p:sp>
        <p:nvSpPr>
          <p:cNvPr id="7" name="Text Placeholder 6"/>
          <p:cNvSpPr>
            <a:spLocks noGrp="1"/>
          </p:cNvSpPr>
          <p:nvPr>
            <p:ph type="body" sz="quarter" idx="3"/>
          </p:nvPr>
        </p:nvSpPr>
        <p:spPr>
          <a:xfrm>
            <a:off x="4829175" y="1906082"/>
            <a:ext cx="3590925" cy="639762"/>
          </a:xfrm>
        </p:spPr>
        <p:txBody>
          <a:bodyPr/>
          <a:lstStyle/>
          <a:p>
            <a:r>
              <a:rPr lang="en-US" dirty="0"/>
              <a:t>Signs of possible mistreatment</a:t>
            </a:r>
          </a:p>
        </p:txBody>
      </p:sp>
      <p:sp>
        <p:nvSpPr>
          <p:cNvPr id="8" name="Content Placeholder 7"/>
          <p:cNvSpPr>
            <a:spLocks noGrp="1"/>
          </p:cNvSpPr>
          <p:nvPr>
            <p:ph sz="quarter" idx="4"/>
          </p:nvPr>
        </p:nvSpPr>
        <p:spPr>
          <a:xfrm>
            <a:off x="4752975" y="2694274"/>
            <a:ext cx="3476625" cy="3260438"/>
          </a:xfrm>
        </p:spPr>
        <p:txBody>
          <a:bodyPr/>
          <a:lstStyle/>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Observed or informed of “creativity” in managing challenging behaviors, i.e. standing someone in the corner, having a person run laps for </a:t>
            </a:r>
            <a:r>
              <a:rPr lang="en-US" altLang="en-US" sz="1800" dirty="0" smtClean="0">
                <a:latin typeface="Times New Roman" panose="02020603050405020304" pitchFamily="18" charset="0"/>
                <a:cs typeface="Times New Roman" panose="02020603050405020304" pitchFamily="18" charset="0"/>
              </a:rPr>
              <a:t>behavior, or anything that looks like bribery or punishment.</a:t>
            </a:r>
            <a:endParaRPr lang="en-US" altLang="en-US" sz="1800" dirty="0">
              <a:latin typeface="Times New Roman" panose="02020603050405020304" pitchFamily="18" charset="0"/>
              <a:cs typeface="Times New Roman" panose="02020603050405020304" pitchFamily="18" charset="0"/>
            </a:endParaRP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Placement of a person in a locked room or area </a:t>
            </a:r>
          </a:p>
          <a:p>
            <a:pPr lvl="0" fontAlgn="base">
              <a:spcBef>
                <a:spcPts val="600"/>
              </a:spcBef>
              <a:spcAft>
                <a:spcPts val="600"/>
              </a:spcAft>
              <a:buSzPct val="85000"/>
              <a:defRPr/>
            </a:pPr>
            <a:r>
              <a:rPr lang="en-US" altLang="en-US" sz="1800" dirty="0">
                <a:latin typeface="Times New Roman" panose="02020603050405020304" pitchFamily="18" charset="0"/>
                <a:cs typeface="Times New Roman" panose="02020603050405020304" pitchFamily="18" charset="0"/>
              </a:rPr>
              <a:t>Over medication/over sedated</a:t>
            </a:r>
          </a:p>
          <a:p>
            <a:endParaRPr lang="en-US" dirty="0"/>
          </a:p>
        </p:txBody>
      </p:sp>
      <p:sp>
        <p:nvSpPr>
          <p:cNvPr id="3" name="Title 2"/>
          <p:cNvSpPr>
            <a:spLocks noGrp="1"/>
          </p:cNvSpPr>
          <p:nvPr>
            <p:ph type="title"/>
          </p:nvPr>
        </p:nvSpPr>
        <p:spPr>
          <a:xfrm>
            <a:off x="1752600" y="762000"/>
            <a:ext cx="5429250" cy="685800"/>
          </a:xfrm>
        </p:spPr>
        <p:txBody>
          <a:bodyPr/>
          <a:lstStyle/>
          <a:p>
            <a:pPr algn="ctr"/>
            <a:r>
              <a:rPr lang="en-US" sz="4000" dirty="0"/>
              <a:t>Mistreatment</a:t>
            </a:r>
          </a:p>
        </p:txBody>
      </p:sp>
    </p:spTree>
    <p:extLst>
      <p:ext uri="{BB962C8B-B14F-4D97-AF65-F5344CB8AC3E}">
        <p14:creationId xmlns:p14="http://schemas.microsoft.com/office/powerpoint/2010/main" val="4069170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95362" y="1560295"/>
            <a:ext cx="3582988" cy="639762"/>
          </a:xfrm>
        </p:spPr>
        <p:txBody>
          <a:bodyPr/>
          <a:lstStyle/>
          <a:p>
            <a:r>
              <a:rPr lang="en-US" dirty="0"/>
              <a:t>What is neglect</a:t>
            </a:r>
            <a:r>
              <a:rPr lang="en-US" dirty="0" smtClean="0"/>
              <a:t>?</a:t>
            </a:r>
            <a:endParaRPr lang="en-US" dirty="0"/>
          </a:p>
        </p:txBody>
      </p:sp>
      <p:sp>
        <p:nvSpPr>
          <p:cNvPr id="6" name="Content Placeholder 5"/>
          <p:cNvSpPr>
            <a:spLocks noGrp="1"/>
          </p:cNvSpPr>
          <p:nvPr>
            <p:ph sz="half" idx="2"/>
          </p:nvPr>
        </p:nvSpPr>
        <p:spPr>
          <a:xfrm>
            <a:off x="914400" y="2494250"/>
            <a:ext cx="3582988" cy="3260437"/>
          </a:xfrm>
        </p:spPr>
        <p:txBody>
          <a:bodyPr/>
          <a:lstStyle/>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The failure to report or act on health problems of the </a:t>
            </a:r>
            <a:r>
              <a:rPr lang="en-US" sz="1800" dirty="0" smtClean="0">
                <a:latin typeface="Times New Roman" panose="02020603050405020304" pitchFamily="18" charset="0"/>
                <a:cs typeface="Times New Roman" panose="02020603050405020304" pitchFamily="18" charset="0"/>
              </a:rPr>
              <a:t>person </a:t>
            </a:r>
            <a:r>
              <a:rPr lang="en-US" sz="1800" dirty="0">
                <a:latin typeface="Times New Roman" panose="02020603050405020304" pitchFamily="18" charset="0"/>
                <a:cs typeface="Times New Roman" panose="02020603050405020304" pitchFamily="18" charset="0"/>
              </a:rPr>
              <a:t>or changes </a:t>
            </a: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health condition</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The failure to provide sufficient, consistent or appropriate services, treatment or care that harms or jeopardizes the person’s health or safety</a:t>
            </a:r>
          </a:p>
          <a:p>
            <a:endParaRPr lang="en-US" dirty="0"/>
          </a:p>
        </p:txBody>
      </p:sp>
      <p:sp>
        <p:nvSpPr>
          <p:cNvPr id="7" name="Text Placeholder 6"/>
          <p:cNvSpPr>
            <a:spLocks noGrp="1"/>
          </p:cNvSpPr>
          <p:nvPr>
            <p:ph type="body" sz="quarter" idx="3"/>
          </p:nvPr>
        </p:nvSpPr>
        <p:spPr>
          <a:xfrm>
            <a:off x="4578350" y="1541245"/>
            <a:ext cx="3584575" cy="639762"/>
          </a:xfrm>
        </p:spPr>
        <p:txBody>
          <a:bodyPr/>
          <a:lstStyle/>
          <a:p>
            <a:r>
              <a:rPr lang="en-US" dirty="0"/>
              <a:t>Signs of </a:t>
            </a:r>
            <a:r>
              <a:rPr lang="en-US" dirty="0" smtClean="0"/>
              <a:t>Neglect</a:t>
            </a:r>
            <a:endParaRPr lang="en-US" dirty="0"/>
          </a:p>
        </p:txBody>
      </p:sp>
      <p:sp>
        <p:nvSpPr>
          <p:cNvPr id="8" name="Content Placeholder 7"/>
          <p:cNvSpPr>
            <a:spLocks noGrp="1"/>
          </p:cNvSpPr>
          <p:nvPr>
            <p:ph sz="quarter" idx="4"/>
          </p:nvPr>
        </p:nvSpPr>
        <p:spPr>
          <a:xfrm>
            <a:off x="4645025" y="2398999"/>
            <a:ext cx="3584575" cy="4239925"/>
          </a:xfrm>
        </p:spPr>
        <p:txBody>
          <a:bodyPr/>
          <a:lstStyle/>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A toothache, illness, or condition that is not treated</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Dirty clothing/living conditions</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 is malnourished, dehydrated or begs for food</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Pressure (bed) sores</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 appears dirty, unkempt</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 has an odor </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 has chronic health problems</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Clothing improper for weather</a:t>
            </a:r>
          </a:p>
          <a:p>
            <a:endParaRPr lang="en-US" dirty="0"/>
          </a:p>
        </p:txBody>
      </p:sp>
      <p:sp>
        <p:nvSpPr>
          <p:cNvPr id="3" name="Title 2"/>
          <p:cNvSpPr>
            <a:spLocks noGrp="1"/>
          </p:cNvSpPr>
          <p:nvPr>
            <p:ph type="title"/>
          </p:nvPr>
        </p:nvSpPr>
        <p:spPr>
          <a:xfrm>
            <a:off x="1704975" y="762000"/>
            <a:ext cx="5238750" cy="781050"/>
          </a:xfrm>
        </p:spPr>
        <p:txBody>
          <a:bodyPr/>
          <a:lstStyle/>
          <a:p>
            <a:pPr algn="ctr"/>
            <a:r>
              <a:rPr lang="en-US" sz="4000" dirty="0"/>
              <a:t>Neglect</a:t>
            </a:r>
          </a:p>
        </p:txBody>
      </p:sp>
    </p:spTree>
    <p:extLst>
      <p:ext uri="{BB962C8B-B14F-4D97-AF65-F5344CB8AC3E}">
        <p14:creationId xmlns:p14="http://schemas.microsoft.com/office/powerpoint/2010/main" val="2764864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14400" y="1586201"/>
            <a:ext cx="3582988" cy="639762"/>
          </a:xfrm>
        </p:spPr>
        <p:txBody>
          <a:bodyPr/>
          <a:lstStyle/>
          <a:p>
            <a:r>
              <a:rPr lang="en-US" dirty="0"/>
              <a:t>What is exploitation?</a:t>
            </a:r>
          </a:p>
        </p:txBody>
      </p:sp>
      <p:sp>
        <p:nvSpPr>
          <p:cNvPr id="6" name="Content Placeholder 5"/>
          <p:cNvSpPr>
            <a:spLocks noGrp="1"/>
          </p:cNvSpPr>
          <p:nvPr>
            <p:ph sz="half" idx="2"/>
          </p:nvPr>
        </p:nvSpPr>
        <p:spPr>
          <a:xfrm>
            <a:off x="914400" y="2464375"/>
            <a:ext cx="3582988" cy="3260437"/>
          </a:xfrm>
        </p:spPr>
        <p:txBody>
          <a:bodyPr/>
          <a:lstStyle/>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The illegal or improper use of a persons funds, property, or assets for the personal gain or benefit of staff, volunteers, contractors, guardians, family.</a:t>
            </a:r>
          </a:p>
          <a:p>
            <a:endParaRPr lang="en-US" dirty="0"/>
          </a:p>
        </p:txBody>
      </p:sp>
      <p:sp>
        <p:nvSpPr>
          <p:cNvPr id="7" name="Text Placeholder 6"/>
          <p:cNvSpPr>
            <a:spLocks noGrp="1"/>
          </p:cNvSpPr>
          <p:nvPr>
            <p:ph type="body" sz="quarter" idx="3"/>
          </p:nvPr>
        </p:nvSpPr>
        <p:spPr>
          <a:xfrm>
            <a:off x="4645025" y="1602364"/>
            <a:ext cx="3584575" cy="639762"/>
          </a:xfrm>
        </p:spPr>
        <p:txBody>
          <a:bodyPr/>
          <a:lstStyle/>
          <a:p>
            <a:r>
              <a:rPr lang="en-US" dirty="0"/>
              <a:t>Signs of </a:t>
            </a:r>
            <a:r>
              <a:rPr lang="en-US" dirty="0" smtClean="0"/>
              <a:t>exploitation</a:t>
            </a:r>
            <a:endParaRPr lang="en-US" dirty="0"/>
          </a:p>
        </p:txBody>
      </p:sp>
      <p:sp>
        <p:nvSpPr>
          <p:cNvPr id="8" name="Content Placeholder 7"/>
          <p:cNvSpPr>
            <a:spLocks noGrp="1"/>
          </p:cNvSpPr>
          <p:nvPr>
            <p:ph sz="quarter" idx="4"/>
          </p:nvPr>
        </p:nvSpPr>
        <p:spPr>
          <a:xfrm>
            <a:off x="4645025" y="2427575"/>
            <a:ext cx="3584575" cy="4097050"/>
          </a:xfrm>
        </p:spPr>
        <p:txBody>
          <a:bodyPr/>
          <a:lstStyle/>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Staff receiving gifts or property from the person served</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 asked to do tasks or chores for the benefit of staff without compensation.</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Evidence of a forged signature</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Person’s funds or money not accounted for, i.e. no receipts</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Person spending money they do not want to spend</a:t>
            </a:r>
          </a:p>
          <a:p>
            <a:pPr fontAlgn="base">
              <a:spcBef>
                <a:spcPts val="600"/>
              </a:spcBef>
              <a:spcAft>
                <a:spcPts val="600"/>
              </a:spcAft>
              <a:buSzPct val="85000"/>
              <a:defRPr/>
            </a:pPr>
            <a:r>
              <a:rPr lang="en-US" sz="1800" dirty="0">
                <a:latin typeface="Times New Roman" panose="02020603050405020304" pitchFamily="18" charset="0"/>
                <a:cs typeface="Times New Roman" panose="02020603050405020304" pitchFamily="18" charset="0"/>
              </a:rPr>
              <a:t>Cashing person’s check w/o permission</a:t>
            </a:r>
          </a:p>
          <a:p>
            <a:endParaRPr lang="en-US" dirty="0"/>
          </a:p>
        </p:txBody>
      </p:sp>
      <p:sp>
        <p:nvSpPr>
          <p:cNvPr id="3" name="Title 2"/>
          <p:cNvSpPr>
            <a:spLocks noGrp="1"/>
          </p:cNvSpPr>
          <p:nvPr>
            <p:ph type="title"/>
          </p:nvPr>
        </p:nvSpPr>
        <p:spPr>
          <a:xfrm>
            <a:off x="1666875" y="762000"/>
            <a:ext cx="5600700" cy="676275"/>
          </a:xfrm>
        </p:spPr>
        <p:txBody>
          <a:bodyPr/>
          <a:lstStyle/>
          <a:p>
            <a:pPr algn="ctr"/>
            <a:r>
              <a:rPr lang="en-US" sz="4000" dirty="0"/>
              <a:t>Exploitation</a:t>
            </a:r>
          </a:p>
        </p:txBody>
      </p:sp>
    </p:spTree>
    <p:extLst>
      <p:ext uri="{BB962C8B-B14F-4D97-AF65-F5344CB8AC3E}">
        <p14:creationId xmlns:p14="http://schemas.microsoft.com/office/powerpoint/2010/main" val="1344591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defTabSz="914400" fontAlgn="base">
              <a:spcAft>
                <a:spcPct val="0"/>
              </a:spcAft>
              <a:buClr>
                <a:srgbClr val="D16349"/>
              </a:buClr>
              <a:buSzPct val="85000"/>
              <a:defRPr/>
            </a:pPr>
            <a:r>
              <a:rPr lang="en-US" sz="1800" dirty="0"/>
              <a:t>Staff must do the following:</a:t>
            </a:r>
          </a:p>
          <a:p>
            <a:pPr marL="342900" indent="-342900" fontAlgn="base">
              <a:spcBef>
                <a:spcPts val="600"/>
              </a:spcBef>
              <a:spcAft>
                <a:spcPts val="600"/>
              </a:spcAft>
              <a:buClr>
                <a:srgbClr val="821C35"/>
              </a:buClr>
              <a:buSzPct val="85000"/>
              <a:buFont typeface="Wingdings" panose="05000000000000000000" pitchFamily="2" charset="2"/>
              <a:buChar char="q"/>
              <a:defRPr/>
            </a:pPr>
            <a:r>
              <a:rPr lang="en-US" sz="1800" dirty="0" smtClean="0">
                <a:latin typeface="Times New Roman" panose="02020603050405020304" pitchFamily="18" charset="0"/>
                <a:cs typeface="Times New Roman" panose="02020603050405020304" pitchFamily="18" charset="0"/>
              </a:rPr>
              <a:t>Provide </a:t>
            </a:r>
            <a:r>
              <a:rPr lang="en-US" sz="1800" dirty="0">
                <a:latin typeface="Times New Roman" panose="02020603050405020304" pitchFamily="18" charset="0"/>
                <a:cs typeface="Times New Roman" panose="02020603050405020304" pitchFamily="18" charset="0"/>
              </a:rPr>
              <a:t>immediate protection </a:t>
            </a:r>
          </a:p>
          <a:p>
            <a:pPr marL="342900" indent="-342900" fontAlgn="base">
              <a:spcBef>
                <a:spcPts val="600"/>
              </a:spcBef>
              <a:spcAft>
                <a:spcPts val="600"/>
              </a:spcAft>
              <a:buClr>
                <a:srgbClr val="821C35"/>
              </a:buClr>
              <a:buSzPct val="85000"/>
              <a:buFont typeface="Wingdings" panose="05000000000000000000" pitchFamily="2" charset="2"/>
              <a:buChar char="q"/>
              <a:defRPr/>
            </a:pPr>
            <a:r>
              <a:rPr lang="en-US" sz="1800" dirty="0">
                <a:latin typeface="Times New Roman" panose="02020603050405020304" pitchFamily="18" charset="0"/>
                <a:cs typeface="Times New Roman" panose="02020603050405020304" pitchFamily="18" charset="0"/>
              </a:rPr>
              <a:t>Notify your supervisor</a:t>
            </a:r>
          </a:p>
          <a:p>
            <a:pPr marL="342900" indent="-342900" fontAlgn="base">
              <a:spcBef>
                <a:spcPts val="600"/>
              </a:spcBef>
              <a:spcAft>
                <a:spcPts val="600"/>
              </a:spcAft>
              <a:buClr>
                <a:srgbClr val="821C35"/>
              </a:buClr>
              <a:buSzPct val="85000"/>
              <a:buFont typeface="Wingdings" panose="05000000000000000000" pitchFamily="2" charset="2"/>
              <a:buChar char="q"/>
              <a:defRPr/>
            </a:pPr>
            <a:r>
              <a:rPr lang="en-US" sz="1800" dirty="0">
                <a:latin typeface="Times New Roman" panose="02020603050405020304" pitchFamily="18" charset="0"/>
                <a:cs typeface="Times New Roman" panose="02020603050405020304" pitchFamily="18" charset="0"/>
              </a:rPr>
              <a:t>Notify the nurse</a:t>
            </a:r>
          </a:p>
          <a:p>
            <a:pPr marL="342900" indent="-342900" fontAlgn="base">
              <a:spcBef>
                <a:spcPts val="600"/>
              </a:spcBef>
              <a:spcAft>
                <a:spcPts val="600"/>
              </a:spcAft>
              <a:buClr>
                <a:srgbClr val="821C35"/>
              </a:buClr>
              <a:buSzPct val="85000"/>
              <a:buFont typeface="Wingdings" panose="05000000000000000000" pitchFamily="2" charset="2"/>
              <a:buChar char="q"/>
              <a:defRPr/>
            </a:pPr>
            <a:r>
              <a:rPr lang="en-US" sz="1800" dirty="0">
                <a:latin typeface="Times New Roman" panose="02020603050405020304" pitchFamily="18" charset="0"/>
                <a:cs typeface="Times New Roman" panose="02020603050405020304" pitchFamily="18" charset="0"/>
              </a:rPr>
              <a:t>Complete an incident report and assure this is reported to the Incident Management Coordinator</a:t>
            </a:r>
          </a:p>
          <a:p>
            <a:endParaRPr lang="en-US" dirty="0"/>
          </a:p>
        </p:txBody>
      </p:sp>
      <p:sp>
        <p:nvSpPr>
          <p:cNvPr id="3" name="Title 2"/>
          <p:cNvSpPr>
            <a:spLocks noGrp="1"/>
          </p:cNvSpPr>
          <p:nvPr>
            <p:ph type="title"/>
          </p:nvPr>
        </p:nvSpPr>
        <p:spPr/>
        <p:txBody>
          <a:bodyPr/>
          <a:lstStyle/>
          <a:p>
            <a:pPr algn="ctr"/>
            <a:r>
              <a:rPr lang="en-US" sz="4000" dirty="0"/>
              <a:t>Staff Responsibility  </a:t>
            </a:r>
            <a:br>
              <a:rPr lang="en-US" sz="4000" dirty="0"/>
            </a:br>
            <a:r>
              <a:rPr lang="en-US" sz="4000" dirty="0"/>
              <a:t>for Abuse, Neglect, Exploitation</a:t>
            </a:r>
          </a:p>
        </p:txBody>
      </p:sp>
      <p:sp>
        <p:nvSpPr>
          <p:cNvPr id="4" name="Subtitle 3"/>
          <p:cNvSpPr>
            <a:spLocks noGrp="1"/>
          </p:cNvSpPr>
          <p:nvPr>
            <p:ph type="subTitle" idx="1"/>
          </p:nvPr>
        </p:nvSpPr>
        <p:spPr/>
        <p:txBody>
          <a:bodyPr/>
          <a:lstStyle/>
          <a:p>
            <a:r>
              <a:rPr lang="en-US" dirty="0"/>
              <a:t>This is a </a:t>
            </a:r>
            <a:r>
              <a:rPr lang="en-US" b="1" dirty="0"/>
              <a:t>Serious Reportable Incident</a:t>
            </a:r>
          </a:p>
          <a:p>
            <a:pPr defTabSz="914400" fontAlgn="base">
              <a:spcAft>
                <a:spcPct val="0"/>
              </a:spcAft>
              <a:buClr>
                <a:srgbClr val="D16349"/>
              </a:buClr>
              <a:buSzPct val="85000"/>
              <a:defRPr/>
            </a:pPr>
            <a:endParaRPr lang="en-US" sz="1800" dirty="0">
              <a:solidFill>
                <a:schemeClr val="tx1"/>
              </a:solidFill>
              <a:latin typeface="Gill Sans Std Light"/>
              <a:cs typeface="Gill Sans Std Light"/>
            </a:endParaRPr>
          </a:p>
        </p:txBody>
      </p:sp>
    </p:spTree>
    <p:extLst>
      <p:ext uri="{BB962C8B-B14F-4D97-AF65-F5344CB8AC3E}">
        <p14:creationId xmlns:p14="http://schemas.microsoft.com/office/powerpoint/2010/main" val="2480799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381250"/>
            <a:ext cx="7315200" cy="3105150"/>
          </a:xfrm>
        </p:spPr>
        <p:txBody>
          <a:bodyPr/>
          <a:lstStyle/>
          <a:p>
            <a:r>
              <a:rPr lang="en-US" sz="2400" dirty="0"/>
              <a:t>The violation of a right may not rise to the level of an Serious Reportable Incident or a Reportable Incident, but must still be reported.</a:t>
            </a:r>
          </a:p>
          <a:p>
            <a:endParaRPr lang="en-US" sz="2400" dirty="0"/>
          </a:p>
          <a:p>
            <a:r>
              <a:rPr lang="en-US" sz="2400" dirty="0"/>
              <a:t>Your agency must have a “Grievance Procedure” for reporting rights violations and/or </a:t>
            </a:r>
            <a:r>
              <a:rPr lang="en-US" sz="2400" dirty="0" smtClean="0"/>
              <a:t>complaints, including reporting anonymously.</a:t>
            </a:r>
            <a:endParaRPr lang="en-US" sz="2400" dirty="0"/>
          </a:p>
          <a:p>
            <a:endParaRPr lang="en-US" sz="2400" dirty="0"/>
          </a:p>
          <a:p>
            <a:r>
              <a:rPr lang="en-US" sz="2400" dirty="0"/>
              <a:t>The rights violation must be reported to your supervisor and the Incident Management </a:t>
            </a:r>
            <a:r>
              <a:rPr lang="en-US" sz="2400" dirty="0" smtClean="0"/>
              <a:t>Coordinator.</a:t>
            </a:r>
            <a:endParaRPr lang="en-US" sz="2400" dirty="0"/>
          </a:p>
          <a:p>
            <a:endParaRPr lang="en-US" dirty="0"/>
          </a:p>
        </p:txBody>
      </p:sp>
      <p:sp>
        <p:nvSpPr>
          <p:cNvPr id="3" name="Title 2"/>
          <p:cNvSpPr>
            <a:spLocks noGrp="1"/>
          </p:cNvSpPr>
          <p:nvPr>
            <p:ph type="title"/>
          </p:nvPr>
        </p:nvSpPr>
        <p:spPr>
          <a:xfrm>
            <a:off x="914400" y="762000"/>
            <a:ext cx="7058025" cy="1143000"/>
          </a:xfrm>
        </p:spPr>
        <p:txBody>
          <a:bodyPr/>
          <a:lstStyle/>
          <a:p>
            <a:pPr algn="ctr"/>
            <a:r>
              <a:rPr lang="en-US" sz="4000" dirty="0"/>
              <a:t>Staff Responsibility for Rights Violations</a:t>
            </a:r>
          </a:p>
        </p:txBody>
      </p:sp>
    </p:spTree>
    <p:extLst>
      <p:ext uri="{BB962C8B-B14F-4D97-AF65-F5344CB8AC3E}">
        <p14:creationId xmlns:p14="http://schemas.microsoft.com/office/powerpoint/2010/main" val="1254427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762000"/>
            <a:ext cx="7315200" cy="1143000"/>
          </a:xfrm>
        </p:spPr>
        <p:txBody>
          <a:bodyPr/>
          <a:lstStyle/>
          <a:p>
            <a:r>
              <a:rPr lang="en-US" sz="3000" dirty="0" smtClean="0"/>
              <a:t>Rights Violations that may be Grievances</a:t>
            </a:r>
            <a:endParaRPr lang="en-US" sz="3000" dirty="0"/>
          </a:p>
        </p:txBody>
      </p:sp>
      <p:sp>
        <p:nvSpPr>
          <p:cNvPr id="3" name="Text Placeholder 2"/>
          <p:cNvSpPr>
            <a:spLocks noGrp="1"/>
          </p:cNvSpPr>
          <p:nvPr>
            <p:ph type="body" sz="half" idx="2"/>
          </p:nvPr>
        </p:nvSpPr>
        <p:spPr>
          <a:xfrm>
            <a:off x="839972" y="1913859"/>
            <a:ext cx="7315200" cy="3655667"/>
          </a:xfrm>
        </p:spPr>
        <p:txBody>
          <a:bodyPr/>
          <a:lstStyle/>
          <a:p>
            <a:pPr marL="342900" indent="-342900" fontAlgn="base">
              <a:lnSpc>
                <a:spcPct val="100000"/>
              </a:lnSpc>
              <a:spcBef>
                <a:spcPts val="600"/>
              </a:spcBef>
              <a:spcAft>
                <a:spcPts val="600"/>
              </a:spcAft>
              <a:buClr>
                <a:srgbClr val="821C35"/>
              </a:buClr>
              <a:buSzPct val="85000"/>
              <a:buFont typeface="Arial" panose="020B0604020202020204" pitchFamily="34" charset="0"/>
              <a:buChar char="•"/>
              <a:defRPr/>
            </a:pPr>
            <a:r>
              <a:rPr lang="en-US" sz="2200" dirty="0">
                <a:cs typeface="Times New Roman" panose="02020603050405020304" pitchFamily="18" charset="0"/>
              </a:rPr>
              <a:t>Person is not allowed to have his/ her significant other visit in private.</a:t>
            </a:r>
          </a:p>
          <a:p>
            <a:pPr marL="342900" indent="-342900" fontAlgn="base">
              <a:lnSpc>
                <a:spcPct val="100000"/>
              </a:lnSpc>
              <a:spcBef>
                <a:spcPts val="600"/>
              </a:spcBef>
              <a:spcAft>
                <a:spcPts val="600"/>
              </a:spcAft>
              <a:buClr>
                <a:srgbClr val="821C35"/>
              </a:buClr>
              <a:buSzPct val="85000"/>
              <a:buFont typeface="Arial" panose="020B0604020202020204" pitchFamily="34" charset="0"/>
              <a:buChar char="•"/>
              <a:defRPr/>
            </a:pPr>
            <a:r>
              <a:rPr lang="en-US" sz="2200" dirty="0">
                <a:cs typeface="Times New Roman" panose="02020603050405020304" pitchFamily="18" charset="0"/>
              </a:rPr>
              <a:t>Person complains her phone calls are always monitored by staff.</a:t>
            </a:r>
          </a:p>
          <a:p>
            <a:pPr marL="342900" indent="-342900" fontAlgn="base">
              <a:lnSpc>
                <a:spcPct val="100000"/>
              </a:lnSpc>
              <a:spcBef>
                <a:spcPts val="600"/>
              </a:spcBef>
              <a:spcAft>
                <a:spcPts val="600"/>
              </a:spcAft>
              <a:buClr>
                <a:srgbClr val="821C35"/>
              </a:buClr>
              <a:buSzPct val="85000"/>
              <a:buFont typeface="Arial" panose="020B0604020202020204" pitchFamily="34" charset="0"/>
              <a:buChar char="•"/>
              <a:defRPr/>
            </a:pPr>
            <a:r>
              <a:rPr lang="en-US" sz="2200" dirty="0">
                <a:cs typeface="Times New Roman" panose="02020603050405020304" pitchFamily="18" charset="0"/>
              </a:rPr>
              <a:t>Medications are given in front of other people and not in the privacy of the person’s room or some other private location.</a:t>
            </a:r>
          </a:p>
          <a:p>
            <a:pPr marL="342900" indent="-342900" fontAlgn="base">
              <a:lnSpc>
                <a:spcPct val="100000"/>
              </a:lnSpc>
              <a:spcBef>
                <a:spcPts val="600"/>
              </a:spcBef>
              <a:spcAft>
                <a:spcPts val="600"/>
              </a:spcAft>
              <a:buClr>
                <a:srgbClr val="821C35"/>
              </a:buClr>
              <a:buSzPct val="85000"/>
              <a:buFont typeface="Arial" panose="020B0604020202020204" pitchFamily="34" charset="0"/>
              <a:buChar char="•"/>
              <a:defRPr/>
            </a:pPr>
            <a:r>
              <a:rPr lang="en-US" sz="2200" dirty="0">
                <a:cs typeface="Times New Roman" panose="02020603050405020304" pitchFamily="18" charset="0"/>
              </a:rPr>
              <a:t>A person’s medical </a:t>
            </a:r>
            <a:r>
              <a:rPr lang="en-US" sz="2200" dirty="0" smtClean="0">
                <a:cs typeface="Times New Roman" panose="02020603050405020304" pitchFamily="18" charset="0"/>
              </a:rPr>
              <a:t>record </a:t>
            </a:r>
            <a:r>
              <a:rPr lang="en-US" sz="2200" dirty="0">
                <a:cs typeface="Times New Roman" panose="02020603050405020304" pitchFamily="18" charset="0"/>
              </a:rPr>
              <a:t>is not kept in a secure location and is accessible to anyone who wanders by</a:t>
            </a:r>
            <a:r>
              <a:rPr lang="en-US" sz="2200" dirty="0" smtClean="0">
                <a:cs typeface="Times New Roman" panose="02020603050405020304" pitchFamily="18" charset="0"/>
              </a:rPr>
              <a:t>.</a:t>
            </a:r>
            <a:endParaRPr lang="en-US" sz="2200" dirty="0">
              <a:cs typeface="Times New Roman" panose="02020603050405020304" pitchFamily="18" charset="0"/>
            </a:endParaRPr>
          </a:p>
        </p:txBody>
      </p:sp>
    </p:spTree>
    <p:extLst>
      <p:ext uri="{BB962C8B-B14F-4D97-AF65-F5344CB8AC3E}">
        <p14:creationId xmlns:p14="http://schemas.microsoft.com/office/powerpoint/2010/main" val="1363489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81050" y="1514475"/>
            <a:ext cx="7315200" cy="5067300"/>
          </a:xfrm>
        </p:spPr>
        <p:txBody>
          <a:bodyPr/>
          <a:lstStyle/>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Be familiar with the rights of the people you support</a:t>
            </a:r>
          </a:p>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Know your responsibility in protecting those rights and supporting the person in understanding rights</a:t>
            </a:r>
          </a:p>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Support the person in showing responsibility for the right</a:t>
            </a:r>
          </a:p>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Recognize abuse, neglect and exploitation</a:t>
            </a:r>
          </a:p>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Report abuse, neglect and exploitation as Serious Reportable Incidents</a:t>
            </a:r>
          </a:p>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Recognize rights violations</a:t>
            </a:r>
          </a:p>
          <a:p>
            <a:pPr marL="800100" lvl="1" indent="-342900" fontAlgn="base">
              <a:lnSpc>
                <a:spcPct val="100000"/>
              </a:lnSpc>
              <a:spcAft>
                <a:spcPts val="1800"/>
              </a:spcAft>
              <a:buClr>
                <a:srgbClr val="821C35"/>
              </a:buClr>
              <a:buSzPct val="85000"/>
              <a:buFont typeface="Arial" panose="020B0604020202020204" pitchFamily="34" charset="0"/>
              <a:buChar char="•"/>
            </a:pPr>
            <a:r>
              <a:rPr lang="en-US" altLang="en-US" sz="2000" dirty="0">
                <a:latin typeface="Gill Sans Std Light"/>
              </a:rPr>
              <a:t>Report rights violations as grievances/complaints</a:t>
            </a:r>
          </a:p>
          <a:p>
            <a:endParaRPr lang="en-US" dirty="0"/>
          </a:p>
        </p:txBody>
      </p:sp>
      <p:sp>
        <p:nvSpPr>
          <p:cNvPr id="3" name="Title 2"/>
          <p:cNvSpPr>
            <a:spLocks noGrp="1"/>
          </p:cNvSpPr>
          <p:nvPr>
            <p:ph type="title"/>
          </p:nvPr>
        </p:nvSpPr>
        <p:spPr>
          <a:xfrm>
            <a:off x="1352550" y="762000"/>
            <a:ext cx="6038850" cy="590550"/>
          </a:xfrm>
        </p:spPr>
        <p:txBody>
          <a:bodyPr/>
          <a:lstStyle/>
          <a:p>
            <a:pPr algn="ctr"/>
            <a:r>
              <a:rPr lang="en-US" sz="4000" dirty="0"/>
              <a:t>SUMMARY</a:t>
            </a:r>
          </a:p>
        </p:txBody>
      </p:sp>
    </p:spTree>
    <p:extLst>
      <p:ext uri="{BB962C8B-B14F-4D97-AF65-F5344CB8AC3E}">
        <p14:creationId xmlns:p14="http://schemas.microsoft.com/office/powerpoint/2010/main" val="82980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61976" y="762000"/>
            <a:ext cx="7391400" cy="885825"/>
          </a:xfrm>
        </p:spPr>
        <p:txBody>
          <a:bodyPr/>
          <a:lstStyle/>
          <a:p>
            <a:pPr algn="ctr"/>
            <a:r>
              <a:rPr lang="en-US" sz="4000" dirty="0"/>
              <a:t>Human Rights - Important Terms</a:t>
            </a:r>
          </a:p>
        </p:txBody>
      </p:sp>
      <p:sp>
        <p:nvSpPr>
          <p:cNvPr id="22" name="Content Placeholder 21"/>
          <p:cNvSpPr>
            <a:spLocks noGrp="1"/>
          </p:cNvSpPr>
          <p:nvPr>
            <p:ph type="subTitle" idx="1"/>
          </p:nvPr>
        </p:nvSpPr>
        <p:spPr>
          <a:xfrm>
            <a:off x="914400" y="2362200"/>
            <a:ext cx="7315200" cy="3162300"/>
          </a:xfrm>
        </p:spPr>
        <p:txBody>
          <a:bodyPr/>
          <a:lstStyle/>
          <a:p>
            <a:pPr marL="457200" indent="-457200">
              <a:lnSpc>
                <a:spcPts val="2400"/>
              </a:lnSpc>
              <a:buClr>
                <a:srgbClr val="821C35"/>
              </a:buClr>
              <a:buFont typeface="Arial" panose="020B0604020202020204" pitchFamily="34" charset="0"/>
              <a:buChar char="•"/>
            </a:pPr>
            <a:r>
              <a:rPr lang="en-US" sz="2400" dirty="0">
                <a:solidFill>
                  <a:schemeClr val="tx1"/>
                </a:solidFill>
                <a:latin typeface="Gill Sans Std Light"/>
                <a:cs typeface="Times New Roman" panose="02020603050405020304" pitchFamily="18" charset="0"/>
              </a:rPr>
              <a:t>RESPECT for the </a:t>
            </a:r>
            <a:r>
              <a:rPr lang="en-US" sz="2400" dirty="0" smtClean="0">
                <a:solidFill>
                  <a:schemeClr val="tx1"/>
                </a:solidFill>
                <a:latin typeface="Gill Sans Std Light"/>
                <a:cs typeface="Times New Roman" panose="02020603050405020304" pitchFamily="18" charset="0"/>
              </a:rPr>
              <a:t>person</a:t>
            </a:r>
            <a:endParaRPr lang="en-US" sz="2400" dirty="0">
              <a:solidFill>
                <a:schemeClr val="tx1"/>
              </a:solidFill>
              <a:latin typeface="Gill Sans Std Light"/>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r>
              <a:rPr lang="en-US" sz="2400" dirty="0">
                <a:solidFill>
                  <a:schemeClr val="tx1"/>
                </a:solidFill>
                <a:latin typeface="Gill Sans Std Light"/>
                <a:cs typeface="Times New Roman" panose="02020603050405020304" pitchFamily="18" charset="0"/>
              </a:rPr>
              <a:t>LIBERTY- right to do as one pleases</a:t>
            </a:r>
          </a:p>
          <a:p>
            <a:pPr marL="457200" indent="-457200">
              <a:lnSpc>
                <a:spcPts val="2400"/>
              </a:lnSpc>
              <a:buClr>
                <a:srgbClr val="821C35"/>
              </a:buClr>
              <a:buFont typeface="Arial" panose="020B0604020202020204" pitchFamily="34" charset="0"/>
              <a:buChar char="•"/>
            </a:pPr>
            <a:r>
              <a:rPr lang="en-US" sz="2400" dirty="0">
                <a:solidFill>
                  <a:schemeClr val="tx1"/>
                </a:solidFill>
                <a:latin typeface="Gill Sans Std Light"/>
                <a:cs typeface="Times New Roman" panose="02020603050405020304" pitchFamily="18" charset="0"/>
              </a:rPr>
              <a:t>SELF DETERMINATION- the process by which </a:t>
            </a:r>
            <a:r>
              <a:rPr lang="en-US" sz="2400" dirty="0" smtClean="0">
                <a:solidFill>
                  <a:schemeClr val="tx1"/>
                </a:solidFill>
                <a:latin typeface="Gill Sans Std Light"/>
                <a:cs typeface="Times New Roman" panose="02020603050405020304" pitchFamily="18" charset="0"/>
              </a:rPr>
              <a:t>people control their life</a:t>
            </a:r>
            <a:endParaRPr lang="en-US" sz="2400" dirty="0">
              <a:solidFill>
                <a:schemeClr val="tx1"/>
              </a:solidFill>
              <a:latin typeface="Gill Sans Std Light"/>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r>
              <a:rPr lang="en-US" sz="2400" dirty="0">
                <a:solidFill>
                  <a:schemeClr val="tx1"/>
                </a:solidFill>
                <a:latin typeface="Gill Sans Std Light"/>
                <a:cs typeface="Times New Roman" panose="02020603050405020304" pitchFamily="18" charset="0"/>
              </a:rPr>
              <a:t>INCLUSION- right to be part of a community</a:t>
            </a:r>
          </a:p>
          <a:p>
            <a:pPr marL="457200" indent="-457200">
              <a:lnSpc>
                <a:spcPts val="2400"/>
              </a:lnSpc>
              <a:buClr>
                <a:srgbClr val="821C35"/>
              </a:buClr>
              <a:buFont typeface="Arial" panose="020B0604020202020204" pitchFamily="34" charset="0"/>
              <a:buChar char="•"/>
            </a:pPr>
            <a:r>
              <a:rPr lang="en-US" sz="2400" dirty="0">
                <a:solidFill>
                  <a:schemeClr val="tx1"/>
                </a:solidFill>
                <a:latin typeface="Gill Sans Std Light"/>
                <a:cs typeface="Times New Roman" panose="02020603050405020304" pitchFamily="18" charset="0"/>
              </a:rPr>
              <a:t>PRIVACY – away from observation or company </a:t>
            </a:r>
          </a:p>
          <a:p>
            <a:pPr marL="457200" indent="-457200">
              <a:lnSpc>
                <a:spcPts val="2400"/>
              </a:lnSpc>
              <a:buClr>
                <a:srgbClr val="821C35"/>
              </a:buClr>
              <a:buFont typeface="Arial" panose="020B0604020202020204" pitchFamily="34" charset="0"/>
              <a:buChar char="•"/>
            </a:pPr>
            <a:r>
              <a:rPr lang="en-US" sz="2400" dirty="0">
                <a:solidFill>
                  <a:schemeClr val="tx1"/>
                </a:solidFill>
                <a:latin typeface="Gill Sans Std Light"/>
                <a:cs typeface="Times New Roman" panose="02020603050405020304" pitchFamily="18" charset="0"/>
              </a:rPr>
              <a:t>EQUALITY – treatment of all people in the same way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
          </p:nvPr>
        </p:nvSpPr>
        <p:spPr/>
        <p:txBody>
          <a:bodyPr/>
          <a:lstStyle/>
          <a:p>
            <a:endParaRPr lang="en-US" sz="1800" dirty="0">
              <a:solidFill>
                <a:schemeClr val="tx1"/>
              </a:solidFill>
              <a:latin typeface="Gill Sans Std Light"/>
              <a:cs typeface="+mn-cs"/>
            </a:endParaRPr>
          </a:p>
          <a:p>
            <a:pPr algn="ctr"/>
            <a:r>
              <a:rPr lang="en-US" dirty="0" smtClean="0"/>
              <a:t>Rights</a:t>
            </a:r>
            <a:endParaRPr lang="en-US" dirty="0"/>
          </a:p>
        </p:txBody>
      </p:sp>
      <p:sp>
        <p:nvSpPr>
          <p:cNvPr id="3" name="Content Placeholder 2"/>
          <p:cNvSpPr>
            <a:spLocks noGrp="1"/>
          </p:cNvSpPr>
          <p:nvPr>
            <p:ph sz="half" idx="2"/>
          </p:nvPr>
        </p:nvSpPr>
        <p:spPr/>
        <p:txBody>
          <a:bodyPr/>
          <a:lstStyle/>
          <a:p>
            <a:r>
              <a:rPr lang="en-US" sz="1800" dirty="0">
                <a:latin typeface="Times New Roman" panose="02020603050405020304" pitchFamily="18" charset="0"/>
                <a:cs typeface="Times New Roman" panose="02020603050405020304" pitchFamily="18" charset="0"/>
              </a:rPr>
              <a:t>Fundamental Rights are specifically guaranteed by our Constitution, federal and state laws.</a:t>
            </a:r>
          </a:p>
          <a:p>
            <a:r>
              <a:rPr lang="en-US" sz="1800" dirty="0">
                <a:latin typeface="Times New Roman" panose="02020603050405020304" pitchFamily="18" charset="0"/>
                <a:cs typeface="Times New Roman" panose="02020603050405020304" pitchFamily="18" charset="0"/>
              </a:rPr>
              <a:t>However, people with disabilities have been historically denied rights.</a:t>
            </a:r>
          </a:p>
          <a:p>
            <a:r>
              <a:rPr lang="en-US" sz="1800" dirty="0">
                <a:latin typeface="Times New Roman" panose="02020603050405020304" pitchFamily="18" charset="0"/>
                <a:cs typeface="Times New Roman" panose="02020603050405020304" pitchFamily="18" charset="0"/>
              </a:rPr>
              <a:t>Since the 1970’s federal laws have been passed </a:t>
            </a:r>
            <a:r>
              <a:rPr lang="en-US" sz="1800" b="1" u="sng" dirty="0">
                <a:latin typeface="Times New Roman" panose="02020603050405020304" pitchFamily="18" charset="0"/>
                <a:cs typeface="Times New Roman" panose="02020603050405020304" pitchFamily="18" charset="0"/>
              </a:rPr>
              <a:t>specifically </a:t>
            </a:r>
            <a:r>
              <a:rPr lang="en-US" sz="1800" dirty="0">
                <a:latin typeface="Times New Roman" panose="02020603050405020304" pitchFamily="18" charset="0"/>
                <a:cs typeface="Times New Roman" panose="02020603050405020304" pitchFamily="18" charset="0"/>
              </a:rPr>
              <a:t>to protect this population’s </a:t>
            </a:r>
            <a:r>
              <a:rPr lang="en-US" sz="1800" dirty="0" smtClean="0">
                <a:latin typeface="Times New Roman" panose="02020603050405020304" pitchFamily="18" charset="0"/>
                <a:cs typeface="Times New Roman" panose="02020603050405020304" pitchFamily="18" charset="0"/>
              </a:rPr>
              <a:t>rights.</a:t>
            </a:r>
            <a:endParaRPr lang="en-US" sz="1800" dirty="0">
              <a:latin typeface="Times New Roman" panose="02020603050405020304" pitchFamily="18" charset="0"/>
              <a:cs typeface="Times New Roman" panose="02020603050405020304" pitchFamily="18" charset="0"/>
            </a:endParaRPr>
          </a:p>
          <a:p>
            <a:endParaRPr lang="en-US" dirty="0"/>
          </a:p>
        </p:txBody>
      </p:sp>
      <p:sp>
        <p:nvSpPr>
          <p:cNvPr id="6" name="Text Placeholder 5"/>
          <p:cNvSpPr>
            <a:spLocks noGrp="1"/>
          </p:cNvSpPr>
          <p:nvPr>
            <p:ph type="body" sz="quarter" idx="3"/>
          </p:nvPr>
        </p:nvSpPr>
        <p:spPr/>
        <p:txBody>
          <a:bodyPr/>
          <a:lstStyle/>
          <a:p>
            <a:pPr algn="ctr"/>
            <a:r>
              <a:rPr lang="en-US" dirty="0" smtClean="0"/>
              <a:t>Responsibilities</a:t>
            </a:r>
            <a:endParaRPr lang="en-US" dirty="0"/>
          </a:p>
        </p:txBody>
      </p:sp>
      <p:sp>
        <p:nvSpPr>
          <p:cNvPr id="7" name="Content Placeholder 6"/>
          <p:cNvSpPr>
            <a:spLocks noGrp="1"/>
          </p:cNvSpPr>
          <p:nvPr>
            <p:ph sz="quarter" idx="4"/>
          </p:nvPr>
        </p:nvSpPr>
        <p:spPr/>
        <p:txBody>
          <a:bodyPr/>
          <a:lstStyle/>
          <a:p>
            <a:r>
              <a:rPr lang="en-US" sz="1800" dirty="0">
                <a:latin typeface="Times New Roman" panose="02020603050405020304" pitchFamily="18" charset="0"/>
                <a:cs typeface="Times New Roman" panose="02020603050405020304" pitchFamily="18" charset="0"/>
              </a:rPr>
              <a:t>It is the responsibility of staff to help people understand their rights and support them in exercising these rights. </a:t>
            </a:r>
          </a:p>
          <a:p>
            <a:r>
              <a:rPr lang="en-US" sz="1800" dirty="0">
                <a:latin typeface="Times New Roman" panose="02020603050405020304" pitchFamily="18" charset="0"/>
                <a:cs typeface="Times New Roman" panose="02020603050405020304" pitchFamily="18" charset="0"/>
              </a:rPr>
              <a:t>It is the responsibility of the person to exercise </a:t>
            </a:r>
            <a:r>
              <a:rPr lang="en-US" sz="1800" dirty="0" smtClean="0">
                <a:latin typeface="Times New Roman" panose="02020603050405020304" pitchFamily="18" charset="0"/>
                <a:cs typeface="Times New Roman" panose="02020603050405020304" pitchFamily="18" charset="0"/>
              </a:rPr>
              <a:t>rights </a:t>
            </a:r>
            <a:r>
              <a:rPr lang="en-US" sz="1800" dirty="0">
                <a:latin typeface="Times New Roman" panose="02020603050405020304" pitchFamily="18" charset="0"/>
                <a:cs typeface="Times New Roman" panose="02020603050405020304" pitchFamily="18" charset="0"/>
              </a:rPr>
              <a:t>and </a:t>
            </a:r>
            <a:r>
              <a:rPr lang="en-US" sz="1800" dirty="0" smtClean="0">
                <a:latin typeface="Times New Roman" panose="02020603050405020304" pitchFamily="18" charset="0"/>
                <a:cs typeface="Times New Roman" panose="02020603050405020304" pitchFamily="18" charset="0"/>
              </a:rPr>
              <a:t>understand responsibilities </a:t>
            </a:r>
            <a:r>
              <a:rPr lang="en-US" sz="1800" dirty="0">
                <a:latin typeface="Times New Roman" panose="02020603050405020304" pitchFamily="18" charset="0"/>
                <a:cs typeface="Times New Roman" panose="02020603050405020304" pitchFamily="18" charset="0"/>
              </a:rPr>
              <a:t>related to each right.</a:t>
            </a:r>
          </a:p>
          <a:p>
            <a:endParaRPr lang="en-US" dirty="0"/>
          </a:p>
        </p:txBody>
      </p:sp>
      <p:sp>
        <p:nvSpPr>
          <p:cNvPr id="2" name="Title 1"/>
          <p:cNvSpPr>
            <a:spLocks noGrp="1"/>
          </p:cNvSpPr>
          <p:nvPr>
            <p:ph type="title"/>
          </p:nvPr>
        </p:nvSpPr>
        <p:spPr>
          <a:xfrm>
            <a:off x="914400" y="762000"/>
            <a:ext cx="7315200" cy="676275"/>
          </a:xfrm>
        </p:spPr>
        <p:txBody>
          <a:bodyPr/>
          <a:lstStyle/>
          <a:p>
            <a:pPr algn="ctr">
              <a:spcBef>
                <a:spcPct val="20000"/>
              </a:spcBef>
            </a:pPr>
            <a:r>
              <a:rPr lang="en-US" sz="4000" dirty="0"/>
              <a:t>Rights and Responsibility</a:t>
            </a:r>
            <a:r>
              <a:rPr lang="en-US" dirty="0"/>
              <a:t/>
            </a:r>
            <a:br>
              <a:rPr lang="en-US" dirty="0"/>
            </a:br>
            <a:r>
              <a:rPr lang="en-US" sz="2800" dirty="0">
                <a:solidFill>
                  <a:srgbClr val="011F4F"/>
                </a:solidFill>
                <a:latin typeface="Gill Sans Std Bold"/>
                <a:ea typeface="+mn-ea"/>
                <a:cs typeface="Gill Sans Std Bold"/>
              </a:rPr>
              <a:t/>
            </a:r>
            <a:br>
              <a:rPr lang="en-US" sz="2800" dirty="0">
                <a:solidFill>
                  <a:srgbClr val="011F4F"/>
                </a:solidFill>
                <a:latin typeface="Gill Sans Std Bold"/>
                <a:ea typeface="+mn-ea"/>
                <a:cs typeface="Gill Sans Std Bold"/>
              </a:rPr>
            </a:br>
            <a:endParaRPr lang="en-US" sz="2800" dirty="0">
              <a:solidFill>
                <a:srgbClr val="011F4F"/>
              </a:solidFill>
              <a:latin typeface="Gill Sans Std Bold"/>
              <a:ea typeface="+mn-ea"/>
              <a:cs typeface="Gill Sans Std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half" idx="2"/>
          </p:nvPr>
        </p:nvSpPr>
        <p:spPr>
          <a:xfrm>
            <a:off x="723900" y="2085975"/>
            <a:ext cx="7315200" cy="3200400"/>
          </a:xfrm>
        </p:spPr>
        <p:txBody>
          <a:bodyPr/>
          <a:lstStyle/>
          <a:p>
            <a:pPr marL="342900" indent="-342900">
              <a:buClr>
                <a:srgbClr val="821C35"/>
              </a:buClr>
              <a:buFont typeface="Arial" panose="020B0604020202020204" pitchFamily="34" charset="0"/>
              <a:buChar char="•"/>
            </a:pPr>
            <a:r>
              <a:rPr lang="en-US" sz="2400" dirty="0" smtClean="0">
                <a:cs typeface="Times New Roman" panose="02020603050405020304" pitchFamily="18" charset="0"/>
              </a:rPr>
              <a:t>Right </a:t>
            </a:r>
            <a:r>
              <a:rPr lang="en-US" sz="2400" dirty="0">
                <a:cs typeface="Times New Roman" panose="02020603050405020304" pitchFamily="18" charset="0"/>
              </a:rPr>
              <a:t>to be treated with dignity, courtesy, and </a:t>
            </a:r>
            <a:r>
              <a:rPr lang="en-US" sz="2400" dirty="0" smtClean="0">
                <a:cs typeface="Times New Roman" panose="02020603050405020304" pitchFamily="18" charset="0"/>
              </a:rPr>
              <a:t>respect.</a:t>
            </a:r>
          </a:p>
          <a:p>
            <a:pPr marL="342900" indent="-342900">
              <a:buClr>
                <a:srgbClr val="821C35"/>
              </a:buClr>
              <a:buFont typeface="Arial" panose="020B0604020202020204" pitchFamily="34" charset="0"/>
              <a:buChar char="•"/>
            </a:pPr>
            <a:r>
              <a:rPr lang="en-US" sz="2400" dirty="0" smtClean="0">
                <a:cs typeface="Times New Roman" panose="02020603050405020304" pitchFamily="18" charset="0"/>
              </a:rPr>
              <a:t>Right </a:t>
            </a:r>
            <a:r>
              <a:rPr lang="en-US" sz="2400" dirty="0">
                <a:cs typeface="Times New Roman" panose="02020603050405020304" pitchFamily="18" charset="0"/>
              </a:rPr>
              <a:t>to live in a safe environment and be free from abuse, neglect, and </a:t>
            </a:r>
            <a:r>
              <a:rPr lang="en-US" sz="2400" dirty="0" smtClean="0">
                <a:cs typeface="Times New Roman" panose="02020603050405020304" pitchFamily="18" charset="0"/>
              </a:rPr>
              <a:t>exploitation.</a:t>
            </a:r>
          </a:p>
          <a:p>
            <a:pPr marL="342900" indent="-342900">
              <a:buClr>
                <a:srgbClr val="821C35"/>
              </a:buClr>
              <a:buFont typeface="Arial" panose="020B0604020202020204" pitchFamily="34" charset="0"/>
              <a:buChar char="•"/>
            </a:pPr>
            <a:r>
              <a:rPr lang="en-US" sz="2400" dirty="0" smtClean="0">
                <a:cs typeface="Times New Roman" panose="02020603050405020304" pitchFamily="18" charset="0"/>
              </a:rPr>
              <a:t>Right </a:t>
            </a:r>
            <a:r>
              <a:rPr lang="en-US" sz="2400" dirty="0">
                <a:cs typeface="Times New Roman" panose="02020603050405020304" pitchFamily="18" charset="0"/>
              </a:rPr>
              <a:t>to have one’s religion, culture, ethnicity, and identity respected. </a:t>
            </a:r>
          </a:p>
          <a:p>
            <a:endParaRPr lang="en-US" sz="2400" dirty="0"/>
          </a:p>
          <a:p>
            <a:r>
              <a:rPr lang="en-US" sz="2400" dirty="0" smtClean="0"/>
              <a:t>Remember your values may conflict with the person’s values. How would you deal with that?</a:t>
            </a:r>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
        <p:nvSpPr>
          <p:cNvPr id="21" name="Title 20"/>
          <p:cNvSpPr>
            <a:spLocks noGrp="1"/>
          </p:cNvSpPr>
          <p:nvPr>
            <p:ph type="title"/>
          </p:nvPr>
        </p:nvSpPr>
        <p:spPr>
          <a:xfrm>
            <a:off x="381000" y="762000"/>
            <a:ext cx="7496175" cy="695325"/>
          </a:xfrm>
        </p:spPr>
        <p:txBody>
          <a:bodyPr/>
          <a:lstStyle/>
          <a:p>
            <a:pPr algn="ctr"/>
            <a:r>
              <a:rPr lang="en-US" sz="4000" dirty="0"/>
              <a:t>Rights - Respect for the Person</a:t>
            </a:r>
            <a:br>
              <a:rPr lang="en-US" sz="4000" dirty="0"/>
            </a:br>
            <a:endParaRPr lang="en-US" sz="4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592" y="5201264"/>
            <a:ext cx="1365508" cy="131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half" idx="1"/>
          </p:nvPr>
        </p:nvSpPr>
        <p:spPr>
          <a:xfrm>
            <a:off x="266700" y="2125717"/>
            <a:ext cx="8377570" cy="3830326"/>
          </a:xfrm>
        </p:spPr>
        <p:txBody>
          <a:bodyPr/>
          <a:lstStyle/>
          <a:p>
            <a:pPr marL="800100" lvl="1" indent="-342900">
              <a:spcAft>
                <a:spcPts val="2400"/>
              </a:spcAft>
              <a:buFont typeface="Arial" panose="020B0604020202020204" pitchFamily="34" charset="0"/>
              <a:buChar char="•"/>
            </a:pPr>
            <a:r>
              <a:rPr lang="en-US" sz="1800" dirty="0" smtClean="0"/>
              <a:t>People </a:t>
            </a:r>
            <a:r>
              <a:rPr lang="en-US" sz="1800" dirty="0"/>
              <a:t>live in homes that reflect their values.</a:t>
            </a:r>
          </a:p>
          <a:p>
            <a:pPr marL="800100" lvl="1" indent="-342900">
              <a:spcAft>
                <a:spcPts val="2400"/>
              </a:spcAft>
              <a:buFont typeface="Arial" panose="020B0604020202020204" pitchFamily="34" charset="0"/>
              <a:buChar char="•"/>
            </a:pPr>
            <a:r>
              <a:rPr lang="en-US" sz="1800" dirty="0"/>
              <a:t>People are spoken to in a respectful manner and called by their name of choice.</a:t>
            </a:r>
          </a:p>
          <a:p>
            <a:pPr marL="800100" lvl="1" indent="-342900">
              <a:spcAft>
                <a:spcPts val="2400"/>
              </a:spcAft>
              <a:buFont typeface="Arial" panose="020B0604020202020204" pitchFamily="34" charset="0"/>
              <a:buChar char="•"/>
            </a:pPr>
            <a:r>
              <a:rPr lang="en-US" sz="1800" dirty="0"/>
              <a:t>People have access to clothing that is age appropriate. People are supported to participate in the religion of </a:t>
            </a:r>
            <a:r>
              <a:rPr lang="en-US" sz="1800" u="sng" dirty="0"/>
              <a:t>their</a:t>
            </a:r>
            <a:r>
              <a:rPr lang="en-US" sz="1800" dirty="0"/>
              <a:t> choice…or not participate in religion.</a:t>
            </a:r>
          </a:p>
          <a:p>
            <a:pPr marL="800100" lvl="1" indent="-342900">
              <a:spcAft>
                <a:spcPts val="2400"/>
              </a:spcAft>
              <a:buFont typeface="Arial" panose="020B0604020202020204" pitchFamily="34" charset="0"/>
              <a:buChar char="•"/>
            </a:pPr>
            <a:r>
              <a:rPr lang="en-US" sz="1800" dirty="0"/>
              <a:t>People are described in terms of their abilities, not their disabilities.</a:t>
            </a:r>
          </a:p>
          <a:p>
            <a:pPr marL="800100" lvl="1" indent="-342900">
              <a:spcAft>
                <a:spcPts val="2400"/>
              </a:spcAft>
              <a:buFont typeface="Arial" panose="020B0604020202020204" pitchFamily="34" charset="0"/>
              <a:buChar char="•"/>
            </a:pPr>
            <a:r>
              <a:rPr lang="en-US" sz="1800" dirty="0"/>
              <a:t>People  celebrate their cultural holidays and eat their cultural food.</a:t>
            </a:r>
          </a:p>
          <a:p>
            <a:pPr marL="800100" lvl="1" indent="-342900">
              <a:spcAft>
                <a:spcPts val="2400"/>
              </a:spcAft>
              <a:buFont typeface="Arial" panose="020B0604020202020204" pitchFamily="34" charset="0"/>
              <a:buChar char="•"/>
            </a:pPr>
            <a:endParaRPr lang="en-US" sz="1800" dirty="0"/>
          </a:p>
          <a:p>
            <a:endParaRPr lang="en-US" dirty="0"/>
          </a:p>
        </p:txBody>
      </p:sp>
      <p:sp>
        <p:nvSpPr>
          <p:cNvPr id="7" name="Title 6"/>
          <p:cNvSpPr>
            <a:spLocks noGrp="1"/>
          </p:cNvSpPr>
          <p:nvPr>
            <p:ph type="title"/>
          </p:nvPr>
        </p:nvSpPr>
        <p:spPr>
          <a:xfrm>
            <a:off x="457200" y="747823"/>
            <a:ext cx="7315200" cy="1143000"/>
          </a:xfrm>
        </p:spPr>
        <p:txBody>
          <a:bodyPr/>
          <a:lstStyle/>
          <a:p>
            <a:pPr algn="ctr"/>
            <a:r>
              <a:rPr lang="en-US" sz="4000" dirty="0"/>
              <a:t>What might Respect look like?</a:t>
            </a:r>
          </a:p>
        </p:txBody>
      </p:sp>
      <p:pic>
        <p:nvPicPr>
          <p:cNvPr id="2" name="RESPEC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9470" y="1675410"/>
            <a:ext cx="609600" cy="609600"/>
          </a:xfrm>
          <a:prstGeom prst="rect">
            <a:avLst/>
          </a:prstGeom>
        </p:spPr>
      </p:pic>
    </p:spTree>
    <p:extLst>
      <p:ext uri="{BB962C8B-B14F-4D97-AF65-F5344CB8AC3E}">
        <p14:creationId xmlns:p14="http://schemas.microsoft.com/office/powerpoint/2010/main" val="37611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p:txBody>
          <a:bodyPr/>
          <a:lstStyle/>
          <a:p>
            <a:endParaRPr lang="en-US" dirty="0" smtClean="0"/>
          </a:p>
          <a:p>
            <a:pPr algn="ctr"/>
            <a:r>
              <a:rPr lang="en-US" dirty="0" smtClean="0"/>
              <a:t>Right </a:t>
            </a:r>
            <a:r>
              <a:rPr lang="en-US" dirty="0"/>
              <a:t>of the Person </a:t>
            </a:r>
          </a:p>
        </p:txBody>
      </p:sp>
      <p:sp>
        <p:nvSpPr>
          <p:cNvPr id="4" name="Subtitle 3"/>
          <p:cNvSpPr>
            <a:spLocks noGrp="1"/>
          </p:cNvSpPr>
          <p:nvPr>
            <p:ph sz="half" idx="2"/>
          </p:nvPr>
        </p:nvSpPr>
        <p:spPr>
          <a:xfrm>
            <a:off x="914400" y="3190875"/>
            <a:ext cx="3582988" cy="3143250"/>
          </a:xfrm>
        </p:spPr>
        <p:txBody>
          <a:bodyPr/>
          <a:lstStyle/>
          <a:p>
            <a:pPr>
              <a:spcBef>
                <a:spcPts val="600"/>
              </a:spcBef>
              <a:spcAft>
                <a:spcPts val="1800"/>
              </a:spcAft>
            </a:pPr>
            <a:r>
              <a:rPr lang="en-US" sz="1800" dirty="0" smtClean="0">
                <a:latin typeface="Times New Roman" panose="02020603050405020304" pitchFamily="18" charset="0"/>
                <a:cs typeface="Times New Roman" panose="02020603050405020304" pitchFamily="18" charset="0"/>
              </a:rPr>
              <a:t>Right </a:t>
            </a:r>
            <a:r>
              <a:rPr lang="en-US" sz="1800" dirty="0">
                <a:latin typeface="Times New Roman" panose="02020603050405020304" pitchFamily="18" charset="0"/>
                <a:cs typeface="Times New Roman" panose="02020603050405020304" pitchFamily="18" charset="0"/>
              </a:rPr>
              <a:t>to be treated with dignity, courtesy, and respect</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spcBef>
                <a:spcPts val="600"/>
              </a:spcBef>
              <a:spcAft>
                <a:spcPts val="1800"/>
              </a:spcAft>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spcBef>
                <a:spcPts val="600"/>
              </a:spcBef>
              <a:spcAft>
                <a:spcPts val="1800"/>
              </a:spcAft>
            </a:pPr>
            <a:r>
              <a:rPr lang="en-US" sz="1800" dirty="0">
                <a:latin typeface="Times New Roman" panose="02020603050405020304" pitchFamily="18" charset="0"/>
                <a:cs typeface="Times New Roman" panose="02020603050405020304" pitchFamily="18" charset="0"/>
              </a:rPr>
              <a:t>Right to have one’s religion, culture, ethnicity, and identity respected. </a:t>
            </a:r>
          </a:p>
        </p:txBody>
      </p:sp>
      <p:sp>
        <p:nvSpPr>
          <p:cNvPr id="7" name="Text Placeholder 6"/>
          <p:cNvSpPr>
            <a:spLocks noGrp="1"/>
          </p:cNvSpPr>
          <p:nvPr>
            <p:ph type="body" sz="quarter" idx="3"/>
          </p:nvPr>
        </p:nvSpPr>
        <p:spPr>
          <a:xfrm>
            <a:off x="4645025" y="2225962"/>
            <a:ext cx="3584575" cy="964913"/>
          </a:xfrm>
        </p:spPr>
        <p:txBody>
          <a:bodyPr/>
          <a:lstStyle/>
          <a:p>
            <a:pPr algn="ctr"/>
            <a:r>
              <a:rPr lang="en-US" dirty="0"/>
              <a:t>Responsibility of the Person</a:t>
            </a:r>
          </a:p>
        </p:txBody>
      </p:sp>
      <p:sp>
        <p:nvSpPr>
          <p:cNvPr id="8" name="Content Placeholder 7"/>
          <p:cNvSpPr>
            <a:spLocks noGrp="1"/>
          </p:cNvSpPr>
          <p:nvPr>
            <p:ph sz="quarter" idx="4"/>
          </p:nvPr>
        </p:nvSpPr>
        <p:spPr>
          <a:xfrm>
            <a:off x="4645025" y="3190875"/>
            <a:ext cx="3584575" cy="2935287"/>
          </a:xfrm>
        </p:spPr>
        <p:txBody>
          <a:bodyPr/>
          <a:lstStyle/>
          <a:p>
            <a:pPr>
              <a:spcBef>
                <a:spcPts val="600"/>
              </a:spcBef>
              <a:spcAft>
                <a:spcPts val="1800"/>
              </a:spcAft>
            </a:pPr>
            <a:r>
              <a:rPr lang="en-US" sz="1800" dirty="0">
                <a:latin typeface="Times New Roman" panose="02020603050405020304" pitchFamily="18" charset="0"/>
                <a:cs typeface="Times New Roman" panose="02020603050405020304" pitchFamily="18" charset="0"/>
              </a:rPr>
              <a:t>Be courteous to others and treat them with respect.</a:t>
            </a:r>
          </a:p>
          <a:p>
            <a:pPr>
              <a:spcBef>
                <a:spcPts val="600"/>
              </a:spcBef>
              <a:spcAft>
                <a:spcPts val="1800"/>
              </a:spcAft>
            </a:pPr>
            <a:r>
              <a:rPr lang="en-US" sz="1800" dirty="0">
                <a:latin typeface="Times New Roman" panose="02020603050405020304" pitchFamily="18" charset="0"/>
                <a:cs typeface="Times New Roman" panose="02020603050405020304" pitchFamily="18" charset="0"/>
              </a:rPr>
              <a:t>Respect the rights and choices of others</a:t>
            </a:r>
            <a:r>
              <a:rPr lang="en-US" sz="1800" dirty="0" smtClean="0">
                <a:latin typeface="Times New Roman" panose="02020603050405020304" pitchFamily="18" charset="0"/>
                <a:cs typeface="Times New Roman" panose="02020603050405020304" pitchFamily="18" charset="0"/>
              </a:rPr>
              <a:t>.</a:t>
            </a:r>
          </a:p>
          <a:p>
            <a:pPr marL="0" indent="0">
              <a:spcBef>
                <a:spcPts val="600"/>
              </a:spcBef>
              <a:spcAft>
                <a:spcPts val="1800"/>
              </a:spcAft>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p>
          <a:p>
            <a:pPr>
              <a:spcBef>
                <a:spcPts val="600"/>
              </a:spcBef>
              <a:spcAft>
                <a:spcPts val="1800"/>
              </a:spcAft>
            </a:pPr>
            <a:r>
              <a:rPr lang="en-US" sz="1800" dirty="0" smtClean="0">
                <a:latin typeface="Times New Roman" panose="02020603050405020304" pitchFamily="18" charset="0"/>
                <a:cs typeface="Times New Roman" panose="02020603050405020304" pitchFamily="18" charset="0"/>
              </a:rPr>
              <a:t>What </a:t>
            </a:r>
            <a:r>
              <a:rPr lang="en-US" sz="1800" dirty="0">
                <a:latin typeface="Times New Roman" panose="02020603050405020304" pitchFamily="18" charset="0"/>
                <a:cs typeface="Times New Roman" panose="02020603050405020304" pitchFamily="18" charset="0"/>
              </a:rPr>
              <a:t>might the </a:t>
            </a:r>
            <a:r>
              <a:rPr lang="en-US" sz="1800" dirty="0">
                <a:solidFill>
                  <a:srgbClr val="FF0000"/>
                </a:solidFill>
                <a:latin typeface="Times New Roman" panose="02020603050405020304" pitchFamily="18" charset="0"/>
                <a:cs typeface="Times New Roman" panose="02020603050405020304" pitchFamily="18" charset="0"/>
              </a:rPr>
              <a:t>responsibility</a:t>
            </a:r>
            <a:r>
              <a:rPr lang="en-US" sz="1800" dirty="0">
                <a:latin typeface="Times New Roman" panose="02020603050405020304" pitchFamily="18" charset="0"/>
                <a:cs typeface="Times New Roman" panose="02020603050405020304" pitchFamily="18" charset="0"/>
              </a:rPr>
              <a:t> of one’s religion look like?</a:t>
            </a:r>
          </a:p>
          <a:p>
            <a:endParaRPr lang="en-US" dirty="0"/>
          </a:p>
        </p:txBody>
      </p:sp>
      <p:sp>
        <p:nvSpPr>
          <p:cNvPr id="6" name="Title 5"/>
          <p:cNvSpPr>
            <a:spLocks noGrp="1"/>
          </p:cNvSpPr>
          <p:nvPr>
            <p:ph type="title"/>
          </p:nvPr>
        </p:nvSpPr>
        <p:spPr>
          <a:xfrm>
            <a:off x="428625" y="762000"/>
            <a:ext cx="7515225" cy="1143000"/>
          </a:xfrm>
        </p:spPr>
        <p:txBody>
          <a:bodyPr/>
          <a:lstStyle/>
          <a:p>
            <a:pPr algn="ctr"/>
            <a:r>
              <a:rPr lang="en-US" sz="4000" dirty="0"/>
              <a:t>Right &amp; Responsibility-Respect</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2425" y="2114550"/>
            <a:ext cx="8315325" cy="4743450"/>
          </a:xfrm>
        </p:spPr>
        <p:txBody>
          <a:bodyPr/>
          <a:lstStyle/>
          <a:p>
            <a:pPr marL="0" lvl="1" defTabSz="914400">
              <a:lnSpc>
                <a:spcPct val="90000"/>
              </a:lnSpc>
              <a:spcAft>
                <a:spcPts val="2400"/>
              </a:spcAft>
              <a:buClr>
                <a:schemeClr val="accent1"/>
              </a:buClr>
            </a:pPr>
            <a:endParaRPr lang="en-US" sz="2400" dirty="0" smtClean="0">
              <a:latin typeface="Gill Sans Std Light"/>
            </a:endParaRPr>
          </a:p>
          <a:p>
            <a:pPr marL="800100" lvl="1" indent="-342900">
              <a:lnSpc>
                <a:spcPts val="2400"/>
              </a:lnSpc>
              <a:spcAft>
                <a:spcPts val="2400"/>
              </a:spcAft>
              <a:buClr>
                <a:srgbClr val="821C35"/>
              </a:buClr>
              <a:buFont typeface="Arial" panose="020B0604020202020204" pitchFamily="34" charset="0"/>
              <a:buChar char="•"/>
            </a:pPr>
            <a:r>
              <a:rPr lang="en-US" sz="2000" dirty="0">
                <a:latin typeface="Gill Sans Std Light"/>
              </a:rPr>
              <a:t>Right to make informed choices.</a:t>
            </a:r>
          </a:p>
          <a:p>
            <a:pPr marL="800100" lvl="1" indent="-342900">
              <a:lnSpc>
                <a:spcPts val="2400"/>
              </a:lnSpc>
              <a:spcAft>
                <a:spcPts val="2400"/>
              </a:spcAft>
              <a:buClr>
                <a:srgbClr val="821C35"/>
              </a:buClr>
              <a:buFont typeface="Arial" panose="020B0604020202020204" pitchFamily="34" charset="0"/>
              <a:buChar char="•"/>
            </a:pPr>
            <a:r>
              <a:rPr lang="en-US" sz="2000" dirty="0">
                <a:latin typeface="Gill Sans Std Light"/>
              </a:rPr>
              <a:t>Right to freedom of movement.</a:t>
            </a:r>
          </a:p>
          <a:p>
            <a:pPr marL="800100" lvl="1" indent="-342900">
              <a:lnSpc>
                <a:spcPts val="2400"/>
              </a:lnSpc>
              <a:spcAft>
                <a:spcPts val="2400"/>
              </a:spcAft>
              <a:buClr>
                <a:srgbClr val="821C35"/>
              </a:buClr>
              <a:buFont typeface="Arial" panose="020B0604020202020204" pitchFamily="34" charset="0"/>
              <a:buChar char="•"/>
            </a:pPr>
            <a:r>
              <a:rPr lang="en-US" sz="2000" dirty="0">
                <a:latin typeface="Gill Sans Std Light"/>
              </a:rPr>
              <a:t>Right to have relationships with, live with, and have association with people of one’s own choice.</a:t>
            </a:r>
          </a:p>
          <a:p>
            <a:pPr marL="800100" lvl="1" indent="-342900">
              <a:lnSpc>
                <a:spcPts val="2400"/>
              </a:lnSpc>
              <a:spcAft>
                <a:spcPts val="2400"/>
              </a:spcAft>
              <a:buClr>
                <a:srgbClr val="821C35"/>
              </a:buClr>
              <a:buFont typeface="Arial" panose="020B0604020202020204" pitchFamily="34" charset="0"/>
              <a:buChar char="•"/>
            </a:pPr>
            <a:r>
              <a:rPr lang="en-US" sz="2000" dirty="0">
                <a:latin typeface="Gill Sans Std Light"/>
              </a:rPr>
              <a:t>Right to take responsible risks.</a:t>
            </a:r>
          </a:p>
          <a:p>
            <a:endParaRPr lang="en-US" dirty="0"/>
          </a:p>
        </p:txBody>
      </p:sp>
      <p:sp>
        <p:nvSpPr>
          <p:cNvPr id="3" name="Title 2"/>
          <p:cNvSpPr>
            <a:spLocks noGrp="1"/>
          </p:cNvSpPr>
          <p:nvPr>
            <p:ph type="title"/>
          </p:nvPr>
        </p:nvSpPr>
        <p:spPr>
          <a:xfrm>
            <a:off x="209550" y="904875"/>
            <a:ext cx="7791450" cy="571500"/>
          </a:xfrm>
        </p:spPr>
        <p:txBody>
          <a:bodyPr/>
          <a:lstStyle/>
          <a:p>
            <a:pPr algn="ctr"/>
            <a:r>
              <a:rPr lang="en-US" sz="4000" dirty="0"/>
              <a:t>Right - Liberty</a:t>
            </a:r>
          </a:p>
        </p:txBody>
      </p:sp>
    </p:spTree>
    <p:extLst>
      <p:ext uri="{BB962C8B-B14F-4D97-AF65-F5344CB8AC3E}">
        <p14:creationId xmlns:p14="http://schemas.microsoft.com/office/powerpoint/2010/main" val="352757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1186</TotalTime>
  <Words>3601</Words>
  <Application>Microsoft Office PowerPoint</Application>
  <PresentationFormat>On-screen Show (4:3)</PresentationFormat>
  <Paragraphs>430</Paragraphs>
  <Slides>37</Slides>
  <Notes>29</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Learning Objectives</vt:lpstr>
      <vt:lpstr>People with disabilities have been denied access to:</vt:lpstr>
      <vt:lpstr>Human Rights - Important Terms</vt:lpstr>
      <vt:lpstr>Rights and Responsibility  </vt:lpstr>
      <vt:lpstr>Rights - Respect for the Person </vt:lpstr>
      <vt:lpstr>What might Respect look like?</vt:lpstr>
      <vt:lpstr>Right &amp; Responsibility-Respect </vt:lpstr>
      <vt:lpstr>Right - Liberty</vt:lpstr>
      <vt:lpstr>What might Liberty look like?</vt:lpstr>
      <vt:lpstr>Right &amp; Responsibility- Liberty</vt:lpstr>
      <vt:lpstr>Right - Self Determination</vt:lpstr>
      <vt:lpstr>What might Self Determination look like?</vt:lpstr>
      <vt:lpstr>Right &amp; Responsibility-Self Determination</vt:lpstr>
      <vt:lpstr>Right - Inclusion</vt:lpstr>
      <vt:lpstr>What might Inclusion look like?</vt:lpstr>
      <vt:lpstr>Right &amp; Responsibility- Inclusion</vt:lpstr>
      <vt:lpstr>Right - Privacy</vt:lpstr>
      <vt:lpstr>What might Privacy look like?</vt:lpstr>
      <vt:lpstr>Right &amp; Responsibility- Privacy</vt:lpstr>
      <vt:lpstr>Equality</vt:lpstr>
      <vt:lpstr>What might Equality look like?</vt:lpstr>
      <vt:lpstr>Right &amp; Responsibility- Equality</vt:lpstr>
      <vt:lpstr>Common Rights Violations</vt:lpstr>
      <vt:lpstr>Activity</vt:lpstr>
      <vt:lpstr>Recognizing Abuse, Neglect, Exploitation</vt:lpstr>
      <vt:lpstr>What is Abuse?</vt:lpstr>
      <vt:lpstr>Physical Abuse</vt:lpstr>
      <vt:lpstr>Verbal Abuse</vt:lpstr>
      <vt:lpstr>Sexual Abuse</vt:lpstr>
      <vt:lpstr>Mistreatment</vt:lpstr>
      <vt:lpstr>Neglect</vt:lpstr>
      <vt:lpstr>Exploitation</vt:lpstr>
      <vt:lpstr>Staff Responsibility   for Abuse, Neglect, Exploitation</vt:lpstr>
      <vt:lpstr>Staff Responsibility for Rights Violations</vt:lpstr>
      <vt:lpstr>Rights Violations that may be Grievances</vt:lpstr>
      <vt:lpstr>SUMMARY</vt:lpstr>
    </vt:vector>
  </TitlesOfParts>
  <Company>Production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RCM Shared</cp:lastModifiedBy>
  <cp:revision>89</cp:revision>
  <dcterms:created xsi:type="dcterms:W3CDTF">2014-12-09T04:02:20Z</dcterms:created>
  <dcterms:modified xsi:type="dcterms:W3CDTF">2015-07-31T19:44:53Z</dcterms:modified>
</cp:coreProperties>
</file>