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6" r:id="rId2"/>
    <p:sldId id="283" r:id="rId3"/>
    <p:sldId id="257" r:id="rId4"/>
    <p:sldId id="258" r:id="rId5"/>
    <p:sldId id="259" r:id="rId6"/>
    <p:sldId id="260" r:id="rId7"/>
    <p:sldId id="262" r:id="rId8"/>
    <p:sldId id="264" r:id="rId9"/>
    <p:sldId id="263" r:id="rId10"/>
    <p:sldId id="265" r:id="rId11"/>
    <p:sldId id="266" r:id="rId12"/>
    <p:sldId id="267" r:id="rId13"/>
    <p:sldId id="268" r:id="rId14"/>
    <p:sldId id="269" r:id="rId15"/>
    <p:sldId id="284" r:id="rId16"/>
    <p:sldId id="270" r:id="rId17"/>
    <p:sldId id="271" r:id="rId18"/>
    <p:sldId id="272" r:id="rId19"/>
    <p:sldId id="273" r:id="rId20"/>
    <p:sldId id="286" r:id="rId21"/>
    <p:sldId id="287" r:id="rId22"/>
    <p:sldId id="281" r:id="rId23"/>
    <p:sldId id="282" r:id="rId24"/>
    <p:sldId id="279"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1C35"/>
    <a:srgbClr val="011F4F"/>
    <a:srgbClr val="C4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39" autoAdjust="0"/>
    <p:restoredTop sz="86052" autoAdjust="0"/>
  </p:normalViewPr>
  <p:slideViewPr>
    <p:cSldViewPr snapToGrid="0" snapToObjects="1" showGuides="1">
      <p:cViewPr varScale="1">
        <p:scale>
          <a:sx n="92" d="100"/>
          <a:sy n="92" d="100"/>
        </p:scale>
        <p:origin x="-612"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4F0269-4F95-4295-AC00-D85E53A89CAF}"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F876CF42-7715-4B5C-A755-51DEE4DA3835}">
      <dgm:prSet/>
      <dgm:spPr/>
      <dgm:t>
        <a:bodyPr/>
        <a:lstStyle/>
        <a:p>
          <a:pPr rtl="0"/>
          <a:r>
            <a:rPr lang="en-US" dirty="0" smtClean="0"/>
            <a:t>Must be diagnosed before age 18 and an IQ score of less than 70.</a:t>
          </a:r>
          <a:endParaRPr lang="en-US" dirty="0"/>
        </a:p>
      </dgm:t>
    </dgm:pt>
    <dgm:pt modelId="{C07AB965-B156-4C50-8BF7-75A57E867124}" type="parTrans" cxnId="{F874F65E-5767-49C1-B769-BD3916BD1C85}">
      <dgm:prSet/>
      <dgm:spPr/>
      <dgm:t>
        <a:bodyPr/>
        <a:lstStyle/>
        <a:p>
          <a:endParaRPr lang="en-US"/>
        </a:p>
      </dgm:t>
    </dgm:pt>
    <dgm:pt modelId="{2C4F570B-9FC6-4DF4-95AA-DC6313960AE2}" type="sibTrans" cxnId="{F874F65E-5767-49C1-B769-BD3916BD1C85}">
      <dgm:prSet/>
      <dgm:spPr/>
      <dgm:t>
        <a:bodyPr/>
        <a:lstStyle/>
        <a:p>
          <a:endParaRPr lang="en-US"/>
        </a:p>
      </dgm:t>
    </dgm:pt>
    <dgm:pt modelId="{265A81EA-6CAA-4791-8700-C1EA63ACEA11}" type="pres">
      <dgm:prSet presAssocID="{2B4F0269-4F95-4295-AC00-D85E53A89CAF}" presName="compositeShape" presStyleCnt="0">
        <dgm:presLayoutVars>
          <dgm:chMax val="7"/>
          <dgm:dir/>
          <dgm:resizeHandles val="exact"/>
        </dgm:presLayoutVars>
      </dgm:prSet>
      <dgm:spPr/>
      <dgm:t>
        <a:bodyPr/>
        <a:lstStyle/>
        <a:p>
          <a:endParaRPr lang="en-US"/>
        </a:p>
      </dgm:t>
    </dgm:pt>
    <dgm:pt modelId="{3B98CB3B-DBF8-408A-8137-BCE9091A1D60}" type="pres">
      <dgm:prSet presAssocID="{F876CF42-7715-4B5C-A755-51DEE4DA3835}" presName="circ1TxSh" presStyleLbl="vennNode1" presStyleIdx="0" presStyleCnt="1" custScaleX="113258" custScaleY="91181" custLinFactNeighborX="0" custLinFactNeighborY="-7654"/>
      <dgm:spPr/>
      <dgm:t>
        <a:bodyPr/>
        <a:lstStyle/>
        <a:p>
          <a:endParaRPr lang="en-US"/>
        </a:p>
      </dgm:t>
    </dgm:pt>
  </dgm:ptLst>
  <dgm:cxnLst>
    <dgm:cxn modelId="{6ABC2DCA-F264-49F3-BC2B-06E6E648534D}" type="presOf" srcId="{2B4F0269-4F95-4295-AC00-D85E53A89CAF}" destId="{265A81EA-6CAA-4791-8700-C1EA63ACEA11}" srcOrd="0" destOrd="0" presId="urn:microsoft.com/office/officeart/2005/8/layout/venn1"/>
    <dgm:cxn modelId="{F874F65E-5767-49C1-B769-BD3916BD1C85}" srcId="{2B4F0269-4F95-4295-AC00-D85E53A89CAF}" destId="{F876CF42-7715-4B5C-A755-51DEE4DA3835}" srcOrd="0" destOrd="0" parTransId="{C07AB965-B156-4C50-8BF7-75A57E867124}" sibTransId="{2C4F570B-9FC6-4DF4-95AA-DC6313960AE2}"/>
    <dgm:cxn modelId="{FCAD3E70-576D-4099-9571-51FD86257A12}" type="presOf" srcId="{F876CF42-7715-4B5C-A755-51DEE4DA3835}" destId="{3B98CB3B-DBF8-408A-8137-BCE9091A1D60}" srcOrd="0" destOrd="0" presId="urn:microsoft.com/office/officeart/2005/8/layout/venn1"/>
    <dgm:cxn modelId="{77CBE84E-5238-4148-B3DD-EE3DECF9FE58}" type="presParOf" srcId="{265A81EA-6CAA-4791-8700-C1EA63ACEA11}" destId="{3B98CB3B-DBF8-408A-8137-BCE9091A1D60}" srcOrd="0"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D03F0E-AD2F-422B-A187-D1B00E678EA8}"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E33B0F4D-A595-48FC-932D-D327A4CFC691}">
      <dgm:prSet/>
      <dgm:spPr/>
      <dgm:t>
        <a:bodyPr/>
        <a:lstStyle/>
        <a:p>
          <a:pPr rtl="0"/>
          <a:r>
            <a:rPr lang="en-US" dirty="0" smtClean="0"/>
            <a:t>Diagnosed before age 22 and results in significant functional limitations in three or more major life activities</a:t>
          </a:r>
          <a:endParaRPr lang="en-US" dirty="0"/>
        </a:p>
      </dgm:t>
    </dgm:pt>
    <dgm:pt modelId="{6AEE12AD-9B4B-4555-BFD1-0B02677D8229}" type="parTrans" cxnId="{4E4794B1-41C1-4AF8-A0A6-500C3E94D162}">
      <dgm:prSet/>
      <dgm:spPr/>
      <dgm:t>
        <a:bodyPr/>
        <a:lstStyle/>
        <a:p>
          <a:endParaRPr lang="en-US"/>
        </a:p>
      </dgm:t>
    </dgm:pt>
    <dgm:pt modelId="{CDA613A3-7506-4D8C-83E8-79902A8972CA}" type="sibTrans" cxnId="{4E4794B1-41C1-4AF8-A0A6-500C3E94D162}">
      <dgm:prSet/>
      <dgm:spPr/>
      <dgm:t>
        <a:bodyPr/>
        <a:lstStyle/>
        <a:p>
          <a:endParaRPr lang="en-US"/>
        </a:p>
      </dgm:t>
    </dgm:pt>
    <dgm:pt modelId="{347CA00C-5BFF-46B9-B986-B2EB4A83696F}" type="pres">
      <dgm:prSet presAssocID="{5BD03F0E-AD2F-422B-A187-D1B00E678EA8}" presName="compositeShape" presStyleCnt="0">
        <dgm:presLayoutVars>
          <dgm:chMax val="7"/>
          <dgm:dir/>
          <dgm:resizeHandles val="exact"/>
        </dgm:presLayoutVars>
      </dgm:prSet>
      <dgm:spPr/>
      <dgm:t>
        <a:bodyPr/>
        <a:lstStyle/>
        <a:p>
          <a:endParaRPr lang="en-US"/>
        </a:p>
      </dgm:t>
    </dgm:pt>
    <dgm:pt modelId="{A62630CC-F83D-4DAB-B082-F9F07959CE05}" type="pres">
      <dgm:prSet presAssocID="{E33B0F4D-A595-48FC-932D-D327A4CFC691}" presName="circ1TxSh" presStyleLbl="vennNode1" presStyleIdx="0" presStyleCnt="1" custScaleX="119697" custScaleY="98496" custLinFactNeighborX="-13239" custLinFactNeighborY="-5850"/>
      <dgm:spPr/>
      <dgm:t>
        <a:bodyPr/>
        <a:lstStyle/>
        <a:p>
          <a:endParaRPr lang="en-US"/>
        </a:p>
      </dgm:t>
    </dgm:pt>
  </dgm:ptLst>
  <dgm:cxnLst>
    <dgm:cxn modelId="{4E4794B1-41C1-4AF8-A0A6-500C3E94D162}" srcId="{5BD03F0E-AD2F-422B-A187-D1B00E678EA8}" destId="{E33B0F4D-A595-48FC-932D-D327A4CFC691}" srcOrd="0" destOrd="0" parTransId="{6AEE12AD-9B4B-4555-BFD1-0B02677D8229}" sibTransId="{CDA613A3-7506-4D8C-83E8-79902A8972CA}"/>
    <dgm:cxn modelId="{4DB5E863-A67A-4300-92C6-6B96C6F9652F}" type="presOf" srcId="{E33B0F4D-A595-48FC-932D-D327A4CFC691}" destId="{A62630CC-F83D-4DAB-B082-F9F07959CE05}" srcOrd="0" destOrd="0" presId="urn:microsoft.com/office/officeart/2005/8/layout/venn1"/>
    <dgm:cxn modelId="{03760764-2785-46CA-AE93-F7B04F14E20A}" type="presOf" srcId="{5BD03F0E-AD2F-422B-A187-D1B00E678EA8}" destId="{347CA00C-5BFF-46B9-B986-B2EB4A83696F}" srcOrd="0" destOrd="0" presId="urn:microsoft.com/office/officeart/2005/8/layout/venn1"/>
    <dgm:cxn modelId="{5B631A58-E81D-469D-A3B9-26D71A695466}" type="presParOf" srcId="{347CA00C-5BFF-46B9-B986-B2EB4A83696F}" destId="{A62630CC-F83D-4DAB-B082-F9F07959CE05}" srcOrd="0" destOrd="0" presId="urn:microsoft.com/office/officeart/2005/8/layout/ven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98CB3B-DBF8-408A-8137-BCE9091A1D60}">
      <dsp:nvSpPr>
        <dsp:cNvPr id="0" name=""/>
        <dsp:cNvSpPr/>
      </dsp:nvSpPr>
      <dsp:spPr>
        <a:xfrm>
          <a:off x="0" y="0"/>
          <a:ext cx="3465511" cy="278999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44600" rtl="0">
            <a:lnSpc>
              <a:spcPct val="90000"/>
            </a:lnSpc>
            <a:spcBef>
              <a:spcPct val="0"/>
            </a:spcBef>
            <a:spcAft>
              <a:spcPct val="35000"/>
            </a:spcAft>
          </a:pPr>
          <a:r>
            <a:rPr lang="en-US" sz="2800" kern="1200" dirty="0" smtClean="0"/>
            <a:t>Must be diagnosed before age 18 and an IQ score of less than 70.</a:t>
          </a:r>
          <a:endParaRPr lang="en-US" sz="2800" kern="1200" dirty="0"/>
        </a:p>
      </dsp:txBody>
      <dsp:txXfrm>
        <a:off x="507512" y="408585"/>
        <a:ext cx="2450487" cy="19728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2630CC-F83D-4DAB-B082-F9F07959CE05}">
      <dsp:nvSpPr>
        <dsp:cNvPr id="0" name=""/>
        <dsp:cNvSpPr/>
      </dsp:nvSpPr>
      <dsp:spPr>
        <a:xfrm>
          <a:off x="0" y="0"/>
          <a:ext cx="3475708" cy="2860083"/>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77900" rtl="0">
            <a:lnSpc>
              <a:spcPct val="90000"/>
            </a:lnSpc>
            <a:spcBef>
              <a:spcPct val="0"/>
            </a:spcBef>
            <a:spcAft>
              <a:spcPct val="35000"/>
            </a:spcAft>
          </a:pPr>
          <a:r>
            <a:rPr lang="en-US" sz="2200" kern="1200" dirty="0" smtClean="0"/>
            <a:t>Diagnosed before age 22 and results in significant functional limitations in three or more major life activities</a:t>
          </a:r>
          <a:endParaRPr lang="en-US" sz="2200" kern="1200" dirty="0"/>
        </a:p>
      </dsp:txBody>
      <dsp:txXfrm>
        <a:off x="509006" y="418849"/>
        <a:ext cx="2457696" cy="2022385"/>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9D21CA-4368-DC42-977B-52126C9F9BC4}" type="datetimeFigureOut">
              <a:rPr lang="en-US" smtClean="0"/>
              <a:pPr/>
              <a:t>10/20/2015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B810AC-92B2-C843-AD7B-EBCA31EF58C3}" type="slidenum">
              <a:rPr lang="en-US" smtClean="0"/>
              <a:pPr/>
              <a:t>‹#›</a:t>
            </a:fld>
            <a:endParaRPr lang="en-US"/>
          </a:p>
        </p:txBody>
      </p:sp>
    </p:spTree>
    <p:extLst>
      <p:ext uri="{BB962C8B-B14F-4D97-AF65-F5344CB8AC3E}">
        <p14:creationId xmlns:p14="http://schemas.microsoft.com/office/powerpoint/2010/main" val="215042126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B810AC-92B2-C843-AD7B-EBCA31EF58C3}" type="slidenum">
              <a:rPr lang="en-US" smtClean="0"/>
              <a:pPr/>
              <a:t>1</a:t>
            </a:fld>
            <a:endParaRPr lang="en-US" dirty="0"/>
          </a:p>
        </p:txBody>
      </p:sp>
    </p:spTree>
    <p:extLst>
      <p:ext uri="{BB962C8B-B14F-4D97-AF65-F5344CB8AC3E}">
        <p14:creationId xmlns:p14="http://schemas.microsoft.com/office/powerpoint/2010/main" val="41012510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could include using communication aids or devices, answering with a way of saying ‘yes’ or ‘no’ to questions (for example, using eye gaze, or head or hand movements), sign language, gestures or facial expressions. If you are not able to understand the person, you may need to ask persons in their circle of support for assistance or guidance.</a:t>
            </a:r>
          </a:p>
          <a:p>
            <a:endParaRPr lang="en-US" dirty="0"/>
          </a:p>
        </p:txBody>
      </p:sp>
      <p:sp>
        <p:nvSpPr>
          <p:cNvPr id="4" name="Slide Number Placeholder 3"/>
          <p:cNvSpPr>
            <a:spLocks noGrp="1"/>
          </p:cNvSpPr>
          <p:nvPr>
            <p:ph type="sldNum" sz="quarter" idx="10"/>
          </p:nvPr>
        </p:nvSpPr>
        <p:spPr/>
        <p:txBody>
          <a:bodyPr/>
          <a:lstStyle/>
          <a:p>
            <a:fld id="{55B810AC-92B2-C843-AD7B-EBCA31EF58C3}" type="slidenum">
              <a:rPr lang="en-US" smtClean="0"/>
              <a:pPr/>
              <a:t>11</a:t>
            </a:fld>
            <a:endParaRPr lang="en-US" dirty="0"/>
          </a:p>
        </p:txBody>
      </p:sp>
    </p:spTree>
    <p:extLst>
      <p:ext uri="{BB962C8B-B14F-4D97-AF65-F5344CB8AC3E}">
        <p14:creationId xmlns:p14="http://schemas.microsoft.com/office/powerpoint/2010/main" val="41159736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a respectful tone and volume. If the person does not understand you, try a different way of providing the information or asking the question – don’t assume that raising the volume of your voice will help.</a:t>
            </a:r>
          </a:p>
          <a:p>
            <a:endParaRPr lang="en-US" dirty="0"/>
          </a:p>
        </p:txBody>
      </p:sp>
      <p:sp>
        <p:nvSpPr>
          <p:cNvPr id="4" name="Slide Number Placeholder 3"/>
          <p:cNvSpPr>
            <a:spLocks noGrp="1"/>
          </p:cNvSpPr>
          <p:nvPr>
            <p:ph type="sldNum" sz="quarter" idx="10"/>
          </p:nvPr>
        </p:nvSpPr>
        <p:spPr/>
        <p:txBody>
          <a:bodyPr/>
          <a:lstStyle/>
          <a:p>
            <a:fld id="{55B810AC-92B2-C843-AD7B-EBCA31EF58C3}" type="slidenum">
              <a:rPr lang="en-US" smtClean="0"/>
              <a:pPr/>
              <a:t>12</a:t>
            </a:fld>
            <a:endParaRPr lang="en-US" dirty="0"/>
          </a:p>
        </p:txBody>
      </p:sp>
    </p:spTree>
    <p:extLst>
      <p:ext uri="{BB962C8B-B14F-4D97-AF65-F5344CB8AC3E}">
        <p14:creationId xmlns:p14="http://schemas.microsoft.com/office/powerpoint/2010/main" val="25286913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Allow the person the time to listen, process your words and respond. Waiting patiently conveys interest in and respect for what they will say. If you think you have not been understood, try repeating your message more slowly or using different words. It is your responsibility to make sure your message is understood accurately. </a:t>
            </a:r>
          </a:p>
          <a:p>
            <a:endParaRPr lang="en-US" dirty="0"/>
          </a:p>
        </p:txBody>
      </p:sp>
      <p:sp>
        <p:nvSpPr>
          <p:cNvPr id="4" name="Slide Number Placeholder 3"/>
          <p:cNvSpPr>
            <a:spLocks noGrp="1"/>
          </p:cNvSpPr>
          <p:nvPr>
            <p:ph type="sldNum" sz="quarter" idx="10"/>
          </p:nvPr>
        </p:nvSpPr>
        <p:spPr/>
        <p:txBody>
          <a:bodyPr/>
          <a:lstStyle/>
          <a:p>
            <a:fld id="{55B810AC-92B2-C843-AD7B-EBCA31EF58C3}" type="slidenum">
              <a:rPr lang="en-US" smtClean="0"/>
              <a:pPr/>
              <a:t>13</a:t>
            </a:fld>
            <a:endParaRPr lang="en-US" dirty="0"/>
          </a:p>
        </p:txBody>
      </p:sp>
    </p:spTree>
    <p:extLst>
      <p:ext uri="{BB962C8B-B14F-4D97-AF65-F5344CB8AC3E}">
        <p14:creationId xmlns:p14="http://schemas.microsoft.com/office/powerpoint/2010/main" val="39085201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this point, you may have a discussion about how behavior is a form of communication as well. If a person is exhibiting some sort of behavior that is</a:t>
            </a:r>
            <a:r>
              <a:rPr lang="en-US" baseline="0" dirty="0" smtClean="0"/>
              <a:t> undesirable, first think about what they are trying to communicate. </a:t>
            </a:r>
            <a:endParaRPr lang="en-US" dirty="0"/>
          </a:p>
        </p:txBody>
      </p:sp>
      <p:sp>
        <p:nvSpPr>
          <p:cNvPr id="4" name="Slide Number Placeholder 3"/>
          <p:cNvSpPr>
            <a:spLocks noGrp="1"/>
          </p:cNvSpPr>
          <p:nvPr>
            <p:ph type="sldNum" sz="quarter" idx="10"/>
          </p:nvPr>
        </p:nvSpPr>
        <p:spPr/>
        <p:txBody>
          <a:bodyPr/>
          <a:lstStyle/>
          <a:p>
            <a:fld id="{55B810AC-92B2-C843-AD7B-EBCA31EF58C3}" type="slidenum">
              <a:rPr lang="en-US" smtClean="0"/>
              <a:pPr/>
              <a:t>14</a:t>
            </a:fld>
            <a:endParaRPr lang="en-US" dirty="0"/>
          </a:p>
        </p:txBody>
      </p:sp>
    </p:spTree>
    <p:extLst>
      <p:ext uri="{BB962C8B-B14F-4D97-AF65-F5344CB8AC3E}">
        <p14:creationId xmlns:p14="http://schemas.microsoft.com/office/powerpoint/2010/main" val="24182928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a:t>
            </a:r>
            <a:r>
              <a:rPr lang="en-US" baseline="0" dirty="0" smtClean="0"/>
              <a:t> will need QuickTime for this video, or you can access it online here: </a:t>
            </a:r>
            <a:r>
              <a:rPr lang="en-US" dirty="0" smtClean="0"/>
              <a:t>https://www.youtube.com/watch?v=Gv1aDEFlXq8</a:t>
            </a:r>
            <a:endParaRPr lang="en-US" dirty="0"/>
          </a:p>
        </p:txBody>
      </p:sp>
      <p:sp>
        <p:nvSpPr>
          <p:cNvPr id="4" name="Slide Number Placeholder 3"/>
          <p:cNvSpPr>
            <a:spLocks noGrp="1"/>
          </p:cNvSpPr>
          <p:nvPr>
            <p:ph type="sldNum" sz="quarter" idx="10"/>
          </p:nvPr>
        </p:nvSpPr>
        <p:spPr/>
        <p:txBody>
          <a:bodyPr/>
          <a:lstStyle/>
          <a:p>
            <a:fld id="{55B810AC-92B2-C843-AD7B-EBCA31EF58C3}" type="slidenum">
              <a:rPr lang="en-US" smtClean="0"/>
              <a:pPr/>
              <a:t>15</a:t>
            </a:fld>
            <a:endParaRPr lang="en-US"/>
          </a:p>
        </p:txBody>
      </p:sp>
    </p:spTree>
    <p:extLst>
      <p:ext uri="{BB962C8B-B14F-4D97-AF65-F5344CB8AC3E}">
        <p14:creationId xmlns:p14="http://schemas.microsoft.com/office/powerpoint/2010/main" val="30385486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B810AC-92B2-C843-AD7B-EBCA31EF58C3}" type="slidenum">
              <a:rPr lang="en-US" smtClean="0"/>
              <a:pPr/>
              <a:t>16</a:t>
            </a:fld>
            <a:endParaRPr lang="en-US"/>
          </a:p>
        </p:txBody>
      </p:sp>
    </p:spTree>
    <p:extLst>
      <p:ext uri="{BB962C8B-B14F-4D97-AF65-F5344CB8AC3E}">
        <p14:creationId xmlns:p14="http://schemas.microsoft.com/office/powerpoint/2010/main" val="17125791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B810AC-92B2-C843-AD7B-EBCA31EF58C3}" type="slidenum">
              <a:rPr lang="en-US" smtClean="0"/>
              <a:pPr/>
              <a:t>17</a:t>
            </a:fld>
            <a:endParaRPr lang="en-US"/>
          </a:p>
        </p:txBody>
      </p:sp>
    </p:spTree>
    <p:extLst>
      <p:ext uri="{BB962C8B-B14F-4D97-AF65-F5344CB8AC3E}">
        <p14:creationId xmlns:p14="http://schemas.microsoft.com/office/powerpoint/2010/main" val="41969411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To be diagnosed as Developmentally disabled , a person would have a condition that impacts three or more of their daily functioning needs.  So for example:  A young man who has cerebral palsy and hearing loss= The condition of cerebral palsy effects ones motor skills and ability to be mobile as well as spastic movements may effect the persons ability to be steady when dressing or cooking and hearing loss requires one to have a communication device or learn sign language in order to communicate with others.  Hence, mobility, cooking, dressing and communication are functioning areas needed in everyday living.  In order to achieve independence person may need to utilize assistive/adaptive devices or an aid to complete these tasks daily.</a:t>
            </a:r>
          </a:p>
          <a:p>
            <a:endParaRPr lang="en-US" dirty="0"/>
          </a:p>
        </p:txBody>
      </p:sp>
      <p:sp>
        <p:nvSpPr>
          <p:cNvPr id="4" name="Slide Number Placeholder 3"/>
          <p:cNvSpPr>
            <a:spLocks noGrp="1"/>
          </p:cNvSpPr>
          <p:nvPr>
            <p:ph type="sldNum" sz="quarter" idx="10"/>
          </p:nvPr>
        </p:nvSpPr>
        <p:spPr/>
        <p:txBody>
          <a:bodyPr/>
          <a:lstStyle/>
          <a:p>
            <a:fld id="{55B810AC-92B2-C843-AD7B-EBCA31EF58C3}" type="slidenum">
              <a:rPr lang="en-US" smtClean="0"/>
              <a:pPr/>
              <a:t>18</a:t>
            </a:fld>
            <a:endParaRPr lang="en-US"/>
          </a:p>
        </p:txBody>
      </p:sp>
    </p:spTree>
    <p:extLst>
      <p:ext uri="{BB962C8B-B14F-4D97-AF65-F5344CB8AC3E}">
        <p14:creationId xmlns:p14="http://schemas.microsoft.com/office/powerpoint/2010/main" val="34021370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Stress that a DSP should support people to do these things as</a:t>
            </a:r>
            <a:r>
              <a:rPr lang="en-US" baseline="0" dirty="0" smtClean="0"/>
              <a:t> independently as possible. </a:t>
            </a:r>
            <a:endParaRPr lang="en-US" dirty="0" smtClean="0"/>
          </a:p>
          <a:p>
            <a:endParaRPr lang="en-US" dirty="0" smtClean="0"/>
          </a:p>
          <a:p>
            <a:r>
              <a:rPr lang="en-US" dirty="0" smtClean="0"/>
              <a:t>Activity:  Ask DSP to describe what each of the above areas may look like</a:t>
            </a:r>
          </a:p>
          <a:p>
            <a:r>
              <a:rPr lang="en-US" dirty="0" smtClean="0"/>
              <a:t>Example:</a:t>
            </a:r>
          </a:p>
          <a:p>
            <a:r>
              <a:rPr lang="en-US" dirty="0" smtClean="0"/>
              <a:t>Self-Care (brushing teeth, showering, dressing, toileting etc.)</a:t>
            </a:r>
          </a:p>
          <a:p>
            <a:r>
              <a:rPr lang="en-US" dirty="0" smtClean="0"/>
              <a:t>Learning- (Reading, Writing, etc.)</a:t>
            </a:r>
          </a:p>
          <a:p>
            <a:r>
              <a:rPr lang="en-US" dirty="0" smtClean="0"/>
              <a:t>Receptive and Expressive Communication- (to understand/comprehend what is being communicated and to be understood by others) (through language, gestures, writing etc.)</a:t>
            </a:r>
          </a:p>
          <a:p>
            <a:r>
              <a:rPr lang="en-US" dirty="0" smtClean="0"/>
              <a:t>Mobility-( Walking, use of a wheelchair, walker, cane, orthopedic shoe or brace etc.)</a:t>
            </a:r>
          </a:p>
          <a:p>
            <a:r>
              <a:rPr lang="en-US" dirty="0" smtClean="0"/>
              <a:t>Self Direction- ( </a:t>
            </a:r>
          </a:p>
          <a:p>
            <a:endParaRPr lang="en-US" dirty="0"/>
          </a:p>
        </p:txBody>
      </p:sp>
      <p:sp>
        <p:nvSpPr>
          <p:cNvPr id="4" name="Slide Number Placeholder 3"/>
          <p:cNvSpPr>
            <a:spLocks noGrp="1"/>
          </p:cNvSpPr>
          <p:nvPr>
            <p:ph type="sldNum" sz="quarter" idx="10"/>
          </p:nvPr>
        </p:nvSpPr>
        <p:spPr/>
        <p:txBody>
          <a:bodyPr/>
          <a:lstStyle/>
          <a:p>
            <a:fld id="{55B810AC-92B2-C843-AD7B-EBCA31EF58C3}" type="slidenum">
              <a:rPr lang="en-US" smtClean="0"/>
              <a:pPr/>
              <a:t>19</a:t>
            </a:fld>
            <a:endParaRPr lang="en-US"/>
          </a:p>
        </p:txBody>
      </p:sp>
    </p:spTree>
    <p:extLst>
      <p:ext uri="{BB962C8B-B14F-4D97-AF65-F5344CB8AC3E}">
        <p14:creationId xmlns:p14="http://schemas.microsoft.com/office/powerpoint/2010/main" val="18978636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B810AC-92B2-C843-AD7B-EBCA31EF58C3}" type="slidenum">
              <a:rPr lang="en-US" smtClean="0"/>
              <a:pPr/>
              <a:t>20</a:t>
            </a:fld>
            <a:endParaRPr lang="en-US"/>
          </a:p>
        </p:txBody>
      </p:sp>
    </p:spTree>
    <p:extLst>
      <p:ext uri="{BB962C8B-B14F-4D97-AF65-F5344CB8AC3E}">
        <p14:creationId xmlns:p14="http://schemas.microsoft.com/office/powerpoint/2010/main" val="2544902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Define:</a:t>
            </a:r>
          </a:p>
          <a:p>
            <a:endParaRPr lang="en-US" dirty="0" smtClean="0"/>
          </a:p>
          <a:p>
            <a:r>
              <a:rPr lang="en-US" dirty="0" smtClean="0"/>
              <a:t>Willingness-</a:t>
            </a:r>
          </a:p>
          <a:p>
            <a:endParaRPr lang="en-US" dirty="0" smtClean="0"/>
          </a:p>
          <a:p>
            <a:r>
              <a:rPr lang="en-US" dirty="0" smtClean="0"/>
              <a:t>Change-</a:t>
            </a:r>
          </a:p>
          <a:p>
            <a:endParaRPr lang="en-US" dirty="0" smtClean="0"/>
          </a:p>
          <a:p>
            <a:r>
              <a:rPr lang="en-US" dirty="0" smtClean="0"/>
              <a:t>Try-</a:t>
            </a:r>
          </a:p>
          <a:p>
            <a:endParaRPr lang="en-US" dirty="0" smtClean="0"/>
          </a:p>
          <a:p>
            <a:r>
              <a:rPr lang="en-US" dirty="0" smtClean="0"/>
              <a:t>Experiences-</a:t>
            </a:r>
          </a:p>
          <a:p>
            <a:endParaRPr lang="en-US" dirty="0" smtClean="0"/>
          </a:p>
          <a:p>
            <a:r>
              <a:rPr lang="en-US" dirty="0" smtClean="0"/>
              <a:t>Patience-</a:t>
            </a:r>
          </a:p>
          <a:p>
            <a:endParaRPr lang="en-US" dirty="0" smtClean="0"/>
          </a:p>
          <a:p>
            <a:r>
              <a:rPr lang="en-US" dirty="0" smtClean="0"/>
              <a:t>Advocate-</a:t>
            </a:r>
          </a:p>
          <a:p>
            <a:endParaRPr lang="en-US" dirty="0" smtClean="0"/>
          </a:p>
          <a:p>
            <a:r>
              <a:rPr lang="en-US" dirty="0" smtClean="0"/>
              <a:t>Talk about what good listening looks like.</a:t>
            </a:r>
          </a:p>
          <a:p>
            <a:endParaRPr lang="en-US" dirty="0" smtClean="0"/>
          </a:p>
          <a:p>
            <a:r>
              <a:rPr lang="en-US" dirty="0" smtClean="0"/>
              <a:t>Talk about what advocacy looks like.  (Scenario-</a:t>
            </a:r>
          </a:p>
          <a:p>
            <a:endParaRPr lang="en-US" dirty="0"/>
          </a:p>
        </p:txBody>
      </p:sp>
      <p:sp>
        <p:nvSpPr>
          <p:cNvPr id="4" name="Slide Number Placeholder 3"/>
          <p:cNvSpPr>
            <a:spLocks noGrp="1"/>
          </p:cNvSpPr>
          <p:nvPr>
            <p:ph type="sldNum" sz="quarter" idx="10"/>
          </p:nvPr>
        </p:nvSpPr>
        <p:spPr/>
        <p:txBody>
          <a:bodyPr/>
          <a:lstStyle/>
          <a:p>
            <a:fld id="{55B810AC-92B2-C843-AD7B-EBCA31EF58C3}" type="slidenum">
              <a:rPr lang="en-US" smtClean="0"/>
              <a:pPr/>
              <a:t>3</a:t>
            </a:fld>
            <a:endParaRPr lang="en-US" dirty="0"/>
          </a:p>
        </p:txBody>
      </p:sp>
    </p:spTree>
    <p:extLst>
      <p:ext uri="{BB962C8B-B14F-4D97-AF65-F5344CB8AC3E}">
        <p14:creationId xmlns:p14="http://schemas.microsoft.com/office/powerpoint/2010/main" val="30476432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life cycle is a continuum. Often we may revisit key components of each stage several times in our lives.</a:t>
            </a:r>
          </a:p>
          <a:p>
            <a:endParaRPr lang="en-US" dirty="0" smtClean="0"/>
          </a:p>
          <a:p>
            <a:r>
              <a:rPr lang="en-US" dirty="0" smtClean="0"/>
              <a:t>For Example:  As a child</a:t>
            </a:r>
            <a:r>
              <a:rPr lang="en-US" baseline="0" dirty="0" smtClean="0"/>
              <a:t> you learn trust and how to trust people.  As and adult you may have an experience that may cause you to loose trust and this has to be relearned.  </a:t>
            </a:r>
            <a:endParaRPr lang="en-US" dirty="0"/>
          </a:p>
        </p:txBody>
      </p:sp>
      <p:sp>
        <p:nvSpPr>
          <p:cNvPr id="4" name="Slide Number Placeholder 3"/>
          <p:cNvSpPr>
            <a:spLocks noGrp="1"/>
          </p:cNvSpPr>
          <p:nvPr>
            <p:ph type="sldNum" sz="quarter" idx="10"/>
          </p:nvPr>
        </p:nvSpPr>
        <p:spPr/>
        <p:txBody>
          <a:bodyPr/>
          <a:lstStyle/>
          <a:p>
            <a:fld id="{55B810AC-92B2-C843-AD7B-EBCA31EF58C3}" type="slidenum">
              <a:rPr lang="en-US" smtClean="0"/>
              <a:pPr/>
              <a:t>21</a:t>
            </a:fld>
            <a:endParaRPr lang="en-US"/>
          </a:p>
        </p:txBody>
      </p:sp>
    </p:spTree>
    <p:extLst>
      <p:ext uri="{BB962C8B-B14F-4D97-AF65-F5344CB8AC3E}">
        <p14:creationId xmlns:p14="http://schemas.microsoft.com/office/powerpoint/2010/main" val="27653330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that these are some key areas of development that affect how people interact with the world. When</a:t>
            </a:r>
            <a:r>
              <a:rPr lang="en-US" baseline="0" dirty="0" smtClean="0"/>
              <a:t> basic human needs are not met in the various developmental stages, it can affect people negatively through the subsequent developmental stages.  </a:t>
            </a:r>
            <a:endParaRPr lang="en-US" dirty="0"/>
          </a:p>
        </p:txBody>
      </p:sp>
      <p:sp>
        <p:nvSpPr>
          <p:cNvPr id="4" name="Slide Number Placeholder 3"/>
          <p:cNvSpPr>
            <a:spLocks noGrp="1"/>
          </p:cNvSpPr>
          <p:nvPr>
            <p:ph type="sldNum" sz="quarter" idx="10"/>
          </p:nvPr>
        </p:nvSpPr>
        <p:spPr/>
        <p:txBody>
          <a:bodyPr/>
          <a:lstStyle/>
          <a:p>
            <a:fld id="{55B810AC-92B2-C843-AD7B-EBCA31EF58C3}" type="slidenum">
              <a:rPr lang="en-US" smtClean="0"/>
              <a:pPr/>
              <a:t>22</a:t>
            </a:fld>
            <a:endParaRPr lang="en-US"/>
          </a:p>
        </p:txBody>
      </p:sp>
    </p:spTree>
    <p:extLst>
      <p:ext uri="{BB962C8B-B14F-4D97-AF65-F5344CB8AC3E}">
        <p14:creationId xmlns:p14="http://schemas.microsoft.com/office/powerpoint/2010/main" val="19701219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answered</a:t>
            </a:r>
            <a:r>
              <a:rPr lang="en-US" baseline="0" dirty="0" smtClean="0"/>
              <a:t> a Human you are correct!!</a:t>
            </a:r>
          </a:p>
          <a:p>
            <a:endParaRPr lang="en-US" baseline="0" dirty="0" smtClean="0"/>
          </a:p>
          <a:p>
            <a:r>
              <a:rPr lang="en-US" baseline="0" dirty="0" smtClean="0"/>
              <a:t>This riddle is used to describe life stages when you are a child you crawl on al fours, when you are older you walk on two and as you grow old and age you use a cane which represents the third leg.  </a:t>
            </a:r>
          </a:p>
          <a:p>
            <a:r>
              <a:rPr lang="en-US" baseline="0" dirty="0" smtClean="0"/>
              <a:t>Life is a cycle often people revisit stages as they experience events in life. For example when trust is broken we often have to learn to trust ourselves and others again. This is even more true for persons with disabilities as every interaction becomes very critical to supporting positive or negative experiences.  </a:t>
            </a:r>
          </a:p>
          <a:p>
            <a:endParaRPr lang="en-US" baseline="0" dirty="0" smtClean="0"/>
          </a:p>
          <a:p>
            <a:r>
              <a:rPr lang="en-US" baseline="0" dirty="0" smtClean="0"/>
              <a:t>In life’s cycle some of the very needs that we have as child are some of the same needs as an elderly person.</a:t>
            </a:r>
          </a:p>
          <a:p>
            <a:r>
              <a:rPr lang="en-US" baseline="0" dirty="0" smtClean="0"/>
              <a:t>In life’s cycle some of the very fears that we have as a child are some of the same fears that we have as we age.</a:t>
            </a:r>
          </a:p>
          <a:p>
            <a:r>
              <a:rPr lang="en-US" baseline="0" dirty="0" smtClean="0"/>
              <a:t>Life is a cycle and a continuum of change!</a:t>
            </a:r>
          </a:p>
          <a:p>
            <a:endParaRPr lang="en-US" dirty="0"/>
          </a:p>
        </p:txBody>
      </p:sp>
      <p:sp>
        <p:nvSpPr>
          <p:cNvPr id="4" name="Slide Number Placeholder 3"/>
          <p:cNvSpPr>
            <a:spLocks noGrp="1"/>
          </p:cNvSpPr>
          <p:nvPr>
            <p:ph type="sldNum" sz="quarter" idx="10"/>
          </p:nvPr>
        </p:nvSpPr>
        <p:spPr/>
        <p:txBody>
          <a:bodyPr/>
          <a:lstStyle/>
          <a:p>
            <a:fld id="{55B810AC-92B2-C843-AD7B-EBCA31EF58C3}" type="slidenum">
              <a:rPr lang="en-US" smtClean="0"/>
              <a:pPr/>
              <a:t>23</a:t>
            </a:fld>
            <a:endParaRPr lang="en-US"/>
          </a:p>
        </p:txBody>
      </p:sp>
    </p:spTree>
    <p:extLst>
      <p:ext uri="{BB962C8B-B14F-4D97-AF65-F5344CB8AC3E}">
        <p14:creationId xmlns:p14="http://schemas.microsoft.com/office/powerpoint/2010/main" val="41059926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National Alliance for Direct Support Professionals Code of Ethics Agreement.  Review with staff and have all staff sign. </a:t>
            </a:r>
          </a:p>
          <a:p>
            <a:r>
              <a:rPr lang="en-US" dirty="0" smtClean="0"/>
              <a:t>(link attached below)</a:t>
            </a:r>
          </a:p>
          <a:p>
            <a:endParaRPr lang="en-US" dirty="0" smtClean="0"/>
          </a:p>
          <a:p>
            <a:r>
              <a:rPr lang="en-US" dirty="0" smtClean="0"/>
              <a:t>https://www.nadsp.org/library/code-of-ethics/10-library/72-code-of-ethics-full-text.html</a:t>
            </a:r>
          </a:p>
          <a:p>
            <a:endParaRPr lang="en-US" dirty="0"/>
          </a:p>
        </p:txBody>
      </p:sp>
      <p:sp>
        <p:nvSpPr>
          <p:cNvPr id="4" name="Slide Number Placeholder 3"/>
          <p:cNvSpPr>
            <a:spLocks noGrp="1"/>
          </p:cNvSpPr>
          <p:nvPr>
            <p:ph type="sldNum" sz="quarter" idx="10"/>
          </p:nvPr>
        </p:nvSpPr>
        <p:spPr/>
        <p:txBody>
          <a:bodyPr/>
          <a:lstStyle/>
          <a:p>
            <a:fld id="{55B810AC-92B2-C843-AD7B-EBCA31EF58C3}" type="slidenum">
              <a:rPr lang="en-US" smtClean="0"/>
              <a:pPr/>
              <a:t>24</a:t>
            </a:fld>
            <a:endParaRPr lang="en-US"/>
          </a:p>
        </p:txBody>
      </p:sp>
    </p:spTree>
    <p:extLst>
      <p:ext uri="{BB962C8B-B14F-4D97-AF65-F5344CB8AC3E}">
        <p14:creationId xmlns:p14="http://schemas.microsoft.com/office/powerpoint/2010/main" val="3872218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B810AC-92B2-C843-AD7B-EBCA31EF58C3}" type="slidenum">
              <a:rPr lang="en-US" smtClean="0"/>
              <a:pPr/>
              <a:t>4</a:t>
            </a:fld>
            <a:endParaRPr lang="en-US" dirty="0"/>
          </a:p>
        </p:txBody>
      </p:sp>
    </p:spTree>
    <p:extLst>
      <p:ext uri="{BB962C8B-B14F-4D97-AF65-F5344CB8AC3E}">
        <p14:creationId xmlns:p14="http://schemas.microsoft.com/office/powerpoint/2010/main" val="23496525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B810AC-92B2-C843-AD7B-EBCA31EF58C3}" type="slidenum">
              <a:rPr lang="en-US" smtClean="0"/>
              <a:pPr/>
              <a:t>5</a:t>
            </a:fld>
            <a:endParaRPr lang="en-US" dirty="0"/>
          </a:p>
        </p:txBody>
      </p:sp>
    </p:spTree>
    <p:extLst>
      <p:ext uri="{BB962C8B-B14F-4D97-AF65-F5344CB8AC3E}">
        <p14:creationId xmlns:p14="http://schemas.microsoft.com/office/powerpoint/2010/main" val="1219745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what it means to work with adults – emphasize</a:t>
            </a:r>
            <a:r>
              <a:rPr lang="en-US" baseline="0" dirty="0" smtClean="0"/>
              <a:t> that it means you are not making decisions for someone, do not treat people how you might treat your children, we aren’t “caring for” we are “caring with.”</a:t>
            </a:r>
            <a:endParaRPr lang="en-US" dirty="0"/>
          </a:p>
        </p:txBody>
      </p:sp>
      <p:sp>
        <p:nvSpPr>
          <p:cNvPr id="4" name="Slide Number Placeholder 3"/>
          <p:cNvSpPr>
            <a:spLocks noGrp="1"/>
          </p:cNvSpPr>
          <p:nvPr>
            <p:ph type="sldNum" sz="quarter" idx="10"/>
          </p:nvPr>
        </p:nvSpPr>
        <p:spPr/>
        <p:txBody>
          <a:bodyPr/>
          <a:lstStyle/>
          <a:p>
            <a:fld id="{55B810AC-92B2-C843-AD7B-EBCA31EF58C3}" type="slidenum">
              <a:rPr lang="en-US" smtClean="0"/>
              <a:pPr/>
              <a:t>6</a:t>
            </a:fld>
            <a:endParaRPr lang="en-US" dirty="0"/>
          </a:p>
        </p:txBody>
      </p:sp>
    </p:spTree>
    <p:extLst>
      <p:ext uri="{BB962C8B-B14F-4D97-AF65-F5344CB8AC3E}">
        <p14:creationId xmlns:p14="http://schemas.microsoft.com/office/powerpoint/2010/main" val="754322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think about how intellectual disabilities an developmental disabilities intersect or share similarities based on the diagram.</a:t>
            </a:r>
          </a:p>
          <a:p>
            <a:r>
              <a:rPr lang="en-US" dirty="0" smtClean="0"/>
              <a:t>1. Both can occur within any ethnic group</a:t>
            </a:r>
          </a:p>
          <a:p>
            <a:r>
              <a:rPr lang="en-US" dirty="0" smtClean="0"/>
              <a:t>2. Both can occur within any Socio-Economic grouping</a:t>
            </a:r>
          </a:p>
          <a:p>
            <a:r>
              <a:rPr lang="en-US" dirty="0" smtClean="0"/>
              <a:t>3. Both can occur within any political affiliation</a:t>
            </a:r>
          </a:p>
          <a:p>
            <a:r>
              <a:rPr lang="en-US" dirty="0" smtClean="0"/>
              <a:t>4. Both can occur within any religious group.</a:t>
            </a:r>
          </a:p>
          <a:p>
            <a:endParaRPr lang="en-US" dirty="0" smtClean="0"/>
          </a:p>
          <a:p>
            <a:r>
              <a:rPr lang="en-US" dirty="0" smtClean="0"/>
              <a:t>Disability does not discriminate.</a:t>
            </a:r>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55B810AC-92B2-C843-AD7B-EBCA31EF58C3}" type="slidenum">
              <a:rPr lang="en-US" smtClean="0"/>
              <a:pPr/>
              <a:t>7</a:t>
            </a:fld>
            <a:endParaRPr lang="en-US" dirty="0"/>
          </a:p>
        </p:txBody>
      </p:sp>
    </p:spTree>
    <p:extLst>
      <p:ext uri="{BB962C8B-B14F-4D97-AF65-F5344CB8AC3E}">
        <p14:creationId xmlns:p14="http://schemas.microsoft.com/office/powerpoint/2010/main" val="25900580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B810AC-92B2-C843-AD7B-EBCA31EF58C3}" type="slidenum">
              <a:rPr lang="en-US" smtClean="0"/>
              <a:pPr/>
              <a:t>8</a:t>
            </a:fld>
            <a:endParaRPr lang="en-US" dirty="0"/>
          </a:p>
        </p:txBody>
      </p:sp>
    </p:spTree>
    <p:extLst>
      <p:ext uri="{BB962C8B-B14F-4D97-AF65-F5344CB8AC3E}">
        <p14:creationId xmlns:p14="http://schemas.microsoft.com/office/powerpoint/2010/main" val="2002382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Despite these facts it is important</a:t>
            </a:r>
            <a:r>
              <a:rPr lang="en-US" baseline="0" dirty="0" smtClean="0"/>
              <a:t> to realize that people can </a:t>
            </a:r>
            <a:r>
              <a:rPr lang="en-US" baseline="0" smtClean="0"/>
              <a:t>live full, independent, and rewarding lives.</a:t>
            </a:r>
            <a:endParaRPr lang="en-US"/>
          </a:p>
        </p:txBody>
      </p:sp>
      <p:sp>
        <p:nvSpPr>
          <p:cNvPr id="4" name="Slide Number Placeholder 3"/>
          <p:cNvSpPr>
            <a:spLocks noGrp="1"/>
          </p:cNvSpPr>
          <p:nvPr>
            <p:ph type="sldNum" sz="quarter" idx="10"/>
          </p:nvPr>
        </p:nvSpPr>
        <p:spPr/>
        <p:txBody>
          <a:bodyPr/>
          <a:lstStyle/>
          <a:p>
            <a:fld id="{55B810AC-92B2-C843-AD7B-EBCA31EF58C3}" type="slidenum">
              <a:rPr lang="en-US" smtClean="0"/>
              <a:pPr/>
              <a:t>9</a:t>
            </a:fld>
            <a:endParaRPr lang="en-US"/>
          </a:p>
        </p:txBody>
      </p:sp>
    </p:spTree>
    <p:extLst>
      <p:ext uri="{BB962C8B-B14F-4D97-AF65-F5344CB8AC3E}">
        <p14:creationId xmlns:p14="http://schemas.microsoft.com/office/powerpoint/2010/main" val="23053751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 add that sometimes</a:t>
            </a:r>
            <a:r>
              <a:rPr lang="en-US" baseline="0" dirty="0" smtClean="0"/>
              <a:t> a cause is totally unknown and also, not all of these causes will result in ID.</a:t>
            </a:r>
            <a:endParaRPr lang="en-US" dirty="0"/>
          </a:p>
        </p:txBody>
      </p:sp>
      <p:sp>
        <p:nvSpPr>
          <p:cNvPr id="4" name="Slide Number Placeholder 3"/>
          <p:cNvSpPr>
            <a:spLocks noGrp="1"/>
          </p:cNvSpPr>
          <p:nvPr>
            <p:ph type="sldNum" sz="quarter" idx="10"/>
          </p:nvPr>
        </p:nvSpPr>
        <p:spPr/>
        <p:txBody>
          <a:bodyPr/>
          <a:lstStyle/>
          <a:p>
            <a:fld id="{55B810AC-92B2-C843-AD7B-EBCA31EF58C3}" type="slidenum">
              <a:rPr lang="en-US" smtClean="0"/>
              <a:pPr/>
              <a:t>10</a:t>
            </a:fld>
            <a:endParaRPr lang="en-US" dirty="0"/>
          </a:p>
        </p:txBody>
      </p:sp>
    </p:spTree>
    <p:extLst>
      <p:ext uri="{BB962C8B-B14F-4D97-AF65-F5344CB8AC3E}">
        <p14:creationId xmlns:p14="http://schemas.microsoft.com/office/powerpoint/2010/main" val="33436271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Rectangle 14"/>
          <p:cNvSpPr/>
          <p:nvPr userDrawn="1"/>
        </p:nvSpPr>
        <p:spPr>
          <a:xfrm>
            <a:off x="0" y="702733"/>
            <a:ext cx="9144000" cy="6155267"/>
          </a:xfrm>
          <a:prstGeom prst="rect">
            <a:avLst/>
          </a:prstGeom>
          <a:solidFill>
            <a:srgbClr val="821C3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821C35"/>
              </a:solidFill>
            </a:endParaRPr>
          </a:p>
        </p:txBody>
      </p:sp>
      <p:sp>
        <p:nvSpPr>
          <p:cNvPr id="16" name="Oval 15"/>
          <p:cNvSpPr/>
          <p:nvPr userDrawn="1"/>
        </p:nvSpPr>
        <p:spPr>
          <a:xfrm rot="1112321">
            <a:off x="-1085917" y="-1716455"/>
            <a:ext cx="12657749" cy="5186394"/>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14160DDSS_logo_DDAfinal.png"/>
          <p:cNvPicPr>
            <a:picLocks noChangeAspect="1"/>
          </p:cNvPicPr>
          <p:nvPr userDrawn="1"/>
        </p:nvPicPr>
        <p:blipFill>
          <a:blip r:embed="rId2"/>
          <a:stretch>
            <a:fillRect/>
          </a:stretch>
        </p:blipFill>
        <p:spPr>
          <a:xfrm>
            <a:off x="7246748" y="486713"/>
            <a:ext cx="1643062" cy="1705511"/>
          </a:xfrm>
          <a:prstGeom prst="rect">
            <a:avLst/>
          </a:prstGeom>
        </p:spPr>
      </p:pic>
      <p:sp>
        <p:nvSpPr>
          <p:cNvPr id="13" name="Rectangle 12"/>
          <p:cNvSpPr/>
          <p:nvPr userDrawn="1"/>
        </p:nvSpPr>
        <p:spPr>
          <a:xfrm>
            <a:off x="7208648" y="0"/>
            <a:ext cx="1944496" cy="294162"/>
          </a:xfrm>
          <a:prstGeom prst="rect">
            <a:avLst/>
          </a:prstGeom>
          <a:solidFill>
            <a:srgbClr val="821C3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userDrawn="1"/>
        </p:nvSpPr>
        <p:spPr>
          <a:xfrm>
            <a:off x="0" y="0"/>
            <a:ext cx="7208648" cy="294162"/>
          </a:xfrm>
          <a:prstGeom prst="rect">
            <a:avLst/>
          </a:prstGeom>
          <a:solidFill>
            <a:srgbClr val="011F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Text Placeholder 3"/>
          <p:cNvSpPr>
            <a:spLocks noGrp="1"/>
          </p:cNvSpPr>
          <p:nvPr>
            <p:ph type="body" sz="half" idx="2"/>
          </p:nvPr>
        </p:nvSpPr>
        <p:spPr>
          <a:xfrm>
            <a:off x="914400" y="3124200"/>
            <a:ext cx="7315200" cy="2895600"/>
          </a:xfrm>
          <a:prstGeom prst="rect">
            <a:avLst/>
          </a:prstGeom>
        </p:spPr>
        <p:txBody>
          <a:bodyPr lIns="0" tIns="0" rIns="0" bIns="0"/>
          <a:lstStyle>
            <a:lvl1pPr marL="0" indent="0">
              <a:lnSpc>
                <a:spcPts val="2400"/>
              </a:lnSpc>
              <a:buNone/>
              <a:defRPr sz="3200" b="0" i="0">
                <a:latin typeface="Gill Sans Std Light"/>
                <a:cs typeface="Gill Sans Std Ligh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3"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821C35"/>
                </a:solidFill>
                <a:latin typeface="Gill Sans Std Light"/>
                <a:cs typeface="Gill Sans Std Light"/>
              </a:defRPr>
            </a:lvl1pPr>
          </a:lstStyle>
          <a:p>
            <a:r>
              <a:rPr lang="en-US" dirty="0" smtClean="0"/>
              <a:t>Slide Headline 1</a:t>
            </a:r>
            <a:br>
              <a:rPr lang="en-US" dirty="0" smtClean="0"/>
            </a:br>
            <a:r>
              <a:rPr lang="en-US" dirty="0" smtClean="0"/>
              <a:t>Slide Headline 2</a:t>
            </a:r>
            <a:endParaRPr lang="en-US" dirty="0"/>
          </a:p>
        </p:txBody>
      </p:sp>
      <p:sp>
        <p:nvSpPr>
          <p:cNvPr id="14" name="Subtitle 2"/>
          <p:cNvSpPr>
            <a:spLocks noGrp="1"/>
          </p:cNvSpPr>
          <p:nvPr>
            <p:ph type="subTitle" idx="1" hasCustomPrompt="1"/>
          </p:nvPr>
        </p:nvSpPr>
        <p:spPr>
          <a:xfrm>
            <a:off x="914400" y="2362200"/>
            <a:ext cx="7315200" cy="457200"/>
          </a:xfrm>
          <a:prstGeom prst="rect">
            <a:avLst/>
          </a:prstGeom>
        </p:spPr>
        <p:txBody>
          <a:bodyPr lIns="0" tIns="0" rIns="0" bIns="0" anchor="t"/>
          <a:lstStyle>
            <a:lvl1pPr marL="0" indent="0" algn="l">
              <a:buNone/>
              <a:defRPr b="0" i="0">
                <a:solidFill>
                  <a:srgbClr val="011F4F"/>
                </a:solidFill>
                <a:latin typeface="Gill Sans Std Bold"/>
                <a:cs typeface="Gill Sans Std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Slide Subhead</a:t>
            </a:r>
            <a:endParaRPr lang="en-US" dirty="0"/>
          </a:p>
        </p:txBody>
      </p:sp>
      <p:sp>
        <p:nvSpPr>
          <p:cNvPr id="15"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fld id="{7D289284-70B2-944D-BA0D-80D5B831EF78}" type="datetimeFigureOut">
              <a:rPr lang="en-US" smtClean="0"/>
              <a:pPr/>
              <a:t>10/20/2015</a:t>
            </a:fld>
            <a:endParaRPr lang="en-US" dirty="0"/>
          </a:p>
        </p:txBody>
      </p:sp>
      <p:sp>
        <p:nvSpPr>
          <p:cNvPr id="16"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dirty="0"/>
          </a:p>
        </p:txBody>
      </p:sp>
      <p:sp>
        <p:nvSpPr>
          <p:cNvPr id="17"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3256643"/>
            <a:ext cx="7772400" cy="2869520"/>
          </a:xfrm>
          <a:prstGeom prst="rect">
            <a:avLst/>
          </a:prstGeom>
        </p:spPr>
        <p:txBody>
          <a:bodyPr/>
          <a:lstStyle>
            <a:lvl1pPr>
              <a:buClr>
                <a:srgbClr val="821C35"/>
              </a:buClr>
              <a:defRPr>
                <a:latin typeface="Gill Sans Std Light"/>
              </a:defRPr>
            </a:lvl1pPr>
            <a:lvl2pPr>
              <a:buClr>
                <a:srgbClr val="821C35"/>
              </a:buClr>
              <a:defRPr>
                <a:latin typeface="Gill Sans Std Light"/>
              </a:defRPr>
            </a:lvl2pPr>
            <a:lvl3pPr>
              <a:buClr>
                <a:srgbClr val="821C35"/>
              </a:buClr>
              <a:defRPr>
                <a:latin typeface="Gill Sans Std Light"/>
              </a:defRPr>
            </a:lvl3pPr>
            <a:lvl4pPr>
              <a:buClr>
                <a:srgbClr val="821C35"/>
              </a:buClr>
              <a:defRPr>
                <a:latin typeface="Gill Sans Std Light"/>
              </a:defRPr>
            </a:lvl4pPr>
            <a:lvl5pPr>
              <a:buClr>
                <a:srgbClr val="821C35"/>
              </a:buClr>
              <a:defRPr>
                <a:latin typeface="Gill Sans Std 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821C35"/>
                </a:solidFill>
                <a:latin typeface="Gill Sans Std Light"/>
                <a:cs typeface="Gill Sans Std Light"/>
              </a:defRPr>
            </a:lvl1pPr>
          </a:lstStyle>
          <a:p>
            <a:r>
              <a:rPr lang="en-US" dirty="0" smtClean="0"/>
              <a:t>Slide Headline 1</a:t>
            </a:r>
            <a:br>
              <a:rPr lang="en-US" dirty="0" smtClean="0"/>
            </a:br>
            <a:r>
              <a:rPr lang="en-US" dirty="0" smtClean="0"/>
              <a:t>Slide Headline 2</a:t>
            </a:r>
            <a:endParaRPr lang="en-US" dirty="0"/>
          </a:p>
        </p:txBody>
      </p:sp>
      <p:sp>
        <p:nvSpPr>
          <p:cNvPr id="11" name="Subtitle 2"/>
          <p:cNvSpPr>
            <a:spLocks noGrp="1"/>
          </p:cNvSpPr>
          <p:nvPr>
            <p:ph type="subTitle" idx="13" hasCustomPrompt="1"/>
          </p:nvPr>
        </p:nvSpPr>
        <p:spPr>
          <a:xfrm>
            <a:off x="914400" y="2362200"/>
            <a:ext cx="7315200" cy="457200"/>
          </a:xfrm>
          <a:prstGeom prst="rect">
            <a:avLst/>
          </a:prstGeom>
        </p:spPr>
        <p:txBody>
          <a:bodyPr lIns="0" tIns="0" rIns="0" bIns="0" anchor="t"/>
          <a:lstStyle>
            <a:lvl1pPr marL="0" indent="0" algn="l">
              <a:buNone/>
              <a:defRPr b="0" i="0">
                <a:solidFill>
                  <a:srgbClr val="011F4F"/>
                </a:solidFill>
                <a:latin typeface="Gill Sans Std Bold"/>
                <a:cs typeface="Gill Sans Std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Slide Subhead</a:t>
            </a:r>
            <a:endParaRPr lang="en-US" dirty="0"/>
          </a:p>
        </p:txBody>
      </p:sp>
      <p:sp>
        <p:nvSpPr>
          <p:cNvPr id="12"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fld id="{7D289284-70B2-944D-BA0D-80D5B831EF78}" type="datetimeFigureOut">
              <a:rPr lang="en-US" smtClean="0"/>
              <a:pPr/>
              <a:t>10/20/2015</a:t>
            </a:fld>
            <a:endParaRPr lang="en-US" dirty="0"/>
          </a:p>
        </p:txBody>
      </p:sp>
      <p:sp>
        <p:nvSpPr>
          <p:cNvPr id="13"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dirty="0"/>
          </a:p>
        </p:txBody>
      </p:sp>
      <p:sp>
        <p:nvSpPr>
          <p:cNvPr id="14"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400" y="2295837"/>
            <a:ext cx="3581400" cy="3830326"/>
          </a:xfrm>
          <a:prstGeom prst="rect">
            <a:avLst/>
          </a:prstGeom>
        </p:spPr>
        <p:txBody>
          <a:bodyPr/>
          <a:lstStyle>
            <a:lvl1pPr>
              <a:buClr>
                <a:srgbClr val="821C35"/>
              </a:buClr>
              <a:defRPr sz="2800">
                <a:latin typeface="Gill Sans Std Light"/>
              </a:defRPr>
            </a:lvl1pPr>
            <a:lvl2pPr>
              <a:buClr>
                <a:srgbClr val="821C35"/>
              </a:buClr>
              <a:defRPr sz="2400">
                <a:latin typeface="Gill Sans Std Light"/>
              </a:defRPr>
            </a:lvl2pPr>
            <a:lvl3pPr>
              <a:buClr>
                <a:srgbClr val="821C35"/>
              </a:buClr>
              <a:defRPr sz="2000">
                <a:latin typeface="Gill Sans Std Light"/>
              </a:defRPr>
            </a:lvl3pPr>
            <a:lvl4pPr>
              <a:buClr>
                <a:srgbClr val="821C35"/>
              </a:buClr>
              <a:defRPr sz="1800">
                <a:latin typeface="Gill Sans Std Light"/>
              </a:defRPr>
            </a:lvl4pPr>
            <a:lvl5pPr>
              <a:buClr>
                <a:srgbClr val="821C35"/>
              </a:buClr>
              <a:defRPr sz="1800">
                <a:latin typeface="Gill Sans Std Ligh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295837"/>
            <a:ext cx="3581400" cy="3830326"/>
          </a:xfrm>
          <a:prstGeom prst="rect">
            <a:avLst/>
          </a:prstGeom>
        </p:spPr>
        <p:txBody>
          <a:bodyPr/>
          <a:lstStyle>
            <a:lvl1pPr>
              <a:buClr>
                <a:srgbClr val="821C35"/>
              </a:buClr>
              <a:defRPr sz="2800">
                <a:latin typeface="Gill Sans Std Light"/>
              </a:defRPr>
            </a:lvl1pPr>
            <a:lvl2pPr>
              <a:buClr>
                <a:srgbClr val="821C35"/>
              </a:buClr>
              <a:defRPr sz="2400">
                <a:latin typeface="Gill Sans Std Light"/>
              </a:defRPr>
            </a:lvl2pPr>
            <a:lvl3pPr>
              <a:buClr>
                <a:srgbClr val="821C35"/>
              </a:buClr>
              <a:defRPr sz="2000">
                <a:latin typeface="Gill Sans Std Light"/>
              </a:defRPr>
            </a:lvl3pPr>
            <a:lvl4pPr>
              <a:buClr>
                <a:srgbClr val="821C35"/>
              </a:buClr>
              <a:defRPr sz="1800">
                <a:latin typeface="Gill Sans Std Light"/>
              </a:defRPr>
            </a:lvl4pPr>
            <a:lvl5pPr>
              <a:buClr>
                <a:srgbClr val="821C35"/>
              </a:buClr>
              <a:defRPr sz="1800">
                <a:latin typeface="Gill Sans Std Light"/>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821C35"/>
                </a:solidFill>
                <a:latin typeface="Gill Sans Std Light"/>
                <a:cs typeface="Gill Sans Std Light"/>
              </a:defRPr>
            </a:lvl1pPr>
          </a:lstStyle>
          <a:p>
            <a:r>
              <a:rPr lang="en-US" dirty="0" smtClean="0"/>
              <a:t>Slide Headline 1</a:t>
            </a:r>
            <a:br>
              <a:rPr lang="en-US" dirty="0" smtClean="0"/>
            </a:br>
            <a:r>
              <a:rPr lang="en-US" dirty="0" smtClean="0"/>
              <a:t>Slide Headline 2</a:t>
            </a:r>
            <a:endParaRPr lang="en-US" dirty="0"/>
          </a:p>
        </p:txBody>
      </p:sp>
      <p:sp>
        <p:nvSpPr>
          <p:cNvPr id="9"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fld id="{7D289284-70B2-944D-BA0D-80D5B831EF78}" type="datetimeFigureOut">
              <a:rPr lang="en-US" smtClean="0"/>
              <a:pPr/>
              <a:t>10/20/2015</a:t>
            </a:fld>
            <a:endParaRPr lang="en-US" dirty="0"/>
          </a:p>
        </p:txBody>
      </p:sp>
      <p:sp>
        <p:nvSpPr>
          <p:cNvPr id="10"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dirty="0"/>
          </a:p>
        </p:txBody>
      </p:sp>
      <p:sp>
        <p:nvSpPr>
          <p:cNvPr id="11"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914400" y="2225963"/>
            <a:ext cx="3582988" cy="639762"/>
          </a:xfrm>
          <a:prstGeom prst="rect">
            <a:avLst/>
          </a:prstGeom>
        </p:spPr>
        <p:txBody>
          <a:bodyPr anchor="b"/>
          <a:lstStyle>
            <a:lvl1pPr marL="0" indent="0">
              <a:buNone/>
              <a:defRPr sz="2800" b="0" i="0">
                <a:solidFill>
                  <a:srgbClr val="011F4F"/>
                </a:solidFill>
                <a:latin typeface="Gill Sans Std Bold"/>
                <a:cs typeface="Gill Sans Std 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smtClean="0"/>
              <a:t>Slide Subhead</a:t>
            </a:r>
            <a:endParaRPr lang="en-US" dirty="0"/>
          </a:p>
        </p:txBody>
      </p:sp>
      <p:sp>
        <p:nvSpPr>
          <p:cNvPr id="4" name="Content Placeholder 3"/>
          <p:cNvSpPr>
            <a:spLocks noGrp="1"/>
          </p:cNvSpPr>
          <p:nvPr>
            <p:ph sz="half" idx="2"/>
          </p:nvPr>
        </p:nvSpPr>
        <p:spPr>
          <a:xfrm>
            <a:off x="914400" y="2865725"/>
            <a:ext cx="3582988" cy="3260437"/>
          </a:xfrm>
          <a:prstGeom prst="rect">
            <a:avLst/>
          </a:prstGeom>
        </p:spPr>
        <p:txBody>
          <a:bodyPr/>
          <a:lstStyle>
            <a:lvl1pPr>
              <a:buClr>
                <a:srgbClr val="821C35"/>
              </a:buClr>
              <a:defRPr sz="2400">
                <a:latin typeface="Gill Sans Std Light"/>
              </a:defRPr>
            </a:lvl1pPr>
            <a:lvl2pPr>
              <a:buClr>
                <a:srgbClr val="821C35"/>
              </a:buClr>
              <a:defRPr sz="2000">
                <a:latin typeface="Gill Sans Std Light"/>
              </a:defRPr>
            </a:lvl2pPr>
            <a:lvl3pPr>
              <a:buClr>
                <a:srgbClr val="821C35"/>
              </a:buClr>
              <a:defRPr sz="1800">
                <a:latin typeface="Gill Sans Std Light"/>
              </a:defRPr>
            </a:lvl3pPr>
            <a:lvl4pPr>
              <a:buClr>
                <a:srgbClr val="821C35"/>
              </a:buClr>
              <a:defRPr sz="1600">
                <a:latin typeface="Gill Sans Std Light"/>
              </a:defRPr>
            </a:lvl4pPr>
            <a:lvl5pPr>
              <a:buClr>
                <a:srgbClr val="821C35"/>
              </a:buClr>
              <a:defRPr sz="1600">
                <a:latin typeface="Gill Sans Std Light"/>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645025" y="2225963"/>
            <a:ext cx="3584575" cy="639762"/>
          </a:xfrm>
          <a:prstGeom prst="rect">
            <a:avLst/>
          </a:prstGeom>
        </p:spPr>
        <p:txBody>
          <a:bodyPr anchor="b"/>
          <a:lstStyle>
            <a:lvl1pPr marL="0" indent="0">
              <a:buNone/>
              <a:defRPr sz="2800" b="0" i="0">
                <a:solidFill>
                  <a:srgbClr val="011F4F"/>
                </a:solidFill>
                <a:latin typeface="Gill Sans Std Bold"/>
                <a:cs typeface="Gill Sans Std 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smtClean="0"/>
              <a:t>Slide Subhead</a:t>
            </a:r>
            <a:endParaRPr lang="en-US" dirty="0"/>
          </a:p>
        </p:txBody>
      </p:sp>
      <p:sp>
        <p:nvSpPr>
          <p:cNvPr id="6" name="Content Placeholder 5"/>
          <p:cNvSpPr>
            <a:spLocks noGrp="1"/>
          </p:cNvSpPr>
          <p:nvPr>
            <p:ph sz="quarter" idx="4"/>
          </p:nvPr>
        </p:nvSpPr>
        <p:spPr>
          <a:xfrm>
            <a:off x="4645025" y="2865725"/>
            <a:ext cx="3584575" cy="3260438"/>
          </a:xfrm>
          <a:prstGeom prst="rect">
            <a:avLst/>
          </a:prstGeom>
        </p:spPr>
        <p:txBody>
          <a:bodyPr/>
          <a:lstStyle>
            <a:lvl1pPr>
              <a:buClr>
                <a:srgbClr val="821C35"/>
              </a:buClr>
              <a:defRPr sz="2400">
                <a:latin typeface="Gill Sans Std Light"/>
              </a:defRPr>
            </a:lvl1pPr>
            <a:lvl2pPr>
              <a:buClr>
                <a:srgbClr val="821C35"/>
              </a:buClr>
              <a:defRPr sz="2000">
                <a:latin typeface="Gill Sans Std Light"/>
              </a:defRPr>
            </a:lvl2pPr>
            <a:lvl3pPr>
              <a:buClr>
                <a:srgbClr val="821C35"/>
              </a:buClr>
              <a:defRPr sz="1800">
                <a:latin typeface="Gill Sans Std Light"/>
              </a:defRPr>
            </a:lvl3pPr>
            <a:lvl4pPr>
              <a:buClr>
                <a:srgbClr val="821C35"/>
              </a:buClr>
              <a:defRPr sz="1600">
                <a:latin typeface="Gill Sans Std Light"/>
              </a:defRPr>
            </a:lvl4pPr>
            <a:lvl5pPr>
              <a:buClr>
                <a:srgbClr val="821C35"/>
              </a:buClr>
              <a:defRPr sz="1600">
                <a:latin typeface="Gill Sans Std Light"/>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821C35"/>
                </a:solidFill>
                <a:latin typeface="Gill Sans Std Light"/>
                <a:cs typeface="Gill Sans Std Light"/>
              </a:defRPr>
            </a:lvl1pPr>
          </a:lstStyle>
          <a:p>
            <a:r>
              <a:rPr lang="en-US" dirty="0" smtClean="0"/>
              <a:t>Slide Headline 1</a:t>
            </a:r>
            <a:br>
              <a:rPr lang="en-US" dirty="0" smtClean="0"/>
            </a:br>
            <a:r>
              <a:rPr lang="en-US" dirty="0" smtClean="0"/>
              <a:t>Slide Headline 2</a:t>
            </a:r>
            <a:endParaRPr lang="en-US" dirty="0"/>
          </a:p>
        </p:txBody>
      </p:sp>
      <p:sp>
        <p:nvSpPr>
          <p:cNvPr id="13"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fld id="{7D289284-70B2-944D-BA0D-80D5B831EF78}" type="datetimeFigureOut">
              <a:rPr lang="en-US" smtClean="0"/>
              <a:pPr/>
              <a:t>10/20/2015</a:t>
            </a:fld>
            <a:endParaRPr lang="en-US" dirty="0"/>
          </a:p>
        </p:txBody>
      </p:sp>
      <p:sp>
        <p:nvSpPr>
          <p:cNvPr id="14"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dirty="0"/>
          </a:p>
        </p:txBody>
      </p:sp>
      <p:sp>
        <p:nvSpPr>
          <p:cNvPr id="15"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3134388"/>
            <a:ext cx="5111750" cy="2991775"/>
          </a:xfrm>
          <a:prstGeom prst="rect">
            <a:avLst/>
          </a:prstGeom>
        </p:spPr>
        <p:txBody>
          <a:bodyPr/>
          <a:lstStyle>
            <a:lvl1pPr>
              <a:buClr>
                <a:srgbClr val="821C35"/>
              </a:buClr>
              <a:defRPr sz="3200">
                <a:latin typeface="Gill Sans Std Light"/>
              </a:defRPr>
            </a:lvl1pPr>
            <a:lvl2pPr>
              <a:buClr>
                <a:srgbClr val="821C35"/>
              </a:buClr>
              <a:defRPr sz="2800">
                <a:latin typeface="Gill Sans Std Light"/>
              </a:defRPr>
            </a:lvl2pPr>
            <a:lvl3pPr>
              <a:buClr>
                <a:srgbClr val="821C35"/>
              </a:buClr>
              <a:defRPr sz="2400">
                <a:latin typeface="Gill Sans Std Light"/>
              </a:defRPr>
            </a:lvl3pPr>
            <a:lvl4pPr>
              <a:buClr>
                <a:srgbClr val="821C35"/>
              </a:buClr>
              <a:defRPr sz="2000">
                <a:latin typeface="Gill Sans Std Light"/>
              </a:defRPr>
            </a:lvl4pPr>
            <a:lvl5pPr>
              <a:buClr>
                <a:srgbClr val="821C35"/>
              </a:buClr>
              <a:defRPr sz="2000">
                <a:latin typeface="Gill Sans Std Light"/>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914400" y="3134388"/>
            <a:ext cx="2551113" cy="2991775"/>
          </a:xfrm>
          <a:prstGeom prst="rect">
            <a:avLst/>
          </a:prstGeom>
        </p:spPr>
        <p:txBody>
          <a:bodyPr/>
          <a:lstStyle>
            <a:lvl1pPr marL="0" indent="0">
              <a:buNone/>
              <a:defRPr sz="1400">
                <a:latin typeface="Gill Sans Std Ligh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2" name="Subtitle 2"/>
          <p:cNvSpPr>
            <a:spLocks noGrp="1"/>
          </p:cNvSpPr>
          <p:nvPr>
            <p:ph type="subTitle" idx="13" hasCustomPrompt="1"/>
          </p:nvPr>
        </p:nvSpPr>
        <p:spPr>
          <a:xfrm>
            <a:off x="914400" y="2362200"/>
            <a:ext cx="7315200" cy="457200"/>
          </a:xfrm>
          <a:prstGeom prst="rect">
            <a:avLst/>
          </a:prstGeom>
        </p:spPr>
        <p:txBody>
          <a:bodyPr lIns="0" tIns="0" rIns="0" bIns="0" anchor="t"/>
          <a:lstStyle>
            <a:lvl1pPr marL="0" indent="0" algn="l">
              <a:buNone/>
              <a:defRPr b="0" i="0">
                <a:solidFill>
                  <a:srgbClr val="011F4F"/>
                </a:solidFill>
                <a:latin typeface="Gill Sans Std Bold"/>
                <a:cs typeface="Gill Sans Std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Slide Subhead</a:t>
            </a:r>
            <a:endParaRPr lang="en-US" dirty="0"/>
          </a:p>
        </p:txBody>
      </p:sp>
      <p:sp>
        <p:nvSpPr>
          <p:cNvPr id="13"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821C35"/>
                </a:solidFill>
                <a:latin typeface="Gill Sans Std Light"/>
                <a:cs typeface="Gill Sans Std Light"/>
              </a:defRPr>
            </a:lvl1pPr>
          </a:lstStyle>
          <a:p>
            <a:r>
              <a:rPr lang="en-US" dirty="0" smtClean="0"/>
              <a:t>Slide Headline 1</a:t>
            </a:r>
            <a:br>
              <a:rPr lang="en-US" dirty="0" smtClean="0"/>
            </a:br>
            <a:r>
              <a:rPr lang="en-US" dirty="0" smtClean="0"/>
              <a:t>Slide Headline 2</a:t>
            </a:r>
            <a:endParaRPr lang="en-US" dirty="0"/>
          </a:p>
        </p:txBody>
      </p:sp>
      <p:sp>
        <p:nvSpPr>
          <p:cNvPr id="14"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fld id="{7D289284-70B2-944D-BA0D-80D5B831EF78}" type="datetimeFigureOut">
              <a:rPr lang="en-US" smtClean="0"/>
              <a:pPr/>
              <a:t>10/20/2015</a:t>
            </a:fld>
            <a:endParaRPr lang="en-US" dirty="0"/>
          </a:p>
        </p:txBody>
      </p:sp>
      <p:sp>
        <p:nvSpPr>
          <p:cNvPr id="15"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dirty="0"/>
          </a:p>
        </p:txBody>
      </p:sp>
      <p:sp>
        <p:nvSpPr>
          <p:cNvPr id="16"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2000" b="0" i="0">
                <a:solidFill>
                  <a:srgbClr val="011F4F"/>
                </a:solidFill>
                <a:latin typeface="Gill Sans Std Bold"/>
                <a:cs typeface="Gill Sans Std Bold"/>
              </a:defRPr>
            </a:lvl1pPr>
          </a:lstStyle>
          <a:p>
            <a:r>
              <a:rPr lang="en-US" dirty="0" smtClean="0"/>
              <a:t>Slide Subhead</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atin typeface="Gill Sans Std Ligh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ill Sans Std Ligh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fld id="{7D289284-70B2-944D-BA0D-80D5B831EF78}" type="datetimeFigureOut">
              <a:rPr lang="en-US" smtClean="0"/>
              <a:pPr/>
              <a:t>10/20/2015</a:t>
            </a:fld>
            <a:endParaRPr lang="en-US" dirty="0"/>
          </a:p>
        </p:txBody>
      </p:sp>
      <p:sp>
        <p:nvSpPr>
          <p:cNvPr id="9"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dirty="0"/>
          </a:p>
        </p:txBody>
      </p:sp>
      <p:sp>
        <p:nvSpPr>
          <p:cNvPr id="10"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14160DDSS_logo_DDAfinal.png"/>
          <p:cNvPicPr>
            <a:picLocks noChangeAspect="1"/>
          </p:cNvPicPr>
          <p:nvPr userDrawn="1"/>
        </p:nvPicPr>
        <p:blipFill>
          <a:blip r:embed="rId9"/>
          <a:stretch>
            <a:fillRect/>
          </a:stretch>
        </p:blipFill>
        <p:spPr>
          <a:xfrm>
            <a:off x="7989422" y="409306"/>
            <a:ext cx="1008062" cy="1046376"/>
          </a:xfrm>
          <a:prstGeom prst="rect">
            <a:avLst/>
          </a:prstGeom>
        </p:spPr>
      </p:pic>
      <p:sp>
        <p:nvSpPr>
          <p:cNvPr id="9" name="Rectangle 8"/>
          <p:cNvSpPr/>
          <p:nvPr userDrawn="1"/>
        </p:nvSpPr>
        <p:spPr>
          <a:xfrm>
            <a:off x="7208648" y="0"/>
            <a:ext cx="1944496" cy="294162"/>
          </a:xfrm>
          <a:prstGeom prst="rect">
            <a:avLst/>
          </a:prstGeom>
          <a:solidFill>
            <a:srgbClr val="821C3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0" y="0"/>
            <a:ext cx="7208648" cy="294162"/>
          </a:xfrm>
          <a:prstGeom prst="rect">
            <a:avLst/>
          </a:prstGeom>
          <a:solidFill>
            <a:srgbClr val="011F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6" r:id="rId6"/>
    <p:sldLayoutId id="2147483657"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video" Target="https://www.youtube.com/embed/Gv1aDEFlXq8" TargetMode="Externa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3962400"/>
            <a:ext cx="9144000" cy="1847925"/>
          </a:xfrm>
          <a:prstGeom prst="rect">
            <a:avLst/>
          </a:prstGeom>
        </p:spPr>
        <p:txBody>
          <a:bodyPr/>
          <a:lstStyle>
            <a:lvl1pPr>
              <a:lnSpc>
                <a:spcPts val="4900"/>
              </a:lnSpc>
              <a:defRPr sz="4800">
                <a:solidFill>
                  <a:srgbClr val="FFFFFF"/>
                </a:solidFill>
              </a:defRPr>
            </a:lvl1pPr>
          </a:lstStyle>
          <a:p>
            <a:pPr lvl="0" algn="ctr">
              <a:spcBef>
                <a:spcPct val="0"/>
              </a:spcBef>
              <a:defRPr/>
            </a:pPr>
            <a:r>
              <a:rPr lang="en-US" dirty="0">
                <a:latin typeface="Gill Sans Std Light"/>
                <a:ea typeface="+mj-ea"/>
                <a:cs typeface="Gill Sans Std Light"/>
              </a:rPr>
              <a:t>Introduction to	Developmental</a:t>
            </a:r>
            <a:br>
              <a:rPr lang="en-US" dirty="0">
                <a:latin typeface="Gill Sans Std Light"/>
                <a:ea typeface="+mj-ea"/>
                <a:cs typeface="Gill Sans Std Light"/>
              </a:rPr>
            </a:br>
            <a:r>
              <a:rPr lang="en-US" dirty="0">
                <a:latin typeface="Gill Sans Std Light"/>
                <a:ea typeface="+mj-ea"/>
                <a:cs typeface="Gill Sans Std Light"/>
              </a:rPr>
              <a:t>Disabilities</a:t>
            </a:r>
            <a:endParaRPr kumimoji="0" lang="en-US" sz="4800" u="none" strike="noStrike" kern="1200" cap="none" spc="0" normalizeH="0" baseline="0" noProof="0" dirty="0">
              <a:ln>
                <a:noFill/>
              </a:ln>
              <a:solidFill>
                <a:srgbClr val="FFFFFF"/>
              </a:solidFill>
              <a:effectLst/>
              <a:uLnTx/>
              <a:uFillTx/>
              <a:latin typeface="Gill Sans Std Light"/>
              <a:ea typeface="+mj-ea"/>
              <a:cs typeface="Gill Sans Std Light"/>
            </a:endParaRPr>
          </a:p>
        </p:txBody>
      </p:sp>
      <p:sp>
        <p:nvSpPr>
          <p:cNvPr id="5" name="Title 1"/>
          <p:cNvSpPr txBox="1">
            <a:spLocks/>
          </p:cNvSpPr>
          <p:nvPr/>
        </p:nvSpPr>
        <p:spPr>
          <a:xfrm>
            <a:off x="0" y="5810325"/>
            <a:ext cx="9144000" cy="438963"/>
          </a:xfrm>
          <a:prstGeom prst="rect">
            <a:avLst/>
          </a:prstGeom>
        </p:spPr>
        <p:txBody>
          <a:bodyPr vert="horz" lIns="91440" tIns="45720" rIns="91440" bIns="45720" rtlCol="0" anchor="ctr">
            <a:noAutofit/>
          </a:bodyPr>
          <a:lstStyle>
            <a:lvl1pPr>
              <a:lnSpc>
                <a:spcPts val="4900"/>
              </a:lnSpc>
              <a:defRPr sz="4800">
                <a:solidFill>
                  <a:srgbClr val="FFFFFF"/>
                </a:solidFill>
              </a:defRPr>
            </a:lvl1pPr>
          </a:lstStyle>
          <a:p>
            <a:pPr lvl="0" algn="ctr">
              <a:spcBef>
                <a:spcPct val="0"/>
              </a:spcBef>
              <a:defRPr/>
            </a:pPr>
            <a:r>
              <a:rPr lang="en-US" sz="3600" i="1" dirty="0" smtClean="0">
                <a:latin typeface="Gill Sans Std"/>
                <a:ea typeface="+mj-ea"/>
                <a:cs typeface="Gill Sans Std"/>
              </a:rPr>
              <a:t>“I </a:t>
            </a:r>
            <a:r>
              <a:rPr lang="en-US" sz="3600" i="1" dirty="0">
                <a:latin typeface="Gill Sans Std"/>
                <a:ea typeface="+mj-ea"/>
                <a:cs typeface="Gill Sans Std"/>
              </a:rPr>
              <a:t>am a Person with Abilities”</a:t>
            </a:r>
          </a:p>
          <a:p>
            <a:pPr lvl="0" algn="ctr">
              <a:spcBef>
                <a:spcPct val="0"/>
              </a:spcBef>
              <a:defRPr/>
            </a:pPr>
            <a:endParaRPr lang="en-US" sz="3600" i="1" dirty="0">
              <a:latin typeface="Gill Sans Std"/>
              <a:ea typeface="+mj-ea"/>
              <a:cs typeface="Gill Sans Std"/>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1" y="2586996"/>
            <a:ext cx="2432050" cy="1375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352425" y="2114550"/>
            <a:ext cx="8315325" cy="4743450"/>
          </a:xfrm>
        </p:spPr>
        <p:txBody>
          <a:bodyPr/>
          <a:lstStyle/>
          <a:p>
            <a:pPr marL="0" lvl="1" defTabSz="914400">
              <a:lnSpc>
                <a:spcPct val="90000"/>
              </a:lnSpc>
              <a:spcAft>
                <a:spcPts val="2400"/>
              </a:spcAft>
              <a:buClr>
                <a:schemeClr val="accent1"/>
              </a:buClr>
            </a:pPr>
            <a:r>
              <a:rPr lang="en-US" sz="2400" dirty="0">
                <a:latin typeface="Gill Sans Std Light"/>
              </a:rPr>
              <a:t>There are many causes of intellectual disability. A specific cause can be identified in approximately two thirds of cases. Known causes include: </a:t>
            </a:r>
            <a:endParaRPr lang="en-US" sz="2400" dirty="0" smtClean="0">
              <a:latin typeface="Gill Sans Std Light"/>
            </a:endParaRPr>
          </a:p>
          <a:p>
            <a:pPr marL="800100" lvl="1" indent="-342900">
              <a:lnSpc>
                <a:spcPct val="90000"/>
              </a:lnSpc>
              <a:spcAft>
                <a:spcPts val="600"/>
              </a:spcAft>
              <a:buClr>
                <a:srgbClr val="821C35"/>
              </a:buClr>
              <a:buFont typeface="Arial" panose="020B0604020202020204" pitchFamily="34" charset="0"/>
              <a:buChar char="•"/>
            </a:pPr>
            <a:r>
              <a:rPr lang="en-US" sz="1400" dirty="0">
                <a:latin typeface="Gill Sans Std Light"/>
              </a:rPr>
              <a:t>Brain injury or infection before, during or after birth </a:t>
            </a:r>
          </a:p>
          <a:p>
            <a:pPr marL="800100" lvl="1" indent="-342900">
              <a:spcAft>
                <a:spcPts val="600"/>
              </a:spcAft>
              <a:buClr>
                <a:srgbClr val="821C35"/>
              </a:buClr>
              <a:buFont typeface="Arial" panose="020B0604020202020204" pitchFamily="34" charset="0"/>
              <a:buChar char="•"/>
            </a:pPr>
            <a:r>
              <a:rPr lang="en-US" sz="1400" dirty="0">
                <a:latin typeface="Gill Sans Std Light"/>
              </a:rPr>
              <a:t>Growth or nutrition problems </a:t>
            </a:r>
          </a:p>
          <a:p>
            <a:pPr marL="800100" lvl="1" indent="-342900">
              <a:spcAft>
                <a:spcPts val="600"/>
              </a:spcAft>
              <a:buClr>
                <a:srgbClr val="821C35"/>
              </a:buClr>
              <a:buFont typeface="Arial" panose="020B0604020202020204" pitchFamily="34" charset="0"/>
              <a:buChar char="•"/>
            </a:pPr>
            <a:r>
              <a:rPr lang="en-US" sz="1400" dirty="0">
                <a:latin typeface="Gill Sans Std Light"/>
              </a:rPr>
              <a:t>Chromosomal and genetic disorders </a:t>
            </a:r>
          </a:p>
          <a:p>
            <a:pPr marL="800100" lvl="1" indent="-342900">
              <a:spcAft>
                <a:spcPts val="600"/>
              </a:spcAft>
              <a:buClr>
                <a:srgbClr val="821C35"/>
              </a:buClr>
              <a:buFont typeface="Arial" panose="020B0604020202020204" pitchFamily="34" charset="0"/>
              <a:buChar char="•"/>
            </a:pPr>
            <a:r>
              <a:rPr lang="en-US" sz="1400" dirty="0">
                <a:latin typeface="Gill Sans Std Light"/>
              </a:rPr>
              <a:t>Babies born long before the expected birth date – also called extreme prematurity </a:t>
            </a:r>
          </a:p>
          <a:p>
            <a:pPr marL="800100" lvl="1" indent="-342900">
              <a:spcAft>
                <a:spcPts val="600"/>
              </a:spcAft>
              <a:buClr>
                <a:srgbClr val="821C35"/>
              </a:buClr>
              <a:buFont typeface="Arial" panose="020B0604020202020204" pitchFamily="34" charset="0"/>
              <a:buChar char="•"/>
            </a:pPr>
            <a:r>
              <a:rPr lang="en-US" sz="1400" dirty="0">
                <a:latin typeface="Gill Sans Std Light"/>
              </a:rPr>
              <a:t>Health problems during childhood </a:t>
            </a:r>
          </a:p>
          <a:p>
            <a:pPr marL="800100" lvl="1" indent="-342900">
              <a:spcAft>
                <a:spcPts val="600"/>
              </a:spcAft>
              <a:buClr>
                <a:srgbClr val="821C35"/>
              </a:buClr>
              <a:buFont typeface="Arial" panose="020B0604020202020204" pitchFamily="34" charset="0"/>
              <a:buChar char="•"/>
            </a:pPr>
            <a:r>
              <a:rPr lang="en-US" sz="1400" dirty="0">
                <a:latin typeface="Gill Sans Std Light"/>
              </a:rPr>
              <a:t>Drug use during pregnancy, including excessive alcohol intake and smoking </a:t>
            </a:r>
          </a:p>
          <a:p>
            <a:pPr marL="800100" lvl="1" indent="-342900">
              <a:spcAft>
                <a:spcPts val="600"/>
              </a:spcAft>
              <a:buClr>
                <a:srgbClr val="821C35"/>
              </a:buClr>
              <a:buFont typeface="Arial" panose="020B0604020202020204" pitchFamily="34" charset="0"/>
              <a:buChar char="•"/>
            </a:pPr>
            <a:r>
              <a:rPr lang="en-US" sz="1400" dirty="0">
                <a:latin typeface="Gill Sans Std Light"/>
              </a:rPr>
              <a:t>Environmental deprivation </a:t>
            </a:r>
          </a:p>
          <a:p>
            <a:pPr marL="800100" lvl="1" indent="-342900">
              <a:spcAft>
                <a:spcPts val="600"/>
              </a:spcAft>
              <a:buClr>
                <a:srgbClr val="821C35"/>
              </a:buClr>
              <a:buFont typeface="Arial" panose="020B0604020202020204" pitchFamily="34" charset="0"/>
              <a:buChar char="•"/>
            </a:pPr>
            <a:r>
              <a:rPr lang="en-US" sz="1400" dirty="0">
                <a:latin typeface="Gill Sans Std Light"/>
              </a:rPr>
              <a:t>Exposure to </a:t>
            </a:r>
            <a:r>
              <a:rPr lang="en-US" sz="1400" dirty="0" smtClean="0">
                <a:latin typeface="Gill Sans Std Light"/>
              </a:rPr>
              <a:t>toxins</a:t>
            </a:r>
          </a:p>
          <a:p>
            <a:pPr marL="800100" lvl="1" indent="-342900">
              <a:spcAft>
                <a:spcPts val="600"/>
              </a:spcAft>
              <a:buClr>
                <a:srgbClr val="821C35"/>
              </a:buClr>
              <a:buFont typeface="Arial" panose="020B0604020202020204" pitchFamily="34" charset="0"/>
              <a:buChar char="•"/>
            </a:pPr>
            <a:r>
              <a:rPr lang="en-US" sz="1400" dirty="0" smtClean="0">
                <a:latin typeface="Gill Sans Std Light"/>
              </a:rPr>
              <a:t>Unknown</a:t>
            </a:r>
            <a:r>
              <a:rPr lang="en-US" dirty="0"/>
              <a:t>	</a:t>
            </a:r>
          </a:p>
          <a:p>
            <a:endParaRPr lang="en-US" dirty="0"/>
          </a:p>
        </p:txBody>
      </p:sp>
      <p:sp>
        <p:nvSpPr>
          <p:cNvPr id="3" name="Title 2"/>
          <p:cNvSpPr>
            <a:spLocks noGrp="1"/>
          </p:cNvSpPr>
          <p:nvPr>
            <p:ph type="title"/>
          </p:nvPr>
        </p:nvSpPr>
        <p:spPr>
          <a:xfrm>
            <a:off x="209550" y="762000"/>
            <a:ext cx="7791450" cy="1143000"/>
          </a:xfrm>
        </p:spPr>
        <p:txBody>
          <a:bodyPr/>
          <a:lstStyle/>
          <a:p>
            <a:pPr algn="ctr"/>
            <a:r>
              <a:rPr lang="en-US" dirty="0"/>
              <a:t>Causes of Intellectual Disabilities (ID)</a:t>
            </a:r>
          </a:p>
        </p:txBody>
      </p:sp>
    </p:spTree>
    <p:extLst>
      <p:ext uri="{BB962C8B-B14F-4D97-AF65-F5344CB8AC3E}">
        <p14:creationId xmlns:p14="http://schemas.microsoft.com/office/powerpoint/2010/main" val="35275715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781050" y="2904139"/>
            <a:ext cx="7315200" cy="3457575"/>
          </a:xfrm>
        </p:spPr>
        <p:txBody>
          <a:bodyPr/>
          <a:lstStyle/>
          <a:p>
            <a:pPr marL="800100" lvl="1" indent="-342900">
              <a:spcAft>
                <a:spcPts val="2400"/>
              </a:spcAft>
              <a:buClr>
                <a:srgbClr val="821C35"/>
              </a:buClr>
              <a:buFont typeface="Arial" panose="020B0604020202020204" pitchFamily="34" charset="0"/>
              <a:buChar char="•"/>
            </a:pPr>
            <a:r>
              <a:rPr lang="en-US" sz="2000" dirty="0" smtClean="0">
                <a:latin typeface="Gill Sans Std Light"/>
              </a:rPr>
              <a:t>Make </a:t>
            </a:r>
            <a:r>
              <a:rPr lang="en-US" sz="2000" dirty="0">
                <a:latin typeface="Gill Sans Std Light"/>
              </a:rPr>
              <a:t>sure you have the person’s attention. Use their name, gain eye contact or </a:t>
            </a:r>
            <a:r>
              <a:rPr lang="en-US" sz="2000" dirty="0" smtClean="0">
                <a:latin typeface="Gill Sans Std Light"/>
              </a:rPr>
              <a:t>respectful </a:t>
            </a:r>
            <a:r>
              <a:rPr lang="en-US" sz="2000" dirty="0">
                <a:latin typeface="Gill Sans Std Light"/>
              </a:rPr>
              <a:t>tone and language. </a:t>
            </a:r>
          </a:p>
          <a:p>
            <a:pPr marL="800100" lvl="1" indent="-342900">
              <a:spcAft>
                <a:spcPts val="2400"/>
              </a:spcAft>
              <a:buClr>
                <a:srgbClr val="821C35"/>
              </a:buClr>
              <a:buFont typeface="Arial" panose="020B0604020202020204" pitchFamily="34" charset="0"/>
              <a:buChar char="•"/>
            </a:pPr>
            <a:r>
              <a:rPr lang="en-US" sz="2000" dirty="0">
                <a:latin typeface="Gill Sans Std Light"/>
              </a:rPr>
              <a:t>Start by assuming a person can understand you, then adjust your level of communication according to their response. </a:t>
            </a:r>
          </a:p>
          <a:p>
            <a:pPr marL="800100" lvl="1" indent="-342900">
              <a:spcAft>
                <a:spcPts val="2400"/>
              </a:spcAft>
              <a:buClr>
                <a:srgbClr val="821C35"/>
              </a:buClr>
              <a:buFont typeface="Arial" panose="020B0604020202020204" pitchFamily="34" charset="0"/>
              <a:buChar char="•"/>
            </a:pPr>
            <a:r>
              <a:rPr lang="en-US" sz="2000" dirty="0">
                <a:latin typeface="Gill Sans Std Light"/>
              </a:rPr>
              <a:t>Ask the person how they would like to communicate. </a:t>
            </a:r>
          </a:p>
          <a:p>
            <a:endParaRPr lang="en-US" dirty="0"/>
          </a:p>
        </p:txBody>
      </p:sp>
      <p:sp>
        <p:nvSpPr>
          <p:cNvPr id="3" name="Title 2"/>
          <p:cNvSpPr>
            <a:spLocks noGrp="1"/>
          </p:cNvSpPr>
          <p:nvPr>
            <p:ph type="title"/>
          </p:nvPr>
        </p:nvSpPr>
        <p:spPr/>
        <p:txBody>
          <a:bodyPr/>
          <a:lstStyle/>
          <a:p>
            <a:r>
              <a:rPr lang="en-US" dirty="0"/>
              <a:t>Effective Communication</a:t>
            </a:r>
          </a:p>
        </p:txBody>
      </p:sp>
      <p:sp>
        <p:nvSpPr>
          <p:cNvPr id="5" name="Subtitle 4"/>
          <p:cNvSpPr>
            <a:spLocks noGrp="1"/>
          </p:cNvSpPr>
          <p:nvPr>
            <p:ph type="subTitle" idx="1"/>
          </p:nvPr>
        </p:nvSpPr>
        <p:spPr>
          <a:xfrm>
            <a:off x="914400" y="1676399"/>
            <a:ext cx="7315200" cy="866775"/>
          </a:xfrm>
        </p:spPr>
        <p:txBody>
          <a:bodyPr/>
          <a:lstStyle/>
          <a:p>
            <a:r>
              <a:rPr lang="en-US" sz="2800" dirty="0"/>
              <a:t>Tips that may help when talking with someone who has an intellectual disability include: </a:t>
            </a:r>
          </a:p>
          <a:p>
            <a:endParaRPr lang="en-US" dirty="0"/>
          </a:p>
        </p:txBody>
      </p:sp>
    </p:spTree>
    <p:extLst>
      <p:ext uri="{BB962C8B-B14F-4D97-AF65-F5344CB8AC3E}">
        <p14:creationId xmlns:p14="http://schemas.microsoft.com/office/powerpoint/2010/main" val="32233966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914400" y="2724150"/>
            <a:ext cx="7315200" cy="3295650"/>
          </a:xfrm>
        </p:spPr>
        <p:txBody>
          <a:bodyPr/>
          <a:lstStyle/>
          <a:p>
            <a:endParaRPr lang="en-US" dirty="0"/>
          </a:p>
          <a:p>
            <a:pPr marL="800100" lvl="1" indent="-342900">
              <a:spcAft>
                <a:spcPts val="2400"/>
              </a:spcAft>
              <a:buClr>
                <a:srgbClr val="821C35"/>
              </a:buClr>
              <a:buFont typeface="Arial" panose="020B0604020202020204" pitchFamily="34" charset="0"/>
              <a:buChar char="•"/>
            </a:pPr>
            <a:r>
              <a:rPr lang="en-US" sz="2000" dirty="0">
                <a:latin typeface="Gill Sans Std Light"/>
              </a:rPr>
              <a:t>Use appropriate language for the person and the situation – for example, simple, clear words and short, uncomplicated sentences. If the person is an adult, do not speak as though they are a child</a:t>
            </a:r>
            <a:r>
              <a:rPr lang="en-US" sz="2000" dirty="0" smtClean="0">
                <a:latin typeface="Gill Sans Std Light"/>
              </a:rPr>
              <a:t>.</a:t>
            </a:r>
          </a:p>
          <a:p>
            <a:pPr marL="800100" lvl="1" indent="-342900">
              <a:spcAft>
                <a:spcPts val="2400"/>
              </a:spcAft>
              <a:buClr>
                <a:srgbClr val="821C35"/>
              </a:buClr>
              <a:buFont typeface="Arial" panose="020B0604020202020204" pitchFamily="34" charset="0"/>
              <a:buChar char="•"/>
            </a:pPr>
            <a:r>
              <a:rPr lang="en-US" sz="2000" dirty="0" smtClean="0">
                <a:latin typeface="Gill Sans Std Light"/>
              </a:rPr>
              <a:t>Use </a:t>
            </a:r>
            <a:r>
              <a:rPr lang="en-US" sz="2000" dirty="0">
                <a:latin typeface="Gill Sans Std Light"/>
              </a:rPr>
              <a:t>visual information such as pictures, diagrams, signs, objects, or gestures to improve understanding. </a:t>
            </a:r>
          </a:p>
          <a:p>
            <a:endParaRPr lang="en-US" dirty="0"/>
          </a:p>
          <a:p>
            <a:endParaRPr lang="en-US" dirty="0"/>
          </a:p>
        </p:txBody>
      </p:sp>
      <p:sp>
        <p:nvSpPr>
          <p:cNvPr id="3" name="Title 2"/>
          <p:cNvSpPr>
            <a:spLocks noGrp="1"/>
          </p:cNvSpPr>
          <p:nvPr>
            <p:ph type="title"/>
          </p:nvPr>
        </p:nvSpPr>
        <p:spPr/>
        <p:txBody>
          <a:bodyPr/>
          <a:lstStyle/>
          <a:p>
            <a:r>
              <a:rPr lang="en-US" dirty="0"/>
              <a:t>Effective Communication</a:t>
            </a:r>
          </a:p>
        </p:txBody>
      </p:sp>
      <p:sp>
        <p:nvSpPr>
          <p:cNvPr id="5" name="Subtitle 4"/>
          <p:cNvSpPr>
            <a:spLocks noGrp="1"/>
          </p:cNvSpPr>
          <p:nvPr>
            <p:ph type="subTitle" idx="1"/>
          </p:nvPr>
        </p:nvSpPr>
        <p:spPr>
          <a:xfrm>
            <a:off x="666750" y="1581149"/>
            <a:ext cx="7315200" cy="866775"/>
          </a:xfrm>
        </p:spPr>
        <p:txBody>
          <a:bodyPr/>
          <a:lstStyle/>
          <a:p>
            <a:r>
              <a:rPr lang="en-US" sz="2800" dirty="0"/>
              <a:t>Tips that may help when talking with someone who has an intellectual disability include: </a:t>
            </a:r>
          </a:p>
          <a:p>
            <a:endParaRPr lang="en-US" dirty="0"/>
          </a:p>
        </p:txBody>
      </p:sp>
    </p:spTree>
    <p:extLst>
      <p:ext uri="{BB962C8B-B14F-4D97-AF65-F5344CB8AC3E}">
        <p14:creationId xmlns:p14="http://schemas.microsoft.com/office/powerpoint/2010/main" val="34189026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p:txBody>
          <a:bodyPr/>
          <a:lstStyle/>
          <a:p>
            <a:pPr marL="800100" lvl="1" indent="-342900">
              <a:spcAft>
                <a:spcPts val="2400"/>
              </a:spcAft>
              <a:buClr>
                <a:srgbClr val="821C35"/>
              </a:buClr>
              <a:buFont typeface="Arial" panose="020B0604020202020204" pitchFamily="34" charset="0"/>
              <a:buChar char="•"/>
            </a:pPr>
            <a:r>
              <a:rPr lang="en-US" sz="2000" dirty="0">
                <a:latin typeface="Gill Sans Std Light"/>
              </a:rPr>
              <a:t>Don’t rush. </a:t>
            </a:r>
          </a:p>
          <a:p>
            <a:pPr marL="800100" lvl="1" indent="-342900">
              <a:spcAft>
                <a:spcPts val="2400"/>
              </a:spcAft>
              <a:buClr>
                <a:srgbClr val="821C35"/>
              </a:buClr>
              <a:buFont typeface="Arial" panose="020B0604020202020204" pitchFamily="34" charset="0"/>
              <a:buChar char="•"/>
            </a:pPr>
            <a:r>
              <a:rPr lang="en-US" sz="2000" dirty="0">
                <a:latin typeface="Gill Sans Std Light"/>
              </a:rPr>
              <a:t>Check if they have been able to understand what you have said by asking them to rephrase in their own words. Do not simply ask, ‘Do you understand?’ because people will often say ‘yes’ to avoid embarrassment or because it is the answer they think you want to hear. </a:t>
            </a:r>
          </a:p>
          <a:p>
            <a:endParaRPr lang="en-US" dirty="0"/>
          </a:p>
        </p:txBody>
      </p:sp>
      <p:sp>
        <p:nvSpPr>
          <p:cNvPr id="5" name="Title 4"/>
          <p:cNvSpPr>
            <a:spLocks noGrp="1"/>
          </p:cNvSpPr>
          <p:nvPr>
            <p:ph type="title"/>
          </p:nvPr>
        </p:nvSpPr>
        <p:spPr>
          <a:xfrm>
            <a:off x="914400" y="762000"/>
            <a:ext cx="7315200" cy="638175"/>
          </a:xfrm>
        </p:spPr>
        <p:txBody>
          <a:bodyPr/>
          <a:lstStyle/>
          <a:p>
            <a:r>
              <a:rPr lang="en-US" dirty="0"/>
              <a:t>Effective Communication</a:t>
            </a:r>
          </a:p>
        </p:txBody>
      </p:sp>
      <p:sp>
        <p:nvSpPr>
          <p:cNvPr id="6" name="Subtitle 5"/>
          <p:cNvSpPr>
            <a:spLocks noGrp="1"/>
          </p:cNvSpPr>
          <p:nvPr>
            <p:ph type="subTitle" idx="1"/>
          </p:nvPr>
        </p:nvSpPr>
        <p:spPr>
          <a:xfrm>
            <a:off x="914400" y="1676400"/>
            <a:ext cx="7315200" cy="1143000"/>
          </a:xfrm>
        </p:spPr>
        <p:txBody>
          <a:bodyPr/>
          <a:lstStyle/>
          <a:p>
            <a:r>
              <a:rPr lang="en-US" sz="2800" dirty="0"/>
              <a:t>Tips that may help when talking with someone who has an intellectual disability include: </a:t>
            </a:r>
          </a:p>
          <a:p>
            <a:endParaRPr lang="en-US" dirty="0"/>
          </a:p>
        </p:txBody>
      </p:sp>
    </p:spTree>
    <p:extLst>
      <p:ext uri="{BB962C8B-B14F-4D97-AF65-F5344CB8AC3E}">
        <p14:creationId xmlns:p14="http://schemas.microsoft.com/office/powerpoint/2010/main" val="41972144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914400" y="2647950"/>
            <a:ext cx="7315200" cy="3371850"/>
          </a:xfrm>
        </p:spPr>
        <p:txBody>
          <a:bodyPr/>
          <a:lstStyle/>
          <a:p>
            <a:endParaRPr lang="en-US" dirty="0" smtClean="0"/>
          </a:p>
          <a:p>
            <a:pPr marL="800100" lvl="1" indent="-342900">
              <a:spcAft>
                <a:spcPts val="2400"/>
              </a:spcAft>
              <a:buClr>
                <a:srgbClr val="821C35"/>
              </a:buClr>
              <a:buFont typeface="Arial" panose="020B0604020202020204" pitchFamily="34" charset="0"/>
              <a:buChar char="•"/>
            </a:pPr>
            <a:r>
              <a:rPr lang="en-US" sz="2000" dirty="0">
                <a:latin typeface="Gill Sans Std Light"/>
              </a:rPr>
              <a:t>If you don’t understand the other person, do not pretend to understand. Be honest and take responsibility for any communication breakdowns. For example, say: ‘I’m sorry, I don’t understand what you’re telling me. Would you please tell me again</a:t>
            </a:r>
            <a:r>
              <a:rPr lang="en-US" sz="2000" dirty="0" smtClean="0">
                <a:latin typeface="Gill Sans Std Light"/>
              </a:rPr>
              <a:t>?’</a:t>
            </a:r>
            <a:endParaRPr lang="en-US" sz="2000" dirty="0">
              <a:latin typeface="Gill Sans Std Light"/>
            </a:endParaRPr>
          </a:p>
          <a:p>
            <a:pPr marL="800100" lvl="1" indent="-342900">
              <a:spcAft>
                <a:spcPts val="2400"/>
              </a:spcAft>
              <a:buClr>
                <a:srgbClr val="821C35"/>
              </a:buClr>
              <a:buFont typeface="Arial" panose="020B0604020202020204" pitchFamily="34" charset="0"/>
              <a:buChar char="•"/>
            </a:pPr>
            <a:r>
              <a:rPr lang="en-US" sz="2000" dirty="0">
                <a:latin typeface="Gill Sans Std Light"/>
              </a:rPr>
              <a:t>If you cannot understand or be understood, try another approach. Is there another way you can communicate what you want to say? Ask if it’s okay to involve someone who is familiar to the person (a family member or support worker).</a:t>
            </a:r>
          </a:p>
          <a:p>
            <a:endParaRPr lang="en-US" dirty="0"/>
          </a:p>
        </p:txBody>
      </p:sp>
      <p:sp>
        <p:nvSpPr>
          <p:cNvPr id="3" name="Title 2"/>
          <p:cNvSpPr>
            <a:spLocks noGrp="1"/>
          </p:cNvSpPr>
          <p:nvPr>
            <p:ph type="title"/>
          </p:nvPr>
        </p:nvSpPr>
        <p:spPr/>
        <p:txBody>
          <a:bodyPr/>
          <a:lstStyle/>
          <a:p>
            <a:r>
              <a:rPr lang="en-US" dirty="0"/>
              <a:t>Effective Communication</a:t>
            </a:r>
          </a:p>
        </p:txBody>
      </p:sp>
      <p:sp>
        <p:nvSpPr>
          <p:cNvPr id="5" name="Subtitle 4"/>
          <p:cNvSpPr>
            <a:spLocks noGrp="1"/>
          </p:cNvSpPr>
          <p:nvPr>
            <p:ph type="subTitle" idx="1"/>
          </p:nvPr>
        </p:nvSpPr>
        <p:spPr>
          <a:xfrm>
            <a:off x="809625" y="1676400"/>
            <a:ext cx="7315200" cy="895350"/>
          </a:xfrm>
        </p:spPr>
        <p:txBody>
          <a:bodyPr/>
          <a:lstStyle/>
          <a:p>
            <a:r>
              <a:rPr lang="en-US" sz="2800" dirty="0"/>
              <a:t>Tips that may help when talking with someone who has an intellectual disability include: </a:t>
            </a:r>
          </a:p>
          <a:p>
            <a:endParaRPr lang="en-US" dirty="0"/>
          </a:p>
        </p:txBody>
      </p:sp>
    </p:spTree>
    <p:extLst>
      <p:ext uri="{BB962C8B-B14F-4D97-AF65-F5344CB8AC3E}">
        <p14:creationId xmlns:p14="http://schemas.microsoft.com/office/powerpoint/2010/main" val="35323601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v1aDEFlXq8"/>
          <p:cNvPicPr>
            <a:picLocks noGrp="1" noRot="1" noChangeAspect="1"/>
          </p:cNvPicPr>
          <p:nvPr>
            <p:ph idx="1"/>
            <a:videoFile r:link="rId1"/>
          </p:nvPr>
        </p:nvPicPr>
        <p:blipFill>
          <a:blip r:embed="rId4"/>
          <a:stretch>
            <a:fillRect/>
          </a:stretch>
        </p:blipFill>
        <p:spPr>
          <a:xfrm>
            <a:off x="501868" y="1747345"/>
            <a:ext cx="8188726" cy="4606158"/>
          </a:xfrm>
          <a:prstGeom prst="rect">
            <a:avLst/>
          </a:prstGeom>
        </p:spPr>
      </p:pic>
      <p:sp>
        <p:nvSpPr>
          <p:cNvPr id="5" name="Title 4"/>
          <p:cNvSpPr>
            <a:spLocks noGrp="1"/>
          </p:cNvSpPr>
          <p:nvPr>
            <p:ph type="title"/>
          </p:nvPr>
        </p:nvSpPr>
        <p:spPr/>
        <p:txBody>
          <a:bodyPr/>
          <a:lstStyle/>
          <a:p>
            <a:r>
              <a:rPr lang="en-US" dirty="0" smtClean="0"/>
              <a:t>Don’t be awkward!</a:t>
            </a:r>
            <a:endParaRPr lang="en-US" dirty="0"/>
          </a:p>
        </p:txBody>
      </p:sp>
    </p:spTree>
    <p:extLst>
      <p:ext uri="{BB962C8B-B14F-4D97-AF65-F5344CB8AC3E}">
        <p14:creationId xmlns:p14="http://schemas.microsoft.com/office/powerpoint/2010/main" val="1692217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559558" y="1591661"/>
            <a:ext cx="7670042" cy="3051857"/>
          </a:xfrm>
        </p:spPr>
        <p:txBody>
          <a:bodyPr/>
          <a:lstStyle/>
          <a:p>
            <a:pPr marL="800100" lvl="1" indent="-342900">
              <a:spcAft>
                <a:spcPts val="2400"/>
              </a:spcAft>
              <a:buClr>
                <a:srgbClr val="821C35"/>
              </a:buClr>
              <a:buFont typeface="Arial" panose="020B0604020202020204" pitchFamily="34" charset="0"/>
              <a:buChar char="•"/>
            </a:pPr>
            <a:r>
              <a:rPr lang="en-US" sz="2000" dirty="0" smtClean="0">
                <a:latin typeface="Gill Sans Std Light"/>
              </a:rPr>
              <a:t>People </a:t>
            </a:r>
            <a:r>
              <a:rPr lang="en-US" sz="2000" dirty="0">
                <a:latin typeface="Gill Sans Std Light"/>
              </a:rPr>
              <a:t>diagnosed with an intellectual disability, experience and feel things like joy, anger, pride, hurt, jealousy and other </a:t>
            </a:r>
            <a:r>
              <a:rPr lang="en-US" sz="2000" dirty="0" smtClean="0">
                <a:latin typeface="Gill Sans Std Light"/>
              </a:rPr>
              <a:t>emotions just like you and me.</a:t>
            </a:r>
            <a:endParaRPr lang="en-US" sz="2000" dirty="0">
              <a:latin typeface="Gill Sans Std Light"/>
            </a:endParaRPr>
          </a:p>
          <a:p>
            <a:pPr marL="800100" lvl="1" indent="-342900">
              <a:spcAft>
                <a:spcPts val="2400"/>
              </a:spcAft>
              <a:buClr>
                <a:srgbClr val="821C35"/>
              </a:buClr>
              <a:buFont typeface="Arial" panose="020B0604020202020204" pitchFamily="34" charset="0"/>
              <a:buChar char="•"/>
            </a:pPr>
            <a:r>
              <a:rPr lang="en-US" sz="2000" dirty="0">
                <a:latin typeface="Gill Sans Std Light"/>
              </a:rPr>
              <a:t>People diagnosed with an intellectual disability, want the opportunity to have a range of life </a:t>
            </a:r>
            <a:r>
              <a:rPr lang="en-US" sz="2000" dirty="0" smtClean="0">
                <a:latin typeface="Gill Sans Std Light"/>
              </a:rPr>
              <a:t>experiences.</a:t>
            </a:r>
            <a:endParaRPr lang="en-US" sz="2000" dirty="0">
              <a:latin typeface="Gill Sans Std Light"/>
            </a:endParaRPr>
          </a:p>
          <a:p>
            <a:pPr marL="800100" lvl="1" indent="-342900">
              <a:spcAft>
                <a:spcPts val="2400"/>
              </a:spcAft>
              <a:buClr>
                <a:srgbClr val="821C35"/>
              </a:buClr>
              <a:buFont typeface="Arial" panose="020B0604020202020204" pitchFamily="34" charset="0"/>
              <a:buChar char="•"/>
            </a:pPr>
            <a:r>
              <a:rPr lang="en-US" sz="2000" dirty="0">
                <a:latin typeface="Gill Sans Std Light"/>
              </a:rPr>
              <a:t>People diagnosed with an intellectual disability, can learn to adapt to new situations and enjoy life independently</a:t>
            </a:r>
            <a:r>
              <a:rPr lang="en-US" sz="2000" dirty="0" smtClean="0">
                <a:latin typeface="Gill Sans Std Light"/>
              </a:rPr>
              <a:t>.</a:t>
            </a:r>
          </a:p>
        </p:txBody>
      </p:sp>
      <p:sp>
        <p:nvSpPr>
          <p:cNvPr id="3" name="Title 2"/>
          <p:cNvSpPr>
            <a:spLocks noGrp="1"/>
          </p:cNvSpPr>
          <p:nvPr>
            <p:ph type="title"/>
          </p:nvPr>
        </p:nvSpPr>
        <p:spPr>
          <a:xfrm>
            <a:off x="914400" y="762000"/>
            <a:ext cx="7315200" cy="838200"/>
          </a:xfrm>
        </p:spPr>
        <p:txBody>
          <a:bodyPr/>
          <a:lstStyle/>
          <a:p>
            <a:r>
              <a:rPr lang="en-US" dirty="0"/>
              <a:t>REMEMBER</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7588" y="4643518"/>
            <a:ext cx="4457568" cy="2356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89938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2662" y="5607843"/>
            <a:ext cx="1582229" cy="1157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 Placeholder 1"/>
          <p:cNvSpPr>
            <a:spLocks noGrp="1"/>
          </p:cNvSpPr>
          <p:nvPr>
            <p:ph type="body" sz="half" idx="2"/>
          </p:nvPr>
        </p:nvSpPr>
        <p:spPr>
          <a:xfrm>
            <a:off x="733425" y="2662237"/>
            <a:ext cx="7219950" cy="3914775"/>
          </a:xfrm>
        </p:spPr>
        <p:txBody>
          <a:bodyPr/>
          <a:lstStyle/>
          <a:p>
            <a:pPr marL="800100" lvl="1" indent="-342900">
              <a:spcAft>
                <a:spcPts val="2400"/>
              </a:spcAft>
              <a:buClr>
                <a:srgbClr val="821C35"/>
              </a:buClr>
              <a:buFont typeface="Arial" panose="020B0604020202020204" pitchFamily="34" charset="0"/>
              <a:buChar char="•"/>
            </a:pPr>
            <a:r>
              <a:rPr lang="en-US" sz="2400" dirty="0" smtClean="0">
                <a:latin typeface="Gill Sans Std Light"/>
              </a:rPr>
              <a:t>Developmental </a:t>
            </a:r>
            <a:r>
              <a:rPr lang="en-US" sz="2400" dirty="0">
                <a:latin typeface="Gill Sans Std Light"/>
              </a:rPr>
              <a:t>disabilities is an umbrella term that includes intellectual disabilities (ID) but also includes other disabilities </a:t>
            </a:r>
            <a:r>
              <a:rPr lang="en-US" sz="2400" dirty="0" smtClean="0">
                <a:latin typeface="Gill Sans Std Light"/>
              </a:rPr>
              <a:t>that </a:t>
            </a:r>
            <a:r>
              <a:rPr lang="en-US" sz="2400" dirty="0">
                <a:latin typeface="Gill Sans Std Light"/>
              </a:rPr>
              <a:t>have effects on </a:t>
            </a:r>
            <a:r>
              <a:rPr lang="en-US" sz="2400" dirty="0" smtClean="0">
                <a:latin typeface="Gill Sans Std Light"/>
              </a:rPr>
              <a:t>a person’s </a:t>
            </a:r>
            <a:r>
              <a:rPr lang="en-US" sz="2400" dirty="0">
                <a:latin typeface="Gill Sans Std Light"/>
              </a:rPr>
              <a:t>ability to independently complete </a:t>
            </a:r>
            <a:r>
              <a:rPr lang="en-US" sz="2400" u="sng" dirty="0">
                <a:latin typeface="Gill Sans Std Light"/>
              </a:rPr>
              <a:t>major life activities in three or more areas</a:t>
            </a:r>
            <a:r>
              <a:rPr lang="en-US" sz="2400" dirty="0">
                <a:latin typeface="Gill Sans Std Light"/>
              </a:rPr>
              <a:t>.  These conditions begin during the developmental period, but before age 22 and last throughout a person’s lifetime. </a:t>
            </a:r>
          </a:p>
        </p:txBody>
      </p:sp>
      <p:sp>
        <p:nvSpPr>
          <p:cNvPr id="3" name="Title 2"/>
          <p:cNvSpPr>
            <a:spLocks noGrp="1"/>
          </p:cNvSpPr>
          <p:nvPr>
            <p:ph type="title"/>
          </p:nvPr>
        </p:nvSpPr>
        <p:spPr>
          <a:xfrm>
            <a:off x="209550" y="762000"/>
            <a:ext cx="7829550" cy="1143000"/>
          </a:xfrm>
        </p:spPr>
        <p:txBody>
          <a:bodyPr/>
          <a:lstStyle/>
          <a:p>
            <a:r>
              <a:rPr lang="en-US" dirty="0" smtClean="0"/>
              <a:t>FACTS: About </a:t>
            </a:r>
            <a:r>
              <a:rPr lang="en-US" dirty="0"/>
              <a:t>Developmental Disabilities</a:t>
            </a:r>
          </a:p>
        </p:txBody>
      </p:sp>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82830" y="1781175"/>
            <a:ext cx="1112537"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01703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674557" y="2124074"/>
            <a:ext cx="7555043" cy="4733926"/>
          </a:xfrm>
        </p:spPr>
        <p:txBody>
          <a:bodyPr/>
          <a:lstStyle/>
          <a:p>
            <a:r>
              <a:rPr lang="en-US" sz="1800" dirty="0"/>
              <a:t>Developmental disabilities occur among all racial, ethnic, and socioeconomic groups. Recent estimates in the United States show that about one in six, or about 15%, of children aged 3 through 21 years carry a diagnosis of developmental disability</a:t>
            </a:r>
            <a:r>
              <a:rPr lang="en-US" sz="1800" dirty="0" smtClean="0"/>
              <a:t>.</a:t>
            </a:r>
          </a:p>
          <a:p>
            <a:pPr marL="800100" lvl="1" indent="-342900">
              <a:spcAft>
                <a:spcPts val="600"/>
              </a:spcAft>
              <a:buClr>
                <a:srgbClr val="821C35"/>
              </a:buClr>
              <a:buFont typeface="Arial" panose="020B0604020202020204" pitchFamily="34" charset="0"/>
              <a:buChar char="•"/>
            </a:pPr>
            <a:r>
              <a:rPr lang="en-US" sz="1600" dirty="0" smtClean="0">
                <a:latin typeface="Gill Sans Std Light"/>
              </a:rPr>
              <a:t>ADHD</a:t>
            </a:r>
            <a:endParaRPr lang="en-US" sz="1600" dirty="0">
              <a:latin typeface="Gill Sans Std Light"/>
            </a:endParaRPr>
          </a:p>
          <a:p>
            <a:pPr marL="800100" lvl="1" indent="-342900">
              <a:spcAft>
                <a:spcPts val="600"/>
              </a:spcAft>
              <a:buClr>
                <a:srgbClr val="821C35"/>
              </a:buClr>
              <a:buFont typeface="Arial" panose="020B0604020202020204" pitchFamily="34" charset="0"/>
              <a:buChar char="•"/>
            </a:pPr>
            <a:r>
              <a:rPr lang="en-US" sz="1600" dirty="0" smtClean="0">
                <a:latin typeface="Gill Sans Std Light"/>
              </a:rPr>
              <a:t>autism </a:t>
            </a:r>
            <a:r>
              <a:rPr lang="en-US" sz="1600" dirty="0">
                <a:latin typeface="Gill Sans Std Light"/>
              </a:rPr>
              <a:t>spectrum disorders,</a:t>
            </a:r>
          </a:p>
          <a:p>
            <a:pPr marL="800100" lvl="1" indent="-342900">
              <a:spcAft>
                <a:spcPts val="600"/>
              </a:spcAft>
              <a:buClr>
                <a:srgbClr val="821C35"/>
              </a:buClr>
              <a:buFont typeface="Arial" panose="020B0604020202020204" pitchFamily="34" charset="0"/>
              <a:buChar char="•"/>
            </a:pPr>
            <a:r>
              <a:rPr lang="en-US" sz="1600" dirty="0" smtClean="0">
                <a:latin typeface="Gill Sans Std Light"/>
              </a:rPr>
              <a:t>cerebral </a:t>
            </a:r>
            <a:r>
              <a:rPr lang="en-US" sz="1600" dirty="0">
                <a:latin typeface="Gill Sans Std Light"/>
              </a:rPr>
              <a:t>palsy,</a:t>
            </a:r>
          </a:p>
          <a:p>
            <a:pPr marL="800100" lvl="1" indent="-342900">
              <a:spcAft>
                <a:spcPts val="600"/>
              </a:spcAft>
              <a:buClr>
                <a:srgbClr val="821C35"/>
              </a:buClr>
              <a:buFont typeface="Arial" panose="020B0604020202020204" pitchFamily="34" charset="0"/>
              <a:buChar char="•"/>
            </a:pPr>
            <a:r>
              <a:rPr lang="en-US" sz="1600" dirty="0" smtClean="0">
                <a:latin typeface="Gill Sans Std Light"/>
              </a:rPr>
              <a:t>hearing </a:t>
            </a:r>
            <a:r>
              <a:rPr lang="en-US" sz="1600" dirty="0">
                <a:latin typeface="Gill Sans Std Light"/>
              </a:rPr>
              <a:t>loss,</a:t>
            </a:r>
          </a:p>
          <a:p>
            <a:pPr marL="800100" lvl="1" indent="-342900">
              <a:spcAft>
                <a:spcPts val="600"/>
              </a:spcAft>
              <a:buClr>
                <a:srgbClr val="821C35"/>
              </a:buClr>
              <a:buFont typeface="Arial" panose="020B0604020202020204" pitchFamily="34" charset="0"/>
              <a:buChar char="•"/>
            </a:pPr>
            <a:r>
              <a:rPr lang="en-US" sz="1600" dirty="0" smtClean="0">
                <a:latin typeface="Gill Sans Std Light"/>
              </a:rPr>
              <a:t>intellectual </a:t>
            </a:r>
            <a:r>
              <a:rPr lang="en-US" sz="1600" dirty="0">
                <a:latin typeface="Gill Sans Std Light"/>
              </a:rPr>
              <a:t>disability </a:t>
            </a:r>
          </a:p>
          <a:p>
            <a:pPr marL="800100" lvl="1" indent="-342900">
              <a:spcAft>
                <a:spcPts val="600"/>
              </a:spcAft>
              <a:buClr>
                <a:srgbClr val="821C35"/>
              </a:buClr>
              <a:buFont typeface="Arial" panose="020B0604020202020204" pitchFamily="34" charset="0"/>
              <a:buChar char="•"/>
            </a:pPr>
            <a:r>
              <a:rPr lang="en-US" sz="1600" dirty="0" smtClean="0">
                <a:latin typeface="Gill Sans Std Light"/>
              </a:rPr>
              <a:t>learning </a:t>
            </a:r>
            <a:r>
              <a:rPr lang="en-US" sz="1600" dirty="0">
                <a:latin typeface="Gill Sans Std Light"/>
              </a:rPr>
              <a:t>disability,</a:t>
            </a:r>
          </a:p>
          <a:p>
            <a:pPr marL="800100" lvl="1" indent="-342900">
              <a:spcAft>
                <a:spcPts val="600"/>
              </a:spcAft>
              <a:buClr>
                <a:srgbClr val="821C35"/>
              </a:buClr>
              <a:buFont typeface="Arial" panose="020B0604020202020204" pitchFamily="34" charset="0"/>
              <a:buChar char="•"/>
            </a:pPr>
            <a:r>
              <a:rPr lang="en-US" sz="1600" dirty="0" smtClean="0">
                <a:latin typeface="Gill Sans Std Light"/>
              </a:rPr>
              <a:t>vision </a:t>
            </a:r>
            <a:r>
              <a:rPr lang="en-US" sz="1600" dirty="0">
                <a:latin typeface="Gill Sans Std Light"/>
              </a:rPr>
              <a:t>impairment </a:t>
            </a:r>
            <a:endParaRPr lang="en-US" sz="1600" dirty="0" smtClean="0">
              <a:latin typeface="Gill Sans Std Light"/>
            </a:endParaRPr>
          </a:p>
          <a:p>
            <a:pPr marL="800100" lvl="1" indent="-342900">
              <a:spcAft>
                <a:spcPts val="600"/>
              </a:spcAft>
              <a:buClr>
                <a:srgbClr val="821C35"/>
              </a:buClr>
              <a:buFont typeface="Arial" panose="020B0604020202020204" pitchFamily="34" charset="0"/>
              <a:buChar char="•"/>
            </a:pPr>
            <a:r>
              <a:rPr lang="en-US" sz="1600" dirty="0" smtClean="0">
                <a:latin typeface="Gill Sans Std Light"/>
              </a:rPr>
              <a:t>other </a:t>
            </a:r>
            <a:r>
              <a:rPr lang="en-US" sz="1600" dirty="0">
                <a:latin typeface="Gill Sans Std Light"/>
              </a:rPr>
              <a:t>developmental delays.</a:t>
            </a:r>
          </a:p>
          <a:p>
            <a:endParaRPr lang="en-US" dirty="0"/>
          </a:p>
        </p:txBody>
      </p:sp>
      <p:sp>
        <p:nvSpPr>
          <p:cNvPr id="3" name="Title 2"/>
          <p:cNvSpPr>
            <a:spLocks noGrp="1"/>
          </p:cNvSpPr>
          <p:nvPr>
            <p:ph type="title"/>
          </p:nvPr>
        </p:nvSpPr>
        <p:spPr/>
        <p:txBody>
          <a:bodyPr/>
          <a:lstStyle/>
          <a:p>
            <a:r>
              <a:rPr lang="en-US" dirty="0"/>
              <a:t>FACTS: About Developmental Disabilities</a:t>
            </a: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6425" y="3489325"/>
            <a:ext cx="1884363" cy="2420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93737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914400" y="2886075"/>
            <a:ext cx="7315200" cy="3600449"/>
          </a:xfrm>
        </p:spPr>
        <p:txBody>
          <a:bodyPr/>
          <a:lstStyle/>
          <a:p>
            <a:endParaRPr lang="en-US" dirty="0"/>
          </a:p>
          <a:p>
            <a:pPr marL="800100" lvl="1" indent="-342900">
              <a:spcAft>
                <a:spcPts val="600"/>
              </a:spcAft>
              <a:buClr>
                <a:srgbClr val="821C35"/>
              </a:buClr>
              <a:buFont typeface="Arial" panose="020B0604020202020204" pitchFamily="34" charset="0"/>
              <a:buChar char="•"/>
            </a:pPr>
            <a:r>
              <a:rPr lang="en-US" sz="2000" dirty="0">
                <a:latin typeface="Gill Sans Std Light"/>
              </a:rPr>
              <a:t>Self Care</a:t>
            </a:r>
          </a:p>
          <a:p>
            <a:pPr marL="800100" lvl="1" indent="-342900">
              <a:spcAft>
                <a:spcPts val="600"/>
              </a:spcAft>
              <a:buClr>
                <a:srgbClr val="821C35"/>
              </a:buClr>
              <a:buFont typeface="Arial" panose="020B0604020202020204" pitchFamily="34" charset="0"/>
              <a:buChar char="•"/>
            </a:pPr>
            <a:r>
              <a:rPr lang="en-US" sz="2000" dirty="0">
                <a:latin typeface="Gill Sans Std Light"/>
              </a:rPr>
              <a:t>Learning</a:t>
            </a:r>
          </a:p>
          <a:p>
            <a:pPr marL="800100" lvl="1" indent="-342900">
              <a:spcAft>
                <a:spcPts val="600"/>
              </a:spcAft>
              <a:buClr>
                <a:srgbClr val="821C35"/>
              </a:buClr>
              <a:buFont typeface="Arial" panose="020B0604020202020204" pitchFamily="34" charset="0"/>
              <a:buChar char="•"/>
            </a:pPr>
            <a:r>
              <a:rPr lang="en-US" sz="2000" dirty="0">
                <a:latin typeface="Gill Sans Std Light"/>
              </a:rPr>
              <a:t>Receptive and Expressive Communication</a:t>
            </a:r>
          </a:p>
          <a:p>
            <a:pPr marL="800100" lvl="1" indent="-342900">
              <a:spcAft>
                <a:spcPts val="600"/>
              </a:spcAft>
              <a:buClr>
                <a:srgbClr val="821C35"/>
              </a:buClr>
              <a:buFont typeface="Arial" panose="020B0604020202020204" pitchFamily="34" charset="0"/>
              <a:buChar char="•"/>
            </a:pPr>
            <a:r>
              <a:rPr lang="en-US" sz="2000" dirty="0">
                <a:latin typeface="Gill Sans Std Light"/>
              </a:rPr>
              <a:t>Mobility</a:t>
            </a:r>
          </a:p>
          <a:p>
            <a:pPr marL="800100" lvl="1" indent="-342900">
              <a:spcAft>
                <a:spcPts val="600"/>
              </a:spcAft>
              <a:buClr>
                <a:srgbClr val="821C35"/>
              </a:buClr>
              <a:buFont typeface="Arial" panose="020B0604020202020204" pitchFamily="34" charset="0"/>
              <a:buChar char="•"/>
            </a:pPr>
            <a:r>
              <a:rPr lang="en-US" sz="2000" dirty="0">
                <a:latin typeface="Gill Sans Std Light"/>
              </a:rPr>
              <a:t>Self-Direction</a:t>
            </a:r>
          </a:p>
          <a:p>
            <a:pPr marL="800100" lvl="1" indent="-342900">
              <a:spcAft>
                <a:spcPts val="600"/>
              </a:spcAft>
              <a:buClr>
                <a:srgbClr val="821C35"/>
              </a:buClr>
              <a:buFont typeface="Arial" panose="020B0604020202020204" pitchFamily="34" charset="0"/>
              <a:buChar char="•"/>
            </a:pPr>
            <a:r>
              <a:rPr lang="en-US" sz="2000" dirty="0">
                <a:latin typeface="Gill Sans Std Light"/>
              </a:rPr>
              <a:t>Capacity for Independent Living</a:t>
            </a:r>
          </a:p>
          <a:p>
            <a:pPr marL="800100" lvl="1" indent="-342900">
              <a:spcAft>
                <a:spcPts val="600"/>
              </a:spcAft>
              <a:buClr>
                <a:srgbClr val="821C35"/>
              </a:buClr>
              <a:buFont typeface="Arial" panose="020B0604020202020204" pitchFamily="34" charset="0"/>
              <a:buChar char="•"/>
            </a:pPr>
            <a:r>
              <a:rPr lang="en-US" sz="2000" dirty="0">
                <a:latin typeface="Gill Sans Std Light"/>
              </a:rPr>
              <a:t>Economic Self Sufficiency </a:t>
            </a:r>
          </a:p>
          <a:p>
            <a:endParaRPr lang="en-US" dirty="0"/>
          </a:p>
        </p:txBody>
      </p:sp>
      <p:sp>
        <p:nvSpPr>
          <p:cNvPr id="3" name="Title 2"/>
          <p:cNvSpPr>
            <a:spLocks noGrp="1"/>
          </p:cNvSpPr>
          <p:nvPr>
            <p:ph type="title"/>
          </p:nvPr>
        </p:nvSpPr>
        <p:spPr/>
        <p:txBody>
          <a:bodyPr/>
          <a:lstStyle/>
          <a:p>
            <a:r>
              <a:rPr lang="en-US" dirty="0"/>
              <a:t>FACTS: About Developmental Disabilities</a:t>
            </a:r>
          </a:p>
        </p:txBody>
      </p:sp>
      <p:sp>
        <p:nvSpPr>
          <p:cNvPr id="4" name="Subtitle 3"/>
          <p:cNvSpPr>
            <a:spLocks noGrp="1"/>
          </p:cNvSpPr>
          <p:nvPr>
            <p:ph type="subTitle" idx="1"/>
          </p:nvPr>
        </p:nvSpPr>
        <p:spPr>
          <a:xfrm>
            <a:off x="485775" y="2362200"/>
            <a:ext cx="8097838" cy="457200"/>
          </a:xfrm>
        </p:spPr>
        <p:txBody>
          <a:bodyPr/>
          <a:lstStyle/>
          <a:p>
            <a:r>
              <a:rPr lang="en-US" dirty="0" smtClean="0"/>
              <a:t>SOME MAJOR </a:t>
            </a:r>
            <a:r>
              <a:rPr lang="en-US" dirty="0"/>
              <a:t>LIFE ACTIVITIES INCLUDE:</a:t>
            </a:r>
          </a:p>
          <a:p>
            <a:endParaRPr lang="en-US"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3038" y="4432299"/>
            <a:ext cx="2060575" cy="205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5177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209862" y="2287846"/>
            <a:ext cx="7793637" cy="4570153"/>
          </a:xfrm>
        </p:spPr>
        <p:txBody>
          <a:bodyPr/>
          <a:lstStyle/>
          <a:p>
            <a:pPr marL="457200" indent="-457200">
              <a:lnSpc>
                <a:spcPct val="100000"/>
              </a:lnSpc>
              <a:buFont typeface="Arial" panose="020B0604020202020204" pitchFamily="34" charset="0"/>
              <a:buChar char="•"/>
            </a:pPr>
            <a:r>
              <a:rPr lang="en-US" sz="2800" dirty="0" smtClean="0"/>
              <a:t>Participants </a:t>
            </a:r>
            <a:r>
              <a:rPr lang="en-US" sz="2800" dirty="0"/>
              <a:t>will </a:t>
            </a:r>
            <a:r>
              <a:rPr lang="en-US" sz="2800" dirty="0" smtClean="0"/>
              <a:t>understand the definition and criteria for </a:t>
            </a:r>
            <a:r>
              <a:rPr lang="en-US" sz="2800" dirty="0"/>
              <a:t>intellectual </a:t>
            </a:r>
            <a:r>
              <a:rPr lang="en-US" sz="2800" dirty="0" smtClean="0"/>
              <a:t>disabilities </a:t>
            </a:r>
          </a:p>
          <a:p>
            <a:pPr marL="457200" indent="-457200">
              <a:lnSpc>
                <a:spcPct val="100000"/>
              </a:lnSpc>
              <a:buFont typeface="Arial" panose="020B0604020202020204" pitchFamily="34" charset="0"/>
              <a:buChar char="•"/>
            </a:pPr>
            <a:r>
              <a:rPr lang="en-US" sz="2800" dirty="0" smtClean="0"/>
              <a:t>Participants will understand the definition and criteria for developmental disabilities </a:t>
            </a:r>
          </a:p>
          <a:p>
            <a:pPr marL="457200" indent="-457200">
              <a:lnSpc>
                <a:spcPct val="100000"/>
              </a:lnSpc>
              <a:buFont typeface="Arial" panose="020B0604020202020204" pitchFamily="34" charset="0"/>
              <a:buChar char="•"/>
            </a:pPr>
            <a:r>
              <a:rPr lang="en-US" sz="2800" dirty="0" smtClean="0"/>
              <a:t>Participants will learn communication </a:t>
            </a:r>
            <a:r>
              <a:rPr lang="en-US" sz="2800" dirty="0"/>
              <a:t>strategies and ethical work standards for DSPs. </a:t>
            </a:r>
            <a:endParaRPr lang="en-US" sz="2800" dirty="0" smtClean="0"/>
          </a:p>
          <a:p>
            <a:pPr marL="457200" indent="-457200">
              <a:lnSpc>
                <a:spcPct val="100000"/>
              </a:lnSpc>
              <a:buFont typeface="Arial" panose="020B0604020202020204" pitchFamily="34" charset="0"/>
              <a:buChar char="•"/>
            </a:pPr>
            <a:r>
              <a:rPr lang="en-US" sz="2800" dirty="0" smtClean="0"/>
              <a:t>Participants will learn about the life cycle</a:t>
            </a:r>
            <a:endParaRPr lang="en-US" sz="2800" dirty="0"/>
          </a:p>
          <a:p>
            <a:endParaRPr lang="en-US" dirty="0"/>
          </a:p>
        </p:txBody>
      </p:sp>
      <p:sp>
        <p:nvSpPr>
          <p:cNvPr id="3" name="Title 2"/>
          <p:cNvSpPr>
            <a:spLocks noGrp="1"/>
          </p:cNvSpPr>
          <p:nvPr>
            <p:ph type="title"/>
          </p:nvPr>
        </p:nvSpPr>
        <p:spPr/>
        <p:txBody>
          <a:bodyPr/>
          <a:lstStyle/>
          <a:p>
            <a:r>
              <a:rPr lang="en-US" dirty="0" smtClean="0"/>
              <a:t>Learning Objectives</a:t>
            </a:r>
            <a:endParaRPr lang="en-US" dirty="0"/>
          </a:p>
        </p:txBody>
      </p:sp>
    </p:spTree>
    <p:extLst>
      <p:ext uri="{BB962C8B-B14F-4D97-AF65-F5344CB8AC3E}">
        <p14:creationId xmlns:p14="http://schemas.microsoft.com/office/powerpoint/2010/main" val="913968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18978" y="658317"/>
            <a:ext cx="7315200" cy="1143000"/>
          </a:xfrm>
        </p:spPr>
        <p:txBody>
          <a:bodyPr/>
          <a:lstStyle/>
          <a:p>
            <a:r>
              <a:rPr lang="en-US" dirty="0"/>
              <a:t>Growth and Development </a:t>
            </a:r>
          </a:p>
        </p:txBody>
      </p:sp>
      <p:sp>
        <p:nvSpPr>
          <p:cNvPr id="4" name="Subtitle 3"/>
          <p:cNvSpPr>
            <a:spLocks noGrp="1"/>
          </p:cNvSpPr>
          <p:nvPr>
            <p:ph type="subTitle" idx="1"/>
          </p:nvPr>
        </p:nvSpPr>
        <p:spPr>
          <a:xfrm>
            <a:off x="511264" y="1446107"/>
            <a:ext cx="7315200" cy="457200"/>
          </a:xfrm>
        </p:spPr>
        <p:txBody>
          <a:bodyPr/>
          <a:lstStyle/>
          <a:p>
            <a:pPr algn="ctr"/>
            <a:r>
              <a:rPr lang="en-US" dirty="0" smtClean="0"/>
              <a:t>LIFE CYCLE STAGES</a:t>
            </a:r>
          </a:p>
          <a:p>
            <a:pPr algn="ctr"/>
            <a:r>
              <a:rPr lang="en-US" sz="1400" dirty="0" smtClean="0"/>
              <a:t>According to Erik Erikson</a:t>
            </a:r>
            <a:endParaRPr lang="en-US" sz="14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211" y="2221523"/>
            <a:ext cx="8791575" cy="4495800"/>
          </a:xfrm>
          <a:prstGeom prst="rect">
            <a:avLst/>
          </a:prstGeom>
        </p:spPr>
      </p:pic>
    </p:spTree>
    <p:extLst>
      <p:ext uri="{BB962C8B-B14F-4D97-AF65-F5344CB8AC3E}">
        <p14:creationId xmlns:p14="http://schemas.microsoft.com/office/powerpoint/2010/main" val="22955310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494675" y="3124200"/>
            <a:ext cx="7734925" cy="3733800"/>
          </a:xfrm>
        </p:spPr>
        <p:txBody>
          <a:bodyPr/>
          <a:lstStyle/>
          <a:p>
            <a:endParaRPr lang="en-US" dirty="0" smtClean="0"/>
          </a:p>
          <a:p>
            <a:endParaRPr lang="en-US" dirty="0"/>
          </a:p>
          <a:p>
            <a:endParaRPr lang="en-US" dirty="0" smtClean="0"/>
          </a:p>
          <a:p>
            <a:endParaRPr lang="en-US" dirty="0"/>
          </a:p>
          <a:p>
            <a:endParaRPr lang="en-US" dirty="0" smtClean="0"/>
          </a:p>
          <a:p>
            <a:endParaRPr lang="en-US" dirty="0"/>
          </a:p>
        </p:txBody>
      </p:sp>
      <p:sp>
        <p:nvSpPr>
          <p:cNvPr id="3" name="Title 2"/>
          <p:cNvSpPr>
            <a:spLocks noGrp="1"/>
          </p:cNvSpPr>
          <p:nvPr>
            <p:ph type="title"/>
          </p:nvPr>
        </p:nvSpPr>
        <p:spPr/>
        <p:txBody>
          <a:bodyPr/>
          <a:lstStyle/>
          <a:p>
            <a:r>
              <a:rPr lang="en-US" dirty="0"/>
              <a:t>Growth and Development </a:t>
            </a:r>
          </a:p>
        </p:txBody>
      </p:sp>
      <p:sp>
        <p:nvSpPr>
          <p:cNvPr id="4" name="Subtitle 3"/>
          <p:cNvSpPr>
            <a:spLocks noGrp="1"/>
          </p:cNvSpPr>
          <p:nvPr>
            <p:ph type="subTitle" idx="1"/>
          </p:nvPr>
        </p:nvSpPr>
        <p:spPr/>
        <p:txBody>
          <a:bodyPr/>
          <a:lstStyle/>
          <a:p>
            <a:pPr algn="ctr"/>
            <a:r>
              <a:rPr lang="en-US" dirty="0" smtClean="0"/>
              <a:t>LIFE CYCLE</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674" y="3504125"/>
            <a:ext cx="8094689" cy="2941069"/>
          </a:xfrm>
          <a:prstGeom prst="rect">
            <a:avLst/>
          </a:prstGeom>
        </p:spPr>
      </p:pic>
    </p:spTree>
    <p:extLst>
      <p:ext uri="{BB962C8B-B14F-4D97-AF65-F5344CB8AC3E}">
        <p14:creationId xmlns:p14="http://schemas.microsoft.com/office/powerpoint/2010/main" val="9540112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495300" y="2774073"/>
            <a:ext cx="8043789" cy="3686175"/>
          </a:xfrm>
        </p:spPr>
        <p:txBody>
          <a:bodyPr numCol="1"/>
          <a:lstStyle/>
          <a:p>
            <a:r>
              <a:rPr lang="en-US" sz="2200" dirty="0" smtClean="0"/>
              <a:t>As people grow older, these are basic human needs that must be met through the developmental stages: </a:t>
            </a:r>
          </a:p>
          <a:p>
            <a:endParaRPr lang="en-US" sz="1800" dirty="0" smtClean="0"/>
          </a:p>
          <a:p>
            <a:pPr marL="342900" indent="-342900">
              <a:buFont typeface="Wingdings" panose="05000000000000000000" pitchFamily="2" charset="2"/>
              <a:buChar char="q"/>
            </a:pPr>
            <a:r>
              <a:rPr lang="en-US" sz="1800" dirty="0" smtClean="0"/>
              <a:t>Trust –which builds hope</a:t>
            </a:r>
          </a:p>
          <a:p>
            <a:pPr marL="342900" indent="-342900">
              <a:buFont typeface="Wingdings" panose="05000000000000000000" pitchFamily="2" charset="2"/>
              <a:buChar char="q"/>
            </a:pPr>
            <a:r>
              <a:rPr lang="en-US" sz="1800" dirty="0" smtClean="0"/>
              <a:t>Autonomy – which builds will</a:t>
            </a:r>
          </a:p>
          <a:p>
            <a:pPr marL="342900" indent="-342900">
              <a:buFont typeface="Wingdings" panose="05000000000000000000" pitchFamily="2" charset="2"/>
              <a:buChar char="q"/>
            </a:pPr>
            <a:r>
              <a:rPr lang="en-US" sz="1800" dirty="0" smtClean="0"/>
              <a:t>Initiative – which builds purpose</a:t>
            </a:r>
          </a:p>
          <a:p>
            <a:pPr marL="342900" indent="-342900">
              <a:buFont typeface="Wingdings" panose="05000000000000000000" pitchFamily="2" charset="2"/>
              <a:buChar char="q"/>
            </a:pPr>
            <a:r>
              <a:rPr lang="en-US" sz="1800" dirty="0" smtClean="0"/>
              <a:t>Industry – which builds competency</a:t>
            </a:r>
          </a:p>
          <a:p>
            <a:pPr marL="342900" indent="-342900">
              <a:buFont typeface="Wingdings" panose="05000000000000000000" pitchFamily="2" charset="2"/>
              <a:buChar char="q"/>
            </a:pPr>
            <a:r>
              <a:rPr lang="en-US" sz="1800" dirty="0" smtClean="0"/>
              <a:t>Identity – which builds fidelity</a:t>
            </a:r>
            <a:endParaRPr lang="en-US" sz="1800" dirty="0"/>
          </a:p>
          <a:p>
            <a:pPr marL="342900" indent="-342900">
              <a:buFont typeface="Wingdings" panose="05000000000000000000" pitchFamily="2" charset="2"/>
              <a:buChar char="q"/>
            </a:pPr>
            <a:r>
              <a:rPr lang="en-US" sz="1800" dirty="0" smtClean="0"/>
              <a:t>Intimacy – which builds love</a:t>
            </a:r>
          </a:p>
          <a:p>
            <a:pPr marL="342900" indent="-342900">
              <a:buFont typeface="Wingdings" panose="05000000000000000000" pitchFamily="2" charset="2"/>
              <a:buChar char="q"/>
            </a:pPr>
            <a:r>
              <a:rPr lang="en-US" sz="1800" dirty="0" smtClean="0"/>
              <a:t>Generativity – which builds care</a:t>
            </a:r>
          </a:p>
          <a:p>
            <a:pPr marL="342900" indent="-342900">
              <a:buFont typeface="Wingdings" panose="05000000000000000000" pitchFamily="2" charset="2"/>
              <a:buChar char="q"/>
            </a:pPr>
            <a:r>
              <a:rPr lang="en-US" sz="1800" dirty="0" smtClean="0"/>
              <a:t>Ego – which builds wisdom</a:t>
            </a:r>
          </a:p>
          <a:p>
            <a:endParaRPr lang="en-US" sz="1800" dirty="0"/>
          </a:p>
          <a:p>
            <a:endParaRPr lang="en-US" sz="1800" dirty="0"/>
          </a:p>
        </p:txBody>
      </p:sp>
      <p:sp>
        <p:nvSpPr>
          <p:cNvPr id="3" name="Title 2"/>
          <p:cNvSpPr>
            <a:spLocks noGrp="1"/>
          </p:cNvSpPr>
          <p:nvPr>
            <p:ph type="title"/>
          </p:nvPr>
        </p:nvSpPr>
        <p:spPr>
          <a:xfrm>
            <a:off x="346842" y="638175"/>
            <a:ext cx="7315200" cy="1143000"/>
          </a:xfrm>
        </p:spPr>
        <p:txBody>
          <a:bodyPr/>
          <a:lstStyle/>
          <a:p>
            <a:r>
              <a:rPr lang="en-US" dirty="0"/>
              <a:t>Growth and Development </a:t>
            </a:r>
          </a:p>
        </p:txBody>
      </p:sp>
      <p:sp>
        <p:nvSpPr>
          <p:cNvPr id="4" name="Subtitle 3"/>
          <p:cNvSpPr>
            <a:spLocks noGrp="1"/>
          </p:cNvSpPr>
          <p:nvPr>
            <p:ph type="subTitle" idx="1"/>
          </p:nvPr>
        </p:nvSpPr>
        <p:spPr>
          <a:xfrm>
            <a:off x="495300" y="1402803"/>
            <a:ext cx="7315200" cy="1104899"/>
          </a:xfrm>
        </p:spPr>
        <p:txBody>
          <a:bodyPr/>
          <a:lstStyle/>
          <a:p>
            <a:pPr algn="ctr"/>
            <a:r>
              <a:rPr lang="en-US" dirty="0" smtClean="0"/>
              <a:t>People go through a continuum of change during their lifetime</a:t>
            </a:r>
            <a:endParaRPr lang="en-US" dirty="0"/>
          </a:p>
        </p:txBody>
      </p:sp>
    </p:spTree>
    <p:extLst>
      <p:ext uri="{BB962C8B-B14F-4D97-AF65-F5344CB8AC3E}">
        <p14:creationId xmlns:p14="http://schemas.microsoft.com/office/powerpoint/2010/main" val="7682080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914400" y="2996432"/>
            <a:ext cx="7315200" cy="2676525"/>
          </a:xfrm>
        </p:spPr>
        <p:txBody>
          <a:bodyPr/>
          <a:lstStyle/>
          <a:p>
            <a:pPr>
              <a:lnSpc>
                <a:spcPct val="100000"/>
              </a:lnSpc>
            </a:pPr>
            <a:r>
              <a:rPr lang="en-US" dirty="0" smtClean="0"/>
              <a:t>Riddle Me This?? </a:t>
            </a:r>
          </a:p>
          <a:p>
            <a:pPr>
              <a:lnSpc>
                <a:spcPct val="100000"/>
              </a:lnSpc>
            </a:pPr>
            <a:endParaRPr lang="en-US" dirty="0"/>
          </a:p>
          <a:p>
            <a:pPr>
              <a:lnSpc>
                <a:spcPct val="100000"/>
              </a:lnSpc>
            </a:pPr>
            <a:r>
              <a:rPr lang="en-US" dirty="0" smtClean="0"/>
              <a:t>What creature walks on four legs in the morning, two legs at noon and three legs in the afternoon?</a:t>
            </a:r>
          </a:p>
          <a:p>
            <a:endParaRPr lang="en-US" dirty="0"/>
          </a:p>
          <a:p>
            <a:endParaRPr lang="en-US" dirty="0" smtClean="0"/>
          </a:p>
          <a:p>
            <a:endParaRPr lang="en-US" dirty="0"/>
          </a:p>
        </p:txBody>
      </p:sp>
      <p:sp>
        <p:nvSpPr>
          <p:cNvPr id="3" name="Title 2"/>
          <p:cNvSpPr>
            <a:spLocks noGrp="1"/>
          </p:cNvSpPr>
          <p:nvPr>
            <p:ph type="title"/>
          </p:nvPr>
        </p:nvSpPr>
        <p:spPr/>
        <p:txBody>
          <a:bodyPr/>
          <a:lstStyle/>
          <a:p>
            <a:r>
              <a:rPr lang="en-US" dirty="0"/>
              <a:t>Growth and Development </a:t>
            </a:r>
          </a:p>
        </p:txBody>
      </p:sp>
      <p:sp>
        <p:nvSpPr>
          <p:cNvPr id="4" name="Subtitle 3"/>
          <p:cNvSpPr>
            <a:spLocks noGrp="1"/>
          </p:cNvSpPr>
          <p:nvPr>
            <p:ph type="subTitle" idx="1"/>
          </p:nvPr>
        </p:nvSpPr>
        <p:spPr>
          <a:xfrm>
            <a:off x="628650" y="1838325"/>
            <a:ext cx="7600950" cy="981075"/>
          </a:xfrm>
        </p:spPr>
        <p:txBody>
          <a:bodyPr/>
          <a:lstStyle/>
          <a:p>
            <a:pPr algn="ctr"/>
            <a:r>
              <a:rPr lang="en-US" dirty="0"/>
              <a:t>People go through a continuum of change during their </a:t>
            </a:r>
            <a:r>
              <a:rPr lang="en-US" dirty="0" smtClean="0"/>
              <a:t>lifetime</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4650" y="5219700"/>
            <a:ext cx="1504950" cy="1407648"/>
          </a:xfrm>
          <a:prstGeom prst="rect">
            <a:avLst/>
          </a:prstGeom>
        </p:spPr>
      </p:pic>
    </p:spTree>
    <p:extLst>
      <p:ext uri="{BB962C8B-B14F-4D97-AF65-F5344CB8AC3E}">
        <p14:creationId xmlns:p14="http://schemas.microsoft.com/office/powerpoint/2010/main" val="16496374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p:txBody>
          <a:bodyPr/>
          <a:lstStyle/>
          <a:p>
            <a:r>
              <a:rPr lang="en-US" sz="1800" dirty="0"/>
              <a:t>As a DSP I will promote</a:t>
            </a:r>
            <a:r>
              <a:rPr lang="en-US" sz="1800" dirty="0" smtClean="0"/>
              <a:t>:</a:t>
            </a:r>
            <a:endParaRPr lang="en-US" dirty="0"/>
          </a:p>
          <a:p>
            <a:pPr marL="914400" lvl="1" indent="-457200">
              <a:spcAft>
                <a:spcPts val="600"/>
              </a:spcAft>
              <a:buClr>
                <a:srgbClr val="821C35"/>
              </a:buClr>
              <a:buFont typeface="+mj-lt"/>
              <a:buAutoNum type="arabicPeriod"/>
            </a:pPr>
            <a:r>
              <a:rPr lang="en-US" sz="1400" dirty="0">
                <a:latin typeface="Gill Sans Std Light"/>
              </a:rPr>
              <a:t>Person Centered Supports</a:t>
            </a:r>
          </a:p>
          <a:p>
            <a:pPr marL="914400" lvl="1" indent="-457200">
              <a:spcAft>
                <a:spcPts val="600"/>
              </a:spcAft>
              <a:buClr>
                <a:srgbClr val="821C35"/>
              </a:buClr>
              <a:buFont typeface="+mj-lt"/>
              <a:buAutoNum type="arabicPeriod"/>
            </a:pPr>
            <a:r>
              <a:rPr lang="en-US" sz="1400" dirty="0">
                <a:latin typeface="Gill Sans Std Light"/>
              </a:rPr>
              <a:t>Physical and Emotional Well-Being</a:t>
            </a:r>
          </a:p>
          <a:p>
            <a:pPr marL="914400" lvl="1" indent="-457200">
              <a:spcAft>
                <a:spcPts val="600"/>
              </a:spcAft>
              <a:buClr>
                <a:srgbClr val="821C35"/>
              </a:buClr>
              <a:buFont typeface="+mj-lt"/>
              <a:buAutoNum type="arabicPeriod"/>
            </a:pPr>
            <a:r>
              <a:rPr lang="en-US" sz="1400" dirty="0">
                <a:latin typeface="Gill Sans Std Light"/>
              </a:rPr>
              <a:t>Integrity and Responsibility</a:t>
            </a:r>
          </a:p>
          <a:p>
            <a:pPr marL="914400" lvl="1" indent="-457200">
              <a:spcAft>
                <a:spcPts val="600"/>
              </a:spcAft>
              <a:buClr>
                <a:srgbClr val="821C35"/>
              </a:buClr>
              <a:buFont typeface="+mj-lt"/>
              <a:buAutoNum type="arabicPeriod"/>
            </a:pPr>
            <a:r>
              <a:rPr lang="en-US" sz="1400" dirty="0">
                <a:latin typeface="Gill Sans Std Light"/>
              </a:rPr>
              <a:t>Confidentiality </a:t>
            </a:r>
          </a:p>
          <a:p>
            <a:pPr marL="914400" lvl="1" indent="-457200">
              <a:spcAft>
                <a:spcPts val="600"/>
              </a:spcAft>
              <a:buClr>
                <a:srgbClr val="821C35"/>
              </a:buClr>
              <a:buFont typeface="+mj-lt"/>
              <a:buAutoNum type="arabicPeriod"/>
            </a:pPr>
            <a:r>
              <a:rPr lang="en-US" sz="1400" dirty="0">
                <a:latin typeface="Gill Sans Std Light"/>
              </a:rPr>
              <a:t>Justice, Fairness and Equity</a:t>
            </a:r>
          </a:p>
          <a:p>
            <a:pPr marL="914400" lvl="1" indent="-457200">
              <a:spcAft>
                <a:spcPts val="600"/>
              </a:spcAft>
              <a:buClr>
                <a:srgbClr val="821C35"/>
              </a:buClr>
              <a:buFont typeface="+mj-lt"/>
              <a:buAutoNum type="arabicPeriod"/>
            </a:pPr>
            <a:r>
              <a:rPr lang="en-US" sz="1400" dirty="0">
                <a:latin typeface="Gill Sans Std Light"/>
              </a:rPr>
              <a:t>Respect</a:t>
            </a:r>
          </a:p>
          <a:p>
            <a:pPr marL="914400" lvl="1" indent="-457200">
              <a:spcAft>
                <a:spcPts val="600"/>
              </a:spcAft>
              <a:buClr>
                <a:srgbClr val="821C35"/>
              </a:buClr>
              <a:buFont typeface="+mj-lt"/>
              <a:buAutoNum type="arabicPeriod"/>
            </a:pPr>
            <a:r>
              <a:rPr lang="en-US" sz="1400" dirty="0">
                <a:latin typeface="Gill Sans Std Light"/>
              </a:rPr>
              <a:t>Relationships</a:t>
            </a:r>
          </a:p>
          <a:p>
            <a:pPr marL="914400" lvl="1" indent="-457200">
              <a:spcAft>
                <a:spcPts val="600"/>
              </a:spcAft>
              <a:buClr>
                <a:srgbClr val="821C35"/>
              </a:buClr>
              <a:buFont typeface="+mj-lt"/>
              <a:buAutoNum type="arabicPeriod"/>
            </a:pPr>
            <a:r>
              <a:rPr lang="en-US" sz="1400" dirty="0">
                <a:latin typeface="Gill Sans Std Light"/>
              </a:rPr>
              <a:t>Self –Determination</a:t>
            </a:r>
          </a:p>
          <a:p>
            <a:pPr marL="914400" lvl="1" indent="-457200">
              <a:spcAft>
                <a:spcPts val="600"/>
              </a:spcAft>
              <a:buClr>
                <a:srgbClr val="821C35"/>
              </a:buClr>
              <a:buFont typeface="+mj-lt"/>
              <a:buAutoNum type="arabicPeriod"/>
            </a:pPr>
            <a:r>
              <a:rPr lang="en-US" sz="1400" dirty="0">
                <a:latin typeface="Gill Sans Std Light"/>
              </a:rPr>
              <a:t>Advocacy</a:t>
            </a:r>
          </a:p>
          <a:p>
            <a:endParaRPr lang="en-US" dirty="0"/>
          </a:p>
        </p:txBody>
      </p:sp>
      <p:sp>
        <p:nvSpPr>
          <p:cNvPr id="3" name="Title 2"/>
          <p:cNvSpPr>
            <a:spLocks noGrp="1"/>
          </p:cNvSpPr>
          <p:nvPr>
            <p:ph type="title"/>
          </p:nvPr>
        </p:nvSpPr>
        <p:spPr/>
        <p:txBody>
          <a:bodyPr/>
          <a:lstStyle/>
          <a:p>
            <a:r>
              <a:rPr lang="en-US" sz="4000" dirty="0"/>
              <a:t>How Can I Effectively Support a Person with a Disability?</a:t>
            </a:r>
          </a:p>
        </p:txBody>
      </p:sp>
      <p:sp>
        <p:nvSpPr>
          <p:cNvPr id="4" name="Subtitle 3"/>
          <p:cNvSpPr>
            <a:spLocks noGrp="1"/>
          </p:cNvSpPr>
          <p:nvPr>
            <p:ph type="subTitle" idx="1"/>
          </p:nvPr>
        </p:nvSpPr>
        <p:spPr>
          <a:xfrm>
            <a:off x="914400" y="2514600"/>
            <a:ext cx="7315200" cy="457200"/>
          </a:xfrm>
        </p:spPr>
        <p:txBody>
          <a:bodyPr/>
          <a:lstStyle/>
          <a:p>
            <a:pPr algn="ctr"/>
            <a:r>
              <a:rPr lang="en-US" dirty="0"/>
              <a:t>DSP Code of Ethics</a:t>
            </a:r>
          </a:p>
          <a:p>
            <a:pPr algn="ct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7275" y="3648076"/>
            <a:ext cx="3725463" cy="21675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96605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half" idx="2"/>
          </p:nvPr>
        </p:nvSpPr>
        <p:spPr>
          <a:xfrm>
            <a:off x="523876" y="2021926"/>
            <a:ext cx="7581900" cy="2933701"/>
          </a:xfrm>
        </p:spPr>
        <p:txBody>
          <a:bodyPr/>
          <a:lstStyle/>
          <a:p>
            <a:pPr algn="just">
              <a:buClr>
                <a:srgbClr val="821C35"/>
              </a:buClr>
            </a:pPr>
            <a:endParaRPr lang="en-US" sz="2400" dirty="0" smtClean="0">
              <a:latin typeface="Times New Roman" panose="02020603050405020304" pitchFamily="18" charset="0"/>
              <a:cs typeface="Times New Roman" panose="02020603050405020304" pitchFamily="18" charset="0"/>
            </a:endParaRPr>
          </a:p>
          <a:p>
            <a:pPr algn="just">
              <a:buClr>
                <a:srgbClr val="821C35"/>
              </a:buClr>
            </a:pPr>
            <a:r>
              <a:rPr lang="en-US" sz="2400" dirty="0" smtClean="0">
                <a:latin typeface="Times New Roman" panose="02020603050405020304" pitchFamily="18" charset="0"/>
                <a:cs typeface="Times New Roman" panose="02020603050405020304" pitchFamily="18" charset="0"/>
              </a:rPr>
              <a:t>This </a:t>
            </a:r>
            <a:r>
              <a:rPr lang="en-US" sz="2400" dirty="0">
                <a:latin typeface="Times New Roman" panose="02020603050405020304" pitchFamily="18" charset="0"/>
                <a:cs typeface="Times New Roman" panose="02020603050405020304" pitchFamily="18" charset="0"/>
              </a:rPr>
              <a:t>field is not a static field it is ever-changing and requires the following competencies: </a:t>
            </a:r>
            <a:endParaRPr lang="en-US" sz="2400" dirty="0" smtClean="0">
              <a:latin typeface="Times New Roman" panose="02020603050405020304" pitchFamily="18" charset="0"/>
              <a:cs typeface="Times New Roman" panose="02020603050405020304" pitchFamily="18" charset="0"/>
            </a:endParaRPr>
          </a:p>
          <a:p>
            <a:pPr marL="342900" indent="-342900" algn="just">
              <a:buClr>
                <a:srgbClr val="821C35"/>
              </a:buCl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a:t>
            </a:r>
            <a:r>
              <a:rPr lang="en-US" sz="2400" dirty="0" smtClean="0">
                <a:latin typeface="Times New Roman" panose="02020603050405020304" pitchFamily="18" charset="0"/>
                <a:cs typeface="Times New Roman" panose="02020603050405020304" pitchFamily="18" charset="0"/>
              </a:rPr>
              <a:t>illingness </a:t>
            </a:r>
            <a:r>
              <a:rPr lang="en-US" sz="2400" dirty="0">
                <a:latin typeface="Times New Roman" panose="02020603050405020304" pitchFamily="18" charset="0"/>
                <a:cs typeface="Times New Roman" panose="02020603050405020304" pitchFamily="18" charset="0"/>
              </a:rPr>
              <a:t>to </a:t>
            </a:r>
            <a:r>
              <a:rPr lang="en-US" sz="2400" dirty="0" smtClean="0">
                <a:latin typeface="Times New Roman" panose="02020603050405020304" pitchFamily="18" charset="0"/>
                <a:cs typeface="Times New Roman" panose="02020603050405020304" pitchFamily="18" charset="0"/>
              </a:rPr>
              <a:t>change </a:t>
            </a:r>
          </a:p>
          <a:p>
            <a:pPr marL="342900" indent="-342900" algn="just">
              <a:buClr>
                <a:srgbClr val="821C35"/>
              </a:buCl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Willingness to try </a:t>
            </a:r>
            <a:r>
              <a:rPr lang="en-US" sz="2400" dirty="0">
                <a:latin typeface="Times New Roman" panose="02020603050405020304" pitchFamily="18" charset="0"/>
                <a:cs typeface="Times New Roman" panose="02020603050405020304" pitchFamily="18" charset="0"/>
              </a:rPr>
              <a:t>and experience new </a:t>
            </a:r>
            <a:r>
              <a:rPr lang="en-US" sz="2400" dirty="0" smtClean="0">
                <a:latin typeface="Times New Roman" panose="02020603050405020304" pitchFamily="18" charset="0"/>
                <a:cs typeface="Times New Roman" panose="02020603050405020304" pitchFamily="18" charset="0"/>
              </a:rPr>
              <a:t>things </a:t>
            </a:r>
          </a:p>
          <a:p>
            <a:pPr marL="342900" indent="-342900" algn="just">
              <a:buClr>
                <a:srgbClr val="821C35"/>
              </a:buClr>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Patience  </a:t>
            </a:r>
          </a:p>
          <a:p>
            <a:pPr marL="342900" indent="-342900" algn="just">
              <a:buClr>
                <a:srgbClr val="821C35"/>
              </a:buCl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a:t>
            </a:r>
            <a:r>
              <a:rPr lang="en-US" sz="2400" dirty="0" smtClean="0">
                <a:latin typeface="Times New Roman" panose="02020603050405020304" pitchFamily="18" charset="0"/>
                <a:cs typeface="Times New Roman" panose="02020603050405020304" pitchFamily="18" charset="0"/>
              </a:rPr>
              <a:t>illingness </a:t>
            </a:r>
            <a:r>
              <a:rPr lang="en-US" sz="2400" dirty="0">
                <a:latin typeface="Times New Roman" panose="02020603050405020304" pitchFamily="18" charset="0"/>
                <a:cs typeface="Times New Roman" panose="02020603050405020304" pitchFamily="18" charset="0"/>
              </a:rPr>
              <a:t>to listen and advocate for others.</a:t>
            </a:r>
          </a:p>
        </p:txBody>
      </p:sp>
      <p:sp>
        <p:nvSpPr>
          <p:cNvPr id="81" name="Title 80"/>
          <p:cNvSpPr>
            <a:spLocks noGrp="1"/>
          </p:cNvSpPr>
          <p:nvPr>
            <p:ph type="title"/>
          </p:nvPr>
        </p:nvSpPr>
        <p:spPr>
          <a:xfrm>
            <a:off x="523876" y="762000"/>
            <a:ext cx="7315200" cy="819150"/>
          </a:xfrm>
        </p:spPr>
        <p:txBody>
          <a:bodyPr/>
          <a:lstStyle/>
          <a:p>
            <a:r>
              <a:rPr lang="en-US" dirty="0"/>
              <a:t>Welcome to the Field of</a:t>
            </a:r>
            <a:br>
              <a:rPr lang="en-US" dirty="0"/>
            </a:br>
            <a:r>
              <a:rPr lang="en-US" dirty="0"/>
              <a:t>Developmental Disabilities</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3570" y="4631970"/>
            <a:ext cx="2944813" cy="2005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914400" y="4276725"/>
            <a:ext cx="7772400" cy="1849438"/>
          </a:xfrm>
        </p:spPr>
        <p:txBody>
          <a:bodyPr/>
          <a:lstStyle/>
          <a:p>
            <a:pPr>
              <a:buFont typeface="Arial" panose="020B0604020202020204" pitchFamily="34" charset="0"/>
              <a:buChar char="•"/>
            </a:pPr>
            <a:r>
              <a:rPr lang="en-US" sz="2400" dirty="0"/>
              <a:t>As a Direct Support Professional (DSP), you are the major advocate for the people you are supporting. Words that are synonyms or mean the same as advocate include: supporter, backer, promoter, proponent and campaigner.</a:t>
            </a:r>
          </a:p>
        </p:txBody>
      </p:sp>
      <p:sp>
        <p:nvSpPr>
          <p:cNvPr id="15" name="Title 14"/>
          <p:cNvSpPr>
            <a:spLocks noGrp="1"/>
          </p:cNvSpPr>
          <p:nvPr>
            <p:ph type="title"/>
          </p:nvPr>
        </p:nvSpPr>
        <p:spPr/>
        <p:txBody>
          <a:bodyPr/>
          <a:lstStyle/>
          <a:p>
            <a:r>
              <a:rPr lang="en-US" dirty="0"/>
              <a:t>Welcome to the Field of</a:t>
            </a:r>
            <a:br>
              <a:rPr lang="en-US" dirty="0"/>
            </a:br>
            <a:r>
              <a:rPr lang="en-US" dirty="0"/>
              <a:t>Developmental Disabilities</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4649" y="2245735"/>
            <a:ext cx="3305175" cy="19530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US" dirty="0"/>
              <a:t>Welcome to the Field of</a:t>
            </a:r>
            <a:br>
              <a:rPr lang="en-US" dirty="0"/>
            </a:br>
            <a:r>
              <a:rPr lang="en-US" dirty="0"/>
              <a:t>Developmental Disabilities</a:t>
            </a:r>
          </a:p>
        </p:txBody>
      </p:sp>
      <p:sp>
        <p:nvSpPr>
          <p:cNvPr id="22" name="Content Placeholder 21"/>
          <p:cNvSpPr>
            <a:spLocks noGrp="1"/>
          </p:cNvSpPr>
          <p:nvPr>
            <p:ph type="subTitle" idx="1"/>
          </p:nvPr>
        </p:nvSpPr>
        <p:spPr/>
        <p:txBody>
          <a:bodyPr/>
          <a:lstStyle/>
          <a:p>
            <a:pPr marL="457200" indent="-457200">
              <a:lnSpc>
                <a:spcPts val="2400"/>
              </a:lnSpc>
              <a:buClr>
                <a:srgbClr val="821C35"/>
              </a:buClr>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A DSP should always set the standard, leading by example.</a:t>
            </a:r>
          </a:p>
          <a:p>
            <a:pPr marL="457200" indent="-457200">
              <a:lnSpc>
                <a:spcPts val="2400"/>
              </a:lnSpc>
              <a:buClr>
                <a:srgbClr val="821C35"/>
              </a:buClr>
              <a:buFont typeface="Arial" panose="020B0604020202020204" pitchFamily="34" charset="0"/>
              <a:buChar char="•"/>
            </a:pPr>
            <a:endParaRPr lang="en-US" sz="2400" dirty="0">
              <a:solidFill>
                <a:schemeClr val="tx1"/>
              </a:solidFill>
              <a:latin typeface="Times New Roman" panose="02020603050405020304" pitchFamily="18" charset="0"/>
              <a:cs typeface="Times New Roman" panose="02020603050405020304" pitchFamily="18" charset="0"/>
            </a:endParaRPr>
          </a:p>
          <a:p>
            <a:pPr marL="457200" indent="-457200">
              <a:lnSpc>
                <a:spcPts val="2400"/>
              </a:lnSpc>
              <a:buClr>
                <a:srgbClr val="821C35"/>
              </a:buClr>
              <a:buFont typeface="Arial" panose="020B0604020202020204" pitchFamily="34" charset="0"/>
              <a:buChar char="•"/>
            </a:pPr>
            <a:endParaRPr lang="en-US" sz="2400" dirty="0">
              <a:solidFill>
                <a:schemeClr val="tx1"/>
              </a:solidFill>
              <a:latin typeface="Times New Roman" panose="02020603050405020304" pitchFamily="18" charset="0"/>
              <a:cs typeface="Times New Roman" panose="02020603050405020304" pitchFamily="18" charset="0"/>
            </a:endParaRPr>
          </a:p>
          <a:p>
            <a:pPr marL="457200" indent="-457200">
              <a:lnSpc>
                <a:spcPts val="2400"/>
              </a:lnSpc>
              <a:buClr>
                <a:srgbClr val="821C35"/>
              </a:buClr>
              <a:buFont typeface="Arial" panose="020B0604020202020204" pitchFamily="34" charset="0"/>
              <a:buChar char="•"/>
            </a:pPr>
            <a:endParaRPr lang="en-US" sz="2400" dirty="0">
              <a:solidFill>
                <a:schemeClr val="tx1"/>
              </a:solidFill>
              <a:latin typeface="Times New Roman" panose="02020603050405020304" pitchFamily="18" charset="0"/>
              <a:cs typeface="Times New Roman" panose="02020603050405020304" pitchFamily="18" charset="0"/>
            </a:endParaRPr>
          </a:p>
          <a:p>
            <a:pPr marL="457200" indent="-457200">
              <a:lnSpc>
                <a:spcPts val="2400"/>
              </a:lnSpc>
              <a:buClr>
                <a:srgbClr val="821C35"/>
              </a:buClr>
              <a:buFont typeface="Arial" panose="020B0604020202020204" pitchFamily="34" charset="0"/>
              <a:buChar char="•"/>
            </a:pPr>
            <a:endParaRPr lang="en-US" sz="2400" dirty="0">
              <a:solidFill>
                <a:schemeClr val="tx1"/>
              </a:solidFill>
              <a:latin typeface="Times New Roman" panose="02020603050405020304" pitchFamily="18" charset="0"/>
              <a:cs typeface="Times New Roman" panose="02020603050405020304" pitchFamily="18" charset="0"/>
            </a:endParaRPr>
          </a:p>
          <a:p>
            <a:pPr marL="457200" indent="-457200">
              <a:lnSpc>
                <a:spcPts val="2400"/>
              </a:lnSpc>
              <a:buClr>
                <a:srgbClr val="821C35"/>
              </a:buClr>
              <a:buFont typeface="Arial" panose="020B0604020202020204" pitchFamily="34" charset="0"/>
              <a:buChar char="•"/>
            </a:pPr>
            <a:endParaRPr lang="en-US" sz="2400" dirty="0">
              <a:solidFill>
                <a:schemeClr val="tx1"/>
              </a:solidFill>
              <a:latin typeface="Times New Roman" panose="02020603050405020304" pitchFamily="18" charset="0"/>
              <a:cs typeface="Times New Roman" panose="02020603050405020304" pitchFamily="18" charset="0"/>
            </a:endParaRPr>
          </a:p>
          <a:p>
            <a:pPr marL="457200" indent="-457200">
              <a:lnSpc>
                <a:spcPts val="2400"/>
              </a:lnSpc>
              <a:buClr>
                <a:srgbClr val="821C35"/>
              </a:buClr>
              <a:buFont typeface="Arial" panose="020B0604020202020204" pitchFamily="34" charset="0"/>
              <a:buChar char="•"/>
            </a:pPr>
            <a:endParaRPr lang="en-US" sz="2400" dirty="0">
              <a:solidFill>
                <a:schemeClr val="tx1"/>
              </a:solidFill>
              <a:latin typeface="Times New Roman" panose="02020603050405020304" pitchFamily="18" charset="0"/>
              <a:cs typeface="Times New Roman" panose="02020603050405020304" pitchFamily="18" charset="0"/>
            </a:endParaRPr>
          </a:p>
          <a:p>
            <a:pPr marL="457200" indent="-457200">
              <a:lnSpc>
                <a:spcPts val="2400"/>
              </a:lnSpc>
              <a:buClr>
                <a:srgbClr val="821C35"/>
              </a:buClr>
              <a:buFont typeface="Arial" panose="020B0604020202020204" pitchFamily="34" charset="0"/>
              <a:buChar char="•"/>
            </a:pPr>
            <a:endParaRPr lang="en-US" sz="2400" dirty="0">
              <a:solidFill>
                <a:schemeClr val="tx1"/>
              </a:solidFill>
              <a:latin typeface="Times New Roman" panose="02020603050405020304" pitchFamily="18" charset="0"/>
              <a:cs typeface="Times New Roman" panose="02020603050405020304" pitchFamily="18" charset="0"/>
            </a:endParaRPr>
          </a:p>
          <a:p>
            <a:pPr marL="457200" indent="-457200">
              <a:lnSpc>
                <a:spcPts val="2400"/>
              </a:lnSpc>
              <a:buClr>
                <a:srgbClr val="821C35"/>
              </a:buClr>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The community takes it’s cue from you!  Your language, your tone, your dress, your interaction…..All eyes are on you!</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6025" y="2895600"/>
            <a:ext cx="3648075" cy="2453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p:cNvSpPr>
            <a:spLocks noGrp="1"/>
          </p:cNvSpPr>
          <p:nvPr>
            <p:ph type="body" sz="half" idx="2"/>
          </p:nvPr>
        </p:nvSpPr>
        <p:spPr>
          <a:xfrm>
            <a:off x="914400" y="1981200"/>
            <a:ext cx="7315200" cy="2895600"/>
          </a:xfrm>
        </p:spPr>
        <p:txBody>
          <a:bodyPr/>
          <a:lstStyle/>
          <a:p>
            <a:endParaRPr lang="en-US" dirty="0"/>
          </a:p>
          <a:p>
            <a:pPr marL="800100" lvl="1" indent="-342900">
              <a:buClr>
                <a:srgbClr val="821C35"/>
              </a:buClr>
              <a:buFont typeface="Arial" panose="020B0604020202020204" pitchFamily="34" charset="0"/>
              <a:buChar char="•"/>
            </a:pPr>
            <a:r>
              <a:rPr lang="en-US" sz="2800" dirty="0">
                <a:latin typeface="Gill Sans Std Light"/>
              </a:rPr>
              <a:t>Be respectful to all </a:t>
            </a:r>
            <a:r>
              <a:rPr lang="en-US" sz="2800" dirty="0" smtClean="0">
                <a:latin typeface="Gill Sans Std Light"/>
              </a:rPr>
              <a:t>people.</a:t>
            </a:r>
            <a:endParaRPr lang="en-US" sz="2800" dirty="0">
              <a:latin typeface="Gill Sans Std Light"/>
            </a:endParaRPr>
          </a:p>
          <a:p>
            <a:pPr marL="800100" lvl="1" indent="-342900">
              <a:buClr>
                <a:srgbClr val="821C35"/>
              </a:buClr>
              <a:buFont typeface="Arial" panose="020B0604020202020204" pitchFamily="34" charset="0"/>
              <a:buChar char="•"/>
            </a:pPr>
            <a:r>
              <a:rPr lang="en-US" sz="2800" dirty="0">
                <a:latin typeface="Gill Sans Std Light"/>
              </a:rPr>
              <a:t>Remember you are working with </a:t>
            </a:r>
            <a:r>
              <a:rPr lang="en-US" sz="2800" dirty="0" smtClean="0">
                <a:latin typeface="Gill Sans Std Light"/>
              </a:rPr>
              <a:t>adults.</a:t>
            </a:r>
            <a:endParaRPr lang="en-US" sz="2800" dirty="0">
              <a:latin typeface="Gill Sans Std Light"/>
            </a:endParaRPr>
          </a:p>
          <a:p>
            <a:pPr marL="800100" lvl="1" indent="-342900">
              <a:buClr>
                <a:srgbClr val="821C35"/>
              </a:buClr>
              <a:buFont typeface="Arial" panose="020B0604020202020204" pitchFamily="34" charset="0"/>
              <a:buChar char="•"/>
            </a:pPr>
            <a:r>
              <a:rPr lang="en-US" sz="2800" dirty="0">
                <a:latin typeface="Gill Sans Std Light"/>
              </a:rPr>
              <a:t>The person is </a:t>
            </a:r>
            <a:r>
              <a:rPr lang="en-US" sz="2800" dirty="0" smtClean="0">
                <a:latin typeface="Gill Sans Std Light"/>
              </a:rPr>
              <a:t>first. The </a:t>
            </a:r>
            <a:r>
              <a:rPr lang="en-US" sz="2800" dirty="0">
                <a:latin typeface="Gill Sans Std Light"/>
              </a:rPr>
              <a:t>disability is </a:t>
            </a:r>
            <a:r>
              <a:rPr lang="en-US" sz="2800" dirty="0" smtClean="0">
                <a:latin typeface="Gill Sans Std Light"/>
              </a:rPr>
              <a:t>secondary.</a:t>
            </a:r>
            <a:endParaRPr lang="en-US" sz="2800" dirty="0">
              <a:latin typeface="Gill Sans Std Light"/>
            </a:endParaRPr>
          </a:p>
          <a:p>
            <a:pPr marL="800100" lvl="1" indent="-342900">
              <a:buClr>
                <a:srgbClr val="821C35"/>
              </a:buClr>
              <a:buFont typeface="Arial" panose="020B0604020202020204" pitchFamily="34" charset="0"/>
              <a:buChar char="•"/>
            </a:pPr>
            <a:r>
              <a:rPr lang="en-US" sz="2800" dirty="0">
                <a:latin typeface="Gill Sans Std Light"/>
              </a:rPr>
              <a:t>Call people by their </a:t>
            </a:r>
            <a:r>
              <a:rPr lang="en-US" sz="2800" dirty="0" smtClean="0">
                <a:latin typeface="Gill Sans Std Light"/>
              </a:rPr>
              <a:t>preferred name</a:t>
            </a:r>
            <a:endParaRPr lang="en-US" sz="2800" dirty="0">
              <a:latin typeface="Gill Sans Std Light"/>
            </a:endParaRPr>
          </a:p>
          <a:p>
            <a:endParaRPr lang="en-US" dirty="0"/>
          </a:p>
        </p:txBody>
      </p:sp>
      <p:sp>
        <p:nvSpPr>
          <p:cNvPr id="2" name="Title 1"/>
          <p:cNvSpPr>
            <a:spLocks noGrp="1"/>
          </p:cNvSpPr>
          <p:nvPr>
            <p:ph type="title"/>
          </p:nvPr>
        </p:nvSpPr>
        <p:spPr>
          <a:xfrm>
            <a:off x="495300" y="771525"/>
            <a:ext cx="7362825" cy="885825"/>
          </a:xfrm>
        </p:spPr>
        <p:txBody>
          <a:bodyPr/>
          <a:lstStyle/>
          <a:p>
            <a:r>
              <a:rPr lang="en-US" sz="4400" dirty="0"/>
              <a:t>DSPs:	</a:t>
            </a:r>
            <a:r>
              <a:rPr lang="en-US" sz="4400" dirty="0" smtClean="0"/>
              <a:t>Set a</a:t>
            </a:r>
            <a:r>
              <a:rPr lang="en-US" sz="4400" dirty="0"/>
              <a:t> </a:t>
            </a:r>
            <a:r>
              <a:rPr lang="en-US" sz="4400" dirty="0" smtClean="0"/>
              <a:t>Good </a:t>
            </a:r>
            <a:r>
              <a:rPr lang="en-US" sz="4400" dirty="0"/>
              <a:t>Example</a:t>
            </a:r>
            <a:r>
              <a:rPr lang="en-US" sz="4400" dirty="0" smtClean="0"/>
              <a:t>!</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Placeholder 22"/>
          <p:cNvSpPr>
            <a:spLocks noGrp="1"/>
          </p:cNvSpPr>
          <p:nvPr>
            <p:ph type="body" idx="1"/>
          </p:nvPr>
        </p:nvSpPr>
        <p:spPr>
          <a:xfrm>
            <a:off x="4657466" y="3179042"/>
            <a:ext cx="3582988" cy="639762"/>
          </a:xfrm>
        </p:spPr>
        <p:txBody>
          <a:bodyPr/>
          <a:lstStyle/>
          <a:p>
            <a:endParaRPr lang="en-US" sz="2400" dirty="0" smtClean="0"/>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endParaRPr lang="en-US" sz="2400" dirty="0"/>
          </a:p>
          <a:p>
            <a:r>
              <a:rPr lang="en-US" sz="2400" dirty="0" smtClean="0"/>
              <a:t>Intellectual Disabilities</a:t>
            </a:r>
            <a:endParaRPr lang="en-US" sz="2400" dirty="0"/>
          </a:p>
        </p:txBody>
      </p:sp>
      <p:graphicFrame>
        <p:nvGraphicFramePr>
          <p:cNvPr id="3" name="Content Placeholder 2"/>
          <p:cNvGraphicFramePr>
            <a:graphicFrameLocks noGrp="1"/>
          </p:cNvGraphicFramePr>
          <p:nvPr>
            <p:ph sz="half" idx="2"/>
            <p:extLst>
              <p:ext uri="{D42A27DB-BD31-4B8C-83A1-F6EECF244321}">
                <p14:modId xmlns:p14="http://schemas.microsoft.com/office/powerpoint/2010/main" val="1607580932"/>
              </p:ext>
            </p:extLst>
          </p:nvPr>
        </p:nvGraphicFramePr>
        <p:xfrm>
          <a:off x="4547409" y="3798163"/>
          <a:ext cx="3465512" cy="30598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 name="Subtitle 23"/>
          <p:cNvSpPr>
            <a:spLocks noGrp="1"/>
          </p:cNvSpPr>
          <p:nvPr>
            <p:ph type="body" sz="quarter" idx="3"/>
          </p:nvPr>
        </p:nvSpPr>
        <p:spPr>
          <a:xfrm>
            <a:off x="180976" y="2005588"/>
            <a:ext cx="3946525" cy="639762"/>
          </a:xfrm>
        </p:spPr>
        <p:txBody>
          <a:bodyPr/>
          <a:lstStyle/>
          <a:p>
            <a:r>
              <a:rPr lang="en-US" sz="2400" dirty="0" smtClean="0"/>
              <a:t>Developmental Disabilities</a:t>
            </a:r>
            <a:endParaRPr lang="en-US" sz="2400" dirty="0"/>
          </a:p>
        </p:txBody>
      </p:sp>
      <p:graphicFrame>
        <p:nvGraphicFramePr>
          <p:cNvPr id="4" name="Content Placeholder 3"/>
          <p:cNvGraphicFramePr>
            <a:graphicFrameLocks noGrp="1"/>
          </p:cNvGraphicFramePr>
          <p:nvPr>
            <p:ph sz="quarter" idx="4"/>
            <p:extLst>
              <p:ext uri="{D42A27DB-BD31-4B8C-83A1-F6EECF244321}">
                <p14:modId xmlns:p14="http://schemas.microsoft.com/office/powerpoint/2010/main" val="1429083879"/>
              </p:ext>
            </p:extLst>
          </p:nvPr>
        </p:nvGraphicFramePr>
        <p:xfrm>
          <a:off x="419856" y="2539131"/>
          <a:ext cx="3592513" cy="290375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1" name="Title 20"/>
          <p:cNvSpPr>
            <a:spLocks noGrp="1"/>
          </p:cNvSpPr>
          <p:nvPr>
            <p:ph type="title"/>
          </p:nvPr>
        </p:nvSpPr>
        <p:spPr>
          <a:xfrm>
            <a:off x="180976" y="762000"/>
            <a:ext cx="7810500" cy="1143000"/>
          </a:xfrm>
        </p:spPr>
        <p:txBody>
          <a:bodyPr/>
          <a:lstStyle/>
          <a:p>
            <a:r>
              <a:rPr lang="en-US" sz="3200" dirty="0"/>
              <a:t>What is the Difference between Intellectual Disabilities and Developmental </a:t>
            </a:r>
            <a:r>
              <a:rPr lang="en-US" sz="3200" dirty="0" smtClean="0"/>
              <a:t>Disabilities</a:t>
            </a:r>
            <a:r>
              <a:rPr lang="en-US" dirty="0" smtClean="0"/>
              <a:t/>
            </a:r>
            <a:br>
              <a:rPr lang="en-US" dirty="0" smtClean="0"/>
            </a:b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half" idx="2"/>
          </p:nvPr>
        </p:nvSpPr>
        <p:spPr>
          <a:xfrm>
            <a:off x="914400" y="1762125"/>
            <a:ext cx="7143750" cy="4257675"/>
          </a:xfrm>
        </p:spPr>
        <p:txBody>
          <a:bodyPr/>
          <a:lstStyle/>
          <a:p>
            <a:endParaRPr lang="en-US" dirty="0" smtClean="0"/>
          </a:p>
          <a:p>
            <a:pPr lvl="1">
              <a:spcAft>
                <a:spcPts val="2400"/>
              </a:spcAft>
              <a:buClr>
                <a:srgbClr val="821C35"/>
              </a:buClr>
            </a:pPr>
            <a:endParaRPr lang="en-US" sz="1800" dirty="0" smtClean="0">
              <a:latin typeface="Gill Sans Std Light"/>
            </a:endParaRPr>
          </a:p>
          <a:p>
            <a:pPr marL="800100" lvl="1" indent="-342900">
              <a:spcAft>
                <a:spcPts val="2400"/>
              </a:spcAft>
              <a:buClr>
                <a:srgbClr val="821C35"/>
              </a:buClr>
              <a:buFont typeface="Arial" panose="020B0604020202020204" pitchFamily="34" charset="0"/>
              <a:buChar char="•"/>
            </a:pPr>
            <a:r>
              <a:rPr lang="en-US" sz="1800" dirty="0" smtClean="0">
                <a:latin typeface="Gill Sans Std Light"/>
              </a:rPr>
              <a:t>Intellectual </a:t>
            </a:r>
            <a:r>
              <a:rPr lang="en-US" sz="1800" dirty="0">
                <a:latin typeface="Gill Sans Std Light"/>
              </a:rPr>
              <a:t>disability (ID) </a:t>
            </a:r>
            <a:r>
              <a:rPr lang="en-US" sz="1800" dirty="0" smtClean="0">
                <a:latin typeface="Gill Sans Std Light"/>
              </a:rPr>
              <a:t>means </a:t>
            </a:r>
            <a:r>
              <a:rPr lang="en-US" sz="1800" dirty="0">
                <a:latin typeface="Gill Sans Std Light"/>
              </a:rPr>
              <a:t>that </a:t>
            </a:r>
            <a:r>
              <a:rPr lang="en-US" sz="1800" dirty="0" smtClean="0">
                <a:latin typeface="Gill Sans Std Light"/>
              </a:rPr>
              <a:t>a </a:t>
            </a:r>
            <a:r>
              <a:rPr lang="en-US" sz="1800" dirty="0">
                <a:latin typeface="Gill Sans Std Light"/>
              </a:rPr>
              <a:t>person mentally develops at a different rate. People with ID can have learning difficulties and trouble socially adjusting</a:t>
            </a:r>
            <a:r>
              <a:rPr lang="en-US" sz="1800" dirty="0" smtClean="0">
                <a:latin typeface="Gill Sans Std Light"/>
              </a:rPr>
              <a:t>.</a:t>
            </a:r>
            <a:endParaRPr lang="en-US" sz="1800" dirty="0">
              <a:latin typeface="Gill Sans Std Light"/>
            </a:endParaRPr>
          </a:p>
          <a:p>
            <a:pPr marL="800100" lvl="1" indent="-342900">
              <a:spcAft>
                <a:spcPts val="2400"/>
              </a:spcAft>
              <a:buClr>
                <a:srgbClr val="821C35"/>
              </a:buClr>
              <a:buFont typeface="Arial" panose="020B0604020202020204" pitchFamily="34" charset="0"/>
              <a:buChar char="•"/>
            </a:pPr>
            <a:r>
              <a:rPr lang="en-US" sz="1800" dirty="0">
                <a:latin typeface="Gill Sans Std Light"/>
              </a:rPr>
              <a:t>Intellectual disability (sometimes called cognitive disability) is not a disease or a contagious condition</a:t>
            </a:r>
          </a:p>
          <a:p>
            <a:pPr marL="800100" lvl="1" indent="-342900">
              <a:spcAft>
                <a:spcPts val="2400"/>
              </a:spcAft>
              <a:buClr>
                <a:srgbClr val="821C35"/>
              </a:buClr>
              <a:buFont typeface="Arial" panose="020B0604020202020204" pitchFamily="34" charset="0"/>
              <a:buChar char="•"/>
            </a:pPr>
            <a:r>
              <a:rPr lang="en-US" sz="1800" dirty="0">
                <a:latin typeface="Gill Sans Std Light"/>
              </a:rPr>
              <a:t>People diagnosed with </a:t>
            </a:r>
            <a:r>
              <a:rPr lang="en-US" sz="1800" dirty="0" smtClean="0">
                <a:latin typeface="Gill Sans Std Light"/>
              </a:rPr>
              <a:t>intellectual </a:t>
            </a:r>
            <a:r>
              <a:rPr lang="en-US" sz="1800" dirty="0">
                <a:latin typeface="Gill Sans Std Light"/>
              </a:rPr>
              <a:t>disabilities may develop slower than others in terms of speaking, walking, and taking care of themselves (showering, eating, dressing).</a:t>
            </a:r>
          </a:p>
          <a:p>
            <a:endParaRPr lang="en-US" dirty="0"/>
          </a:p>
        </p:txBody>
      </p:sp>
      <p:sp>
        <p:nvSpPr>
          <p:cNvPr id="7" name="Title 6"/>
          <p:cNvSpPr>
            <a:spLocks noGrp="1"/>
          </p:cNvSpPr>
          <p:nvPr>
            <p:ph type="title"/>
          </p:nvPr>
        </p:nvSpPr>
        <p:spPr>
          <a:xfrm>
            <a:off x="219075" y="762000"/>
            <a:ext cx="7839075" cy="1143000"/>
          </a:xfrm>
        </p:spPr>
        <p:txBody>
          <a:bodyPr/>
          <a:lstStyle/>
          <a:p>
            <a:pPr algn="ctr"/>
            <a:r>
              <a:rPr lang="en-US" sz="4000" dirty="0" smtClean="0"/>
              <a:t>FACTS: About </a:t>
            </a:r>
            <a:r>
              <a:rPr lang="en-US" sz="4000" dirty="0"/>
              <a:t>Intellectual Disabilities (ID)</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1438" y="1601788"/>
            <a:ext cx="1292225"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11727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p:cNvSpPr>
            <a:spLocks noGrp="1"/>
          </p:cNvSpPr>
          <p:nvPr>
            <p:ph type="body" sz="half" idx="2"/>
          </p:nvPr>
        </p:nvSpPr>
        <p:spPr>
          <a:xfrm>
            <a:off x="704849" y="2895600"/>
            <a:ext cx="7820025" cy="3771899"/>
          </a:xfrm>
        </p:spPr>
        <p:txBody>
          <a:bodyPr/>
          <a:lstStyle/>
          <a:p>
            <a:pPr marL="800100" lvl="1" indent="-342900">
              <a:spcAft>
                <a:spcPts val="2400"/>
              </a:spcAft>
              <a:buClr>
                <a:srgbClr val="821C35"/>
              </a:buClr>
              <a:buFont typeface="Arial" panose="020B0604020202020204" pitchFamily="34" charset="0"/>
              <a:buChar char="•"/>
            </a:pPr>
            <a:r>
              <a:rPr lang="en-US" sz="1800" dirty="0" smtClean="0">
                <a:latin typeface="Gill Sans Std Light"/>
              </a:rPr>
              <a:t>10 </a:t>
            </a:r>
            <a:r>
              <a:rPr lang="en-US" sz="1800" dirty="0">
                <a:latin typeface="Gill Sans Std Light"/>
              </a:rPr>
              <a:t>percent of Americans have a family member with some sort of intellectual disability</a:t>
            </a:r>
          </a:p>
          <a:p>
            <a:pPr marL="800100" lvl="1" indent="-342900">
              <a:spcAft>
                <a:spcPts val="2400"/>
              </a:spcAft>
              <a:buClr>
                <a:srgbClr val="821C35"/>
              </a:buClr>
              <a:buFont typeface="Arial" panose="020B0604020202020204" pitchFamily="34" charset="0"/>
              <a:buChar char="•"/>
            </a:pPr>
            <a:r>
              <a:rPr lang="en-US" sz="1800" dirty="0">
                <a:latin typeface="Gill Sans Std Light"/>
              </a:rPr>
              <a:t>People with intellectual disabilities create one of America's largest disability groups</a:t>
            </a:r>
          </a:p>
          <a:p>
            <a:pPr marL="800100" lvl="1" indent="-342900">
              <a:spcAft>
                <a:spcPts val="2400"/>
              </a:spcAft>
              <a:buClr>
                <a:srgbClr val="821C35"/>
              </a:buClr>
              <a:buFont typeface="Arial" panose="020B0604020202020204" pitchFamily="34" charset="0"/>
              <a:buChar char="•"/>
            </a:pPr>
            <a:r>
              <a:rPr lang="en-US" sz="1800" dirty="0">
                <a:latin typeface="Gill Sans Std Light"/>
              </a:rPr>
              <a:t>Every year, 125,000 children are born with an intellectual disability</a:t>
            </a:r>
          </a:p>
          <a:p>
            <a:pPr marL="800100" lvl="1" indent="-342900">
              <a:spcAft>
                <a:spcPts val="2400"/>
              </a:spcAft>
              <a:buClr>
                <a:srgbClr val="821C35"/>
              </a:buClr>
              <a:buFont typeface="Arial" panose="020B0604020202020204" pitchFamily="34" charset="0"/>
              <a:buChar char="•"/>
            </a:pPr>
            <a:r>
              <a:rPr lang="en-US" sz="1800" dirty="0">
                <a:latin typeface="Gill Sans Std Light"/>
              </a:rPr>
              <a:t>In the U.S., roughly 6.5 million people are identified as having an intellectual disability.</a:t>
            </a:r>
          </a:p>
          <a:p>
            <a:endParaRPr lang="en-US" dirty="0"/>
          </a:p>
        </p:txBody>
      </p:sp>
      <p:sp>
        <p:nvSpPr>
          <p:cNvPr id="4" name="Subtitle 3"/>
          <p:cNvSpPr>
            <a:spLocks noGrp="1"/>
          </p:cNvSpPr>
          <p:nvPr>
            <p:ph type="subTitle" idx="1"/>
          </p:nvPr>
        </p:nvSpPr>
        <p:spPr>
          <a:xfrm>
            <a:off x="485775" y="1028699"/>
            <a:ext cx="7315200" cy="1166813"/>
          </a:xfrm>
        </p:spPr>
        <p:txBody>
          <a:bodyPr/>
          <a:lstStyle/>
          <a:p>
            <a:pPr algn="ctr">
              <a:lnSpc>
                <a:spcPts val="4900"/>
              </a:lnSpc>
              <a:spcBef>
                <a:spcPct val="0"/>
              </a:spcBef>
            </a:pPr>
            <a:r>
              <a:rPr lang="en-US" sz="4000" dirty="0">
                <a:solidFill>
                  <a:srgbClr val="821C35"/>
                </a:solidFill>
                <a:latin typeface="Gill Sans Std Light"/>
                <a:ea typeface="+mj-ea"/>
                <a:cs typeface="Gill Sans Std Light"/>
              </a:rPr>
              <a:t>FACTS: About Intellectual Disabilities (</a:t>
            </a:r>
            <a:r>
              <a:rPr lang="en-US" sz="4000" dirty="0" smtClean="0">
                <a:solidFill>
                  <a:srgbClr val="821C35"/>
                </a:solidFill>
                <a:latin typeface="Gill Sans Std Light"/>
                <a:ea typeface="+mj-ea"/>
                <a:cs typeface="Gill Sans Std Light"/>
              </a:rPr>
              <a:t>ID)</a:t>
            </a:r>
            <a:endParaRPr lang="en-US" sz="4000" dirty="0">
              <a:solidFill>
                <a:srgbClr val="FF0000"/>
              </a:solidFill>
              <a:latin typeface="Gill Sans Std Light"/>
              <a:ea typeface="+mj-ea"/>
              <a:cs typeface="Gill Sans Std Light"/>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5763" y="1658938"/>
            <a:ext cx="1292225"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823</TotalTime>
  <Words>2174</Words>
  <Application>Microsoft Office PowerPoint</Application>
  <PresentationFormat>On-screen Show (4:3)</PresentationFormat>
  <Paragraphs>235</Paragraphs>
  <Slides>24</Slides>
  <Notes>23</Notes>
  <HiddenSlides>0</HiddenSlides>
  <MMClips>1</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Learning Objectives</vt:lpstr>
      <vt:lpstr>Welcome to the Field of Developmental Disabilities</vt:lpstr>
      <vt:lpstr>Welcome to the Field of Developmental Disabilities</vt:lpstr>
      <vt:lpstr>Welcome to the Field of Developmental Disabilities</vt:lpstr>
      <vt:lpstr>DSPs: Set a Good Example!</vt:lpstr>
      <vt:lpstr>What is the Difference between Intellectual Disabilities and Developmental Disabilities  </vt:lpstr>
      <vt:lpstr>FACTS: About Intellectual Disabilities (ID)</vt:lpstr>
      <vt:lpstr>PowerPoint Presentation</vt:lpstr>
      <vt:lpstr>Causes of Intellectual Disabilities (ID)</vt:lpstr>
      <vt:lpstr>Effective Communication</vt:lpstr>
      <vt:lpstr>Effective Communication</vt:lpstr>
      <vt:lpstr>Effective Communication</vt:lpstr>
      <vt:lpstr>Effective Communication</vt:lpstr>
      <vt:lpstr>Don’t be awkward!</vt:lpstr>
      <vt:lpstr>REMEMBER</vt:lpstr>
      <vt:lpstr>FACTS: About Developmental Disabilities</vt:lpstr>
      <vt:lpstr>FACTS: About Developmental Disabilities</vt:lpstr>
      <vt:lpstr>FACTS: About Developmental Disabilities</vt:lpstr>
      <vt:lpstr>Growth and Development </vt:lpstr>
      <vt:lpstr>Growth and Development </vt:lpstr>
      <vt:lpstr>Growth and Development </vt:lpstr>
      <vt:lpstr>Growth and Development </vt:lpstr>
      <vt:lpstr>How Can I Effectively Support a Person with a Disability?</vt:lpstr>
    </vt:vector>
  </TitlesOfParts>
  <Company>Production Artist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Office 2004 Test Drive User</dc:creator>
  <cp:lastModifiedBy>Alison Whyte</cp:lastModifiedBy>
  <cp:revision>86</cp:revision>
  <dcterms:created xsi:type="dcterms:W3CDTF">2014-12-09T04:02:20Z</dcterms:created>
  <dcterms:modified xsi:type="dcterms:W3CDTF">2015-10-20T18:46:47Z</dcterms:modified>
</cp:coreProperties>
</file>