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57" r:id="rId3"/>
    <p:sldId id="258" r:id="rId4"/>
    <p:sldId id="259" r:id="rId5"/>
    <p:sldId id="262" r:id="rId6"/>
    <p:sldId id="260" r:id="rId7"/>
    <p:sldId id="264"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7" r:id="rId21"/>
    <p:sldId id="278"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se chase" initials="cc" lastIdx="2" clrIdx="0">
    <p:extLst/>
  </p:cmAuthor>
  <p:cmAuthor id="2" name="ServUS" initials="S" lastIdx="2" clrIdx="1"/>
  <p:cmAuthor id="3" name="Alison Whyte" initials="AW"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0033"/>
    <a:srgbClr val="821C35"/>
    <a:srgbClr val="011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39" autoAdjust="0"/>
    <p:restoredTop sz="83811" autoAdjust="0"/>
  </p:normalViewPr>
  <p:slideViewPr>
    <p:cSldViewPr snapToGrid="0" snapToObjects="1" showGuides="1">
      <p:cViewPr varScale="1">
        <p:scale>
          <a:sx n="111" d="100"/>
          <a:sy n="111" d="100"/>
        </p:scale>
        <p:origin x="990" y="102"/>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9D21CA-4368-DC42-977B-52126C9F9BC4}" type="datetimeFigureOut">
              <a:rPr lang="en-US" smtClean="0"/>
              <a:pPr/>
              <a:t>10/1/2015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B810AC-92B2-C843-AD7B-EBCA31EF58C3}" type="slidenum">
              <a:rPr lang="en-US" smtClean="0"/>
              <a:pPr/>
              <a:t>‹#›</a:t>
            </a:fld>
            <a:endParaRPr lang="en-US"/>
          </a:p>
        </p:txBody>
      </p:sp>
    </p:spTree>
    <p:extLst>
      <p:ext uri="{BB962C8B-B14F-4D97-AF65-F5344CB8AC3E}">
        <p14:creationId xmlns:p14="http://schemas.microsoft.com/office/powerpoint/2010/main" val="215042126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 a round of introductions. State name, position, how long you have been working in the position, and what you do.</a:t>
            </a:r>
          </a:p>
        </p:txBody>
      </p:sp>
      <p:sp>
        <p:nvSpPr>
          <p:cNvPr id="4" name="Slide Number Placeholder 3"/>
          <p:cNvSpPr>
            <a:spLocks noGrp="1"/>
          </p:cNvSpPr>
          <p:nvPr>
            <p:ph type="sldNum" sz="quarter" idx="10"/>
          </p:nvPr>
        </p:nvSpPr>
        <p:spPr/>
        <p:txBody>
          <a:bodyPr/>
          <a:lstStyle/>
          <a:p>
            <a:fld id="{55B810AC-92B2-C843-AD7B-EBCA31EF58C3}" type="slidenum">
              <a:rPr lang="en-US" smtClean="0"/>
              <a:pPr/>
              <a:t>1</a:t>
            </a:fld>
            <a:endParaRPr lang="en-US"/>
          </a:p>
        </p:txBody>
      </p:sp>
    </p:spTree>
    <p:extLst>
      <p:ext uri="{BB962C8B-B14F-4D97-AF65-F5344CB8AC3E}">
        <p14:creationId xmlns:p14="http://schemas.microsoft.com/office/powerpoint/2010/main" val="37117478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Incident reporting is recording the details on an unusual event. Each agency or provider has protocol and a chain of command they follow when reporting incidents. You should know who your Incident Management Coordinator is and how to contact them. Every agency has a person who is responsible for this.</a:t>
            </a:r>
          </a:p>
          <a:p>
            <a:endParaRPr lang="en-US" dirty="0" smtClean="0"/>
          </a:p>
          <a:p>
            <a:r>
              <a:rPr lang="en-US" dirty="0" smtClean="0"/>
              <a:t>At your agency it may not be necessary to call the nurse for EVERY incident.  Know your agency protocol and know the people you are working with. Remember a person could have a Behavior Support Plan or Protocol that may not require an incident report. WHEN IN DOUBT CALL YOUR SUPERVISOR AND ASK!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10</a:t>
            </a:fld>
            <a:endParaRPr lang="en-US"/>
          </a:p>
        </p:txBody>
      </p:sp>
    </p:spTree>
    <p:extLst>
      <p:ext uri="{BB962C8B-B14F-4D97-AF65-F5344CB8AC3E}">
        <p14:creationId xmlns:p14="http://schemas.microsoft.com/office/powerpoint/2010/main" val="4115973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Start shifting the audience to thinking about emergency situations – discuss what an emergency</a:t>
            </a:r>
            <a:r>
              <a:rPr lang="en-US" baseline="0" dirty="0" smtClean="0"/>
              <a:t> situation might be. What should you do? Discuss any agency-specific policies you have and l</a:t>
            </a:r>
            <a:r>
              <a:rPr lang="en-US" dirty="0" smtClean="0"/>
              <a:t>et people ask questions.</a:t>
            </a:r>
          </a:p>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11</a:t>
            </a:fld>
            <a:endParaRPr lang="en-US"/>
          </a:p>
        </p:txBody>
      </p:sp>
    </p:spTree>
    <p:extLst>
      <p:ext uri="{BB962C8B-B14F-4D97-AF65-F5344CB8AC3E}">
        <p14:creationId xmlns:p14="http://schemas.microsoft.com/office/powerpoint/2010/main" val="25286913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12</a:t>
            </a:fld>
            <a:endParaRPr lang="en-US"/>
          </a:p>
        </p:txBody>
      </p:sp>
    </p:spTree>
    <p:extLst>
      <p:ext uri="{BB962C8B-B14F-4D97-AF65-F5344CB8AC3E}">
        <p14:creationId xmlns:p14="http://schemas.microsoft.com/office/powerpoint/2010/main" val="39085201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13</a:t>
            </a:fld>
            <a:endParaRPr lang="en-US"/>
          </a:p>
        </p:txBody>
      </p:sp>
    </p:spTree>
    <p:extLst>
      <p:ext uri="{BB962C8B-B14F-4D97-AF65-F5344CB8AC3E}">
        <p14:creationId xmlns:p14="http://schemas.microsoft.com/office/powerpoint/2010/main" val="24182928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55B810AC-92B2-C843-AD7B-EBCA31EF58C3}" type="slidenum">
              <a:rPr lang="en-US" smtClean="0"/>
              <a:pPr/>
              <a:t>14</a:t>
            </a:fld>
            <a:endParaRPr lang="en-US"/>
          </a:p>
        </p:txBody>
      </p:sp>
    </p:spTree>
    <p:extLst>
      <p:ext uri="{BB962C8B-B14F-4D97-AF65-F5344CB8AC3E}">
        <p14:creationId xmlns:p14="http://schemas.microsoft.com/office/powerpoint/2010/main" val="763816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15</a:t>
            </a:fld>
            <a:endParaRPr lang="en-US"/>
          </a:p>
        </p:txBody>
      </p:sp>
    </p:spTree>
    <p:extLst>
      <p:ext uri="{BB962C8B-B14F-4D97-AF65-F5344CB8AC3E}">
        <p14:creationId xmlns:p14="http://schemas.microsoft.com/office/powerpoint/2010/main" val="41969411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 area where you can engage the audience using whatever method of reporting your agency employs. Start by asking someone to name an incident OR,</a:t>
            </a:r>
            <a:r>
              <a:rPr lang="en-US" baseline="0" dirty="0" smtClean="0"/>
              <a:t> if you prefer, you can prepare an incident scenario </a:t>
            </a:r>
            <a:r>
              <a:rPr lang="en-US" b="1" baseline="0" dirty="0" smtClean="0"/>
              <a:t>ahead of time</a:t>
            </a:r>
            <a:r>
              <a:rPr lang="en-US" dirty="0" smtClean="0"/>
              <a:t>….from there actually fill out the report by asking for more information from the audience for each area of information. Fill the actual form out on the screen. What time did it happen, who was involved, what were they doing, who saw what happened, etc…. Get people to continue to feed you information until the form is completed. The next section should then be an in depth review of each concentration area. </a:t>
            </a:r>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16</a:t>
            </a:fld>
            <a:endParaRPr lang="en-US"/>
          </a:p>
        </p:txBody>
      </p:sp>
    </p:spTree>
    <p:extLst>
      <p:ext uri="{BB962C8B-B14F-4D97-AF65-F5344CB8AC3E}">
        <p14:creationId xmlns:p14="http://schemas.microsoft.com/office/powerpoint/2010/main" val="3402137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Different agencies have different ways they do their incident reporting. Some are paper, some through the electronic health record management system. You may work for two different agencies who do this differently. Know what is expected of you!</a:t>
            </a:r>
          </a:p>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17</a:t>
            </a:fld>
            <a:endParaRPr lang="en-US"/>
          </a:p>
        </p:txBody>
      </p:sp>
    </p:spTree>
    <p:extLst>
      <p:ext uri="{BB962C8B-B14F-4D97-AF65-F5344CB8AC3E}">
        <p14:creationId xmlns:p14="http://schemas.microsoft.com/office/powerpoint/2010/main" val="18978636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process for reporting is to make sure the person is safe, make all notifications immediately, complete the incident report immediately, comply with investigators to aid in timely investigations (such as participating in interviews if asked), (for managers) complete RI investigative reports within 5 days, and implement all recommendations made by the investigator in the time allotted.</a:t>
            </a:r>
          </a:p>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18</a:t>
            </a:fld>
            <a:endParaRPr lang="en-US"/>
          </a:p>
        </p:txBody>
      </p:sp>
    </p:spTree>
    <p:extLst>
      <p:ext uri="{BB962C8B-B14F-4D97-AF65-F5344CB8AC3E}">
        <p14:creationId xmlns:p14="http://schemas.microsoft.com/office/powerpoint/2010/main" val="21971948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dirty="0" smtClean="0"/>
              <a:t>Everyone is expected to report incidents; not reporting is unacceptable. Refusing to interview or otherwise comply with investigators is unacceptable; if you refuse to cooperate or fail to make yourself available within the allotted timeframe for your agency, you may be removed from work until you comply. You are expected to tell the truth and only what you know firsthand; corroborating  stories, or making sure everyone has the same story is unacceptable and in many cases apparent to the investigator. This is not tolerated and may result in the loss of your position. </a:t>
            </a:r>
          </a:p>
          <a:p>
            <a:endParaRPr lang="en-US" dirty="0" smtClean="0"/>
          </a:p>
          <a:p>
            <a:r>
              <a:rPr lang="en-US" dirty="0" smtClean="0"/>
              <a:t>For allegations of abuse, neglect, exploitation, and serious physical injury, the alleged perpetrator must be removed from working with people  immediately, per DDS requirements. Sharing information with staff who may have been removed from shift pending the results of an investigation is unacceptable. This is considered evidence tampering. It takes the investigator longer to sort out the various stories and can subsequently mean that people on leave will be out of work longer. On that note, staff who are found to have leaked information to staff who are currently on administrative leave may be terminated for investigation tampering. Everyone must respect the investigative process and allow it to work. If you tell the truth and have done what you are supposed to do to protect the person and yourself (such as writing T-Log notes regularly, reporting things immediately and making timely notifications) the investigation will likely be smooth. The worst case scenario is you lose your job if the allegations are substantiated against you but at least you can always find another one. If you lie or fail to report and bigger issues are revealed in the investigation as a result of your actions, being banned from working in the industry and the potential of having to face outside authorities, such as the police, may result.</a:t>
            </a:r>
          </a:p>
          <a:p>
            <a:endParaRPr lang="en-US" dirty="0" smtClean="0"/>
          </a:p>
          <a:p>
            <a:r>
              <a:rPr lang="en-US" dirty="0" smtClean="0"/>
              <a:t>We must all comply with investigations. Even the IMC must comply with outside investigations of DDS and DOH. Just as the IMC must comply with DDS and DOH investigations, management and the IMC need staff participation. We are all held accountable for doing our parts. Failing to comply with an investigation may result in corrective action up to termination.</a:t>
            </a:r>
          </a:p>
          <a:p>
            <a:endParaRPr lang="en-US" dirty="0" smtClean="0"/>
          </a:p>
          <a:p>
            <a:r>
              <a:rPr lang="en-US" dirty="0" smtClean="0"/>
              <a:t>This can sound very intimidating, but these requirements are put in place for the well being of the people we are supporting. It is important for them to be safe and healthy. </a:t>
            </a:r>
          </a:p>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19</a:t>
            </a:fld>
            <a:endParaRPr lang="en-US"/>
          </a:p>
        </p:txBody>
      </p:sp>
    </p:spTree>
    <p:extLst>
      <p:ext uri="{BB962C8B-B14F-4D97-AF65-F5344CB8AC3E}">
        <p14:creationId xmlns:p14="http://schemas.microsoft.com/office/powerpoint/2010/main" val="997242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2</a:t>
            </a:fld>
            <a:endParaRPr lang="en-US"/>
          </a:p>
        </p:txBody>
      </p:sp>
    </p:spTree>
    <p:extLst>
      <p:ext uri="{BB962C8B-B14F-4D97-AF65-F5344CB8AC3E}">
        <p14:creationId xmlns:p14="http://schemas.microsoft.com/office/powerpoint/2010/main" val="30476432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get some comic relief on this subject! All</a:t>
            </a:r>
            <a:r>
              <a:rPr lang="en-US" baseline="0" dirty="0" smtClean="0"/>
              <a:t> </a:t>
            </a:r>
            <a:r>
              <a:rPr lang="en-US" dirty="0" smtClean="0"/>
              <a:t>people have incidents everyday. How many incidents can be identified in this clip? Discuss the various occurrences that could be considered incidents.</a:t>
            </a:r>
          </a:p>
          <a:p>
            <a:endParaRPr lang="en-US" dirty="0" smtClean="0"/>
          </a:p>
          <a:p>
            <a:r>
              <a:rPr lang="en-US" dirty="0" smtClean="0"/>
              <a:t>This video requires that you have </a:t>
            </a:r>
            <a:r>
              <a:rPr lang="en-US" dirty="0" err="1" smtClean="0"/>
              <a:t>quicktime</a:t>
            </a:r>
            <a:r>
              <a:rPr lang="en-US" dirty="0" smtClean="0"/>
              <a:t> on your computer. Or use this link</a:t>
            </a:r>
            <a:r>
              <a:rPr lang="en-US" baseline="0" dirty="0" smtClean="0"/>
              <a:t> - https://www.youtube.com/watch?v=5VtW3Ugc5PQ</a:t>
            </a:r>
            <a:endParaRPr lang="en-US" dirty="0" smtClean="0"/>
          </a:p>
          <a:p>
            <a:endParaRPr lang="en-US" dirty="0" smtClean="0"/>
          </a:p>
          <a:p>
            <a:r>
              <a:rPr lang="en-US" dirty="0" smtClean="0"/>
              <a:t>Incidents do happen while doing everyday things. </a:t>
            </a:r>
          </a:p>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20</a:t>
            </a:fld>
            <a:endParaRPr lang="en-US"/>
          </a:p>
        </p:txBody>
      </p:sp>
    </p:spTree>
    <p:extLst>
      <p:ext uri="{BB962C8B-B14F-4D97-AF65-F5344CB8AC3E}">
        <p14:creationId xmlns:p14="http://schemas.microsoft.com/office/powerpoint/2010/main" val="31758767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Arial" charset="0"/>
                <a:ea typeface="+mn-ea"/>
                <a:cs typeface="+mn-cs"/>
              </a:rPr>
              <a:t>Answer any questions the class may have and do a round of review questioning in preparation for the exam.</a:t>
            </a:r>
          </a:p>
        </p:txBody>
      </p:sp>
      <p:sp>
        <p:nvSpPr>
          <p:cNvPr id="4" name="Slide Number Placeholder 3"/>
          <p:cNvSpPr>
            <a:spLocks noGrp="1"/>
          </p:cNvSpPr>
          <p:nvPr>
            <p:ph type="sldNum" sz="quarter" idx="10"/>
          </p:nvPr>
        </p:nvSpPr>
        <p:spPr/>
        <p:txBody>
          <a:bodyPr/>
          <a:lstStyle/>
          <a:p>
            <a:fld id="{55B810AC-92B2-C843-AD7B-EBCA31EF58C3}" type="slidenum">
              <a:rPr lang="en-US" smtClean="0"/>
              <a:pPr/>
              <a:t>21</a:t>
            </a:fld>
            <a:endParaRPr lang="en-US"/>
          </a:p>
        </p:txBody>
      </p:sp>
    </p:spTree>
    <p:extLst>
      <p:ext uri="{BB962C8B-B14F-4D97-AF65-F5344CB8AC3E}">
        <p14:creationId xmlns:p14="http://schemas.microsoft.com/office/powerpoint/2010/main" val="4067350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 participants know that as an industry we categorize incidents into two categories, the next slides will review these. </a:t>
            </a:r>
          </a:p>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3</a:t>
            </a:fld>
            <a:endParaRPr lang="en-US"/>
          </a:p>
        </p:txBody>
      </p:sp>
    </p:spTree>
    <p:extLst>
      <p:ext uri="{BB962C8B-B14F-4D97-AF65-F5344CB8AC3E}">
        <p14:creationId xmlns:p14="http://schemas.microsoft.com/office/powerpoint/2010/main" val="2349652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Physical Injury – whether known or unknown origin refers to: minor abrasions, minor bruises, blisters, scratches, shaving nicks, or paper cuts. It could also be a sunburn. Note that a sunburn could also be a serious reportable. Talk about other examples</a:t>
            </a:r>
          </a:p>
        </p:txBody>
      </p:sp>
      <p:sp>
        <p:nvSpPr>
          <p:cNvPr id="4" name="Slide Number Placeholder 3"/>
          <p:cNvSpPr>
            <a:spLocks noGrp="1"/>
          </p:cNvSpPr>
          <p:nvPr>
            <p:ph type="sldNum" sz="quarter" idx="10"/>
          </p:nvPr>
        </p:nvSpPr>
        <p:spPr/>
        <p:txBody>
          <a:bodyPr/>
          <a:lstStyle/>
          <a:p>
            <a:fld id="{55B810AC-92B2-C843-AD7B-EBCA31EF58C3}" type="slidenum">
              <a:rPr lang="en-US" smtClean="0"/>
              <a:pPr/>
              <a:t>4</a:t>
            </a:fld>
            <a:endParaRPr lang="en-US"/>
          </a:p>
        </p:txBody>
      </p:sp>
    </p:spTree>
    <p:extLst>
      <p:ext uri="{BB962C8B-B14F-4D97-AF65-F5344CB8AC3E}">
        <p14:creationId xmlns:p14="http://schemas.microsoft.com/office/powerpoint/2010/main" val="1219745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This suicide threat or attempt is different from one that is reportable. It is a serious reportable when there are no previous occurrences of threat. Reportable suicide threat is one that has happened previously and has guidelines that are to be followed in the persons Behavior Support Plan or Protocol.</a:t>
            </a:r>
          </a:p>
          <a:p>
            <a:endParaRPr lang="en-US" dirty="0" smtClean="0"/>
          </a:p>
          <a:p>
            <a:r>
              <a:rPr lang="en-US" dirty="0" smtClean="0"/>
              <a:t>Use</a:t>
            </a:r>
            <a:r>
              <a:rPr lang="en-US" baseline="0" dirty="0" smtClean="0"/>
              <a:t> incident management policy to elaborate further on each incident category to give participants a more detailed explanation of each type of incident.</a:t>
            </a:r>
            <a:endParaRPr lang="en-US" dirty="0" smtClean="0"/>
          </a:p>
          <a:p>
            <a:endParaRPr lang="en-US" dirty="0" smtClean="0"/>
          </a:p>
          <a:p>
            <a:r>
              <a:rPr lang="en-US" dirty="0" smtClean="0"/>
              <a:t>Take this time to discuss Behavior Support Plans or positive redirection strategies.</a:t>
            </a:r>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5</a:t>
            </a:fld>
            <a:endParaRPr lang="en-US"/>
          </a:p>
        </p:txBody>
      </p:sp>
    </p:spTree>
    <p:extLst>
      <p:ext uri="{BB962C8B-B14F-4D97-AF65-F5344CB8AC3E}">
        <p14:creationId xmlns:p14="http://schemas.microsoft.com/office/powerpoint/2010/main" val="2590058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p>
        </p:txBody>
      </p:sp>
      <p:sp>
        <p:nvSpPr>
          <p:cNvPr id="4" name="Slide Number Placeholder 3"/>
          <p:cNvSpPr>
            <a:spLocks noGrp="1"/>
          </p:cNvSpPr>
          <p:nvPr>
            <p:ph type="sldNum" sz="quarter" idx="10"/>
          </p:nvPr>
        </p:nvSpPr>
        <p:spPr/>
        <p:txBody>
          <a:bodyPr/>
          <a:lstStyle/>
          <a:p>
            <a:fld id="{55B810AC-92B2-C843-AD7B-EBCA31EF58C3}" type="slidenum">
              <a:rPr lang="en-US" smtClean="0"/>
              <a:pPr/>
              <a:t>6</a:t>
            </a:fld>
            <a:endParaRPr lang="en-US"/>
          </a:p>
        </p:txBody>
      </p:sp>
    </p:spTree>
    <p:extLst>
      <p:ext uri="{BB962C8B-B14F-4D97-AF65-F5344CB8AC3E}">
        <p14:creationId xmlns:p14="http://schemas.microsoft.com/office/powerpoint/2010/main" val="754322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Incident reporting is a very important component of this line of work.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It helps ensure that the people we support are safe from harm, that the people we support, support staff, and nurses are consistently in a safe environment, and provides a mechanism for providers, families and monitoring bodies to track occurrences to prevent certain types of incidents from occurring in the future.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It is extremely important that any and all incidents are reported and reported in a timely fashion, not only for the sake of the people supported  but because the speed in which we report and respond to incidents can impact our licensing and funding. Each agency must stay in compliance with DDS and DOH (Department of Health) requirements.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Incident reporting must be done timely. You should complete an incident report as soon as possible after the identification of an occurrence or discovery. Never leave your shift/workday without completing a report.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Similarly, let’s assume it is the end of your shift, you notice the bruise, but you tell the staff coming on shift behind you to enter the incident. He or she did not witness the incident and is not responsible for reporting it. It is YOUR responsibility to report incidents that happen on YOUR shift/worktime, do not leave it for the staff person coming behind you.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55B810AC-92B2-C843-AD7B-EBCA31EF58C3}" type="slidenum">
              <a:rPr lang="en-US" smtClean="0"/>
              <a:pPr/>
              <a:t>7</a:t>
            </a:fld>
            <a:endParaRPr lang="en-US"/>
          </a:p>
        </p:txBody>
      </p:sp>
    </p:spTree>
    <p:extLst>
      <p:ext uri="{BB962C8B-B14F-4D97-AF65-F5344CB8AC3E}">
        <p14:creationId xmlns:p14="http://schemas.microsoft.com/office/powerpoint/2010/main" val="200238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an incident happens, it falls in one of three categories for the reporter. The incident was either…</a:t>
            </a:r>
          </a:p>
          <a:p>
            <a:endParaRPr lang="en-US" dirty="0" smtClean="0"/>
          </a:p>
          <a:p>
            <a:r>
              <a:rPr lang="en-US" dirty="0" smtClean="0"/>
              <a:t>Witnessed, meaning the reporter actually saw what happened</a:t>
            </a:r>
          </a:p>
          <a:p>
            <a:r>
              <a:rPr lang="en-US" dirty="0" smtClean="0"/>
              <a:t>Discovered, meaning the reporter happened to find something (such as a scratch but you did not witness how the person got the scratch)</a:t>
            </a:r>
          </a:p>
          <a:p>
            <a:r>
              <a:rPr lang="en-US" dirty="0" smtClean="0"/>
              <a:t>Or, the reporter was informed, meaning someone told the reporter about what happened (for example, the person, a family member, the day program, etc.)</a:t>
            </a:r>
          </a:p>
          <a:p>
            <a:endParaRPr lang="en-US" dirty="0" smtClean="0"/>
          </a:p>
          <a:p>
            <a:r>
              <a:rPr lang="en-US" dirty="0" smtClean="0"/>
              <a:t>Incidents are either considered reportable or serious reportable</a:t>
            </a:r>
          </a:p>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8</a:t>
            </a:fld>
            <a:endParaRPr lang="en-US"/>
          </a:p>
        </p:txBody>
      </p:sp>
    </p:spTree>
    <p:extLst>
      <p:ext uri="{BB962C8B-B14F-4D97-AF65-F5344CB8AC3E}">
        <p14:creationId xmlns:p14="http://schemas.microsoft.com/office/powerpoint/2010/main" val="1187715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Incident reporting is mandatory, even if you did not witness something but merely “discovered” it, do not get yourself in a situation where you saw something, but did not say something! </a:t>
            </a:r>
          </a:p>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9</a:t>
            </a:fld>
            <a:endParaRPr lang="en-US"/>
          </a:p>
        </p:txBody>
      </p:sp>
    </p:spTree>
    <p:extLst>
      <p:ext uri="{BB962C8B-B14F-4D97-AF65-F5344CB8AC3E}">
        <p14:creationId xmlns:p14="http://schemas.microsoft.com/office/powerpoint/2010/main" val="6807475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0" y="702733"/>
            <a:ext cx="9144000" cy="6155267"/>
          </a:xfrm>
          <a:prstGeom prst="rect">
            <a:avLst/>
          </a:prstGeom>
          <a:solidFill>
            <a:srgbClr val="821C3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21C35"/>
              </a:solidFill>
            </a:endParaRPr>
          </a:p>
        </p:txBody>
      </p:sp>
      <p:sp>
        <p:nvSpPr>
          <p:cNvPr id="16" name="Oval 15"/>
          <p:cNvSpPr/>
          <p:nvPr userDrawn="1"/>
        </p:nvSpPr>
        <p:spPr>
          <a:xfrm rot="1112321">
            <a:off x="-1085917" y="-1716455"/>
            <a:ext cx="12657749" cy="5186394"/>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14160DDSS_logo_DDAfinal.png"/>
          <p:cNvPicPr>
            <a:picLocks noChangeAspect="1"/>
          </p:cNvPicPr>
          <p:nvPr userDrawn="1"/>
        </p:nvPicPr>
        <p:blipFill>
          <a:blip r:embed="rId2"/>
          <a:stretch>
            <a:fillRect/>
          </a:stretch>
        </p:blipFill>
        <p:spPr>
          <a:xfrm>
            <a:off x="7246748" y="486713"/>
            <a:ext cx="1643062" cy="1705511"/>
          </a:xfrm>
          <a:prstGeom prst="rect">
            <a:avLst/>
          </a:prstGeom>
        </p:spPr>
      </p:pic>
      <p:sp>
        <p:nvSpPr>
          <p:cNvPr id="13" name="Rectangle 12"/>
          <p:cNvSpPr/>
          <p:nvPr userDrawn="1"/>
        </p:nvSpPr>
        <p:spPr>
          <a:xfrm>
            <a:off x="7208648" y="0"/>
            <a:ext cx="1944496" cy="294162"/>
          </a:xfrm>
          <a:prstGeom prst="rect">
            <a:avLst/>
          </a:prstGeom>
          <a:solidFill>
            <a:srgbClr val="821C3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userDrawn="1"/>
        </p:nvSpPr>
        <p:spPr>
          <a:xfrm>
            <a:off x="0" y="0"/>
            <a:ext cx="7208648" cy="294162"/>
          </a:xfrm>
          <a:prstGeom prst="rect">
            <a:avLst/>
          </a:prstGeom>
          <a:solidFill>
            <a:srgbClr val="011F4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Text Placeholder 3"/>
          <p:cNvSpPr>
            <a:spLocks noGrp="1"/>
          </p:cNvSpPr>
          <p:nvPr>
            <p:ph type="body" sz="half" idx="2"/>
          </p:nvPr>
        </p:nvSpPr>
        <p:spPr>
          <a:xfrm>
            <a:off x="914400" y="3124200"/>
            <a:ext cx="7315200" cy="2895600"/>
          </a:xfrm>
          <a:prstGeom prst="rect">
            <a:avLst/>
          </a:prstGeom>
        </p:spPr>
        <p:txBody>
          <a:bodyPr lIns="0" tIns="0" rIns="0" bIns="0"/>
          <a:lstStyle>
            <a:lvl1pPr marL="0" indent="0">
              <a:lnSpc>
                <a:spcPts val="2400"/>
              </a:lnSpc>
              <a:buNone/>
              <a:defRPr sz="3200" b="0" i="0">
                <a:latin typeface="Gill Sans Std Light"/>
                <a:cs typeface="Gill Sans Std Ligh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3" name="Title 1"/>
          <p:cNvSpPr>
            <a:spLocks noGrp="1"/>
          </p:cNvSpPr>
          <p:nvPr>
            <p:ph type="title" hasCustomPrompt="1"/>
          </p:nvPr>
        </p:nvSpPr>
        <p:spPr>
          <a:xfrm>
            <a:off x="914400" y="762000"/>
            <a:ext cx="7315200" cy="1143000"/>
          </a:xfrm>
          <a:prstGeom prst="rect">
            <a:avLst/>
          </a:prstGeom>
        </p:spPr>
        <p:txBody>
          <a:bodyPr lIns="0" tIns="0" rIns="0" bIns="0" anchor="t"/>
          <a:lstStyle>
            <a:lvl1pPr algn="l">
              <a:lnSpc>
                <a:spcPts val="4900"/>
              </a:lnSpc>
              <a:defRPr sz="4800" b="0" i="0">
                <a:solidFill>
                  <a:srgbClr val="821C35"/>
                </a:solidFill>
                <a:latin typeface="Gill Sans Std Light"/>
                <a:cs typeface="Gill Sans Std Light"/>
              </a:defRPr>
            </a:lvl1pPr>
          </a:lstStyle>
          <a:p>
            <a:r>
              <a:rPr lang="en-US" dirty="0" smtClean="0"/>
              <a:t>Slide Headline 1</a:t>
            </a:r>
            <a:br>
              <a:rPr lang="en-US" dirty="0" smtClean="0"/>
            </a:br>
            <a:r>
              <a:rPr lang="en-US" dirty="0" smtClean="0"/>
              <a:t>Slide Headline 2</a:t>
            </a:r>
            <a:endParaRPr lang="en-US" dirty="0"/>
          </a:p>
        </p:txBody>
      </p:sp>
      <p:sp>
        <p:nvSpPr>
          <p:cNvPr id="14" name="Subtitle 2"/>
          <p:cNvSpPr>
            <a:spLocks noGrp="1"/>
          </p:cNvSpPr>
          <p:nvPr>
            <p:ph type="subTitle" idx="1" hasCustomPrompt="1"/>
          </p:nvPr>
        </p:nvSpPr>
        <p:spPr>
          <a:xfrm>
            <a:off x="914400" y="2362200"/>
            <a:ext cx="7315200" cy="457200"/>
          </a:xfrm>
          <a:prstGeom prst="rect">
            <a:avLst/>
          </a:prstGeom>
        </p:spPr>
        <p:txBody>
          <a:bodyPr lIns="0" tIns="0" rIns="0" bIns="0" anchor="t"/>
          <a:lstStyle>
            <a:lvl1pPr marL="0" indent="0" algn="l">
              <a:buNone/>
              <a:defRPr b="0" i="0">
                <a:solidFill>
                  <a:srgbClr val="011F4F"/>
                </a:solidFill>
                <a:latin typeface="Gill Sans Std Bold"/>
                <a:cs typeface="Gill Sans Std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Slide Subhead</a:t>
            </a:r>
            <a:endParaRPr lang="en-US" dirty="0"/>
          </a:p>
        </p:txBody>
      </p:sp>
      <p:sp>
        <p:nvSpPr>
          <p:cNvPr id="15" name="Date Placeholder 2"/>
          <p:cNvSpPr>
            <a:spLocks noGrp="1"/>
          </p:cNvSpPr>
          <p:nvPr>
            <p:ph type="dt" sz="half" idx="10"/>
          </p:nvPr>
        </p:nvSpPr>
        <p:spPr>
          <a:xfrm>
            <a:off x="457200" y="6356350"/>
            <a:ext cx="2133600" cy="365125"/>
          </a:xfrm>
          <a:prstGeom prst="rect">
            <a:avLst/>
          </a:prstGeom>
        </p:spPr>
        <p:txBody>
          <a:bodyPr/>
          <a:lstStyle>
            <a:lvl1pPr>
              <a:defRPr sz="1400">
                <a:latin typeface="Gill Sans Std Light"/>
              </a:defRPr>
            </a:lvl1pPr>
          </a:lstStyle>
          <a:p>
            <a:fld id="{7D289284-70B2-944D-BA0D-80D5B831EF78}" type="datetimeFigureOut">
              <a:rPr lang="en-US" smtClean="0"/>
              <a:pPr/>
              <a:t>10/1/2015</a:t>
            </a:fld>
            <a:endParaRPr lang="en-US" dirty="0"/>
          </a:p>
        </p:txBody>
      </p:sp>
      <p:sp>
        <p:nvSpPr>
          <p:cNvPr id="16" name="Footer Placeholder 3"/>
          <p:cNvSpPr>
            <a:spLocks noGrp="1"/>
          </p:cNvSpPr>
          <p:nvPr>
            <p:ph type="ftr" sz="quarter" idx="11"/>
          </p:nvPr>
        </p:nvSpPr>
        <p:spPr>
          <a:xfrm>
            <a:off x="3124200" y="6356350"/>
            <a:ext cx="2895600" cy="365125"/>
          </a:xfrm>
          <a:prstGeom prst="rect">
            <a:avLst/>
          </a:prstGeom>
        </p:spPr>
        <p:txBody>
          <a:bodyPr/>
          <a:lstStyle>
            <a:lvl1pPr>
              <a:defRPr sz="1400">
                <a:latin typeface="Gill Sans Std Light"/>
              </a:defRPr>
            </a:lvl1pPr>
          </a:lstStyle>
          <a:p>
            <a:endParaRPr lang="en-US" dirty="0"/>
          </a:p>
        </p:txBody>
      </p:sp>
      <p:sp>
        <p:nvSpPr>
          <p:cNvPr id="17" name="Slide Number Placeholder 4"/>
          <p:cNvSpPr>
            <a:spLocks noGrp="1"/>
          </p:cNvSpPr>
          <p:nvPr>
            <p:ph type="sldNum" sz="quarter" idx="12"/>
          </p:nvPr>
        </p:nvSpPr>
        <p:spPr>
          <a:xfrm>
            <a:off x="6553200" y="6356350"/>
            <a:ext cx="2133600" cy="365125"/>
          </a:xfrm>
          <a:prstGeom prst="rect">
            <a:avLst/>
          </a:prstGeom>
        </p:spPr>
        <p:txBody>
          <a:bodyPr/>
          <a:lstStyle>
            <a:lvl1pPr algn="r">
              <a:defRPr sz="1400">
                <a:latin typeface="Gill Sans Std Light"/>
              </a:defRPr>
            </a:lvl1pPr>
          </a:lstStyle>
          <a:p>
            <a:fld id="{4A75BE36-4E3E-C248-B598-07ED9BB6E04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256643"/>
            <a:ext cx="7772400" cy="2869520"/>
          </a:xfrm>
          <a:prstGeom prst="rect">
            <a:avLst/>
          </a:prstGeom>
        </p:spPr>
        <p:txBody>
          <a:bodyPr/>
          <a:lstStyle>
            <a:lvl1pPr>
              <a:buClr>
                <a:srgbClr val="821C35"/>
              </a:buClr>
              <a:defRPr>
                <a:latin typeface="Gill Sans Std Light"/>
              </a:defRPr>
            </a:lvl1pPr>
            <a:lvl2pPr>
              <a:buClr>
                <a:srgbClr val="821C35"/>
              </a:buClr>
              <a:defRPr>
                <a:latin typeface="Gill Sans Std Light"/>
              </a:defRPr>
            </a:lvl2pPr>
            <a:lvl3pPr>
              <a:buClr>
                <a:srgbClr val="821C35"/>
              </a:buClr>
              <a:defRPr>
                <a:latin typeface="Gill Sans Std Light"/>
              </a:defRPr>
            </a:lvl3pPr>
            <a:lvl4pPr>
              <a:buClr>
                <a:srgbClr val="821C35"/>
              </a:buClr>
              <a:defRPr>
                <a:latin typeface="Gill Sans Std Light"/>
              </a:defRPr>
            </a:lvl4pPr>
            <a:lvl5pPr>
              <a:buClr>
                <a:srgbClr val="821C35"/>
              </a:buClr>
              <a:defRPr>
                <a:latin typeface="Gill Sans Std 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1"/>
          <p:cNvSpPr>
            <a:spLocks noGrp="1"/>
          </p:cNvSpPr>
          <p:nvPr>
            <p:ph type="title" hasCustomPrompt="1"/>
          </p:nvPr>
        </p:nvSpPr>
        <p:spPr>
          <a:xfrm>
            <a:off x="914400" y="762000"/>
            <a:ext cx="7315200" cy="1143000"/>
          </a:xfrm>
          <a:prstGeom prst="rect">
            <a:avLst/>
          </a:prstGeom>
        </p:spPr>
        <p:txBody>
          <a:bodyPr lIns="0" tIns="0" rIns="0" bIns="0" anchor="t"/>
          <a:lstStyle>
            <a:lvl1pPr algn="l">
              <a:lnSpc>
                <a:spcPts val="4900"/>
              </a:lnSpc>
              <a:defRPr sz="4800" b="0" i="0">
                <a:solidFill>
                  <a:srgbClr val="821C35"/>
                </a:solidFill>
                <a:latin typeface="Gill Sans Std Light"/>
                <a:cs typeface="Gill Sans Std Light"/>
              </a:defRPr>
            </a:lvl1pPr>
          </a:lstStyle>
          <a:p>
            <a:r>
              <a:rPr lang="en-US" dirty="0" smtClean="0"/>
              <a:t>Slide Headline 1</a:t>
            </a:r>
            <a:br>
              <a:rPr lang="en-US" dirty="0" smtClean="0"/>
            </a:br>
            <a:r>
              <a:rPr lang="en-US" dirty="0" smtClean="0"/>
              <a:t>Slide Headline 2</a:t>
            </a:r>
            <a:endParaRPr lang="en-US" dirty="0"/>
          </a:p>
        </p:txBody>
      </p:sp>
      <p:sp>
        <p:nvSpPr>
          <p:cNvPr id="11" name="Subtitle 2"/>
          <p:cNvSpPr>
            <a:spLocks noGrp="1"/>
          </p:cNvSpPr>
          <p:nvPr>
            <p:ph type="subTitle" idx="13" hasCustomPrompt="1"/>
          </p:nvPr>
        </p:nvSpPr>
        <p:spPr>
          <a:xfrm>
            <a:off x="914400" y="2362200"/>
            <a:ext cx="7315200" cy="457200"/>
          </a:xfrm>
          <a:prstGeom prst="rect">
            <a:avLst/>
          </a:prstGeom>
        </p:spPr>
        <p:txBody>
          <a:bodyPr lIns="0" tIns="0" rIns="0" bIns="0" anchor="t"/>
          <a:lstStyle>
            <a:lvl1pPr marL="0" indent="0" algn="l">
              <a:buNone/>
              <a:defRPr b="0" i="0">
                <a:solidFill>
                  <a:srgbClr val="011F4F"/>
                </a:solidFill>
                <a:latin typeface="Gill Sans Std Bold"/>
                <a:cs typeface="Gill Sans Std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Slide Subhead</a:t>
            </a:r>
            <a:endParaRPr lang="en-US" dirty="0"/>
          </a:p>
        </p:txBody>
      </p:sp>
      <p:sp>
        <p:nvSpPr>
          <p:cNvPr id="12" name="Date Placeholder 2"/>
          <p:cNvSpPr>
            <a:spLocks noGrp="1"/>
          </p:cNvSpPr>
          <p:nvPr>
            <p:ph type="dt" sz="half" idx="10"/>
          </p:nvPr>
        </p:nvSpPr>
        <p:spPr>
          <a:xfrm>
            <a:off x="457200" y="6356350"/>
            <a:ext cx="2133600" cy="365125"/>
          </a:xfrm>
          <a:prstGeom prst="rect">
            <a:avLst/>
          </a:prstGeom>
        </p:spPr>
        <p:txBody>
          <a:bodyPr/>
          <a:lstStyle>
            <a:lvl1pPr>
              <a:defRPr sz="1400">
                <a:latin typeface="Gill Sans Std Light"/>
              </a:defRPr>
            </a:lvl1pPr>
          </a:lstStyle>
          <a:p>
            <a:fld id="{7D289284-70B2-944D-BA0D-80D5B831EF78}" type="datetimeFigureOut">
              <a:rPr lang="en-US" smtClean="0"/>
              <a:pPr/>
              <a:t>10/1/2015</a:t>
            </a:fld>
            <a:endParaRPr lang="en-US" dirty="0"/>
          </a:p>
        </p:txBody>
      </p:sp>
      <p:sp>
        <p:nvSpPr>
          <p:cNvPr id="13" name="Footer Placeholder 3"/>
          <p:cNvSpPr>
            <a:spLocks noGrp="1"/>
          </p:cNvSpPr>
          <p:nvPr>
            <p:ph type="ftr" sz="quarter" idx="11"/>
          </p:nvPr>
        </p:nvSpPr>
        <p:spPr>
          <a:xfrm>
            <a:off x="3124200" y="6356350"/>
            <a:ext cx="2895600" cy="365125"/>
          </a:xfrm>
          <a:prstGeom prst="rect">
            <a:avLst/>
          </a:prstGeom>
        </p:spPr>
        <p:txBody>
          <a:bodyPr/>
          <a:lstStyle>
            <a:lvl1pPr>
              <a:defRPr sz="1400">
                <a:latin typeface="Gill Sans Std Light"/>
              </a:defRPr>
            </a:lvl1pPr>
          </a:lstStyle>
          <a:p>
            <a:endParaRPr lang="en-US" dirty="0"/>
          </a:p>
        </p:txBody>
      </p:sp>
      <p:sp>
        <p:nvSpPr>
          <p:cNvPr id="14" name="Slide Number Placeholder 4"/>
          <p:cNvSpPr>
            <a:spLocks noGrp="1"/>
          </p:cNvSpPr>
          <p:nvPr>
            <p:ph type="sldNum" sz="quarter" idx="12"/>
          </p:nvPr>
        </p:nvSpPr>
        <p:spPr>
          <a:xfrm>
            <a:off x="6553200" y="6356350"/>
            <a:ext cx="2133600" cy="365125"/>
          </a:xfrm>
          <a:prstGeom prst="rect">
            <a:avLst/>
          </a:prstGeom>
        </p:spPr>
        <p:txBody>
          <a:bodyPr/>
          <a:lstStyle>
            <a:lvl1pPr algn="r">
              <a:defRPr sz="1400">
                <a:latin typeface="Gill Sans Std Light"/>
              </a:defRPr>
            </a:lvl1pPr>
          </a:lstStyle>
          <a:p>
            <a:fld id="{4A75BE36-4E3E-C248-B598-07ED9BB6E04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4400" y="2295837"/>
            <a:ext cx="3581400" cy="3830326"/>
          </a:xfrm>
          <a:prstGeom prst="rect">
            <a:avLst/>
          </a:prstGeom>
        </p:spPr>
        <p:txBody>
          <a:bodyPr/>
          <a:lstStyle>
            <a:lvl1pPr>
              <a:buClr>
                <a:srgbClr val="821C35"/>
              </a:buClr>
              <a:defRPr sz="2800">
                <a:latin typeface="Gill Sans Std Light"/>
              </a:defRPr>
            </a:lvl1pPr>
            <a:lvl2pPr>
              <a:buClr>
                <a:srgbClr val="821C35"/>
              </a:buClr>
              <a:defRPr sz="2400">
                <a:latin typeface="Gill Sans Std Light"/>
              </a:defRPr>
            </a:lvl2pPr>
            <a:lvl3pPr>
              <a:buClr>
                <a:srgbClr val="821C35"/>
              </a:buClr>
              <a:defRPr sz="2000">
                <a:latin typeface="Gill Sans Std Light"/>
              </a:defRPr>
            </a:lvl3pPr>
            <a:lvl4pPr>
              <a:buClr>
                <a:srgbClr val="821C35"/>
              </a:buClr>
              <a:defRPr sz="1800">
                <a:latin typeface="Gill Sans Std Light"/>
              </a:defRPr>
            </a:lvl4pPr>
            <a:lvl5pPr>
              <a:buClr>
                <a:srgbClr val="821C35"/>
              </a:buClr>
              <a:defRPr sz="1800">
                <a:latin typeface="Gill Sans Std Light"/>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295837"/>
            <a:ext cx="3581400" cy="3830326"/>
          </a:xfrm>
          <a:prstGeom prst="rect">
            <a:avLst/>
          </a:prstGeom>
        </p:spPr>
        <p:txBody>
          <a:bodyPr/>
          <a:lstStyle>
            <a:lvl1pPr>
              <a:buClr>
                <a:srgbClr val="821C35"/>
              </a:buClr>
              <a:defRPr sz="2800">
                <a:latin typeface="Gill Sans Std Light"/>
              </a:defRPr>
            </a:lvl1pPr>
            <a:lvl2pPr>
              <a:buClr>
                <a:srgbClr val="821C35"/>
              </a:buClr>
              <a:defRPr sz="2400">
                <a:latin typeface="Gill Sans Std Light"/>
              </a:defRPr>
            </a:lvl2pPr>
            <a:lvl3pPr>
              <a:buClr>
                <a:srgbClr val="821C35"/>
              </a:buClr>
              <a:defRPr sz="2000">
                <a:latin typeface="Gill Sans Std Light"/>
              </a:defRPr>
            </a:lvl3pPr>
            <a:lvl4pPr>
              <a:buClr>
                <a:srgbClr val="821C35"/>
              </a:buClr>
              <a:defRPr sz="1800">
                <a:latin typeface="Gill Sans Std Light"/>
              </a:defRPr>
            </a:lvl4pPr>
            <a:lvl5pPr>
              <a:buClr>
                <a:srgbClr val="821C35"/>
              </a:buClr>
              <a:defRPr sz="1800">
                <a:latin typeface="Gill Sans Std Light"/>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hasCustomPrompt="1"/>
          </p:nvPr>
        </p:nvSpPr>
        <p:spPr>
          <a:xfrm>
            <a:off x="914400" y="762000"/>
            <a:ext cx="7315200" cy="1143000"/>
          </a:xfrm>
          <a:prstGeom prst="rect">
            <a:avLst/>
          </a:prstGeom>
        </p:spPr>
        <p:txBody>
          <a:bodyPr lIns="0" tIns="0" rIns="0" bIns="0" anchor="t"/>
          <a:lstStyle>
            <a:lvl1pPr algn="l">
              <a:lnSpc>
                <a:spcPts val="4900"/>
              </a:lnSpc>
              <a:defRPr sz="4800" b="0" i="0">
                <a:solidFill>
                  <a:srgbClr val="821C35"/>
                </a:solidFill>
                <a:latin typeface="Gill Sans Std Light"/>
                <a:cs typeface="Gill Sans Std Light"/>
              </a:defRPr>
            </a:lvl1pPr>
          </a:lstStyle>
          <a:p>
            <a:r>
              <a:rPr lang="en-US" dirty="0" smtClean="0"/>
              <a:t>Slide Headline 1</a:t>
            </a:r>
            <a:br>
              <a:rPr lang="en-US" dirty="0" smtClean="0"/>
            </a:br>
            <a:r>
              <a:rPr lang="en-US" dirty="0" smtClean="0"/>
              <a:t>Slide Headline 2</a:t>
            </a:r>
            <a:endParaRPr lang="en-US" dirty="0"/>
          </a:p>
        </p:txBody>
      </p:sp>
      <p:sp>
        <p:nvSpPr>
          <p:cNvPr id="9" name="Date Placeholder 2"/>
          <p:cNvSpPr>
            <a:spLocks noGrp="1"/>
          </p:cNvSpPr>
          <p:nvPr>
            <p:ph type="dt" sz="half" idx="10"/>
          </p:nvPr>
        </p:nvSpPr>
        <p:spPr>
          <a:xfrm>
            <a:off x="457200" y="6356350"/>
            <a:ext cx="2133600" cy="365125"/>
          </a:xfrm>
          <a:prstGeom prst="rect">
            <a:avLst/>
          </a:prstGeom>
        </p:spPr>
        <p:txBody>
          <a:bodyPr/>
          <a:lstStyle>
            <a:lvl1pPr>
              <a:defRPr sz="1400">
                <a:latin typeface="Gill Sans Std Light"/>
              </a:defRPr>
            </a:lvl1pPr>
          </a:lstStyle>
          <a:p>
            <a:fld id="{7D289284-70B2-944D-BA0D-80D5B831EF78}" type="datetimeFigureOut">
              <a:rPr lang="en-US" smtClean="0"/>
              <a:pPr/>
              <a:t>10/1/2015</a:t>
            </a:fld>
            <a:endParaRPr lang="en-US" dirty="0"/>
          </a:p>
        </p:txBody>
      </p:sp>
      <p:sp>
        <p:nvSpPr>
          <p:cNvPr id="10" name="Footer Placeholder 3"/>
          <p:cNvSpPr>
            <a:spLocks noGrp="1"/>
          </p:cNvSpPr>
          <p:nvPr>
            <p:ph type="ftr" sz="quarter" idx="11"/>
          </p:nvPr>
        </p:nvSpPr>
        <p:spPr>
          <a:xfrm>
            <a:off x="3124200" y="6356350"/>
            <a:ext cx="2895600" cy="365125"/>
          </a:xfrm>
          <a:prstGeom prst="rect">
            <a:avLst/>
          </a:prstGeom>
        </p:spPr>
        <p:txBody>
          <a:bodyPr/>
          <a:lstStyle>
            <a:lvl1pPr>
              <a:defRPr sz="1400">
                <a:latin typeface="Gill Sans Std Light"/>
              </a:defRPr>
            </a:lvl1pPr>
          </a:lstStyle>
          <a:p>
            <a:endParaRPr lang="en-US" dirty="0"/>
          </a:p>
        </p:txBody>
      </p:sp>
      <p:sp>
        <p:nvSpPr>
          <p:cNvPr id="11" name="Slide Number Placeholder 4"/>
          <p:cNvSpPr>
            <a:spLocks noGrp="1"/>
          </p:cNvSpPr>
          <p:nvPr>
            <p:ph type="sldNum" sz="quarter" idx="12"/>
          </p:nvPr>
        </p:nvSpPr>
        <p:spPr>
          <a:xfrm>
            <a:off x="6553200" y="6356350"/>
            <a:ext cx="2133600" cy="365125"/>
          </a:xfrm>
          <a:prstGeom prst="rect">
            <a:avLst/>
          </a:prstGeom>
        </p:spPr>
        <p:txBody>
          <a:bodyPr/>
          <a:lstStyle>
            <a:lvl1pPr algn="r">
              <a:defRPr sz="1400">
                <a:latin typeface="Gill Sans Std Light"/>
              </a:defRPr>
            </a:lvl1pPr>
          </a:lstStyle>
          <a:p>
            <a:fld id="{4A75BE36-4E3E-C248-B598-07ED9BB6E04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914400" y="2225963"/>
            <a:ext cx="3582988" cy="639762"/>
          </a:xfrm>
          <a:prstGeom prst="rect">
            <a:avLst/>
          </a:prstGeom>
        </p:spPr>
        <p:txBody>
          <a:bodyPr anchor="b"/>
          <a:lstStyle>
            <a:lvl1pPr marL="0" indent="0">
              <a:buNone/>
              <a:defRPr sz="2800" b="0" i="0">
                <a:solidFill>
                  <a:srgbClr val="011F4F"/>
                </a:solidFill>
                <a:latin typeface="Gill Sans Std Bold"/>
                <a:cs typeface="Gill Sans Std 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dirty="0" smtClean="0"/>
              <a:t>Slide Subhead</a:t>
            </a:r>
            <a:endParaRPr lang="en-US" dirty="0"/>
          </a:p>
        </p:txBody>
      </p:sp>
      <p:sp>
        <p:nvSpPr>
          <p:cNvPr id="4" name="Content Placeholder 3"/>
          <p:cNvSpPr>
            <a:spLocks noGrp="1"/>
          </p:cNvSpPr>
          <p:nvPr>
            <p:ph sz="half" idx="2"/>
          </p:nvPr>
        </p:nvSpPr>
        <p:spPr>
          <a:xfrm>
            <a:off x="914400" y="2865725"/>
            <a:ext cx="3582988" cy="3260437"/>
          </a:xfrm>
          <a:prstGeom prst="rect">
            <a:avLst/>
          </a:prstGeom>
        </p:spPr>
        <p:txBody>
          <a:bodyPr/>
          <a:lstStyle>
            <a:lvl1pPr>
              <a:buClr>
                <a:srgbClr val="821C35"/>
              </a:buClr>
              <a:defRPr sz="2400">
                <a:latin typeface="Gill Sans Std Light"/>
              </a:defRPr>
            </a:lvl1pPr>
            <a:lvl2pPr>
              <a:buClr>
                <a:srgbClr val="821C35"/>
              </a:buClr>
              <a:defRPr sz="2000">
                <a:latin typeface="Gill Sans Std Light"/>
              </a:defRPr>
            </a:lvl2pPr>
            <a:lvl3pPr>
              <a:buClr>
                <a:srgbClr val="821C35"/>
              </a:buClr>
              <a:defRPr sz="1800">
                <a:latin typeface="Gill Sans Std Light"/>
              </a:defRPr>
            </a:lvl3pPr>
            <a:lvl4pPr>
              <a:buClr>
                <a:srgbClr val="821C35"/>
              </a:buClr>
              <a:defRPr sz="1600">
                <a:latin typeface="Gill Sans Std Light"/>
              </a:defRPr>
            </a:lvl4pPr>
            <a:lvl5pPr>
              <a:buClr>
                <a:srgbClr val="821C35"/>
              </a:buClr>
              <a:defRPr sz="1600">
                <a:latin typeface="Gill Sans Std Light"/>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hasCustomPrompt="1"/>
          </p:nvPr>
        </p:nvSpPr>
        <p:spPr>
          <a:xfrm>
            <a:off x="4645025" y="2225963"/>
            <a:ext cx="3584575" cy="639762"/>
          </a:xfrm>
          <a:prstGeom prst="rect">
            <a:avLst/>
          </a:prstGeom>
        </p:spPr>
        <p:txBody>
          <a:bodyPr anchor="b"/>
          <a:lstStyle>
            <a:lvl1pPr marL="0" indent="0">
              <a:buNone/>
              <a:defRPr sz="2800" b="0" i="0">
                <a:solidFill>
                  <a:srgbClr val="011F4F"/>
                </a:solidFill>
                <a:latin typeface="Gill Sans Std Bold"/>
                <a:cs typeface="Gill Sans Std 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dirty="0" smtClean="0"/>
              <a:t>Slide Subhead</a:t>
            </a:r>
            <a:endParaRPr lang="en-US" dirty="0"/>
          </a:p>
        </p:txBody>
      </p:sp>
      <p:sp>
        <p:nvSpPr>
          <p:cNvPr id="6" name="Content Placeholder 5"/>
          <p:cNvSpPr>
            <a:spLocks noGrp="1"/>
          </p:cNvSpPr>
          <p:nvPr>
            <p:ph sz="quarter" idx="4"/>
          </p:nvPr>
        </p:nvSpPr>
        <p:spPr>
          <a:xfrm>
            <a:off x="4645025" y="2865725"/>
            <a:ext cx="3584575" cy="3260438"/>
          </a:xfrm>
          <a:prstGeom prst="rect">
            <a:avLst/>
          </a:prstGeom>
        </p:spPr>
        <p:txBody>
          <a:bodyPr/>
          <a:lstStyle>
            <a:lvl1pPr>
              <a:buClr>
                <a:srgbClr val="821C35"/>
              </a:buClr>
              <a:defRPr sz="2400">
                <a:latin typeface="Gill Sans Std Light"/>
              </a:defRPr>
            </a:lvl1pPr>
            <a:lvl2pPr>
              <a:buClr>
                <a:srgbClr val="821C35"/>
              </a:buClr>
              <a:defRPr sz="2000">
                <a:latin typeface="Gill Sans Std Light"/>
              </a:defRPr>
            </a:lvl2pPr>
            <a:lvl3pPr>
              <a:buClr>
                <a:srgbClr val="821C35"/>
              </a:buClr>
              <a:defRPr sz="1800">
                <a:latin typeface="Gill Sans Std Light"/>
              </a:defRPr>
            </a:lvl3pPr>
            <a:lvl4pPr>
              <a:buClr>
                <a:srgbClr val="821C35"/>
              </a:buClr>
              <a:defRPr sz="1600">
                <a:latin typeface="Gill Sans Std Light"/>
              </a:defRPr>
            </a:lvl4pPr>
            <a:lvl5pPr>
              <a:buClr>
                <a:srgbClr val="821C35"/>
              </a:buClr>
              <a:defRPr sz="1600">
                <a:latin typeface="Gill Sans Std Light"/>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itle 1"/>
          <p:cNvSpPr>
            <a:spLocks noGrp="1"/>
          </p:cNvSpPr>
          <p:nvPr>
            <p:ph type="title" hasCustomPrompt="1"/>
          </p:nvPr>
        </p:nvSpPr>
        <p:spPr>
          <a:xfrm>
            <a:off x="914400" y="762000"/>
            <a:ext cx="7315200" cy="1143000"/>
          </a:xfrm>
          <a:prstGeom prst="rect">
            <a:avLst/>
          </a:prstGeom>
        </p:spPr>
        <p:txBody>
          <a:bodyPr lIns="0" tIns="0" rIns="0" bIns="0" anchor="t"/>
          <a:lstStyle>
            <a:lvl1pPr algn="l">
              <a:lnSpc>
                <a:spcPts val="4900"/>
              </a:lnSpc>
              <a:defRPr sz="4800" b="0" i="0">
                <a:solidFill>
                  <a:srgbClr val="821C35"/>
                </a:solidFill>
                <a:latin typeface="Gill Sans Std Light"/>
                <a:cs typeface="Gill Sans Std Light"/>
              </a:defRPr>
            </a:lvl1pPr>
          </a:lstStyle>
          <a:p>
            <a:r>
              <a:rPr lang="en-US" dirty="0" smtClean="0"/>
              <a:t>Slide Headline 1</a:t>
            </a:r>
            <a:br>
              <a:rPr lang="en-US" dirty="0" smtClean="0"/>
            </a:br>
            <a:r>
              <a:rPr lang="en-US" dirty="0" smtClean="0"/>
              <a:t>Slide Headline 2</a:t>
            </a:r>
            <a:endParaRPr lang="en-US" dirty="0"/>
          </a:p>
        </p:txBody>
      </p:sp>
      <p:sp>
        <p:nvSpPr>
          <p:cNvPr id="13" name="Date Placeholder 2"/>
          <p:cNvSpPr>
            <a:spLocks noGrp="1"/>
          </p:cNvSpPr>
          <p:nvPr>
            <p:ph type="dt" sz="half" idx="10"/>
          </p:nvPr>
        </p:nvSpPr>
        <p:spPr>
          <a:xfrm>
            <a:off x="457200" y="6356350"/>
            <a:ext cx="2133600" cy="365125"/>
          </a:xfrm>
          <a:prstGeom prst="rect">
            <a:avLst/>
          </a:prstGeom>
        </p:spPr>
        <p:txBody>
          <a:bodyPr/>
          <a:lstStyle>
            <a:lvl1pPr>
              <a:defRPr sz="1400">
                <a:latin typeface="Gill Sans Std Light"/>
              </a:defRPr>
            </a:lvl1pPr>
          </a:lstStyle>
          <a:p>
            <a:fld id="{7D289284-70B2-944D-BA0D-80D5B831EF78}" type="datetimeFigureOut">
              <a:rPr lang="en-US" smtClean="0"/>
              <a:pPr/>
              <a:t>10/1/2015</a:t>
            </a:fld>
            <a:endParaRPr lang="en-US" dirty="0"/>
          </a:p>
        </p:txBody>
      </p:sp>
      <p:sp>
        <p:nvSpPr>
          <p:cNvPr id="14" name="Footer Placeholder 3"/>
          <p:cNvSpPr>
            <a:spLocks noGrp="1"/>
          </p:cNvSpPr>
          <p:nvPr>
            <p:ph type="ftr" sz="quarter" idx="11"/>
          </p:nvPr>
        </p:nvSpPr>
        <p:spPr>
          <a:xfrm>
            <a:off x="3124200" y="6356350"/>
            <a:ext cx="2895600" cy="365125"/>
          </a:xfrm>
          <a:prstGeom prst="rect">
            <a:avLst/>
          </a:prstGeom>
        </p:spPr>
        <p:txBody>
          <a:bodyPr/>
          <a:lstStyle>
            <a:lvl1pPr>
              <a:defRPr sz="1400">
                <a:latin typeface="Gill Sans Std Light"/>
              </a:defRPr>
            </a:lvl1pPr>
          </a:lstStyle>
          <a:p>
            <a:endParaRPr lang="en-US" dirty="0"/>
          </a:p>
        </p:txBody>
      </p:sp>
      <p:sp>
        <p:nvSpPr>
          <p:cNvPr id="15" name="Slide Number Placeholder 4"/>
          <p:cNvSpPr>
            <a:spLocks noGrp="1"/>
          </p:cNvSpPr>
          <p:nvPr>
            <p:ph type="sldNum" sz="quarter" idx="12"/>
          </p:nvPr>
        </p:nvSpPr>
        <p:spPr>
          <a:xfrm>
            <a:off x="6553200" y="6356350"/>
            <a:ext cx="2133600" cy="365125"/>
          </a:xfrm>
          <a:prstGeom prst="rect">
            <a:avLst/>
          </a:prstGeom>
        </p:spPr>
        <p:txBody>
          <a:bodyPr/>
          <a:lstStyle>
            <a:lvl1pPr algn="r">
              <a:defRPr sz="1400">
                <a:latin typeface="Gill Sans Std Light"/>
              </a:defRPr>
            </a:lvl1pPr>
          </a:lstStyle>
          <a:p>
            <a:fld id="{4A75BE36-4E3E-C248-B598-07ED9BB6E04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3134388"/>
            <a:ext cx="5111750" cy="2991775"/>
          </a:xfrm>
          <a:prstGeom prst="rect">
            <a:avLst/>
          </a:prstGeom>
        </p:spPr>
        <p:txBody>
          <a:bodyPr/>
          <a:lstStyle>
            <a:lvl1pPr>
              <a:buClr>
                <a:srgbClr val="821C35"/>
              </a:buClr>
              <a:defRPr sz="3200">
                <a:latin typeface="Gill Sans Std Light"/>
              </a:defRPr>
            </a:lvl1pPr>
            <a:lvl2pPr>
              <a:buClr>
                <a:srgbClr val="821C35"/>
              </a:buClr>
              <a:defRPr sz="2800">
                <a:latin typeface="Gill Sans Std Light"/>
              </a:defRPr>
            </a:lvl2pPr>
            <a:lvl3pPr>
              <a:buClr>
                <a:srgbClr val="821C35"/>
              </a:buClr>
              <a:defRPr sz="2400">
                <a:latin typeface="Gill Sans Std Light"/>
              </a:defRPr>
            </a:lvl3pPr>
            <a:lvl4pPr>
              <a:buClr>
                <a:srgbClr val="821C35"/>
              </a:buClr>
              <a:defRPr sz="2000">
                <a:latin typeface="Gill Sans Std Light"/>
              </a:defRPr>
            </a:lvl4pPr>
            <a:lvl5pPr>
              <a:buClr>
                <a:srgbClr val="821C35"/>
              </a:buClr>
              <a:defRPr sz="2000">
                <a:latin typeface="Gill Sans Std Light"/>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914400" y="3134388"/>
            <a:ext cx="2551113" cy="2991775"/>
          </a:xfrm>
          <a:prstGeom prst="rect">
            <a:avLst/>
          </a:prstGeom>
        </p:spPr>
        <p:txBody>
          <a:bodyPr/>
          <a:lstStyle>
            <a:lvl1pPr marL="0" indent="0">
              <a:buNone/>
              <a:defRPr sz="1400">
                <a:latin typeface="Gill Sans Std Ligh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2" name="Subtitle 2"/>
          <p:cNvSpPr>
            <a:spLocks noGrp="1"/>
          </p:cNvSpPr>
          <p:nvPr>
            <p:ph type="subTitle" idx="13" hasCustomPrompt="1"/>
          </p:nvPr>
        </p:nvSpPr>
        <p:spPr>
          <a:xfrm>
            <a:off x="914400" y="2362200"/>
            <a:ext cx="7315200" cy="457200"/>
          </a:xfrm>
          <a:prstGeom prst="rect">
            <a:avLst/>
          </a:prstGeom>
        </p:spPr>
        <p:txBody>
          <a:bodyPr lIns="0" tIns="0" rIns="0" bIns="0" anchor="t"/>
          <a:lstStyle>
            <a:lvl1pPr marL="0" indent="0" algn="l">
              <a:buNone/>
              <a:defRPr b="0" i="0">
                <a:solidFill>
                  <a:srgbClr val="011F4F"/>
                </a:solidFill>
                <a:latin typeface="Gill Sans Std Bold"/>
                <a:cs typeface="Gill Sans Std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Slide Subhead</a:t>
            </a:r>
            <a:endParaRPr lang="en-US" dirty="0"/>
          </a:p>
        </p:txBody>
      </p:sp>
      <p:sp>
        <p:nvSpPr>
          <p:cNvPr id="13" name="Title 1"/>
          <p:cNvSpPr>
            <a:spLocks noGrp="1"/>
          </p:cNvSpPr>
          <p:nvPr>
            <p:ph type="title" hasCustomPrompt="1"/>
          </p:nvPr>
        </p:nvSpPr>
        <p:spPr>
          <a:xfrm>
            <a:off x="914400" y="762000"/>
            <a:ext cx="7315200" cy="1143000"/>
          </a:xfrm>
          <a:prstGeom prst="rect">
            <a:avLst/>
          </a:prstGeom>
        </p:spPr>
        <p:txBody>
          <a:bodyPr lIns="0" tIns="0" rIns="0" bIns="0" anchor="t"/>
          <a:lstStyle>
            <a:lvl1pPr algn="l">
              <a:lnSpc>
                <a:spcPts val="4900"/>
              </a:lnSpc>
              <a:defRPr sz="4800" b="0" i="0">
                <a:solidFill>
                  <a:srgbClr val="821C35"/>
                </a:solidFill>
                <a:latin typeface="Gill Sans Std Light"/>
                <a:cs typeface="Gill Sans Std Light"/>
              </a:defRPr>
            </a:lvl1pPr>
          </a:lstStyle>
          <a:p>
            <a:r>
              <a:rPr lang="en-US" dirty="0" smtClean="0"/>
              <a:t>Slide Headline 1</a:t>
            </a:r>
            <a:br>
              <a:rPr lang="en-US" dirty="0" smtClean="0"/>
            </a:br>
            <a:r>
              <a:rPr lang="en-US" dirty="0" smtClean="0"/>
              <a:t>Slide Headline 2</a:t>
            </a:r>
            <a:endParaRPr lang="en-US" dirty="0"/>
          </a:p>
        </p:txBody>
      </p:sp>
      <p:sp>
        <p:nvSpPr>
          <p:cNvPr id="14" name="Date Placeholder 2"/>
          <p:cNvSpPr>
            <a:spLocks noGrp="1"/>
          </p:cNvSpPr>
          <p:nvPr>
            <p:ph type="dt" sz="half" idx="10"/>
          </p:nvPr>
        </p:nvSpPr>
        <p:spPr>
          <a:xfrm>
            <a:off x="457200" y="6356350"/>
            <a:ext cx="2133600" cy="365125"/>
          </a:xfrm>
          <a:prstGeom prst="rect">
            <a:avLst/>
          </a:prstGeom>
        </p:spPr>
        <p:txBody>
          <a:bodyPr/>
          <a:lstStyle>
            <a:lvl1pPr>
              <a:defRPr sz="1400">
                <a:latin typeface="Gill Sans Std Light"/>
              </a:defRPr>
            </a:lvl1pPr>
          </a:lstStyle>
          <a:p>
            <a:fld id="{7D289284-70B2-944D-BA0D-80D5B831EF78}" type="datetimeFigureOut">
              <a:rPr lang="en-US" smtClean="0"/>
              <a:pPr/>
              <a:t>10/1/2015</a:t>
            </a:fld>
            <a:endParaRPr lang="en-US" dirty="0"/>
          </a:p>
        </p:txBody>
      </p:sp>
      <p:sp>
        <p:nvSpPr>
          <p:cNvPr id="15" name="Footer Placeholder 3"/>
          <p:cNvSpPr>
            <a:spLocks noGrp="1"/>
          </p:cNvSpPr>
          <p:nvPr>
            <p:ph type="ftr" sz="quarter" idx="11"/>
          </p:nvPr>
        </p:nvSpPr>
        <p:spPr>
          <a:xfrm>
            <a:off x="3124200" y="6356350"/>
            <a:ext cx="2895600" cy="365125"/>
          </a:xfrm>
          <a:prstGeom prst="rect">
            <a:avLst/>
          </a:prstGeom>
        </p:spPr>
        <p:txBody>
          <a:bodyPr/>
          <a:lstStyle>
            <a:lvl1pPr>
              <a:defRPr sz="1400">
                <a:latin typeface="Gill Sans Std Light"/>
              </a:defRPr>
            </a:lvl1pPr>
          </a:lstStyle>
          <a:p>
            <a:endParaRPr lang="en-US" dirty="0"/>
          </a:p>
        </p:txBody>
      </p:sp>
      <p:sp>
        <p:nvSpPr>
          <p:cNvPr id="16" name="Slide Number Placeholder 4"/>
          <p:cNvSpPr>
            <a:spLocks noGrp="1"/>
          </p:cNvSpPr>
          <p:nvPr>
            <p:ph type="sldNum" sz="quarter" idx="12"/>
          </p:nvPr>
        </p:nvSpPr>
        <p:spPr>
          <a:xfrm>
            <a:off x="6553200" y="6356350"/>
            <a:ext cx="2133600" cy="365125"/>
          </a:xfrm>
          <a:prstGeom prst="rect">
            <a:avLst/>
          </a:prstGeom>
        </p:spPr>
        <p:txBody>
          <a:bodyPr/>
          <a:lstStyle>
            <a:lvl1pPr algn="r">
              <a:defRPr sz="1400">
                <a:latin typeface="Gill Sans Std Light"/>
              </a:defRPr>
            </a:lvl1pPr>
          </a:lstStyle>
          <a:p>
            <a:fld id="{4A75BE36-4E3E-C248-B598-07ED9BB6E04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4800600"/>
            <a:ext cx="5486400" cy="566738"/>
          </a:xfrm>
          <a:prstGeom prst="rect">
            <a:avLst/>
          </a:prstGeom>
        </p:spPr>
        <p:txBody>
          <a:bodyPr anchor="b"/>
          <a:lstStyle>
            <a:lvl1pPr algn="l">
              <a:defRPr sz="2000" b="0" i="0">
                <a:solidFill>
                  <a:srgbClr val="011F4F"/>
                </a:solidFill>
                <a:latin typeface="Gill Sans Std Bold"/>
                <a:cs typeface="Gill Sans Std Bold"/>
              </a:defRPr>
            </a:lvl1pPr>
          </a:lstStyle>
          <a:p>
            <a:r>
              <a:rPr lang="en-US" dirty="0" smtClean="0"/>
              <a:t>Slide Subhead</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Gill Sans Std Ligh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Gill Sans Std Ligh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8" name="Date Placeholder 2"/>
          <p:cNvSpPr>
            <a:spLocks noGrp="1"/>
          </p:cNvSpPr>
          <p:nvPr>
            <p:ph type="dt" sz="half" idx="10"/>
          </p:nvPr>
        </p:nvSpPr>
        <p:spPr>
          <a:xfrm>
            <a:off x="457200" y="6356350"/>
            <a:ext cx="2133600" cy="365125"/>
          </a:xfrm>
          <a:prstGeom prst="rect">
            <a:avLst/>
          </a:prstGeom>
        </p:spPr>
        <p:txBody>
          <a:bodyPr/>
          <a:lstStyle>
            <a:lvl1pPr>
              <a:defRPr sz="1400">
                <a:latin typeface="Gill Sans Std Light"/>
              </a:defRPr>
            </a:lvl1pPr>
          </a:lstStyle>
          <a:p>
            <a:fld id="{7D289284-70B2-944D-BA0D-80D5B831EF78}" type="datetimeFigureOut">
              <a:rPr lang="en-US" smtClean="0"/>
              <a:pPr/>
              <a:t>10/1/2015</a:t>
            </a:fld>
            <a:endParaRPr lang="en-US" dirty="0"/>
          </a:p>
        </p:txBody>
      </p:sp>
      <p:sp>
        <p:nvSpPr>
          <p:cNvPr id="9" name="Footer Placeholder 3"/>
          <p:cNvSpPr>
            <a:spLocks noGrp="1"/>
          </p:cNvSpPr>
          <p:nvPr>
            <p:ph type="ftr" sz="quarter" idx="11"/>
          </p:nvPr>
        </p:nvSpPr>
        <p:spPr>
          <a:xfrm>
            <a:off x="3124200" y="6356350"/>
            <a:ext cx="2895600" cy="365125"/>
          </a:xfrm>
          <a:prstGeom prst="rect">
            <a:avLst/>
          </a:prstGeom>
        </p:spPr>
        <p:txBody>
          <a:bodyPr/>
          <a:lstStyle>
            <a:lvl1pPr>
              <a:defRPr sz="1400">
                <a:latin typeface="Gill Sans Std Light"/>
              </a:defRPr>
            </a:lvl1pPr>
          </a:lstStyle>
          <a:p>
            <a:endParaRPr lang="en-US" dirty="0"/>
          </a:p>
        </p:txBody>
      </p:sp>
      <p:sp>
        <p:nvSpPr>
          <p:cNvPr id="10" name="Slide Number Placeholder 4"/>
          <p:cNvSpPr>
            <a:spLocks noGrp="1"/>
          </p:cNvSpPr>
          <p:nvPr>
            <p:ph type="sldNum" sz="quarter" idx="12"/>
          </p:nvPr>
        </p:nvSpPr>
        <p:spPr>
          <a:xfrm>
            <a:off x="6553200" y="6356350"/>
            <a:ext cx="2133600" cy="365125"/>
          </a:xfrm>
          <a:prstGeom prst="rect">
            <a:avLst/>
          </a:prstGeom>
        </p:spPr>
        <p:txBody>
          <a:bodyPr/>
          <a:lstStyle>
            <a:lvl1pPr algn="r">
              <a:defRPr sz="1400">
                <a:latin typeface="Gill Sans Std Light"/>
              </a:defRPr>
            </a:lvl1pPr>
          </a:lstStyle>
          <a:p>
            <a:fld id="{4A75BE36-4E3E-C248-B598-07ED9BB6E04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14160DDSS_logo_DDAfinal.png"/>
          <p:cNvPicPr>
            <a:picLocks noChangeAspect="1"/>
          </p:cNvPicPr>
          <p:nvPr userDrawn="1"/>
        </p:nvPicPr>
        <p:blipFill>
          <a:blip r:embed="rId9"/>
          <a:stretch>
            <a:fillRect/>
          </a:stretch>
        </p:blipFill>
        <p:spPr>
          <a:xfrm>
            <a:off x="7989422" y="409306"/>
            <a:ext cx="1008062" cy="1046376"/>
          </a:xfrm>
          <a:prstGeom prst="rect">
            <a:avLst/>
          </a:prstGeom>
        </p:spPr>
      </p:pic>
      <p:sp>
        <p:nvSpPr>
          <p:cNvPr id="9" name="Rectangle 8"/>
          <p:cNvSpPr/>
          <p:nvPr userDrawn="1"/>
        </p:nvSpPr>
        <p:spPr>
          <a:xfrm>
            <a:off x="7208648" y="0"/>
            <a:ext cx="1944496" cy="294162"/>
          </a:xfrm>
          <a:prstGeom prst="rect">
            <a:avLst/>
          </a:prstGeom>
          <a:solidFill>
            <a:srgbClr val="821C3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userDrawn="1"/>
        </p:nvSpPr>
        <p:spPr>
          <a:xfrm>
            <a:off x="0" y="0"/>
            <a:ext cx="7208648" cy="294162"/>
          </a:xfrm>
          <a:prstGeom prst="rect">
            <a:avLst/>
          </a:prstGeom>
          <a:solidFill>
            <a:srgbClr val="011F4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5VtW3Ugc5PQ"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4105275"/>
            <a:ext cx="9144000" cy="1705050"/>
          </a:xfrm>
          <a:prstGeom prst="rect">
            <a:avLst/>
          </a:prstGeom>
        </p:spPr>
        <p:txBody>
          <a:bodyPr/>
          <a:lstStyle>
            <a:lvl1pPr>
              <a:lnSpc>
                <a:spcPts val="4900"/>
              </a:lnSpc>
              <a:defRPr sz="4800">
                <a:solidFill>
                  <a:srgbClr val="FFFFFF"/>
                </a:solidFill>
              </a:defRPr>
            </a:lvl1pPr>
          </a:lstStyle>
          <a:p>
            <a:pPr lvl="0" algn="ctr">
              <a:spcBef>
                <a:spcPct val="0"/>
              </a:spcBef>
              <a:defRPr/>
            </a:pPr>
            <a:r>
              <a:rPr lang="en-US" dirty="0">
                <a:latin typeface="Gill Sans Std Light"/>
                <a:ea typeface="+mj-ea"/>
                <a:cs typeface="Gill Sans Std Light"/>
              </a:rPr>
              <a:t>Incident Management Training</a:t>
            </a:r>
            <a:endParaRPr kumimoji="0" lang="en-US" sz="4800" u="none" strike="noStrike" kern="1200" cap="none" spc="0" normalizeH="0" baseline="0" noProof="0" dirty="0">
              <a:ln>
                <a:noFill/>
              </a:ln>
              <a:solidFill>
                <a:srgbClr val="FFFFFF"/>
              </a:solidFill>
              <a:effectLst/>
              <a:uLnTx/>
              <a:uFillTx/>
              <a:latin typeface="Gill Sans Std Light"/>
              <a:ea typeface="+mj-ea"/>
              <a:cs typeface="Gill Sans Std Light"/>
            </a:endParaRPr>
          </a:p>
        </p:txBody>
      </p:sp>
      <p:sp>
        <p:nvSpPr>
          <p:cNvPr id="5" name="Title 1"/>
          <p:cNvSpPr txBox="1">
            <a:spLocks/>
          </p:cNvSpPr>
          <p:nvPr/>
        </p:nvSpPr>
        <p:spPr>
          <a:xfrm>
            <a:off x="-1" y="4876800"/>
            <a:ext cx="9144000" cy="848613"/>
          </a:xfrm>
          <a:prstGeom prst="rect">
            <a:avLst/>
          </a:prstGeom>
        </p:spPr>
        <p:txBody>
          <a:bodyPr vert="horz" lIns="91440" tIns="45720" rIns="91440" bIns="45720" rtlCol="0" anchor="ctr">
            <a:noAutofit/>
          </a:bodyPr>
          <a:lstStyle>
            <a:lvl1pPr>
              <a:lnSpc>
                <a:spcPts val="4900"/>
              </a:lnSpc>
              <a:defRPr sz="4800">
                <a:solidFill>
                  <a:srgbClr val="FFFFFF"/>
                </a:solidFill>
              </a:defRPr>
            </a:lvl1pPr>
          </a:lstStyle>
          <a:p>
            <a:pPr lvl="0" algn="ctr">
              <a:spcBef>
                <a:spcPct val="0"/>
              </a:spcBef>
              <a:defRPr/>
            </a:pPr>
            <a:r>
              <a:rPr lang="en-US" sz="2000" i="1" dirty="0">
                <a:latin typeface="Gill Sans Std"/>
                <a:ea typeface="+mj-ea"/>
                <a:cs typeface="Gill Sans Std"/>
              </a:rPr>
              <a:t>What you need to know!</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762000" y="2180317"/>
            <a:ext cx="7772400" cy="3772808"/>
          </a:xfrm>
        </p:spPr>
        <p:txBody>
          <a:bodyPr/>
          <a:lstStyle/>
          <a:p>
            <a:pPr>
              <a:lnSpc>
                <a:spcPct val="120000"/>
              </a:lnSpc>
              <a:buSzPct val="80000"/>
              <a:buFont typeface="Arial" panose="020B0604020202020204" pitchFamily="34" charset="0"/>
              <a:buChar char="•"/>
            </a:pPr>
            <a:endParaRPr lang="en-US" sz="2400" dirty="0" smtClean="0"/>
          </a:p>
          <a:p>
            <a:pPr>
              <a:lnSpc>
                <a:spcPct val="120000"/>
              </a:lnSpc>
              <a:buSzPct val="80000"/>
              <a:buFont typeface="Arial" panose="020B0604020202020204" pitchFamily="34" charset="0"/>
              <a:buChar char="•"/>
            </a:pPr>
            <a:r>
              <a:rPr lang="en-US" sz="2400" dirty="0" smtClean="0"/>
              <a:t>When </a:t>
            </a:r>
            <a:r>
              <a:rPr lang="en-US" sz="2400" dirty="0"/>
              <a:t>reporting an incident, your </a:t>
            </a:r>
            <a:r>
              <a:rPr lang="en-US" sz="2400" dirty="0" smtClean="0"/>
              <a:t>supervisor and the </a:t>
            </a:r>
            <a:r>
              <a:rPr lang="en-US" sz="2400" dirty="0"/>
              <a:t>incident management </a:t>
            </a:r>
            <a:r>
              <a:rPr lang="en-US" sz="2400" dirty="0" smtClean="0"/>
              <a:t>coordinator must always be notified. If the incident involves a health issue, the nurse should also be notified.</a:t>
            </a:r>
          </a:p>
          <a:p>
            <a:pPr>
              <a:lnSpc>
                <a:spcPct val="120000"/>
              </a:lnSpc>
              <a:buSzPct val="80000"/>
              <a:buFont typeface="Arial" panose="020B0604020202020204" pitchFamily="34" charset="0"/>
              <a:buChar char="•"/>
            </a:pPr>
            <a:r>
              <a:rPr lang="en-US" sz="2400" b="1" dirty="0" smtClean="0">
                <a:solidFill>
                  <a:srgbClr val="FF0000"/>
                </a:solidFill>
              </a:rPr>
              <a:t>(</a:t>
            </a:r>
            <a:r>
              <a:rPr lang="en-US" sz="2400" b="1" dirty="0">
                <a:solidFill>
                  <a:srgbClr val="FF0000"/>
                </a:solidFill>
              </a:rPr>
              <a:t>insert your agency contact information here</a:t>
            </a:r>
            <a:r>
              <a:rPr lang="en-US" sz="2400" b="1" dirty="0" smtClean="0">
                <a:solidFill>
                  <a:srgbClr val="FF0000"/>
                </a:solidFill>
              </a:rPr>
              <a:t>)</a:t>
            </a:r>
            <a:endParaRPr lang="en-US" sz="2400" b="1" dirty="0">
              <a:solidFill>
                <a:srgbClr val="FF0000"/>
              </a:solidFill>
            </a:endParaRPr>
          </a:p>
          <a:p>
            <a:pPr>
              <a:lnSpc>
                <a:spcPct val="120000"/>
              </a:lnSpc>
              <a:buSzPct val="80000"/>
              <a:buFont typeface="Arial" panose="020B0604020202020204" pitchFamily="34" charset="0"/>
              <a:buChar char="•"/>
            </a:pPr>
            <a:r>
              <a:rPr lang="en-US" sz="2400" dirty="0"/>
              <a:t>Always continue to call until you speak with </a:t>
            </a:r>
            <a:r>
              <a:rPr lang="en-US" sz="2400" dirty="0" smtClean="0"/>
              <a:t>someone directly.</a:t>
            </a:r>
            <a:endParaRPr lang="en-US" sz="2400" dirty="0"/>
          </a:p>
          <a:p>
            <a:pPr marL="0" indent="0">
              <a:buNone/>
            </a:pPr>
            <a:endParaRPr lang="en-US" dirty="0"/>
          </a:p>
        </p:txBody>
      </p:sp>
      <p:sp>
        <p:nvSpPr>
          <p:cNvPr id="3" name="Title 2"/>
          <p:cNvSpPr>
            <a:spLocks noGrp="1"/>
          </p:cNvSpPr>
          <p:nvPr>
            <p:ph type="title"/>
          </p:nvPr>
        </p:nvSpPr>
        <p:spPr>
          <a:xfrm>
            <a:off x="314325" y="762000"/>
            <a:ext cx="7572375" cy="1143000"/>
          </a:xfrm>
        </p:spPr>
        <p:txBody>
          <a:bodyPr/>
          <a:lstStyle/>
          <a:p>
            <a:pPr>
              <a:spcBef>
                <a:spcPct val="20000"/>
              </a:spcBef>
            </a:pPr>
            <a:r>
              <a:rPr lang="en-US" sz="3600" b="1" dirty="0"/>
              <a:t>Reporting an Incident- </a:t>
            </a:r>
            <a:r>
              <a:rPr lang="en-US" sz="3600" b="1" dirty="0" smtClean="0"/>
              <a:t/>
            </a:r>
            <a:br>
              <a:rPr lang="en-US" sz="3600" b="1" dirty="0" smtClean="0"/>
            </a:br>
            <a:r>
              <a:rPr lang="en-US" sz="3600" b="1" dirty="0" smtClean="0"/>
              <a:t>Who </a:t>
            </a:r>
            <a:r>
              <a:rPr lang="en-US" sz="3600" b="1" dirty="0"/>
              <a:t>do you call?</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2259" y="762000"/>
            <a:ext cx="1823415" cy="1319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33966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422549" y="2030503"/>
            <a:ext cx="7772400" cy="3582307"/>
          </a:xfrm>
        </p:spPr>
        <p:txBody>
          <a:bodyPr/>
          <a:lstStyle/>
          <a:p>
            <a:pPr>
              <a:lnSpc>
                <a:spcPct val="120000"/>
              </a:lnSpc>
              <a:buSzPct val="80000"/>
              <a:buFont typeface="Arial" panose="020B0604020202020204" pitchFamily="34" charset="0"/>
              <a:buChar char="•"/>
            </a:pPr>
            <a:r>
              <a:rPr lang="en-US" sz="2400" dirty="0" smtClean="0"/>
              <a:t>Remain calm</a:t>
            </a:r>
            <a:endParaRPr lang="en-US" sz="2400" dirty="0"/>
          </a:p>
          <a:p>
            <a:pPr>
              <a:lnSpc>
                <a:spcPct val="120000"/>
              </a:lnSpc>
              <a:buSzPct val="80000"/>
              <a:buFont typeface="Arial" panose="020B0604020202020204" pitchFamily="34" charset="0"/>
              <a:buChar char="•"/>
            </a:pPr>
            <a:r>
              <a:rPr lang="en-US" sz="2400" dirty="0" smtClean="0"/>
              <a:t>Ensure </a:t>
            </a:r>
            <a:r>
              <a:rPr lang="en-US" sz="2400" dirty="0"/>
              <a:t>the person is as safe as </a:t>
            </a:r>
            <a:endParaRPr lang="en-US" sz="2400" dirty="0" smtClean="0"/>
          </a:p>
          <a:p>
            <a:pPr marL="0" indent="0">
              <a:lnSpc>
                <a:spcPct val="120000"/>
              </a:lnSpc>
              <a:buSzPct val="80000"/>
              <a:buNone/>
            </a:pPr>
            <a:r>
              <a:rPr lang="en-US" sz="2400" dirty="0" smtClean="0"/>
              <a:t>    possible</a:t>
            </a:r>
            <a:endParaRPr lang="en-US" sz="2400" dirty="0"/>
          </a:p>
          <a:p>
            <a:pPr>
              <a:lnSpc>
                <a:spcPct val="120000"/>
              </a:lnSpc>
              <a:buSzPct val="80000"/>
              <a:buFont typeface="Arial" panose="020B0604020202020204" pitchFamily="34" charset="0"/>
              <a:buChar char="•"/>
            </a:pPr>
            <a:r>
              <a:rPr lang="en-US" sz="2400" dirty="0"/>
              <a:t>Call 911 </a:t>
            </a:r>
            <a:r>
              <a:rPr lang="en-US" sz="2400" dirty="0" smtClean="0"/>
              <a:t>immediately if necessary, and be prepared to report your observations and follow the instructions of the operator until emergency personnel arrive</a:t>
            </a:r>
            <a:endParaRPr lang="en-US" sz="2400" dirty="0"/>
          </a:p>
          <a:p>
            <a:pPr>
              <a:lnSpc>
                <a:spcPct val="120000"/>
              </a:lnSpc>
              <a:buSzPct val="80000"/>
              <a:buFont typeface="Arial" panose="020B0604020202020204" pitchFamily="34" charset="0"/>
              <a:buChar char="•"/>
            </a:pPr>
            <a:r>
              <a:rPr lang="en-US" sz="2400" dirty="0"/>
              <a:t>Notify a </a:t>
            </a:r>
            <a:r>
              <a:rPr lang="en-US" sz="2400" dirty="0" smtClean="0"/>
              <a:t>nurse and management as applicable</a:t>
            </a:r>
            <a:endParaRPr lang="en-US" sz="2400" dirty="0"/>
          </a:p>
          <a:p>
            <a:pPr>
              <a:lnSpc>
                <a:spcPct val="120000"/>
              </a:lnSpc>
              <a:buSzPct val="80000"/>
              <a:buFont typeface="Arial" panose="020B0604020202020204" pitchFamily="34" charset="0"/>
              <a:buChar char="•"/>
            </a:pPr>
            <a:r>
              <a:rPr lang="en-US" sz="2400" dirty="0"/>
              <a:t>Complete an incident report when it is safe to do so</a:t>
            </a:r>
          </a:p>
          <a:p>
            <a:pPr>
              <a:lnSpc>
                <a:spcPct val="120000"/>
              </a:lnSpc>
              <a:buSzPct val="80000"/>
              <a:buFont typeface="Arial" panose="020B0604020202020204" pitchFamily="34" charset="0"/>
              <a:buChar char="•"/>
            </a:pPr>
            <a:endParaRPr lang="en-US" sz="2400" dirty="0"/>
          </a:p>
        </p:txBody>
      </p:sp>
      <p:sp>
        <p:nvSpPr>
          <p:cNvPr id="3" name="Title 2"/>
          <p:cNvSpPr>
            <a:spLocks noGrp="1"/>
          </p:cNvSpPr>
          <p:nvPr>
            <p:ph type="title"/>
          </p:nvPr>
        </p:nvSpPr>
        <p:spPr>
          <a:xfrm>
            <a:off x="171450" y="798286"/>
            <a:ext cx="7791450" cy="1143000"/>
          </a:xfrm>
        </p:spPr>
        <p:txBody>
          <a:bodyPr/>
          <a:lstStyle/>
          <a:p>
            <a:pPr>
              <a:spcBef>
                <a:spcPct val="20000"/>
              </a:spcBef>
            </a:pPr>
            <a:r>
              <a:rPr lang="en-US" sz="3600" b="1" dirty="0"/>
              <a:t>What </a:t>
            </a:r>
            <a:r>
              <a:rPr lang="en-US" sz="3600" b="1" dirty="0" smtClean="0"/>
              <a:t>do you </a:t>
            </a:r>
            <a:r>
              <a:rPr lang="en-US" sz="3600" b="1" dirty="0"/>
              <a:t>d</a:t>
            </a:r>
            <a:r>
              <a:rPr lang="en-US" sz="3600" b="1" dirty="0" smtClean="0"/>
              <a:t>o </a:t>
            </a:r>
            <a:r>
              <a:rPr lang="en-US" sz="3600" b="1" dirty="0"/>
              <a:t>i</a:t>
            </a:r>
            <a:r>
              <a:rPr lang="en-US" sz="3600" b="1" dirty="0" smtClean="0"/>
              <a:t>n </a:t>
            </a:r>
            <a:r>
              <a:rPr lang="en-US" sz="3600" b="1" dirty="0"/>
              <a:t>a</a:t>
            </a:r>
            <a:r>
              <a:rPr lang="en-US" sz="3600" b="1" dirty="0" smtClean="0"/>
              <a:t>n </a:t>
            </a:r>
            <a:r>
              <a:rPr lang="en-US" sz="3600" b="1" dirty="0"/>
              <a:t>e</a:t>
            </a:r>
            <a:r>
              <a:rPr lang="en-US" sz="3600" b="1" dirty="0" smtClean="0"/>
              <a:t>mergency?</a:t>
            </a:r>
            <a:endParaRPr lang="en-US" sz="3600" b="1"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2692" y="1808888"/>
            <a:ext cx="2426143" cy="1614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89026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647700" y="1638299"/>
            <a:ext cx="7315200" cy="4829175"/>
          </a:xfrm>
        </p:spPr>
        <p:txBody>
          <a:bodyPr/>
          <a:lstStyle/>
          <a:p>
            <a:pPr marL="742950" lvl="1" indent="-285750">
              <a:lnSpc>
                <a:spcPct val="120000"/>
              </a:lnSpc>
              <a:buClr>
                <a:srgbClr val="821C35"/>
              </a:buClr>
              <a:buSzPct val="80000"/>
              <a:buFont typeface="Arial" panose="020B0604020202020204" pitchFamily="34" charset="0"/>
              <a:buChar char="•"/>
            </a:pPr>
            <a:r>
              <a:rPr lang="en-US" sz="2400" dirty="0">
                <a:latin typeface="Gill Sans Std Light"/>
              </a:rPr>
              <a:t>The report must be completed the same day as the incident – BEFORE YOU LEAVE WORK</a:t>
            </a:r>
          </a:p>
          <a:p>
            <a:pPr marL="742950" lvl="1" indent="-285750">
              <a:lnSpc>
                <a:spcPct val="120000"/>
              </a:lnSpc>
              <a:buClr>
                <a:srgbClr val="821C35"/>
              </a:buClr>
              <a:buSzPct val="80000"/>
              <a:buFont typeface="Arial" panose="020B0604020202020204" pitchFamily="34" charset="0"/>
              <a:buChar char="•"/>
            </a:pPr>
            <a:r>
              <a:rPr lang="en-US" sz="2400" dirty="0">
                <a:latin typeface="Gill Sans Std Light"/>
              </a:rPr>
              <a:t>The incident date is the date the incident was witnessed, discovered, or you were informed</a:t>
            </a:r>
          </a:p>
          <a:p>
            <a:pPr marL="742950" lvl="1" indent="-285750">
              <a:lnSpc>
                <a:spcPct val="120000"/>
              </a:lnSpc>
              <a:buClr>
                <a:srgbClr val="821C35"/>
              </a:buClr>
              <a:buSzPct val="80000"/>
              <a:buFont typeface="Arial" panose="020B0604020202020204" pitchFamily="34" charset="0"/>
              <a:buChar char="•"/>
            </a:pPr>
            <a:r>
              <a:rPr lang="en-US" sz="2400" dirty="0">
                <a:latin typeface="Gill Sans Std Light"/>
              </a:rPr>
              <a:t>The report must include: The 4 W’s and H</a:t>
            </a:r>
          </a:p>
          <a:p>
            <a:pPr marL="1143000" lvl="2" indent="-228600">
              <a:lnSpc>
                <a:spcPct val="120000"/>
              </a:lnSpc>
              <a:buClr>
                <a:srgbClr val="821C35"/>
              </a:buClr>
              <a:buSzPct val="80000"/>
              <a:buFont typeface="Arial" panose="020B0604020202020204" pitchFamily="34" charset="0"/>
              <a:buChar char="•"/>
            </a:pPr>
            <a:r>
              <a:rPr lang="en-US" sz="2400" dirty="0">
                <a:latin typeface="Gill Sans Std Light"/>
              </a:rPr>
              <a:t>Who</a:t>
            </a:r>
          </a:p>
          <a:p>
            <a:pPr marL="1143000" lvl="2" indent="-228600">
              <a:lnSpc>
                <a:spcPct val="120000"/>
              </a:lnSpc>
              <a:buClr>
                <a:srgbClr val="821C35"/>
              </a:buClr>
              <a:buSzPct val="80000"/>
              <a:buFont typeface="Arial" panose="020B0604020202020204" pitchFamily="34" charset="0"/>
              <a:buChar char="•"/>
            </a:pPr>
            <a:r>
              <a:rPr lang="en-US" sz="2400" dirty="0">
                <a:latin typeface="Gill Sans Std Light"/>
              </a:rPr>
              <a:t>What</a:t>
            </a:r>
          </a:p>
          <a:p>
            <a:pPr marL="1143000" lvl="2" indent="-228600">
              <a:lnSpc>
                <a:spcPct val="120000"/>
              </a:lnSpc>
              <a:buClr>
                <a:srgbClr val="821C35"/>
              </a:buClr>
              <a:buSzPct val="80000"/>
              <a:buFont typeface="Arial" panose="020B0604020202020204" pitchFamily="34" charset="0"/>
              <a:buChar char="•"/>
            </a:pPr>
            <a:r>
              <a:rPr lang="en-US" sz="2400" dirty="0">
                <a:latin typeface="Gill Sans Std Light"/>
              </a:rPr>
              <a:t>When</a:t>
            </a:r>
          </a:p>
          <a:p>
            <a:pPr marL="1143000" lvl="2" indent="-228600">
              <a:lnSpc>
                <a:spcPct val="120000"/>
              </a:lnSpc>
              <a:buClr>
                <a:srgbClr val="821C35"/>
              </a:buClr>
              <a:buSzPct val="80000"/>
              <a:buFont typeface="Arial" panose="020B0604020202020204" pitchFamily="34" charset="0"/>
              <a:buChar char="•"/>
            </a:pPr>
            <a:r>
              <a:rPr lang="en-US" sz="2400" dirty="0">
                <a:latin typeface="Gill Sans Std Light"/>
              </a:rPr>
              <a:t>Where</a:t>
            </a:r>
          </a:p>
          <a:p>
            <a:pPr marL="1143000" lvl="2" indent="-228600">
              <a:lnSpc>
                <a:spcPct val="120000"/>
              </a:lnSpc>
              <a:buClr>
                <a:srgbClr val="821C35"/>
              </a:buClr>
              <a:buSzPct val="80000"/>
              <a:buFont typeface="Arial" panose="020B0604020202020204" pitchFamily="34" charset="0"/>
              <a:buChar char="•"/>
            </a:pPr>
            <a:r>
              <a:rPr lang="en-US" sz="2400" dirty="0">
                <a:latin typeface="Gill Sans Std Light"/>
              </a:rPr>
              <a:t>How</a:t>
            </a:r>
          </a:p>
          <a:p>
            <a:endParaRPr lang="en-US" dirty="0"/>
          </a:p>
        </p:txBody>
      </p:sp>
      <p:sp>
        <p:nvSpPr>
          <p:cNvPr id="5" name="Title 4"/>
          <p:cNvSpPr>
            <a:spLocks noGrp="1"/>
          </p:cNvSpPr>
          <p:nvPr>
            <p:ph type="title"/>
          </p:nvPr>
        </p:nvSpPr>
        <p:spPr>
          <a:xfrm>
            <a:off x="292631" y="762000"/>
            <a:ext cx="7581900" cy="742950"/>
          </a:xfrm>
        </p:spPr>
        <p:txBody>
          <a:bodyPr/>
          <a:lstStyle/>
          <a:p>
            <a:pPr>
              <a:spcBef>
                <a:spcPct val="20000"/>
              </a:spcBef>
            </a:pPr>
            <a:r>
              <a:rPr lang="en-US" sz="3600" b="1" dirty="0"/>
              <a:t>Incident Report </a:t>
            </a:r>
            <a:r>
              <a:rPr lang="en-US" sz="3600" b="1" dirty="0" smtClean="0"/>
              <a:t>Overview</a:t>
            </a:r>
            <a:endParaRPr lang="en-US" sz="3600" b="1" dirty="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245097">
            <a:off x="4495800" y="4210049"/>
            <a:ext cx="2181225" cy="2095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972144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831397" y="1890442"/>
            <a:ext cx="3582988" cy="639762"/>
          </a:xfrm>
        </p:spPr>
        <p:txBody>
          <a:bodyPr/>
          <a:lstStyle/>
          <a:p>
            <a:r>
              <a:rPr lang="en-US" sz="3200" b="1" cap="all" dirty="0" smtClean="0">
                <a:solidFill>
                  <a:srgbClr val="C40033"/>
                </a:solidFill>
                <a:latin typeface="Gill Sans Std Light"/>
                <a:ea typeface="+mj-ea"/>
                <a:cs typeface="+mj-cs"/>
              </a:rPr>
              <a:t>Who?</a:t>
            </a:r>
            <a:endParaRPr lang="en-US" sz="3200" b="1" cap="all" dirty="0">
              <a:solidFill>
                <a:srgbClr val="C40033"/>
              </a:solidFill>
              <a:latin typeface="Gill Sans Std Light"/>
              <a:ea typeface="+mj-ea"/>
              <a:cs typeface="+mj-cs"/>
            </a:endParaRPr>
          </a:p>
        </p:txBody>
      </p:sp>
      <p:sp>
        <p:nvSpPr>
          <p:cNvPr id="8" name="Content Placeholder 7"/>
          <p:cNvSpPr>
            <a:spLocks noGrp="1"/>
          </p:cNvSpPr>
          <p:nvPr>
            <p:ph sz="half" idx="2"/>
          </p:nvPr>
        </p:nvSpPr>
        <p:spPr>
          <a:xfrm>
            <a:off x="352426" y="2530204"/>
            <a:ext cx="4061959" cy="3516025"/>
          </a:xfrm>
        </p:spPr>
        <p:txBody>
          <a:bodyPr/>
          <a:lstStyle/>
          <a:p>
            <a:pPr lvl="1">
              <a:lnSpc>
                <a:spcPct val="120000"/>
              </a:lnSpc>
              <a:buSzPct val="80000"/>
              <a:buFont typeface="Arial" panose="020B0604020202020204" pitchFamily="34" charset="0"/>
              <a:buChar char="•"/>
            </a:pPr>
            <a:r>
              <a:rPr lang="en-US" sz="1800" dirty="0"/>
              <a:t>Indicate who was involved in the incident.</a:t>
            </a:r>
          </a:p>
          <a:p>
            <a:pPr lvl="2">
              <a:lnSpc>
                <a:spcPct val="120000"/>
              </a:lnSpc>
              <a:buSzPct val="80000"/>
              <a:buFont typeface="Arial" panose="020B0604020202020204" pitchFamily="34" charset="0"/>
              <a:buChar char="•"/>
            </a:pPr>
            <a:r>
              <a:rPr lang="en-US" dirty="0"/>
              <a:t>Correctly identify the person</a:t>
            </a:r>
          </a:p>
          <a:p>
            <a:pPr lvl="2">
              <a:lnSpc>
                <a:spcPct val="120000"/>
              </a:lnSpc>
              <a:buSzPct val="80000"/>
              <a:buFont typeface="Arial" panose="020B0604020202020204" pitchFamily="34" charset="0"/>
              <a:buChar char="•"/>
            </a:pPr>
            <a:r>
              <a:rPr lang="en-US" dirty="0"/>
              <a:t>Spell </a:t>
            </a:r>
            <a:r>
              <a:rPr lang="en-US" dirty="0" smtClean="0"/>
              <a:t>all names correctly </a:t>
            </a:r>
            <a:r>
              <a:rPr lang="en-US" dirty="0"/>
              <a:t>on the form</a:t>
            </a:r>
          </a:p>
          <a:p>
            <a:pPr lvl="2">
              <a:lnSpc>
                <a:spcPct val="120000"/>
              </a:lnSpc>
              <a:buSzPct val="80000"/>
              <a:buFont typeface="Arial" panose="020B0604020202020204" pitchFamily="34" charset="0"/>
              <a:buChar char="•"/>
            </a:pPr>
            <a:r>
              <a:rPr lang="en-US" dirty="0"/>
              <a:t>Indicate the </a:t>
            </a:r>
            <a:r>
              <a:rPr lang="en-US" dirty="0" smtClean="0"/>
              <a:t>persons’ </a:t>
            </a:r>
            <a:r>
              <a:rPr lang="en-US" dirty="0"/>
              <a:t>role in the agency, whether </a:t>
            </a:r>
            <a:r>
              <a:rPr lang="en-US" dirty="0" smtClean="0"/>
              <a:t>staff, person supported or other role</a:t>
            </a:r>
            <a:endParaRPr lang="en-US" dirty="0"/>
          </a:p>
          <a:p>
            <a:endParaRPr lang="en-US" dirty="0"/>
          </a:p>
        </p:txBody>
      </p:sp>
      <p:sp>
        <p:nvSpPr>
          <p:cNvPr id="9" name="Text Placeholder 8"/>
          <p:cNvSpPr>
            <a:spLocks noGrp="1"/>
          </p:cNvSpPr>
          <p:nvPr>
            <p:ph type="body" sz="quarter" idx="3"/>
          </p:nvPr>
        </p:nvSpPr>
        <p:spPr>
          <a:xfrm>
            <a:off x="4761139" y="1909116"/>
            <a:ext cx="3584575" cy="639762"/>
          </a:xfrm>
        </p:spPr>
        <p:txBody>
          <a:bodyPr/>
          <a:lstStyle/>
          <a:p>
            <a:pPr lvl="0"/>
            <a:endParaRPr lang="en-US" sz="4900" b="1" cap="all" dirty="0">
              <a:solidFill>
                <a:srgbClr val="C40033"/>
              </a:solidFill>
              <a:latin typeface="Gill Sans Std Light"/>
              <a:ea typeface="+mj-ea"/>
              <a:cs typeface="+mj-cs"/>
            </a:endParaRPr>
          </a:p>
          <a:p>
            <a:pPr lvl="0"/>
            <a:r>
              <a:rPr lang="en-US" sz="3200" b="1" cap="all" dirty="0" smtClean="0">
                <a:solidFill>
                  <a:srgbClr val="C40033"/>
                </a:solidFill>
                <a:latin typeface="Gill Sans Std Light"/>
                <a:ea typeface="+mj-ea"/>
                <a:cs typeface="+mj-cs"/>
              </a:rPr>
              <a:t>What?</a:t>
            </a:r>
            <a:endParaRPr lang="en-US" sz="3200" b="1" cap="all" dirty="0">
              <a:solidFill>
                <a:srgbClr val="C40033"/>
              </a:solidFill>
              <a:latin typeface="Gill Sans Std Light"/>
              <a:ea typeface="+mj-ea"/>
              <a:cs typeface="+mj-cs"/>
            </a:endParaRPr>
          </a:p>
        </p:txBody>
      </p:sp>
      <p:sp>
        <p:nvSpPr>
          <p:cNvPr id="10" name="Content Placeholder 9"/>
          <p:cNvSpPr>
            <a:spLocks noGrp="1"/>
          </p:cNvSpPr>
          <p:nvPr>
            <p:ph sz="quarter" idx="4"/>
          </p:nvPr>
        </p:nvSpPr>
        <p:spPr>
          <a:xfrm>
            <a:off x="4283756" y="2548878"/>
            <a:ext cx="4515983" cy="3260438"/>
          </a:xfrm>
        </p:spPr>
        <p:txBody>
          <a:bodyPr/>
          <a:lstStyle/>
          <a:p>
            <a:pPr lvl="1">
              <a:lnSpc>
                <a:spcPct val="120000"/>
              </a:lnSpc>
              <a:buSzPct val="80000"/>
              <a:buFont typeface="Arial" panose="020B0604020202020204" pitchFamily="34" charset="0"/>
              <a:buChar char="•"/>
            </a:pPr>
            <a:r>
              <a:rPr lang="en-US" sz="1800" dirty="0"/>
              <a:t>Describe what happened</a:t>
            </a:r>
          </a:p>
          <a:p>
            <a:pPr lvl="2">
              <a:lnSpc>
                <a:spcPct val="120000"/>
              </a:lnSpc>
              <a:buSzPct val="80000"/>
              <a:buFont typeface="Arial" panose="020B0604020202020204" pitchFamily="34" charset="0"/>
              <a:buChar char="•"/>
            </a:pPr>
            <a:r>
              <a:rPr lang="en-US" dirty="0"/>
              <a:t>Be objective; do not reflect your personal opinions or views</a:t>
            </a:r>
          </a:p>
          <a:p>
            <a:pPr lvl="2">
              <a:lnSpc>
                <a:spcPct val="120000"/>
              </a:lnSpc>
              <a:buSzPct val="80000"/>
              <a:buFont typeface="Arial" panose="020B0604020202020204" pitchFamily="34" charset="0"/>
              <a:buChar char="•"/>
            </a:pPr>
            <a:r>
              <a:rPr lang="en-US" dirty="0"/>
              <a:t>State the facts</a:t>
            </a:r>
          </a:p>
          <a:p>
            <a:pPr lvl="2">
              <a:lnSpc>
                <a:spcPct val="120000"/>
              </a:lnSpc>
              <a:buSzPct val="80000"/>
              <a:buFont typeface="Arial" panose="020B0604020202020204" pitchFamily="34" charset="0"/>
              <a:buChar char="•"/>
            </a:pPr>
            <a:r>
              <a:rPr lang="en-US" dirty="0"/>
              <a:t>Be specific</a:t>
            </a:r>
          </a:p>
          <a:p>
            <a:endParaRPr lang="en-US" dirty="0"/>
          </a:p>
        </p:txBody>
      </p:sp>
      <p:sp>
        <p:nvSpPr>
          <p:cNvPr id="3" name="Title 2"/>
          <p:cNvSpPr>
            <a:spLocks noGrp="1"/>
          </p:cNvSpPr>
          <p:nvPr>
            <p:ph type="title"/>
          </p:nvPr>
        </p:nvSpPr>
        <p:spPr>
          <a:xfrm>
            <a:off x="352426" y="762000"/>
            <a:ext cx="7067550" cy="638175"/>
          </a:xfrm>
        </p:spPr>
        <p:txBody>
          <a:bodyPr/>
          <a:lstStyle/>
          <a:p>
            <a:r>
              <a:rPr lang="en-US" sz="3600" b="1" dirty="0"/>
              <a:t>Incident </a:t>
            </a:r>
            <a:r>
              <a:rPr lang="en-US" sz="3600" b="1" dirty="0" smtClean="0"/>
              <a:t>Report</a:t>
            </a:r>
            <a:endParaRPr lang="en-US" sz="4000" dirty="0"/>
          </a:p>
        </p:txBody>
      </p:sp>
    </p:spTree>
    <p:extLst>
      <p:ext uri="{BB962C8B-B14F-4D97-AF65-F5344CB8AC3E}">
        <p14:creationId xmlns:p14="http://schemas.microsoft.com/office/powerpoint/2010/main" val="35323601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914400" y="1906082"/>
            <a:ext cx="3582988" cy="639762"/>
          </a:xfrm>
        </p:spPr>
        <p:txBody>
          <a:bodyPr/>
          <a:lstStyle/>
          <a:p>
            <a:r>
              <a:rPr lang="en-US" sz="3200" b="1" cap="all" dirty="0">
                <a:solidFill>
                  <a:srgbClr val="C40033"/>
                </a:solidFill>
                <a:latin typeface="Gill Sans Std Light"/>
                <a:ea typeface="+mj-ea"/>
                <a:cs typeface="+mj-cs"/>
              </a:rPr>
              <a:t>When?</a:t>
            </a:r>
          </a:p>
        </p:txBody>
      </p:sp>
      <p:sp>
        <p:nvSpPr>
          <p:cNvPr id="4" name="Text Placeholder 3"/>
          <p:cNvSpPr>
            <a:spLocks noGrp="1"/>
          </p:cNvSpPr>
          <p:nvPr>
            <p:ph type="body" sz="quarter" idx="3"/>
          </p:nvPr>
        </p:nvSpPr>
        <p:spPr>
          <a:xfrm>
            <a:off x="4645025" y="1897978"/>
            <a:ext cx="3584575" cy="639762"/>
          </a:xfrm>
        </p:spPr>
        <p:txBody>
          <a:bodyPr/>
          <a:lstStyle/>
          <a:p>
            <a:r>
              <a:rPr lang="en-US" sz="3200" b="1" cap="all" dirty="0">
                <a:solidFill>
                  <a:srgbClr val="C40033"/>
                </a:solidFill>
                <a:latin typeface="Gill Sans Std Light"/>
                <a:ea typeface="+mj-ea"/>
                <a:cs typeface="+mj-cs"/>
              </a:rPr>
              <a:t>Where</a:t>
            </a:r>
            <a:r>
              <a:rPr lang="en-US" sz="3200" b="1" cap="all" dirty="0" smtClean="0">
                <a:solidFill>
                  <a:srgbClr val="C40033"/>
                </a:solidFill>
                <a:latin typeface="Gill Sans Std Light"/>
                <a:ea typeface="+mj-ea"/>
                <a:cs typeface="+mj-cs"/>
              </a:rPr>
              <a:t>?</a:t>
            </a:r>
            <a:endParaRPr lang="en-US" sz="3200" b="1" cap="all" dirty="0">
              <a:solidFill>
                <a:srgbClr val="C40033"/>
              </a:solidFill>
              <a:latin typeface="Gill Sans Std Light"/>
              <a:ea typeface="+mj-ea"/>
              <a:cs typeface="+mj-cs"/>
            </a:endParaRPr>
          </a:p>
        </p:txBody>
      </p:sp>
      <p:sp>
        <p:nvSpPr>
          <p:cNvPr id="5" name="Content Placeholder 4"/>
          <p:cNvSpPr>
            <a:spLocks noGrp="1"/>
          </p:cNvSpPr>
          <p:nvPr>
            <p:ph sz="quarter" idx="4"/>
          </p:nvPr>
        </p:nvSpPr>
        <p:spPr>
          <a:xfrm>
            <a:off x="4296682" y="2545844"/>
            <a:ext cx="3584575" cy="3260438"/>
          </a:xfrm>
        </p:spPr>
        <p:txBody>
          <a:bodyPr/>
          <a:lstStyle/>
          <a:p>
            <a:pPr lvl="1">
              <a:lnSpc>
                <a:spcPct val="120000"/>
              </a:lnSpc>
              <a:buSzPct val="80000"/>
              <a:buFont typeface="Arial" panose="020B0604020202020204" pitchFamily="34" charset="0"/>
              <a:buChar char="•"/>
            </a:pPr>
            <a:r>
              <a:rPr lang="en-US" sz="1800" dirty="0"/>
              <a:t>Indicate the location of the event</a:t>
            </a:r>
          </a:p>
          <a:p>
            <a:pPr lvl="2">
              <a:lnSpc>
                <a:spcPct val="120000"/>
              </a:lnSpc>
              <a:buSzPct val="80000"/>
              <a:buFont typeface="Arial" panose="020B0604020202020204" pitchFamily="34" charset="0"/>
              <a:buChar char="•"/>
            </a:pPr>
            <a:r>
              <a:rPr lang="en-US" dirty="0"/>
              <a:t>Describe the location</a:t>
            </a:r>
          </a:p>
          <a:p>
            <a:pPr lvl="2">
              <a:lnSpc>
                <a:spcPct val="120000"/>
              </a:lnSpc>
              <a:buSzPct val="80000"/>
              <a:buFont typeface="Arial" panose="020B0604020202020204" pitchFamily="34" charset="0"/>
              <a:buChar char="•"/>
            </a:pPr>
            <a:r>
              <a:rPr lang="en-US" dirty="0"/>
              <a:t>Give a specific or sub-location, such as:</a:t>
            </a:r>
          </a:p>
          <a:p>
            <a:pPr lvl="3">
              <a:lnSpc>
                <a:spcPct val="120000"/>
              </a:lnSpc>
              <a:buSzPct val="80000"/>
              <a:buFont typeface="Arial" panose="020B0604020202020204" pitchFamily="34" charset="0"/>
              <a:buChar char="•"/>
            </a:pPr>
            <a:r>
              <a:rPr lang="en-US" dirty="0"/>
              <a:t>bedroom</a:t>
            </a:r>
          </a:p>
          <a:p>
            <a:pPr lvl="3">
              <a:lnSpc>
                <a:spcPct val="120000"/>
              </a:lnSpc>
              <a:buSzPct val="80000"/>
              <a:buFont typeface="Arial" panose="020B0604020202020204" pitchFamily="34" charset="0"/>
              <a:buChar char="•"/>
            </a:pPr>
            <a:r>
              <a:rPr lang="en-US" dirty="0"/>
              <a:t>second floor</a:t>
            </a:r>
          </a:p>
          <a:p>
            <a:endParaRPr lang="en-US" dirty="0"/>
          </a:p>
        </p:txBody>
      </p:sp>
      <p:sp>
        <p:nvSpPr>
          <p:cNvPr id="3" name="Title 2"/>
          <p:cNvSpPr>
            <a:spLocks noGrp="1"/>
          </p:cNvSpPr>
          <p:nvPr>
            <p:ph type="title"/>
          </p:nvPr>
        </p:nvSpPr>
        <p:spPr>
          <a:xfrm>
            <a:off x="377371" y="762000"/>
            <a:ext cx="6982733" cy="752475"/>
          </a:xfrm>
        </p:spPr>
        <p:txBody>
          <a:bodyPr/>
          <a:lstStyle/>
          <a:p>
            <a:r>
              <a:rPr lang="en-US" sz="3600" b="1" dirty="0"/>
              <a:t>Incident Report</a:t>
            </a:r>
          </a:p>
        </p:txBody>
      </p:sp>
      <p:sp>
        <p:nvSpPr>
          <p:cNvPr id="6" name="Content Placeholder 5"/>
          <p:cNvSpPr>
            <a:spLocks noGrp="1"/>
          </p:cNvSpPr>
          <p:nvPr>
            <p:ph sz="half" idx="2"/>
          </p:nvPr>
        </p:nvSpPr>
        <p:spPr>
          <a:xfrm>
            <a:off x="493485" y="2545844"/>
            <a:ext cx="3582988" cy="3260437"/>
          </a:xfrm>
        </p:spPr>
        <p:txBody>
          <a:bodyPr/>
          <a:lstStyle/>
          <a:p>
            <a:pPr lvl="1">
              <a:lnSpc>
                <a:spcPct val="120000"/>
              </a:lnSpc>
              <a:buSzPct val="80000"/>
              <a:buFont typeface="Arial" panose="020B0604020202020204" pitchFamily="34" charset="0"/>
              <a:buChar char="•"/>
            </a:pPr>
            <a:r>
              <a:rPr lang="en-US" sz="1800" dirty="0"/>
              <a:t>Identify the time and date of the incident</a:t>
            </a:r>
          </a:p>
          <a:p>
            <a:pPr lvl="2">
              <a:lnSpc>
                <a:spcPct val="120000"/>
              </a:lnSpc>
              <a:buSzPct val="80000"/>
              <a:buFont typeface="Arial" panose="020B0604020202020204" pitchFamily="34" charset="0"/>
              <a:buChar char="•"/>
            </a:pPr>
            <a:r>
              <a:rPr lang="en-US" dirty="0"/>
              <a:t>Indicate the Incident Date</a:t>
            </a:r>
          </a:p>
          <a:p>
            <a:pPr lvl="2">
              <a:lnSpc>
                <a:spcPct val="120000"/>
              </a:lnSpc>
              <a:buSzPct val="80000"/>
              <a:buFont typeface="Arial" panose="020B0604020202020204" pitchFamily="34" charset="0"/>
              <a:buChar char="•"/>
            </a:pPr>
            <a:r>
              <a:rPr lang="en-US" dirty="0"/>
              <a:t>Indicate the time of the incident</a:t>
            </a:r>
          </a:p>
          <a:p>
            <a:pPr lvl="2">
              <a:lnSpc>
                <a:spcPct val="120000"/>
              </a:lnSpc>
              <a:buSzPct val="80000"/>
              <a:buFont typeface="Arial" panose="020B0604020202020204" pitchFamily="34" charset="0"/>
              <a:buChar char="•"/>
            </a:pPr>
            <a:r>
              <a:rPr lang="en-US" dirty="0"/>
              <a:t>Document the time of arrival if emergency personnel are contacted</a:t>
            </a:r>
          </a:p>
          <a:p>
            <a:endParaRPr lang="en-US" dirty="0"/>
          </a:p>
        </p:txBody>
      </p:sp>
    </p:spTree>
    <p:extLst>
      <p:ext uri="{BB962C8B-B14F-4D97-AF65-F5344CB8AC3E}">
        <p14:creationId xmlns:p14="http://schemas.microsoft.com/office/powerpoint/2010/main" val="15089938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734333" y="2632529"/>
            <a:ext cx="7772400" cy="2869520"/>
          </a:xfrm>
        </p:spPr>
        <p:txBody>
          <a:bodyPr/>
          <a:lstStyle/>
          <a:p>
            <a:pPr lvl="1">
              <a:lnSpc>
                <a:spcPct val="120000"/>
              </a:lnSpc>
              <a:buSzPct val="80000"/>
              <a:buFont typeface="Arial" panose="020B0604020202020204" pitchFamily="34" charset="0"/>
              <a:buChar char="•"/>
            </a:pPr>
            <a:r>
              <a:rPr lang="en-US" sz="1800" dirty="0"/>
              <a:t>Explain how the incident occurred</a:t>
            </a:r>
          </a:p>
          <a:p>
            <a:pPr lvl="2">
              <a:lnSpc>
                <a:spcPct val="120000"/>
              </a:lnSpc>
              <a:buSzPct val="80000"/>
              <a:buFont typeface="Arial" panose="020B0604020202020204" pitchFamily="34" charset="0"/>
              <a:buChar char="•"/>
            </a:pPr>
            <a:r>
              <a:rPr lang="en-US" sz="1800" dirty="0"/>
              <a:t>Describe the status of the person</a:t>
            </a:r>
          </a:p>
          <a:p>
            <a:pPr lvl="2">
              <a:lnSpc>
                <a:spcPct val="120000"/>
              </a:lnSpc>
              <a:buSzPct val="80000"/>
              <a:buFont typeface="Arial" panose="020B0604020202020204" pitchFamily="34" charset="0"/>
              <a:buChar char="•"/>
            </a:pPr>
            <a:r>
              <a:rPr lang="en-US" sz="1800" dirty="0"/>
              <a:t>Identify the conditions of the environment</a:t>
            </a:r>
          </a:p>
          <a:p>
            <a:pPr lvl="2">
              <a:lnSpc>
                <a:spcPct val="120000"/>
              </a:lnSpc>
              <a:buSzPct val="80000"/>
              <a:buFont typeface="Arial" panose="020B0604020202020204" pitchFamily="34" charset="0"/>
              <a:buChar char="•"/>
            </a:pPr>
            <a:r>
              <a:rPr lang="en-US" sz="1800" dirty="0"/>
              <a:t>Identify potential barriers that caused the incident</a:t>
            </a:r>
          </a:p>
          <a:p>
            <a:pPr lvl="2">
              <a:lnSpc>
                <a:spcPct val="120000"/>
              </a:lnSpc>
              <a:buSzPct val="80000"/>
              <a:buFont typeface="Arial" panose="020B0604020202020204" pitchFamily="34" charset="0"/>
              <a:buChar char="•"/>
            </a:pPr>
            <a:r>
              <a:rPr lang="en-US" sz="1800" dirty="0"/>
              <a:t>Describe how the situation was handled</a:t>
            </a:r>
          </a:p>
          <a:p>
            <a:endParaRPr lang="en-US" dirty="0"/>
          </a:p>
        </p:txBody>
      </p:sp>
      <p:sp>
        <p:nvSpPr>
          <p:cNvPr id="3" name="Title 2"/>
          <p:cNvSpPr>
            <a:spLocks noGrp="1"/>
          </p:cNvSpPr>
          <p:nvPr>
            <p:ph type="title"/>
          </p:nvPr>
        </p:nvSpPr>
        <p:spPr>
          <a:xfrm>
            <a:off x="371476" y="762000"/>
            <a:ext cx="6877050" cy="657225"/>
          </a:xfrm>
        </p:spPr>
        <p:txBody>
          <a:bodyPr/>
          <a:lstStyle/>
          <a:p>
            <a:r>
              <a:rPr lang="en-US" sz="3600" b="1" dirty="0"/>
              <a:t>Incident Report</a:t>
            </a:r>
          </a:p>
        </p:txBody>
      </p:sp>
      <p:sp>
        <p:nvSpPr>
          <p:cNvPr id="6" name="Subtitle 5"/>
          <p:cNvSpPr>
            <a:spLocks noGrp="1"/>
          </p:cNvSpPr>
          <p:nvPr>
            <p:ph type="subTitle" idx="13"/>
          </p:nvPr>
        </p:nvSpPr>
        <p:spPr>
          <a:xfrm>
            <a:off x="1191533" y="2057399"/>
            <a:ext cx="7315200" cy="894443"/>
          </a:xfrm>
        </p:spPr>
        <p:txBody>
          <a:bodyPr/>
          <a:lstStyle/>
          <a:p>
            <a:r>
              <a:rPr lang="en-US" b="1" cap="all" dirty="0">
                <a:solidFill>
                  <a:srgbClr val="C40033"/>
                </a:solidFill>
                <a:latin typeface="Gill Sans Std Light"/>
                <a:ea typeface="+mj-ea"/>
                <a:cs typeface="+mj-cs"/>
              </a:rPr>
              <a:t>How?</a:t>
            </a:r>
          </a:p>
        </p:txBody>
      </p:sp>
    </p:spTree>
    <p:extLst>
      <p:ext uri="{BB962C8B-B14F-4D97-AF65-F5344CB8AC3E}">
        <p14:creationId xmlns:p14="http://schemas.microsoft.com/office/powerpoint/2010/main" val="25201703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48180" y="1934029"/>
            <a:ext cx="7334250" cy="647700"/>
          </a:xfrm>
        </p:spPr>
        <p:txBody>
          <a:bodyPr/>
          <a:lstStyle/>
          <a:p>
            <a:r>
              <a:rPr lang="en-US" sz="3600" b="1" dirty="0" smtClean="0"/>
              <a:t>Let’s do an incident report together…</a:t>
            </a:r>
            <a:endParaRPr lang="en-US" sz="4000" dirty="0"/>
          </a:p>
        </p:txBody>
      </p:sp>
    </p:spTree>
    <p:extLst>
      <p:ext uri="{BB962C8B-B14F-4D97-AF65-F5344CB8AC3E}">
        <p14:creationId xmlns:p14="http://schemas.microsoft.com/office/powerpoint/2010/main" val="4993737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657225" y="1761217"/>
            <a:ext cx="7772400" cy="3944257"/>
          </a:xfrm>
        </p:spPr>
        <p:txBody>
          <a:bodyPr/>
          <a:lstStyle/>
          <a:p>
            <a:pPr marL="0" lvl="0" indent="0" defTabSz="914400">
              <a:lnSpc>
                <a:spcPct val="120000"/>
              </a:lnSpc>
              <a:spcBef>
                <a:spcPts val="1000"/>
              </a:spcBef>
              <a:buClr>
                <a:srgbClr val="B80E0F"/>
              </a:buClr>
              <a:buSzPct val="160000"/>
              <a:buNone/>
            </a:pPr>
            <a:r>
              <a:rPr lang="en-US" sz="2400" dirty="0"/>
              <a:t>Once the incident form is completed:</a:t>
            </a:r>
          </a:p>
          <a:p>
            <a:pPr lvl="1">
              <a:lnSpc>
                <a:spcPct val="120000"/>
              </a:lnSpc>
              <a:buSzPct val="80000"/>
              <a:buFont typeface="Arial" panose="020B0604020202020204" pitchFamily="34" charset="0"/>
              <a:buChar char="•"/>
            </a:pPr>
            <a:r>
              <a:rPr lang="en-US" sz="2400" dirty="0"/>
              <a:t>Ensure </a:t>
            </a:r>
            <a:r>
              <a:rPr lang="en-US" sz="2400" dirty="0" smtClean="0"/>
              <a:t>accuracy</a:t>
            </a:r>
            <a:endParaRPr lang="en-US" sz="2400" dirty="0"/>
          </a:p>
          <a:p>
            <a:pPr lvl="1">
              <a:lnSpc>
                <a:spcPct val="120000"/>
              </a:lnSpc>
              <a:buSzPct val="80000"/>
              <a:buFont typeface="Arial" panose="020B0604020202020204" pitchFamily="34" charset="0"/>
              <a:buChar char="•"/>
            </a:pPr>
            <a:r>
              <a:rPr lang="en-US" sz="2400" dirty="0"/>
              <a:t>Sign the document – </a:t>
            </a:r>
            <a:r>
              <a:rPr lang="en-US" sz="2400" dirty="0" smtClean="0"/>
              <a:t>electronic signatures are acceptable</a:t>
            </a:r>
            <a:endParaRPr lang="en-US" sz="2400" dirty="0"/>
          </a:p>
          <a:p>
            <a:pPr lvl="1">
              <a:lnSpc>
                <a:spcPct val="120000"/>
              </a:lnSpc>
              <a:buSzPct val="80000"/>
              <a:buFont typeface="Arial" panose="020B0604020202020204" pitchFamily="34" charset="0"/>
              <a:buChar char="•"/>
            </a:pPr>
            <a:r>
              <a:rPr lang="en-US" sz="2400" dirty="0"/>
              <a:t>Submit it to your supervisor or incident management coordinator for </a:t>
            </a:r>
            <a:r>
              <a:rPr lang="en-US" sz="2400" dirty="0" smtClean="0"/>
              <a:t>review and they </a:t>
            </a:r>
            <a:r>
              <a:rPr lang="en-US" sz="2400" dirty="0"/>
              <a:t>will determine the additional steps for submission and follow up </a:t>
            </a:r>
          </a:p>
          <a:p>
            <a:endParaRPr lang="en-US" dirty="0"/>
          </a:p>
        </p:txBody>
      </p:sp>
      <p:sp>
        <p:nvSpPr>
          <p:cNvPr id="3" name="Title 2"/>
          <p:cNvSpPr>
            <a:spLocks noGrp="1"/>
          </p:cNvSpPr>
          <p:nvPr>
            <p:ph type="title"/>
          </p:nvPr>
        </p:nvSpPr>
        <p:spPr>
          <a:xfrm>
            <a:off x="354239" y="762000"/>
            <a:ext cx="7610475" cy="752475"/>
          </a:xfrm>
        </p:spPr>
        <p:txBody>
          <a:bodyPr/>
          <a:lstStyle/>
          <a:p>
            <a:r>
              <a:rPr lang="en-US" sz="3600" b="1" dirty="0"/>
              <a:t>Submitting the report</a:t>
            </a:r>
          </a:p>
        </p:txBody>
      </p:sp>
    </p:spTree>
    <p:extLst>
      <p:ext uri="{BB962C8B-B14F-4D97-AF65-F5344CB8AC3E}">
        <p14:creationId xmlns:p14="http://schemas.microsoft.com/office/powerpoint/2010/main" val="1975177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628650" y="1447799"/>
            <a:ext cx="7315200" cy="5133976"/>
          </a:xfrm>
        </p:spPr>
        <p:txBody>
          <a:bodyPr/>
          <a:lstStyle/>
          <a:p>
            <a:pPr marL="285750" indent="-285750">
              <a:lnSpc>
                <a:spcPct val="120000"/>
              </a:lnSpc>
              <a:buClr>
                <a:srgbClr val="821C35"/>
              </a:buClr>
              <a:buSzPct val="80000"/>
              <a:buFont typeface="Arial" panose="020B0604020202020204" pitchFamily="34" charset="0"/>
              <a:buChar char="•"/>
            </a:pPr>
            <a:r>
              <a:rPr lang="en-US" sz="2400" dirty="0">
                <a:latin typeface="Gill Sans Std Light"/>
              </a:rPr>
              <a:t>Make sure the person is safe -- </a:t>
            </a:r>
            <a:r>
              <a:rPr lang="en-US" sz="2400" dirty="0" smtClean="0">
                <a:latin typeface="Gill Sans Std Light"/>
              </a:rPr>
              <a:t>(everyone’s </a:t>
            </a:r>
            <a:r>
              <a:rPr lang="en-US" sz="2400" dirty="0"/>
              <a:t>r</a:t>
            </a:r>
            <a:r>
              <a:rPr lang="en-US" sz="2400" dirty="0" smtClean="0">
                <a:latin typeface="Gill Sans Std Light"/>
              </a:rPr>
              <a:t>esponsibility</a:t>
            </a:r>
            <a:r>
              <a:rPr lang="en-US" sz="2400" dirty="0">
                <a:latin typeface="Gill Sans Std Light"/>
              </a:rPr>
              <a:t>)</a:t>
            </a:r>
          </a:p>
          <a:p>
            <a:pPr marL="285750" indent="-285750">
              <a:lnSpc>
                <a:spcPct val="120000"/>
              </a:lnSpc>
              <a:buClr>
                <a:srgbClr val="821C35"/>
              </a:buClr>
              <a:buSzPct val="80000"/>
              <a:buFont typeface="Arial" panose="020B0604020202020204" pitchFamily="34" charset="0"/>
              <a:buChar char="•"/>
            </a:pPr>
            <a:r>
              <a:rPr lang="en-US" sz="2400" dirty="0" smtClean="0">
                <a:latin typeface="Gill Sans Std Light"/>
              </a:rPr>
              <a:t>Make </a:t>
            </a:r>
            <a:r>
              <a:rPr lang="en-US" sz="2400" dirty="0">
                <a:latin typeface="Gill Sans Std Light"/>
              </a:rPr>
              <a:t>notifications immediately -- (incident reporter’s responsibility)</a:t>
            </a:r>
          </a:p>
          <a:p>
            <a:pPr marL="285750" indent="-285750">
              <a:lnSpc>
                <a:spcPct val="120000"/>
              </a:lnSpc>
              <a:buClr>
                <a:srgbClr val="821C35"/>
              </a:buClr>
              <a:buSzPct val="80000"/>
              <a:buFont typeface="Arial" panose="020B0604020202020204" pitchFamily="34" charset="0"/>
              <a:buChar char="•"/>
            </a:pPr>
            <a:r>
              <a:rPr lang="en-US" sz="2400" dirty="0">
                <a:latin typeface="Gill Sans Std Light"/>
              </a:rPr>
              <a:t>Complete the </a:t>
            </a:r>
            <a:r>
              <a:rPr lang="en-US" sz="2400" dirty="0" smtClean="0">
                <a:latin typeface="Gill Sans Std Light"/>
              </a:rPr>
              <a:t>incident </a:t>
            </a:r>
            <a:r>
              <a:rPr lang="en-US" sz="2400" dirty="0">
                <a:latin typeface="Gill Sans Std Light"/>
              </a:rPr>
              <a:t>report immediately -- (incident reporter’s responsibility)</a:t>
            </a:r>
          </a:p>
          <a:p>
            <a:pPr marL="685800" lvl="1" indent="-228600">
              <a:lnSpc>
                <a:spcPct val="120000"/>
              </a:lnSpc>
              <a:buClr>
                <a:srgbClr val="821C35"/>
              </a:buClr>
              <a:buSzPct val="80000"/>
              <a:buFont typeface="Arial" panose="020B0604020202020204" pitchFamily="34" charset="0"/>
              <a:buChar char="•"/>
            </a:pPr>
            <a:r>
              <a:rPr lang="en-US" sz="2400" dirty="0">
                <a:latin typeface="Gill Sans Std Light"/>
              </a:rPr>
              <a:t>The </a:t>
            </a:r>
            <a:r>
              <a:rPr lang="en-US" sz="2400" dirty="0" smtClean="0">
                <a:latin typeface="Gill Sans Std Light"/>
              </a:rPr>
              <a:t>internal </a:t>
            </a:r>
            <a:r>
              <a:rPr lang="en-US" sz="2400" dirty="0">
                <a:latin typeface="Gill Sans Std Light"/>
              </a:rPr>
              <a:t>incident report is needed to complete an incident report in </a:t>
            </a:r>
            <a:r>
              <a:rPr lang="en-US" sz="2400" dirty="0" smtClean="0">
                <a:latin typeface="Gill Sans Std Light"/>
              </a:rPr>
              <a:t>MCIS (DDS’s database)</a:t>
            </a:r>
            <a:endParaRPr lang="en-US" sz="2400" dirty="0">
              <a:latin typeface="Gill Sans Std Light"/>
            </a:endParaRPr>
          </a:p>
          <a:p>
            <a:pPr marL="285750" indent="-285750">
              <a:lnSpc>
                <a:spcPct val="120000"/>
              </a:lnSpc>
              <a:buClr>
                <a:srgbClr val="821C35"/>
              </a:buClr>
              <a:buSzPct val="80000"/>
              <a:buFont typeface="Arial" panose="020B0604020202020204" pitchFamily="34" charset="0"/>
              <a:buChar char="•"/>
            </a:pPr>
            <a:r>
              <a:rPr lang="en-US" sz="2400" dirty="0" smtClean="0">
                <a:latin typeface="Gill Sans Std Light"/>
              </a:rPr>
              <a:t>Cooperate with investigators </a:t>
            </a:r>
            <a:r>
              <a:rPr lang="en-US" sz="2400" dirty="0">
                <a:latin typeface="Gill Sans Std Light"/>
              </a:rPr>
              <a:t>to aid in timely </a:t>
            </a:r>
            <a:r>
              <a:rPr lang="en-US" sz="2400" dirty="0" smtClean="0"/>
              <a:t>investigations</a:t>
            </a:r>
            <a:r>
              <a:rPr lang="en-US" sz="2400" dirty="0" smtClean="0">
                <a:latin typeface="Gill Sans Std Light"/>
              </a:rPr>
              <a:t> (everyone’s </a:t>
            </a:r>
            <a:r>
              <a:rPr lang="en-US" sz="2400" dirty="0"/>
              <a:t>r</a:t>
            </a:r>
            <a:r>
              <a:rPr lang="en-US" sz="2400" dirty="0" smtClean="0">
                <a:latin typeface="Gill Sans Std Light"/>
              </a:rPr>
              <a:t>esponsibility</a:t>
            </a:r>
            <a:r>
              <a:rPr lang="en-US" sz="2400" dirty="0">
                <a:latin typeface="Gill Sans Std Light"/>
              </a:rPr>
              <a:t>)</a:t>
            </a:r>
          </a:p>
          <a:p>
            <a:endParaRPr lang="en-US" dirty="0"/>
          </a:p>
        </p:txBody>
      </p:sp>
      <p:sp>
        <p:nvSpPr>
          <p:cNvPr id="3" name="Title 2"/>
          <p:cNvSpPr>
            <a:spLocks noGrp="1"/>
          </p:cNvSpPr>
          <p:nvPr>
            <p:ph type="title"/>
          </p:nvPr>
        </p:nvSpPr>
        <p:spPr>
          <a:xfrm>
            <a:off x="304800" y="762000"/>
            <a:ext cx="7639050" cy="609600"/>
          </a:xfrm>
        </p:spPr>
        <p:txBody>
          <a:bodyPr/>
          <a:lstStyle/>
          <a:p>
            <a:r>
              <a:rPr lang="en-US" sz="3600" b="1" dirty="0"/>
              <a:t>Let’s review - Process of Reporting</a:t>
            </a:r>
          </a:p>
        </p:txBody>
      </p:sp>
    </p:spTree>
    <p:extLst>
      <p:ext uri="{BB962C8B-B14F-4D97-AF65-F5344CB8AC3E}">
        <p14:creationId xmlns:p14="http://schemas.microsoft.com/office/powerpoint/2010/main" val="20114805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57225" y="1768715"/>
            <a:ext cx="7772400" cy="4687207"/>
          </a:xfrm>
        </p:spPr>
        <p:txBody>
          <a:bodyPr/>
          <a:lstStyle/>
          <a:p>
            <a:pPr marL="285750" lvl="0" indent="-285750">
              <a:lnSpc>
                <a:spcPct val="120000"/>
              </a:lnSpc>
              <a:buSzPct val="80000"/>
              <a:buFont typeface="Arial" panose="020B0604020202020204" pitchFamily="34" charset="0"/>
              <a:buChar char="•"/>
            </a:pPr>
            <a:r>
              <a:rPr lang="en-US" sz="2000" dirty="0" smtClean="0">
                <a:cs typeface="Gill Sans Std Light"/>
              </a:rPr>
              <a:t>Everyone </a:t>
            </a:r>
            <a:r>
              <a:rPr lang="en-US" sz="2000" dirty="0">
                <a:cs typeface="Gill Sans Std Light"/>
              </a:rPr>
              <a:t>is expected to comply with the investigative process </a:t>
            </a:r>
            <a:r>
              <a:rPr lang="en-US" sz="2000" dirty="0" smtClean="0">
                <a:cs typeface="Gill Sans Std Light"/>
              </a:rPr>
              <a:t>in order to ensure health and safety</a:t>
            </a:r>
            <a:endParaRPr lang="en-US" sz="2000" dirty="0">
              <a:cs typeface="Gill Sans Std Light"/>
            </a:endParaRPr>
          </a:p>
          <a:p>
            <a:pPr marL="285750" lvl="0" indent="-285750">
              <a:lnSpc>
                <a:spcPct val="120000"/>
              </a:lnSpc>
              <a:buSzPct val="80000"/>
              <a:buFont typeface="Arial" panose="020B0604020202020204" pitchFamily="34" charset="0"/>
              <a:buChar char="•"/>
            </a:pPr>
            <a:r>
              <a:rPr lang="en-US" sz="2000" dirty="0" smtClean="0">
                <a:cs typeface="Gill Sans Std Light"/>
              </a:rPr>
              <a:t>If interviewed by an investigator, you </a:t>
            </a:r>
            <a:r>
              <a:rPr lang="en-US" sz="2000" dirty="0">
                <a:cs typeface="Gill Sans Std Light"/>
              </a:rPr>
              <a:t>are expected to tell the truth and only what you know firsthand</a:t>
            </a:r>
          </a:p>
          <a:p>
            <a:pPr marL="285750" lvl="0" indent="-285750">
              <a:lnSpc>
                <a:spcPct val="120000"/>
              </a:lnSpc>
              <a:buSzPct val="80000"/>
              <a:buFont typeface="Arial" panose="020B0604020202020204" pitchFamily="34" charset="0"/>
              <a:buChar char="•"/>
            </a:pPr>
            <a:r>
              <a:rPr lang="en-US" sz="2000" dirty="0">
                <a:cs typeface="Gill Sans Std Light"/>
              </a:rPr>
              <a:t>For allegations of abuse, </a:t>
            </a:r>
            <a:r>
              <a:rPr lang="en-US" sz="2000" dirty="0" smtClean="0">
                <a:cs typeface="Gill Sans Std Light"/>
              </a:rPr>
              <a:t>neglect, and exploitation </a:t>
            </a:r>
            <a:r>
              <a:rPr lang="en-US" sz="2000" dirty="0">
                <a:cs typeface="Gill Sans Std Light"/>
              </a:rPr>
              <a:t>the </a:t>
            </a:r>
            <a:r>
              <a:rPr lang="en-US" sz="2000" dirty="0" smtClean="0">
                <a:cs typeface="Gill Sans Std Light"/>
              </a:rPr>
              <a:t>staff involved (if applicable) must </a:t>
            </a:r>
            <a:r>
              <a:rPr lang="en-US" sz="2000" dirty="0">
                <a:cs typeface="Gill Sans Std Light"/>
              </a:rPr>
              <a:t>be removed from contact with people </a:t>
            </a:r>
            <a:r>
              <a:rPr lang="en-US" sz="2000" dirty="0" smtClean="0">
                <a:cs typeface="Gill Sans Std Light"/>
              </a:rPr>
              <a:t>supported</a:t>
            </a:r>
            <a:endParaRPr lang="en-US" sz="2000" dirty="0">
              <a:cs typeface="Gill Sans Std Light"/>
            </a:endParaRPr>
          </a:p>
        </p:txBody>
      </p:sp>
      <p:sp>
        <p:nvSpPr>
          <p:cNvPr id="3" name="Title 2"/>
          <p:cNvSpPr>
            <a:spLocks noGrp="1"/>
          </p:cNvSpPr>
          <p:nvPr>
            <p:ph type="title"/>
          </p:nvPr>
        </p:nvSpPr>
        <p:spPr>
          <a:xfrm>
            <a:off x="285750" y="762000"/>
            <a:ext cx="7505700" cy="619125"/>
          </a:xfrm>
        </p:spPr>
        <p:txBody>
          <a:bodyPr/>
          <a:lstStyle/>
          <a:p>
            <a:r>
              <a:rPr lang="en-US" sz="3600" b="1" dirty="0" smtClean="0"/>
              <a:t>Investigation </a:t>
            </a:r>
            <a:r>
              <a:rPr lang="en-US" sz="3600" b="1" dirty="0"/>
              <a:t>Expectations</a:t>
            </a:r>
          </a:p>
        </p:txBody>
      </p:sp>
    </p:spTree>
    <p:extLst>
      <p:ext uri="{BB962C8B-B14F-4D97-AF65-F5344CB8AC3E}">
        <p14:creationId xmlns:p14="http://schemas.microsoft.com/office/powerpoint/2010/main" val="1237521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half" idx="2"/>
          </p:nvPr>
        </p:nvSpPr>
        <p:spPr>
          <a:xfrm>
            <a:off x="314325" y="2085974"/>
            <a:ext cx="8515349" cy="4124326"/>
          </a:xfrm>
        </p:spPr>
        <p:txBody>
          <a:bodyPr/>
          <a:lstStyle/>
          <a:p>
            <a:pPr marL="742950" lvl="1" indent="-285750">
              <a:buClr>
                <a:srgbClr val="821C35"/>
              </a:buClr>
              <a:buSzPct val="80000"/>
              <a:buFont typeface="Arial" panose="020B0604020202020204" pitchFamily="34" charset="0"/>
              <a:buChar char="•"/>
            </a:pPr>
            <a:r>
              <a:rPr lang="en-US" sz="3200" dirty="0">
                <a:latin typeface="Gill Sans Std Light"/>
              </a:rPr>
              <a:t>Recognize what is considered an “incident”</a:t>
            </a:r>
          </a:p>
          <a:p>
            <a:pPr marL="742950" lvl="1" indent="-285750">
              <a:buClr>
                <a:srgbClr val="821C35"/>
              </a:buClr>
              <a:buSzPct val="80000"/>
              <a:buFont typeface="Arial" panose="020B0604020202020204" pitchFamily="34" charset="0"/>
              <a:buChar char="•"/>
            </a:pPr>
            <a:r>
              <a:rPr lang="en-US" sz="3200" dirty="0">
                <a:latin typeface="Gill Sans Std Light"/>
              </a:rPr>
              <a:t>Learn proper incident reporting procedures</a:t>
            </a:r>
          </a:p>
          <a:p>
            <a:pPr marL="742950" lvl="1" indent="-285750">
              <a:buClr>
                <a:srgbClr val="821C35"/>
              </a:buClr>
              <a:buSzPct val="80000"/>
              <a:buFont typeface="Arial" panose="020B0604020202020204" pitchFamily="34" charset="0"/>
              <a:buChar char="•"/>
            </a:pPr>
            <a:r>
              <a:rPr lang="en-US" sz="3200" dirty="0">
                <a:latin typeface="Gill Sans Std Light"/>
              </a:rPr>
              <a:t>Understand mandatory reporting requirements</a:t>
            </a:r>
          </a:p>
          <a:p>
            <a:pPr lvl="1">
              <a:buClr>
                <a:srgbClr val="821C35"/>
              </a:buClr>
            </a:pPr>
            <a:endParaRPr lang="en-US" sz="2000" dirty="0">
              <a:latin typeface="Gill Sans Std Light"/>
            </a:endParaRPr>
          </a:p>
        </p:txBody>
      </p:sp>
      <p:sp>
        <p:nvSpPr>
          <p:cNvPr id="81" name="Title 80"/>
          <p:cNvSpPr>
            <a:spLocks noGrp="1"/>
          </p:cNvSpPr>
          <p:nvPr>
            <p:ph type="title"/>
          </p:nvPr>
        </p:nvSpPr>
        <p:spPr>
          <a:xfrm>
            <a:off x="523876" y="762000"/>
            <a:ext cx="7315200" cy="819150"/>
          </a:xfrm>
        </p:spPr>
        <p:txBody>
          <a:bodyPr/>
          <a:lstStyle/>
          <a:p>
            <a:pPr>
              <a:lnSpc>
                <a:spcPts val="3000"/>
              </a:lnSpc>
            </a:pPr>
            <a:r>
              <a:rPr lang="en-US" b="1" dirty="0" smtClean="0"/>
              <a:t/>
            </a:r>
            <a:br>
              <a:rPr lang="en-US" b="1" dirty="0" smtClean="0"/>
            </a:br>
            <a:r>
              <a:rPr lang="en-US" sz="3600" b="1" dirty="0" smtClean="0"/>
              <a:t>Learning </a:t>
            </a:r>
            <a:r>
              <a:rPr lang="en-US" sz="3600" b="1" dirty="0"/>
              <a:t>Objectives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0915" y="651782"/>
            <a:ext cx="6553200" cy="638175"/>
          </a:xfrm>
        </p:spPr>
        <p:txBody>
          <a:bodyPr/>
          <a:lstStyle/>
          <a:p>
            <a:r>
              <a:rPr lang="en-US" sz="3600" b="1" dirty="0"/>
              <a:t>Everyone has incidents</a:t>
            </a:r>
            <a:r>
              <a:rPr lang="en-US" sz="3600" b="1" dirty="0" smtClean="0"/>
              <a:t>!</a:t>
            </a:r>
            <a:endParaRPr lang="en-US" sz="3600" b="1" dirty="0"/>
          </a:p>
        </p:txBody>
      </p:sp>
      <p:sp>
        <p:nvSpPr>
          <p:cNvPr id="6" name="Content Placeholder 5"/>
          <p:cNvSpPr>
            <a:spLocks noGrp="1"/>
          </p:cNvSpPr>
          <p:nvPr>
            <p:ph idx="1"/>
          </p:nvPr>
        </p:nvSpPr>
        <p:spPr>
          <a:xfrm>
            <a:off x="914400" y="3256643"/>
            <a:ext cx="4019909" cy="884036"/>
          </a:xfrm>
        </p:spPr>
        <p:txBody>
          <a:bodyPr/>
          <a:lstStyle/>
          <a:p>
            <a:r>
              <a:rPr lang="en-US" dirty="0" smtClean="0">
                <a:hlinkClick r:id="rId3"/>
              </a:rPr>
              <a:t>Incidents Happen</a:t>
            </a:r>
            <a:endParaRPr lang="en-US" dirty="0"/>
          </a:p>
        </p:txBody>
      </p:sp>
    </p:spTree>
    <p:extLst>
      <p:ext uri="{BB962C8B-B14F-4D97-AF65-F5344CB8AC3E}">
        <p14:creationId xmlns:p14="http://schemas.microsoft.com/office/powerpoint/2010/main" val="32778301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1132115" y="2741840"/>
            <a:ext cx="6553200" cy="638175"/>
          </a:xfrm>
        </p:spPr>
        <p:txBody>
          <a:bodyPr/>
          <a:lstStyle/>
          <a:p>
            <a:pPr algn="ctr"/>
            <a:r>
              <a:rPr lang="en-US" sz="3600" b="1" dirty="0" smtClean="0"/>
              <a:t>Questions???</a:t>
            </a:r>
            <a:endParaRPr lang="en-US" sz="3600" b="1" dirty="0"/>
          </a:p>
        </p:txBody>
      </p:sp>
    </p:spTree>
    <p:extLst>
      <p:ext uri="{BB962C8B-B14F-4D97-AF65-F5344CB8AC3E}">
        <p14:creationId xmlns:p14="http://schemas.microsoft.com/office/powerpoint/2010/main" val="41643061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9125" y="1789793"/>
            <a:ext cx="7772400" cy="3325132"/>
          </a:xfrm>
        </p:spPr>
        <p:txBody>
          <a:bodyPr/>
          <a:lstStyle/>
          <a:p>
            <a:pPr lvl="1">
              <a:lnSpc>
                <a:spcPct val="120000"/>
              </a:lnSpc>
              <a:buSzPct val="80000"/>
              <a:buFont typeface="Arial" panose="020B0604020202020204" pitchFamily="34" charset="0"/>
              <a:buChar char="•"/>
            </a:pPr>
            <a:r>
              <a:rPr lang="en-US" sz="2400" dirty="0"/>
              <a:t>An </a:t>
            </a:r>
            <a:r>
              <a:rPr lang="en-US" sz="2400" dirty="0" smtClean="0"/>
              <a:t>incident is something that harms or has the potential to harm someone.</a:t>
            </a:r>
            <a:endParaRPr lang="en-US" sz="2400" dirty="0"/>
          </a:p>
          <a:p>
            <a:pPr lvl="1">
              <a:lnSpc>
                <a:spcPct val="120000"/>
              </a:lnSpc>
              <a:buSzPct val="80000"/>
              <a:buFont typeface="Arial" panose="020B0604020202020204" pitchFamily="34" charset="0"/>
              <a:buChar char="•"/>
            </a:pPr>
            <a:r>
              <a:rPr lang="en-US" sz="2400" dirty="0"/>
              <a:t>If we see any situation that seems questionable, and it is a risk to the person’s health, safety, rights and dignity we are obligated  and it is mandatory  to report the situation; even if you were not directly involved</a:t>
            </a:r>
          </a:p>
          <a:p>
            <a:endParaRPr lang="en-US" dirty="0"/>
          </a:p>
        </p:txBody>
      </p:sp>
      <p:sp>
        <p:nvSpPr>
          <p:cNvPr id="15" name="Title 14"/>
          <p:cNvSpPr>
            <a:spLocks noGrp="1"/>
          </p:cNvSpPr>
          <p:nvPr>
            <p:ph type="title"/>
          </p:nvPr>
        </p:nvSpPr>
        <p:spPr/>
        <p:txBody>
          <a:bodyPr/>
          <a:lstStyle/>
          <a:p>
            <a:pPr>
              <a:lnSpc>
                <a:spcPts val="3000"/>
              </a:lnSpc>
            </a:pPr>
            <a:r>
              <a:rPr lang="en-US" b="1" dirty="0" smtClean="0"/>
              <a:t/>
            </a:r>
            <a:br>
              <a:rPr lang="en-US" b="1" dirty="0" smtClean="0"/>
            </a:br>
            <a:r>
              <a:rPr lang="en-US" sz="3600" b="1" dirty="0"/>
              <a:t>What is an “incident”?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title"/>
          </p:nvPr>
        </p:nvSpPr>
        <p:spPr>
          <a:xfrm>
            <a:off x="219075" y="885824"/>
            <a:ext cx="7734301" cy="1038225"/>
          </a:xfrm>
        </p:spPr>
        <p:txBody>
          <a:bodyPr/>
          <a:lstStyle/>
          <a:p>
            <a:pPr>
              <a:lnSpc>
                <a:spcPts val="3000"/>
              </a:lnSpc>
            </a:pPr>
            <a:r>
              <a:rPr lang="en-US" sz="3600" b="1" dirty="0"/>
              <a:t/>
            </a:r>
            <a:br>
              <a:rPr lang="en-US" sz="3600" b="1" dirty="0"/>
            </a:br>
            <a:r>
              <a:rPr lang="en-US" sz="3600" b="1" dirty="0"/>
              <a:t>Reportable Incidents (RIs)</a:t>
            </a:r>
          </a:p>
        </p:txBody>
      </p:sp>
      <p:sp>
        <p:nvSpPr>
          <p:cNvPr id="22" name="Content Placeholder 21"/>
          <p:cNvSpPr>
            <a:spLocks noGrp="1"/>
          </p:cNvSpPr>
          <p:nvPr>
            <p:ph type="subTitle" idx="1"/>
          </p:nvPr>
        </p:nvSpPr>
        <p:spPr>
          <a:xfrm>
            <a:off x="638176" y="1924049"/>
            <a:ext cx="7315200" cy="4619625"/>
          </a:xfrm>
        </p:spPr>
        <p:txBody>
          <a:bodyPr/>
          <a:lstStyle/>
          <a:p>
            <a:pPr lvl="1" algn="l">
              <a:lnSpc>
                <a:spcPct val="120000"/>
              </a:lnSpc>
              <a:buClr>
                <a:srgbClr val="821C35"/>
              </a:buClr>
              <a:buSzPct val="80000"/>
            </a:pPr>
            <a:r>
              <a:rPr lang="en-US" sz="1800" dirty="0">
                <a:solidFill>
                  <a:schemeClr val="tx1"/>
                </a:solidFill>
                <a:latin typeface="Gill Sans Std Light"/>
              </a:rPr>
              <a:t>Reportable Incidents are events or a situation involving the people we support that requires a review and internal </a:t>
            </a:r>
            <a:r>
              <a:rPr lang="en-US" sz="1800" dirty="0" smtClean="0">
                <a:solidFill>
                  <a:schemeClr val="tx1"/>
                </a:solidFill>
                <a:latin typeface="Gill Sans Std Light"/>
              </a:rPr>
              <a:t>investigation by the provider. </a:t>
            </a:r>
            <a:r>
              <a:rPr lang="en-US" sz="1800" dirty="0">
                <a:solidFill>
                  <a:schemeClr val="tx1"/>
                </a:solidFill>
                <a:latin typeface="Gill Sans Std Light"/>
              </a:rPr>
              <a:t>Some examples</a:t>
            </a:r>
          </a:p>
          <a:p>
            <a:pPr marL="1200150" lvl="2" indent="-285750" algn="l">
              <a:lnSpc>
                <a:spcPct val="120000"/>
              </a:lnSpc>
              <a:buClr>
                <a:srgbClr val="821C35"/>
              </a:buClr>
              <a:buSzPct val="80000"/>
              <a:buFont typeface="Arial" panose="020B0604020202020204" pitchFamily="34" charset="0"/>
              <a:buChar char="•"/>
            </a:pPr>
            <a:r>
              <a:rPr lang="en-US" sz="1600" dirty="0">
                <a:solidFill>
                  <a:schemeClr val="tx1"/>
                </a:solidFill>
                <a:latin typeface="Gill Sans Std Light"/>
              </a:rPr>
              <a:t>Emergency Relocation</a:t>
            </a:r>
          </a:p>
          <a:p>
            <a:pPr marL="1200150" lvl="2" indent="-285750" algn="l">
              <a:lnSpc>
                <a:spcPct val="120000"/>
              </a:lnSpc>
              <a:buClr>
                <a:srgbClr val="821C35"/>
              </a:buClr>
              <a:buSzPct val="80000"/>
              <a:buFont typeface="Arial" panose="020B0604020202020204" pitchFamily="34" charset="0"/>
              <a:buChar char="•"/>
            </a:pPr>
            <a:r>
              <a:rPr lang="en-US" sz="1600" dirty="0">
                <a:solidFill>
                  <a:schemeClr val="tx1"/>
                </a:solidFill>
                <a:latin typeface="Gill Sans Std Light"/>
              </a:rPr>
              <a:t>Emergency Room or Urgent Care Visit</a:t>
            </a:r>
          </a:p>
          <a:p>
            <a:pPr marL="1200150" lvl="2" indent="-285750" algn="l">
              <a:lnSpc>
                <a:spcPct val="120000"/>
              </a:lnSpc>
              <a:buClr>
                <a:srgbClr val="821C35"/>
              </a:buClr>
              <a:buSzPct val="80000"/>
              <a:buFont typeface="Arial" panose="020B0604020202020204" pitchFamily="34" charset="0"/>
              <a:buChar char="•"/>
            </a:pPr>
            <a:r>
              <a:rPr lang="en-US" sz="1600" dirty="0">
                <a:solidFill>
                  <a:schemeClr val="tx1"/>
                </a:solidFill>
                <a:latin typeface="Gill Sans Std Light"/>
              </a:rPr>
              <a:t>Incidents involving the police</a:t>
            </a:r>
          </a:p>
          <a:p>
            <a:pPr marL="1200150" lvl="2" indent="-285750" algn="l">
              <a:lnSpc>
                <a:spcPct val="120000"/>
              </a:lnSpc>
              <a:buClr>
                <a:srgbClr val="821C35"/>
              </a:buClr>
              <a:buSzPct val="80000"/>
              <a:buFont typeface="Arial" panose="020B0604020202020204" pitchFamily="34" charset="0"/>
              <a:buChar char="•"/>
            </a:pPr>
            <a:r>
              <a:rPr lang="en-US" sz="1600" dirty="0">
                <a:solidFill>
                  <a:schemeClr val="tx1"/>
                </a:solidFill>
                <a:latin typeface="Gill Sans Std Light"/>
              </a:rPr>
              <a:t>Medication Error (missed dose, incorrect dose, wrong administration time)</a:t>
            </a:r>
          </a:p>
          <a:p>
            <a:pPr marL="1200150" lvl="2" indent="-285750" algn="l">
              <a:lnSpc>
                <a:spcPct val="120000"/>
              </a:lnSpc>
              <a:buClr>
                <a:srgbClr val="821C35"/>
              </a:buClr>
              <a:buSzPct val="80000"/>
              <a:buFont typeface="Arial" panose="020B0604020202020204" pitchFamily="34" charset="0"/>
              <a:buChar char="•"/>
            </a:pPr>
            <a:r>
              <a:rPr lang="en-US" sz="1600" dirty="0">
                <a:solidFill>
                  <a:schemeClr val="tx1"/>
                </a:solidFill>
                <a:latin typeface="Gill Sans Std Light"/>
              </a:rPr>
              <a:t>Physical injury, whether of known (witnessed) or unknown origin (discovered)</a:t>
            </a:r>
          </a:p>
          <a:p>
            <a:pPr marL="1200150" lvl="2" indent="-285750" algn="l">
              <a:lnSpc>
                <a:spcPct val="120000"/>
              </a:lnSpc>
              <a:buClr>
                <a:srgbClr val="821C35"/>
              </a:buClr>
              <a:buSzPct val="80000"/>
              <a:buFont typeface="Arial" panose="020B0604020202020204" pitchFamily="34" charset="0"/>
              <a:buChar char="•"/>
            </a:pPr>
            <a:r>
              <a:rPr lang="en-US" sz="1600" dirty="0">
                <a:solidFill>
                  <a:schemeClr val="tx1"/>
                </a:solidFill>
                <a:latin typeface="Gill Sans Std Light"/>
              </a:rPr>
              <a:t>Property Destruction</a:t>
            </a:r>
          </a:p>
          <a:p>
            <a:pPr marL="1200150" lvl="2" indent="-285750" algn="l">
              <a:lnSpc>
                <a:spcPct val="120000"/>
              </a:lnSpc>
              <a:buClr>
                <a:srgbClr val="821C35"/>
              </a:buClr>
              <a:buSzPct val="80000"/>
              <a:buFont typeface="Arial" panose="020B0604020202020204" pitchFamily="34" charset="0"/>
              <a:buChar char="•"/>
            </a:pPr>
            <a:r>
              <a:rPr lang="en-US" sz="1600" dirty="0">
                <a:solidFill>
                  <a:schemeClr val="tx1"/>
                </a:solidFill>
                <a:latin typeface="Gill Sans Std Light"/>
              </a:rPr>
              <a:t>Suicide Threat – that is addressed in a behavioral support plan</a:t>
            </a:r>
          </a:p>
          <a:p>
            <a:pPr marL="1200150" lvl="2" indent="-285750" algn="l">
              <a:lnSpc>
                <a:spcPct val="120000"/>
              </a:lnSpc>
              <a:buClr>
                <a:srgbClr val="821C35"/>
              </a:buClr>
              <a:buSzPct val="80000"/>
              <a:buFont typeface="Arial" panose="020B0604020202020204" pitchFamily="34" charset="0"/>
              <a:buChar char="•"/>
            </a:pPr>
            <a:r>
              <a:rPr lang="en-US" sz="1600" dirty="0">
                <a:solidFill>
                  <a:schemeClr val="tx1"/>
                </a:solidFill>
                <a:latin typeface="Gill Sans Std Light"/>
              </a:rPr>
              <a:t>Vehicle Accident without injury</a:t>
            </a:r>
          </a:p>
          <a:p>
            <a:pPr marL="1200150" lvl="2" indent="-285750" algn="l">
              <a:lnSpc>
                <a:spcPct val="120000"/>
              </a:lnSpc>
              <a:buClr>
                <a:srgbClr val="821C35"/>
              </a:buClr>
              <a:buSzPct val="80000"/>
              <a:buFont typeface="Arial" panose="020B0604020202020204" pitchFamily="34" charset="0"/>
              <a:buChar char="•"/>
            </a:pPr>
            <a:r>
              <a:rPr lang="en-US" sz="1600" dirty="0">
                <a:solidFill>
                  <a:schemeClr val="tx1"/>
                </a:solidFill>
                <a:latin typeface="Gill Sans Std Light"/>
              </a:rPr>
              <a:t>Other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Placeholder 22"/>
          <p:cNvSpPr>
            <a:spLocks noGrp="1"/>
          </p:cNvSpPr>
          <p:nvPr>
            <p:ph type="body" sz="half" idx="2"/>
          </p:nvPr>
        </p:nvSpPr>
        <p:spPr>
          <a:xfrm>
            <a:off x="561976" y="1638300"/>
            <a:ext cx="7315200" cy="4448175"/>
          </a:xfrm>
        </p:spPr>
        <p:txBody>
          <a:bodyPr/>
          <a:lstStyle/>
          <a:p>
            <a:pPr lvl="1">
              <a:lnSpc>
                <a:spcPct val="120000"/>
              </a:lnSpc>
              <a:buClr>
                <a:srgbClr val="821C35"/>
              </a:buClr>
              <a:buSzPct val="80000"/>
            </a:pPr>
            <a:r>
              <a:rPr lang="en-US" sz="1800" dirty="0">
                <a:latin typeface="Gill Sans Std Light"/>
              </a:rPr>
              <a:t>Serious Reportable Incidents are RIs that due to significance, severity, or repeated instance within a period of time, requires immediate response and notification to DDS/DDA and possibly DOH.</a:t>
            </a:r>
          </a:p>
          <a:p>
            <a:pPr marL="1200150" lvl="2" indent="-285750">
              <a:lnSpc>
                <a:spcPct val="120000"/>
              </a:lnSpc>
              <a:buClr>
                <a:srgbClr val="821C35"/>
              </a:buClr>
              <a:buSzPct val="80000"/>
              <a:buFont typeface="Arial" panose="020B0604020202020204" pitchFamily="34" charset="0"/>
              <a:buChar char="•"/>
            </a:pPr>
            <a:r>
              <a:rPr lang="en-US" sz="1600" dirty="0" smtClean="0">
                <a:latin typeface="Gill Sans Std Light"/>
              </a:rPr>
              <a:t>Allegations of Abuse/neglect</a:t>
            </a:r>
          </a:p>
          <a:p>
            <a:pPr marL="1200150" lvl="2" indent="-285750">
              <a:lnSpc>
                <a:spcPct val="120000"/>
              </a:lnSpc>
              <a:buClr>
                <a:srgbClr val="821C35"/>
              </a:buClr>
              <a:buSzPct val="80000"/>
              <a:buFont typeface="Arial" panose="020B0604020202020204" pitchFamily="34" charset="0"/>
              <a:buChar char="•"/>
            </a:pPr>
            <a:r>
              <a:rPr lang="en-US" sz="1600" dirty="0" smtClean="0">
                <a:latin typeface="Gill Sans Std Light"/>
              </a:rPr>
              <a:t>Death</a:t>
            </a:r>
          </a:p>
          <a:p>
            <a:pPr marL="1200150" lvl="2" indent="-285750">
              <a:lnSpc>
                <a:spcPct val="120000"/>
              </a:lnSpc>
              <a:buClr>
                <a:srgbClr val="821C35"/>
              </a:buClr>
              <a:buSzPct val="80000"/>
              <a:buFont typeface="Arial" panose="020B0604020202020204" pitchFamily="34" charset="0"/>
              <a:buChar char="•"/>
            </a:pPr>
            <a:r>
              <a:rPr lang="en-US" sz="1600" dirty="0" smtClean="0">
                <a:latin typeface="Gill Sans Std Light"/>
              </a:rPr>
              <a:t>Exploitation</a:t>
            </a:r>
          </a:p>
          <a:p>
            <a:pPr marL="1200150" lvl="2" indent="-285750">
              <a:lnSpc>
                <a:spcPct val="120000"/>
              </a:lnSpc>
              <a:buClr>
                <a:srgbClr val="821C35"/>
              </a:buClr>
              <a:buSzPct val="80000"/>
              <a:buFont typeface="Arial" panose="020B0604020202020204" pitchFamily="34" charset="0"/>
              <a:buChar char="•"/>
            </a:pPr>
            <a:r>
              <a:rPr lang="en-US" sz="1600" dirty="0" smtClean="0">
                <a:latin typeface="Gill Sans Std Light"/>
              </a:rPr>
              <a:t>Missing Person</a:t>
            </a:r>
          </a:p>
          <a:p>
            <a:pPr marL="1200150" lvl="2" indent="-285750">
              <a:lnSpc>
                <a:spcPct val="120000"/>
              </a:lnSpc>
              <a:buClr>
                <a:srgbClr val="821C35"/>
              </a:buClr>
              <a:buSzPct val="80000"/>
              <a:buFont typeface="Arial" panose="020B0604020202020204" pitchFamily="34" charset="0"/>
              <a:buChar char="•"/>
            </a:pPr>
            <a:r>
              <a:rPr lang="en-US" sz="1600" dirty="0" smtClean="0">
                <a:latin typeface="Gill Sans Std Light"/>
              </a:rPr>
              <a:t>Serious Medication Error</a:t>
            </a:r>
          </a:p>
          <a:p>
            <a:pPr marL="1200150" lvl="2" indent="-285750">
              <a:lnSpc>
                <a:spcPct val="120000"/>
              </a:lnSpc>
              <a:buClr>
                <a:srgbClr val="821C35"/>
              </a:buClr>
              <a:buSzPct val="80000"/>
              <a:buFont typeface="Arial" panose="020B0604020202020204" pitchFamily="34" charset="0"/>
              <a:buChar char="•"/>
            </a:pPr>
            <a:r>
              <a:rPr lang="en-US" sz="1600" dirty="0" smtClean="0">
                <a:latin typeface="Gill Sans Std Light"/>
              </a:rPr>
              <a:t>Serious Physical Injury (broken bones, sprains)</a:t>
            </a:r>
          </a:p>
          <a:p>
            <a:pPr marL="1200150" lvl="2" indent="-285750">
              <a:lnSpc>
                <a:spcPct val="120000"/>
              </a:lnSpc>
              <a:buClr>
                <a:srgbClr val="821C35"/>
              </a:buClr>
              <a:buSzPct val="80000"/>
              <a:buFont typeface="Arial" panose="020B0604020202020204" pitchFamily="34" charset="0"/>
              <a:buChar char="•"/>
            </a:pPr>
            <a:r>
              <a:rPr lang="en-US" sz="1600" dirty="0" smtClean="0">
                <a:latin typeface="Gill Sans Std Light"/>
              </a:rPr>
              <a:t>Suicide Attempt or threat***</a:t>
            </a:r>
          </a:p>
          <a:p>
            <a:pPr marL="1200150" lvl="2" indent="-285750">
              <a:lnSpc>
                <a:spcPct val="120000"/>
              </a:lnSpc>
              <a:buClr>
                <a:srgbClr val="821C35"/>
              </a:buClr>
              <a:buSzPct val="80000"/>
              <a:buFont typeface="Arial" panose="020B0604020202020204" pitchFamily="34" charset="0"/>
              <a:buChar char="•"/>
            </a:pPr>
            <a:r>
              <a:rPr lang="en-US" sz="1600" dirty="0" smtClean="0">
                <a:latin typeface="Gill Sans Std Light"/>
              </a:rPr>
              <a:t>Use of Unapproved restraints</a:t>
            </a:r>
          </a:p>
          <a:p>
            <a:pPr marL="1200150" lvl="2" indent="-285750">
              <a:lnSpc>
                <a:spcPct val="120000"/>
              </a:lnSpc>
              <a:buClr>
                <a:srgbClr val="821C35"/>
              </a:buClr>
              <a:buSzPct val="80000"/>
              <a:buFont typeface="Arial" panose="020B0604020202020204" pitchFamily="34" charset="0"/>
              <a:buChar char="•"/>
            </a:pPr>
            <a:r>
              <a:rPr lang="en-US" sz="1600" dirty="0" smtClean="0">
                <a:latin typeface="Gill Sans Std Light"/>
              </a:rPr>
              <a:t>Unplanned or Emergency Inpatient Hospitalization</a:t>
            </a:r>
          </a:p>
          <a:p>
            <a:pPr marL="1200150" lvl="2" indent="-285750">
              <a:lnSpc>
                <a:spcPct val="120000"/>
              </a:lnSpc>
              <a:buClr>
                <a:srgbClr val="821C35"/>
              </a:buClr>
              <a:buSzPct val="80000"/>
              <a:buFont typeface="Arial" panose="020B0604020202020204" pitchFamily="34" charset="0"/>
              <a:buChar char="•"/>
            </a:pPr>
            <a:r>
              <a:rPr lang="en-US" sz="1600" dirty="0" smtClean="0">
                <a:latin typeface="Gill Sans Std Light"/>
              </a:rPr>
              <a:t>Other</a:t>
            </a:r>
          </a:p>
          <a:p>
            <a:endParaRPr lang="en-US" sz="2400" dirty="0"/>
          </a:p>
        </p:txBody>
      </p:sp>
      <p:sp>
        <p:nvSpPr>
          <p:cNvPr id="21" name="Title 20"/>
          <p:cNvSpPr>
            <a:spLocks noGrp="1"/>
          </p:cNvSpPr>
          <p:nvPr>
            <p:ph type="title"/>
          </p:nvPr>
        </p:nvSpPr>
        <p:spPr>
          <a:xfrm>
            <a:off x="219076" y="762000"/>
            <a:ext cx="7658100" cy="742950"/>
          </a:xfrm>
        </p:spPr>
        <p:txBody>
          <a:bodyPr/>
          <a:lstStyle/>
          <a:p>
            <a:pPr>
              <a:lnSpc>
                <a:spcPts val="3000"/>
              </a:lnSpc>
            </a:pPr>
            <a:r>
              <a:rPr lang="en-US" sz="3600" b="1" dirty="0"/>
              <a:t>Serious Reportable Incidents (SRIs)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49" y="781050"/>
            <a:ext cx="7534275" cy="762000"/>
          </a:xfrm>
        </p:spPr>
        <p:txBody>
          <a:bodyPr/>
          <a:lstStyle/>
          <a:p>
            <a:pPr>
              <a:spcBef>
                <a:spcPct val="20000"/>
              </a:spcBef>
            </a:pPr>
            <a:r>
              <a:rPr lang="en-US" sz="3600" b="1" dirty="0"/>
              <a:t>What is incident </a:t>
            </a:r>
            <a:r>
              <a:rPr lang="en-US" sz="3600" b="1" dirty="0" smtClean="0"/>
              <a:t>reporting?</a:t>
            </a:r>
            <a:r>
              <a:rPr lang="en-US" b="1" dirty="0"/>
              <a:t/>
            </a:r>
            <a:br>
              <a:rPr lang="en-US" b="1" dirty="0"/>
            </a:br>
            <a:endParaRPr lang="en-US" b="1" dirty="0"/>
          </a:p>
        </p:txBody>
      </p:sp>
      <p:sp>
        <p:nvSpPr>
          <p:cNvPr id="3" name="Content Placeholder 2"/>
          <p:cNvSpPr>
            <a:spLocks noGrp="1"/>
          </p:cNvSpPr>
          <p:nvPr>
            <p:ph idx="1"/>
          </p:nvPr>
        </p:nvSpPr>
        <p:spPr>
          <a:xfrm>
            <a:off x="647700" y="1691300"/>
            <a:ext cx="7772400" cy="2869520"/>
          </a:xfrm>
        </p:spPr>
        <p:txBody>
          <a:bodyPr/>
          <a:lstStyle/>
          <a:p>
            <a:pPr lvl="1">
              <a:lnSpc>
                <a:spcPct val="120000"/>
              </a:lnSpc>
              <a:buSzPct val="80000"/>
              <a:buFont typeface="Arial" panose="020B0604020202020204" pitchFamily="34" charset="0"/>
              <a:buChar char="•"/>
            </a:pPr>
            <a:r>
              <a:rPr lang="en-US" sz="2400" dirty="0"/>
              <a:t>Recording the details of an unusual or significant event</a:t>
            </a:r>
          </a:p>
          <a:p>
            <a:pPr lvl="1">
              <a:lnSpc>
                <a:spcPct val="120000"/>
              </a:lnSpc>
              <a:buSzPct val="80000"/>
              <a:buFont typeface="Arial" panose="020B0604020202020204" pitchFamily="34" charset="0"/>
              <a:buChar char="•"/>
            </a:pPr>
            <a:r>
              <a:rPr lang="en-US" sz="2400" dirty="0" smtClean="0"/>
              <a:t>Ensuring </a:t>
            </a:r>
            <a:r>
              <a:rPr lang="en-US" sz="2400" dirty="0"/>
              <a:t>the safety of people with </a:t>
            </a:r>
            <a:r>
              <a:rPr lang="en-US" sz="2400" dirty="0" smtClean="0"/>
              <a:t>intellectual and developmental disabilities</a:t>
            </a:r>
          </a:p>
          <a:p>
            <a:pPr lvl="1">
              <a:lnSpc>
                <a:spcPct val="120000"/>
              </a:lnSpc>
              <a:buSzPct val="80000"/>
              <a:buFont typeface="Arial" panose="020B0604020202020204" pitchFamily="34" charset="0"/>
              <a:buChar char="•"/>
            </a:pPr>
            <a:r>
              <a:rPr lang="en-US" sz="2400" dirty="0" smtClean="0"/>
              <a:t>Tracking the frequency and types of incidents</a:t>
            </a:r>
          </a:p>
        </p:txBody>
      </p:sp>
      <p:pic>
        <p:nvPicPr>
          <p:cNvPr id="205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71267">
            <a:off x="4370465" y="4567722"/>
            <a:ext cx="1449353" cy="1967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95300" y="2199368"/>
            <a:ext cx="7772400" cy="2869520"/>
          </a:xfrm>
        </p:spPr>
        <p:txBody>
          <a:bodyPr/>
          <a:lstStyle/>
          <a:p>
            <a:pPr lvl="1">
              <a:lnSpc>
                <a:spcPct val="120000"/>
              </a:lnSpc>
              <a:buSzPct val="80000"/>
              <a:buFont typeface="Arial" panose="020B0604020202020204" pitchFamily="34" charset="0"/>
              <a:buChar char="•"/>
            </a:pPr>
            <a:r>
              <a:rPr lang="en-US" sz="2400" dirty="0"/>
              <a:t>Ensure safety of the people we support</a:t>
            </a:r>
          </a:p>
          <a:p>
            <a:pPr lvl="1">
              <a:lnSpc>
                <a:spcPct val="120000"/>
              </a:lnSpc>
              <a:buSzPct val="80000"/>
              <a:buFont typeface="Arial" panose="020B0604020202020204" pitchFamily="34" charset="0"/>
              <a:buChar char="•"/>
            </a:pPr>
            <a:r>
              <a:rPr lang="en-US" sz="2400" dirty="0"/>
              <a:t>Help people prevent future occurrences </a:t>
            </a:r>
          </a:p>
          <a:p>
            <a:pPr lvl="1">
              <a:lnSpc>
                <a:spcPct val="120000"/>
              </a:lnSpc>
              <a:buSzPct val="80000"/>
              <a:buFont typeface="Arial" panose="020B0604020202020204" pitchFamily="34" charset="0"/>
              <a:buChar char="•"/>
            </a:pPr>
            <a:r>
              <a:rPr lang="en-US" sz="2400" dirty="0"/>
              <a:t>Compliance with DDS and DOH standards</a:t>
            </a:r>
          </a:p>
          <a:p>
            <a:pPr lvl="2">
              <a:lnSpc>
                <a:spcPct val="120000"/>
              </a:lnSpc>
              <a:buSzPct val="80000"/>
              <a:buFont typeface="Arial" panose="020B0604020202020204" pitchFamily="34" charset="0"/>
              <a:buChar char="•"/>
            </a:pPr>
            <a:r>
              <a:rPr lang="en-US" sz="2000" dirty="0" smtClean="0"/>
              <a:t>Must </a:t>
            </a:r>
            <a:r>
              <a:rPr lang="en-US" sz="2000" dirty="0"/>
              <a:t>complete incident reports accurately and timely</a:t>
            </a:r>
          </a:p>
          <a:p>
            <a:pPr lvl="1">
              <a:lnSpc>
                <a:spcPct val="120000"/>
              </a:lnSpc>
              <a:buSzPct val="80000"/>
              <a:buFont typeface="Arial" panose="020B0604020202020204" pitchFamily="34" charset="0"/>
              <a:buChar char="•"/>
            </a:pPr>
            <a:endParaRPr lang="en-US" sz="2400" dirty="0"/>
          </a:p>
        </p:txBody>
      </p:sp>
      <p:sp>
        <p:nvSpPr>
          <p:cNvPr id="7" name="Title 6"/>
          <p:cNvSpPr>
            <a:spLocks noGrp="1"/>
          </p:cNvSpPr>
          <p:nvPr>
            <p:ph type="title"/>
          </p:nvPr>
        </p:nvSpPr>
        <p:spPr>
          <a:xfrm>
            <a:off x="314326" y="762000"/>
            <a:ext cx="7505700" cy="704850"/>
          </a:xfrm>
        </p:spPr>
        <p:txBody>
          <a:bodyPr/>
          <a:lstStyle/>
          <a:p>
            <a:pPr>
              <a:spcBef>
                <a:spcPct val="20000"/>
              </a:spcBef>
            </a:pPr>
            <a:r>
              <a:rPr lang="en-US" sz="3600" b="1" dirty="0"/>
              <a:t>Importance of Incident Reporting</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6589" y="5007231"/>
            <a:ext cx="2062298" cy="1028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1172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628774"/>
            <a:ext cx="7772400" cy="4848225"/>
          </a:xfrm>
        </p:spPr>
        <p:txBody>
          <a:bodyPr/>
          <a:lstStyle/>
          <a:p>
            <a:pPr marL="457200" lvl="1" indent="0">
              <a:lnSpc>
                <a:spcPct val="120000"/>
              </a:lnSpc>
              <a:buSzPct val="80000"/>
              <a:buNone/>
            </a:pPr>
            <a:r>
              <a:rPr lang="en-US" sz="2400" dirty="0"/>
              <a:t>Incident </a:t>
            </a:r>
            <a:r>
              <a:rPr lang="en-US" sz="2400" dirty="0" smtClean="0"/>
              <a:t>Reporter:</a:t>
            </a:r>
            <a:endParaRPr lang="en-US" sz="2400" dirty="0"/>
          </a:p>
          <a:p>
            <a:pPr lvl="2">
              <a:lnSpc>
                <a:spcPct val="120000"/>
              </a:lnSpc>
              <a:buSzPct val="80000"/>
              <a:buFont typeface="Arial" panose="020B0604020202020204" pitchFamily="34" charset="0"/>
              <a:buChar char="•"/>
            </a:pPr>
            <a:r>
              <a:rPr lang="en-US" dirty="0"/>
              <a:t>Witnessed</a:t>
            </a:r>
          </a:p>
          <a:p>
            <a:pPr lvl="2">
              <a:lnSpc>
                <a:spcPct val="120000"/>
              </a:lnSpc>
              <a:buSzPct val="80000"/>
              <a:buFont typeface="Arial" panose="020B0604020202020204" pitchFamily="34" charset="0"/>
              <a:buChar char="•"/>
            </a:pPr>
            <a:r>
              <a:rPr lang="en-US" dirty="0"/>
              <a:t>Discovered</a:t>
            </a:r>
          </a:p>
          <a:p>
            <a:pPr lvl="2">
              <a:lnSpc>
                <a:spcPct val="120000"/>
              </a:lnSpc>
              <a:buSzPct val="80000"/>
              <a:buFont typeface="Arial" panose="020B0604020202020204" pitchFamily="34" charset="0"/>
              <a:buChar char="•"/>
            </a:pPr>
            <a:r>
              <a:rPr lang="en-US" dirty="0"/>
              <a:t>Informed</a:t>
            </a:r>
          </a:p>
          <a:p>
            <a:pPr marL="914400" lvl="2" indent="0" defTabSz="914400">
              <a:lnSpc>
                <a:spcPct val="120000"/>
              </a:lnSpc>
              <a:spcBef>
                <a:spcPts val="500"/>
              </a:spcBef>
              <a:buClr>
                <a:srgbClr val="B80E0F"/>
              </a:buClr>
              <a:buSzPct val="160000"/>
              <a:buNone/>
            </a:pPr>
            <a:endParaRPr lang="en-US" dirty="0"/>
          </a:p>
          <a:p>
            <a:pPr marL="114300" indent="0" defTabSz="914400">
              <a:lnSpc>
                <a:spcPct val="120000"/>
              </a:lnSpc>
              <a:spcBef>
                <a:spcPts val="500"/>
              </a:spcBef>
              <a:buClr>
                <a:srgbClr val="B80E0F"/>
              </a:buClr>
              <a:buSzPct val="160000"/>
              <a:buNone/>
            </a:pPr>
            <a:r>
              <a:rPr lang="en-US" sz="2400" dirty="0" smtClean="0"/>
              <a:t>Your </a:t>
            </a:r>
            <a:r>
              <a:rPr lang="en-US" sz="2400" dirty="0"/>
              <a:t>role is to ensure the health and safety of the people you support. This is “important </a:t>
            </a:r>
            <a:r>
              <a:rPr lang="en-US" sz="2400" dirty="0" smtClean="0"/>
              <a:t>for” health </a:t>
            </a:r>
            <a:r>
              <a:rPr lang="en-US" sz="2400" dirty="0"/>
              <a:t>and well </a:t>
            </a:r>
            <a:r>
              <a:rPr lang="en-US" sz="2400" dirty="0" smtClean="0"/>
              <a:t>being.</a:t>
            </a:r>
            <a:endParaRPr lang="en-US" sz="2400" dirty="0"/>
          </a:p>
          <a:p>
            <a:endParaRPr lang="en-US" sz="1800" dirty="0"/>
          </a:p>
        </p:txBody>
      </p:sp>
      <p:sp>
        <p:nvSpPr>
          <p:cNvPr id="6" name="Title 5"/>
          <p:cNvSpPr>
            <a:spLocks noGrp="1"/>
          </p:cNvSpPr>
          <p:nvPr>
            <p:ph type="title"/>
          </p:nvPr>
        </p:nvSpPr>
        <p:spPr>
          <a:xfrm>
            <a:off x="400051" y="762000"/>
            <a:ext cx="7515224" cy="647700"/>
          </a:xfrm>
        </p:spPr>
        <p:txBody>
          <a:bodyPr/>
          <a:lstStyle/>
          <a:p>
            <a:pPr>
              <a:spcBef>
                <a:spcPct val="20000"/>
              </a:spcBef>
            </a:pPr>
            <a:r>
              <a:rPr lang="en-US" sz="3600" b="1" dirty="0"/>
              <a:t>Your </a:t>
            </a:r>
            <a:r>
              <a:rPr lang="en-US" sz="3600" b="1" dirty="0" smtClean="0"/>
              <a:t>Role </a:t>
            </a:r>
            <a:r>
              <a:rPr lang="en-US" sz="3600" b="1" dirty="0"/>
              <a:t>When Reporting</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5388" y="2052638"/>
            <a:ext cx="2619375" cy="1743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352425" y="2208989"/>
            <a:ext cx="8315325" cy="4095750"/>
          </a:xfrm>
        </p:spPr>
        <p:txBody>
          <a:bodyPr/>
          <a:lstStyle/>
          <a:p>
            <a:pPr marL="742950" lvl="1" indent="-285750">
              <a:lnSpc>
                <a:spcPct val="120000"/>
              </a:lnSpc>
              <a:buClr>
                <a:srgbClr val="821C35"/>
              </a:buClr>
              <a:buSzPct val="80000"/>
              <a:buFont typeface="Arial" panose="020B0604020202020204" pitchFamily="34" charset="0"/>
              <a:buChar char="•"/>
            </a:pPr>
            <a:r>
              <a:rPr lang="en-US" sz="2400" dirty="0" smtClean="0">
                <a:latin typeface="Gill Sans Std Light"/>
              </a:rPr>
              <a:t>It </a:t>
            </a:r>
            <a:r>
              <a:rPr lang="en-US" sz="2400" dirty="0">
                <a:latin typeface="Gill Sans Std Light"/>
              </a:rPr>
              <a:t>is our responsibility to protect </a:t>
            </a:r>
            <a:r>
              <a:rPr lang="en-US" sz="2400" dirty="0" smtClean="0">
                <a:latin typeface="Gill Sans Std Light"/>
              </a:rPr>
              <a:t>the well-being and human rights </a:t>
            </a:r>
            <a:r>
              <a:rPr lang="en-US" sz="2400" dirty="0">
                <a:latin typeface="Gill Sans Std Light"/>
              </a:rPr>
              <a:t>of </a:t>
            </a:r>
            <a:r>
              <a:rPr lang="en-US" sz="2400" dirty="0" smtClean="0">
                <a:latin typeface="Gill Sans Std Light"/>
              </a:rPr>
              <a:t>the people we support.</a:t>
            </a:r>
          </a:p>
          <a:p>
            <a:pPr marL="742950" lvl="1" indent="-285750">
              <a:lnSpc>
                <a:spcPct val="120000"/>
              </a:lnSpc>
              <a:buClr>
                <a:srgbClr val="821C35"/>
              </a:buClr>
              <a:buSzPct val="80000"/>
              <a:buFont typeface="Arial" panose="020B0604020202020204" pitchFamily="34" charset="0"/>
              <a:buChar char="•"/>
            </a:pPr>
            <a:r>
              <a:rPr lang="en-US" sz="2400" dirty="0" smtClean="0">
                <a:latin typeface="Gill Sans Std Light"/>
              </a:rPr>
              <a:t>If you see something, do something! </a:t>
            </a:r>
            <a:endParaRPr lang="en-US" sz="2800" dirty="0" smtClean="0">
              <a:latin typeface="Gill Sans Std Light"/>
            </a:endParaRPr>
          </a:p>
          <a:p>
            <a:pPr lvl="1">
              <a:lnSpc>
                <a:spcPct val="120000"/>
              </a:lnSpc>
              <a:buClr>
                <a:srgbClr val="821C35"/>
              </a:buClr>
              <a:buSzPct val="80000"/>
            </a:pPr>
            <a:endParaRPr lang="en-US" sz="2800" dirty="0" smtClean="0">
              <a:latin typeface="Gill Sans Std Light"/>
            </a:endParaRPr>
          </a:p>
          <a:p>
            <a:pPr lvl="1">
              <a:lnSpc>
                <a:spcPct val="120000"/>
              </a:lnSpc>
              <a:buClr>
                <a:srgbClr val="821C35"/>
              </a:buClr>
              <a:buSzPct val="80000"/>
            </a:pPr>
            <a:endParaRPr lang="en-US" sz="2800" dirty="0" smtClean="0">
              <a:latin typeface="Gill Sans Std Light"/>
            </a:endParaRPr>
          </a:p>
          <a:p>
            <a:pPr lvl="1">
              <a:lnSpc>
                <a:spcPct val="120000"/>
              </a:lnSpc>
              <a:buClr>
                <a:srgbClr val="821C35"/>
              </a:buClr>
              <a:buSzPct val="80000"/>
            </a:pPr>
            <a:endParaRPr lang="en-US" sz="2800" dirty="0">
              <a:solidFill>
                <a:srgbClr val="C40033"/>
              </a:solidFill>
              <a:latin typeface="Gill Sans Std Light"/>
            </a:endParaRPr>
          </a:p>
          <a:p>
            <a:pPr lvl="1">
              <a:lnSpc>
                <a:spcPct val="120000"/>
              </a:lnSpc>
              <a:buClr>
                <a:srgbClr val="821C35"/>
              </a:buClr>
              <a:buSzPct val="80000"/>
            </a:pPr>
            <a:r>
              <a:rPr lang="en-US" sz="4000" b="1" dirty="0">
                <a:solidFill>
                  <a:srgbClr val="C40033"/>
                </a:solidFill>
                <a:latin typeface="Gill Sans Std Light"/>
              </a:rPr>
              <a:t>REPORTING IS MANDATORY!</a:t>
            </a:r>
          </a:p>
          <a:p>
            <a:endParaRPr lang="en-US" dirty="0"/>
          </a:p>
        </p:txBody>
      </p:sp>
      <p:sp>
        <p:nvSpPr>
          <p:cNvPr id="3" name="Title 2"/>
          <p:cNvSpPr>
            <a:spLocks noGrp="1"/>
          </p:cNvSpPr>
          <p:nvPr>
            <p:ph type="title"/>
          </p:nvPr>
        </p:nvSpPr>
        <p:spPr>
          <a:xfrm>
            <a:off x="352425" y="840819"/>
            <a:ext cx="7737948" cy="676276"/>
          </a:xfrm>
        </p:spPr>
        <p:txBody>
          <a:bodyPr/>
          <a:lstStyle/>
          <a:p>
            <a:pPr>
              <a:spcBef>
                <a:spcPct val="20000"/>
              </a:spcBef>
            </a:pPr>
            <a:r>
              <a:rPr lang="en-US" sz="3600" b="1" dirty="0" smtClean="0"/>
              <a:t>Incident Reporting is Mandatory</a:t>
            </a:r>
            <a:endParaRPr lang="en-US" sz="3600" b="1"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6987" y="3495675"/>
            <a:ext cx="1385888" cy="1385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275715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2034</TotalTime>
  <Words>2352</Words>
  <Application>Microsoft Office PowerPoint</Application>
  <PresentationFormat>On-screen Show (4:3)</PresentationFormat>
  <Paragraphs>193</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Gill Sans Std</vt:lpstr>
      <vt:lpstr>Gill Sans Std Bold</vt:lpstr>
      <vt:lpstr>Gill Sans Std Light</vt:lpstr>
      <vt:lpstr>Office Theme</vt:lpstr>
      <vt:lpstr>PowerPoint Presentation</vt:lpstr>
      <vt:lpstr> Learning Objectives</vt:lpstr>
      <vt:lpstr> What is an “incident”?</vt:lpstr>
      <vt:lpstr> Reportable Incidents (RIs)</vt:lpstr>
      <vt:lpstr>Serious Reportable Incidents (SRIs)</vt:lpstr>
      <vt:lpstr>What is incident reporting? </vt:lpstr>
      <vt:lpstr>Importance of Incident Reporting</vt:lpstr>
      <vt:lpstr>Your Role When Reporting</vt:lpstr>
      <vt:lpstr>Incident Reporting is Mandatory</vt:lpstr>
      <vt:lpstr>Reporting an Incident-  Who do you call?</vt:lpstr>
      <vt:lpstr>What do you do in an emergency?</vt:lpstr>
      <vt:lpstr>Incident Report Overview</vt:lpstr>
      <vt:lpstr>Incident Report</vt:lpstr>
      <vt:lpstr>Incident Report</vt:lpstr>
      <vt:lpstr>Incident Report</vt:lpstr>
      <vt:lpstr>Let’s do an incident report together…</vt:lpstr>
      <vt:lpstr>Submitting the report</vt:lpstr>
      <vt:lpstr>Let’s review - Process of Reporting</vt:lpstr>
      <vt:lpstr>Investigation Expectations</vt:lpstr>
      <vt:lpstr>Everyone has incidents!</vt:lpstr>
      <vt:lpstr>Questions???</vt:lpstr>
    </vt:vector>
  </TitlesOfParts>
  <Company>Production Artist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Office 2004 Test Drive User</dc:creator>
  <cp:lastModifiedBy>Brown, Byron (DDS)</cp:lastModifiedBy>
  <cp:revision>137</cp:revision>
  <dcterms:created xsi:type="dcterms:W3CDTF">2014-12-09T04:02:20Z</dcterms:created>
  <dcterms:modified xsi:type="dcterms:W3CDTF">2015-10-01T20:45:09Z</dcterms:modified>
</cp:coreProperties>
</file>