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sldIdLst>
    <p:sldId id="256" r:id="rId2"/>
    <p:sldId id="257" r:id="rId3"/>
    <p:sldId id="258" r:id="rId4"/>
    <p:sldId id="259" r:id="rId5"/>
    <p:sldId id="260" r:id="rId6"/>
    <p:sldId id="262" r:id="rId7"/>
    <p:sldId id="264" r:id="rId8"/>
    <p:sldId id="263" r:id="rId9"/>
    <p:sldId id="265" r:id="rId10"/>
    <p:sldId id="266" r:id="rId11"/>
    <p:sldId id="267" r:id="rId12"/>
    <p:sldId id="268" r:id="rId13"/>
    <p:sldId id="269" r:id="rId14"/>
    <p:sldId id="270" r:id="rId15"/>
    <p:sldId id="272" r:id="rId16"/>
    <p:sldId id="273" r:id="rId17"/>
    <p:sldId id="271"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319" r:id="rId43"/>
    <p:sldId id="318" r:id="rId44"/>
    <p:sldId id="299" r:id="rId45"/>
    <p:sldId id="298" r:id="rId46"/>
    <p:sldId id="320" r:id="rId47"/>
    <p:sldId id="300" r:id="rId48"/>
    <p:sldId id="301" r:id="rId49"/>
    <p:sldId id="317"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F4F"/>
    <a:srgbClr val="821C35"/>
    <a:srgbClr val="C4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9" autoAdjust="0"/>
    <p:restoredTop sz="85430" autoAdjust="0"/>
  </p:normalViewPr>
  <p:slideViewPr>
    <p:cSldViewPr snapToGrid="0" snapToObjects="1" showGuides="1">
      <p:cViewPr varScale="1">
        <p:scale>
          <a:sx n="94" d="100"/>
          <a:sy n="94" d="100"/>
        </p:scale>
        <p:origin x="-55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9D21CA-4368-DC42-977B-52126C9F9BC4}" type="datetimeFigureOut">
              <a:rPr lang="en-US" smtClean="0"/>
              <a:pPr/>
              <a:t>10/20/2015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B810AC-92B2-C843-AD7B-EBCA31EF58C3}" type="slidenum">
              <a:rPr lang="en-US" smtClean="0"/>
              <a:pPr/>
              <a:t>‹#›</a:t>
            </a:fld>
            <a:endParaRPr lang="en-US"/>
          </a:p>
        </p:txBody>
      </p:sp>
    </p:spTree>
    <p:extLst>
      <p:ext uri="{BB962C8B-B14F-4D97-AF65-F5344CB8AC3E}">
        <p14:creationId xmlns:p14="http://schemas.microsoft.com/office/powerpoint/2010/main" val="21504212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v=hLeSlQS9g2c"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10</a:t>
            </a:fld>
            <a:endParaRPr lang="en-US" dirty="0"/>
          </a:p>
        </p:txBody>
      </p:sp>
    </p:spTree>
    <p:extLst>
      <p:ext uri="{BB962C8B-B14F-4D97-AF65-F5344CB8AC3E}">
        <p14:creationId xmlns:p14="http://schemas.microsoft.com/office/powerpoint/2010/main" val="4115973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11</a:t>
            </a:fld>
            <a:endParaRPr lang="en-US" dirty="0"/>
          </a:p>
        </p:txBody>
      </p:sp>
    </p:spTree>
    <p:extLst>
      <p:ext uri="{BB962C8B-B14F-4D97-AF65-F5344CB8AC3E}">
        <p14:creationId xmlns:p14="http://schemas.microsoft.com/office/powerpoint/2010/main" val="2528691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12</a:t>
            </a:fld>
            <a:endParaRPr lang="en-US" dirty="0"/>
          </a:p>
        </p:txBody>
      </p:sp>
    </p:spTree>
    <p:extLst>
      <p:ext uri="{BB962C8B-B14F-4D97-AF65-F5344CB8AC3E}">
        <p14:creationId xmlns:p14="http://schemas.microsoft.com/office/powerpoint/2010/main" val="3908520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13</a:t>
            </a:fld>
            <a:endParaRPr lang="en-US" dirty="0"/>
          </a:p>
        </p:txBody>
      </p:sp>
    </p:spTree>
    <p:extLst>
      <p:ext uri="{BB962C8B-B14F-4D97-AF65-F5344CB8AC3E}">
        <p14:creationId xmlns:p14="http://schemas.microsoft.com/office/powerpoint/2010/main" val="2418292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Some dehydration (1) may be due to illness; (2)some may be due to neglect. </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person has a fever and is vomiting – this will cause dehydration and he/she may need to go to the hospital.</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person is unable to get fluid independently and staff do not offer fluids.</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 the case of (2), this may be an incident - neglect</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14</a:t>
            </a:fld>
            <a:endParaRPr lang="en-US" dirty="0"/>
          </a:p>
        </p:txBody>
      </p:sp>
    </p:spTree>
    <p:extLst>
      <p:ext uri="{BB962C8B-B14F-4D97-AF65-F5344CB8AC3E}">
        <p14:creationId xmlns:p14="http://schemas.microsoft.com/office/powerpoint/2010/main" val="763816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15</a:t>
            </a:fld>
            <a:endParaRPr lang="en-US" dirty="0"/>
          </a:p>
        </p:txBody>
      </p:sp>
    </p:spTree>
    <p:extLst>
      <p:ext uri="{BB962C8B-B14F-4D97-AF65-F5344CB8AC3E}">
        <p14:creationId xmlns:p14="http://schemas.microsoft.com/office/powerpoint/2010/main" val="3402137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16</a:t>
            </a:fld>
            <a:endParaRPr lang="en-US" dirty="0"/>
          </a:p>
        </p:txBody>
      </p:sp>
    </p:spTree>
    <p:extLst>
      <p:ext uri="{BB962C8B-B14F-4D97-AF65-F5344CB8AC3E}">
        <p14:creationId xmlns:p14="http://schemas.microsoft.com/office/powerpoint/2010/main" val="1897863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17</a:t>
            </a:fld>
            <a:endParaRPr lang="en-US" dirty="0"/>
          </a:p>
        </p:txBody>
      </p:sp>
    </p:spTree>
    <p:extLst>
      <p:ext uri="{BB962C8B-B14F-4D97-AF65-F5344CB8AC3E}">
        <p14:creationId xmlns:p14="http://schemas.microsoft.com/office/powerpoint/2010/main" val="4196941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 video of what various kinds of seizures look like. </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18</a:t>
            </a:fld>
            <a:endParaRPr lang="en-US" dirty="0"/>
          </a:p>
        </p:txBody>
      </p:sp>
    </p:spTree>
    <p:extLst>
      <p:ext uri="{BB962C8B-B14F-4D97-AF65-F5344CB8AC3E}">
        <p14:creationId xmlns:p14="http://schemas.microsoft.com/office/powerpoint/2010/main" val="2197194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19</a:t>
            </a:fld>
            <a:endParaRPr lang="en-US" dirty="0"/>
          </a:p>
        </p:txBody>
      </p:sp>
    </p:spTree>
    <p:extLst>
      <p:ext uri="{BB962C8B-B14F-4D97-AF65-F5344CB8AC3E}">
        <p14:creationId xmlns:p14="http://schemas.microsoft.com/office/powerpoint/2010/main" val="997242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2</a:t>
            </a:fld>
            <a:endParaRPr lang="en-US" dirty="0"/>
          </a:p>
        </p:txBody>
      </p:sp>
    </p:spTree>
    <p:extLst>
      <p:ext uri="{BB962C8B-B14F-4D97-AF65-F5344CB8AC3E}">
        <p14:creationId xmlns:p14="http://schemas.microsoft.com/office/powerpoint/2010/main" val="3047643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20</a:t>
            </a:fld>
            <a:endParaRPr lang="en-US" dirty="0"/>
          </a:p>
        </p:txBody>
      </p:sp>
    </p:spTree>
    <p:extLst>
      <p:ext uri="{BB962C8B-B14F-4D97-AF65-F5344CB8AC3E}">
        <p14:creationId xmlns:p14="http://schemas.microsoft.com/office/powerpoint/2010/main" val="667755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21</a:t>
            </a:fld>
            <a:endParaRPr lang="en-US"/>
          </a:p>
        </p:txBody>
      </p:sp>
    </p:spTree>
    <p:extLst>
      <p:ext uri="{BB962C8B-B14F-4D97-AF65-F5344CB8AC3E}">
        <p14:creationId xmlns:p14="http://schemas.microsoft.com/office/powerpoint/2010/main" val="3175876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Give examples of the different people you serve and how their seizures differ from each other. Each person is different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When would a seizure be an incident? (Refer to Incident Management Training).  E.g., when 911 is called.</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What first aid response should you make?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Slide Number Placeholder 3"/>
          <p:cNvSpPr>
            <a:spLocks noGrp="1"/>
          </p:cNvSpPr>
          <p:nvPr>
            <p:ph type="sldNum" sz="quarter" idx="10"/>
          </p:nvPr>
        </p:nvSpPr>
        <p:spPr/>
        <p:txBody>
          <a:bodyPr/>
          <a:lstStyle/>
          <a:p>
            <a:fld id="{55B810AC-92B2-C843-AD7B-EBCA31EF58C3}" type="slidenum">
              <a:rPr lang="en-US" smtClean="0"/>
              <a:pPr/>
              <a:t>22</a:t>
            </a:fld>
            <a:endParaRPr lang="en-US"/>
          </a:p>
        </p:txBody>
      </p:sp>
    </p:spTree>
    <p:extLst>
      <p:ext uri="{BB962C8B-B14F-4D97-AF65-F5344CB8AC3E}">
        <p14:creationId xmlns:p14="http://schemas.microsoft.com/office/powerpoint/2010/main" val="4067350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23</a:t>
            </a:fld>
            <a:endParaRPr lang="en-US"/>
          </a:p>
        </p:txBody>
      </p:sp>
    </p:spTree>
    <p:extLst>
      <p:ext uri="{BB962C8B-B14F-4D97-AF65-F5344CB8AC3E}">
        <p14:creationId xmlns:p14="http://schemas.microsoft.com/office/powerpoint/2010/main" val="3872218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hlinkClick r:id="rId3"/>
              </a:rPr>
              <a:t>If you do not have </a:t>
            </a:r>
            <a:r>
              <a:rPr lang="en-US" b="0" dirty="0" err="1" smtClean="0">
                <a:solidFill>
                  <a:schemeClr val="tx1"/>
                </a:solidFill>
                <a:hlinkClick r:id="rId3"/>
              </a:rPr>
              <a:t>Quicktime</a:t>
            </a:r>
            <a:r>
              <a:rPr lang="en-US" b="0" dirty="0" smtClean="0">
                <a:solidFill>
                  <a:schemeClr val="tx1"/>
                </a:solidFill>
                <a:hlinkClick r:id="rId3"/>
              </a:rPr>
              <a:t>, click on this link:</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hlinkClick r:id="rId3"/>
              </a:rPr>
              <a:t>https://www.youtube.com/watch?v=hLeSlQS9g2c</a:t>
            </a:r>
            <a:endParaRPr lang="en-US" dirty="0" smtClean="0"/>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24</a:t>
            </a:fld>
            <a:endParaRPr lang="en-US"/>
          </a:p>
        </p:txBody>
      </p:sp>
    </p:spTree>
    <p:extLst>
      <p:ext uri="{BB962C8B-B14F-4D97-AF65-F5344CB8AC3E}">
        <p14:creationId xmlns:p14="http://schemas.microsoft.com/office/powerpoint/2010/main" val="2313275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25</a:t>
            </a:fld>
            <a:endParaRPr lang="en-US"/>
          </a:p>
        </p:txBody>
      </p:sp>
    </p:spTree>
    <p:extLst>
      <p:ext uri="{BB962C8B-B14F-4D97-AF65-F5344CB8AC3E}">
        <p14:creationId xmlns:p14="http://schemas.microsoft.com/office/powerpoint/2010/main" val="1906581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Incident Management Training. An example of an incident may be if the person needs medical attention. </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26</a:t>
            </a:fld>
            <a:endParaRPr lang="en-US"/>
          </a:p>
        </p:txBody>
      </p:sp>
    </p:spTree>
    <p:extLst>
      <p:ext uri="{BB962C8B-B14F-4D97-AF65-F5344CB8AC3E}">
        <p14:creationId xmlns:p14="http://schemas.microsoft.com/office/powerpoint/2010/main" val="871999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28</a:t>
            </a:fld>
            <a:endParaRPr lang="en-US"/>
          </a:p>
        </p:txBody>
      </p:sp>
    </p:spTree>
    <p:extLst>
      <p:ext uri="{BB962C8B-B14F-4D97-AF65-F5344CB8AC3E}">
        <p14:creationId xmlns:p14="http://schemas.microsoft.com/office/powerpoint/2010/main" val="92015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diarrhea or constipation leads to the need for medical intervention, this IS an incident. And, it could possibly be considered neglect, if it is felt that staff did not follow a protocol or provide necessary care. </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30</a:t>
            </a:fld>
            <a:endParaRPr lang="en-US"/>
          </a:p>
        </p:txBody>
      </p:sp>
    </p:spTree>
    <p:extLst>
      <p:ext uri="{BB962C8B-B14F-4D97-AF65-F5344CB8AC3E}">
        <p14:creationId xmlns:p14="http://schemas.microsoft.com/office/powerpoint/2010/main" val="52540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32</a:t>
            </a:fld>
            <a:endParaRPr lang="en-US"/>
          </a:p>
        </p:txBody>
      </p:sp>
    </p:spTree>
    <p:extLst>
      <p:ext uri="{BB962C8B-B14F-4D97-AF65-F5344CB8AC3E}">
        <p14:creationId xmlns:p14="http://schemas.microsoft.com/office/powerpoint/2010/main" val="571525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3</a:t>
            </a:fld>
            <a:endParaRPr lang="en-US" dirty="0"/>
          </a:p>
        </p:txBody>
      </p:sp>
    </p:spTree>
    <p:extLst>
      <p:ext uri="{BB962C8B-B14F-4D97-AF65-F5344CB8AC3E}">
        <p14:creationId xmlns:p14="http://schemas.microsoft.com/office/powerpoint/2010/main" val="23496525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33</a:t>
            </a:fld>
            <a:endParaRPr lang="en-US"/>
          </a:p>
        </p:txBody>
      </p:sp>
    </p:spTree>
    <p:extLst>
      <p:ext uri="{BB962C8B-B14F-4D97-AF65-F5344CB8AC3E}">
        <p14:creationId xmlns:p14="http://schemas.microsoft.com/office/powerpoint/2010/main" val="30793316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this problem requires medical attention, it is an incident. </a:t>
            </a:r>
          </a:p>
          <a:p>
            <a:endParaRPr lang="en-US" dirty="0" smtClean="0"/>
          </a:p>
          <a:p>
            <a:r>
              <a:rPr lang="en-US" dirty="0" smtClean="0"/>
              <a:t>Dysphagia and aspiration occur more frequently in individuals with some developmental disabilities and as people age. </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34</a:t>
            </a:fld>
            <a:endParaRPr lang="en-US"/>
          </a:p>
        </p:txBody>
      </p:sp>
    </p:spTree>
    <p:extLst>
      <p:ext uri="{BB962C8B-B14F-4D97-AF65-F5344CB8AC3E}">
        <p14:creationId xmlns:p14="http://schemas.microsoft.com/office/powerpoint/2010/main" val="5009588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not give commands.</a:t>
            </a:r>
          </a:p>
          <a:p>
            <a:r>
              <a:rPr lang="en-US" dirty="0" smtClean="0"/>
              <a:t>Don’t rush the person.</a:t>
            </a:r>
          </a:p>
          <a:p>
            <a:r>
              <a:rPr lang="en-US" dirty="0" smtClean="0"/>
              <a:t>Make mealtime an enjoyable experience!</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35</a:t>
            </a:fld>
            <a:endParaRPr lang="en-US"/>
          </a:p>
        </p:txBody>
      </p:sp>
    </p:spTree>
    <p:extLst>
      <p:ext uri="{BB962C8B-B14F-4D97-AF65-F5344CB8AC3E}">
        <p14:creationId xmlns:p14="http://schemas.microsoft.com/office/powerpoint/2010/main" val="1609861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36</a:t>
            </a:fld>
            <a:endParaRPr lang="en-US"/>
          </a:p>
        </p:txBody>
      </p:sp>
    </p:spTree>
    <p:extLst>
      <p:ext uri="{BB962C8B-B14F-4D97-AF65-F5344CB8AC3E}">
        <p14:creationId xmlns:p14="http://schemas.microsoft.com/office/powerpoint/2010/main" val="8918130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 see a change in health status, make sure to contact the nurse or supervisor. Don’t allow people to experience pain or discomfort without telling someone about it. How would you feel?</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38</a:t>
            </a:fld>
            <a:endParaRPr lang="en-US"/>
          </a:p>
        </p:txBody>
      </p:sp>
    </p:spTree>
    <p:extLst>
      <p:ext uri="{BB962C8B-B14F-4D97-AF65-F5344CB8AC3E}">
        <p14:creationId xmlns:p14="http://schemas.microsoft.com/office/powerpoint/2010/main" val="1849371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that if there are any protocols of any sort in place, and an incident occurs in which a protocol was not followed, this may result in a charge of neglect. And, more importantly, it may negatively impact the health of the person you support. </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39</a:t>
            </a:fld>
            <a:endParaRPr lang="en-US"/>
          </a:p>
        </p:txBody>
      </p:sp>
    </p:spTree>
    <p:extLst>
      <p:ext uri="{BB962C8B-B14F-4D97-AF65-F5344CB8AC3E}">
        <p14:creationId xmlns:p14="http://schemas.microsoft.com/office/powerpoint/2010/main" val="34054850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40</a:t>
            </a:fld>
            <a:endParaRPr lang="en-US"/>
          </a:p>
        </p:txBody>
      </p:sp>
    </p:spTree>
    <p:extLst>
      <p:ext uri="{BB962C8B-B14F-4D97-AF65-F5344CB8AC3E}">
        <p14:creationId xmlns:p14="http://schemas.microsoft.com/office/powerpoint/2010/main" val="14106536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41</a:t>
            </a:fld>
            <a:endParaRPr lang="en-US"/>
          </a:p>
        </p:txBody>
      </p:sp>
    </p:spTree>
    <p:extLst>
      <p:ext uri="{BB962C8B-B14F-4D97-AF65-F5344CB8AC3E}">
        <p14:creationId xmlns:p14="http://schemas.microsoft.com/office/powerpoint/2010/main" val="8733143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 participants to give some examples of how they would communicate in these situations. </a:t>
            </a:r>
          </a:p>
          <a:p>
            <a:r>
              <a:rPr lang="en-US" dirty="0" smtClean="0"/>
              <a:t>Talk about the alternative communication methods of the people we serve. Ask the participants to name some of these that they have seen (e.g. gestures, smiles, facial expressions, communication devices, physical movement, vocalizations, etc.)</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44</a:t>
            </a:fld>
            <a:endParaRPr lang="en-US"/>
          </a:p>
        </p:txBody>
      </p:sp>
    </p:spTree>
    <p:extLst>
      <p:ext uri="{BB962C8B-B14F-4D97-AF65-F5344CB8AC3E}">
        <p14:creationId xmlns:p14="http://schemas.microsoft.com/office/powerpoint/2010/main" val="25273847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need to rule out any medical conditions which may be causing behavioral changes. E.g. someone is angry and yelling – it turns out they have serious back pain.</a:t>
            </a:r>
          </a:p>
          <a:p>
            <a:endParaRPr lang="en-US" dirty="0" smtClean="0"/>
          </a:p>
          <a:p>
            <a:r>
              <a:rPr lang="en-US" dirty="0" smtClean="0"/>
              <a:t>Or, someone gets angry (shouts, throws things) every time his/her favorite show is turned off. You don’t need a BSP for this. Figure out a way to let the person watch what he/she wants and still complete necessary care.</a:t>
            </a:r>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48</a:t>
            </a:fld>
            <a:endParaRPr lang="en-US"/>
          </a:p>
        </p:txBody>
      </p:sp>
    </p:spTree>
    <p:extLst>
      <p:ext uri="{BB962C8B-B14F-4D97-AF65-F5344CB8AC3E}">
        <p14:creationId xmlns:p14="http://schemas.microsoft.com/office/powerpoint/2010/main" val="2914740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that sometimes DSPs are uncomfortable communicating with health care professionals and knowing that it is okay to ask questions and make sure they fully understand the information.</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4</a:t>
            </a:fld>
            <a:endParaRPr lang="en-US" dirty="0"/>
          </a:p>
        </p:txBody>
      </p:sp>
    </p:spTree>
    <p:extLst>
      <p:ext uri="{BB962C8B-B14F-4D97-AF65-F5344CB8AC3E}">
        <p14:creationId xmlns:p14="http://schemas.microsoft.com/office/powerpoint/2010/main" val="12197451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the participants that these plans used to be called “behavior management plans” (BMPs) but we realize that we are not “managing behaviors” we are supporting positive behaviors by the actions we take (BSP)</a:t>
            </a:r>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50</a:t>
            </a:fld>
            <a:endParaRPr lang="en-US"/>
          </a:p>
        </p:txBody>
      </p:sp>
    </p:spTree>
    <p:extLst>
      <p:ext uri="{BB962C8B-B14F-4D97-AF65-F5344CB8AC3E}">
        <p14:creationId xmlns:p14="http://schemas.microsoft.com/office/powerpoint/2010/main" val="13551165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over the parts of a HCMP.</a:t>
            </a:r>
          </a:p>
          <a:p>
            <a:r>
              <a:rPr lang="en-US" dirty="0" smtClean="0"/>
              <a:t>Remind the learners that they need to know their responsibilities with the HCMP, they need to understand the document and ask questions if they do not understand.</a:t>
            </a:r>
          </a:p>
          <a:p>
            <a:r>
              <a:rPr lang="en-US" dirty="0" smtClean="0"/>
              <a:t>They need to provide feedback to the nurse and supervisor if there are any changes to the HCMP that need to be recorded. </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52</a:t>
            </a:fld>
            <a:endParaRPr lang="en-US"/>
          </a:p>
        </p:txBody>
      </p:sp>
    </p:spTree>
    <p:extLst>
      <p:ext uri="{BB962C8B-B14F-4D97-AF65-F5344CB8AC3E}">
        <p14:creationId xmlns:p14="http://schemas.microsoft.com/office/powerpoint/2010/main" val="28839567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HIPAA – which will also be covered under Incident Management. It is important with all these documents to protect the privacy of the people we support.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54</a:t>
            </a:fld>
            <a:endParaRPr lang="en-US"/>
          </a:p>
        </p:txBody>
      </p:sp>
    </p:spTree>
    <p:extLst>
      <p:ext uri="{BB962C8B-B14F-4D97-AF65-F5344CB8AC3E}">
        <p14:creationId xmlns:p14="http://schemas.microsoft.com/office/powerpoint/2010/main" val="33028756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61</a:t>
            </a:fld>
            <a:endParaRPr lang="en-US"/>
          </a:p>
        </p:txBody>
      </p:sp>
    </p:spTree>
    <p:extLst>
      <p:ext uri="{BB962C8B-B14F-4D97-AF65-F5344CB8AC3E}">
        <p14:creationId xmlns:p14="http://schemas.microsoft.com/office/powerpoint/2010/main" val="39178656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62</a:t>
            </a:fld>
            <a:endParaRPr lang="en-US"/>
          </a:p>
        </p:txBody>
      </p:sp>
    </p:spTree>
    <p:extLst>
      <p:ext uri="{BB962C8B-B14F-4D97-AF65-F5344CB8AC3E}">
        <p14:creationId xmlns:p14="http://schemas.microsoft.com/office/powerpoint/2010/main" val="6535594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your agency’s policy on medical appointments.</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63</a:t>
            </a:fld>
            <a:endParaRPr lang="en-US"/>
          </a:p>
        </p:txBody>
      </p:sp>
    </p:spTree>
    <p:extLst>
      <p:ext uri="{BB962C8B-B14F-4D97-AF65-F5344CB8AC3E}">
        <p14:creationId xmlns:p14="http://schemas.microsoft.com/office/powerpoint/2010/main" val="3422598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5</a:t>
            </a:fld>
            <a:endParaRPr lang="en-US" dirty="0"/>
          </a:p>
        </p:txBody>
      </p:sp>
    </p:spTree>
    <p:extLst>
      <p:ext uri="{BB962C8B-B14F-4D97-AF65-F5344CB8AC3E}">
        <p14:creationId xmlns:p14="http://schemas.microsoft.com/office/powerpoint/2010/main" val="754322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called a mnemonic. Use the first letters in STOP AND WATCH to help you remember important things to observe in the people you support. Contact a supervisor if you notice a change in any of these areas from the way the person usually behaves.</a:t>
            </a:r>
          </a:p>
          <a:p>
            <a:endParaRPr lang="en-US" dirty="0" smtClean="0"/>
          </a:p>
          <a:p>
            <a:r>
              <a:rPr lang="en-US" dirty="0" smtClean="0"/>
              <a:t>If you are not sure about the person’s usual behavior, but you see something that you think is different – ASK.</a:t>
            </a:r>
          </a:p>
          <a:p>
            <a:endParaRPr lang="en-US" dirty="0" smtClean="0"/>
          </a:p>
          <a:p>
            <a:endParaRPr lang="en-US" dirty="0" smtClean="0"/>
          </a:p>
          <a:p>
            <a:r>
              <a:rPr lang="en-US" dirty="0" smtClean="0"/>
              <a:t>You can use the STOP AND WATCH when preparing your progress notes. These are all areas that are important to document.</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6</a:t>
            </a:fld>
            <a:endParaRPr lang="en-US" dirty="0"/>
          </a:p>
        </p:txBody>
      </p:sp>
    </p:spTree>
    <p:extLst>
      <p:ext uri="{BB962C8B-B14F-4D97-AF65-F5344CB8AC3E}">
        <p14:creationId xmlns:p14="http://schemas.microsoft.com/office/powerpoint/2010/main" val="2590058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audience that “Why” is a question you DO NOT ask when investigating an incident.  </a:t>
            </a:r>
          </a:p>
          <a:p>
            <a:endParaRPr lang="en-US" dirty="0" smtClean="0"/>
          </a:p>
          <a:p>
            <a:r>
              <a:rPr lang="en-US" dirty="0" smtClean="0"/>
              <a:t>But when responding to health changes, this is a good question, because it may lead you to an answer for why something is happening.</a:t>
            </a:r>
          </a:p>
        </p:txBody>
      </p:sp>
      <p:sp>
        <p:nvSpPr>
          <p:cNvPr id="4" name="Slide Number Placeholder 3"/>
          <p:cNvSpPr>
            <a:spLocks noGrp="1"/>
          </p:cNvSpPr>
          <p:nvPr>
            <p:ph type="sldNum" sz="quarter" idx="10"/>
          </p:nvPr>
        </p:nvSpPr>
        <p:spPr/>
        <p:txBody>
          <a:bodyPr/>
          <a:lstStyle/>
          <a:p>
            <a:fld id="{55B810AC-92B2-C843-AD7B-EBCA31EF58C3}" type="slidenum">
              <a:rPr lang="en-US" smtClean="0"/>
              <a:pPr/>
              <a:t>7</a:t>
            </a:fld>
            <a:endParaRPr lang="en-US" dirty="0"/>
          </a:p>
        </p:txBody>
      </p:sp>
    </p:spTree>
    <p:extLst>
      <p:ext uri="{BB962C8B-B14F-4D97-AF65-F5344CB8AC3E}">
        <p14:creationId xmlns:p14="http://schemas.microsoft.com/office/powerpoint/2010/main" val="200238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 communicates differently. </a:t>
            </a:r>
          </a:p>
          <a:p>
            <a:r>
              <a:rPr lang="en-US" dirty="0" smtClean="0"/>
              <a:t>The better you know the people you support, the better you will be able to understand how to ask questions to get the best answer. </a:t>
            </a:r>
          </a:p>
          <a:p>
            <a:endParaRPr lang="en-US" dirty="0" smtClean="0"/>
          </a:p>
          <a:p>
            <a:r>
              <a:rPr lang="en-US" dirty="0" smtClean="0"/>
              <a:t>Does the answer come in the form of a gesture? A vocalization? A facial expression?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8</a:t>
            </a:fld>
            <a:endParaRPr lang="en-US" dirty="0"/>
          </a:p>
        </p:txBody>
      </p:sp>
    </p:spTree>
    <p:extLst>
      <p:ext uri="{BB962C8B-B14F-4D97-AF65-F5344CB8AC3E}">
        <p14:creationId xmlns:p14="http://schemas.microsoft.com/office/powerpoint/2010/main" val="1187715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aware that some of these may also require an incident report. Always ask your supervisor.</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9</a:t>
            </a:fld>
            <a:endParaRPr lang="en-US" dirty="0"/>
          </a:p>
        </p:txBody>
      </p:sp>
    </p:spTree>
    <p:extLst>
      <p:ext uri="{BB962C8B-B14F-4D97-AF65-F5344CB8AC3E}">
        <p14:creationId xmlns:p14="http://schemas.microsoft.com/office/powerpoint/2010/main" val="6807475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702733"/>
            <a:ext cx="9144000" cy="6155267"/>
          </a:xfrm>
          <a:prstGeom prst="rect">
            <a:avLst/>
          </a:prstGeom>
          <a:solidFill>
            <a:srgbClr val="821C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21C35"/>
              </a:solidFill>
            </a:endParaRPr>
          </a:p>
        </p:txBody>
      </p:sp>
      <p:sp>
        <p:nvSpPr>
          <p:cNvPr id="16" name="Oval 15"/>
          <p:cNvSpPr/>
          <p:nvPr userDrawn="1"/>
        </p:nvSpPr>
        <p:spPr>
          <a:xfrm rot="1112321">
            <a:off x="-1085917" y="-1716455"/>
            <a:ext cx="12657749" cy="518639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14160DDSS_logo_DDAfinal.png"/>
          <p:cNvPicPr>
            <a:picLocks noChangeAspect="1"/>
          </p:cNvPicPr>
          <p:nvPr userDrawn="1"/>
        </p:nvPicPr>
        <p:blipFill>
          <a:blip r:embed="rId2"/>
          <a:stretch>
            <a:fillRect/>
          </a:stretch>
        </p:blipFill>
        <p:spPr>
          <a:xfrm>
            <a:off x="7246748" y="486713"/>
            <a:ext cx="1643062" cy="1705511"/>
          </a:xfrm>
          <a:prstGeom prst="rect">
            <a:avLst/>
          </a:prstGeom>
        </p:spPr>
      </p:pic>
      <p:sp>
        <p:nvSpPr>
          <p:cNvPr id="13" name="Rectangle 12"/>
          <p:cNvSpPr/>
          <p:nvPr userDrawn="1"/>
        </p:nvSpPr>
        <p:spPr>
          <a:xfrm>
            <a:off x="7208648" y="0"/>
            <a:ext cx="1944496" cy="294162"/>
          </a:xfrm>
          <a:prstGeom prst="rect">
            <a:avLst/>
          </a:prstGeom>
          <a:solidFill>
            <a:srgbClr val="821C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ext Placeholder 3"/>
          <p:cNvSpPr>
            <a:spLocks noGrp="1"/>
          </p:cNvSpPr>
          <p:nvPr>
            <p:ph type="body" sz="half" idx="2"/>
          </p:nvPr>
        </p:nvSpPr>
        <p:spPr>
          <a:xfrm>
            <a:off x="914400" y="3124200"/>
            <a:ext cx="7315200" cy="2895600"/>
          </a:xfrm>
          <a:prstGeom prst="rect">
            <a:avLst/>
          </a:prstGeom>
        </p:spPr>
        <p:txBody>
          <a:bodyPr lIns="0" tIns="0" rIns="0" bIns="0"/>
          <a:lstStyle>
            <a:lvl1pPr marL="0" indent="0">
              <a:lnSpc>
                <a:spcPts val="2400"/>
              </a:lnSpc>
              <a:buNone/>
              <a:defRPr sz="3200" b="0" i="0">
                <a:latin typeface="Gill Sans Std Light"/>
                <a:cs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821C35"/>
                </a:solidFill>
                <a:latin typeface="Gill Sans Std Light"/>
                <a:cs typeface="Gill Sans Std Light"/>
              </a:defRPr>
            </a:lvl1pPr>
          </a:lstStyle>
          <a:p>
            <a:r>
              <a:rPr lang="en-US" dirty="0" smtClean="0"/>
              <a:t>Slide Headline 1</a:t>
            </a:r>
            <a:br>
              <a:rPr lang="en-US" dirty="0" smtClean="0"/>
            </a:br>
            <a:r>
              <a:rPr lang="en-US" dirty="0" smtClean="0"/>
              <a:t>Slide Headline 2</a:t>
            </a:r>
            <a:endParaRPr lang="en-US" dirty="0"/>
          </a:p>
        </p:txBody>
      </p:sp>
      <p:sp>
        <p:nvSpPr>
          <p:cNvPr id="14" name="Subtitle 2"/>
          <p:cNvSpPr>
            <a:spLocks noGrp="1"/>
          </p:cNvSpPr>
          <p:nvPr>
            <p:ph type="subTitle" idx="1"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Slide Subhead</a:t>
            </a:r>
            <a:endParaRPr lang="en-US" dirty="0"/>
          </a:p>
        </p:txBody>
      </p:sp>
      <p:sp>
        <p:nvSpPr>
          <p:cNvPr id="15"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10/20/2015</a:t>
            </a:fld>
            <a:endParaRPr lang="en-US" dirty="0"/>
          </a:p>
        </p:txBody>
      </p:sp>
      <p:sp>
        <p:nvSpPr>
          <p:cNvPr id="16"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7"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256643"/>
            <a:ext cx="7772400" cy="2869520"/>
          </a:xfrm>
          <a:prstGeom prst="rect">
            <a:avLst/>
          </a:prstGeom>
        </p:spPr>
        <p:txBody>
          <a:bodyPr/>
          <a:lstStyle>
            <a:lvl1pPr>
              <a:buClr>
                <a:srgbClr val="821C35"/>
              </a:buClr>
              <a:defRPr>
                <a:latin typeface="Gill Sans Std Light"/>
              </a:defRPr>
            </a:lvl1pPr>
            <a:lvl2pPr>
              <a:buClr>
                <a:srgbClr val="821C35"/>
              </a:buClr>
              <a:defRPr>
                <a:latin typeface="Gill Sans Std Light"/>
              </a:defRPr>
            </a:lvl2pPr>
            <a:lvl3pPr>
              <a:buClr>
                <a:srgbClr val="821C35"/>
              </a:buClr>
              <a:defRPr>
                <a:latin typeface="Gill Sans Std Light"/>
              </a:defRPr>
            </a:lvl3pPr>
            <a:lvl4pPr>
              <a:buClr>
                <a:srgbClr val="821C35"/>
              </a:buClr>
              <a:defRPr>
                <a:latin typeface="Gill Sans Std Light"/>
              </a:defRPr>
            </a:lvl4pPr>
            <a:lvl5pPr>
              <a:buClr>
                <a:srgbClr val="821C35"/>
              </a:buClr>
              <a:defRPr>
                <a:latin typeface="Gill Sans Std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821C35"/>
                </a:solidFill>
                <a:latin typeface="Gill Sans Std Light"/>
                <a:cs typeface="Gill Sans Std Light"/>
              </a:defRPr>
            </a:lvl1pPr>
          </a:lstStyle>
          <a:p>
            <a:r>
              <a:rPr lang="en-US" dirty="0" smtClean="0"/>
              <a:t>Slide Headline 1</a:t>
            </a:r>
            <a:br>
              <a:rPr lang="en-US" dirty="0" smtClean="0"/>
            </a:br>
            <a:r>
              <a:rPr lang="en-US" dirty="0" smtClean="0"/>
              <a:t>Slide Headline 2</a:t>
            </a:r>
            <a:endParaRPr lang="en-US" dirty="0"/>
          </a:p>
        </p:txBody>
      </p:sp>
      <p:sp>
        <p:nvSpPr>
          <p:cNvPr id="11"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Slide Subhead</a:t>
            </a:r>
            <a:endParaRPr lang="en-US" dirty="0"/>
          </a:p>
        </p:txBody>
      </p:sp>
      <p:sp>
        <p:nvSpPr>
          <p:cNvPr id="12"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10/20/2015</a:t>
            </a:fld>
            <a:endParaRPr lang="en-US" dirty="0"/>
          </a:p>
        </p:txBody>
      </p:sp>
      <p:sp>
        <p:nvSpPr>
          <p:cNvPr id="13"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4"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295837"/>
            <a:ext cx="3581400" cy="3830326"/>
          </a:xfrm>
          <a:prstGeom prst="rect">
            <a:avLst/>
          </a:prstGeom>
        </p:spPr>
        <p:txBody>
          <a:bodyPr/>
          <a:lstStyle>
            <a:lvl1pPr>
              <a:buClr>
                <a:srgbClr val="821C35"/>
              </a:buClr>
              <a:defRPr sz="2800">
                <a:latin typeface="Gill Sans Std Light"/>
              </a:defRPr>
            </a:lvl1pPr>
            <a:lvl2pPr>
              <a:buClr>
                <a:srgbClr val="821C35"/>
              </a:buClr>
              <a:defRPr sz="2400">
                <a:latin typeface="Gill Sans Std Light"/>
              </a:defRPr>
            </a:lvl2pPr>
            <a:lvl3pPr>
              <a:buClr>
                <a:srgbClr val="821C35"/>
              </a:buClr>
              <a:defRPr sz="2000">
                <a:latin typeface="Gill Sans Std Light"/>
              </a:defRPr>
            </a:lvl3pPr>
            <a:lvl4pPr>
              <a:buClr>
                <a:srgbClr val="821C35"/>
              </a:buClr>
              <a:defRPr sz="1800">
                <a:latin typeface="Gill Sans Std Light"/>
              </a:defRPr>
            </a:lvl4pPr>
            <a:lvl5pPr>
              <a:buClr>
                <a:srgbClr val="821C35"/>
              </a:buClr>
              <a:defRPr sz="1800">
                <a:latin typeface="Gill Sans Std Ligh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295837"/>
            <a:ext cx="3581400" cy="3830326"/>
          </a:xfrm>
          <a:prstGeom prst="rect">
            <a:avLst/>
          </a:prstGeom>
        </p:spPr>
        <p:txBody>
          <a:bodyPr/>
          <a:lstStyle>
            <a:lvl1pPr>
              <a:buClr>
                <a:srgbClr val="821C35"/>
              </a:buClr>
              <a:defRPr sz="2800">
                <a:latin typeface="Gill Sans Std Light"/>
              </a:defRPr>
            </a:lvl1pPr>
            <a:lvl2pPr>
              <a:buClr>
                <a:srgbClr val="821C35"/>
              </a:buClr>
              <a:defRPr sz="2400">
                <a:latin typeface="Gill Sans Std Light"/>
              </a:defRPr>
            </a:lvl2pPr>
            <a:lvl3pPr>
              <a:buClr>
                <a:srgbClr val="821C35"/>
              </a:buClr>
              <a:defRPr sz="2000">
                <a:latin typeface="Gill Sans Std Light"/>
              </a:defRPr>
            </a:lvl3pPr>
            <a:lvl4pPr>
              <a:buClr>
                <a:srgbClr val="821C35"/>
              </a:buClr>
              <a:defRPr sz="1800">
                <a:latin typeface="Gill Sans Std Light"/>
              </a:defRPr>
            </a:lvl4pPr>
            <a:lvl5pPr>
              <a:buClr>
                <a:srgbClr val="821C35"/>
              </a:buClr>
              <a:defRPr sz="1800">
                <a:latin typeface="Gill Sans Std Ligh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821C35"/>
                </a:solidFill>
                <a:latin typeface="Gill Sans Std Light"/>
                <a:cs typeface="Gill Sans Std Light"/>
              </a:defRPr>
            </a:lvl1pPr>
          </a:lstStyle>
          <a:p>
            <a:r>
              <a:rPr lang="en-US" dirty="0" smtClean="0"/>
              <a:t>Slide Headline 1</a:t>
            </a:r>
            <a:br>
              <a:rPr lang="en-US" dirty="0" smtClean="0"/>
            </a:br>
            <a:r>
              <a:rPr lang="en-US" dirty="0" smtClean="0"/>
              <a:t>Slide Headline 2</a:t>
            </a:r>
            <a:endParaRPr lang="en-US" dirty="0"/>
          </a:p>
        </p:txBody>
      </p:sp>
      <p:sp>
        <p:nvSpPr>
          <p:cNvPr id="9"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10/20/2015</a:t>
            </a:fld>
            <a:endParaRPr lang="en-US" dirty="0"/>
          </a:p>
        </p:txBody>
      </p:sp>
      <p:sp>
        <p:nvSpPr>
          <p:cNvPr id="10"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1"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0" y="2225963"/>
            <a:ext cx="3582988"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smtClean="0"/>
              <a:t>Slide Subhead</a:t>
            </a:r>
            <a:endParaRPr lang="en-US" dirty="0"/>
          </a:p>
        </p:txBody>
      </p:sp>
      <p:sp>
        <p:nvSpPr>
          <p:cNvPr id="4" name="Content Placeholder 3"/>
          <p:cNvSpPr>
            <a:spLocks noGrp="1"/>
          </p:cNvSpPr>
          <p:nvPr>
            <p:ph sz="half" idx="2"/>
          </p:nvPr>
        </p:nvSpPr>
        <p:spPr>
          <a:xfrm>
            <a:off x="914400" y="2865725"/>
            <a:ext cx="3582988" cy="3260437"/>
          </a:xfrm>
          <a:prstGeom prst="rect">
            <a:avLst/>
          </a:prstGeom>
        </p:spPr>
        <p:txBody>
          <a:bodyPr/>
          <a:lstStyle>
            <a:lvl1pPr>
              <a:buClr>
                <a:srgbClr val="821C35"/>
              </a:buClr>
              <a:defRPr sz="2400">
                <a:latin typeface="Gill Sans Std Light"/>
              </a:defRPr>
            </a:lvl1pPr>
            <a:lvl2pPr>
              <a:buClr>
                <a:srgbClr val="821C35"/>
              </a:buClr>
              <a:defRPr sz="2000">
                <a:latin typeface="Gill Sans Std Light"/>
              </a:defRPr>
            </a:lvl2pPr>
            <a:lvl3pPr>
              <a:buClr>
                <a:srgbClr val="821C35"/>
              </a:buClr>
              <a:defRPr sz="1800">
                <a:latin typeface="Gill Sans Std Light"/>
              </a:defRPr>
            </a:lvl3pPr>
            <a:lvl4pPr>
              <a:buClr>
                <a:srgbClr val="821C35"/>
              </a:buClr>
              <a:defRPr sz="1600">
                <a:latin typeface="Gill Sans Std Light"/>
              </a:defRPr>
            </a:lvl4pPr>
            <a:lvl5pPr>
              <a:buClr>
                <a:srgbClr val="821C35"/>
              </a:buClr>
              <a:defRPr sz="1600">
                <a:latin typeface="Gill Sans Std Ligh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2225963"/>
            <a:ext cx="3584575"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smtClean="0"/>
              <a:t>Slide Subhead</a:t>
            </a:r>
            <a:endParaRPr lang="en-US" dirty="0"/>
          </a:p>
        </p:txBody>
      </p:sp>
      <p:sp>
        <p:nvSpPr>
          <p:cNvPr id="6" name="Content Placeholder 5"/>
          <p:cNvSpPr>
            <a:spLocks noGrp="1"/>
          </p:cNvSpPr>
          <p:nvPr>
            <p:ph sz="quarter" idx="4"/>
          </p:nvPr>
        </p:nvSpPr>
        <p:spPr>
          <a:xfrm>
            <a:off x="4645025" y="2865725"/>
            <a:ext cx="3584575" cy="3260438"/>
          </a:xfrm>
          <a:prstGeom prst="rect">
            <a:avLst/>
          </a:prstGeom>
        </p:spPr>
        <p:txBody>
          <a:bodyPr/>
          <a:lstStyle>
            <a:lvl1pPr>
              <a:buClr>
                <a:srgbClr val="821C35"/>
              </a:buClr>
              <a:defRPr sz="2400">
                <a:latin typeface="Gill Sans Std Light"/>
              </a:defRPr>
            </a:lvl1pPr>
            <a:lvl2pPr>
              <a:buClr>
                <a:srgbClr val="821C35"/>
              </a:buClr>
              <a:defRPr sz="2000">
                <a:latin typeface="Gill Sans Std Light"/>
              </a:defRPr>
            </a:lvl2pPr>
            <a:lvl3pPr>
              <a:buClr>
                <a:srgbClr val="821C35"/>
              </a:buClr>
              <a:defRPr sz="1800">
                <a:latin typeface="Gill Sans Std Light"/>
              </a:defRPr>
            </a:lvl3pPr>
            <a:lvl4pPr>
              <a:buClr>
                <a:srgbClr val="821C35"/>
              </a:buClr>
              <a:defRPr sz="1600">
                <a:latin typeface="Gill Sans Std Light"/>
              </a:defRPr>
            </a:lvl4pPr>
            <a:lvl5pPr>
              <a:buClr>
                <a:srgbClr val="821C35"/>
              </a:buClr>
              <a:defRPr sz="1600">
                <a:latin typeface="Gill Sans Std Ligh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821C35"/>
                </a:solidFill>
                <a:latin typeface="Gill Sans Std Light"/>
                <a:cs typeface="Gill Sans Std Light"/>
              </a:defRPr>
            </a:lvl1pPr>
          </a:lstStyle>
          <a:p>
            <a:r>
              <a:rPr lang="en-US" dirty="0" smtClean="0"/>
              <a:t>Slide Headline 1</a:t>
            </a:r>
            <a:br>
              <a:rPr lang="en-US" dirty="0" smtClean="0"/>
            </a:br>
            <a:r>
              <a:rPr lang="en-US" dirty="0" smtClean="0"/>
              <a:t>Slide Headline 2</a:t>
            </a:r>
            <a:endParaRPr lang="en-US" dirty="0"/>
          </a:p>
        </p:txBody>
      </p:sp>
      <p:sp>
        <p:nvSpPr>
          <p:cNvPr id="13"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10/20/2015</a:t>
            </a:fld>
            <a:endParaRPr lang="en-US" dirty="0"/>
          </a:p>
        </p:txBody>
      </p:sp>
      <p:sp>
        <p:nvSpPr>
          <p:cNvPr id="14"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5"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3134388"/>
            <a:ext cx="5111750" cy="2991775"/>
          </a:xfrm>
          <a:prstGeom prst="rect">
            <a:avLst/>
          </a:prstGeom>
        </p:spPr>
        <p:txBody>
          <a:bodyPr/>
          <a:lstStyle>
            <a:lvl1pPr>
              <a:buClr>
                <a:srgbClr val="821C35"/>
              </a:buClr>
              <a:defRPr sz="3200">
                <a:latin typeface="Gill Sans Std Light"/>
              </a:defRPr>
            </a:lvl1pPr>
            <a:lvl2pPr>
              <a:buClr>
                <a:srgbClr val="821C35"/>
              </a:buClr>
              <a:defRPr sz="2800">
                <a:latin typeface="Gill Sans Std Light"/>
              </a:defRPr>
            </a:lvl2pPr>
            <a:lvl3pPr>
              <a:buClr>
                <a:srgbClr val="821C35"/>
              </a:buClr>
              <a:defRPr sz="2400">
                <a:latin typeface="Gill Sans Std Light"/>
              </a:defRPr>
            </a:lvl3pPr>
            <a:lvl4pPr>
              <a:buClr>
                <a:srgbClr val="821C35"/>
              </a:buClr>
              <a:defRPr sz="2000">
                <a:latin typeface="Gill Sans Std Light"/>
              </a:defRPr>
            </a:lvl4pPr>
            <a:lvl5pPr>
              <a:buClr>
                <a:srgbClr val="821C35"/>
              </a:buClr>
              <a:defRPr sz="2000">
                <a:latin typeface="Gill Sans Std Ligh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914400" y="3134388"/>
            <a:ext cx="2551113" cy="2991775"/>
          </a:xfrm>
          <a:prstGeom prst="rect">
            <a:avLst/>
          </a:prstGeom>
        </p:spPr>
        <p:txBody>
          <a:bodyPr/>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Slide Subhead</a:t>
            </a:r>
            <a:endParaRPr lang="en-US" dirty="0"/>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821C35"/>
                </a:solidFill>
                <a:latin typeface="Gill Sans Std Light"/>
                <a:cs typeface="Gill Sans Std Light"/>
              </a:defRPr>
            </a:lvl1pPr>
          </a:lstStyle>
          <a:p>
            <a:r>
              <a:rPr lang="en-US" dirty="0" smtClean="0"/>
              <a:t>Slide Headline 1</a:t>
            </a:r>
            <a:br>
              <a:rPr lang="en-US" dirty="0" smtClean="0"/>
            </a:br>
            <a:r>
              <a:rPr lang="en-US" dirty="0" smtClean="0"/>
              <a:t>Slide Headline 2</a:t>
            </a:r>
            <a:endParaRPr lang="en-US" dirty="0"/>
          </a:p>
        </p:txBody>
      </p:sp>
      <p:sp>
        <p:nvSpPr>
          <p:cNvPr id="14"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10/20/2015</a:t>
            </a:fld>
            <a:endParaRPr lang="en-US" dirty="0"/>
          </a:p>
        </p:txBody>
      </p:sp>
      <p:sp>
        <p:nvSpPr>
          <p:cNvPr id="15"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6"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0" i="0">
                <a:solidFill>
                  <a:srgbClr val="011F4F"/>
                </a:solidFill>
                <a:latin typeface="Gill Sans Std Bold"/>
                <a:cs typeface="Gill Sans Std Bold"/>
              </a:defRPr>
            </a:lvl1pPr>
          </a:lstStyle>
          <a:p>
            <a:r>
              <a:rPr lang="en-US" dirty="0" smtClean="0"/>
              <a:t>Slide Subhead</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Gill Sans Std Ligh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10/20/2015</a:t>
            </a:fld>
            <a:endParaRPr lang="en-US" dirty="0"/>
          </a:p>
        </p:txBody>
      </p:sp>
      <p:sp>
        <p:nvSpPr>
          <p:cNvPr id="9"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0"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14160DDSS_logo_DDAfinal.png"/>
          <p:cNvPicPr>
            <a:picLocks noChangeAspect="1"/>
          </p:cNvPicPr>
          <p:nvPr userDrawn="1"/>
        </p:nvPicPr>
        <p:blipFill>
          <a:blip r:embed="rId9"/>
          <a:stretch>
            <a:fillRect/>
          </a:stretch>
        </p:blipFill>
        <p:spPr>
          <a:xfrm>
            <a:off x="7989422" y="409306"/>
            <a:ext cx="1008062" cy="1046376"/>
          </a:xfrm>
          <a:prstGeom prst="rect">
            <a:avLst/>
          </a:prstGeom>
        </p:spPr>
      </p:pic>
      <p:sp>
        <p:nvSpPr>
          <p:cNvPr id="9" name="Rectangle 8"/>
          <p:cNvSpPr/>
          <p:nvPr userDrawn="1"/>
        </p:nvSpPr>
        <p:spPr>
          <a:xfrm>
            <a:off x="7208648" y="0"/>
            <a:ext cx="1944496" cy="294162"/>
          </a:xfrm>
          <a:prstGeom prst="rect">
            <a:avLst/>
          </a:prstGeom>
          <a:solidFill>
            <a:srgbClr val="821C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https://www.youtube.com/embed/hLeSlQS9g2c" TargetMode="Externa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0975" y="3886199"/>
            <a:ext cx="9144000" cy="638175"/>
          </a:xfrm>
          <a:prstGeom prst="rect">
            <a:avLst/>
          </a:prstGeom>
        </p:spPr>
        <p:txBody>
          <a:bodyPr/>
          <a:lstStyle>
            <a:lvl1pPr>
              <a:lnSpc>
                <a:spcPts val="4900"/>
              </a:lnSpc>
              <a:defRPr sz="4800">
                <a:solidFill>
                  <a:srgbClr val="FFFFFF"/>
                </a:solidFill>
              </a:defRPr>
            </a:lvl1pPr>
          </a:lstStyle>
          <a:p>
            <a:pPr lvl="0" algn="ctr">
              <a:spcBef>
                <a:spcPct val="0"/>
              </a:spcBef>
              <a:defRPr/>
            </a:pPr>
            <a:r>
              <a:rPr lang="en-US" dirty="0" smtClean="0">
                <a:latin typeface="Gill Sans Std Light"/>
                <a:ea typeface="+mj-ea"/>
                <a:cs typeface="Gill Sans Std Light"/>
              </a:rPr>
              <a:t>Health </a:t>
            </a:r>
            <a:r>
              <a:rPr lang="en-US" dirty="0">
                <a:latin typeface="Gill Sans Std Light"/>
                <a:ea typeface="+mj-ea"/>
                <a:cs typeface="Gill Sans Std Light"/>
              </a:rPr>
              <a:t>and Wellness</a:t>
            </a:r>
          </a:p>
        </p:txBody>
      </p:sp>
      <p:sp>
        <p:nvSpPr>
          <p:cNvPr id="2" name="Rectangle 1"/>
          <p:cNvSpPr/>
          <p:nvPr/>
        </p:nvSpPr>
        <p:spPr>
          <a:xfrm>
            <a:off x="352426" y="4489985"/>
            <a:ext cx="4791074" cy="3119315"/>
          </a:xfrm>
          <a:prstGeom prst="rect">
            <a:avLst/>
          </a:prstGeom>
        </p:spPr>
        <p:txBody>
          <a:bodyPr wrap="square" numCol="2">
            <a:spAutoFit/>
          </a:bodyPr>
          <a:lstStyle/>
          <a:p>
            <a:pPr marL="355600" marR="5080" lvl="0" indent="-342900">
              <a:spcBef>
                <a:spcPct val="20000"/>
              </a:spcBef>
              <a:spcAft>
                <a:spcPts val="600"/>
              </a:spcAft>
              <a:buClr>
                <a:srgbClr val="821C35"/>
              </a:buClr>
              <a:buSzPct val="59615"/>
              <a:buFont typeface="Courier New" panose="02070309020205020404" pitchFamily="49" charset="0"/>
              <a:buChar char="o"/>
              <a:tabLst>
                <a:tab pos="683895" algn="l"/>
              </a:tabLst>
            </a:pPr>
            <a:r>
              <a:rPr lang="en-US" sz="1050" b="1" dirty="0">
                <a:solidFill>
                  <a:schemeClr val="bg1"/>
                </a:solidFill>
                <a:latin typeface="Gill Sans Std Light"/>
              </a:rPr>
              <a:t>Signs &amp; Symptoms</a:t>
            </a:r>
          </a:p>
          <a:p>
            <a:pPr marL="355600" marR="5080" lvl="0" indent="-342900">
              <a:spcBef>
                <a:spcPct val="20000"/>
              </a:spcBef>
              <a:spcAft>
                <a:spcPts val="600"/>
              </a:spcAft>
              <a:buClr>
                <a:srgbClr val="821C35"/>
              </a:buClr>
              <a:buSzPct val="59615"/>
              <a:buFont typeface="Courier New" panose="02070309020205020404" pitchFamily="49" charset="0"/>
              <a:buChar char="o"/>
              <a:tabLst>
                <a:tab pos="683895" algn="l"/>
              </a:tabLst>
            </a:pPr>
            <a:r>
              <a:rPr lang="en-US" sz="1050" b="1" dirty="0">
                <a:solidFill>
                  <a:schemeClr val="bg1"/>
                </a:solidFill>
                <a:latin typeface="Gill Sans Std Light"/>
              </a:rPr>
              <a:t>HCMP &amp; Health Passport</a:t>
            </a:r>
          </a:p>
          <a:p>
            <a:pPr marL="355600" marR="5080" lvl="0" indent="-342900">
              <a:spcBef>
                <a:spcPct val="20000"/>
              </a:spcBef>
              <a:spcAft>
                <a:spcPts val="600"/>
              </a:spcAft>
              <a:buClr>
                <a:srgbClr val="821C35"/>
              </a:buClr>
              <a:buSzPct val="59615"/>
              <a:buFont typeface="Courier New" panose="02070309020205020404" pitchFamily="49" charset="0"/>
              <a:buChar char="o"/>
              <a:tabLst>
                <a:tab pos="683895" algn="l"/>
              </a:tabLst>
            </a:pPr>
            <a:r>
              <a:rPr lang="en-US" sz="1050" b="1" dirty="0">
                <a:solidFill>
                  <a:schemeClr val="bg1"/>
                </a:solidFill>
                <a:latin typeface="Gill Sans Std Light"/>
              </a:rPr>
              <a:t>Medication Administration</a:t>
            </a:r>
          </a:p>
          <a:p>
            <a:pPr marL="355600" marR="5080" lvl="0" indent="-342900">
              <a:spcBef>
                <a:spcPct val="20000"/>
              </a:spcBef>
              <a:spcAft>
                <a:spcPts val="600"/>
              </a:spcAft>
              <a:buClr>
                <a:srgbClr val="821C35"/>
              </a:buClr>
              <a:buSzPct val="59615"/>
              <a:buFont typeface="Courier New" panose="02070309020205020404" pitchFamily="49" charset="0"/>
              <a:buChar char="o"/>
              <a:tabLst>
                <a:tab pos="683895" algn="l"/>
              </a:tabLst>
            </a:pPr>
            <a:r>
              <a:rPr lang="en-US" sz="1050" b="1" dirty="0">
                <a:solidFill>
                  <a:schemeClr val="bg1"/>
                </a:solidFill>
                <a:latin typeface="Gill Sans Std Light"/>
              </a:rPr>
              <a:t>Side Effects of Medications</a:t>
            </a:r>
          </a:p>
          <a:p>
            <a:pPr marL="355600" marR="5080" lvl="0" indent="-342900">
              <a:spcBef>
                <a:spcPct val="20000"/>
              </a:spcBef>
              <a:spcAft>
                <a:spcPts val="600"/>
              </a:spcAft>
              <a:buClr>
                <a:srgbClr val="821C35"/>
              </a:buClr>
              <a:buSzPct val="59615"/>
              <a:buFont typeface="Courier New" panose="02070309020205020404" pitchFamily="49" charset="0"/>
              <a:buChar char="o"/>
              <a:tabLst>
                <a:tab pos="683895" algn="l"/>
              </a:tabLst>
            </a:pPr>
            <a:r>
              <a:rPr lang="en-US" sz="1050" b="1" dirty="0">
                <a:solidFill>
                  <a:schemeClr val="bg1"/>
                </a:solidFill>
                <a:latin typeface="Gill Sans Std Light"/>
              </a:rPr>
              <a:t>Psychotropic Medications</a:t>
            </a:r>
          </a:p>
          <a:p>
            <a:pPr marL="355600" marR="5080" lvl="0" indent="-342900">
              <a:spcBef>
                <a:spcPct val="20000"/>
              </a:spcBef>
              <a:spcAft>
                <a:spcPts val="600"/>
              </a:spcAft>
              <a:buClr>
                <a:srgbClr val="821C35"/>
              </a:buClr>
              <a:buSzPct val="59615"/>
              <a:buFont typeface="Courier New" panose="02070309020205020404" pitchFamily="49" charset="0"/>
              <a:buChar char="o"/>
              <a:tabLst>
                <a:tab pos="683895" algn="l"/>
              </a:tabLst>
            </a:pPr>
            <a:r>
              <a:rPr lang="en-US" sz="1050" b="1" dirty="0">
                <a:solidFill>
                  <a:schemeClr val="bg1"/>
                </a:solidFill>
                <a:latin typeface="Gill Sans Std Light"/>
              </a:rPr>
              <a:t>BSP</a:t>
            </a:r>
          </a:p>
          <a:p>
            <a:pPr marL="355600" marR="5080" lvl="0" indent="-342900">
              <a:spcBef>
                <a:spcPct val="20000"/>
              </a:spcBef>
              <a:spcAft>
                <a:spcPts val="600"/>
              </a:spcAft>
              <a:buClr>
                <a:srgbClr val="821C35"/>
              </a:buClr>
              <a:buSzPct val="59615"/>
              <a:buFont typeface="Courier New" panose="02070309020205020404" pitchFamily="49" charset="0"/>
              <a:buChar char="o"/>
              <a:tabLst>
                <a:tab pos="683895" algn="l"/>
              </a:tabLst>
            </a:pPr>
            <a:r>
              <a:rPr lang="en-US" sz="1050" b="1" dirty="0">
                <a:solidFill>
                  <a:schemeClr val="bg1"/>
                </a:solidFill>
                <a:latin typeface="Gill Sans Std Light"/>
              </a:rPr>
              <a:t>Oral Health</a:t>
            </a:r>
          </a:p>
          <a:p>
            <a:pPr marL="355600" marR="5080" lvl="0" indent="-342900">
              <a:spcBef>
                <a:spcPct val="20000"/>
              </a:spcBef>
              <a:spcAft>
                <a:spcPts val="600"/>
              </a:spcAft>
              <a:buClr>
                <a:srgbClr val="821C35"/>
              </a:buClr>
              <a:buSzPct val="59615"/>
              <a:buFont typeface="Courier New" panose="02070309020205020404" pitchFamily="49" charset="0"/>
              <a:buChar char="o"/>
              <a:tabLst>
                <a:tab pos="683895" algn="l"/>
              </a:tabLst>
            </a:pPr>
            <a:r>
              <a:rPr lang="en-US" sz="1050" b="1" dirty="0">
                <a:solidFill>
                  <a:schemeClr val="bg1"/>
                </a:solidFill>
                <a:latin typeface="Gill Sans Std Light"/>
              </a:rPr>
              <a:t>Protocols</a:t>
            </a:r>
          </a:p>
          <a:p>
            <a:pPr marL="299085" lvl="0" indent="-286385" defTabSz="914400">
              <a:spcBef>
                <a:spcPts val="380"/>
              </a:spcBef>
              <a:buClr>
                <a:srgbClr val="CC9900"/>
              </a:buClr>
              <a:buSzPct val="65625"/>
              <a:buFont typeface="Arial"/>
              <a:buChar char="•"/>
              <a:tabLst>
                <a:tab pos="299720" algn="l"/>
              </a:tabLst>
            </a:pPr>
            <a:endParaRPr lang="en-US" sz="1600" b="1" spc="-10" dirty="0">
              <a:solidFill>
                <a:prstClr val="black"/>
              </a:solidFill>
              <a:latin typeface="Arial"/>
              <a:cs typeface="Arial"/>
            </a:endParaRPr>
          </a:p>
          <a:p>
            <a:pPr marL="299085" lvl="0" indent="-286385" defTabSz="914400">
              <a:spcBef>
                <a:spcPts val="380"/>
              </a:spcBef>
              <a:buClr>
                <a:srgbClr val="CC9900"/>
              </a:buClr>
              <a:buSzPct val="65625"/>
              <a:buFont typeface="Arial"/>
              <a:buChar char="•"/>
              <a:tabLst>
                <a:tab pos="299720" algn="l"/>
              </a:tabLst>
            </a:pPr>
            <a:endParaRPr lang="en-US" sz="1600" b="1" spc="-10" dirty="0">
              <a:solidFill>
                <a:prstClr val="black"/>
              </a:solidFill>
              <a:latin typeface="Arial"/>
              <a:cs typeface="Arial"/>
            </a:endParaRPr>
          </a:p>
          <a:p>
            <a:pPr marL="299085" lvl="0" indent="-286385" defTabSz="914400">
              <a:spcBef>
                <a:spcPts val="380"/>
              </a:spcBef>
              <a:buClr>
                <a:srgbClr val="CC9900"/>
              </a:buClr>
              <a:buSzPct val="65625"/>
              <a:buFont typeface="Arial"/>
              <a:buChar char="•"/>
              <a:tabLst>
                <a:tab pos="299720" algn="l"/>
              </a:tabLst>
            </a:pPr>
            <a:endParaRPr lang="en-US" sz="1600" dirty="0">
              <a:solidFill>
                <a:prstClr val="black"/>
              </a:solidFill>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685800"/>
            <a:ext cx="7315200" cy="514350"/>
          </a:xfrm>
        </p:spPr>
        <p:txBody>
          <a:bodyPr/>
          <a:lstStyle/>
          <a:p>
            <a:r>
              <a:rPr lang="en-US" sz="3600" dirty="0"/>
              <a:t>Falls</a:t>
            </a:r>
          </a:p>
        </p:txBody>
      </p:sp>
      <p:sp>
        <p:nvSpPr>
          <p:cNvPr id="2" name="Content Placeholder 1"/>
          <p:cNvSpPr>
            <a:spLocks noGrp="1"/>
          </p:cNvSpPr>
          <p:nvPr>
            <p:ph idx="1"/>
          </p:nvPr>
        </p:nvSpPr>
        <p:spPr>
          <a:xfrm>
            <a:off x="581024" y="1551668"/>
            <a:ext cx="4638675" cy="2869520"/>
          </a:xfrm>
        </p:spPr>
        <p:txBody>
          <a:bodyPr/>
          <a:lstStyle/>
          <a:p>
            <a:r>
              <a:rPr lang="en-US" sz="2400" dirty="0"/>
              <a:t>Some people may be at higher risk for falling than others. </a:t>
            </a:r>
            <a:endParaRPr lang="en-US" sz="2400" dirty="0" smtClean="0"/>
          </a:p>
          <a:p>
            <a:pPr marL="0" indent="0">
              <a:buNone/>
            </a:pPr>
            <a:endParaRPr lang="en-US" sz="2400" dirty="0"/>
          </a:p>
          <a:p>
            <a:r>
              <a:rPr lang="en-US" sz="2400" dirty="0"/>
              <a:t>What do you think might make someone at a higher risk for falls?</a:t>
            </a:r>
          </a:p>
          <a:p>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4642" y="2127931"/>
            <a:ext cx="2044418" cy="2053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3396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190500" y="1446892"/>
            <a:ext cx="7772400" cy="4953907"/>
          </a:xfrm>
        </p:spPr>
        <p:txBody>
          <a:bodyPr numCol="2"/>
          <a:lstStyle/>
          <a:p>
            <a:pPr marL="355600" marR="5080" lvl="0">
              <a:lnSpc>
                <a:spcPts val="2400"/>
              </a:lnSpc>
              <a:spcAft>
                <a:spcPts val="600"/>
              </a:spcAft>
              <a:buSzPct val="59615"/>
              <a:buFont typeface="Wingdings"/>
              <a:buChar char=""/>
              <a:tabLst>
                <a:tab pos="683895" algn="l"/>
              </a:tabLst>
            </a:pPr>
            <a:r>
              <a:rPr lang="en-US" sz="2400" b="1" dirty="0"/>
              <a:t>Poor vision and hearing</a:t>
            </a:r>
          </a:p>
          <a:p>
            <a:pPr marL="355600" marR="5080" lvl="0">
              <a:lnSpc>
                <a:spcPts val="2400"/>
              </a:lnSpc>
              <a:spcAft>
                <a:spcPts val="600"/>
              </a:spcAft>
              <a:buSzPct val="59615"/>
              <a:buFont typeface="Wingdings"/>
              <a:buChar char=""/>
              <a:tabLst>
                <a:tab pos="683895" algn="l"/>
              </a:tabLst>
            </a:pPr>
            <a:r>
              <a:rPr lang="en-US" sz="2400" b="1" dirty="0"/>
              <a:t>Unsteady gait and balance</a:t>
            </a:r>
          </a:p>
          <a:p>
            <a:pPr marL="355600" marR="5080" lvl="0">
              <a:lnSpc>
                <a:spcPts val="2400"/>
              </a:lnSpc>
              <a:spcAft>
                <a:spcPts val="600"/>
              </a:spcAft>
              <a:buSzPct val="59615"/>
              <a:buFont typeface="Wingdings"/>
              <a:buChar char=""/>
              <a:tabLst>
                <a:tab pos="683895" algn="l"/>
              </a:tabLst>
            </a:pPr>
            <a:r>
              <a:rPr lang="en-US" sz="2400" b="1" dirty="0"/>
              <a:t>Neurological disorders</a:t>
            </a:r>
          </a:p>
          <a:p>
            <a:pPr marL="355600" marR="5080" lvl="0">
              <a:lnSpc>
                <a:spcPts val="2400"/>
              </a:lnSpc>
              <a:spcAft>
                <a:spcPts val="600"/>
              </a:spcAft>
              <a:buSzPct val="59615"/>
              <a:buFont typeface="Wingdings"/>
              <a:buChar char=""/>
              <a:tabLst>
                <a:tab pos="683895" algn="l"/>
              </a:tabLst>
            </a:pPr>
            <a:r>
              <a:rPr lang="en-US" sz="2400" b="1" dirty="0"/>
              <a:t>Medication side effects</a:t>
            </a:r>
          </a:p>
          <a:p>
            <a:pPr marL="355600" marR="5080" lvl="0">
              <a:lnSpc>
                <a:spcPts val="2400"/>
              </a:lnSpc>
              <a:spcAft>
                <a:spcPts val="600"/>
              </a:spcAft>
              <a:buSzPct val="59615"/>
              <a:buFont typeface="Wingdings"/>
              <a:buChar char=""/>
              <a:tabLst>
                <a:tab pos="683895" algn="l"/>
              </a:tabLst>
            </a:pPr>
            <a:r>
              <a:rPr lang="en-US" sz="2400" b="1" dirty="0"/>
              <a:t>Dizziness</a:t>
            </a:r>
          </a:p>
          <a:p>
            <a:pPr marL="355600" marR="5080" lvl="0">
              <a:lnSpc>
                <a:spcPts val="2400"/>
              </a:lnSpc>
              <a:spcAft>
                <a:spcPts val="600"/>
              </a:spcAft>
              <a:buSzPct val="59615"/>
              <a:buFont typeface="Wingdings"/>
              <a:buChar char=""/>
              <a:tabLst>
                <a:tab pos="683895" algn="l"/>
              </a:tabLst>
            </a:pPr>
            <a:r>
              <a:rPr lang="en-US" sz="2400" b="1" dirty="0"/>
              <a:t>Being </a:t>
            </a:r>
            <a:r>
              <a:rPr lang="en-US" sz="2400" b="1" dirty="0" smtClean="0"/>
              <a:t>upset</a:t>
            </a:r>
          </a:p>
          <a:p>
            <a:pPr marL="355600" marR="5080" lvl="0">
              <a:lnSpc>
                <a:spcPts val="2400"/>
              </a:lnSpc>
              <a:spcAft>
                <a:spcPts val="600"/>
              </a:spcAft>
              <a:buSzPct val="59615"/>
              <a:buFont typeface="Wingdings"/>
              <a:buChar char=""/>
              <a:tabLst>
                <a:tab pos="683895" algn="l"/>
              </a:tabLst>
            </a:pPr>
            <a:r>
              <a:rPr lang="en-US" sz="2400" b="1" dirty="0"/>
              <a:t>Seizures</a:t>
            </a:r>
          </a:p>
          <a:p>
            <a:pPr marL="355600" marR="5080" lvl="0">
              <a:lnSpc>
                <a:spcPts val="2400"/>
              </a:lnSpc>
              <a:spcAft>
                <a:spcPts val="600"/>
              </a:spcAft>
              <a:buSzPct val="59615"/>
              <a:buFont typeface="Wingdings"/>
              <a:buChar char=""/>
              <a:tabLst>
                <a:tab pos="683895" algn="l"/>
              </a:tabLst>
            </a:pPr>
            <a:r>
              <a:rPr lang="en-US" sz="2400" b="1" dirty="0"/>
              <a:t>Cardiac or heart abnormalities</a:t>
            </a:r>
          </a:p>
          <a:p>
            <a:pPr marL="355600" marR="5080" lvl="0">
              <a:lnSpc>
                <a:spcPts val="2400"/>
              </a:lnSpc>
              <a:spcAft>
                <a:spcPts val="600"/>
              </a:spcAft>
              <a:buSzPct val="59615"/>
              <a:buFont typeface="Wingdings"/>
              <a:buChar char=""/>
              <a:tabLst>
                <a:tab pos="683895" algn="l"/>
              </a:tabLst>
            </a:pPr>
            <a:r>
              <a:rPr lang="en-US" sz="2400" b="1" dirty="0"/>
              <a:t>Muscle Weakness</a:t>
            </a:r>
          </a:p>
          <a:p>
            <a:pPr marL="355600" marR="5080" lvl="0">
              <a:lnSpc>
                <a:spcPts val="2400"/>
              </a:lnSpc>
              <a:spcAft>
                <a:spcPts val="600"/>
              </a:spcAft>
              <a:buSzPct val="59615"/>
              <a:buFont typeface="Wingdings"/>
              <a:buChar char=""/>
              <a:tabLst>
                <a:tab pos="683895" algn="l"/>
              </a:tabLst>
            </a:pPr>
            <a:r>
              <a:rPr lang="en-US" sz="2400" b="1" dirty="0"/>
              <a:t>Arthritis </a:t>
            </a:r>
          </a:p>
          <a:p>
            <a:pPr marL="355600" marR="5080" lvl="0">
              <a:lnSpc>
                <a:spcPts val="2400"/>
              </a:lnSpc>
              <a:spcAft>
                <a:spcPts val="600"/>
              </a:spcAft>
              <a:buSzPct val="59615"/>
              <a:buFont typeface="Wingdings"/>
              <a:buChar char=""/>
              <a:tabLst>
                <a:tab pos="683895" algn="l"/>
              </a:tabLst>
            </a:pPr>
            <a:r>
              <a:rPr lang="en-US" sz="2400" b="1" dirty="0"/>
              <a:t>Foot Problems</a:t>
            </a:r>
          </a:p>
          <a:p>
            <a:pPr marL="355600" marR="5080" lvl="0">
              <a:lnSpc>
                <a:spcPts val="2400"/>
              </a:lnSpc>
              <a:spcAft>
                <a:spcPts val="600"/>
              </a:spcAft>
              <a:buSzPct val="59615"/>
              <a:buFont typeface="Wingdings"/>
              <a:buChar char=""/>
              <a:tabLst>
                <a:tab pos="683895" algn="l"/>
              </a:tabLst>
            </a:pPr>
            <a:r>
              <a:rPr lang="en-US" sz="2400" b="1" dirty="0"/>
              <a:t>Low blood pressure or dizziness</a:t>
            </a:r>
          </a:p>
          <a:p>
            <a:pPr marL="355600" marR="5080" lvl="0">
              <a:lnSpc>
                <a:spcPts val="2400"/>
              </a:lnSpc>
              <a:spcAft>
                <a:spcPts val="600"/>
              </a:spcAft>
              <a:buSzPct val="59615"/>
              <a:buFont typeface="Wingdings"/>
              <a:buChar char=""/>
              <a:tabLst>
                <a:tab pos="683895" algn="l"/>
              </a:tabLst>
            </a:pPr>
            <a:r>
              <a:rPr lang="en-US" sz="2400" b="1" dirty="0"/>
              <a:t>Cognitive or mental impairment</a:t>
            </a:r>
          </a:p>
          <a:p>
            <a:pPr marL="355600" marR="5080" lvl="0">
              <a:lnSpc>
                <a:spcPts val="2400"/>
              </a:lnSpc>
              <a:spcAft>
                <a:spcPts val="600"/>
              </a:spcAft>
              <a:buSzPct val="59615"/>
              <a:buFont typeface="Wingdings"/>
              <a:buChar char=""/>
              <a:tabLst>
                <a:tab pos="683895" algn="l"/>
              </a:tabLst>
            </a:pPr>
            <a:r>
              <a:rPr lang="en-US" sz="2400" b="1" dirty="0"/>
              <a:t>Thyroid abnormalities</a:t>
            </a:r>
          </a:p>
          <a:p>
            <a:pPr marL="355600" marR="5080" lvl="0">
              <a:lnSpc>
                <a:spcPts val="2400"/>
              </a:lnSpc>
              <a:spcAft>
                <a:spcPts val="600"/>
              </a:spcAft>
              <a:buSzPct val="59615"/>
              <a:buFont typeface="Wingdings"/>
              <a:buChar char=""/>
              <a:tabLst>
                <a:tab pos="683895" algn="l"/>
              </a:tabLst>
            </a:pPr>
            <a:r>
              <a:rPr lang="en-US" sz="2400" b="1" dirty="0"/>
              <a:t>Pain or Fatigue</a:t>
            </a:r>
          </a:p>
          <a:p>
            <a:pPr marL="355600" marR="5080" lvl="0">
              <a:lnSpc>
                <a:spcPts val="2400"/>
              </a:lnSpc>
              <a:spcAft>
                <a:spcPts val="600"/>
              </a:spcAft>
              <a:buSzPct val="59615"/>
              <a:buFont typeface="Wingdings"/>
              <a:buChar char=""/>
              <a:tabLst>
                <a:tab pos="683895" algn="l"/>
              </a:tabLst>
            </a:pPr>
            <a:r>
              <a:rPr lang="en-US" sz="2400" b="1" dirty="0"/>
              <a:t>Urinary frequency or incontinence</a:t>
            </a:r>
          </a:p>
          <a:p>
            <a:pPr marL="355600" marR="5080" lvl="0">
              <a:lnSpc>
                <a:spcPts val="2400"/>
              </a:lnSpc>
              <a:spcAft>
                <a:spcPts val="600"/>
              </a:spcAft>
              <a:buSzPct val="59615"/>
              <a:buFont typeface="Wingdings"/>
              <a:buChar char=""/>
              <a:tabLst>
                <a:tab pos="683895" algn="l"/>
              </a:tabLst>
            </a:pPr>
            <a:endParaRPr lang="en-US" sz="2400" b="1" dirty="0"/>
          </a:p>
          <a:p>
            <a:pPr marL="0" indent="0">
              <a:buNone/>
            </a:pPr>
            <a:endParaRPr lang="en-US" dirty="0"/>
          </a:p>
        </p:txBody>
      </p:sp>
      <p:sp>
        <p:nvSpPr>
          <p:cNvPr id="3" name="Title 2"/>
          <p:cNvSpPr>
            <a:spLocks noGrp="1"/>
          </p:cNvSpPr>
          <p:nvPr>
            <p:ph type="title"/>
          </p:nvPr>
        </p:nvSpPr>
        <p:spPr>
          <a:xfrm>
            <a:off x="190500" y="461963"/>
            <a:ext cx="7610475" cy="509588"/>
          </a:xfrm>
        </p:spPr>
        <p:txBody>
          <a:bodyPr/>
          <a:lstStyle/>
          <a:p>
            <a:r>
              <a:rPr lang="en-US" sz="3600" dirty="0"/>
              <a:t>Causes of Falls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0" y="5115867"/>
            <a:ext cx="1512094" cy="1516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8902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457200"/>
            <a:ext cx="6924675" cy="638175"/>
          </a:xfrm>
        </p:spPr>
        <p:txBody>
          <a:bodyPr/>
          <a:lstStyle/>
          <a:p>
            <a:r>
              <a:rPr lang="en-US" sz="3600" dirty="0"/>
              <a:t>Environmental Causes for Falls</a:t>
            </a:r>
          </a:p>
        </p:txBody>
      </p:sp>
      <p:sp>
        <p:nvSpPr>
          <p:cNvPr id="3" name="Text Placeholder 2"/>
          <p:cNvSpPr>
            <a:spLocks noGrp="1"/>
          </p:cNvSpPr>
          <p:nvPr>
            <p:ph type="body" sz="half" idx="2"/>
          </p:nvPr>
        </p:nvSpPr>
        <p:spPr>
          <a:xfrm>
            <a:off x="504825" y="1285875"/>
            <a:ext cx="7315200" cy="4914900"/>
          </a:xfrm>
        </p:spPr>
        <p:txBody>
          <a:bodyPr/>
          <a:lstStyle/>
          <a:p>
            <a:pPr marL="355600" marR="5080" indent="-342900">
              <a:spcAft>
                <a:spcPts val="600"/>
              </a:spcAft>
              <a:buClr>
                <a:srgbClr val="821C35"/>
              </a:buClr>
              <a:buSzPct val="59615"/>
              <a:buFont typeface="Wingdings"/>
              <a:buChar char=""/>
              <a:tabLst>
                <a:tab pos="683895" algn="l"/>
              </a:tabLst>
            </a:pPr>
            <a:r>
              <a:rPr lang="en-US" sz="2400" b="1" dirty="0">
                <a:cs typeface="+mn-cs"/>
              </a:rPr>
              <a:t>Floor spills &amp; clutter</a:t>
            </a:r>
          </a:p>
          <a:p>
            <a:pPr marL="355600" marR="5080" indent="-342900">
              <a:spcAft>
                <a:spcPts val="600"/>
              </a:spcAft>
              <a:buClr>
                <a:srgbClr val="821C35"/>
              </a:buClr>
              <a:buSzPct val="59615"/>
              <a:buFont typeface="Wingdings"/>
              <a:buChar char=""/>
              <a:tabLst>
                <a:tab pos="683895" algn="l"/>
              </a:tabLst>
            </a:pPr>
            <a:r>
              <a:rPr lang="en-US" sz="2400" b="1" dirty="0">
                <a:cs typeface="+mn-cs"/>
              </a:rPr>
              <a:t>Slippery floor surfaces</a:t>
            </a:r>
          </a:p>
          <a:p>
            <a:pPr marL="355600" marR="5080" indent="-342900">
              <a:spcAft>
                <a:spcPts val="600"/>
              </a:spcAft>
              <a:buClr>
                <a:srgbClr val="821C35"/>
              </a:buClr>
              <a:buSzPct val="59615"/>
              <a:buFont typeface="Wingdings"/>
              <a:buChar char=""/>
              <a:tabLst>
                <a:tab pos="683895" algn="l"/>
              </a:tabLst>
            </a:pPr>
            <a:r>
              <a:rPr lang="en-US" sz="2400" b="1" dirty="0">
                <a:cs typeface="+mn-cs"/>
              </a:rPr>
              <a:t>Wet outdoor walking surfaces</a:t>
            </a:r>
          </a:p>
          <a:p>
            <a:pPr marL="355600" marR="5080" indent="-342900">
              <a:spcAft>
                <a:spcPts val="600"/>
              </a:spcAft>
              <a:buClr>
                <a:srgbClr val="821C35"/>
              </a:buClr>
              <a:buSzPct val="59615"/>
              <a:buFont typeface="Wingdings"/>
              <a:buChar char=""/>
              <a:tabLst>
                <a:tab pos="683895" algn="l"/>
              </a:tabLst>
            </a:pPr>
            <a:r>
              <a:rPr lang="en-US" sz="2400" b="1" dirty="0">
                <a:cs typeface="+mn-cs"/>
              </a:rPr>
              <a:t>Poor/dim lighting</a:t>
            </a:r>
          </a:p>
          <a:p>
            <a:pPr marL="355600" marR="5080" indent="-342900">
              <a:spcAft>
                <a:spcPts val="600"/>
              </a:spcAft>
              <a:buClr>
                <a:srgbClr val="821C35"/>
              </a:buClr>
              <a:buSzPct val="59615"/>
              <a:buFont typeface="Wingdings"/>
              <a:buChar char=""/>
              <a:tabLst>
                <a:tab pos="683895" algn="l"/>
              </a:tabLst>
            </a:pPr>
            <a:r>
              <a:rPr lang="en-US" sz="2400" b="1" dirty="0">
                <a:cs typeface="+mn-cs"/>
              </a:rPr>
              <a:t>Unstable or low chairs or beds</a:t>
            </a:r>
          </a:p>
          <a:p>
            <a:pPr marL="355600" marR="5080" indent="-342900">
              <a:spcAft>
                <a:spcPts val="600"/>
              </a:spcAft>
              <a:buClr>
                <a:srgbClr val="821C35"/>
              </a:buClr>
              <a:buSzPct val="59615"/>
              <a:buFont typeface="Wingdings"/>
              <a:buChar char=""/>
              <a:tabLst>
                <a:tab pos="683895" algn="l"/>
              </a:tabLst>
            </a:pPr>
            <a:r>
              <a:rPr lang="en-US" sz="2400" b="1" dirty="0">
                <a:cs typeface="+mn-cs"/>
              </a:rPr>
              <a:t>Lack of secure bathroom bars</a:t>
            </a:r>
          </a:p>
          <a:p>
            <a:pPr marL="355600" marR="5080" indent="-342900">
              <a:spcAft>
                <a:spcPts val="600"/>
              </a:spcAft>
              <a:buClr>
                <a:srgbClr val="821C35"/>
              </a:buClr>
              <a:buSzPct val="59615"/>
              <a:buFont typeface="Wingdings"/>
              <a:buChar char=""/>
              <a:tabLst>
                <a:tab pos="683895" algn="l"/>
              </a:tabLst>
            </a:pPr>
            <a:r>
              <a:rPr lang="en-US" sz="2400" b="1" dirty="0">
                <a:cs typeface="+mn-cs"/>
              </a:rPr>
              <a:t>Low toilet seats</a:t>
            </a:r>
          </a:p>
          <a:p>
            <a:pPr marL="355600" marR="5080" indent="-342900">
              <a:spcAft>
                <a:spcPts val="600"/>
              </a:spcAft>
              <a:buClr>
                <a:srgbClr val="821C35"/>
              </a:buClr>
              <a:buSzPct val="59615"/>
              <a:buFont typeface="Wingdings"/>
              <a:buChar char=""/>
              <a:tabLst>
                <a:tab pos="683895" algn="l"/>
              </a:tabLst>
            </a:pPr>
            <a:r>
              <a:rPr lang="en-US" sz="2400" b="1" dirty="0">
                <a:cs typeface="+mn-cs"/>
              </a:rPr>
              <a:t>Faulty stairs/steps</a:t>
            </a:r>
          </a:p>
          <a:p>
            <a:pPr marL="355600" marR="5080" indent="-342900">
              <a:spcAft>
                <a:spcPts val="600"/>
              </a:spcAft>
              <a:buClr>
                <a:srgbClr val="821C35"/>
              </a:buClr>
              <a:buSzPct val="59615"/>
              <a:buFont typeface="Wingdings"/>
              <a:buChar char=""/>
              <a:tabLst>
                <a:tab pos="683895" algn="l"/>
              </a:tabLst>
            </a:pPr>
            <a:r>
              <a:rPr lang="en-US" sz="2400" b="1" dirty="0">
                <a:cs typeface="+mn-cs"/>
              </a:rPr>
              <a:t>Improper footwear</a:t>
            </a:r>
          </a:p>
          <a:p>
            <a:pPr marL="355600" marR="5080" indent="-342900">
              <a:spcAft>
                <a:spcPts val="600"/>
              </a:spcAft>
              <a:buClr>
                <a:srgbClr val="821C35"/>
              </a:buClr>
              <a:buSzPct val="59615"/>
              <a:buFont typeface="Wingdings"/>
              <a:buChar char=""/>
              <a:tabLst>
                <a:tab pos="683895" algn="l"/>
              </a:tabLst>
            </a:pPr>
            <a:r>
              <a:rPr lang="en-US" sz="2400" b="1" dirty="0">
                <a:cs typeface="+mn-cs"/>
              </a:rPr>
              <a:t>Improper use or poor repair of </a:t>
            </a:r>
            <a:r>
              <a:rPr lang="en-US" sz="2400" b="1" dirty="0" smtClean="0">
                <a:cs typeface="+mn-cs"/>
              </a:rPr>
              <a:t>equipment</a:t>
            </a:r>
          </a:p>
          <a:p>
            <a:pPr marL="12700" marR="5080">
              <a:spcAft>
                <a:spcPts val="600"/>
              </a:spcAft>
              <a:buClr>
                <a:srgbClr val="821C35"/>
              </a:buClr>
              <a:buSzPct val="59615"/>
              <a:tabLst>
                <a:tab pos="683895" algn="l"/>
              </a:tabLst>
            </a:pPr>
            <a:r>
              <a:rPr lang="en-US" sz="2400" b="1" dirty="0">
                <a:cs typeface="+mn-cs"/>
              </a:rPr>
              <a:t>	</a:t>
            </a:r>
            <a:r>
              <a:rPr lang="en-US" sz="2400" b="1" dirty="0" smtClean="0">
                <a:cs typeface="+mn-cs"/>
              </a:rPr>
              <a:t>(e.g</a:t>
            </a:r>
            <a:r>
              <a:rPr lang="en-US" sz="2400" b="1" dirty="0">
                <a:cs typeface="+mn-cs"/>
              </a:rPr>
              <a:t>. wheelchairs, walkers, canes)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0763" y="2135188"/>
            <a:ext cx="2047875"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7214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5249" y="552450"/>
            <a:ext cx="7858125" cy="581025"/>
          </a:xfrm>
        </p:spPr>
        <p:txBody>
          <a:bodyPr/>
          <a:lstStyle/>
          <a:p>
            <a:r>
              <a:rPr lang="en-US" sz="3600" dirty="0"/>
              <a:t>Some people are at high risk for falls.</a:t>
            </a:r>
          </a:p>
        </p:txBody>
      </p:sp>
      <p:sp>
        <p:nvSpPr>
          <p:cNvPr id="2" name="Content Placeholder 1"/>
          <p:cNvSpPr>
            <a:spLocks noGrp="1"/>
          </p:cNvSpPr>
          <p:nvPr>
            <p:ph idx="1"/>
          </p:nvPr>
        </p:nvSpPr>
        <p:spPr>
          <a:xfrm>
            <a:off x="495299" y="1446892"/>
            <a:ext cx="6048375" cy="5011058"/>
          </a:xfrm>
        </p:spPr>
        <p:txBody>
          <a:bodyPr/>
          <a:lstStyle/>
          <a:p>
            <a:pPr marL="0" lvl="0" indent="0" defTabSz="914400">
              <a:spcBef>
                <a:spcPts val="0"/>
              </a:spcBef>
              <a:buClrTx/>
              <a:buNone/>
            </a:pPr>
            <a:r>
              <a:rPr lang="en-US" sz="3000" kern="0" dirty="0">
                <a:solidFill>
                  <a:prstClr val="black"/>
                </a:solidFill>
                <a:cs typeface="Arial"/>
              </a:rPr>
              <a:t>A </a:t>
            </a:r>
            <a:r>
              <a:rPr lang="en-US" sz="3000" b="1" kern="0" dirty="0">
                <a:solidFill>
                  <a:prstClr val="black"/>
                </a:solidFill>
                <a:cs typeface="Arial"/>
              </a:rPr>
              <a:t>Falls Risk Assessment </a:t>
            </a:r>
            <a:r>
              <a:rPr lang="en-US" sz="3000" kern="0" dirty="0">
                <a:solidFill>
                  <a:prstClr val="black"/>
                </a:solidFill>
                <a:cs typeface="Arial"/>
              </a:rPr>
              <a:t>can tell you what the risks are and how to decrease the chances of a fall.  </a:t>
            </a:r>
          </a:p>
          <a:p>
            <a:pPr marL="0" lvl="0" indent="0" defTabSz="914400">
              <a:spcBef>
                <a:spcPts val="0"/>
              </a:spcBef>
              <a:buClrTx/>
              <a:buNone/>
            </a:pPr>
            <a:r>
              <a:rPr lang="en-US" sz="3000" kern="0" dirty="0">
                <a:solidFill>
                  <a:prstClr val="black"/>
                </a:solidFill>
                <a:cs typeface="Arial"/>
              </a:rPr>
              <a:t>     </a:t>
            </a:r>
            <a:r>
              <a:rPr lang="en-US" sz="2400" kern="0" dirty="0">
                <a:solidFill>
                  <a:prstClr val="black"/>
                </a:solidFill>
                <a:cs typeface="Arial"/>
              </a:rPr>
              <a:t>It gives you strategies and procedures to keep the person safe in his or her environment</a:t>
            </a:r>
            <a:r>
              <a:rPr lang="en-US" sz="3000" kern="0" dirty="0">
                <a:solidFill>
                  <a:prstClr val="black"/>
                </a:solidFill>
                <a:cs typeface="Arial"/>
              </a:rPr>
              <a:t>.  </a:t>
            </a:r>
          </a:p>
          <a:p>
            <a:pPr marL="0" lvl="0" indent="0" algn="ctr" defTabSz="914400">
              <a:spcBef>
                <a:spcPts val="0"/>
              </a:spcBef>
              <a:buClrTx/>
              <a:buNone/>
            </a:pPr>
            <a:endParaRPr lang="en-US" sz="3000" b="1" u="sng" kern="0" dirty="0">
              <a:solidFill>
                <a:srgbClr val="00B050"/>
              </a:solidFill>
              <a:latin typeface="Arial"/>
              <a:cs typeface="Arial"/>
            </a:endParaRPr>
          </a:p>
          <a:p>
            <a:pPr marL="0" lvl="0" indent="0" algn="ctr" defTabSz="914400">
              <a:spcBef>
                <a:spcPts val="0"/>
              </a:spcBef>
              <a:buClrTx/>
              <a:buNone/>
            </a:pPr>
            <a:r>
              <a:rPr lang="en-US" sz="3000" b="1" u="sng" kern="0" dirty="0">
                <a:solidFill>
                  <a:srgbClr val="00B050"/>
                </a:solidFill>
                <a:cs typeface="Arial"/>
              </a:rPr>
              <a:t>Know these procedures! </a:t>
            </a:r>
          </a:p>
          <a:p>
            <a:pPr marL="0" lvl="0" indent="0" algn="ctr" defTabSz="914400">
              <a:spcBef>
                <a:spcPts val="0"/>
              </a:spcBef>
              <a:buClrTx/>
              <a:buNone/>
            </a:pPr>
            <a:r>
              <a:rPr lang="en-US" sz="3000" b="1" u="sng" kern="0" dirty="0">
                <a:solidFill>
                  <a:srgbClr val="FF0000"/>
                </a:solidFill>
                <a:cs typeface="Arial"/>
              </a:rPr>
              <a:t>Know the people you support!</a:t>
            </a:r>
          </a:p>
          <a:p>
            <a:pPr marL="0" lvl="0" indent="0" algn="ctr" defTabSz="914400">
              <a:spcBef>
                <a:spcPts val="0"/>
              </a:spcBef>
              <a:buClrTx/>
              <a:buNone/>
            </a:pPr>
            <a:r>
              <a:rPr lang="en-US" sz="3000" b="1" u="sng" kern="0" dirty="0">
                <a:solidFill>
                  <a:srgbClr val="4F81BD">
                    <a:lumMod val="75000"/>
                  </a:srgbClr>
                </a:solidFill>
                <a:cs typeface="Arial"/>
              </a:rPr>
              <a:t>Pay attention to the environment!</a:t>
            </a:r>
            <a:endParaRPr lang="en-US" b="1" kern="0" dirty="0">
              <a:solidFill>
                <a:prstClr val="black"/>
              </a:solidFill>
              <a:cs typeface="Arial"/>
            </a:endParaRPr>
          </a:p>
          <a:p>
            <a:endParaRPr lang="en-US" dirty="0"/>
          </a:p>
        </p:txBody>
      </p:sp>
    </p:spTree>
    <p:extLst>
      <p:ext uri="{BB962C8B-B14F-4D97-AF65-F5344CB8AC3E}">
        <p14:creationId xmlns:p14="http://schemas.microsoft.com/office/powerpoint/2010/main" val="3532360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1451" y="514351"/>
            <a:ext cx="7105650" cy="561974"/>
          </a:xfrm>
        </p:spPr>
        <p:txBody>
          <a:bodyPr/>
          <a:lstStyle/>
          <a:p>
            <a:r>
              <a:rPr lang="en-US" sz="3600" dirty="0"/>
              <a:t>Dehydration</a:t>
            </a:r>
          </a:p>
        </p:txBody>
      </p:sp>
      <p:sp>
        <p:nvSpPr>
          <p:cNvPr id="2" name="Content Placeholder 1"/>
          <p:cNvSpPr>
            <a:spLocks noGrp="1"/>
          </p:cNvSpPr>
          <p:nvPr>
            <p:ph idx="1"/>
          </p:nvPr>
        </p:nvSpPr>
        <p:spPr>
          <a:xfrm>
            <a:off x="457200" y="1599293"/>
            <a:ext cx="7772400" cy="2869520"/>
          </a:xfrm>
        </p:spPr>
        <p:txBody>
          <a:bodyPr/>
          <a:lstStyle/>
          <a:p>
            <a:pPr marL="12700" marR="5080" lvl="0" indent="0" algn="ctr" defTabSz="914400">
              <a:spcBef>
                <a:spcPts val="0"/>
              </a:spcBef>
              <a:buClr>
                <a:srgbClr val="CC9900"/>
              </a:buClr>
              <a:buSzPct val="64285"/>
              <a:buNone/>
              <a:tabLst>
                <a:tab pos="355600" algn="l"/>
              </a:tabLst>
            </a:pPr>
            <a:r>
              <a:rPr lang="en-US" sz="2400" spc="-10" dirty="0">
                <a:solidFill>
                  <a:prstClr val="black"/>
                </a:solidFill>
                <a:cs typeface="Arial"/>
              </a:rPr>
              <a:t>Oc</a:t>
            </a:r>
            <a:r>
              <a:rPr lang="en-US" sz="2400" spc="-15" dirty="0">
                <a:solidFill>
                  <a:prstClr val="black"/>
                </a:solidFill>
                <a:cs typeface="Arial"/>
              </a:rPr>
              <a:t>curs</a:t>
            </a:r>
            <a:r>
              <a:rPr lang="en-US" sz="2400" spc="5" dirty="0">
                <a:solidFill>
                  <a:prstClr val="black"/>
                </a:solidFill>
                <a:cs typeface="Arial"/>
              </a:rPr>
              <a:t> </a:t>
            </a:r>
            <a:r>
              <a:rPr lang="en-US" sz="2400" spc="-20" dirty="0">
                <a:solidFill>
                  <a:prstClr val="black"/>
                </a:solidFill>
                <a:cs typeface="Arial"/>
              </a:rPr>
              <a:t>when</a:t>
            </a:r>
            <a:r>
              <a:rPr lang="en-US" sz="2400" spc="15" dirty="0">
                <a:solidFill>
                  <a:prstClr val="black"/>
                </a:solidFill>
                <a:cs typeface="Arial"/>
              </a:rPr>
              <a:t> </a:t>
            </a:r>
            <a:r>
              <a:rPr lang="en-US" sz="2400" spc="-20" dirty="0">
                <a:solidFill>
                  <a:prstClr val="black"/>
                </a:solidFill>
                <a:cs typeface="Arial"/>
              </a:rPr>
              <a:t>more</a:t>
            </a:r>
            <a:r>
              <a:rPr lang="en-US" sz="2400" spc="5" dirty="0">
                <a:solidFill>
                  <a:prstClr val="black"/>
                </a:solidFill>
                <a:cs typeface="Arial"/>
              </a:rPr>
              <a:t> </a:t>
            </a:r>
            <a:r>
              <a:rPr lang="en-US" sz="2400" spc="-15" dirty="0">
                <a:solidFill>
                  <a:prstClr val="black"/>
                </a:solidFill>
                <a:cs typeface="Arial"/>
              </a:rPr>
              <a:t>water</a:t>
            </a:r>
            <a:r>
              <a:rPr lang="en-US" sz="2400" spc="15" dirty="0">
                <a:solidFill>
                  <a:prstClr val="black"/>
                </a:solidFill>
                <a:cs typeface="Arial"/>
              </a:rPr>
              <a:t> </a:t>
            </a:r>
            <a:r>
              <a:rPr lang="en-US" sz="2400" spc="-20" dirty="0">
                <a:solidFill>
                  <a:prstClr val="black"/>
                </a:solidFill>
                <a:cs typeface="Arial"/>
              </a:rPr>
              <a:t>and</a:t>
            </a:r>
            <a:r>
              <a:rPr lang="en-US" sz="2400" spc="5" dirty="0">
                <a:solidFill>
                  <a:prstClr val="black"/>
                </a:solidFill>
                <a:cs typeface="Arial"/>
              </a:rPr>
              <a:t> </a:t>
            </a:r>
            <a:r>
              <a:rPr lang="en-US" sz="2400" spc="-10" dirty="0">
                <a:solidFill>
                  <a:prstClr val="black"/>
                </a:solidFill>
                <a:cs typeface="Arial"/>
              </a:rPr>
              <a:t>fl</a:t>
            </a:r>
            <a:r>
              <a:rPr lang="en-US" sz="2400" spc="-15" dirty="0">
                <a:solidFill>
                  <a:prstClr val="black"/>
                </a:solidFill>
                <a:cs typeface="Arial"/>
              </a:rPr>
              <a:t>uid leaves the </a:t>
            </a:r>
            <a:r>
              <a:rPr lang="en-US" sz="2400" spc="-20" dirty="0">
                <a:solidFill>
                  <a:prstClr val="black"/>
                </a:solidFill>
                <a:cs typeface="Arial"/>
              </a:rPr>
              <a:t>bo</a:t>
            </a:r>
            <a:r>
              <a:rPr lang="en-US" sz="2400" spc="-15" dirty="0">
                <a:solidFill>
                  <a:prstClr val="black"/>
                </a:solidFill>
                <a:cs typeface="Arial"/>
              </a:rPr>
              <a:t>dy</a:t>
            </a:r>
            <a:r>
              <a:rPr lang="en-US" sz="2400" dirty="0">
                <a:solidFill>
                  <a:prstClr val="black"/>
                </a:solidFill>
                <a:cs typeface="Arial"/>
              </a:rPr>
              <a:t> </a:t>
            </a:r>
            <a:r>
              <a:rPr lang="en-US" sz="2400" spc="-15" dirty="0">
                <a:solidFill>
                  <a:prstClr val="black"/>
                </a:solidFill>
                <a:cs typeface="Arial"/>
              </a:rPr>
              <a:t>th</a:t>
            </a:r>
            <a:r>
              <a:rPr lang="en-US" sz="2400" spc="-10" dirty="0">
                <a:solidFill>
                  <a:prstClr val="black"/>
                </a:solidFill>
                <a:cs typeface="Arial"/>
              </a:rPr>
              <a:t>a</a:t>
            </a:r>
            <a:r>
              <a:rPr lang="en-US" sz="2400" spc="-20" dirty="0">
                <a:solidFill>
                  <a:prstClr val="black"/>
                </a:solidFill>
                <a:cs typeface="Arial"/>
              </a:rPr>
              <a:t>n</a:t>
            </a:r>
            <a:r>
              <a:rPr lang="en-US" sz="2400" spc="-5" dirty="0">
                <a:solidFill>
                  <a:prstClr val="black"/>
                </a:solidFill>
                <a:cs typeface="Arial"/>
              </a:rPr>
              <a:t> </a:t>
            </a:r>
            <a:r>
              <a:rPr lang="en-US" sz="2400" spc="-20" dirty="0">
                <a:solidFill>
                  <a:prstClr val="black"/>
                </a:solidFill>
                <a:cs typeface="Arial"/>
              </a:rPr>
              <a:t>e</a:t>
            </a:r>
            <a:r>
              <a:rPr lang="en-US" sz="2400" spc="-10" dirty="0">
                <a:solidFill>
                  <a:prstClr val="black"/>
                </a:solidFill>
                <a:cs typeface="Arial"/>
              </a:rPr>
              <a:t>n</a:t>
            </a:r>
            <a:r>
              <a:rPr lang="en-US" sz="2400" spc="-15" dirty="0">
                <a:solidFill>
                  <a:prstClr val="black"/>
                </a:solidFill>
                <a:cs typeface="Arial"/>
              </a:rPr>
              <a:t>te</a:t>
            </a:r>
            <a:r>
              <a:rPr lang="en-US" sz="2400" dirty="0">
                <a:solidFill>
                  <a:prstClr val="black"/>
                </a:solidFill>
                <a:cs typeface="Arial"/>
              </a:rPr>
              <a:t>rs</a:t>
            </a:r>
            <a:r>
              <a:rPr lang="en-US" sz="2400" spc="-5" dirty="0">
                <a:solidFill>
                  <a:prstClr val="black"/>
                </a:solidFill>
                <a:cs typeface="Arial"/>
              </a:rPr>
              <a:t> t</a:t>
            </a:r>
            <a:r>
              <a:rPr lang="en-US" sz="2400" spc="-20" dirty="0">
                <a:solidFill>
                  <a:prstClr val="black"/>
                </a:solidFill>
                <a:cs typeface="Arial"/>
              </a:rPr>
              <a:t>he</a:t>
            </a:r>
            <a:r>
              <a:rPr lang="en-US" sz="2400" spc="5" dirty="0">
                <a:solidFill>
                  <a:prstClr val="black"/>
                </a:solidFill>
                <a:cs typeface="Arial"/>
              </a:rPr>
              <a:t> </a:t>
            </a:r>
            <a:r>
              <a:rPr lang="en-US" sz="2400" spc="-20" dirty="0">
                <a:solidFill>
                  <a:prstClr val="black"/>
                </a:solidFill>
                <a:cs typeface="Arial"/>
              </a:rPr>
              <a:t>b</a:t>
            </a:r>
            <a:r>
              <a:rPr lang="en-US" sz="2400" spc="-10" dirty="0">
                <a:solidFill>
                  <a:prstClr val="black"/>
                </a:solidFill>
                <a:cs typeface="Arial"/>
              </a:rPr>
              <a:t>o</a:t>
            </a:r>
            <a:r>
              <a:rPr lang="en-US" sz="2400" spc="-15" dirty="0">
                <a:solidFill>
                  <a:prstClr val="black"/>
                </a:solidFill>
                <a:cs typeface="Arial"/>
              </a:rPr>
              <a:t>dy. </a:t>
            </a:r>
          </a:p>
          <a:p>
            <a:pPr marL="355600" marR="5080" lvl="0" defTabSz="914400">
              <a:spcBef>
                <a:spcPts val="0"/>
              </a:spcBef>
              <a:buClr>
                <a:srgbClr val="CC9900"/>
              </a:buClr>
              <a:buSzPct val="64285"/>
              <a:buFont typeface="Wingdings"/>
              <a:buChar char=""/>
              <a:tabLst>
                <a:tab pos="355600" algn="l"/>
              </a:tabLst>
            </a:pPr>
            <a:endParaRPr lang="en-US" sz="2400" spc="-15" dirty="0">
              <a:solidFill>
                <a:srgbClr val="FF0000"/>
              </a:solidFill>
              <a:cs typeface="Arial"/>
            </a:endParaRPr>
          </a:p>
          <a:p>
            <a:pPr marL="12700" marR="5080" lvl="0" indent="0" defTabSz="914400">
              <a:spcBef>
                <a:spcPts val="0"/>
              </a:spcBef>
              <a:buClr>
                <a:srgbClr val="CC9900"/>
              </a:buClr>
              <a:buSzPct val="64285"/>
              <a:buNone/>
              <a:tabLst>
                <a:tab pos="355600" algn="l"/>
              </a:tabLst>
            </a:pPr>
            <a:r>
              <a:rPr lang="en-US" sz="2400" spc="-15" dirty="0">
                <a:solidFill>
                  <a:srgbClr val="FF0000"/>
                </a:solidFill>
                <a:cs typeface="Arial"/>
              </a:rPr>
              <a:t> </a:t>
            </a:r>
            <a:r>
              <a:rPr lang="en-US" sz="3000" spc="-15" dirty="0" smtClean="0">
                <a:solidFill>
                  <a:srgbClr val="FF0000"/>
                </a:solidFill>
                <a:cs typeface="Arial"/>
              </a:rPr>
              <a:t>Following </a:t>
            </a:r>
            <a:r>
              <a:rPr lang="en-US" sz="3000" spc="-15" dirty="0">
                <a:solidFill>
                  <a:srgbClr val="FF0000"/>
                </a:solidFill>
                <a:cs typeface="Arial"/>
              </a:rPr>
              <a:t>are some common causes, </a:t>
            </a:r>
          </a:p>
          <a:p>
            <a:pPr marL="12700" marR="5080" lvl="0" indent="0" defTabSz="914400">
              <a:spcBef>
                <a:spcPts val="0"/>
              </a:spcBef>
              <a:buClr>
                <a:srgbClr val="CC9900"/>
              </a:buClr>
              <a:buSzPct val="64285"/>
              <a:buNone/>
              <a:tabLst>
                <a:tab pos="355600" algn="l"/>
              </a:tabLst>
            </a:pPr>
            <a:r>
              <a:rPr lang="en-US" sz="3000" spc="-15" dirty="0">
                <a:solidFill>
                  <a:srgbClr val="FF0000"/>
                </a:solidFill>
                <a:cs typeface="Arial"/>
              </a:rPr>
              <a:t> </a:t>
            </a:r>
            <a:r>
              <a:rPr lang="en-US" sz="3000" spc="-15" dirty="0" smtClean="0">
                <a:solidFill>
                  <a:srgbClr val="00B050"/>
                </a:solidFill>
                <a:cs typeface="Arial"/>
              </a:rPr>
              <a:t>their </a:t>
            </a:r>
            <a:r>
              <a:rPr lang="en-US" sz="3000" spc="-15" dirty="0">
                <a:solidFill>
                  <a:srgbClr val="00B050"/>
                </a:solidFill>
                <a:cs typeface="Arial"/>
              </a:rPr>
              <a:t>signs and symptoms</a:t>
            </a:r>
            <a:r>
              <a:rPr lang="en-US" sz="3000" spc="-15" dirty="0">
                <a:solidFill>
                  <a:srgbClr val="FF0000"/>
                </a:solidFill>
                <a:cs typeface="Arial"/>
              </a:rPr>
              <a:t> </a:t>
            </a:r>
          </a:p>
          <a:p>
            <a:pPr marL="12700" marR="5080" lvl="0" indent="0" defTabSz="914400">
              <a:spcBef>
                <a:spcPts val="0"/>
              </a:spcBef>
              <a:buClr>
                <a:srgbClr val="CC9900"/>
              </a:buClr>
              <a:buSzPct val="64285"/>
              <a:buNone/>
              <a:tabLst>
                <a:tab pos="355600" algn="l"/>
              </a:tabLst>
            </a:pPr>
            <a:r>
              <a:rPr lang="en-US" sz="3000" spc="-15" dirty="0">
                <a:solidFill>
                  <a:srgbClr val="FF0000"/>
                </a:solidFill>
                <a:cs typeface="Arial"/>
              </a:rPr>
              <a:t> </a:t>
            </a:r>
            <a:r>
              <a:rPr lang="en-US" sz="3000" spc="-15" dirty="0" smtClean="0">
                <a:solidFill>
                  <a:srgbClr val="0070C0"/>
                </a:solidFill>
                <a:cs typeface="Arial"/>
              </a:rPr>
              <a:t>and</a:t>
            </a:r>
            <a:r>
              <a:rPr lang="en-US" sz="3000" spc="-15" dirty="0" smtClean="0">
                <a:solidFill>
                  <a:srgbClr val="FF0000"/>
                </a:solidFill>
                <a:cs typeface="Arial"/>
              </a:rPr>
              <a:t> </a:t>
            </a:r>
            <a:r>
              <a:rPr lang="en-US" sz="3000" spc="-15" dirty="0">
                <a:solidFill>
                  <a:srgbClr val="0070C0"/>
                </a:solidFill>
                <a:cs typeface="Arial"/>
              </a:rPr>
              <a:t>how to prevent.</a:t>
            </a:r>
            <a:r>
              <a:rPr lang="en-US" sz="3000" spc="-15" dirty="0">
                <a:solidFill>
                  <a:srgbClr val="0070C0"/>
                </a:solidFill>
                <a:latin typeface="Arial"/>
                <a:cs typeface="Arial"/>
              </a:rPr>
              <a:t> </a:t>
            </a:r>
          </a:p>
          <a:p>
            <a:endParaRPr lang="en-US"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4475" y="3402012"/>
            <a:ext cx="2905125" cy="2841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8993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499" y="504825"/>
            <a:ext cx="7762875" cy="1181100"/>
          </a:xfrm>
        </p:spPr>
        <p:txBody>
          <a:bodyPr/>
          <a:lstStyle/>
          <a:p>
            <a:r>
              <a:rPr lang="en-US" sz="3600" dirty="0"/>
              <a:t>Dehydration from – </a:t>
            </a:r>
            <a:br>
              <a:rPr lang="en-US" sz="3600" dirty="0"/>
            </a:br>
            <a:r>
              <a:rPr lang="en-US" sz="3600" dirty="0"/>
              <a:t>Not drinking enough fluids</a:t>
            </a:r>
          </a:p>
        </p:txBody>
      </p:sp>
      <p:sp>
        <p:nvSpPr>
          <p:cNvPr id="2" name="Content Placeholder 1"/>
          <p:cNvSpPr>
            <a:spLocks noGrp="1"/>
          </p:cNvSpPr>
          <p:nvPr>
            <p:ph idx="1"/>
          </p:nvPr>
        </p:nvSpPr>
        <p:spPr>
          <a:xfrm>
            <a:off x="257176" y="1837416"/>
            <a:ext cx="6210300" cy="4687207"/>
          </a:xfrm>
        </p:spPr>
        <p:txBody>
          <a:bodyPr/>
          <a:lstStyle/>
          <a:p>
            <a:pPr marL="0" lvl="0" indent="0" defTabSz="914400">
              <a:spcBef>
                <a:spcPts val="0"/>
              </a:spcBef>
              <a:buClrTx/>
              <a:buNone/>
            </a:pPr>
            <a:r>
              <a:rPr lang="en-US" sz="2800" b="1" kern="0" dirty="0">
                <a:solidFill>
                  <a:prstClr val="black"/>
                </a:solidFill>
                <a:cs typeface="Arial"/>
              </a:rPr>
              <a:t>You may see:</a:t>
            </a:r>
          </a:p>
          <a:p>
            <a:pPr marL="0" lvl="0" indent="0" defTabSz="914400">
              <a:spcBef>
                <a:spcPts val="0"/>
              </a:spcBef>
              <a:buClrTx/>
              <a:buNone/>
            </a:pPr>
            <a:r>
              <a:rPr lang="en-US" sz="2800" kern="0" dirty="0">
                <a:solidFill>
                  <a:srgbClr val="00B050"/>
                </a:solidFill>
                <a:cs typeface="Arial"/>
              </a:rPr>
              <a:t>Dry mouth, irritability, confusion, lightheadedness and dizziness, decreased urine output, trying to take someone else’s drink or drinking from inappropriate source</a:t>
            </a:r>
          </a:p>
          <a:p>
            <a:pPr marL="0" lvl="0" indent="0" defTabSz="914400">
              <a:spcBef>
                <a:spcPts val="0"/>
              </a:spcBef>
              <a:buClrTx/>
              <a:buNone/>
            </a:pPr>
            <a:endParaRPr lang="en-US" sz="2800" kern="0" dirty="0">
              <a:solidFill>
                <a:srgbClr val="00B050"/>
              </a:solidFill>
              <a:cs typeface="Arial"/>
            </a:endParaRPr>
          </a:p>
          <a:p>
            <a:pPr marL="0" lvl="0" indent="0" defTabSz="914400">
              <a:spcBef>
                <a:spcPts val="0"/>
              </a:spcBef>
              <a:buClrTx/>
              <a:buNone/>
            </a:pPr>
            <a:r>
              <a:rPr lang="en-US" sz="2800" b="1" kern="0" dirty="0">
                <a:cs typeface="Arial"/>
              </a:rPr>
              <a:t>You should: </a:t>
            </a:r>
            <a:endParaRPr lang="en-US" sz="2800" b="1" kern="0" dirty="0" smtClean="0">
              <a:cs typeface="Arial"/>
            </a:endParaRPr>
          </a:p>
          <a:p>
            <a:pPr marL="0" lvl="0" indent="0" defTabSz="914400">
              <a:spcBef>
                <a:spcPts val="0"/>
              </a:spcBef>
              <a:buClrTx/>
              <a:buNone/>
            </a:pPr>
            <a:r>
              <a:rPr lang="en-US" sz="2800" kern="0" dirty="0" smtClean="0">
                <a:solidFill>
                  <a:srgbClr val="0070C0"/>
                </a:solidFill>
                <a:cs typeface="Arial"/>
              </a:rPr>
              <a:t>Offer </a:t>
            </a:r>
            <a:r>
              <a:rPr lang="en-US" sz="2800" kern="0" dirty="0">
                <a:solidFill>
                  <a:srgbClr val="0070C0"/>
                </a:solidFill>
                <a:cs typeface="Arial"/>
              </a:rPr>
              <a:t>fluids with and between meals, especially on warm days. Take fluids when out and about. </a:t>
            </a:r>
          </a:p>
          <a:p>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7476" y="4527772"/>
            <a:ext cx="2333625" cy="1972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9373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776" y="495300"/>
            <a:ext cx="7715250" cy="723900"/>
          </a:xfrm>
        </p:spPr>
        <p:txBody>
          <a:bodyPr/>
          <a:lstStyle/>
          <a:p>
            <a:r>
              <a:rPr lang="en-US" sz="3600" dirty="0"/>
              <a:t>Dehydration from Sweating</a:t>
            </a:r>
          </a:p>
        </p:txBody>
      </p:sp>
      <p:sp>
        <p:nvSpPr>
          <p:cNvPr id="2" name="Content Placeholder 1"/>
          <p:cNvSpPr>
            <a:spLocks noGrp="1"/>
          </p:cNvSpPr>
          <p:nvPr>
            <p:ph idx="1"/>
          </p:nvPr>
        </p:nvSpPr>
        <p:spPr>
          <a:xfrm>
            <a:off x="200024" y="1345632"/>
            <a:ext cx="5972175" cy="5074218"/>
          </a:xfrm>
        </p:spPr>
        <p:txBody>
          <a:bodyPr/>
          <a:lstStyle/>
          <a:p>
            <a:pPr marL="0" lvl="0" indent="0" defTabSz="914400">
              <a:spcBef>
                <a:spcPts val="0"/>
              </a:spcBef>
              <a:buClrTx/>
              <a:buNone/>
            </a:pPr>
            <a:r>
              <a:rPr lang="en-US" sz="3000" kern="0" dirty="0">
                <a:solidFill>
                  <a:prstClr val="black"/>
                </a:solidFill>
                <a:latin typeface="Arial"/>
                <a:cs typeface="Arial"/>
              </a:rPr>
              <a:t>You may see:  </a:t>
            </a:r>
            <a:endParaRPr lang="en-US" sz="3000" kern="0" dirty="0" smtClean="0">
              <a:solidFill>
                <a:prstClr val="black"/>
              </a:solidFill>
              <a:latin typeface="Arial"/>
              <a:cs typeface="Arial"/>
            </a:endParaRPr>
          </a:p>
          <a:p>
            <a:pPr marL="0" lvl="0" indent="0" defTabSz="914400">
              <a:spcBef>
                <a:spcPts val="0"/>
              </a:spcBef>
              <a:buClrTx/>
              <a:buNone/>
            </a:pPr>
            <a:r>
              <a:rPr lang="en-US" sz="3000" kern="0" dirty="0" smtClean="0">
                <a:solidFill>
                  <a:srgbClr val="00B050"/>
                </a:solidFill>
                <a:latin typeface="Arial"/>
                <a:cs typeface="Arial"/>
              </a:rPr>
              <a:t>Profuse </a:t>
            </a:r>
            <a:r>
              <a:rPr lang="en-US" sz="3000" kern="0" dirty="0">
                <a:solidFill>
                  <a:srgbClr val="00B050"/>
                </a:solidFill>
                <a:latin typeface="Arial"/>
                <a:cs typeface="Arial"/>
              </a:rPr>
              <a:t>sweating, person is warm to the touch, low energy</a:t>
            </a:r>
          </a:p>
          <a:p>
            <a:pPr marL="0" lvl="0" indent="0" defTabSz="914400">
              <a:spcBef>
                <a:spcPts val="0"/>
              </a:spcBef>
              <a:buClrTx/>
              <a:buNone/>
            </a:pPr>
            <a:endParaRPr lang="en-US" sz="3000" kern="0" dirty="0">
              <a:solidFill>
                <a:srgbClr val="00B050"/>
              </a:solidFill>
              <a:latin typeface="Arial"/>
              <a:cs typeface="Arial"/>
            </a:endParaRPr>
          </a:p>
          <a:p>
            <a:pPr marL="0" lvl="0" indent="0" defTabSz="914400">
              <a:spcBef>
                <a:spcPts val="0"/>
              </a:spcBef>
              <a:buClrTx/>
              <a:buNone/>
            </a:pPr>
            <a:r>
              <a:rPr lang="en-US" sz="3000" kern="0" dirty="0">
                <a:solidFill>
                  <a:prstClr val="black"/>
                </a:solidFill>
                <a:latin typeface="Arial"/>
                <a:cs typeface="Arial"/>
              </a:rPr>
              <a:t>You should</a:t>
            </a:r>
            <a:r>
              <a:rPr lang="en-US" sz="3000" kern="0" dirty="0" smtClean="0">
                <a:solidFill>
                  <a:srgbClr val="00B050"/>
                </a:solidFill>
                <a:latin typeface="Arial"/>
                <a:cs typeface="Arial"/>
              </a:rPr>
              <a:t>:</a:t>
            </a:r>
          </a:p>
          <a:p>
            <a:pPr marL="0" lvl="0" indent="0" defTabSz="914400">
              <a:spcBef>
                <a:spcPts val="0"/>
              </a:spcBef>
              <a:buClrTx/>
              <a:buNone/>
            </a:pPr>
            <a:r>
              <a:rPr lang="en-US" sz="3000" kern="0" dirty="0" smtClean="0">
                <a:solidFill>
                  <a:srgbClr val="0070C0"/>
                </a:solidFill>
                <a:latin typeface="Arial"/>
                <a:cs typeface="Arial"/>
              </a:rPr>
              <a:t>Wear </a:t>
            </a:r>
            <a:r>
              <a:rPr lang="en-US" sz="3000" kern="0" dirty="0">
                <a:solidFill>
                  <a:srgbClr val="0070C0"/>
                </a:solidFill>
                <a:latin typeface="Arial"/>
                <a:cs typeface="Arial"/>
              </a:rPr>
              <a:t>clothing appropriate for weather, layer when possible, plan activities to not be outdoors for extended time on hot days, offer lots of fluids (and be sure they are consumed!) on hot days.</a:t>
            </a:r>
          </a:p>
          <a:p>
            <a:endParaRPr lang="en-US" dirty="0"/>
          </a:p>
        </p:txBody>
      </p:sp>
    </p:spTree>
    <p:extLst>
      <p:ext uri="{BB962C8B-B14F-4D97-AF65-F5344CB8AC3E}">
        <p14:creationId xmlns:p14="http://schemas.microsoft.com/office/powerpoint/2010/main" val="197517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0976" y="361950"/>
            <a:ext cx="7781924" cy="1181100"/>
          </a:xfrm>
        </p:spPr>
        <p:txBody>
          <a:bodyPr/>
          <a:lstStyle/>
          <a:p>
            <a:r>
              <a:rPr lang="en-US" sz="3600" dirty="0"/>
              <a:t>Dehydration from </a:t>
            </a:r>
            <a:r>
              <a:rPr lang="en-US" sz="3600" dirty="0" smtClean="0"/>
              <a:t>Diarrhea or Vomiting</a:t>
            </a:r>
            <a:endParaRPr lang="en-US" sz="36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5145" y="1905001"/>
            <a:ext cx="2977554" cy="1457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 Placeholder 1"/>
          <p:cNvSpPr>
            <a:spLocks noGrp="1"/>
          </p:cNvSpPr>
          <p:nvPr>
            <p:ph type="body" sz="half" idx="2"/>
          </p:nvPr>
        </p:nvSpPr>
        <p:spPr>
          <a:xfrm>
            <a:off x="295275" y="1571624"/>
            <a:ext cx="6391275" cy="4581525"/>
          </a:xfrm>
        </p:spPr>
        <p:txBody>
          <a:bodyPr/>
          <a:lstStyle/>
          <a:p>
            <a:pPr lvl="0" defTabSz="914400">
              <a:lnSpc>
                <a:spcPct val="100000"/>
              </a:lnSpc>
              <a:spcBef>
                <a:spcPts val="0"/>
              </a:spcBef>
            </a:pPr>
            <a:r>
              <a:rPr lang="en-US" sz="3000" kern="0" dirty="0">
                <a:solidFill>
                  <a:prstClr val="black"/>
                </a:solidFill>
                <a:cs typeface="Arial"/>
              </a:rPr>
              <a:t>You may see:</a:t>
            </a:r>
          </a:p>
          <a:p>
            <a:pPr lvl="0" defTabSz="914400">
              <a:lnSpc>
                <a:spcPct val="100000"/>
              </a:lnSpc>
              <a:spcBef>
                <a:spcPts val="0"/>
              </a:spcBef>
            </a:pPr>
            <a:r>
              <a:rPr lang="en-US" sz="3000" kern="0" dirty="0" smtClean="0">
                <a:solidFill>
                  <a:srgbClr val="FF0000"/>
                </a:solidFill>
                <a:cs typeface="Arial"/>
              </a:rPr>
              <a:t>Frequent </a:t>
            </a:r>
            <a:r>
              <a:rPr lang="en-US" sz="3000" kern="0" dirty="0">
                <a:solidFill>
                  <a:srgbClr val="FF0000"/>
                </a:solidFill>
                <a:cs typeface="Arial"/>
              </a:rPr>
              <a:t>episodes of vomiting, diarrhea </a:t>
            </a:r>
            <a:r>
              <a:rPr lang="en-US" sz="3000" kern="0" dirty="0">
                <a:solidFill>
                  <a:prstClr val="black"/>
                </a:solidFill>
                <a:cs typeface="Arial"/>
              </a:rPr>
              <a:t> </a:t>
            </a:r>
          </a:p>
          <a:p>
            <a:pPr lvl="0" defTabSz="914400">
              <a:lnSpc>
                <a:spcPct val="100000"/>
              </a:lnSpc>
              <a:spcBef>
                <a:spcPts val="0"/>
              </a:spcBef>
            </a:pPr>
            <a:endParaRPr lang="en-US" sz="3000" kern="0" dirty="0" smtClean="0">
              <a:solidFill>
                <a:prstClr val="black"/>
              </a:solidFill>
              <a:cs typeface="Arial"/>
            </a:endParaRPr>
          </a:p>
          <a:p>
            <a:pPr lvl="0" defTabSz="914400">
              <a:lnSpc>
                <a:spcPct val="100000"/>
              </a:lnSpc>
              <a:spcBef>
                <a:spcPts val="0"/>
              </a:spcBef>
            </a:pPr>
            <a:r>
              <a:rPr lang="en-US" sz="3000" kern="0" dirty="0" smtClean="0">
                <a:solidFill>
                  <a:prstClr val="black"/>
                </a:solidFill>
                <a:cs typeface="Arial"/>
              </a:rPr>
              <a:t>You </a:t>
            </a:r>
            <a:r>
              <a:rPr lang="en-US" sz="3000" kern="0" dirty="0">
                <a:solidFill>
                  <a:prstClr val="black"/>
                </a:solidFill>
                <a:cs typeface="Arial"/>
              </a:rPr>
              <a:t>should:</a:t>
            </a:r>
          </a:p>
          <a:p>
            <a:pPr lvl="0" defTabSz="914400">
              <a:lnSpc>
                <a:spcPct val="100000"/>
              </a:lnSpc>
              <a:spcBef>
                <a:spcPts val="0"/>
              </a:spcBef>
            </a:pPr>
            <a:r>
              <a:rPr lang="en-US" sz="3000" kern="0" dirty="0">
                <a:solidFill>
                  <a:srgbClr val="0070C0"/>
                </a:solidFill>
                <a:cs typeface="Arial"/>
              </a:rPr>
              <a:t>Report the consistency and frequency of episodes to nurse or PCP</a:t>
            </a:r>
          </a:p>
          <a:p>
            <a:pPr lvl="0" defTabSz="914400">
              <a:lnSpc>
                <a:spcPct val="100000"/>
              </a:lnSpc>
              <a:spcBef>
                <a:spcPts val="0"/>
              </a:spcBef>
            </a:pPr>
            <a:r>
              <a:rPr lang="en-US" sz="3000" kern="0" dirty="0">
                <a:solidFill>
                  <a:srgbClr val="0070C0"/>
                </a:solidFill>
                <a:cs typeface="Arial"/>
              </a:rPr>
              <a:t>Provide fluids if directed to do so</a:t>
            </a:r>
          </a:p>
          <a:p>
            <a:pPr lvl="0" defTabSz="914400">
              <a:lnSpc>
                <a:spcPct val="100000"/>
              </a:lnSpc>
              <a:spcBef>
                <a:spcPts val="0"/>
              </a:spcBef>
            </a:pPr>
            <a:r>
              <a:rPr lang="en-US" sz="3000" kern="0" dirty="0">
                <a:solidFill>
                  <a:srgbClr val="0070C0"/>
                </a:solidFill>
                <a:cs typeface="Arial"/>
              </a:rPr>
              <a:t>Call 911 if unresponsive</a:t>
            </a:r>
          </a:p>
          <a:p>
            <a:pPr lvl="0" defTabSz="914400">
              <a:lnSpc>
                <a:spcPct val="100000"/>
              </a:lnSpc>
              <a:spcBef>
                <a:spcPts val="0"/>
              </a:spcBef>
            </a:pPr>
            <a:r>
              <a:rPr lang="en-US" sz="3000" kern="0" dirty="0">
                <a:solidFill>
                  <a:srgbClr val="0070C0"/>
                </a:solidFill>
                <a:cs typeface="Arial"/>
              </a:rPr>
              <a:t>Be especially cautious if person is </a:t>
            </a:r>
            <a:r>
              <a:rPr lang="en-US" sz="3000" kern="0" dirty="0" smtClean="0">
                <a:solidFill>
                  <a:srgbClr val="0070C0"/>
                </a:solidFill>
                <a:cs typeface="Arial"/>
              </a:rPr>
              <a:t>diabetic</a:t>
            </a:r>
            <a:endParaRPr lang="en-US" dirty="0"/>
          </a:p>
        </p:txBody>
      </p:sp>
    </p:spTree>
    <p:extLst>
      <p:ext uri="{BB962C8B-B14F-4D97-AF65-F5344CB8AC3E}">
        <p14:creationId xmlns:p14="http://schemas.microsoft.com/office/powerpoint/2010/main" val="25201703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351" y="428625"/>
            <a:ext cx="7648574" cy="666750"/>
          </a:xfrm>
        </p:spPr>
        <p:txBody>
          <a:bodyPr/>
          <a:lstStyle/>
          <a:p>
            <a:r>
              <a:rPr lang="en-US" sz="3600" dirty="0"/>
              <a:t>Seizures – What is a seizure?</a:t>
            </a:r>
          </a:p>
        </p:txBody>
      </p:sp>
      <p:sp>
        <p:nvSpPr>
          <p:cNvPr id="5" name="Text Placeholder 4"/>
          <p:cNvSpPr>
            <a:spLocks noGrp="1"/>
          </p:cNvSpPr>
          <p:nvPr>
            <p:ph type="body" sz="half" idx="2"/>
          </p:nvPr>
        </p:nvSpPr>
        <p:spPr>
          <a:xfrm>
            <a:off x="400050" y="1571625"/>
            <a:ext cx="7315200" cy="2895600"/>
          </a:xfrm>
        </p:spPr>
        <p:txBody>
          <a:bodyPr/>
          <a:lstStyle/>
          <a:p>
            <a:pPr marL="355600" marR="5080" lvl="0" indent="-342900">
              <a:spcAft>
                <a:spcPts val="600"/>
              </a:spcAft>
              <a:buClr>
                <a:srgbClr val="821C35"/>
              </a:buClr>
              <a:buSzPct val="59615"/>
              <a:buFont typeface="Wingdings"/>
              <a:buChar char=""/>
              <a:tabLst>
                <a:tab pos="683895" algn="l"/>
              </a:tabLst>
            </a:pPr>
            <a:r>
              <a:rPr lang="en-US" sz="2400" b="1" dirty="0">
                <a:cs typeface="+mn-cs"/>
              </a:rPr>
              <a:t>The brain is full of electrical </a:t>
            </a:r>
            <a:r>
              <a:rPr lang="en-US" sz="2400" b="1" dirty="0" smtClean="0">
                <a:cs typeface="+mn-cs"/>
              </a:rPr>
              <a:t>activity. It </a:t>
            </a:r>
            <a:r>
              <a:rPr lang="en-US" sz="2400" b="1" dirty="0">
                <a:cs typeface="+mn-cs"/>
              </a:rPr>
              <a:t>is how the brain ‘talks’ to the rest of the body.</a:t>
            </a:r>
          </a:p>
          <a:p>
            <a:pPr marL="355600" marR="5080" lvl="0" indent="-342900">
              <a:spcAft>
                <a:spcPts val="600"/>
              </a:spcAft>
              <a:buClr>
                <a:srgbClr val="821C35"/>
              </a:buClr>
              <a:buSzPct val="59615"/>
              <a:buFont typeface="Wingdings"/>
              <a:buChar char=""/>
              <a:tabLst>
                <a:tab pos="683895" algn="l"/>
              </a:tabLst>
            </a:pPr>
            <a:r>
              <a:rPr lang="en-US" sz="2400" b="1" dirty="0">
                <a:cs typeface="+mn-cs"/>
              </a:rPr>
              <a:t>If there is abnormal or extra electrical activity in part of the brain, it can cause a ‘misfire’ and result in a seizure</a:t>
            </a:r>
          </a:p>
          <a:p>
            <a:pPr marL="355600" marR="5080" lvl="0" indent="-342900">
              <a:spcAft>
                <a:spcPts val="600"/>
              </a:spcAft>
              <a:buClr>
                <a:srgbClr val="821C35"/>
              </a:buClr>
              <a:buSzPct val="59615"/>
              <a:buFont typeface="Wingdings"/>
              <a:buChar char=""/>
              <a:tabLst>
                <a:tab pos="683895" algn="l"/>
              </a:tabLst>
            </a:pPr>
            <a:r>
              <a:rPr lang="en-US" sz="2400" b="1" dirty="0">
                <a:cs typeface="+mn-cs"/>
              </a:rPr>
              <a:t>People who have recurring </a:t>
            </a:r>
            <a:r>
              <a:rPr lang="en-US" sz="2400" b="1" dirty="0" smtClean="0">
                <a:cs typeface="+mn-cs"/>
              </a:rPr>
              <a:t>seizures are </a:t>
            </a:r>
            <a:r>
              <a:rPr lang="en-US" sz="2400" b="1" dirty="0">
                <a:cs typeface="+mn-cs"/>
              </a:rPr>
              <a:t>said to have a seizure disorder or epilepsy.</a:t>
            </a:r>
          </a:p>
          <a:p>
            <a:endParaRPr lang="en-US"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4205288"/>
            <a:ext cx="2828925" cy="1924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14805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9075" y="466725"/>
            <a:ext cx="7715250" cy="1143000"/>
          </a:xfrm>
        </p:spPr>
        <p:txBody>
          <a:bodyPr/>
          <a:lstStyle/>
          <a:p>
            <a:r>
              <a:rPr lang="en-US" sz="3600" dirty="0"/>
              <a:t>Seizure Without Change </a:t>
            </a:r>
            <a:r>
              <a:rPr lang="en-US" sz="3600" dirty="0" smtClean="0"/>
              <a:t>In Awareness</a:t>
            </a:r>
            <a:r>
              <a:rPr lang="en-US" sz="3600" dirty="0"/>
              <a:t>:</a:t>
            </a:r>
            <a:br>
              <a:rPr lang="en-US" sz="3600" dirty="0"/>
            </a:br>
            <a:endParaRPr lang="en-US" sz="3600" dirty="0"/>
          </a:p>
        </p:txBody>
      </p:sp>
      <p:sp>
        <p:nvSpPr>
          <p:cNvPr id="2" name="Subtitle 1"/>
          <p:cNvSpPr>
            <a:spLocks noGrp="1"/>
          </p:cNvSpPr>
          <p:nvPr>
            <p:ph type="subTitle" idx="13"/>
          </p:nvPr>
        </p:nvSpPr>
        <p:spPr>
          <a:xfrm>
            <a:off x="285750" y="1905000"/>
            <a:ext cx="7315200" cy="457200"/>
          </a:xfrm>
        </p:spPr>
        <p:txBody>
          <a:bodyPr/>
          <a:lstStyle/>
          <a:p>
            <a:r>
              <a:rPr lang="en-US" dirty="0"/>
              <a:t>A Simple Partial or Myoclonic Seizure</a:t>
            </a:r>
          </a:p>
          <a:p>
            <a:endParaRPr lang="en-US" dirty="0"/>
          </a:p>
        </p:txBody>
      </p:sp>
      <p:sp>
        <p:nvSpPr>
          <p:cNvPr id="4" name="Content Placeholder 3"/>
          <p:cNvSpPr>
            <a:spLocks noGrp="1"/>
          </p:cNvSpPr>
          <p:nvPr>
            <p:ph idx="1"/>
          </p:nvPr>
        </p:nvSpPr>
        <p:spPr>
          <a:xfrm>
            <a:off x="285750" y="2504167"/>
            <a:ext cx="6343650" cy="3715657"/>
          </a:xfrm>
        </p:spPr>
        <p:txBody>
          <a:bodyPr/>
          <a:lstStyle/>
          <a:p>
            <a:pPr marL="355600" marR="5080">
              <a:lnSpc>
                <a:spcPts val="2400"/>
              </a:lnSpc>
              <a:spcAft>
                <a:spcPts val="600"/>
              </a:spcAft>
              <a:buSzPct val="59615"/>
              <a:buFont typeface="Wingdings"/>
              <a:buChar char=""/>
              <a:tabLst>
                <a:tab pos="683895" algn="l"/>
              </a:tabLst>
            </a:pPr>
            <a:r>
              <a:rPr lang="en-US" sz="2400" b="1" dirty="0"/>
              <a:t>Person is fully awake and alert </a:t>
            </a:r>
          </a:p>
          <a:p>
            <a:pPr marL="355600" marR="5080">
              <a:lnSpc>
                <a:spcPts val="2400"/>
              </a:lnSpc>
              <a:spcAft>
                <a:spcPts val="600"/>
              </a:spcAft>
              <a:buSzPct val="59615"/>
              <a:buFont typeface="Wingdings"/>
              <a:buChar char=""/>
              <a:tabLst>
                <a:tab pos="683895" algn="l"/>
              </a:tabLst>
            </a:pPr>
            <a:r>
              <a:rPr lang="en-US" sz="2400" b="1" dirty="0"/>
              <a:t>You usually don’t need to do anything</a:t>
            </a:r>
          </a:p>
          <a:p>
            <a:pPr marL="355600" marR="5080">
              <a:lnSpc>
                <a:spcPts val="2400"/>
              </a:lnSpc>
              <a:spcAft>
                <a:spcPts val="600"/>
              </a:spcAft>
              <a:buSzPct val="59615"/>
              <a:buFont typeface="Wingdings"/>
              <a:buChar char=""/>
              <a:tabLst>
                <a:tab pos="683895" algn="l"/>
              </a:tabLst>
            </a:pPr>
            <a:r>
              <a:rPr lang="en-US" sz="2400" b="1" dirty="0"/>
              <a:t>Stay calm and reassure person they are safe</a:t>
            </a:r>
          </a:p>
          <a:p>
            <a:pPr marL="355600" marR="5080">
              <a:lnSpc>
                <a:spcPts val="2400"/>
              </a:lnSpc>
              <a:spcAft>
                <a:spcPts val="600"/>
              </a:spcAft>
              <a:buSzPct val="59615"/>
              <a:buFont typeface="Wingdings"/>
              <a:buChar char=""/>
              <a:tabLst>
                <a:tab pos="683895" algn="l"/>
              </a:tabLst>
            </a:pPr>
            <a:r>
              <a:rPr lang="en-US" sz="2400" b="1" dirty="0"/>
              <a:t>If person is frightened, encourage slow deep breaths</a:t>
            </a:r>
          </a:p>
          <a:p>
            <a:pPr marL="355600" marR="5080">
              <a:lnSpc>
                <a:spcPts val="2400"/>
              </a:lnSpc>
              <a:spcAft>
                <a:spcPts val="600"/>
              </a:spcAft>
              <a:buSzPct val="59615"/>
              <a:buFont typeface="Wingdings"/>
              <a:buChar char=""/>
              <a:tabLst>
                <a:tab pos="683895" algn="l"/>
              </a:tabLst>
            </a:pPr>
            <a:r>
              <a:rPr lang="en-US" sz="2400" b="1" dirty="0"/>
              <a:t>Stay with the person until seizure is over</a:t>
            </a:r>
          </a:p>
          <a:p>
            <a:pPr marL="355600" marR="5080">
              <a:lnSpc>
                <a:spcPts val="2400"/>
              </a:lnSpc>
              <a:spcAft>
                <a:spcPts val="600"/>
              </a:spcAft>
              <a:buSzPct val="59615"/>
              <a:buFont typeface="Wingdings"/>
              <a:buChar char=""/>
              <a:tabLst>
                <a:tab pos="683895" algn="l"/>
              </a:tabLst>
            </a:pPr>
            <a:r>
              <a:rPr lang="en-US" sz="2400" b="1" dirty="0">
                <a:solidFill>
                  <a:srgbClr val="FF0000"/>
                </a:solidFill>
              </a:rPr>
              <a:t>Know and Follow agency </a:t>
            </a:r>
            <a:r>
              <a:rPr lang="en-US" sz="2400" b="1" dirty="0" smtClean="0">
                <a:solidFill>
                  <a:srgbClr val="FF0000"/>
                </a:solidFill>
              </a:rPr>
              <a:t>protocol</a:t>
            </a:r>
            <a:endParaRPr lang="en-US" sz="2400" b="1" dirty="0">
              <a:solidFill>
                <a:srgbClr val="FF0000"/>
              </a:solidFill>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867025"/>
            <a:ext cx="2247004" cy="2202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7521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idx="1"/>
          </p:nvPr>
        </p:nvSpPr>
        <p:spPr>
          <a:xfrm>
            <a:off x="371474" y="1409700"/>
            <a:ext cx="5724525" cy="4876800"/>
          </a:xfrm>
        </p:spPr>
        <p:txBody>
          <a:bodyPr/>
          <a:lstStyle/>
          <a:p>
            <a:pPr marL="0" indent="0" algn="just">
              <a:buNone/>
            </a:pPr>
            <a:r>
              <a:rPr lang="en-US" sz="2400" dirty="0">
                <a:cs typeface="Times New Roman" panose="02020603050405020304" pitchFamily="18" charset="0"/>
              </a:rPr>
              <a:t>You are responsible for making sure the people you serve receive the best health care possible and that all health care issues are addressed.</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endParaRPr lang="en-US" sz="2400" dirty="0" smtClean="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endParaRPr lang="en-US" sz="2400" dirty="0" smtClean="0">
              <a:latin typeface="Times New Roman" panose="02020603050405020304" pitchFamily="18" charset="0"/>
              <a:cs typeface="Times New Roman" panose="02020603050405020304" pitchFamily="18" charset="0"/>
            </a:endParaRPr>
          </a:p>
          <a:p>
            <a:pPr marL="0" indent="0" algn="just">
              <a:buNone/>
            </a:pPr>
            <a:r>
              <a:rPr lang="en-US" sz="2400" dirty="0" smtClean="0">
                <a:cs typeface="Times New Roman" panose="02020603050405020304" pitchFamily="18" charset="0"/>
              </a:rPr>
              <a:t>You </a:t>
            </a:r>
            <a:r>
              <a:rPr lang="en-US" sz="2400" dirty="0">
                <a:cs typeface="Times New Roman" panose="02020603050405020304" pitchFamily="18" charset="0"/>
              </a:rPr>
              <a:t>are the person’s strongest advocate, particularly if he or she has difficulty communicating or understanding health care issues.</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endParaRPr lang="en-US" sz="2400" dirty="0" smtClean="0">
              <a:latin typeface="Times New Roman" panose="02020603050405020304" pitchFamily="18" charset="0"/>
              <a:cs typeface="Times New Roman" panose="02020603050405020304" pitchFamily="18" charset="0"/>
            </a:endParaRPr>
          </a:p>
          <a:p>
            <a:pPr marL="0" indent="0" algn="just">
              <a:buClr>
                <a:srgbClr val="821C35"/>
              </a:buClr>
              <a:buNone/>
            </a:pPr>
            <a:endParaRPr lang="en-US" sz="2400" dirty="0">
              <a:latin typeface="Times New Roman" panose="02020603050405020304" pitchFamily="18" charset="0"/>
              <a:cs typeface="Times New Roman" panose="02020603050405020304" pitchFamily="18" charset="0"/>
            </a:endParaRPr>
          </a:p>
        </p:txBody>
      </p:sp>
      <p:sp>
        <p:nvSpPr>
          <p:cNvPr id="81" name="Title 80"/>
          <p:cNvSpPr>
            <a:spLocks noGrp="1"/>
          </p:cNvSpPr>
          <p:nvPr>
            <p:ph type="title"/>
          </p:nvPr>
        </p:nvSpPr>
        <p:spPr>
          <a:xfrm>
            <a:off x="209550" y="638175"/>
            <a:ext cx="7315200" cy="561975"/>
          </a:xfrm>
        </p:spPr>
        <p:txBody>
          <a:bodyPr/>
          <a:lstStyle/>
          <a:p>
            <a:r>
              <a:rPr lang="en-US" sz="3600" dirty="0"/>
              <a:t>As a DSP</a:t>
            </a:r>
          </a:p>
        </p:txBody>
      </p:sp>
      <p:sp>
        <p:nvSpPr>
          <p:cNvPr id="3" name="Rectangle 2"/>
          <p:cNvSpPr/>
          <p:nvPr/>
        </p:nvSpPr>
        <p:spPr>
          <a:xfrm>
            <a:off x="6400800" y="2571661"/>
            <a:ext cx="2057400" cy="2862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109855" marR="99695" lvl="0" indent="9525" algn="ctr" defTabSz="914400"/>
            <a:r>
              <a:rPr lang="en-US" b="1" i="1" dirty="0">
                <a:solidFill>
                  <a:prstClr val="black"/>
                </a:solidFill>
                <a:latin typeface="Arial"/>
                <a:cs typeface="Arial"/>
              </a:rPr>
              <a:t>T</a:t>
            </a:r>
            <a:r>
              <a:rPr lang="en-US" b="1" i="1" spc="5" dirty="0">
                <a:solidFill>
                  <a:prstClr val="black"/>
                </a:solidFill>
                <a:latin typeface="Arial"/>
                <a:cs typeface="Arial"/>
              </a:rPr>
              <a:t>h</a:t>
            </a:r>
            <a:r>
              <a:rPr lang="en-US" b="1" i="1" dirty="0">
                <a:solidFill>
                  <a:prstClr val="black"/>
                </a:solidFill>
                <a:latin typeface="Arial"/>
                <a:cs typeface="Arial"/>
              </a:rPr>
              <a:t>e</a:t>
            </a:r>
            <a:r>
              <a:rPr lang="en-US" b="1" i="1" spc="-15" dirty="0">
                <a:solidFill>
                  <a:prstClr val="black"/>
                </a:solidFill>
                <a:latin typeface="Arial"/>
                <a:cs typeface="Arial"/>
              </a:rPr>
              <a:t> </a:t>
            </a:r>
            <a:r>
              <a:rPr lang="en-US" b="1" i="1" dirty="0">
                <a:solidFill>
                  <a:prstClr val="black"/>
                </a:solidFill>
                <a:latin typeface="Arial"/>
                <a:cs typeface="Arial"/>
              </a:rPr>
              <a:t>DSP sho</a:t>
            </a:r>
            <a:r>
              <a:rPr lang="en-US" b="1" i="1" spc="5" dirty="0">
                <a:solidFill>
                  <a:prstClr val="black"/>
                </a:solidFill>
                <a:latin typeface="Arial"/>
                <a:cs typeface="Arial"/>
              </a:rPr>
              <a:t>u</a:t>
            </a:r>
            <a:r>
              <a:rPr lang="en-US" b="1" i="1" dirty="0">
                <a:solidFill>
                  <a:prstClr val="black"/>
                </a:solidFill>
                <a:latin typeface="Arial"/>
                <a:cs typeface="Arial"/>
              </a:rPr>
              <a:t>ld</a:t>
            </a:r>
            <a:r>
              <a:rPr lang="en-US" b="1" i="1" spc="-15" dirty="0">
                <a:solidFill>
                  <a:prstClr val="black"/>
                </a:solidFill>
                <a:latin typeface="Arial"/>
                <a:cs typeface="Arial"/>
              </a:rPr>
              <a:t> </a:t>
            </a:r>
            <a:r>
              <a:rPr lang="en-US" b="1" i="1" dirty="0">
                <a:solidFill>
                  <a:prstClr val="black"/>
                </a:solidFill>
                <a:latin typeface="Arial"/>
                <a:cs typeface="Arial"/>
              </a:rPr>
              <a:t>be kno</a:t>
            </a:r>
            <a:r>
              <a:rPr lang="en-US" b="1" i="1" spc="5" dirty="0">
                <a:solidFill>
                  <a:prstClr val="black"/>
                </a:solidFill>
                <a:latin typeface="Arial"/>
                <a:cs typeface="Arial"/>
              </a:rPr>
              <a:t>w</a:t>
            </a:r>
            <a:r>
              <a:rPr lang="en-US" b="1" i="1" dirty="0">
                <a:solidFill>
                  <a:prstClr val="black"/>
                </a:solidFill>
                <a:latin typeface="Arial"/>
                <a:cs typeface="Arial"/>
              </a:rPr>
              <a:t>led</a:t>
            </a:r>
            <a:r>
              <a:rPr lang="en-US" b="1" i="1" spc="5" dirty="0">
                <a:solidFill>
                  <a:prstClr val="black"/>
                </a:solidFill>
                <a:latin typeface="Arial"/>
                <a:cs typeface="Arial"/>
              </a:rPr>
              <a:t>g</a:t>
            </a:r>
            <a:r>
              <a:rPr lang="en-US" b="1" i="1" dirty="0">
                <a:solidFill>
                  <a:prstClr val="black"/>
                </a:solidFill>
                <a:latin typeface="Arial"/>
                <a:cs typeface="Arial"/>
              </a:rPr>
              <a:t>e</a:t>
            </a:r>
            <a:r>
              <a:rPr lang="en-US" b="1" i="1" spc="-10" dirty="0">
                <a:solidFill>
                  <a:prstClr val="black"/>
                </a:solidFill>
                <a:latin typeface="Arial"/>
                <a:cs typeface="Arial"/>
              </a:rPr>
              <a:t>a</a:t>
            </a:r>
            <a:r>
              <a:rPr lang="en-US" b="1" i="1" dirty="0">
                <a:solidFill>
                  <a:prstClr val="black"/>
                </a:solidFill>
                <a:latin typeface="Arial"/>
                <a:cs typeface="Arial"/>
              </a:rPr>
              <a:t>b</a:t>
            </a:r>
            <a:r>
              <a:rPr lang="en-US" b="1" i="1" spc="5" dirty="0">
                <a:solidFill>
                  <a:prstClr val="black"/>
                </a:solidFill>
                <a:latin typeface="Arial"/>
                <a:cs typeface="Arial"/>
              </a:rPr>
              <a:t>l</a:t>
            </a:r>
            <a:r>
              <a:rPr lang="en-US" b="1" i="1" dirty="0">
                <a:solidFill>
                  <a:prstClr val="black"/>
                </a:solidFill>
                <a:latin typeface="Arial"/>
                <a:cs typeface="Arial"/>
              </a:rPr>
              <a:t>e on</a:t>
            </a:r>
            <a:r>
              <a:rPr lang="en-US" b="1" i="1" spc="-5" dirty="0">
                <a:solidFill>
                  <a:prstClr val="black"/>
                </a:solidFill>
                <a:latin typeface="Arial"/>
                <a:cs typeface="Arial"/>
              </a:rPr>
              <a:t> </a:t>
            </a:r>
            <a:r>
              <a:rPr lang="en-US" b="1" i="1" dirty="0">
                <a:solidFill>
                  <a:prstClr val="black"/>
                </a:solidFill>
                <a:latin typeface="Arial"/>
                <a:cs typeface="Arial"/>
              </a:rPr>
              <a:t>imp</a:t>
            </a:r>
            <a:r>
              <a:rPr lang="en-US" b="1" i="1" spc="5" dirty="0">
                <a:solidFill>
                  <a:prstClr val="black"/>
                </a:solidFill>
                <a:latin typeface="Arial"/>
                <a:cs typeface="Arial"/>
              </a:rPr>
              <a:t>o</a:t>
            </a:r>
            <a:r>
              <a:rPr lang="en-US" b="1" i="1" dirty="0">
                <a:solidFill>
                  <a:prstClr val="black"/>
                </a:solidFill>
                <a:latin typeface="Arial"/>
                <a:cs typeface="Arial"/>
              </a:rPr>
              <a:t>rt</a:t>
            </a:r>
            <a:r>
              <a:rPr lang="en-US" b="1" i="1" spc="-10" dirty="0">
                <a:solidFill>
                  <a:prstClr val="black"/>
                </a:solidFill>
                <a:latin typeface="Arial"/>
                <a:cs typeface="Arial"/>
              </a:rPr>
              <a:t>a</a:t>
            </a:r>
            <a:r>
              <a:rPr lang="en-US" b="1" i="1" dirty="0">
                <a:solidFill>
                  <a:prstClr val="black"/>
                </a:solidFill>
                <a:latin typeface="Arial"/>
                <a:cs typeface="Arial"/>
              </a:rPr>
              <a:t>nt i</a:t>
            </a:r>
            <a:r>
              <a:rPr lang="en-US" b="1" i="1" spc="5" dirty="0">
                <a:solidFill>
                  <a:prstClr val="black"/>
                </a:solidFill>
                <a:latin typeface="Arial"/>
                <a:cs typeface="Arial"/>
              </a:rPr>
              <a:t>n</a:t>
            </a:r>
            <a:r>
              <a:rPr lang="en-US" b="1" i="1" dirty="0">
                <a:solidFill>
                  <a:prstClr val="black"/>
                </a:solidFill>
                <a:latin typeface="Arial"/>
                <a:cs typeface="Arial"/>
              </a:rPr>
              <a:t>form</a:t>
            </a:r>
            <a:r>
              <a:rPr lang="en-US" b="1" i="1" spc="-10" dirty="0">
                <a:solidFill>
                  <a:prstClr val="black"/>
                </a:solidFill>
                <a:latin typeface="Arial"/>
                <a:cs typeface="Arial"/>
              </a:rPr>
              <a:t>a</a:t>
            </a:r>
            <a:r>
              <a:rPr lang="en-US" b="1" i="1" dirty="0">
                <a:solidFill>
                  <a:prstClr val="black"/>
                </a:solidFill>
                <a:latin typeface="Arial"/>
                <a:cs typeface="Arial"/>
              </a:rPr>
              <a:t>ti</a:t>
            </a:r>
            <a:r>
              <a:rPr lang="en-US" b="1" i="1" spc="5" dirty="0">
                <a:solidFill>
                  <a:prstClr val="black"/>
                </a:solidFill>
                <a:latin typeface="Arial"/>
                <a:cs typeface="Arial"/>
              </a:rPr>
              <a:t>o</a:t>
            </a:r>
            <a:r>
              <a:rPr lang="en-US" b="1" i="1" dirty="0">
                <a:solidFill>
                  <a:prstClr val="black"/>
                </a:solidFill>
                <a:latin typeface="Arial"/>
                <a:cs typeface="Arial"/>
              </a:rPr>
              <a:t>n r</a:t>
            </a:r>
            <a:r>
              <a:rPr lang="en-US" b="1" i="1" spc="-10" dirty="0">
                <a:solidFill>
                  <a:prstClr val="black"/>
                </a:solidFill>
                <a:latin typeface="Arial"/>
                <a:cs typeface="Arial"/>
              </a:rPr>
              <a:t>e</a:t>
            </a:r>
            <a:r>
              <a:rPr lang="en-US" b="1" i="1" dirty="0">
                <a:solidFill>
                  <a:prstClr val="black"/>
                </a:solidFill>
                <a:latin typeface="Arial"/>
                <a:cs typeface="Arial"/>
              </a:rPr>
              <a:t>gardi</a:t>
            </a:r>
            <a:r>
              <a:rPr lang="en-US" b="1" i="1" spc="5" dirty="0">
                <a:solidFill>
                  <a:prstClr val="black"/>
                </a:solidFill>
                <a:latin typeface="Arial"/>
                <a:cs typeface="Arial"/>
              </a:rPr>
              <a:t>n</a:t>
            </a:r>
            <a:r>
              <a:rPr lang="en-US" b="1" i="1" dirty="0">
                <a:solidFill>
                  <a:prstClr val="black"/>
                </a:solidFill>
                <a:latin typeface="Arial"/>
                <a:cs typeface="Arial"/>
              </a:rPr>
              <a:t>g the he</a:t>
            </a:r>
            <a:r>
              <a:rPr lang="en-US" b="1" i="1" spc="-10" dirty="0">
                <a:solidFill>
                  <a:prstClr val="black"/>
                </a:solidFill>
                <a:latin typeface="Arial"/>
                <a:cs typeface="Arial"/>
              </a:rPr>
              <a:t>a</a:t>
            </a:r>
            <a:r>
              <a:rPr lang="en-US" b="1" i="1" dirty="0">
                <a:solidFill>
                  <a:prstClr val="black"/>
                </a:solidFill>
                <a:latin typeface="Arial"/>
                <a:cs typeface="Arial"/>
              </a:rPr>
              <a:t>lth</a:t>
            </a:r>
            <a:r>
              <a:rPr lang="en-US" b="1" i="1" spc="-5" dirty="0">
                <a:solidFill>
                  <a:prstClr val="black"/>
                </a:solidFill>
                <a:latin typeface="Arial"/>
                <a:cs typeface="Arial"/>
              </a:rPr>
              <a:t> </a:t>
            </a:r>
            <a:r>
              <a:rPr lang="en-US" b="1" i="1" spc="-10" dirty="0">
                <a:solidFill>
                  <a:prstClr val="black"/>
                </a:solidFill>
                <a:latin typeface="Arial"/>
                <a:cs typeface="Arial"/>
              </a:rPr>
              <a:t>a</a:t>
            </a:r>
            <a:r>
              <a:rPr lang="en-US" b="1" i="1" dirty="0">
                <a:solidFill>
                  <a:prstClr val="black"/>
                </a:solidFill>
                <a:latin typeface="Arial"/>
                <a:cs typeface="Arial"/>
              </a:rPr>
              <a:t>nd s</a:t>
            </a:r>
            <a:r>
              <a:rPr lang="en-US" b="1" i="1" spc="-10" dirty="0">
                <a:solidFill>
                  <a:prstClr val="black"/>
                </a:solidFill>
                <a:latin typeface="Arial"/>
                <a:cs typeface="Arial"/>
              </a:rPr>
              <a:t>a</a:t>
            </a:r>
            <a:r>
              <a:rPr lang="en-US" b="1" i="1" dirty="0">
                <a:solidFill>
                  <a:prstClr val="black"/>
                </a:solidFill>
                <a:latin typeface="Arial"/>
                <a:cs typeface="Arial"/>
              </a:rPr>
              <a:t>fety</a:t>
            </a:r>
            <a:r>
              <a:rPr lang="en-US" b="1" i="1" spc="5" dirty="0">
                <a:solidFill>
                  <a:prstClr val="black"/>
                </a:solidFill>
                <a:latin typeface="Arial"/>
                <a:cs typeface="Arial"/>
              </a:rPr>
              <a:t> </a:t>
            </a:r>
            <a:r>
              <a:rPr lang="en-US" b="1" i="1" dirty="0">
                <a:solidFill>
                  <a:prstClr val="black"/>
                </a:solidFill>
                <a:latin typeface="Arial"/>
                <a:cs typeface="Arial"/>
              </a:rPr>
              <a:t>of the per</a:t>
            </a:r>
            <a:r>
              <a:rPr lang="en-US" b="1" i="1" spc="-10" dirty="0">
                <a:solidFill>
                  <a:prstClr val="black"/>
                </a:solidFill>
                <a:latin typeface="Arial"/>
                <a:cs typeface="Arial"/>
              </a:rPr>
              <a:t>s</a:t>
            </a:r>
            <a:r>
              <a:rPr lang="en-US" b="1" i="1" dirty="0">
                <a:solidFill>
                  <a:prstClr val="black"/>
                </a:solidFill>
                <a:latin typeface="Arial"/>
                <a:cs typeface="Arial"/>
              </a:rPr>
              <a:t>on</a:t>
            </a:r>
            <a:r>
              <a:rPr lang="en-US" b="1" i="1" spc="5" dirty="0">
                <a:solidFill>
                  <a:prstClr val="black"/>
                </a:solidFill>
                <a:latin typeface="Arial"/>
                <a:cs typeface="Arial"/>
              </a:rPr>
              <a:t> </a:t>
            </a:r>
            <a:r>
              <a:rPr lang="en-US" b="1" i="1" dirty="0">
                <a:solidFill>
                  <a:prstClr val="black"/>
                </a:solidFill>
                <a:latin typeface="Arial"/>
                <a:cs typeface="Arial"/>
              </a:rPr>
              <a:t>t</a:t>
            </a:r>
            <a:r>
              <a:rPr lang="en-US" b="1" i="1" spc="5" dirty="0">
                <a:solidFill>
                  <a:prstClr val="black"/>
                </a:solidFill>
                <a:latin typeface="Arial"/>
                <a:cs typeface="Arial"/>
              </a:rPr>
              <a:t>h</a:t>
            </a:r>
            <a:r>
              <a:rPr lang="en-US" b="1" i="1" dirty="0">
                <a:solidFill>
                  <a:prstClr val="black"/>
                </a:solidFill>
                <a:latin typeface="Arial"/>
                <a:cs typeface="Arial"/>
              </a:rPr>
              <a:t>ey sup</a:t>
            </a:r>
            <a:r>
              <a:rPr lang="en-US" b="1" i="1" spc="5" dirty="0">
                <a:solidFill>
                  <a:prstClr val="black"/>
                </a:solidFill>
                <a:latin typeface="Arial"/>
                <a:cs typeface="Arial"/>
              </a:rPr>
              <a:t>p</a:t>
            </a:r>
            <a:r>
              <a:rPr lang="en-US" b="1" i="1" dirty="0">
                <a:solidFill>
                  <a:prstClr val="black"/>
                </a:solidFill>
                <a:latin typeface="Arial"/>
                <a:cs typeface="Arial"/>
              </a:rPr>
              <a:t>ort.</a:t>
            </a:r>
            <a:endParaRPr lang="en-US" dirty="0">
              <a:solidFill>
                <a:prstClr val="black"/>
              </a:solidFill>
              <a:latin typeface="Arial"/>
              <a:cs typeface="Aria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1304" y="2943224"/>
            <a:ext cx="2388276" cy="1619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200025" y="2275567"/>
            <a:ext cx="6372225" cy="3706133"/>
          </a:xfrm>
        </p:spPr>
        <p:txBody>
          <a:bodyPr/>
          <a:lstStyle/>
          <a:p>
            <a:pPr marL="355600" marR="5080">
              <a:spcAft>
                <a:spcPts val="600"/>
              </a:spcAft>
              <a:buSzPct val="59615"/>
              <a:buFont typeface="Wingdings"/>
              <a:buChar char=""/>
              <a:tabLst>
                <a:tab pos="683895" algn="l"/>
              </a:tabLst>
            </a:pPr>
            <a:r>
              <a:rPr lang="en-US" sz="2400" dirty="0"/>
              <a:t>Help person to a safe place; don’t let them wander</a:t>
            </a:r>
          </a:p>
          <a:p>
            <a:pPr marL="355600" marR="5080">
              <a:spcAft>
                <a:spcPts val="600"/>
              </a:spcAft>
              <a:buSzPct val="59615"/>
              <a:buFont typeface="Wingdings"/>
              <a:buChar char=""/>
              <a:tabLst>
                <a:tab pos="683895" algn="l"/>
              </a:tabLst>
            </a:pPr>
            <a:r>
              <a:rPr lang="en-US" sz="2400" dirty="0"/>
              <a:t>Keep person away from sharp objects or dangerous places</a:t>
            </a:r>
          </a:p>
          <a:p>
            <a:pPr marL="355600" marR="5080">
              <a:spcAft>
                <a:spcPts val="600"/>
              </a:spcAft>
              <a:buSzPct val="59615"/>
              <a:buFont typeface="Wingdings"/>
              <a:buChar char=""/>
              <a:tabLst>
                <a:tab pos="683895" algn="l"/>
              </a:tabLst>
            </a:pPr>
            <a:r>
              <a:rPr lang="en-US" sz="2400" dirty="0"/>
              <a:t>Call for help if person is headed for danger</a:t>
            </a:r>
          </a:p>
          <a:p>
            <a:pPr marL="355600" marR="5080">
              <a:spcAft>
                <a:spcPts val="600"/>
              </a:spcAft>
              <a:buSzPct val="59615"/>
              <a:buFont typeface="Wingdings"/>
              <a:buChar char=""/>
              <a:tabLst>
                <a:tab pos="683895" algn="l"/>
              </a:tabLst>
            </a:pPr>
            <a:r>
              <a:rPr lang="en-US" sz="2400" dirty="0"/>
              <a:t>Don’t assume they can talk or follow your instructions. Remind them they are safe </a:t>
            </a:r>
          </a:p>
          <a:p>
            <a:pPr marL="355600" marR="5080">
              <a:spcAft>
                <a:spcPts val="600"/>
              </a:spcAft>
              <a:buSzPct val="59615"/>
              <a:buFont typeface="Wingdings"/>
              <a:buChar char=""/>
              <a:tabLst>
                <a:tab pos="683895" algn="l"/>
              </a:tabLst>
            </a:pPr>
            <a:r>
              <a:rPr lang="en-US" sz="2400" dirty="0"/>
              <a:t>Time the seizure if possible.</a:t>
            </a:r>
          </a:p>
          <a:p>
            <a:pPr marL="355600" marR="5080">
              <a:spcAft>
                <a:spcPts val="600"/>
              </a:spcAft>
              <a:buSzPct val="59615"/>
              <a:buFont typeface="Wingdings"/>
              <a:buChar char=""/>
              <a:tabLst>
                <a:tab pos="683895" algn="l"/>
              </a:tabLst>
            </a:pPr>
            <a:r>
              <a:rPr lang="en-US" sz="2400" dirty="0">
                <a:solidFill>
                  <a:srgbClr val="FF0000"/>
                </a:solidFill>
              </a:rPr>
              <a:t>Know and Follow agency protocol</a:t>
            </a:r>
          </a:p>
          <a:p>
            <a:pPr marL="0" indent="0">
              <a:buNone/>
            </a:pPr>
            <a:endParaRPr lang="en-US" dirty="0"/>
          </a:p>
        </p:txBody>
      </p:sp>
      <p:sp>
        <p:nvSpPr>
          <p:cNvPr id="3" name="Title 2"/>
          <p:cNvSpPr>
            <a:spLocks noGrp="1"/>
          </p:cNvSpPr>
          <p:nvPr>
            <p:ph type="title"/>
          </p:nvPr>
        </p:nvSpPr>
        <p:spPr>
          <a:xfrm>
            <a:off x="200025" y="428625"/>
            <a:ext cx="7315200" cy="628650"/>
          </a:xfrm>
        </p:spPr>
        <p:txBody>
          <a:bodyPr/>
          <a:lstStyle/>
          <a:p>
            <a:r>
              <a:rPr lang="en-US" sz="3600" dirty="0"/>
              <a:t>Seizure with Altered Awareness</a:t>
            </a:r>
          </a:p>
        </p:txBody>
      </p:sp>
      <p:sp>
        <p:nvSpPr>
          <p:cNvPr id="2" name="Subtitle 1"/>
          <p:cNvSpPr>
            <a:spLocks noGrp="1"/>
          </p:cNvSpPr>
          <p:nvPr>
            <p:ph type="subTitle" idx="13"/>
          </p:nvPr>
        </p:nvSpPr>
        <p:spPr>
          <a:xfrm>
            <a:off x="200025" y="1619250"/>
            <a:ext cx="8734426" cy="457200"/>
          </a:xfrm>
        </p:spPr>
        <p:txBody>
          <a:bodyPr/>
          <a:lstStyle/>
          <a:p>
            <a:r>
              <a:rPr lang="en-US" dirty="0"/>
              <a:t>Complex Partial or Cluster of Absence Seizures</a:t>
            </a:r>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7477" y="3071811"/>
            <a:ext cx="2466974" cy="1641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32199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925" y="409575"/>
            <a:ext cx="7315200" cy="647700"/>
          </a:xfrm>
        </p:spPr>
        <p:txBody>
          <a:bodyPr/>
          <a:lstStyle/>
          <a:p>
            <a:r>
              <a:rPr lang="en-US" sz="3600" dirty="0"/>
              <a:t>Seizure with Loss of Consciousness</a:t>
            </a:r>
          </a:p>
        </p:txBody>
      </p:sp>
      <p:sp>
        <p:nvSpPr>
          <p:cNvPr id="4" name="Subtitle 3"/>
          <p:cNvSpPr>
            <a:spLocks noGrp="1"/>
          </p:cNvSpPr>
          <p:nvPr>
            <p:ph type="subTitle" idx="13"/>
          </p:nvPr>
        </p:nvSpPr>
        <p:spPr>
          <a:xfrm>
            <a:off x="361950" y="1181100"/>
            <a:ext cx="7315200" cy="457200"/>
          </a:xfrm>
        </p:spPr>
        <p:txBody>
          <a:bodyPr/>
          <a:lstStyle/>
          <a:p>
            <a:r>
              <a:rPr lang="en-US" dirty="0"/>
              <a:t>Tonic-</a:t>
            </a:r>
            <a:r>
              <a:rPr lang="en-US" dirty="0" err="1"/>
              <a:t>Clonic</a:t>
            </a:r>
            <a:r>
              <a:rPr lang="en-US" dirty="0"/>
              <a:t> Seizure</a:t>
            </a:r>
          </a:p>
          <a:p>
            <a:endParaRPr lang="en-US" dirty="0"/>
          </a:p>
        </p:txBody>
      </p:sp>
      <p:sp>
        <p:nvSpPr>
          <p:cNvPr id="5" name="Content Placeholder 4"/>
          <p:cNvSpPr>
            <a:spLocks noGrp="1"/>
          </p:cNvSpPr>
          <p:nvPr>
            <p:ph idx="1"/>
          </p:nvPr>
        </p:nvSpPr>
        <p:spPr>
          <a:xfrm>
            <a:off x="447675" y="1818367"/>
            <a:ext cx="5819775" cy="4401458"/>
          </a:xfrm>
        </p:spPr>
        <p:txBody>
          <a:bodyPr/>
          <a:lstStyle/>
          <a:p>
            <a:pPr marL="355600" marR="5080">
              <a:lnSpc>
                <a:spcPts val="2400"/>
              </a:lnSpc>
              <a:spcAft>
                <a:spcPts val="600"/>
              </a:spcAft>
              <a:buSzPct val="59615"/>
              <a:buFont typeface="Wingdings"/>
              <a:buChar char=""/>
              <a:tabLst>
                <a:tab pos="683895" algn="l"/>
              </a:tabLst>
            </a:pPr>
            <a:r>
              <a:rPr lang="en-US" sz="2400" dirty="0"/>
              <a:t>Person is totally unaware – their safety is your responsibility</a:t>
            </a:r>
          </a:p>
          <a:p>
            <a:pPr marL="355600" marR="5080">
              <a:lnSpc>
                <a:spcPts val="2400"/>
              </a:lnSpc>
              <a:spcAft>
                <a:spcPts val="600"/>
              </a:spcAft>
              <a:buSzPct val="59615"/>
              <a:buFont typeface="Wingdings"/>
              <a:buChar char=""/>
              <a:tabLst>
                <a:tab pos="683895" algn="l"/>
              </a:tabLst>
            </a:pPr>
            <a:r>
              <a:rPr lang="en-US" sz="2400" dirty="0"/>
              <a:t>Keep area where they are free from danger or objects that can hurt them</a:t>
            </a:r>
          </a:p>
          <a:p>
            <a:pPr marL="355600" marR="5080">
              <a:lnSpc>
                <a:spcPts val="2400"/>
              </a:lnSpc>
              <a:spcAft>
                <a:spcPts val="600"/>
              </a:spcAft>
              <a:buSzPct val="59615"/>
              <a:buFont typeface="Wingdings"/>
              <a:buChar char=""/>
              <a:tabLst>
                <a:tab pos="683895" algn="l"/>
              </a:tabLst>
            </a:pPr>
            <a:r>
              <a:rPr lang="en-US" sz="2400" dirty="0"/>
              <a:t>Time the seizure. Call 911 if seizure last more than 5 minutes</a:t>
            </a:r>
          </a:p>
          <a:p>
            <a:pPr marL="355600" marR="5080">
              <a:lnSpc>
                <a:spcPts val="2400"/>
              </a:lnSpc>
              <a:spcAft>
                <a:spcPts val="600"/>
              </a:spcAft>
              <a:buSzPct val="59615"/>
              <a:buFont typeface="Wingdings"/>
              <a:buChar char=""/>
              <a:tabLst>
                <a:tab pos="683895" algn="l"/>
              </a:tabLst>
            </a:pPr>
            <a:r>
              <a:rPr lang="en-US" sz="2400" dirty="0"/>
              <a:t>Don’t restrain movements; don’t put anything in their mouth</a:t>
            </a:r>
          </a:p>
          <a:p>
            <a:pPr marL="355600" marR="5080">
              <a:lnSpc>
                <a:spcPts val="2400"/>
              </a:lnSpc>
              <a:spcAft>
                <a:spcPts val="600"/>
              </a:spcAft>
              <a:buSzPct val="59615"/>
              <a:buFont typeface="Wingdings"/>
              <a:buChar char=""/>
              <a:tabLst>
                <a:tab pos="683895" algn="l"/>
              </a:tabLst>
            </a:pPr>
            <a:r>
              <a:rPr lang="en-US" sz="2400" dirty="0">
                <a:solidFill>
                  <a:srgbClr val="FF0000"/>
                </a:solidFill>
              </a:rPr>
              <a:t>Know and Follow agency protocol</a:t>
            </a:r>
          </a:p>
          <a:p>
            <a:pPr marL="355600" marR="5080">
              <a:lnSpc>
                <a:spcPts val="2400"/>
              </a:lnSpc>
              <a:spcAft>
                <a:spcPts val="600"/>
              </a:spcAft>
              <a:buSzPct val="59615"/>
              <a:buFont typeface="Wingdings"/>
              <a:buChar char=""/>
              <a:tabLst>
                <a:tab pos="683895" algn="l"/>
              </a:tabLst>
            </a:pPr>
            <a:r>
              <a:rPr lang="en-US" sz="2400" dirty="0"/>
              <a:t>Stay with the person until they are aware &amp; safe</a:t>
            </a:r>
          </a:p>
          <a:p>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5705" y="2657475"/>
            <a:ext cx="1882840" cy="2460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78301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925" y="418192"/>
            <a:ext cx="7315200" cy="553358"/>
          </a:xfrm>
        </p:spPr>
        <p:txBody>
          <a:bodyPr/>
          <a:lstStyle/>
          <a:p>
            <a:r>
              <a:rPr lang="en-US" sz="3600" dirty="0"/>
              <a:t>Seizures: Who, What and How?</a:t>
            </a:r>
          </a:p>
        </p:txBody>
      </p:sp>
      <p:sp>
        <p:nvSpPr>
          <p:cNvPr id="2" name="Content Placeholder 1"/>
          <p:cNvSpPr>
            <a:spLocks noGrp="1"/>
          </p:cNvSpPr>
          <p:nvPr>
            <p:ph idx="1"/>
          </p:nvPr>
        </p:nvSpPr>
        <p:spPr>
          <a:xfrm>
            <a:off x="342900" y="1536132"/>
            <a:ext cx="7772400" cy="3816917"/>
          </a:xfrm>
        </p:spPr>
        <p:txBody>
          <a:bodyPr/>
          <a:lstStyle/>
          <a:p>
            <a:pPr marL="0" lvl="0" indent="0" defTabSz="914400">
              <a:spcBef>
                <a:spcPts val="0"/>
              </a:spcBef>
              <a:buClrTx/>
              <a:buNone/>
            </a:pPr>
            <a:r>
              <a:rPr lang="en-US" sz="3000" i="1" kern="0" dirty="0">
                <a:solidFill>
                  <a:prstClr val="black"/>
                </a:solidFill>
                <a:cs typeface="Arial"/>
              </a:rPr>
              <a:t>Under your care….</a:t>
            </a:r>
          </a:p>
          <a:p>
            <a:pPr marL="0" lvl="0" indent="0" defTabSz="914400">
              <a:spcBef>
                <a:spcPts val="0"/>
              </a:spcBef>
              <a:buClrTx/>
              <a:buNone/>
            </a:pPr>
            <a:endParaRPr lang="en-US" sz="3000" kern="0" dirty="0">
              <a:solidFill>
                <a:prstClr val="black"/>
              </a:solidFill>
              <a:cs typeface="Arial"/>
            </a:endParaRPr>
          </a:p>
          <a:p>
            <a:pPr marL="0" lvl="0" indent="0" defTabSz="914400">
              <a:spcBef>
                <a:spcPts val="0"/>
              </a:spcBef>
              <a:buClrTx/>
              <a:buNone/>
            </a:pPr>
            <a:r>
              <a:rPr lang="en-US" sz="3000" b="1" kern="0" dirty="0">
                <a:solidFill>
                  <a:prstClr val="black"/>
                </a:solidFill>
                <a:cs typeface="Arial"/>
              </a:rPr>
              <a:t>Know who has a seizure disorder</a:t>
            </a:r>
          </a:p>
          <a:p>
            <a:pPr marL="0" lvl="0" indent="0" defTabSz="914400">
              <a:spcBef>
                <a:spcPts val="0"/>
              </a:spcBef>
              <a:buClrTx/>
              <a:buNone/>
            </a:pPr>
            <a:endParaRPr lang="en-US" sz="3000" b="1" kern="0" dirty="0">
              <a:solidFill>
                <a:prstClr val="black"/>
              </a:solidFill>
              <a:cs typeface="Arial"/>
            </a:endParaRPr>
          </a:p>
          <a:p>
            <a:pPr marL="0" lvl="0" indent="0" defTabSz="914400">
              <a:spcBef>
                <a:spcPts val="0"/>
              </a:spcBef>
              <a:buClrTx/>
              <a:buNone/>
            </a:pPr>
            <a:r>
              <a:rPr lang="en-US" sz="3000" b="1" kern="0" dirty="0">
                <a:solidFill>
                  <a:prstClr val="black"/>
                </a:solidFill>
                <a:cs typeface="Arial"/>
              </a:rPr>
              <a:t>Know what a typical seizure looks like </a:t>
            </a:r>
          </a:p>
          <a:p>
            <a:pPr marL="0" lvl="0" indent="0" defTabSz="914400">
              <a:spcBef>
                <a:spcPts val="0"/>
              </a:spcBef>
              <a:buClrTx/>
              <a:buNone/>
            </a:pPr>
            <a:r>
              <a:rPr lang="en-US" sz="2400" b="1" kern="0" dirty="0">
                <a:solidFill>
                  <a:prstClr val="black"/>
                </a:solidFill>
                <a:cs typeface="Arial"/>
              </a:rPr>
              <a:t>    (each person is different!)</a:t>
            </a:r>
          </a:p>
          <a:p>
            <a:pPr marL="0" lvl="0" indent="0" defTabSz="914400">
              <a:spcBef>
                <a:spcPts val="0"/>
              </a:spcBef>
              <a:buClrTx/>
              <a:buNone/>
            </a:pPr>
            <a:endParaRPr lang="en-US" sz="3000" b="1" kern="0" dirty="0">
              <a:solidFill>
                <a:prstClr val="black"/>
              </a:solidFill>
              <a:cs typeface="Arial"/>
            </a:endParaRPr>
          </a:p>
          <a:p>
            <a:pPr marL="0" lvl="0" indent="0" defTabSz="914400">
              <a:spcBef>
                <a:spcPts val="0"/>
              </a:spcBef>
              <a:buClrTx/>
              <a:buNone/>
            </a:pPr>
            <a:r>
              <a:rPr lang="en-US" sz="3000" b="1" kern="0" dirty="0">
                <a:solidFill>
                  <a:prstClr val="black"/>
                </a:solidFill>
                <a:cs typeface="Arial"/>
              </a:rPr>
              <a:t>Know how to respond</a:t>
            </a:r>
          </a:p>
          <a:p>
            <a:pPr marL="0" indent="0">
              <a:buNone/>
            </a:pPr>
            <a:endParaRPr lang="en-US" dirty="0"/>
          </a:p>
        </p:txBody>
      </p:sp>
    </p:spTree>
    <p:extLst>
      <p:ext uri="{BB962C8B-B14F-4D97-AF65-F5344CB8AC3E}">
        <p14:creationId xmlns:p14="http://schemas.microsoft.com/office/powerpoint/2010/main" val="41643061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542925" y="1294492"/>
            <a:ext cx="7772400" cy="4706257"/>
          </a:xfrm>
        </p:spPr>
        <p:txBody>
          <a:bodyPr/>
          <a:lstStyle/>
          <a:p>
            <a:pPr marL="12700" lvl="0" indent="0" defTabSz="914400">
              <a:spcBef>
                <a:spcPts val="0"/>
              </a:spcBef>
              <a:buClrTx/>
              <a:buNone/>
            </a:pPr>
            <a:r>
              <a:rPr lang="en-US" sz="2600" b="1" u="heavy" dirty="0" smtClean="0">
                <a:solidFill>
                  <a:prstClr val="black"/>
                </a:solidFill>
                <a:cs typeface="Arial"/>
              </a:rPr>
              <a:t>Proto</a:t>
            </a:r>
            <a:r>
              <a:rPr lang="en-US" sz="2600" b="1" u="heavy" spc="5" dirty="0" smtClean="0">
                <a:solidFill>
                  <a:prstClr val="black"/>
                </a:solidFill>
                <a:cs typeface="Arial"/>
              </a:rPr>
              <a:t>c</a:t>
            </a:r>
            <a:r>
              <a:rPr lang="en-US" sz="2600" b="1" u="heavy" dirty="0" smtClean="0">
                <a:solidFill>
                  <a:prstClr val="black"/>
                </a:solidFill>
                <a:cs typeface="Arial"/>
              </a:rPr>
              <a:t>ol</a:t>
            </a:r>
            <a:r>
              <a:rPr lang="en-US" sz="2600" b="1" u="heavy" spc="-20" dirty="0" smtClean="0">
                <a:solidFill>
                  <a:prstClr val="black"/>
                </a:solidFill>
                <a:cs typeface="Arial"/>
              </a:rPr>
              <a:t> </a:t>
            </a:r>
            <a:r>
              <a:rPr lang="en-US" sz="2600" b="1" u="heavy" dirty="0">
                <a:solidFill>
                  <a:prstClr val="black"/>
                </a:solidFill>
                <a:cs typeface="Arial"/>
              </a:rPr>
              <a:t>S</a:t>
            </a:r>
            <a:r>
              <a:rPr lang="en-US" sz="2600" b="1" u="heavy" spc="5" dirty="0">
                <a:solidFill>
                  <a:prstClr val="black"/>
                </a:solidFill>
                <a:cs typeface="Arial"/>
              </a:rPr>
              <a:t>h</a:t>
            </a:r>
            <a:r>
              <a:rPr lang="en-US" sz="2600" b="1" u="heavy" dirty="0">
                <a:solidFill>
                  <a:prstClr val="black"/>
                </a:solidFill>
                <a:cs typeface="Arial"/>
              </a:rPr>
              <a:t>o</a:t>
            </a:r>
            <a:r>
              <a:rPr lang="en-US" sz="2600" b="1" u="heavy" spc="5" dirty="0">
                <a:solidFill>
                  <a:prstClr val="black"/>
                </a:solidFill>
                <a:cs typeface="Arial"/>
              </a:rPr>
              <a:t>u</a:t>
            </a:r>
            <a:r>
              <a:rPr lang="en-US" sz="2600" b="1" u="heavy" dirty="0">
                <a:solidFill>
                  <a:prstClr val="black"/>
                </a:solidFill>
                <a:cs typeface="Arial"/>
              </a:rPr>
              <a:t>ld</a:t>
            </a:r>
            <a:r>
              <a:rPr lang="en-US" sz="2600" b="1" u="heavy" spc="-40" dirty="0">
                <a:solidFill>
                  <a:prstClr val="black"/>
                </a:solidFill>
                <a:cs typeface="Arial"/>
              </a:rPr>
              <a:t> </a:t>
            </a:r>
            <a:r>
              <a:rPr lang="en-US" sz="2600" b="1" u="heavy" dirty="0">
                <a:solidFill>
                  <a:prstClr val="black"/>
                </a:solidFill>
                <a:cs typeface="Arial"/>
              </a:rPr>
              <a:t>T</a:t>
            </a:r>
            <a:r>
              <a:rPr lang="en-US" sz="2600" b="1" u="heavy" spc="5" dirty="0">
                <a:solidFill>
                  <a:prstClr val="black"/>
                </a:solidFill>
                <a:cs typeface="Arial"/>
              </a:rPr>
              <a:t>e</a:t>
            </a:r>
            <a:r>
              <a:rPr lang="en-US" sz="2600" b="1" u="heavy" dirty="0">
                <a:solidFill>
                  <a:prstClr val="black"/>
                </a:solidFill>
                <a:cs typeface="Arial"/>
              </a:rPr>
              <a:t>l</a:t>
            </a:r>
            <a:r>
              <a:rPr lang="en-US" sz="2600" b="1" u="heavy" spc="-10" dirty="0">
                <a:solidFill>
                  <a:prstClr val="black"/>
                </a:solidFill>
                <a:cs typeface="Arial"/>
              </a:rPr>
              <a:t>l</a:t>
            </a:r>
            <a:r>
              <a:rPr lang="en-US" sz="2600" b="1" u="heavy" dirty="0" smtClean="0">
                <a:solidFill>
                  <a:prstClr val="black"/>
                </a:solidFill>
                <a:cs typeface="Arial"/>
              </a:rPr>
              <a:t>:</a:t>
            </a:r>
            <a:endParaRPr lang="en-US" sz="2600" dirty="0">
              <a:solidFill>
                <a:prstClr val="black"/>
              </a:solidFill>
              <a:cs typeface="Arial"/>
            </a:endParaRPr>
          </a:p>
          <a:p>
            <a:pPr marL="355600" marR="5080" lvl="0">
              <a:lnSpc>
                <a:spcPts val="2400"/>
              </a:lnSpc>
              <a:spcAft>
                <a:spcPts val="600"/>
              </a:spcAft>
              <a:buSzPct val="59615"/>
              <a:buFont typeface="Wingdings" panose="05000000000000000000" pitchFamily="2" charset="2"/>
              <a:buChar char="ü"/>
              <a:tabLst>
                <a:tab pos="683895" algn="l"/>
              </a:tabLst>
            </a:pPr>
            <a:r>
              <a:rPr lang="en-US" sz="2400" dirty="0"/>
              <a:t>About the specific person and his/her seizures</a:t>
            </a:r>
          </a:p>
          <a:p>
            <a:pPr marL="355600" marR="5080" lvl="0">
              <a:lnSpc>
                <a:spcPts val="2400"/>
              </a:lnSpc>
              <a:spcAft>
                <a:spcPts val="600"/>
              </a:spcAft>
              <a:buSzPct val="59615"/>
              <a:buFont typeface="Wingdings" panose="05000000000000000000" pitchFamily="2" charset="2"/>
              <a:buChar char="ü"/>
              <a:tabLst>
                <a:tab pos="683895" algn="l"/>
              </a:tabLst>
            </a:pPr>
            <a:r>
              <a:rPr lang="en-US" sz="2400" dirty="0"/>
              <a:t>What type of seizures the person usually has</a:t>
            </a:r>
          </a:p>
          <a:p>
            <a:pPr marL="355600" marR="5080" lvl="0">
              <a:lnSpc>
                <a:spcPts val="2400"/>
              </a:lnSpc>
              <a:spcAft>
                <a:spcPts val="600"/>
              </a:spcAft>
              <a:buSzPct val="59615"/>
              <a:buFont typeface="Wingdings" panose="05000000000000000000" pitchFamily="2" charset="2"/>
              <a:buChar char="ü"/>
              <a:tabLst>
                <a:tab pos="683895" algn="l"/>
              </a:tabLst>
            </a:pPr>
            <a:r>
              <a:rPr lang="en-US" sz="2400" dirty="0"/>
              <a:t>What the seizures look like</a:t>
            </a:r>
          </a:p>
          <a:p>
            <a:pPr marL="355600" marR="5080" lvl="0">
              <a:lnSpc>
                <a:spcPts val="2400"/>
              </a:lnSpc>
              <a:spcAft>
                <a:spcPts val="600"/>
              </a:spcAft>
              <a:buSzPct val="59615"/>
              <a:buFont typeface="Wingdings" panose="05000000000000000000" pitchFamily="2" charset="2"/>
              <a:buChar char="ü"/>
              <a:tabLst>
                <a:tab pos="683895" algn="l"/>
              </a:tabLst>
            </a:pPr>
            <a:r>
              <a:rPr lang="en-US" sz="2400" b="1" dirty="0"/>
              <a:t>What to do and what not to do</a:t>
            </a:r>
          </a:p>
          <a:p>
            <a:pPr marL="0" lvl="0" indent="0" defTabSz="914400">
              <a:spcBef>
                <a:spcPts val="37"/>
              </a:spcBef>
              <a:buClrTx/>
              <a:buNone/>
            </a:pPr>
            <a:endParaRPr lang="en-US" sz="1950" dirty="0">
              <a:solidFill>
                <a:prstClr val="black"/>
              </a:solidFill>
              <a:cs typeface="Times New Roman"/>
            </a:endParaRPr>
          </a:p>
          <a:p>
            <a:pPr marL="172720" lvl="0" indent="0" defTabSz="914400">
              <a:lnSpc>
                <a:spcPts val="2595"/>
              </a:lnSpc>
              <a:spcBef>
                <a:spcPts val="0"/>
              </a:spcBef>
              <a:buClrTx/>
              <a:buNone/>
            </a:pPr>
            <a:r>
              <a:rPr lang="en-US" sz="2400" i="1" dirty="0">
                <a:solidFill>
                  <a:prstClr val="black"/>
                </a:solidFill>
                <a:cs typeface="Arial"/>
              </a:rPr>
              <a:t>R</a:t>
            </a:r>
            <a:r>
              <a:rPr lang="en-US" sz="2400" i="1" spc="-10" dirty="0">
                <a:solidFill>
                  <a:prstClr val="black"/>
                </a:solidFill>
                <a:cs typeface="Arial"/>
              </a:rPr>
              <a:t>e</a:t>
            </a:r>
            <a:r>
              <a:rPr lang="en-US" sz="2400" i="1" spc="-20" dirty="0">
                <a:solidFill>
                  <a:prstClr val="black"/>
                </a:solidFill>
                <a:cs typeface="Arial"/>
              </a:rPr>
              <a:t>m</a:t>
            </a:r>
            <a:r>
              <a:rPr lang="en-US" sz="2400" i="1" dirty="0">
                <a:solidFill>
                  <a:prstClr val="black"/>
                </a:solidFill>
                <a:cs typeface="Arial"/>
              </a:rPr>
              <a:t>e</a:t>
            </a:r>
            <a:r>
              <a:rPr lang="en-US" sz="2400" i="1" spc="-25" dirty="0">
                <a:solidFill>
                  <a:prstClr val="black"/>
                </a:solidFill>
                <a:cs typeface="Arial"/>
              </a:rPr>
              <a:t>m</a:t>
            </a:r>
            <a:r>
              <a:rPr lang="en-US" sz="2400" i="1" spc="5" dirty="0">
                <a:solidFill>
                  <a:prstClr val="black"/>
                </a:solidFill>
                <a:cs typeface="Arial"/>
              </a:rPr>
              <a:t>b</a:t>
            </a:r>
            <a:r>
              <a:rPr lang="en-US" sz="2400" i="1" dirty="0">
                <a:solidFill>
                  <a:prstClr val="black"/>
                </a:solidFill>
                <a:cs typeface="Arial"/>
              </a:rPr>
              <a:t>er,</a:t>
            </a:r>
            <a:r>
              <a:rPr lang="en-US" sz="2400" i="1" spc="45" dirty="0">
                <a:solidFill>
                  <a:prstClr val="black"/>
                </a:solidFill>
                <a:cs typeface="Arial"/>
              </a:rPr>
              <a:t> </a:t>
            </a:r>
            <a:r>
              <a:rPr lang="en-US" sz="2400" i="1" dirty="0">
                <a:solidFill>
                  <a:prstClr val="black"/>
                </a:solidFill>
                <a:cs typeface="Arial"/>
              </a:rPr>
              <a:t>even</a:t>
            </a:r>
            <a:r>
              <a:rPr lang="en-US" sz="2400" i="1" spc="5" dirty="0">
                <a:solidFill>
                  <a:prstClr val="black"/>
                </a:solidFill>
                <a:cs typeface="Arial"/>
              </a:rPr>
              <a:t> </a:t>
            </a:r>
            <a:r>
              <a:rPr lang="en-US" sz="2400" i="1" dirty="0">
                <a:solidFill>
                  <a:prstClr val="black"/>
                </a:solidFill>
                <a:cs typeface="Arial"/>
              </a:rPr>
              <a:t>if</a:t>
            </a:r>
            <a:r>
              <a:rPr lang="en-US" sz="2400" i="1" spc="-10" dirty="0">
                <a:solidFill>
                  <a:prstClr val="black"/>
                </a:solidFill>
                <a:cs typeface="Arial"/>
              </a:rPr>
              <a:t> </a:t>
            </a:r>
            <a:r>
              <a:rPr lang="en-US" sz="2400" i="1" dirty="0">
                <a:solidFill>
                  <a:prstClr val="black"/>
                </a:solidFill>
                <a:cs typeface="Arial"/>
              </a:rPr>
              <a:t>so</a:t>
            </a:r>
            <a:r>
              <a:rPr lang="en-US" sz="2400" i="1" spc="-25" dirty="0">
                <a:solidFill>
                  <a:prstClr val="black"/>
                </a:solidFill>
                <a:cs typeface="Arial"/>
              </a:rPr>
              <a:t>m</a:t>
            </a:r>
            <a:r>
              <a:rPr lang="en-US" sz="2400" i="1" dirty="0">
                <a:solidFill>
                  <a:prstClr val="black"/>
                </a:solidFill>
                <a:cs typeface="Arial"/>
              </a:rPr>
              <a:t>eo</a:t>
            </a:r>
            <a:r>
              <a:rPr lang="en-US" sz="2400" i="1" spc="-10" dirty="0">
                <a:solidFill>
                  <a:prstClr val="black"/>
                </a:solidFill>
                <a:cs typeface="Arial"/>
              </a:rPr>
              <a:t>n</a:t>
            </a:r>
            <a:r>
              <a:rPr lang="en-US" sz="2400" i="1" dirty="0">
                <a:solidFill>
                  <a:prstClr val="black"/>
                </a:solidFill>
                <a:cs typeface="Arial"/>
              </a:rPr>
              <a:t>e</a:t>
            </a:r>
            <a:r>
              <a:rPr lang="en-US" sz="2400" i="1" spc="35" dirty="0">
                <a:solidFill>
                  <a:prstClr val="black"/>
                </a:solidFill>
                <a:cs typeface="Arial"/>
              </a:rPr>
              <a:t> </a:t>
            </a:r>
            <a:r>
              <a:rPr lang="en-US" sz="2400" i="1" dirty="0">
                <a:solidFill>
                  <a:prstClr val="black"/>
                </a:solidFill>
                <a:cs typeface="Arial"/>
              </a:rPr>
              <a:t>takes s</a:t>
            </a:r>
            <a:r>
              <a:rPr lang="en-US" sz="2400" i="1" spc="-10" dirty="0">
                <a:solidFill>
                  <a:prstClr val="black"/>
                </a:solidFill>
                <a:cs typeface="Arial"/>
              </a:rPr>
              <a:t>e</a:t>
            </a:r>
            <a:r>
              <a:rPr lang="en-US" sz="2400" i="1" dirty="0">
                <a:solidFill>
                  <a:prstClr val="black"/>
                </a:solidFill>
                <a:cs typeface="Arial"/>
              </a:rPr>
              <a:t>iz</a:t>
            </a:r>
            <a:r>
              <a:rPr lang="en-US" sz="2400" i="1" spc="-10" dirty="0">
                <a:solidFill>
                  <a:prstClr val="black"/>
                </a:solidFill>
                <a:cs typeface="Arial"/>
              </a:rPr>
              <a:t>u</a:t>
            </a:r>
            <a:r>
              <a:rPr lang="en-US" sz="2400" i="1" dirty="0">
                <a:solidFill>
                  <a:prstClr val="black"/>
                </a:solidFill>
                <a:cs typeface="Arial"/>
              </a:rPr>
              <a:t>re</a:t>
            </a:r>
            <a:r>
              <a:rPr lang="en-US" sz="2400" i="1" spc="15" dirty="0">
                <a:solidFill>
                  <a:prstClr val="black"/>
                </a:solidFill>
                <a:cs typeface="Arial"/>
              </a:rPr>
              <a:t> </a:t>
            </a:r>
            <a:r>
              <a:rPr lang="en-US" sz="2400" i="1" spc="-20" dirty="0">
                <a:solidFill>
                  <a:prstClr val="black"/>
                </a:solidFill>
                <a:cs typeface="Arial"/>
              </a:rPr>
              <a:t>m</a:t>
            </a:r>
            <a:r>
              <a:rPr lang="en-US" sz="2400" i="1" dirty="0">
                <a:solidFill>
                  <a:prstClr val="black"/>
                </a:solidFill>
                <a:cs typeface="Arial"/>
              </a:rPr>
              <a:t>eds,</a:t>
            </a:r>
            <a:r>
              <a:rPr lang="en-US" sz="2400" i="1" spc="10" dirty="0">
                <a:solidFill>
                  <a:prstClr val="black"/>
                </a:solidFill>
                <a:cs typeface="Arial"/>
              </a:rPr>
              <a:t> </a:t>
            </a:r>
            <a:r>
              <a:rPr lang="en-US" sz="2400" i="1" dirty="0">
                <a:solidFill>
                  <a:prstClr val="black"/>
                </a:solidFill>
                <a:cs typeface="Arial"/>
              </a:rPr>
              <a:t>they </a:t>
            </a:r>
            <a:r>
              <a:rPr lang="en-US" sz="2400" i="1" spc="-15" dirty="0" smtClean="0">
                <a:solidFill>
                  <a:prstClr val="black"/>
                </a:solidFill>
                <a:cs typeface="Arial"/>
              </a:rPr>
              <a:t>m</a:t>
            </a:r>
            <a:r>
              <a:rPr lang="en-US" sz="2400" i="1" dirty="0" smtClean="0">
                <a:solidFill>
                  <a:prstClr val="black"/>
                </a:solidFill>
                <a:cs typeface="Arial"/>
              </a:rPr>
              <a:t>ay</a:t>
            </a:r>
            <a:r>
              <a:rPr lang="en-US" sz="2400" dirty="0" smtClean="0">
                <a:solidFill>
                  <a:prstClr val="black"/>
                </a:solidFill>
                <a:cs typeface="Arial"/>
              </a:rPr>
              <a:t> </a:t>
            </a:r>
            <a:r>
              <a:rPr lang="en-US" sz="2400" i="1" dirty="0" smtClean="0">
                <a:solidFill>
                  <a:prstClr val="black"/>
                </a:solidFill>
                <a:cs typeface="Arial"/>
              </a:rPr>
              <a:t>sti</a:t>
            </a:r>
            <a:r>
              <a:rPr lang="en-US" sz="2400" i="1" spc="-10" dirty="0" smtClean="0">
                <a:solidFill>
                  <a:prstClr val="black"/>
                </a:solidFill>
                <a:cs typeface="Arial"/>
              </a:rPr>
              <a:t>l</a:t>
            </a:r>
            <a:r>
              <a:rPr lang="en-US" sz="2400" i="1" dirty="0" smtClean="0">
                <a:solidFill>
                  <a:prstClr val="black"/>
                </a:solidFill>
                <a:cs typeface="Arial"/>
              </a:rPr>
              <a:t>l</a:t>
            </a:r>
            <a:r>
              <a:rPr lang="en-US" sz="2400" i="1" spc="5" dirty="0" smtClean="0">
                <a:solidFill>
                  <a:prstClr val="black"/>
                </a:solidFill>
                <a:cs typeface="Arial"/>
              </a:rPr>
              <a:t> </a:t>
            </a:r>
            <a:r>
              <a:rPr lang="en-US" sz="2400" i="1" dirty="0">
                <a:solidFill>
                  <a:prstClr val="black"/>
                </a:solidFill>
                <a:cs typeface="Arial"/>
              </a:rPr>
              <a:t>h</a:t>
            </a:r>
            <a:r>
              <a:rPr lang="en-US" sz="2400" i="1" spc="-10" dirty="0">
                <a:solidFill>
                  <a:prstClr val="black"/>
                </a:solidFill>
                <a:cs typeface="Arial"/>
              </a:rPr>
              <a:t>a</a:t>
            </a:r>
            <a:r>
              <a:rPr lang="en-US" sz="2400" i="1" dirty="0">
                <a:solidFill>
                  <a:prstClr val="black"/>
                </a:solidFill>
                <a:cs typeface="Arial"/>
              </a:rPr>
              <a:t>ve se</a:t>
            </a:r>
            <a:r>
              <a:rPr lang="en-US" sz="2400" i="1" spc="-15" dirty="0">
                <a:solidFill>
                  <a:prstClr val="black"/>
                </a:solidFill>
                <a:cs typeface="Arial"/>
              </a:rPr>
              <a:t>i</a:t>
            </a:r>
            <a:r>
              <a:rPr lang="en-US" sz="2400" i="1" dirty="0">
                <a:solidFill>
                  <a:prstClr val="black"/>
                </a:solidFill>
                <a:cs typeface="Arial"/>
              </a:rPr>
              <a:t>zures</a:t>
            </a:r>
            <a:r>
              <a:rPr lang="en-US" sz="2400" i="1" dirty="0" smtClean="0">
                <a:solidFill>
                  <a:prstClr val="black"/>
                </a:solidFill>
                <a:cs typeface="Arial"/>
              </a:rPr>
              <a:t>.</a:t>
            </a:r>
          </a:p>
          <a:p>
            <a:pPr marL="172720" lvl="0" indent="0" defTabSz="914400">
              <a:lnSpc>
                <a:spcPts val="2595"/>
              </a:lnSpc>
              <a:spcBef>
                <a:spcPts val="0"/>
              </a:spcBef>
              <a:buClrTx/>
              <a:buNone/>
            </a:pPr>
            <a:endParaRPr lang="en-US" sz="2400" dirty="0">
              <a:solidFill>
                <a:prstClr val="black"/>
              </a:solidFill>
              <a:cs typeface="Arial"/>
            </a:endParaRPr>
          </a:p>
          <a:p>
            <a:pPr marL="2586990" marR="43180" lvl="0" indent="-2378075" defTabSz="914400">
              <a:lnSpc>
                <a:spcPct val="80000"/>
              </a:lnSpc>
              <a:spcBef>
                <a:spcPts val="595"/>
              </a:spcBef>
              <a:buClrTx/>
              <a:buNone/>
            </a:pPr>
            <a:r>
              <a:rPr lang="en-US" sz="2500" b="1" i="1" spc="-15" dirty="0">
                <a:solidFill>
                  <a:prstClr val="black"/>
                </a:solidFill>
                <a:cs typeface="Arial"/>
              </a:rPr>
              <a:t>The person’s s</a:t>
            </a:r>
            <a:r>
              <a:rPr lang="en-US" sz="2500" b="1" i="1" spc="-10" dirty="0">
                <a:solidFill>
                  <a:prstClr val="black"/>
                </a:solidFill>
                <a:cs typeface="Arial"/>
              </a:rPr>
              <a:t>a</a:t>
            </a:r>
            <a:r>
              <a:rPr lang="en-US" sz="2500" b="1" i="1" spc="-15" dirty="0">
                <a:solidFill>
                  <a:prstClr val="black"/>
                </a:solidFill>
                <a:cs typeface="Arial"/>
              </a:rPr>
              <a:t>fety</a:t>
            </a:r>
            <a:r>
              <a:rPr lang="en-US" sz="2500" b="1" i="1" spc="10" dirty="0">
                <a:solidFill>
                  <a:prstClr val="black"/>
                </a:solidFill>
                <a:cs typeface="Arial"/>
              </a:rPr>
              <a:t> </a:t>
            </a:r>
            <a:r>
              <a:rPr lang="en-US" sz="2500" b="1" i="1" spc="-15" dirty="0">
                <a:solidFill>
                  <a:prstClr val="black"/>
                </a:solidFill>
                <a:cs typeface="Arial"/>
              </a:rPr>
              <a:t>depends</a:t>
            </a:r>
            <a:r>
              <a:rPr lang="en-US" sz="2500" b="1" i="1" spc="-10" dirty="0">
                <a:solidFill>
                  <a:prstClr val="black"/>
                </a:solidFill>
                <a:cs typeface="Arial"/>
              </a:rPr>
              <a:t> </a:t>
            </a:r>
            <a:r>
              <a:rPr lang="en-US" sz="2500" b="1" i="1" spc="-20" dirty="0">
                <a:solidFill>
                  <a:prstClr val="black"/>
                </a:solidFill>
                <a:cs typeface="Arial"/>
              </a:rPr>
              <a:t>on</a:t>
            </a:r>
            <a:r>
              <a:rPr lang="en-US" sz="2500" b="1" i="1" spc="5" dirty="0">
                <a:solidFill>
                  <a:prstClr val="black"/>
                </a:solidFill>
                <a:cs typeface="Arial"/>
              </a:rPr>
              <a:t> </a:t>
            </a:r>
            <a:r>
              <a:rPr lang="en-US" sz="2500" b="1" i="1" spc="-15" dirty="0">
                <a:solidFill>
                  <a:prstClr val="black"/>
                </a:solidFill>
                <a:cs typeface="Arial"/>
              </a:rPr>
              <a:t>you</a:t>
            </a:r>
            <a:r>
              <a:rPr lang="en-US" sz="2500" b="1" i="1" spc="-5" dirty="0">
                <a:solidFill>
                  <a:prstClr val="black"/>
                </a:solidFill>
                <a:cs typeface="Arial"/>
              </a:rPr>
              <a:t> </a:t>
            </a:r>
            <a:r>
              <a:rPr lang="en-US" sz="2500" b="1" i="1" spc="-10" dirty="0" smtClean="0">
                <a:solidFill>
                  <a:prstClr val="black"/>
                </a:solidFill>
                <a:cs typeface="Arial"/>
              </a:rPr>
              <a:t>k</a:t>
            </a:r>
            <a:r>
              <a:rPr lang="en-US" sz="2500" b="1" i="1" spc="-15" dirty="0" smtClean="0">
                <a:solidFill>
                  <a:prstClr val="black"/>
                </a:solidFill>
                <a:cs typeface="Arial"/>
              </a:rPr>
              <a:t>nowing</a:t>
            </a:r>
            <a:r>
              <a:rPr lang="en-US" sz="2500" b="1" i="1" spc="10" dirty="0" smtClean="0">
                <a:solidFill>
                  <a:prstClr val="black"/>
                </a:solidFill>
                <a:cs typeface="Arial"/>
              </a:rPr>
              <a:t> </a:t>
            </a:r>
            <a:r>
              <a:rPr lang="en-US" sz="2500" b="1" i="1" spc="-15" dirty="0" smtClean="0">
                <a:solidFill>
                  <a:prstClr val="black"/>
                </a:solidFill>
                <a:cs typeface="Arial"/>
              </a:rPr>
              <a:t>and</a:t>
            </a:r>
            <a:r>
              <a:rPr lang="en-US" sz="2500" b="1" i="1" spc="-10" dirty="0" smtClean="0">
                <a:solidFill>
                  <a:prstClr val="black"/>
                </a:solidFill>
                <a:cs typeface="Arial"/>
              </a:rPr>
              <a:t> </a:t>
            </a:r>
            <a:r>
              <a:rPr lang="en-US" sz="2500" b="1" i="1" spc="-15" dirty="0">
                <a:solidFill>
                  <a:prstClr val="black"/>
                </a:solidFill>
                <a:cs typeface="Arial"/>
              </a:rPr>
              <a:t>using</a:t>
            </a:r>
            <a:r>
              <a:rPr lang="en-US" sz="2500" b="1" i="1" spc="10" dirty="0">
                <a:solidFill>
                  <a:prstClr val="black"/>
                </a:solidFill>
                <a:cs typeface="Arial"/>
              </a:rPr>
              <a:t> </a:t>
            </a:r>
            <a:r>
              <a:rPr lang="en-US" sz="2500" b="1" i="1" spc="-15" dirty="0">
                <a:solidFill>
                  <a:prstClr val="black"/>
                </a:solidFill>
                <a:cs typeface="Arial"/>
              </a:rPr>
              <a:t>this</a:t>
            </a:r>
            <a:r>
              <a:rPr lang="en-US" sz="2500" b="1" i="1" spc="10" dirty="0">
                <a:solidFill>
                  <a:prstClr val="black"/>
                </a:solidFill>
                <a:cs typeface="Arial"/>
              </a:rPr>
              <a:t> </a:t>
            </a:r>
            <a:r>
              <a:rPr lang="en-US" sz="2500" b="1" i="1" spc="-15" dirty="0">
                <a:solidFill>
                  <a:prstClr val="black"/>
                </a:solidFill>
                <a:cs typeface="Arial"/>
              </a:rPr>
              <a:t>information!!</a:t>
            </a:r>
            <a:endParaRPr lang="en-US" sz="2500" dirty="0">
              <a:solidFill>
                <a:prstClr val="black"/>
              </a:solidFill>
              <a:cs typeface="Arial"/>
            </a:endParaRPr>
          </a:p>
          <a:p>
            <a:endParaRPr lang="en-US" dirty="0"/>
          </a:p>
        </p:txBody>
      </p:sp>
      <p:sp>
        <p:nvSpPr>
          <p:cNvPr id="3" name="Title 2"/>
          <p:cNvSpPr>
            <a:spLocks noGrp="1"/>
          </p:cNvSpPr>
          <p:nvPr>
            <p:ph type="title"/>
          </p:nvPr>
        </p:nvSpPr>
        <p:spPr>
          <a:xfrm>
            <a:off x="219075" y="476250"/>
            <a:ext cx="7772400" cy="514350"/>
          </a:xfrm>
        </p:spPr>
        <p:txBody>
          <a:bodyPr/>
          <a:lstStyle/>
          <a:p>
            <a:r>
              <a:rPr lang="en-US" sz="3600" dirty="0"/>
              <a:t>Seizure Protocol</a:t>
            </a:r>
          </a:p>
        </p:txBody>
      </p:sp>
    </p:spTree>
    <p:extLst>
      <p:ext uri="{BB962C8B-B14F-4D97-AF65-F5344CB8AC3E}">
        <p14:creationId xmlns:p14="http://schemas.microsoft.com/office/powerpoint/2010/main" val="5996605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750" y="466725"/>
            <a:ext cx="6753225" cy="647700"/>
          </a:xfrm>
        </p:spPr>
        <p:txBody>
          <a:bodyPr/>
          <a:lstStyle/>
          <a:p>
            <a:r>
              <a:rPr lang="en-US" sz="3600" dirty="0"/>
              <a:t>What does a seizure look like?</a:t>
            </a:r>
          </a:p>
        </p:txBody>
      </p:sp>
      <p:pic>
        <p:nvPicPr>
          <p:cNvPr id="5" name="hLeSlQS9g2c"/>
          <p:cNvPicPr>
            <a:picLocks noRot="1" noChangeAspect="1"/>
          </p:cNvPicPr>
          <p:nvPr>
            <a:videoFile r:link="rId1"/>
          </p:nvPr>
        </p:nvPicPr>
        <p:blipFill>
          <a:blip r:embed="rId4"/>
          <a:stretch>
            <a:fillRect/>
          </a:stretch>
        </p:blipFill>
        <p:spPr>
          <a:xfrm>
            <a:off x="603250" y="1762125"/>
            <a:ext cx="7907866" cy="4448175"/>
          </a:xfrm>
          <a:prstGeom prst="rect">
            <a:avLst/>
          </a:prstGeom>
        </p:spPr>
      </p:pic>
    </p:spTree>
    <p:extLst>
      <p:ext uri="{BB962C8B-B14F-4D97-AF65-F5344CB8AC3E}">
        <p14:creationId xmlns:p14="http://schemas.microsoft.com/office/powerpoint/2010/main" val="5328024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8318"/>
            <a:ext cx="7772400" cy="2869520"/>
          </a:xfrm>
        </p:spPr>
        <p:txBody>
          <a:bodyPr/>
          <a:lstStyle/>
          <a:p>
            <a:pPr marL="355600" marR="5080" lvl="0">
              <a:lnSpc>
                <a:spcPts val="2400"/>
              </a:lnSpc>
              <a:spcAft>
                <a:spcPts val="600"/>
              </a:spcAft>
              <a:buSzPct val="59615"/>
              <a:buFont typeface="Wingdings" panose="05000000000000000000" pitchFamily="2" charset="2"/>
              <a:buChar char="q"/>
              <a:tabLst>
                <a:tab pos="683895" algn="l"/>
              </a:tabLst>
            </a:pPr>
            <a:r>
              <a:rPr lang="en-US" sz="2400" dirty="0"/>
              <a:t>An allergy is an exaggerated immune response or reaction to substances that are generally not harmful.</a:t>
            </a:r>
          </a:p>
          <a:p>
            <a:pPr marL="355600" marR="5080" lvl="0">
              <a:lnSpc>
                <a:spcPts val="2400"/>
              </a:lnSpc>
              <a:spcAft>
                <a:spcPts val="600"/>
              </a:spcAft>
              <a:buSzPct val="59615"/>
              <a:buFont typeface="Wingdings" panose="05000000000000000000" pitchFamily="2" charset="2"/>
              <a:buChar char="q"/>
              <a:tabLst>
                <a:tab pos="683895" algn="l"/>
              </a:tabLst>
            </a:pPr>
            <a:r>
              <a:rPr lang="en-US" sz="2400" dirty="0"/>
              <a:t>Signs of allergy may include: Breathing problems (coughing, shortness of breath); burning, tearing, or itchy eyes</a:t>
            </a:r>
          </a:p>
          <a:p>
            <a:pPr marL="2498725" lvl="1" indent="-343535" defTabSz="914400">
              <a:spcBef>
                <a:spcPts val="295"/>
              </a:spcBef>
              <a:buClr>
                <a:srgbClr val="CC9900"/>
              </a:buClr>
              <a:buSzPct val="65000"/>
              <a:buFont typeface="Wingdings"/>
              <a:buChar char=""/>
              <a:tabLst>
                <a:tab pos="2499360" algn="l"/>
              </a:tabLst>
            </a:pPr>
            <a:r>
              <a:rPr lang="en-US" sz="3000" b="1" u="heavy" dirty="0">
                <a:solidFill>
                  <a:prstClr val="black"/>
                </a:solidFill>
                <a:latin typeface="Arial"/>
                <a:cs typeface="Arial"/>
              </a:rPr>
              <a:t>C</a:t>
            </a:r>
            <a:r>
              <a:rPr lang="en-US" sz="3000" b="1" u="heavy" spc="5" dirty="0">
                <a:solidFill>
                  <a:prstClr val="black"/>
                </a:solidFill>
                <a:latin typeface="Arial"/>
                <a:cs typeface="Arial"/>
              </a:rPr>
              <a:t>o</a:t>
            </a:r>
            <a:r>
              <a:rPr lang="en-US" sz="3000" b="1" u="heavy" dirty="0">
                <a:solidFill>
                  <a:prstClr val="black"/>
                </a:solidFill>
                <a:latin typeface="Arial"/>
                <a:cs typeface="Arial"/>
              </a:rPr>
              <a:t>mmon Al</a:t>
            </a:r>
            <a:r>
              <a:rPr lang="en-US" sz="3000" b="1" u="heavy" spc="-15" dirty="0">
                <a:solidFill>
                  <a:prstClr val="black"/>
                </a:solidFill>
                <a:latin typeface="Arial"/>
                <a:cs typeface="Arial"/>
              </a:rPr>
              <a:t>l</a:t>
            </a:r>
            <a:r>
              <a:rPr lang="en-US" sz="3000" b="1" u="heavy" dirty="0">
                <a:solidFill>
                  <a:prstClr val="black"/>
                </a:solidFill>
                <a:latin typeface="Arial"/>
                <a:cs typeface="Arial"/>
              </a:rPr>
              <a:t>ergens</a:t>
            </a:r>
            <a:endParaRPr lang="en-US" sz="3000" dirty="0">
              <a:solidFill>
                <a:prstClr val="black"/>
              </a:solidFill>
              <a:latin typeface="Arial"/>
              <a:cs typeface="Arial"/>
            </a:endParaRPr>
          </a:p>
          <a:p>
            <a:pPr marL="355600" marR="5080">
              <a:lnSpc>
                <a:spcPts val="2400"/>
              </a:lnSpc>
              <a:spcAft>
                <a:spcPts val="600"/>
              </a:spcAft>
              <a:buSzPct val="59615"/>
              <a:buFont typeface="Wingdings" panose="05000000000000000000" pitchFamily="2" charset="2"/>
              <a:buChar char="Ø"/>
              <a:tabLst>
                <a:tab pos="683895" algn="l"/>
              </a:tabLst>
            </a:pPr>
            <a:r>
              <a:rPr lang="en-US" sz="2400" dirty="0"/>
              <a:t>Pollen</a:t>
            </a:r>
          </a:p>
          <a:p>
            <a:pPr marL="355600" marR="5080">
              <a:lnSpc>
                <a:spcPts val="2400"/>
              </a:lnSpc>
              <a:spcAft>
                <a:spcPts val="600"/>
              </a:spcAft>
              <a:buSzPct val="59615"/>
              <a:buFont typeface="Wingdings" panose="05000000000000000000" pitchFamily="2" charset="2"/>
              <a:buChar char="Ø"/>
              <a:tabLst>
                <a:tab pos="683895" algn="l"/>
              </a:tabLst>
            </a:pPr>
            <a:r>
              <a:rPr lang="en-US" sz="2400" dirty="0"/>
              <a:t>Nuts</a:t>
            </a:r>
          </a:p>
          <a:p>
            <a:pPr marL="355600" marR="5080">
              <a:lnSpc>
                <a:spcPts val="2400"/>
              </a:lnSpc>
              <a:spcAft>
                <a:spcPts val="600"/>
              </a:spcAft>
              <a:buSzPct val="59615"/>
              <a:buFont typeface="Wingdings" panose="05000000000000000000" pitchFamily="2" charset="2"/>
              <a:buChar char="Ø"/>
              <a:tabLst>
                <a:tab pos="683895" algn="l"/>
              </a:tabLst>
            </a:pPr>
            <a:r>
              <a:rPr lang="en-US" sz="2400" dirty="0" smtClean="0"/>
              <a:t>Fruit</a:t>
            </a:r>
            <a:endParaRPr lang="en-US" sz="2400" dirty="0"/>
          </a:p>
          <a:p>
            <a:pPr marL="355600" marR="5080">
              <a:lnSpc>
                <a:spcPts val="2400"/>
              </a:lnSpc>
              <a:spcAft>
                <a:spcPts val="600"/>
              </a:spcAft>
              <a:buSzPct val="59615"/>
              <a:buFont typeface="Wingdings" panose="05000000000000000000" pitchFamily="2" charset="2"/>
              <a:buChar char="Ø"/>
              <a:tabLst>
                <a:tab pos="683895" algn="l"/>
              </a:tabLst>
            </a:pPr>
            <a:r>
              <a:rPr lang="en-US" sz="2400" dirty="0"/>
              <a:t>Animals (Cats, Dogs)</a:t>
            </a:r>
          </a:p>
          <a:p>
            <a:pPr marL="355600" marR="5080">
              <a:lnSpc>
                <a:spcPts val="2400"/>
              </a:lnSpc>
              <a:spcAft>
                <a:spcPts val="600"/>
              </a:spcAft>
              <a:buSzPct val="59615"/>
              <a:buFont typeface="Wingdings" panose="05000000000000000000" pitchFamily="2" charset="2"/>
              <a:buChar char="Ø"/>
              <a:tabLst>
                <a:tab pos="683895" algn="l"/>
              </a:tabLst>
            </a:pPr>
            <a:r>
              <a:rPr lang="en-US" sz="2400" dirty="0"/>
              <a:t>Dust</a:t>
            </a:r>
          </a:p>
          <a:p>
            <a:pPr marL="355600" marR="5080">
              <a:lnSpc>
                <a:spcPts val="2400"/>
              </a:lnSpc>
              <a:spcAft>
                <a:spcPts val="600"/>
              </a:spcAft>
              <a:buSzPct val="59615"/>
              <a:buFont typeface="Wingdings" panose="05000000000000000000" pitchFamily="2" charset="2"/>
              <a:buChar char="Ø"/>
              <a:tabLst>
                <a:tab pos="683895" algn="l"/>
              </a:tabLst>
            </a:pPr>
            <a:r>
              <a:rPr lang="en-US" sz="2400" dirty="0"/>
              <a:t>Shellfish</a:t>
            </a:r>
          </a:p>
          <a:p>
            <a:endParaRPr lang="en-US" dirty="0"/>
          </a:p>
        </p:txBody>
      </p:sp>
      <p:sp>
        <p:nvSpPr>
          <p:cNvPr id="3" name="Title 2"/>
          <p:cNvSpPr>
            <a:spLocks noGrp="1"/>
          </p:cNvSpPr>
          <p:nvPr>
            <p:ph type="title"/>
          </p:nvPr>
        </p:nvSpPr>
        <p:spPr/>
        <p:txBody>
          <a:bodyPr/>
          <a:lstStyle/>
          <a:p>
            <a:r>
              <a:rPr lang="en-US" sz="3600" dirty="0"/>
              <a:t>Allergies</a:t>
            </a:r>
          </a:p>
        </p:txBody>
      </p:sp>
    </p:spTree>
    <p:extLst>
      <p:ext uri="{BB962C8B-B14F-4D97-AF65-F5344CB8AC3E}">
        <p14:creationId xmlns:p14="http://schemas.microsoft.com/office/powerpoint/2010/main" val="26038336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323850" y="1590672"/>
            <a:ext cx="5934075" cy="4429127"/>
          </a:xfrm>
        </p:spPr>
        <p:txBody>
          <a:bodyPr/>
          <a:lstStyle/>
          <a:p>
            <a:endParaRPr lang="en-US" sz="1800" dirty="0" smtClean="0">
              <a:latin typeface="Times New Roman" panose="02020603050405020304" pitchFamily="18" charset="0"/>
              <a:cs typeface="Times New Roman" panose="02020603050405020304" pitchFamily="18" charset="0"/>
            </a:endParaRPr>
          </a:p>
          <a:p>
            <a:pPr lvl="0" defTabSz="914400">
              <a:lnSpc>
                <a:spcPct val="100000"/>
              </a:lnSpc>
              <a:spcBef>
                <a:spcPts val="0"/>
              </a:spcBef>
            </a:pPr>
            <a:r>
              <a:rPr lang="en-US" sz="2400" kern="0" dirty="0">
                <a:solidFill>
                  <a:prstClr val="black"/>
                </a:solidFill>
                <a:cs typeface="Arial"/>
              </a:rPr>
              <a:t>The health passport for the people you serve lists all the allergies. </a:t>
            </a:r>
          </a:p>
          <a:p>
            <a:pPr lvl="0" defTabSz="914400">
              <a:lnSpc>
                <a:spcPct val="100000"/>
              </a:lnSpc>
              <a:spcBef>
                <a:spcPts val="0"/>
              </a:spcBef>
            </a:pPr>
            <a:endParaRPr lang="en-US" sz="2400" kern="0" dirty="0">
              <a:solidFill>
                <a:prstClr val="black"/>
              </a:solidFill>
              <a:cs typeface="Arial"/>
            </a:endParaRPr>
          </a:p>
          <a:p>
            <a:pPr lvl="0" defTabSz="914400">
              <a:lnSpc>
                <a:spcPct val="100000"/>
              </a:lnSpc>
              <a:spcBef>
                <a:spcPts val="0"/>
              </a:spcBef>
            </a:pPr>
            <a:r>
              <a:rPr lang="en-US" sz="2400" kern="0" dirty="0">
                <a:solidFill>
                  <a:prstClr val="black"/>
                </a:solidFill>
                <a:cs typeface="Arial"/>
              </a:rPr>
              <a:t>This is </a:t>
            </a:r>
            <a:r>
              <a:rPr lang="en-US" sz="2400" b="1" kern="0" dirty="0">
                <a:solidFill>
                  <a:prstClr val="black"/>
                </a:solidFill>
                <a:cs typeface="Arial"/>
              </a:rPr>
              <a:t>IMPORTANT</a:t>
            </a:r>
            <a:r>
              <a:rPr lang="en-US" sz="2400" kern="0" dirty="0">
                <a:solidFill>
                  <a:prstClr val="black"/>
                </a:solidFill>
                <a:cs typeface="Arial"/>
              </a:rPr>
              <a:t> to know.</a:t>
            </a:r>
          </a:p>
          <a:p>
            <a:pPr lvl="0" defTabSz="914400">
              <a:lnSpc>
                <a:spcPct val="100000"/>
              </a:lnSpc>
              <a:spcBef>
                <a:spcPts val="0"/>
              </a:spcBef>
            </a:pPr>
            <a:endParaRPr lang="en-US" sz="2400" kern="0" dirty="0">
              <a:solidFill>
                <a:prstClr val="black"/>
              </a:solidFill>
              <a:cs typeface="Arial"/>
            </a:endParaRPr>
          </a:p>
          <a:p>
            <a:pPr lvl="0" defTabSz="914400">
              <a:lnSpc>
                <a:spcPct val="100000"/>
              </a:lnSpc>
              <a:spcBef>
                <a:spcPts val="0"/>
              </a:spcBef>
            </a:pPr>
            <a:r>
              <a:rPr lang="en-US" sz="2400" kern="0" dirty="0">
                <a:solidFill>
                  <a:prstClr val="black"/>
                </a:solidFill>
                <a:cs typeface="Arial"/>
              </a:rPr>
              <a:t>Some allergies to medications or food may be </a:t>
            </a:r>
            <a:r>
              <a:rPr lang="en-US" sz="2400" kern="0" dirty="0">
                <a:solidFill>
                  <a:srgbClr val="FF0000"/>
                </a:solidFill>
                <a:cs typeface="Arial"/>
              </a:rPr>
              <a:t>life threatening </a:t>
            </a:r>
            <a:r>
              <a:rPr lang="en-US" sz="2400" kern="0" dirty="0">
                <a:solidFill>
                  <a:prstClr val="black"/>
                </a:solidFill>
                <a:cs typeface="Arial"/>
              </a:rPr>
              <a:t>to some people (e.g. shellfish, bee stings, certain drugs).</a:t>
            </a:r>
          </a:p>
          <a:p>
            <a:endParaRPr lang="en-US" dirty="0"/>
          </a:p>
        </p:txBody>
      </p:sp>
      <p:sp>
        <p:nvSpPr>
          <p:cNvPr id="3" name="Title 2"/>
          <p:cNvSpPr>
            <a:spLocks noGrp="1"/>
          </p:cNvSpPr>
          <p:nvPr>
            <p:ph type="title"/>
          </p:nvPr>
        </p:nvSpPr>
        <p:spPr>
          <a:xfrm>
            <a:off x="323850" y="666750"/>
            <a:ext cx="7315200" cy="590550"/>
          </a:xfrm>
        </p:spPr>
        <p:txBody>
          <a:bodyPr/>
          <a:lstStyle/>
          <a:p>
            <a:r>
              <a:rPr lang="en-US" sz="3600" dirty="0"/>
              <a:t>Life Threatening Allergies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625" y="1847849"/>
            <a:ext cx="3121025"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54511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733425" y="1599292"/>
            <a:ext cx="5334000" cy="4992007"/>
          </a:xfrm>
        </p:spPr>
        <p:txBody>
          <a:bodyPr/>
          <a:lstStyle/>
          <a:p>
            <a:pPr marL="0" lvl="0" indent="0" defTabSz="914400">
              <a:spcBef>
                <a:spcPts val="0"/>
              </a:spcBef>
              <a:buClrTx/>
              <a:buNone/>
            </a:pPr>
            <a:r>
              <a:rPr lang="en-US" sz="2800" kern="0" dirty="0">
                <a:solidFill>
                  <a:prstClr val="black"/>
                </a:solidFill>
                <a:cs typeface="Arial"/>
              </a:rPr>
              <a:t>This is a very private, personal area of care. </a:t>
            </a:r>
          </a:p>
          <a:p>
            <a:pPr marL="0" lvl="0" indent="0" defTabSz="914400">
              <a:spcBef>
                <a:spcPts val="0"/>
              </a:spcBef>
              <a:buClrTx/>
              <a:buNone/>
            </a:pPr>
            <a:endParaRPr lang="en-US" sz="2800" kern="0" dirty="0">
              <a:solidFill>
                <a:prstClr val="black"/>
              </a:solidFill>
              <a:cs typeface="Arial"/>
            </a:endParaRPr>
          </a:p>
          <a:p>
            <a:pPr marL="0" lvl="0" indent="0" defTabSz="914400">
              <a:spcBef>
                <a:spcPts val="0"/>
              </a:spcBef>
              <a:buClrTx/>
              <a:buNone/>
            </a:pPr>
            <a:r>
              <a:rPr lang="en-US" sz="2800" kern="0" dirty="0">
                <a:solidFill>
                  <a:prstClr val="black"/>
                </a:solidFill>
                <a:cs typeface="Arial"/>
              </a:rPr>
              <a:t>As DSPs, you may be providing the most intimate of care to the people you serve.</a:t>
            </a:r>
          </a:p>
          <a:p>
            <a:pPr marL="0" lvl="0" indent="0" defTabSz="914400">
              <a:spcBef>
                <a:spcPts val="0"/>
              </a:spcBef>
              <a:buClrTx/>
              <a:buNone/>
            </a:pPr>
            <a:endParaRPr lang="en-US" sz="2800" kern="0" dirty="0">
              <a:solidFill>
                <a:prstClr val="black"/>
              </a:solidFill>
              <a:cs typeface="Arial"/>
            </a:endParaRPr>
          </a:p>
          <a:p>
            <a:pPr marL="0" lvl="0" indent="0" defTabSz="914400">
              <a:spcBef>
                <a:spcPts val="0"/>
              </a:spcBef>
              <a:buClrTx/>
              <a:buNone/>
            </a:pPr>
            <a:r>
              <a:rPr lang="en-US" sz="2800" kern="0" dirty="0">
                <a:solidFill>
                  <a:prstClr val="black"/>
                </a:solidFill>
                <a:cs typeface="Arial"/>
              </a:rPr>
              <a:t>Remember to respect each person’s dignity in offering support, privacy and gentle care. </a:t>
            </a:r>
          </a:p>
          <a:p>
            <a:endParaRPr lang="en-US" dirty="0"/>
          </a:p>
        </p:txBody>
      </p:sp>
      <p:sp>
        <p:nvSpPr>
          <p:cNvPr id="3" name="Title 2"/>
          <p:cNvSpPr>
            <a:spLocks noGrp="1"/>
          </p:cNvSpPr>
          <p:nvPr>
            <p:ph type="title"/>
          </p:nvPr>
        </p:nvSpPr>
        <p:spPr/>
        <p:txBody>
          <a:bodyPr/>
          <a:lstStyle/>
          <a:p>
            <a:r>
              <a:rPr lang="en-US" sz="3600" dirty="0"/>
              <a:t>BOWELS!!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72717">
            <a:off x="6102672" y="1609724"/>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978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323850" y="1323975"/>
            <a:ext cx="7772400" cy="4038599"/>
          </a:xfrm>
        </p:spPr>
        <p:txBody>
          <a:bodyPr/>
          <a:lstStyle/>
          <a:p>
            <a:pPr marL="355600" marR="5080">
              <a:lnSpc>
                <a:spcPts val="2400"/>
              </a:lnSpc>
              <a:spcAft>
                <a:spcPts val="600"/>
              </a:spcAft>
              <a:buSzPct val="59615"/>
              <a:buFont typeface="Wingdings" panose="05000000000000000000" pitchFamily="2" charset="2"/>
              <a:buChar char="q"/>
              <a:tabLst>
                <a:tab pos="683895" algn="l"/>
              </a:tabLst>
            </a:pPr>
            <a:r>
              <a:rPr lang="en-US" sz="2400" dirty="0"/>
              <a:t>I</a:t>
            </a:r>
            <a:r>
              <a:rPr lang="en-US" sz="2400" dirty="0" smtClean="0"/>
              <a:t>s </a:t>
            </a:r>
            <a:r>
              <a:rPr lang="en-US" sz="2400" dirty="0"/>
              <a:t>the condition of having three or more </a:t>
            </a:r>
            <a:r>
              <a:rPr lang="en-US" sz="2400" dirty="0" smtClean="0"/>
              <a:t>loose or liquid </a:t>
            </a:r>
            <a:r>
              <a:rPr lang="en-US" sz="2400" u="sng" dirty="0" smtClean="0"/>
              <a:t>bowel movements </a:t>
            </a:r>
            <a:r>
              <a:rPr lang="en-US" sz="2400" dirty="0" smtClean="0"/>
              <a:t>per </a:t>
            </a:r>
            <a:r>
              <a:rPr lang="en-US" sz="2400" dirty="0"/>
              <a:t>day (or </a:t>
            </a:r>
            <a:r>
              <a:rPr lang="en-US" sz="2400" dirty="0" smtClean="0"/>
              <a:t>as defined </a:t>
            </a:r>
            <a:r>
              <a:rPr lang="en-US" sz="2400" dirty="0"/>
              <a:t>by the health care professional)</a:t>
            </a:r>
          </a:p>
          <a:p>
            <a:pPr marL="12700" marR="262255" lvl="0" indent="0" algn="just" defTabSz="914400">
              <a:spcBef>
                <a:spcPts val="0"/>
              </a:spcBef>
              <a:buClrTx/>
              <a:buNone/>
            </a:pPr>
            <a:endParaRPr lang="en-US" sz="2400" dirty="0">
              <a:solidFill>
                <a:prstClr val="black"/>
              </a:solidFill>
              <a:cs typeface="Arial"/>
            </a:endParaRPr>
          </a:p>
          <a:p>
            <a:pPr marL="12700" marR="262255" lvl="0" indent="0" algn="just" defTabSz="914400">
              <a:spcBef>
                <a:spcPts val="0"/>
              </a:spcBef>
              <a:buClrTx/>
              <a:buNone/>
            </a:pPr>
            <a:r>
              <a:rPr lang="en-US" sz="2400" dirty="0">
                <a:solidFill>
                  <a:prstClr val="black"/>
                </a:solidFill>
                <a:cs typeface="Arial"/>
              </a:rPr>
              <a:t>Everyday</a:t>
            </a:r>
            <a:r>
              <a:rPr lang="en-US" sz="2400" spc="-20" dirty="0">
                <a:solidFill>
                  <a:prstClr val="black"/>
                </a:solidFill>
                <a:cs typeface="Arial"/>
              </a:rPr>
              <a:t> </a:t>
            </a:r>
            <a:r>
              <a:rPr lang="en-US" sz="2400" dirty="0">
                <a:solidFill>
                  <a:prstClr val="black"/>
                </a:solidFill>
                <a:cs typeface="Arial"/>
              </a:rPr>
              <a:t>things such</a:t>
            </a:r>
            <a:r>
              <a:rPr lang="en-US" sz="2400" spc="-15" dirty="0">
                <a:solidFill>
                  <a:prstClr val="black"/>
                </a:solidFill>
                <a:cs typeface="Arial"/>
              </a:rPr>
              <a:t> </a:t>
            </a:r>
            <a:r>
              <a:rPr lang="en-US" sz="2400" dirty="0">
                <a:solidFill>
                  <a:prstClr val="black"/>
                </a:solidFill>
                <a:cs typeface="Arial"/>
              </a:rPr>
              <a:t>as </a:t>
            </a:r>
            <a:r>
              <a:rPr lang="en-US" sz="2400" u="heavy" dirty="0">
                <a:solidFill>
                  <a:prstClr val="black"/>
                </a:solidFill>
                <a:cs typeface="Arial"/>
              </a:rPr>
              <a:t>foo</a:t>
            </a:r>
            <a:r>
              <a:rPr lang="en-US" sz="2400" u="heavy" spc="-10" dirty="0">
                <a:solidFill>
                  <a:prstClr val="black"/>
                </a:solidFill>
                <a:cs typeface="Arial"/>
              </a:rPr>
              <a:t>d</a:t>
            </a:r>
            <a:r>
              <a:rPr lang="en-US" sz="2400" dirty="0">
                <a:solidFill>
                  <a:prstClr val="black"/>
                </a:solidFill>
                <a:cs typeface="Arial"/>
              </a:rPr>
              <a:t>, </a:t>
            </a:r>
            <a:r>
              <a:rPr lang="en-US" sz="2400" u="heavy" dirty="0">
                <a:solidFill>
                  <a:prstClr val="black"/>
                </a:solidFill>
                <a:cs typeface="Arial"/>
              </a:rPr>
              <a:t>medicatio</a:t>
            </a:r>
            <a:r>
              <a:rPr lang="en-US" sz="2400" u="heavy" spc="5" dirty="0">
                <a:solidFill>
                  <a:prstClr val="black"/>
                </a:solidFill>
                <a:cs typeface="Arial"/>
              </a:rPr>
              <a:t>n</a:t>
            </a:r>
            <a:r>
              <a:rPr lang="en-US" sz="2400" dirty="0">
                <a:solidFill>
                  <a:prstClr val="black"/>
                </a:solidFill>
                <a:cs typeface="Arial"/>
              </a:rPr>
              <a:t>,</a:t>
            </a:r>
            <a:r>
              <a:rPr lang="en-US" sz="2400" spc="-25" dirty="0">
                <a:solidFill>
                  <a:prstClr val="black"/>
                </a:solidFill>
                <a:cs typeface="Arial"/>
              </a:rPr>
              <a:t> </a:t>
            </a:r>
            <a:r>
              <a:rPr lang="en-US" sz="2400" dirty="0">
                <a:solidFill>
                  <a:prstClr val="black"/>
                </a:solidFill>
                <a:cs typeface="Arial"/>
              </a:rPr>
              <a:t>or </a:t>
            </a:r>
            <a:r>
              <a:rPr lang="en-US" sz="2400" u="heavy" dirty="0">
                <a:solidFill>
                  <a:prstClr val="black"/>
                </a:solidFill>
                <a:cs typeface="Arial"/>
              </a:rPr>
              <a:t>st</a:t>
            </a:r>
            <a:r>
              <a:rPr lang="en-US" sz="2400" u="heavy" spc="-10" dirty="0">
                <a:solidFill>
                  <a:prstClr val="black"/>
                </a:solidFill>
                <a:cs typeface="Arial"/>
              </a:rPr>
              <a:t>r</a:t>
            </a:r>
            <a:r>
              <a:rPr lang="en-US" sz="2400" u="heavy" dirty="0">
                <a:solidFill>
                  <a:prstClr val="black"/>
                </a:solidFill>
                <a:cs typeface="Arial"/>
              </a:rPr>
              <a:t>ess</a:t>
            </a:r>
            <a:r>
              <a:rPr lang="en-US" sz="2400" spc="5" dirty="0">
                <a:solidFill>
                  <a:prstClr val="black"/>
                </a:solidFill>
                <a:cs typeface="Arial"/>
              </a:rPr>
              <a:t> </a:t>
            </a:r>
            <a:r>
              <a:rPr lang="en-US" sz="2400" dirty="0">
                <a:solidFill>
                  <a:prstClr val="black"/>
                </a:solidFill>
                <a:cs typeface="Arial"/>
              </a:rPr>
              <a:t>can cause</a:t>
            </a:r>
            <a:r>
              <a:rPr lang="en-US" sz="2400" spc="-15" dirty="0">
                <a:solidFill>
                  <a:prstClr val="black"/>
                </a:solidFill>
                <a:cs typeface="Arial"/>
              </a:rPr>
              <a:t> </a:t>
            </a:r>
            <a:r>
              <a:rPr lang="en-US" sz="2400" dirty="0">
                <a:solidFill>
                  <a:prstClr val="black"/>
                </a:solidFill>
                <a:cs typeface="Arial"/>
              </a:rPr>
              <a:t>diarrhea.</a:t>
            </a:r>
            <a:r>
              <a:rPr lang="en-US" sz="2400" spc="-25" dirty="0">
                <a:solidFill>
                  <a:prstClr val="black"/>
                </a:solidFill>
                <a:cs typeface="Arial"/>
              </a:rPr>
              <a:t> </a:t>
            </a:r>
            <a:r>
              <a:rPr lang="en-US" sz="2400" dirty="0">
                <a:solidFill>
                  <a:prstClr val="black"/>
                </a:solidFill>
                <a:cs typeface="Arial"/>
              </a:rPr>
              <a:t>Ho</a:t>
            </a:r>
            <a:r>
              <a:rPr lang="en-US" sz="2400" spc="5" dirty="0">
                <a:solidFill>
                  <a:prstClr val="black"/>
                </a:solidFill>
                <a:cs typeface="Arial"/>
              </a:rPr>
              <a:t>w</a:t>
            </a:r>
            <a:r>
              <a:rPr lang="en-US" sz="2400" dirty="0">
                <a:solidFill>
                  <a:prstClr val="black"/>
                </a:solidFill>
                <a:cs typeface="Arial"/>
              </a:rPr>
              <a:t>ever,</a:t>
            </a:r>
            <a:r>
              <a:rPr lang="en-US" sz="2400" spc="-30" dirty="0">
                <a:solidFill>
                  <a:prstClr val="black"/>
                </a:solidFill>
                <a:cs typeface="Arial"/>
              </a:rPr>
              <a:t> </a:t>
            </a:r>
            <a:r>
              <a:rPr lang="en-US" sz="2400" dirty="0">
                <a:solidFill>
                  <a:prstClr val="black"/>
                </a:solidFill>
                <a:cs typeface="Arial"/>
              </a:rPr>
              <a:t>diarrhea some</a:t>
            </a:r>
            <a:r>
              <a:rPr lang="en-US" sz="2400" spc="-10" dirty="0">
                <a:solidFill>
                  <a:prstClr val="black"/>
                </a:solidFill>
                <a:cs typeface="Arial"/>
              </a:rPr>
              <a:t>t</a:t>
            </a:r>
            <a:r>
              <a:rPr lang="en-US" sz="2400" dirty="0">
                <a:solidFill>
                  <a:prstClr val="black"/>
                </a:solidFill>
                <a:cs typeface="Arial"/>
              </a:rPr>
              <a:t>imes may signal</a:t>
            </a:r>
            <a:r>
              <a:rPr lang="en-US" sz="2400" spc="-25" dirty="0">
                <a:solidFill>
                  <a:prstClr val="black"/>
                </a:solidFill>
                <a:cs typeface="Arial"/>
              </a:rPr>
              <a:t> </a:t>
            </a:r>
            <a:r>
              <a:rPr lang="en-US" sz="2400" dirty="0">
                <a:solidFill>
                  <a:prstClr val="black"/>
                </a:solidFill>
                <a:cs typeface="Arial"/>
              </a:rPr>
              <a:t>an</a:t>
            </a:r>
            <a:r>
              <a:rPr lang="en-US" sz="2400" spc="-20" dirty="0">
                <a:solidFill>
                  <a:prstClr val="black"/>
                </a:solidFill>
                <a:cs typeface="Arial"/>
              </a:rPr>
              <a:t> </a:t>
            </a:r>
            <a:r>
              <a:rPr lang="en-US" sz="2400" dirty="0" smtClean="0">
                <a:solidFill>
                  <a:prstClr val="black"/>
                </a:solidFill>
                <a:cs typeface="Arial"/>
              </a:rPr>
              <a:t>underly</a:t>
            </a:r>
            <a:r>
              <a:rPr lang="en-US" sz="2400" spc="5" dirty="0" smtClean="0">
                <a:solidFill>
                  <a:prstClr val="black"/>
                </a:solidFill>
                <a:cs typeface="Arial"/>
              </a:rPr>
              <a:t>i</a:t>
            </a:r>
            <a:r>
              <a:rPr lang="en-US" sz="2400" dirty="0" smtClean="0">
                <a:solidFill>
                  <a:prstClr val="black"/>
                </a:solidFill>
                <a:cs typeface="Arial"/>
              </a:rPr>
              <a:t>ng </a:t>
            </a:r>
            <a:r>
              <a:rPr lang="en-US" sz="2400" spc="-10" dirty="0">
                <a:solidFill>
                  <a:prstClr val="black"/>
                </a:solidFill>
                <a:cs typeface="Arial"/>
              </a:rPr>
              <a:t>m</a:t>
            </a:r>
            <a:r>
              <a:rPr lang="en-US" sz="2400" dirty="0">
                <a:solidFill>
                  <a:prstClr val="black"/>
                </a:solidFill>
                <a:cs typeface="Arial"/>
              </a:rPr>
              <a:t>edical </a:t>
            </a:r>
            <a:r>
              <a:rPr lang="en-US" sz="2400" dirty="0" smtClean="0">
                <a:solidFill>
                  <a:prstClr val="black"/>
                </a:solidFill>
                <a:cs typeface="Arial"/>
              </a:rPr>
              <a:t>condition.</a:t>
            </a:r>
            <a:endParaRPr lang="en-US" sz="2400" dirty="0">
              <a:solidFill>
                <a:prstClr val="black"/>
              </a:solidFill>
              <a:cs typeface="Arial"/>
            </a:endParaRPr>
          </a:p>
        </p:txBody>
      </p:sp>
      <p:sp>
        <p:nvSpPr>
          <p:cNvPr id="3" name="Title 2"/>
          <p:cNvSpPr>
            <a:spLocks noGrp="1"/>
          </p:cNvSpPr>
          <p:nvPr>
            <p:ph type="title"/>
          </p:nvPr>
        </p:nvSpPr>
        <p:spPr>
          <a:xfrm>
            <a:off x="209550" y="476250"/>
            <a:ext cx="7315200" cy="571500"/>
          </a:xfrm>
        </p:spPr>
        <p:txBody>
          <a:bodyPr/>
          <a:lstStyle/>
          <a:p>
            <a:r>
              <a:rPr lang="en-US" sz="3600" dirty="0"/>
              <a:t>Diarrhea</a:t>
            </a:r>
          </a:p>
        </p:txBody>
      </p:sp>
      <p:sp>
        <p:nvSpPr>
          <p:cNvPr id="8" name="object 6"/>
          <p:cNvSpPr/>
          <p:nvPr/>
        </p:nvSpPr>
        <p:spPr>
          <a:xfrm>
            <a:off x="3524250" y="4210050"/>
            <a:ext cx="1905000" cy="1383538"/>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5708633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3875" y="1408792"/>
            <a:ext cx="7772400" cy="4972958"/>
          </a:xfrm>
        </p:spPr>
        <p:txBody>
          <a:bodyPr/>
          <a:lstStyle/>
          <a:p>
            <a:pPr marL="355600" marR="5080" lvl="0">
              <a:lnSpc>
                <a:spcPts val="2400"/>
              </a:lnSpc>
              <a:spcAft>
                <a:spcPts val="600"/>
              </a:spcAft>
              <a:buSzPct val="59615"/>
              <a:buFont typeface="Wingdings" panose="05000000000000000000" pitchFamily="2" charset="2"/>
              <a:buChar char="q"/>
              <a:tabLst>
                <a:tab pos="683895" algn="l"/>
              </a:tabLst>
            </a:pPr>
            <a:r>
              <a:rPr lang="en-US" sz="2400" dirty="0"/>
              <a:t>Refers </a:t>
            </a:r>
            <a:r>
              <a:rPr lang="en-US" sz="2400" dirty="0" smtClean="0"/>
              <a:t>to </a:t>
            </a:r>
            <a:r>
              <a:rPr lang="en-US" sz="2400" u="sng" dirty="0" smtClean="0"/>
              <a:t>bowel movements</a:t>
            </a:r>
            <a:r>
              <a:rPr lang="en-US" sz="2400" dirty="0" smtClean="0"/>
              <a:t> that </a:t>
            </a:r>
            <a:r>
              <a:rPr lang="en-US" sz="2400" dirty="0"/>
              <a:t>are infrequent or hard to pass</a:t>
            </a:r>
            <a:r>
              <a:rPr lang="en-US" sz="2400" dirty="0" smtClean="0"/>
              <a:t>.</a:t>
            </a:r>
            <a:endParaRPr lang="en-US" sz="2400" dirty="0"/>
          </a:p>
          <a:p>
            <a:pPr marL="355600" marR="5080" lvl="0">
              <a:lnSpc>
                <a:spcPts val="2400"/>
              </a:lnSpc>
              <a:spcAft>
                <a:spcPts val="600"/>
              </a:spcAft>
              <a:buSzPct val="59615"/>
              <a:buFont typeface="Wingdings" panose="05000000000000000000" pitchFamily="2" charset="2"/>
              <a:buChar char="q"/>
              <a:tabLst>
                <a:tab pos="683895" algn="l"/>
              </a:tabLst>
            </a:pPr>
            <a:r>
              <a:rPr lang="en-US" sz="2400" dirty="0">
                <a:solidFill>
                  <a:srgbClr val="FF0000"/>
                </a:solidFill>
              </a:rPr>
              <a:t>Remember, everyone is different. Not everyone has a bowel movement every day, but not having bowel movements CAN be life-threatening</a:t>
            </a:r>
            <a:r>
              <a:rPr lang="en-US" sz="2400" dirty="0" smtClean="0">
                <a:solidFill>
                  <a:srgbClr val="FF0000"/>
                </a:solidFill>
              </a:rPr>
              <a:t>.</a:t>
            </a:r>
            <a:endParaRPr lang="en-US" sz="2400" spc="-15" dirty="0">
              <a:solidFill>
                <a:prstClr val="black"/>
              </a:solidFill>
              <a:cs typeface="Arial"/>
            </a:endParaRPr>
          </a:p>
          <a:p>
            <a:pPr marL="355600" marR="5080" lvl="0" defTabSz="914400">
              <a:lnSpc>
                <a:spcPts val="2810"/>
              </a:lnSpc>
              <a:spcBef>
                <a:spcPts val="0"/>
              </a:spcBef>
              <a:buClrTx/>
              <a:buNone/>
            </a:pPr>
            <a:endParaRPr lang="en-US" sz="2800" b="1" dirty="0" smtClean="0">
              <a:solidFill>
                <a:prstClr val="black"/>
              </a:solidFill>
              <a:cs typeface="Arial"/>
            </a:endParaRPr>
          </a:p>
          <a:p>
            <a:pPr marL="355600" marR="5080" lvl="0" defTabSz="914400">
              <a:lnSpc>
                <a:spcPts val="2810"/>
              </a:lnSpc>
              <a:spcBef>
                <a:spcPts val="0"/>
              </a:spcBef>
              <a:buClrTx/>
              <a:buNone/>
            </a:pPr>
            <a:r>
              <a:rPr lang="en-US" sz="2800" b="1" dirty="0" smtClean="0">
                <a:solidFill>
                  <a:prstClr val="black"/>
                </a:solidFill>
                <a:cs typeface="Arial"/>
              </a:rPr>
              <a:t>Some </a:t>
            </a:r>
            <a:r>
              <a:rPr lang="en-US" sz="2800" b="1" dirty="0">
                <a:solidFill>
                  <a:prstClr val="black"/>
                </a:solidFill>
                <a:cs typeface="Arial"/>
              </a:rPr>
              <a:t>possible signs of constipation: </a:t>
            </a:r>
            <a:endParaRPr lang="en-US" sz="2800" dirty="0">
              <a:solidFill>
                <a:prstClr val="black"/>
              </a:solidFill>
              <a:cs typeface="Arial"/>
            </a:endParaRPr>
          </a:p>
          <a:p>
            <a:pPr marL="355600" marR="5080" lvl="0">
              <a:lnSpc>
                <a:spcPts val="2400"/>
              </a:lnSpc>
              <a:spcAft>
                <a:spcPts val="600"/>
              </a:spcAft>
              <a:buSzPct val="59615"/>
              <a:buFont typeface="Wingdings"/>
              <a:buChar char=""/>
              <a:tabLst>
                <a:tab pos="683895" algn="l"/>
              </a:tabLst>
            </a:pPr>
            <a:r>
              <a:rPr lang="en-US" sz="1800" dirty="0"/>
              <a:t>Straining</a:t>
            </a:r>
          </a:p>
          <a:p>
            <a:pPr marL="355600" marR="5080" lvl="0">
              <a:lnSpc>
                <a:spcPts val="2400"/>
              </a:lnSpc>
              <a:spcAft>
                <a:spcPts val="600"/>
              </a:spcAft>
              <a:buSzPct val="59615"/>
              <a:buFont typeface="Wingdings"/>
              <a:buChar char=""/>
              <a:tabLst>
                <a:tab pos="683895" algn="l"/>
              </a:tabLst>
            </a:pPr>
            <a:r>
              <a:rPr lang="en-US" sz="1800" dirty="0"/>
              <a:t>Hard stools                                  </a:t>
            </a:r>
          </a:p>
          <a:p>
            <a:pPr marL="355600" marR="5080" lvl="0">
              <a:lnSpc>
                <a:spcPts val="2400"/>
              </a:lnSpc>
              <a:spcAft>
                <a:spcPts val="600"/>
              </a:spcAft>
              <a:buSzPct val="59615"/>
              <a:buFont typeface="Wingdings"/>
              <a:buChar char=""/>
              <a:tabLst>
                <a:tab pos="683895" algn="l"/>
              </a:tabLst>
            </a:pPr>
            <a:r>
              <a:rPr lang="en-US" sz="1800" dirty="0"/>
              <a:t>Abdominal pain</a:t>
            </a:r>
          </a:p>
          <a:p>
            <a:pPr marL="355600" marR="5080" lvl="0">
              <a:lnSpc>
                <a:spcPts val="2400"/>
              </a:lnSpc>
              <a:spcAft>
                <a:spcPts val="600"/>
              </a:spcAft>
              <a:buSzPct val="59615"/>
              <a:buFont typeface="Wingdings"/>
              <a:buChar char=""/>
              <a:tabLst>
                <a:tab pos="683895" algn="l"/>
              </a:tabLst>
            </a:pPr>
            <a:r>
              <a:rPr lang="en-US" sz="1800" dirty="0"/>
              <a:t>Two or fewer bowel movements in a week</a:t>
            </a:r>
          </a:p>
          <a:p>
            <a:pPr marL="355600" marR="5080" lvl="0">
              <a:lnSpc>
                <a:spcPts val="2400"/>
              </a:lnSpc>
              <a:spcAft>
                <a:spcPts val="600"/>
              </a:spcAft>
              <a:buSzPct val="59615"/>
              <a:buFont typeface="Wingdings"/>
              <a:buChar char=""/>
              <a:tabLst>
                <a:tab pos="683895" algn="l"/>
              </a:tabLst>
            </a:pPr>
            <a:r>
              <a:rPr lang="en-US" sz="1800" dirty="0"/>
              <a:t>Incomplete evacuation</a:t>
            </a:r>
          </a:p>
          <a:p>
            <a:pPr marL="355600" marR="5080" lvl="0">
              <a:lnSpc>
                <a:spcPts val="2400"/>
              </a:lnSpc>
              <a:spcAft>
                <a:spcPts val="600"/>
              </a:spcAft>
              <a:buSzPct val="59615"/>
              <a:buFont typeface="Wingdings"/>
              <a:buChar char=""/>
              <a:tabLst>
                <a:tab pos="683895" algn="l"/>
              </a:tabLst>
            </a:pPr>
            <a:r>
              <a:rPr lang="en-US" sz="1800" b="1" dirty="0"/>
              <a:t>Or – a protocol specific to the person you support</a:t>
            </a:r>
          </a:p>
          <a:p>
            <a:pPr marL="355600" marR="5080">
              <a:lnSpc>
                <a:spcPts val="2400"/>
              </a:lnSpc>
              <a:spcAft>
                <a:spcPts val="600"/>
              </a:spcAft>
              <a:buSzPct val="59615"/>
              <a:buFont typeface="Wingdings"/>
              <a:buChar char=""/>
              <a:tabLst>
                <a:tab pos="683895" algn="l"/>
              </a:tabLst>
            </a:pPr>
            <a:endParaRPr lang="en-US" sz="2000" dirty="0"/>
          </a:p>
        </p:txBody>
      </p:sp>
      <p:sp>
        <p:nvSpPr>
          <p:cNvPr id="3" name="Title 2"/>
          <p:cNvSpPr>
            <a:spLocks noGrp="1"/>
          </p:cNvSpPr>
          <p:nvPr>
            <p:ph type="title"/>
          </p:nvPr>
        </p:nvSpPr>
        <p:spPr>
          <a:xfrm>
            <a:off x="914400" y="762000"/>
            <a:ext cx="7315200" cy="552450"/>
          </a:xfrm>
        </p:spPr>
        <p:txBody>
          <a:bodyPr/>
          <a:lstStyle/>
          <a:p>
            <a:r>
              <a:rPr lang="en-US" sz="3600" dirty="0"/>
              <a:t>Constipation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4188" y="3690938"/>
            <a:ext cx="17430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4418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85726" y="581025"/>
            <a:ext cx="7791450" cy="609600"/>
          </a:xfrm>
        </p:spPr>
        <p:txBody>
          <a:bodyPr/>
          <a:lstStyle/>
          <a:p>
            <a:r>
              <a:rPr lang="en-US" sz="3600" dirty="0"/>
              <a:t>DDS Health and Wellness Standards</a:t>
            </a:r>
          </a:p>
        </p:txBody>
      </p:sp>
      <p:sp>
        <p:nvSpPr>
          <p:cNvPr id="2" name="Content Placeholder 1"/>
          <p:cNvSpPr>
            <a:spLocks noGrp="1"/>
          </p:cNvSpPr>
          <p:nvPr>
            <p:ph idx="1"/>
          </p:nvPr>
        </p:nvSpPr>
        <p:spPr>
          <a:xfrm>
            <a:off x="495300" y="1465943"/>
            <a:ext cx="7772400" cy="4868182"/>
          </a:xfrm>
        </p:spPr>
        <p:txBody>
          <a:bodyPr/>
          <a:lstStyle/>
          <a:p>
            <a:pPr marL="0" indent="0">
              <a:buNone/>
            </a:pPr>
            <a:r>
              <a:rPr lang="en-US" sz="2400" dirty="0" smtClean="0"/>
              <a:t>Developed </a:t>
            </a:r>
            <a:r>
              <a:rPr lang="en-US" sz="2400" dirty="0"/>
              <a:t>to provide information and tools to obtain the best health outcomes for the people we serve.</a:t>
            </a:r>
          </a:p>
          <a:p>
            <a:pPr marL="0" indent="0">
              <a:buNone/>
            </a:pPr>
            <a:endParaRPr lang="en-US" sz="2800" dirty="0" smtClean="0"/>
          </a:p>
          <a:p>
            <a:pPr marL="0" indent="0">
              <a:buNone/>
            </a:pPr>
            <a:r>
              <a:rPr lang="en-US" sz="2800" b="1" dirty="0" smtClean="0"/>
              <a:t>Priorities</a:t>
            </a:r>
            <a:r>
              <a:rPr lang="en-US" sz="2800" b="1" dirty="0"/>
              <a:t>:  </a:t>
            </a:r>
          </a:p>
          <a:p>
            <a:pPr lvl="1">
              <a:buFont typeface="Wingdings" panose="05000000000000000000" pitchFamily="2" charset="2"/>
              <a:buChar char="§"/>
            </a:pPr>
            <a:r>
              <a:rPr lang="en-US" sz="2400" dirty="0"/>
              <a:t>     Preventive health care</a:t>
            </a:r>
          </a:p>
          <a:p>
            <a:pPr lvl="1">
              <a:buFont typeface="Wingdings" panose="05000000000000000000" pitchFamily="2" charset="2"/>
              <a:buChar char="§"/>
            </a:pPr>
            <a:r>
              <a:rPr lang="en-US" sz="2400" dirty="0"/>
              <a:t>     Continual assessment for health changes</a:t>
            </a:r>
          </a:p>
          <a:p>
            <a:pPr lvl="1">
              <a:buFont typeface="Wingdings" panose="05000000000000000000" pitchFamily="2" charset="2"/>
              <a:buChar char="§"/>
            </a:pPr>
            <a:r>
              <a:rPr lang="en-US" sz="2400" dirty="0"/>
              <a:t>     Care coordination</a:t>
            </a:r>
          </a:p>
          <a:p>
            <a:pPr marL="0" indent="0">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700" y="1180192"/>
            <a:ext cx="7772400" cy="5192033"/>
          </a:xfrm>
        </p:spPr>
        <p:txBody>
          <a:bodyPr/>
          <a:lstStyle/>
          <a:p>
            <a:pPr marL="0" lvl="0" indent="0" defTabSz="914400">
              <a:spcBef>
                <a:spcPts val="0"/>
              </a:spcBef>
              <a:buClrTx/>
              <a:buNone/>
            </a:pPr>
            <a:r>
              <a:rPr lang="en-US" sz="2400" kern="0" dirty="0">
                <a:solidFill>
                  <a:prstClr val="black"/>
                </a:solidFill>
                <a:cs typeface="Arial"/>
              </a:rPr>
              <a:t>The people we support are at </a:t>
            </a:r>
            <a:r>
              <a:rPr lang="en-US" sz="2400" b="1" kern="0" dirty="0">
                <a:solidFill>
                  <a:prstClr val="black"/>
                </a:solidFill>
                <a:cs typeface="Arial"/>
              </a:rPr>
              <a:t>higher risk </a:t>
            </a:r>
            <a:r>
              <a:rPr lang="en-US" sz="2400" kern="0" dirty="0">
                <a:solidFill>
                  <a:prstClr val="black"/>
                </a:solidFill>
                <a:cs typeface="Arial"/>
              </a:rPr>
              <a:t>for diarrhea or constipation because of medications, decreased mobility and exercise, and physical disabilities. </a:t>
            </a:r>
          </a:p>
          <a:p>
            <a:pPr marL="0" lvl="0" indent="0" defTabSz="914400">
              <a:spcBef>
                <a:spcPts val="0"/>
              </a:spcBef>
              <a:buClrTx/>
              <a:buNone/>
            </a:pPr>
            <a:endParaRPr lang="en-US" sz="2400" kern="0" dirty="0">
              <a:solidFill>
                <a:prstClr val="black"/>
              </a:solidFill>
              <a:cs typeface="Arial"/>
            </a:endParaRPr>
          </a:p>
          <a:p>
            <a:pPr marL="0" lvl="0" indent="0" defTabSz="914400">
              <a:spcBef>
                <a:spcPts val="0"/>
              </a:spcBef>
              <a:buClrTx/>
              <a:buNone/>
            </a:pPr>
            <a:r>
              <a:rPr lang="en-US" sz="2400" b="1" kern="0" dirty="0">
                <a:solidFill>
                  <a:prstClr val="black"/>
                </a:solidFill>
                <a:cs typeface="Arial"/>
              </a:rPr>
              <a:t>Bowel protocols </a:t>
            </a:r>
            <a:r>
              <a:rPr lang="en-US" sz="2400" kern="0" dirty="0">
                <a:solidFill>
                  <a:prstClr val="black"/>
                </a:solidFill>
                <a:cs typeface="Arial"/>
              </a:rPr>
              <a:t>provide guidance on responding to diarrhea or constipation. The people you serve may have protocols.</a:t>
            </a:r>
          </a:p>
          <a:p>
            <a:pPr marL="0" lvl="0" indent="0" defTabSz="914400">
              <a:spcBef>
                <a:spcPts val="0"/>
              </a:spcBef>
              <a:buClrTx/>
              <a:buNone/>
            </a:pPr>
            <a:endParaRPr lang="en-US" sz="2400" kern="0" dirty="0">
              <a:solidFill>
                <a:prstClr val="black"/>
              </a:solidFill>
              <a:cs typeface="Arial"/>
            </a:endParaRPr>
          </a:p>
          <a:p>
            <a:pPr marL="0" lvl="0" indent="0" algn="ctr" defTabSz="914400">
              <a:spcBef>
                <a:spcPts val="0"/>
              </a:spcBef>
              <a:buClrTx/>
              <a:buNone/>
            </a:pPr>
            <a:r>
              <a:rPr lang="en-US" sz="2400" b="1" u="sng" kern="0" dirty="0">
                <a:solidFill>
                  <a:srgbClr val="FF0000"/>
                </a:solidFill>
                <a:cs typeface="Arial"/>
              </a:rPr>
              <a:t>Learn them!!! </a:t>
            </a:r>
            <a:endParaRPr lang="en-US" sz="2400" b="1" u="sng" kern="0" dirty="0" smtClean="0">
              <a:solidFill>
                <a:srgbClr val="FF0000"/>
              </a:solidFill>
              <a:cs typeface="Arial"/>
            </a:endParaRPr>
          </a:p>
          <a:p>
            <a:pPr marL="0" lvl="0" indent="0" algn="ctr" defTabSz="914400">
              <a:spcBef>
                <a:spcPts val="0"/>
              </a:spcBef>
              <a:buClrTx/>
              <a:buNone/>
            </a:pPr>
            <a:endParaRPr lang="en-US" sz="2400" b="1" u="sng" kern="0" dirty="0" smtClean="0">
              <a:solidFill>
                <a:srgbClr val="FF0000"/>
              </a:solidFill>
              <a:cs typeface="Arial"/>
            </a:endParaRPr>
          </a:p>
          <a:p>
            <a:pPr marL="0" lvl="0" indent="0" defTabSz="914400">
              <a:spcBef>
                <a:spcPts val="0"/>
              </a:spcBef>
              <a:buClrTx/>
              <a:buNone/>
            </a:pPr>
            <a:r>
              <a:rPr lang="en-US" sz="2400" b="1" kern="0" dirty="0" smtClean="0">
                <a:solidFill>
                  <a:srgbClr val="00B050"/>
                </a:solidFill>
                <a:cs typeface="Arial"/>
              </a:rPr>
              <a:t>You </a:t>
            </a:r>
            <a:r>
              <a:rPr lang="en-US" sz="2400" b="1" kern="0" dirty="0">
                <a:solidFill>
                  <a:srgbClr val="00B050"/>
                </a:solidFill>
                <a:cs typeface="Arial"/>
              </a:rPr>
              <a:t>are responsible for following these protocols!</a:t>
            </a:r>
          </a:p>
          <a:p>
            <a:pPr marL="0" lvl="0" indent="0" defTabSz="914400">
              <a:spcBef>
                <a:spcPts val="0"/>
              </a:spcBef>
              <a:buClrTx/>
              <a:buNone/>
            </a:pPr>
            <a:r>
              <a:rPr lang="en-US" sz="2400" kern="0" dirty="0">
                <a:solidFill>
                  <a:srgbClr val="00B050"/>
                </a:solidFill>
                <a:cs typeface="Arial"/>
              </a:rPr>
              <a:t>These protocols will also tell you if you need to be present in the </a:t>
            </a:r>
            <a:r>
              <a:rPr lang="en-US" sz="2400" kern="0" dirty="0" smtClean="0">
                <a:solidFill>
                  <a:srgbClr val="00B050"/>
                </a:solidFill>
                <a:cs typeface="Arial"/>
              </a:rPr>
              <a:t>bathroom </a:t>
            </a:r>
            <a:r>
              <a:rPr lang="en-US" sz="2400" kern="0" dirty="0">
                <a:solidFill>
                  <a:srgbClr val="00B050"/>
                </a:solidFill>
                <a:cs typeface="Arial"/>
              </a:rPr>
              <a:t>or if the person you support can self-report.</a:t>
            </a:r>
          </a:p>
          <a:p>
            <a:pPr marL="0" indent="0">
              <a:buNone/>
            </a:pPr>
            <a:endParaRPr lang="en-US" dirty="0"/>
          </a:p>
        </p:txBody>
      </p:sp>
      <p:sp>
        <p:nvSpPr>
          <p:cNvPr id="3" name="Title 2"/>
          <p:cNvSpPr>
            <a:spLocks noGrp="1"/>
          </p:cNvSpPr>
          <p:nvPr>
            <p:ph type="title"/>
          </p:nvPr>
        </p:nvSpPr>
        <p:spPr>
          <a:xfrm>
            <a:off x="161925" y="457200"/>
            <a:ext cx="7315200" cy="523875"/>
          </a:xfrm>
        </p:spPr>
        <p:txBody>
          <a:bodyPr/>
          <a:lstStyle/>
          <a:p>
            <a:r>
              <a:rPr lang="en-US" sz="3600" dirty="0"/>
              <a:t>Bowel Protocols</a:t>
            </a:r>
          </a:p>
        </p:txBody>
      </p:sp>
    </p:spTree>
    <p:extLst>
      <p:ext uri="{BB962C8B-B14F-4D97-AF65-F5344CB8AC3E}">
        <p14:creationId xmlns:p14="http://schemas.microsoft.com/office/powerpoint/2010/main" val="14303323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3825" y="459582"/>
            <a:ext cx="7315200" cy="597693"/>
          </a:xfrm>
        </p:spPr>
        <p:txBody>
          <a:bodyPr/>
          <a:lstStyle/>
          <a:p>
            <a:r>
              <a:rPr lang="en-US" sz="3600" dirty="0"/>
              <a:t>Abdominal Pain/ Belly Ache</a:t>
            </a:r>
          </a:p>
        </p:txBody>
      </p:sp>
      <p:sp>
        <p:nvSpPr>
          <p:cNvPr id="2" name="Content Placeholder 1"/>
          <p:cNvSpPr>
            <a:spLocks noGrp="1"/>
          </p:cNvSpPr>
          <p:nvPr>
            <p:ph idx="1"/>
          </p:nvPr>
        </p:nvSpPr>
        <p:spPr>
          <a:xfrm>
            <a:off x="523875" y="1821883"/>
            <a:ext cx="7772400" cy="2869520"/>
          </a:xfrm>
        </p:spPr>
        <p:txBody>
          <a:bodyPr/>
          <a:lstStyle/>
          <a:p>
            <a:pPr marL="12700" marR="5080" lvl="0" indent="0" defTabSz="914400">
              <a:lnSpc>
                <a:spcPct val="80000"/>
              </a:lnSpc>
              <a:spcBef>
                <a:spcPts val="0"/>
              </a:spcBef>
              <a:buClrTx/>
              <a:buNone/>
            </a:pPr>
            <a:r>
              <a:rPr lang="en-US" sz="2400" kern="0" dirty="0">
                <a:solidFill>
                  <a:prstClr val="black"/>
                </a:solidFill>
                <a:cs typeface="Arial"/>
              </a:rPr>
              <a:t>Wh</a:t>
            </a:r>
            <a:r>
              <a:rPr lang="en-US" sz="2400" kern="0" spc="-15" dirty="0">
                <a:solidFill>
                  <a:prstClr val="black"/>
                </a:solidFill>
                <a:cs typeface="Arial"/>
              </a:rPr>
              <a:t>e</a:t>
            </a:r>
            <a:r>
              <a:rPr lang="en-US" sz="2400" kern="0" dirty="0">
                <a:solidFill>
                  <a:prstClr val="black"/>
                </a:solidFill>
                <a:cs typeface="Arial"/>
              </a:rPr>
              <a:t>ther</a:t>
            </a:r>
            <a:r>
              <a:rPr lang="en-US" sz="2400" kern="0" spc="-10" dirty="0">
                <a:solidFill>
                  <a:prstClr val="black"/>
                </a:solidFill>
                <a:cs typeface="Arial"/>
              </a:rPr>
              <a:t> </a:t>
            </a:r>
            <a:r>
              <a:rPr lang="en-US" sz="2400" kern="0" dirty="0">
                <a:solidFill>
                  <a:prstClr val="black"/>
                </a:solidFill>
                <a:cs typeface="Arial"/>
              </a:rPr>
              <a:t>it</a:t>
            </a:r>
            <a:r>
              <a:rPr lang="en-US" sz="2400" kern="0" spc="5" dirty="0">
                <a:solidFill>
                  <a:prstClr val="black"/>
                </a:solidFill>
                <a:cs typeface="Arial"/>
              </a:rPr>
              <a:t> </a:t>
            </a:r>
            <a:r>
              <a:rPr lang="en-US" sz="2400" kern="0" dirty="0">
                <a:solidFill>
                  <a:prstClr val="black"/>
                </a:solidFill>
                <a:cs typeface="Arial"/>
              </a:rPr>
              <a:t>is a mild</a:t>
            </a:r>
            <a:r>
              <a:rPr lang="en-US" sz="2400" kern="0" spc="-15" dirty="0">
                <a:solidFill>
                  <a:prstClr val="black"/>
                </a:solidFill>
                <a:cs typeface="Arial"/>
              </a:rPr>
              <a:t> </a:t>
            </a:r>
            <a:r>
              <a:rPr lang="en-US" sz="2400" kern="0" dirty="0" smtClean="0">
                <a:solidFill>
                  <a:prstClr val="black"/>
                </a:solidFill>
                <a:cs typeface="Arial"/>
              </a:rPr>
              <a:t>s</a:t>
            </a:r>
            <a:r>
              <a:rPr lang="en-US" sz="2400" kern="0" spc="5" dirty="0" smtClean="0">
                <a:solidFill>
                  <a:prstClr val="black"/>
                </a:solidFill>
                <a:cs typeface="Arial"/>
              </a:rPr>
              <a:t>t</a:t>
            </a:r>
            <a:r>
              <a:rPr lang="en-US" sz="2400" kern="0" dirty="0" smtClean="0">
                <a:solidFill>
                  <a:prstClr val="black"/>
                </a:solidFill>
                <a:cs typeface="Arial"/>
              </a:rPr>
              <a:t>omachache,</a:t>
            </a:r>
            <a:r>
              <a:rPr lang="en-US" sz="2400" kern="0" spc="-10" dirty="0" smtClean="0">
                <a:solidFill>
                  <a:prstClr val="black"/>
                </a:solidFill>
                <a:cs typeface="Arial"/>
              </a:rPr>
              <a:t> </a:t>
            </a:r>
            <a:r>
              <a:rPr lang="en-US" sz="2400" kern="0" dirty="0" smtClean="0">
                <a:solidFill>
                  <a:prstClr val="black"/>
                </a:solidFill>
                <a:cs typeface="Arial"/>
              </a:rPr>
              <a:t>sharp</a:t>
            </a:r>
            <a:r>
              <a:rPr lang="en-US" sz="2400" kern="0" spc="-20" dirty="0" smtClean="0">
                <a:solidFill>
                  <a:prstClr val="black"/>
                </a:solidFill>
                <a:cs typeface="Arial"/>
              </a:rPr>
              <a:t> </a:t>
            </a:r>
            <a:r>
              <a:rPr lang="en-US" sz="2400" kern="0" dirty="0" smtClean="0">
                <a:solidFill>
                  <a:prstClr val="black"/>
                </a:solidFill>
                <a:cs typeface="Arial"/>
              </a:rPr>
              <a:t>p</a:t>
            </a:r>
            <a:r>
              <a:rPr lang="en-US" sz="2400" kern="0" spc="-10" dirty="0" smtClean="0">
                <a:solidFill>
                  <a:prstClr val="black"/>
                </a:solidFill>
                <a:cs typeface="Arial"/>
              </a:rPr>
              <a:t>a</a:t>
            </a:r>
            <a:r>
              <a:rPr lang="en-US" sz="2400" kern="0" dirty="0" smtClean="0">
                <a:solidFill>
                  <a:prstClr val="black"/>
                </a:solidFill>
                <a:cs typeface="Arial"/>
              </a:rPr>
              <a:t>in, or</a:t>
            </a:r>
            <a:r>
              <a:rPr lang="en-US" sz="2400" kern="0" spc="-10" dirty="0" smtClean="0">
                <a:solidFill>
                  <a:prstClr val="black"/>
                </a:solidFill>
                <a:cs typeface="Arial"/>
              </a:rPr>
              <a:t> </a:t>
            </a:r>
            <a:r>
              <a:rPr lang="en-US" sz="2400" kern="0" spc="5" dirty="0" smtClean="0">
                <a:solidFill>
                  <a:prstClr val="black"/>
                </a:solidFill>
                <a:cs typeface="Arial"/>
              </a:rPr>
              <a:t>s</a:t>
            </a:r>
            <a:r>
              <a:rPr lang="en-US" sz="2400" kern="0" dirty="0" smtClean="0">
                <a:solidFill>
                  <a:prstClr val="black"/>
                </a:solidFill>
                <a:cs typeface="Arial"/>
              </a:rPr>
              <a:t>tomach </a:t>
            </a:r>
            <a:r>
              <a:rPr lang="en-US" sz="2400" kern="0" dirty="0">
                <a:solidFill>
                  <a:prstClr val="black"/>
                </a:solidFill>
                <a:cs typeface="Arial"/>
              </a:rPr>
              <a:t>cramps,</a:t>
            </a:r>
            <a:r>
              <a:rPr lang="en-US" sz="2400" kern="0" spc="-5" dirty="0">
                <a:solidFill>
                  <a:prstClr val="black"/>
                </a:solidFill>
                <a:cs typeface="Arial"/>
              </a:rPr>
              <a:t> </a:t>
            </a:r>
            <a:r>
              <a:rPr lang="en-US" sz="2400" kern="0" dirty="0">
                <a:solidFill>
                  <a:prstClr val="black"/>
                </a:solidFill>
                <a:cs typeface="Arial"/>
              </a:rPr>
              <a:t>a</a:t>
            </a:r>
            <a:r>
              <a:rPr lang="en-US" sz="2400" kern="0" spc="-10" dirty="0">
                <a:solidFill>
                  <a:prstClr val="black"/>
                </a:solidFill>
                <a:cs typeface="Arial"/>
              </a:rPr>
              <a:t>b</a:t>
            </a:r>
            <a:r>
              <a:rPr lang="en-US" sz="2400" kern="0" dirty="0">
                <a:solidFill>
                  <a:prstClr val="black"/>
                </a:solidFill>
                <a:cs typeface="Arial"/>
              </a:rPr>
              <a:t>d</a:t>
            </a:r>
            <a:r>
              <a:rPr lang="en-US" sz="2400" kern="0" spc="-10" dirty="0">
                <a:solidFill>
                  <a:prstClr val="black"/>
                </a:solidFill>
                <a:cs typeface="Arial"/>
              </a:rPr>
              <a:t>o</a:t>
            </a:r>
            <a:r>
              <a:rPr lang="en-US" sz="2400" kern="0" dirty="0">
                <a:solidFill>
                  <a:prstClr val="black"/>
                </a:solidFill>
                <a:cs typeface="Arial"/>
              </a:rPr>
              <a:t>minal</a:t>
            </a:r>
            <a:r>
              <a:rPr lang="en-US" sz="2400" kern="0" spc="-25" dirty="0">
                <a:solidFill>
                  <a:prstClr val="black"/>
                </a:solidFill>
                <a:cs typeface="Arial"/>
              </a:rPr>
              <a:t> </a:t>
            </a:r>
            <a:r>
              <a:rPr lang="en-US" sz="2400" kern="0" dirty="0">
                <a:solidFill>
                  <a:prstClr val="black"/>
                </a:solidFill>
                <a:cs typeface="Arial"/>
              </a:rPr>
              <a:t>p</a:t>
            </a:r>
            <a:r>
              <a:rPr lang="en-US" sz="2400" kern="0" spc="-10" dirty="0">
                <a:solidFill>
                  <a:prstClr val="black"/>
                </a:solidFill>
                <a:cs typeface="Arial"/>
              </a:rPr>
              <a:t>a</a:t>
            </a:r>
            <a:r>
              <a:rPr lang="en-US" sz="2400" kern="0" dirty="0">
                <a:solidFill>
                  <a:prstClr val="black"/>
                </a:solidFill>
                <a:cs typeface="Arial"/>
              </a:rPr>
              <a:t>in</a:t>
            </a:r>
            <a:r>
              <a:rPr lang="en-US" sz="2400" kern="0" spc="-15" dirty="0">
                <a:solidFill>
                  <a:prstClr val="black"/>
                </a:solidFill>
                <a:cs typeface="Arial"/>
              </a:rPr>
              <a:t> </a:t>
            </a:r>
            <a:r>
              <a:rPr lang="en-US" sz="2400" kern="0" dirty="0" smtClean="0">
                <a:solidFill>
                  <a:prstClr val="black"/>
                </a:solidFill>
                <a:cs typeface="Arial"/>
              </a:rPr>
              <a:t>h</a:t>
            </a:r>
            <a:r>
              <a:rPr lang="en-US" sz="2400" kern="0" spc="-10" dirty="0" smtClean="0">
                <a:solidFill>
                  <a:prstClr val="black"/>
                </a:solidFill>
                <a:cs typeface="Arial"/>
              </a:rPr>
              <a:t>a</a:t>
            </a:r>
            <a:r>
              <a:rPr lang="en-US" sz="2400" kern="0" dirty="0" smtClean="0">
                <a:solidFill>
                  <a:prstClr val="black"/>
                </a:solidFill>
                <a:cs typeface="Arial"/>
              </a:rPr>
              <a:t>s n</a:t>
            </a:r>
            <a:r>
              <a:rPr lang="en-US" sz="2400" kern="0" spc="-10" dirty="0" smtClean="0">
                <a:solidFill>
                  <a:prstClr val="black"/>
                </a:solidFill>
                <a:cs typeface="Arial"/>
              </a:rPr>
              <a:t>u</a:t>
            </a:r>
            <a:r>
              <a:rPr lang="en-US" sz="2400" kern="0" dirty="0" smtClean="0">
                <a:solidFill>
                  <a:prstClr val="black"/>
                </a:solidFill>
                <a:cs typeface="Arial"/>
              </a:rPr>
              <a:t>mer</a:t>
            </a:r>
            <a:r>
              <a:rPr lang="en-US" sz="2400" kern="0" spc="-10" dirty="0" smtClean="0">
                <a:solidFill>
                  <a:prstClr val="black"/>
                </a:solidFill>
                <a:cs typeface="Arial"/>
              </a:rPr>
              <a:t>o</a:t>
            </a:r>
            <a:r>
              <a:rPr lang="en-US" sz="2400" kern="0" dirty="0" smtClean="0">
                <a:solidFill>
                  <a:prstClr val="black"/>
                </a:solidFill>
                <a:cs typeface="Arial"/>
              </a:rPr>
              <a:t>us possible </a:t>
            </a:r>
            <a:r>
              <a:rPr lang="en-US" sz="2400" kern="0" dirty="0">
                <a:solidFill>
                  <a:prstClr val="black"/>
                </a:solidFill>
                <a:cs typeface="Arial"/>
              </a:rPr>
              <a:t>ca</a:t>
            </a:r>
            <a:r>
              <a:rPr lang="en-US" sz="2400" kern="0" spc="-10" dirty="0">
                <a:solidFill>
                  <a:prstClr val="black"/>
                </a:solidFill>
                <a:cs typeface="Arial"/>
              </a:rPr>
              <a:t>u</a:t>
            </a:r>
            <a:r>
              <a:rPr lang="en-US" sz="2400" kern="0" dirty="0">
                <a:solidFill>
                  <a:prstClr val="black"/>
                </a:solidFill>
                <a:cs typeface="Arial"/>
              </a:rPr>
              <a:t>se</a:t>
            </a:r>
            <a:r>
              <a:rPr lang="en-US" sz="2400" kern="0" spc="5" dirty="0">
                <a:solidFill>
                  <a:prstClr val="black"/>
                </a:solidFill>
                <a:cs typeface="Arial"/>
              </a:rPr>
              <a:t>s</a:t>
            </a:r>
            <a:r>
              <a:rPr lang="en-US" sz="2400" kern="0" dirty="0">
                <a:solidFill>
                  <a:prstClr val="black"/>
                </a:solidFill>
                <a:cs typeface="Arial"/>
              </a:rPr>
              <a:t>.</a:t>
            </a:r>
          </a:p>
          <a:p>
            <a:pPr marL="12700" marR="5080" lvl="0" indent="0" defTabSz="914400">
              <a:lnSpc>
                <a:spcPct val="80000"/>
              </a:lnSpc>
              <a:spcBef>
                <a:spcPts val="0"/>
              </a:spcBef>
              <a:buClrTx/>
              <a:buNone/>
            </a:pPr>
            <a:endParaRPr lang="en-US" sz="2400" kern="0" dirty="0">
              <a:solidFill>
                <a:prstClr val="black"/>
              </a:solidFill>
              <a:cs typeface="Arial"/>
            </a:endParaRPr>
          </a:p>
          <a:p>
            <a:pPr marL="12700" marR="5080" lvl="0" indent="0" algn="ctr" defTabSz="914400">
              <a:lnSpc>
                <a:spcPct val="80000"/>
              </a:lnSpc>
              <a:spcBef>
                <a:spcPts val="0"/>
              </a:spcBef>
              <a:buClrTx/>
              <a:buNone/>
            </a:pPr>
            <a:r>
              <a:rPr lang="en-US" sz="2400" b="1" kern="0" dirty="0">
                <a:solidFill>
                  <a:prstClr val="black"/>
                </a:solidFill>
                <a:cs typeface="Arial"/>
              </a:rPr>
              <a:t>Some are serious – some are not.</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5188" y="4033838"/>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91709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4325" y="561975"/>
            <a:ext cx="7315200" cy="666750"/>
          </a:xfrm>
        </p:spPr>
        <p:txBody>
          <a:bodyPr/>
          <a:lstStyle/>
          <a:p>
            <a:r>
              <a:rPr lang="en-US" sz="3600" dirty="0"/>
              <a:t>How to tell???</a:t>
            </a:r>
          </a:p>
        </p:txBody>
      </p:sp>
      <p:sp>
        <p:nvSpPr>
          <p:cNvPr id="2" name="Content Placeholder 1"/>
          <p:cNvSpPr>
            <a:spLocks noGrp="1"/>
          </p:cNvSpPr>
          <p:nvPr>
            <p:ph idx="1"/>
          </p:nvPr>
        </p:nvSpPr>
        <p:spPr>
          <a:xfrm>
            <a:off x="504825" y="1656443"/>
            <a:ext cx="7772400" cy="4125232"/>
          </a:xfrm>
        </p:spPr>
        <p:txBody>
          <a:bodyPr/>
          <a:lstStyle/>
          <a:p>
            <a:pPr marL="0" lvl="0" indent="0" defTabSz="914400">
              <a:spcBef>
                <a:spcPts val="0"/>
              </a:spcBef>
              <a:buClrTx/>
              <a:buNone/>
            </a:pPr>
            <a:r>
              <a:rPr lang="en-US" sz="2400" kern="0" dirty="0" smtClean="0">
                <a:solidFill>
                  <a:prstClr val="black"/>
                </a:solidFill>
                <a:cs typeface="Arial"/>
              </a:rPr>
              <a:t>With </a:t>
            </a:r>
            <a:r>
              <a:rPr lang="en-US" sz="2400" kern="0" dirty="0">
                <a:solidFill>
                  <a:prstClr val="black"/>
                </a:solidFill>
                <a:cs typeface="Arial"/>
              </a:rPr>
              <a:t>so many causes of </a:t>
            </a:r>
            <a:r>
              <a:rPr lang="en-US" sz="2400" kern="0" dirty="0" smtClean="0">
                <a:solidFill>
                  <a:prstClr val="black"/>
                </a:solidFill>
                <a:cs typeface="Arial"/>
              </a:rPr>
              <a:t>abdominal pain</a:t>
            </a:r>
            <a:r>
              <a:rPr lang="en-US" sz="2400" kern="0" dirty="0">
                <a:solidFill>
                  <a:prstClr val="black"/>
                </a:solidFill>
                <a:cs typeface="Arial"/>
              </a:rPr>
              <a:t>, how can you find out the </a:t>
            </a:r>
            <a:r>
              <a:rPr lang="en-US" sz="2400" kern="0" dirty="0" smtClean="0">
                <a:solidFill>
                  <a:prstClr val="black"/>
                </a:solidFill>
                <a:cs typeface="Arial"/>
              </a:rPr>
              <a:t>cause</a:t>
            </a:r>
            <a:r>
              <a:rPr lang="en-US" sz="2400" kern="0" dirty="0">
                <a:solidFill>
                  <a:prstClr val="black"/>
                </a:solidFill>
                <a:cs typeface="Arial"/>
              </a:rPr>
              <a:t>?</a:t>
            </a:r>
          </a:p>
          <a:p>
            <a:pPr marL="0" lvl="0" indent="0" defTabSz="914400">
              <a:spcBef>
                <a:spcPts val="0"/>
              </a:spcBef>
              <a:buClrTx/>
              <a:buNone/>
            </a:pPr>
            <a:endParaRPr lang="en-US" sz="2400" kern="0" dirty="0">
              <a:solidFill>
                <a:prstClr val="black"/>
              </a:solidFill>
              <a:cs typeface="Arial"/>
            </a:endParaRPr>
          </a:p>
          <a:p>
            <a:pPr marL="0" lvl="0" indent="0" defTabSz="914400">
              <a:spcBef>
                <a:spcPts val="0"/>
              </a:spcBef>
              <a:buClrTx/>
              <a:buNone/>
            </a:pPr>
            <a:r>
              <a:rPr lang="en-US" sz="2400" kern="0" dirty="0">
                <a:solidFill>
                  <a:srgbClr val="FF0000"/>
                </a:solidFill>
                <a:cs typeface="Arial"/>
              </a:rPr>
              <a:t>              Go back to “who, what, where,</a:t>
            </a:r>
          </a:p>
          <a:p>
            <a:pPr marL="0" lvl="0" indent="0" defTabSz="914400">
              <a:spcBef>
                <a:spcPts val="0"/>
              </a:spcBef>
              <a:buClrTx/>
              <a:buNone/>
            </a:pPr>
            <a:r>
              <a:rPr lang="en-US" sz="2400" kern="0" dirty="0">
                <a:solidFill>
                  <a:srgbClr val="FF0000"/>
                </a:solidFill>
                <a:cs typeface="Arial"/>
              </a:rPr>
              <a:t>                       when, why, how”</a:t>
            </a:r>
          </a:p>
          <a:p>
            <a:pPr marL="0" lvl="0" indent="0" defTabSz="914400">
              <a:spcBef>
                <a:spcPts val="0"/>
              </a:spcBef>
              <a:buClrTx/>
              <a:buNone/>
            </a:pPr>
            <a:endParaRPr lang="en-US" sz="2400" kern="0" dirty="0">
              <a:solidFill>
                <a:srgbClr val="FF0000"/>
              </a:solidFill>
              <a:cs typeface="Arial"/>
            </a:endParaRPr>
          </a:p>
          <a:p>
            <a:pPr marL="0" lvl="0" indent="0" defTabSz="914400">
              <a:spcBef>
                <a:spcPts val="0"/>
              </a:spcBef>
              <a:buClrTx/>
              <a:buNone/>
            </a:pPr>
            <a:endParaRPr lang="en-US" sz="2400" kern="0" dirty="0">
              <a:solidFill>
                <a:prstClr val="black"/>
              </a:solidFill>
              <a:cs typeface="Arial"/>
            </a:endParaRPr>
          </a:p>
          <a:p>
            <a:pPr marL="0" lvl="0" indent="0" defTabSz="914400">
              <a:spcBef>
                <a:spcPts val="0"/>
              </a:spcBef>
              <a:buClrTx/>
              <a:buNone/>
            </a:pPr>
            <a:endParaRPr lang="en-US" sz="2400" kern="0" dirty="0" smtClean="0">
              <a:solidFill>
                <a:prstClr val="black"/>
              </a:solidFill>
              <a:cs typeface="Arial"/>
            </a:endParaRPr>
          </a:p>
          <a:p>
            <a:pPr marL="0" lvl="0" indent="0" defTabSz="914400">
              <a:spcBef>
                <a:spcPts val="0"/>
              </a:spcBef>
              <a:buClrTx/>
              <a:buNone/>
            </a:pPr>
            <a:r>
              <a:rPr lang="en-US" sz="2400" kern="0" dirty="0" smtClean="0">
                <a:solidFill>
                  <a:prstClr val="black"/>
                </a:solidFill>
                <a:cs typeface="Arial"/>
              </a:rPr>
              <a:t>Ask </a:t>
            </a:r>
            <a:r>
              <a:rPr lang="en-US" sz="2400" kern="0" dirty="0">
                <a:solidFill>
                  <a:prstClr val="black"/>
                </a:solidFill>
                <a:cs typeface="Arial"/>
              </a:rPr>
              <a:t>team members, the person you support and others. Gather all the information you can and provide it to the nurse. </a:t>
            </a:r>
            <a:endParaRPr lang="en-US" sz="2400"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2663" y="2071688"/>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48649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542925"/>
            <a:ext cx="7315200" cy="1143000"/>
          </a:xfrm>
        </p:spPr>
        <p:txBody>
          <a:bodyPr/>
          <a:lstStyle/>
          <a:p>
            <a:r>
              <a:rPr lang="en-US" sz="3600" dirty="0"/>
              <a:t>Some questions the DSP might ask a person complaining of belly pain:</a:t>
            </a:r>
          </a:p>
        </p:txBody>
      </p:sp>
      <p:sp>
        <p:nvSpPr>
          <p:cNvPr id="2" name="Content Placeholder 1"/>
          <p:cNvSpPr>
            <a:spLocks noGrp="1"/>
          </p:cNvSpPr>
          <p:nvPr>
            <p:ph idx="1"/>
          </p:nvPr>
        </p:nvSpPr>
        <p:spPr>
          <a:xfrm>
            <a:off x="323850" y="1808842"/>
            <a:ext cx="7772400" cy="4763407"/>
          </a:xfrm>
        </p:spPr>
        <p:txBody>
          <a:bodyPr/>
          <a:lstStyle/>
          <a:p>
            <a:pPr marL="0" lvl="0" indent="0" defTabSz="914400">
              <a:spcBef>
                <a:spcPts val="0"/>
              </a:spcBef>
              <a:buClrTx/>
              <a:buNone/>
            </a:pPr>
            <a:r>
              <a:rPr lang="en-US" sz="2400" kern="0" dirty="0">
                <a:solidFill>
                  <a:prstClr val="black"/>
                </a:solidFill>
                <a:cs typeface="Arial"/>
              </a:rPr>
              <a:t>When was the person’s last bowel movement?</a:t>
            </a:r>
          </a:p>
          <a:p>
            <a:pPr marL="0" lvl="0" indent="0" defTabSz="914400">
              <a:spcBef>
                <a:spcPts val="0"/>
              </a:spcBef>
              <a:buClrTx/>
              <a:buNone/>
            </a:pPr>
            <a:r>
              <a:rPr lang="en-US" sz="2400" kern="0" dirty="0">
                <a:solidFill>
                  <a:prstClr val="black"/>
                </a:solidFill>
                <a:cs typeface="Arial"/>
              </a:rPr>
              <a:t>  (i.e., </a:t>
            </a:r>
            <a:r>
              <a:rPr lang="en-US" sz="2400" kern="0" dirty="0" smtClean="0">
                <a:solidFill>
                  <a:prstClr val="black"/>
                </a:solidFill>
                <a:cs typeface="Arial"/>
              </a:rPr>
              <a:t>is the person constipated</a:t>
            </a:r>
            <a:r>
              <a:rPr lang="en-US" sz="2400" kern="0" dirty="0">
                <a:solidFill>
                  <a:prstClr val="black"/>
                </a:solidFill>
                <a:cs typeface="Arial"/>
              </a:rPr>
              <a:t>?</a:t>
            </a:r>
            <a:r>
              <a:rPr lang="en-US" sz="2400" kern="0" dirty="0" smtClean="0">
                <a:solidFill>
                  <a:prstClr val="black"/>
                </a:solidFill>
                <a:cs typeface="Arial"/>
              </a:rPr>
              <a:t>)</a:t>
            </a:r>
            <a:endParaRPr lang="en-US" sz="2400" kern="0" dirty="0">
              <a:solidFill>
                <a:prstClr val="black"/>
              </a:solidFill>
              <a:cs typeface="Arial"/>
            </a:endParaRPr>
          </a:p>
          <a:p>
            <a:pPr marL="0" lvl="0" indent="0" defTabSz="914400">
              <a:spcBef>
                <a:spcPts val="0"/>
              </a:spcBef>
              <a:buClrTx/>
              <a:buNone/>
            </a:pPr>
            <a:endParaRPr lang="en-US" sz="2400" kern="0" dirty="0" smtClean="0">
              <a:solidFill>
                <a:prstClr val="black"/>
              </a:solidFill>
              <a:cs typeface="Arial"/>
            </a:endParaRPr>
          </a:p>
          <a:p>
            <a:pPr marL="0" lvl="0" indent="0" defTabSz="914400">
              <a:spcBef>
                <a:spcPts val="0"/>
              </a:spcBef>
              <a:buClrTx/>
              <a:buNone/>
            </a:pPr>
            <a:r>
              <a:rPr lang="en-US" sz="2400" kern="0" dirty="0" smtClean="0">
                <a:solidFill>
                  <a:prstClr val="black"/>
                </a:solidFill>
                <a:cs typeface="Arial"/>
              </a:rPr>
              <a:t>When </a:t>
            </a:r>
            <a:r>
              <a:rPr lang="en-US" sz="2400" kern="0" dirty="0">
                <a:solidFill>
                  <a:prstClr val="black"/>
                </a:solidFill>
                <a:cs typeface="Arial"/>
              </a:rPr>
              <a:t>did this pain start? (i.e., is it menstrual cramps? </a:t>
            </a:r>
          </a:p>
          <a:p>
            <a:pPr marL="0" lvl="0" indent="0" defTabSz="914400">
              <a:spcBef>
                <a:spcPts val="0"/>
              </a:spcBef>
              <a:buClrTx/>
              <a:buNone/>
            </a:pPr>
            <a:r>
              <a:rPr lang="en-US" sz="2400" kern="0" dirty="0">
                <a:solidFill>
                  <a:prstClr val="black"/>
                </a:solidFill>
                <a:cs typeface="Arial"/>
              </a:rPr>
              <a:t>  (Is </a:t>
            </a:r>
            <a:r>
              <a:rPr lang="en-US" sz="2400" kern="0" dirty="0" smtClean="0">
                <a:solidFill>
                  <a:prstClr val="black"/>
                </a:solidFill>
                <a:cs typeface="Arial"/>
              </a:rPr>
              <a:t>the </a:t>
            </a:r>
            <a:r>
              <a:rPr lang="en-US" sz="2400" kern="0" dirty="0">
                <a:solidFill>
                  <a:prstClr val="black"/>
                </a:solidFill>
                <a:cs typeface="Arial"/>
              </a:rPr>
              <a:t>flu </a:t>
            </a:r>
            <a:r>
              <a:rPr lang="en-US" sz="2400" kern="0" dirty="0" smtClean="0">
                <a:solidFill>
                  <a:prstClr val="black"/>
                </a:solidFill>
                <a:cs typeface="Arial"/>
              </a:rPr>
              <a:t>going </a:t>
            </a:r>
            <a:r>
              <a:rPr lang="en-US" sz="2400" kern="0" dirty="0">
                <a:solidFill>
                  <a:prstClr val="black"/>
                </a:solidFill>
                <a:cs typeface="Arial"/>
              </a:rPr>
              <a:t>around?)</a:t>
            </a:r>
          </a:p>
          <a:p>
            <a:pPr marL="0" lvl="0" indent="0" defTabSz="914400">
              <a:spcBef>
                <a:spcPts val="0"/>
              </a:spcBef>
              <a:buClrTx/>
              <a:buNone/>
            </a:pPr>
            <a:endParaRPr lang="en-US" sz="2400" kern="0" dirty="0" smtClean="0">
              <a:solidFill>
                <a:prstClr val="black"/>
              </a:solidFill>
              <a:cs typeface="Arial"/>
            </a:endParaRPr>
          </a:p>
          <a:p>
            <a:pPr marL="0" lvl="0" indent="0" defTabSz="914400">
              <a:spcBef>
                <a:spcPts val="0"/>
              </a:spcBef>
              <a:buClrTx/>
              <a:buNone/>
            </a:pPr>
            <a:r>
              <a:rPr lang="en-US" sz="2400" kern="0" dirty="0" smtClean="0">
                <a:solidFill>
                  <a:prstClr val="black"/>
                </a:solidFill>
                <a:cs typeface="Arial"/>
              </a:rPr>
              <a:t>Has </a:t>
            </a:r>
            <a:r>
              <a:rPr lang="en-US" sz="2400" kern="0" dirty="0">
                <a:solidFill>
                  <a:prstClr val="black"/>
                </a:solidFill>
                <a:cs typeface="Arial"/>
              </a:rPr>
              <a:t>the person eaten anything unusual?</a:t>
            </a:r>
          </a:p>
          <a:p>
            <a:pPr marL="0" lvl="0" indent="0" defTabSz="914400">
              <a:spcBef>
                <a:spcPts val="0"/>
              </a:spcBef>
              <a:buClrTx/>
              <a:buNone/>
            </a:pPr>
            <a:endParaRPr lang="en-US" sz="2400" kern="0" dirty="0">
              <a:solidFill>
                <a:prstClr val="black"/>
              </a:solidFill>
              <a:cs typeface="Arial"/>
            </a:endParaRPr>
          </a:p>
          <a:p>
            <a:pPr marL="0" lvl="0" indent="0" defTabSz="914400">
              <a:spcBef>
                <a:spcPts val="0"/>
              </a:spcBef>
              <a:buClrTx/>
              <a:buNone/>
            </a:pPr>
            <a:r>
              <a:rPr lang="en-US" sz="2400" kern="0" dirty="0">
                <a:solidFill>
                  <a:prstClr val="black"/>
                </a:solidFill>
                <a:cs typeface="Arial"/>
              </a:rPr>
              <a:t>Is urine cloudy, dark, smelly?</a:t>
            </a:r>
          </a:p>
          <a:p>
            <a:pPr marL="0" lvl="0" indent="0" defTabSz="914400">
              <a:spcBef>
                <a:spcPts val="0"/>
              </a:spcBef>
              <a:buClrTx/>
              <a:buNone/>
            </a:pPr>
            <a:endParaRPr lang="en-US" sz="2400" kern="0" dirty="0">
              <a:solidFill>
                <a:prstClr val="black"/>
              </a:solidFill>
              <a:cs typeface="Arial"/>
            </a:endParaRPr>
          </a:p>
          <a:p>
            <a:pPr marL="0" lvl="0" indent="0" defTabSz="914400">
              <a:spcBef>
                <a:spcPts val="0"/>
              </a:spcBef>
              <a:buClrTx/>
              <a:buNone/>
            </a:pPr>
            <a:r>
              <a:rPr lang="en-US" sz="2400" b="1" kern="0" dirty="0">
                <a:solidFill>
                  <a:prstClr val="black"/>
                </a:solidFill>
                <a:cs typeface="Arial"/>
              </a:rPr>
              <a:t>Report the information to the nurse</a:t>
            </a:r>
            <a:r>
              <a:rPr lang="en-US" sz="2400" kern="0" dirty="0">
                <a:solidFill>
                  <a:prstClr val="black"/>
                </a:solidFill>
                <a:cs typeface="Arial"/>
              </a:rPr>
              <a:t>. </a:t>
            </a:r>
          </a:p>
          <a:p>
            <a:pPr marL="0" lvl="0" indent="0" defTabSz="914400">
              <a:spcBef>
                <a:spcPts val="0"/>
              </a:spcBef>
              <a:buClrTx/>
              <a:buNone/>
            </a:pPr>
            <a:r>
              <a:rPr lang="en-US" sz="2400" kern="0" dirty="0">
                <a:solidFill>
                  <a:srgbClr val="FF0000"/>
                </a:solidFill>
                <a:cs typeface="Arial"/>
              </a:rPr>
              <a:t>Remember, YOU have the most direct contact with the person. Your accurate information is vital for the nurse.</a:t>
            </a:r>
            <a:endParaRPr lang="en-US" sz="3000" kern="0" dirty="0">
              <a:solidFill>
                <a:srgbClr val="FF0000"/>
              </a:solidFill>
              <a:cs typeface="Arial"/>
            </a:endParaRPr>
          </a:p>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4150" y="3529013"/>
            <a:ext cx="2019300"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45915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925" y="466725"/>
            <a:ext cx="7315200" cy="590550"/>
          </a:xfrm>
        </p:spPr>
        <p:txBody>
          <a:bodyPr/>
          <a:lstStyle/>
          <a:p>
            <a:r>
              <a:rPr lang="en-US" sz="3600" dirty="0"/>
              <a:t>Dysphagia and Aspiration</a:t>
            </a:r>
          </a:p>
        </p:txBody>
      </p:sp>
      <p:sp>
        <p:nvSpPr>
          <p:cNvPr id="4" name="Text Placeholder 3"/>
          <p:cNvSpPr>
            <a:spLocks noGrp="1"/>
          </p:cNvSpPr>
          <p:nvPr>
            <p:ph type="body" sz="half" idx="2"/>
          </p:nvPr>
        </p:nvSpPr>
        <p:spPr>
          <a:xfrm>
            <a:off x="295275" y="1285874"/>
            <a:ext cx="7315200" cy="4010025"/>
          </a:xfrm>
        </p:spPr>
        <p:txBody>
          <a:bodyPr/>
          <a:lstStyle/>
          <a:p>
            <a:pPr marL="355600" marR="5080" indent="-342900">
              <a:spcAft>
                <a:spcPts val="600"/>
              </a:spcAft>
              <a:buClr>
                <a:srgbClr val="821C35"/>
              </a:buClr>
              <a:buSzPct val="59615"/>
              <a:buFont typeface="Wingdings" panose="05000000000000000000" pitchFamily="2" charset="2"/>
              <a:buChar char="q"/>
              <a:tabLst>
                <a:tab pos="683895" algn="l"/>
              </a:tabLst>
            </a:pPr>
            <a:r>
              <a:rPr lang="en-US" sz="2400" dirty="0">
                <a:cs typeface="+mn-cs"/>
              </a:rPr>
              <a:t>Dysphagia is the medical term for difficulty in swallowing</a:t>
            </a:r>
          </a:p>
          <a:p>
            <a:pPr marL="355600" marR="5080" indent="-342900">
              <a:spcAft>
                <a:spcPts val="600"/>
              </a:spcAft>
              <a:buClr>
                <a:srgbClr val="821C35"/>
              </a:buClr>
              <a:buSzPct val="59615"/>
              <a:buFont typeface="Wingdings" panose="05000000000000000000" pitchFamily="2" charset="2"/>
              <a:buChar char="q"/>
              <a:tabLst>
                <a:tab pos="683895" algn="l"/>
              </a:tabLst>
            </a:pPr>
            <a:endParaRPr lang="en-US" sz="2400" dirty="0">
              <a:cs typeface="+mn-cs"/>
            </a:endParaRPr>
          </a:p>
          <a:p>
            <a:pPr marL="355600" marR="5080" indent="-342900">
              <a:spcAft>
                <a:spcPts val="600"/>
              </a:spcAft>
              <a:buClr>
                <a:srgbClr val="821C35"/>
              </a:buClr>
              <a:buSzPct val="59615"/>
              <a:buFont typeface="Wingdings" panose="05000000000000000000" pitchFamily="2" charset="2"/>
              <a:buChar char="q"/>
              <a:tabLst>
                <a:tab pos="683895" algn="l"/>
              </a:tabLst>
            </a:pPr>
            <a:r>
              <a:rPr lang="en-US" sz="2400" dirty="0">
                <a:cs typeface="+mn-cs"/>
              </a:rPr>
              <a:t>Aspiration is the entry of secretions or foreign </a:t>
            </a:r>
            <a:r>
              <a:rPr lang="en-US" sz="2400" dirty="0" smtClean="0">
                <a:cs typeface="+mn-cs"/>
              </a:rPr>
              <a:t>material </a:t>
            </a:r>
            <a:r>
              <a:rPr lang="en-US" sz="2400" dirty="0">
                <a:cs typeface="+mn-cs"/>
              </a:rPr>
              <a:t>(e.g. food/fluid) into the trachea and lungs</a:t>
            </a:r>
          </a:p>
          <a:p>
            <a:pPr marL="12700" marR="5080" lvl="0" defTabSz="914400">
              <a:lnSpc>
                <a:spcPct val="100000"/>
              </a:lnSpc>
              <a:spcBef>
                <a:spcPts val="0"/>
              </a:spcBef>
            </a:pPr>
            <a:endParaRPr lang="en-US" sz="2400" dirty="0">
              <a:solidFill>
                <a:prstClr val="black"/>
              </a:solidFill>
              <a:cs typeface="Arial"/>
            </a:endParaRPr>
          </a:p>
          <a:p>
            <a:pPr marL="469900" lvl="0" defTabSz="914400">
              <a:lnSpc>
                <a:spcPct val="100000"/>
              </a:lnSpc>
              <a:spcBef>
                <a:spcPts val="640"/>
              </a:spcBef>
              <a:buClr>
                <a:srgbClr val="3A812E"/>
              </a:buClr>
              <a:buSzPct val="59615"/>
              <a:tabLst>
                <a:tab pos="756920" algn="l"/>
              </a:tabLst>
            </a:pPr>
            <a:r>
              <a:rPr lang="en-US" sz="2400" dirty="0">
                <a:solidFill>
                  <a:prstClr val="black"/>
                </a:solidFill>
                <a:cs typeface="Arial"/>
              </a:rPr>
              <a:t>Persons with some developmental disabilities (e.g. cerebral palsy) or the elderly may be at risk for developing </a:t>
            </a:r>
            <a:r>
              <a:rPr lang="en-US" sz="2400" dirty="0" smtClean="0">
                <a:solidFill>
                  <a:prstClr val="black"/>
                </a:solidFill>
                <a:cs typeface="Arial"/>
              </a:rPr>
              <a:t>dysphagia</a:t>
            </a:r>
            <a:r>
              <a:rPr lang="en-US" sz="2400" dirty="0">
                <a:solidFill>
                  <a:prstClr val="black"/>
                </a:solidFill>
                <a:cs typeface="Arial"/>
              </a:rPr>
              <a:t>, which may lead to aspiration.</a:t>
            </a:r>
          </a:p>
          <a:p>
            <a:pPr marL="469900" lvl="0" defTabSz="914400">
              <a:lnSpc>
                <a:spcPct val="100000"/>
              </a:lnSpc>
              <a:spcBef>
                <a:spcPts val="640"/>
              </a:spcBef>
              <a:buClr>
                <a:srgbClr val="3A812E"/>
              </a:buClr>
              <a:buSzPct val="59615"/>
              <a:tabLst>
                <a:tab pos="756920" algn="l"/>
              </a:tabLst>
            </a:pPr>
            <a:endParaRPr lang="en-US" sz="2000" dirty="0">
              <a:solidFill>
                <a:prstClr val="black"/>
              </a:solidFill>
              <a:latin typeface="Arial"/>
              <a:cs typeface="Arial"/>
            </a:endParaRPr>
          </a:p>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2275" y="4484688"/>
            <a:ext cx="1562099" cy="1867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7994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714875" y="2781963"/>
            <a:ext cx="3371850" cy="3389574"/>
          </a:xfrm>
        </p:spPr>
        <p:txBody>
          <a:bodyPr/>
          <a:lstStyle/>
          <a:p>
            <a:pPr marL="0" lvl="0" indent="0" defTabSz="914400">
              <a:spcBef>
                <a:spcPts val="0"/>
              </a:spcBef>
              <a:buClrTx/>
              <a:buNone/>
            </a:pPr>
            <a:r>
              <a:rPr lang="en-US" sz="2800" b="1" u="sng" kern="0" dirty="0">
                <a:solidFill>
                  <a:srgbClr val="FF0000"/>
                </a:solidFill>
                <a:latin typeface="Arial"/>
                <a:cs typeface="Arial"/>
              </a:rPr>
              <a:t>You Are NOT:</a:t>
            </a:r>
          </a:p>
          <a:p>
            <a:pPr marL="0" lvl="0" indent="0" defTabSz="914400">
              <a:spcBef>
                <a:spcPts val="0"/>
              </a:spcBef>
              <a:buClrTx/>
              <a:buNone/>
            </a:pPr>
            <a:endParaRPr lang="en-US" sz="3000" kern="0" dirty="0">
              <a:solidFill>
                <a:prstClr val="black"/>
              </a:solidFill>
              <a:latin typeface="Arial"/>
              <a:cs typeface="Arial"/>
            </a:endParaRPr>
          </a:p>
          <a:p>
            <a:pPr marL="0" lvl="0" indent="0" defTabSz="914400">
              <a:spcBef>
                <a:spcPts val="0"/>
              </a:spcBef>
              <a:buClrTx/>
              <a:buNone/>
            </a:pPr>
            <a:r>
              <a:rPr lang="en-US" sz="2000" kern="0" dirty="0">
                <a:solidFill>
                  <a:prstClr val="black"/>
                </a:solidFill>
                <a:latin typeface="Arial"/>
                <a:cs typeface="Arial"/>
              </a:rPr>
              <a:t>Standing over the person. </a:t>
            </a:r>
          </a:p>
          <a:p>
            <a:pPr marL="0" lvl="0" indent="0" defTabSz="914400">
              <a:spcBef>
                <a:spcPts val="0"/>
              </a:spcBef>
              <a:buClrTx/>
              <a:buNone/>
            </a:pPr>
            <a:endParaRPr lang="en-US" sz="2000" kern="0" dirty="0" smtClean="0">
              <a:solidFill>
                <a:prstClr val="black"/>
              </a:solidFill>
              <a:latin typeface="Arial"/>
              <a:cs typeface="Arial"/>
            </a:endParaRPr>
          </a:p>
          <a:p>
            <a:pPr marL="0" lvl="0" indent="0" defTabSz="914400">
              <a:spcBef>
                <a:spcPts val="0"/>
              </a:spcBef>
              <a:buClrTx/>
              <a:buNone/>
            </a:pPr>
            <a:r>
              <a:rPr lang="en-US" sz="2000" kern="0" dirty="0" smtClean="0">
                <a:solidFill>
                  <a:srgbClr val="0070C0"/>
                </a:solidFill>
                <a:latin typeface="Arial"/>
                <a:cs typeface="Arial"/>
              </a:rPr>
              <a:t>Multitasking </a:t>
            </a:r>
            <a:r>
              <a:rPr lang="en-US" sz="2000" kern="0" dirty="0">
                <a:solidFill>
                  <a:srgbClr val="0070C0"/>
                </a:solidFill>
                <a:latin typeface="Arial"/>
                <a:cs typeface="Arial"/>
              </a:rPr>
              <a:t>– talking with others and doing other things</a:t>
            </a:r>
          </a:p>
          <a:p>
            <a:pPr marL="0" lvl="0" indent="0" defTabSz="914400">
              <a:spcBef>
                <a:spcPts val="0"/>
              </a:spcBef>
              <a:buClrTx/>
              <a:buNone/>
            </a:pPr>
            <a:endParaRPr lang="en-US" sz="2000" kern="0" dirty="0">
              <a:solidFill>
                <a:prstClr val="black"/>
              </a:solidFill>
              <a:latin typeface="Arial"/>
              <a:cs typeface="Arial"/>
            </a:endParaRPr>
          </a:p>
          <a:p>
            <a:pPr marL="0" lvl="0" indent="0" defTabSz="914400">
              <a:spcBef>
                <a:spcPts val="0"/>
              </a:spcBef>
              <a:buClrTx/>
              <a:buNone/>
            </a:pPr>
            <a:r>
              <a:rPr lang="en-US" sz="2000" kern="0" dirty="0">
                <a:solidFill>
                  <a:prstClr val="black"/>
                </a:solidFill>
                <a:latin typeface="Arial"/>
                <a:cs typeface="Arial"/>
              </a:rPr>
              <a:t>“Feeding” the person</a:t>
            </a:r>
          </a:p>
          <a:p>
            <a:pPr marL="0" lvl="0" indent="0" defTabSz="914400">
              <a:spcBef>
                <a:spcPts val="0"/>
              </a:spcBef>
              <a:buClrTx/>
              <a:buNone/>
            </a:pPr>
            <a:endParaRPr lang="en-US" sz="2000" kern="0" dirty="0">
              <a:solidFill>
                <a:prstClr val="black"/>
              </a:solidFill>
              <a:latin typeface="Arial"/>
              <a:cs typeface="Arial"/>
            </a:endParaRPr>
          </a:p>
          <a:p>
            <a:pPr marL="0" lvl="0" indent="0" defTabSz="914400">
              <a:spcBef>
                <a:spcPts val="0"/>
              </a:spcBef>
              <a:buClrTx/>
              <a:buNone/>
            </a:pPr>
            <a:endParaRPr lang="en-US" sz="2000" kern="0" dirty="0">
              <a:solidFill>
                <a:prstClr val="black"/>
              </a:solidFill>
              <a:latin typeface="Arial"/>
              <a:cs typeface="Arial"/>
            </a:endParaRPr>
          </a:p>
          <a:p>
            <a:pPr marL="0" lvl="0" indent="0" defTabSz="914400">
              <a:spcBef>
                <a:spcPts val="0"/>
              </a:spcBef>
              <a:buClrTx/>
              <a:buNone/>
            </a:pPr>
            <a:endParaRPr lang="en-US" sz="2000" kern="0" dirty="0">
              <a:solidFill>
                <a:prstClr val="black"/>
              </a:solidFill>
              <a:latin typeface="Arial"/>
              <a:cs typeface="Arial"/>
            </a:endParaRPr>
          </a:p>
          <a:p>
            <a:pPr marL="0" lvl="0" indent="0" defTabSz="914400">
              <a:spcBef>
                <a:spcPts val="0"/>
              </a:spcBef>
              <a:buClrTx/>
              <a:buNone/>
            </a:pPr>
            <a:endParaRPr lang="en-US" sz="2000" kern="0" dirty="0">
              <a:solidFill>
                <a:prstClr val="black"/>
              </a:solidFill>
              <a:latin typeface="Arial"/>
              <a:cs typeface="Arial"/>
            </a:endParaRPr>
          </a:p>
          <a:p>
            <a:pPr marL="0" lvl="0" indent="0" defTabSz="914400">
              <a:spcBef>
                <a:spcPts val="0"/>
              </a:spcBef>
              <a:buClrTx/>
              <a:buNone/>
            </a:pPr>
            <a:endParaRPr lang="en-US" sz="3000" kern="0" dirty="0">
              <a:solidFill>
                <a:prstClr val="black"/>
              </a:solidFill>
              <a:latin typeface="Arial"/>
              <a:cs typeface="Arial"/>
            </a:endParaRPr>
          </a:p>
          <a:p>
            <a:endParaRPr lang="en-US" dirty="0"/>
          </a:p>
        </p:txBody>
      </p:sp>
      <p:sp>
        <p:nvSpPr>
          <p:cNvPr id="7" name="Text Placeholder 6"/>
          <p:cNvSpPr>
            <a:spLocks noGrp="1"/>
          </p:cNvSpPr>
          <p:nvPr>
            <p:ph type="body" sz="half" idx="2"/>
          </p:nvPr>
        </p:nvSpPr>
        <p:spPr>
          <a:xfrm>
            <a:off x="495299" y="2715288"/>
            <a:ext cx="3990976" cy="3285462"/>
          </a:xfrm>
        </p:spPr>
        <p:txBody>
          <a:bodyPr/>
          <a:lstStyle/>
          <a:p>
            <a:pPr lvl="0" defTabSz="914400">
              <a:spcBef>
                <a:spcPts val="0"/>
              </a:spcBef>
            </a:pPr>
            <a:r>
              <a:rPr lang="en-US" sz="2800" b="1" u="sng" kern="0" dirty="0">
                <a:solidFill>
                  <a:srgbClr val="FF0000"/>
                </a:solidFill>
                <a:latin typeface="Arial"/>
                <a:cs typeface="Arial"/>
              </a:rPr>
              <a:t>You Are:</a:t>
            </a:r>
          </a:p>
          <a:p>
            <a:pPr lvl="0" defTabSz="914400">
              <a:spcBef>
                <a:spcPts val="0"/>
              </a:spcBef>
            </a:pPr>
            <a:endParaRPr lang="en-US" sz="2100" kern="0" dirty="0">
              <a:solidFill>
                <a:prstClr val="black"/>
              </a:solidFill>
              <a:latin typeface="Arial"/>
              <a:cs typeface="Arial"/>
            </a:endParaRPr>
          </a:p>
          <a:p>
            <a:pPr lvl="0" defTabSz="914400">
              <a:spcBef>
                <a:spcPts val="0"/>
              </a:spcBef>
            </a:pPr>
            <a:r>
              <a:rPr lang="en-US" sz="2100" kern="0" dirty="0">
                <a:solidFill>
                  <a:prstClr val="black"/>
                </a:solidFill>
                <a:latin typeface="Arial"/>
                <a:cs typeface="Arial"/>
              </a:rPr>
              <a:t>Sitting with the person you support</a:t>
            </a:r>
          </a:p>
          <a:p>
            <a:pPr lvl="0" defTabSz="914400">
              <a:spcBef>
                <a:spcPts val="0"/>
              </a:spcBef>
            </a:pPr>
            <a:endParaRPr lang="en-US" sz="2100" kern="0" dirty="0">
              <a:solidFill>
                <a:prstClr val="black"/>
              </a:solidFill>
              <a:latin typeface="Arial"/>
              <a:cs typeface="Arial"/>
            </a:endParaRPr>
          </a:p>
          <a:p>
            <a:pPr lvl="0" defTabSz="914400">
              <a:spcBef>
                <a:spcPts val="0"/>
              </a:spcBef>
            </a:pPr>
            <a:r>
              <a:rPr lang="en-US" sz="2100" kern="0" dirty="0">
                <a:solidFill>
                  <a:srgbClr val="0070C0"/>
                </a:solidFill>
                <a:latin typeface="Arial"/>
                <a:cs typeface="Arial"/>
              </a:rPr>
              <a:t>Paying attention to the person you support</a:t>
            </a:r>
          </a:p>
          <a:p>
            <a:pPr lvl="0" defTabSz="914400">
              <a:spcBef>
                <a:spcPts val="0"/>
              </a:spcBef>
            </a:pPr>
            <a:endParaRPr lang="en-US" sz="2100" kern="0" dirty="0">
              <a:solidFill>
                <a:prstClr val="black"/>
              </a:solidFill>
              <a:latin typeface="Arial"/>
              <a:cs typeface="Arial"/>
            </a:endParaRPr>
          </a:p>
          <a:p>
            <a:pPr lvl="0" defTabSz="914400">
              <a:spcBef>
                <a:spcPts val="0"/>
              </a:spcBef>
            </a:pPr>
            <a:r>
              <a:rPr lang="en-US" sz="2100" kern="0" dirty="0">
                <a:solidFill>
                  <a:prstClr val="black"/>
                </a:solidFill>
                <a:latin typeface="Arial"/>
                <a:cs typeface="Arial"/>
              </a:rPr>
              <a:t>Sharing mealtime</a:t>
            </a:r>
          </a:p>
          <a:p>
            <a:pPr lvl="0" defTabSz="914400">
              <a:spcBef>
                <a:spcPts val="0"/>
              </a:spcBef>
            </a:pPr>
            <a:endParaRPr lang="en-US" sz="2100" kern="0" dirty="0">
              <a:solidFill>
                <a:prstClr val="black"/>
              </a:solidFill>
              <a:latin typeface="Arial"/>
              <a:cs typeface="Arial"/>
            </a:endParaRPr>
          </a:p>
          <a:p>
            <a:pPr lvl="0" defTabSz="914400">
              <a:spcBef>
                <a:spcPts val="0"/>
              </a:spcBef>
            </a:pPr>
            <a:endParaRPr lang="en-US" sz="2100" kern="0" dirty="0">
              <a:solidFill>
                <a:prstClr val="black"/>
              </a:solidFill>
              <a:latin typeface="Arial"/>
              <a:cs typeface="Arial"/>
            </a:endParaRPr>
          </a:p>
          <a:p>
            <a:pPr lvl="0" defTabSz="914400">
              <a:spcBef>
                <a:spcPts val="0"/>
              </a:spcBef>
            </a:pPr>
            <a:endParaRPr lang="en-US" sz="2100" kern="0" dirty="0">
              <a:solidFill>
                <a:prstClr val="black"/>
              </a:solidFill>
              <a:latin typeface="Arial"/>
              <a:cs typeface="Arial"/>
            </a:endParaRPr>
          </a:p>
          <a:p>
            <a:pPr lvl="0" defTabSz="914400">
              <a:spcBef>
                <a:spcPts val="0"/>
              </a:spcBef>
            </a:pPr>
            <a:endParaRPr lang="en-US" sz="2100" kern="0" dirty="0">
              <a:solidFill>
                <a:prstClr val="black"/>
              </a:solidFill>
              <a:latin typeface="Arial"/>
              <a:cs typeface="Arial"/>
            </a:endParaRPr>
          </a:p>
          <a:p>
            <a:pPr lvl="0" defTabSz="914400">
              <a:spcBef>
                <a:spcPts val="0"/>
              </a:spcBef>
            </a:pPr>
            <a:endParaRPr lang="en-US" sz="2100" kern="0" dirty="0">
              <a:solidFill>
                <a:prstClr val="black"/>
              </a:solidFill>
              <a:latin typeface="Arial"/>
              <a:cs typeface="Arial"/>
            </a:endParaRPr>
          </a:p>
          <a:p>
            <a:endParaRPr lang="en-US" dirty="0"/>
          </a:p>
        </p:txBody>
      </p:sp>
      <p:sp>
        <p:nvSpPr>
          <p:cNvPr id="4" name="Subtitle 3"/>
          <p:cNvSpPr>
            <a:spLocks noGrp="1"/>
          </p:cNvSpPr>
          <p:nvPr>
            <p:ph type="subTitle" idx="13"/>
          </p:nvPr>
        </p:nvSpPr>
        <p:spPr>
          <a:xfrm>
            <a:off x="495299" y="1905000"/>
            <a:ext cx="8010525" cy="457200"/>
          </a:xfrm>
        </p:spPr>
        <p:txBody>
          <a:bodyPr/>
          <a:lstStyle/>
          <a:p>
            <a:pPr algn="ctr"/>
            <a:r>
              <a:rPr lang="en-US" dirty="0"/>
              <a:t>When you support someone at mealtime:</a:t>
            </a:r>
          </a:p>
        </p:txBody>
      </p:sp>
      <p:sp>
        <p:nvSpPr>
          <p:cNvPr id="3" name="Title 2"/>
          <p:cNvSpPr>
            <a:spLocks noGrp="1"/>
          </p:cNvSpPr>
          <p:nvPr>
            <p:ph type="title"/>
          </p:nvPr>
        </p:nvSpPr>
        <p:spPr>
          <a:xfrm>
            <a:off x="266700" y="504825"/>
            <a:ext cx="7696200" cy="1143000"/>
          </a:xfrm>
        </p:spPr>
        <p:txBody>
          <a:bodyPr/>
          <a:lstStyle/>
          <a:p>
            <a:r>
              <a:rPr lang="en-US" sz="3600" dirty="0"/>
              <a:t>Let’s pay attention to our language and </a:t>
            </a:r>
            <a:r>
              <a:rPr lang="en-US" sz="3600" dirty="0" smtClean="0"/>
              <a:t>manners</a:t>
            </a:r>
            <a:endParaRPr lang="en-US" sz="36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6821" y="2590800"/>
            <a:ext cx="166905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5668" y="2590800"/>
            <a:ext cx="1107282" cy="1068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4275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408917"/>
            <a:ext cx="7772400" cy="3677557"/>
          </a:xfrm>
        </p:spPr>
        <p:txBody>
          <a:bodyPr/>
          <a:lstStyle/>
          <a:p>
            <a:pPr marL="0" lvl="0" indent="0" defTabSz="914400">
              <a:spcBef>
                <a:spcPts val="0"/>
              </a:spcBef>
              <a:buClrTx/>
              <a:buNone/>
            </a:pPr>
            <a:r>
              <a:rPr lang="en-US" sz="2400" kern="0" dirty="0" smtClean="0">
                <a:solidFill>
                  <a:prstClr val="black"/>
                </a:solidFill>
                <a:cs typeface="Arial"/>
              </a:rPr>
              <a:t>Observe, document </a:t>
            </a:r>
            <a:r>
              <a:rPr lang="en-US" sz="2400" kern="0" dirty="0">
                <a:solidFill>
                  <a:prstClr val="black"/>
                </a:solidFill>
                <a:cs typeface="Arial"/>
              </a:rPr>
              <a:t>and communicate issues so that the team can develop an effective plan.</a:t>
            </a:r>
          </a:p>
          <a:p>
            <a:pPr marL="0" lvl="0" indent="0" defTabSz="914400">
              <a:spcBef>
                <a:spcPts val="0"/>
              </a:spcBef>
              <a:buClrTx/>
              <a:buNone/>
            </a:pPr>
            <a:endParaRPr lang="en-US" sz="3000" kern="0" dirty="0" smtClean="0">
              <a:solidFill>
                <a:prstClr val="black"/>
              </a:solidFill>
              <a:cs typeface="Arial"/>
            </a:endParaRPr>
          </a:p>
          <a:p>
            <a:pPr marL="0" lvl="0" indent="0" defTabSz="914400">
              <a:spcBef>
                <a:spcPts val="0"/>
              </a:spcBef>
              <a:buClrTx/>
              <a:buNone/>
            </a:pPr>
            <a:r>
              <a:rPr lang="en-US" sz="2000" kern="0" dirty="0" smtClean="0">
                <a:solidFill>
                  <a:srgbClr val="0070C0"/>
                </a:solidFill>
                <a:cs typeface="Arial"/>
              </a:rPr>
              <a:t>The </a:t>
            </a:r>
            <a:r>
              <a:rPr lang="en-US" sz="2000" b="1" kern="0" dirty="0">
                <a:solidFill>
                  <a:srgbClr val="0070C0"/>
                </a:solidFill>
                <a:cs typeface="Arial"/>
              </a:rPr>
              <a:t>Nutritionis</a:t>
            </a:r>
            <a:r>
              <a:rPr lang="en-US" sz="2000" kern="0" dirty="0">
                <a:solidFill>
                  <a:srgbClr val="0070C0"/>
                </a:solidFill>
                <a:cs typeface="Arial"/>
              </a:rPr>
              <a:t>t may develop a therapeutic diet and advise on texture changes</a:t>
            </a:r>
            <a:r>
              <a:rPr lang="en-US" sz="2000" kern="0" dirty="0">
                <a:solidFill>
                  <a:prstClr val="black"/>
                </a:solidFill>
                <a:cs typeface="Arial"/>
              </a:rPr>
              <a:t>. Follow this!</a:t>
            </a:r>
          </a:p>
          <a:p>
            <a:pPr marL="0" lvl="0" indent="0" defTabSz="914400">
              <a:spcBef>
                <a:spcPts val="0"/>
              </a:spcBef>
              <a:buClrTx/>
              <a:buNone/>
            </a:pPr>
            <a:endParaRPr lang="en-US" sz="2000" kern="0" dirty="0">
              <a:solidFill>
                <a:prstClr val="black"/>
              </a:solidFill>
              <a:cs typeface="Arial"/>
            </a:endParaRPr>
          </a:p>
          <a:p>
            <a:pPr marL="0" lvl="0" indent="0" defTabSz="914400">
              <a:spcBef>
                <a:spcPts val="0"/>
              </a:spcBef>
              <a:buClrTx/>
              <a:buNone/>
            </a:pPr>
            <a:r>
              <a:rPr lang="en-US" sz="2000" kern="0" dirty="0">
                <a:solidFill>
                  <a:srgbClr val="FF0000"/>
                </a:solidFill>
                <a:cs typeface="Arial"/>
              </a:rPr>
              <a:t>The </a:t>
            </a:r>
            <a:r>
              <a:rPr lang="en-US" sz="2000" b="1" kern="0" dirty="0">
                <a:solidFill>
                  <a:srgbClr val="FF0000"/>
                </a:solidFill>
                <a:cs typeface="Arial"/>
              </a:rPr>
              <a:t>OT</a:t>
            </a:r>
            <a:r>
              <a:rPr lang="en-US" sz="2000" kern="0" dirty="0">
                <a:solidFill>
                  <a:srgbClr val="FF0000"/>
                </a:solidFill>
                <a:cs typeface="Arial"/>
              </a:rPr>
              <a:t> may advise on the use of adaptive equipment to support successful eating. </a:t>
            </a:r>
            <a:r>
              <a:rPr lang="en-US" sz="2000" kern="0" dirty="0">
                <a:solidFill>
                  <a:prstClr val="black"/>
                </a:solidFill>
                <a:cs typeface="Arial"/>
              </a:rPr>
              <a:t>Follow this!</a:t>
            </a:r>
          </a:p>
          <a:p>
            <a:pPr marL="0" lvl="0" indent="0" defTabSz="914400">
              <a:spcBef>
                <a:spcPts val="0"/>
              </a:spcBef>
              <a:buClrTx/>
              <a:buNone/>
            </a:pPr>
            <a:endParaRPr lang="en-US" sz="2000" kern="0" dirty="0">
              <a:solidFill>
                <a:prstClr val="black"/>
              </a:solidFill>
              <a:cs typeface="Arial"/>
            </a:endParaRPr>
          </a:p>
          <a:p>
            <a:pPr marL="0" lvl="0" indent="0" defTabSz="914400">
              <a:spcBef>
                <a:spcPts val="0"/>
              </a:spcBef>
              <a:buClrTx/>
              <a:buNone/>
            </a:pPr>
            <a:r>
              <a:rPr lang="en-US" sz="2000" kern="0" dirty="0">
                <a:solidFill>
                  <a:srgbClr val="00B050"/>
                </a:solidFill>
                <a:cs typeface="Arial"/>
              </a:rPr>
              <a:t>The Speech </a:t>
            </a:r>
            <a:r>
              <a:rPr lang="en-US" sz="2000" b="1" kern="0" dirty="0">
                <a:solidFill>
                  <a:srgbClr val="00B050"/>
                </a:solidFill>
                <a:cs typeface="Arial"/>
              </a:rPr>
              <a:t>Pathologist</a:t>
            </a:r>
            <a:r>
              <a:rPr lang="en-US" sz="2000" kern="0" dirty="0">
                <a:solidFill>
                  <a:srgbClr val="00B050"/>
                </a:solidFill>
                <a:cs typeface="Arial"/>
              </a:rPr>
              <a:t> may recommend positioning guidelines to support successful eating</a:t>
            </a:r>
            <a:r>
              <a:rPr lang="en-US" sz="2000" kern="0" dirty="0">
                <a:solidFill>
                  <a:prstClr val="black"/>
                </a:solidFill>
                <a:cs typeface="Arial"/>
              </a:rPr>
              <a:t>.  Follow this! </a:t>
            </a:r>
          </a:p>
          <a:p>
            <a:pPr marL="0" indent="0">
              <a:buNone/>
            </a:pPr>
            <a:endParaRPr lang="en-US" dirty="0"/>
          </a:p>
        </p:txBody>
      </p:sp>
      <p:sp>
        <p:nvSpPr>
          <p:cNvPr id="4" name="Title 3"/>
          <p:cNvSpPr>
            <a:spLocks noGrp="1"/>
          </p:cNvSpPr>
          <p:nvPr>
            <p:ph type="title"/>
          </p:nvPr>
        </p:nvSpPr>
        <p:spPr>
          <a:xfrm>
            <a:off x="123825" y="476250"/>
            <a:ext cx="7315200" cy="1143000"/>
          </a:xfrm>
        </p:spPr>
        <p:txBody>
          <a:bodyPr/>
          <a:lstStyle/>
          <a:p>
            <a:r>
              <a:rPr lang="en-US" sz="3600" dirty="0"/>
              <a:t>To assess nutritional and eating challenges:</a:t>
            </a:r>
          </a:p>
        </p:txBody>
      </p:sp>
      <p:sp>
        <p:nvSpPr>
          <p:cNvPr id="2" name="Subtitle 1"/>
          <p:cNvSpPr>
            <a:spLocks noGrp="1"/>
          </p:cNvSpPr>
          <p:nvPr>
            <p:ph type="subTitle" idx="13"/>
          </p:nvPr>
        </p:nvSpPr>
        <p:spPr>
          <a:xfrm>
            <a:off x="333375" y="1724025"/>
            <a:ext cx="8267700" cy="457200"/>
          </a:xfrm>
        </p:spPr>
        <p:txBody>
          <a:bodyPr/>
          <a:lstStyle/>
          <a:p>
            <a:pPr algn="ctr"/>
            <a:r>
              <a:rPr lang="en-US" dirty="0"/>
              <a:t>Your input, as a DSP is essential to the team </a:t>
            </a:r>
          </a:p>
          <a:p>
            <a:endParaRPr lang="en-US" dirty="0"/>
          </a:p>
        </p:txBody>
      </p:sp>
    </p:spTree>
    <p:extLst>
      <p:ext uri="{BB962C8B-B14F-4D97-AF65-F5344CB8AC3E}">
        <p14:creationId xmlns:p14="http://schemas.microsoft.com/office/powerpoint/2010/main" val="13634895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0525" y="1484993"/>
            <a:ext cx="7772400" cy="2869520"/>
          </a:xfrm>
        </p:spPr>
        <p:txBody>
          <a:bodyPr/>
          <a:lstStyle/>
          <a:p>
            <a:pPr marL="0" lvl="0" indent="0" defTabSz="914400">
              <a:spcBef>
                <a:spcPts val="0"/>
              </a:spcBef>
              <a:buClrTx/>
              <a:buNone/>
            </a:pPr>
            <a:r>
              <a:rPr lang="en-US" sz="2400" b="1" kern="0" dirty="0">
                <a:solidFill>
                  <a:prstClr val="black"/>
                </a:solidFill>
                <a:cs typeface="Arial"/>
              </a:rPr>
              <a:t>For someone who has dysphagia or is at risk for aspiration, there may be </a:t>
            </a:r>
          </a:p>
          <a:p>
            <a:pPr marL="0" lvl="0" indent="0" defTabSz="914400">
              <a:spcBef>
                <a:spcPts val="0"/>
              </a:spcBef>
              <a:buClrTx/>
              <a:buNone/>
            </a:pPr>
            <a:r>
              <a:rPr lang="en-US" sz="2400" b="1" kern="0" dirty="0">
                <a:solidFill>
                  <a:prstClr val="black"/>
                </a:solidFill>
                <a:cs typeface="Arial"/>
              </a:rPr>
              <a:t>mealtime protocols. </a:t>
            </a:r>
          </a:p>
          <a:p>
            <a:pPr marL="0" lvl="0" indent="0" defTabSz="914400">
              <a:spcBef>
                <a:spcPts val="0"/>
              </a:spcBef>
              <a:buClrTx/>
              <a:buNone/>
            </a:pPr>
            <a:endParaRPr lang="en-US" sz="2400" b="1" kern="0" dirty="0">
              <a:solidFill>
                <a:prstClr val="black"/>
              </a:solidFill>
              <a:cs typeface="Arial"/>
            </a:endParaRPr>
          </a:p>
          <a:p>
            <a:pPr marL="0" lvl="0" indent="0" defTabSz="914400">
              <a:spcBef>
                <a:spcPts val="0"/>
              </a:spcBef>
              <a:buClrTx/>
              <a:buNone/>
            </a:pPr>
            <a:r>
              <a:rPr lang="en-US" sz="2400" b="1" kern="0" dirty="0">
                <a:solidFill>
                  <a:prstClr val="black"/>
                </a:solidFill>
                <a:cs typeface="Arial"/>
              </a:rPr>
              <a:t>These may tell you:</a:t>
            </a:r>
          </a:p>
          <a:p>
            <a:pPr marL="355600" marR="5080">
              <a:lnSpc>
                <a:spcPts val="2400"/>
              </a:lnSpc>
              <a:spcAft>
                <a:spcPts val="600"/>
              </a:spcAft>
              <a:buSzPct val="59615"/>
              <a:buFont typeface="Wingdings" panose="05000000000000000000" pitchFamily="2" charset="2"/>
              <a:buChar char="ü"/>
              <a:tabLst>
                <a:tab pos="683895" algn="l"/>
              </a:tabLst>
            </a:pPr>
            <a:r>
              <a:rPr lang="en-US" sz="2400" dirty="0"/>
              <a:t>How to prepare the food (e.g. texture change – pureed, chopped, ground)</a:t>
            </a:r>
          </a:p>
          <a:p>
            <a:pPr marL="355600" marR="5080">
              <a:lnSpc>
                <a:spcPts val="2400"/>
              </a:lnSpc>
              <a:spcAft>
                <a:spcPts val="600"/>
              </a:spcAft>
              <a:buSzPct val="59615"/>
              <a:buFont typeface="Wingdings" panose="05000000000000000000" pitchFamily="2" charset="2"/>
              <a:buChar char="ü"/>
              <a:tabLst>
                <a:tab pos="683895" algn="l"/>
              </a:tabLst>
            </a:pPr>
            <a:r>
              <a:rPr lang="en-US" sz="2400" dirty="0"/>
              <a:t>How to present the food (e.g. small amounts) </a:t>
            </a:r>
          </a:p>
          <a:p>
            <a:pPr marL="355600" marR="5080">
              <a:lnSpc>
                <a:spcPts val="2400"/>
              </a:lnSpc>
              <a:spcAft>
                <a:spcPts val="600"/>
              </a:spcAft>
              <a:buSzPct val="59615"/>
              <a:buFont typeface="Wingdings" panose="05000000000000000000" pitchFamily="2" charset="2"/>
              <a:buChar char="ü"/>
              <a:tabLst>
                <a:tab pos="683895" algn="l"/>
              </a:tabLst>
            </a:pPr>
            <a:r>
              <a:rPr lang="en-US" sz="2400" dirty="0"/>
              <a:t>What adaptive equipment to use</a:t>
            </a:r>
          </a:p>
          <a:p>
            <a:pPr marL="355600" marR="5080">
              <a:lnSpc>
                <a:spcPts val="2400"/>
              </a:lnSpc>
              <a:spcAft>
                <a:spcPts val="600"/>
              </a:spcAft>
              <a:buSzPct val="59615"/>
              <a:buFont typeface="Wingdings" panose="05000000000000000000" pitchFamily="2" charset="2"/>
              <a:buChar char="ü"/>
              <a:tabLst>
                <a:tab pos="683895" algn="l"/>
              </a:tabLst>
            </a:pPr>
            <a:r>
              <a:rPr lang="en-US" sz="2400" dirty="0"/>
              <a:t>Positioning (How the person should be sitting)</a:t>
            </a:r>
          </a:p>
          <a:p>
            <a:pPr marL="355600" marR="5080">
              <a:lnSpc>
                <a:spcPts val="2400"/>
              </a:lnSpc>
              <a:spcAft>
                <a:spcPts val="600"/>
              </a:spcAft>
              <a:buSzPct val="59615"/>
              <a:buFont typeface="Wingdings" panose="05000000000000000000" pitchFamily="2" charset="2"/>
              <a:buChar char="ü"/>
              <a:tabLst>
                <a:tab pos="683895" algn="l"/>
              </a:tabLst>
            </a:pPr>
            <a:r>
              <a:rPr lang="en-US" sz="2400" dirty="0"/>
              <a:t>How to assist with eating    </a:t>
            </a:r>
          </a:p>
          <a:p>
            <a:endParaRPr lang="en-US" dirty="0"/>
          </a:p>
        </p:txBody>
      </p:sp>
      <p:sp>
        <p:nvSpPr>
          <p:cNvPr id="3" name="Title 2"/>
          <p:cNvSpPr>
            <a:spLocks noGrp="1"/>
          </p:cNvSpPr>
          <p:nvPr>
            <p:ph type="title"/>
          </p:nvPr>
        </p:nvSpPr>
        <p:spPr>
          <a:xfrm>
            <a:off x="133350" y="447675"/>
            <a:ext cx="7315200" cy="571500"/>
          </a:xfrm>
        </p:spPr>
        <p:txBody>
          <a:bodyPr/>
          <a:lstStyle/>
          <a:p>
            <a:r>
              <a:rPr lang="en-US" sz="3600" dirty="0"/>
              <a:t>Mealtime or Eating Protocols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388" y="1847850"/>
            <a:ext cx="1633537"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8084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561975" y="1695450"/>
            <a:ext cx="7315200" cy="2895600"/>
          </a:xfrm>
        </p:spPr>
        <p:txBody>
          <a:bodyPr/>
          <a:lstStyle/>
          <a:p>
            <a:pPr lvl="0" defTabSz="914400">
              <a:lnSpc>
                <a:spcPct val="100000"/>
              </a:lnSpc>
              <a:spcBef>
                <a:spcPts val="0"/>
              </a:spcBef>
            </a:pPr>
            <a:r>
              <a:rPr lang="en-US" sz="2400" kern="0" dirty="0">
                <a:solidFill>
                  <a:prstClr val="black"/>
                </a:solidFill>
                <a:cs typeface="Arial"/>
              </a:rPr>
              <a:t>A change in a person’s health status – as shown in many of these slides, MAY be an incident. </a:t>
            </a:r>
          </a:p>
          <a:p>
            <a:pPr lvl="0" defTabSz="914400">
              <a:lnSpc>
                <a:spcPct val="100000"/>
              </a:lnSpc>
              <a:spcBef>
                <a:spcPts val="0"/>
              </a:spcBef>
            </a:pPr>
            <a:endParaRPr lang="en-US" sz="2400" kern="0" dirty="0" smtClean="0">
              <a:solidFill>
                <a:prstClr val="black"/>
              </a:solidFill>
              <a:cs typeface="Arial"/>
            </a:endParaRPr>
          </a:p>
          <a:p>
            <a:pPr lvl="0" defTabSz="914400">
              <a:lnSpc>
                <a:spcPct val="100000"/>
              </a:lnSpc>
              <a:spcBef>
                <a:spcPts val="0"/>
              </a:spcBef>
            </a:pPr>
            <a:r>
              <a:rPr lang="en-US" sz="2400" kern="0" dirty="0" smtClean="0">
                <a:solidFill>
                  <a:srgbClr val="FF0000"/>
                </a:solidFill>
                <a:cs typeface="Arial"/>
              </a:rPr>
              <a:t>Always </a:t>
            </a:r>
            <a:r>
              <a:rPr lang="en-US" sz="2400" kern="0" dirty="0">
                <a:solidFill>
                  <a:srgbClr val="FF0000"/>
                </a:solidFill>
                <a:cs typeface="Arial"/>
              </a:rPr>
              <a:t>discuss these changes with your nurse and/or supervisor to ensure correct and appropriate reporting of incidents. </a:t>
            </a:r>
          </a:p>
          <a:p>
            <a:endParaRPr lang="en-US" dirty="0"/>
          </a:p>
        </p:txBody>
      </p:sp>
      <p:sp>
        <p:nvSpPr>
          <p:cNvPr id="3" name="Title 2"/>
          <p:cNvSpPr>
            <a:spLocks noGrp="1"/>
          </p:cNvSpPr>
          <p:nvPr>
            <p:ph type="title"/>
          </p:nvPr>
        </p:nvSpPr>
        <p:spPr>
          <a:xfrm>
            <a:off x="200025" y="542925"/>
            <a:ext cx="7315200" cy="657225"/>
          </a:xfrm>
        </p:spPr>
        <p:txBody>
          <a:bodyPr/>
          <a:lstStyle/>
          <a:p>
            <a:r>
              <a:rPr lang="en-US" sz="3600" dirty="0"/>
              <a:t>A Note about Incidents</a:t>
            </a:r>
            <a:br>
              <a:rPr lang="en-US" sz="3600" dirty="0"/>
            </a:br>
            <a:endParaRPr lang="en-US" sz="36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5138" y="3838575"/>
            <a:ext cx="23526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22743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323850" y="1400175"/>
            <a:ext cx="7315200" cy="2895600"/>
          </a:xfrm>
        </p:spPr>
        <p:txBody>
          <a:bodyPr/>
          <a:lstStyle/>
          <a:p>
            <a:pPr marL="355600" marR="5080" lvl="0" indent="-342900">
              <a:spcAft>
                <a:spcPts val="600"/>
              </a:spcAft>
              <a:buClr>
                <a:srgbClr val="821C35"/>
              </a:buClr>
              <a:buSzPct val="59615"/>
              <a:buFont typeface="Wingdings" panose="05000000000000000000" pitchFamily="2" charset="2"/>
              <a:buChar char="q"/>
              <a:tabLst>
                <a:tab pos="683895" algn="l"/>
              </a:tabLst>
            </a:pPr>
            <a:r>
              <a:rPr lang="en-US" sz="2400" dirty="0">
                <a:cs typeface="+mn-cs"/>
              </a:rPr>
              <a:t>As part of a person’s care, there may be other protocols that DSPs must follow to provide the best care (aside from those already listed) </a:t>
            </a:r>
          </a:p>
          <a:p>
            <a:pPr marL="355600" marR="5080" lvl="0" indent="-342900">
              <a:spcAft>
                <a:spcPts val="600"/>
              </a:spcAft>
              <a:buClr>
                <a:srgbClr val="821C35"/>
              </a:buClr>
              <a:buSzPct val="59615"/>
              <a:buFont typeface="Wingdings" panose="05000000000000000000" pitchFamily="2" charset="2"/>
              <a:buChar char="q"/>
              <a:tabLst>
                <a:tab pos="683895" algn="l"/>
              </a:tabLst>
            </a:pPr>
            <a:r>
              <a:rPr lang="en-US" sz="2400" dirty="0">
                <a:cs typeface="+mn-cs"/>
              </a:rPr>
              <a:t>For example: blood pressure protocols, positioning protocols.</a:t>
            </a:r>
          </a:p>
          <a:p>
            <a:pPr marL="355600" marR="5080" lvl="0" indent="-342900">
              <a:spcAft>
                <a:spcPts val="600"/>
              </a:spcAft>
              <a:buClr>
                <a:srgbClr val="821C35"/>
              </a:buClr>
              <a:buSzPct val="59615"/>
              <a:buFont typeface="Wingdings" panose="05000000000000000000" pitchFamily="2" charset="2"/>
              <a:buChar char="q"/>
              <a:tabLst>
                <a:tab pos="683895" algn="l"/>
              </a:tabLst>
            </a:pPr>
            <a:r>
              <a:rPr lang="en-US" sz="2400" dirty="0">
                <a:cs typeface="+mn-cs"/>
              </a:rPr>
              <a:t>It is important that you know and understand these protocols.</a:t>
            </a:r>
          </a:p>
          <a:p>
            <a:endParaRPr lang="en-US" dirty="0"/>
          </a:p>
        </p:txBody>
      </p:sp>
      <p:sp>
        <p:nvSpPr>
          <p:cNvPr id="3" name="Title 2"/>
          <p:cNvSpPr>
            <a:spLocks noGrp="1"/>
          </p:cNvSpPr>
          <p:nvPr>
            <p:ph type="title"/>
          </p:nvPr>
        </p:nvSpPr>
        <p:spPr>
          <a:xfrm>
            <a:off x="180974" y="533400"/>
            <a:ext cx="7781925" cy="542925"/>
          </a:xfrm>
        </p:spPr>
        <p:txBody>
          <a:bodyPr/>
          <a:lstStyle/>
          <a:p>
            <a:r>
              <a:rPr lang="en-US" sz="3600" dirty="0"/>
              <a:t>Other Protocols – guidance for DSPs</a:t>
            </a:r>
          </a:p>
        </p:txBody>
      </p:sp>
      <p:sp>
        <p:nvSpPr>
          <p:cNvPr id="6" name="object 6"/>
          <p:cNvSpPr txBox="1"/>
          <p:nvPr/>
        </p:nvSpPr>
        <p:spPr>
          <a:xfrm>
            <a:off x="4238625" y="3829050"/>
            <a:ext cx="3810000" cy="1471295"/>
          </a:xfrm>
          <a:prstGeom prst="rect">
            <a:avLst/>
          </a:prstGeom>
          <a:solidFill>
            <a:srgbClr val="FFCC99"/>
          </a:solidFill>
        </p:spPr>
        <p:txBody>
          <a:bodyPr vert="horz" wrap="square" lIns="0" tIns="0" rIns="0" bIns="0" rtlCol="0">
            <a:spAutoFit/>
          </a:bodyPr>
          <a:lstStyle/>
          <a:p>
            <a:pPr marL="236220" marR="229870" algn="ctr" defTabSz="914400">
              <a:lnSpc>
                <a:spcPct val="80000"/>
              </a:lnSpc>
            </a:pPr>
            <a:r>
              <a:rPr sz="2800" b="1" i="1" spc="-20" dirty="0">
                <a:solidFill>
                  <a:prstClr val="black"/>
                </a:solidFill>
                <a:latin typeface="Arial"/>
                <a:cs typeface="Arial"/>
              </a:rPr>
              <a:t>T</a:t>
            </a:r>
            <a:r>
              <a:rPr sz="2800" b="1" i="1" spc="-30" dirty="0">
                <a:solidFill>
                  <a:prstClr val="black"/>
                </a:solidFill>
                <a:latin typeface="Arial"/>
                <a:cs typeface="Arial"/>
              </a:rPr>
              <a:t>h</a:t>
            </a:r>
            <a:r>
              <a:rPr sz="2800" b="1" i="1" spc="-20" dirty="0">
                <a:solidFill>
                  <a:prstClr val="black"/>
                </a:solidFill>
                <a:latin typeface="Arial"/>
                <a:cs typeface="Arial"/>
              </a:rPr>
              <a:t>e</a:t>
            </a:r>
            <a:r>
              <a:rPr sz="2800" b="1" i="1" spc="15" dirty="0">
                <a:solidFill>
                  <a:prstClr val="black"/>
                </a:solidFill>
                <a:latin typeface="Arial"/>
                <a:cs typeface="Arial"/>
              </a:rPr>
              <a:t> </a:t>
            </a:r>
            <a:r>
              <a:rPr sz="2800" b="1" i="1" spc="-15" dirty="0">
                <a:solidFill>
                  <a:prstClr val="black"/>
                </a:solidFill>
                <a:latin typeface="Arial"/>
                <a:cs typeface="Arial"/>
              </a:rPr>
              <a:t>pers</a:t>
            </a:r>
            <a:r>
              <a:rPr sz="2800" b="1" i="1" spc="-20" dirty="0">
                <a:solidFill>
                  <a:prstClr val="black"/>
                </a:solidFill>
                <a:latin typeface="Arial"/>
                <a:cs typeface="Arial"/>
              </a:rPr>
              <a:t>o</a:t>
            </a:r>
            <a:r>
              <a:rPr sz="2800" b="1" i="1" spc="-30" dirty="0">
                <a:solidFill>
                  <a:prstClr val="black"/>
                </a:solidFill>
                <a:latin typeface="Arial"/>
                <a:cs typeface="Arial"/>
              </a:rPr>
              <a:t>n</a:t>
            </a:r>
            <a:r>
              <a:rPr sz="2800" b="1" i="1" spc="-55" dirty="0">
                <a:solidFill>
                  <a:prstClr val="black"/>
                </a:solidFill>
                <a:latin typeface="Arial"/>
                <a:cs typeface="Arial"/>
              </a:rPr>
              <a:t>’</a:t>
            </a:r>
            <a:r>
              <a:rPr sz="2800" b="1" i="1" spc="-20" dirty="0">
                <a:solidFill>
                  <a:prstClr val="black"/>
                </a:solidFill>
                <a:latin typeface="Arial"/>
                <a:cs typeface="Arial"/>
              </a:rPr>
              <a:t>s</a:t>
            </a:r>
            <a:r>
              <a:rPr sz="2800" b="1" i="1" spc="25" dirty="0">
                <a:solidFill>
                  <a:prstClr val="black"/>
                </a:solidFill>
                <a:latin typeface="Arial"/>
                <a:cs typeface="Arial"/>
              </a:rPr>
              <a:t> </a:t>
            </a:r>
            <a:r>
              <a:rPr sz="2800" b="1" i="1" spc="-20" dirty="0">
                <a:solidFill>
                  <a:prstClr val="black"/>
                </a:solidFill>
                <a:latin typeface="Arial"/>
                <a:cs typeface="Arial"/>
              </a:rPr>
              <a:t>s</a:t>
            </a:r>
            <a:r>
              <a:rPr sz="2800" b="1" i="1" spc="-15" dirty="0">
                <a:solidFill>
                  <a:prstClr val="black"/>
                </a:solidFill>
                <a:latin typeface="Arial"/>
                <a:cs typeface="Arial"/>
              </a:rPr>
              <a:t>a</a:t>
            </a:r>
            <a:r>
              <a:rPr sz="2800" b="1" i="1" spc="-10" dirty="0">
                <a:solidFill>
                  <a:prstClr val="black"/>
                </a:solidFill>
                <a:latin typeface="Arial"/>
                <a:cs typeface="Arial"/>
              </a:rPr>
              <a:t>f</a:t>
            </a:r>
            <a:r>
              <a:rPr sz="2800" b="1" i="1" spc="-15" dirty="0">
                <a:solidFill>
                  <a:prstClr val="black"/>
                </a:solidFill>
                <a:latin typeface="Arial"/>
                <a:cs typeface="Arial"/>
              </a:rPr>
              <a:t>ety</a:t>
            </a:r>
            <a:r>
              <a:rPr sz="2800" b="1" i="1" spc="-10" dirty="0">
                <a:solidFill>
                  <a:prstClr val="black"/>
                </a:solidFill>
                <a:latin typeface="Arial"/>
                <a:cs typeface="Arial"/>
              </a:rPr>
              <a:t> </a:t>
            </a:r>
            <a:r>
              <a:rPr sz="2800" b="1" i="1" spc="-20" dirty="0">
                <a:solidFill>
                  <a:prstClr val="black"/>
                </a:solidFill>
                <a:latin typeface="Arial"/>
                <a:cs typeface="Arial"/>
              </a:rPr>
              <a:t>depe</a:t>
            </a:r>
            <a:r>
              <a:rPr sz="2800" b="1" i="1" spc="-30" dirty="0">
                <a:solidFill>
                  <a:prstClr val="black"/>
                </a:solidFill>
                <a:latin typeface="Arial"/>
                <a:cs typeface="Arial"/>
              </a:rPr>
              <a:t>n</a:t>
            </a:r>
            <a:r>
              <a:rPr sz="2800" b="1" i="1" spc="-20" dirty="0">
                <a:solidFill>
                  <a:prstClr val="black"/>
                </a:solidFill>
                <a:latin typeface="Arial"/>
                <a:cs typeface="Arial"/>
              </a:rPr>
              <a:t>ds</a:t>
            </a:r>
            <a:r>
              <a:rPr sz="2800" b="1" i="1" spc="30" dirty="0">
                <a:solidFill>
                  <a:prstClr val="black"/>
                </a:solidFill>
                <a:latin typeface="Arial"/>
                <a:cs typeface="Arial"/>
              </a:rPr>
              <a:t> </a:t>
            </a:r>
            <a:r>
              <a:rPr sz="2800" b="1" i="1" spc="-20" dirty="0">
                <a:solidFill>
                  <a:prstClr val="black"/>
                </a:solidFill>
                <a:latin typeface="Arial"/>
                <a:cs typeface="Arial"/>
              </a:rPr>
              <a:t>on</a:t>
            </a:r>
            <a:r>
              <a:rPr sz="2800" b="1" i="1" spc="-5" dirty="0">
                <a:solidFill>
                  <a:prstClr val="black"/>
                </a:solidFill>
                <a:latin typeface="Arial"/>
                <a:cs typeface="Arial"/>
              </a:rPr>
              <a:t> </a:t>
            </a:r>
            <a:r>
              <a:rPr sz="2800" b="1" i="1" spc="-20" dirty="0">
                <a:solidFill>
                  <a:prstClr val="black"/>
                </a:solidFill>
                <a:latin typeface="Arial"/>
                <a:cs typeface="Arial"/>
              </a:rPr>
              <a:t>you knowing</a:t>
            </a:r>
            <a:r>
              <a:rPr sz="2800" b="1" i="1" spc="10" dirty="0">
                <a:solidFill>
                  <a:prstClr val="black"/>
                </a:solidFill>
                <a:latin typeface="Arial"/>
                <a:cs typeface="Arial"/>
              </a:rPr>
              <a:t> </a:t>
            </a:r>
            <a:r>
              <a:rPr sz="2800" b="1" i="1" spc="-20" dirty="0">
                <a:solidFill>
                  <a:prstClr val="black"/>
                </a:solidFill>
                <a:latin typeface="Arial"/>
                <a:cs typeface="Arial"/>
              </a:rPr>
              <a:t>and</a:t>
            </a:r>
            <a:r>
              <a:rPr sz="2800" b="1" i="1" spc="15" dirty="0">
                <a:solidFill>
                  <a:prstClr val="black"/>
                </a:solidFill>
                <a:latin typeface="Arial"/>
                <a:cs typeface="Arial"/>
              </a:rPr>
              <a:t> </a:t>
            </a:r>
            <a:r>
              <a:rPr sz="2800" b="1" i="1" spc="-15" dirty="0">
                <a:solidFill>
                  <a:prstClr val="black"/>
                </a:solidFill>
                <a:latin typeface="Arial"/>
                <a:cs typeface="Arial"/>
              </a:rPr>
              <a:t>using this</a:t>
            </a:r>
            <a:r>
              <a:rPr sz="2800" b="1" i="1" dirty="0">
                <a:solidFill>
                  <a:prstClr val="black"/>
                </a:solidFill>
                <a:latin typeface="Arial"/>
                <a:cs typeface="Arial"/>
              </a:rPr>
              <a:t> </a:t>
            </a:r>
            <a:r>
              <a:rPr sz="2800" b="1" i="1" spc="-15" dirty="0">
                <a:solidFill>
                  <a:prstClr val="black"/>
                </a:solidFill>
                <a:latin typeface="Arial"/>
                <a:cs typeface="Arial"/>
              </a:rPr>
              <a:t>information!</a:t>
            </a:r>
            <a:endParaRPr sz="2800" dirty="0">
              <a:solidFill>
                <a:prstClr val="black"/>
              </a:solidFill>
              <a:latin typeface="Arial"/>
              <a:cs typeface="Arial"/>
            </a:endParaRPr>
          </a:p>
        </p:txBody>
      </p:sp>
    </p:spTree>
    <p:extLst>
      <p:ext uri="{BB962C8B-B14F-4D97-AF65-F5344CB8AC3E}">
        <p14:creationId xmlns:p14="http://schemas.microsoft.com/office/powerpoint/2010/main" val="790444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14375" y="2011675"/>
            <a:ext cx="3581400" cy="4114488"/>
          </a:xfrm>
        </p:spPr>
        <p:txBody>
          <a:bodyPr/>
          <a:lstStyle/>
          <a:p>
            <a:pPr marL="355600" marR="5080">
              <a:spcAft>
                <a:spcPts val="600"/>
              </a:spcAft>
              <a:buSzPct val="59615"/>
              <a:buFont typeface="Wingdings"/>
              <a:buChar char=""/>
              <a:tabLst>
                <a:tab pos="683895" algn="l"/>
              </a:tabLst>
            </a:pPr>
            <a:r>
              <a:rPr lang="en-US" sz="2400" b="1" dirty="0"/>
              <a:t>Health Disparities: </a:t>
            </a:r>
            <a:r>
              <a:rPr lang="en-US" sz="2400" dirty="0"/>
              <a:t>Differences in health conditions between people with and without </a:t>
            </a:r>
            <a:r>
              <a:rPr lang="en-US" sz="2400" dirty="0" smtClean="0"/>
              <a:t>disabilities</a:t>
            </a:r>
            <a:endParaRPr lang="en-US" sz="2400" dirty="0"/>
          </a:p>
          <a:p>
            <a:pPr marL="355600" marR="5080">
              <a:spcAft>
                <a:spcPts val="600"/>
              </a:spcAft>
              <a:buSzPct val="59615"/>
              <a:buFont typeface="Wingdings"/>
              <a:buChar char=""/>
              <a:tabLst>
                <a:tab pos="683895" algn="l"/>
              </a:tabLst>
            </a:pPr>
            <a:r>
              <a:rPr lang="en-US" sz="2400" dirty="0"/>
              <a:t>Incomplete medical </a:t>
            </a:r>
            <a:r>
              <a:rPr lang="en-US" sz="2400" dirty="0" smtClean="0"/>
              <a:t>history</a:t>
            </a:r>
            <a:endParaRPr lang="en-US" sz="2400" dirty="0"/>
          </a:p>
          <a:p>
            <a:pPr marL="355600" marR="5080">
              <a:spcAft>
                <a:spcPts val="600"/>
              </a:spcAft>
              <a:buSzPct val="59615"/>
              <a:buFont typeface="Wingdings"/>
              <a:buChar char=""/>
              <a:tabLst>
                <a:tab pos="683895" algn="l"/>
              </a:tabLst>
            </a:pPr>
            <a:r>
              <a:rPr lang="en-US" sz="2400" dirty="0"/>
              <a:t>Person’s difficulty communicating symptoms/needs</a:t>
            </a:r>
          </a:p>
          <a:p>
            <a:endParaRPr lang="en-US" dirty="0"/>
          </a:p>
        </p:txBody>
      </p:sp>
      <p:sp>
        <p:nvSpPr>
          <p:cNvPr id="3" name="Content Placeholder 2"/>
          <p:cNvSpPr>
            <a:spLocks noGrp="1"/>
          </p:cNvSpPr>
          <p:nvPr>
            <p:ph sz="half" idx="2"/>
          </p:nvPr>
        </p:nvSpPr>
        <p:spPr>
          <a:xfrm>
            <a:off x="4648200" y="1943411"/>
            <a:ext cx="3581400" cy="4352613"/>
          </a:xfrm>
        </p:spPr>
        <p:txBody>
          <a:bodyPr/>
          <a:lstStyle/>
          <a:p>
            <a:pPr marL="355600" marR="5080" lvl="0">
              <a:spcAft>
                <a:spcPts val="600"/>
              </a:spcAft>
              <a:buSzPct val="59615"/>
              <a:buFont typeface="Wingdings"/>
              <a:buChar char=""/>
              <a:tabLst>
                <a:tab pos="683895" algn="l"/>
              </a:tabLst>
            </a:pPr>
            <a:r>
              <a:rPr lang="en-US" sz="2400" dirty="0"/>
              <a:t>Lack of consistent routine/ preventive health </a:t>
            </a:r>
            <a:r>
              <a:rPr lang="en-US" sz="2400" dirty="0" smtClean="0"/>
              <a:t>care</a:t>
            </a:r>
            <a:endParaRPr lang="en-US" sz="2400" dirty="0"/>
          </a:p>
          <a:p>
            <a:pPr marL="355600" marR="5080" lvl="0">
              <a:spcAft>
                <a:spcPts val="600"/>
              </a:spcAft>
              <a:buSzPct val="59615"/>
              <a:buFont typeface="Wingdings"/>
              <a:buChar char=""/>
              <a:tabLst>
                <a:tab pos="683895" algn="l"/>
              </a:tabLst>
            </a:pPr>
            <a:r>
              <a:rPr lang="en-US" sz="2400" dirty="0"/>
              <a:t>DSP’s lack of experience in performing health </a:t>
            </a:r>
            <a:r>
              <a:rPr lang="en-US" sz="2400" dirty="0" smtClean="0"/>
              <a:t>advocacy</a:t>
            </a:r>
            <a:endParaRPr lang="en-US" sz="2400" dirty="0"/>
          </a:p>
          <a:p>
            <a:pPr marL="355600" marR="5080" lvl="0">
              <a:spcAft>
                <a:spcPts val="600"/>
              </a:spcAft>
              <a:buSzPct val="59615"/>
              <a:buFont typeface="Wingdings"/>
              <a:buChar char=""/>
              <a:tabLst>
                <a:tab pos="683895" algn="l"/>
              </a:tabLst>
            </a:pPr>
            <a:r>
              <a:rPr lang="en-US" sz="2400" dirty="0"/>
              <a:t>Poorly communicated information from health care provider that impacts care</a:t>
            </a:r>
          </a:p>
          <a:p>
            <a:endParaRPr lang="en-US" sz="2400" dirty="0"/>
          </a:p>
        </p:txBody>
      </p:sp>
      <p:sp>
        <p:nvSpPr>
          <p:cNvPr id="21" name="Title 20"/>
          <p:cNvSpPr>
            <a:spLocks noGrp="1"/>
          </p:cNvSpPr>
          <p:nvPr>
            <p:ph type="title"/>
          </p:nvPr>
        </p:nvSpPr>
        <p:spPr>
          <a:xfrm>
            <a:off x="257175" y="457200"/>
            <a:ext cx="7315200" cy="1143000"/>
          </a:xfrm>
        </p:spPr>
        <p:txBody>
          <a:bodyPr/>
          <a:lstStyle/>
          <a:p>
            <a:r>
              <a:rPr lang="en-US" sz="2800" dirty="0" smtClean="0"/>
              <a:t>What might </a:t>
            </a:r>
            <a:r>
              <a:rPr lang="en-US" sz="2800" b="1" dirty="0" smtClean="0">
                <a:solidFill>
                  <a:srgbClr val="FF0000"/>
                </a:solidFill>
              </a:rPr>
              <a:t>negatively</a:t>
            </a:r>
            <a:r>
              <a:rPr lang="en-US" sz="2800" dirty="0" smtClean="0"/>
              <a:t> impact access to quality health care for persons with DD or ID?</a:t>
            </a:r>
            <a:endParaRPr lang="en-US"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a:xfrm>
            <a:off x="438150" y="1932668"/>
            <a:ext cx="6477000" cy="2869520"/>
          </a:xfrm>
        </p:spPr>
        <p:txBody>
          <a:bodyPr/>
          <a:lstStyle/>
          <a:p>
            <a:pPr marL="355600" marR="5080">
              <a:lnSpc>
                <a:spcPts val="2400"/>
              </a:lnSpc>
              <a:spcAft>
                <a:spcPts val="600"/>
              </a:spcAft>
              <a:buSzPct val="59615"/>
              <a:buFont typeface="Wingdings" panose="05000000000000000000" pitchFamily="2" charset="2"/>
              <a:buChar char="q"/>
              <a:tabLst>
                <a:tab pos="683895" algn="l"/>
              </a:tabLst>
            </a:pPr>
            <a:r>
              <a:rPr lang="en-US" sz="2400" dirty="0"/>
              <a:t>Brushing after every meal</a:t>
            </a:r>
          </a:p>
          <a:p>
            <a:pPr marL="355600" marR="5080">
              <a:lnSpc>
                <a:spcPts val="2400"/>
              </a:lnSpc>
              <a:spcAft>
                <a:spcPts val="600"/>
              </a:spcAft>
              <a:buSzPct val="59615"/>
              <a:buFont typeface="Wingdings" panose="05000000000000000000" pitchFamily="2" charset="2"/>
              <a:buChar char="q"/>
              <a:tabLst>
                <a:tab pos="683895" algn="l"/>
              </a:tabLst>
            </a:pPr>
            <a:r>
              <a:rPr lang="en-US" sz="2400" dirty="0"/>
              <a:t>Using equipment and products recommended by dentist</a:t>
            </a:r>
          </a:p>
          <a:p>
            <a:pPr marL="355600" marR="5080">
              <a:lnSpc>
                <a:spcPts val="2400"/>
              </a:lnSpc>
              <a:spcAft>
                <a:spcPts val="600"/>
              </a:spcAft>
              <a:buSzPct val="59615"/>
              <a:buFont typeface="Wingdings" panose="05000000000000000000" pitchFamily="2" charset="2"/>
              <a:buChar char="q"/>
              <a:tabLst>
                <a:tab pos="683895" algn="l"/>
              </a:tabLst>
            </a:pPr>
            <a:r>
              <a:rPr lang="en-US" sz="2400" dirty="0"/>
              <a:t>Developing a protocol if tooth brushing is </a:t>
            </a:r>
            <a:r>
              <a:rPr lang="en-US" sz="2400" dirty="0" smtClean="0"/>
              <a:t>challenging</a:t>
            </a:r>
            <a:endParaRPr lang="en-US" sz="2400" dirty="0"/>
          </a:p>
          <a:p>
            <a:pPr marL="355600" marR="5080">
              <a:lnSpc>
                <a:spcPts val="2400"/>
              </a:lnSpc>
              <a:spcAft>
                <a:spcPts val="600"/>
              </a:spcAft>
              <a:buSzPct val="59615"/>
              <a:buFont typeface="Wingdings" panose="05000000000000000000" pitchFamily="2" charset="2"/>
              <a:buChar char="q"/>
              <a:tabLst>
                <a:tab pos="683895" algn="l"/>
              </a:tabLst>
            </a:pPr>
            <a:r>
              <a:rPr lang="en-US" sz="2400" dirty="0"/>
              <a:t>Flossing </a:t>
            </a:r>
            <a:r>
              <a:rPr lang="en-US" sz="2400" dirty="0" smtClean="0"/>
              <a:t>daily</a:t>
            </a:r>
            <a:endParaRPr lang="en-US" sz="2400" dirty="0"/>
          </a:p>
          <a:p>
            <a:pPr marL="355600" marR="5080">
              <a:lnSpc>
                <a:spcPts val="2400"/>
              </a:lnSpc>
              <a:spcAft>
                <a:spcPts val="600"/>
              </a:spcAft>
              <a:buSzPct val="59615"/>
              <a:buFont typeface="Wingdings" panose="05000000000000000000" pitchFamily="2" charset="2"/>
              <a:buChar char="q"/>
              <a:tabLst>
                <a:tab pos="683895" algn="l"/>
              </a:tabLst>
            </a:pPr>
            <a:r>
              <a:rPr lang="en-US" sz="2400" dirty="0"/>
              <a:t>Having regular checkups</a:t>
            </a:r>
          </a:p>
          <a:p>
            <a:pPr marL="12700" marR="5080" lvl="0" indent="0" defTabSz="914400">
              <a:lnSpc>
                <a:spcPct val="90000"/>
              </a:lnSpc>
              <a:spcBef>
                <a:spcPts val="0"/>
              </a:spcBef>
              <a:buClr>
                <a:srgbClr val="CC9900"/>
              </a:buClr>
              <a:buSzPct val="65000"/>
              <a:buNone/>
              <a:tabLst>
                <a:tab pos="355600" algn="l"/>
              </a:tabLst>
            </a:pPr>
            <a:endParaRPr lang="en-US" sz="2400" dirty="0">
              <a:solidFill>
                <a:prstClr val="black"/>
              </a:solidFill>
              <a:latin typeface="Arial"/>
              <a:cs typeface="Arial"/>
            </a:endParaRPr>
          </a:p>
          <a:p>
            <a:pPr marL="12700" marR="5080" lvl="0" indent="0" algn="ctr" defTabSz="914400">
              <a:lnSpc>
                <a:spcPct val="90000"/>
              </a:lnSpc>
              <a:spcBef>
                <a:spcPts val="0"/>
              </a:spcBef>
              <a:buClr>
                <a:srgbClr val="CC9900"/>
              </a:buClr>
              <a:buSzPct val="65000"/>
              <a:buNone/>
              <a:tabLst>
                <a:tab pos="355600" algn="l"/>
              </a:tabLst>
            </a:pPr>
            <a:r>
              <a:rPr lang="en-US" sz="2400" b="1" dirty="0">
                <a:solidFill>
                  <a:srgbClr val="FF0000"/>
                </a:solidFill>
                <a:latin typeface="Arial"/>
                <a:cs typeface="Arial"/>
              </a:rPr>
              <a:t>This is essential to help prevent disease, </a:t>
            </a:r>
          </a:p>
          <a:p>
            <a:pPr marL="12700" marR="5080" lvl="0" indent="0" algn="ctr" defTabSz="914400">
              <a:lnSpc>
                <a:spcPct val="90000"/>
              </a:lnSpc>
              <a:spcBef>
                <a:spcPts val="0"/>
              </a:spcBef>
              <a:buClr>
                <a:srgbClr val="CC9900"/>
              </a:buClr>
              <a:buSzPct val="65000"/>
              <a:buNone/>
              <a:tabLst>
                <a:tab pos="355600" algn="l"/>
              </a:tabLst>
            </a:pPr>
            <a:r>
              <a:rPr lang="en-US" sz="2400" b="1" dirty="0">
                <a:solidFill>
                  <a:srgbClr val="FF0000"/>
                </a:solidFill>
                <a:latin typeface="Arial"/>
                <a:cs typeface="Arial"/>
              </a:rPr>
              <a:t>including pneumonia.</a:t>
            </a:r>
          </a:p>
          <a:p>
            <a:pPr marL="12700" marR="5080" lvl="0" indent="0" defTabSz="914400">
              <a:lnSpc>
                <a:spcPct val="90000"/>
              </a:lnSpc>
              <a:spcBef>
                <a:spcPts val="0"/>
              </a:spcBef>
              <a:buClr>
                <a:srgbClr val="CC9900"/>
              </a:buClr>
              <a:buSzPct val="65000"/>
              <a:buNone/>
              <a:tabLst>
                <a:tab pos="355600" algn="l"/>
              </a:tabLst>
            </a:pPr>
            <a:endParaRPr lang="en-US" sz="2400" dirty="0">
              <a:solidFill>
                <a:prstClr val="black"/>
              </a:solidFill>
              <a:latin typeface="Arial"/>
              <a:cs typeface="Arial"/>
            </a:endParaRPr>
          </a:p>
          <a:p>
            <a:endParaRPr lang="en-US" dirty="0"/>
          </a:p>
        </p:txBody>
      </p:sp>
      <p:sp>
        <p:nvSpPr>
          <p:cNvPr id="3" name="Title 2"/>
          <p:cNvSpPr>
            <a:spLocks noGrp="1"/>
          </p:cNvSpPr>
          <p:nvPr>
            <p:ph type="title"/>
          </p:nvPr>
        </p:nvSpPr>
        <p:spPr>
          <a:xfrm>
            <a:off x="161925" y="400050"/>
            <a:ext cx="7315200" cy="542925"/>
          </a:xfrm>
        </p:spPr>
        <p:txBody>
          <a:bodyPr/>
          <a:lstStyle/>
          <a:p>
            <a:r>
              <a:rPr lang="en-US" sz="3600" dirty="0"/>
              <a:t>Oral Care </a:t>
            </a:r>
          </a:p>
        </p:txBody>
      </p:sp>
      <p:sp>
        <p:nvSpPr>
          <p:cNvPr id="4" name="Subtitle 3"/>
          <p:cNvSpPr>
            <a:spLocks noGrp="1"/>
          </p:cNvSpPr>
          <p:nvPr>
            <p:ph type="subTitle" idx="13"/>
          </p:nvPr>
        </p:nvSpPr>
        <p:spPr>
          <a:xfrm>
            <a:off x="333375" y="1209675"/>
            <a:ext cx="7315200" cy="457200"/>
          </a:xfrm>
        </p:spPr>
        <p:txBody>
          <a:bodyPr/>
          <a:lstStyle/>
          <a:p>
            <a:pPr algn="ctr"/>
            <a:r>
              <a:rPr lang="en-US" dirty="0"/>
              <a:t>Good oral care means:</a:t>
            </a:r>
          </a:p>
          <a:p>
            <a:pPr algn="ct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4175" y="1814513"/>
            <a:ext cx="1828800"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2808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625" y="1675492"/>
            <a:ext cx="7772400" cy="3487057"/>
          </a:xfrm>
        </p:spPr>
        <p:txBody>
          <a:bodyPr/>
          <a:lstStyle/>
          <a:p>
            <a:pPr marL="355600" marR="5080" lvl="0">
              <a:lnSpc>
                <a:spcPts val="2400"/>
              </a:lnSpc>
              <a:spcAft>
                <a:spcPts val="600"/>
              </a:spcAft>
              <a:buSzPct val="59615"/>
              <a:buFont typeface="Wingdings" panose="05000000000000000000" pitchFamily="2" charset="2"/>
              <a:buChar char="q"/>
              <a:tabLst>
                <a:tab pos="683895" algn="l"/>
              </a:tabLst>
            </a:pPr>
            <a:r>
              <a:rPr lang="en-US" sz="2400" dirty="0"/>
              <a:t>To help support good oral </a:t>
            </a:r>
            <a:r>
              <a:rPr lang="en-US" sz="2400" dirty="0" smtClean="0"/>
              <a:t>hygiene,</a:t>
            </a:r>
          </a:p>
          <a:p>
            <a:pPr marL="12700" marR="5080" lvl="0" indent="0">
              <a:lnSpc>
                <a:spcPts val="2400"/>
              </a:lnSpc>
              <a:spcAft>
                <a:spcPts val="600"/>
              </a:spcAft>
              <a:buSzPct val="59615"/>
              <a:buNone/>
              <a:tabLst>
                <a:tab pos="683895" algn="l"/>
              </a:tabLst>
            </a:pPr>
            <a:r>
              <a:rPr lang="en-US" sz="2400" dirty="0" smtClean="0"/>
              <a:t>     DSPs </a:t>
            </a:r>
            <a:r>
              <a:rPr lang="en-US" sz="2400" dirty="0"/>
              <a:t>should:</a:t>
            </a:r>
          </a:p>
          <a:p>
            <a:pPr marL="755650" marR="5080" lvl="2" indent="-342900">
              <a:lnSpc>
                <a:spcPts val="2400"/>
              </a:lnSpc>
              <a:spcAft>
                <a:spcPts val="600"/>
              </a:spcAft>
              <a:buSzPct val="59615"/>
              <a:buFont typeface="Wingdings" panose="05000000000000000000" pitchFamily="2" charset="2"/>
              <a:buChar char="§"/>
              <a:tabLst>
                <a:tab pos="683895" algn="l"/>
              </a:tabLst>
            </a:pPr>
            <a:r>
              <a:rPr lang="en-US" sz="2000" dirty="0"/>
              <a:t>Support </a:t>
            </a:r>
            <a:r>
              <a:rPr lang="en-US" sz="2000" dirty="0" smtClean="0"/>
              <a:t>people </a:t>
            </a:r>
            <a:r>
              <a:rPr lang="en-US" sz="2000" dirty="0"/>
              <a:t>with brushing after every meal &amp; flossing to prevent plaque</a:t>
            </a:r>
          </a:p>
          <a:p>
            <a:pPr marL="755650" marR="5080" lvl="2" indent="-342900">
              <a:lnSpc>
                <a:spcPts val="2400"/>
              </a:lnSpc>
              <a:spcAft>
                <a:spcPts val="600"/>
              </a:spcAft>
              <a:buSzPct val="59615"/>
              <a:buFont typeface="Wingdings" panose="05000000000000000000" pitchFamily="2" charset="2"/>
              <a:buChar char="§"/>
              <a:tabLst>
                <a:tab pos="683895" algn="l"/>
              </a:tabLst>
            </a:pPr>
            <a:r>
              <a:rPr lang="en-US" sz="2000" dirty="0"/>
              <a:t>Report any dental concerns (pain, bleeding, broken or missing teeth) to nurse immediately</a:t>
            </a:r>
          </a:p>
          <a:p>
            <a:pPr marL="755650" marR="5080" lvl="2" indent="-342900">
              <a:lnSpc>
                <a:spcPts val="2400"/>
              </a:lnSpc>
              <a:spcAft>
                <a:spcPts val="600"/>
              </a:spcAft>
              <a:buSzPct val="59615"/>
              <a:buFont typeface="Wingdings" panose="05000000000000000000" pitchFamily="2" charset="2"/>
              <a:buChar char="§"/>
              <a:tabLst>
                <a:tab pos="683895" algn="l"/>
              </a:tabLst>
            </a:pPr>
            <a:r>
              <a:rPr lang="en-US" sz="2000" dirty="0"/>
              <a:t>Follow specific oral care protocols.</a:t>
            </a:r>
          </a:p>
          <a:p>
            <a:pPr marL="755650" marR="5080" lvl="2" indent="-342900">
              <a:lnSpc>
                <a:spcPts val="2400"/>
              </a:lnSpc>
              <a:spcAft>
                <a:spcPts val="600"/>
              </a:spcAft>
              <a:buSzPct val="59615"/>
              <a:buFont typeface="Wingdings" panose="05000000000000000000" pitchFamily="2" charset="2"/>
              <a:buChar char="§"/>
              <a:tabLst>
                <a:tab pos="683895" algn="l"/>
              </a:tabLst>
            </a:pPr>
            <a:r>
              <a:rPr lang="en-US" sz="2000" dirty="0"/>
              <a:t>Obtain dental checkups as ordered or usually every 6 months.</a:t>
            </a:r>
          </a:p>
          <a:p>
            <a:endParaRPr lang="en-US" dirty="0"/>
          </a:p>
        </p:txBody>
      </p:sp>
      <p:sp>
        <p:nvSpPr>
          <p:cNvPr id="3" name="Title 2"/>
          <p:cNvSpPr>
            <a:spLocks noGrp="1"/>
          </p:cNvSpPr>
          <p:nvPr>
            <p:ph type="title"/>
          </p:nvPr>
        </p:nvSpPr>
        <p:spPr>
          <a:xfrm>
            <a:off x="123825" y="419100"/>
            <a:ext cx="7315200" cy="514350"/>
          </a:xfrm>
        </p:spPr>
        <p:txBody>
          <a:bodyPr/>
          <a:lstStyle/>
          <a:p>
            <a:r>
              <a:rPr lang="en-US" sz="3600" dirty="0"/>
              <a:t>Oral Care </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8225" y="595313"/>
            <a:ext cx="111601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785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914400" y="2468880"/>
            <a:ext cx="7315200" cy="3533775"/>
          </a:xfrm>
        </p:spPr>
        <p:txBody>
          <a:bodyPr/>
          <a:lstStyle/>
          <a:p>
            <a:r>
              <a:rPr lang="en-US" sz="2400" dirty="0" smtClean="0"/>
              <a:t>The full range of mental health diagnoses is believed to be present in persons with ID.</a:t>
            </a:r>
          </a:p>
          <a:p>
            <a:endParaRPr lang="en-US" sz="2400" dirty="0"/>
          </a:p>
          <a:p>
            <a:r>
              <a:rPr lang="en-US" sz="2400" dirty="0" smtClean="0"/>
              <a:t>Frequently diagnosed mental health conditions:</a:t>
            </a:r>
            <a:endParaRPr lang="en-US" sz="2000" dirty="0" smtClean="0"/>
          </a:p>
          <a:p>
            <a:pPr marL="342900" indent="-342900">
              <a:buFontTx/>
              <a:buChar char="•"/>
            </a:pPr>
            <a:r>
              <a:rPr lang="en-US" sz="1800" dirty="0" smtClean="0"/>
              <a:t>Depression</a:t>
            </a:r>
          </a:p>
          <a:p>
            <a:pPr marL="342900" indent="-342900">
              <a:buFontTx/>
              <a:buChar char="•"/>
            </a:pPr>
            <a:r>
              <a:rPr lang="en-US" sz="1800" dirty="0" smtClean="0"/>
              <a:t>Post-Traumatic Stress Disorder</a:t>
            </a:r>
          </a:p>
          <a:p>
            <a:pPr marL="342900" indent="-342900">
              <a:buFontTx/>
              <a:buChar char="•"/>
            </a:pPr>
            <a:r>
              <a:rPr lang="en-US" sz="1800" dirty="0" smtClean="0"/>
              <a:t>Schizophrenia</a:t>
            </a:r>
          </a:p>
          <a:p>
            <a:pPr marL="342900" indent="-342900">
              <a:buFontTx/>
              <a:buChar char="•"/>
            </a:pPr>
            <a:r>
              <a:rPr lang="en-US" sz="1800" dirty="0" smtClean="0"/>
              <a:t>Schizoaffective Disorder</a:t>
            </a:r>
          </a:p>
          <a:p>
            <a:pPr marL="342900" indent="-342900">
              <a:buFontTx/>
              <a:buChar char="•"/>
            </a:pPr>
            <a:r>
              <a:rPr lang="en-US" sz="1800" dirty="0" smtClean="0"/>
              <a:t>Obsessive Compulsive Disorder</a:t>
            </a:r>
          </a:p>
          <a:p>
            <a:pPr marL="342900" indent="-342900">
              <a:buFontTx/>
              <a:buChar char="•"/>
            </a:pPr>
            <a:r>
              <a:rPr lang="en-US" sz="1800" dirty="0" smtClean="0"/>
              <a:t>Anxiety Disorders</a:t>
            </a:r>
          </a:p>
          <a:p>
            <a:pPr marL="342900" indent="-342900">
              <a:buFontTx/>
              <a:buChar char="•"/>
            </a:pPr>
            <a:r>
              <a:rPr lang="en-US" sz="1800" dirty="0" smtClean="0"/>
              <a:t>Bipolar Disorder</a:t>
            </a:r>
          </a:p>
          <a:p>
            <a:endParaRPr lang="en-US" dirty="0"/>
          </a:p>
        </p:txBody>
      </p:sp>
      <p:sp>
        <p:nvSpPr>
          <p:cNvPr id="3" name="Title 2"/>
          <p:cNvSpPr>
            <a:spLocks noGrp="1"/>
          </p:cNvSpPr>
          <p:nvPr>
            <p:ph type="title"/>
          </p:nvPr>
        </p:nvSpPr>
        <p:spPr>
          <a:xfrm>
            <a:off x="914400" y="579120"/>
            <a:ext cx="7315200" cy="1143000"/>
          </a:xfrm>
        </p:spPr>
        <p:txBody>
          <a:bodyPr/>
          <a:lstStyle/>
          <a:p>
            <a:r>
              <a:rPr lang="en-US" dirty="0" smtClean="0"/>
              <a:t>Dual Diagnosis</a:t>
            </a:r>
            <a:endParaRPr lang="en-US" dirty="0"/>
          </a:p>
        </p:txBody>
      </p:sp>
      <p:sp>
        <p:nvSpPr>
          <p:cNvPr id="4" name="Subtitle 3"/>
          <p:cNvSpPr>
            <a:spLocks noGrp="1"/>
          </p:cNvSpPr>
          <p:nvPr>
            <p:ph type="subTitle" idx="1"/>
          </p:nvPr>
        </p:nvSpPr>
        <p:spPr>
          <a:xfrm>
            <a:off x="914400" y="1323975"/>
            <a:ext cx="7315200" cy="457200"/>
          </a:xfrm>
        </p:spPr>
        <p:txBody>
          <a:bodyPr/>
          <a:lstStyle/>
          <a:p>
            <a:r>
              <a:rPr lang="en-US" sz="2800" dirty="0" smtClean="0"/>
              <a:t>A person has a developmental disability and a co-occurring mental health condition.</a:t>
            </a:r>
            <a:endParaRPr lang="en-US" sz="2800" dirty="0"/>
          </a:p>
        </p:txBody>
      </p:sp>
    </p:spTree>
    <p:extLst>
      <p:ext uri="{BB962C8B-B14F-4D97-AF65-F5344CB8AC3E}">
        <p14:creationId xmlns:p14="http://schemas.microsoft.com/office/powerpoint/2010/main" val="10625990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pPr marL="342900" marR="0" lvl="0" indent="-342900">
              <a:lnSpc>
                <a:spcPct val="115000"/>
              </a:lnSpc>
              <a:spcBef>
                <a:spcPts val="0"/>
              </a:spcBef>
              <a:spcAft>
                <a:spcPts val="0"/>
              </a:spcAft>
              <a:buFont typeface="+mj-lt"/>
              <a:buAutoNum type="arabicPeriod"/>
            </a:pPr>
            <a:r>
              <a:rPr lang="en-US" sz="1800" dirty="0"/>
              <a:t>Means of expressing frustration, fear, injustice, or anger</a:t>
            </a:r>
          </a:p>
          <a:p>
            <a:pPr marL="342900" lvl="0" indent="-342900" defTabSz="914400">
              <a:lnSpc>
                <a:spcPct val="115000"/>
              </a:lnSpc>
              <a:spcBef>
                <a:spcPts val="0"/>
              </a:spcBef>
              <a:buFont typeface="+mj-lt"/>
              <a:buAutoNum type="arabicPeriod"/>
              <a:defRPr/>
            </a:pPr>
            <a:r>
              <a:rPr lang="en-US" sz="1800" dirty="0"/>
              <a:t>Means of communication (displeasure, discomfort, desire for assistance)</a:t>
            </a:r>
          </a:p>
          <a:p>
            <a:pPr marL="342900" marR="0" lvl="0" indent="-342900">
              <a:lnSpc>
                <a:spcPct val="115000"/>
              </a:lnSpc>
              <a:spcBef>
                <a:spcPts val="0"/>
              </a:spcBef>
              <a:spcAft>
                <a:spcPts val="0"/>
              </a:spcAft>
              <a:buFont typeface="+mj-lt"/>
              <a:buAutoNum type="arabicPeriod"/>
            </a:pPr>
            <a:r>
              <a:rPr lang="en-US" sz="1800" dirty="0"/>
              <a:t>Learned problem behavior</a:t>
            </a:r>
          </a:p>
          <a:p>
            <a:pPr marL="342900" marR="0" lvl="0" indent="-342900">
              <a:lnSpc>
                <a:spcPct val="115000"/>
              </a:lnSpc>
              <a:spcBef>
                <a:spcPts val="0"/>
              </a:spcBef>
              <a:spcAft>
                <a:spcPts val="0"/>
              </a:spcAft>
              <a:buFont typeface="+mj-lt"/>
              <a:buAutoNum type="arabicPeriod"/>
            </a:pPr>
            <a:r>
              <a:rPr lang="en-US" sz="1800" dirty="0"/>
              <a:t>Relief from boredom</a:t>
            </a:r>
          </a:p>
          <a:p>
            <a:pPr marL="342900" marR="0" lvl="0" indent="-342900">
              <a:lnSpc>
                <a:spcPct val="115000"/>
              </a:lnSpc>
              <a:spcBef>
                <a:spcPts val="0"/>
              </a:spcBef>
              <a:spcAft>
                <a:spcPts val="0"/>
              </a:spcAft>
              <a:buFont typeface="+mj-lt"/>
              <a:buAutoNum type="arabicPeriod"/>
            </a:pPr>
            <a:r>
              <a:rPr lang="en-US" sz="1800" dirty="0"/>
              <a:t>Modulation of stimulating environments</a:t>
            </a:r>
          </a:p>
          <a:p>
            <a:pPr marL="342900" marR="0" lvl="0" indent="-342900">
              <a:lnSpc>
                <a:spcPct val="115000"/>
              </a:lnSpc>
              <a:spcBef>
                <a:spcPts val="0"/>
              </a:spcBef>
              <a:spcAft>
                <a:spcPts val="0"/>
              </a:spcAft>
              <a:buFont typeface="+mj-lt"/>
              <a:buAutoNum type="arabicPeriod"/>
            </a:pPr>
            <a:r>
              <a:rPr lang="en-US" sz="1800" dirty="0"/>
              <a:t>Expression of physical pain or acute medical condition</a:t>
            </a:r>
          </a:p>
          <a:p>
            <a:pPr marL="342900" marR="0" lvl="0" indent="-342900">
              <a:lnSpc>
                <a:spcPct val="115000"/>
              </a:lnSpc>
              <a:spcBef>
                <a:spcPts val="0"/>
              </a:spcBef>
              <a:spcAft>
                <a:spcPts val="0"/>
              </a:spcAft>
              <a:buFont typeface="+mj-lt"/>
              <a:buAutoNum type="arabicPeriod"/>
            </a:pPr>
            <a:r>
              <a:rPr lang="en-US" sz="1800" dirty="0"/>
              <a:t>Signal of acute psychiatric problem</a:t>
            </a:r>
          </a:p>
          <a:p>
            <a:pPr marL="342900" marR="0" lvl="0" indent="-342900">
              <a:lnSpc>
                <a:spcPct val="115000"/>
              </a:lnSpc>
              <a:spcBef>
                <a:spcPts val="0"/>
              </a:spcBef>
              <a:spcAft>
                <a:spcPts val="0"/>
              </a:spcAft>
              <a:buFont typeface="+mj-lt"/>
              <a:buAutoNum type="arabicPeriod"/>
            </a:pPr>
            <a:r>
              <a:rPr lang="en-US" sz="1800" dirty="0"/>
              <a:t>Grief and loss issues</a:t>
            </a:r>
          </a:p>
          <a:p>
            <a:pPr marL="342900" marR="0" lvl="0" indent="-342900">
              <a:lnSpc>
                <a:spcPct val="115000"/>
              </a:lnSpc>
              <a:spcBef>
                <a:spcPts val="0"/>
              </a:spcBef>
              <a:spcAft>
                <a:spcPts val="0"/>
              </a:spcAft>
              <a:buFont typeface="+mj-lt"/>
              <a:buAutoNum type="arabicPeriod"/>
            </a:pPr>
            <a:r>
              <a:rPr lang="en-US" sz="1800" dirty="0"/>
              <a:t>Escape or avoidance of unwanted demands or situations</a:t>
            </a:r>
          </a:p>
          <a:p>
            <a:pPr marL="342900" marR="0" lvl="0" indent="-342900">
              <a:lnSpc>
                <a:spcPct val="115000"/>
              </a:lnSpc>
              <a:spcBef>
                <a:spcPts val="0"/>
              </a:spcBef>
              <a:spcAft>
                <a:spcPts val="0"/>
              </a:spcAft>
              <a:buFont typeface="+mj-lt"/>
              <a:buAutoNum type="arabicPeriod"/>
            </a:pPr>
            <a:r>
              <a:rPr lang="en-US" sz="1800" dirty="0"/>
              <a:t>Attention seeking</a:t>
            </a:r>
          </a:p>
          <a:p>
            <a:endParaRPr lang="en-US" dirty="0"/>
          </a:p>
        </p:txBody>
      </p:sp>
      <p:sp>
        <p:nvSpPr>
          <p:cNvPr id="3" name="Title 2"/>
          <p:cNvSpPr>
            <a:spLocks noGrp="1"/>
          </p:cNvSpPr>
          <p:nvPr>
            <p:ph type="title"/>
          </p:nvPr>
        </p:nvSpPr>
        <p:spPr>
          <a:xfrm>
            <a:off x="590550" y="762000"/>
            <a:ext cx="7315200" cy="1143000"/>
          </a:xfrm>
        </p:spPr>
        <p:txBody>
          <a:bodyPr/>
          <a:lstStyle/>
          <a:p>
            <a:r>
              <a:rPr lang="en-US" sz="3400" dirty="0"/>
              <a:t>Maladaptive behaviors are not always a sign of a mental health condition!</a:t>
            </a:r>
            <a:r>
              <a:rPr lang="en-US" dirty="0"/>
              <a:t/>
            </a:r>
            <a:br>
              <a:rPr lang="en-US" dirty="0"/>
            </a:br>
            <a:endParaRPr lang="en-US" dirty="0"/>
          </a:p>
        </p:txBody>
      </p:sp>
      <p:sp>
        <p:nvSpPr>
          <p:cNvPr id="4" name="Subtitle 3"/>
          <p:cNvSpPr>
            <a:spLocks noGrp="1"/>
          </p:cNvSpPr>
          <p:nvPr>
            <p:ph type="subTitle" idx="1"/>
          </p:nvPr>
        </p:nvSpPr>
        <p:spPr/>
        <p:txBody>
          <a:bodyPr/>
          <a:lstStyle/>
          <a:p>
            <a:r>
              <a:rPr lang="en-US" sz="3000" dirty="0" smtClean="0"/>
              <a:t>Example: Possible reasons for aggression:</a:t>
            </a:r>
            <a:endParaRPr lang="en-US" sz="3000" dirty="0"/>
          </a:p>
        </p:txBody>
      </p:sp>
    </p:spTree>
    <p:extLst>
      <p:ext uri="{BB962C8B-B14F-4D97-AF65-F5344CB8AC3E}">
        <p14:creationId xmlns:p14="http://schemas.microsoft.com/office/powerpoint/2010/main" val="38076177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656442"/>
            <a:ext cx="7772400" cy="3868057"/>
          </a:xfrm>
        </p:spPr>
        <p:txBody>
          <a:bodyPr/>
          <a:lstStyle/>
          <a:p>
            <a:pPr marL="0" lvl="0" indent="0" defTabSz="914400">
              <a:spcBef>
                <a:spcPts val="0"/>
              </a:spcBef>
              <a:buClrTx/>
              <a:buNone/>
            </a:pPr>
            <a:r>
              <a:rPr lang="en-US" sz="2400" kern="0" dirty="0">
                <a:solidFill>
                  <a:srgbClr val="FF0000"/>
                </a:solidFill>
                <a:cs typeface="Arial"/>
              </a:rPr>
              <a:t>What would you do if you couldn’t tell someone to stop bothering you?</a:t>
            </a:r>
          </a:p>
          <a:p>
            <a:pPr marL="0" lvl="0" indent="0" defTabSz="914400">
              <a:spcBef>
                <a:spcPts val="0"/>
              </a:spcBef>
              <a:buClrTx/>
              <a:buNone/>
            </a:pPr>
            <a:endParaRPr lang="en-US" sz="2400" kern="0" dirty="0">
              <a:solidFill>
                <a:prstClr val="black"/>
              </a:solidFill>
              <a:cs typeface="Arial"/>
            </a:endParaRPr>
          </a:p>
          <a:p>
            <a:pPr marL="0" lvl="0" indent="0" defTabSz="914400">
              <a:spcBef>
                <a:spcPts val="0"/>
              </a:spcBef>
              <a:buClrTx/>
              <a:buNone/>
            </a:pPr>
            <a:r>
              <a:rPr lang="en-US" sz="2400" kern="0" dirty="0">
                <a:solidFill>
                  <a:srgbClr val="4F81BD">
                    <a:lumMod val="75000"/>
                  </a:srgbClr>
                </a:solidFill>
                <a:cs typeface="Arial"/>
              </a:rPr>
              <a:t>What would you do if you couldn’t tell someone that you hurt somewhere?</a:t>
            </a:r>
          </a:p>
          <a:p>
            <a:pPr marL="0" lvl="0" indent="0" defTabSz="914400">
              <a:spcBef>
                <a:spcPts val="0"/>
              </a:spcBef>
              <a:buClrTx/>
              <a:buNone/>
            </a:pPr>
            <a:endParaRPr lang="en-US" sz="2400" kern="0" dirty="0">
              <a:solidFill>
                <a:prstClr val="black"/>
              </a:solidFill>
              <a:cs typeface="Arial"/>
            </a:endParaRPr>
          </a:p>
          <a:p>
            <a:pPr marL="0" lvl="0" indent="0" defTabSz="914400">
              <a:spcBef>
                <a:spcPts val="0"/>
              </a:spcBef>
              <a:buClrTx/>
              <a:buNone/>
            </a:pPr>
            <a:r>
              <a:rPr lang="en-US" sz="2400" kern="0" dirty="0">
                <a:solidFill>
                  <a:srgbClr val="9BBB59">
                    <a:lumMod val="75000"/>
                  </a:srgbClr>
                </a:solidFill>
                <a:cs typeface="Arial"/>
              </a:rPr>
              <a:t>What would you do if </a:t>
            </a:r>
            <a:r>
              <a:rPr lang="en-US" sz="2400" kern="0" dirty="0" smtClean="0">
                <a:solidFill>
                  <a:srgbClr val="9BBB59">
                    <a:lumMod val="75000"/>
                  </a:srgbClr>
                </a:solidFill>
                <a:cs typeface="Arial"/>
              </a:rPr>
              <a:t>you </a:t>
            </a:r>
            <a:r>
              <a:rPr lang="en-US" sz="2400" kern="0" dirty="0">
                <a:solidFill>
                  <a:srgbClr val="9BBB59">
                    <a:lumMod val="75000"/>
                  </a:srgbClr>
                </a:solidFill>
                <a:cs typeface="Arial"/>
              </a:rPr>
              <a:t>couldn’t tell someone that you hate what you are being asked to do?</a:t>
            </a:r>
          </a:p>
          <a:p>
            <a:pPr marL="0" lvl="0" indent="0" defTabSz="914400">
              <a:spcBef>
                <a:spcPts val="0"/>
              </a:spcBef>
              <a:buClrTx/>
              <a:buNone/>
            </a:pPr>
            <a:endParaRPr lang="en-US" sz="2400" kern="0" dirty="0">
              <a:solidFill>
                <a:prstClr val="black"/>
              </a:solidFill>
              <a:cs typeface="Arial"/>
            </a:endParaRPr>
          </a:p>
          <a:p>
            <a:pPr marL="0" lvl="0" indent="0" algn="ctr" defTabSz="914400">
              <a:spcBef>
                <a:spcPts val="0"/>
              </a:spcBef>
              <a:buClrTx/>
              <a:buNone/>
            </a:pPr>
            <a:r>
              <a:rPr lang="en-US" sz="2400" kern="0" dirty="0">
                <a:solidFill>
                  <a:srgbClr val="F79646">
                    <a:lumMod val="50000"/>
                  </a:srgbClr>
                </a:solidFill>
                <a:cs typeface="Arial"/>
              </a:rPr>
              <a:t>How would you communicate?????</a:t>
            </a:r>
          </a:p>
          <a:p>
            <a:endParaRPr lang="en-US" dirty="0"/>
          </a:p>
        </p:txBody>
      </p:sp>
      <p:sp>
        <p:nvSpPr>
          <p:cNvPr id="3" name="Title 2"/>
          <p:cNvSpPr>
            <a:spLocks noGrp="1"/>
          </p:cNvSpPr>
          <p:nvPr>
            <p:ph type="title"/>
          </p:nvPr>
        </p:nvSpPr>
        <p:spPr>
          <a:xfrm>
            <a:off x="123824" y="495300"/>
            <a:ext cx="7686675" cy="561975"/>
          </a:xfrm>
        </p:spPr>
        <p:txBody>
          <a:bodyPr/>
          <a:lstStyle/>
          <a:p>
            <a:r>
              <a:rPr lang="en-US" sz="3600" dirty="0"/>
              <a:t>Behavior is </a:t>
            </a:r>
            <a:r>
              <a:rPr lang="en-US" sz="3600" dirty="0" smtClean="0"/>
              <a:t>a form of Communication</a:t>
            </a:r>
            <a:r>
              <a:rPr lang="en-US" sz="3600" dirty="0"/>
              <a:t>!</a:t>
            </a:r>
          </a:p>
        </p:txBody>
      </p:sp>
    </p:spTree>
    <p:extLst>
      <p:ext uri="{BB962C8B-B14F-4D97-AF65-F5344CB8AC3E}">
        <p14:creationId xmlns:p14="http://schemas.microsoft.com/office/powerpoint/2010/main" val="4192070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825" y="1751692"/>
            <a:ext cx="7772400" cy="4153807"/>
          </a:xfrm>
        </p:spPr>
        <p:txBody>
          <a:bodyPr/>
          <a:lstStyle/>
          <a:p>
            <a:pPr marL="0" lvl="0" indent="0" defTabSz="914400">
              <a:spcBef>
                <a:spcPts val="0"/>
              </a:spcBef>
              <a:buClrTx/>
              <a:buNone/>
            </a:pPr>
            <a:r>
              <a:rPr lang="en-US" sz="2400" kern="0" dirty="0">
                <a:solidFill>
                  <a:prstClr val="black"/>
                </a:solidFill>
                <a:cs typeface="Arial"/>
              </a:rPr>
              <a:t>We all “</a:t>
            </a:r>
            <a:r>
              <a:rPr lang="en-US" sz="2400" b="1" kern="0" dirty="0">
                <a:solidFill>
                  <a:prstClr val="black"/>
                </a:solidFill>
                <a:cs typeface="Arial"/>
              </a:rPr>
              <a:t>behave</a:t>
            </a:r>
            <a:r>
              <a:rPr lang="en-US" sz="2400" kern="0" dirty="0">
                <a:solidFill>
                  <a:prstClr val="black"/>
                </a:solidFill>
                <a:cs typeface="Arial"/>
              </a:rPr>
              <a:t>” and we all have “</a:t>
            </a:r>
            <a:r>
              <a:rPr lang="en-US" sz="2400" b="1" kern="0" dirty="0">
                <a:solidFill>
                  <a:prstClr val="black"/>
                </a:solidFill>
                <a:cs typeface="Arial"/>
              </a:rPr>
              <a:t>behaviors</a:t>
            </a:r>
            <a:r>
              <a:rPr lang="en-US" sz="2400" kern="0" dirty="0">
                <a:solidFill>
                  <a:prstClr val="black"/>
                </a:solidFill>
                <a:cs typeface="Arial"/>
              </a:rPr>
              <a:t>”</a:t>
            </a:r>
          </a:p>
          <a:p>
            <a:pPr marL="0" lvl="0" indent="0" defTabSz="914400">
              <a:spcBef>
                <a:spcPts val="0"/>
              </a:spcBef>
              <a:buClrTx/>
              <a:buNone/>
            </a:pPr>
            <a:endParaRPr lang="en-US" sz="2400" kern="0" dirty="0" smtClean="0">
              <a:solidFill>
                <a:prstClr val="black"/>
              </a:solidFill>
              <a:cs typeface="Arial"/>
            </a:endParaRPr>
          </a:p>
          <a:p>
            <a:pPr marL="0" lvl="0" indent="0" defTabSz="914400">
              <a:spcBef>
                <a:spcPts val="0"/>
              </a:spcBef>
              <a:buClrTx/>
              <a:buNone/>
            </a:pPr>
            <a:r>
              <a:rPr lang="en-US" sz="2400" kern="0" dirty="0" smtClean="0">
                <a:solidFill>
                  <a:prstClr val="black"/>
                </a:solidFill>
                <a:cs typeface="Arial"/>
              </a:rPr>
              <a:t>You </a:t>
            </a:r>
            <a:r>
              <a:rPr lang="en-US" sz="2400" kern="0" dirty="0">
                <a:solidFill>
                  <a:prstClr val="black"/>
                </a:solidFill>
                <a:cs typeface="Arial"/>
              </a:rPr>
              <a:t>are “behaving” by sitting in this class.</a:t>
            </a:r>
          </a:p>
          <a:p>
            <a:pPr marL="0" lvl="0" indent="0" defTabSz="914400">
              <a:spcBef>
                <a:spcPts val="0"/>
              </a:spcBef>
              <a:buClrTx/>
              <a:buNone/>
            </a:pPr>
            <a:endParaRPr lang="en-US" sz="2400" kern="0" dirty="0" smtClean="0">
              <a:solidFill>
                <a:prstClr val="black"/>
              </a:solidFill>
              <a:cs typeface="Arial"/>
            </a:endParaRPr>
          </a:p>
          <a:p>
            <a:pPr marL="0" lvl="0" indent="0" defTabSz="914400">
              <a:spcBef>
                <a:spcPts val="0"/>
              </a:spcBef>
              <a:buClrTx/>
              <a:buNone/>
            </a:pPr>
            <a:r>
              <a:rPr lang="en-US" sz="2400" kern="0" dirty="0" smtClean="0">
                <a:solidFill>
                  <a:prstClr val="black"/>
                </a:solidFill>
                <a:cs typeface="Arial"/>
              </a:rPr>
              <a:t>You </a:t>
            </a:r>
            <a:r>
              <a:rPr lang="en-US" sz="2400" kern="0" dirty="0">
                <a:solidFill>
                  <a:prstClr val="black"/>
                </a:solidFill>
                <a:cs typeface="Arial"/>
              </a:rPr>
              <a:t>are “behaving” when you kiss your child good night.</a:t>
            </a:r>
          </a:p>
          <a:p>
            <a:pPr marL="0" lvl="0" indent="0" defTabSz="914400">
              <a:spcBef>
                <a:spcPts val="0"/>
              </a:spcBef>
              <a:buClrTx/>
              <a:buNone/>
            </a:pPr>
            <a:endParaRPr lang="en-US" sz="2400" kern="0" dirty="0" smtClean="0">
              <a:solidFill>
                <a:prstClr val="black"/>
              </a:solidFill>
              <a:cs typeface="Arial"/>
            </a:endParaRPr>
          </a:p>
          <a:p>
            <a:pPr marL="0" lvl="0" indent="0" defTabSz="914400">
              <a:spcBef>
                <a:spcPts val="0"/>
              </a:spcBef>
              <a:buClrTx/>
              <a:buNone/>
            </a:pPr>
            <a:r>
              <a:rPr lang="en-US" sz="2400" kern="0" dirty="0" smtClean="0">
                <a:solidFill>
                  <a:prstClr val="black"/>
                </a:solidFill>
                <a:cs typeface="Arial"/>
              </a:rPr>
              <a:t>You </a:t>
            </a:r>
            <a:r>
              <a:rPr lang="en-US" sz="2400" kern="0" dirty="0">
                <a:solidFill>
                  <a:prstClr val="black"/>
                </a:solidFill>
                <a:cs typeface="Arial"/>
              </a:rPr>
              <a:t>are “behaving” when you have an argument with your friend.</a:t>
            </a:r>
          </a:p>
          <a:p>
            <a:pPr marL="0" lvl="0" indent="0" defTabSz="914400">
              <a:spcBef>
                <a:spcPts val="0"/>
              </a:spcBef>
              <a:buClrTx/>
              <a:buNone/>
            </a:pPr>
            <a:endParaRPr lang="en-US" sz="2400" kern="0" dirty="0" smtClean="0">
              <a:solidFill>
                <a:prstClr val="black"/>
              </a:solidFill>
              <a:cs typeface="Arial"/>
            </a:endParaRPr>
          </a:p>
          <a:p>
            <a:pPr marL="0" lvl="0" indent="0" algn="ctr" defTabSz="914400">
              <a:spcBef>
                <a:spcPts val="0"/>
              </a:spcBef>
              <a:buClrTx/>
              <a:buNone/>
            </a:pPr>
            <a:r>
              <a:rPr lang="en-US" sz="2400" kern="0" dirty="0" smtClean="0">
                <a:solidFill>
                  <a:prstClr val="black"/>
                </a:solidFill>
                <a:cs typeface="Arial"/>
              </a:rPr>
              <a:t>If </a:t>
            </a:r>
            <a:r>
              <a:rPr lang="en-US" sz="2400" kern="0" dirty="0">
                <a:solidFill>
                  <a:prstClr val="black"/>
                </a:solidFill>
                <a:cs typeface="Arial"/>
              </a:rPr>
              <a:t>you are human, you “behave.”</a:t>
            </a:r>
            <a:endParaRPr lang="en-US" sz="2400" dirty="0"/>
          </a:p>
        </p:txBody>
      </p:sp>
      <p:sp>
        <p:nvSpPr>
          <p:cNvPr id="3" name="Title 2"/>
          <p:cNvSpPr>
            <a:spLocks noGrp="1"/>
          </p:cNvSpPr>
          <p:nvPr>
            <p:ph type="title"/>
          </p:nvPr>
        </p:nvSpPr>
        <p:spPr>
          <a:xfrm>
            <a:off x="104775" y="476250"/>
            <a:ext cx="7315200" cy="571500"/>
          </a:xfrm>
        </p:spPr>
        <p:txBody>
          <a:bodyPr/>
          <a:lstStyle/>
          <a:p>
            <a:r>
              <a:rPr lang="en-US" sz="3600" dirty="0"/>
              <a:t>Behavior is Natural</a:t>
            </a:r>
          </a:p>
        </p:txBody>
      </p:sp>
    </p:spTree>
    <p:extLst>
      <p:ext uri="{BB962C8B-B14F-4D97-AF65-F5344CB8AC3E}">
        <p14:creationId xmlns:p14="http://schemas.microsoft.com/office/powerpoint/2010/main" val="15472510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914400" y="2371725"/>
            <a:ext cx="7315200" cy="2895600"/>
          </a:xfrm>
        </p:spPr>
        <p:txBody>
          <a:bodyPr/>
          <a:lstStyle/>
          <a:p>
            <a:pPr marL="514350" indent="-514350">
              <a:buFont typeface="+mj-lt"/>
              <a:buAutoNum type="arabicPeriod"/>
            </a:pPr>
            <a:r>
              <a:rPr lang="en-US" sz="2200" u="sng" dirty="0"/>
              <a:t>Environmental interventions- </a:t>
            </a:r>
            <a:r>
              <a:rPr lang="en-US" sz="2200" dirty="0"/>
              <a:t>to reduce stress for the person</a:t>
            </a:r>
          </a:p>
          <a:p>
            <a:pPr marL="514350" indent="-514350">
              <a:buFont typeface="+mj-lt"/>
              <a:buAutoNum type="arabicPeriod"/>
            </a:pPr>
            <a:r>
              <a:rPr lang="en-US" sz="2200" u="sng" dirty="0"/>
              <a:t>Positive programming/skills training</a:t>
            </a:r>
            <a:r>
              <a:rPr lang="en-US" sz="2200" dirty="0"/>
              <a:t>- to teach and support effective  skills for handling challenges</a:t>
            </a:r>
          </a:p>
          <a:p>
            <a:pPr marL="514350" indent="-514350">
              <a:buFont typeface="+mj-lt"/>
              <a:buAutoNum type="arabicPeriod"/>
            </a:pPr>
            <a:r>
              <a:rPr lang="en-US" sz="2200" u="sng" dirty="0"/>
              <a:t>Positive behavior support and positive reinforcement</a:t>
            </a:r>
            <a:r>
              <a:rPr lang="en-US" sz="2200" dirty="0"/>
              <a:t>-to increase the frequency of effective behaviors and reduce ineffective behaviors </a:t>
            </a:r>
          </a:p>
          <a:p>
            <a:pPr marL="514350" indent="-514350">
              <a:buFont typeface="+mj-lt"/>
              <a:buAutoNum type="arabicPeriod"/>
            </a:pPr>
            <a:r>
              <a:rPr lang="en-US" sz="2200" u="sng" dirty="0"/>
              <a:t>Reactive or Emergency strategies- </a:t>
            </a:r>
            <a:r>
              <a:rPr lang="en-US" sz="2200" dirty="0"/>
              <a:t>techniques to keep the person, and other people, safe</a:t>
            </a:r>
          </a:p>
          <a:p>
            <a:pPr marL="514350" indent="-514350">
              <a:buFont typeface="+mj-lt"/>
              <a:buAutoNum type="arabicPeriod"/>
            </a:pPr>
            <a:r>
              <a:rPr lang="en-US" sz="2200" u="sng" dirty="0"/>
              <a:t>Medication-</a:t>
            </a:r>
            <a:r>
              <a:rPr lang="en-US" sz="2200" dirty="0"/>
              <a:t>  supporting the person with lowest number of medications and the lowest dosages necessary for stabilization</a:t>
            </a:r>
          </a:p>
          <a:p>
            <a:endParaRPr lang="en-US" dirty="0"/>
          </a:p>
        </p:txBody>
      </p:sp>
      <p:sp>
        <p:nvSpPr>
          <p:cNvPr id="3" name="Title 2"/>
          <p:cNvSpPr>
            <a:spLocks noGrp="1"/>
          </p:cNvSpPr>
          <p:nvPr>
            <p:ph type="title"/>
          </p:nvPr>
        </p:nvSpPr>
        <p:spPr/>
        <p:txBody>
          <a:bodyPr/>
          <a:lstStyle/>
          <a:p>
            <a:r>
              <a:rPr lang="en-US" dirty="0"/>
              <a:t>5 ways to support people with dual diagnosis</a:t>
            </a:r>
          </a:p>
        </p:txBody>
      </p:sp>
    </p:spTree>
    <p:extLst>
      <p:ext uri="{BB962C8B-B14F-4D97-AF65-F5344CB8AC3E}">
        <p14:creationId xmlns:p14="http://schemas.microsoft.com/office/powerpoint/2010/main" val="9742136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199367"/>
            <a:ext cx="7772400" cy="3372757"/>
          </a:xfrm>
        </p:spPr>
        <p:txBody>
          <a:bodyPr/>
          <a:lstStyle/>
          <a:p>
            <a:pPr marL="355600" marR="5080">
              <a:lnSpc>
                <a:spcPts val="2400"/>
              </a:lnSpc>
              <a:spcAft>
                <a:spcPts val="600"/>
              </a:spcAft>
              <a:buSzPct val="59615"/>
              <a:buFont typeface="Wingdings" panose="05000000000000000000" pitchFamily="2" charset="2"/>
              <a:buChar char="q"/>
              <a:tabLst>
                <a:tab pos="683895" algn="l"/>
              </a:tabLst>
            </a:pPr>
            <a:r>
              <a:rPr lang="en-US" sz="2400" dirty="0"/>
              <a:t>Exhibits behaviors that pose a threat to self or others;</a:t>
            </a:r>
          </a:p>
          <a:p>
            <a:pPr marL="355600" marR="5080">
              <a:lnSpc>
                <a:spcPts val="2400"/>
              </a:lnSpc>
              <a:spcAft>
                <a:spcPts val="600"/>
              </a:spcAft>
              <a:buSzPct val="59615"/>
              <a:buFont typeface="Wingdings" panose="05000000000000000000" pitchFamily="2" charset="2"/>
              <a:buChar char="q"/>
              <a:tabLst>
                <a:tab pos="683895" algn="l"/>
              </a:tabLst>
            </a:pPr>
            <a:r>
              <a:rPr lang="en-US" sz="2400" dirty="0" smtClean="0"/>
              <a:t>Exhibits </a:t>
            </a:r>
            <a:r>
              <a:rPr lang="en-US" sz="2400" dirty="0"/>
              <a:t>behaviors that interfere with learning goals or personal </a:t>
            </a:r>
            <a:r>
              <a:rPr lang="en-US" sz="2400" dirty="0" smtClean="0"/>
              <a:t>outcomes;</a:t>
            </a:r>
            <a:endParaRPr lang="en-US" sz="2400" dirty="0"/>
          </a:p>
          <a:p>
            <a:pPr marL="355600" marR="5080">
              <a:lnSpc>
                <a:spcPts val="2400"/>
              </a:lnSpc>
              <a:spcAft>
                <a:spcPts val="600"/>
              </a:spcAft>
              <a:buSzPct val="59615"/>
              <a:buFont typeface="Wingdings" panose="05000000000000000000" pitchFamily="2" charset="2"/>
              <a:buChar char="q"/>
              <a:tabLst>
                <a:tab pos="683895" algn="l"/>
              </a:tabLst>
            </a:pPr>
            <a:r>
              <a:rPr lang="en-US" sz="2400" dirty="0"/>
              <a:t>Takes psychotropic medications meant for </a:t>
            </a:r>
            <a:r>
              <a:rPr lang="en-US" sz="2400" dirty="0" smtClean="0"/>
              <a:t>behavior support;</a:t>
            </a:r>
            <a:endParaRPr lang="en-US" sz="2400" dirty="0"/>
          </a:p>
          <a:p>
            <a:pPr marL="355600" marR="5080">
              <a:lnSpc>
                <a:spcPts val="2400"/>
              </a:lnSpc>
              <a:spcAft>
                <a:spcPts val="600"/>
              </a:spcAft>
              <a:buSzPct val="59615"/>
              <a:buFont typeface="Wingdings" panose="05000000000000000000" pitchFamily="2" charset="2"/>
              <a:buChar char="q"/>
              <a:tabLst>
                <a:tab pos="683895" algn="l"/>
              </a:tabLst>
            </a:pPr>
            <a:r>
              <a:rPr lang="en-US" sz="2400" dirty="0" smtClean="0"/>
              <a:t>Has </a:t>
            </a:r>
            <a:r>
              <a:rPr lang="en-US" sz="2400" dirty="0"/>
              <a:t>been subject to emergency restrictive controls or restraint due to a behavioral </a:t>
            </a:r>
            <a:r>
              <a:rPr lang="en-US" sz="2400" dirty="0" smtClean="0"/>
              <a:t>crisis and/or; </a:t>
            </a:r>
            <a:endParaRPr lang="en-US" sz="2400" dirty="0"/>
          </a:p>
          <a:p>
            <a:pPr marL="355600" marR="5080">
              <a:lnSpc>
                <a:spcPts val="2400"/>
              </a:lnSpc>
              <a:spcAft>
                <a:spcPts val="600"/>
              </a:spcAft>
              <a:buSzPct val="59615"/>
              <a:buFont typeface="Wingdings" panose="05000000000000000000" pitchFamily="2" charset="2"/>
              <a:buChar char="q"/>
              <a:tabLst>
                <a:tab pos="683895" algn="l"/>
              </a:tabLst>
            </a:pPr>
            <a:r>
              <a:rPr lang="en-US" sz="2400" dirty="0"/>
              <a:t>Needs support from staff on learning different communication strategies.</a:t>
            </a:r>
          </a:p>
          <a:p>
            <a:pPr marL="0" indent="0">
              <a:buNone/>
            </a:pPr>
            <a:endParaRPr lang="en-US" dirty="0"/>
          </a:p>
        </p:txBody>
      </p:sp>
      <p:sp>
        <p:nvSpPr>
          <p:cNvPr id="3" name="Title 2"/>
          <p:cNvSpPr>
            <a:spLocks noGrp="1"/>
          </p:cNvSpPr>
          <p:nvPr>
            <p:ph type="title"/>
          </p:nvPr>
        </p:nvSpPr>
        <p:spPr>
          <a:xfrm>
            <a:off x="190500" y="485775"/>
            <a:ext cx="7315200" cy="590550"/>
          </a:xfrm>
        </p:spPr>
        <p:txBody>
          <a:bodyPr/>
          <a:lstStyle/>
          <a:p>
            <a:r>
              <a:rPr lang="en-US" sz="3600" dirty="0"/>
              <a:t>Behavior Support Plans (BSP)</a:t>
            </a:r>
          </a:p>
        </p:txBody>
      </p:sp>
      <p:sp>
        <p:nvSpPr>
          <p:cNvPr id="4" name="Subtitle 3"/>
          <p:cNvSpPr>
            <a:spLocks noGrp="1"/>
          </p:cNvSpPr>
          <p:nvPr>
            <p:ph type="subTitle" idx="13"/>
          </p:nvPr>
        </p:nvSpPr>
        <p:spPr>
          <a:xfrm>
            <a:off x="495300" y="1390650"/>
            <a:ext cx="7315200" cy="685800"/>
          </a:xfrm>
        </p:spPr>
        <p:txBody>
          <a:bodyPr/>
          <a:lstStyle/>
          <a:p>
            <a:pPr algn="ctr"/>
            <a:r>
              <a:rPr lang="en-US" sz="2400" dirty="0">
                <a:latin typeface="Gill Sans Std Light"/>
              </a:rPr>
              <a:t>A plan to support positive behaviors may be  developed when a person:</a:t>
            </a:r>
          </a:p>
          <a:p>
            <a:pPr marR="5080">
              <a:lnSpc>
                <a:spcPts val="2400"/>
              </a:lnSpc>
              <a:spcAft>
                <a:spcPts val="600"/>
              </a:spcAft>
              <a:buClr>
                <a:srgbClr val="821C35"/>
              </a:buClr>
              <a:buSzPct val="59615"/>
              <a:tabLst>
                <a:tab pos="683895" algn="l"/>
              </a:tabLst>
            </a:pPr>
            <a:endParaRPr lang="en-US" sz="2400" dirty="0">
              <a:solidFill>
                <a:schemeClr val="tx1"/>
              </a:solidFill>
              <a:latin typeface="Gill Sans Std Light"/>
              <a:cs typeface="+mn-cs"/>
            </a:endParaRPr>
          </a:p>
        </p:txBody>
      </p:sp>
      <p:sp>
        <p:nvSpPr>
          <p:cNvPr id="5" name="object 5"/>
          <p:cNvSpPr txBox="1"/>
          <p:nvPr/>
        </p:nvSpPr>
        <p:spPr>
          <a:xfrm>
            <a:off x="304800" y="5686424"/>
            <a:ext cx="8261350" cy="923330"/>
          </a:xfrm>
          <a:prstGeom prst="rect">
            <a:avLst/>
          </a:prstGeom>
          <a:solidFill>
            <a:srgbClr val="AEBE39"/>
          </a:solidFill>
        </p:spPr>
        <p:txBody>
          <a:bodyPr vert="horz" wrap="square" lIns="0" tIns="0" rIns="0" bIns="0" rtlCol="0">
            <a:spAutoFit/>
          </a:bodyPr>
          <a:lstStyle/>
          <a:p>
            <a:pPr marL="233679" marR="229235" algn="ctr" defTabSz="914400"/>
            <a:r>
              <a:rPr lang="en-US" sz="2000" b="1" dirty="0" smtClean="0">
                <a:solidFill>
                  <a:prstClr val="black"/>
                </a:solidFill>
                <a:latin typeface="Arial"/>
                <a:cs typeface="Arial"/>
              </a:rPr>
              <a:t>You must </a:t>
            </a:r>
            <a:r>
              <a:rPr sz="2000" b="1" dirty="0" smtClean="0">
                <a:solidFill>
                  <a:prstClr val="black"/>
                </a:solidFill>
                <a:latin typeface="Arial"/>
                <a:cs typeface="Arial"/>
              </a:rPr>
              <a:t>recei</a:t>
            </a:r>
            <a:r>
              <a:rPr sz="2000" b="1" spc="-25" dirty="0" smtClean="0">
                <a:solidFill>
                  <a:prstClr val="black"/>
                </a:solidFill>
                <a:latin typeface="Arial"/>
                <a:cs typeface="Arial"/>
              </a:rPr>
              <a:t>v</a:t>
            </a:r>
            <a:r>
              <a:rPr sz="2000" b="1" dirty="0" smtClean="0">
                <a:solidFill>
                  <a:prstClr val="black"/>
                </a:solidFill>
                <a:latin typeface="Arial"/>
                <a:cs typeface="Arial"/>
              </a:rPr>
              <a:t>e </a:t>
            </a:r>
            <a:r>
              <a:rPr sz="2000" b="1" dirty="0">
                <a:solidFill>
                  <a:prstClr val="black"/>
                </a:solidFill>
                <a:latin typeface="Arial"/>
                <a:cs typeface="Arial"/>
              </a:rPr>
              <a:t>train</a:t>
            </a:r>
            <a:r>
              <a:rPr sz="2000" b="1" spc="-10" dirty="0">
                <a:solidFill>
                  <a:prstClr val="black"/>
                </a:solidFill>
                <a:latin typeface="Arial"/>
                <a:cs typeface="Arial"/>
              </a:rPr>
              <a:t>i</a:t>
            </a:r>
            <a:r>
              <a:rPr sz="2000" b="1" dirty="0">
                <a:solidFill>
                  <a:prstClr val="black"/>
                </a:solidFill>
                <a:latin typeface="Arial"/>
                <a:cs typeface="Arial"/>
              </a:rPr>
              <a:t>ng</a:t>
            </a:r>
            <a:r>
              <a:rPr sz="2000" b="1" spc="-20" dirty="0">
                <a:solidFill>
                  <a:prstClr val="black"/>
                </a:solidFill>
                <a:latin typeface="Arial"/>
                <a:cs typeface="Arial"/>
              </a:rPr>
              <a:t> </a:t>
            </a:r>
            <a:r>
              <a:rPr sz="2000" b="1" dirty="0">
                <a:solidFill>
                  <a:prstClr val="black"/>
                </a:solidFill>
                <a:latin typeface="Arial"/>
                <a:cs typeface="Arial"/>
              </a:rPr>
              <a:t>on the</a:t>
            </a:r>
            <a:r>
              <a:rPr sz="2000" b="1" spc="-30" dirty="0">
                <a:solidFill>
                  <a:prstClr val="black"/>
                </a:solidFill>
                <a:latin typeface="Arial"/>
                <a:cs typeface="Arial"/>
              </a:rPr>
              <a:t> </a:t>
            </a:r>
            <a:r>
              <a:rPr sz="2000" b="1" dirty="0">
                <a:solidFill>
                  <a:prstClr val="black"/>
                </a:solidFill>
                <a:latin typeface="Arial"/>
                <a:cs typeface="Arial"/>
              </a:rPr>
              <a:t>current</a:t>
            </a:r>
            <a:r>
              <a:rPr sz="2000" b="1" spc="-25" dirty="0">
                <a:solidFill>
                  <a:prstClr val="black"/>
                </a:solidFill>
                <a:latin typeface="Arial"/>
                <a:cs typeface="Arial"/>
              </a:rPr>
              <a:t> </a:t>
            </a:r>
            <a:r>
              <a:rPr sz="2000" b="1" dirty="0">
                <a:solidFill>
                  <a:prstClr val="black"/>
                </a:solidFill>
                <a:latin typeface="Arial"/>
                <a:cs typeface="Arial"/>
              </a:rPr>
              <a:t>BSP</a:t>
            </a:r>
            <a:r>
              <a:rPr sz="2000" b="1" spc="-35" dirty="0">
                <a:solidFill>
                  <a:prstClr val="black"/>
                </a:solidFill>
                <a:latin typeface="Arial"/>
                <a:cs typeface="Arial"/>
              </a:rPr>
              <a:t> </a:t>
            </a:r>
            <a:r>
              <a:rPr sz="2000" b="1" dirty="0">
                <a:solidFill>
                  <a:prstClr val="black"/>
                </a:solidFill>
                <a:latin typeface="Arial"/>
                <a:cs typeface="Arial"/>
              </a:rPr>
              <a:t>of</a:t>
            </a:r>
            <a:r>
              <a:rPr sz="2000" b="1" spc="-15" dirty="0">
                <a:solidFill>
                  <a:prstClr val="black"/>
                </a:solidFill>
                <a:latin typeface="Arial"/>
                <a:cs typeface="Arial"/>
              </a:rPr>
              <a:t> </a:t>
            </a:r>
            <a:r>
              <a:rPr sz="2000" b="1" dirty="0">
                <a:solidFill>
                  <a:prstClr val="black"/>
                </a:solidFill>
                <a:latin typeface="Arial"/>
                <a:cs typeface="Arial"/>
              </a:rPr>
              <a:t>the</a:t>
            </a:r>
            <a:r>
              <a:rPr sz="2000" b="1" spc="-15" dirty="0">
                <a:solidFill>
                  <a:prstClr val="black"/>
                </a:solidFill>
                <a:latin typeface="Arial"/>
                <a:cs typeface="Arial"/>
              </a:rPr>
              <a:t> </a:t>
            </a:r>
            <a:r>
              <a:rPr sz="2000" b="1" dirty="0" smtClean="0">
                <a:solidFill>
                  <a:prstClr val="black"/>
                </a:solidFill>
                <a:latin typeface="Arial"/>
                <a:cs typeface="Arial"/>
              </a:rPr>
              <a:t>person</a:t>
            </a:r>
            <a:r>
              <a:rPr lang="en-US" sz="2000" b="1" dirty="0" smtClean="0">
                <a:solidFill>
                  <a:prstClr val="black"/>
                </a:solidFill>
                <a:latin typeface="Arial"/>
                <a:cs typeface="Arial"/>
              </a:rPr>
              <a:t>s</a:t>
            </a:r>
            <a:r>
              <a:rPr sz="2000" b="1" spc="-15" dirty="0" smtClean="0">
                <a:solidFill>
                  <a:prstClr val="black"/>
                </a:solidFill>
                <a:latin typeface="Arial"/>
                <a:cs typeface="Arial"/>
              </a:rPr>
              <a:t> </a:t>
            </a:r>
            <a:r>
              <a:rPr sz="2000" b="1" spc="-35" dirty="0">
                <a:solidFill>
                  <a:prstClr val="black"/>
                </a:solidFill>
                <a:latin typeface="Arial"/>
                <a:cs typeface="Arial"/>
              </a:rPr>
              <a:t>y</a:t>
            </a:r>
            <a:r>
              <a:rPr sz="2000" b="1" dirty="0">
                <a:solidFill>
                  <a:prstClr val="black"/>
                </a:solidFill>
                <a:latin typeface="Arial"/>
                <a:cs typeface="Arial"/>
              </a:rPr>
              <a:t>ou </a:t>
            </a:r>
            <a:r>
              <a:rPr sz="2000" b="1" dirty="0" smtClean="0">
                <a:solidFill>
                  <a:prstClr val="black"/>
                </a:solidFill>
                <a:latin typeface="Arial"/>
                <a:cs typeface="Arial"/>
              </a:rPr>
              <a:t>support</a:t>
            </a:r>
            <a:r>
              <a:rPr lang="en-US" sz="2000" b="1" dirty="0" smtClean="0">
                <a:solidFill>
                  <a:prstClr val="black"/>
                </a:solidFill>
                <a:latin typeface="Arial"/>
                <a:cs typeface="Arial"/>
              </a:rPr>
              <a:t>.</a:t>
            </a:r>
            <a:endParaRPr sz="2000" dirty="0">
              <a:solidFill>
                <a:prstClr val="black"/>
              </a:solidFill>
              <a:latin typeface="Arial"/>
              <a:cs typeface="Arial"/>
            </a:endParaRPr>
          </a:p>
          <a:p>
            <a:pPr algn="ctr" defTabSz="914400"/>
            <a:r>
              <a:rPr lang="en-US" sz="2000" b="1" dirty="0" smtClean="0">
                <a:solidFill>
                  <a:prstClr val="black"/>
                </a:solidFill>
                <a:latin typeface="Arial"/>
                <a:cs typeface="Arial"/>
              </a:rPr>
              <a:t>Know </a:t>
            </a:r>
            <a:r>
              <a:rPr sz="2000" b="1" dirty="0" smtClean="0">
                <a:solidFill>
                  <a:prstClr val="black"/>
                </a:solidFill>
                <a:latin typeface="Arial"/>
                <a:cs typeface="Arial"/>
              </a:rPr>
              <a:t>the</a:t>
            </a:r>
            <a:r>
              <a:rPr sz="2000" b="1" spc="-15" dirty="0" smtClean="0">
                <a:solidFill>
                  <a:prstClr val="black"/>
                </a:solidFill>
                <a:latin typeface="Arial"/>
                <a:cs typeface="Arial"/>
              </a:rPr>
              <a:t> </a:t>
            </a:r>
            <a:r>
              <a:rPr sz="2000" b="1" dirty="0">
                <a:solidFill>
                  <a:prstClr val="black"/>
                </a:solidFill>
                <a:latin typeface="Arial"/>
                <a:cs typeface="Arial"/>
              </a:rPr>
              <a:t>documenta</a:t>
            </a:r>
            <a:r>
              <a:rPr sz="2000" b="1" spc="5" dirty="0">
                <a:solidFill>
                  <a:prstClr val="black"/>
                </a:solidFill>
                <a:latin typeface="Arial"/>
                <a:cs typeface="Arial"/>
              </a:rPr>
              <a:t>t</a:t>
            </a:r>
            <a:r>
              <a:rPr sz="2000" b="1" dirty="0">
                <a:solidFill>
                  <a:prstClr val="black"/>
                </a:solidFill>
                <a:latin typeface="Arial"/>
                <a:cs typeface="Arial"/>
              </a:rPr>
              <a:t>ion</a:t>
            </a:r>
            <a:r>
              <a:rPr sz="2000" b="1" spc="-50" dirty="0">
                <a:solidFill>
                  <a:prstClr val="black"/>
                </a:solidFill>
                <a:latin typeface="Arial"/>
                <a:cs typeface="Arial"/>
              </a:rPr>
              <a:t> </a:t>
            </a:r>
            <a:r>
              <a:rPr sz="2000" b="1" dirty="0">
                <a:solidFill>
                  <a:prstClr val="black"/>
                </a:solidFill>
                <a:latin typeface="Arial"/>
                <a:cs typeface="Arial"/>
              </a:rPr>
              <a:t>and </a:t>
            </a:r>
            <a:r>
              <a:rPr sz="2000" b="1" spc="-10" dirty="0">
                <a:solidFill>
                  <a:prstClr val="black"/>
                </a:solidFill>
                <a:latin typeface="Arial"/>
                <a:cs typeface="Arial"/>
              </a:rPr>
              <a:t>m</a:t>
            </a:r>
            <a:r>
              <a:rPr sz="2000" b="1" dirty="0">
                <a:solidFill>
                  <a:prstClr val="black"/>
                </a:solidFill>
                <a:latin typeface="Arial"/>
                <a:cs typeface="Arial"/>
              </a:rPr>
              <a:t>onitor</a:t>
            </a:r>
            <a:r>
              <a:rPr sz="2000" b="1" spc="-10" dirty="0">
                <a:solidFill>
                  <a:prstClr val="black"/>
                </a:solidFill>
                <a:latin typeface="Arial"/>
                <a:cs typeface="Arial"/>
              </a:rPr>
              <a:t>i</a:t>
            </a:r>
            <a:r>
              <a:rPr sz="2000" b="1" dirty="0">
                <a:solidFill>
                  <a:prstClr val="black"/>
                </a:solidFill>
                <a:latin typeface="Arial"/>
                <a:cs typeface="Arial"/>
              </a:rPr>
              <a:t>ng</a:t>
            </a:r>
            <a:r>
              <a:rPr sz="2000" b="1" spc="-20" dirty="0">
                <a:solidFill>
                  <a:prstClr val="black"/>
                </a:solidFill>
                <a:latin typeface="Arial"/>
                <a:cs typeface="Arial"/>
              </a:rPr>
              <a:t> </a:t>
            </a:r>
            <a:r>
              <a:rPr sz="2000" b="1" dirty="0" smtClean="0">
                <a:solidFill>
                  <a:prstClr val="black"/>
                </a:solidFill>
                <a:latin typeface="Arial"/>
                <a:cs typeface="Arial"/>
              </a:rPr>
              <a:t>require</a:t>
            </a:r>
            <a:r>
              <a:rPr sz="2000" b="1" spc="-10" dirty="0" smtClean="0">
                <a:solidFill>
                  <a:prstClr val="black"/>
                </a:solidFill>
                <a:latin typeface="Arial"/>
                <a:cs typeface="Arial"/>
              </a:rPr>
              <a:t>m</a:t>
            </a:r>
            <a:r>
              <a:rPr sz="2000" b="1" dirty="0" smtClean="0">
                <a:solidFill>
                  <a:prstClr val="black"/>
                </a:solidFill>
                <a:latin typeface="Arial"/>
                <a:cs typeface="Arial"/>
              </a:rPr>
              <a:t>ent</a:t>
            </a:r>
            <a:r>
              <a:rPr sz="2000" b="1" spc="5" dirty="0" smtClean="0">
                <a:solidFill>
                  <a:prstClr val="black"/>
                </a:solidFill>
                <a:latin typeface="Arial"/>
                <a:cs typeface="Arial"/>
              </a:rPr>
              <a:t>s</a:t>
            </a:r>
            <a:r>
              <a:rPr lang="en-US" sz="2000" b="1" spc="5" dirty="0" smtClean="0">
                <a:solidFill>
                  <a:prstClr val="black"/>
                </a:solidFill>
                <a:latin typeface="Arial"/>
                <a:cs typeface="Arial"/>
              </a:rPr>
              <a:t>.</a:t>
            </a:r>
            <a:endParaRPr sz="2000" dirty="0">
              <a:solidFill>
                <a:prstClr val="black"/>
              </a:solidFill>
              <a:latin typeface="Arial"/>
              <a:cs typeface="Arial"/>
            </a:endParaRPr>
          </a:p>
        </p:txBody>
      </p:sp>
    </p:spTree>
    <p:extLst>
      <p:ext uri="{BB962C8B-B14F-4D97-AF65-F5344CB8AC3E}">
        <p14:creationId xmlns:p14="http://schemas.microsoft.com/office/powerpoint/2010/main" val="28587359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51668"/>
            <a:ext cx="7772400" cy="953407"/>
          </a:xfrm>
        </p:spPr>
        <p:txBody>
          <a:bodyPr/>
          <a:lstStyle/>
          <a:p>
            <a:pPr marL="355600" marR="5080" lvl="0">
              <a:lnSpc>
                <a:spcPts val="2400"/>
              </a:lnSpc>
              <a:spcAft>
                <a:spcPts val="600"/>
              </a:spcAft>
              <a:buSzPct val="59615"/>
              <a:buFont typeface="Wingdings" panose="05000000000000000000" pitchFamily="2" charset="2"/>
              <a:buChar char="q"/>
              <a:tabLst>
                <a:tab pos="683895" algn="l"/>
              </a:tabLst>
            </a:pPr>
            <a:r>
              <a:rPr lang="en-US" sz="2400" dirty="0"/>
              <a:t>It is </a:t>
            </a:r>
            <a:r>
              <a:rPr lang="en-US" sz="2400" b="1" u="sng" dirty="0"/>
              <a:t>VERY IMPORTANT</a:t>
            </a:r>
            <a:r>
              <a:rPr lang="en-US" sz="2400" dirty="0"/>
              <a:t> to rule out medical or health issues or environmental issues that may be causing the behaviors before developing a BSP.</a:t>
            </a:r>
          </a:p>
          <a:p>
            <a:endParaRPr lang="en-US" dirty="0"/>
          </a:p>
        </p:txBody>
      </p:sp>
      <p:sp>
        <p:nvSpPr>
          <p:cNvPr id="3" name="Title 2"/>
          <p:cNvSpPr>
            <a:spLocks noGrp="1"/>
          </p:cNvSpPr>
          <p:nvPr>
            <p:ph type="title"/>
          </p:nvPr>
        </p:nvSpPr>
        <p:spPr>
          <a:xfrm>
            <a:off x="209550" y="466724"/>
            <a:ext cx="7315200" cy="581025"/>
          </a:xfrm>
        </p:spPr>
        <p:txBody>
          <a:bodyPr/>
          <a:lstStyle/>
          <a:p>
            <a:r>
              <a:rPr lang="en-US" sz="3600" dirty="0"/>
              <a:t>BEFORE </a:t>
            </a:r>
            <a:r>
              <a:rPr lang="en-US" sz="3600" dirty="0" smtClean="0"/>
              <a:t>Developing </a:t>
            </a:r>
            <a:r>
              <a:rPr lang="en-US" sz="3600" dirty="0"/>
              <a:t>a BSP!!!</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800350"/>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50708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914400" y="2533650"/>
            <a:ext cx="7315200" cy="3629025"/>
          </a:xfrm>
        </p:spPr>
        <p:txBody>
          <a:bodyPr/>
          <a:lstStyle/>
          <a:p>
            <a:r>
              <a:rPr lang="en-US" altLang="en-US" sz="2800" dirty="0"/>
              <a:t>In  people with ID, mental health symptoms such as anxiety, depression, aggression, and drastic mood changes are often caused by medical </a:t>
            </a:r>
            <a:r>
              <a:rPr lang="en-US" altLang="en-US" sz="2800" dirty="0" smtClean="0"/>
              <a:t>problems.</a:t>
            </a:r>
            <a:endParaRPr lang="en-US" altLang="en-US" sz="2800" dirty="0"/>
          </a:p>
          <a:p>
            <a:endParaRPr lang="en-US" altLang="en-US" sz="2800" dirty="0" smtClean="0"/>
          </a:p>
          <a:p>
            <a:r>
              <a:rPr lang="en-US" altLang="en-US" sz="2800" dirty="0" smtClean="0"/>
              <a:t>Common </a:t>
            </a:r>
            <a:r>
              <a:rPr lang="en-US" altLang="en-US" sz="2800" dirty="0"/>
              <a:t>medical problems that can lead to mental health symptoms: </a:t>
            </a:r>
          </a:p>
          <a:p>
            <a:pPr lvl="1"/>
            <a:r>
              <a:rPr lang="en-US" altLang="en-US" sz="2400" dirty="0"/>
              <a:t>seizures, otitis, gastrointestinal disorders, sinusitis, dental problems, sleep disorders, pain (e.g. menstrual, gout, headaches) </a:t>
            </a:r>
          </a:p>
          <a:p>
            <a:endParaRPr lang="en-US" dirty="0"/>
          </a:p>
        </p:txBody>
      </p:sp>
      <p:sp>
        <p:nvSpPr>
          <p:cNvPr id="3" name="Title 2"/>
          <p:cNvSpPr>
            <a:spLocks noGrp="1"/>
          </p:cNvSpPr>
          <p:nvPr>
            <p:ph type="title"/>
          </p:nvPr>
        </p:nvSpPr>
        <p:spPr/>
        <p:txBody>
          <a:bodyPr/>
          <a:lstStyle/>
          <a:p>
            <a:r>
              <a:rPr lang="en-US" sz="3600" dirty="0" smtClean="0"/>
              <a:t>Behavior challenges can originate from a medical problem</a:t>
            </a:r>
            <a:endParaRPr lang="en-US" sz="3600" dirty="0"/>
          </a:p>
        </p:txBody>
      </p:sp>
    </p:spTree>
    <p:extLst>
      <p:ext uri="{BB962C8B-B14F-4D97-AF65-F5344CB8AC3E}">
        <p14:creationId xmlns:p14="http://schemas.microsoft.com/office/powerpoint/2010/main" val="1069970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14850" y="1496049"/>
            <a:ext cx="3581400" cy="4418976"/>
          </a:xfrm>
        </p:spPr>
        <p:txBody>
          <a:bodyPr/>
          <a:lstStyle/>
          <a:p>
            <a:pPr marL="355600" marR="5080">
              <a:lnSpc>
                <a:spcPct val="80000"/>
              </a:lnSpc>
              <a:spcAft>
                <a:spcPts val="600"/>
              </a:spcAft>
              <a:buSzPct val="59615"/>
              <a:buFont typeface="Wingdings"/>
              <a:buChar char=""/>
              <a:tabLst>
                <a:tab pos="683895" algn="l"/>
              </a:tabLst>
            </a:pPr>
            <a:r>
              <a:rPr lang="en-US" sz="2400" b="1" dirty="0"/>
              <a:t>Symptoms </a:t>
            </a:r>
            <a:r>
              <a:rPr lang="en-US" sz="2400" dirty="0"/>
              <a:t>are often </a:t>
            </a:r>
            <a:r>
              <a:rPr lang="en-US" sz="2400" u="sng" dirty="0"/>
              <a:t>subjective</a:t>
            </a:r>
            <a:r>
              <a:rPr lang="en-US" sz="2400" dirty="0"/>
              <a:t>, what the person feels that you can’t see or measure – e.g. headache, stomach ache, chest pain</a:t>
            </a:r>
          </a:p>
          <a:p>
            <a:pPr marL="355600" marR="5080">
              <a:lnSpc>
                <a:spcPct val="80000"/>
              </a:lnSpc>
              <a:spcAft>
                <a:spcPts val="600"/>
              </a:spcAft>
              <a:buSzPct val="59615"/>
              <a:buFont typeface="Wingdings"/>
              <a:buChar char=""/>
              <a:tabLst>
                <a:tab pos="683895" algn="l"/>
              </a:tabLst>
            </a:pPr>
            <a:r>
              <a:rPr lang="en-US" sz="2400" dirty="0"/>
              <a:t>Symptoms are very important, because illness is not always visible!</a:t>
            </a:r>
          </a:p>
          <a:p>
            <a:pPr marL="355600" marR="5080">
              <a:lnSpc>
                <a:spcPct val="80000"/>
              </a:lnSpc>
              <a:spcAft>
                <a:spcPts val="600"/>
              </a:spcAft>
              <a:buSzPct val="59615"/>
              <a:buFont typeface="Wingdings"/>
              <a:buChar char=""/>
              <a:tabLst>
                <a:tab pos="683895" algn="l"/>
              </a:tabLst>
            </a:pPr>
            <a:r>
              <a:rPr lang="en-US" sz="2400" dirty="0"/>
              <a:t>Symptoms are warning signs – pay attention!</a:t>
            </a:r>
          </a:p>
          <a:p>
            <a:endParaRPr lang="en-US" dirty="0"/>
          </a:p>
        </p:txBody>
      </p:sp>
      <p:sp>
        <p:nvSpPr>
          <p:cNvPr id="2" name="Title 1"/>
          <p:cNvSpPr>
            <a:spLocks noGrp="1"/>
          </p:cNvSpPr>
          <p:nvPr>
            <p:ph type="title"/>
          </p:nvPr>
        </p:nvSpPr>
        <p:spPr>
          <a:xfrm>
            <a:off x="409574" y="514350"/>
            <a:ext cx="7496175" cy="628650"/>
          </a:xfrm>
        </p:spPr>
        <p:txBody>
          <a:bodyPr/>
          <a:lstStyle/>
          <a:p>
            <a:pPr>
              <a:buClr>
                <a:srgbClr val="821C35"/>
              </a:buClr>
            </a:pPr>
            <a:r>
              <a:rPr lang="en-US" sz="3600" dirty="0"/>
              <a:t>Understanding Signs </a:t>
            </a:r>
            <a:r>
              <a:rPr lang="en-US" sz="3600" dirty="0" smtClean="0"/>
              <a:t>and Symptoms</a:t>
            </a:r>
            <a:r>
              <a:rPr lang="en-US" sz="3600" dirty="0"/>
              <a:t/>
            </a:r>
            <a:br>
              <a:rPr lang="en-US" sz="3600" dirty="0"/>
            </a:br>
            <a:r>
              <a:rPr lang="en-US" sz="3600" dirty="0"/>
              <a:t/>
            </a:r>
            <a:br>
              <a:rPr lang="en-US" sz="3600" dirty="0"/>
            </a:br>
            <a:endParaRPr lang="en-US" sz="3600" dirty="0"/>
          </a:p>
        </p:txBody>
      </p:sp>
      <p:sp>
        <p:nvSpPr>
          <p:cNvPr id="4" name="Content Placeholder 3"/>
          <p:cNvSpPr>
            <a:spLocks noGrp="1"/>
          </p:cNvSpPr>
          <p:nvPr>
            <p:ph sz="half" idx="1"/>
          </p:nvPr>
        </p:nvSpPr>
        <p:spPr>
          <a:xfrm>
            <a:off x="657225" y="1486212"/>
            <a:ext cx="3581400" cy="3830326"/>
          </a:xfrm>
        </p:spPr>
        <p:txBody>
          <a:bodyPr/>
          <a:lstStyle/>
          <a:p>
            <a:pPr marL="355600" marR="5080" lvl="0">
              <a:lnSpc>
                <a:spcPts val="2590"/>
              </a:lnSpc>
              <a:spcAft>
                <a:spcPts val="600"/>
              </a:spcAft>
              <a:buSzPct val="59615"/>
              <a:buFont typeface="Wingdings"/>
              <a:buChar char=""/>
              <a:tabLst>
                <a:tab pos="683895" algn="l"/>
              </a:tabLst>
            </a:pPr>
            <a:r>
              <a:rPr lang="en-US" sz="2400" b="1" dirty="0"/>
              <a:t>Signs</a:t>
            </a:r>
            <a:r>
              <a:rPr lang="en-US" sz="2400" dirty="0"/>
              <a:t> are </a:t>
            </a:r>
            <a:r>
              <a:rPr lang="en-US" sz="2400" u="sng" dirty="0"/>
              <a:t>objective</a:t>
            </a:r>
            <a:r>
              <a:rPr lang="en-US" sz="2400" dirty="0"/>
              <a:t>: like a rash, fever, vomiting, person holding neck stiffly, or limping</a:t>
            </a:r>
          </a:p>
          <a:p>
            <a:pPr marL="355600" marR="5080" lvl="0">
              <a:lnSpc>
                <a:spcPts val="2590"/>
              </a:lnSpc>
              <a:spcAft>
                <a:spcPts val="600"/>
              </a:spcAft>
              <a:buSzPct val="59615"/>
              <a:buFont typeface="Wingdings"/>
              <a:buChar char=""/>
              <a:tabLst>
                <a:tab pos="683895" algn="l"/>
              </a:tabLst>
            </a:pPr>
            <a:r>
              <a:rPr lang="en-US" sz="2400" b="1" dirty="0"/>
              <a:t>Signs</a:t>
            </a:r>
            <a:r>
              <a:rPr lang="en-US" sz="2400" dirty="0"/>
              <a:t> are what </a:t>
            </a:r>
            <a:r>
              <a:rPr lang="en-US" sz="2400" dirty="0" smtClean="0"/>
              <a:t>you </a:t>
            </a:r>
            <a:r>
              <a:rPr lang="en-US" sz="2400" u="sng" dirty="0" smtClean="0"/>
              <a:t>see</a:t>
            </a:r>
            <a:r>
              <a:rPr lang="en-US" sz="2400" u="sng" dirty="0"/>
              <a:t>, smell, feel, hear</a:t>
            </a:r>
          </a:p>
          <a:p>
            <a:pPr marL="355600" marR="5080" lvl="0">
              <a:lnSpc>
                <a:spcPct val="80000"/>
              </a:lnSpc>
              <a:spcAft>
                <a:spcPts val="600"/>
              </a:spcAft>
              <a:buSzPct val="59615"/>
              <a:buFont typeface="Wingdings"/>
              <a:buChar char=""/>
              <a:tabLst>
                <a:tab pos="683895" algn="l"/>
              </a:tabLst>
            </a:pPr>
            <a:r>
              <a:rPr lang="en-US" sz="2400" b="1" dirty="0"/>
              <a:t>Signs</a:t>
            </a:r>
            <a:r>
              <a:rPr lang="en-US" sz="2400" dirty="0"/>
              <a:t> possibly indicate a disease or illness</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 y="1484992"/>
            <a:ext cx="7772400" cy="3287033"/>
          </a:xfrm>
        </p:spPr>
        <p:txBody>
          <a:bodyPr/>
          <a:lstStyle/>
          <a:p>
            <a:pPr marL="355600" marR="5080">
              <a:lnSpc>
                <a:spcPts val="2400"/>
              </a:lnSpc>
              <a:spcAft>
                <a:spcPts val="600"/>
              </a:spcAft>
              <a:buSzPct val="59615"/>
              <a:buFont typeface="Wingdings" panose="05000000000000000000" pitchFamily="2" charset="2"/>
              <a:buChar char="q"/>
              <a:tabLst>
                <a:tab pos="683895" algn="l"/>
              </a:tabLst>
            </a:pPr>
            <a:r>
              <a:rPr lang="en-US" sz="2400" dirty="0"/>
              <a:t>A BSP is NOT a plan that is used when </a:t>
            </a:r>
            <a:r>
              <a:rPr lang="en-US" sz="2400" dirty="0" smtClean="0"/>
              <a:t>a person </a:t>
            </a:r>
            <a:r>
              <a:rPr lang="en-US" sz="2400" dirty="0"/>
              <a:t>exhibits challenging behavior.</a:t>
            </a:r>
          </a:p>
          <a:p>
            <a:pPr marL="355600" marR="5080">
              <a:lnSpc>
                <a:spcPts val="2400"/>
              </a:lnSpc>
              <a:spcAft>
                <a:spcPts val="600"/>
              </a:spcAft>
              <a:buSzPct val="59615"/>
              <a:buFont typeface="Wingdings" panose="05000000000000000000" pitchFamily="2" charset="2"/>
              <a:buChar char="q"/>
              <a:tabLst>
                <a:tab pos="683895" algn="l"/>
              </a:tabLst>
            </a:pPr>
            <a:endParaRPr lang="en-US" sz="2400" dirty="0"/>
          </a:p>
          <a:p>
            <a:pPr marL="355600" marR="5080">
              <a:lnSpc>
                <a:spcPts val="2400"/>
              </a:lnSpc>
              <a:spcAft>
                <a:spcPts val="600"/>
              </a:spcAft>
              <a:buSzPct val="59615"/>
              <a:buFont typeface="Wingdings" panose="05000000000000000000" pitchFamily="2" charset="2"/>
              <a:buChar char="q"/>
              <a:tabLst>
                <a:tab pos="683895" algn="l"/>
              </a:tabLst>
            </a:pPr>
            <a:r>
              <a:rPr lang="en-US" sz="2400" dirty="0"/>
              <a:t>It is a plan to SUPPORT the person in using </a:t>
            </a:r>
            <a:r>
              <a:rPr lang="en-US" sz="2400" u="sng" dirty="0"/>
              <a:t>positive</a:t>
            </a:r>
            <a:r>
              <a:rPr lang="en-US" sz="2400" dirty="0"/>
              <a:t> behaviors to get what they want and need in life.</a:t>
            </a:r>
          </a:p>
          <a:p>
            <a:pPr marL="355600" marR="5080">
              <a:lnSpc>
                <a:spcPts val="2400"/>
              </a:lnSpc>
              <a:spcAft>
                <a:spcPts val="600"/>
              </a:spcAft>
              <a:buSzPct val="59615"/>
              <a:buFont typeface="Wingdings" panose="05000000000000000000" pitchFamily="2" charset="2"/>
              <a:buChar char="q"/>
              <a:tabLst>
                <a:tab pos="683895" algn="l"/>
              </a:tabLst>
            </a:pPr>
            <a:endParaRPr lang="en-US" sz="2400" dirty="0"/>
          </a:p>
          <a:p>
            <a:pPr marL="355600" marR="5080">
              <a:lnSpc>
                <a:spcPts val="2400"/>
              </a:lnSpc>
              <a:spcAft>
                <a:spcPts val="600"/>
              </a:spcAft>
              <a:buSzPct val="59615"/>
              <a:buFont typeface="Wingdings" panose="05000000000000000000" pitchFamily="2" charset="2"/>
              <a:buChar char="q"/>
              <a:tabLst>
                <a:tab pos="683895" algn="l"/>
              </a:tabLst>
            </a:pPr>
            <a:r>
              <a:rPr lang="en-US" sz="2400" dirty="0"/>
              <a:t>A BSP is really a plan for DSPs. You cannot change anyone’s behavior. You can only change your own!</a:t>
            </a:r>
          </a:p>
          <a:p>
            <a:endParaRPr lang="en-US" dirty="0"/>
          </a:p>
        </p:txBody>
      </p:sp>
      <p:sp>
        <p:nvSpPr>
          <p:cNvPr id="3" name="Title 2"/>
          <p:cNvSpPr>
            <a:spLocks noGrp="1"/>
          </p:cNvSpPr>
          <p:nvPr>
            <p:ph type="title"/>
          </p:nvPr>
        </p:nvSpPr>
        <p:spPr>
          <a:xfrm>
            <a:off x="209550" y="481012"/>
            <a:ext cx="7315200" cy="561975"/>
          </a:xfrm>
        </p:spPr>
        <p:txBody>
          <a:bodyPr/>
          <a:lstStyle/>
          <a:p>
            <a:r>
              <a:rPr lang="en-US" sz="3600" dirty="0"/>
              <a:t>The Importance of the BSP</a:t>
            </a:r>
          </a:p>
        </p:txBody>
      </p:sp>
    </p:spTree>
    <p:extLst>
      <p:ext uri="{BB962C8B-B14F-4D97-AF65-F5344CB8AC3E}">
        <p14:creationId xmlns:p14="http://schemas.microsoft.com/office/powerpoint/2010/main" val="1549264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675493"/>
            <a:ext cx="7772400" cy="3325132"/>
          </a:xfrm>
        </p:spPr>
        <p:txBody>
          <a:bodyPr/>
          <a:lstStyle/>
          <a:p>
            <a:pPr marL="0" lvl="0" indent="0" algn="ctr" defTabSz="914400">
              <a:spcBef>
                <a:spcPts val="0"/>
              </a:spcBef>
              <a:buClrTx/>
              <a:buNone/>
            </a:pPr>
            <a:r>
              <a:rPr lang="en-US" sz="2400" kern="0" dirty="0">
                <a:solidFill>
                  <a:srgbClr val="FF0000"/>
                </a:solidFill>
                <a:cs typeface="Arial"/>
              </a:rPr>
              <a:t>Remember, above all, </a:t>
            </a:r>
            <a:r>
              <a:rPr lang="en-US" sz="2400" kern="0" dirty="0" smtClean="0">
                <a:solidFill>
                  <a:srgbClr val="FF0000"/>
                </a:solidFill>
                <a:cs typeface="Arial"/>
              </a:rPr>
              <a:t>the </a:t>
            </a:r>
            <a:r>
              <a:rPr lang="en-US" sz="2400" kern="0" dirty="0">
                <a:solidFill>
                  <a:srgbClr val="FF0000"/>
                </a:solidFill>
                <a:cs typeface="Arial"/>
              </a:rPr>
              <a:t>person you support is the focus of your attention. </a:t>
            </a:r>
          </a:p>
          <a:p>
            <a:pPr marL="0" lvl="0" indent="0" defTabSz="914400">
              <a:spcBef>
                <a:spcPts val="0"/>
              </a:spcBef>
              <a:buClrTx/>
              <a:buNone/>
            </a:pPr>
            <a:endParaRPr lang="en-US" sz="2400" kern="0" dirty="0">
              <a:solidFill>
                <a:srgbClr val="FF0000"/>
              </a:solidFill>
              <a:cs typeface="Arial"/>
            </a:endParaRPr>
          </a:p>
          <a:p>
            <a:pPr marL="0" lvl="0" indent="0" algn="ctr" defTabSz="914400">
              <a:spcBef>
                <a:spcPts val="0"/>
              </a:spcBef>
              <a:buClrTx/>
              <a:buNone/>
            </a:pPr>
            <a:r>
              <a:rPr lang="en-US" sz="2400" b="1" u="sng" kern="0" dirty="0">
                <a:solidFill>
                  <a:srgbClr val="0070C0"/>
                </a:solidFill>
                <a:cs typeface="Arial"/>
              </a:rPr>
              <a:t>AND EACH person is different!  </a:t>
            </a:r>
          </a:p>
          <a:p>
            <a:pPr marL="0" lvl="0" indent="0" defTabSz="914400">
              <a:spcBef>
                <a:spcPts val="0"/>
              </a:spcBef>
              <a:buClrTx/>
              <a:buNone/>
            </a:pPr>
            <a:endParaRPr lang="en-US" sz="2400" b="1" u="sng" kern="0" dirty="0">
              <a:solidFill>
                <a:srgbClr val="0070C0"/>
              </a:solidFill>
              <a:cs typeface="Arial"/>
            </a:endParaRPr>
          </a:p>
          <a:p>
            <a:pPr marL="0" lvl="0" indent="0" defTabSz="914400">
              <a:spcBef>
                <a:spcPts val="0"/>
              </a:spcBef>
              <a:buClrTx/>
              <a:buNone/>
            </a:pPr>
            <a:r>
              <a:rPr lang="en-US" sz="2400" kern="0" dirty="0">
                <a:solidFill>
                  <a:prstClr val="black"/>
                </a:solidFill>
                <a:cs typeface="Arial"/>
              </a:rPr>
              <a:t>Not every person requires special protocols or special equipment.</a:t>
            </a:r>
          </a:p>
          <a:p>
            <a:pPr marL="0" lvl="0" indent="0" defTabSz="914400">
              <a:spcBef>
                <a:spcPts val="0"/>
              </a:spcBef>
              <a:buClrTx/>
              <a:buNone/>
            </a:pPr>
            <a:endParaRPr lang="en-US" sz="2400" kern="0" dirty="0">
              <a:solidFill>
                <a:prstClr val="black"/>
              </a:solidFill>
              <a:cs typeface="Arial"/>
            </a:endParaRPr>
          </a:p>
          <a:p>
            <a:pPr marL="0" lvl="0" indent="0" defTabSz="914400">
              <a:spcBef>
                <a:spcPts val="0"/>
              </a:spcBef>
              <a:buClrTx/>
              <a:buNone/>
            </a:pPr>
            <a:r>
              <a:rPr lang="en-US" sz="2400" kern="0" dirty="0">
                <a:solidFill>
                  <a:srgbClr val="00B050"/>
                </a:solidFill>
                <a:cs typeface="Arial"/>
              </a:rPr>
              <a:t>Know the people you support.  </a:t>
            </a:r>
          </a:p>
          <a:p>
            <a:endParaRPr lang="en-US" dirty="0"/>
          </a:p>
        </p:txBody>
      </p:sp>
      <p:sp>
        <p:nvSpPr>
          <p:cNvPr id="3" name="Title 2"/>
          <p:cNvSpPr>
            <a:spLocks noGrp="1"/>
          </p:cNvSpPr>
          <p:nvPr>
            <p:ph type="title"/>
          </p:nvPr>
        </p:nvSpPr>
        <p:spPr>
          <a:xfrm>
            <a:off x="247650" y="447675"/>
            <a:ext cx="7715250" cy="590550"/>
          </a:xfrm>
        </p:spPr>
        <p:txBody>
          <a:bodyPr/>
          <a:lstStyle/>
          <a:p>
            <a:r>
              <a:rPr lang="en-US" sz="3600" dirty="0"/>
              <a:t>Did anyone say, “Person-Centered?”</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867150"/>
            <a:ext cx="323850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58895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8175" y="2408918"/>
            <a:ext cx="7772400" cy="2744107"/>
          </a:xfrm>
        </p:spPr>
        <p:txBody>
          <a:bodyPr/>
          <a:lstStyle/>
          <a:p>
            <a:pPr marL="355600" marR="5080" lvl="0">
              <a:lnSpc>
                <a:spcPts val="2400"/>
              </a:lnSpc>
              <a:spcAft>
                <a:spcPts val="600"/>
              </a:spcAft>
              <a:buSzPct val="59615"/>
              <a:buFont typeface="Wingdings" panose="05000000000000000000" pitchFamily="2" charset="2"/>
              <a:buChar char="q"/>
              <a:tabLst>
                <a:tab pos="683895" algn="l"/>
              </a:tabLst>
            </a:pPr>
            <a:r>
              <a:rPr lang="en-US" sz="2400" dirty="0"/>
              <a:t>Identifies all current conditions and what the DSP and the </a:t>
            </a:r>
            <a:r>
              <a:rPr lang="en-US" sz="2400" dirty="0" smtClean="0"/>
              <a:t>RN/LPN </a:t>
            </a:r>
            <a:r>
              <a:rPr lang="en-US" sz="2400" dirty="0"/>
              <a:t>interventions are. </a:t>
            </a:r>
          </a:p>
          <a:p>
            <a:pPr marL="355600" marR="5080" lvl="0">
              <a:lnSpc>
                <a:spcPts val="2400"/>
              </a:lnSpc>
              <a:spcAft>
                <a:spcPts val="600"/>
              </a:spcAft>
              <a:buSzPct val="59615"/>
              <a:buFont typeface="Wingdings" panose="05000000000000000000" pitchFamily="2" charset="2"/>
              <a:buChar char="q"/>
              <a:tabLst>
                <a:tab pos="683895" algn="l"/>
              </a:tabLst>
            </a:pPr>
            <a:endParaRPr lang="en-US" sz="2400" dirty="0"/>
          </a:p>
          <a:p>
            <a:pPr marL="355600" marR="5080" lvl="0">
              <a:lnSpc>
                <a:spcPts val="2400"/>
              </a:lnSpc>
              <a:spcAft>
                <a:spcPts val="600"/>
              </a:spcAft>
              <a:buSzPct val="59615"/>
              <a:buFont typeface="Wingdings" panose="05000000000000000000" pitchFamily="2" charset="2"/>
              <a:buChar char="q"/>
              <a:tabLst>
                <a:tab pos="683895" algn="l"/>
              </a:tabLst>
            </a:pPr>
            <a:r>
              <a:rPr lang="en-US" sz="2400" dirty="0"/>
              <a:t>The HCMP also gives staff preventive strategies to be able to provide the best care for the individual</a:t>
            </a:r>
            <a:r>
              <a:rPr lang="en-US" sz="2400" dirty="0" smtClean="0"/>
              <a:t>.</a:t>
            </a:r>
          </a:p>
          <a:p>
            <a:pPr marL="12700" lvl="0" indent="0" algn="ctr" defTabSz="914400">
              <a:spcBef>
                <a:spcPts val="0"/>
              </a:spcBef>
              <a:buClrTx/>
              <a:buNone/>
            </a:pPr>
            <a:endParaRPr lang="en-US" sz="2400" b="1" spc="-20" dirty="0">
              <a:solidFill>
                <a:prstClr val="black"/>
              </a:solidFill>
              <a:cs typeface="Arial"/>
            </a:endParaRPr>
          </a:p>
          <a:p>
            <a:pPr marL="12700" lvl="0" indent="0" algn="ctr" defTabSz="914400">
              <a:spcBef>
                <a:spcPts val="0"/>
              </a:spcBef>
              <a:buClrTx/>
              <a:buNone/>
            </a:pPr>
            <a:r>
              <a:rPr lang="en-US" sz="2400" b="1" spc="-20" dirty="0" smtClean="0">
                <a:solidFill>
                  <a:prstClr val="black"/>
                </a:solidFill>
                <a:cs typeface="Arial"/>
              </a:rPr>
              <a:t>Know </a:t>
            </a:r>
            <a:r>
              <a:rPr lang="en-US" sz="2400" b="1" spc="-20" dirty="0">
                <a:solidFill>
                  <a:prstClr val="black"/>
                </a:solidFill>
                <a:cs typeface="Arial"/>
              </a:rPr>
              <a:t>where</a:t>
            </a:r>
            <a:r>
              <a:rPr lang="en-US" sz="2400" b="1" spc="5" dirty="0">
                <a:solidFill>
                  <a:prstClr val="black"/>
                </a:solidFill>
                <a:cs typeface="Arial"/>
              </a:rPr>
              <a:t> t</a:t>
            </a:r>
            <a:r>
              <a:rPr lang="en-US" sz="2400" b="1" spc="-15" dirty="0">
                <a:solidFill>
                  <a:prstClr val="black"/>
                </a:solidFill>
                <a:cs typeface="Arial"/>
              </a:rPr>
              <a:t>he</a:t>
            </a:r>
            <a:r>
              <a:rPr lang="en-US" sz="2400" b="1" dirty="0">
                <a:solidFill>
                  <a:prstClr val="black"/>
                </a:solidFill>
                <a:cs typeface="Arial"/>
              </a:rPr>
              <a:t> </a:t>
            </a:r>
            <a:r>
              <a:rPr lang="en-US" sz="2400" b="1" spc="-25" dirty="0">
                <a:solidFill>
                  <a:prstClr val="black"/>
                </a:solidFill>
                <a:cs typeface="Arial"/>
              </a:rPr>
              <a:t>HCMP</a:t>
            </a:r>
            <a:r>
              <a:rPr lang="en-US" sz="2400" b="1" spc="15" dirty="0">
                <a:solidFill>
                  <a:prstClr val="black"/>
                </a:solidFill>
                <a:cs typeface="Arial"/>
              </a:rPr>
              <a:t> is </a:t>
            </a:r>
            <a:r>
              <a:rPr lang="en-US" sz="2400" b="1" spc="-20" dirty="0">
                <a:solidFill>
                  <a:prstClr val="black"/>
                </a:solidFill>
                <a:cs typeface="Arial"/>
              </a:rPr>
              <a:t>k</a:t>
            </a:r>
            <a:r>
              <a:rPr lang="en-US" sz="2400" b="1" spc="-15" dirty="0">
                <a:solidFill>
                  <a:prstClr val="black"/>
                </a:solidFill>
                <a:cs typeface="Arial"/>
              </a:rPr>
              <a:t>ept</a:t>
            </a:r>
            <a:r>
              <a:rPr lang="en-US" sz="2400" b="1" spc="10" dirty="0">
                <a:solidFill>
                  <a:prstClr val="black"/>
                </a:solidFill>
                <a:cs typeface="Arial"/>
              </a:rPr>
              <a:t> </a:t>
            </a:r>
            <a:r>
              <a:rPr lang="en-US" sz="2400" b="1" spc="-15" dirty="0">
                <a:solidFill>
                  <a:prstClr val="black"/>
                </a:solidFill>
                <a:cs typeface="Arial"/>
              </a:rPr>
              <a:t>in</a:t>
            </a:r>
            <a:r>
              <a:rPr lang="en-US" sz="2400" b="1" spc="-5" dirty="0">
                <a:solidFill>
                  <a:prstClr val="black"/>
                </a:solidFill>
                <a:cs typeface="Arial"/>
              </a:rPr>
              <a:t> </a:t>
            </a:r>
            <a:r>
              <a:rPr lang="en-US" sz="2400" b="1" spc="-55" dirty="0">
                <a:solidFill>
                  <a:prstClr val="black"/>
                </a:solidFill>
                <a:cs typeface="Arial"/>
              </a:rPr>
              <a:t>y</a:t>
            </a:r>
            <a:r>
              <a:rPr lang="en-US" sz="2400" b="1" spc="-20" dirty="0">
                <a:solidFill>
                  <a:prstClr val="black"/>
                </a:solidFill>
                <a:cs typeface="Arial"/>
              </a:rPr>
              <a:t>o</a:t>
            </a:r>
            <a:r>
              <a:rPr lang="en-US" sz="2400" b="1" spc="-30" dirty="0">
                <a:solidFill>
                  <a:prstClr val="black"/>
                </a:solidFill>
                <a:cs typeface="Arial"/>
              </a:rPr>
              <a:t>u</a:t>
            </a:r>
            <a:r>
              <a:rPr lang="en-US" sz="2400" b="1" spc="-15" dirty="0">
                <a:solidFill>
                  <a:prstClr val="black"/>
                </a:solidFill>
                <a:cs typeface="Arial"/>
              </a:rPr>
              <a:t>r</a:t>
            </a:r>
            <a:r>
              <a:rPr lang="en-US" sz="2400" b="1" spc="50" dirty="0">
                <a:solidFill>
                  <a:prstClr val="black"/>
                </a:solidFill>
                <a:cs typeface="Arial"/>
              </a:rPr>
              <a:t> </a:t>
            </a:r>
            <a:r>
              <a:rPr lang="en-US" sz="2400" b="1" spc="-20" dirty="0">
                <a:solidFill>
                  <a:prstClr val="black"/>
                </a:solidFill>
                <a:cs typeface="Arial"/>
              </a:rPr>
              <a:t>agenc</a:t>
            </a:r>
            <a:r>
              <a:rPr lang="en-US" sz="2400" b="1" spc="-35" dirty="0">
                <a:solidFill>
                  <a:prstClr val="black"/>
                </a:solidFill>
                <a:cs typeface="Arial"/>
              </a:rPr>
              <a:t>y.</a:t>
            </a:r>
            <a:endParaRPr lang="en-US" sz="2400" b="1" dirty="0">
              <a:solidFill>
                <a:prstClr val="black"/>
              </a:solidFill>
              <a:cs typeface="Arial"/>
            </a:endParaRPr>
          </a:p>
          <a:p>
            <a:pPr marL="0" indent="0">
              <a:buNone/>
            </a:pPr>
            <a:endParaRPr lang="en-US" dirty="0"/>
          </a:p>
        </p:txBody>
      </p:sp>
      <p:sp>
        <p:nvSpPr>
          <p:cNvPr id="3" name="Title 2"/>
          <p:cNvSpPr>
            <a:spLocks noGrp="1"/>
          </p:cNvSpPr>
          <p:nvPr>
            <p:ph type="title"/>
          </p:nvPr>
        </p:nvSpPr>
        <p:spPr>
          <a:xfrm>
            <a:off x="323850" y="504825"/>
            <a:ext cx="7315200" cy="561975"/>
          </a:xfrm>
        </p:spPr>
        <p:txBody>
          <a:bodyPr/>
          <a:lstStyle/>
          <a:p>
            <a:r>
              <a:rPr lang="en-US" sz="3600" dirty="0"/>
              <a:t>The Health Care Management Plan</a:t>
            </a:r>
          </a:p>
        </p:txBody>
      </p:sp>
      <p:sp>
        <p:nvSpPr>
          <p:cNvPr id="4" name="Subtitle 3"/>
          <p:cNvSpPr>
            <a:spLocks noGrp="1"/>
          </p:cNvSpPr>
          <p:nvPr>
            <p:ph type="subTitle" idx="13"/>
          </p:nvPr>
        </p:nvSpPr>
        <p:spPr>
          <a:xfrm>
            <a:off x="742950" y="1285875"/>
            <a:ext cx="7315200" cy="723900"/>
          </a:xfrm>
        </p:spPr>
        <p:txBody>
          <a:bodyPr/>
          <a:lstStyle/>
          <a:p>
            <a:pPr algn="ctr"/>
            <a:r>
              <a:rPr lang="en-US" sz="2400" dirty="0"/>
              <a:t>This document is created by the nurse and carried out by the DSP and the nurse.</a:t>
            </a:r>
          </a:p>
          <a:p>
            <a:pPr algn="ctr"/>
            <a:endParaRPr lang="en-US" dirty="0"/>
          </a:p>
        </p:txBody>
      </p:sp>
    </p:spTree>
    <p:extLst>
      <p:ext uri="{BB962C8B-B14F-4D97-AF65-F5344CB8AC3E}">
        <p14:creationId xmlns:p14="http://schemas.microsoft.com/office/powerpoint/2010/main" val="13830424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466725"/>
            <a:ext cx="8153400" cy="561975"/>
          </a:xfrm>
        </p:spPr>
        <p:txBody>
          <a:bodyPr/>
          <a:lstStyle/>
          <a:p>
            <a:r>
              <a:rPr lang="en-US" sz="3600" dirty="0"/>
              <a:t>Health Care Management </a:t>
            </a:r>
            <a:r>
              <a:rPr lang="en-US" sz="3600" dirty="0" smtClean="0"/>
              <a:t>Plan (HCMP</a:t>
            </a:r>
            <a:r>
              <a:rPr lang="en-US" sz="3600" dirty="0"/>
              <a:t>) </a:t>
            </a:r>
            <a:r>
              <a:rPr lang="en-US" dirty="0"/>
              <a:t/>
            </a:r>
            <a:br>
              <a:rPr lang="en-US" dirty="0"/>
            </a:b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1142999"/>
            <a:ext cx="7620000" cy="561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2418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1950" y="1484992"/>
            <a:ext cx="7772400" cy="5163457"/>
          </a:xfrm>
        </p:spPr>
        <p:txBody>
          <a:bodyPr/>
          <a:lstStyle/>
          <a:p>
            <a:pPr marL="355600" marR="5080">
              <a:lnSpc>
                <a:spcPts val="2400"/>
              </a:lnSpc>
              <a:spcAft>
                <a:spcPts val="600"/>
              </a:spcAft>
              <a:buSzPct val="59615"/>
              <a:buFont typeface="Wingdings" panose="05000000000000000000" pitchFamily="2" charset="2"/>
              <a:buChar char="q"/>
              <a:tabLst>
                <a:tab pos="683895" algn="l"/>
              </a:tabLst>
            </a:pPr>
            <a:r>
              <a:rPr lang="en-US" sz="2400" dirty="0"/>
              <a:t>A portable functional document that has all of </a:t>
            </a:r>
            <a:r>
              <a:rPr lang="en-US" sz="2400" dirty="0" smtClean="0"/>
              <a:t>the key </a:t>
            </a:r>
            <a:r>
              <a:rPr lang="en-US" sz="2400" dirty="0"/>
              <a:t>information about a person including:</a:t>
            </a:r>
          </a:p>
          <a:p>
            <a:pPr marL="355600" marR="5080" lvl="1" indent="-342900">
              <a:lnSpc>
                <a:spcPts val="2400"/>
              </a:lnSpc>
              <a:spcAft>
                <a:spcPts val="600"/>
              </a:spcAft>
              <a:buSzPct val="59615"/>
              <a:buFont typeface="Wingdings" panose="05000000000000000000" pitchFamily="2" charset="2"/>
              <a:buChar char="ü"/>
              <a:tabLst>
                <a:tab pos="683895" algn="l"/>
              </a:tabLst>
            </a:pPr>
            <a:r>
              <a:rPr lang="en-US" sz="2400" dirty="0"/>
              <a:t>Identifying Information (contact #s, PCP, etc.)</a:t>
            </a:r>
          </a:p>
          <a:p>
            <a:pPr marL="355600" marR="5080" lvl="1" indent="-342900">
              <a:lnSpc>
                <a:spcPts val="2400"/>
              </a:lnSpc>
              <a:spcAft>
                <a:spcPts val="600"/>
              </a:spcAft>
              <a:buSzPct val="59615"/>
              <a:buFont typeface="Wingdings" panose="05000000000000000000" pitchFamily="2" charset="2"/>
              <a:buChar char="ü"/>
              <a:tabLst>
                <a:tab pos="683895" algn="l"/>
              </a:tabLst>
            </a:pPr>
            <a:r>
              <a:rPr lang="en-US" sz="2400" dirty="0"/>
              <a:t>Next of Kin/Substituted Decision-Maker Information</a:t>
            </a:r>
          </a:p>
          <a:p>
            <a:pPr marL="355600" marR="5080" lvl="1" indent="-342900">
              <a:lnSpc>
                <a:spcPts val="2400"/>
              </a:lnSpc>
              <a:spcAft>
                <a:spcPts val="600"/>
              </a:spcAft>
              <a:buSzPct val="59615"/>
              <a:buFont typeface="Wingdings" panose="05000000000000000000" pitchFamily="2" charset="2"/>
              <a:buChar char="ü"/>
              <a:tabLst>
                <a:tab pos="683895" algn="l"/>
              </a:tabLst>
            </a:pPr>
            <a:r>
              <a:rPr lang="en-US" sz="2400" dirty="0"/>
              <a:t>Physician Information</a:t>
            </a:r>
          </a:p>
          <a:p>
            <a:pPr marL="355600" marR="5080" lvl="1" indent="-342900">
              <a:lnSpc>
                <a:spcPts val="2400"/>
              </a:lnSpc>
              <a:spcAft>
                <a:spcPts val="600"/>
              </a:spcAft>
              <a:buSzPct val="59615"/>
              <a:buFont typeface="Wingdings" panose="05000000000000000000" pitchFamily="2" charset="2"/>
              <a:buChar char="ü"/>
              <a:tabLst>
                <a:tab pos="683895" algn="l"/>
              </a:tabLst>
            </a:pPr>
            <a:r>
              <a:rPr lang="en-US" sz="2400" dirty="0"/>
              <a:t>Diet and Adaptive Equipment Needs</a:t>
            </a:r>
          </a:p>
          <a:p>
            <a:pPr marL="355600" marR="5080" lvl="1" indent="-342900">
              <a:lnSpc>
                <a:spcPts val="2400"/>
              </a:lnSpc>
              <a:spcAft>
                <a:spcPts val="600"/>
              </a:spcAft>
              <a:buSzPct val="59615"/>
              <a:buFont typeface="Wingdings" panose="05000000000000000000" pitchFamily="2" charset="2"/>
              <a:buChar char="ü"/>
              <a:tabLst>
                <a:tab pos="683895" algn="l"/>
              </a:tabLst>
            </a:pPr>
            <a:r>
              <a:rPr lang="en-US" sz="2400" dirty="0"/>
              <a:t>Consent(s)</a:t>
            </a:r>
          </a:p>
          <a:p>
            <a:pPr marL="355600" marR="5080" lvl="1" indent="-342900">
              <a:lnSpc>
                <a:spcPts val="2400"/>
              </a:lnSpc>
              <a:spcAft>
                <a:spcPts val="600"/>
              </a:spcAft>
              <a:buSzPct val="59615"/>
              <a:buFont typeface="Wingdings" panose="05000000000000000000" pitchFamily="2" charset="2"/>
              <a:buChar char="ü"/>
              <a:tabLst>
                <a:tab pos="683895" algn="l"/>
              </a:tabLst>
            </a:pPr>
            <a:r>
              <a:rPr lang="en-US" sz="2400" dirty="0"/>
              <a:t>Allergies</a:t>
            </a:r>
          </a:p>
          <a:p>
            <a:pPr marL="355600" marR="5080" lvl="1" indent="-342900">
              <a:lnSpc>
                <a:spcPts val="2400"/>
              </a:lnSpc>
              <a:spcAft>
                <a:spcPts val="600"/>
              </a:spcAft>
              <a:buSzPct val="59615"/>
              <a:buFont typeface="Wingdings" panose="05000000000000000000" pitchFamily="2" charset="2"/>
              <a:buChar char="ü"/>
              <a:tabLst>
                <a:tab pos="683895" algn="l"/>
              </a:tabLst>
            </a:pPr>
            <a:r>
              <a:rPr lang="en-US" sz="2400" dirty="0"/>
              <a:t>Diagnoses</a:t>
            </a:r>
          </a:p>
          <a:p>
            <a:pPr marL="355600" marR="5080" lvl="1" indent="-342900">
              <a:lnSpc>
                <a:spcPts val="2400"/>
              </a:lnSpc>
              <a:spcAft>
                <a:spcPts val="600"/>
              </a:spcAft>
              <a:buSzPct val="59615"/>
              <a:buFont typeface="Wingdings" panose="05000000000000000000" pitchFamily="2" charset="2"/>
              <a:buChar char="ü"/>
              <a:tabLst>
                <a:tab pos="683895" algn="l"/>
              </a:tabLst>
            </a:pPr>
            <a:r>
              <a:rPr lang="en-US" sz="2400" dirty="0"/>
              <a:t>Medications</a:t>
            </a:r>
          </a:p>
          <a:p>
            <a:pPr marL="355600" marR="5080" lvl="1" indent="-342900">
              <a:lnSpc>
                <a:spcPts val="2400"/>
              </a:lnSpc>
              <a:spcAft>
                <a:spcPts val="600"/>
              </a:spcAft>
              <a:buSzPct val="59615"/>
              <a:buFont typeface="Wingdings" panose="05000000000000000000" pitchFamily="2" charset="2"/>
              <a:buChar char="ü"/>
              <a:tabLst>
                <a:tab pos="683895" algn="l"/>
              </a:tabLst>
            </a:pPr>
            <a:r>
              <a:rPr lang="en-US" sz="2400" dirty="0"/>
              <a:t>Vaccinations</a:t>
            </a:r>
          </a:p>
          <a:p>
            <a:pPr marL="161925" lvl="0" indent="0" defTabSz="914400">
              <a:spcBef>
                <a:spcPts val="305"/>
              </a:spcBef>
              <a:buClrTx/>
              <a:buNone/>
            </a:pPr>
            <a:r>
              <a:rPr lang="en-US" sz="2000" b="1" dirty="0">
                <a:solidFill>
                  <a:prstClr val="black"/>
                </a:solidFill>
                <a:latin typeface="Arial"/>
                <a:cs typeface="Arial"/>
              </a:rPr>
              <a:t>Know wh</a:t>
            </a:r>
            <a:r>
              <a:rPr lang="en-US" sz="2000" b="1" spc="5" dirty="0">
                <a:solidFill>
                  <a:prstClr val="black"/>
                </a:solidFill>
                <a:latin typeface="Arial"/>
                <a:cs typeface="Arial"/>
              </a:rPr>
              <a:t>e</a:t>
            </a:r>
            <a:r>
              <a:rPr lang="en-US" sz="2000" b="1" dirty="0">
                <a:solidFill>
                  <a:prstClr val="black"/>
                </a:solidFill>
                <a:latin typeface="Arial"/>
                <a:cs typeface="Arial"/>
              </a:rPr>
              <a:t>re</a:t>
            </a:r>
            <a:r>
              <a:rPr lang="en-US" sz="2000" b="1" spc="-15" dirty="0">
                <a:solidFill>
                  <a:prstClr val="black"/>
                </a:solidFill>
                <a:latin typeface="Arial"/>
                <a:cs typeface="Arial"/>
              </a:rPr>
              <a:t> </a:t>
            </a:r>
            <a:r>
              <a:rPr lang="en-US" sz="2000" b="1" dirty="0">
                <a:solidFill>
                  <a:prstClr val="black"/>
                </a:solidFill>
                <a:latin typeface="Arial"/>
                <a:cs typeface="Arial"/>
              </a:rPr>
              <a:t>the</a:t>
            </a:r>
            <a:r>
              <a:rPr lang="en-US" sz="2000" b="1" spc="-10" dirty="0">
                <a:solidFill>
                  <a:prstClr val="black"/>
                </a:solidFill>
                <a:latin typeface="Arial"/>
                <a:cs typeface="Arial"/>
              </a:rPr>
              <a:t> </a:t>
            </a:r>
            <a:r>
              <a:rPr lang="en-US" sz="2000" b="1" dirty="0">
                <a:solidFill>
                  <a:prstClr val="black"/>
                </a:solidFill>
                <a:latin typeface="Arial"/>
                <a:cs typeface="Arial"/>
              </a:rPr>
              <a:t>H</a:t>
            </a:r>
            <a:r>
              <a:rPr lang="en-US" sz="2000" b="1" spc="5" dirty="0">
                <a:solidFill>
                  <a:prstClr val="black"/>
                </a:solidFill>
                <a:latin typeface="Arial"/>
                <a:cs typeface="Arial"/>
              </a:rPr>
              <a:t>e</a:t>
            </a:r>
            <a:r>
              <a:rPr lang="en-US" sz="2000" b="1" dirty="0">
                <a:solidFill>
                  <a:prstClr val="black"/>
                </a:solidFill>
                <a:latin typeface="Arial"/>
                <a:cs typeface="Arial"/>
              </a:rPr>
              <a:t>alth</a:t>
            </a:r>
            <a:r>
              <a:rPr lang="en-US" sz="2000" b="1" spc="-15" dirty="0">
                <a:solidFill>
                  <a:prstClr val="black"/>
                </a:solidFill>
                <a:latin typeface="Arial"/>
                <a:cs typeface="Arial"/>
              </a:rPr>
              <a:t> </a:t>
            </a:r>
            <a:r>
              <a:rPr lang="en-US" sz="2000" b="1" dirty="0">
                <a:solidFill>
                  <a:prstClr val="black"/>
                </a:solidFill>
                <a:latin typeface="Arial"/>
                <a:cs typeface="Arial"/>
              </a:rPr>
              <a:t>Pa</a:t>
            </a:r>
            <a:r>
              <a:rPr lang="en-US" sz="2000" b="1" spc="5" dirty="0">
                <a:solidFill>
                  <a:prstClr val="black"/>
                </a:solidFill>
                <a:latin typeface="Arial"/>
                <a:cs typeface="Arial"/>
              </a:rPr>
              <a:t>s</a:t>
            </a:r>
            <a:r>
              <a:rPr lang="en-US" sz="2000" b="1" dirty="0">
                <a:solidFill>
                  <a:prstClr val="black"/>
                </a:solidFill>
                <a:latin typeface="Arial"/>
                <a:cs typeface="Arial"/>
              </a:rPr>
              <a:t>s</a:t>
            </a:r>
            <a:r>
              <a:rPr lang="en-US" sz="2000" b="1" spc="5" dirty="0">
                <a:solidFill>
                  <a:prstClr val="black"/>
                </a:solidFill>
                <a:latin typeface="Arial"/>
                <a:cs typeface="Arial"/>
              </a:rPr>
              <a:t>p</a:t>
            </a:r>
            <a:r>
              <a:rPr lang="en-US" sz="2000" b="1" dirty="0">
                <a:solidFill>
                  <a:prstClr val="black"/>
                </a:solidFill>
                <a:latin typeface="Arial"/>
                <a:cs typeface="Arial"/>
              </a:rPr>
              <a:t>ort</a:t>
            </a:r>
            <a:r>
              <a:rPr lang="en-US" sz="2000" b="1" spc="-35" dirty="0">
                <a:solidFill>
                  <a:prstClr val="black"/>
                </a:solidFill>
                <a:latin typeface="Arial"/>
                <a:cs typeface="Arial"/>
              </a:rPr>
              <a:t> is </a:t>
            </a:r>
            <a:r>
              <a:rPr lang="en-US" sz="2000" b="1" dirty="0">
                <a:solidFill>
                  <a:prstClr val="black"/>
                </a:solidFill>
                <a:latin typeface="Arial"/>
                <a:cs typeface="Arial"/>
              </a:rPr>
              <a:t>k</a:t>
            </a:r>
            <a:r>
              <a:rPr lang="en-US" sz="2000" b="1" spc="5" dirty="0">
                <a:solidFill>
                  <a:prstClr val="black"/>
                </a:solidFill>
                <a:latin typeface="Arial"/>
                <a:cs typeface="Arial"/>
              </a:rPr>
              <a:t>e</a:t>
            </a:r>
            <a:r>
              <a:rPr lang="en-US" sz="2000" b="1" dirty="0">
                <a:solidFill>
                  <a:prstClr val="black"/>
                </a:solidFill>
                <a:latin typeface="Arial"/>
                <a:cs typeface="Arial"/>
              </a:rPr>
              <a:t>pt</a:t>
            </a:r>
            <a:r>
              <a:rPr lang="en-US" sz="2000" b="1" spc="-20" dirty="0">
                <a:solidFill>
                  <a:prstClr val="black"/>
                </a:solidFill>
                <a:latin typeface="Arial"/>
                <a:cs typeface="Arial"/>
              </a:rPr>
              <a:t>.</a:t>
            </a:r>
            <a:endParaRPr lang="en-US" sz="2000" dirty="0">
              <a:solidFill>
                <a:prstClr val="black"/>
              </a:solidFill>
              <a:latin typeface="Arial"/>
              <a:cs typeface="Arial"/>
            </a:endParaRPr>
          </a:p>
          <a:p>
            <a:endParaRPr lang="en-US" dirty="0"/>
          </a:p>
        </p:txBody>
      </p:sp>
      <p:sp>
        <p:nvSpPr>
          <p:cNvPr id="3" name="Title 2"/>
          <p:cNvSpPr>
            <a:spLocks noGrp="1"/>
          </p:cNvSpPr>
          <p:nvPr>
            <p:ph type="title"/>
          </p:nvPr>
        </p:nvSpPr>
        <p:spPr>
          <a:xfrm>
            <a:off x="238125" y="495300"/>
            <a:ext cx="7315200" cy="542925"/>
          </a:xfrm>
        </p:spPr>
        <p:txBody>
          <a:bodyPr/>
          <a:lstStyle/>
          <a:p>
            <a:r>
              <a:rPr lang="en-US" sz="3600" dirty="0"/>
              <a:t>The Health Passport</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2763" y="3186113"/>
            <a:ext cx="3121025"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36992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533900" y="1667186"/>
            <a:ext cx="3581400" cy="4575115"/>
          </a:xfrm>
        </p:spPr>
        <p:txBody>
          <a:bodyPr/>
          <a:lstStyle/>
          <a:p>
            <a:pPr marL="12700" lvl="0" indent="0" defTabSz="914400">
              <a:spcBef>
                <a:spcPts val="0"/>
              </a:spcBef>
              <a:buClrTx/>
              <a:buNone/>
            </a:pPr>
            <a:r>
              <a:rPr lang="en-US" sz="2400" spc="-20" dirty="0">
                <a:solidFill>
                  <a:prstClr val="black"/>
                </a:solidFill>
                <a:cs typeface="Arial"/>
              </a:rPr>
              <a:t>A</a:t>
            </a:r>
            <a:r>
              <a:rPr lang="en-US" sz="2400" spc="-5" dirty="0">
                <a:solidFill>
                  <a:prstClr val="black"/>
                </a:solidFill>
                <a:cs typeface="Arial"/>
              </a:rPr>
              <a:t> </a:t>
            </a:r>
            <a:r>
              <a:rPr lang="en-US" sz="2400" spc="-15" dirty="0">
                <a:solidFill>
                  <a:prstClr val="black"/>
                </a:solidFill>
                <a:cs typeface="Arial"/>
              </a:rPr>
              <a:t>copy</a:t>
            </a:r>
            <a:r>
              <a:rPr lang="en-US" sz="2400" spc="-5" dirty="0">
                <a:solidFill>
                  <a:prstClr val="black"/>
                </a:solidFill>
                <a:cs typeface="Arial"/>
              </a:rPr>
              <a:t> </a:t>
            </a:r>
            <a:r>
              <a:rPr lang="en-US" sz="2400" spc="-15" dirty="0">
                <a:solidFill>
                  <a:prstClr val="black"/>
                </a:solidFill>
                <a:cs typeface="Arial"/>
              </a:rPr>
              <a:t>sh</a:t>
            </a:r>
            <a:r>
              <a:rPr lang="en-US" sz="2400" spc="-20" dirty="0">
                <a:solidFill>
                  <a:prstClr val="black"/>
                </a:solidFill>
                <a:cs typeface="Arial"/>
              </a:rPr>
              <a:t>o</a:t>
            </a:r>
            <a:r>
              <a:rPr lang="en-US" sz="2400" spc="-15" dirty="0">
                <a:solidFill>
                  <a:prstClr val="black"/>
                </a:solidFill>
                <a:cs typeface="Arial"/>
              </a:rPr>
              <a:t>uld</a:t>
            </a:r>
            <a:r>
              <a:rPr lang="en-US" sz="2400" dirty="0">
                <a:solidFill>
                  <a:prstClr val="black"/>
                </a:solidFill>
                <a:cs typeface="Arial"/>
              </a:rPr>
              <a:t> </a:t>
            </a:r>
            <a:r>
              <a:rPr lang="en-US" sz="2400" spc="-20" dirty="0">
                <a:solidFill>
                  <a:prstClr val="black"/>
                </a:solidFill>
                <a:cs typeface="Arial"/>
              </a:rPr>
              <a:t>be</a:t>
            </a:r>
            <a:r>
              <a:rPr lang="en-US" sz="2400" spc="10" dirty="0">
                <a:solidFill>
                  <a:prstClr val="black"/>
                </a:solidFill>
                <a:cs typeface="Arial"/>
              </a:rPr>
              <a:t> </a:t>
            </a:r>
            <a:r>
              <a:rPr lang="en-US" sz="2400" spc="-10" dirty="0">
                <a:solidFill>
                  <a:prstClr val="black"/>
                </a:solidFill>
                <a:cs typeface="Arial"/>
              </a:rPr>
              <a:t>k</a:t>
            </a:r>
            <a:r>
              <a:rPr lang="en-US" sz="2400" spc="-20" dirty="0">
                <a:solidFill>
                  <a:prstClr val="black"/>
                </a:solidFill>
                <a:cs typeface="Arial"/>
              </a:rPr>
              <a:t>e</a:t>
            </a:r>
            <a:r>
              <a:rPr lang="en-US" sz="2400" spc="-15" dirty="0">
                <a:solidFill>
                  <a:prstClr val="black"/>
                </a:solidFill>
                <a:cs typeface="Arial"/>
              </a:rPr>
              <a:t>p</a:t>
            </a:r>
            <a:r>
              <a:rPr lang="en-US" sz="2400" spc="-10" dirty="0">
                <a:solidFill>
                  <a:prstClr val="black"/>
                </a:solidFill>
                <a:cs typeface="Arial"/>
              </a:rPr>
              <a:t>t</a:t>
            </a:r>
            <a:endParaRPr lang="en-US" sz="2400" dirty="0">
              <a:solidFill>
                <a:prstClr val="black"/>
              </a:solidFill>
              <a:cs typeface="Arial"/>
            </a:endParaRPr>
          </a:p>
          <a:p>
            <a:pPr marL="12700" lvl="0" indent="0" defTabSz="914400">
              <a:spcBef>
                <a:spcPts val="0"/>
              </a:spcBef>
              <a:buClrTx/>
              <a:buNone/>
            </a:pPr>
            <a:r>
              <a:rPr lang="en-US" sz="2400" spc="-20" dirty="0">
                <a:solidFill>
                  <a:prstClr val="black"/>
                </a:solidFill>
                <a:cs typeface="Arial"/>
              </a:rPr>
              <a:t>and</a:t>
            </a:r>
            <a:r>
              <a:rPr lang="en-US" sz="2400" spc="5" dirty="0">
                <a:solidFill>
                  <a:prstClr val="black"/>
                </a:solidFill>
                <a:cs typeface="Arial"/>
              </a:rPr>
              <a:t> </a:t>
            </a:r>
            <a:r>
              <a:rPr lang="en-US" sz="2400" spc="-20" dirty="0">
                <a:solidFill>
                  <a:prstClr val="black"/>
                </a:solidFill>
                <a:cs typeface="Arial"/>
              </a:rPr>
              <a:t>u</a:t>
            </a:r>
            <a:r>
              <a:rPr lang="en-US" sz="2400" spc="-10" dirty="0">
                <a:solidFill>
                  <a:prstClr val="black"/>
                </a:solidFill>
                <a:cs typeface="Arial"/>
              </a:rPr>
              <a:t>s</a:t>
            </a:r>
            <a:r>
              <a:rPr lang="en-US" sz="2400" spc="-15" dirty="0">
                <a:solidFill>
                  <a:prstClr val="black"/>
                </a:solidFill>
                <a:cs typeface="Arial"/>
              </a:rPr>
              <a:t>ed:</a:t>
            </a:r>
            <a:endParaRPr lang="en-US" sz="2400" dirty="0">
              <a:solidFill>
                <a:prstClr val="black"/>
              </a:solidFill>
              <a:cs typeface="Arial"/>
            </a:endParaRPr>
          </a:p>
          <a:p>
            <a:pPr marL="355600" marR="5080" lvl="0">
              <a:lnSpc>
                <a:spcPts val="2400"/>
              </a:lnSpc>
              <a:spcAft>
                <a:spcPts val="600"/>
              </a:spcAft>
              <a:buSzPct val="59615"/>
              <a:buFont typeface="Wingdings" panose="05000000000000000000" pitchFamily="2" charset="2"/>
              <a:buChar char="q"/>
              <a:tabLst>
                <a:tab pos="683895" algn="l"/>
              </a:tabLst>
            </a:pPr>
            <a:r>
              <a:rPr lang="en-US" sz="2400" dirty="0"/>
              <a:t>In Residential medical record</a:t>
            </a:r>
          </a:p>
          <a:p>
            <a:pPr marL="355600" marR="5080" lvl="0">
              <a:lnSpc>
                <a:spcPts val="2400"/>
              </a:lnSpc>
              <a:spcAft>
                <a:spcPts val="600"/>
              </a:spcAft>
              <a:buSzPct val="59615"/>
              <a:buFont typeface="Wingdings" panose="05000000000000000000" pitchFamily="2" charset="2"/>
              <a:buChar char="q"/>
              <a:tabLst>
                <a:tab pos="683895" algn="l"/>
              </a:tabLst>
            </a:pPr>
            <a:r>
              <a:rPr lang="en-US" sz="2400" dirty="0"/>
              <a:t>At Day Program</a:t>
            </a:r>
          </a:p>
          <a:p>
            <a:pPr marL="355600" marR="5080" lvl="0">
              <a:lnSpc>
                <a:spcPts val="2400"/>
              </a:lnSpc>
              <a:spcAft>
                <a:spcPts val="600"/>
              </a:spcAft>
              <a:buSzPct val="59615"/>
              <a:buFont typeface="Wingdings" panose="05000000000000000000" pitchFamily="2" charset="2"/>
              <a:buChar char="q"/>
              <a:tabLst>
                <a:tab pos="683895" algn="l"/>
              </a:tabLst>
            </a:pPr>
            <a:r>
              <a:rPr lang="en-US" sz="2400" dirty="0"/>
              <a:t>At ER/Hospital</a:t>
            </a:r>
          </a:p>
          <a:p>
            <a:pPr marL="355600" marR="5080" lvl="0">
              <a:lnSpc>
                <a:spcPts val="2400"/>
              </a:lnSpc>
              <a:spcAft>
                <a:spcPts val="600"/>
              </a:spcAft>
              <a:buSzPct val="59615"/>
              <a:buFont typeface="Wingdings" panose="05000000000000000000" pitchFamily="2" charset="2"/>
              <a:buChar char="q"/>
              <a:tabLst>
                <a:tab pos="683895" algn="l"/>
              </a:tabLst>
            </a:pPr>
            <a:r>
              <a:rPr lang="en-US" sz="2400" dirty="0"/>
              <a:t>At doctor’s</a:t>
            </a:r>
          </a:p>
          <a:p>
            <a:pPr marL="355600" marR="5080" lvl="0">
              <a:lnSpc>
                <a:spcPts val="2400"/>
              </a:lnSpc>
              <a:spcAft>
                <a:spcPts val="600"/>
              </a:spcAft>
              <a:buSzPct val="59615"/>
              <a:buFont typeface="Wingdings" panose="05000000000000000000" pitchFamily="2" charset="2"/>
              <a:buChar char="q"/>
              <a:tabLst>
                <a:tab pos="683895" algn="l"/>
              </a:tabLst>
            </a:pPr>
            <a:r>
              <a:rPr lang="en-US" sz="2400" dirty="0"/>
              <a:t>Appointment – </a:t>
            </a:r>
            <a:r>
              <a:rPr lang="en-US" sz="2400" b="1" dirty="0"/>
              <a:t>make sure you take it with you!</a:t>
            </a:r>
          </a:p>
          <a:p>
            <a:endParaRPr lang="en-US" dirty="0"/>
          </a:p>
        </p:txBody>
      </p:sp>
      <p:sp>
        <p:nvSpPr>
          <p:cNvPr id="3" name="Title 2"/>
          <p:cNvSpPr>
            <a:spLocks noGrp="1"/>
          </p:cNvSpPr>
          <p:nvPr>
            <p:ph type="title"/>
          </p:nvPr>
        </p:nvSpPr>
        <p:spPr>
          <a:xfrm>
            <a:off x="161925" y="409575"/>
            <a:ext cx="7315200" cy="571500"/>
          </a:xfrm>
        </p:spPr>
        <p:txBody>
          <a:bodyPr/>
          <a:lstStyle/>
          <a:p>
            <a:r>
              <a:rPr lang="en-US" sz="3600" dirty="0"/>
              <a:t>The Health Passport</a:t>
            </a:r>
          </a:p>
        </p:txBody>
      </p:sp>
      <p:pic>
        <p:nvPicPr>
          <p:cNvPr id="1741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00050" y="1383697"/>
            <a:ext cx="3714750" cy="4858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11389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6250" y="1618343"/>
            <a:ext cx="7772400" cy="3896632"/>
          </a:xfrm>
        </p:spPr>
        <p:txBody>
          <a:bodyPr/>
          <a:lstStyle/>
          <a:p>
            <a:pPr marL="355600" marR="5080" lvl="0">
              <a:lnSpc>
                <a:spcPts val="2400"/>
              </a:lnSpc>
              <a:spcAft>
                <a:spcPts val="600"/>
              </a:spcAft>
              <a:buSzPct val="59615"/>
              <a:buFont typeface="Wingdings" panose="05000000000000000000" pitchFamily="2" charset="2"/>
              <a:buChar char="q"/>
              <a:tabLst>
                <a:tab pos="683895" algn="l"/>
              </a:tabLst>
            </a:pPr>
            <a:r>
              <a:rPr lang="en-US" sz="2400" dirty="0"/>
              <a:t>Perhaps one of the most important sections </a:t>
            </a:r>
            <a:r>
              <a:rPr lang="en-US" sz="2400" dirty="0" smtClean="0"/>
              <a:t>of the </a:t>
            </a:r>
            <a:r>
              <a:rPr lang="en-US" sz="2400" dirty="0"/>
              <a:t>Health Passport is the </a:t>
            </a:r>
            <a:r>
              <a:rPr lang="en-US" sz="2400" b="1" dirty="0" smtClean="0"/>
              <a:t>Medications</a:t>
            </a:r>
            <a:r>
              <a:rPr lang="en-US" sz="2400" dirty="0" smtClean="0"/>
              <a:t>!</a:t>
            </a:r>
          </a:p>
          <a:p>
            <a:pPr marL="12700" marR="5080" lvl="0" indent="0" algn="ctr">
              <a:lnSpc>
                <a:spcPts val="2400"/>
              </a:lnSpc>
              <a:spcAft>
                <a:spcPts val="600"/>
              </a:spcAft>
              <a:buSzPct val="59615"/>
              <a:buNone/>
              <a:tabLst>
                <a:tab pos="683895" algn="l"/>
              </a:tabLst>
            </a:pPr>
            <a:r>
              <a:rPr lang="en-US" sz="2400" u="heavy" spc="-15" dirty="0" smtClean="0">
                <a:solidFill>
                  <a:prstClr val="black"/>
                </a:solidFill>
                <a:cs typeface="Arial"/>
              </a:rPr>
              <a:t>This</a:t>
            </a:r>
            <a:r>
              <a:rPr lang="en-US" sz="2400" u="heavy" spc="-5" dirty="0" smtClean="0">
                <a:solidFill>
                  <a:prstClr val="black"/>
                </a:solidFill>
                <a:cs typeface="Arial"/>
              </a:rPr>
              <a:t> </a:t>
            </a:r>
            <a:r>
              <a:rPr lang="en-US" sz="2400" u="heavy" spc="-5" dirty="0">
                <a:solidFill>
                  <a:prstClr val="black"/>
                </a:solidFill>
                <a:cs typeface="Arial"/>
              </a:rPr>
              <a:t>s</a:t>
            </a:r>
            <a:r>
              <a:rPr lang="en-US" sz="2400" u="heavy" spc="-20" dirty="0">
                <a:solidFill>
                  <a:prstClr val="black"/>
                </a:solidFill>
                <a:cs typeface="Arial"/>
              </a:rPr>
              <a:t>e</a:t>
            </a:r>
            <a:r>
              <a:rPr lang="en-US" sz="2400" u="heavy" spc="-10" dirty="0">
                <a:solidFill>
                  <a:prstClr val="black"/>
                </a:solidFill>
                <a:cs typeface="Arial"/>
              </a:rPr>
              <a:t>cti</a:t>
            </a:r>
            <a:r>
              <a:rPr lang="en-US" sz="2400" u="heavy" spc="-15" dirty="0">
                <a:solidFill>
                  <a:prstClr val="black"/>
                </a:solidFill>
                <a:cs typeface="Arial"/>
              </a:rPr>
              <a:t>on gives</a:t>
            </a:r>
            <a:r>
              <a:rPr lang="en-US" sz="2400" u="heavy" spc="-5" dirty="0">
                <a:solidFill>
                  <a:prstClr val="black"/>
                </a:solidFill>
                <a:cs typeface="Arial"/>
              </a:rPr>
              <a:t> </a:t>
            </a:r>
            <a:r>
              <a:rPr lang="en-US" sz="2400" u="heavy" spc="-10" dirty="0">
                <a:solidFill>
                  <a:prstClr val="black"/>
                </a:solidFill>
                <a:cs typeface="Arial"/>
              </a:rPr>
              <a:t>t</a:t>
            </a:r>
            <a:r>
              <a:rPr lang="en-US" sz="2400" u="heavy" spc="-15" dirty="0">
                <a:solidFill>
                  <a:prstClr val="black"/>
                </a:solidFill>
                <a:cs typeface="Arial"/>
              </a:rPr>
              <a:t>he fol</a:t>
            </a:r>
            <a:r>
              <a:rPr lang="en-US" sz="2400" u="heavy" spc="-5" dirty="0">
                <a:solidFill>
                  <a:prstClr val="black"/>
                </a:solidFill>
                <a:cs typeface="Arial"/>
              </a:rPr>
              <a:t>l</a:t>
            </a:r>
            <a:r>
              <a:rPr lang="en-US" sz="2400" u="heavy" spc="-15" dirty="0">
                <a:solidFill>
                  <a:prstClr val="black"/>
                </a:solidFill>
                <a:cs typeface="Arial"/>
              </a:rPr>
              <a:t>owing:</a:t>
            </a:r>
            <a:endParaRPr lang="en-US" sz="2400" dirty="0">
              <a:solidFill>
                <a:prstClr val="black"/>
              </a:solidFill>
              <a:cs typeface="Arial"/>
            </a:endParaRPr>
          </a:p>
          <a:p>
            <a:pPr marL="355600" marR="5080" lvl="1" indent="-342900">
              <a:lnSpc>
                <a:spcPts val="2400"/>
              </a:lnSpc>
              <a:spcAft>
                <a:spcPts val="600"/>
              </a:spcAft>
              <a:buSzPct val="59615"/>
              <a:buFont typeface="Wingdings" panose="05000000000000000000" pitchFamily="2" charset="2"/>
              <a:buChar char="ü"/>
              <a:tabLst>
                <a:tab pos="683895" algn="l"/>
              </a:tabLst>
            </a:pPr>
            <a:r>
              <a:rPr lang="en-US" sz="2400" dirty="0"/>
              <a:t>Name of Medication/Generic Name</a:t>
            </a:r>
          </a:p>
          <a:p>
            <a:pPr marL="355600" marR="5080" lvl="1" indent="-342900">
              <a:lnSpc>
                <a:spcPts val="2400"/>
              </a:lnSpc>
              <a:spcAft>
                <a:spcPts val="600"/>
              </a:spcAft>
              <a:buSzPct val="59615"/>
              <a:buFont typeface="Wingdings" panose="05000000000000000000" pitchFamily="2" charset="2"/>
              <a:buChar char="ü"/>
              <a:tabLst>
                <a:tab pos="683895" algn="l"/>
              </a:tabLst>
            </a:pPr>
            <a:r>
              <a:rPr lang="en-US" sz="2400" dirty="0"/>
              <a:t>Dosage</a:t>
            </a:r>
          </a:p>
          <a:p>
            <a:pPr marL="355600" marR="5080" lvl="1" indent="-342900">
              <a:lnSpc>
                <a:spcPts val="2400"/>
              </a:lnSpc>
              <a:spcAft>
                <a:spcPts val="600"/>
              </a:spcAft>
              <a:buSzPct val="59615"/>
              <a:buFont typeface="Wingdings" panose="05000000000000000000" pitchFamily="2" charset="2"/>
              <a:buChar char="ü"/>
              <a:tabLst>
                <a:tab pos="683895" algn="l"/>
              </a:tabLst>
            </a:pPr>
            <a:r>
              <a:rPr lang="en-US" sz="2400" dirty="0"/>
              <a:t>Time</a:t>
            </a:r>
          </a:p>
          <a:p>
            <a:pPr marL="355600" marR="5080" lvl="1" indent="-342900">
              <a:lnSpc>
                <a:spcPts val="2400"/>
              </a:lnSpc>
              <a:spcAft>
                <a:spcPts val="600"/>
              </a:spcAft>
              <a:buSzPct val="59615"/>
              <a:buFont typeface="Wingdings" panose="05000000000000000000" pitchFamily="2" charset="2"/>
              <a:buChar char="ü"/>
              <a:tabLst>
                <a:tab pos="683895" algn="l"/>
              </a:tabLst>
            </a:pPr>
            <a:r>
              <a:rPr lang="en-US" sz="2400" dirty="0"/>
              <a:t>Route</a:t>
            </a:r>
          </a:p>
          <a:p>
            <a:pPr marL="355600" marR="5080" lvl="1" indent="-342900">
              <a:lnSpc>
                <a:spcPts val="2400"/>
              </a:lnSpc>
              <a:spcAft>
                <a:spcPts val="600"/>
              </a:spcAft>
              <a:buSzPct val="59615"/>
              <a:buFont typeface="Wingdings" panose="05000000000000000000" pitchFamily="2" charset="2"/>
              <a:buChar char="ü"/>
              <a:tabLst>
                <a:tab pos="683895" algn="l"/>
              </a:tabLst>
            </a:pPr>
            <a:r>
              <a:rPr lang="en-US" sz="2400" dirty="0"/>
              <a:t>Reason for Taking</a:t>
            </a:r>
          </a:p>
          <a:p>
            <a:pPr marL="355600" marR="5080" lvl="1" indent="-342900">
              <a:lnSpc>
                <a:spcPts val="2400"/>
              </a:lnSpc>
              <a:spcAft>
                <a:spcPts val="600"/>
              </a:spcAft>
              <a:buSzPct val="59615"/>
              <a:buFont typeface="Wingdings" panose="05000000000000000000" pitchFamily="2" charset="2"/>
              <a:buChar char="ü"/>
              <a:tabLst>
                <a:tab pos="683895" algn="l"/>
              </a:tabLst>
            </a:pPr>
            <a:r>
              <a:rPr lang="en-US" sz="2400" dirty="0"/>
              <a:t>Start date and Discontinue date</a:t>
            </a:r>
          </a:p>
          <a:p>
            <a:endParaRPr lang="en-US" dirty="0"/>
          </a:p>
        </p:txBody>
      </p:sp>
      <p:sp>
        <p:nvSpPr>
          <p:cNvPr id="3" name="Title 2"/>
          <p:cNvSpPr>
            <a:spLocks noGrp="1"/>
          </p:cNvSpPr>
          <p:nvPr>
            <p:ph type="title"/>
          </p:nvPr>
        </p:nvSpPr>
        <p:spPr>
          <a:xfrm>
            <a:off x="180975" y="447675"/>
            <a:ext cx="7315200" cy="609600"/>
          </a:xfrm>
        </p:spPr>
        <p:txBody>
          <a:bodyPr/>
          <a:lstStyle/>
          <a:p>
            <a:r>
              <a:rPr lang="en-US" sz="3600" dirty="0"/>
              <a:t>Health Passport and Medications</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538" y="3376613"/>
            <a:ext cx="2530475"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78590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0050" y="3069658"/>
            <a:ext cx="7772400" cy="2869520"/>
          </a:xfrm>
        </p:spPr>
        <p:txBody>
          <a:bodyPr/>
          <a:lstStyle/>
          <a:p>
            <a:pPr marL="355600" marR="5080" lvl="0">
              <a:lnSpc>
                <a:spcPts val="2400"/>
              </a:lnSpc>
              <a:spcAft>
                <a:spcPts val="600"/>
              </a:spcAft>
              <a:buSzPct val="59615"/>
              <a:buFont typeface="Arial" panose="020B0604020202020204" pitchFamily="34" charset="0"/>
              <a:buChar char="•"/>
              <a:tabLst>
                <a:tab pos="683895" algn="l"/>
              </a:tabLst>
            </a:pPr>
            <a:r>
              <a:rPr lang="en-US" sz="2400" dirty="0"/>
              <a:t>What time a person usually takes their medication</a:t>
            </a:r>
          </a:p>
          <a:p>
            <a:pPr marL="355600" marR="5080" lvl="0">
              <a:lnSpc>
                <a:spcPts val="2400"/>
              </a:lnSpc>
              <a:spcAft>
                <a:spcPts val="600"/>
              </a:spcAft>
              <a:buSzPct val="59615"/>
              <a:buFont typeface="Arial" panose="020B0604020202020204" pitchFamily="34" charset="0"/>
              <a:buChar char="•"/>
              <a:tabLst>
                <a:tab pos="683895" algn="l"/>
              </a:tabLst>
            </a:pPr>
            <a:r>
              <a:rPr lang="en-US" sz="2400" dirty="0"/>
              <a:t>How do they take it – do they take it themselves or do they have help?</a:t>
            </a:r>
          </a:p>
          <a:p>
            <a:pPr marL="355600" marR="5080" lvl="0">
              <a:lnSpc>
                <a:spcPts val="2400"/>
              </a:lnSpc>
              <a:spcAft>
                <a:spcPts val="600"/>
              </a:spcAft>
              <a:buSzPct val="59615"/>
              <a:buFont typeface="Wingdings" panose="05000000000000000000" pitchFamily="2" charset="2"/>
              <a:buChar char="q"/>
              <a:tabLst>
                <a:tab pos="683895" algn="l"/>
              </a:tabLst>
            </a:pPr>
            <a:r>
              <a:rPr lang="en-US" sz="2400" dirty="0"/>
              <a:t>Remember STOP and WATCH – could </a:t>
            </a:r>
            <a:r>
              <a:rPr lang="en-US" sz="2400" dirty="0" smtClean="0"/>
              <a:t>there </a:t>
            </a:r>
            <a:r>
              <a:rPr lang="en-US" sz="2400" dirty="0"/>
              <a:t>be any side effects of the medications?</a:t>
            </a:r>
          </a:p>
          <a:p>
            <a:endParaRPr lang="en-US" dirty="0"/>
          </a:p>
        </p:txBody>
      </p:sp>
      <p:sp>
        <p:nvSpPr>
          <p:cNvPr id="3" name="Title 2"/>
          <p:cNvSpPr>
            <a:spLocks noGrp="1"/>
          </p:cNvSpPr>
          <p:nvPr>
            <p:ph type="title"/>
          </p:nvPr>
        </p:nvSpPr>
        <p:spPr>
          <a:xfrm>
            <a:off x="161925" y="400050"/>
            <a:ext cx="7810500" cy="1143000"/>
          </a:xfrm>
        </p:spPr>
        <p:txBody>
          <a:bodyPr/>
          <a:lstStyle/>
          <a:p>
            <a:r>
              <a:rPr lang="en-US" sz="3600" dirty="0"/>
              <a:t>What DSPs need to know about  Medications</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54051">
            <a:off x="4928544" y="1047940"/>
            <a:ext cx="1193046" cy="1714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26366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0024" y="1333500"/>
            <a:ext cx="7772400" cy="3943350"/>
          </a:xfrm>
        </p:spPr>
        <p:txBody>
          <a:bodyPr numCol="2"/>
          <a:lstStyle/>
          <a:p>
            <a:pPr marL="355600" marR="5080">
              <a:lnSpc>
                <a:spcPts val="2400"/>
              </a:lnSpc>
              <a:spcAft>
                <a:spcPts val="600"/>
              </a:spcAft>
              <a:buSzPct val="59615"/>
              <a:buFont typeface="Wingdings" panose="05000000000000000000" pitchFamily="2" charset="2"/>
              <a:buChar char="v"/>
              <a:tabLst>
                <a:tab pos="683895" algn="l"/>
              </a:tabLst>
            </a:pPr>
            <a:r>
              <a:rPr lang="en-US" sz="2400" dirty="0"/>
              <a:t>Nausea, constipation and/or diarrhea</a:t>
            </a:r>
          </a:p>
          <a:p>
            <a:pPr marL="355600" marR="5080">
              <a:lnSpc>
                <a:spcPts val="2400"/>
              </a:lnSpc>
              <a:spcAft>
                <a:spcPts val="600"/>
              </a:spcAft>
              <a:buSzPct val="59615"/>
              <a:buFont typeface="Wingdings" panose="05000000000000000000" pitchFamily="2" charset="2"/>
              <a:buChar char="v"/>
              <a:tabLst>
                <a:tab pos="683895" algn="l"/>
              </a:tabLst>
            </a:pPr>
            <a:r>
              <a:rPr lang="en-US" sz="2400" dirty="0" smtClean="0"/>
              <a:t>Drowsiness</a:t>
            </a:r>
            <a:endParaRPr lang="en-US" sz="2400" dirty="0"/>
          </a:p>
          <a:p>
            <a:pPr marL="355600" marR="5080">
              <a:lnSpc>
                <a:spcPts val="2400"/>
              </a:lnSpc>
              <a:spcAft>
                <a:spcPts val="600"/>
              </a:spcAft>
              <a:buSzPct val="59615"/>
              <a:buFont typeface="Wingdings" panose="05000000000000000000" pitchFamily="2" charset="2"/>
              <a:buChar char="v"/>
              <a:tabLst>
                <a:tab pos="683895" algn="l"/>
              </a:tabLst>
            </a:pPr>
            <a:r>
              <a:rPr lang="en-US" sz="2400" dirty="0" smtClean="0"/>
              <a:t>Dizziness</a:t>
            </a:r>
            <a:endParaRPr lang="en-US" sz="2400" dirty="0"/>
          </a:p>
          <a:p>
            <a:pPr marL="355600" marR="5080">
              <a:lnSpc>
                <a:spcPts val="2400"/>
              </a:lnSpc>
              <a:spcAft>
                <a:spcPts val="600"/>
              </a:spcAft>
              <a:buSzPct val="59615"/>
              <a:buFont typeface="Wingdings" panose="05000000000000000000" pitchFamily="2" charset="2"/>
              <a:buChar char="v"/>
              <a:tabLst>
                <a:tab pos="683895" algn="l"/>
              </a:tabLst>
            </a:pPr>
            <a:r>
              <a:rPr lang="en-US" sz="2400" dirty="0" smtClean="0"/>
              <a:t>Pain </a:t>
            </a:r>
            <a:r>
              <a:rPr lang="en-US" sz="2400" dirty="0"/>
              <a:t>(headaches, stomachaches, joint and muscle pain)</a:t>
            </a:r>
          </a:p>
          <a:p>
            <a:pPr marL="355600" marR="5080">
              <a:lnSpc>
                <a:spcPts val="2400"/>
              </a:lnSpc>
              <a:spcAft>
                <a:spcPts val="600"/>
              </a:spcAft>
              <a:buSzPct val="59615"/>
              <a:buFont typeface="Wingdings" panose="05000000000000000000" pitchFamily="2" charset="2"/>
              <a:buChar char="v"/>
              <a:tabLst>
                <a:tab pos="683895" algn="l"/>
              </a:tabLst>
            </a:pPr>
            <a:r>
              <a:rPr lang="en-US" sz="2400" dirty="0" smtClean="0"/>
              <a:t>Tremors</a:t>
            </a:r>
            <a:endParaRPr lang="en-US" sz="2400" dirty="0"/>
          </a:p>
          <a:p>
            <a:pPr marL="355600" marR="5080">
              <a:lnSpc>
                <a:spcPts val="2400"/>
              </a:lnSpc>
              <a:spcAft>
                <a:spcPts val="600"/>
              </a:spcAft>
              <a:buSzPct val="59615"/>
              <a:buFont typeface="Wingdings" panose="05000000000000000000" pitchFamily="2" charset="2"/>
              <a:buChar char="v"/>
              <a:tabLst>
                <a:tab pos="683895" algn="l"/>
              </a:tabLst>
            </a:pPr>
            <a:r>
              <a:rPr lang="en-US" sz="2400" dirty="0" smtClean="0"/>
              <a:t>Anxiety </a:t>
            </a:r>
            <a:r>
              <a:rPr lang="en-US" sz="2400" dirty="0"/>
              <a:t>or Nervousness</a:t>
            </a:r>
          </a:p>
          <a:p>
            <a:pPr marL="355600" marR="5080">
              <a:lnSpc>
                <a:spcPts val="2400"/>
              </a:lnSpc>
              <a:spcAft>
                <a:spcPts val="600"/>
              </a:spcAft>
              <a:buSzPct val="59615"/>
              <a:buFont typeface="Wingdings" panose="05000000000000000000" pitchFamily="2" charset="2"/>
              <a:buChar char="v"/>
              <a:tabLst>
                <a:tab pos="683895" algn="l"/>
              </a:tabLst>
            </a:pPr>
            <a:r>
              <a:rPr lang="en-US" sz="2400" dirty="0" smtClean="0"/>
              <a:t>Irregular </a:t>
            </a:r>
            <a:r>
              <a:rPr lang="en-US" sz="2400" dirty="0"/>
              <a:t>Heartbeat</a:t>
            </a:r>
          </a:p>
          <a:p>
            <a:pPr marL="355600" marR="5080">
              <a:lnSpc>
                <a:spcPts val="2400"/>
              </a:lnSpc>
              <a:spcAft>
                <a:spcPts val="600"/>
              </a:spcAft>
              <a:buSzPct val="59615"/>
              <a:buFont typeface="Wingdings" panose="05000000000000000000" pitchFamily="2" charset="2"/>
              <a:buChar char="v"/>
              <a:tabLst>
                <a:tab pos="683895" algn="l"/>
              </a:tabLst>
            </a:pPr>
            <a:r>
              <a:rPr lang="en-US" sz="2400" dirty="0"/>
              <a:t>Headache</a:t>
            </a:r>
          </a:p>
          <a:p>
            <a:pPr marL="355600" marR="5080">
              <a:lnSpc>
                <a:spcPts val="2400"/>
              </a:lnSpc>
              <a:spcAft>
                <a:spcPts val="600"/>
              </a:spcAft>
              <a:buSzPct val="59615"/>
              <a:buFont typeface="Wingdings" panose="05000000000000000000" pitchFamily="2" charset="2"/>
              <a:buChar char="v"/>
              <a:tabLst>
                <a:tab pos="683895" algn="l"/>
              </a:tabLst>
            </a:pPr>
            <a:r>
              <a:rPr lang="en-US" sz="2400" dirty="0" smtClean="0"/>
              <a:t>Restlessness</a:t>
            </a:r>
            <a:endParaRPr lang="en-US" sz="2400" dirty="0"/>
          </a:p>
          <a:p>
            <a:pPr marL="355600" marR="5080">
              <a:lnSpc>
                <a:spcPts val="2400"/>
              </a:lnSpc>
              <a:spcAft>
                <a:spcPts val="600"/>
              </a:spcAft>
              <a:buSzPct val="59615"/>
              <a:buFont typeface="Wingdings" panose="05000000000000000000" pitchFamily="2" charset="2"/>
              <a:buChar char="v"/>
              <a:tabLst>
                <a:tab pos="683895" algn="l"/>
              </a:tabLst>
            </a:pPr>
            <a:r>
              <a:rPr lang="en-US" sz="2400" dirty="0" smtClean="0"/>
              <a:t>Diarrhea</a:t>
            </a:r>
            <a:endParaRPr lang="en-US" sz="2400" dirty="0"/>
          </a:p>
          <a:p>
            <a:pPr marL="355600" marR="5080">
              <a:lnSpc>
                <a:spcPts val="2400"/>
              </a:lnSpc>
              <a:spcAft>
                <a:spcPts val="600"/>
              </a:spcAft>
              <a:buSzPct val="59615"/>
              <a:buFont typeface="Wingdings" panose="05000000000000000000" pitchFamily="2" charset="2"/>
              <a:buChar char="v"/>
              <a:tabLst>
                <a:tab pos="683895" algn="l"/>
              </a:tabLst>
            </a:pPr>
            <a:r>
              <a:rPr lang="en-US" sz="2400" dirty="0" smtClean="0"/>
              <a:t>Dry </a:t>
            </a:r>
            <a:r>
              <a:rPr lang="en-US" sz="2400" dirty="0"/>
              <a:t>Mouth</a:t>
            </a:r>
          </a:p>
          <a:p>
            <a:pPr marL="355600" marR="5080">
              <a:lnSpc>
                <a:spcPts val="2400"/>
              </a:lnSpc>
              <a:spcAft>
                <a:spcPts val="600"/>
              </a:spcAft>
              <a:buSzPct val="59615"/>
              <a:buFont typeface="Wingdings" panose="05000000000000000000" pitchFamily="2" charset="2"/>
              <a:buChar char="v"/>
              <a:tabLst>
                <a:tab pos="683895" algn="l"/>
              </a:tabLst>
            </a:pPr>
            <a:r>
              <a:rPr lang="en-US" sz="2400" dirty="0" smtClean="0"/>
              <a:t>Insomnia</a:t>
            </a:r>
            <a:endParaRPr lang="en-US" sz="2400" dirty="0"/>
          </a:p>
          <a:p>
            <a:pPr marL="355600" marR="5080">
              <a:lnSpc>
                <a:spcPts val="2400"/>
              </a:lnSpc>
              <a:spcAft>
                <a:spcPts val="600"/>
              </a:spcAft>
              <a:buSzPct val="59615"/>
              <a:buFont typeface="Wingdings" panose="05000000000000000000" pitchFamily="2" charset="2"/>
              <a:buChar char="v"/>
              <a:tabLst>
                <a:tab pos="683895" algn="l"/>
              </a:tabLst>
            </a:pPr>
            <a:r>
              <a:rPr lang="en-US" sz="2400" dirty="0" smtClean="0"/>
              <a:t>High </a:t>
            </a:r>
            <a:r>
              <a:rPr lang="en-US" sz="2400" dirty="0"/>
              <a:t>Blood Pressure</a:t>
            </a:r>
          </a:p>
          <a:p>
            <a:endParaRPr lang="en-US" dirty="0"/>
          </a:p>
        </p:txBody>
      </p:sp>
      <p:sp>
        <p:nvSpPr>
          <p:cNvPr id="3" name="Title 2"/>
          <p:cNvSpPr>
            <a:spLocks noGrp="1"/>
          </p:cNvSpPr>
          <p:nvPr>
            <p:ph type="title"/>
          </p:nvPr>
        </p:nvSpPr>
        <p:spPr>
          <a:xfrm>
            <a:off x="200024" y="381000"/>
            <a:ext cx="7800975" cy="590550"/>
          </a:xfrm>
        </p:spPr>
        <p:txBody>
          <a:bodyPr/>
          <a:lstStyle/>
          <a:p>
            <a:r>
              <a:rPr lang="en-US" sz="3600" dirty="0"/>
              <a:t>Common Side Effects of Medications</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11070">
            <a:off x="5025350" y="4648200"/>
            <a:ext cx="1265912"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28265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2925" y="1821883"/>
            <a:ext cx="7772400" cy="2869520"/>
          </a:xfrm>
        </p:spPr>
        <p:txBody>
          <a:bodyPr/>
          <a:lstStyle/>
          <a:p>
            <a:pPr marL="355600" marR="5080">
              <a:lnSpc>
                <a:spcPts val="2400"/>
              </a:lnSpc>
              <a:spcAft>
                <a:spcPts val="600"/>
              </a:spcAft>
              <a:buSzPct val="59615"/>
              <a:buFont typeface="Wingdings" panose="05000000000000000000" pitchFamily="2" charset="2"/>
              <a:buChar char="q"/>
              <a:tabLst>
                <a:tab pos="683895" algn="l"/>
              </a:tabLst>
            </a:pPr>
            <a:r>
              <a:rPr lang="en-US" sz="2400" dirty="0"/>
              <a:t>Helps the person and their support team know if interventions are working.</a:t>
            </a:r>
          </a:p>
          <a:p>
            <a:pPr marL="355600" marR="5080">
              <a:lnSpc>
                <a:spcPts val="2400"/>
              </a:lnSpc>
              <a:spcAft>
                <a:spcPts val="600"/>
              </a:spcAft>
              <a:buSzPct val="59615"/>
              <a:buFont typeface="Wingdings" panose="05000000000000000000" pitchFamily="2" charset="2"/>
              <a:buChar char="q"/>
              <a:tabLst>
                <a:tab pos="683895" algn="l"/>
              </a:tabLst>
            </a:pPr>
            <a:r>
              <a:rPr lang="en-US" sz="2400" dirty="0"/>
              <a:t>Is important to show that protocols are being followed.</a:t>
            </a:r>
          </a:p>
          <a:p>
            <a:pPr marL="355600" marR="5080">
              <a:lnSpc>
                <a:spcPts val="2400"/>
              </a:lnSpc>
              <a:spcAft>
                <a:spcPts val="600"/>
              </a:spcAft>
              <a:buSzPct val="59615"/>
              <a:buFont typeface="Wingdings" panose="05000000000000000000" pitchFamily="2" charset="2"/>
              <a:buChar char="q"/>
              <a:tabLst>
                <a:tab pos="683895" algn="l"/>
              </a:tabLst>
            </a:pPr>
            <a:r>
              <a:rPr lang="en-US" sz="2400" dirty="0"/>
              <a:t>Helps the psychologist/psychiatrist evaluate events that may affect a person’s behavior, if applicable.</a:t>
            </a:r>
          </a:p>
          <a:p>
            <a:endParaRPr lang="en-US" dirty="0"/>
          </a:p>
        </p:txBody>
      </p:sp>
      <p:sp>
        <p:nvSpPr>
          <p:cNvPr id="3" name="Title 2"/>
          <p:cNvSpPr>
            <a:spLocks noGrp="1"/>
          </p:cNvSpPr>
          <p:nvPr>
            <p:ph type="title"/>
          </p:nvPr>
        </p:nvSpPr>
        <p:spPr>
          <a:xfrm>
            <a:off x="180975" y="466725"/>
            <a:ext cx="7315200" cy="590550"/>
          </a:xfrm>
        </p:spPr>
        <p:txBody>
          <a:bodyPr/>
          <a:lstStyle/>
          <a:p>
            <a:r>
              <a:rPr lang="en-US" sz="3600" dirty="0"/>
              <a:t>Keeping Accurate Data</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7513" y="4325938"/>
            <a:ext cx="17557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929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81000" y="542925"/>
            <a:ext cx="7496175" cy="561975"/>
          </a:xfrm>
        </p:spPr>
        <p:txBody>
          <a:bodyPr/>
          <a:lstStyle/>
          <a:p>
            <a:r>
              <a:rPr lang="en-US" sz="3600" dirty="0"/>
              <a:t>STOP AND WATCH</a:t>
            </a:r>
            <a:br>
              <a:rPr lang="en-US" sz="3600" dirty="0"/>
            </a:br>
            <a:endParaRPr lang="en-US" sz="3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024" y="1209674"/>
            <a:ext cx="6448425" cy="528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 y="1532617"/>
            <a:ext cx="5781675" cy="3372757"/>
          </a:xfrm>
        </p:spPr>
        <p:txBody>
          <a:bodyPr/>
          <a:lstStyle/>
          <a:p>
            <a:pPr marL="355600" marR="5080" lvl="0">
              <a:lnSpc>
                <a:spcPts val="2400"/>
              </a:lnSpc>
              <a:spcAft>
                <a:spcPts val="600"/>
              </a:spcAft>
              <a:buSzPct val="59615"/>
              <a:buFont typeface="Wingdings" panose="05000000000000000000" pitchFamily="2" charset="2"/>
              <a:buChar char="q"/>
              <a:tabLst>
                <a:tab pos="683895" algn="l"/>
              </a:tabLst>
            </a:pPr>
            <a:r>
              <a:rPr lang="en-US" sz="2400" dirty="0"/>
              <a:t>When going to any medical appointment including emergency visits you MUST take the person’s current Health Passport and a consultation sheet that (1) lists purpose of the appointment and (2) gives any related consults or lab studies and their results. </a:t>
            </a:r>
          </a:p>
          <a:p>
            <a:pPr marL="355600" marR="5080" lvl="0">
              <a:lnSpc>
                <a:spcPts val="2400"/>
              </a:lnSpc>
              <a:spcAft>
                <a:spcPts val="600"/>
              </a:spcAft>
              <a:buSzPct val="59615"/>
              <a:buFont typeface="Wingdings" panose="05000000000000000000" pitchFamily="2" charset="2"/>
              <a:buChar char="q"/>
              <a:tabLst>
                <a:tab pos="683895" algn="l"/>
              </a:tabLst>
            </a:pPr>
            <a:endParaRPr lang="en-US" sz="2400" dirty="0"/>
          </a:p>
          <a:p>
            <a:pPr marL="355600" marR="5080" lvl="0">
              <a:lnSpc>
                <a:spcPts val="2400"/>
              </a:lnSpc>
              <a:spcAft>
                <a:spcPts val="600"/>
              </a:spcAft>
              <a:buSzPct val="59615"/>
              <a:buFont typeface="Wingdings" panose="05000000000000000000" pitchFamily="2" charset="2"/>
              <a:buChar char="q"/>
              <a:tabLst>
                <a:tab pos="683895" algn="l"/>
              </a:tabLst>
            </a:pPr>
            <a:r>
              <a:rPr lang="en-US" sz="2400" dirty="0"/>
              <a:t>The HCMP and Health Passport should be updated by the nurse whenever there is a change in the person’s health status or at minimum reviewed every 3 months.</a:t>
            </a:r>
          </a:p>
          <a:p>
            <a:endParaRPr lang="en-US" dirty="0"/>
          </a:p>
        </p:txBody>
      </p:sp>
      <p:sp>
        <p:nvSpPr>
          <p:cNvPr id="3" name="Title 2"/>
          <p:cNvSpPr>
            <a:spLocks noGrp="1"/>
          </p:cNvSpPr>
          <p:nvPr>
            <p:ph type="title"/>
          </p:nvPr>
        </p:nvSpPr>
        <p:spPr>
          <a:xfrm>
            <a:off x="219075" y="476250"/>
            <a:ext cx="7315200" cy="590550"/>
          </a:xfrm>
        </p:spPr>
        <p:txBody>
          <a:bodyPr/>
          <a:lstStyle/>
          <a:p>
            <a:r>
              <a:rPr lang="en-US" sz="3600" dirty="0"/>
              <a:t>Supporting Good Medical Care</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7032" y="2352675"/>
            <a:ext cx="3208193"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53619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7675" y="2161267"/>
            <a:ext cx="7772400" cy="4058557"/>
          </a:xfrm>
        </p:spPr>
        <p:txBody>
          <a:bodyPr/>
          <a:lstStyle/>
          <a:p>
            <a:pPr marL="469900" marR="5080" lvl="0" indent="-457200">
              <a:lnSpc>
                <a:spcPts val="2400"/>
              </a:lnSpc>
              <a:spcAft>
                <a:spcPts val="600"/>
              </a:spcAft>
              <a:buSzPct val="59615"/>
              <a:buFont typeface="Arial" panose="020B0604020202020204" pitchFamily="34" charset="0"/>
              <a:buChar char="•"/>
              <a:tabLst>
                <a:tab pos="683895" algn="l"/>
              </a:tabLst>
            </a:pPr>
            <a:r>
              <a:rPr lang="en-US" sz="1800" dirty="0"/>
              <a:t>Know the details of why the person is seeking care and what you need to do/to ask.</a:t>
            </a:r>
          </a:p>
          <a:p>
            <a:pPr marL="469900" marR="5080" lvl="0" indent="-457200">
              <a:lnSpc>
                <a:spcPts val="2400"/>
              </a:lnSpc>
              <a:spcAft>
                <a:spcPts val="600"/>
              </a:spcAft>
              <a:buSzPct val="59615"/>
              <a:buFont typeface="Arial" panose="020B0604020202020204" pitchFamily="34" charset="0"/>
              <a:buChar char="•"/>
              <a:tabLst>
                <a:tab pos="683895" algn="l"/>
              </a:tabLst>
            </a:pPr>
            <a:r>
              <a:rPr lang="en-US" sz="1800" dirty="0"/>
              <a:t>Talk to the person you are accompanying about the visit so they can participate as much as possible.</a:t>
            </a:r>
          </a:p>
          <a:p>
            <a:pPr marL="469900" marR="5080" lvl="0" indent="-457200">
              <a:lnSpc>
                <a:spcPts val="2400"/>
              </a:lnSpc>
              <a:spcAft>
                <a:spcPts val="600"/>
              </a:spcAft>
              <a:buSzPct val="59615"/>
              <a:buFont typeface="Arial" panose="020B0604020202020204" pitchFamily="34" charset="0"/>
              <a:buChar char="•"/>
              <a:tabLst>
                <a:tab pos="683895" algn="l"/>
              </a:tabLst>
            </a:pPr>
            <a:r>
              <a:rPr lang="en-US" sz="1800" dirty="0"/>
              <a:t>Take any objective data you need that pertains to that </a:t>
            </a:r>
            <a:r>
              <a:rPr lang="en-US" sz="1800" dirty="0" smtClean="0"/>
              <a:t>visit: e.g</a:t>
            </a:r>
            <a:r>
              <a:rPr lang="en-US" sz="1800" dirty="0"/>
              <a:t>. records of seizures, episodes of incontinence, behavioral data, history of current complaint.</a:t>
            </a:r>
          </a:p>
          <a:p>
            <a:pPr marL="469900" marR="5080" lvl="0" indent="-457200">
              <a:lnSpc>
                <a:spcPts val="2400"/>
              </a:lnSpc>
              <a:spcAft>
                <a:spcPts val="600"/>
              </a:spcAft>
              <a:buSzPct val="59615"/>
              <a:buFont typeface="Arial" panose="020B0604020202020204" pitchFamily="34" charset="0"/>
              <a:buChar char="•"/>
              <a:tabLst>
                <a:tab pos="683895" algn="l"/>
              </a:tabLst>
            </a:pPr>
            <a:r>
              <a:rPr lang="en-US" sz="1800" dirty="0"/>
              <a:t>Take health passport, which includes listing of current </a:t>
            </a:r>
            <a:r>
              <a:rPr lang="en-US" sz="1800" dirty="0" smtClean="0"/>
              <a:t>medications, medical </a:t>
            </a:r>
            <a:r>
              <a:rPr lang="en-US" sz="1800" dirty="0"/>
              <a:t>conditions, allergies, etc.</a:t>
            </a:r>
          </a:p>
          <a:p>
            <a:pPr marL="469900" marR="5080" lvl="0" indent="-457200">
              <a:lnSpc>
                <a:spcPts val="2400"/>
              </a:lnSpc>
              <a:spcAft>
                <a:spcPts val="600"/>
              </a:spcAft>
              <a:buSzPct val="59615"/>
              <a:buFont typeface="Arial" panose="020B0604020202020204" pitchFamily="34" charset="0"/>
              <a:buChar char="•"/>
              <a:tabLst>
                <a:tab pos="683895" algn="l"/>
              </a:tabLst>
            </a:pPr>
            <a:r>
              <a:rPr lang="en-US" sz="1800" dirty="0" smtClean="0"/>
              <a:t>Advocate for the person you support. Make sure the provider talks TO THE PERSON and not just TO YOU.</a:t>
            </a:r>
          </a:p>
          <a:p>
            <a:pPr marL="469900" marR="5080" lvl="0" indent="-457200">
              <a:lnSpc>
                <a:spcPts val="2400"/>
              </a:lnSpc>
              <a:spcAft>
                <a:spcPts val="600"/>
              </a:spcAft>
              <a:buSzPct val="59615"/>
              <a:buFont typeface="+mj-lt"/>
              <a:buAutoNum type="arabicPeriod"/>
              <a:tabLst>
                <a:tab pos="683895" algn="l"/>
              </a:tabLst>
            </a:pPr>
            <a:endParaRPr lang="en-US" sz="1800" dirty="0" smtClean="0"/>
          </a:p>
          <a:p>
            <a:pPr marL="12700" marR="115570" lvl="0" indent="0" defTabSz="914400">
              <a:lnSpc>
                <a:spcPts val="2160"/>
              </a:lnSpc>
              <a:spcBef>
                <a:spcPts val="509"/>
              </a:spcBef>
              <a:buClrTx/>
              <a:buNone/>
            </a:pPr>
            <a:endParaRPr lang="en-US" sz="2000" dirty="0">
              <a:solidFill>
                <a:prstClr val="black"/>
              </a:solidFill>
              <a:latin typeface="Arial"/>
              <a:cs typeface="Arial"/>
            </a:endParaRPr>
          </a:p>
          <a:p>
            <a:endParaRPr lang="en-US" dirty="0"/>
          </a:p>
        </p:txBody>
      </p:sp>
      <p:sp>
        <p:nvSpPr>
          <p:cNvPr id="3" name="Title 2"/>
          <p:cNvSpPr>
            <a:spLocks noGrp="1"/>
          </p:cNvSpPr>
          <p:nvPr>
            <p:ph type="title"/>
          </p:nvPr>
        </p:nvSpPr>
        <p:spPr>
          <a:xfrm>
            <a:off x="228600" y="523875"/>
            <a:ext cx="7753350" cy="1143000"/>
          </a:xfrm>
        </p:spPr>
        <p:txBody>
          <a:bodyPr/>
          <a:lstStyle/>
          <a:p>
            <a:r>
              <a:rPr lang="en-US" sz="3600" dirty="0"/>
              <a:t>Providing support at health care appointments</a:t>
            </a:r>
            <a:br>
              <a:rPr lang="en-US" sz="3600" dirty="0"/>
            </a:br>
            <a:endParaRPr lang="en-US" sz="3600" dirty="0"/>
          </a:p>
        </p:txBody>
      </p:sp>
      <p:sp>
        <p:nvSpPr>
          <p:cNvPr id="4" name="Subtitle 3"/>
          <p:cNvSpPr>
            <a:spLocks noGrp="1"/>
          </p:cNvSpPr>
          <p:nvPr>
            <p:ph type="subTitle" idx="13"/>
          </p:nvPr>
        </p:nvSpPr>
        <p:spPr>
          <a:xfrm>
            <a:off x="666750" y="1695450"/>
            <a:ext cx="7315200" cy="457200"/>
          </a:xfrm>
        </p:spPr>
        <p:txBody>
          <a:bodyPr/>
          <a:lstStyle/>
          <a:p>
            <a:pPr algn="ctr"/>
            <a:r>
              <a:rPr lang="en-US" sz="2400" dirty="0"/>
              <a:t>What is your role?</a:t>
            </a:r>
          </a:p>
          <a:p>
            <a:pPr algn="ctr"/>
            <a:endParaRPr lang="en-US" sz="2400"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7213" y="819150"/>
            <a:ext cx="890587"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01445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3875" y="1821883"/>
            <a:ext cx="7772400" cy="2869520"/>
          </a:xfrm>
        </p:spPr>
        <p:txBody>
          <a:bodyPr/>
          <a:lstStyle/>
          <a:p>
            <a:pPr marL="469900" marR="5080" indent="-457200">
              <a:lnSpc>
                <a:spcPts val="2400"/>
              </a:lnSpc>
              <a:spcAft>
                <a:spcPts val="600"/>
              </a:spcAft>
              <a:buSzPct val="59615"/>
              <a:buFont typeface="Arial" panose="020B0604020202020204" pitchFamily="34" charset="0"/>
              <a:buChar char="•"/>
              <a:tabLst>
                <a:tab pos="683895" algn="l"/>
              </a:tabLst>
            </a:pPr>
            <a:r>
              <a:rPr lang="en-US" sz="1800" dirty="0"/>
              <a:t> ASK QUESTIONS!!!	If you do not understand </a:t>
            </a:r>
            <a:r>
              <a:rPr lang="en-US" sz="1800" dirty="0" smtClean="0"/>
              <a:t>what the </a:t>
            </a:r>
            <a:r>
              <a:rPr lang="en-US" sz="1800" dirty="0"/>
              <a:t>provider is saying, no one else will either!!</a:t>
            </a:r>
          </a:p>
          <a:p>
            <a:pPr marL="469900" marR="5080" indent="-457200">
              <a:lnSpc>
                <a:spcPts val="2400"/>
              </a:lnSpc>
              <a:spcAft>
                <a:spcPts val="600"/>
              </a:spcAft>
              <a:buSzPct val="59615"/>
              <a:buFont typeface="Arial" panose="020B0604020202020204" pitchFamily="34" charset="0"/>
              <a:buChar char="•"/>
              <a:tabLst>
                <a:tab pos="683895" algn="l"/>
              </a:tabLst>
            </a:pPr>
            <a:r>
              <a:rPr lang="en-US" sz="1800" dirty="0"/>
              <a:t> Ask the </a:t>
            </a:r>
            <a:r>
              <a:rPr lang="en-US" sz="1800" dirty="0" smtClean="0"/>
              <a:t>person </a:t>
            </a:r>
            <a:r>
              <a:rPr lang="en-US" sz="1800" dirty="0"/>
              <a:t>you are </a:t>
            </a:r>
            <a:r>
              <a:rPr lang="en-US" sz="1800" dirty="0" smtClean="0"/>
              <a:t>supporting, “do you understand what the doctor said?”</a:t>
            </a:r>
          </a:p>
          <a:p>
            <a:pPr marL="469900" marR="5080" indent="-457200">
              <a:lnSpc>
                <a:spcPts val="2400"/>
              </a:lnSpc>
              <a:spcAft>
                <a:spcPts val="600"/>
              </a:spcAft>
              <a:buSzPct val="59615"/>
              <a:buFont typeface="Arial" panose="020B0604020202020204" pitchFamily="34" charset="0"/>
              <a:buChar char="•"/>
              <a:tabLst>
                <a:tab pos="683895" algn="l"/>
              </a:tabLst>
            </a:pPr>
            <a:r>
              <a:rPr lang="en-US" sz="1800" dirty="0" smtClean="0"/>
              <a:t>Do </a:t>
            </a:r>
            <a:r>
              <a:rPr lang="en-US" sz="1800" dirty="0"/>
              <a:t>not sign any consent forms – ever. </a:t>
            </a:r>
            <a:r>
              <a:rPr lang="en-US" sz="1800" dirty="0" smtClean="0"/>
              <a:t>Know ahead </a:t>
            </a:r>
            <a:r>
              <a:rPr lang="en-US" sz="1800" dirty="0"/>
              <a:t>of time who is able to give </a:t>
            </a:r>
            <a:r>
              <a:rPr lang="en-US" sz="1800" dirty="0" smtClean="0"/>
              <a:t>consent.</a:t>
            </a:r>
          </a:p>
          <a:p>
            <a:pPr marL="469900" marR="5080" indent="-457200">
              <a:lnSpc>
                <a:spcPts val="2400"/>
              </a:lnSpc>
              <a:spcAft>
                <a:spcPts val="600"/>
              </a:spcAft>
              <a:buSzPct val="59615"/>
              <a:buFont typeface="Arial" panose="020B0604020202020204" pitchFamily="34" charset="0"/>
              <a:buChar char="•"/>
              <a:tabLst>
                <a:tab pos="683895" algn="l"/>
              </a:tabLst>
            </a:pPr>
            <a:r>
              <a:rPr lang="en-US" sz="1800" dirty="0" smtClean="0"/>
              <a:t>Read </a:t>
            </a:r>
            <a:r>
              <a:rPr lang="en-US" sz="1800" dirty="0"/>
              <a:t>all the information written by the provider </a:t>
            </a:r>
            <a:r>
              <a:rPr lang="en-US" sz="1800" dirty="0" smtClean="0"/>
              <a:t>BEFORE YOU </a:t>
            </a:r>
            <a:r>
              <a:rPr lang="en-US" sz="1800" dirty="0"/>
              <a:t>LEAVE! If you can’t read it, no one else can either.</a:t>
            </a:r>
          </a:p>
          <a:p>
            <a:endParaRPr lang="en-US" dirty="0"/>
          </a:p>
        </p:txBody>
      </p:sp>
      <p:sp>
        <p:nvSpPr>
          <p:cNvPr id="3" name="Title 2"/>
          <p:cNvSpPr>
            <a:spLocks noGrp="1"/>
          </p:cNvSpPr>
          <p:nvPr>
            <p:ph type="title"/>
          </p:nvPr>
        </p:nvSpPr>
        <p:spPr>
          <a:xfrm>
            <a:off x="266700" y="514350"/>
            <a:ext cx="7315200" cy="542925"/>
          </a:xfrm>
        </p:spPr>
        <p:txBody>
          <a:bodyPr/>
          <a:lstStyle/>
          <a:p>
            <a:r>
              <a:rPr lang="en-US" sz="3600" dirty="0"/>
              <a:t>And More……</a:t>
            </a: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4175" y="781050"/>
            <a:ext cx="7556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20032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7675" y="2123168"/>
            <a:ext cx="7772400" cy="2869520"/>
          </a:xfrm>
        </p:spPr>
        <p:txBody>
          <a:bodyPr/>
          <a:lstStyle/>
          <a:p>
            <a:pPr marL="355600" marR="5080">
              <a:lnSpc>
                <a:spcPts val="2400"/>
              </a:lnSpc>
              <a:spcAft>
                <a:spcPts val="600"/>
              </a:spcAft>
              <a:buSzPct val="59615"/>
              <a:buFont typeface="Wingdings" panose="05000000000000000000" pitchFamily="2" charset="2"/>
              <a:buChar char="q"/>
              <a:tabLst>
                <a:tab pos="683895" algn="l"/>
              </a:tabLst>
            </a:pPr>
            <a:r>
              <a:rPr lang="en-US" sz="2400" dirty="0"/>
              <a:t>Know and follow your agency policies about recording, reporting, and securing information; ordering new medications; obtaining referrals; and filing information. Each provider is </a:t>
            </a:r>
            <a:r>
              <a:rPr lang="en-US" sz="2400" dirty="0" smtClean="0"/>
              <a:t>different.</a:t>
            </a:r>
            <a:endParaRPr lang="en-US" sz="2400" dirty="0"/>
          </a:p>
        </p:txBody>
      </p:sp>
      <p:sp>
        <p:nvSpPr>
          <p:cNvPr id="3" name="Title 2"/>
          <p:cNvSpPr>
            <a:spLocks noGrp="1"/>
          </p:cNvSpPr>
          <p:nvPr>
            <p:ph type="title"/>
          </p:nvPr>
        </p:nvSpPr>
        <p:spPr>
          <a:xfrm>
            <a:off x="209550" y="466725"/>
            <a:ext cx="7315200" cy="1143000"/>
          </a:xfrm>
        </p:spPr>
        <p:txBody>
          <a:bodyPr/>
          <a:lstStyle/>
          <a:p>
            <a:r>
              <a:rPr lang="en-US" sz="3600" dirty="0"/>
              <a:t>What do you do when you return from </a:t>
            </a:r>
            <a:r>
              <a:rPr lang="en-US" sz="3600" dirty="0" smtClean="0"/>
              <a:t>a medical </a:t>
            </a:r>
            <a:r>
              <a:rPr lang="en-US" sz="3600" dirty="0"/>
              <a:t>appointment?</a:t>
            </a:r>
            <a:r>
              <a:rPr lang="en-US" dirty="0"/>
              <a:t/>
            </a:r>
            <a:br>
              <a:rPr lang="en-US" dirty="0"/>
            </a:br>
            <a:endParaRPr lang="en-US"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7038" y="3419477"/>
            <a:ext cx="2671762" cy="2671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44993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7675" y="1383733"/>
            <a:ext cx="7772400" cy="3654992"/>
          </a:xfrm>
        </p:spPr>
        <p:txBody>
          <a:bodyPr/>
          <a:lstStyle/>
          <a:p>
            <a:pPr marL="355600" marR="5080">
              <a:lnSpc>
                <a:spcPts val="2400"/>
              </a:lnSpc>
              <a:spcAft>
                <a:spcPts val="600"/>
              </a:spcAft>
              <a:buSzPct val="59615"/>
              <a:buFont typeface="Wingdings" panose="05000000000000000000" pitchFamily="2" charset="2"/>
              <a:buChar char="q"/>
              <a:tabLst>
                <a:tab pos="683895" algn="l"/>
              </a:tabLst>
            </a:pPr>
            <a:r>
              <a:rPr lang="en-US" sz="2400" dirty="0"/>
              <a:t>Recognizing Signs and Symptoms of Illness</a:t>
            </a:r>
          </a:p>
          <a:p>
            <a:pPr marL="355600" marR="5080">
              <a:lnSpc>
                <a:spcPts val="2400"/>
              </a:lnSpc>
              <a:spcAft>
                <a:spcPts val="600"/>
              </a:spcAft>
              <a:buSzPct val="59615"/>
              <a:buFont typeface="Wingdings" panose="05000000000000000000" pitchFamily="2" charset="2"/>
              <a:buChar char="q"/>
              <a:tabLst>
                <a:tab pos="683895" algn="l"/>
              </a:tabLst>
            </a:pPr>
            <a:r>
              <a:rPr lang="en-US" sz="2400" dirty="0"/>
              <a:t>Knowing What to do</a:t>
            </a:r>
          </a:p>
          <a:p>
            <a:pPr marL="355600" marR="5080">
              <a:lnSpc>
                <a:spcPts val="2400"/>
              </a:lnSpc>
              <a:spcAft>
                <a:spcPts val="600"/>
              </a:spcAft>
              <a:buSzPct val="59615"/>
              <a:buFont typeface="Wingdings" panose="05000000000000000000" pitchFamily="2" charset="2"/>
              <a:buChar char="q"/>
              <a:tabLst>
                <a:tab pos="683895" algn="l"/>
              </a:tabLst>
            </a:pPr>
            <a:r>
              <a:rPr lang="en-US" sz="2400" dirty="0"/>
              <a:t>Taking Preventive Measures</a:t>
            </a:r>
          </a:p>
          <a:p>
            <a:pPr marL="355600" marR="5080">
              <a:lnSpc>
                <a:spcPts val="2400"/>
              </a:lnSpc>
              <a:spcAft>
                <a:spcPts val="600"/>
              </a:spcAft>
              <a:buSzPct val="59615"/>
              <a:buFont typeface="Wingdings" panose="05000000000000000000" pitchFamily="2" charset="2"/>
              <a:buChar char="q"/>
              <a:tabLst>
                <a:tab pos="683895" algn="l"/>
              </a:tabLst>
            </a:pPr>
            <a:r>
              <a:rPr lang="en-US" sz="2400" dirty="0"/>
              <a:t>Knowing where to find important </a:t>
            </a:r>
            <a:r>
              <a:rPr lang="en-US" sz="2400" dirty="0" smtClean="0"/>
              <a:t>medical information</a:t>
            </a:r>
            <a:endParaRPr lang="en-US" sz="2400" dirty="0"/>
          </a:p>
          <a:p>
            <a:pPr marL="355600" marR="5080">
              <a:lnSpc>
                <a:spcPts val="2400"/>
              </a:lnSpc>
              <a:spcAft>
                <a:spcPts val="600"/>
              </a:spcAft>
              <a:buSzPct val="59615"/>
              <a:buFont typeface="Wingdings" panose="05000000000000000000" pitchFamily="2" charset="2"/>
              <a:buChar char="q"/>
              <a:tabLst>
                <a:tab pos="683895" algn="l"/>
              </a:tabLst>
            </a:pPr>
            <a:r>
              <a:rPr lang="en-US" sz="2400" dirty="0"/>
              <a:t>Giving Medical Professionals good information and feedback</a:t>
            </a:r>
          </a:p>
          <a:p>
            <a:pPr marL="355600" marR="5080">
              <a:lnSpc>
                <a:spcPts val="2400"/>
              </a:lnSpc>
              <a:spcAft>
                <a:spcPts val="600"/>
              </a:spcAft>
              <a:buSzPct val="59615"/>
              <a:buFont typeface="Wingdings" panose="05000000000000000000" pitchFamily="2" charset="2"/>
              <a:buChar char="q"/>
              <a:tabLst>
                <a:tab pos="683895" algn="l"/>
              </a:tabLst>
            </a:pPr>
            <a:r>
              <a:rPr lang="en-US" sz="2400" dirty="0"/>
              <a:t>Supporting the </a:t>
            </a:r>
            <a:r>
              <a:rPr lang="en-US" sz="2400" b="1" u="sng" dirty="0"/>
              <a:t>WHOLE</a:t>
            </a:r>
            <a:r>
              <a:rPr lang="en-US" sz="2400" dirty="0"/>
              <a:t> </a:t>
            </a:r>
            <a:r>
              <a:rPr lang="en-US" sz="2400" dirty="0" smtClean="0"/>
              <a:t>person </a:t>
            </a:r>
            <a:r>
              <a:rPr lang="en-US" sz="2400" b="1" dirty="0" smtClean="0"/>
              <a:t>MIND</a:t>
            </a:r>
            <a:r>
              <a:rPr lang="en-US" sz="2400" b="1" dirty="0"/>
              <a:t>, BODY &amp; SPIRIT!</a:t>
            </a:r>
          </a:p>
        </p:txBody>
      </p:sp>
      <p:sp>
        <p:nvSpPr>
          <p:cNvPr id="3" name="Title 2"/>
          <p:cNvSpPr>
            <a:spLocks noGrp="1"/>
          </p:cNvSpPr>
          <p:nvPr>
            <p:ph type="title"/>
          </p:nvPr>
        </p:nvSpPr>
        <p:spPr>
          <a:xfrm>
            <a:off x="219075" y="466725"/>
            <a:ext cx="7315200" cy="514350"/>
          </a:xfrm>
        </p:spPr>
        <p:txBody>
          <a:bodyPr/>
          <a:lstStyle/>
          <a:p>
            <a:r>
              <a:rPr lang="en-US" sz="3600" dirty="0"/>
              <a:t>Health and Wellness</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891088"/>
            <a:ext cx="3105150"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0911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19075" y="676275"/>
            <a:ext cx="7772400" cy="1162050"/>
          </a:xfrm>
        </p:spPr>
        <p:txBody>
          <a:bodyPr/>
          <a:lstStyle/>
          <a:p>
            <a:r>
              <a:rPr lang="en-US" sz="3600" dirty="0"/>
              <a:t>How do you respond to </a:t>
            </a:r>
            <a:r>
              <a:rPr lang="en-US" sz="3600" dirty="0" smtClean="0"/>
              <a:t>any changes</a:t>
            </a:r>
            <a:r>
              <a:rPr lang="en-US" sz="3600" dirty="0"/>
              <a:t>?</a:t>
            </a:r>
            <a:br>
              <a:rPr lang="en-US" sz="3600" dirty="0"/>
            </a:br>
            <a:r>
              <a:rPr lang="en-US" sz="3600" dirty="0"/>
              <a:t>Be a detective!</a:t>
            </a:r>
          </a:p>
        </p:txBody>
      </p:sp>
      <p:sp>
        <p:nvSpPr>
          <p:cNvPr id="2" name="Content Placeholder 1"/>
          <p:cNvSpPr>
            <a:spLocks noGrp="1"/>
          </p:cNvSpPr>
          <p:nvPr>
            <p:ph idx="1"/>
          </p:nvPr>
        </p:nvSpPr>
        <p:spPr>
          <a:xfrm>
            <a:off x="400050" y="2370817"/>
            <a:ext cx="7772400" cy="4153807"/>
          </a:xfrm>
        </p:spPr>
        <p:txBody>
          <a:bodyPr/>
          <a:lstStyle/>
          <a:p>
            <a:pPr marL="12700" lvl="0" indent="0" defTabSz="914400">
              <a:spcBef>
                <a:spcPts val="0"/>
              </a:spcBef>
              <a:buClrTx/>
              <a:buNone/>
            </a:pPr>
            <a:r>
              <a:rPr lang="en-US" sz="2800" b="1" dirty="0">
                <a:cs typeface="Times New Roman" panose="02020603050405020304" pitchFamily="18" charset="0"/>
              </a:rPr>
              <a:t>ASK the 5 W’s and 1 H</a:t>
            </a:r>
          </a:p>
          <a:p>
            <a:pPr marL="355600" marR="5080">
              <a:spcAft>
                <a:spcPts val="600"/>
              </a:spcAft>
              <a:buSzPct val="59615"/>
              <a:buFont typeface="Wingdings"/>
              <a:buChar char=""/>
              <a:tabLst>
                <a:tab pos="683895" algn="l"/>
              </a:tabLst>
            </a:pPr>
            <a:r>
              <a:rPr lang="en-US" sz="2400" dirty="0"/>
              <a:t>What, Where, When, Why, Who, and How</a:t>
            </a:r>
          </a:p>
          <a:p>
            <a:pPr marL="12700" indent="0" defTabSz="914400">
              <a:spcBef>
                <a:spcPts val="0"/>
              </a:spcBef>
              <a:buClrTx/>
              <a:buNone/>
            </a:pPr>
            <a:endParaRPr lang="en-US" sz="2400" b="1" dirty="0" smtClean="0">
              <a:cs typeface="Times New Roman" panose="02020603050405020304" pitchFamily="18" charset="0"/>
            </a:endParaRPr>
          </a:p>
          <a:p>
            <a:pPr marL="12700" indent="0" defTabSz="914400">
              <a:spcBef>
                <a:spcPts val="0"/>
              </a:spcBef>
              <a:buClrTx/>
              <a:buNone/>
            </a:pPr>
            <a:r>
              <a:rPr lang="en-US" sz="2800" b="1" dirty="0">
                <a:cs typeface="Times New Roman" panose="02020603050405020304" pitchFamily="18" charset="0"/>
              </a:rPr>
              <a:t>This information will be important when</a:t>
            </a:r>
          </a:p>
          <a:p>
            <a:pPr marL="12700" indent="0" defTabSz="914400">
              <a:spcBef>
                <a:spcPts val="0"/>
              </a:spcBef>
              <a:buClrTx/>
              <a:buNone/>
            </a:pPr>
            <a:r>
              <a:rPr lang="en-US" sz="2800" b="1" dirty="0">
                <a:cs typeface="Times New Roman" panose="02020603050405020304" pitchFamily="18" charset="0"/>
              </a:rPr>
              <a:t>documenting and speaking to professionals</a:t>
            </a:r>
          </a:p>
          <a:p>
            <a:pPr marL="355600" marR="5080" lvl="0">
              <a:spcAft>
                <a:spcPts val="600"/>
              </a:spcAft>
              <a:buSzPct val="59615"/>
              <a:buFont typeface="Wingdings"/>
              <a:buChar char=""/>
              <a:tabLst>
                <a:tab pos="683895" algn="l"/>
              </a:tabLst>
            </a:pPr>
            <a:r>
              <a:rPr lang="en-US" sz="2400" dirty="0"/>
              <a:t>The Nurse</a:t>
            </a:r>
          </a:p>
          <a:p>
            <a:pPr marL="355600" marR="5080" lvl="0">
              <a:spcAft>
                <a:spcPts val="600"/>
              </a:spcAft>
              <a:buSzPct val="59615"/>
              <a:buFont typeface="Wingdings"/>
              <a:buChar char=""/>
              <a:tabLst>
                <a:tab pos="683895" algn="l"/>
              </a:tabLst>
            </a:pPr>
            <a:r>
              <a:rPr lang="en-US" sz="2400" dirty="0"/>
              <a:t>Physician</a:t>
            </a:r>
          </a:p>
          <a:p>
            <a:pPr marL="355600" marR="5080" lvl="0">
              <a:spcAft>
                <a:spcPts val="600"/>
              </a:spcAft>
              <a:buSzPct val="59615"/>
              <a:buFont typeface="Wingdings"/>
              <a:buChar char=""/>
              <a:tabLst>
                <a:tab pos="683895" algn="l"/>
              </a:tabLst>
            </a:pPr>
            <a:r>
              <a:rPr lang="en-US" sz="2400" dirty="0"/>
              <a:t>Emergency Personnel</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1" y="1270679"/>
            <a:ext cx="1628774" cy="1079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0862" y="2498021"/>
            <a:ext cx="1495425" cy="1273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1172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581025" y="1389742"/>
            <a:ext cx="7772400" cy="3113995"/>
          </a:xfrm>
        </p:spPr>
        <p:txBody>
          <a:bodyPr/>
          <a:lstStyle/>
          <a:p>
            <a:pPr marL="0" indent="0">
              <a:spcBef>
                <a:spcPts val="600"/>
              </a:spcBef>
              <a:spcAft>
                <a:spcPts val="1800"/>
              </a:spcAft>
              <a:buNone/>
            </a:pPr>
            <a:r>
              <a:rPr lang="en-US" sz="2400" dirty="0"/>
              <a:t>Remember, the person you support may not be able to accurately answer your questions. </a:t>
            </a:r>
          </a:p>
          <a:p>
            <a:pPr marL="0" indent="0">
              <a:lnSpc>
                <a:spcPts val="2400"/>
              </a:lnSpc>
              <a:spcBef>
                <a:spcPts val="600"/>
              </a:spcBef>
              <a:spcAft>
                <a:spcPts val="1800"/>
              </a:spcAft>
              <a:buNone/>
            </a:pPr>
            <a:endParaRPr lang="en-US" sz="2400" dirty="0"/>
          </a:p>
          <a:p>
            <a:pPr marL="0" indent="0">
              <a:spcBef>
                <a:spcPts val="1800"/>
              </a:spcBef>
              <a:spcAft>
                <a:spcPts val="1800"/>
              </a:spcAft>
              <a:buNone/>
            </a:pPr>
            <a:r>
              <a:rPr lang="en-US" sz="2400" dirty="0"/>
              <a:t>Be sure to </a:t>
            </a:r>
            <a:r>
              <a:rPr lang="en-US" sz="2400" b="1" u="sng" dirty="0"/>
              <a:t>ALSO</a:t>
            </a:r>
            <a:r>
              <a:rPr lang="en-US" sz="2400" dirty="0"/>
              <a:t> ask: family members, other team members, day program, nurse, etc. Together, you may piece the puzzle together</a:t>
            </a:r>
            <a:r>
              <a:rPr lang="en-US" dirty="0"/>
              <a:t>.</a:t>
            </a:r>
          </a:p>
          <a:p>
            <a:pPr marL="0" indent="0">
              <a:buNone/>
            </a:pPr>
            <a:endParaRPr lang="en-US" dirty="0"/>
          </a:p>
        </p:txBody>
      </p:sp>
      <p:sp>
        <p:nvSpPr>
          <p:cNvPr id="6" name="Title 5"/>
          <p:cNvSpPr>
            <a:spLocks noGrp="1"/>
          </p:cNvSpPr>
          <p:nvPr>
            <p:ph type="title"/>
          </p:nvPr>
        </p:nvSpPr>
        <p:spPr>
          <a:xfrm>
            <a:off x="228600" y="581025"/>
            <a:ext cx="7467600" cy="657225"/>
          </a:xfrm>
        </p:spPr>
        <p:txBody>
          <a:bodyPr/>
          <a:lstStyle/>
          <a:p>
            <a:r>
              <a:rPr lang="en-US" sz="3600" dirty="0"/>
              <a:t>Asking Questions????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25" y="4922838"/>
            <a:ext cx="2438400"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352425" y="1790700"/>
            <a:ext cx="8315325" cy="4743450"/>
          </a:xfrm>
        </p:spPr>
        <p:txBody>
          <a:bodyPr/>
          <a:lstStyle/>
          <a:p>
            <a:pPr marL="298450" marR="5080" indent="-285750">
              <a:lnSpc>
                <a:spcPct val="100000"/>
              </a:lnSpc>
              <a:spcAft>
                <a:spcPts val="600"/>
              </a:spcAft>
              <a:buClr>
                <a:srgbClr val="821C35"/>
              </a:buClr>
              <a:buSzPct val="59615"/>
              <a:buFont typeface="Wingdings" panose="05000000000000000000" pitchFamily="2" charset="2"/>
              <a:buChar char="Ø"/>
              <a:tabLst>
                <a:tab pos="683895" algn="l"/>
              </a:tabLst>
            </a:pPr>
            <a:r>
              <a:rPr lang="en-US" sz="2400" b="1" dirty="0">
                <a:cs typeface="+mn-cs"/>
              </a:rPr>
              <a:t>Falls</a:t>
            </a:r>
          </a:p>
          <a:p>
            <a:pPr marL="298450" marR="5080" indent="-285750">
              <a:lnSpc>
                <a:spcPct val="100000"/>
              </a:lnSpc>
              <a:spcAft>
                <a:spcPts val="600"/>
              </a:spcAft>
              <a:buClr>
                <a:srgbClr val="821C35"/>
              </a:buClr>
              <a:buSzPct val="59615"/>
              <a:buFont typeface="Wingdings" panose="05000000000000000000" pitchFamily="2" charset="2"/>
              <a:buChar char="Ø"/>
              <a:tabLst>
                <a:tab pos="683895" algn="l"/>
              </a:tabLst>
            </a:pPr>
            <a:r>
              <a:rPr lang="en-US" sz="2400" b="1" dirty="0">
                <a:cs typeface="+mn-cs"/>
              </a:rPr>
              <a:t>Dehydration</a:t>
            </a:r>
          </a:p>
          <a:p>
            <a:pPr marL="298450" marR="5080" indent="-285750">
              <a:lnSpc>
                <a:spcPct val="100000"/>
              </a:lnSpc>
              <a:spcAft>
                <a:spcPts val="600"/>
              </a:spcAft>
              <a:buClr>
                <a:srgbClr val="821C35"/>
              </a:buClr>
              <a:buSzPct val="59615"/>
              <a:buFont typeface="Wingdings" panose="05000000000000000000" pitchFamily="2" charset="2"/>
              <a:buChar char="Ø"/>
              <a:tabLst>
                <a:tab pos="683895" algn="l"/>
              </a:tabLst>
            </a:pPr>
            <a:r>
              <a:rPr lang="en-US" sz="2400" b="1" dirty="0">
                <a:cs typeface="+mn-cs"/>
              </a:rPr>
              <a:t>Seizures/Epilepsy</a:t>
            </a:r>
          </a:p>
          <a:p>
            <a:pPr marL="298450" marR="5080" indent="-285750">
              <a:lnSpc>
                <a:spcPct val="100000"/>
              </a:lnSpc>
              <a:spcAft>
                <a:spcPts val="600"/>
              </a:spcAft>
              <a:buClr>
                <a:srgbClr val="821C35"/>
              </a:buClr>
              <a:buSzPct val="59615"/>
              <a:buFont typeface="Wingdings" panose="05000000000000000000" pitchFamily="2" charset="2"/>
              <a:buChar char="Ø"/>
              <a:tabLst>
                <a:tab pos="683895" algn="l"/>
              </a:tabLst>
            </a:pPr>
            <a:r>
              <a:rPr lang="en-US" sz="2400" b="1" dirty="0" smtClean="0">
                <a:cs typeface="+mn-cs"/>
              </a:rPr>
              <a:t>Allergies</a:t>
            </a:r>
            <a:endParaRPr lang="en-US" sz="2400" b="1" dirty="0">
              <a:cs typeface="+mn-cs"/>
            </a:endParaRPr>
          </a:p>
          <a:p>
            <a:pPr marL="298450" marR="5080" indent="-285750">
              <a:lnSpc>
                <a:spcPct val="100000"/>
              </a:lnSpc>
              <a:spcAft>
                <a:spcPts val="600"/>
              </a:spcAft>
              <a:buClr>
                <a:srgbClr val="821C35"/>
              </a:buClr>
              <a:buSzPct val="59615"/>
              <a:buFont typeface="Wingdings" panose="05000000000000000000" pitchFamily="2" charset="2"/>
              <a:buChar char="Ø"/>
              <a:tabLst>
                <a:tab pos="683895" algn="l"/>
              </a:tabLst>
            </a:pPr>
            <a:r>
              <a:rPr lang="en-US" sz="2400" b="1" dirty="0" smtClean="0">
                <a:cs typeface="+mn-cs"/>
              </a:rPr>
              <a:t>Diarrhea</a:t>
            </a:r>
            <a:endParaRPr lang="en-US" sz="2400" b="1" dirty="0">
              <a:cs typeface="+mn-cs"/>
            </a:endParaRPr>
          </a:p>
          <a:p>
            <a:pPr marL="298450" marR="5080" indent="-285750">
              <a:lnSpc>
                <a:spcPct val="100000"/>
              </a:lnSpc>
              <a:spcAft>
                <a:spcPts val="600"/>
              </a:spcAft>
              <a:buClr>
                <a:srgbClr val="821C35"/>
              </a:buClr>
              <a:buSzPct val="59615"/>
              <a:buFont typeface="Wingdings" panose="05000000000000000000" pitchFamily="2" charset="2"/>
              <a:buChar char="Ø"/>
              <a:tabLst>
                <a:tab pos="683895" algn="l"/>
              </a:tabLst>
            </a:pPr>
            <a:r>
              <a:rPr lang="en-US" sz="2400" b="1" dirty="0" smtClean="0">
                <a:cs typeface="+mn-cs"/>
              </a:rPr>
              <a:t>Constipation</a:t>
            </a:r>
            <a:endParaRPr lang="en-US" sz="2400" b="1" dirty="0">
              <a:cs typeface="+mn-cs"/>
            </a:endParaRPr>
          </a:p>
          <a:p>
            <a:pPr marL="298450" marR="5080" indent="-285750">
              <a:lnSpc>
                <a:spcPct val="100000"/>
              </a:lnSpc>
              <a:spcAft>
                <a:spcPts val="600"/>
              </a:spcAft>
              <a:buClr>
                <a:srgbClr val="821C35"/>
              </a:buClr>
              <a:buSzPct val="59615"/>
              <a:buFont typeface="Wingdings" panose="05000000000000000000" pitchFamily="2" charset="2"/>
              <a:buChar char="Ø"/>
              <a:tabLst>
                <a:tab pos="683895" algn="l"/>
              </a:tabLst>
            </a:pPr>
            <a:r>
              <a:rPr lang="en-US" sz="2400" b="1" dirty="0" smtClean="0">
                <a:cs typeface="+mn-cs"/>
              </a:rPr>
              <a:t>Abdominal </a:t>
            </a:r>
            <a:r>
              <a:rPr lang="en-US" sz="2400" b="1" dirty="0">
                <a:cs typeface="+mn-cs"/>
              </a:rPr>
              <a:t>Pains/Belly Ache</a:t>
            </a:r>
          </a:p>
          <a:p>
            <a:pPr marL="298450" marR="5080" indent="-285750">
              <a:lnSpc>
                <a:spcPct val="100000"/>
              </a:lnSpc>
              <a:spcAft>
                <a:spcPts val="600"/>
              </a:spcAft>
              <a:buClr>
                <a:srgbClr val="821C35"/>
              </a:buClr>
              <a:buSzPct val="59615"/>
              <a:buFont typeface="Wingdings" panose="05000000000000000000" pitchFamily="2" charset="2"/>
              <a:buChar char="Ø"/>
              <a:tabLst>
                <a:tab pos="683895" algn="l"/>
              </a:tabLst>
            </a:pPr>
            <a:r>
              <a:rPr lang="en-US" sz="2400" b="1" dirty="0" smtClean="0">
                <a:cs typeface="+mn-cs"/>
              </a:rPr>
              <a:t>Trouble </a:t>
            </a:r>
            <a:r>
              <a:rPr lang="en-US" sz="2400" b="1" dirty="0">
                <a:cs typeface="+mn-cs"/>
              </a:rPr>
              <a:t>swallowing (Dysphagia)</a:t>
            </a:r>
          </a:p>
          <a:p>
            <a:pPr marL="298450" marR="5080" indent="-285750">
              <a:lnSpc>
                <a:spcPct val="100000"/>
              </a:lnSpc>
              <a:spcAft>
                <a:spcPts val="600"/>
              </a:spcAft>
              <a:buClr>
                <a:srgbClr val="821C35"/>
              </a:buClr>
              <a:buSzPct val="59615"/>
              <a:buFont typeface="Wingdings" panose="05000000000000000000" pitchFamily="2" charset="2"/>
              <a:buChar char="Ø"/>
              <a:tabLst>
                <a:tab pos="683895" algn="l"/>
              </a:tabLst>
            </a:pPr>
            <a:r>
              <a:rPr lang="en-US" sz="2400" b="1" dirty="0">
                <a:cs typeface="+mn-cs"/>
              </a:rPr>
              <a:t>Inhaling food or liquid into the lungs (Aspiration</a:t>
            </a:r>
            <a:r>
              <a:rPr lang="en-US" sz="2400" dirty="0">
                <a:solidFill>
                  <a:prstClr val="black"/>
                </a:solidFill>
                <a:latin typeface="Arial"/>
                <a:cs typeface="Arial"/>
              </a:rPr>
              <a:t>)</a:t>
            </a:r>
          </a:p>
          <a:p>
            <a:endParaRPr lang="en-US" dirty="0"/>
          </a:p>
        </p:txBody>
      </p:sp>
      <p:sp>
        <p:nvSpPr>
          <p:cNvPr id="3" name="Title 2"/>
          <p:cNvSpPr>
            <a:spLocks noGrp="1"/>
          </p:cNvSpPr>
          <p:nvPr>
            <p:ph type="title"/>
          </p:nvPr>
        </p:nvSpPr>
        <p:spPr>
          <a:xfrm>
            <a:off x="114300" y="447674"/>
            <a:ext cx="7791450" cy="1171575"/>
          </a:xfrm>
        </p:spPr>
        <p:txBody>
          <a:bodyPr/>
          <a:lstStyle/>
          <a:p>
            <a:pPr>
              <a:lnSpc>
                <a:spcPct val="100000"/>
              </a:lnSpc>
            </a:pPr>
            <a:r>
              <a:rPr lang="en-US" sz="3600" dirty="0"/>
              <a:t>What can cause changes in a person’s health status?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3988" y="2114550"/>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75715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2251</TotalTime>
  <Words>4317</Words>
  <Application>Microsoft Office PowerPoint</Application>
  <PresentationFormat>On-screen Show (4:3)</PresentationFormat>
  <Paragraphs>582</Paragraphs>
  <Slides>64</Slides>
  <Notes>45</Notes>
  <HiddenSlides>0</HiddenSlides>
  <MMClips>1</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PowerPoint Presentation</vt:lpstr>
      <vt:lpstr>As a DSP</vt:lpstr>
      <vt:lpstr>DDS Health and Wellness Standards</vt:lpstr>
      <vt:lpstr>What might negatively impact access to quality health care for persons with DD or ID?</vt:lpstr>
      <vt:lpstr>Understanding Signs and Symptoms  </vt:lpstr>
      <vt:lpstr>STOP AND WATCH </vt:lpstr>
      <vt:lpstr>How do you respond to any changes? Be a detective!</vt:lpstr>
      <vt:lpstr>Asking Questions????</vt:lpstr>
      <vt:lpstr>What can cause changes in a person’s health status?</vt:lpstr>
      <vt:lpstr>Falls</vt:lpstr>
      <vt:lpstr>Causes of Falls </vt:lpstr>
      <vt:lpstr>Environmental Causes for Falls</vt:lpstr>
      <vt:lpstr>Some people are at high risk for falls.</vt:lpstr>
      <vt:lpstr>Dehydration</vt:lpstr>
      <vt:lpstr>Dehydration from –  Not drinking enough fluids</vt:lpstr>
      <vt:lpstr>Dehydration from Sweating</vt:lpstr>
      <vt:lpstr>Dehydration from Diarrhea or Vomiting</vt:lpstr>
      <vt:lpstr>Seizures – What is a seizure?</vt:lpstr>
      <vt:lpstr>Seizure Without Change In Awareness: </vt:lpstr>
      <vt:lpstr>Seizure with Altered Awareness</vt:lpstr>
      <vt:lpstr>Seizure with Loss of Consciousness</vt:lpstr>
      <vt:lpstr>Seizures: Who, What and How?</vt:lpstr>
      <vt:lpstr>Seizure Protocol</vt:lpstr>
      <vt:lpstr>What does a seizure look like?</vt:lpstr>
      <vt:lpstr>Allergies</vt:lpstr>
      <vt:lpstr>Life Threatening Allergies</vt:lpstr>
      <vt:lpstr>BOWELS!!</vt:lpstr>
      <vt:lpstr>Diarrhea</vt:lpstr>
      <vt:lpstr>Constipation</vt:lpstr>
      <vt:lpstr>Bowel Protocols</vt:lpstr>
      <vt:lpstr>Abdominal Pain/ Belly Ache</vt:lpstr>
      <vt:lpstr>How to tell???</vt:lpstr>
      <vt:lpstr>Some questions the DSP might ask a person complaining of belly pain:</vt:lpstr>
      <vt:lpstr>Dysphagia and Aspiration</vt:lpstr>
      <vt:lpstr>Let’s pay attention to our language and manners</vt:lpstr>
      <vt:lpstr>To assess nutritional and eating challenges:</vt:lpstr>
      <vt:lpstr>Mealtime or Eating Protocols</vt:lpstr>
      <vt:lpstr>A Note about Incidents </vt:lpstr>
      <vt:lpstr>Other Protocols – guidance for DSPs</vt:lpstr>
      <vt:lpstr>Oral Care </vt:lpstr>
      <vt:lpstr>Oral Care </vt:lpstr>
      <vt:lpstr>Dual Diagnosis</vt:lpstr>
      <vt:lpstr>Maladaptive behaviors are not always a sign of a mental health condition! </vt:lpstr>
      <vt:lpstr>Behavior is a form of Communication!</vt:lpstr>
      <vt:lpstr>Behavior is Natural</vt:lpstr>
      <vt:lpstr>5 ways to support people with dual diagnosis</vt:lpstr>
      <vt:lpstr>Behavior Support Plans (BSP)</vt:lpstr>
      <vt:lpstr>BEFORE Developing a BSP!!!</vt:lpstr>
      <vt:lpstr>Behavior challenges can originate from a medical problem</vt:lpstr>
      <vt:lpstr>The Importance of the BSP</vt:lpstr>
      <vt:lpstr>Did anyone say, “Person-Centered?”</vt:lpstr>
      <vt:lpstr>The Health Care Management Plan</vt:lpstr>
      <vt:lpstr>Health Care Management Plan (HCMP)  </vt:lpstr>
      <vt:lpstr>The Health Passport</vt:lpstr>
      <vt:lpstr>The Health Passport</vt:lpstr>
      <vt:lpstr>Health Passport and Medications</vt:lpstr>
      <vt:lpstr>What DSPs need to know about  Medications</vt:lpstr>
      <vt:lpstr>Common Side Effects of Medications</vt:lpstr>
      <vt:lpstr>Keeping Accurate Data</vt:lpstr>
      <vt:lpstr>Supporting Good Medical Care</vt:lpstr>
      <vt:lpstr>Providing support at health care appointments </vt:lpstr>
      <vt:lpstr>And More……</vt:lpstr>
      <vt:lpstr>What do you do when you return from a medical appointment? </vt:lpstr>
      <vt:lpstr>Health and Wellness</vt:lpstr>
    </vt:vector>
  </TitlesOfParts>
  <Company>Production Artist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Alison Whyte</cp:lastModifiedBy>
  <cp:revision>142</cp:revision>
  <dcterms:created xsi:type="dcterms:W3CDTF">2014-12-09T04:02:20Z</dcterms:created>
  <dcterms:modified xsi:type="dcterms:W3CDTF">2015-10-20T18:44:39Z</dcterms:modified>
</cp:coreProperties>
</file>