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73" r:id="rId7"/>
    <p:sldId id="274" r:id="rId8"/>
    <p:sldId id="279" r:id="rId9"/>
    <p:sldId id="296" r:id="rId10"/>
    <p:sldId id="277" r:id="rId11"/>
    <p:sldId id="295" r:id="rId12"/>
    <p:sldId id="297" r:id="rId13"/>
    <p:sldId id="298" r:id="rId14"/>
    <p:sldId id="299" r:id="rId15"/>
    <p:sldId id="284" r:id="rId16"/>
    <p:sldId id="294" r:id="rId17"/>
    <p:sldId id="263" r:id="rId1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D3E677-2E4C-477D-9C1F-816DBA94A142}">
          <p14:sldIdLst>
            <p14:sldId id="256"/>
            <p14:sldId id="257"/>
            <p14:sldId id="273"/>
            <p14:sldId id="274"/>
            <p14:sldId id="279"/>
            <p14:sldId id="296"/>
            <p14:sldId id="277"/>
            <p14:sldId id="295"/>
            <p14:sldId id="297"/>
            <p14:sldId id="298"/>
            <p14:sldId id="299"/>
            <p14:sldId id="284"/>
            <p14:sldId id="294"/>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89B64-D0BD-49EF-A11F-B3B7C578B2F1}" v="20" dt="2025-06-26T16:34:36.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8" autoAdjust="0"/>
    <p:restoredTop sz="94692" autoAdjust="0"/>
  </p:normalViewPr>
  <p:slideViewPr>
    <p:cSldViewPr snapToGrid="0">
      <p:cViewPr varScale="1">
        <p:scale>
          <a:sx n="105" d="100"/>
          <a:sy n="105" d="100"/>
        </p:scale>
        <p:origin x="181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F9D21CA-4368-DC42-977B-52126C9F9BC4}" type="datetimeFigureOut">
              <a:rPr lang="en-US" smtClean="0"/>
              <a:pPr/>
              <a:t>7/1/2025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2</a:t>
            </a:fld>
            <a:endParaRPr lang="en-US"/>
          </a:p>
        </p:txBody>
      </p:sp>
    </p:spTree>
    <p:extLst>
      <p:ext uri="{BB962C8B-B14F-4D97-AF65-F5344CB8AC3E}">
        <p14:creationId xmlns:p14="http://schemas.microsoft.com/office/powerpoint/2010/main" val="216217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5B810AC-92B2-C843-AD7B-EBCA31EF58C3}" type="slidenum">
              <a:rPr lang="en-US" smtClean="0"/>
              <a:pPr/>
              <a:t>5</a:t>
            </a:fld>
            <a:endParaRPr lang="en-US"/>
          </a:p>
        </p:txBody>
      </p:sp>
    </p:spTree>
    <p:extLst>
      <p:ext uri="{BB962C8B-B14F-4D97-AF65-F5344CB8AC3E}">
        <p14:creationId xmlns:p14="http://schemas.microsoft.com/office/powerpoint/2010/main" val="353512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61810-9D46-2427-1FDA-247B9D2F1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9E3EC-0C05-6E46-5C4E-1C843642A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616B1-EA5D-58E4-DD13-2C808230D08A}"/>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D6E7884-2EB7-DEF1-2902-C7583051A39A}"/>
              </a:ext>
            </a:extLst>
          </p:cNvPr>
          <p:cNvSpPr>
            <a:spLocks noGrp="1"/>
          </p:cNvSpPr>
          <p:nvPr>
            <p:ph type="sldNum" sz="quarter" idx="5"/>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379072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2801195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7/1/2025</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7/1/2025</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7/1/2025</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7/1/2025</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7/1/2025</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7/1/2025</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mailto:Martina.Kraemer@dc.gov" TargetMode="External"/><Relationship Id="rId4" Type="http://schemas.openxmlformats.org/officeDocument/2006/relationships/hyperlink" Target="mailto:Crystal.Thomas2@dc.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195227"/>
            <a:ext cx="9144000" cy="1399084"/>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rPr>
              <a:t>HCBS Advisory Committee</a:t>
            </a:r>
          </a:p>
          <a:p>
            <a:pPr marL="0" marR="0" lvl="0" indent="0" algn="ctr" defTabSz="457200" rtl="0" eaLnBrk="1" fontAlgn="auto" latinLnBrk="0" hangingPunct="1">
              <a:lnSpc>
                <a:spcPts val="4900"/>
              </a:lnSpc>
              <a:spcBef>
                <a:spcPct val="0"/>
              </a:spcBef>
              <a:spcAft>
                <a:spcPts val="0"/>
              </a:spcAft>
              <a:buClrTx/>
              <a:buSzTx/>
              <a:buFontTx/>
              <a:buNone/>
              <a:tabLst/>
              <a:defRPr/>
            </a:pPr>
            <a:r>
              <a:rPr lang="en-US" dirty="0">
                <a:latin typeface="Gill Sans Std Light"/>
                <a:ea typeface="+mj-ea"/>
                <a:cs typeface="Gill Sans Std Light"/>
              </a:rPr>
              <a:t>Summer 2025</a:t>
            </a:r>
            <a:endPar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5526157" y="5810325"/>
            <a:ext cx="3617842"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800" i="1" dirty="0">
                <a:latin typeface="Gill Sans Std"/>
                <a:ea typeface="+mj-ea"/>
                <a:cs typeface="Gill Sans Std"/>
              </a:rPr>
              <a:t>June 30, 2025</a:t>
            </a:r>
            <a:endParaRPr kumimoji="0" lang="en-US" sz="28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2" name="TextBox 1">
            <a:extLst>
              <a:ext uri="{FF2B5EF4-FFF2-40B4-BE49-F238E27FC236}">
                <a16:creationId xmlns:a16="http://schemas.microsoft.com/office/drawing/2014/main" id="{057C33EA-0186-FD48-F4B9-D6BB810C83EB}"/>
              </a:ext>
            </a:extLst>
          </p:cNvPr>
          <p:cNvSpPr txBox="1"/>
          <p:nvPr/>
        </p:nvSpPr>
        <p:spPr>
          <a:xfrm>
            <a:off x="450166" y="5706794"/>
            <a:ext cx="3213829" cy="523220"/>
          </a:xfrm>
          <a:prstGeom prst="rect">
            <a:avLst/>
          </a:prstGeom>
          <a:noFill/>
        </p:spPr>
        <p:txBody>
          <a:bodyPr wrap="none" rtlCol="0">
            <a:spAutoFit/>
          </a:bodyPr>
          <a:lstStyle/>
          <a:p>
            <a:r>
              <a:rPr lang="en-US" sz="1400" dirty="0"/>
              <a:t>Crystal Thomas, Manager of SOPPI</a:t>
            </a:r>
          </a:p>
          <a:p>
            <a:r>
              <a:rPr lang="en-US" sz="1400" dirty="0"/>
              <a:t>Martina Kramer, Legislative Policy Analyst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C82B6-7816-E912-7D1F-5E2F5B5D80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0B4D2-C81C-BF1F-63C6-94074420FF94}"/>
              </a:ext>
            </a:extLst>
          </p:cNvPr>
          <p:cNvSpPr>
            <a:spLocks noGrp="1"/>
          </p:cNvSpPr>
          <p:nvPr>
            <p:ph idx="1"/>
          </p:nvPr>
        </p:nvSpPr>
        <p:spPr>
          <a:xfrm>
            <a:off x="914400" y="2356519"/>
            <a:ext cx="7772400" cy="4333039"/>
          </a:xfrm>
        </p:spPr>
        <p:txBody>
          <a:bodyPr/>
          <a:lstStyle/>
          <a:p>
            <a:pPr>
              <a:spcBef>
                <a:spcPts val="600"/>
              </a:spcBef>
            </a:pPr>
            <a:r>
              <a:rPr lang="en-US" sz="1800" b="1" dirty="0"/>
              <a:t>It would strengthen the policy to mandate a structured "warm hand-off" process between the outgoing and incoming service coordinators, including a joint meeting with the person supported and key stakeholders. This promotes trust, relationship-building, and shared understanding of the person’s goals and needs.</a:t>
            </a:r>
          </a:p>
          <a:p>
            <a:pPr marL="0" indent="0">
              <a:spcBef>
                <a:spcPts val="600"/>
              </a:spcBef>
              <a:buNone/>
            </a:pPr>
            <a:r>
              <a:rPr lang="en-US" sz="1800" dirty="0"/>
              <a:t>	We are unable to accommodate this recommendation.</a:t>
            </a:r>
          </a:p>
          <a:p>
            <a:pPr>
              <a:spcBef>
                <a:spcPts val="600"/>
              </a:spcBef>
            </a:pPr>
            <a:endParaRPr lang="en-US" sz="1800" b="1" dirty="0"/>
          </a:p>
          <a:p>
            <a:pPr>
              <a:spcBef>
                <a:spcPts val="600"/>
              </a:spcBef>
            </a:pPr>
            <a:r>
              <a:rPr lang="en-US" sz="1800" b="1" dirty="0"/>
              <a:t>The policy should clearly outline the process by which individuals can express concerns or appeal a case transfer decision, particularly if they feel it is being done without just cause or is not in their best interest. Ensuring accessible grievance procedures reinforces DDS’s commitment to equity and self-determination.</a:t>
            </a:r>
          </a:p>
          <a:p>
            <a:pPr marL="0" indent="0">
              <a:spcBef>
                <a:spcPts val="600"/>
              </a:spcBef>
              <a:buNone/>
            </a:pPr>
            <a:r>
              <a:rPr lang="en-US" sz="1800" b="1" dirty="0"/>
              <a:t>	</a:t>
            </a:r>
            <a:r>
              <a:rPr lang="en-US" sz="1800" dirty="0"/>
              <a:t>DDA has a separate Grievance Policy which is cross referenced in the 	procedure. </a:t>
            </a:r>
          </a:p>
        </p:txBody>
      </p:sp>
      <p:sp>
        <p:nvSpPr>
          <p:cNvPr id="3" name="Title 2">
            <a:extLst>
              <a:ext uri="{FF2B5EF4-FFF2-40B4-BE49-F238E27FC236}">
                <a16:creationId xmlns:a16="http://schemas.microsoft.com/office/drawing/2014/main" id="{06F96C68-0379-FFA2-E960-21ADB91BF817}"/>
              </a:ext>
            </a:extLst>
          </p:cNvPr>
          <p:cNvSpPr>
            <a:spLocks noGrp="1"/>
          </p:cNvSpPr>
          <p:nvPr>
            <p:ph type="title"/>
          </p:nvPr>
        </p:nvSpPr>
        <p:spPr>
          <a:xfrm>
            <a:off x="914400" y="983973"/>
            <a:ext cx="7315200" cy="686273"/>
          </a:xfrm>
        </p:spPr>
        <p:txBody>
          <a:bodyPr/>
          <a:lstStyle/>
          <a:p>
            <a:r>
              <a:rPr lang="en-US" dirty="0"/>
              <a:t>Case Transfer</a:t>
            </a:r>
          </a:p>
        </p:txBody>
      </p:sp>
      <p:sp>
        <p:nvSpPr>
          <p:cNvPr id="4" name="Subtitle 3">
            <a:extLst>
              <a:ext uri="{FF2B5EF4-FFF2-40B4-BE49-F238E27FC236}">
                <a16:creationId xmlns:a16="http://schemas.microsoft.com/office/drawing/2014/main" id="{D6488852-88C1-F58F-72A9-6EE45FAF3066}"/>
              </a:ext>
            </a:extLst>
          </p:cNvPr>
          <p:cNvSpPr>
            <a:spLocks noGrp="1"/>
          </p:cNvSpPr>
          <p:nvPr>
            <p:ph type="subTitle" idx="13"/>
          </p:nvPr>
        </p:nvSpPr>
        <p:spPr>
          <a:xfrm>
            <a:off x="914400" y="1670246"/>
            <a:ext cx="7315200" cy="457200"/>
          </a:xfrm>
        </p:spPr>
        <p:txBody>
          <a:bodyPr/>
          <a:lstStyle/>
          <a:p>
            <a:r>
              <a:rPr lang="en-US" dirty="0"/>
              <a:t>Summary of Public Feedback (cont’d)</a:t>
            </a:r>
          </a:p>
        </p:txBody>
      </p:sp>
    </p:spTree>
    <p:extLst>
      <p:ext uri="{BB962C8B-B14F-4D97-AF65-F5344CB8AC3E}">
        <p14:creationId xmlns:p14="http://schemas.microsoft.com/office/powerpoint/2010/main" val="186015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809E-B4EF-845A-8C19-B3FEBE0E258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EA91CF-A072-8490-63DB-5F6F14F5F99B}"/>
              </a:ext>
            </a:extLst>
          </p:cNvPr>
          <p:cNvSpPr>
            <a:spLocks noGrp="1"/>
          </p:cNvSpPr>
          <p:nvPr>
            <p:ph idx="1"/>
          </p:nvPr>
        </p:nvSpPr>
        <p:spPr>
          <a:xfrm>
            <a:off x="914400" y="2356519"/>
            <a:ext cx="7772400" cy="4333039"/>
          </a:xfrm>
        </p:spPr>
        <p:txBody>
          <a:bodyPr/>
          <a:lstStyle/>
          <a:p>
            <a:pPr marL="0" indent="0">
              <a:spcBef>
                <a:spcPts val="600"/>
              </a:spcBef>
              <a:buNone/>
            </a:pPr>
            <a:r>
              <a:rPr lang="en-US" sz="1800" b="1" dirty="0"/>
              <a:t>It may be beneficial to include a mechanism to review and evaluate the impact of the transfer process on service continuity, satisfaction, and outcomes for the person supported. This would support continuous improvement and accountability within the agency.</a:t>
            </a:r>
          </a:p>
          <a:p>
            <a:pPr marL="0" indent="0">
              <a:spcBef>
                <a:spcPts val="600"/>
              </a:spcBef>
              <a:buNone/>
            </a:pPr>
            <a:endParaRPr lang="en-US" sz="1800" b="1" dirty="0"/>
          </a:p>
          <a:p>
            <a:pPr marL="0" indent="0">
              <a:spcBef>
                <a:spcPts val="600"/>
              </a:spcBef>
              <a:buNone/>
            </a:pPr>
            <a:r>
              <a:rPr lang="en-US" sz="1800" dirty="0"/>
              <a:t>Requests for transfer and transfers are infrequent enough that we would not have a sufficient set of data to draw meaningful conclusions. </a:t>
            </a:r>
          </a:p>
        </p:txBody>
      </p:sp>
      <p:sp>
        <p:nvSpPr>
          <p:cNvPr id="3" name="Title 2">
            <a:extLst>
              <a:ext uri="{FF2B5EF4-FFF2-40B4-BE49-F238E27FC236}">
                <a16:creationId xmlns:a16="http://schemas.microsoft.com/office/drawing/2014/main" id="{70FF333D-4263-8C24-5E68-B9439E5ECA3B}"/>
              </a:ext>
            </a:extLst>
          </p:cNvPr>
          <p:cNvSpPr>
            <a:spLocks noGrp="1"/>
          </p:cNvSpPr>
          <p:nvPr>
            <p:ph type="title"/>
          </p:nvPr>
        </p:nvSpPr>
        <p:spPr>
          <a:xfrm>
            <a:off x="914400" y="983973"/>
            <a:ext cx="7315200" cy="686273"/>
          </a:xfrm>
        </p:spPr>
        <p:txBody>
          <a:bodyPr/>
          <a:lstStyle/>
          <a:p>
            <a:r>
              <a:rPr lang="en-US" dirty="0"/>
              <a:t>Case Transfer</a:t>
            </a:r>
          </a:p>
        </p:txBody>
      </p:sp>
      <p:sp>
        <p:nvSpPr>
          <p:cNvPr id="4" name="Subtitle 3">
            <a:extLst>
              <a:ext uri="{FF2B5EF4-FFF2-40B4-BE49-F238E27FC236}">
                <a16:creationId xmlns:a16="http://schemas.microsoft.com/office/drawing/2014/main" id="{DB91FF03-5EF9-82C9-6A1B-6F0EC3DFA28A}"/>
              </a:ext>
            </a:extLst>
          </p:cNvPr>
          <p:cNvSpPr>
            <a:spLocks noGrp="1"/>
          </p:cNvSpPr>
          <p:nvPr>
            <p:ph type="subTitle" idx="13"/>
          </p:nvPr>
        </p:nvSpPr>
        <p:spPr>
          <a:xfrm>
            <a:off x="914400" y="1670246"/>
            <a:ext cx="7315200" cy="457200"/>
          </a:xfrm>
        </p:spPr>
        <p:txBody>
          <a:bodyPr/>
          <a:lstStyle/>
          <a:p>
            <a:r>
              <a:rPr lang="en-US" dirty="0"/>
              <a:t>Summary of Public Feedback (cont’d)</a:t>
            </a:r>
          </a:p>
        </p:txBody>
      </p:sp>
    </p:spTree>
    <p:extLst>
      <p:ext uri="{BB962C8B-B14F-4D97-AF65-F5344CB8AC3E}">
        <p14:creationId xmlns:p14="http://schemas.microsoft.com/office/powerpoint/2010/main" val="22012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2155710"/>
            <a:ext cx="8081934" cy="4634137"/>
          </a:xfrm>
        </p:spPr>
        <p:txBody>
          <a:bodyPr/>
          <a:lstStyle/>
          <a:p>
            <a:pPr>
              <a:spcBef>
                <a:spcPts val="600"/>
              </a:spcBef>
            </a:pPr>
            <a:r>
              <a:rPr lang="en-US" sz="2400" dirty="0">
                <a:latin typeface="Gill Sans Std"/>
              </a:rPr>
              <a:t>Case Transfer Policy and RSA Case Transfer Procedure will be reviewed by the State Rehabilitation Council (SRC) and then there will be a Public Hearing consistent with RSA requirements.</a:t>
            </a:r>
          </a:p>
          <a:p>
            <a:pPr>
              <a:spcBef>
                <a:spcPts val="600"/>
              </a:spcBef>
            </a:pPr>
            <a:r>
              <a:rPr lang="en-US" sz="2400" dirty="0">
                <a:latin typeface="Gill Sans Std"/>
              </a:rPr>
              <a:t>The Policy and the Procedures for DDA and RSA will then be routed internally for final approvals prior to being signed by the director, distributed via a transmittal, and published to the website. </a:t>
            </a:r>
          </a:p>
          <a:p>
            <a:pPr marL="0" indent="0">
              <a:spcBef>
                <a:spcPts val="600"/>
              </a:spcBef>
              <a:buNone/>
            </a:pPr>
            <a:endParaRPr lang="en-US" sz="2400" dirty="0">
              <a:latin typeface="Gill Sans Std"/>
            </a:endParaRP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1218820"/>
          </a:xfrm>
        </p:spPr>
        <p:txBody>
          <a:bodyPr/>
          <a:lstStyle/>
          <a:p>
            <a:r>
              <a:rPr lang="en-US" dirty="0"/>
              <a:t>Case Transfer</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7315200" cy="457200"/>
          </a:xfrm>
        </p:spPr>
        <p:txBody>
          <a:bodyPr/>
          <a:lstStyle/>
          <a:p>
            <a:r>
              <a:rPr lang="en-US" dirty="0"/>
              <a:t>Next Steps </a:t>
            </a:r>
          </a:p>
        </p:txBody>
      </p:sp>
    </p:spTree>
    <p:extLst>
      <p:ext uri="{BB962C8B-B14F-4D97-AF65-F5344CB8AC3E}">
        <p14:creationId xmlns:p14="http://schemas.microsoft.com/office/powerpoint/2010/main" val="40726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2A174-055B-46DF-9AF4-9F88EFFBD525}"/>
              </a:ext>
            </a:extLst>
          </p:cNvPr>
          <p:cNvSpPr>
            <a:spLocks noGrp="1"/>
          </p:cNvSpPr>
          <p:nvPr>
            <p:ph type="title"/>
          </p:nvPr>
        </p:nvSpPr>
        <p:spPr>
          <a:xfrm>
            <a:off x="628649" y="291090"/>
            <a:ext cx="7886699" cy="932688"/>
          </a:xfrm>
        </p:spPr>
        <p:txBody>
          <a:bodyPr vert="horz" lIns="91440" tIns="45720" rIns="91440" bIns="45720" rtlCol="0" anchor="b">
            <a:normAutofit/>
          </a:bodyPr>
          <a:lstStyle/>
          <a:p>
            <a:pPr defTabSz="914400">
              <a:lnSpc>
                <a:spcPct val="90000"/>
              </a:lnSpc>
            </a:pPr>
            <a:r>
              <a:rPr lang="en-US" sz="4700" kern="1200">
                <a:solidFill>
                  <a:schemeClr val="tx1"/>
                </a:solidFill>
                <a:latin typeface="+mj-lt"/>
                <a:ea typeface="+mj-ea"/>
                <a:cs typeface="+mj-cs"/>
              </a:rPr>
              <a:t>Questions and Answers</a:t>
            </a:r>
          </a:p>
        </p:txBody>
      </p:sp>
      <p:pic>
        <p:nvPicPr>
          <p:cNvPr id="6" name="Content Placeholder 5" descr="Questions with solid fill">
            <a:extLst>
              <a:ext uri="{FF2B5EF4-FFF2-40B4-BE49-F238E27FC236}">
                <a16:creationId xmlns:a16="http://schemas.microsoft.com/office/drawing/2014/main" id="{AAD4D351-121C-42AB-883B-2B97E33DFC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351626" y="1863801"/>
            <a:ext cx="4440746" cy="4440746"/>
          </a:xfrm>
          <a:prstGeom prst="rect">
            <a:avLst/>
          </a:prstGeom>
        </p:spPr>
      </p:pic>
      <p:sp>
        <p:nvSpPr>
          <p:cNvPr id="2" name="TextBox 1">
            <a:extLst>
              <a:ext uri="{FF2B5EF4-FFF2-40B4-BE49-F238E27FC236}">
                <a16:creationId xmlns:a16="http://schemas.microsoft.com/office/drawing/2014/main" id="{A0ECA389-F2BB-C256-DF20-AA8B544EE0F5}"/>
              </a:ext>
            </a:extLst>
          </p:cNvPr>
          <p:cNvSpPr txBox="1"/>
          <p:nvPr/>
        </p:nvSpPr>
        <p:spPr>
          <a:xfrm>
            <a:off x="528422" y="1782850"/>
            <a:ext cx="2835007" cy="1538883"/>
          </a:xfrm>
          <a:prstGeom prst="rect">
            <a:avLst/>
          </a:prstGeom>
          <a:noFill/>
        </p:spPr>
        <p:txBody>
          <a:bodyPr wrap="none" rtlCol="0">
            <a:spAutoFit/>
          </a:bodyPr>
          <a:lstStyle/>
          <a:p>
            <a:r>
              <a:rPr lang="en-US" sz="1600" dirty="0"/>
              <a:t>Crystal Thomas, Manager SOPPI</a:t>
            </a:r>
          </a:p>
          <a:p>
            <a:r>
              <a:rPr lang="en-US" sz="1600" dirty="0">
                <a:hlinkClick r:id="rId4"/>
              </a:rPr>
              <a:t>Crystal.Thomas2@dc.gov</a:t>
            </a:r>
            <a:endParaRPr lang="en-US" sz="1600" dirty="0"/>
          </a:p>
          <a:p>
            <a:endParaRPr lang="en-US" sz="1600" dirty="0"/>
          </a:p>
          <a:p>
            <a:r>
              <a:rPr lang="en-US" sz="1600" dirty="0"/>
              <a:t>Martina Kraemer, LPA</a:t>
            </a:r>
          </a:p>
          <a:p>
            <a:r>
              <a:rPr lang="en-US" sz="1600" dirty="0">
                <a:hlinkClick r:id="rId5"/>
              </a:rPr>
              <a:t>Martina.Kraemer@dc.gov</a:t>
            </a:r>
            <a:endParaRPr lang="en-US" sz="1600" dirty="0"/>
          </a:p>
          <a:p>
            <a:endParaRPr lang="en-US" sz="1400" dirty="0"/>
          </a:p>
        </p:txBody>
      </p:sp>
    </p:spTree>
    <p:extLst>
      <p:ext uri="{BB962C8B-B14F-4D97-AF65-F5344CB8AC3E}">
        <p14:creationId xmlns:p14="http://schemas.microsoft.com/office/powerpoint/2010/main" val="22647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lgn="ctr"/>
            <a:r>
              <a:rPr lang="en-US" sz="2800" dirty="0"/>
              <a:t> Summary and Next Steps</a:t>
            </a:r>
          </a:p>
        </p:txBody>
      </p:sp>
      <p:pic>
        <p:nvPicPr>
          <p:cNvPr id="6" name="Picture Placeholder 5" descr="j0149024.jpg"/>
          <p:cNvPicPr>
            <a:picLocks noGrp="1" noChangeAspect="1"/>
          </p:cNvPicPr>
          <p:nvPr>
            <p:ph type="pic" idx="1"/>
          </p:nvPr>
        </p:nvPicPr>
        <p:blipFill>
          <a:blip r:embed="rId2"/>
          <a:srcRect t="-6250" b="-6250"/>
          <a:stretch>
            <a:fillRect/>
          </a:stretch>
        </p:blipFill>
        <p:spPr>
          <a:xfrm>
            <a:off x="1792288" y="933199"/>
            <a:ext cx="5486400" cy="4114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3E8106FC-32FE-40FC-8C9B-664D5F92FA8D}"/>
              </a:ext>
            </a:extLst>
          </p:cNvPr>
          <p:cNvSpPr txBox="1"/>
          <p:nvPr/>
        </p:nvSpPr>
        <p:spPr>
          <a:xfrm>
            <a:off x="2382350" y="5442497"/>
            <a:ext cx="4379300" cy="646331"/>
          </a:xfrm>
          <a:prstGeom prst="rect">
            <a:avLst/>
          </a:prstGeom>
          <a:noFill/>
        </p:spPr>
        <p:txBody>
          <a:bodyPr wrap="square" rtlCol="0">
            <a:spAutoFit/>
          </a:bodyPr>
          <a:lstStyle/>
          <a:p>
            <a:pPr algn="ctr"/>
            <a:r>
              <a:rPr lang="en-US" b="1" dirty="0"/>
              <a:t>Next HCBS Advisory Committee Meeting: </a:t>
            </a:r>
          </a:p>
          <a:p>
            <a:pPr algn="ctr"/>
            <a:r>
              <a:rPr lang="en-US" b="1" dirty="0"/>
              <a:t>To be determined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914400" y="933199"/>
            <a:ext cx="7315200" cy="568036"/>
          </a:xfrm>
        </p:spPr>
        <p:txBody>
          <a:bodyPr/>
          <a:lstStyle/>
          <a:p>
            <a:r>
              <a:rPr lang="en-US" dirty="0"/>
              <a:t>AGENDA</a:t>
            </a:r>
          </a:p>
        </p:txBody>
      </p:sp>
      <p:sp>
        <p:nvSpPr>
          <p:cNvPr id="82" name="Subtitle 81"/>
          <p:cNvSpPr>
            <a:spLocks noGrp="1"/>
          </p:cNvSpPr>
          <p:nvPr>
            <p:ph type="subTitle" idx="1"/>
          </p:nvPr>
        </p:nvSpPr>
        <p:spPr>
          <a:xfrm>
            <a:off x="863284" y="1662976"/>
            <a:ext cx="7109138" cy="4336299"/>
          </a:xfrm>
        </p:spPr>
        <p:txBody>
          <a:bodyPr/>
          <a:lstStyle/>
          <a:p>
            <a:pPr marL="571500" indent="-571500">
              <a:spcAft>
                <a:spcPts val="600"/>
              </a:spcAft>
              <a:buFont typeface="+mj-lt"/>
              <a:buAutoNum type="romanUcPeriod"/>
            </a:pPr>
            <a:r>
              <a:rPr lang="en-US" sz="2800" dirty="0"/>
              <a:t>Introduction</a:t>
            </a:r>
          </a:p>
          <a:p>
            <a:pPr marL="571500" indent="-571500">
              <a:spcAft>
                <a:spcPts val="600"/>
              </a:spcAft>
              <a:buFont typeface="+mj-lt"/>
              <a:buAutoNum type="romanUcPeriod"/>
            </a:pPr>
            <a:r>
              <a:rPr lang="en-US" sz="2800" dirty="0"/>
              <a:t>Upcoming Policy and Procedure Updates</a:t>
            </a:r>
          </a:p>
          <a:p>
            <a:pPr marL="571500" indent="-571500">
              <a:spcAft>
                <a:spcPts val="600"/>
              </a:spcAft>
              <a:buFont typeface="+mj-lt"/>
              <a:buAutoNum type="romanUcPeriod"/>
            </a:pPr>
            <a:r>
              <a:rPr lang="en-US" sz="2800" dirty="0"/>
              <a:t>Feedback on Case Transfer Policy</a:t>
            </a:r>
          </a:p>
          <a:p>
            <a:pPr marL="571500" indent="-571500">
              <a:spcAft>
                <a:spcPts val="600"/>
              </a:spcAft>
              <a:buFont typeface="+mj-lt"/>
              <a:buAutoNum type="romanUcPeriod"/>
            </a:pPr>
            <a:r>
              <a:rPr lang="en-US" sz="2800" dirty="0"/>
              <a:t>Questions and Answers</a:t>
            </a:r>
          </a:p>
          <a:p>
            <a:pPr marL="571500" indent="-571500">
              <a:spcAft>
                <a:spcPts val="600"/>
              </a:spcAft>
              <a:buFont typeface="+mj-lt"/>
              <a:buAutoNum type="romanUcPeriod"/>
            </a:pPr>
            <a:r>
              <a:rPr lang="en-US" sz="2800" dirty="0"/>
              <a:t> Summary and Next Steps</a:t>
            </a:r>
          </a:p>
          <a:p>
            <a:pPr>
              <a:spcAft>
                <a:spcPts val="600"/>
              </a:spcAft>
            </a:pPr>
            <a:endParaRPr lang="en-US" sz="2800" dirty="0"/>
          </a:p>
          <a:p>
            <a:pPr marL="571500" indent="-571500">
              <a:spcAft>
                <a:spcPts val="600"/>
              </a:spcAft>
              <a:buFont typeface="+mj-lt"/>
              <a:buAutoNum type="romanUcPeriod"/>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45002-4CF1-F139-1737-74CEF75F5075}"/>
              </a:ext>
            </a:extLst>
          </p:cNvPr>
          <p:cNvSpPr>
            <a:spLocks noGrp="1"/>
          </p:cNvSpPr>
          <p:nvPr>
            <p:ph idx="1"/>
          </p:nvPr>
        </p:nvSpPr>
        <p:spPr>
          <a:xfrm>
            <a:off x="835863" y="2043574"/>
            <a:ext cx="7819865" cy="4721863"/>
          </a:xfrm>
        </p:spPr>
        <p:txBody>
          <a:bodyPr/>
          <a:lstStyle/>
          <a:p>
            <a:r>
              <a:rPr lang="en-US" sz="2400" dirty="0"/>
              <a:t>Policy and Procedure are being updated to align with the waiver amendment and will be sent out again for public comment. </a:t>
            </a:r>
          </a:p>
          <a:p>
            <a:r>
              <a:rPr lang="en-US" sz="2400" dirty="0"/>
              <a:t>Policy and Procedure will be issued with effective dates of October 1 IFS and January 1, 2026 for IDD Waiver.</a:t>
            </a:r>
          </a:p>
          <a:p>
            <a:r>
              <a:rPr lang="en-US" sz="2400"/>
              <a:t>Telehealth services will </a:t>
            </a:r>
            <a:r>
              <a:rPr lang="en-US" sz="2400" dirty="0"/>
              <a:t>be included. </a:t>
            </a:r>
          </a:p>
          <a:p>
            <a:pPr marL="0" indent="0">
              <a:buNone/>
            </a:pPr>
            <a:endParaRPr lang="en-US" sz="2400" dirty="0"/>
          </a:p>
          <a:p>
            <a:pPr marL="0" indent="0">
              <a:buNone/>
            </a:pPr>
            <a:r>
              <a:rPr lang="en-US" dirty="0"/>
              <a:t>Language Access Policy and Procedure </a:t>
            </a:r>
          </a:p>
          <a:p>
            <a:r>
              <a:rPr lang="en-US" sz="2400" dirty="0"/>
              <a:t>Policy and Procedure are expiring and will be reissued. </a:t>
            </a:r>
          </a:p>
          <a:p>
            <a:r>
              <a:rPr lang="en-US" sz="2400" dirty="0"/>
              <a:t>No changes are needed at this time. </a:t>
            </a:r>
          </a:p>
        </p:txBody>
      </p:sp>
      <p:sp>
        <p:nvSpPr>
          <p:cNvPr id="3" name="Title 2">
            <a:extLst>
              <a:ext uri="{FF2B5EF4-FFF2-40B4-BE49-F238E27FC236}">
                <a16:creationId xmlns:a16="http://schemas.microsoft.com/office/drawing/2014/main" id="{6952B8E8-3D07-913C-2DC8-6CE07CE20F4B}"/>
              </a:ext>
            </a:extLst>
          </p:cNvPr>
          <p:cNvSpPr>
            <a:spLocks noGrp="1"/>
          </p:cNvSpPr>
          <p:nvPr>
            <p:ph type="title"/>
          </p:nvPr>
        </p:nvSpPr>
        <p:spPr>
          <a:xfrm>
            <a:off x="914400" y="758212"/>
            <a:ext cx="7655970" cy="703312"/>
          </a:xfrm>
        </p:spPr>
        <p:txBody>
          <a:bodyPr/>
          <a:lstStyle/>
          <a:p>
            <a:r>
              <a:rPr lang="en-US" sz="3600" dirty="0"/>
              <a:t>Upcoming Policy &amp; Procedure Updates</a:t>
            </a:r>
          </a:p>
        </p:txBody>
      </p:sp>
      <p:sp>
        <p:nvSpPr>
          <p:cNvPr id="4" name="Subtitle 3">
            <a:extLst>
              <a:ext uri="{FF2B5EF4-FFF2-40B4-BE49-F238E27FC236}">
                <a16:creationId xmlns:a16="http://schemas.microsoft.com/office/drawing/2014/main" id="{B75C180D-B42F-B8BC-BD35-C253F0733F9B}"/>
              </a:ext>
            </a:extLst>
          </p:cNvPr>
          <p:cNvSpPr>
            <a:spLocks noGrp="1"/>
          </p:cNvSpPr>
          <p:nvPr>
            <p:ph type="subTitle" idx="13"/>
          </p:nvPr>
        </p:nvSpPr>
        <p:spPr>
          <a:xfrm>
            <a:off x="914400" y="1465312"/>
            <a:ext cx="7315200" cy="460790"/>
          </a:xfrm>
        </p:spPr>
        <p:txBody>
          <a:bodyPr/>
          <a:lstStyle/>
          <a:p>
            <a:r>
              <a:rPr lang="en-US" dirty="0"/>
              <a:t>Remote Supports Policy and Procedure</a:t>
            </a:r>
          </a:p>
        </p:txBody>
      </p:sp>
      <p:sp>
        <p:nvSpPr>
          <p:cNvPr id="5" name="Subtitle 3">
            <a:extLst>
              <a:ext uri="{FF2B5EF4-FFF2-40B4-BE49-F238E27FC236}">
                <a16:creationId xmlns:a16="http://schemas.microsoft.com/office/drawing/2014/main" id="{623A6378-302F-C850-271E-17AE6A9ECAEE}"/>
              </a:ext>
            </a:extLst>
          </p:cNvPr>
          <p:cNvSpPr txBox="1">
            <a:spLocks/>
          </p:cNvSpPr>
          <p:nvPr/>
        </p:nvSpPr>
        <p:spPr>
          <a:xfrm>
            <a:off x="914400" y="4107422"/>
            <a:ext cx="2692084" cy="650955"/>
          </a:xfrm>
          <a:prstGeom prst="rect">
            <a:avLst/>
          </a:prstGeom>
        </p:spPr>
        <p:txBody>
          <a:bodyPr lIns="0" tIns="0" rIns="0" bIns="0" anchor="t"/>
          <a:lstStyle>
            <a:lvl1pPr marL="0" indent="0" algn="l" defTabSz="457200" rtl="0" eaLnBrk="1" latinLnBrk="0" hangingPunct="1">
              <a:spcBef>
                <a:spcPct val="20000"/>
              </a:spcBef>
              <a:buFont typeface="Arial"/>
              <a:buNone/>
              <a:defRPr sz="3200" b="0" i="0" kern="1200">
                <a:solidFill>
                  <a:srgbClr val="011F4F"/>
                </a:solidFill>
                <a:latin typeface="Gill Sans Std Bold"/>
                <a:ea typeface="+mn-ea"/>
                <a:cs typeface="Gill Sans Std 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6" name="Content Placeholder 1">
            <a:extLst>
              <a:ext uri="{FF2B5EF4-FFF2-40B4-BE49-F238E27FC236}">
                <a16:creationId xmlns:a16="http://schemas.microsoft.com/office/drawing/2014/main" id="{82414D59-E83A-05F8-E560-629A70F8A5D1}"/>
              </a:ext>
            </a:extLst>
          </p:cNvPr>
          <p:cNvSpPr txBox="1">
            <a:spLocks/>
          </p:cNvSpPr>
          <p:nvPr/>
        </p:nvSpPr>
        <p:spPr>
          <a:xfrm>
            <a:off x="914399" y="4572000"/>
            <a:ext cx="7865617" cy="1925351"/>
          </a:xfrm>
          <a:prstGeom prst="rect">
            <a:avLst/>
          </a:prstGeom>
        </p:spPr>
        <p:txBody>
          <a:bodyPr/>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p:txBody>
      </p:sp>
    </p:spTree>
    <p:extLst>
      <p:ext uri="{BB962C8B-B14F-4D97-AF65-F5344CB8AC3E}">
        <p14:creationId xmlns:p14="http://schemas.microsoft.com/office/powerpoint/2010/main" val="427448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82146"/>
            <a:ext cx="8081934" cy="4807701"/>
          </a:xfrm>
        </p:spPr>
        <p:txBody>
          <a:bodyPr/>
          <a:lstStyle/>
          <a:p>
            <a:pPr marL="0" indent="0">
              <a:spcBef>
                <a:spcPts val="600"/>
              </a:spcBef>
              <a:buNone/>
            </a:pPr>
            <a:r>
              <a:rPr lang="en-US" sz="2000" b="1" dirty="0"/>
              <a:t>While the Policy does state that all case transfer requests should be approved or denied within five business days, it does not make clear when that decision should be provided to the person and/or person’s representative. DDS may be intending that the decision is also provided to the person and/or person’s representative within those five business days. As that is not clear, DRDC suggests that the Policy state that the written decision of whether to approve or deny the transfer request be provided to the person and/or person’s representative within those five business days</a:t>
            </a:r>
          </a:p>
          <a:p>
            <a:pPr marL="0" indent="0">
              <a:spcBef>
                <a:spcPts val="600"/>
              </a:spcBef>
              <a:buNone/>
            </a:pPr>
            <a:endParaRPr lang="en-US" sz="2000" dirty="0"/>
          </a:p>
          <a:p>
            <a:pPr marL="0" indent="0">
              <a:spcBef>
                <a:spcPts val="600"/>
              </a:spcBef>
              <a:buNone/>
            </a:pPr>
            <a:r>
              <a:rPr lang="en-US" sz="2000" dirty="0"/>
              <a:t>We will add clarifying language to the Policy. </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697632"/>
          </a:xfrm>
        </p:spPr>
        <p:txBody>
          <a:bodyPr/>
          <a:lstStyle/>
          <a:p>
            <a:r>
              <a:rPr lang="en-US" dirty="0"/>
              <a:t>Case Transfer</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5827171" cy="457200"/>
          </a:xfrm>
        </p:spPr>
        <p:txBody>
          <a:bodyPr/>
          <a:lstStyle/>
          <a:p>
            <a:r>
              <a:rPr lang="en-US" dirty="0"/>
              <a:t>Summary of Public Feedback </a:t>
            </a:r>
          </a:p>
        </p:txBody>
      </p:sp>
    </p:spTree>
    <p:extLst>
      <p:ext uri="{BB962C8B-B14F-4D97-AF65-F5344CB8AC3E}">
        <p14:creationId xmlns:p14="http://schemas.microsoft.com/office/powerpoint/2010/main" val="90999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8B61E-82AF-CC93-90AE-5F51E773E900}"/>
              </a:ext>
            </a:extLst>
          </p:cNvPr>
          <p:cNvSpPr>
            <a:spLocks noGrp="1"/>
          </p:cNvSpPr>
          <p:nvPr>
            <p:ph idx="1"/>
          </p:nvPr>
        </p:nvSpPr>
        <p:spPr>
          <a:xfrm>
            <a:off x="607706" y="1982146"/>
            <a:ext cx="8081934" cy="4807701"/>
          </a:xfrm>
        </p:spPr>
        <p:txBody>
          <a:bodyPr/>
          <a:lstStyle/>
          <a:p>
            <a:pPr>
              <a:spcBef>
                <a:spcPts val="800"/>
              </a:spcBef>
            </a:pPr>
            <a:r>
              <a:rPr lang="en-US" sz="1800" b="1" dirty="0"/>
              <a:t>DRDC suggests the policy state that DDS provide notice of the case transfer at least five business days before the transfer occurs. If the reason for the transfer is that the service coordinator or vocational rehabilitation counselor suddenly leaves DDS, DRDC suggests that the Policy require DDS to notify the person and/or representative within five business days of the person’s immediate departure.</a:t>
            </a:r>
          </a:p>
          <a:p>
            <a:pPr>
              <a:spcBef>
                <a:spcPts val="800"/>
              </a:spcBef>
            </a:pPr>
            <a:r>
              <a:rPr lang="en-US" sz="1800" b="1" dirty="0"/>
              <a:t>The policy should clarify a standard timeline for notifying the person, their family/guardian, and their support team prior to the transfer. This transparency can reduce anxiety and confusion, and allows time for the individual to process and adjust to the change. A minimum of 30 days’ notice, where feasible, is recommended.</a:t>
            </a:r>
          </a:p>
          <a:p>
            <a:pPr>
              <a:spcBef>
                <a:spcPts val="800"/>
              </a:spcBef>
            </a:pPr>
            <a:r>
              <a:rPr lang="en-US" sz="1800" b="1" dirty="0"/>
              <a:t>Draft Policy Section 6A(3), 6B(2) and 6C: All of these sections should state that notice of a case transfer must be provided to the person or person’s representative at least five business days before the transfer occurs.</a:t>
            </a:r>
          </a:p>
          <a:p>
            <a:pPr marL="0" indent="0">
              <a:spcBef>
                <a:spcPts val="800"/>
              </a:spcBef>
              <a:buNone/>
            </a:pPr>
            <a:endParaRPr lang="en-US" sz="1800" b="1" dirty="0"/>
          </a:p>
          <a:p>
            <a:pPr marL="0" indent="0">
              <a:spcBef>
                <a:spcPts val="800"/>
              </a:spcBef>
              <a:buNone/>
            </a:pPr>
            <a:r>
              <a:rPr lang="en-US" sz="1800" dirty="0"/>
              <a:t>	We are unable to accommodate these recommendations.</a:t>
            </a:r>
          </a:p>
        </p:txBody>
      </p:sp>
      <p:sp>
        <p:nvSpPr>
          <p:cNvPr id="3" name="Title 2">
            <a:extLst>
              <a:ext uri="{FF2B5EF4-FFF2-40B4-BE49-F238E27FC236}">
                <a16:creationId xmlns:a16="http://schemas.microsoft.com/office/drawing/2014/main" id="{16ADE22D-0D4E-E421-95E7-ADF6A9C2A597}"/>
              </a:ext>
            </a:extLst>
          </p:cNvPr>
          <p:cNvSpPr>
            <a:spLocks noGrp="1"/>
          </p:cNvSpPr>
          <p:nvPr>
            <p:ph type="title"/>
          </p:nvPr>
        </p:nvSpPr>
        <p:spPr>
          <a:xfrm>
            <a:off x="664501" y="699999"/>
            <a:ext cx="7315200" cy="697632"/>
          </a:xfrm>
        </p:spPr>
        <p:txBody>
          <a:bodyPr/>
          <a:lstStyle/>
          <a:p>
            <a:r>
              <a:rPr lang="en-US" dirty="0"/>
              <a:t>Case Transfer</a:t>
            </a:r>
          </a:p>
        </p:txBody>
      </p:sp>
      <p:sp>
        <p:nvSpPr>
          <p:cNvPr id="4" name="Subtitle 3">
            <a:extLst>
              <a:ext uri="{FF2B5EF4-FFF2-40B4-BE49-F238E27FC236}">
                <a16:creationId xmlns:a16="http://schemas.microsoft.com/office/drawing/2014/main" id="{19F4DD81-F7E8-A7C1-205F-7AC84D4E4D5D}"/>
              </a:ext>
            </a:extLst>
          </p:cNvPr>
          <p:cNvSpPr>
            <a:spLocks noGrp="1"/>
          </p:cNvSpPr>
          <p:nvPr>
            <p:ph type="subTitle" idx="13"/>
          </p:nvPr>
        </p:nvSpPr>
        <p:spPr>
          <a:xfrm>
            <a:off x="664501" y="1397631"/>
            <a:ext cx="6897066" cy="457200"/>
          </a:xfrm>
        </p:spPr>
        <p:txBody>
          <a:bodyPr/>
          <a:lstStyle/>
          <a:p>
            <a:r>
              <a:rPr lang="en-US" dirty="0"/>
              <a:t>Summary of Public Feedback (cont’d)</a:t>
            </a:r>
          </a:p>
        </p:txBody>
      </p:sp>
    </p:spTree>
    <p:extLst>
      <p:ext uri="{BB962C8B-B14F-4D97-AF65-F5344CB8AC3E}">
        <p14:creationId xmlns:p14="http://schemas.microsoft.com/office/powerpoint/2010/main" val="257846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9474D-7015-ED16-5C55-26A1245AF85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90CBAD-1358-2C08-4ADE-3367AA69C0B6}"/>
              </a:ext>
            </a:extLst>
          </p:cNvPr>
          <p:cNvSpPr>
            <a:spLocks noGrp="1"/>
          </p:cNvSpPr>
          <p:nvPr>
            <p:ph idx="1"/>
          </p:nvPr>
        </p:nvSpPr>
        <p:spPr>
          <a:xfrm>
            <a:off x="607706" y="1982146"/>
            <a:ext cx="8081934" cy="4807701"/>
          </a:xfrm>
        </p:spPr>
        <p:txBody>
          <a:bodyPr/>
          <a:lstStyle/>
          <a:p>
            <a:pPr>
              <a:spcBef>
                <a:spcPts val="800"/>
              </a:spcBef>
            </a:pPr>
            <a:r>
              <a:rPr lang="en-US" sz="1800" b="1" dirty="0"/>
              <a:t>While DRDC recognizes that the draft Procedure does provide a timeline for when a person or a person’s representative is notified that their case has been transferred , it is important to also have that information contained in the Policy. This is especially true for case transfers at RSA as the Procedure only applies to DDA case transfers.</a:t>
            </a:r>
          </a:p>
          <a:p>
            <a:pPr>
              <a:spcBef>
                <a:spcPts val="800"/>
              </a:spcBef>
            </a:pPr>
            <a:endParaRPr lang="en-US" sz="1800" b="1" dirty="0"/>
          </a:p>
          <a:p>
            <a:pPr marL="0" indent="0">
              <a:spcBef>
                <a:spcPts val="800"/>
              </a:spcBef>
              <a:buNone/>
            </a:pPr>
            <a:r>
              <a:rPr lang="en-US" sz="1800" b="1" dirty="0"/>
              <a:t>	</a:t>
            </a:r>
            <a:r>
              <a:rPr lang="en-US" sz="1800" dirty="0"/>
              <a:t>RSA has developed a separate procedure specific to RSA where this has been 	addressed. </a:t>
            </a:r>
          </a:p>
          <a:p>
            <a:pPr marL="0" indent="0">
              <a:spcBef>
                <a:spcPts val="800"/>
              </a:spcBef>
              <a:buNone/>
            </a:pPr>
            <a:r>
              <a:rPr lang="en-US" sz="1800" b="1" dirty="0"/>
              <a:t>	</a:t>
            </a:r>
          </a:p>
        </p:txBody>
      </p:sp>
      <p:sp>
        <p:nvSpPr>
          <p:cNvPr id="3" name="Title 2">
            <a:extLst>
              <a:ext uri="{FF2B5EF4-FFF2-40B4-BE49-F238E27FC236}">
                <a16:creationId xmlns:a16="http://schemas.microsoft.com/office/drawing/2014/main" id="{CB1270AB-4386-D5F4-874E-19C5F8E3DAE5}"/>
              </a:ext>
            </a:extLst>
          </p:cNvPr>
          <p:cNvSpPr>
            <a:spLocks noGrp="1"/>
          </p:cNvSpPr>
          <p:nvPr>
            <p:ph type="title"/>
          </p:nvPr>
        </p:nvSpPr>
        <p:spPr>
          <a:xfrm>
            <a:off x="664501" y="699999"/>
            <a:ext cx="7315200" cy="697632"/>
          </a:xfrm>
        </p:spPr>
        <p:txBody>
          <a:bodyPr/>
          <a:lstStyle/>
          <a:p>
            <a:r>
              <a:rPr lang="en-US" dirty="0"/>
              <a:t>Case Transfer</a:t>
            </a:r>
          </a:p>
        </p:txBody>
      </p:sp>
      <p:sp>
        <p:nvSpPr>
          <p:cNvPr id="4" name="Subtitle 3">
            <a:extLst>
              <a:ext uri="{FF2B5EF4-FFF2-40B4-BE49-F238E27FC236}">
                <a16:creationId xmlns:a16="http://schemas.microsoft.com/office/drawing/2014/main" id="{C30F302F-629D-98D0-1506-ABD76D11DF3F}"/>
              </a:ext>
            </a:extLst>
          </p:cNvPr>
          <p:cNvSpPr>
            <a:spLocks noGrp="1"/>
          </p:cNvSpPr>
          <p:nvPr>
            <p:ph type="subTitle" idx="13"/>
          </p:nvPr>
        </p:nvSpPr>
        <p:spPr>
          <a:xfrm>
            <a:off x="664501" y="1397631"/>
            <a:ext cx="6897066" cy="457200"/>
          </a:xfrm>
        </p:spPr>
        <p:txBody>
          <a:bodyPr/>
          <a:lstStyle/>
          <a:p>
            <a:r>
              <a:rPr lang="en-US" dirty="0"/>
              <a:t>Summary of Public Feedback (cont’d)</a:t>
            </a:r>
          </a:p>
        </p:txBody>
      </p:sp>
    </p:spTree>
    <p:extLst>
      <p:ext uri="{BB962C8B-B14F-4D97-AF65-F5344CB8AC3E}">
        <p14:creationId xmlns:p14="http://schemas.microsoft.com/office/powerpoint/2010/main" val="176524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39BE1-6A3B-CF1F-6FD0-240D50CCAFE5}"/>
              </a:ext>
            </a:extLst>
          </p:cNvPr>
          <p:cNvSpPr>
            <a:spLocks noGrp="1"/>
          </p:cNvSpPr>
          <p:nvPr>
            <p:ph idx="1"/>
          </p:nvPr>
        </p:nvSpPr>
        <p:spPr>
          <a:xfrm>
            <a:off x="914400" y="2356519"/>
            <a:ext cx="7772400" cy="4333039"/>
          </a:xfrm>
        </p:spPr>
        <p:txBody>
          <a:bodyPr/>
          <a:lstStyle/>
          <a:p>
            <a:pPr>
              <a:spcBef>
                <a:spcPts val="600"/>
              </a:spcBef>
            </a:pPr>
            <a:r>
              <a:rPr lang="en-US" sz="1800" b="1" dirty="0"/>
              <a:t>While the proposed Case Transfer Procedure enumerates some considerations affecting DDS’ decision as to whether case transfer requests are to be granted, we are concerned that these standards are not included in the proposed Policy. We recommend that these considerations also be enumerated in the Policy.</a:t>
            </a:r>
          </a:p>
          <a:p>
            <a:pPr marL="0" indent="0">
              <a:spcBef>
                <a:spcPts val="600"/>
              </a:spcBef>
              <a:buNone/>
            </a:pPr>
            <a:r>
              <a:rPr lang="en-US" sz="1800" b="1" dirty="0"/>
              <a:t>	</a:t>
            </a:r>
            <a:r>
              <a:rPr lang="en-US" sz="1800" dirty="0"/>
              <a:t>The procedures are specific to each administration and may differ. </a:t>
            </a:r>
          </a:p>
          <a:p>
            <a:pPr marL="0" indent="0">
              <a:spcBef>
                <a:spcPts val="600"/>
              </a:spcBef>
              <a:buNone/>
            </a:pPr>
            <a:endParaRPr lang="en-US" sz="1800" b="1" dirty="0"/>
          </a:p>
          <a:p>
            <a:pPr>
              <a:spcBef>
                <a:spcPts val="600"/>
              </a:spcBef>
            </a:pPr>
            <a:r>
              <a:rPr lang="en-US" sz="1800" b="1" dirty="0"/>
              <a:t>Draft Procedure Section 3C(2)(b): As with the Policy, DRDC suggests that this section include guidance as to reasons a request for a case transfer could be denied</a:t>
            </a:r>
          </a:p>
          <a:p>
            <a:pPr marL="0" indent="0">
              <a:spcBef>
                <a:spcPts val="600"/>
              </a:spcBef>
              <a:buNone/>
            </a:pPr>
            <a:r>
              <a:rPr lang="en-US" sz="1800" i="1" dirty="0"/>
              <a:t>	</a:t>
            </a:r>
            <a:r>
              <a:rPr lang="en-US" sz="1800" dirty="0"/>
              <a:t>Disagree. Procedures outline factors to consider. </a:t>
            </a:r>
            <a:endParaRPr lang="en-US" sz="1800" b="1" dirty="0"/>
          </a:p>
          <a:p>
            <a:pPr marL="0" indent="0">
              <a:spcBef>
                <a:spcPts val="600"/>
              </a:spcBef>
              <a:buNone/>
            </a:pPr>
            <a:endParaRPr lang="en-US" sz="1800" b="1" dirty="0"/>
          </a:p>
        </p:txBody>
      </p:sp>
      <p:sp>
        <p:nvSpPr>
          <p:cNvPr id="3" name="Title 2">
            <a:extLst>
              <a:ext uri="{FF2B5EF4-FFF2-40B4-BE49-F238E27FC236}">
                <a16:creationId xmlns:a16="http://schemas.microsoft.com/office/drawing/2014/main" id="{7598F9FC-6167-9416-100F-6230A85A9546}"/>
              </a:ext>
            </a:extLst>
          </p:cNvPr>
          <p:cNvSpPr>
            <a:spLocks noGrp="1"/>
          </p:cNvSpPr>
          <p:nvPr>
            <p:ph type="title"/>
          </p:nvPr>
        </p:nvSpPr>
        <p:spPr>
          <a:xfrm>
            <a:off x="914400" y="983973"/>
            <a:ext cx="7315200" cy="686273"/>
          </a:xfrm>
        </p:spPr>
        <p:txBody>
          <a:bodyPr/>
          <a:lstStyle/>
          <a:p>
            <a:r>
              <a:rPr lang="en-US" dirty="0"/>
              <a:t>Case Transfer</a:t>
            </a:r>
          </a:p>
        </p:txBody>
      </p:sp>
      <p:sp>
        <p:nvSpPr>
          <p:cNvPr id="4" name="Subtitle 3">
            <a:extLst>
              <a:ext uri="{FF2B5EF4-FFF2-40B4-BE49-F238E27FC236}">
                <a16:creationId xmlns:a16="http://schemas.microsoft.com/office/drawing/2014/main" id="{F7A9DAD5-5501-9AF7-D335-378338C2411C}"/>
              </a:ext>
            </a:extLst>
          </p:cNvPr>
          <p:cNvSpPr>
            <a:spLocks noGrp="1"/>
          </p:cNvSpPr>
          <p:nvPr>
            <p:ph type="subTitle" idx="13"/>
          </p:nvPr>
        </p:nvSpPr>
        <p:spPr>
          <a:xfrm>
            <a:off x="914400" y="1670246"/>
            <a:ext cx="7315200" cy="457200"/>
          </a:xfrm>
        </p:spPr>
        <p:txBody>
          <a:bodyPr/>
          <a:lstStyle/>
          <a:p>
            <a:r>
              <a:rPr lang="en-US" dirty="0"/>
              <a:t>Summary of Public Feedback (cont’d)</a:t>
            </a:r>
          </a:p>
        </p:txBody>
      </p:sp>
    </p:spTree>
    <p:extLst>
      <p:ext uri="{BB962C8B-B14F-4D97-AF65-F5344CB8AC3E}">
        <p14:creationId xmlns:p14="http://schemas.microsoft.com/office/powerpoint/2010/main" val="164189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39BE1-6A3B-CF1F-6FD0-240D50CCAFE5}"/>
              </a:ext>
            </a:extLst>
          </p:cNvPr>
          <p:cNvSpPr>
            <a:spLocks noGrp="1"/>
          </p:cNvSpPr>
          <p:nvPr>
            <p:ph idx="1"/>
          </p:nvPr>
        </p:nvSpPr>
        <p:spPr>
          <a:xfrm>
            <a:off x="914400" y="2356519"/>
            <a:ext cx="7772400" cy="4333039"/>
          </a:xfrm>
        </p:spPr>
        <p:txBody>
          <a:bodyPr/>
          <a:lstStyle/>
          <a:p>
            <a:pPr>
              <a:spcBef>
                <a:spcPts val="600"/>
              </a:spcBef>
            </a:pPr>
            <a:r>
              <a:rPr lang="en-US" sz="1800" b="1" dirty="0"/>
              <a:t>We recommend that DDS clarify how different factors will be weighed against each other when reviewing case transfer requests. For example, we recommend clarifying that in the face of a true conflict of interest or other irresolvable concern, a case transfer request should be granted even in situations where caseload considerations or frequent previous requests would weigh against a transfer request being approved. In other contexts, where there is reason to believe that issues can be mediated or resolved, previous frequent transfer requests or caseload considerations may weigh more heavily.</a:t>
            </a:r>
          </a:p>
          <a:p>
            <a:pPr marL="0" indent="0">
              <a:spcBef>
                <a:spcPts val="600"/>
              </a:spcBef>
              <a:buNone/>
            </a:pPr>
            <a:r>
              <a:rPr lang="en-US" sz="1800" b="1" dirty="0"/>
              <a:t>	</a:t>
            </a:r>
          </a:p>
          <a:p>
            <a:pPr marL="0" indent="0">
              <a:spcBef>
                <a:spcPts val="600"/>
              </a:spcBef>
              <a:buNone/>
            </a:pPr>
            <a:r>
              <a:rPr lang="en-US" sz="1800" b="1" dirty="0"/>
              <a:t>	</a:t>
            </a:r>
            <a:r>
              <a:rPr lang="en-US" sz="1800" dirty="0"/>
              <a:t>These are individualized decisions, and it would be impossible to generalize 	how each factor would be weighed. </a:t>
            </a:r>
          </a:p>
          <a:p>
            <a:pPr marL="0" indent="0">
              <a:spcBef>
                <a:spcPts val="600"/>
              </a:spcBef>
              <a:buNone/>
            </a:pPr>
            <a:endParaRPr lang="en-US" sz="1800" b="1" dirty="0"/>
          </a:p>
        </p:txBody>
      </p:sp>
      <p:sp>
        <p:nvSpPr>
          <p:cNvPr id="3" name="Title 2">
            <a:extLst>
              <a:ext uri="{FF2B5EF4-FFF2-40B4-BE49-F238E27FC236}">
                <a16:creationId xmlns:a16="http://schemas.microsoft.com/office/drawing/2014/main" id="{7598F9FC-6167-9416-100F-6230A85A9546}"/>
              </a:ext>
            </a:extLst>
          </p:cNvPr>
          <p:cNvSpPr>
            <a:spLocks noGrp="1"/>
          </p:cNvSpPr>
          <p:nvPr>
            <p:ph type="title"/>
          </p:nvPr>
        </p:nvSpPr>
        <p:spPr>
          <a:xfrm>
            <a:off x="914400" y="983973"/>
            <a:ext cx="7315200" cy="686273"/>
          </a:xfrm>
        </p:spPr>
        <p:txBody>
          <a:bodyPr/>
          <a:lstStyle/>
          <a:p>
            <a:r>
              <a:rPr lang="en-US" dirty="0"/>
              <a:t>Case Transfer</a:t>
            </a:r>
          </a:p>
        </p:txBody>
      </p:sp>
      <p:sp>
        <p:nvSpPr>
          <p:cNvPr id="4" name="Subtitle 3">
            <a:extLst>
              <a:ext uri="{FF2B5EF4-FFF2-40B4-BE49-F238E27FC236}">
                <a16:creationId xmlns:a16="http://schemas.microsoft.com/office/drawing/2014/main" id="{F7A9DAD5-5501-9AF7-D335-378338C2411C}"/>
              </a:ext>
            </a:extLst>
          </p:cNvPr>
          <p:cNvSpPr>
            <a:spLocks noGrp="1"/>
          </p:cNvSpPr>
          <p:nvPr>
            <p:ph type="subTitle" idx="13"/>
          </p:nvPr>
        </p:nvSpPr>
        <p:spPr>
          <a:xfrm>
            <a:off x="914400" y="1670246"/>
            <a:ext cx="7315200" cy="457200"/>
          </a:xfrm>
        </p:spPr>
        <p:txBody>
          <a:bodyPr/>
          <a:lstStyle/>
          <a:p>
            <a:r>
              <a:rPr lang="en-US" dirty="0"/>
              <a:t>Summary of Public Feedback (cont’d)</a:t>
            </a:r>
          </a:p>
        </p:txBody>
      </p:sp>
    </p:spTree>
    <p:extLst>
      <p:ext uri="{BB962C8B-B14F-4D97-AF65-F5344CB8AC3E}">
        <p14:creationId xmlns:p14="http://schemas.microsoft.com/office/powerpoint/2010/main" val="380042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DFB4-D282-A1BE-8B43-944F71EAFB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4BA14A-9787-3955-27A4-5637D32E3788}"/>
              </a:ext>
            </a:extLst>
          </p:cNvPr>
          <p:cNvSpPr>
            <a:spLocks noGrp="1"/>
          </p:cNvSpPr>
          <p:nvPr>
            <p:ph idx="1"/>
          </p:nvPr>
        </p:nvSpPr>
        <p:spPr>
          <a:xfrm>
            <a:off x="914400" y="2356519"/>
            <a:ext cx="7772400" cy="4333039"/>
          </a:xfrm>
        </p:spPr>
        <p:txBody>
          <a:bodyPr/>
          <a:lstStyle/>
          <a:p>
            <a:pPr>
              <a:spcBef>
                <a:spcPts val="600"/>
              </a:spcBef>
            </a:pPr>
            <a:r>
              <a:rPr lang="en-US" sz="1800" b="1" dirty="0"/>
              <a:t>While the draft emphasizes minimizing disruptions, I strongly encourage more explicit inclusion of person-centered language throughout the policy. The person receiving services should have a meaningful voice in the decision to transfer a case, including the ability to provide input on timing, preferred staff characteristics, and support needs during the transition. This is especially vital for those with communication or cognitive barriers.</a:t>
            </a:r>
          </a:p>
          <a:p>
            <a:pPr marL="0" indent="0">
              <a:spcBef>
                <a:spcPts val="600"/>
              </a:spcBef>
              <a:buNone/>
            </a:pPr>
            <a:r>
              <a:rPr lang="en-US" sz="1800" b="1" dirty="0"/>
              <a:t>	</a:t>
            </a:r>
            <a:r>
              <a:rPr lang="en-US" sz="1800" dirty="0"/>
              <a:t>We are unable to accommodate this recommendation. </a:t>
            </a:r>
          </a:p>
          <a:p>
            <a:pPr marL="0" indent="0">
              <a:spcBef>
                <a:spcPts val="600"/>
              </a:spcBef>
              <a:buNone/>
            </a:pPr>
            <a:endParaRPr lang="en-US" sz="1800" b="1" dirty="0"/>
          </a:p>
          <a:p>
            <a:pPr>
              <a:spcBef>
                <a:spcPts val="600"/>
              </a:spcBef>
            </a:pPr>
            <a:r>
              <a:rPr lang="en-US" sz="1800" b="1" dirty="0"/>
              <a:t>Consider adding language to section B of the Policy that “IDT meeting identifies benefit or recognized advantage to the person supported in Case Transfer.” </a:t>
            </a:r>
          </a:p>
          <a:p>
            <a:pPr marL="0" indent="0">
              <a:spcBef>
                <a:spcPts val="600"/>
              </a:spcBef>
              <a:buNone/>
            </a:pPr>
            <a:r>
              <a:rPr lang="en-US" sz="1800" b="1" dirty="0"/>
              <a:t>	</a:t>
            </a:r>
            <a:r>
              <a:rPr lang="en-US" sz="1800" dirty="0"/>
              <a:t>An underlying issue might be able to be resolved through an IDT meeting, 	but the decision to transfer the case is made by the supervisor. The IDT 	meeting is not the appropriate forum.</a:t>
            </a:r>
            <a:endParaRPr lang="en-US" sz="1800" b="1" dirty="0"/>
          </a:p>
        </p:txBody>
      </p:sp>
      <p:sp>
        <p:nvSpPr>
          <p:cNvPr id="3" name="Title 2">
            <a:extLst>
              <a:ext uri="{FF2B5EF4-FFF2-40B4-BE49-F238E27FC236}">
                <a16:creationId xmlns:a16="http://schemas.microsoft.com/office/drawing/2014/main" id="{41D014C8-1BBB-4D53-8A92-D85220DEB3F9}"/>
              </a:ext>
            </a:extLst>
          </p:cNvPr>
          <p:cNvSpPr>
            <a:spLocks noGrp="1"/>
          </p:cNvSpPr>
          <p:nvPr>
            <p:ph type="title"/>
          </p:nvPr>
        </p:nvSpPr>
        <p:spPr>
          <a:xfrm>
            <a:off x="914400" y="983973"/>
            <a:ext cx="7315200" cy="686273"/>
          </a:xfrm>
        </p:spPr>
        <p:txBody>
          <a:bodyPr/>
          <a:lstStyle/>
          <a:p>
            <a:r>
              <a:rPr lang="en-US" dirty="0"/>
              <a:t>Case Transfer</a:t>
            </a:r>
          </a:p>
        </p:txBody>
      </p:sp>
      <p:sp>
        <p:nvSpPr>
          <p:cNvPr id="4" name="Subtitle 3">
            <a:extLst>
              <a:ext uri="{FF2B5EF4-FFF2-40B4-BE49-F238E27FC236}">
                <a16:creationId xmlns:a16="http://schemas.microsoft.com/office/drawing/2014/main" id="{BA7A164F-0DBC-39C1-907C-1D90DA6A52B3}"/>
              </a:ext>
            </a:extLst>
          </p:cNvPr>
          <p:cNvSpPr>
            <a:spLocks noGrp="1"/>
          </p:cNvSpPr>
          <p:nvPr>
            <p:ph type="subTitle" idx="13"/>
          </p:nvPr>
        </p:nvSpPr>
        <p:spPr>
          <a:xfrm>
            <a:off x="914400" y="1670246"/>
            <a:ext cx="7315200" cy="457200"/>
          </a:xfrm>
        </p:spPr>
        <p:txBody>
          <a:bodyPr/>
          <a:lstStyle/>
          <a:p>
            <a:r>
              <a:rPr lang="en-US" dirty="0"/>
              <a:t>Summary of Public Feedback (cont’d)</a:t>
            </a:r>
          </a:p>
        </p:txBody>
      </p:sp>
    </p:spTree>
    <p:extLst>
      <p:ext uri="{BB962C8B-B14F-4D97-AF65-F5344CB8AC3E}">
        <p14:creationId xmlns:p14="http://schemas.microsoft.com/office/powerpoint/2010/main" val="176121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AFD759F9A5E047892BBB8E167B651A" ma:contentTypeVersion="6" ma:contentTypeDescription="Create a new document." ma:contentTypeScope="" ma:versionID="a496eb2316358f6acde90f2692da3baf">
  <xsd:schema xmlns:xsd="http://www.w3.org/2001/XMLSchema" xmlns:xs="http://www.w3.org/2001/XMLSchema" xmlns:p="http://schemas.microsoft.com/office/2006/metadata/properties" xmlns:ns2="1ec95fb1-3121-454e-ae13-01581ba9e69d" xmlns:ns3="55915097-7700-488a-a1af-9cb524698d4e" targetNamespace="http://schemas.microsoft.com/office/2006/metadata/properties" ma:root="true" ma:fieldsID="56877bf7a233781b169f1b347539a71e" ns2:_="" ns3:_="">
    <xsd:import namespace="1ec95fb1-3121-454e-ae13-01581ba9e69d"/>
    <xsd:import namespace="55915097-7700-488a-a1af-9cb524698d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95fb1-3121-454e-ae13-01581ba9e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15097-7700-488a-a1af-9cb524698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B9247C-6866-4F4F-A31D-A8C86D76E361}">
  <ds:schemaRefs>
    <ds:schemaRef ds:uri="http://schemas.microsoft.com/sharepoint/v3/contenttype/forms"/>
  </ds:schemaRefs>
</ds:datastoreItem>
</file>

<file path=customXml/itemProps2.xml><?xml version="1.0" encoding="utf-8"?>
<ds:datastoreItem xmlns:ds="http://schemas.openxmlformats.org/officeDocument/2006/customXml" ds:itemID="{765AE7EB-1124-4340-B2D5-C003944E6250}">
  <ds:schemaRefs>
    <ds:schemaRef ds:uri="http://purl.org/dc/elements/1.1/"/>
    <ds:schemaRef ds:uri="http://purl.org/dc/dcmitype/"/>
    <ds:schemaRef ds:uri="1ec95fb1-3121-454e-ae13-01581ba9e69d"/>
    <ds:schemaRef ds:uri="55915097-7700-488a-a1af-9cb524698d4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0BE5E64-5166-42AB-B849-9B0036353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95fb1-3121-454e-ae13-01581ba9e69d"/>
    <ds:schemaRef ds:uri="55915097-7700-488a-a1af-9cb524698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9723</TotalTime>
  <Words>1245</Words>
  <Application>Microsoft Office PowerPoint</Application>
  <PresentationFormat>On-screen Show (4:3)</PresentationFormat>
  <Paragraphs>90</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Std</vt:lpstr>
      <vt:lpstr>Gill Sans Std Bold</vt:lpstr>
      <vt:lpstr>Gill Sans Std Light</vt:lpstr>
      <vt:lpstr>Office Theme</vt:lpstr>
      <vt:lpstr>PowerPoint Presentation</vt:lpstr>
      <vt:lpstr>AGENDA</vt:lpstr>
      <vt:lpstr>Upcoming Policy &amp; Procedure Updates</vt:lpstr>
      <vt:lpstr>Case Transfer</vt:lpstr>
      <vt:lpstr>Case Transfer</vt:lpstr>
      <vt:lpstr>Case Transfer</vt:lpstr>
      <vt:lpstr>Case Transfer</vt:lpstr>
      <vt:lpstr>Case Transfer</vt:lpstr>
      <vt:lpstr>Case Transfer</vt:lpstr>
      <vt:lpstr>Case Transfer</vt:lpstr>
      <vt:lpstr>Case Transfer</vt:lpstr>
      <vt:lpstr>Case Transfer</vt:lpstr>
      <vt:lpstr>Questions and Answers</vt:lpstr>
      <vt:lpstr> Summary and Next Steps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Tharpe, Tonyea (OCTO-Contractor)</cp:lastModifiedBy>
  <cp:revision>44</cp:revision>
  <cp:lastPrinted>2021-10-22T16:18:35Z</cp:lastPrinted>
  <dcterms:created xsi:type="dcterms:W3CDTF">2014-12-09T03:54:50Z</dcterms:created>
  <dcterms:modified xsi:type="dcterms:W3CDTF">2025-07-01T21:06:50Z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0x01010042AFD759F9A5E047892BBB8E167B651A</vt:lpwstr>
  </property>
</Properties>
</file>