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40"/>
  </p:notesMasterIdLst>
  <p:handoutMasterIdLst>
    <p:handoutMasterId r:id="rId41"/>
  </p:handoutMasterIdLst>
  <p:sldIdLst>
    <p:sldId id="256" r:id="rId2"/>
    <p:sldId id="358" r:id="rId3"/>
    <p:sldId id="257" r:id="rId4"/>
    <p:sldId id="329" r:id="rId5"/>
    <p:sldId id="343" r:id="rId6"/>
    <p:sldId id="330" r:id="rId7"/>
    <p:sldId id="360" r:id="rId8"/>
    <p:sldId id="368" r:id="rId9"/>
    <p:sldId id="371" r:id="rId10"/>
    <p:sldId id="369" r:id="rId11"/>
    <p:sldId id="372" r:id="rId12"/>
    <p:sldId id="373" r:id="rId13"/>
    <p:sldId id="370" r:id="rId14"/>
    <p:sldId id="374" r:id="rId15"/>
    <p:sldId id="342" r:id="rId16"/>
    <p:sldId id="375" r:id="rId17"/>
    <p:sldId id="338" r:id="rId18"/>
    <p:sldId id="339" r:id="rId19"/>
    <p:sldId id="333" r:id="rId20"/>
    <p:sldId id="345" r:id="rId21"/>
    <p:sldId id="362" r:id="rId22"/>
    <p:sldId id="346" r:id="rId23"/>
    <p:sldId id="353" r:id="rId24"/>
    <p:sldId id="361" r:id="rId25"/>
    <p:sldId id="363" r:id="rId26"/>
    <p:sldId id="364" r:id="rId27"/>
    <p:sldId id="354" r:id="rId28"/>
    <p:sldId id="366" r:id="rId29"/>
    <p:sldId id="367" r:id="rId30"/>
    <p:sldId id="350" r:id="rId31"/>
    <p:sldId id="351" r:id="rId32"/>
    <p:sldId id="352" r:id="rId33"/>
    <p:sldId id="355" r:id="rId34"/>
    <p:sldId id="357" r:id="rId35"/>
    <p:sldId id="376" r:id="rId36"/>
    <p:sldId id="377" r:id="rId37"/>
    <p:sldId id="378" r:id="rId38"/>
    <p:sldId id="328" r:id="rId39"/>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n Leveton" initials="EL"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03" autoAdjust="0"/>
    <p:restoredTop sz="94656" autoAdjust="0"/>
  </p:normalViewPr>
  <p:slideViewPr>
    <p:cSldViewPr>
      <p:cViewPr>
        <p:scale>
          <a:sx n="114" d="100"/>
          <a:sy n="114" d="100"/>
        </p:scale>
        <p:origin x="-1020" y="-48"/>
      </p:cViewPr>
      <p:guideLst>
        <p:guide orient="horz" pos="2160"/>
        <p:guide pos="2880"/>
      </p:guideLst>
    </p:cSldViewPr>
  </p:slideViewPr>
  <p:outlineViewPr>
    <p:cViewPr>
      <p:scale>
        <a:sx n="33" d="100"/>
        <a:sy n="33" d="100"/>
      </p:scale>
      <p:origin x="0" y="19938"/>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37000" y="0"/>
            <a:ext cx="3011488" cy="461963"/>
          </a:xfrm>
          <a:prstGeom prst="rect">
            <a:avLst/>
          </a:prstGeom>
        </p:spPr>
        <p:txBody>
          <a:bodyPr vert="horz" lIns="91440" tIns="45720" rIns="91440" bIns="45720" rtlCol="0"/>
          <a:lstStyle>
            <a:lvl1pPr algn="r">
              <a:defRPr sz="1200"/>
            </a:lvl1pPr>
          </a:lstStyle>
          <a:p>
            <a:fld id="{77C2326E-8760-428A-9259-7E9BECC038F1}" type="datetimeFigureOut">
              <a:rPr lang="en-US" smtClean="0"/>
              <a:t>4/29/2015</a:t>
            </a:fld>
            <a:endParaRPr lang="en-US"/>
          </a:p>
        </p:txBody>
      </p:sp>
      <p:sp>
        <p:nvSpPr>
          <p:cNvPr id="4" name="Footer Placeholder 3"/>
          <p:cNvSpPr>
            <a:spLocks noGrp="1"/>
          </p:cNvSpPr>
          <p:nvPr>
            <p:ph type="ftr" sz="quarter" idx="2"/>
          </p:nvPr>
        </p:nvSpPr>
        <p:spPr>
          <a:xfrm>
            <a:off x="0" y="8772525"/>
            <a:ext cx="3011488" cy="4619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37000" y="8772525"/>
            <a:ext cx="3011488" cy="461963"/>
          </a:xfrm>
          <a:prstGeom prst="rect">
            <a:avLst/>
          </a:prstGeom>
        </p:spPr>
        <p:txBody>
          <a:bodyPr vert="horz" lIns="91440" tIns="45720" rIns="91440" bIns="45720" rtlCol="0" anchor="b"/>
          <a:lstStyle>
            <a:lvl1pPr algn="r">
              <a:defRPr sz="1200"/>
            </a:lvl1pPr>
          </a:lstStyle>
          <a:p>
            <a:fld id="{EB055949-ACEB-4CE3-A0F6-5EF6EE3EC286}" type="slidenum">
              <a:rPr lang="en-US" smtClean="0"/>
              <a:t>‹#›</a:t>
            </a:fld>
            <a:endParaRPr lang="en-US"/>
          </a:p>
        </p:txBody>
      </p:sp>
    </p:spTree>
    <p:extLst>
      <p:ext uri="{BB962C8B-B14F-4D97-AF65-F5344CB8AC3E}">
        <p14:creationId xmlns:p14="http://schemas.microsoft.com/office/powerpoint/2010/main" val="671198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6E27B75C-7261-4A60-AA45-471DC041A3F7}" type="datetimeFigureOut">
              <a:rPr lang="en-US" smtClean="0"/>
              <a:t>4/29/2015</a:t>
            </a:fld>
            <a:endParaRPr lang="en-US"/>
          </a:p>
        </p:txBody>
      </p:sp>
      <p:sp>
        <p:nvSpPr>
          <p:cNvPr id="4" name="Slide Image Placeholder 3"/>
          <p:cNvSpPr>
            <a:spLocks noGrp="1" noRot="1" noChangeAspect="1"/>
          </p:cNvSpPr>
          <p:nvPr>
            <p:ph type="sldImg" idx="2"/>
          </p:nvPr>
        </p:nvSpPr>
        <p:spPr>
          <a:xfrm>
            <a:off x="1397000" y="1154113"/>
            <a:ext cx="4156075" cy="3117850"/>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4245034C-7D9A-469F-9524-1B8F6DD55AC8}" type="slidenum">
              <a:rPr lang="en-US" smtClean="0"/>
              <a:t>‹#›</a:t>
            </a:fld>
            <a:endParaRPr lang="en-US"/>
          </a:p>
        </p:txBody>
      </p:sp>
    </p:spTree>
    <p:extLst>
      <p:ext uri="{BB962C8B-B14F-4D97-AF65-F5344CB8AC3E}">
        <p14:creationId xmlns:p14="http://schemas.microsoft.com/office/powerpoint/2010/main" val="343566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E884B42-1ED4-40FB-86F6-5FA5D98D455D}" type="datetime1">
              <a:rPr lang="en-US" smtClean="0"/>
              <a:t>4/29/2015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19CD45-F0E5-49FD-8B99-734DE8C86A43}"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4215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713657F-5BEE-4CFD-AA8E-23697ABC79CD}" type="datetime1">
              <a:rPr lang="en-US" smtClean="0"/>
              <a:t>4/29/2015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19CD45-F0E5-49FD-8B99-734DE8C86A43}" type="slidenum">
              <a:rPr lang="en-US" smtClean="0"/>
              <a:t>‹#›</a:t>
            </a:fld>
            <a:endParaRPr lang="en-US"/>
          </a:p>
        </p:txBody>
      </p:sp>
    </p:spTree>
    <p:extLst>
      <p:ext uri="{BB962C8B-B14F-4D97-AF65-F5344CB8AC3E}">
        <p14:creationId xmlns:p14="http://schemas.microsoft.com/office/powerpoint/2010/main" val="2348679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433769B-9B22-4FF9-927F-E3C486B20455}" type="datetime1">
              <a:rPr lang="en-US" smtClean="0"/>
              <a:t>4/29/2015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19CD45-F0E5-49FD-8B99-734DE8C86A43}" type="slidenum">
              <a:rPr lang="en-US" smtClean="0"/>
              <a:t>‹#›</a:t>
            </a:fld>
            <a:endParaRPr lang="en-US"/>
          </a:p>
        </p:txBody>
      </p:sp>
    </p:spTree>
    <p:extLst>
      <p:ext uri="{BB962C8B-B14F-4D97-AF65-F5344CB8AC3E}">
        <p14:creationId xmlns:p14="http://schemas.microsoft.com/office/powerpoint/2010/main" val="2777077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5DAA46-C229-4745-A37E-0D3A175A9718}" type="datetime1">
              <a:rPr lang="en-US" smtClean="0"/>
              <a:t>4/29/2015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19CD45-F0E5-49FD-8B99-734DE8C86A43}" type="slidenum">
              <a:rPr lang="en-US" smtClean="0"/>
              <a:t>‹#›</a:t>
            </a:fld>
            <a:endParaRPr lang="en-US"/>
          </a:p>
        </p:txBody>
      </p:sp>
    </p:spTree>
    <p:extLst>
      <p:ext uri="{BB962C8B-B14F-4D97-AF65-F5344CB8AC3E}">
        <p14:creationId xmlns:p14="http://schemas.microsoft.com/office/powerpoint/2010/main" val="1284160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0E352B-F334-4F28-B018-A9739E199E5B}" type="datetime1">
              <a:rPr lang="en-US" smtClean="0"/>
              <a:t>4/29/2015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19CD45-F0E5-49FD-8B99-734DE8C86A43}"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74139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E9C7A98-9D84-43D9-8D34-0C17DC4B4597}" type="datetime1">
              <a:rPr lang="en-US" smtClean="0"/>
              <a:t>4/29/2015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19CD45-F0E5-49FD-8B99-734DE8C86A43}" type="slidenum">
              <a:rPr lang="en-US" smtClean="0"/>
              <a:t>‹#›</a:t>
            </a:fld>
            <a:endParaRPr lang="en-US"/>
          </a:p>
        </p:txBody>
      </p:sp>
    </p:spTree>
    <p:extLst>
      <p:ext uri="{BB962C8B-B14F-4D97-AF65-F5344CB8AC3E}">
        <p14:creationId xmlns:p14="http://schemas.microsoft.com/office/powerpoint/2010/main" val="2273937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2960" y="2582334"/>
            <a:ext cx="370332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440" y="2582334"/>
            <a:ext cx="370332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D52F0A1-8A00-484F-9671-A8CD4AF718B7}" type="datetime1">
              <a:rPr lang="en-US" smtClean="0"/>
              <a:t>4/29/2015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19CD45-F0E5-49FD-8B99-734DE8C86A43}" type="slidenum">
              <a:rPr lang="en-US" smtClean="0"/>
              <a:t>‹#›</a:t>
            </a:fld>
            <a:endParaRPr lang="en-US"/>
          </a:p>
        </p:txBody>
      </p:sp>
    </p:spTree>
    <p:extLst>
      <p:ext uri="{BB962C8B-B14F-4D97-AF65-F5344CB8AC3E}">
        <p14:creationId xmlns:p14="http://schemas.microsoft.com/office/powerpoint/2010/main" val="2582851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CE2FDC6-9BD4-4F50-AD28-B1C8ACEFA9F1}" type="datetime1">
              <a:rPr lang="en-US" smtClean="0"/>
              <a:t>4/29/2015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19CD45-F0E5-49FD-8B99-734DE8C86A43}" type="slidenum">
              <a:rPr lang="en-US" smtClean="0"/>
              <a:t>‹#›</a:t>
            </a:fld>
            <a:endParaRPr lang="en-US"/>
          </a:p>
        </p:txBody>
      </p:sp>
    </p:spTree>
    <p:extLst>
      <p:ext uri="{BB962C8B-B14F-4D97-AF65-F5344CB8AC3E}">
        <p14:creationId xmlns:p14="http://schemas.microsoft.com/office/powerpoint/2010/main" val="568400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60D84D7-1F1E-4916-975F-8E311FE690E3}" type="datetime1">
              <a:rPr lang="en-US" smtClean="0"/>
              <a:t>4/29/2015</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3B19CD45-F0E5-49FD-8B99-734DE8C86A43}" type="slidenum">
              <a:rPr lang="en-US" smtClean="0"/>
              <a:t>‹#›</a:t>
            </a:fld>
            <a:endParaRPr lang="en-US"/>
          </a:p>
        </p:txBody>
      </p:sp>
    </p:spTree>
    <p:extLst>
      <p:ext uri="{BB962C8B-B14F-4D97-AF65-F5344CB8AC3E}">
        <p14:creationId xmlns:p14="http://schemas.microsoft.com/office/powerpoint/2010/main" val="6135586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51D16199-17A5-4CD8-9948-EFFA80E61576}" type="datetime1">
              <a:rPr lang="en-US" smtClean="0"/>
              <a:t>4/29/2015</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B19CD45-F0E5-49FD-8B99-734DE8C86A43}" type="slidenum">
              <a:rPr lang="en-US" smtClean="0"/>
              <a:t>‹#›</a:t>
            </a:fld>
            <a:endParaRPr lang="en-US"/>
          </a:p>
        </p:txBody>
      </p:sp>
    </p:spTree>
    <p:extLst>
      <p:ext uri="{BB962C8B-B14F-4D97-AF65-F5344CB8AC3E}">
        <p14:creationId xmlns:p14="http://schemas.microsoft.com/office/powerpoint/2010/main" val="775401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478B1C-8459-4E24-8A99-F079C415AA76}" type="datetime1">
              <a:rPr lang="en-US" smtClean="0"/>
              <a:t>4/29/2015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19CD45-F0E5-49FD-8B99-734DE8C86A43}" type="slidenum">
              <a:rPr lang="en-US" smtClean="0"/>
              <a:t>‹#›</a:t>
            </a:fld>
            <a:endParaRPr lang="en-US"/>
          </a:p>
        </p:txBody>
      </p:sp>
    </p:spTree>
    <p:extLst>
      <p:ext uri="{BB962C8B-B14F-4D97-AF65-F5344CB8AC3E}">
        <p14:creationId xmlns:p14="http://schemas.microsoft.com/office/powerpoint/2010/main" val="604611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ACD9CC33-0660-4A7E-95CD-C1D0F8331F95}" type="datetime1">
              <a:rPr lang="en-US" smtClean="0"/>
              <a:t>4/29/2015</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3B19CD45-F0E5-49FD-8B99-734DE8C86A43}" type="slidenum">
              <a:rPr lang="en-US" smtClean="0"/>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454212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mailto:erin.Leveton@dc.gov" TargetMode="External"/><Relationship Id="rId2" Type="http://schemas.openxmlformats.org/officeDocument/2006/relationships/hyperlink" Target="mailto:dds.publiccomments@dc.gov"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hcbsadvocacy.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200" dirty="0" smtClean="0"/>
              <a:t>Home and Community Based Services (HCBS) Settings Rule  D.C.’s Transition Plan</a:t>
            </a:r>
            <a:endParaRPr lang="en-US" dirty="0"/>
          </a:p>
        </p:txBody>
      </p:sp>
      <p:sp>
        <p:nvSpPr>
          <p:cNvPr id="3" name="Subtitle 2"/>
          <p:cNvSpPr>
            <a:spLocks noGrp="1"/>
          </p:cNvSpPr>
          <p:nvPr>
            <p:ph type="subTitle" idx="1"/>
          </p:nvPr>
        </p:nvSpPr>
        <p:spPr/>
        <p:txBody>
          <a:bodyPr>
            <a:normAutofit/>
          </a:bodyPr>
          <a:lstStyle/>
          <a:p>
            <a:r>
              <a:rPr lang="en-US" dirty="0" smtClean="0"/>
              <a:t>Department on Disability services</a:t>
            </a:r>
          </a:p>
          <a:p>
            <a:r>
              <a:rPr lang="en-US" dirty="0" smtClean="0"/>
              <a:t>Community forum 12/1/2014</a:t>
            </a:r>
          </a:p>
          <a:p>
            <a:endParaRPr lang="en-US" dirty="0"/>
          </a:p>
        </p:txBody>
      </p:sp>
    </p:spTree>
    <p:extLst>
      <p:ext uri="{BB962C8B-B14F-4D97-AF65-F5344CB8AC3E}">
        <p14:creationId xmlns:p14="http://schemas.microsoft.com/office/powerpoint/2010/main" val="788349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Standards for all HCBS Settings</a:t>
            </a:r>
            <a:endParaRPr lang="en-US" dirty="0"/>
          </a:p>
        </p:txBody>
      </p:sp>
      <p:sp>
        <p:nvSpPr>
          <p:cNvPr id="3" name="Content Placeholder 2"/>
          <p:cNvSpPr>
            <a:spLocks noGrp="1"/>
          </p:cNvSpPr>
          <p:nvPr>
            <p:ph idx="1"/>
          </p:nvPr>
        </p:nvSpPr>
        <p:spPr/>
        <p:txBody>
          <a:bodyPr>
            <a:normAutofit/>
          </a:bodyPr>
          <a:lstStyle/>
          <a:p>
            <a:r>
              <a:rPr lang="en-US" sz="2800" b="1" dirty="0" smtClean="0"/>
              <a:t>Choice</a:t>
            </a:r>
            <a:r>
              <a:rPr lang="en-US" sz="2800" dirty="0" smtClean="0"/>
              <a:t>  </a:t>
            </a:r>
            <a:endParaRPr lang="en-US" sz="2800" dirty="0"/>
          </a:p>
          <a:p>
            <a:r>
              <a:rPr lang="en-US" sz="2800" dirty="0" smtClean="0"/>
              <a:t>People must have a choice among setting options, including settings that are not disability-specific.</a:t>
            </a:r>
          </a:p>
          <a:p>
            <a:pPr marL="0" indent="0">
              <a:buNone/>
            </a:pPr>
            <a:endParaRPr lang="en-US" sz="2800" b="1" dirty="0"/>
          </a:p>
          <a:p>
            <a:r>
              <a:rPr lang="en-US" sz="2800" b="1" dirty="0" smtClean="0"/>
              <a:t>CMS Exploratory Question</a:t>
            </a:r>
          </a:p>
          <a:p>
            <a:r>
              <a:rPr lang="en-US" sz="2800" dirty="0" smtClean="0"/>
              <a:t>Can the person identify other providers who render the services he or she receives?</a:t>
            </a:r>
          </a:p>
        </p:txBody>
      </p:sp>
      <p:sp>
        <p:nvSpPr>
          <p:cNvPr id="4" name="Slide Number Placeholder 3"/>
          <p:cNvSpPr>
            <a:spLocks noGrp="1"/>
          </p:cNvSpPr>
          <p:nvPr>
            <p:ph type="sldNum" sz="quarter" idx="12"/>
          </p:nvPr>
        </p:nvSpPr>
        <p:spPr/>
        <p:txBody>
          <a:bodyPr/>
          <a:lstStyle/>
          <a:p>
            <a:fld id="{3B19CD45-F0E5-49FD-8B99-734DE8C86A43}" type="slidenum">
              <a:rPr lang="en-US" smtClean="0"/>
              <a:t>10</a:t>
            </a:fld>
            <a:endParaRPr lang="en-US"/>
          </a:p>
        </p:txBody>
      </p:sp>
    </p:spTree>
    <p:extLst>
      <p:ext uri="{BB962C8B-B14F-4D97-AF65-F5344CB8AC3E}">
        <p14:creationId xmlns:p14="http://schemas.microsoft.com/office/powerpoint/2010/main" val="855444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Standards for all HCBS Settings</a:t>
            </a:r>
            <a:endParaRPr lang="en-US" dirty="0"/>
          </a:p>
        </p:txBody>
      </p:sp>
      <p:sp>
        <p:nvSpPr>
          <p:cNvPr id="3" name="Content Placeholder 2"/>
          <p:cNvSpPr>
            <a:spLocks noGrp="1"/>
          </p:cNvSpPr>
          <p:nvPr>
            <p:ph idx="1"/>
          </p:nvPr>
        </p:nvSpPr>
        <p:spPr/>
        <p:txBody>
          <a:bodyPr>
            <a:normAutofit/>
          </a:bodyPr>
          <a:lstStyle/>
          <a:p>
            <a:endParaRPr lang="en-US" sz="2800" b="1" dirty="0" smtClean="0"/>
          </a:p>
          <a:p>
            <a:r>
              <a:rPr lang="en-US" sz="2800" b="1" dirty="0" smtClean="0"/>
              <a:t>Rights</a:t>
            </a:r>
          </a:p>
          <a:p>
            <a:r>
              <a:rPr lang="en-US" sz="2800" dirty="0" smtClean="0"/>
              <a:t>The setting must ensure people’s rights to privacy, dignity and respect, and freedom from coercion and restraint.</a:t>
            </a:r>
          </a:p>
          <a:p>
            <a:endParaRPr lang="en-US" sz="2800" dirty="0" smtClean="0"/>
          </a:p>
        </p:txBody>
      </p:sp>
      <p:sp>
        <p:nvSpPr>
          <p:cNvPr id="4" name="Slide Number Placeholder 3"/>
          <p:cNvSpPr>
            <a:spLocks noGrp="1"/>
          </p:cNvSpPr>
          <p:nvPr>
            <p:ph type="sldNum" sz="quarter" idx="12"/>
          </p:nvPr>
        </p:nvSpPr>
        <p:spPr/>
        <p:txBody>
          <a:bodyPr/>
          <a:lstStyle/>
          <a:p>
            <a:fld id="{3B19CD45-F0E5-49FD-8B99-734DE8C86A43}" type="slidenum">
              <a:rPr lang="en-US" smtClean="0"/>
              <a:t>11</a:t>
            </a:fld>
            <a:endParaRPr lang="en-US"/>
          </a:p>
        </p:txBody>
      </p:sp>
    </p:spTree>
    <p:extLst>
      <p:ext uri="{BB962C8B-B14F-4D97-AF65-F5344CB8AC3E}">
        <p14:creationId xmlns:p14="http://schemas.microsoft.com/office/powerpoint/2010/main" val="34875179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CMS Exploratory Questions: Rights</a:t>
            </a:r>
            <a:endParaRPr lang="en-US" sz="4000" dirty="0"/>
          </a:p>
        </p:txBody>
      </p:sp>
      <p:sp>
        <p:nvSpPr>
          <p:cNvPr id="3" name="Content Placeholder 2"/>
          <p:cNvSpPr>
            <a:spLocks noGrp="1"/>
          </p:cNvSpPr>
          <p:nvPr>
            <p:ph idx="1"/>
          </p:nvPr>
        </p:nvSpPr>
        <p:spPr/>
        <p:txBody>
          <a:bodyPr>
            <a:normAutofit fontScale="77500" lnSpcReduction="20000"/>
          </a:bodyPr>
          <a:lstStyle/>
          <a:p>
            <a:pPr>
              <a:buFont typeface="Wingdings" panose="05000000000000000000" pitchFamily="2" charset="2"/>
              <a:buChar char="Ø"/>
            </a:pPr>
            <a:r>
              <a:rPr lang="en-US" sz="2800" dirty="0" smtClean="0"/>
              <a:t>Does staff talk to other staff about the person as if the person was not present or within earshot of other people living in the setting?</a:t>
            </a:r>
          </a:p>
          <a:p>
            <a:pPr>
              <a:buFont typeface="Wingdings" panose="05000000000000000000" pitchFamily="2" charset="2"/>
              <a:buChar char="Ø"/>
            </a:pPr>
            <a:r>
              <a:rPr lang="en-US" sz="2800" dirty="0" smtClean="0"/>
              <a:t>Does staff address people in the manner in which the person would like to be addressed as opposed to routinely addressing people as “</a:t>
            </a:r>
            <a:r>
              <a:rPr lang="en-US" sz="2800" dirty="0" err="1" smtClean="0"/>
              <a:t>hon</a:t>
            </a:r>
            <a:r>
              <a:rPr lang="en-US" sz="2800" dirty="0" smtClean="0"/>
              <a:t>” or “sweetie”?</a:t>
            </a:r>
          </a:p>
          <a:p>
            <a:pPr>
              <a:buFont typeface="Wingdings" panose="05000000000000000000" pitchFamily="2" charset="2"/>
              <a:buChar char="Ø"/>
            </a:pPr>
            <a:r>
              <a:rPr lang="en-US" sz="2800" dirty="0" smtClean="0"/>
              <a:t>Do people in the setting have different haircuts/ styles and color?</a:t>
            </a:r>
          </a:p>
          <a:p>
            <a:pPr>
              <a:buFont typeface="Wingdings" panose="05000000000000000000" pitchFamily="2" charset="2"/>
              <a:buChar char="Ø"/>
            </a:pPr>
            <a:r>
              <a:rPr lang="en-US" sz="2800" dirty="0" smtClean="0"/>
              <a:t>Are people prohibited from engaging in legal activities?</a:t>
            </a:r>
          </a:p>
          <a:p>
            <a:pPr>
              <a:buFont typeface="Wingdings" panose="05000000000000000000" pitchFamily="2" charset="2"/>
              <a:buChar char="Ø"/>
            </a:pPr>
            <a:r>
              <a:rPr lang="en-US" sz="2800" dirty="0" smtClean="0"/>
              <a:t>Is health information about people kept private?</a:t>
            </a:r>
          </a:p>
          <a:p>
            <a:pPr>
              <a:buFont typeface="Wingdings" panose="05000000000000000000" pitchFamily="2" charset="2"/>
              <a:buChar char="Ø"/>
            </a:pPr>
            <a:r>
              <a:rPr lang="en-US" sz="2800" dirty="0" smtClean="0"/>
              <a:t>Are people’s schedules for PT, OT, medications, diet, etc. posted in a general area for all to view?</a:t>
            </a:r>
          </a:p>
          <a:p>
            <a:endParaRPr lang="en-US" sz="2800" dirty="0" smtClean="0"/>
          </a:p>
        </p:txBody>
      </p:sp>
      <p:sp>
        <p:nvSpPr>
          <p:cNvPr id="4" name="Slide Number Placeholder 3"/>
          <p:cNvSpPr>
            <a:spLocks noGrp="1"/>
          </p:cNvSpPr>
          <p:nvPr>
            <p:ph type="sldNum" sz="quarter" idx="12"/>
          </p:nvPr>
        </p:nvSpPr>
        <p:spPr/>
        <p:txBody>
          <a:bodyPr/>
          <a:lstStyle/>
          <a:p>
            <a:fld id="{3B19CD45-F0E5-49FD-8B99-734DE8C86A43}" type="slidenum">
              <a:rPr lang="en-US" smtClean="0"/>
              <a:t>12</a:t>
            </a:fld>
            <a:endParaRPr lang="en-US"/>
          </a:p>
        </p:txBody>
      </p:sp>
    </p:spTree>
    <p:extLst>
      <p:ext uri="{BB962C8B-B14F-4D97-AF65-F5344CB8AC3E}">
        <p14:creationId xmlns:p14="http://schemas.microsoft.com/office/powerpoint/2010/main" val="10076729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Standards for all HCBS Settings</a:t>
            </a:r>
            <a:endParaRPr lang="en-US" dirty="0"/>
          </a:p>
        </p:txBody>
      </p:sp>
      <p:sp>
        <p:nvSpPr>
          <p:cNvPr id="3" name="Content Placeholder 2"/>
          <p:cNvSpPr>
            <a:spLocks noGrp="1"/>
          </p:cNvSpPr>
          <p:nvPr>
            <p:ph idx="1"/>
          </p:nvPr>
        </p:nvSpPr>
        <p:spPr/>
        <p:txBody>
          <a:bodyPr>
            <a:normAutofit/>
          </a:bodyPr>
          <a:lstStyle/>
          <a:p>
            <a:r>
              <a:rPr lang="en-US" sz="2800" b="1" dirty="0" smtClean="0"/>
              <a:t>Independence</a:t>
            </a:r>
          </a:p>
          <a:p>
            <a:r>
              <a:rPr lang="en-US" sz="2800" dirty="0" smtClean="0"/>
              <a:t>The setting must optimize a person’s ability to make life choices, including choices related to daily activities, the physical environment, and with whom to interact.  </a:t>
            </a:r>
          </a:p>
          <a:p>
            <a:r>
              <a:rPr lang="en-US" sz="2800" dirty="0" smtClean="0"/>
              <a:t>Similarly, the setting must facilitate choice regarding services and supports and who provides them.  </a:t>
            </a:r>
            <a:endParaRPr lang="en-US" sz="2800" dirty="0"/>
          </a:p>
        </p:txBody>
      </p:sp>
      <p:sp>
        <p:nvSpPr>
          <p:cNvPr id="4" name="Slide Number Placeholder 3"/>
          <p:cNvSpPr>
            <a:spLocks noGrp="1"/>
          </p:cNvSpPr>
          <p:nvPr>
            <p:ph type="sldNum" sz="quarter" idx="12"/>
          </p:nvPr>
        </p:nvSpPr>
        <p:spPr/>
        <p:txBody>
          <a:bodyPr/>
          <a:lstStyle/>
          <a:p>
            <a:fld id="{3B19CD45-F0E5-49FD-8B99-734DE8C86A43}" type="slidenum">
              <a:rPr lang="en-US" smtClean="0"/>
              <a:t>13</a:t>
            </a:fld>
            <a:endParaRPr lang="en-US"/>
          </a:p>
        </p:txBody>
      </p:sp>
    </p:spTree>
    <p:extLst>
      <p:ext uri="{BB962C8B-B14F-4D97-AF65-F5344CB8AC3E}">
        <p14:creationId xmlns:p14="http://schemas.microsoft.com/office/powerpoint/2010/main" val="23993339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CMS Exploratory Questions: Independence</a:t>
            </a:r>
            <a:endParaRPr lang="en-US" sz="3200" dirty="0"/>
          </a:p>
        </p:txBody>
      </p:sp>
      <p:sp>
        <p:nvSpPr>
          <p:cNvPr id="3" name="Content Placeholder 2"/>
          <p:cNvSpPr>
            <a:spLocks noGrp="1"/>
          </p:cNvSpPr>
          <p:nvPr>
            <p:ph idx="1"/>
          </p:nvPr>
        </p:nvSpPr>
        <p:spPr/>
        <p:txBody>
          <a:bodyPr/>
          <a:lstStyle/>
          <a:p>
            <a:pPr marL="0" indent="0">
              <a:buNone/>
            </a:pPr>
            <a:endParaRPr lang="en-US" dirty="0" smtClean="0"/>
          </a:p>
          <a:p>
            <a:pPr>
              <a:buFont typeface="Wingdings" panose="05000000000000000000" pitchFamily="2" charset="2"/>
              <a:buChar char="Ø"/>
            </a:pPr>
            <a:r>
              <a:rPr lang="en-US" dirty="0" smtClean="0"/>
              <a:t>Does the person’s schedule vary from other people’s in the same setting?</a:t>
            </a:r>
          </a:p>
          <a:p>
            <a:pPr>
              <a:buFont typeface="Wingdings" panose="05000000000000000000" pitchFamily="2" charset="2"/>
              <a:buChar char="Ø"/>
            </a:pPr>
            <a:r>
              <a:rPr lang="en-US" dirty="0" smtClean="0"/>
              <a:t>Does the person work in an integrated community setting?</a:t>
            </a:r>
          </a:p>
          <a:p>
            <a:pPr>
              <a:buFont typeface="Wingdings" panose="05000000000000000000" pitchFamily="2" charset="2"/>
              <a:buChar char="Ø"/>
            </a:pPr>
            <a:r>
              <a:rPr lang="en-US" dirty="0" smtClean="0"/>
              <a:t>Does the person regularly participate in meaningful non-work activities in the community for the period of time the person desires.  </a:t>
            </a:r>
          </a:p>
          <a:p>
            <a:pPr>
              <a:buFont typeface="Wingdings" panose="05000000000000000000" pitchFamily="2" charset="2"/>
              <a:buChar char="Ø"/>
            </a:pPr>
            <a:r>
              <a:rPr lang="en-US" dirty="0" smtClean="0"/>
              <a:t>Is individual choice facilitated in a manner that leaves the person feeling empowered to make decisions?</a:t>
            </a:r>
            <a:endParaRPr lang="en-US" dirty="0"/>
          </a:p>
        </p:txBody>
      </p:sp>
      <p:sp>
        <p:nvSpPr>
          <p:cNvPr id="4" name="Slide Number Placeholder 3"/>
          <p:cNvSpPr>
            <a:spLocks noGrp="1"/>
          </p:cNvSpPr>
          <p:nvPr>
            <p:ph type="sldNum" sz="quarter" idx="12"/>
          </p:nvPr>
        </p:nvSpPr>
        <p:spPr/>
        <p:txBody>
          <a:bodyPr/>
          <a:lstStyle/>
          <a:p>
            <a:fld id="{3B19CD45-F0E5-49FD-8B99-734DE8C86A43}" type="slidenum">
              <a:rPr lang="en-US" smtClean="0"/>
              <a:t>14</a:t>
            </a:fld>
            <a:endParaRPr lang="en-US"/>
          </a:p>
        </p:txBody>
      </p:sp>
    </p:spTree>
    <p:extLst>
      <p:ext uri="{BB962C8B-B14F-4D97-AF65-F5344CB8AC3E}">
        <p14:creationId xmlns:p14="http://schemas.microsoft.com/office/powerpoint/2010/main" val="5664281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Standards for Residential HCBS Settings</a:t>
            </a:r>
            <a:endParaRPr lang="en-US" sz="3600" dirty="0"/>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Ø"/>
            </a:pPr>
            <a:r>
              <a:rPr lang="en-US" sz="2400" dirty="0" smtClean="0"/>
              <a:t>People must have:</a:t>
            </a:r>
          </a:p>
          <a:p>
            <a:pPr lvl="1">
              <a:buFont typeface="Wingdings" panose="05000000000000000000" pitchFamily="2" charset="2"/>
              <a:buChar char="Ø"/>
            </a:pPr>
            <a:r>
              <a:rPr lang="en-US" sz="2000" dirty="0" smtClean="0"/>
              <a:t>Landlord-tenant protections.</a:t>
            </a:r>
          </a:p>
          <a:p>
            <a:pPr lvl="1">
              <a:buFont typeface="Wingdings" panose="05000000000000000000" pitchFamily="2" charset="2"/>
              <a:buChar char="Ø"/>
            </a:pPr>
            <a:r>
              <a:rPr lang="en-US" sz="2000" dirty="0" smtClean="0"/>
              <a:t>Lockable doors.</a:t>
            </a:r>
          </a:p>
          <a:p>
            <a:pPr lvl="1">
              <a:buFont typeface="Wingdings" panose="05000000000000000000" pitchFamily="2" charset="2"/>
              <a:buChar char="Ø"/>
            </a:pPr>
            <a:r>
              <a:rPr lang="en-US" sz="2000" dirty="0" smtClean="0"/>
              <a:t>Choice of roommates.</a:t>
            </a:r>
          </a:p>
          <a:p>
            <a:pPr lvl="1">
              <a:buFont typeface="Wingdings" panose="05000000000000000000" pitchFamily="2" charset="2"/>
              <a:buChar char="Ø"/>
            </a:pPr>
            <a:r>
              <a:rPr lang="en-US" sz="2000" dirty="0" smtClean="0"/>
              <a:t>Freedom to furnish and decorate their unit.</a:t>
            </a:r>
          </a:p>
          <a:p>
            <a:pPr lvl="1">
              <a:buFont typeface="Wingdings" panose="05000000000000000000" pitchFamily="2" charset="2"/>
              <a:buChar char="Ø"/>
            </a:pPr>
            <a:r>
              <a:rPr lang="en-US" sz="2000" dirty="0" smtClean="0"/>
              <a:t>Control of their own schedule.</a:t>
            </a:r>
          </a:p>
          <a:p>
            <a:pPr lvl="1">
              <a:buFont typeface="Wingdings" panose="05000000000000000000" pitchFamily="2" charset="2"/>
              <a:buChar char="Ø"/>
            </a:pPr>
            <a:r>
              <a:rPr lang="en-US" sz="2000" dirty="0" smtClean="0"/>
              <a:t>Access to food anytime.</a:t>
            </a:r>
          </a:p>
          <a:p>
            <a:pPr lvl="1">
              <a:buFont typeface="Wingdings" panose="05000000000000000000" pitchFamily="2" charset="2"/>
              <a:buChar char="Ø"/>
            </a:pPr>
            <a:r>
              <a:rPr lang="en-US" sz="2000" dirty="0" smtClean="0"/>
              <a:t>Visitors anytime.</a:t>
            </a:r>
          </a:p>
          <a:p>
            <a:pPr lvl="1">
              <a:buFont typeface="Wingdings" panose="05000000000000000000" pitchFamily="2" charset="2"/>
              <a:buChar char="Ø"/>
            </a:pPr>
            <a:r>
              <a:rPr lang="en-US" sz="2000" dirty="0" smtClean="0"/>
              <a:t>Physical accessibility.</a:t>
            </a:r>
          </a:p>
          <a:p>
            <a:pPr>
              <a:buFont typeface="Wingdings" panose="05000000000000000000" pitchFamily="2" charset="2"/>
              <a:buChar char="Ø"/>
            </a:pPr>
            <a:r>
              <a:rPr lang="en-US" sz="2200" dirty="0" smtClean="0"/>
              <a:t>Any change to the above rules must be due to a specific need and explained in the person-centered plan.</a:t>
            </a:r>
          </a:p>
          <a:p>
            <a:endParaRPr lang="en-US" dirty="0"/>
          </a:p>
        </p:txBody>
      </p:sp>
      <p:sp>
        <p:nvSpPr>
          <p:cNvPr id="4" name="Slide Number Placeholder 3"/>
          <p:cNvSpPr>
            <a:spLocks noGrp="1"/>
          </p:cNvSpPr>
          <p:nvPr>
            <p:ph type="sldNum" sz="quarter" idx="12"/>
          </p:nvPr>
        </p:nvSpPr>
        <p:spPr/>
        <p:txBody>
          <a:bodyPr/>
          <a:lstStyle/>
          <a:p>
            <a:fld id="{3B19CD45-F0E5-49FD-8B99-734DE8C86A43}" type="slidenum">
              <a:rPr lang="en-US" smtClean="0"/>
              <a:t>15</a:t>
            </a:fld>
            <a:endParaRPr lang="en-US"/>
          </a:p>
        </p:txBody>
      </p:sp>
    </p:spTree>
    <p:extLst>
      <p:ext uri="{BB962C8B-B14F-4D97-AF65-F5344CB8AC3E}">
        <p14:creationId xmlns:p14="http://schemas.microsoft.com/office/powerpoint/2010/main" val="21459575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CMS Exploratory Questions: Residential</a:t>
            </a:r>
            <a:endParaRPr lang="en-US" sz="3600" dirty="0"/>
          </a:p>
        </p:txBody>
      </p:sp>
      <p:sp>
        <p:nvSpPr>
          <p:cNvPr id="3" name="Content Placeholder 2"/>
          <p:cNvSpPr>
            <a:spLocks noGrp="1"/>
          </p:cNvSpPr>
          <p:nvPr>
            <p:ph idx="1"/>
          </p:nvPr>
        </p:nvSpPr>
        <p:spPr/>
        <p:txBody>
          <a:bodyPr>
            <a:normAutofit fontScale="92500" lnSpcReduction="10000"/>
          </a:bodyPr>
          <a:lstStyle/>
          <a:p>
            <a:pPr>
              <a:buFont typeface="Wingdings" panose="05000000000000000000" pitchFamily="2" charset="2"/>
              <a:buChar char="Ø"/>
            </a:pPr>
            <a:r>
              <a:rPr lang="en-US" dirty="0" smtClean="0"/>
              <a:t>Can the person request an alternative meal if desired?</a:t>
            </a:r>
          </a:p>
          <a:p>
            <a:pPr>
              <a:buFont typeface="Wingdings" panose="05000000000000000000" pitchFamily="2" charset="2"/>
              <a:buChar char="Ø"/>
            </a:pPr>
            <a:r>
              <a:rPr lang="en-US" dirty="0" smtClean="0"/>
              <a:t>Is the person required to sit at an assigned seat in a dining area?</a:t>
            </a:r>
          </a:p>
          <a:p>
            <a:pPr>
              <a:buFont typeface="Wingdings" panose="05000000000000000000" pitchFamily="2" charset="2"/>
              <a:buChar char="Ø"/>
            </a:pPr>
            <a:r>
              <a:rPr lang="en-US" dirty="0" smtClean="0"/>
              <a:t>Does the person have access to such things as a </a:t>
            </a:r>
            <a:r>
              <a:rPr lang="en-US" dirty="0" err="1" smtClean="0"/>
              <a:t>tv</a:t>
            </a:r>
            <a:r>
              <a:rPr lang="en-US" dirty="0" smtClean="0"/>
              <a:t>, radio, and leisure activities that interest him or her and can he or she schedule such activities at his or her convenience?</a:t>
            </a:r>
          </a:p>
          <a:p>
            <a:pPr>
              <a:buFont typeface="Wingdings" panose="05000000000000000000" pitchFamily="2" charset="2"/>
              <a:buChar char="Ø"/>
            </a:pPr>
            <a:r>
              <a:rPr lang="en-US" dirty="0" smtClean="0"/>
              <a:t>Does the person know he or she can request a change in roommate?</a:t>
            </a:r>
          </a:p>
          <a:p>
            <a:pPr>
              <a:buFont typeface="Wingdings" panose="05000000000000000000" pitchFamily="2" charset="2"/>
              <a:buChar char="Ø"/>
            </a:pPr>
            <a:r>
              <a:rPr lang="en-US" dirty="0" smtClean="0"/>
              <a:t>Does the person have a lease or written residency agreement?</a:t>
            </a:r>
          </a:p>
          <a:p>
            <a:pPr>
              <a:buFont typeface="Wingdings" panose="05000000000000000000" pitchFamily="2" charset="2"/>
              <a:buChar char="Ø"/>
            </a:pPr>
            <a:r>
              <a:rPr lang="en-US" dirty="0" smtClean="0"/>
              <a:t>Can the person close and lock his or her bedroom door?  Bathroom door?  </a:t>
            </a:r>
          </a:p>
          <a:p>
            <a:pPr>
              <a:buFont typeface="Wingdings" panose="05000000000000000000" pitchFamily="2" charset="2"/>
              <a:buChar char="Ø"/>
            </a:pPr>
            <a:r>
              <a:rPr lang="en-US" dirty="0" smtClean="0"/>
              <a:t>Does the person have full access to typical facilities in a home such as a kitchen with cooking facilities, dining area, laundry and comfortable seating in the shared areas?</a:t>
            </a:r>
          </a:p>
          <a:p>
            <a:pPr>
              <a:buFont typeface="Wingdings" panose="05000000000000000000" pitchFamily="2" charset="2"/>
              <a:buChar char="Ø"/>
            </a:pPr>
            <a:endParaRPr lang="en-US" dirty="0" smtClean="0"/>
          </a:p>
          <a:p>
            <a:pPr>
              <a:buFont typeface="Wingdings" panose="05000000000000000000" pitchFamily="2" charset="2"/>
              <a:buChar char="Ø"/>
            </a:pPr>
            <a:endParaRPr lang="en-US" dirty="0"/>
          </a:p>
        </p:txBody>
      </p:sp>
      <p:sp>
        <p:nvSpPr>
          <p:cNvPr id="4" name="Slide Number Placeholder 3"/>
          <p:cNvSpPr>
            <a:spLocks noGrp="1"/>
          </p:cNvSpPr>
          <p:nvPr>
            <p:ph type="sldNum" sz="quarter" idx="12"/>
          </p:nvPr>
        </p:nvSpPr>
        <p:spPr/>
        <p:txBody>
          <a:bodyPr/>
          <a:lstStyle/>
          <a:p>
            <a:fld id="{3B19CD45-F0E5-49FD-8B99-734DE8C86A43}" type="slidenum">
              <a:rPr lang="en-US" smtClean="0"/>
              <a:t>16</a:t>
            </a:fld>
            <a:endParaRPr lang="en-US"/>
          </a:p>
        </p:txBody>
      </p:sp>
    </p:spTree>
    <p:extLst>
      <p:ext uri="{BB962C8B-B14F-4D97-AF65-F5344CB8AC3E}">
        <p14:creationId xmlns:p14="http://schemas.microsoft.com/office/powerpoint/2010/main" val="4161822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Settings That </a:t>
            </a:r>
            <a:r>
              <a:rPr lang="en-US" dirty="0"/>
              <a:t>A</a:t>
            </a:r>
            <a:r>
              <a:rPr lang="en-US" dirty="0" smtClean="0"/>
              <a:t>re </a:t>
            </a:r>
            <a:r>
              <a:rPr lang="en-US" dirty="0"/>
              <a:t>N</a:t>
            </a:r>
            <a:r>
              <a:rPr lang="en-US" dirty="0" smtClean="0"/>
              <a:t>ot HCBS</a:t>
            </a:r>
            <a:endParaRPr lang="en-US" dirty="0"/>
          </a:p>
        </p:txBody>
      </p:sp>
      <p:sp>
        <p:nvSpPr>
          <p:cNvPr id="3" name="Content Placeholder 2"/>
          <p:cNvSpPr>
            <a:spLocks noGrp="1"/>
          </p:cNvSpPr>
          <p:nvPr>
            <p:ph idx="1"/>
          </p:nvPr>
        </p:nvSpPr>
        <p:spPr/>
        <p:txBody>
          <a:bodyPr>
            <a:normAutofit lnSpcReduction="10000"/>
          </a:bodyPr>
          <a:lstStyle/>
          <a:p>
            <a:endParaRPr lang="en-US" dirty="0" smtClean="0"/>
          </a:p>
          <a:p>
            <a:pPr>
              <a:buFont typeface="Wingdings" panose="05000000000000000000" pitchFamily="2" charset="2"/>
              <a:buChar char="Ø"/>
            </a:pPr>
            <a:r>
              <a:rPr lang="en-US" sz="3600" dirty="0" smtClean="0"/>
              <a:t>Nursing facilities</a:t>
            </a:r>
            <a:endParaRPr lang="en-US" sz="3600" dirty="0"/>
          </a:p>
          <a:p>
            <a:pPr>
              <a:buFont typeface="Wingdings" panose="05000000000000000000" pitchFamily="2" charset="2"/>
              <a:buChar char="Ø"/>
            </a:pPr>
            <a:r>
              <a:rPr lang="en-US" sz="3600" dirty="0" smtClean="0"/>
              <a:t>Institutions </a:t>
            </a:r>
            <a:r>
              <a:rPr lang="en-US" sz="3600" dirty="0"/>
              <a:t>for mental diseases (IMD)</a:t>
            </a:r>
          </a:p>
          <a:p>
            <a:pPr>
              <a:buFont typeface="Wingdings" panose="05000000000000000000" pitchFamily="2" charset="2"/>
              <a:buChar char="Ø"/>
            </a:pPr>
            <a:r>
              <a:rPr lang="en-US" sz="3600" dirty="0" smtClean="0"/>
              <a:t>Intermediate </a:t>
            </a:r>
            <a:r>
              <a:rPr lang="en-US" sz="3600" dirty="0"/>
              <a:t>care </a:t>
            </a:r>
            <a:r>
              <a:rPr lang="en-US" sz="3600" dirty="0" smtClean="0"/>
              <a:t>facilities for individuals with </a:t>
            </a:r>
            <a:r>
              <a:rPr lang="en-US" sz="3600" dirty="0"/>
              <a:t>intellectual disabilities (</a:t>
            </a:r>
            <a:r>
              <a:rPr lang="en-US" sz="3600" dirty="0" smtClean="0"/>
              <a:t>ICF/IID)</a:t>
            </a:r>
            <a:endParaRPr lang="en-US" sz="3600" dirty="0"/>
          </a:p>
          <a:p>
            <a:pPr>
              <a:buFont typeface="Wingdings" panose="05000000000000000000" pitchFamily="2" charset="2"/>
              <a:buChar char="Ø"/>
            </a:pPr>
            <a:r>
              <a:rPr lang="en-US" sz="3600" dirty="0" smtClean="0"/>
              <a:t>Hospitals</a:t>
            </a:r>
            <a:endParaRPr lang="en-US" sz="3600" dirty="0"/>
          </a:p>
        </p:txBody>
      </p:sp>
      <p:sp>
        <p:nvSpPr>
          <p:cNvPr id="4" name="Slide Number Placeholder 3"/>
          <p:cNvSpPr>
            <a:spLocks noGrp="1"/>
          </p:cNvSpPr>
          <p:nvPr>
            <p:ph type="sldNum" sz="quarter" idx="12"/>
          </p:nvPr>
        </p:nvSpPr>
        <p:spPr/>
        <p:txBody>
          <a:bodyPr/>
          <a:lstStyle/>
          <a:p>
            <a:fld id="{3B19CD45-F0E5-49FD-8B99-734DE8C86A43}" type="slidenum">
              <a:rPr lang="en-US" smtClean="0"/>
              <a:t>17</a:t>
            </a:fld>
            <a:endParaRPr lang="en-US"/>
          </a:p>
        </p:txBody>
      </p:sp>
    </p:spTree>
    <p:extLst>
      <p:ext uri="{BB962C8B-B14F-4D97-AF65-F5344CB8AC3E}">
        <p14:creationId xmlns:p14="http://schemas.microsoft.com/office/powerpoint/2010/main" val="1684059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Settings That Are Presumed Not HCBS</a:t>
            </a:r>
            <a:endParaRPr lang="en-US" sz="3600" dirty="0"/>
          </a:p>
        </p:txBody>
      </p:sp>
      <p:sp>
        <p:nvSpPr>
          <p:cNvPr id="3" name="Content Placeholder 2"/>
          <p:cNvSpPr>
            <a:spLocks noGrp="1"/>
          </p:cNvSpPr>
          <p:nvPr>
            <p:ph idx="1"/>
          </p:nvPr>
        </p:nvSpPr>
        <p:spPr/>
        <p:txBody>
          <a:bodyPr>
            <a:normAutofit/>
          </a:bodyPr>
          <a:lstStyle/>
          <a:p>
            <a:pPr marL="0" indent="0">
              <a:buNone/>
            </a:pPr>
            <a:endParaRPr lang="en-US" sz="2400" dirty="0" smtClean="0"/>
          </a:p>
          <a:p>
            <a:pPr>
              <a:buFont typeface="Wingdings" panose="05000000000000000000" pitchFamily="2" charset="2"/>
              <a:buChar char="Ø"/>
            </a:pPr>
            <a:r>
              <a:rPr lang="en-US" sz="2400" dirty="0" smtClean="0"/>
              <a:t>Settings </a:t>
            </a:r>
            <a:r>
              <a:rPr lang="en-US" sz="2400" dirty="0"/>
              <a:t>in a publicly or privately-owned facility providing inpatient </a:t>
            </a:r>
            <a:r>
              <a:rPr lang="en-US" sz="2400" dirty="0" smtClean="0"/>
              <a:t>treatment.</a:t>
            </a:r>
            <a:endParaRPr lang="en-US" sz="2400" dirty="0"/>
          </a:p>
          <a:p>
            <a:pPr>
              <a:buFont typeface="Wingdings" panose="05000000000000000000" pitchFamily="2" charset="2"/>
              <a:buChar char="Ø"/>
            </a:pPr>
            <a:r>
              <a:rPr lang="en-US" sz="2400" dirty="0" smtClean="0"/>
              <a:t>Settings </a:t>
            </a:r>
            <a:r>
              <a:rPr lang="en-US" sz="2400" dirty="0"/>
              <a:t>on grounds of, or adjacent to, a public </a:t>
            </a:r>
            <a:r>
              <a:rPr lang="en-US" sz="2400" dirty="0" smtClean="0"/>
              <a:t>institution.</a:t>
            </a:r>
            <a:endParaRPr lang="en-US" sz="2400" dirty="0"/>
          </a:p>
          <a:p>
            <a:pPr>
              <a:buFont typeface="Wingdings" panose="05000000000000000000" pitchFamily="2" charset="2"/>
              <a:buChar char="Ø"/>
            </a:pPr>
            <a:r>
              <a:rPr lang="en-US" sz="2400" dirty="0" smtClean="0"/>
              <a:t>Settings </a:t>
            </a:r>
            <a:r>
              <a:rPr lang="en-US" sz="2400" dirty="0"/>
              <a:t>with the effect of isolating individuals from the broader community of individuals not receiving Medicaid </a:t>
            </a:r>
            <a:r>
              <a:rPr lang="en-US" sz="2400" dirty="0" smtClean="0"/>
              <a:t>HCBS.</a:t>
            </a:r>
          </a:p>
          <a:p>
            <a:pPr marL="0" indent="0">
              <a:buNone/>
            </a:pPr>
            <a:r>
              <a:rPr lang="en-US" dirty="0"/>
              <a:t>	</a:t>
            </a:r>
          </a:p>
        </p:txBody>
      </p:sp>
      <p:sp>
        <p:nvSpPr>
          <p:cNvPr id="4" name="Slide Number Placeholder 3"/>
          <p:cNvSpPr>
            <a:spLocks noGrp="1"/>
          </p:cNvSpPr>
          <p:nvPr>
            <p:ph type="sldNum" sz="quarter" idx="12"/>
          </p:nvPr>
        </p:nvSpPr>
        <p:spPr/>
        <p:txBody>
          <a:bodyPr/>
          <a:lstStyle/>
          <a:p>
            <a:fld id="{3B19CD45-F0E5-49FD-8B99-734DE8C86A43}" type="slidenum">
              <a:rPr lang="en-US" smtClean="0"/>
              <a:t>18</a:t>
            </a:fld>
            <a:endParaRPr lang="en-US"/>
          </a:p>
        </p:txBody>
      </p:sp>
    </p:spTree>
    <p:extLst>
      <p:ext uri="{BB962C8B-B14F-4D97-AF65-F5344CB8AC3E}">
        <p14:creationId xmlns:p14="http://schemas.microsoft.com/office/powerpoint/2010/main" val="41551508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28600"/>
            <a:ext cx="7543800" cy="1450757"/>
          </a:xfrm>
        </p:spPr>
        <p:txBody>
          <a:bodyPr>
            <a:normAutofit/>
          </a:bodyPr>
          <a:lstStyle/>
          <a:p>
            <a:r>
              <a:rPr lang="en-US" sz="3600" dirty="0"/>
              <a:t>Settings That Are Presumed Not </a:t>
            </a:r>
            <a:r>
              <a:rPr lang="en-US" sz="3600" dirty="0" smtClean="0"/>
              <a:t>HCBS</a:t>
            </a:r>
            <a:endParaRPr lang="en-US" sz="3600" dirty="0"/>
          </a:p>
        </p:txBody>
      </p:sp>
      <p:sp>
        <p:nvSpPr>
          <p:cNvPr id="3" name="Content Placeholder 2"/>
          <p:cNvSpPr>
            <a:spLocks noGrp="1"/>
          </p:cNvSpPr>
          <p:nvPr>
            <p:ph idx="1"/>
          </p:nvPr>
        </p:nvSpPr>
        <p:spPr/>
        <p:txBody>
          <a:bodyPr>
            <a:normAutofit/>
          </a:bodyPr>
          <a:lstStyle/>
          <a:p>
            <a:pPr marL="0" indent="0">
              <a:buNone/>
            </a:pPr>
            <a:r>
              <a:rPr lang="en-US" sz="2400" dirty="0" smtClean="0"/>
              <a:t>For example:</a:t>
            </a:r>
          </a:p>
          <a:p>
            <a:pPr marL="0" indent="0">
              <a:buNone/>
            </a:pPr>
            <a:r>
              <a:rPr lang="en-US" sz="2400" dirty="0"/>
              <a:t>I</a:t>
            </a:r>
            <a:r>
              <a:rPr lang="en-US" sz="2400" dirty="0" smtClean="0"/>
              <a:t>ndependent </a:t>
            </a:r>
            <a:r>
              <a:rPr lang="en-US" sz="2400" dirty="0"/>
              <a:t>living units and assisted living units would be presumed institutional if they are:</a:t>
            </a:r>
          </a:p>
          <a:p>
            <a:pPr>
              <a:buFont typeface="Wingdings" panose="05000000000000000000" pitchFamily="2" charset="2"/>
              <a:buChar char="Ø"/>
            </a:pPr>
            <a:r>
              <a:rPr lang="en-US" sz="2400" dirty="0"/>
              <a:t>Located in the same building as a nursing home or other facility providing inpatient treatment; or</a:t>
            </a:r>
          </a:p>
          <a:p>
            <a:pPr>
              <a:buFont typeface="Wingdings" panose="05000000000000000000" pitchFamily="2" charset="2"/>
              <a:buChar char="Ø"/>
            </a:pPr>
            <a:r>
              <a:rPr lang="en-US" sz="2400" dirty="0"/>
              <a:t>Located on the grounds of, or immediately adjacent to, a public institution</a:t>
            </a:r>
            <a:r>
              <a:rPr lang="en-US" sz="2400" dirty="0" smtClean="0"/>
              <a:t>.</a:t>
            </a:r>
          </a:p>
          <a:p>
            <a:r>
              <a:rPr lang="en-US" sz="2400" dirty="0"/>
              <a:t>States that use these settings will be subject to an in-depth review process.  </a:t>
            </a:r>
          </a:p>
          <a:p>
            <a:endParaRPr lang="en-US" sz="2400" dirty="0"/>
          </a:p>
        </p:txBody>
      </p:sp>
      <p:sp>
        <p:nvSpPr>
          <p:cNvPr id="4" name="Slide Number Placeholder 3"/>
          <p:cNvSpPr>
            <a:spLocks noGrp="1"/>
          </p:cNvSpPr>
          <p:nvPr>
            <p:ph type="sldNum" sz="quarter" idx="12"/>
          </p:nvPr>
        </p:nvSpPr>
        <p:spPr/>
        <p:txBody>
          <a:bodyPr/>
          <a:lstStyle/>
          <a:p>
            <a:fld id="{3B19CD45-F0E5-49FD-8B99-734DE8C86A43}" type="slidenum">
              <a:rPr lang="en-US" smtClean="0"/>
              <a:t>19</a:t>
            </a:fld>
            <a:endParaRPr lang="en-US"/>
          </a:p>
        </p:txBody>
      </p:sp>
    </p:spTree>
    <p:extLst>
      <p:ext uri="{BB962C8B-B14F-4D97-AF65-F5344CB8AC3E}">
        <p14:creationId xmlns:p14="http://schemas.microsoft.com/office/powerpoint/2010/main" val="4021876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for Today</a:t>
            </a:r>
            <a:endParaRPr lang="en-US" dirty="0"/>
          </a:p>
        </p:txBody>
      </p:sp>
      <p:sp>
        <p:nvSpPr>
          <p:cNvPr id="3" name="Content Placeholder 2"/>
          <p:cNvSpPr>
            <a:spLocks noGrp="1"/>
          </p:cNvSpPr>
          <p:nvPr>
            <p:ph idx="1"/>
          </p:nvPr>
        </p:nvSpPr>
        <p:spPr>
          <a:xfrm>
            <a:off x="822959" y="1752600"/>
            <a:ext cx="7543801" cy="4023360"/>
          </a:xfrm>
        </p:spPr>
        <p:txBody>
          <a:bodyPr>
            <a:noAutofit/>
          </a:bodyPr>
          <a:lstStyle/>
          <a:p>
            <a:pPr>
              <a:buFont typeface="Wingdings" panose="05000000000000000000" pitchFamily="2" charset="2"/>
              <a:buChar char="Ø"/>
            </a:pPr>
            <a:endParaRPr lang="en-US" dirty="0" smtClean="0"/>
          </a:p>
          <a:p>
            <a:pPr>
              <a:buFont typeface="Wingdings" panose="05000000000000000000" pitchFamily="2" charset="2"/>
              <a:buChar char="Ø"/>
            </a:pPr>
            <a:r>
              <a:rPr lang="en-US" sz="2400" dirty="0" smtClean="0"/>
              <a:t>Discuss the CMS Home and Community Based Settings Rule (HCBS), with a focus on changes in the rules related to HCBS settings.</a:t>
            </a:r>
          </a:p>
          <a:p>
            <a:pPr>
              <a:buFont typeface="Wingdings" panose="05000000000000000000" pitchFamily="2" charset="2"/>
              <a:buChar char="Ø"/>
            </a:pPr>
            <a:r>
              <a:rPr lang="en-US" sz="2400" dirty="0" smtClean="0"/>
              <a:t>Discuss DC’s approach to adopting these changes to our system – our Transition Plan (work plan).</a:t>
            </a:r>
          </a:p>
          <a:p>
            <a:pPr>
              <a:buFont typeface="Wingdings" panose="05000000000000000000" pitchFamily="2" charset="2"/>
              <a:buChar char="Ø"/>
            </a:pPr>
            <a:r>
              <a:rPr lang="en-US" sz="2400" dirty="0" smtClean="0"/>
              <a:t>Get your feedback on and ideas about our Transition Plan.</a:t>
            </a:r>
          </a:p>
          <a:p>
            <a:pPr>
              <a:buFont typeface="Wingdings" panose="05000000000000000000" pitchFamily="2" charset="2"/>
              <a:buChar char="Ø"/>
            </a:pPr>
            <a:r>
              <a:rPr lang="en-US" sz="2400" dirty="0" smtClean="0"/>
              <a:t>Share information about how you can continue to provide us your ideas and comments.  </a:t>
            </a:r>
            <a:endParaRPr lang="en-US" sz="2400" dirty="0"/>
          </a:p>
        </p:txBody>
      </p:sp>
      <p:sp>
        <p:nvSpPr>
          <p:cNvPr id="4" name="Slide Number Placeholder 3"/>
          <p:cNvSpPr>
            <a:spLocks noGrp="1"/>
          </p:cNvSpPr>
          <p:nvPr>
            <p:ph type="sldNum" sz="quarter" idx="12"/>
          </p:nvPr>
        </p:nvSpPr>
        <p:spPr/>
        <p:txBody>
          <a:bodyPr/>
          <a:lstStyle/>
          <a:p>
            <a:fld id="{3B19CD45-F0E5-49FD-8B99-734DE8C86A43}" type="slidenum">
              <a:rPr lang="en-US" smtClean="0"/>
              <a:t>2</a:t>
            </a:fld>
            <a:endParaRPr lang="en-US"/>
          </a:p>
        </p:txBody>
      </p:sp>
    </p:spTree>
    <p:extLst>
      <p:ext uri="{BB962C8B-B14F-4D97-AF65-F5344CB8AC3E}">
        <p14:creationId xmlns:p14="http://schemas.microsoft.com/office/powerpoint/2010/main" val="5071848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Transition Plans Required</a:t>
            </a:r>
            <a:endParaRPr lang="en-US" dirty="0"/>
          </a:p>
        </p:txBody>
      </p:sp>
      <p:sp>
        <p:nvSpPr>
          <p:cNvPr id="3" name="Content Placeholder 2"/>
          <p:cNvSpPr>
            <a:spLocks noGrp="1"/>
          </p:cNvSpPr>
          <p:nvPr>
            <p:ph idx="1"/>
          </p:nvPr>
        </p:nvSpPr>
        <p:spPr/>
        <p:txBody>
          <a:bodyPr>
            <a:normAutofit lnSpcReduction="10000"/>
          </a:bodyPr>
          <a:lstStyle/>
          <a:p>
            <a:pPr fontAlgn="base">
              <a:buFont typeface="Wingdings" panose="05000000000000000000" pitchFamily="2" charset="2"/>
              <a:buChar char="Ø"/>
            </a:pPr>
            <a:r>
              <a:rPr lang="en-US" sz="2800" dirty="0"/>
              <a:t>CMS expects all states to develop </a:t>
            </a:r>
            <a:r>
              <a:rPr lang="en-US" sz="2800" dirty="0" smtClean="0"/>
              <a:t>an </a:t>
            </a:r>
            <a:r>
              <a:rPr lang="en-US" sz="2800" dirty="0"/>
              <a:t>HCBS transition plan that provides a comprehensive assessment of potential gaps in compliance with the new regulation, as well as strategies, timelines, and milestones for becoming compliant with the rule’s </a:t>
            </a:r>
            <a:r>
              <a:rPr lang="en-US" sz="2800" dirty="0" smtClean="0"/>
              <a:t>requirements in no more than 5 years from the effective date of the rule (March 17, 2019). </a:t>
            </a:r>
          </a:p>
          <a:p>
            <a:pPr fontAlgn="base">
              <a:buFont typeface="Wingdings" panose="05000000000000000000" pitchFamily="2" charset="2"/>
              <a:buChar char="Ø"/>
            </a:pPr>
            <a:r>
              <a:rPr lang="en-US" sz="2800" dirty="0" smtClean="0"/>
              <a:t>CMS </a:t>
            </a:r>
            <a:r>
              <a:rPr lang="en-US" sz="2800" dirty="0"/>
              <a:t>further requires that states seek input from the public in the development of this transition plan.  </a:t>
            </a:r>
          </a:p>
        </p:txBody>
      </p:sp>
      <p:sp>
        <p:nvSpPr>
          <p:cNvPr id="4" name="Slide Number Placeholder 3"/>
          <p:cNvSpPr>
            <a:spLocks noGrp="1"/>
          </p:cNvSpPr>
          <p:nvPr>
            <p:ph type="sldNum" sz="quarter" idx="12"/>
          </p:nvPr>
        </p:nvSpPr>
        <p:spPr/>
        <p:txBody>
          <a:bodyPr/>
          <a:lstStyle/>
          <a:p>
            <a:fld id="{3B19CD45-F0E5-49FD-8B99-734DE8C86A43}" type="slidenum">
              <a:rPr lang="en-US" smtClean="0"/>
              <a:t>20</a:t>
            </a:fld>
            <a:endParaRPr lang="en-US"/>
          </a:p>
        </p:txBody>
      </p:sp>
    </p:spTree>
    <p:extLst>
      <p:ext uri="{BB962C8B-B14F-4D97-AF65-F5344CB8AC3E}">
        <p14:creationId xmlns:p14="http://schemas.microsoft.com/office/powerpoint/2010/main" val="33923678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Transition Plans: Timing</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sz="2800" dirty="0"/>
              <a:t>If </a:t>
            </a:r>
            <a:r>
              <a:rPr lang="en-US" sz="2800" dirty="0" smtClean="0"/>
              <a:t>waiver amendments are submitted </a:t>
            </a:r>
            <a:r>
              <a:rPr lang="en-US" sz="2800" dirty="0"/>
              <a:t>within one year of the effective date of final rule:</a:t>
            </a:r>
          </a:p>
          <a:p>
            <a:pPr>
              <a:buFont typeface="Wingdings" panose="05000000000000000000" pitchFamily="2" charset="2"/>
              <a:buChar char="Ø"/>
            </a:pPr>
            <a:r>
              <a:rPr lang="en-US" sz="2400" dirty="0" smtClean="0"/>
              <a:t>The </a:t>
            </a:r>
            <a:r>
              <a:rPr lang="en-US" sz="2400" dirty="0"/>
              <a:t>state submits a plan in the renewal or amendment request detailing any actions necessary to achieve or document compliance with setting requirements for the specific waiver or </a:t>
            </a:r>
            <a:r>
              <a:rPr lang="en-US" sz="2400" dirty="0" smtClean="0"/>
              <a:t>amendment.</a:t>
            </a:r>
            <a:endParaRPr lang="en-US" sz="2400" dirty="0"/>
          </a:p>
          <a:p>
            <a:pPr>
              <a:buFont typeface="Wingdings" panose="05000000000000000000" pitchFamily="2" charset="2"/>
              <a:buChar char="Ø"/>
            </a:pPr>
            <a:r>
              <a:rPr lang="en-US" sz="2400" dirty="0" smtClean="0"/>
              <a:t>Renewal </a:t>
            </a:r>
            <a:r>
              <a:rPr lang="en-US" sz="2400" dirty="0"/>
              <a:t>or amendment approval will be contingent upon inclusion of an approved transition </a:t>
            </a:r>
            <a:r>
              <a:rPr lang="en-US" sz="2400" dirty="0" smtClean="0"/>
              <a:t>plan.</a:t>
            </a:r>
          </a:p>
          <a:p>
            <a:pPr>
              <a:buFont typeface="Wingdings" panose="05000000000000000000" pitchFamily="2" charset="2"/>
              <a:buChar char="Ø"/>
            </a:pPr>
            <a:r>
              <a:rPr lang="en-US" sz="2400" dirty="0" smtClean="0"/>
              <a:t>Starts 120 days clock for Statewide transition plan for all waiver services.</a:t>
            </a:r>
            <a:endParaRPr lang="en-US" sz="2400" dirty="0"/>
          </a:p>
        </p:txBody>
      </p:sp>
      <p:sp>
        <p:nvSpPr>
          <p:cNvPr id="4" name="Slide Number Placeholder 3"/>
          <p:cNvSpPr>
            <a:spLocks noGrp="1"/>
          </p:cNvSpPr>
          <p:nvPr>
            <p:ph type="sldNum" sz="quarter" idx="12"/>
          </p:nvPr>
        </p:nvSpPr>
        <p:spPr/>
        <p:txBody>
          <a:bodyPr/>
          <a:lstStyle/>
          <a:p>
            <a:fld id="{3B19CD45-F0E5-49FD-8B99-734DE8C86A43}" type="slidenum">
              <a:rPr lang="en-US" smtClean="0"/>
              <a:t>21</a:t>
            </a:fld>
            <a:endParaRPr lang="en-US"/>
          </a:p>
        </p:txBody>
      </p:sp>
    </p:spTree>
    <p:extLst>
      <p:ext uri="{BB962C8B-B14F-4D97-AF65-F5344CB8AC3E}">
        <p14:creationId xmlns:p14="http://schemas.microsoft.com/office/powerpoint/2010/main" val="42186486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Transition Plan: Public Input </a:t>
            </a:r>
            <a:endParaRPr lang="en-US" sz="4400" dirty="0"/>
          </a:p>
        </p:txBody>
      </p:sp>
      <p:sp>
        <p:nvSpPr>
          <p:cNvPr id="3" name="Content Placeholder 2"/>
          <p:cNvSpPr>
            <a:spLocks noGrp="1"/>
          </p:cNvSpPr>
          <p:nvPr>
            <p:ph idx="1"/>
          </p:nvPr>
        </p:nvSpPr>
        <p:spPr/>
        <p:txBody>
          <a:bodyPr>
            <a:normAutofit/>
          </a:bodyPr>
          <a:lstStyle/>
          <a:p>
            <a:r>
              <a:rPr lang="en-US" sz="2400" dirty="0"/>
              <a:t>The state </a:t>
            </a:r>
            <a:r>
              <a:rPr lang="en-US" sz="2400" dirty="0" smtClean="0"/>
              <a:t>must:</a:t>
            </a:r>
          </a:p>
          <a:p>
            <a:pPr>
              <a:buFont typeface="Wingdings" panose="05000000000000000000" pitchFamily="2" charset="2"/>
              <a:buChar char="Ø"/>
            </a:pPr>
            <a:r>
              <a:rPr lang="en-US" dirty="0" smtClean="0"/>
              <a:t> </a:t>
            </a:r>
            <a:r>
              <a:rPr lang="en-US" dirty="0"/>
              <a:t>P</a:t>
            </a:r>
            <a:r>
              <a:rPr lang="en-US" dirty="0" smtClean="0"/>
              <a:t>rovide </a:t>
            </a:r>
            <a:r>
              <a:rPr lang="en-US" dirty="0"/>
              <a:t>a 30-day public notice and comment period on the plan the state intends to submit to </a:t>
            </a:r>
            <a:r>
              <a:rPr lang="en-US" dirty="0" smtClean="0"/>
              <a:t>CMS.</a:t>
            </a:r>
            <a:endParaRPr lang="en-US" dirty="0"/>
          </a:p>
          <a:p>
            <a:pPr>
              <a:buFont typeface="Wingdings" panose="05000000000000000000" pitchFamily="2" charset="2"/>
              <a:buChar char="Ø"/>
            </a:pPr>
            <a:r>
              <a:rPr lang="en-US" dirty="0" smtClean="0"/>
              <a:t>Provide </a:t>
            </a:r>
            <a:r>
              <a:rPr lang="en-US" dirty="0"/>
              <a:t>minimum of two statements of public notice and public input </a:t>
            </a:r>
            <a:r>
              <a:rPr lang="en-US" dirty="0" smtClean="0"/>
              <a:t>procedures.</a:t>
            </a:r>
            <a:endParaRPr lang="en-US" dirty="0"/>
          </a:p>
          <a:p>
            <a:pPr>
              <a:buFont typeface="Wingdings" panose="05000000000000000000" pitchFamily="2" charset="2"/>
              <a:buChar char="Ø"/>
            </a:pPr>
            <a:r>
              <a:rPr lang="en-US" dirty="0" smtClean="0"/>
              <a:t>Ensure </a:t>
            </a:r>
            <a:r>
              <a:rPr lang="en-US" dirty="0"/>
              <a:t>the full transition plan is available for public </a:t>
            </a:r>
            <a:r>
              <a:rPr lang="en-US" dirty="0" smtClean="0"/>
              <a:t>comment.</a:t>
            </a:r>
            <a:endParaRPr lang="en-US" dirty="0"/>
          </a:p>
          <a:p>
            <a:pPr>
              <a:buFont typeface="Wingdings" panose="05000000000000000000" pitchFamily="2" charset="2"/>
              <a:buChar char="Ø"/>
            </a:pPr>
            <a:r>
              <a:rPr lang="en-US" dirty="0" smtClean="0"/>
              <a:t>Consider </a:t>
            </a:r>
            <a:r>
              <a:rPr lang="en-US" dirty="0"/>
              <a:t>public </a:t>
            </a:r>
            <a:r>
              <a:rPr lang="en-US" dirty="0" smtClean="0"/>
              <a:t>comments.</a:t>
            </a:r>
            <a:endParaRPr lang="en-US" dirty="0"/>
          </a:p>
          <a:p>
            <a:pPr>
              <a:buFont typeface="Wingdings" panose="05000000000000000000" pitchFamily="2" charset="2"/>
              <a:buChar char="Ø"/>
            </a:pPr>
            <a:r>
              <a:rPr lang="en-US" dirty="0" smtClean="0"/>
              <a:t>Modify </a:t>
            </a:r>
            <a:r>
              <a:rPr lang="en-US" dirty="0"/>
              <a:t>the plan based on public comment, as </a:t>
            </a:r>
            <a:r>
              <a:rPr lang="en-US" dirty="0" smtClean="0"/>
              <a:t>appropriate.</a:t>
            </a:r>
            <a:endParaRPr lang="en-US" dirty="0"/>
          </a:p>
          <a:p>
            <a:pPr>
              <a:buFont typeface="Wingdings" panose="05000000000000000000" pitchFamily="2" charset="2"/>
              <a:buChar char="Ø"/>
            </a:pPr>
            <a:r>
              <a:rPr lang="en-US" dirty="0" smtClean="0"/>
              <a:t>Submit </a:t>
            </a:r>
            <a:r>
              <a:rPr lang="en-US" dirty="0"/>
              <a:t>evidence of public notice and summary of disposition of the </a:t>
            </a:r>
            <a:r>
              <a:rPr lang="en-US" dirty="0" smtClean="0"/>
              <a:t>comments.</a:t>
            </a:r>
            <a:endParaRPr lang="en-US" dirty="0"/>
          </a:p>
        </p:txBody>
      </p:sp>
      <p:sp>
        <p:nvSpPr>
          <p:cNvPr id="4" name="Slide Number Placeholder 3"/>
          <p:cNvSpPr>
            <a:spLocks noGrp="1"/>
          </p:cNvSpPr>
          <p:nvPr>
            <p:ph type="sldNum" sz="quarter" idx="12"/>
          </p:nvPr>
        </p:nvSpPr>
        <p:spPr/>
        <p:txBody>
          <a:bodyPr/>
          <a:lstStyle/>
          <a:p>
            <a:fld id="{3B19CD45-F0E5-49FD-8B99-734DE8C86A43}" type="slidenum">
              <a:rPr lang="en-US" smtClean="0"/>
              <a:t>22</a:t>
            </a:fld>
            <a:endParaRPr lang="en-US"/>
          </a:p>
        </p:txBody>
      </p:sp>
    </p:spTree>
    <p:extLst>
      <p:ext uri="{BB962C8B-B14F-4D97-AF65-F5344CB8AC3E}">
        <p14:creationId xmlns:p14="http://schemas.microsoft.com/office/powerpoint/2010/main" val="31698414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DC’s Transition Plan</a:t>
            </a:r>
            <a:endParaRPr lang="en-US" dirty="0"/>
          </a:p>
        </p:txBody>
      </p:sp>
      <p:sp>
        <p:nvSpPr>
          <p:cNvPr id="3" name="Content Placeholder 2"/>
          <p:cNvSpPr>
            <a:spLocks noGrp="1"/>
          </p:cNvSpPr>
          <p:nvPr>
            <p:ph idx="1"/>
          </p:nvPr>
        </p:nvSpPr>
        <p:spPr/>
        <p:txBody>
          <a:bodyPr>
            <a:normAutofit fontScale="92500" lnSpcReduction="10000"/>
          </a:bodyPr>
          <a:lstStyle/>
          <a:p>
            <a:r>
              <a:rPr lang="en-US" sz="2400" b="1" dirty="0" smtClean="0"/>
              <a:t>Build on Current Capacity Building and Training Initiatives </a:t>
            </a:r>
            <a:r>
              <a:rPr lang="en-US" sz="2400" b="1" dirty="0"/>
              <a:t>to Increase Opportunities for Competitive, Integrated Employment and Community Integration</a:t>
            </a:r>
            <a:endParaRPr lang="en-US" sz="2400" b="1" dirty="0" smtClean="0"/>
          </a:p>
          <a:p>
            <a:r>
              <a:rPr lang="en-US" dirty="0" smtClean="0"/>
              <a:t>Examples:</a:t>
            </a:r>
            <a:endParaRPr lang="en-US" sz="2400" dirty="0" smtClean="0"/>
          </a:p>
          <a:p>
            <a:pPr lvl="0">
              <a:buFont typeface="Wingdings" panose="05000000000000000000" pitchFamily="2" charset="2"/>
              <a:buChar char="Ø"/>
            </a:pPr>
            <a:r>
              <a:rPr lang="en-US" b="1" dirty="0"/>
              <a:t>Discovery: Developing Positive Personal </a:t>
            </a:r>
            <a:r>
              <a:rPr lang="en-US" b="1" dirty="0" smtClean="0"/>
              <a:t>Profiles</a:t>
            </a:r>
            <a:r>
              <a:rPr lang="en-US" dirty="0" smtClean="0"/>
              <a:t>: Train </a:t>
            </a:r>
            <a:r>
              <a:rPr lang="en-US" dirty="0"/>
              <a:t>the Trainer </a:t>
            </a:r>
            <a:r>
              <a:rPr lang="en-US" dirty="0" smtClean="0"/>
              <a:t>course on how to create Positive Personal Profiles </a:t>
            </a:r>
            <a:r>
              <a:rPr lang="en-US" dirty="0"/>
              <a:t>a nationally recognized tool and process for assessing the vocational interests and goals of people and supporting career exploration and community integration activities.  This training teaches participants how to create a Positive Personal Profile and adapt the traditional Job Search Plan to an Individual Job Search and Community Participation Plan that provides guidance to staff working with a person to help identify meaningful daytime and work experiences. </a:t>
            </a:r>
            <a:r>
              <a:rPr lang="en-US" dirty="0" smtClean="0"/>
              <a:t>DDS </a:t>
            </a:r>
            <a:r>
              <a:rPr lang="en-US" dirty="0"/>
              <a:t>has renewed a contract with Dr. George </a:t>
            </a:r>
            <a:r>
              <a:rPr lang="en-US" dirty="0" err="1"/>
              <a:t>Tilson</a:t>
            </a:r>
            <a:r>
              <a:rPr lang="en-US" dirty="0"/>
              <a:t> to continue to offer such training opportunities in FY 2015</a:t>
            </a:r>
            <a:r>
              <a:rPr lang="en-US" dirty="0" smtClean="0"/>
              <a:t>.</a:t>
            </a:r>
          </a:p>
        </p:txBody>
      </p:sp>
      <p:sp>
        <p:nvSpPr>
          <p:cNvPr id="4" name="Slide Number Placeholder 3"/>
          <p:cNvSpPr>
            <a:spLocks noGrp="1"/>
          </p:cNvSpPr>
          <p:nvPr>
            <p:ph type="sldNum" sz="quarter" idx="12"/>
          </p:nvPr>
        </p:nvSpPr>
        <p:spPr/>
        <p:txBody>
          <a:bodyPr/>
          <a:lstStyle/>
          <a:p>
            <a:fld id="{3B19CD45-F0E5-49FD-8B99-734DE8C86A43}" type="slidenum">
              <a:rPr lang="en-US" smtClean="0"/>
              <a:t>23</a:t>
            </a:fld>
            <a:endParaRPr lang="en-US"/>
          </a:p>
        </p:txBody>
      </p:sp>
    </p:spTree>
    <p:extLst>
      <p:ext uri="{BB962C8B-B14F-4D97-AF65-F5344CB8AC3E}">
        <p14:creationId xmlns:p14="http://schemas.microsoft.com/office/powerpoint/2010/main" val="40439562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DC’s </a:t>
            </a:r>
            <a:r>
              <a:rPr lang="en-US" dirty="0"/>
              <a:t>Transition </a:t>
            </a:r>
            <a:r>
              <a:rPr lang="en-US" dirty="0" smtClean="0"/>
              <a:t>Plan</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US" b="1" dirty="0" smtClean="0"/>
              <a:t>Support for Roll Out of IDS</a:t>
            </a:r>
            <a:r>
              <a:rPr lang="en-US" dirty="0" smtClean="0"/>
              <a:t>: </a:t>
            </a:r>
            <a:r>
              <a:rPr lang="en-US" dirty="0"/>
              <a:t>T</a:t>
            </a:r>
            <a:r>
              <a:rPr lang="en-US" dirty="0" smtClean="0"/>
              <a:t>raining </a:t>
            </a:r>
            <a:r>
              <a:rPr lang="en-US" dirty="0"/>
              <a:t>for DDA </a:t>
            </a:r>
            <a:r>
              <a:rPr lang="en-US" dirty="0" smtClean="0"/>
              <a:t>and </a:t>
            </a:r>
            <a:r>
              <a:rPr lang="en-US" dirty="0"/>
              <a:t>providers on the new service, how to recruit and train staff, the development of formats for initial and ongoing Community Integration Plans, and how to conduct Community Mapping.  DDS started an IDS Community of Practice and offers ongoing webinars and technical assistance for IDS providers that focus on specific topics of interest to the providers.  Additionally, DDS created an IDS Toolkit, posted on the DDS website</a:t>
            </a:r>
            <a:r>
              <a:rPr lang="en-US" dirty="0" smtClean="0"/>
              <a:t>.  DDS renewed a contract with Dr. Lisa Mills to continue </a:t>
            </a:r>
            <a:r>
              <a:rPr lang="en-US" dirty="0"/>
              <a:t>to offer such training opportunities </a:t>
            </a:r>
            <a:r>
              <a:rPr lang="en-US" dirty="0" smtClean="0"/>
              <a:t>and support in </a:t>
            </a:r>
            <a:r>
              <a:rPr lang="en-US" dirty="0"/>
              <a:t>FY 2015</a:t>
            </a:r>
            <a:r>
              <a:rPr lang="en-US" dirty="0" smtClean="0"/>
              <a:t>.</a:t>
            </a:r>
          </a:p>
          <a:p>
            <a:pPr>
              <a:buFont typeface="Wingdings" panose="05000000000000000000" pitchFamily="2" charset="2"/>
              <a:buChar char="Ø"/>
            </a:pPr>
            <a:r>
              <a:rPr lang="en-US" b="1" dirty="0" smtClean="0"/>
              <a:t>Training and TA on </a:t>
            </a:r>
            <a:r>
              <a:rPr lang="en-US" b="1" dirty="0"/>
              <a:t>C</a:t>
            </a:r>
            <a:r>
              <a:rPr lang="en-US" b="1" dirty="0" smtClean="0"/>
              <a:t>ommunity Integration</a:t>
            </a:r>
            <a:r>
              <a:rPr lang="en-US" dirty="0"/>
              <a:t>: </a:t>
            </a:r>
            <a:r>
              <a:rPr lang="en-US" dirty="0" smtClean="0"/>
              <a:t>DDS expanded it’s contract with Dr. Lisa Mills, to offer training and one-on-one technical assistance for </a:t>
            </a:r>
            <a:r>
              <a:rPr lang="en-US" dirty="0"/>
              <a:t>Day and Vocational Providers </a:t>
            </a:r>
            <a:r>
              <a:rPr lang="en-US" dirty="0" smtClean="0"/>
              <a:t>to improve opportunities for community integration in all day and vocational settings.</a:t>
            </a:r>
            <a:endParaRPr lang="en-US" dirty="0"/>
          </a:p>
        </p:txBody>
      </p:sp>
      <p:sp>
        <p:nvSpPr>
          <p:cNvPr id="4" name="Slide Number Placeholder 3"/>
          <p:cNvSpPr>
            <a:spLocks noGrp="1"/>
          </p:cNvSpPr>
          <p:nvPr>
            <p:ph type="sldNum" sz="quarter" idx="12"/>
          </p:nvPr>
        </p:nvSpPr>
        <p:spPr/>
        <p:txBody>
          <a:bodyPr/>
          <a:lstStyle/>
          <a:p>
            <a:fld id="{3B19CD45-F0E5-49FD-8B99-734DE8C86A43}" type="slidenum">
              <a:rPr lang="en-US" smtClean="0"/>
              <a:t>24</a:t>
            </a:fld>
            <a:endParaRPr lang="en-US"/>
          </a:p>
        </p:txBody>
      </p:sp>
    </p:spTree>
    <p:extLst>
      <p:ext uri="{BB962C8B-B14F-4D97-AF65-F5344CB8AC3E}">
        <p14:creationId xmlns:p14="http://schemas.microsoft.com/office/powerpoint/2010/main" val="20159212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DC’s </a:t>
            </a:r>
            <a:r>
              <a:rPr lang="en-US" dirty="0"/>
              <a:t>Transition </a:t>
            </a:r>
            <a:r>
              <a:rPr lang="en-US" dirty="0" smtClean="0"/>
              <a:t>Plan</a:t>
            </a:r>
            <a:endParaRPr lang="en-US" dirty="0"/>
          </a:p>
        </p:txBody>
      </p:sp>
      <p:sp>
        <p:nvSpPr>
          <p:cNvPr id="3" name="Content Placeholder 2"/>
          <p:cNvSpPr>
            <a:spLocks noGrp="1"/>
          </p:cNvSpPr>
          <p:nvPr>
            <p:ph idx="1"/>
          </p:nvPr>
        </p:nvSpPr>
        <p:spPr/>
        <p:txBody>
          <a:bodyPr>
            <a:normAutofit lnSpcReduction="10000"/>
          </a:bodyPr>
          <a:lstStyle/>
          <a:p>
            <a:pPr lvl="0">
              <a:buFont typeface="Wingdings" panose="05000000000000000000" pitchFamily="2" charset="2"/>
              <a:buChar char="Ø"/>
            </a:pPr>
            <a:r>
              <a:rPr lang="en-US" b="1" dirty="0" smtClean="0"/>
              <a:t>Meaningful Days</a:t>
            </a:r>
            <a:r>
              <a:rPr lang="en-US" dirty="0" smtClean="0"/>
              <a:t>: DDS has issued a new RFP to provide training </a:t>
            </a:r>
            <a:r>
              <a:rPr lang="en-US" dirty="0"/>
              <a:t>and technical </a:t>
            </a:r>
            <a:r>
              <a:rPr lang="en-US" dirty="0" smtClean="0"/>
              <a:t>assistance, to guide the </a:t>
            </a:r>
            <a:r>
              <a:rPr lang="en-US" dirty="0"/>
              <a:t>creation of goals and activities for people receiving day and/or employment services so that people are engaged in active, stimulating, meaningful activities targeted to achieve outcomes in self-determination, making informed choices, improved communication to accomplish goals, employment or meaningful retirement, relationships, community inclusion, community contribution, and/or other skill building that enables them to live more independently and accomplish goals</a:t>
            </a:r>
            <a:r>
              <a:rPr lang="en-US" dirty="0" smtClean="0"/>
              <a:t>.</a:t>
            </a:r>
          </a:p>
          <a:p>
            <a:pPr lvl="0">
              <a:buFont typeface="Wingdings" panose="05000000000000000000" pitchFamily="2" charset="2"/>
              <a:buChar char="Ø"/>
            </a:pPr>
            <a:r>
              <a:rPr lang="en-US" b="1" dirty="0" smtClean="0"/>
              <a:t>Customized Employment: </a:t>
            </a:r>
            <a:r>
              <a:rPr lang="en-US" dirty="0"/>
              <a:t> </a:t>
            </a:r>
            <a:r>
              <a:rPr lang="en-US" dirty="0" smtClean="0"/>
              <a:t>DDS supported the development of a </a:t>
            </a:r>
            <a:r>
              <a:rPr lang="en-US" dirty="0" err="1" smtClean="0"/>
              <a:t>CoP</a:t>
            </a:r>
            <a:r>
              <a:rPr lang="en-US" dirty="0" smtClean="0"/>
              <a:t> of providers who, in </a:t>
            </a:r>
            <a:r>
              <a:rPr lang="en-US" dirty="0"/>
              <a:t>addition to implementing customized employment practices through their own agencies, </a:t>
            </a:r>
            <a:r>
              <a:rPr lang="en-US" dirty="0" smtClean="0"/>
              <a:t>also recently </a:t>
            </a:r>
            <a:r>
              <a:rPr lang="en-US" dirty="0"/>
              <a:t>conducted a two-day training in which they trained additional staff from the provider community on customized employment</a:t>
            </a:r>
            <a:r>
              <a:rPr lang="en-US" dirty="0" smtClean="0"/>
              <a:t>.  This training will be offered again in FY 2015.  </a:t>
            </a:r>
            <a:endParaRPr lang="en-US" dirty="0"/>
          </a:p>
        </p:txBody>
      </p:sp>
      <p:sp>
        <p:nvSpPr>
          <p:cNvPr id="4" name="Slide Number Placeholder 3"/>
          <p:cNvSpPr>
            <a:spLocks noGrp="1"/>
          </p:cNvSpPr>
          <p:nvPr>
            <p:ph type="sldNum" sz="quarter" idx="12"/>
          </p:nvPr>
        </p:nvSpPr>
        <p:spPr/>
        <p:txBody>
          <a:bodyPr/>
          <a:lstStyle/>
          <a:p>
            <a:fld id="{3B19CD45-F0E5-49FD-8B99-734DE8C86A43}" type="slidenum">
              <a:rPr lang="en-US" smtClean="0"/>
              <a:t>25</a:t>
            </a:fld>
            <a:endParaRPr lang="en-US"/>
          </a:p>
        </p:txBody>
      </p:sp>
    </p:spTree>
    <p:extLst>
      <p:ext uri="{BB962C8B-B14F-4D97-AF65-F5344CB8AC3E}">
        <p14:creationId xmlns:p14="http://schemas.microsoft.com/office/powerpoint/2010/main" val="37434864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DC’s </a:t>
            </a:r>
            <a:r>
              <a:rPr lang="en-US" dirty="0"/>
              <a:t>Transition </a:t>
            </a:r>
            <a:r>
              <a:rPr lang="en-US" dirty="0" smtClean="0"/>
              <a:t>Plan</a:t>
            </a:r>
            <a:endParaRPr lang="en-US" dirty="0"/>
          </a:p>
        </p:txBody>
      </p:sp>
      <p:sp>
        <p:nvSpPr>
          <p:cNvPr id="3" name="Content Placeholder 2"/>
          <p:cNvSpPr>
            <a:spLocks noGrp="1"/>
          </p:cNvSpPr>
          <p:nvPr>
            <p:ph idx="1"/>
          </p:nvPr>
        </p:nvSpPr>
        <p:spPr/>
        <p:txBody>
          <a:bodyPr>
            <a:normAutofit/>
          </a:bodyPr>
          <a:lstStyle/>
          <a:p>
            <a:pPr lvl="0">
              <a:buFont typeface="Wingdings" panose="05000000000000000000" pitchFamily="2" charset="2"/>
              <a:buChar char="Ø"/>
            </a:pPr>
            <a:r>
              <a:rPr lang="en-US" b="1" dirty="0" smtClean="0"/>
              <a:t>Person Centered Thinking</a:t>
            </a:r>
            <a:r>
              <a:rPr lang="en-US" dirty="0" smtClean="0"/>
              <a:t>:  (working with </a:t>
            </a:r>
            <a:r>
              <a:rPr lang="en-US" dirty="0"/>
              <a:t>Michael </a:t>
            </a:r>
            <a:r>
              <a:rPr lang="en-US" dirty="0" err="1"/>
              <a:t>Smull</a:t>
            </a:r>
            <a:r>
              <a:rPr lang="en-US" dirty="0"/>
              <a:t> and his team, Support Development </a:t>
            </a:r>
            <a:r>
              <a:rPr lang="en-US" dirty="0" smtClean="0"/>
              <a:t>Associates)</a:t>
            </a:r>
          </a:p>
          <a:p>
            <a:pPr lvl="1">
              <a:buFont typeface="Wingdings" panose="05000000000000000000" pitchFamily="2" charset="2"/>
              <a:buChar char="Ø"/>
            </a:pPr>
            <a:r>
              <a:rPr lang="en-US" dirty="0" smtClean="0"/>
              <a:t>7 trainers/ PCT Leaders within DDS.</a:t>
            </a:r>
          </a:p>
          <a:p>
            <a:pPr lvl="1">
              <a:buFont typeface="Wingdings" panose="05000000000000000000" pitchFamily="2" charset="2"/>
              <a:buChar char="Ø"/>
            </a:pPr>
            <a:r>
              <a:rPr lang="en-US" dirty="0" smtClean="0"/>
              <a:t>Offer additional train the trainer series in FY 2015.</a:t>
            </a:r>
          </a:p>
          <a:p>
            <a:pPr lvl="1">
              <a:buFont typeface="Wingdings" panose="05000000000000000000" pitchFamily="2" charset="2"/>
              <a:buChar char="Ø"/>
            </a:pPr>
            <a:r>
              <a:rPr lang="en-US" dirty="0" smtClean="0"/>
              <a:t>Working with 4 providers to become Person Centered Organizations.</a:t>
            </a:r>
          </a:p>
          <a:p>
            <a:pPr lvl="1">
              <a:buFont typeface="Wingdings" panose="05000000000000000000" pitchFamily="2" charset="2"/>
              <a:buChar char="Ø"/>
            </a:pPr>
            <a:r>
              <a:rPr lang="en-US" dirty="0" smtClean="0"/>
              <a:t>Providing training and TA to another 3 providers on PCT.</a:t>
            </a:r>
          </a:p>
          <a:p>
            <a:pPr lvl="1">
              <a:buFont typeface="Wingdings" panose="05000000000000000000" pitchFamily="2" charset="2"/>
              <a:buChar char="Ø"/>
            </a:pPr>
            <a:r>
              <a:rPr lang="en-US" dirty="0" smtClean="0"/>
              <a:t>Additional training for 3 of our PCT trainers, who are also family members of people with DD, on </a:t>
            </a:r>
            <a:r>
              <a:rPr lang="en-US" dirty="0"/>
              <a:t>a curriculum to develop One Page Positive Profiles, specifically aimed for families of people with </a:t>
            </a:r>
            <a:r>
              <a:rPr lang="en-US" dirty="0" smtClean="0"/>
              <a:t>IDD.  </a:t>
            </a:r>
          </a:p>
          <a:p>
            <a:pPr lvl="1">
              <a:buFont typeface="Wingdings" panose="05000000000000000000" pitchFamily="2" charset="2"/>
              <a:buChar char="Ø"/>
            </a:pPr>
            <a:r>
              <a:rPr lang="en-US" dirty="0" smtClean="0"/>
              <a:t>Launching </a:t>
            </a:r>
            <a:r>
              <a:rPr lang="en-US" dirty="0"/>
              <a:t>People Planning Together, a comprehensive training and mentoring course that supports and empowers people who receive services to take a leadership role in planning the life they desire.  </a:t>
            </a:r>
          </a:p>
        </p:txBody>
      </p:sp>
      <p:sp>
        <p:nvSpPr>
          <p:cNvPr id="4" name="Slide Number Placeholder 3"/>
          <p:cNvSpPr>
            <a:spLocks noGrp="1"/>
          </p:cNvSpPr>
          <p:nvPr>
            <p:ph type="sldNum" sz="quarter" idx="12"/>
          </p:nvPr>
        </p:nvSpPr>
        <p:spPr/>
        <p:txBody>
          <a:bodyPr/>
          <a:lstStyle/>
          <a:p>
            <a:fld id="{3B19CD45-F0E5-49FD-8B99-734DE8C86A43}" type="slidenum">
              <a:rPr lang="en-US" smtClean="0"/>
              <a:t>26</a:t>
            </a:fld>
            <a:endParaRPr lang="en-US"/>
          </a:p>
        </p:txBody>
      </p:sp>
    </p:spTree>
    <p:extLst>
      <p:ext uri="{BB962C8B-B14F-4D97-AF65-F5344CB8AC3E}">
        <p14:creationId xmlns:p14="http://schemas.microsoft.com/office/powerpoint/2010/main" val="30700217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DC’s </a:t>
            </a:r>
            <a:r>
              <a:rPr lang="en-US" dirty="0"/>
              <a:t>Transition </a:t>
            </a:r>
            <a:r>
              <a:rPr lang="en-US" dirty="0" smtClean="0"/>
              <a:t>Plan</a:t>
            </a:r>
            <a:endParaRPr lang="en-US" dirty="0"/>
          </a:p>
        </p:txBody>
      </p:sp>
      <p:sp>
        <p:nvSpPr>
          <p:cNvPr id="3" name="Content Placeholder 2"/>
          <p:cNvSpPr>
            <a:spLocks noGrp="1"/>
          </p:cNvSpPr>
          <p:nvPr>
            <p:ph idx="1"/>
          </p:nvPr>
        </p:nvSpPr>
        <p:spPr/>
        <p:txBody>
          <a:bodyPr>
            <a:normAutofit/>
          </a:bodyPr>
          <a:lstStyle/>
          <a:p>
            <a:r>
              <a:rPr lang="en-US" sz="2400" b="1" dirty="0" smtClean="0"/>
              <a:t>Waiver Changes in Place to Support Community Integration and Employment (11/2012 Renewal):</a:t>
            </a:r>
            <a:endParaRPr lang="en-US" sz="2400" dirty="0" smtClean="0"/>
          </a:p>
          <a:p>
            <a:pPr>
              <a:buFont typeface="Wingdings" panose="05000000000000000000" pitchFamily="2" charset="2"/>
              <a:buChar char="Ø"/>
            </a:pPr>
            <a:r>
              <a:rPr lang="en-US" sz="2400" b="1" dirty="0" smtClean="0"/>
              <a:t>Supported </a:t>
            </a:r>
            <a:r>
              <a:rPr lang="en-US" sz="2400" b="1" dirty="0"/>
              <a:t>Living with Transportation </a:t>
            </a:r>
            <a:r>
              <a:rPr lang="en-US" sz="2400" dirty="0"/>
              <a:t>provides flexible transportation to people receiving Supported Living services to increase opportunities for community engagement.   </a:t>
            </a:r>
          </a:p>
          <a:p>
            <a:pPr lvl="0">
              <a:buFont typeface="Wingdings" panose="05000000000000000000" pitchFamily="2" charset="2"/>
              <a:buChar char="Ø"/>
            </a:pPr>
            <a:r>
              <a:rPr lang="en-US" sz="2400" b="1" dirty="0"/>
              <a:t>Individualized Day Support </a:t>
            </a:r>
            <a:r>
              <a:rPr lang="en-US" sz="2400" dirty="0"/>
              <a:t>(IDS) provides highly individualized structured activities that include social skills development and/ or vocational exploration and life skills training all in inclusive community settings.  </a:t>
            </a:r>
          </a:p>
          <a:p>
            <a:pPr lvl="0">
              <a:buFont typeface="Wingdings" panose="05000000000000000000" pitchFamily="2" charset="2"/>
              <a:buChar char="Ø"/>
            </a:pPr>
            <a:r>
              <a:rPr lang="en-US" sz="2400" dirty="0"/>
              <a:t>Incentivized rates for </a:t>
            </a:r>
            <a:r>
              <a:rPr lang="en-US" sz="2400" b="1" dirty="0"/>
              <a:t>Supported Employment</a:t>
            </a:r>
            <a:r>
              <a:rPr lang="en-US" sz="2400" dirty="0"/>
              <a:t> and IDS.</a:t>
            </a:r>
          </a:p>
          <a:p>
            <a:pPr>
              <a:buFont typeface="Wingdings" panose="05000000000000000000" pitchFamily="2" charset="2"/>
              <a:buChar char="Ø"/>
            </a:pPr>
            <a:endParaRPr lang="en-US" b="1" dirty="0"/>
          </a:p>
        </p:txBody>
      </p:sp>
      <p:sp>
        <p:nvSpPr>
          <p:cNvPr id="4" name="Slide Number Placeholder 3"/>
          <p:cNvSpPr>
            <a:spLocks noGrp="1"/>
          </p:cNvSpPr>
          <p:nvPr>
            <p:ph type="sldNum" sz="quarter" idx="12"/>
          </p:nvPr>
        </p:nvSpPr>
        <p:spPr/>
        <p:txBody>
          <a:bodyPr/>
          <a:lstStyle/>
          <a:p>
            <a:fld id="{3B19CD45-F0E5-49FD-8B99-734DE8C86A43}" type="slidenum">
              <a:rPr lang="en-US" smtClean="0"/>
              <a:t>27</a:t>
            </a:fld>
            <a:endParaRPr lang="en-US"/>
          </a:p>
        </p:txBody>
      </p:sp>
    </p:spTree>
    <p:extLst>
      <p:ext uri="{BB962C8B-B14F-4D97-AF65-F5344CB8AC3E}">
        <p14:creationId xmlns:p14="http://schemas.microsoft.com/office/powerpoint/2010/main" val="18472094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DC’s </a:t>
            </a:r>
            <a:r>
              <a:rPr lang="en-US" dirty="0"/>
              <a:t>Transition </a:t>
            </a:r>
            <a:r>
              <a:rPr lang="en-US" dirty="0" smtClean="0"/>
              <a:t>Plan</a:t>
            </a:r>
            <a:endParaRPr lang="en-US" dirty="0"/>
          </a:p>
        </p:txBody>
      </p:sp>
      <p:sp>
        <p:nvSpPr>
          <p:cNvPr id="3" name="Content Placeholder 2"/>
          <p:cNvSpPr>
            <a:spLocks noGrp="1"/>
          </p:cNvSpPr>
          <p:nvPr>
            <p:ph idx="1"/>
          </p:nvPr>
        </p:nvSpPr>
        <p:spPr/>
        <p:txBody>
          <a:bodyPr>
            <a:normAutofit fontScale="77500" lnSpcReduction="20000"/>
          </a:bodyPr>
          <a:lstStyle/>
          <a:p>
            <a:r>
              <a:rPr lang="en-US" sz="2400" b="1" dirty="0" smtClean="0"/>
              <a:t>Proposed Waiver Amendments to Support Community Integration and Employment:</a:t>
            </a:r>
            <a:r>
              <a:rPr lang="en-US" sz="2400" dirty="0" smtClean="0"/>
              <a:t>  </a:t>
            </a:r>
            <a:endParaRPr lang="en-US" sz="2400" dirty="0"/>
          </a:p>
          <a:p>
            <a:pPr lvl="0">
              <a:buFont typeface="Wingdings" panose="05000000000000000000" pitchFamily="2" charset="2"/>
              <a:buChar char="Ø"/>
            </a:pPr>
            <a:r>
              <a:rPr lang="en-US" sz="2400" b="1" dirty="0"/>
              <a:t>Day Habilitation</a:t>
            </a:r>
            <a:r>
              <a:rPr lang="en-US" sz="2400" dirty="0" smtClean="0"/>
              <a:t>:</a:t>
            </a:r>
          </a:p>
          <a:p>
            <a:pPr lvl="1">
              <a:buFont typeface="Wingdings" panose="05000000000000000000" pitchFamily="2" charset="2"/>
              <a:buChar char="Ø"/>
            </a:pPr>
            <a:r>
              <a:rPr lang="en-US" sz="2200" dirty="0" smtClean="0"/>
              <a:t>Clarifies </a:t>
            </a:r>
            <a:r>
              <a:rPr lang="en-US" sz="2200" dirty="0"/>
              <a:t>service definition for day habilitation to require meaningful adult activities and skills acquisition </a:t>
            </a:r>
            <a:r>
              <a:rPr lang="en-US" sz="2200" dirty="0" smtClean="0"/>
              <a:t>that support </a:t>
            </a:r>
            <a:r>
              <a:rPr lang="en-US" sz="2200" dirty="0"/>
              <a:t>community integration and a person’s independence</a:t>
            </a:r>
            <a:r>
              <a:rPr lang="en-US" sz="2200" dirty="0" smtClean="0"/>
              <a:t>.</a:t>
            </a:r>
          </a:p>
          <a:p>
            <a:pPr lvl="1">
              <a:buFont typeface="Wingdings" panose="05000000000000000000" pitchFamily="2" charset="2"/>
              <a:buChar char="Ø"/>
            </a:pPr>
            <a:r>
              <a:rPr lang="en-US" sz="2200" dirty="0" smtClean="0"/>
              <a:t>Creates a small group option.  </a:t>
            </a:r>
            <a:endParaRPr lang="en-US" sz="2200" dirty="0"/>
          </a:p>
          <a:p>
            <a:pPr lvl="0">
              <a:buFont typeface="Wingdings" panose="05000000000000000000" pitchFamily="2" charset="2"/>
              <a:buChar char="Ø"/>
            </a:pPr>
            <a:r>
              <a:rPr lang="en-US" sz="2400" b="1" dirty="0" smtClean="0"/>
              <a:t>Individualized </a:t>
            </a:r>
            <a:r>
              <a:rPr lang="en-US" sz="2400" b="1" dirty="0"/>
              <a:t>Day Supports</a:t>
            </a:r>
            <a:r>
              <a:rPr lang="en-US" sz="2400" dirty="0"/>
              <a:t>:  </a:t>
            </a:r>
            <a:endParaRPr lang="en-US" sz="2400" dirty="0" smtClean="0"/>
          </a:p>
          <a:p>
            <a:pPr lvl="1">
              <a:buFont typeface="Wingdings" panose="05000000000000000000" pitchFamily="2" charset="2"/>
              <a:buChar char="Ø"/>
            </a:pPr>
            <a:r>
              <a:rPr lang="en-US" sz="2200" dirty="0" smtClean="0"/>
              <a:t>Modifies </a:t>
            </a:r>
            <a:r>
              <a:rPr lang="en-US" sz="2200" dirty="0"/>
              <a:t>IDS service definition to clarify that IDS includes the provision of opportunities that promote community socialization and involvement in activities, and the building and strengthening of relationships with others in the local community.  </a:t>
            </a:r>
            <a:endParaRPr lang="en-US" sz="2200" dirty="0" smtClean="0"/>
          </a:p>
          <a:p>
            <a:pPr lvl="1">
              <a:buFont typeface="Wingdings" panose="05000000000000000000" pitchFamily="2" charset="2"/>
              <a:buChar char="Ø"/>
            </a:pPr>
            <a:r>
              <a:rPr lang="en-US" sz="2200" dirty="0" smtClean="0"/>
              <a:t>Allows </a:t>
            </a:r>
            <a:r>
              <a:rPr lang="en-US" sz="2200" dirty="0"/>
              <a:t>IDS to be combined with other day and employment supports for a total of forty (40) hours per week.  </a:t>
            </a:r>
            <a:endParaRPr lang="en-US" sz="2200" dirty="0" smtClean="0"/>
          </a:p>
          <a:p>
            <a:pPr lvl="1">
              <a:buFont typeface="Wingdings" panose="05000000000000000000" pitchFamily="2" charset="2"/>
              <a:buChar char="Ø"/>
            </a:pPr>
            <a:r>
              <a:rPr lang="en-US" sz="2200" dirty="0" smtClean="0"/>
              <a:t>Offers </a:t>
            </a:r>
            <a:r>
              <a:rPr lang="en-US" sz="2200" dirty="0"/>
              <a:t>IDS in small groups (1:2) and one-to-one, based upon the person’s assessed need and, for limited times, based on ability to match the person with an appropriate peer to participate with for small group IDS.  </a:t>
            </a:r>
            <a:endParaRPr lang="en-US" sz="2200" dirty="0" smtClean="0"/>
          </a:p>
          <a:p>
            <a:pPr marL="0" lvl="0" indent="0">
              <a:buNone/>
            </a:pPr>
            <a:endParaRPr lang="en-US" sz="2400" dirty="0" smtClean="0"/>
          </a:p>
          <a:p>
            <a:pPr>
              <a:buFont typeface="Wingdings" panose="05000000000000000000" pitchFamily="2" charset="2"/>
              <a:buChar char="Ø"/>
            </a:pPr>
            <a:endParaRPr lang="en-US" b="1" dirty="0"/>
          </a:p>
        </p:txBody>
      </p:sp>
      <p:sp>
        <p:nvSpPr>
          <p:cNvPr id="4" name="Slide Number Placeholder 3"/>
          <p:cNvSpPr>
            <a:spLocks noGrp="1"/>
          </p:cNvSpPr>
          <p:nvPr>
            <p:ph type="sldNum" sz="quarter" idx="12"/>
          </p:nvPr>
        </p:nvSpPr>
        <p:spPr/>
        <p:txBody>
          <a:bodyPr/>
          <a:lstStyle/>
          <a:p>
            <a:fld id="{3B19CD45-F0E5-49FD-8B99-734DE8C86A43}" type="slidenum">
              <a:rPr lang="en-US" smtClean="0"/>
              <a:t>28</a:t>
            </a:fld>
            <a:endParaRPr lang="en-US"/>
          </a:p>
        </p:txBody>
      </p:sp>
    </p:spTree>
    <p:extLst>
      <p:ext uri="{BB962C8B-B14F-4D97-AF65-F5344CB8AC3E}">
        <p14:creationId xmlns:p14="http://schemas.microsoft.com/office/powerpoint/2010/main" val="8688126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DC’s </a:t>
            </a:r>
            <a:r>
              <a:rPr lang="en-US" dirty="0"/>
              <a:t>Transition </a:t>
            </a:r>
            <a:r>
              <a:rPr lang="en-US" dirty="0" smtClean="0"/>
              <a:t>Plan</a:t>
            </a:r>
            <a:endParaRPr lang="en-US" dirty="0"/>
          </a:p>
        </p:txBody>
      </p:sp>
      <p:sp>
        <p:nvSpPr>
          <p:cNvPr id="3" name="Content Placeholder 2"/>
          <p:cNvSpPr>
            <a:spLocks noGrp="1"/>
          </p:cNvSpPr>
          <p:nvPr>
            <p:ph idx="1"/>
          </p:nvPr>
        </p:nvSpPr>
        <p:spPr/>
        <p:txBody>
          <a:bodyPr>
            <a:normAutofit fontScale="92500" lnSpcReduction="10000"/>
          </a:bodyPr>
          <a:lstStyle/>
          <a:p>
            <a:r>
              <a:rPr lang="en-US" sz="2400" b="1" dirty="0" smtClean="0"/>
              <a:t>Proposed Waiver Amendments to Support Community Integration and Employment:</a:t>
            </a:r>
            <a:r>
              <a:rPr lang="en-US" sz="2400" dirty="0" smtClean="0"/>
              <a:t>  </a:t>
            </a:r>
            <a:endParaRPr lang="en-US" sz="2400" dirty="0"/>
          </a:p>
          <a:p>
            <a:pPr lvl="0">
              <a:buFont typeface="Wingdings" panose="05000000000000000000" pitchFamily="2" charset="2"/>
              <a:buChar char="Ø"/>
            </a:pPr>
            <a:r>
              <a:rPr lang="en-US" sz="2400" b="1" dirty="0" smtClean="0"/>
              <a:t>Supported </a:t>
            </a:r>
            <a:r>
              <a:rPr lang="en-US" sz="2400" b="1" dirty="0"/>
              <a:t>Living and Supported Living with Transportation</a:t>
            </a:r>
            <a:r>
              <a:rPr lang="en-US" sz="2400" dirty="0"/>
              <a:t>:  Modifies the service definition to create more flexibility in the application of the reimbursed staffing hours and ratios, to better reflect the time individual persons may spend in their residence during the course of the day to be responsive to individualized person-centered plans. </a:t>
            </a:r>
          </a:p>
          <a:p>
            <a:pPr lvl="0">
              <a:buFont typeface="Wingdings" panose="05000000000000000000" pitchFamily="2" charset="2"/>
              <a:buChar char="Ø"/>
            </a:pPr>
            <a:r>
              <a:rPr lang="en-US" sz="2400" b="1" dirty="0" smtClean="0"/>
              <a:t>Provider </a:t>
            </a:r>
            <a:r>
              <a:rPr lang="en-US" sz="2400" b="1" dirty="0"/>
              <a:t>Requirements</a:t>
            </a:r>
            <a:r>
              <a:rPr lang="en-US" sz="2400" dirty="0"/>
              <a:t>:  Adds the requirement that owner-operators of residential, day and vocational supports complete training in Person-Centered Thinking, Supported Decision-Making, </a:t>
            </a:r>
            <a:r>
              <a:rPr lang="en-US" sz="2400" dirty="0" smtClean="0"/>
              <a:t>and Supporting </a:t>
            </a:r>
            <a:r>
              <a:rPr lang="en-US" sz="2400" dirty="0"/>
              <a:t>Community </a:t>
            </a:r>
            <a:r>
              <a:rPr lang="en-US" sz="2400" dirty="0" smtClean="0"/>
              <a:t>Integration. </a:t>
            </a:r>
            <a:endParaRPr lang="en-US" sz="2400" dirty="0"/>
          </a:p>
          <a:p>
            <a:endParaRPr lang="en-US" sz="2400" dirty="0" smtClean="0"/>
          </a:p>
          <a:p>
            <a:pPr>
              <a:buFont typeface="Wingdings" panose="05000000000000000000" pitchFamily="2" charset="2"/>
              <a:buChar char="Ø"/>
            </a:pPr>
            <a:endParaRPr lang="en-US" b="1" dirty="0"/>
          </a:p>
        </p:txBody>
      </p:sp>
      <p:sp>
        <p:nvSpPr>
          <p:cNvPr id="4" name="Slide Number Placeholder 3"/>
          <p:cNvSpPr>
            <a:spLocks noGrp="1"/>
          </p:cNvSpPr>
          <p:nvPr>
            <p:ph type="sldNum" sz="quarter" idx="12"/>
          </p:nvPr>
        </p:nvSpPr>
        <p:spPr/>
        <p:txBody>
          <a:bodyPr/>
          <a:lstStyle/>
          <a:p>
            <a:fld id="{3B19CD45-F0E5-49FD-8B99-734DE8C86A43}" type="slidenum">
              <a:rPr lang="en-US" smtClean="0"/>
              <a:t>29</a:t>
            </a:fld>
            <a:endParaRPr lang="en-US"/>
          </a:p>
        </p:txBody>
      </p:sp>
    </p:spTree>
    <p:extLst>
      <p:ext uri="{BB962C8B-B14F-4D97-AF65-F5344CB8AC3E}">
        <p14:creationId xmlns:p14="http://schemas.microsoft.com/office/powerpoint/2010/main" val="41041487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DC’s Medicaid HCBS Waiver</a:t>
            </a:r>
            <a:r>
              <a:rPr lang="en-US" sz="3000" dirty="0" smtClean="0"/>
              <a:t>		</a:t>
            </a:r>
            <a:endParaRPr lang="en-US" sz="3000" dirty="0"/>
          </a:p>
        </p:txBody>
      </p:sp>
      <p:sp>
        <p:nvSpPr>
          <p:cNvPr id="3" name="Content Placeholder 2"/>
          <p:cNvSpPr>
            <a:spLocks noGrp="1"/>
          </p:cNvSpPr>
          <p:nvPr>
            <p:ph idx="1"/>
          </p:nvPr>
        </p:nvSpPr>
        <p:spPr/>
        <p:txBody>
          <a:bodyPr>
            <a:normAutofit fontScale="92500"/>
          </a:bodyPr>
          <a:lstStyle/>
          <a:p>
            <a:pPr>
              <a:buFont typeface="Wingdings" panose="05000000000000000000" pitchFamily="2" charset="2"/>
              <a:buChar char="Ø"/>
            </a:pPr>
            <a:r>
              <a:rPr lang="en-US" sz="2800" dirty="0" smtClean="0"/>
              <a:t>DC’s Home and Community Based Services (HCBS) Waiver provides services and supports so that people with intellectual and developmental </a:t>
            </a:r>
            <a:r>
              <a:rPr lang="en-US" sz="2800" dirty="0"/>
              <a:t>d</a:t>
            </a:r>
            <a:r>
              <a:rPr lang="en-US" sz="2800" dirty="0" smtClean="0"/>
              <a:t>isabilities (IDD) are able to live at home and in the community.</a:t>
            </a:r>
          </a:p>
          <a:p>
            <a:pPr>
              <a:buFont typeface="Wingdings" panose="05000000000000000000" pitchFamily="2" charset="2"/>
              <a:buChar char="Ø"/>
            </a:pPr>
            <a:r>
              <a:rPr lang="en-US" sz="2800" dirty="0" smtClean="0"/>
              <a:t>To receive Medicaid funds for a waiver, DC must follow federal CMS rules – including the new HCBS Settings Rule, published in January 2014.  </a:t>
            </a:r>
          </a:p>
          <a:p>
            <a:pPr>
              <a:buFont typeface="Wingdings" panose="05000000000000000000" pitchFamily="2" charset="2"/>
              <a:buChar char="Ø"/>
            </a:pPr>
            <a:r>
              <a:rPr lang="en-US" sz="2800" dirty="0" smtClean="0"/>
              <a:t>That rule requires that states review all of their HCBS settings and develop a transition plan with public comments to reach compliance with the new rule.</a:t>
            </a:r>
          </a:p>
        </p:txBody>
      </p:sp>
      <p:sp>
        <p:nvSpPr>
          <p:cNvPr id="4" name="Slide Number Placeholder 3"/>
          <p:cNvSpPr>
            <a:spLocks noGrp="1"/>
          </p:cNvSpPr>
          <p:nvPr>
            <p:ph type="sldNum" sz="quarter" idx="12"/>
          </p:nvPr>
        </p:nvSpPr>
        <p:spPr/>
        <p:txBody>
          <a:bodyPr/>
          <a:lstStyle/>
          <a:p>
            <a:fld id="{3B19CD45-F0E5-49FD-8B99-734DE8C86A43}" type="slidenum">
              <a:rPr lang="en-US" smtClean="0"/>
              <a:t>3</a:t>
            </a:fld>
            <a:endParaRPr lang="en-US"/>
          </a:p>
        </p:txBody>
      </p:sp>
    </p:spTree>
    <p:extLst>
      <p:ext uri="{BB962C8B-B14F-4D97-AF65-F5344CB8AC3E}">
        <p14:creationId xmlns:p14="http://schemas.microsoft.com/office/powerpoint/2010/main" val="22973162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DC’s </a:t>
            </a:r>
            <a:r>
              <a:rPr lang="en-US" dirty="0"/>
              <a:t>Transition </a:t>
            </a:r>
            <a:r>
              <a:rPr lang="en-US" dirty="0" smtClean="0"/>
              <a:t>Plan</a:t>
            </a:r>
            <a:endParaRPr lang="en-US" dirty="0"/>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Ø"/>
            </a:pPr>
            <a:r>
              <a:rPr lang="en-US" dirty="0" smtClean="0"/>
              <a:t>Establish </a:t>
            </a:r>
            <a:r>
              <a:rPr lang="en-US" b="1" dirty="0" smtClean="0"/>
              <a:t>HCBS Settings Advisory Group</a:t>
            </a:r>
            <a:r>
              <a:rPr lang="en-US" dirty="0" smtClean="0"/>
              <a:t>:</a:t>
            </a:r>
          </a:p>
          <a:p>
            <a:pPr lvl="1">
              <a:buFont typeface="Wingdings" panose="05000000000000000000" pitchFamily="2" charset="2"/>
              <a:buChar char="Ø"/>
            </a:pPr>
            <a:r>
              <a:rPr lang="en-US" dirty="0" smtClean="0"/>
              <a:t>Project ACTION!</a:t>
            </a:r>
          </a:p>
          <a:p>
            <a:pPr lvl="1">
              <a:buFont typeface="Wingdings" panose="05000000000000000000" pitchFamily="2" charset="2"/>
              <a:buChar char="Ø"/>
            </a:pPr>
            <a:r>
              <a:rPr lang="en-US" dirty="0" smtClean="0"/>
              <a:t>DC Supporting Families Community of Practice</a:t>
            </a:r>
          </a:p>
          <a:p>
            <a:pPr lvl="1">
              <a:buFont typeface="Wingdings" panose="05000000000000000000" pitchFamily="2" charset="2"/>
              <a:buChar char="Ø"/>
            </a:pPr>
            <a:r>
              <a:rPr lang="en-US" dirty="0" smtClean="0"/>
              <a:t>Quality Trust for Individuals with Disabilities</a:t>
            </a:r>
          </a:p>
          <a:p>
            <a:pPr lvl="1">
              <a:buFont typeface="Wingdings" panose="05000000000000000000" pitchFamily="2" charset="2"/>
              <a:buChar char="Ø"/>
            </a:pPr>
            <a:r>
              <a:rPr lang="en-US" dirty="0" smtClean="0"/>
              <a:t>Georgetown University Center for Excellence in Developmental Disabilities</a:t>
            </a:r>
          </a:p>
          <a:p>
            <a:pPr lvl="1">
              <a:buFont typeface="Wingdings" panose="05000000000000000000" pitchFamily="2" charset="2"/>
              <a:buChar char="Ø"/>
            </a:pPr>
            <a:r>
              <a:rPr lang="en-US" dirty="0" smtClean="0"/>
              <a:t>DC Coalition of Providers</a:t>
            </a:r>
          </a:p>
          <a:p>
            <a:pPr lvl="1">
              <a:buFont typeface="Wingdings" panose="05000000000000000000" pitchFamily="2" charset="2"/>
              <a:buChar char="Ø"/>
            </a:pPr>
            <a:r>
              <a:rPr lang="en-US" dirty="0" smtClean="0"/>
              <a:t>Department of Health Care Finance</a:t>
            </a:r>
          </a:p>
          <a:p>
            <a:pPr lvl="1">
              <a:buFont typeface="Wingdings" panose="05000000000000000000" pitchFamily="2" charset="2"/>
              <a:buChar char="Ø"/>
            </a:pPr>
            <a:r>
              <a:rPr lang="en-US" dirty="0" smtClean="0"/>
              <a:t>Staff from across DDS (Service Coordination, Waiver Unit, Quality, PCT Leader, SODA, PCR, etc.)</a:t>
            </a:r>
          </a:p>
          <a:p>
            <a:pPr lvl="1">
              <a:buFont typeface="Wingdings" panose="05000000000000000000" pitchFamily="2" charset="2"/>
              <a:buChar char="Ø"/>
            </a:pPr>
            <a:r>
              <a:rPr lang="en-US" dirty="0" smtClean="0"/>
              <a:t>Others as needed</a:t>
            </a:r>
          </a:p>
          <a:p>
            <a:pPr>
              <a:buFont typeface="Wingdings" panose="05000000000000000000" pitchFamily="2" charset="2"/>
              <a:buChar char="Ø"/>
            </a:pPr>
            <a:r>
              <a:rPr lang="en-US" dirty="0" smtClean="0"/>
              <a:t>Open meetings – will be published on the DDS calendar and you are welcome to attend.  Minutes will be posted on the DDS Medicaid Waiver Amendment Information page.  </a:t>
            </a:r>
          </a:p>
        </p:txBody>
      </p:sp>
      <p:sp>
        <p:nvSpPr>
          <p:cNvPr id="4" name="Slide Number Placeholder 3"/>
          <p:cNvSpPr>
            <a:spLocks noGrp="1"/>
          </p:cNvSpPr>
          <p:nvPr>
            <p:ph type="sldNum" sz="quarter" idx="12"/>
          </p:nvPr>
        </p:nvSpPr>
        <p:spPr/>
        <p:txBody>
          <a:bodyPr/>
          <a:lstStyle/>
          <a:p>
            <a:fld id="{3B19CD45-F0E5-49FD-8B99-734DE8C86A43}" type="slidenum">
              <a:rPr lang="en-US" smtClean="0"/>
              <a:t>30</a:t>
            </a:fld>
            <a:endParaRPr lang="en-US"/>
          </a:p>
        </p:txBody>
      </p:sp>
    </p:spTree>
    <p:extLst>
      <p:ext uri="{BB962C8B-B14F-4D97-AF65-F5344CB8AC3E}">
        <p14:creationId xmlns:p14="http://schemas.microsoft.com/office/powerpoint/2010/main" val="17060326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DC’s </a:t>
            </a:r>
            <a:r>
              <a:rPr lang="en-US" dirty="0"/>
              <a:t>Transition </a:t>
            </a:r>
            <a:r>
              <a:rPr lang="en-US" dirty="0" smtClean="0"/>
              <a:t>Plan</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US" sz="2400" dirty="0" smtClean="0"/>
              <a:t>Public forums and information sessions in November and December 2014.</a:t>
            </a:r>
          </a:p>
          <a:p>
            <a:pPr>
              <a:buFont typeface="Wingdings" panose="05000000000000000000" pitchFamily="2" charset="2"/>
              <a:buChar char="Ø"/>
            </a:pPr>
            <a:r>
              <a:rPr lang="en-US" sz="2400" dirty="0" smtClean="0"/>
              <a:t>DC State-Level Self-Assessment:</a:t>
            </a:r>
          </a:p>
          <a:p>
            <a:pPr lvl="1">
              <a:buFont typeface="Wingdings" panose="05000000000000000000" pitchFamily="2" charset="2"/>
              <a:buChar char="Ø"/>
            </a:pPr>
            <a:r>
              <a:rPr lang="en-US" sz="2000" dirty="0" smtClean="0"/>
              <a:t>Work with Advisory group to review state regulations, licensing and certification requirements, monitoring, contracts, IT, training requirements, and other program policies, procedures and practices to see where we are supporting the HCBS Settings Rule and where changes are needed to support compliance.</a:t>
            </a:r>
          </a:p>
          <a:p>
            <a:pPr lvl="1">
              <a:buFont typeface="Wingdings" panose="05000000000000000000" pitchFamily="2" charset="2"/>
              <a:buChar char="Ø"/>
            </a:pPr>
            <a:r>
              <a:rPr lang="en-US" sz="2000" dirty="0" smtClean="0"/>
              <a:t>Will result in a list of areas where we need to make changes to the waiver, implementing regulations, etc. and guide next steps.</a:t>
            </a:r>
          </a:p>
          <a:p>
            <a:pPr lvl="1">
              <a:buFont typeface="Wingdings" panose="05000000000000000000" pitchFamily="2" charset="2"/>
              <a:buChar char="Ø"/>
            </a:pPr>
            <a:r>
              <a:rPr lang="en-US" sz="2000" dirty="0" smtClean="0"/>
              <a:t>Complete by March 31, 2015.</a:t>
            </a:r>
          </a:p>
          <a:p>
            <a:pPr>
              <a:buFont typeface="Wingdings" panose="05000000000000000000" pitchFamily="2" charset="2"/>
              <a:buChar char="Ø"/>
            </a:pPr>
            <a:endParaRPr lang="en-US" dirty="0"/>
          </a:p>
        </p:txBody>
      </p:sp>
      <p:sp>
        <p:nvSpPr>
          <p:cNvPr id="4" name="Slide Number Placeholder 3"/>
          <p:cNvSpPr>
            <a:spLocks noGrp="1"/>
          </p:cNvSpPr>
          <p:nvPr>
            <p:ph type="sldNum" sz="quarter" idx="12"/>
          </p:nvPr>
        </p:nvSpPr>
        <p:spPr/>
        <p:txBody>
          <a:bodyPr/>
          <a:lstStyle/>
          <a:p>
            <a:fld id="{3B19CD45-F0E5-49FD-8B99-734DE8C86A43}" type="slidenum">
              <a:rPr lang="en-US" smtClean="0"/>
              <a:t>31</a:t>
            </a:fld>
            <a:endParaRPr lang="en-US"/>
          </a:p>
        </p:txBody>
      </p:sp>
    </p:spTree>
    <p:extLst>
      <p:ext uri="{BB962C8B-B14F-4D97-AF65-F5344CB8AC3E}">
        <p14:creationId xmlns:p14="http://schemas.microsoft.com/office/powerpoint/2010/main" val="38896699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DC’s </a:t>
            </a:r>
            <a:r>
              <a:rPr lang="en-US" dirty="0"/>
              <a:t>Transition Plan</a:t>
            </a:r>
          </a:p>
        </p:txBody>
      </p:sp>
      <p:sp>
        <p:nvSpPr>
          <p:cNvPr id="3" name="Content Placeholder 2"/>
          <p:cNvSpPr>
            <a:spLocks noGrp="1"/>
          </p:cNvSpPr>
          <p:nvPr>
            <p:ph idx="1"/>
          </p:nvPr>
        </p:nvSpPr>
        <p:spPr/>
        <p:txBody>
          <a:bodyPr>
            <a:normAutofit fontScale="92500" lnSpcReduction="10000"/>
          </a:bodyPr>
          <a:lstStyle/>
          <a:p>
            <a:pPr>
              <a:buFont typeface="Wingdings" panose="05000000000000000000" pitchFamily="2" charset="2"/>
              <a:buChar char="Ø"/>
            </a:pPr>
            <a:r>
              <a:rPr lang="en-US" sz="2800" dirty="0" smtClean="0"/>
              <a:t>DC Provider Self-Assessment:</a:t>
            </a:r>
          </a:p>
          <a:p>
            <a:pPr lvl="1">
              <a:buFont typeface="Wingdings" panose="05000000000000000000" pitchFamily="2" charset="2"/>
              <a:buChar char="Ø"/>
            </a:pPr>
            <a:r>
              <a:rPr lang="en-US" sz="2400" dirty="0" smtClean="0"/>
              <a:t>Development of assessment tool with Advisory group in November 2014 to guide a critical </a:t>
            </a:r>
            <a:r>
              <a:rPr lang="en-US" sz="2400" dirty="0"/>
              <a:t>self- review of provider policies, procedures, protocols, and practices</a:t>
            </a:r>
            <a:r>
              <a:rPr lang="en-US" sz="2400" dirty="0" smtClean="0"/>
              <a:t>.</a:t>
            </a:r>
          </a:p>
          <a:p>
            <a:pPr lvl="1">
              <a:buFont typeface="Wingdings" panose="05000000000000000000" pitchFamily="2" charset="2"/>
              <a:buChar char="Ø"/>
            </a:pPr>
            <a:r>
              <a:rPr lang="en-US" sz="2400" dirty="0" smtClean="0"/>
              <a:t>Training for providers on HCBS Settings Rule and tool in December 2014 and beyond, as needed.</a:t>
            </a:r>
          </a:p>
          <a:p>
            <a:pPr lvl="1">
              <a:buFont typeface="Wingdings" panose="05000000000000000000" pitchFamily="2" charset="2"/>
              <a:buChar char="Ø"/>
            </a:pPr>
            <a:r>
              <a:rPr lang="en-US" sz="2400" dirty="0"/>
              <a:t>Providers create </a:t>
            </a:r>
            <a:r>
              <a:rPr lang="en-US" sz="2400" dirty="0" smtClean="0"/>
              <a:t>an assessment </a:t>
            </a:r>
            <a:r>
              <a:rPr lang="en-US" sz="2400" dirty="0"/>
              <a:t>team that includes a cross section of their organization, including at least one executive, middle manager, and direct support professional, as well as people supported and their family members.  Providers are encouraged to include advocates and other stakeholder in their assessment process.</a:t>
            </a:r>
          </a:p>
          <a:p>
            <a:pPr lvl="1">
              <a:buFont typeface="Wingdings" panose="05000000000000000000" pitchFamily="2" charset="2"/>
              <a:buChar char="Ø"/>
            </a:pPr>
            <a:r>
              <a:rPr lang="en-US" sz="2400" dirty="0" smtClean="0"/>
              <a:t>Return the tool to DDS by January 31, 2015.</a:t>
            </a:r>
          </a:p>
          <a:p>
            <a:pPr lvl="1">
              <a:buFont typeface="Wingdings" panose="05000000000000000000" pitchFamily="2" charset="2"/>
              <a:buChar char="Ø"/>
            </a:pPr>
            <a:endParaRPr lang="en-US" sz="2400" dirty="0" smtClean="0"/>
          </a:p>
          <a:p>
            <a:pPr lvl="1">
              <a:buFont typeface="Wingdings" panose="05000000000000000000" pitchFamily="2" charset="2"/>
              <a:buChar char="Ø"/>
            </a:pPr>
            <a:endParaRPr lang="en-US" sz="2400" dirty="0" smtClean="0"/>
          </a:p>
          <a:p>
            <a:pPr>
              <a:buFont typeface="Wingdings" panose="05000000000000000000" pitchFamily="2" charset="2"/>
              <a:buChar char="Ø"/>
            </a:pPr>
            <a:endParaRPr lang="en-US" dirty="0"/>
          </a:p>
        </p:txBody>
      </p:sp>
      <p:sp>
        <p:nvSpPr>
          <p:cNvPr id="4" name="Slide Number Placeholder 3"/>
          <p:cNvSpPr>
            <a:spLocks noGrp="1"/>
          </p:cNvSpPr>
          <p:nvPr>
            <p:ph type="sldNum" sz="quarter" idx="12"/>
          </p:nvPr>
        </p:nvSpPr>
        <p:spPr/>
        <p:txBody>
          <a:bodyPr/>
          <a:lstStyle/>
          <a:p>
            <a:fld id="{3B19CD45-F0E5-49FD-8B99-734DE8C86A43}" type="slidenum">
              <a:rPr lang="en-US" smtClean="0"/>
              <a:t>32</a:t>
            </a:fld>
            <a:endParaRPr lang="en-US"/>
          </a:p>
        </p:txBody>
      </p:sp>
    </p:spTree>
    <p:extLst>
      <p:ext uri="{BB962C8B-B14F-4D97-AF65-F5344CB8AC3E}">
        <p14:creationId xmlns:p14="http://schemas.microsoft.com/office/powerpoint/2010/main" val="5201625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DC’s </a:t>
            </a:r>
            <a:r>
              <a:rPr lang="en-US" dirty="0"/>
              <a:t>Transition </a:t>
            </a:r>
            <a:r>
              <a:rPr lang="en-US" dirty="0" smtClean="0"/>
              <a:t>Plan</a:t>
            </a:r>
            <a:endParaRPr lang="en-US" dirty="0"/>
          </a:p>
        </p:txBody>
      </p:sp>
      <p:sp>
        <p:nvSpPr>
          <p:cNvPr id="3" name="Content Placeholder 2"/>
          <p:cNvSpPr>
            <a:spLocks noGrp="1"/>
          </p:cNvSpPr>
          <p:nvPr>
            <p:ph idx="1"/>
          </p:nvPr>
        </p:nvSpPr>
        <p:spPr/>
        <p:txBody>
          <a:bodyPr>
            <a:normAutofit fontScale="92500" lnSpcReduction="10000"/>
          </a:bodyPr>
          <a:lstStyle/>
          <a:p>
            <a:pPr>
              <a:buFont typeface="Wingdings" panose="05000000000000000000" pitchFamily="2" charset="2"/>
              <a:buChar char="Ø"/>
            </a:pPr>
            <a:r>
              <a:rPr lang="en-US" sz="2800" dirty="0" smtClean="0"/>
              <a:t>DC Provider Self-Assessment:</a:t>
            </a:r>
          </a:p>
          <a:p>
            <a:pPr lvl="1">
              <a:buFont typeface="Wingdings" panose="05000000000000000000" pitchFamily="2" charset="2"/>
              <a:buChar char="Ø"/>
            </a:pPr>
            <a:r>
              <a:rPr lang="en-US" sz="2400" dirty="0"/>
              <a:t>Providers to submit a Provider Transition Plan to DDS by January 31, 2015.</a:t>
            </a:r>
          </a:p>
          <a:p>
            <a:pPr lvl="1">
              <a:buFont typeface="Wingdings" panose="05000000000000000000" pitchFamily="2" charset="2"/>
              <a:buChar char="Ø"/>
            </a:pPr>
            <a:r>
              <a:rPr lang="en-US" sz="2400" dirty="0" smtClean="0"/>
              <a:t>DDS </a:t>
            </a:r>
            <a:r>
              <a:rPr lang="en-US" sz="2400" dirty="0"/>
              <a:t>to </a:t>
            </a:r>
            <a:r>
              <a:rPr lang="en-US" sz="2400" dirty="0" smtClean="0"/>
              <a:t>analyze and validate </a:t>
            </a:r>
            <a:r>
              <a:rPr lang="en-US" sz="2400" dirty="0"/>
              <a:t>at least 10% of provider self-assessments by March 31, 2015.</a:t>
            </a:r>
          </a:p>
          <a:p>
            <a:pPr lvl="1">
              <a:buFont typeface="Wingdings" panose="05000000000000000000" pitchFamily="2" charset="2"/>
              <a:buChar char="Ø"/>
            </a:pPr>
            <a:r>
              <a:rPr lang="en-US" sz="2400" dirty="0" smtClean="0"/>
              <a:t>Sample Question:   Can people lock their bedroom doors?  </a:t>
            </a:r>
          </a:p>
          <a:p>
            <a:pPr lvl="2">
              <a:buFont typeface="Wingdings" panose="05000000000000000000" pitchFamily="2" charset="2"/>
              <a:buChar char="Ø"/>
            </a:pPr>
            <a:r>
              <a:rPr lang="en-US" sz="2000" dirty="0" smtClean="0"/>
              <a:t>Rate 1 if not allowed, or allowed but only a few people take advantage of it.</a:t>
            </a:r>
          </a:p>
          <a:p>
            <a:pPr lvl="2">
              <a:buFont typeface="Wingdings" panose="05000000000000000000" pitchFamily="2" charset="2"/>
              <a:buChar char="Ø"/>
            </a:pPr>
            <a:r>
              <a:rPr lang="en-US" sz="2000" dirty="0" smtClean="0"/>
              <a:t>Rate 3, if allowed but only about ½ of the people take advantage of this.</a:t>
            </a:r>
          </a:p>
          <a:p>
            <a:pPr lvl="2">
              <a:buFont typeface="Wingdings" panose="05000000000000000000" pitchFamily="2" charset="2"/>
              <a:buChar char="Ø"/>
            </a:pPr>
            <a:r>
              <a:rPr lang="en-US" sz="2000" dirty="0" smtClean="0"/>
              <a:t>Rate 5, if almost everyone you support can and at least occasionally does. </a:t>
            </a:r>
          </a:p>
          <a:p>
            <a:pPr lvl="2">
              <a:buFont typeface="Wingdings" panose="05000000000000000000" pitchFamily="2" charset="2"/>
              <a:buChar char="Ø"/>
            </a:pPr>
            <a:r>
              <a:rPr lang="en-US" sz="2000" dirty="0" smtClean="0"/>
              <a:t>Include specific evidence of compliance.</a:t>
            </a:r>
          </a:p>
          <a:p>
            <a:pPr lvl="1">
              <a:buFont typeface="Wingdings" panose="05000000000000000000" pitchFamily="2" charset="2"/>
              <a:buChar char="Ø"/>
            </a:pPr>
            <a:endParaRPr lang="en-US" sz="2400" dirty="0" smtClean="0"/>
          </a:p>
          <a:p>
            <a:pPr lvl="1">
              <a:buFont typeface="Wingdings" panose="05000000000000000000" pitchFamily="2" charset="2"/>
              <a:buChar char="Ø"/>
            </a:pPr>
            <a:endParaRPr lang="en-US" sz="2400" dirty="0" smtClean="0"/>
          </a:p>
          <a:p>
            <a:pPr lvl="1">
              <a:buFont typeface="Wingdings" panose="05000000000000000000" pitchFamily="2" charset="2"/>
              <a:buChar char="Ø"/>
            </a:pPr>
            <a:endParaRPr lang="en-US" sz="2400" dirty="0" smtClean="0"/>
          </a:p>
          <a:p>
            <a:pPr>
              <a:buFont typeface="Wingdings" panose="05000000000000000000" pitchFamily="2" charset="2"/>
              <a:buChar char="Ø"/>
            </a:pPr>
            <a:endParaRPr lang="en-US" dirty="0"/>
          </a:p>
        </p:txBody>
      </p:sp>
      <p:sp>
        <p:nvSpPr>
          <p:cNvPr id="4" name="Slide Number Placeholder 3"/>
          <p:cNvSpPr>
            <a:spLocks noGrp="1"/>
          </p:cNvSpPr>
          <p:nvPr>
            <p:ph type="sldNum" sz="quarter" idx="12"/>
          </p:nvPr>
        </p:nvSpPr>
        <p:spPr/>
        <p:txBody>
          <a:bodyPr/>
          <a:lstStyle/>
          <a:p>
            <a:fld id="{3B19CD45-F0E5-49FD-8B99-734DE8C86A43}" type="slidenum">
              <a:rPr lang="en-US" smtClean="0"/>
              <a:t>33</a:t>
            </a:fld>
            <a:endParaRPr lang="en-US"/>
          </a:p>
        </p:txBody>
      </p:sp>
    </p:spTree>
    <p:extLst>
      <p:ext uri="{BB962C8B-B14F-4D97-AF65-F5344CB8AC3E}">
        <p14:creationId xmlns:p14="http://schemas.microsoft.com/office/powerpoint/2010/main" val="12904554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DC’s </a:t>
            </a:r>
            <a:r>
              <a:rPr lang="en-US" dirty="0"/>
              <a:t>Transition </a:t>
            </a:r>
            <a:r>
              <a:rPr lang="en-US" dirty="0" smtClean="0"/>
              <a:t>Plan</a:t>
            </a:r>
            <a:endParaRPr lang="en-US" dirty="0"/>
          </a:p>
        </p:txBody>
      </p:sp>
      <p:sp>
        <p:nvSpPr>
          <p:cNvPr id="3" name="Content Placeholder 2"/>
          <p:cNvSpPr>
            <a:spLocks noGrp="1"/>
          </p:cNvSpPr>
          <p:nvPr>
            <p:ph idx="1"/>
          </p:nvPr>
        </p:nvSpPr>
        <p:spPr/>
        <p:txBody>
          <a:bodyPr>
            <a:normAutofit fontScale="92500" lnSpcReduction="20000"/>
          </a:bodyPr>
          <a:lstStyle/>
          <a:p>
            <a:pPr>
              <a:buFont typeface="Wingdings" panose="05000000000000000000" pitchFamily="2" charset="2"/>
              <a:buChar char="Ø"/>
            </a:pPr>
            <a:r>
              <a:rPr lang="en-US" sz="2800" dirty="0" smtClean="0"/>
              <a:t>DC Assessment by People in Supports &amp; Families:</a:t>
            </a:r>
          </a:p>
          <a:p>
            <a:pPr lvl="1">
              <a:buFont typeface="Wingdings" panose="05000000000000000000" pitchFamily="2" charset="2"/>
              <a:buChar char="Ø"/>
            </a:pPr>
            <a:r>
              <a:rPr lang="en-US" sz="2400" dirty="0" smtClean="0"/>
              <a:t>Development of assessment tool with Advisory group in November 2014.</a:t>
            </a:r>
          </a:p>
          <a:p>
            <a:pPr lvl="1">
              <a:buFont typeface="Wingdings" panose="05000000000000000000" pitchFamily="2" charset="2"/>
              <a:buChar char="Ø"/>
            </a:pPr>
            <a:r>
              <a:rPr lang="en-US" sz="2400" dirty="0" smtClean="0"/>
              <a:t>Training for service coordinators and people we support on HCBS Settings Rule and tool in December 2014 and beyond, as needed.</a:t>
            </a:r>
          </a:p>
          <a:p>
            <a:pPr lvl="1">
              <a:buFont typeface="Wingdings" panose="05000000000000000000" pitchFamily="2" charset="2"/>
              <a:buChar char="Ø"/>
            </a:pPr>
            <a:r>
              <a:rPr lang="en-US" sz="2400" dirty="0" smtClean="0"/>
              <a:t>Assessments take place beginning in January 2015, during the person’s ISP meeting (or meeting to amend the ISP).</a:t>
            </a:r>
          </a:p>
          <a:p>
            <a:pPr lvl="1">
              <a:buFont typeface="Wingdings" panose="05000000000000000000" pitchFamily="2" charset="2"/>
              <a:buChar char="Ø"/>
            </a:pPr>
            <a:r>
              <a:rPr lang="en-US" sz="2400" dirty="0" smtClean="0"/>
              <a:t>DDS QMD will compile and share data for compliance and to support informed choice of providers.</a:t>
            </a:r>
          </a:p>
          <a:p>
            <a:pPr lvl="1">
              <a:buFont typeface="Wingdings" panose="05000000000000000000" pitchFamily="2" charset="2"/>
              <a:buChar char="Ø"/>
            </a:pPr>
            <a:r>
              <a:rPr lang="en-US" sz="2400" dirty="0" smtClean="0"/>
              <a:t>Sample question:</a:t>
            </a:r>
          </a:p>
          <a:p>
            <a:pPr lvl="2">
              <a:buFont typeface="Wingdings" panose="05000000000000000000" pitchFamily="2" charset="2"/>
              <a:buChar char="Ø"/>
            </a:pPr>
            <a:r>
              <a:rPr lang="en-US" sz="2000" dirty="0" smtClean="0"/>
              <a:t>How important is it to you to lock your bedroom door?  (Rate 1 – 5)</a:t>
            </a:r>
          </a:p>
          <a:p>
            <a:pPr lvl="2">
              <a:buFont typeface="Wingdings" panose="05000000000000000000" pitchFamily="2" charset="2"/>
              <a:buChar char="Ø"/>
            </a:pPr>
            <a:r>
              <a:rPr lang="en-US" sz="2000" dirty="0" smtClean="0"/>
              <a:t>How often are you able to lock your bedroom door? (Rate 1 – 5)</a:t>
            </a:r>
          </a:p>
          <a:p>
            <a:pPr lvl="1">
              <a:buFont typeface="Wingdings" panose="05000000000000000000" pitchFamily="2" charset="2"/>
              <a:buChar char="Ø"/>
            </a:pPr>
            <a:endParaRPr lang="en-US" sz="2400" dirty="0" smtClean="0"/>
          </a:p>
          <a:p>
            <a:pPr lvl="1">
              <a:buFont typeface="Wingdings" panose="05000000000000000000" pitchFamily="2" charset="2"/>
              <a:buChar char="Ø"/>
            </a:pPr>
            <a:endParaRPr lang="en-US" sz="2400" dirty="0" smtClean="0"/>
          </a:p>
          <a:p>
            <a:pPr>
              <a:buFont typeface="Wingdings" panose="05000000000000000000" pitchFamily="2" charset="2"/>
              <a:buChar char="Ø"/>
            </a:pPr>
            <a:endParaRPr lang="en-US" dirty="0"/>
          </a:p>
        </p:txBody>
      </p:sp>
      <p:sp>
        <p:nvSpPr>
          <p:cNvPr id="4" name="Slide Number Placeholder 3"/>
          <p:cNvSpPr>
            <a:spLocks noGrp="1"/>
          </p:cNvSpPr>
          <p:nvPr>
            <p:ph type="sldNum" sz="quarter" idx="12"/>
          </p:nvPr>
        </p:nvSpPr>
        <p:spPr/>
        <p:txBody>
          <a:bodyPr/>
          <a:lstStyle/>
          <a:p>
            <a:fld id="{3B19CD45-F0E5-49FD-8B99-734DE8C86A43}" type="slidenum">
              <a:rPr lang="en-US" smtClean="0"/>
              <a:t>34</a:t>
            </a:fld>
            <a:endParaRPr lang="en-US"/>
          </a:p>
        </p:txBody>
      </p:sp>
    </p:spTree>
    <p:extLst>
      <p:ext uri="{BB962C8B-B14F-4D97-AF65-F5344CB8AC3E}">
        <p14:creationId xmlns:p14="http://schemas.microsoft.com/office/powerpoint/2010/main" val="11071108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DC’s </a:t>
            </a:r>
            <a:r>
              <a:rPr lang="en-US" dirty="0"/>
              <a:t>Transition </a:t>
            </a:r>
            <a:r>
              <a:rPr lang="en-US" dirty="0" smtClean="0"/>
              <a:t>Plan</a:t>
            </a:r>
            <a:endParaRPr lang="en-US" dirty="0"/>
          </a:p>
        </p:txBody>
      </p:sp>
      <p:sp>
        <p:nvSpPr>
          <p:cNvPr id="3" name="Content Placeholder 2"/>
          <p:cNvSpPr>
            <a:spLocks noGrp="1"/>
          </p:cNvSpPr>
          <p:nvPr>
            <p:ph idx="1"/>
          </p:nvPr>
        </p:nvSpPr>
        <p:spPr/>
        <p:txBody>
          <a:bodyPr>
            <a:normAutofit/>
          </a:bodyPr>
          <a:lstStyle/>
          <a:p>
            <a:pPr lvl="0"/>
            <a:r>
              <a:rPr lang="en-US" sz="2800" b="1" dirty="0"/>
              <a:t>Review of National Core Indicators data and data from DDS’s external </a:t>
            </a:r>
            <a:r>
              <a:rPr lang="en-US" sz="2800" b="1" dirty="0" smtClean="0"/>
              <a:t>monitors</a:t>
            </a:r>
            <a:endParaRPr lang="en-US" sz="2800" dirty="0"/>
          </a:p>
          <a:p>
            <a:r>
              <a:rPr lang="en-US" sz="2800" dirty="0"/>
              <a:t>DDS QMD will review the results of </a:t>
            </a:r>
            <a:r>
              <a:rPr lang="en-US" sz="2800" dirty="0" smtClean="0"/>
              <a:t>NCI </a:t>
            </a:r>
            <a:r>
              <a:rPr lang="en-US" sz="2800" dirty="0"/>
              <a:t>Adult Consumer Survey and Family Surveys, reports from the </a:t>
            </a:r>
            <a:r>
              <a:rPr lang="en-US" sz="2800" i="1" dirty="0"/>
              <a:t>Evans</a:t>
            </a:r>
            <a:r>
              <a:rPr lang="en-US" sz="2800" dirty="0"/>
              <a:t> Court Monitor, and reports from the Quality Trust for Individuals with Disabilities to assess where indicators suggest systemic evidence of non-compliance or need for remediation with the HCBS Settings Rule. </a:t>
            </a:r>
          </a:p>
        </p:txBody>
      </p:sp>
      <p:sp>
        <p:nvSpPr>
          <p:cNvPr id="4" name="Slide Number Placeholder 3"/>
          <p:cNvSpPr>
            <a:spLocks noGrp="1"/>
          </p:cNvSpPr>
          <p:nvPr>
            <p:ph type="sldNum" sz="quarter" idx="12"/>
          </p:nvPr>
        </p:nvSpPr>
        <p:spPr/>
        <p:txBody>
          <a:bodyPr/>
          <a:lstStyle/>
          <a:p>
            <a:fld id="{3B19CD45-F0E5-49FD-8B99-734DE8C86A43}" type="slidenum">
              <a:rPr lang="en-US" smtClean="0"/>
              <a:t>35</a:t>
            </a:fld>
            <a:endParaRPr lang="en-US"/>
          </a:p>
        </p:txBody>
      </p:sp>
    </p:spTree>
    <p:extLst>
      <p:ext uri="{BB962C8B-B14F-4D97-AF65-F5344CB8AC3E}">
        <p14:creationId xmlns:p14="http://schemas.microsoft.com/office/powerpoint/2010/main" val="15778404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DC’s Transition Plan	</a:t>
            </a:r>
            <a:endParaRPr lang="en-US" dirty="0"/>
          </a:p>
        </p:txBody>
      </p:sp>
      <p:sp>
        <p:nvSpPr>
          <p:cNvPr id="3" name="Content Placeholder 2"/>
          <p:cNvSpPr>
            <a:spLocks noGrp="1"/>
          </p:cNvSpPr>
          <p:nvPr>
            <p:ph idx="1"/>
          </p:nvPr>
        </p:nvSpPr>
        <p:spPr/>
        <p:txBody>
          <a:bodyPr/>
          <a:lstStyle/>
          <a:p>
            <a:r>
              <a:rPr lang="en-US" sz="2400" b="1" dirty="0" smtClean="0"/>
              <a:t>Additional Steps:</a:t>
            </a:r>
          </a:p>
          <a:p>
            <a:pPr>
              <a:buFont typeface="Wingdings" panose="05000000000000000000" pitchFamily="2" charset="2"/>
              <a:buChar char="Ø"/>
            </a:pPr>
            <a:r>
              <a:rPr lang="en-US" sz="2400" dirty="0" smtClean="0"/>
              <a:t>Analyze state and provider assessments and submit to CMS an </a:t>
            </a:r>
            <a:r>
              <a:rPr lang="en-US" sz="2400" dirty="0"/>
              <a:t>amendment to </a:t>
            </a:r>
            <a:r>
              <a:rPr lang="en-US" sz="2400" dirty="0" smtClean="0"/>
              <a:t>this Transition </a:t>
            </a:r>
            <a:r>
              <a:rPr lang="en-US" sz="2400" dirty="0"/>
              <a:t>Plan with specific remediation activities (specifically including but not limited to revisions of rules, regulations, licensing requirements, certifications processes, policies, protocols, practices and contracts) and milestones for achieving compliance with the HCBS Settings Rule</a:t>
            </a:r>
            <a:r>
              <a:rPr lang="en-US" sz="2400" dirty="0" smtClean="0"/>
              <a:t>.  (August 2015)</a:t>
            </a:r>
          </a:p>
          <a:p>
            <a:pPr>
              <a:buFont typeface="Wingdings" panose="05000000000000000000" pitchFamily="2" charset="2"/>
              <a:buChar char="Ø"/>
            </a:pPr>
            <a:r>
              <a:rPr lang="en-US" sz="2400" dirty="0" smtClean="0"/>
              <a:t>Facilitate a </a:t>
            </a:r>
            <a:r>
              <a:rPr lang="en-US" sz="2400" dirty="0" err="1" smtClean="0"/>
              <a:t>CoP</a:t>
            </a:r>
            <a:r>
              <a:rPr lang="en-US" sz="2400" dirty="0" smtClean="0"/>
              <a:t> for providers and offer continuing training and technical assistance to support compliance.</a:t>
            </a:r>
            <a:r>
              <a:rPr lang="en-US" dirty="0" smtClean="0"/>
              <a:t> </a:t>
            </a:r>
            <a:endParaRPr lang="en-US" dirty="0"/>
          </a:p>
        </p:txBody>
      </p:sp>
      <p:sp>
        <p:nvSpPr>
          <p:cNvPr id="4" name="Slide Number Placeholder 3"/>
          <p:cNvSpPr>
            <a:spLocks noGrp="1"/>
          </p:cNvSpPr>
          <p:nvPr>
            <p:ph type="sldNum" sz="quarter" idx="12"/>
          </p:nvPr>
        </p:nvSpPr>
        <p:spPr/>
        <p:txBody>
          <a:bodyPr/>
          <a:lstStyle/>
          <a:p>
            <a:fld id="{3B19CD45-F0E5-49FD-8B99-734DE8C86A43}" type="slidenum">
              <a:rPr lang="en-US" smtClean="0"/>
              <a:t>36</a:t>
            </a:fld>
            <a:endParaRPr lang="en-US"/>
          </a:p>
        </p:txBody>
      </p:sp>
    </p:spTree>
    <p:extLst>
      <p:ext uri="{BB962C8B-B14F-4D97-AF65-F5344CB8AC3E}">
        <p14:creationId xmlns:p14="http://schemas.microsoft.com/office/powerpoint/2010/main" val="13193201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DC’s Transition Plan 	</a:t>
            </a:r>
            <a:endParaRPr lang="en-US" dirty="0"/>
          </a:p>
        </p:txBody>
      </p:sp>
      <p:sp>
        <p:nvSpPr>
          <p:cNvPr id="3" name="Content Placeholder 2"/>
          <p:cNvSpPr>
            <a:spLocks noGrp="1"/>
          </p:cNvSpPr>
          <p:nvPr>
            <p:ph idx="1"/>
          </p:nvPr>
        </p:nvSpPr>
        <p:spPr/>
        <p:txBody>
          <a:bodyPr>
            <a:normAutofit lnSpcReduction="10000"/>
          </a:bodyPr>
          <a:lstStyle/>
          <a:p>
            <a:r>
              <a:rPr lang="en-US" sz="2400" b="1" dirty="0" smtClean="0"/>
              <a:t>Strategies to Ensure Ongoing Compliance with HCBS Settings Rule:</a:t>
            </a:r>
          </a:p>
          <a:p>
            <a:endParaRPr lang="en-US" sz="800" dirty="0"/>
          </a:p>
          <a:p>
            <a:pPr lvl="0">
              <a:buFont typeface="Wingdings" panose="05000000000000000000" pitchFamily="2" charset="2"/>
              <a:buChar char="Ø"/>
            </a:pPr>
            <a:r>
              <a:rPr lang="en-US" dirty="0" smtClean="0"/>
              <a:t>Incorporating </a:t>
            </a:r>
            <a:r>
              <a:rPr lang="en-US" dirty="0"/>
              <a:t>the assessment by the person into all initial and annual ISP meetings</a:t>
            </a:r>
            <a:r>
              <a:rPr lang="en-US" dirty="0" smtClean="0"/>
              <a:t>.</a:t>
            </a:r>
            <a:endParaRPr lang="en-US" dirty="0"/>
          </a:p>
          <a:p>
            <a:pPr lvl="0">
              <a:buFont typeface="Wingdings" panose="05000000000000000000" pitchFamily="2" charset="2"/>
              <a:buChar char="Ø"/>
            </a:pPr>
            <a:r>
              <a:rPr lang="en-US" dirty="0"/>
              <a:t>Quality assurance methodologies will incorporate monitoring performance measures that ensure compliance with the HCBS Settings Rule</a:t>
            </a:r>
            <a:r>
              <a:rPr lang="en-US" dirty="0" smtClean="0"/>
              <a:t>.</a:t>
            </a:r>
            <a:endParaRPr lang="en-US" dirty="0"/>
          </a:p>
          <a:p>
            <a:pPr lvl="0">
              <a:buFont typeface="Wingdings" panose="05000000000000000000" pitchFamily="2" charset="2"/>
              <a:buChar char="Ø"/>
            </a:pPr>
            <a:r>
              <a:rPr lang="en-US" dirty="0"/>
              <a:t>Provider certification and licensing requirements will incorporate requirements that reflect compliance with the HCBS Settings Rule.  </a:t>
            </a:r>
          </a:p>
          <a:p>
            <a:pPr lvl="0">
              <a:buFont typeface="Wingdings" panose="05000000000000000000" pitchFamily="2" charset="2"/>
              <a:buChar char="Ø"/>
            </a:pPr>
            <a:r>
              <a:rPr lang="en-US" dirty="0"/>
              <a:t>Continued review of NCI data and external monitoring data to support its ongoing compliance monitoring efforts.  </a:t>
            </a:r>
          </a:p>
          <a:p>
            <a:endParaRPr lang="en-US" dirty="0"/>
          </a:p>
        </p:txBody>
      </p:sp>
      <p:sp>
        <p:nvSpPr>
          <p:cNvPr id="4" name="Slide Number Placeholder 3"/>
          <p:cNvSpPr>
            <a:spLocks noGrp="1"/>
          </p:cNvSpPr>
          <p:nvPr>
            <p:ph type="sldNum" sz="quarter" idx="12"/>
          </p:nvPr>
        </p:nvSpPr>
        <p:spPr/>
        <p:txBody>
          <a:bodyPr/>
          <a:lstStyle/>
          <a:p>
            <a:fld id="{3B19CD45-F0E5-49FD-8B99-734DE8C86A43}" type="slidenum">
              <a:rPr lang="en-US" smtClean="0"/>
              <a:t>37</a:t>
            </a:fld>
            <a:endParaRPr lang="en-US"/>
          </a:p>
        </p:txBody>
      </p:sp>
    </p:spTree>
    <p:extLst>
      <p:ext uri="{BB962C8B-B14F-4D97-AF65-F5344CB8AC3E}">
        <p14:creationId xmlns:p14="http://schemas.microsoft.com/office/powerpoint/2010/main" val="2384943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or Comments</a:t>
            </a:r>
            <a:endParaRPr lang="en-US" dirty="0"/>
          </a:p>
        </p:txBody>
      </p:sp>
      <p:sp>
        <p:nvSpPr>
          <p:cNvPr id="3" name="Content Placeholder 2"/>
          <p:cNvSpPr>
            <a:spLocks noGrp="1"/>
          </p:cNvSpPr>
          <p:nvPr>
            <p:ph idx="1"/>
          </p:nvPr>
        </p:nvSpPr>
        <p:spPr/>
        <p:txBody>
          <a:bodyPr>
            <a:normAutofit fontScale="92500" lnSpcReduction="10000"/>
          </a:bodyPr>
          <a:lstStyle/>
          <a:p>
            <a:pPr>
              <a:lnSpc>
                <a:spcPct val="100000"/>
              </a:lnSpc>
              <a:buFont typeface="Wingdings" panose="05000000000000000000" pitchFamily="2" charset="2"/>
              <a:buChar char="Ø"/>
            </a:pPr>
            <a:r>
              <a:rPr lang="en-US" dirty="0" smtClean="0"/>
              <a:t>Oral comments will be accepted and entered into the public record today.</a:t>
            </a:r>
          </a:p>
          <a:p>
            <a:pPr>
              <a:lnSpc>
                <a:spcPct val="100000"/>
              </a:lnSpc>
              <a:buFont typeface="Wingdings" panose="05000000000000000000" pitchFamily="2" charset="2"/>
              <a:buChar char="Ø"/>
            </a:pPr>
            <a:r>
              <a:rPr lang="en-US" dirty="0" smtClean="0"/>
              <a:t>You may submit written comments to:</a:t>
            </a:r>
            <a:endParaRPr lang="en-US" sz="800" dirty="0" smtClean="0"/>
          </a:p>
          <a:p>
            <a:pPr marL="201168" lvl="1" indent="0">
              <a:lnSpc>
                <a:spcPct val="100000"/>
              </a:lnSpc>
              <a:spcBef>
                <a:spcPts val="0"/>
              </a:spcBef>
              <a:spcAft>
                <a:spcPts val="0"/>
              </a:spcAft>
              <a:buNone/>
            </a:pPr>
            <a:r>
              <a:rPr lang="en-US" dirty="0" smtClean="0"/>
              <a:t>Laura L. </a:t>
            </a:r>
            <a:r>
              <a:rPr lang="en-US" dirty="0" err="1" smtClean="0"/>
              <a:t>Nuss</a:t>
            </a:r>
            <a:endParaRPr lang="en-US" dirty="0" smtClean="0"/>
          </a:p>
          <a:p>
            <a:pPr marL="201168" lvl="1" indent="0">
              <a:lnSpc>
                <a:spcPct val="100000"/>
              </a:lnSpc>
              <a:spcBef>
                <a:spcPts val="0"/>
              </a:spcBef>
              <a:spcAft>
                <a:spcPts val="0"/>
              </a:spcAft>
              <a:buNone/>
            </a:pPr>
            <a:r>
              <a:rPr lang="en-US" dirty="0" smtClean="0"/>
              <a:t>Director</a:t>
            </a:r>
          </a:p>
          <a:p>
            <a:pPr marL="201168" lvl="1" indent="0">
              <a:lnSpc>
                <a:spcPct val="100000"/>
              </a:lnSpc>
              <a:spcBef>
                <a:spcPts val="0"/>
              </a:spcBef>
              <a:spcAft>
                <a:spcPts val="0"/>
              </a:spcAft>
              <a:buNone/>
            </a:pPr>
            <a:r>
              <a:rPr lang="en-US" dirty="0" smtClean="0"/>
              <a:t>DC Department on Disability Services</a:t>
            </a:r>
          </a:p>
          <a:p>
            <a:pPr marL="201168" lvl="1" indent="0">
              <a:lnSpc>
                <a:spcPct val="100000"/>
              </a:lnSpc>
              <a:spcBef>
                <a:spcPts val="0"/>
              </a:spcBef>
              <a:spcAft>
                <a:spcPts val="0"/>
              </a:spcAft>
              <a:buNone/>
            </a:pPr>
            <a:r>
              <a:rPr lang="en-US" dirty="0" smtClean="0"/>
              <a:t>1125 15</a:t>
            </a:r>
            <a:r>
              <a:rPr lang="en-US" baseline="30000" dirty="0" smtClean="0"/>
              <a:t>th</a:t>
            </a:r>
            <a:r>
              <a:rPr lang="en-US" dirty="0" smtClean="0"/>
              <a:t> Street, NW</a:t>
            </a:r>
          </a:p>
          <a:p>
            <a:pPr marL="201168" lvl="1" indent="0">
              <a:lnSpc>
                <a:spcPct val="100000"/>
              </a:lnSpc>
              <a:spcBef>
                <a:spcPts val="0"/>
              </a:spcBef>
              <a:spcAft>
                <a:spcPts val="0"/>
              </a:spcAft>
              <a:buNone/>
            </a:pPr>
            <a:r>
              <a:rPr lang="en-US" dirty="0" smtClean="0"/>
              <a:t>Washington, D.C. 20005</a:t>
            </a:r>
          </a:p>
          <a:p>
            <a:pPr marL="201168" lvl="1" indent="0">
              <a:lnSpc>
                <a:spcPct val="100000"/>
              </a:lnSpc>
              <a:buNone/>
            </a:pPr>
            <a:r>
              <a:rPr lang="en-US" dirty="0" smtClean="0"/>
              <a:t>Or via email to </a:t>
            </a:r>
            <a:r>
              <a:rPr lang="en-US" dirty="0" smtClean="0">
                <a:hlinkClick r:id="rId2"/>
              </a:rPr>
              <a:t>dds.publiccomments@dc.gov</a:t>
            </a:r>
            <a:r>
              <a:rPr lang="en-US" dirty="0" smtClean="0"/>
              <a:t>.</a:t>
            </a:r>
          </a:p>
          <a:p>
            <a:pPr>
              <a:lnSpc>
                <a:spcPct val="100000"/>
              </a:lnSpc>
              <a:buFont typeface="Wingdings" panose="05000000000000000000" pitchFamily="2" charset="2"/>
              <a:buChar char="Ø"/>
            </a:pPr>
            <a:r>
              <a:rPr lang="en-US" dirty="0" smtClean="0"/>
              <a:t>For more information:</a:t>
            </a:r>
            <a:endParaRPr lang="en-US" sz="900" dirty="0" smtClean="0"/>
          </a:p>
          <a:p>
            <a:pPr marL="201168" lvl="1" indent="0">
              <a:lnSpc>
                <a:spcPct val="100000"/>
              </a:lnSpc>
              <a:buNone/>
            </a:pPr>
            <a:r>
              <a:rPr lang="en-US" dirty="0" smtClean="0"/>
              <a:t>Erin Leveton, Program Manager, DDS State Office of Disability Administration, (202) 730-1754 </a:t>
            </a:r>
          </a:p>
          <a:p>
            <a:pPr marL="201168" lvl="1" indent="0">
              <a:lnSpc>
                <a:spcPct val="100000"/>
              </a:lnSpc>
              <a:buNone/>
            </a:pPr>
            <a:r>
              <a:rPr lang="en-US" dirty="0" smtClean="0">
                <a:hlinkClick r:id="rId3"/>
              </a:rPr>
              <a:t>erin.leveton@dc.gov</a:t>
            </a:r>
            <a:r>
              <a:rPr lang="en-US" dirty="0" smtClean="0"/>
              <a:t> </a:t>
            </a:r>
            <a:endParaRPr lang="en-US" dirty="0"/>
          </a:p>
          <a:p>
            <a:pPr>
              <a:lnSpc>
                <a:spcPct val="100000"/>
              </a:lnSpc>
            </a:pPr>
            <a:r>
              <a:rPr lang="en-US" dirty="0" smtClean="0"/>
              <a:t> </a:t>
            </a:r>
            <a:endParaRPr lang="en-US" dirty="0"/>
          </a:p>
        </p:txBody>
      </p:sp>
      <p:sp>
        <p:nvSpPr>
          <p:cNvPr id="4" name="Slide Number Placeholder 3"/>
          <p:cNvSpPr>
            <a:spLocks noGrp="1"/>
          </p:cNvSpPr>
          <p:nvPr>
            <p:ph type="sldNum" sz="quarter" idx="12"/>
          </p:nvPr>
        </p:nvSpPr>
        <p:spPr/>
        <p:txBody>
          <a:bodyPr/>
          <a:lstStyle/>
          <a:p>
            <a:fld id="{3B19CD45-F0E5-49FD-8B99-734DE8C86A43}" type="slidenum">
              <a:rPr lang="en-US" smtClean="0"/>
              <a:t>38</a:t>
            </a:fld>
            <a:endParaRPr lang="en-US"/>
          </a:p>
        </p:txBody>
      </p:sp>
    </p:spTree>
    <p:extLst>
      <p:ext uri="{BB962C8B-B14F-4D97-AF65-F5344CB8AC3E}">
        <p14:creationId xmlns:p14="http://schemas.microsoft.com/office/powerpoint/2010/main" val="508083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HCBS Settings Rule</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sz="2400" dirty="0"/>
              <a:t>Title:  Medicaid Program; State Plan Home and Community-Based Services, 5-Year Period for Waivers, Provider Payment Reassignment, and Home and Community-Based Setting Requirements for Community First Choice (Section 1915(k) of the Act) and Home and Community-Based Services (HCBS) Waivers (Section 1915(c) of the Act) or “The Settings Rule</a:t>
            </a:r>
            <a:r>
              <a:rPr lang="en-US" sz="2400" dirty="0" smtClean="0"/>
              <a:t>”</a:t>
            </a:r>
            <a:endParaRPr lang="en-US" sz="2400" dirty="0"/>
          </a:p>
          <a:p>
            <a:pPr>
              <a:buFont typeface="Wingdings" panose="05000000000000000000" pitchFamily="2" charset="2"/>
              <a:buChar char="Ø"/>
            </a:pPr>
            <a:r>
              <a:rPr lang="en-US" sz="2400" dirty="0"/>
              <a:t>Published in the Federal Register on </a:t>
            </a:r>
            <a:r>
              <a:rPr lang="en-US" sz="2400" dirty="0" smtClean="0"/>
              <a:t>01/16/2014</a:t>
            </a:r>
            <a:endParaRPr lang="en-US" sz="2400" dirty="0"/>
          </a:p>
          <a:p>
            <a:pPr>
              <a:buFont typeface="Wingdings" panose="05000000000000000000" pitchFamily="2" charset="2"/>
              <a:buChar char="Ø"/>
            </a:pPr>
            <a:r>
              <a:rPr lang="en-US" sz="2400" dirty="0"/>
              <a:t>Effective March 17, </a:t>
            </a:r>
            <a:r>
              <a:rPr lang="en-US" sz="2400" dirty="0" smtClean="0"/>
              <a:t>2014</a:t>
            </a:r>
          </a:p>
          <a:p>
            <a:pPr>
              <a:buFont typeface="Wingdings" panose="05000000000000000000" pitchFamily="2" charset="2"/>
              <a:buChar char="Ø"/>
            </a:pPr>
            <a:r>
              <a:rPr lang="en-US" sz="2400" dirty="0" smtClean="0">
                <a:hlinkClick r:id="rId2"/>
              </a:rPr>
              <a:t>www.hcbsadvocacy.org</a:t>
            </a:r>
            <a:r>
              <a:rPr lang="en-US" sz="2400" dirty="0" smtClean="0"/>
              <a:t> </a:t>
            </a:r>
            <a:endParaRPr lang="en-US" sz="2400" dirty="0"/>
          </a:p>
          <a:p>
            <a:endParaRPr lang="en-US" dirty="0"/>
          </a:p>
        </p:txBody>
      </p:sp>
      <p:sp>
        <p:nvSpPr>
          <p:cNvPr id="4" name="Slide Number Placeholder 3"/>
          <p:cNvSpPr>
            <a:spLocks noGrp="1"/>
          </p:cNvSpPr>
          <p:nvPr>
            <p:ph type="sldNum" sz="quarter" idx="12"/>
          </p:nvPr>
        </p:nvSpPr>
        <p:spPr/>
        <p:txBody>
          <a:bodyPr/>
          <a:lstStyle/>
          <a:p>
            <a:fld id="{3B19CD45-F0E5-49FD-8B99-734DE8C86A43}" type="slidenum">
              <a:rPr lang="en-US" smtClean="0"/>
              <a:t>4</a:t>
            </a:fld>
            <a:endParaRPr lang="en-US"/>
          </a:p>
        </p:txBody>
      </p:sp>
    </p:spTree>
    <p:extLst>
      <p:ext uri="{BB962C8B-B14F-4D97-AF65-F5344CB8AC3E}">
        <p14:creationId xmlns:p14="http://schemas.microsoft.com/office/powerpoint/2010/main" val="1580708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HCBS Settings Rule</a:t>
            </a:r>
            <a:endParaRPr lang="en-US" dirty="0"/>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Ø"/>
            </a:pPr>
            <a:endParaRPr lang="en-US" sz="2800" dirty="0" smtClean="0"/>
          </a:p>
          <a:p>
            <a:pPr>
              <a:buFont typeface="Wingdings" panose="05000000000000000000" pitchFamily="2" charset="2"/>
              <a:buChar char="Ø"/>
            </a:pPr>
            <a:r>
              <a:rPr lang="en-US" sz="2800" dirty="0" smtClean="0"/>
              <a:t>Describes traits of HCBS settings</a:t>
            </a:r>
            <a:r>
              <a:rPr lang="en-US" sz="2800" dirty="0"/>
              <a:t>. (Our focus today.)</a:t>
            </a:r>
            <a:endParaRPr lang="en-US" sz="2800" dirty="0" smtClean="0"/>
          </a:p>
          <a:p>
            <a:pPr>
              <a:buFont typeface="Wingdings" panose="05000000000000000000" pitchFamily="2" charset="2"/>
              <a:buChar char="Ø"/>
            </a:pPr>
            <a:r>
              <a:rPr lang="en-US" sz="2800" dirty="0" smtClean="0"/>
              <a:t>Establishes guidelines for person-centered plans of care.  </a:t>
            </a:r>
          </a:p>
          <a:p>
            <a:pPr>
              <a:buFont typeface="Wingdings" panose="05000000000000000000" pitchFamily="2" charset="2"/>
              <a:buChar char="Ø"/>
            </a:pPr>
            <a:r>
              <a:rPr lang="en-US" sz="2800" dirty="0" smtClean="0"/>
              <a:t>Adds public input requirements for changes in services or rate.</a:t>
            </a:r>
          </a:p>
          <a:p>
            <a:pPr>
              <a:buFont typeface="Wingdings" panose="05000000000000000000" pitchFamily="2" charset="2"/>
              <a:buChar char="Ø"/>
            </a:pPr>
            <a:r>
              <a:rPr lang="en-US" sz="2800" dirty="0" smtClean="0"/>
              <a:t>Allows states to group waiver populations together.</a:t>
            </a:r>
          </a:p>
          <a:p>
            <a:pPr>
              <a:buFont typeface="Wingdings" panose="05000000000000000000" pitchFamily="2" charset="2"/>
              <a:buChar char="Ø"/>
            </a:pPr>
            <a:endParaRPr lang="en-US" dirty="0"/>
          </a:p>
        </p:txBody>
      </p:sp>
      <p:sp>
        <p:nvSpPr>
          <p:cNvPr id="4" name="Slide Number Placeholder 3"/>
          <p:cNvSpPr>
            <a:spLocks noGrp="1"/>
          </p:cNvSpPr>
          <p:nvPr>
            <p:ph type="sldNum" sz="quarter" idx="12"/>
          </p:nvPr>
        </p:nvSpPr>
        <p:spPr/>
        <p:txBody>
          <a:bodyPr/>
          <a:lstStyle/>
          <a:p>
            <a:fld id="{3B19CD45-F0E5-49FD-8B99-734DE8C86A43}" type="slidenum">
              <a:rPr lang="en-US" smtClean="0"/>
              <a:t>5</a:t>
            </a:fld>
            <a:endParaRPr lang="en-US"/>
          </a:p>
        </p:txBody>
      </p:sp>
    </p:spTree>
    <p:extLst>
      <p:ext uri="{BB962C8B-B14F-4D97-AF65-F5344CB8AC3E}">
        <p14:creationId xmlns:p14="http://schemas.microsoft.com/office/powerpoint/2010/main" val="2928059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HCBS Settings Rule – Intent	</a:t>
            </a:r>
            <a:endParaRPr lang="en-US" dirty="0"/>
          </a:p>
        </p:txBody>
      </p:sp>
      <p:sp>
        <p:nvSpPr>
          <p:cNvPr id="3" name="Content Placeholder 2"/>
          <p:cNvSpPr>
            <a:spLocks noGrp="1"/>
          </p:cNvSpPr>
          <p:nvPr>
            <p:ph idx="1"/>
          </p:nvPr>
        </p:nvSpPr>
        <p:spPr/>
        <p:txBody>
          <a:bodyPr/>
          <a:lstStyle/>
          <a:p>
            <a:pPr marL="0" indent="0">
              <a:buNone/>
            </a:pPr>
            <a:endParaRPr lang="en-US" sz="2400" dirty="0" smtClean="0"/>
          </a:p>
          <a:p>
            <a:pPr>
              <a:buFont typeface="Wingdings" panose="05000000000000000000" pitchFamily="2" charset="2"/>
              <a:buChar char="Ø"/>
            </a:pPr>
            <a:r>
              <a:rPr lang="en-US" sz="2400" dirty="0" smtClean="0"/>
              <a:t>To </a:t>
            </a:r>
            <a:r>
              <a:rPr lang="en-US" sz="2400" dirty="0"/>
              <a:t>ensure that people receiving long-term services and supports through home and community-based service (HCBS) programs are actually community-based, with full access to the benefits of community living and the opportunity to receive services in the most integrated setting appropriate.</a:t>
            </a:r>
          </a:p>
          <a:p>
            <a:pPr>
              <a:buFont typeface="Wingdings" panose="05000000000000000000" pitchFamily="2" charset="2"/>
              <a:buChar char="Ø"/>
            </a:pPr>
            <a:r>
              <a:rPr lang="en-US" sz="2400" dirty="0"/>
              <a:t>To enhance the quality of HCBS and provide protections to participants.</a:t>
            </a:r>
          </a:p>
          <a:p>
            <a:endParaRPr lang="en-US" dirty="0"/>
          </a:p>
        </p:txBody>
      </p:sp>
      <p:sp>
        <p:nvSpPr>
          <p:cNvPr id="4" name="Slide Number Placeholder 3"/>
          <p:cNvSpPr>
            <a:spLocks noGrp="1"/>
          </p:cNvSpPr>
          <p:nvPr>
            <p:ph type="sldNum" sz="quarter" idx="12"/>
          </p:nvPr>
        </p:nvSpPr>
        <p:spPr/>
        <p:txBody>
          <a:bodyPr/>
          <a:lstStyle/>
          <a:p>
            <a:fld id="{3B19CD45-F0E5-49FD-8B99-734DE8C86A43}" type="slidenum">
              <a:rPr lang="en-US" smtClean="0"/>
              <a:t>6</a:t>
            </a:fld>
            <a:endParaRPr lang="en-US"/>
          </a:p>
        </p:txBody>
      </p:sp>
    </p:spTree>
    <p:extLst>
      <p:ext uri="{BB962C8B-B14F-4D97-AF65-F5344CB8AC3E}">
        <p14:creationId xmlns:p14="http://schemas.microsoft.com/office/powerpoint/2010/main" val="2814875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HCBS Settings</a:t>
            </a:r>
            <a:endParaRPr lang="en-US" dirty="0"/>
          </a:p>
        </p:txBody>
      </p:sp>
      <p:sp>
        <p:nvSpPr>
          <p:cNvPr id="3" name="Content Placeholder 2"/>
          <p:cNvSpPr>
            <a:spLocks noGrp="1"/>
          </p:cNvSpPr>
          <p:nvPr>
            <p:ph idx="1"/>
          </p:nvPr>
        </p:nvSpPr>
        <p:spPr/>
        <p:txBody>
          <a:bodyPr>
            <a:normAutofit/>
          </a:bodyPr>
          <a:lstStyle/>
          <a:p>
            <a:pPr marL="0" indent="0">
              <a:buNone/>
            </a:pPr>
            <a:endParaRPr lang="en-US" sz="2800" dirty="0" smtClean="0"/>
          </a:p>
          <a:p>
            <a:pPr>
              <a:buFont typeface="Wingdings" panose="05000000000000000000" pitchFamily="2" charset="2"/>
              <a:buChar char="Ø"/>
            </a:pPr>
            <a:r>
              <a:rPr lang="en-US" sz="2800" dirty="0" smtClean="0"/>
              <a:t>The rule establishes: </a:t>
            </a:r>
          </a:p>
          <a:p>
            <a:pPr lvl="1">
              <a:buFont typeface="Wingdings" panose="05000000000000000000" pitchFamily="2" charset="2"/>
              <a:buChar char="Ø"/>
            </a:pPr>
            <a:endParaRPr lang="en-US" sz="800" dirty="0" smtClean="0"/>
          </a:p>
          <a:p>
            <a:pPr lvl="1">
              <a:buFont typeface="Wingdings" panose="05000000000000000000" pitchFamily="2" charset="2"/>
              <a:buChar char="Ø"/>
            </a:pPr>
            <a:r>
              <a:rPr lang="en-US" sz="2600" dirty="0" smtClean="0"/>
              <a:t>Standards for HCBS settings.</a:t>
            </a:r>
          </a:p>
          <a:p>
            <a:pPr lvl="1">
              <a:buFont typeface="Wingdings" panose="05000000000000000000" pitchFamily="2" charset="2"/>
              <a:buChar char="Ø"/>
            </a:pPr>
            <a:r>
              <a:rPr lang="en-US" sz="2600" dirty="0" smtClean="0"/>
              <a:t>Settings that are not HCBS.</a:t>
            </a:r>
          </a:p>
          <a:p>
            <a:pPr lvl="1">
              <a:buFont typeface="Wingdings" panose="05000000000000000000" pitchFamily="2" charset="2"/>
              <a:buChar char="Ø"/>
            </a:pPr>
            <a:r>
              <a:rPr lang="en-US" sz="2600" dirty="0" smtClean="0"/>
              <a:t>Settings that are presumed not to be HCBS.</a:t>
            </a:r>
          </a:p>
          <a:p>
            <a:pPr lvl="1">
              <a:buFont typeface="Wingdings" panose="05000000000000000000" pitchFamily="2" charset="2"/>
              <a:buChar char="Ø"/>
            </a:pPr>
            <a:r>
              <a:rPr lang="en-US" sz="2600" dirty="0" smtClean="0"/>
              <a:t>State compliance and transition requirements.</a:t>
            </a:r>
          </a:p>
          <a:p>
            <a:pPr marL="0" indent="0">
              <a:buNone/>
            </a:pPr>
            <a:endParaRPr lang="en-US" dirty="0"/>
          </a:p>
          <a:p>
            <a:pPr marL="0" indent="0">
              <a:buNone/>
            </a:pPr>
            <a:endParaRPr lang="en-US" dirty="0"/>
          </a:p>
        </p:txBody>
      </p:sp>
      <p:sp>
        <p:nvSpPr>
          <p:cNvPr id="6" name="Slide Number Placeholder 5"/>
          <p:cNvSpPr>
            <a:spLocks noGrp="1"/>
          </p:cNvSpPr>
          <p:nvPr>
            <p:ph type="sldNum" sz="quarter" idx="12"/>
          </p:nvPr>
        </p:nvSpPr>
        <p:spPr/>
        <p:txBody>
          <a:bodyPr/>
          <a:lstStyle/>
          <a:p>
            <a:fld id="{3B19CD45-F0E5-49FD-8B99-734DE8C86A43}" type="slidenum">
              <a:rPr lang="en-US" smtClean="0"/>
              <a:t>7</a:t>
            </a:fld>
            <a:endParaRPr lang="en-US"/>
          </a:p>
        </p:txBody>
      </p:sp>
    </p:spTree>
    <p:extLst>
      <p:ext uri="{BB962C8B-B14F-4D97-AF65-F5344CB8AC3E}">
        <p14:creationId xmlns:p14="http://schemas.microsoft.com/office/powerpoint/2010/main" val="18293917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Standards for all HCBS Settings</a:t>
            </a:r>
            <a:endParaRPr lang="en-US" dirty="0"/>
          </a:p>
        </p:txBody>
      </p:sp>
      <p:sp>
        <p:nvSpPr>
          <p:cNvPr id="3" name="Content Placeholder 2"/>
          <p:cNvSpPr>
            <a:spLocks noGrp="1"/>
          </p:cNvSpPr>
          <p:nvPr>
            <p:ph idx="1"/>
          </p:nvPr>
        </p:nvSpPr>
        <p:spPr/>
        <p:txBody>
          <a:bodyPr>
            <a:normAutofit/>
          </a:bodyPr>
          <a:lstStyle/>
          <a:p>
            <a:r>
              <a:rPr lang="en-US" sz="2800" b="1" dirty="0" smtClean="0"/>
              <a:t>Integration with the community</a:t>
            </a:r>
            <a:r>
              <a:rPr lang="en-US" sz="2800" dirty="0" smtClean="0"/>
              <a:t>  </a:t>
            </a:r>
            <a:endParaRPr lang="en-US" sz="2800" dirty="0"/>
          </a:p>
          <a:p>
            <a:r>
              <a:rPr lang="en-US" sz="2800" dirty="0" smtClean="0"/>
              <a:t>The setting must support full access by the person to the greater community, “including opportunities to seek employment and work in competitive integrated settings, engage in community life, control personal resources, and receive services in the community, to the same degree of access as [people] not receiving Medicaid HCBS.”  </a:t>
            </a:r>
            <a:endParaRPr lang="en-US" sz="2800" b="1" dirty="0" smtClean="0"/>
          </a:p>
        </p:txBody>
      </p:sp>
      <p:sp>
        <p:nvSpPr>
          <p:cNvPr id="4" name="Slide Number Placeholder 3"/>
          <p:cNvSpPr>
            <a:spLocks noGrp="1"/>
          </p:cNvSpPr>
          <p:nvPr>
            <p:ph type="sldNum" sz="quarter" idx="12"/>
          </p:nvPr>
        </p:nvSpPr>
        <p:spPr/>
        <p:txBody>
          <a:bodyPr/>
          <a:lstStyle/>
          <a:p>
            <a:fld id="{3B19CD45-F0E5-49FD-8B99-734DE8C86A43}" type="slidenum">
              <a:rPr lang="en-US" smtClean="0"/>
              <a:t>8</a:t>
            </a:fld>
            <a:endParaRPr lang="en-US"/>
          </a:p>
        </p:txBody>
      </p:sp>
    </p:spTree>
    <p:extLst>
      <p:ext uri="{BB962C8B-B14F-4D97-AF65-F5344CB8AC3E}">
        <p14:creationId xmlns:p14="http://schemas.microsoft.com/office/powerpoint/2010/main" val="31040799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CMS Exploratory Questions: Integration</a:t>
            </a:r>
            <a:endParaRPr lang="en-US" sz="3600" dirty="0"/>
          </a:p>
        </p:txBody>
      </p:sp>
      <p:sp>
        <p:nvSpPr>
          <p:cNvPr id="3" name="Content Placeholder 2"/>
          <p:cNvSpPr>
            <a:spLocks noGrp="1"/>
          </p:cNvSpPr>
          <p:nvPr>
            <p:ph idx="1"/>
          </p:nvPr>
        </p:nvSpPr>
        <p:spPr/>
        <p:txBody>
          <a:bodyPr/>
          <a:lstStyle/>
          <a:p>
            <a:pPr marL="0" indent="0">
              <a:buNone/>
            </a:pPr>
            <a:endParaRPr lang="en-US" dirty="0" smtClean="0"/>
          </a:p>
          <a:p>
            <a:pPr>
              <a:buFont typeface="Wingdings" panose="05000000000000000000" pitchFamily="2" charset="2"/>
              <a:buChar char="Ø"/>
            </a:pPr>
            <a:r>
              <a:rPr lang="en-US" dirty="0" smtClean="0"/>
              <a:t>Is the person aware of or have access to materials to become aware of activities occurring outside the HCBS setting?</a:t>
            </a:r>
          </a:p>
          <a:p>
            <a:pPr>
              <a:buFont typeface="Wingdings" panose="05000000000000000000" pitchFamily="2" charset="2"/>
              <a:buChar char="Ø"/>
            </a:pPr>
            <a:r>
              <a:rPr lang="en-US" dirty="0" smtClean="0"/>
              <a:t>Does the person shop, attend religious services, schedule appointments, have lunch with family and friends in the community, as the person chooses?</a:t>
            </a:r>
          </a:p>
          <a:p>
            <a:pPr>
              <a:buFont typeface="Wingdings" panose="05000000000000000000" pitchFamily="2" charset="2"/>
              <a:buChar char="Ø"/>
            </a:pPr>
            <a:r>
              <a:rPr lang="en-US" dirty="0" smtClean="0"/>
              <a:t>Are people moving about inside and outside the setting, as opposed to sitting by the front door?</a:t>
            </a:r>
          </a:p>
          <a:p>
            <a:pPr>
              <a:buFont typeface="Wingdings" panose="05000000000000000000" pitchFamily="2" charset="2"/>
              <a:buChar char="Ø"/>
            </a:pPr>
            <a:r>
              <a:rPr lang="en-US" dirty="0" smtClean="0"/>
              <a:t>Do people in the setting have access to public transportation?</a:t>
            </a:r>
          </a:p>
          <a:p>
            <a:pPr>
              <a:buFont typeface="Wingdings" panose="05000000000000000000" pitchFamily="2" charset="2"/>
              <a:buChar char="Ø"/>
            </a:pPr>
            <a:r>
              <a:rPr lang="en-US" dirty="0" smtClean="0"/>
              <a:t>Does the person have a checking or savings account or other means to control his or her funds?</a:t>
            </a:r>
            <a:endParaRPr lang="en-US" dirty="0"/>
          </a:p>
        </p:txBody>
      </p:sp>
      <p:sp>
        <p:nvSpPr>
          <p:cNvPr id="4" name="Slide Number Placeholder 3"/>
          <p:cNvSpPr>
            <a:spLocks noGrp="1"/>
          </p:cNvSpPr>
          <p:nvPr>
            <p:ph type="sldNum" sz="quarter" idx="12"/>
          </p:nvPr>
        </p:nvSpPr>
        <p:spPr/>
        <p:txBody>
          <a:bodyPr/>
          <a:lstStyle/>
          <a:p>
            <a:fld id="{3B19CD45-F0E5-49FD-8B99-734DE8C86A43}" type="slidenum">
              <a:rPr lang="en-US" smtClean="0"/>
              <a:t>9</a:t>
            </a:fld>
            <a:endParaRPr lang="en-US"/>
          </a:p>
        </p:txBody>
      </p:sp>
    </p:spTree>
    <p:extLst>
      <p:ext uri="{BB962C8B-B14F-4D97-AF65-F5344CB8AC3E}">
        <p14:creationId xmlns:p14="http://schemas.microsoft.com/office/powerpoint/2010/main" val="3276841605"/>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1890</TotalTime>
  <Words>3211</Words>
  <Application>Microsoft Office PowerPoint</Application>
  <PresentationFormat>On-screen Show (4:3)</PresentationFormat>
  <Paragraphs>271</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Retrospect</vt:lpstr>
      <vt:lpstr>Home and Community Based Services (HCBS) Settings Rule  D.C.’s Transition Plan</vt:lpstr>
      <vt:lpstr>Goals for Today</vt:lpstr>
      <vt:lpstr>DC’s Medicaid HCBS Waiver  </vt:lpstr>
      <vt:lpstr>HCBS Settings Rule</vt:lpstr>
      <vt:lpstr>HCBS Settings Rule</vt:lpstr>
      <vt:lpstr>HCBS Settings Rule – Intent </vt:lpstr>
      <vt:lpstr>HCBS Settings</vt:lpstr>
      <vt:lpstr>Standards for all HCBS Settings</vt:lpstr>
      <vt:lpstr>CMS Exploratory Questions: Integration</vt:lpstr>
      <vt:lpstr>Standards for all HCBS Settings</vt:lpstr>
      <vt:lpstr>Standards for all HCBS Settings</vt:lpstr>
      <vt:lpstr>CMS Exploratory Questions: Rights</vt:lpstr>
      <vt:lpstr>Standards for all HCBS Settings</vt:lpstr>
      <vt:lpstr>CMS Exploratory Questions: Independence</vt:lpstr>
      <vt:lpstr>Standards for Residential HCBS Settings</vt:lpstr>
      <vt:lpstr>CMS Exploratory Questions: Residential</vt:lpstr>
      <vt:lpstr>Settings That Are Not HCBS</vt:lpstr>
      <vt:lpstr>Settings That Are Presumed Not HCBS</vt:lpstr>
      <vt:lpstr>Settings That Are Presumed Not HCBS</vt:lpstr>
      <vt:lpstr>Transition Plans Required</vt:lpstr>
      <vt:lpstr>Transition Plans: Timing</vt:lpstr>
      <vt:lpstr>Transition Plan: Public Input </vt:lpstr>
      <vt:lpstr>DC’s Transition Plan</vt:lpstr>
      <vt:lpstr>DC’s Transition Plan</vt:lpstr>
      <vt:lpstr>DC’s Transition Plan</vt:lpstr>
      <vt:lpstr>DC’s Transition Plan</vt:lpstr>
      <vt:lpstr>DC’s Transition Plan</vt:lpstr>
      <vt:lpstr>DC’s Transition Plan</vt:lpstr>
      <vt:lpstr>DC’s Transition Plan</vt:lpstr>
      <vt:lpstr>DC’s Transition Plan</vt:lpstr>
      <vt:lpstr>DC’s Transition Plan</vt:lpstr>
      <vt:lpstr>DC’s Transition Plan</vt:lpstr>
      <vt:lpstr>DC’s Transition Plan</vt:lpstr>
      <vt:lpstr>DC’s Transition Plan</vt:lpstr>
      <vt:lpstr>DC’s Transition Plan</vt:lpstr>
      <vt:lpstr>DC’s Transition Plan </vt:lpstr>
      <vt:lpstr>DC’s Transition Plan  </vt:lpstr>
      <vt:lpstr>Questions or Comments</vt:lpstr>
    </vt:vector>
  </TitlesOfParts>
  <Company>DC Government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Department on Disability Services</dc:title>
  <dc:creator>ServUS</dc:creator>
  <cp:lastModifiedBy>Beidleman, Steven (DDS)</cp:lastModifiedBy>
  <cp:revision>130</cp:revision>
  <cp:lastPrinted>2014-11-17T19:32:59Z</cp:lastPrinted>
  <dcterms:created xsi:type="dcterms:W3CDTF">2014-10-30T16:32:29Z</dcterms:created>
  <dcterms:modified xsi:type="dcterms:W3CDTF">2015-04-29T19:07:48Z</dcterms:modified>
</cp:coreProperties>
</file>