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22" r:id="rId2"/>
    <p:sldId id="509" r:id="rId3"/>
    <p:sldId id="511" r:id="rId4"/>
    <p:sldId id="512" r:id="rId5"/>
    <p:sldId id="494" r:id="rId6"/>
    <p:sldId id="501" r:id="rId7"/>
    <p:sldId id="495" r:id="rId8"/>
    <p:sldId id="502" r:id="rId9"/>
    <p:sldId id="496" r:id="rId10"/>
    <p:sldId id="497" r:id="rId11"/>
    <p:sldId id="498" r:id="rId12"/>
    <p:sldId id="499" r:id="rId13"/>
    <p:sldId id="503" r:id="rId14"/>
    <p:sldId id="504" r:id="rId15"/>
    <p:sldId id="506" r:id="rId16"/>
    <p:sldId id="507" r:id="rId17"/>
    <p:sldId id="510" r:id="rId18"/>
    <p:sldId id="513" r:id="rId19"/>
    <p:sldId id="307"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57725A-476C-22F9-EDA2-710398F12062}" name="Sandy Bernstein" initials="" userId="S::sbernstein@uls-dc.org::c855cdd5-75d6-49f9-834a-a191c8d9ae16" providerId="AD"/>
  <p188:author id="{D25BF7A0-840E-57E7-B5AA-415BB5296ACF}" name="Fofana, Musu (DDS)" initials="FM(" userId="S::musu.fofana@dc.gov::dc8919bb-2ec2-4280-9049-a0d9cb629c8d" providerId="AD"/>
  <p188:author id="{47C623B0-15E6-B128-A41F-CA63244FD846}" name="Parker, Bernetrice (DDS)" initials="PB(" userId="S::bernetrice.parker@dc.gov::2b97c3ac-cfc1-4c4b-9a8b-a6efe7d12aa3" providerId="AD"/>
  <p188:author id="{493007FF-1456-9E14-E6B4-01325183A807}" name="Bernadel, Rhode (DDS)" initials="BR(" userId="S::rhode.bernadel@dc.gov::9c7e178b-e0be-49b3-ad12-9b74dc360b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mon, Pamela (DDS)" initials="HP(" lastIdx="1" clrIdx="0">
    <p:extLst>
      <p:ext uri="{19B8F6BF-5375-455C-9EA6-DF929625EA0E}">
        <p15:presenceInfo xmlns:p15="http://schemas.microsoft.com/office/powerpoint/2012/main" userId="S::pamela.harmon@dc.gov::e7cad59d-a632-47d3-99f8-3c4ddc7249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9D21CA-4368-DC42-977B-52126C9F9BC4}" type="datetimeFigureOut">
              <a:rPr lang="en-US" smtClean="0"/>
              <a:pPr/>
              <a:t>6/22/2023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B810AC-92B2-C843-AD7B-EBCA31EF58C3}" type="slidenum">
              <a:rPr lang="en-US" smtClean="0"/>
              <a:pPr/>
              <a:t>‹#›</a:t>
            </a:fld>
            <a:endParaRPr lang="en-US" dirty="0"/>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extLst>
      <p:ext uri="{BB962C8B-B14F-4D97-AF65-F5344CB8AC3E}">
        <p14:creationId xmlns:p14="http://schemas.microsoft.com/office/powerpoint/2010/main" val="409937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10</a:t>
            </a:fld>
            <a:endParaRPr lang="en-US" dirty="0"/>
          </a:p>
        </p:txBody>
      </p:sp>
    </p:spTree>
    <p:extLst>
      <p:ext uri="{BB962C8B-B14F-4D97-AF65-F5344CB8AC3E}">
        <p14:creationId xmlns:p14="http://schemas.microsoft.com/office/powerpoint/2010/main" val="4039243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extLst>
      <p:ext uri="{BB962C8B-B14F-4D97-AF65-F5344CB8AC3E}">
        <p14:creationId xmlns:p14="http://schemas.microsoft.com/office/powerpoint/2010/main" val="198353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6/22/2023</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6/22/2023</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6/22/2023</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6/22/2023</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6/22/2023</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214174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143565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97357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161105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24730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365649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6/22/2023</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16"/>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49" r:id="rId8"/>
    <p:sldLayoutId id="2147483651" r:id="rId9"/>
    <p:sldLayoutId id="2147483650" r:id="rId10"/>
    <p:sldLayoutId id="2147483652" r:id="rId11"/>
    <p:sldLayoutId id="2147483653" r:id="rId12"/>
    <p:sldLayoutId id="2147483656" r:id="rId13"/>
    <p:sldLayoutId id="214748365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usu.Fofana@dc.gov"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mailto:rhode.Bernadel@d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685" y="1181437"/>
            <a:ext cx="8838678" cy="5418781"/>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dirty="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dirty="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dirty="0">
              <a:solidFill>
                <a:schemeClr val="tx1"/>
              </a:solidFill>
              <a:latin typeface="+mj-lt"/>
              <a:ea typeface="+mj-ea"/>
              <a:cs typeface="Gill Sans Std Light"/>
            </a:endParaRPr>
          </a:p>
        </p:txBody>
      </p:sp>
      <p:sp>
        <p:nvSpPr>
          <p:cNvPr id="5" name="Title 1"/>
          <p:cNvSpPr txBox="1">
            <a:spLocks/>
          </p:cNvSpPr>
          <p:nvPr/>
        </p:nvSpPr>
        <p:spPr>
          <a:xfrm>
            <a:off x="0" y="5730812"/>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322" y="485502"/>
            <a:ext cx="1362853" cy="1907744"/>
          </a:xfrm>
          <a:prstGeom prst="rect">
            <a:avLst/>
          </a:prstGeom>
        </p:spPr>
      </p:pic>
      <p:sp>
        <p:nvSpPr>
          <p:cNvPr id="6" name="TextBox 5">
            <a:extLst>
              <a:ext uri="{FF2B5EF4-FFF2-40B4-BE49-F238E27FC236}">
                <a16:creationId xmlns:a16="http://schemas.microsoft.com/office/drawing/2014/main" id="{1CF7C635-F428-9A6A-87DD-4A36C397CAF5}"/>
              </a:ext>
            </a:extLst>
          </p:cNvPr>
          <p:cNvSpPr txBox="1"/>
          <p:nvPr/>
        </p:nvSpPr>
        <p:spPr>
          <a:xfrm>
            <a:off x="82685" y="3895344"/>
            <a:ext cx="8978630" cy="2557110"/>
          </a:xfrm>
          <a:prstGeom prst="rect">
            <a:avLst/>
          </a:prstGeom>
          <a:noFill/>
        </p:spPr>
        <p:txBody>
          <a:bodyPr wrap="square">
            <a:spAutoFit/>
          </a:body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3200" dirty="0">
                <a:solidFill>
                  <a:schemeClr val="bg1"/>
                </a:solidFill>
                <a:latin typeface="+mj-lt"/>
                <a:ea typeface="+mj-ea"/>
                <a:cs typeface="Gill Sans Std Light"/>
              </a:rPr>
              <a:t>DDS Provider and Community Stakeholder Forum</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3200" dirty="0">
                <a:solidFill>
                  <a:schemeClr val="bg1"/>
                </a:solidFill>
                <a:latin typeface="+mj-lt"/>
                <a:ea typeface="+mj-ea"/>
                <a:cs typeface="Gill Sans Std Light"/>
              </a:rPr>
              <a:t>June 23, 2023</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3200" dirty="0">
                <a:solidFill>
                  <a:schemeClr val="bg1"/>
                </a:solidFill>
                <a:latin typeface="+mj-lt"/>
                <a:ea typeface="+mj-ea"/>
                <a:cs typeface="Gill Sans Std Light"/>
              </a:rPr>
              <a:t>Home and Community-Based Services (HCBS) Settings Rule</a:t>
            </a:r>
          </a:p>
        </p:txBody>
      </p:sp>
    </p:spTree>
    <p:extLst>
      <p:ext uri="{BB962C8B-B14F-4D97-AF65-F5344CB8AC3E}">
        <p14:creationId xmlns:p14="http://schemas.microsoft.com/office/powerpoint/2010/main" val="367936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D00A7-61CA-F711-157B-A4261EFCF711}"/>
              </a:ext>
            </a:extLst>
          </p:cNvPr>
          <p:cNvSpPr>
            <a:spLocks noGrp="1"/>
          </p:cNvSpPr>
          <p:nvPr>
            <p:ph type="body" sz="half" idx="2"/>
          </p:nvPr>
        </p:nvSpPr>
        <p:spPr>
          <a:xfrm>
            <a:off x="646386" y="1206060"/>
            <a:ext cx="7457090" cy="5573111"/>
          </a:xfrm>
        </p:spPr>
        <p:txBody>
          <a:bodyPr/>
          <a:lstStyle/>
          <a:p>
            <a:pPr marL="342900" indent="-342900">
              <a:buFont typeface="Wingdings" panose="05000000000000000000" pitchFamily="2" charset="2"/>
              <a:buChar char="q"/>
            </a:pPr>
            <a:r>
              <a:rPr lang="en-US" sz="2400" dirty="0">
                <a:latin typeface="+mn-lt"/>
              </a:rPr>
              <a:t>People have the right to have visitors of their choosing at any time. However, this right may be affected if they have a Person-Centered Modification.</a:t>
            </a:r>
          </a:p>
          <a:p>
            <a:pPr marL="342900" indent="-342900">
              <a:buFont typeface="Wingdings" panose="05000000000000000000" pitchFamily="2" charset="2"/>
              <a:buChar char="q"/>
            </a:pPr>
            <a:r>
              <a:rPr lang="en-US" sz="2400" dirty="0">
                <a:latin typeface="+mn-lt"/>
              </a:rPr>
              <a:t>Right to visitors includes:</a:t>
            </a:r>
          </a:p>
          <a:p>
            <a:pPr marL="800100" lvl="1" indent="-342900">
              <a:buFont typeface="Wingdings" panose="05000000000000000000" pitchFamily="2" charset="2"/>
              <a:buChar char="q"/>
            </a:pPr>
            <a:r>
              <a:rPr lang="en-US" sz="2400" dirty="0"/>
              <a:t>You can have visitors at any time, regardless of whether you live alone or with a housemate. Note that your lease or residency agreement may have restrictions on the number of days your visitor can stay.</a:t>
            </a:r>
          </a:p>
          <a:p>
            <a:pPr marL="800100" lvl="1" indent="-342900">
              <a:buFont typeface="Wingdings" panose="05000000000000000000" pitchFamily="2" charset="2"/>
              <a:buChar char="q"/>
            </a:pPr>
            <a:r>
              <a:rPr lang="en-US" sz="2400" dirty="0"/>
              <a:t>If you and your housemate have agreed upon visiting times or quiet hours, you should be aware of the specific times designated for each.</a:t>
            </a:r>
          </a:p>
          <a:p>
            <a:pPr marL="800100" lvl="1" indent="-342900">
              <a:buFont typeface="Wingdings" panose="05000000000000000000" pitchFamily="2" charset="2"/>
              <a:buChar char="q"/>
            </a:pPr>
            <a:r>
              <a:rPr lang="en-US" sz="2400" dirty="0"/>
              <a:t> You can have visitors in your room or in common areas of your home, such as the living room or dining room.</a:t>
            </a:r>
          </a:p>
        </p:txBody>
      </p:sp>
      <p:sp>
        <p:nvSpPr>
          <p:cNvPr id="3" name="Title 2">
            <a:extLst>
              <a:ext uri="{FF2B5EF4-FFF2-40B4-BE49-F238E27FC236}">
                <a16:creationId xmlns:a16="http://schemas.microsoft.com/office/drawing/2014/main" id="{75AEDC3B-7C90-C6E5-E2F1-43653CFE9FCC}"/>
              </a:ext>
            </a:extLst>
          </p:cNvPr>
          <p:cNvSpPr>
            <a:spLocks noGrp="1"/>
          </p:cNvSpPr>
          <p:nvPr>
            <p:ph type="title"/>
          </p:nvPr>
        </p:nvSpPr>
        <p:spPr>
          <a:xfrm>
            <a:off x="252248" y="383627"/>
            <a:ext cx="7315200" cy="1143000"/>
          </a:xfrm>
        </p:spPr>
        <p:txBody>
          <a:bodyPr/>
          <a:lstStyle/>
          <a:p>
            <a:r>
              <a:rPr lang="en-US" sz="4800" dirty="0"/>
              <a:t>Visitor Rights and Guidelines</a:t>
            </a:r>
            <a:br>
              <a:rPr lang="en-US" sz="4800" dirty="0"/>
            </a:br>
            <a:endParaRPr lang="en-US" dirty="0"/>
          </a:p>
        </p:txBody>
      </p:sp>
    </p:spTree>
    <p:extLst>
      <p:ext uri="{BB962C8B-B14F-4D97-AF65-F5344CB8AC3E}">
        <p14:creationId xmlns:p14="http://schemas.microsoft.com/office/powerpoint/2010/main" val="80339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EF23F3-8B95-959E-54CC-FE9A7D8FC2DD}"/>
              </a:ext>
            </a:extLst>
          </p:cNvPr>
          <p:cNvSpPr>
            <a:spLocks noGrp="1"/>
          </p:cNvSpPr>
          <p:nvPr>
            <p:ph type="body" sz="half" idx="2"/>
          </p:nvPr>
        </p:nvSpPr>
        <p:spPr>
          <a:xfrm>
            <a:off x="499240" y="1742090"/>
            <a:ext cx="8429297" cy="5026572"/>
          </a:xfrm>
        </p:spPr>
        <p:txBody>
          <a:bodyPr/>
          <a:lstStyle/>
          <a:p>
            <a:pPr marL="457200" indent="-457200">
              <a:buFont typeface="Wingdings" panose="05000000000000000000" pitchFamily="2" charset="2"/>
              <a:buChar char="q"/>
            </a:pPr>
            <a:r>
              <a:rPr lang="en-US" sz="2400" dirty="0">
                <a:latin typeface="+mn-lt"/>
              </a:rPr>
              <a:t>The setting is physically accessible to the person. This means:</a:t>
            </a:r>
          </a:p>
          <a:p>
            <a:pPr marL="914400" lvl="1" indent="-457200">
              <a:buFont typeface="Wingdings" panose="05000000000000000000" pitchFamily="2" charset="2"/>
              <a:buChar char="q"/>
            </a:pPr>
            <a:r>
              <a:rPr lang="en-US" sz="2400" dirty="0"/>
              <a:t>You have the right to access all areas of your home, including the bedroom, living room, kitchen, closet, bathroom, laundry room, and more.</a:t>
            </a:r>
          </a:p>
          <a:p>
            <a:pPr marL="914400" lvl="1" indent="-457200">
              <a:buFont typeface="Wingdings" panose="05000000000000000000" pitchFamily="2" charset="2"/>
              <a:buChar char="q"/>
            </a:pPr>
            <a:r>
              <a:rPr lang="en-US" sz="2400" dirty="0"/>
              <a:t> If home modifications are required due to your disability, you can reach out to your provider and service coordinator to explore options and community resources, such as the Safe at Home program through DACL.dc.gov.</a:t>
            </a:r>
          </a:p>
          <a:p>
            <a:pPr marL="914400" lvl="1" indent="-457200">
              <a:buFont typeface="Wingdings" panose="05000000000000000000" pitchFamily="2" charset="2"/>
              <a:buChar char="q"/>
            </a:pPr>
            <a:r>
              <a:rPr lang="en-US" sz="2400" dirty="0"/>
              <a:t>Your service coordinator and residential provider can assist you in obtaining a clinical assessment, such as a physical or occupational evaluation, if necessary. This assessment will help document your need for accessible features like ramps, grab bars, or wider doorways in your home.</a:t>
            </a:r>
          </a:p>
        </p:txBody>
      </p:sp>
      <p:sp>
        <p:nvSpPr>
          <p:cNvPr id="3" name="Title 2">
            <a:extLst>
              <a:ext uri="{FF2B5EF4-FFF2-40B4-BE49-F238E27FC236}">
                <a16:creationId xmlns:a16="http://schemas.microsoft.com/office/drawing/2014/main" id="{74187A1B-36F3-7993-FDC1-FF5BC7B9A2C5}"/>
              </a:ext>
            </a:extLst>
          </p:cNvPr>
          <p:cNvSpPr>
            <a:spLocks noGrp="1"/>
          </p:cNvSpPr>
          <p:nvPr>
            <p:ph type="title"/>
          </p:nvPr>
        </p:nvSpPr>
        <p:spPr>
          <a:xfrm>
            <a:off x="168165" y="495300"/>
            <a:ext cx="7977352" cy="1143000"/>
          </a:xfrm>
        </p:spPr>
        <p:txBody>
          <a:bodyPr/>
          <a:lstStyle/>
          <a:p>
            <a:r>
              <a:rPr lang="en-US" sz="4800" dirty="0"/>
              <a:t>Accessibility and Modifications</a:t>
            </a:r>
            <a:br>
              <a:rPr lang="en-US" sz="4800" dirty="0"/>
            </a:br>
            <a:endParaRPr lang="en-US" dirty="0"/>
          </a:p>
        </p:txBody>
      </p:sp>
      <p:sp>
        <p:nvSpPr>
          <p:cNvPr id="4" name="Subtitle 3">
            <a:extLst>
              <a:ext uri="{FF2B5EF4-FFF2-40B4-BE49-F238E27FC236}">
                <a16:creationId xmlns:a16="http://schemas.microsoft.com/office/drawing/2014/main" id="{6C08D0CD-79BC-C01B-E4EB-A12A6B6EDCAD}"/>
              </a:ext>
            </a:extLst>
          </p:cNvPr>
          <p:cNvSpPr>
            <a:spLocks noGrp="1"/>
          </p:cNvSpPr>
          <p:nvPr>
            <p:ph type="subTitle" idx="1"/>
          </p:nvPr>
        </p:nvSpPr>
        <p:spPr>
          <a:xfrm>
            <a:off x="499241" y="1091105"/>
            <a:ext cx="7315200" cy="457200"/>
          </a:xfrm>
        </p:spPr>
        <p:txBody>
          <a:bodyPr/>
          <a:lstStyle/>
          <a:p>
            <a:r>
              <a:rPr lang="en-US" dirty="0"/>
              <a:t>Physical Accessibility in Your Home</a:t>
            </a:r>
          </a:p>
        </p:txBody>
      </p:sp>
    </p:spTree>
    <p:extLst>
      <p:ext uri="{BB962C8B-B14F-4D97-AF65-F5344CB8AC3E}">
        <p14:creationId xmlns:p14="http://schemas.microsoft.com/office/powerpoint/2010/main" val="29247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ED9FC-C214-4BF4-FBBB-3754BA2CC1F8}"/>
              </a:ext>
            </a:extLst>
          </p:cNvPr>
          <p:cNvSpPr>
            <a:spLocks noGrp="1"/>
          </p:cNvSpPr>
          <p:nvPr>
            <p:ph type="body" sz="half" idx="2"/>
          </p:nvPr>
        </p:nvSpPr>
        <p:spPr>
          <a:xfrm>
            <a:off x="478220" y="2062656"/>
            <a:ext cx="8282152" cy="4511565"/>
          </a:xfrm>
        </p:spPr>
        <p:txBody>
          <a:bodyPr/>
          <a:lstStyle/>
          <a:p>
            <a:pPr marL="342900" indent="-342900">
              <a:buFont typeface="Wingdings" panose="05000000000000000000" pitchFamily="2" charset="2"/>
              <a:buChar char="q"/>
            </a:pPr>
            <a:r>
              <a:rPr lang="en-US" sz="2400" dirty="0">
                <a:latin typeface="+mn-lt"/>
              </a:rPr>
              <a:t>PCMs are implemented when specific rights outlined in the HCBS Settings Rules pose a risk to your or someone else's health or safety.</a:t>
            </a:r>
          </a:p>
          <a:p>
            <a:pPr marL="457200" indent="-457200">
              <a:buFont typeface="Wingdings" panose="05000000000000000000" pitchFamily="2" charset="2"/>
              <a:buChar char="q"/>
            </a:pPr>
            <a:r>
              <a:rPr lang="en-US" sz="2400" dirty="0">
                <a:latin typeface="+mn-lt"/>
              </a:rPr>
              <a:t>You and your support team collaborate to determine the necessity of a PCM.</a:t>
            </a:r>
          </a:p>
          <a:p>
            <a:pPr marL="457200" indent="-457200">
              <a:buFont typeface="Wingdings" panose="05000000000000000000" pitchFamily="2" charset="2"/>
              <a:buChar char="q"/>
            </a:pPr>
            <a:r>
              <a:rPr lang="en-US" sz="2400" dirty="0">
                <a:latin typeface="+mn-lt"/>
              </a:rPr>
              <a:t>Your consent is essential, and the modification must be included in your Individual Support Plan (ISP). A PCM cannot be enforced without your agreement.</a:t>
            </a:r>
          </a:p>
          <a:p>
            <a:pPr marL="457200" indent="-457200">
              <a:buFont typeface="Wingdings" panose="05000000000000000000" pitchFamily="2" charset="2"/>
              <a:buChar char="q"/>
            </a:pPr>
            <a:r>
              <a:rPr lang="en-US" sz="2400" dirty="0">
                <a:latin typeface="+mn-lt"/>
              </a:rPr>
              <a:t>Locations where PCM may apply:</a:t>
            </a:r>
          </a:p>
          <a:p>
            <a:pPr marL="914400" lvl="1" indent="-457200">
              <a:buFont typeface="Wingdings" panose="05000000000000000000" pitchFamily="2" charset="2"/>
              <a:buChar char="q"/>
            </a:pPr>
            <a:r>
              <a:rPr lang="en-US" sz="2400" dirty="0"/>
              <a:t>PCMs can be used in residential or day settings where waiver services are received.</a:t>
            </a:r>
          </a:p>
          <a:p>
            <a:pPr marL="914400" lvl="1" indent="-457200">
              <a:buFont typeface="Wingdings" panose="05000000000000000000" pitchFamily="2" charset="2"/>
              <a:buChar char="q"/>
            </a:pPr>
            <a:r>
              <a:rPr lang="en-US" sz="2400" dirty="0"/>
              <a:t>However, PCMs cannot be applied in a person's natural home setting</a:t>
            </a:r>
            <a:r>
              <a:rPr lang="en-US" sz="2000" dirty="0"/>
              <a:t>.</a:t>
            </a:r>
          </a:p>
        </p:txBody>
      </p:sp>
      <p:sp>
        <p:nvSpPr>
          <p:cNvPr id="3" name="Title 2">
            <a:extLst>
              <a:ext uri="{FF2B5EF4-FFF2-40B4-BE49-F238E27FC236}">
                <a16:creationId xmlns:a16="http://schemas.microsoft.com/office/drawing/2014/main" id="{290B0D0D-91F0-5A3E-8F39-3D098B74F279}"/>
              </a:ext>
            </a:extLst>
          </p:cNvPr>
          <p:cNvSpPr>
            <a:spLocks noGrp="1"/>
          </p:cNvSpPr>
          <p:nvPr>
            <p:ph type="title"/>
          </p:nvPr>
        </p:nvSpPr>
        <p:spPr>
          <a:xfrm>
            <a:off x="168164" y="362607"/>
            <a:ext cx="7882759" cy="651641"/>
          </a:xfrm>
        </p:spPr>
        <p:txBody>
          <a:bodyPr/>
          <a:lstStyle/>
          <a:p>
            <a:r>
              <a:rPr lang="en-US" sz="3600" dirty="0"/>
              <a:t>Person-Centered Modifications (PCM)</a:t>
            </a:r>
          </a:p>
        </p:txBody>
      </p:sp>
      <p:sp>
        <p:nvSpPr>
          <p:cNvPr id="4" name="Subtitle 3">
            <a:extLst>
              <a:ext uri="{FF2B5EF4-FFF2-40B4-BE49-F238E27FC236}">
                <a16:creationId xmlns:a16="http://schemas.microsoft.com/office/drawing/2014/main" id="{57FFCF82-2762-6FAB-5F13-BD1BA74DB30B}"/>
              </a:ext>
            </a:extLst>
          </p:cNvPr>
          <p:cNvSpPr>
            <a:spLocks noGrp="1"/>
          </p:cNvSpPr>
          <p:nvPr>
            <p:ph type="subTitle" idx="1"/>
          </p:nvPr>
        </p:nvSpPr>
        <p:spPr>
          <a:xfrm>
            <a:off x="383627" y="1014248"/>
            <a:ext cx="7940566" cy="457200"/>
          </a:xfrm>
        </p:spPr>
        <p:txBody>
          <a:bodyPr/>
          <a:lstStyle/>
          <a:p>
            <a:r>
              <a:rPr lang="en-US" dirty="0"/>
              <a:t>Implementing PCM and the decision-making process</a:t>
            </a:r>
          </a:p>
        </p:txBody>
      </p:sp>
    </p:spTree>
    <p:extLst>
      <p:ext uri="{BB962C8B-B14F-4D97-AF65-F5344CB8AC3E}">
        <p14:creationId xmlns:p14="http://schemas.microsoft.com/office/powerpoint/2010/main" val="210892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ED9FC-C214-4BF4-FBBB-3754BA2CC1F8}"/>
              </a:ext>
            </a:extLst>
          </p:cNvPr>
          <p:cNvSpPr>
            <a:spLocks noGrp="1"/>
          </p:cNvSpPr>
          <p:nvPr>
            <p:ph type="body" sz="half" idx="2"/>
          </p:nvPr>
        </p:nvSpPr>
        <p:spPr>
          <a:xfrm>
            <a:off x="315309" y="2335924"/>
            <a:ext cx="8187559" cy="4290848"/>
          </a:xfrm>
        </p:spPr>
        <p:txBody>
          <a:bodyPr/>
          <a:lstStyle/>
          <a:p>
            <a:pPr marL="457200" indent="-457200">
              <a:lnSpc>
                <a:spcPct val="100000"/>
              </a:lnSpc>
              <a:buFont typeface="Wingdings" panose="05000000000000000000" pitchFamily="2" charset="2"/>
              <a:buChar char="q"/>
            </a:pPr>
            <a:r>
              <a:rPr lang="en-US" sz="2400" dirty="0">
                <a:latin typeface="+mn-lt"/>
              </a:rPr>
              <a:t>John often gives his debit card to friends and family to make online purchases. John is concerned that his account is often left in the negative and he is unable to pay for the things that he needs. John’s support team met with John to develop a weekly budget. John agreed to leave his debit card at home and take only cash to work. John agrees to have his provider manage his account. A PCM was put in place and these details are included in the ISP. This restriction is reviewed by the support team at least annually and/or as needed. </a:t>
            </a:r>
          </a:p>
        </p:txBody>
      </p:sp>
      <p:sp>
        <p:nvSpPr>
          <p:cNvPr id="3" name="Title 2">
            <a:extLst>
              <a:ext uri="{FF2B5EF4-FFF2-40B4-BE49-F238E27FC236}">
                <a16:creationId xmlns:a16="http://schemas.microsoft.com/office/drawing/2014/main" id="{290B0D0D-91F0-5A3E-8F39-3D098B74F279}"/>
              </a:ext>
            </a:extLst>
          </p:cNvPr>
          <p:cNvSpPr>
            <a:spLocks noGrp="1"/>
          </p:cNvSpPr>
          <p:nvPr>
            <p:ph type="title"/>
          </p:nvPr>
        </p:nvSpPr>
        <p:spPr>
          <a:xfrm>
            <a:off x="152398" y="346842"/>
            <a:ext cx="7882759" cy="651641"/>
          </a:xfrm>
        </p:spPr>
        <p:txBody>
          <a:bodyPr/>
          <a:lstStyle/>
          <a:p>
            <a:r>
              <a:rPr lang="en-US" sz="3600" dirty="0"/>
              <a:t>Person-Centered Modifications(PCM) (continued)</a:t>
            </a:r>
          </a:p>
        </p:txBody>
      </p:sp>
      <p:sp>
        <p:nvSpPr>
          <p:cNvPr id="4" name="Subtitle 3">
            <a:extLst>
              <a:ext uri="{FF2B5EF4-FFF2-40B4-BE49-F238E27FC236}">
                <a16:creationId xmlns:a16="http://schemas.microsoft.com/office/drawing/2014/main" id="{57FFCF82-2762-6FAB-5F13-BD1BA74DB30B}"/>
              </a:ext>
            </a:extLst>
          </p:cNvPr>
          <p:cNvSpPr>
            <a:spLocks noGrp="1"/>
          </p:cNvSpPr>
          <p:nvPr>
            <p:ph type="subTitle" idx="1"/>
          </p:nvPr>
        </p:nvSpPr>
        <p:spPr>
          <a:xfrm>
            <a:off x="315310" y="1602828"/>
            <a:ext cx="7940566" cy="457200"/>
          </a:xfrm>
        </p:spPr>
        <p:txBody>
          <a:bodyPr/>
          <a:lstStyle/>
          <a:p>
            <a:r>
              <a:rPr lang="en-US" dirty="0"/>
              <a:t>Examples of PCMs Plans: </a:t>
            </a:r>
            <a:r>
              <a:rPr lang="en-US" sz="3200" dirty="0"/>
              <a:t>Control of Funds</a:t>
            </a:r>
            <a:endParaRPr lang="en-US" dirty="0"/>
          </a:p>
        </p:txBody>
      </p:sp>
    </p:spTree>
    <p:extLst>
      <p:ext uri="{BB962C8B-B14F-4D97-AF65-F5344CB8AC3E}">
        <p14:creationId xmlns:p14="http://schemas.microsoft.com/office/powerpoint/2010/main" val="15019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ED9FC-C214-4BF4-FBBB-3754BA2CC1F8}"/>
              </a:ext>
            </a:extLst>
          </p:cNvPr>
          <p:cNvSpPr>
            <a:spLocks noGrp="1"/>
          </p:cNvSpPr>
          <p:nvPr>
            <p:ph type="body" sz="half" idx="2"/>
          </p:nvPr>
        </p:nvSpPr>
        <p:spPr>
          <a:xfrm>
            <a:off x="315310" y="2567152"/>
            <a:ext cx="8355724" cy="3928241"/>
          </a:xfrm>
        </p:spPr>
        <p:txBody>
          <a:bodyPr/>
          <a:lstStyle/>
          <a:p>
            <a:pPr marL="457200" indent="-457200">
              <a:lnSpc>
                <a:spcPct val="100000"/>
              </a:lnSpc>
              <a:buFont typeface="Wingdings" panose="05000000000000000000" pitchFamily="2" charset="2"/>
              <a:buChar char="q"/>
            </a:pPr>
            <a:r>
              <a:rPr lang="en-US" sz="2800" dirty="0">
                <a:latin typeface="+mn-lt"/>
              </a:rPr>
              <a:t>Jane has a medical condition that makes her hungry all the time. She often overeats and gets sick. Jane was recently diagnosed with diabetes. Jane worked with her staff and nutritionist to create a meal and snack schedule. Jane agreed to let staff check her room daily to make sure she is not storing food in her room. This restriction is reviewed by the support team at least annually and/or as needed. </a:t>
            </a:r>
          </a:p>
        </p:txBody>
      </p:sp>
      <p:sp>
        <p:nvSpPr>
          <p:cNvPr id="3" name="Title 2">
            <a:extLst>
              <a:ext uri="{FF2B5EF4-FFF2-40B4-BE49-F238E27FC236}">
                <a16:creationId xmlns:a16="http://schemas.microsoft.com/office/drawing/2014/main" id="{290B0D0D-91F0-5A3E-8F39-3D098B74F279}"/>
              </a:ext>
            </a:extLst>
          </p:cNvPr>
          <p:cNvSpPr>
            <a:spLocks noGrp="1"/>
          </p:cNvSpPr>
          <p:nvPr>
            <p:ph type="title"/>
          </p:nvPr>
        </p:nvSpPr>
        <p:spPr>
          <a:xfrm>
            <a:off x="168164" y="362607"/>
            <a:ext cx="7882759" cy="651641"/>
          </a:xfrm>
        </p:spPr>
        <p:txBody>
          <a:bodyPr/>
          <a:lstStyle/>
          <a:p>
            <a:r>
              <a:rPr lang="en-US" sz="3600" dirty="0"/>
              <a:t>Person-Centered Modifications(PCM) (Continued)</a:t>
            </a:r>
          </a:p>
        </p:txBody>
      </p:sp>
      <p:sp>
        <p:nvSpPr>
          <p:cNvPr id="4" name="Subtitle 3">
            <a:extLst>
              <a:ext uri="{FF2B5EF4-FFF2-40B4-BE49-F238E27FC236}">
                <a16:creationId xmlns:a16="http://schemas.microsoft.com/office/drawing/2014/main" id="{57FFCF82-2762-6FAB-5F13-BD1BA74DB30B}"/>
              </a:ext>
            </a:extLst>
          </p:cNvPr>
          <p:cNvSpPr>
            <a:spLocks noGrp="1"/>
          </p:cNvSpPr>
          <p:nvPr>
            <p:ph type="subTitle" idx="1"/>
          </p:nvPr>
        </p:nvSpPr>
        <p:spPr>
          <a:xfrm>
            <a:off x="373117" y="1792014"/>
            <a:ext cx="7940566" cy="457200"/>
          </a:xfrm>
        </p:spPr>
        <p:txBody>
          <a:bodyPr/>
          <a:lstStyle/>
          <a:p>
            <a:r>
              <a:rPr lang="en-US" dirty="0"/>
              <a:t>Examples of PCMs Plans: </a:t>
            </a:r>
            <a:r>
              <a:rPr lang="en-US" sz="3200" dirty="0"/>
              <a:t>Access to Food</a:t>
            </a:r>
            <a:endParaRPr lang="en-US" dirty="0"/>
          </a:p>
        </p:txBody>
      </p:sp>
    </p:spTree>
    <p:extLst>
      <p:ext uri="{BB962C8B-B14F-4D97-AF65-F5344CB8AC3E}">
        <p14:creationId xmlns:p14="http://schemas.microsoft.com/office/powerpoint/2010/main" val="79049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ED9FC-C214-4BF4-FBBB-3754BA2CC1F8}"/>
              </a:ext>
            </a:extLst>
          </p:cNvPr>
          <p:cNvSpPr>
            <a:spLocks noGrp="1"/>
          </p:cNvSpPr>
          <p:nvPr>
            <p:ph type="body" sz="half" idx="2"/>
          </p:nvPr>
        </p:nvSpPr>
        <p:spPr>
          <a:xfrm>
            <a:off x="373116" y="2141482"/>
            <a:ext cx="8334705" cy="4411717"/>
          </a:xfrm>
        </p:spPr>
        <p:txBody>
          <a:bodyPr/>
          <a:lstStyle/>
          <a:p>
            <a:pPr marL="457200" indent="-457200">
              <a:lnSpc>
                <a:spcPct val="100000"/>
              </a:lnSpc>
              <a:buFont typeface="Wingdings" panose="05000000000000000000" pitchFamily="2" charset="2"/>
              <a:buChar char="q"/>
            </a:pPr>
            <a:r>
              <a:rPr lang="en-US" sz="2400" dirty="0">
                <a:latin typeface="+mn-lt"/>
              </a:rPr>
              <a:t>The provider's Human Rights Committee (HRC) reviews all PCM requests and provides recommendations.</a:t>
            </a:r>
          </a:p>
          <a:p>
            <a:pPr marL="457200" indent="-457200">
              <a:lnSpc>
                <a:spcPct val="100000"/>
              </a:lnSpc>
              <a:buFont typeface="Wingdings" panose="05000000000000000000" pitchFamily="2" charset="2"/>
              <a:buChar char="q"/>
            </a:pPr>
            <a:r>
              <a:rPr lang="en-US" sz="2400" dirty="0">
                <a:latin typeface="+mn-lt"/>
              </a:rPr>
              <a:t>The Committee's discussion is shared with the person and their support team for review and agreement or disagreement.</a:t>
            </a:r>
          </a:p>
          <a:p>
            <a:pPr marL="457200" indent="-457200">
              <a:lnSpc>
                <a:spcPct val="100000"/>
              </a:lnSpc>
              <a:buFont typeface="Wingdings" panose="05000000000000000000" pitchFamily="2" charset="2"/>
              <a:buChar char="q"/>
            </a:pPr>
            <a:r>
              <a:rPr lang="en-US" sz="2400" dirty="0">
                <a:latin typeface="+mn-lt"/>
              </a:rPr>
              <a:t>If you disagree with a PCM, you have the right to refuse and should contact your service coordinator, residential provider, support team, or trusted individuals.</a:t>
            </a:r>
          </a:p>
          <a:p>
            <a:pPr marL="457200" indent="-457200">
              <a:lnSpc>
                <a:spcPct val="100000"/>
              </a:lnSpc>
              <a:buFont typeface="Wingdings" panose="05000000000000000000" pitchFamily="2" charset="2"/>
              <a:buChar char="q"/>
            </a:pPr>
            <a:r>
              <a:rPr lang="en-US" sz="2400" dirty="0">
                <a:latin typeface="+mn-lt"/>
              </a:rPr>
              <a:t>If the person or support team disagrees with the proposed PCM, the service coordinator must ensure any changes made by the support team are reflected in the ISP. Only the agreed-upon portion of the PCM will be added to the ISP.</a:t>
            </a:r>
          </a:p>
        </p:txBody>
      </p:sp>
      <p:sp>
        <p:nvSpPr>
          <p:cNvPr id="3" name="Title 2">
            <a:extLst>
              <a:ext uri="{FF2B5EF4-FFF2-40B4-BE49-F238E27FC236}">
                <a16:creationId xmlns:a16="http://schemas.microsoft.com/office/drawing/2014/main" id="{290B0D0D-91F0-5A3E-8F39-3D098B74F279}"/>
              </a:ext>
            </a:extLst>
          </p:cNvPr>
          <p:cNvSpPr>
            <a:spLocks noGrp="1"/>
          </p:cNvSpPr>
          <p:nvPr>
            <p:ph type="title"/>
          </p:nvPr>
        </p:nvSpPr>
        <p:spPr>
          <a:xfrm>
            <a:off x="168164" y="362607"/>
            <a:ext cx="7882759" cy="651641"/>
          </a:xfrm>
        </p:spPr>
        <p:txBody>
          <a:bodyPr/>
          <a:lstStyle/>
          <a:p>
            <a:r>
              <a:rPr lang="en-US" sz="3600" dirty="0"/>
              <a:t>Person-Centered Modifications(PCM) (Continued)</a:t>
            </a:r>
          </a:p>
        </p:txBody>
      </p:sp>
      <p:sp>
        <p:nvSpPr>
          <p:cNvPr id="4" name="Subtitle 3">
            <a:extLst>
              <a:ext uri="{FF2B5EF4-FFF2-40B4-BE49-F238E27FC236}">
                <a16:creationId xmlns:a16="http://schemas.microsoft.com/office/drawing/2014/main" id="{57FFCF82-2762-6FAB-5F13-BD1BA74DB30B}"/>
              </a:ext>
            </a:extLst>
          </p:cNvPr>
          <p:cNvSpPr>
            <a:spLocks noGrp="1"/>
          </p:cNvSpPr>
          <p:nvPr>
            <p:ph type="subTitle" idx="1"/>
          </p:nvPr>
        </p:nvSpPr>
        <p:spPr>
          <a:xfrm>
            <a:off x="315310" y="1602828"/>
            <a:ext cx="7940566" cy="457200"/>
          </a:xfrm>
        </p:spPr>
        <p:txBody>
          <a:bodyPr/>
          <a:lstStyle/>
          <a:p>
            <a:r>
              <a:rPr lang="en-US" dirty="0"/>
              <a:t>Review of Person-Centered Modifications</a:t>
            </a:r>
          </a:p>
        </p:txBody>
      </p:sp>
    </p:spTree>
    <p:extLst>
      <p:ext uri="{BB962C8B-B14F-4D97-AF65-F5344CB8AC3E}">
        <p14:creationId xmlns:p14="http://schemas.microsoft.com/office/powerpoint/2010/main" val="359850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ED9FC-C214-4BF4-FBBB-3754BA2CC1F8}"/>
              </a:ext>
            </a:extLst>
          </p:cNvPr>
          <p:cNvSpPr>
            <a:spLocks noGrp="1"/>
          </p:cNvSpPr>
          <p:nvPr>
            <p:ph type="body" sz="half" idx="2"/>
          </p:nvPr>
        </p:nvSpPr>
        <p:spPr>
          <a:xfrm>
            <a:off x="315310" y="2317636"/>
            <a:ext cx="8187559" cy="4290848"/>
          </a:xfrm>
        </p:spPr>
        <p:txBody>
          <a:bodyPr/>
          <a:lstStyle/>
          <a:p>
            <a:pPr marL="457200" indent="-457200">
              <a:buFont typeface="Wingdings" panose="05000000000000000000" pitchFamily="2" charset="2"/>
              <a:buChar char="q"/>
            </a:pPr>
            <a:r>
              <a:rPr lang="en-US" sz="2400" dirty="0">
                <a:latin typeface="+mn-lt"/>
              </a:rPr>
              <a:t>Behavior Support Plan (BSP)</a:t>
            </a:r>
          </a:p>
          <a:p>
            <a:pPr marL="914400" lvl="1" indent="-457200">
              <a:buFont typeface="Wingdings" panose="05000000000000000000" pitchFamily="2" charset="2"/>
              <a:buChar char="q"/>
            </a:pPr>
            <a:r>
              <a:rPr lang="en-US" sz="2400" dirty="0"/>
              <a:t>BSP restricts rights to prevent or reduce behaviors that may seriously limit activities, relationships, or pose dangers to yourself or others.</a:t>
            </a:r>
          </a:p>
          <a:p>
            <a:pPr marL="914400" lvl="1" indent="-457200">
              <a:buFont typeface="Wingdings" panose="05000000000000000000" pitchFamily="2" charset="2"/>
              <a:buChar char="q"/>
            </a:pPr>
            <a:r>
              <a:rPr lang="en-US" sz="2400" dirty="0"/>
              <a:t>Involves analyzing behavior, identifying triggers, and implementing strategies.</a:t>
            </a:r>
          </a:p>
          <a:p>
            <a:pPr marL="914400" lvl="1" indent="-457200">
              <a:buFont typeface="Wingdings" panose="05000000000000000000" pitchFamily="2" charset="2"/>
              <a:buChar char="q"/>
            </a:pPr>
            <a:r>
              <a:rPr lang="en-US" sz="2400" dirty="0"/>
              <a:t>Developed and monitored by licensed psychologists or clinical social workers.</a:t>
            </a:r>
          </a:p>
          <a:p>
            <a:pPr marL="914400" lvl="1" indent="-457200">
              <a:buFont typeface="Wingdings" panose="05000000000000000000" pitchFamily="2" charset="2"/>
              <a:buChar char="q"/>
            </a:pPr>
            <a:r>
              <a:rPr lang="en-US" sz="2400" dirty="0"/>
              <a:t>Requires approval from DDS RCRC.</a:t>
            </a:r>
          </a:p>
          <a:p>
            <a:pPr marL="914400" lvl="1" indent="-457200">
              <a:buFont typeface="Wingdings" panose="05000000000000000000" pitchFamily="2" charset="2"/>
              <a:buChar char="q"/>
            </a:pPr>
            <a:r>
              <a:rPr lang="en-US" sz="2400" dirty="0"/>
              <a:t>If no BSP, Person-Centered Modification (PCM) plan is used with the person's consent.</a:t>
            </a:r>
          </a:p>
          <a:p>
            <a:endParaRPr lang="en-US" sz="2800" dirty="0"/>
          </a:p>
        </p:txBody>
      </p:sp>
      <p:sp>
        <p:nvSpPr>
          <p:cNvPr id="3" name="Title 2">
            <a:extLst>
              <a:ext uri="{FF2B5EF4-FFF2-40B4-BE49-F238E27FC236}">
                <a16:creationId xmlns:a16="http://schemas.microsoft.com/office/drawing/2014/main" id="{290B0D0D-91F0-5A3E-8F39-3D098B74F279}"/>
              </a:ext>
            </a:extLst>
          </p:cNvPr>
          <p:cNvSpPr>
            <a:spLocks noGrp="1"/>
          </p:cNvSpPr>
          <p:nvPr>
            <p:ph type="title"/>
          </p:nvPr>
        </p:nvSpPr>
        <p:spPr>
          <a:xfrm>
            <a:off x="168164" y="362607"/>
            <a:ext cx="7882759" cy="651641"/>
          </a:xfrm>
        </p:spPr>
        <p:txBody>
          <a:bodyPr/>
          <a:lstStyle/>
          <a:p>
            <a:r>
              <a:rPr lang="en-US" sz="3600" dirty="0"/>
              <a:t>Person-Centered Modifications(PCM) (Continued)</a:t>
            </a:r>
          </a:p>
        </p:txBody>
      </p:sp>
      <p:sp>
        <p:nvSpPr>
          <p:cNvPr id="4" name="Subtitle 3">
            <a:extLst>
              <a:ext uri="{FF2B5EF4-FFF2-40B4-BE49-F238E27FC236}">
                <a16:creationId xmlns:a16="http://schemas.microsoft.com/office/drawing/2014/main" id="{57FFCF82-2762-6FAB-5F13-BD1BA74DB30B}"/>
              </a:ext>
            </a:extLst>
          </p:cNvPr>
          <p:cNvSpPr>
            <a:spLocks noGrp="1"/>
          </p:cNvSpPr>
          <p:nvPr>
            <p:ph type="subTitle" idx="1"/>
          </p:nvPr>
        </p:nvSpPr>
        <p:spPr>
          <a:xfrm>
            <a:off x="315310" y="1602828"/>
            <a:ext cx="7940566" cy="457200"/>
          </a:xfrm>
        </p:spPr>
        <p:txBody>
          <a:bodyPr/>
          <a:lstStyle/>
          <a:p>
            <a:r>
              <a:rPr lang="en-US" dirty="0"/>
              <a:t>Other Ways Your Rights Can Be Restricted</a:t>
            </a:r>
          </a:p>
        </p:txBody>
      </p:sp>
    </p:spTree>
    <p:extLst>
      <p:ext uri="{BB962C8B-B14F-4D97-AF65-F5344CB8AC3E}">
        <p14:creationId xmlns:p14="http://schemas.microsoft.com/office/powerpoint/2010/main" val="148994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ED9FC-C214-4BF4-FBBB-3754BA2CC1F8}"/>
              </a:ext>
            </a:extLst>
          </p:cNvPr>
          <p:cNvSpPr>
            <a:spLocks noGrp="1"/>
          </p:cNvSpPr>
          <p:nvPr>
            <p:ph type="body" sz="half" idx="2"/>
          </p:nvPr>
        </p:nvSpPr>
        <p:spPr>
          <a:xfrm>
            <a:off x="315310" y="2291255"/>
            <a:ext cx="8187559" cy="4290848"/>
          </a:xfrm>
        </p:spPr>
        <p:txBody>
          <a:bodyPr/>
          <a:lstStyle/>
          <a:p>
            <a:pPr marL="457200" indent="-457200">
              <a:lnSpc>
                <a:spcPct val="100000"/>
              </a:lnSpc>
              <a:buFont typeface="Wingdings" panose="05000000000000000000" pitchFamily="2" charset="2"/>
              <a:buChar char="q"/>
            </a:pPr>
            <a:r>
              <a:rPr lang="en-US" sz="2400" dirty="0">
                <a:latin typeface="+mn-lt"/>
              </a:rPr>
              <a:t>Sometimes a court can limit your rights, such as through home detention, probation, or other means to keep you and your community safe. </a:t>
            </a:r>
          </a:p>
          <a:p>
            <a:pPr marL="457200" indent="-457200">
              <a:lnSpc>
                <a:spcPct val="100000"/>
              </a:lnSpc>
              <a:buFont typeface="Wingdings" panose="05000000000000000000" pitchFamily="2" charset="2"/>
              <a:buChar char="q"/>
            </a:pPr>
            <a:r>
              <a:rPr lang="en-US" sz="2400" dirty="0">
                <a:latin typeface="+mn-lt"/>
              </a:rPr>
              <a:t>A guardian or conservator can also limit your rights.</a:t>
            </a:r>
          </a:p>
          <a:p>
            <a:pPr marL="457200" indent="-457200">
              <a:lnSpc>
                <a:spcPct val="100000"/>
              </a:lnSpc>
              <a:buFont typeface="Wingdings" panose="05000000000000000000" pitchFamily="2" charset="2"/>
              <a:buChar char="q"/>
            </a:pPr>
            <a:r>
              <a:rPr lang="en-US" sz="2400" dirty="0">
                <a:latin typeface="+mn-lt"/>
              </a:rPr>
              <a:t>You have the right to be educated by your supporters about how your behaviors can harm you or others. </a:t>
            </a:r>
          </a:p>
          <a:p>
            <a:pPr marL="457200" indent="-457200">
              <a:lnSpc>
                <a:spcPct val="100000"/>
              </a:lnSpc>
              <a:buFont typeface="Wingdings" panose="05000000000000000000" pitchFamily="2" charset="2"/>
              <a:buChar char="q"/>
            </a:pPr>
            <a:r>
              <a:rPr lang="en-US" sz="2400" dirty="0">
                <a:latin typeface="+mn-lt"/>
              </a:rPr>
              <a:t>Seek assistance from Quality Trust for Individuals with Disabilities (202-448-1450) or Disability Rights DC at University Legal Services (202-547-0198) if you believe your rights are being violated.</a:t>
            </a:r>
          </a:p>
        </p:txBody>
      </p:sp>
      <p:sp>
        <p:nvSpPr>
          <p:cNvPr id="3" name="Title 2">
            <a:extLst>
              <a:ext uri="{FF2B5EF4-FFF2-40B4-BE49-F238E27FC236}">
                <a16:creationId xmlns:a16="http://schemas.microsoft.com/office/drawing/2014/main" id="{290B0D0D-91F0-5A3E-8F39-3D098B74F279}"/>
              </a:ext>
            </a:extLst>
          </p:cNvPr>
          <p:cNvSpPr>
            <a:spLocks noGrp="1"/>
          </p:cNvSpPr>
          <p:nvPr>
            <p:ph type="title"/>
          </p:nvPr>
        </p:nvSpPr>
        <p:spPr>
          <a:xfrm>
            <a:off x="168164" y="362607"/>
            <a:ext cx="7882759" cy="651641"/>
          </a:xfrm>
        </p:spPr>
        <p:txBody>
          <a:bodyPr/>
          <a:lstStyle/>
          <a:p>
            <a:r>
              <a:rPr lang="en-US" sz="3600" dirty="0"/>
              <a:t>Person-Centered Modifications(PCM) (Continued)</a:t>
            </a:r>
          </a:p>
        </p:txBody>
      </p:sp>
      <p:sp>
        <p:nvSpPr>
          <p:cNvPr id="4" name="Subtitle 3">
            <a:extLst>
              <a:ext uri="{FF2B5EF4-FFF2-40B4-BE49-F238E27FC236}">
                <a16:creationId xmlns:a16="http://schemas.microsoft.com/office/drawing/2014/main" id="{57FFCF82-2762-6FAB-5F13-BD1BA74DB30B}"/>
              </a:ext>
            </a:extLst>
          </p:cNvPr>
          <p:cNvSpPr>
            <a:spLocks noGrp="1"/>
          </p:cNvSpPr>
          <p:nvPr>
            <p:ph type="subTitle" idx="1"/>
          </p:nvPr>
        </p:nvSpPr>
        <p:spPr>
          <a:xfrm>
            <a:off x="315310" y="1602828"/>
            <a:ext cx="7940566" cy="457200"/>
          </a:xfrm>
        </p:spPr>
        <p:txBody>
          <a:bodyPr/>
          <a:lstStyle/>
          <a:p>
            <a:r>
              <a:rPr lang="en-US" dirty="0"/>
              <a:t>Other Ways Your Rights Can Be Restricted</a:t>
            </a:r>
          </a:p>
        </p:txBody>
      </p:sp>
    </p:spTree>
    <p:extLst>
      <p:ext uri="{BB962C8B-B14F-4D97-AF65-F5344CB8AC3E}">
        <p14:creationId xmlns:p14="http://schemas.microsoft.com/office/powerpoint/2010/main" val="56898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D3C31F-627B-F958-57F1-B6A56A04FCC1}"/>
              </a:ext>
            </a:extLst>
          </p:cNvPr>
          <p:cNvSpPr>
            <a:spLocks noGrp="1"/>
          </p:cNvSpPr>
          <p:nvPr>
            <p:ph type="body" sz="half" idx="2"/>
          </p:nvPr>
        </p:nvSpPr>
        <p:spPr>
          <a:xfrm>
            <a:off x="625366" y="1274379"/>
            <a:ext cx="7273158" cy="5147441"/>
          </a:xfrm>
        </p:spPr>
        <p:txBody>
          <a:bodyPr/>
          <a:lstStyle/>
          <a:p>
            <a:pPr marL="457200" indent="-457200">
              <a:buAutoNum type="arabicPeriod"/>
            </a:pPr>
            <a:r>
              <a:rPr lang="en-US" sz="2400" b="1" dirty="0">
                <a:latin typeface="+mn-lt"/>
              </a:rPr>
              <a:t>True or False: </a:t>
            </a:r>
            <a:r>
              <a:rPr lang="en-US" sz="2400" dirty="0">
                <a:latin typeface="+mn-lt"/>
              </a:rPr>
              <a:t>A residency agreement or lease does not need to mention eviction protections for individuals in waiver settings.</a:t>
            </a:r>
          </a:p>
          <a:p>
            <a:pPr marL="457200" indent="-457200">
              <a:buAutoNum type="arabicPeriod"/>
            </a:pPr>
            <a:r>
              <a:rPr lang="en-US" sz="2400" b="1" dirty="0">
                <a:latin typeface="+mn-lt"/>
              </a:rPr>
              <a:t>True or False: </a:t>
            </a:r>
            <a:r>
              <a:rPr lang="en-US" sz="2400" dirty="0">
                <a:latin typeface="+mn-lt"/>
              </a:rPr>
              <a:t>All staff supporting you in the home can have copies of keys to your bedroom. </a:t>
            </a:r>
          </a:p>
          <a:p>
            <a:pPr marL="457200" indent="-457200">
              <a:buAutoNum type="arabicPeriod"/>
            </a:pPr>
            <a:r>
              <a:rPr lang="en-US" sz="2400" b="1" dirty="0">
                <a:latin typeface="+mn-lt"/>
              </a:rPr>
              <a:t>True or False: </a:t>
            </a:r>
            <a:r>
              <a:rPr lang="en-US" sz="2400" dirty="0">
                <a:latin typeface="+mn-lt"/>
              </a:rPr>
              <a:t>The staff supporting you in your Supported Living apartment are concerned you have recently gained 10 pounds.  To help you, they can limit you to only one snack a day.</a:t>
            </a:r>
          </a:p>
          <a:p>
            <a:pPr marL="457200" indent="-457200">
              <a:buAutoNum type="arabicPeriod"/>
            </a:pPr>
            <a:r>
              <a:rPr lang="en-US" sz="2400" b="1" dirty="0">
                <a:latin typeface="+mn-lt"/>
              </a:rPr>
              <a:t>True or False: </a:t>
            </a:r>
            <a:r>
              <a:rPr lang="en-US" sz="2400" dirty="0">
                <a:latin typeface="+mn-lt"/>
              </a:rPr>
              <a:t>A Person-Centered Modification can be applied in any setting, including a person's natural home setting.</a:t>
            </a:r>
          </a:p>
          <a:p>
            <a:pPr marL="457200" indent="-457200">
              <a:buAutoNum type="arabicPeriod"/>
            </a:pPr>
            <a:r>
              <a:rPr lang="en-US" sz="2400" b="1" dirty="0">
                <a:latin typeface="+mn-lt"/>
              </a:rPr>
              <a:t>True or False: </a:t>
            </a:r>
            <a:r>
              <a:rPr lang="en-US" sz="2400" dirty="0">
                <a:latin typeface="+mn-lt"/>
              </a:rPr>
              <a:t>A Person-Centered Modification is reviewed and approved by DDS RCRC before implementation. </a:t>
            </a:r>
          </a:p>
          <a:p>
            <a:endParaRPr lang="en-US" dirty="0"/>
          </a:p>
        </p:txBody>
      </p:sp>
      <p:sp>
        <p:nvSpPr>
          <p:cNvPr id="3" name="Title 2">
            <a:extLst>
              <a:ext uri="{FF2B5EF4-FFF2-40B4-BE49-F238E27FC236}">
                <a16:creationId xmlns:a16="http://schemas.microsoft.com/office/drawing/2014/main" id="{3550AC5F-3297-D647-D821-FC93FD0C2599}"/>
              </a:ext>
            </a:extLst>
          </p:cNvPr>
          <p:cNvSpPr>
            <a:spLocks noGrp="1"/>
          </p:cNvSpPr>
          <p:nvPr>
            <p:ph type="title"/>
          </p:nvPr>
        </p:nvSpPr>
        <p:spPr>
          <a:xfrm>
            <a:off x="583324" y="378372"/>
            <a:ext cx="7315200" cy="762000"/>
          </a:xfrm>
        </p:spPr>
        <p:txBody>
          <a:bodyPr/>
          <a:lstStyle/>
          <a:p>
            <a:pPr algn="ctr"/>
            <a:r>
              <a:rPr lang="en-US" dirty="0"/>
              <a:t>True or False? </a:t>
            </a:r>
          </a:p>
        </p:txBody>
      </p:sp>
    </p:spTree>
    <p:extLst>
      <p:ext uri="{BB962C8B-B14F-4D97-AF65-F5344CB8AC3E}">
        <p14:creationId xmlns:p14="http://schemas.microsoft.com/office/powerpoint/2010/main" val="83562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a:xfrm>
            <a:off x="4197375" y="489508"/>
            <a:ext cx="4316172" cy="1667569"/>
          </a:xfrm>
        </p:spPr>
        <p:txBody>
          <a:bodyPr vert="horz" lIns="91440" tIns="45720" rIns="91440" bIns="45720" rtlCol="0" anchor="b">
            <a:normAutofit/>
          </a:bodyPr>
          <a:lstStyle/>
          <a:p>
            <a:pPr defTabSz="914400">
              <a:lnSpc>
                <a:spcPct val="90000"/>
              </a:lnSpc>
            </a:pPr>
            <a:r>
              <a:rPr lang="en-US" sz="3500" b="1" kern="1200">
                <a:solidFill>
                  <a:schemeClr val="tx1"/>
                </a:solidFill>
                <a:latin typeface="+mj-lt"/>
                <a:ea typeface="+mj-ea"/>
                <a:cs typeface="+mj-cs"/>
              </a:rPr>
              <a:t>Questions?</a:t>
            </a:r>
            <a:endParaRPr lang="en-US" sz="3500" kern="1200">
              <a:solidFill>
                <a:schemeClr val="tx1"/>
              </a:solidFill>
              <a:latin typeface="+mj-lt"/>
              <a:ea typeface="+mj-ea"/>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97" y="1075561"/>
            <a:ext cx="2907124" cy="4275182"/>
          </a:xfrm>
          <a:prstGeom prst="rect">
            <a:avLst/>
          </a:prstGeom>
        </p:spPr>
      </p:pic>
      <p:sp>
        <p:nvSpPr>
          <p:cNvPr id="22" name="Content Placeholder 21"/>
          <p:cNvSpPr>
            <a:spLocks noGrp="1"/>
          </p:cNvSpPr>
          <p:nvPr>
            <p:ph sz="half" idx="1"/>
          </p:nvPr>
        </p:nvSpPr>
        <p:spPr>
          <a:xfrm>
            <a:off x="4197376" y="2405894"/>
            <a:ext cx="4316172" cy="3197464"/>
          </a:xfrm>
        </p:spPr>
        <p:txBody>
          <a:bodyPr vert="horz" lIns="91440" tIns="45720" rIns="91440" bIns="45720" rtlCol="0" anchor="t">
            <a:normAutofit/>
          </a:bodyPr>
          <a:lstStyle/>
          <a:p>
            <a:pPr marL="0" indent="0" defTabSz="914400">
              <a:lnSpc>
                <a:spcPct val="90000"/>
              </a:lnSpc>
              <a:buNone/>
            </a:pPr>
            <a:r>
              <a:rPr kumimoji="0" lang="en-US" sz="2000" b="0" i="0" u="none" strike="noStrike" cap="none" spc="0" normalizeH="0" baseline="0" noProof="0" dirty="0">
                <a:ln>
                  <a:noFill/>
                </a:ln>
                <a:effectLst/>
                <a:uLnTx/>
                <a:uFillTx/>
                <a:latin typeface="+mn-lt"/>
              </a:rPr>
              <a:t>If you have questions regarding HCBS Rules, please contact Service Planning and Coordination Division (SPCD) Program Managers: Musu Fofana at </a:t>
            </a:r>
            <a:r>
              <a:rPr kumimoji="0" lang="en-US" sz="2000" b="0" i="0" u="none" strike="noStrike" cap="none" spc="0" normalizeH="0" baseline="0" noProof="0" dirty="0">
                <a:ln>
                  <a:noFill/>
                </a:ln>
                <a:effectLst/>
                <a:uLnTx/>
                <a:uFillTx/>
                <a:latin typeface="+mn-lt"/>
                <a:hlinkClick r:id="rId3"/>
              </a:rPr>
              <a:t>musu.Fofana@dc.gov</a:t>
            </a:r>
            <a:r>
              <a:rPr kumimoji="0" lang="en-US" sz="2000" b="0" i="0" u="none" strike="noStrike" cap="none" spc="0" normalizeH="0" baseline="0" noProof="0" dirty="0">
                <a:ln>
                  <a:noFill/>
                </a:ln>
                <a:effectLst/>
                <a:uLnTx/>
                <a:uFillTx/>
                <a:latin typeface="+mn-lt"/>
              </a:rPr>
              <a:t>; Rhode Bernadel at </a:t>
            </a:r>
            <a:r>
              <a:rPr kumimoji="0" lang="en-US" sz="2000" b="0" i="0" u="none" strike="noStrike" cap="none" spc="0" normalizeH="0" baseline="0" noProof="0" dirty="0">
                <a:ln>
                  <a:noFill/>
                </a:ln>
                <a:effectLst/>
                <a:uLnTx/>
                <a:uFillTx/>
                <a:latin typeface="+mn-lt"/>
                <a:hlinkClick r:id="rId4"/>
              </a:rPr>
              <a:t>rhode.Bernadel@dc.gov</a:t>
            </a:r>
            <a:r>
              <a:rPr kumimoji="0" lang="en-US" sz="2000" b="0" i="0" u="none" strike="noStrike" cap="none" spc="0" normalizeH="0" baseline="0" noProof="0" dirty="0">
                <a:ln>
                  <a:noFill/>
                </a:ln>
                <a:effectLst/>
                <a:uLnTx/>
                <a:uFillTx/>
                <a:latin typeface="+mn-lt"/>
              </a:rPr>
              <a:t>; or your assigned Quality Resource Specialist. </a:t>
            </a:r>
            <a:endParaRPr lang="en-US" sz="2000" dirty="0">
              <a:latin typeface="+mn-lt"/>
            </a:endParaRPr>
          </a:p>
          <a:p>
            <a:pPr marL="0" indent="-228600" defTabSz="914400">
              <a:lnSpc>
                <a:spcPct val="90000"/>
              </a:lnSpc>
              <a:buFont typeface="Arial" panose="020B0604020202020204" pitchFamily="34" charset="0"/>
              <a:buChar char="•"/>
            </a:pPr>
            <a:endParaRPr lang="en-US" sz="1700" dirty="0">
              <a:latin typeface="+mn-lt"/>
            </a:endParaRPr>
          </a:p>
        </p:txBody>
      </p:sp>
      <p:sp>
        <p:nvSpPr>
          <p:cNvPr id="29"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75F5A5-687E-F798-F63F-6B670D089542}"/>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defTabSz="914400">
              <a:spcAft>
                <a:spcPts val="600"/>
              </a:spcAft>
            </a:pPr>
            <a:fld id="{4A75BE36-4E3E-C248-B598-07ED9BB6E047}" type="slidenum">
              <a:rPr lang="en-US" sz="1000">
                <a:solidFill>
                  <a:srgbClr val="FFFFFF"/>
                </a:solidFill>
                <a:latin typeface="+mn-lt"/>
              </a:rPr>
              <a:pPr defTabSz="914400">
                <a:spcAft>
                  <a:spcPts val="600"/>
                </a:spcAft>
              </a:pPr>
              <a:t>19</a:t>
            </a:fld>
            <a:endParaRPr lang="en-US" sz="1000">
              <a:solidFill>
                <a:srgbClr val="FFFFFF"/>
              </a:solidFill>
              <a:latin typeface="+mn-lt"/>
            </a:endParaRPr>
          </a:p>
        </p:txBody>
      </p:sp>
    </p:spTree>
    <p:extLst>
      <p:ext uri="{BB962C8B-B14F-4D97-AF65-F5344CB8AC3E}">
        <p14:creationId xmlns:p14="http://schemas.microsoft.com/office/powerpoint/2010/main" val="344472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2B8FD-704F-F05C-1A34-D0B354351200}"/>
              </a:ext>
            </a:extLst>
          </p:cNvPr>
          <p:cNvSpPr>
            <a:spLocks noGrp="1"/>
          </p:cNvSpPr>
          <p:nvPr>
            <p:ph type="body" sz="half" idx="2"/>
          </p:nvPr>
        </p:nvSpPr>
        <p:spPr>
          <a:xfrm>
            <a:off x="457200" y="1911096"/>
            <a:ext cx="7351986" cy="4389856"/>
          </a:xfrm>
        </p:spPr>
        <p:txBody>
          <a:bodyPr/>
          <a:lstStyle/>
          <a:p>
            <a:pPr marL="0" marR="0">
              <a:lnSpc>
                <a:spcPct val="107000"/>
              </a:lnSpc>
              <a:spcBef>
                <a:spcPts val="0"/>
              </a:spcBef>
              <a:spcAft>
                <a:spcPts val="800"/>
              </a:spcAft>
            </a:pPr>
            <a:r>
              <a:rPr lang="en-US" sz="2000" kern="100" dirty="0">
                <a:latin typeface="+mn-lt"/>
                <a:ea typeface="Calibri" panose="020F0502020204030204" pitchFamily="34" charset="0"/>
                <a:cs typeface="Times New Roman" panose="02020603050405020304" pitchFamily="18" charset="0"/>
              </a:rPr>
              <a:t>The Centers for Medicare and Medicaid Services (CMS)</a:t>
            </a:r>
            <a:r>
              <a:rPr lang="en-US" sz="2000" kern="100" dirty="0">
                <a:effectLst/>
                <a:latin typeface="+mn-lt"/>
                <a:ea typeface="Calibri" panose="020F0502020204030204" pitchFamily="34" charset="0"/>
                <a:cs typeface="Times New Roman" panose="02020603050405020304" pitchFamily="18" charset="0"/>
              </a:rPr>
              <a:t> issued the Home and Community-Based Services Settings Rule (HCBS) in January 2014.  The purpose of the </a:t>
            </a:r>
            <a:r>
              <a:rPr lang="en-US" sz="2000" kern="100" dirty="0">
                <a:latin typeface="+mn-lt"/>
                <a:ea typeface="Calibri" panose="020F0502020204030204" pitchFamily="34" charset="0"/>
                <a:cs typeface="Times New Roman" panose="02020603050405020304" pitchFamily="18" charset="0"/>
              </a:rPr>
              <a:t>Rule was </a:t>
            </a:r>
            <a:r>
              <a:rPr lang="en-US" sz="2000" kern="100" dirty="0">
                <a:effectLst/>
                <a:latin typeface="+mn-lt"/>
                <a:ea typeface="Calibri" panose="020F0502020204030204" pitchFamily="34" charset="0"/>
                <a:cs typeface="Times New Roman" panose="02020603050405020304" pitchFamily="18" charset="0"/>
              </a:rPr>
              <a:t>to ensure that people with disabilities who receive services and supports through the Medicaid Home and Community-Based Waiver have full access to the benefits of community living and receive their services in the most integrated setting.</a:t>
            </a:r>
          </a:p>
          <a:p>
            <a:pPr marL="0" marR="0">
              <a:lnSpc>
                <a:spcPct val="107000"/>
              </a:lnSpc>
              <a:spcBef>
                <a:spcPts val="0"/>
              </a:spcBef>
              <a:spcAft>
                <a:spcPts val="800"/>
              </a:spcAft>
            </a:pPr>
            <a:r>
              <a:rPr lang="en-US" sz="2000" kern="1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000" kern="100" dirty="0">
                <a:effectLst/>
                <a:latin typeface="+mn-lt"/>
                <a:ea typeface="Calibri" panose="020F0502020204030204" pitchFamily="34" charset="0"/>
                <a:cs typeface="Times New Roman" panose="02020603050405020304" pitchFamily="18" charset="0"/>
              </a:rPr>
              <a:t>The HCBS Settings Rule was put in place because of concerns that many states and providers were using federal dollars dedicated to community-based supports to pay for disability services that were still institutional in nature</a:t>
            </a:r>
            <a:r>
              <a:rPr lang="en-US" sz="2000" b="1" kern="100" dirty="0">
                <a:effectLst/>
                <a:latin typeface="+mn-lt"/>
                <a:ea typeface="Calibri" panose="020F0502020204030204" pitchFamily="34" charset="0"/>
                <a:cs typeface="Times New Roman" panose="02020603050405020304" pitchFamily="18" charset="0"/>
              </a:rPr>
              <a:t>.</a:t>
            </a:r>
            <a:endParaRPr lang="en-US" sz="2000" kern="1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1FA2F8B-F41C-9C5D-9CA6-D14A2412D14E}"/>
              </a:ext>
            </a:extLst>
          </p:cNvPr>
          <p:cNvSpPr>
            <a:spLocks noGrp="1"/>
          </p:cNvSpPr>
          <p:nvPr>
            <p:ph type="title"/>
          </p:nvPr>
        </p:nvSpPr>
        <p:spPr>
          <a:xfrm>
            <a:off x="189186" y="394138"/>
            <a:ext cx="7315200" cy="1143000"/>
          </a:xfrm>
        </p:spPr>
        <p:txBody>
          <a:bodyPr/>
          <a:lstStyle/>
          <a:p>
            <a:r>
              <a:rPr lang="en-US" dirty="0"/>
              <a:t>Introduction to the HCBS Settings Rule</a:t>
            </a:r>
          </a:p>
        </p:txBody>
      </p:sp>
    </p:spTree>
    <p:extLst>
      <p:ext uri="{BB962C8B-B14F-4D97-AF65-F5344CB8AC3E}">
        <p14:creationId xmlns:p14="http://schemas.microsoft.com/office/powerpoint/2010/main" val="303100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63FE8A-A812-0A38-05CE-3684A5C6F4BA}"/>
              </a:ext>
            </a:extLst>
          </p:cNvPr>
          <p:cNvSpPr>
            <a:spLocks noGrp="1"/>
          </p:cNvSpPr>
          <p:nvPr>
            <p:ph type="body" sz="half" idx="2"/>
          </p:nvPr>
        </p:nvSpPr>
        <p:spPr>
          <a:xfrm>
            <a:off x="914400" y="2148840"/>
            <a:ext cx="7315200" cy="2496312"/>
          </a:xfrm>
        </p:spPr>
        <p:txBody>
          <a:bodyPr/>
          <a:lstStyle/>
          <a:p>
            <a:pPr marL="0" marR="0">
              <a:lnSpc>
                <a:spcPct val="107000"/>
              </a:lnSpc>
              <a:spcBef>
                <a:spcPts val="0"/>
              </a:spcBef>
              <a:spcAft>
                <a:spcPts val="800"/>
              </a:spcAft>
            </a:pPr>
            <a:r>
              <a:rPr lang="en-US" sz="2400" kern="100" dirty="0">
                <a:effectLst/>
                <a:latin typeface="+mn-lt"/>
                <a:ea typeface="Calibri" panose="020F0502020204030204" pitchFamily="34" charset="0"/>
                <a:cs typeface="Times New Roman" panose="02020603050405020304" pitchFamily="18" charset="0"/>
              </a:rPr>
              <a:t> DC and all states had to submit plans to CMS regarding how they would comply with the Settings Rule’s requirements.   The transition period for implementing the HCBS Settings Rule ended in March 2023 and now all states, including DC, must be in compliance with the Rule’s requirements.  </a:t>
            </a:r>
          </a:p>
        </p:txBody>
      </p:sp>
      <p:sp>
        <p:nvSpPr>
          <p:cNvPr id="3" name="Title 2">
            <a:extLst>
              <a:ext uri="{FF2B5EF4-FFF2-40B4-BE49-F238E27FC236}">
                <a16:creationId xmlns:a16="http://schemas.microsoft.com/office/drawing/2014/main" id="{1961072D-8E64-BA20-187B-3100A456957F}"/>
              </a:ext>
            </a:extLst>
          </p:cNvPr>
          <p:cNvSpPr>
            <a:spLocks noGrp="1"/>
          </p:cNvSpPr>
          <p:nvPr>
            <p:ph type="title"/>
          </p:nvPr>
        </p:nvSpPr>
        <p:spPr/>
        <p:txBody>
          <a:bodyPr/>
          <a:lstStyle/>
          <a:p>
            <a:r>
              <a:rPr lang="en-US" dirty="0"/>
              <a:t>Introduction to the HCBS Settings Rule (Continued)</a:t>
            </a:r>
          </a:p>
        </p:txBody>
      </p:sp>
    </p:spTree>
    <p:extLst>
      <p:ext uri="{BB962C8B-B14F-4D97-AF65-F5344CB8AC3E}">
        <p14:creationId xmlns:p14="http://schemas.microsoft.com/office/powerpoint/2010/main" val="6907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33642-5B45-49F0-3F88-3C8B4CF8A13E}"/>
              </a:ext>
            </a:extLst>
          </p:cNvPr>
          <p:cNvSpPr>
            <a:spLocks noGrp="1"/>
          </p:cNvSpPr>
          <p:nvPr>
            <p:ph type="body" sz="half" idx="2"/>
          </p:nvPr>
        </p:nvSpPr>
        <p:spPr>
          <a:xfrm>
            <a:off x="914398" y="2167127"/>
            <a:ext cx="7120761" cy="4317755"/>
          </a:xfrm>
        </p:spPr>
        <p:txBody>
          <a:bodyPr/>
          <a:lstStyle/>
          <a:p>
            <a:pPr marR="0">
              <a:lnSpc>
                <a:spcPct val="107000"/>
              </a:lnSpc>
              <a:spcBef>
                <a:spcPts val="0"/>
              </a:spcBef>
              <a:spcAft>
                <a:spcPts val="800"/>
              </a:spcAft>
            </a:pPr>
            <a:r>
              <a:rPr lang="en-US" sz="2400" kern="100" dirty="0">
                <a:effectLst/>
                <a:latin typeface="+mn-lt"/>
                <a:ea typeface="Calibri" panose="020F0502020204030204" pitchFamily="34" charset="0"/>
                <a:cs typeface="Times New Roman" panose="02020603050405020304" pitchFamily="18" charset="0"/>
              </a:rPr>
              <a:t>The Settings Rule protects the right of people receiving waiver services to make their own choices and control the decisions in their lives.</a:t>
            </a:r>
          </a:p>
          <a:p>
            <a:r>
              <a:rPr lang="en-US" sz="2400" dirty="0">
                <a:effectLst/>
                <a:latin typeface="+mn-lt"/>
                <a:ea typeface="Calibri" panose="020F0502020204030204" pitchFamily="34" charset="0"/>
                <a:cs typeface="Times New Roman" panose="02020603050405020304" pitchFamily="18" charset="0"/>
              </a:rPr>
              <a:t>The Rule requires s</a:t>
            </a:r>
            <a:r>
              <a:rPr lang="en-US" sz="2400" dirty="0">
                <a:latin typeface="+mn-lt"/>
                <a:ea typeface="Calibri" panose="020F0502020204030204" pitchFamily="34" charset="0"/>
                <a:cs typeface="Times New Roman" panose="02020603050405020304" pitchFamily="18" charset="0"/>
              </a:rPr>
              <a:t>tates </a:t>
            </a:r>
            <a:r>
              <a:rPr lang="en-US" sz="2400" dirty="0">
                <a:effectLst/>
                <a:latin typeface="+mn-lt"/>
                <a:ea typeface="Calibri" panose="020F0502020204030204" pitchFamily="34" charset="0"/>
                <a:cs typeface="Times New Roman" panose="02020603050405020304" pitchFamily="18" charset="0"/>
              </a:rPr>
              <a:t>to have a Person-Centered process for planning for waiver services:</a:t>
            </a:r>
          </a:p>
          <a:p>
            <a:pPr lvl="1"/>
            <a:r>
              <a:rPr lang="en-US" sz="2400" dirty="0">
                <a:latin typeface="+mn-lt"/>
                <a:ea typeface="Calibri" panose="020F0502020204030204" pitchFamily="34" charset="0"/>
                <a:cs typeface="Times New Roman" panose="02020603050405020304" pitchFamily="18" charset="0"/>
              </a:rPr>
              <a:t>Individuals </a:t>
            </a:r>
            <a:r>
              <a:rPr lang="en-US" sz="2400" dirty="0">
                <a:effectLst/>
                <a:latin typeface="+mn-lt"/>
                <a:ea typeface="Calibri" panose="020F0502020204030204" pitchFamily="34" charset="0"/>
                <a:cs typeface="Times New Roman" panose="02020603050405020304" pitchFamily="18" charset="0"/>
              </a:rPr>
              <a:t>direct the planning process and the plan must reflect their own preferences and goals including opportunities to seek employment, engage in community life and control their own	funds.</a:t>
            </a:r>
            <a:endParaRPr lang="en-US" sz="2400" dirty="0">
              <a:latin typeface="+mn-lt"/>
            </a:endParaRPr>
          </a:p>
        </p:txBody>
      </p:sp>
      <p:sp>
        <p:nvSpPr>
          <p:cNvPr id="3" name="Title 2">
            <a:extLst>
              <a:ext uri="{FF2B5EF4-FFF2-40B4-BE49-F238E27FC236}">
                <a16:creationId xmlns:a16="http://schemas.microsoft.com/office/drawing/2014/main" id="{C1A6FE7D-50A1-1DE4-C054-E8D1DED03469}"/>
              </a:ext>
            </a:extLst>
          </p:cNvPr>
          <p:cNvSpPr>
            <a:spLocks noGrp="1"/>
          </p:cNvSpPr>
          <p:nvPr>
            <p:ph type="title"/>
          </p:nvPr>
        </p:nvSpPr>
        <p:spPr>
          <a:xfrm>
            <a:off x="914400" y="579120"/>
            <a:ext cx="7315200" cy="1143000"/>
          </a:xfrm>
        </p:spPr>
        <p:txBody>
          <a:bodyPr/>
          <a:lstStyle/>
          <a:p>
            <a:r>
              <a:rPr lang="en-US" dirty="0"/>
              <a:t>Introduction to the HCBS Settings Rule (Continued)</a:t>
            </a:r>
          </a:p>
        </p:txBody>
      </p:sp>
    </p:spTree>
    <p:extLst>
      <p:ext uri="{BB962C8B-B14F-4D97-AF65-F5344CB8AC3E}">
        <p14:creationId xmlns:p14="http://schemas.microsoft.com/office/powerpoint/2010/main" val="22941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B1B026-70B3-5AF4-A942-16BA069FF068}"/>
              </a:ext>
            </a:extLst>
          </p:cNvPr>
          <p:cNvSpPr>
            <a:spLocks noGrp="1"/>
          </p:cNvSpPr>
          <p:nvPr>
            <p:ph type="body" sz="half" idx="2"/>
          </p:nvPr>
        </p:nvSpPr>
        <p:spPr>
          <a:xfrm>
            <a:off x="620111" y="2188779"/>
            <a:ext cx="8177048" cy="4427483"/>
          </a:xfrm>
        </p:spPr>
        <p:txBody>
          <a:bodyPr/>
          <a:lstStyle/>
          <a:p>
            <a:pPr marL="285750" indent="-285750">
              <a:buFont typeface="Wingdings" panose="05000000000000000000" pitchFamily="2" charset="2"/>
              <a:buChar char="q"/>
            </a:pPr>
            <a:r>
              <a:rPr lang="en-US" sz="2000" dirty="0">
                <a:latin typeface="+mn-lt"/>
              </a:rPr>
              <a:t>You must have a written lease with your landlord or a residency agreement with your residential provider that clearly states your rights and responsibilities in your housing.</a:t>
            </a:r>
          </a:p>
          <a:p>
            <a:pPr marL="285750" indent="-285750">
              <a:buFont typeface="Wingdings" panose="05000000000000000000" pitchFamily="2" charset="2"/>
              <a:buChar char="q"/>
            </a:pPr>
            <a:r>
              <a:rPr lang="en-US" sz="2000" dirty="0">
                <a:latin typeface="+mn-lt"/>
              </a:rPr>
              <a:t>People residing in waiver settings have the same responsibilities and protections from eviction as tenants do under DC's landlord/tenant laws.</a:t>
            </a:r>
          </a:p>
          <a:p>
            <a:pPr marL="285750" indent="-285750">
              <a:buFont typeface="Wingdings" panose="05000000000000000000" pitchFamily="2" charset="2"/>
              <a:buChar char="q"/>
            </a:pPr>
            <a:r>
              <a:rPr lang="en-US" sz="2000" dirty="0">
                <a:latin typeface="+mn-lt"/>
              </a:rPr>
              <a:t>Eviction means that your landlord may force you to leave the property where you live if you do not follow the rules in your lease. Similarly, your residential provider may discharge you from their services if you do not follow the rules in your residency agreement.</a:t>
            </a:r>
          </a:p>
          <a:p>
            <a:pPr marL="285750" indent="-285750">
              <a:buFont typeface="Wingdings" panose="05000000000000000000" pitchFamily="2" charset="2"/>
              <a:buChar char="q"/>
            </a:pPr>
            <a:r>
              <a:rPr lang="en-US" sz="2000" dirty="0">
                <a:latin typeface="+mn-lt"/>
              </a:rPr>
              <a:t>Your landlord or residential provider may need to make reasonable accommodations due to your disability or allow you to make accessibility changes yourself if necessary.</a:t>
            </a:r>
          </a:p>
          <a:p>
            <a:pPr marL="285750" indent="-285750">
              <a:buFont typeface="Wingdings" panose="05000000000000000000" pitchFamily="2" charset="2"/>
              <a:buChar char="q"/>
            </a:pPr>
            <a:endParaRPr lang="en-US" sz="2000" dirty="0"/>
          </a:p>
        </p:txBody>
      </p:sp>
      <p:sp>
        <p:nvSpPr>
          <p:cNvPr id="3" name="Title 2">
            <a:extLst>
              <a:ext uri="{FF2B5EF4-FFF2-40B4-BE49-F238E27FC236}">
                <a16:creationId xmlns:a16="http://schemas.microsoft.com/office/drawing/2014/main" id="{285ABBC7-6F9F-7FA5-0A69-C0052D40AE5A}"/>
              </a:ext>
            </a:extLst>
          </p:cNvPr>
          <p:cNvSpPr>
            <a:spLocks noGrp="1"/>
          </p:cNvSpPr>
          <p:nvPr>
            <p:ph type="title"/>
          </p:nvPr>
        </p:nvSpPr>
        <p:spPr>
          <a:xfrm>
            <a:off x="215462" y="470338"/>
            <a:ext cx="7914290" cy="1143000"/>
          </a:xfrm>
        </p:spPr>
        <p:txBody>
          <a:bodyPr/>
          <a:lstStyle/>
          <a:p>
            <a:r>
              <a:rPr lang="en-US" dirty="0"/>
              <a:t>Housing Rights and Protections</a:t>
            </a:r>
            <a:br>
              <a:rPr lang="en-US" dirty="0"/>
            </a:br>
            <a:endParaRPr lang="en-US" dirty="0"/>
          </a:p>
        </p:txBody>
      </p:sp>
      <p:sp>
        <p:nvSpPr>
          <p:cNvPr id="4" name="Subtitle 3">
            <a:extLst>
              <a:ext uri="{FF2B5EF4-FFF2-40B4-BE49-F238E27FC236}">
                <a16:creationId xmlns:a16="http://schemas.microsoft.com/office/drawing/2014/main" id="{26051879-ACD0-E6D0-AA4D-E21B434B82E2}"/>
              </a:ext>
            </a:extLst>
          </p:cNvPr>
          <p:cNvSpPr>
            <a:spLocks noGrp="1"/>
          </p:cNvSpPr>
          <p:nvPr>
            <p:ph type="subTitle" idx="1"/>
          </p:nvPr>
        </p:nvSpPr>
        <p:spPr>
          <a:xfrm>
            <a:off x="620111" y="1156138"/>
            <a:ext cx="7315200" cy="457200"/>
          </a:xfrm>
        </p:spPr>
        <p:txBody>
          <a:bodyPr/>
          <a:lstStyle/>
          <a:p>
            <a:r>
              <a:rPr lang="en-US" sz="2800" dirty="0"/>
              <a:t>Residency and Eviction Protections for Individuals in Waiver Settings</a:t>
            </a:r>
          </a:p>
        </p:txBody>
      </p:sp>
    </p:spTree>
    <p:extLst>
      <p:ext uri="{BB962C8B-B14F-4D97-AF65-F5344CB8AC3E}">
        <p14:creationId xmlns:p14="http://schemas.microsoft.com/office/powerpoint/2010/main" val="397976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B1B026-70B3-5AF4-A942-16BA069FF068}"/>
              </a:ext>
            </a:extLst>
          </p:cNvPr>
          <p:cNvSpPr>
            <a:spLocks noGrp="1"/>
          </p:cNvSpPr>
          <p:nvPr>
            <p:ph type="body" sz="half" idx="2"/>
          </p:nvPr>
        </p:nvSpPr>
        <p:spPr>
          <a:xfrm>
            <a:off x="550479" y="1912882"/>
            <a:ext cx="7658100" cy="4805856"/>
          </a:xfrm>
        </p:spPr>
        <p:txBody>
          <a:bodyPr/>
          <a:lstStyle/>
          <a:p>
            <a:pPr marL="285750" indent="-285750">
              <a:buFont typeface="Wingdings" panose="05000000000000000000" pitchFamily="2" charset="2"/>
              <a:buChar char="q"/>
            </a:pPr>
            <a:r>
              <a:rPr lang="en-US" sz="2400" dirty="0">
                <a:latin typeface="+mn-lt"/>
              </a:rPr>
              <a:t>For questions about your rights, responsibilities, and protection from eviction, contact your service coordinator, residential provider, or other members of your support team.</a:t>
            </a:r>
          </a:p>
          <a:p>
            <a:pPr marL="285750" indent="-285750">
              <a:buFont typeface="Wingdings" panose="05000000000000000000" pitchFamily="2" charset="2"/>
              <a:buChar char="q"/>
            </a:pPr>
            <a:r>
              <a:rPr lang="en-US" sz="2400" dirty="0">
                <a:latin typeface="+mn-lt"/>
              </a:rPr>
              <a:t>You can also reach out to the DDS Rights and Advocacy Specialist at dds.ora@dc.gov or 202-730-1700 / 202-730-1802.</a:t>
            </a:r>
          </a:p>
          <a:p>
            <a:pPr marL="285750" indent="-285750">
              <a:buFont typeface="Wingdings" panose="05000000000000000000" pitchFamily="2" charset="2"/>
              <a:buChar char="q"/>
            </a:pPr>
            <a:r>
              <a:rPr lang="en-US" sz="2400" dirty="0">
                <a:latin typeface="+mn-lt"/>
              </a:rPr>
              <a:t>Alternatively, contact DDS Customer Relations staff at 202-442-8686 or complete the DDS Customer Service Complaint Form in English or Spanish.</a:t>
            </a:r>
          </a:p>
          <a:p>
            <a:pPr marL="285750" indent="-285750">
              <a:buFont typeface="Wingdings" panose="05000000000000000000" pitchFamily="2" charset="2"/>
              <a:buChar char="q"/>
            </a:pPr>
            <a:r>
              <a:rPr lang="en-US" sz="2400" dirty="0">
                <a:latin typeface="+mn-lt"/>
              </a:rPr>
              <a:t>Additionally, you may contact the DC Office of Tenant Advocate at 202-719-6560.</a:t>
            </a:r>
          </a:p>
          <a:p>
            <a:pPr marL="285750" indent="-285750">
              <a:buFont typeface="Wingdings" panose="05000000000000000000" pitchFamily="2" charset="2"/>
              <a:buChar char="q"/>
            </a:pPr>
            <a:endParaRPr lang="en-US" sz="2000" dirty="0"/>
          </a:p>
        </p:txBody>
      </p:sp>
      <p:sp>
        <p:nvSpPr>
          <p:cNvPr id="3" name="Title 2">
            <a:extLst>
              <a:ext uri="{FF2B5EF4-FFF2-40B4-BE49-F238E27FC236}">
                <a16:creationId xmlns:a16="http://schemas.microsoft.com/office/drawing/2014/main" id="{285ABBC7-6F9F-7FA5-0A69-C0052D40AE5A}"/>
              </a:ext>
            </a:extLst>
          </p:cNvPr>
          <p:cNvSpPr>
            <a:spLocks noGrp="1"/>
          </p:cNvSpPr>
          <p:nvPr>
            <p:ph type="title"/>
          </p:nvPr>
        </p:nvSpPr>
        <p:spPr>
          <a:xfrm>
            <a:off x="98875" y="381001"/>
            <a:ext cx="8109704" cy="775138"/>
          </a:xfrm>
        </p:spPr>
        <p:txBody>
          <a:bodyPr>
            <a:noAutofit/>
          </a:bodyPr>
          <a:lstStyle/>
          <a:p>
            <a:r>
              <a:rPr lang="en-US" sz="4400" dirty="0"/>
              <a:t>Housing Rights and Protections (Continued)</a:t>
            </a: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endParaRPr lang="en-US" sz="4400" dirty="0"/>
          </a:p>
        </p:txBody>
      </p:sp>
    </p:spTree>
    <p:extLst>
      <p:ext uri="{BB962C8B-B14F-4D97-AF65-F5344CB8AC3E}">
        <p14:creationId xmlns:p14="http://schemas.microsoft.com/office/powerpoint/2010/main" val="335902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1052C-3151-5592-8C27-2709626BD8AB}"/>
              </a:ext>
            </a:extLst>
          </p:cNvPr>
          <p:cNvSpPr>
            <a:spLocks noGrp="1"/>
          </p:cNvSpPr>
          <p:nvPr>
            <p:ph type="body" sz="half" idx="2"/>
          </p:nvPr>
        </p:nvSpPr>
        <p:spPr>
          <a:xfrm>
            <a:off x="357351" y="1347950"/>
            <a:ext cx="7430815" cy="5052850"/>
          </a:xfrm>
        </p:spPr>
        <p:txBody>
          <a:bodyPr/>
          <a:lstStyle/>
          <a:p>
            <a:pPr marL="457200" indent="-457200">
              <a:buFont typeface="Wingdings" panose="05000000000000000000" pitchFamily="2" charset="2"/>
              <a:buChar char="q"/>
            </a:pPr>
            <a:r>
              <a:rPr lang="en-US" sz="2400" dirty="0">
                <a:latin typeface="+mn-lt"/>
              </a:rPr>
              <a:t>People have a right to privacy in their homes. However, if someone has a Person-Centered Modification (PCM), their privacy might be affected.</a:t>
            </a:r>
          </a:p>
          <a:p>
            <a:pPr marL="457200" indent="-457200">
              <a:buFont typeface="Wingdings" panose="05000000000000000000" pitchFamily="2" charset="2"/>
              <a:buChar char="q"/>
            </a:pPr>
            <a:r>
              <a:rPr lang="en-US" sz="2400" dirty="0">
                <a:latin typeface="+mn-lt"/>
              </a:rPr>
              <a:t>Right to privacy includes:</a:t>
            </a:r>
          </a:p>
          <a:p>
            <a:pPr marL="914400" lvl="1" indent="-457200">
              <a:buFont typeface="Wingdings" panose="05000000000000000000" pitchFamily="2" charset="2"/>
              <a:buChar char="q"/>
            </a:pPr>
            <a:r>
              <a:rPr lang="en-US" sz="2400" dirty="0"/>
              <a:t>The right to be alone in your bedroom and bathroom, away from support staff or other residents.</a:t>
            </a:r>
          </a:p>
          <a:p>
            <a:pPr marL="914400" lvl="1" indent="-457200">
              <a:buFont typeface="Wingdings" panose="05000000000000000000" pitchFamily="2" charset="2"/>
              <a:buChar char="q"/>
            </a:pPr>
            <a:r>
              <a:rPr lang="en-US" sz="2400" dirty="0"/>
              <a:t>Bedroom and bathroom doors must have locks, and you have the right to lock them when you're alone. Staff members with authorized access can unlock them when you need assistance.</a:t>
            </a:r>
          </a:p>
          <a:p>
            <a:pPr marL="914400" lvl="1" indent="-457200">
              <a:buFont typeface="Wingdings" panose="05000000000000000000" pitchFamily="2" charset="2"/>
              <a:buChar char="q"/>
            </a:pPr>
            <a:r>
              <a:rPr lang="en-US" sz="2400" dirty="0"/>
              <a:t>Staff should knock and obtain your permission before entering your bedroom or bathroom.</a:t>
            </a:r>
          </a:p>
        </p:txBody>
      </p:sp>
      <p:sp>
        <p:nvSpPr>
          <p:cNvPr id="3" name="Title 2">
            <a:extLst>
              <a:ext uri="{FF2B5EF4-FFF2-40B4-BE49-F238E27FC236}">
                <a16:creationId xmlns:a16="http://schemas.microsoft.com/office/drawing/2014/main" id="{746A018C-CEAD-9097-F02A-A5A253BD0BA8}"/>
              </a:ext>
            </a:extLst>
          </p:cNvPr>
          <p:cNvSpPr>
            <a:spLocks noGrp="1"/>
          </p:cNvSpPr>
          <p:nvPr>
            <p:ph type="title"/>
          </p:nvPr>
        </p:nvSpPr>
        <p:spPr>
          <a:xfrm>
            <a:off x="315310" y="457200"/>
            <a:ext cx="7315200" cy="683172"/>
          </a:xfrm>
        </p:spPr>
        <p:txBody>
          <a:bodyPr/>
          <a:lstStyle/>
          <a:p>
            <a:r>
              <a:rPr lang="en-US" dirty="0"/>
              <a:t>Privacy and Personal Choice</a:t>
            </a:r>
            <a:br>
              <a:rPr lang="en-US" dirty="0"/>
            </a:br>
            <a:endParaRPr lang="en-US" dirty="0"/>
          </a:p>
        </p:txBody>
      </p:sp>
    </p:spTree>
    <p:extLst>
      <p:ext uri="{BB962C8B-B14F-4D97-AF65-F5344CB8AC3E}">
        <p14:creationId xmlns:p14="http://schemas.microsoft.com/office/powerpoint/2010/main" val="128523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1052C-3151-5592-8C27-2709626BD8AB}"/>
              </a:ext>
            </a:extLst>
          </p:cNvPr>
          <p:cNvSpPr>
            <a:spLocks noGrp="1"/>
          </p:cNvSpPr>
          <p:nvPr>
            <p:ph type="body" sz="half" idx="2"/>
          </p:nvPr>
        </p:nvSpPr>
        <p:spPr>
          <a:xfrm>
            <a:off x="352096" y="1608083"/>
            <a:ext cx="8213835" cy="5013434"/>
          </a:xfrm>
        </p:spPr>
        <p:txBody>
          <a:bodyPr/>
          <a:lstStyle/>
          <a:p>
            <a:pPr marL="457200" indent="-457200">
              <a:buFont typeface="Wingdings" panose="05000000000000000000" pitchFamily="2" charset="2"/>
              <a:buChar char="q"/>
            </a:pPr>
            <a:endParaRPr lang="en-US" sz="1800" dirty="0">
              <a:latin typeface="+mn-lt"/>
            </a:endParaRPr>
          </a:p>
          <a:p>
            <a:pPr marL="914400" lvl="1" indent="-457200">
              <a:buFont typeface="Wingdings" panose="05000000000000000000" pitchFamily="2" charset="2"/>
              <a:buChar char="q"/>
            </a:pPr>
            <a:r>
              <a:rPr lang="en-US" sz="2400" dirty="0"/>
              <a:t>You have the right to keep your personal belongings in a secure place at your day program or employment program.</a:t>
            </a:r>
          </a:p>
          <a:p>
            <a:pPr marL="914400" lvl="1" indent="-457200">
              <a:buFont typeface="Wingdings" panose="05000000000000000000" pitchFamily="2" charset="2"/>
              <a:buChar char="q"/>
            </a:pPr>
            <a:r>
              <a:rPr lang="en-US" sz="2400" dirty="0"/>
              <a:t>You can choose your roommate from the DDS's vacancy list, with limitations based on available vacancies. If needed, alternative housing options can be explored. </a:t>
            </a:r>
          </a:p>
          <a:p>
            <a:pPr marL="914400" lvl="1" indent="-457200">
              <a:buFont typeface="Wingdings" panose="05000000000000000000" pitchFamily="2" charset="2"/>
              <a:buChar char="q"/>
            </a:pPr>
            <a:r>
              <a:rPr lang="en-US" sz="2400" dirty="0"/>
              <a:t>You have the right to choose your furniture and decorations, as long as they comply with your lease or residency agreement.</a:t>
            </a:r>
          </a:p>
          <a:p>
            <a:pPr marL="914400" lvl="1" indent="-457200">
              <a:buFont typeface="Wingdings" panose="05000000000000000000" pitchFamily="2" charset="2"/>
              <a:buChar char="q"/>
            </a:pPr>
            <a:r>
              <a:rPr lang="en-US" sz="2400" dirty="0"/>
              <a:t>When moving to a new waiver residential home, you have the right to take your furniture and decorations to your new home.</a:t>
            </a:r>
          </a:p>
        </p:txBody>
      </p:sp>
      <p:sp>
        <p:nvSpPr>
          <p:cNvPr id="3" name="Title 2">
            <a:extLst>
              <a:ext uri="{FF2B5EF4-FFF2-40B4-BE49-F238E27FC236}">
                <a16:creationId xmlns:a16="http://schemas.microsoft.com/office/drawing/2014/main" id="{746A018C-CEAD-9097-F02A-A5A253BD0BA8}"/>
              </a:ext>
            </a:extLst>
          </p:cNvPr>
          <p:cNvSpPr>
            <a:spLocks noGrp="1"/>
          </p:cNvSpPr>
          <p:nvPr>
            <p:ph type="title"/>
          </p:nvPr>
        </p:nvSpPr>
        <p:spPr>
          <a:xfrm>
            <a:off x="315310" y="457200"/>
            <a:ext cx="7315200" cy="683172"/>
          </a:xfrm>
        </p:spPr>
        <p:txBody>
          <a:bodyPr/>
          <a:lstStyle/>
          <a:p>
            <a:r>
              <a:rPr lang="en-US" dirty="0"/>
              <a:t>Privacy and Personal Choice (Continued)</a:t>
            </a:r>
            <a:br>
              <a:rPr lang="en-US" dirty="0"/>
            </a:br>
            <a:endParaRPr lang="en-US" dirty="0"/>
          </a:p>
        </p:txBody>
      </p:sp>
    </p:spTree>
    <p:extLst>
      <p:ext uri="{BB962C8B-B14F-4D97-AF65-F5344CB8AC3E}">
        <p14:creationId xmlns:p14="http://schemas.microsoft.com/office/powerpoint/2010/main" val="88788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898EE-B122-7C1B-DB68-7D2540123E4F}"/>
              </a:ext>
            </a:extLst>
          </p:cNvPr>
          <p:cNvSpPr>
            <a:spLocks noGrp="1"/>
          </p:cNvSpPr>
          <p:nvPr>
            <p:ph type="body" sz="half" idx="2"/>
          </p:nvPr>
        </p:nvSpPr>
        <p:spPr>
          <a:xfrm>
            <a:off x="517634" y="2141481"/>
            <a:ext cx="8108731" cy="4159470"/>
          </a:xfrm>
        </p:spPr>
        <p:txBody>
          <a:bodyPr/>
          <a:lstStyle/>
          <a:p>
            <a:pPr marL="457200" indent="-457200">
              <a:buFont typeface="Wingdings" panose="05000000000000000000" pitchFamily="2" charset="2"/>
              <a:buChar char="q"/>
            </a:pPr>
            <a:r>
              <a:rPr lang="en-US" sz="1800" dirty="0">
                <a:latin typeface="+mn-lt"/>
              </a:rPr>
              <a:t>People have the freedom and support to control their own schedules, activities, and have access to food at any time. However, this freedom may be affected if they have a Person-Centered Modification.</a:t>
            </a:r>
          </a:p>
          <a:p>
            <a:pPr marL="457200" indent="-457200">
              <a:buFont typeface="Wingdings" panose="05000000000000000000" pitchFamily="2" charset="2"/>
              <a:buChar char="q"/>
            </a:pPr>
            <a:r>
              <a:rPr lang="en-US" sz="1800" dirty="0">
                <a:latin typeface="+mn-lt"/>
              </a:rPr>
              <a:t>Freedom and support include:</a:t>
            </a:r>
          </a:p>
          <a:p>
            <a:pPr marL="914400" lvl="1" indent="-457200">
              <a:buFont typeface="Wingdings" panose="05000000000000000000" pitchFamily="2" charset="2"/>
              <a:buChar char="q"/>
            </a:pPr>
            <a:r>
              <a:rPr lang="en-US" sz="1800" dirty="0"/>
              <a:t>Staff will discuss your preferences for daily activities and who you want to spend time with.</a:t>
            </a:r>
          </a:p>
          <a:p>
            <a:pPr marL="914400" lvl="1" indent="-457200">
              <a:buFont typeface="Wingdings" panose="05000000000000000000" pitchFamily="2" charset="2"/>
              <a:buChar char="q"/>
            </a:pPr>
            <a:r>
              <a:rPr lang="en-US" sz="1800" dirty="0"/>
              <a:t>You have the freedom to go out whenever and wherever you want.</a:t>
            </a:r>
          </a:p>
          <a:p>
            <a:pPr marL="914400" lvl="1" indent="-457200">
              <a:buFont typeface="Wingdings" panose="05000000000000000000" pitchFamily="2" charset="2"/>
              <a:buChar char="q"/>
            </a:pPr>
            <a:r>
              <a:rPr lang="en-US" sz="1800" dirty="0"/>
              <a:t> Staff can accompany you, if necessary, for meeting friends and family, visiting places of interest, and assisting with tasks like grocery shopping or obtaining an ID card.</a:t>
            </a:r>
          </a:p>
          <a:p>
            <a:pPr marL="914400" lvl="1" indent="-457200">
              <a:buFont typeface="Wingdings" panose="05000000000000000000" pitchFamily="2" charset="2"/>
              <a:buChar char="q"/>
            </a:pPr>
            <a:r>
              <a:rPr lang="en-US" sz="1800" dirty="0"/>
              <a:t> You have the choice to participate in activities with your housemates or independently.</a:t>
            </a:r>
          </a:p>
          <a:p>
            <a:pPr marL="914400" lvl="1" indent="-457200">
              <a:buFont typeface="Wingdings" panose="05000000000000000000" pitchFamily="2" charset="2"/>
              <a:buChar char="q"/>
            </a:pPr>
            <a:r>
              <a:rPr lang="en-US" sz="1800" dirty="0"/>
              <a:t>You can eat whenever and wherever you prefer.</a:t>
            </a:r>
          </a:p>
        </p:txBody>
      </p:sp>
      <p:sp>
        <p:nvSpPr>
          <p:cNvPr id="3" name="Title 2">
            <a:extLst>
              <a:ext uri="{FF2B5EF4-FFF2-40B4-BE49-F238E27FC236}">
                <a16:creationId xmlns:a16="http://schemas.microsoft.com/office/drawing/2014/main" id="{18C9CD13-D342-BE89-852F-3EFB335E955E}"/>
              </a:ext>
            </a:extLst>
          </p:cNvPr>
          <p:cNvSpPr>
            <a:spLocks noGrp="1"/>
          </p:cNvSpPr>
          <p:nvPr>
            <p:ph type="title"/>
          </p:nvPr>
        </p:nvSpPr>
        <p:spPr>
          <a:xfrm>
            <a:off x="173421" y="399393"/>
            <a:ext cx="7835462" cy="909145"/>
          </a:xfrm>
        </p:spPr>
        <p:txBody>
          <a:bodyPr/>
          <a:lstStyle/>
          <a:p>
            <a:r>
              <a:rPr lang="en-US" sz="4400" dirty="0"/>
              <a:t>Embracing Freedom and Control</a:t>
            </a:r>
            <a:br>
              <a:rPr lang="en-US" sz="4800" dirty="0"/>
            </a:br>
            <a:endParaRPr lang="en-US" dirty="0"/>
          </a:p>
        </p:txBody>
      </p:sp>
      <p:sp>
        <p:nvSpPr>
          <p:cNvPr id="4" name="Subtitle 3">
            <a:extLst>
              <a:ext uri="{FF2B5EF4-FFF2-40B4-BE49-F238E27FC236}">
                <a16:creationId xmlns:a16="http://schemas.microsoft.com/office/drawing/2014/main" id="{E9CD14E6-3FD3-3A2B-C1A8-5EB564D3D490}"/>
              </a:ext>
            </a:extLst>
          </p:cNvPr>
          <p:cNvSpPr>
            <a:spLocks noGrp="1"/>
          </p:cNvSpPr>
          <p:nvPr>
            <p:ph type="subTitle" idx="1"/>
          </p:nvPr>
        </p:nvSpPr>
        <p:spPr>
          <a:xfrm>
            <a:off x="433552" y="1190296"/>
            <a:ext cx="7315200" cy="457200"/>
          </a:xfrm>
        </p:spPr>
        <p:txBody>
          <a:bodyPr/>
          <a:lstStyle/>
          <a:p>
            <a:r>
              <a:rPr lang="en-US" sz="2400" b="0" i="0" dirty="0">
                <a:solidFill>
                  <a:srgbClr val="374151"/>
                </a:solidFill>
                <a:effectLst/>
                <a:latin typeface="Söhne"/>
              </a:rPr>
              <a:t>Freedom and Support for Personal Schedules, Activities, and Access to Food</a:t>
            </a:r>
            <a:endParaRPr lang="en-US" sz="2400" dirty="0"/>
          </a:p>
        </p:txBody>
      </p:sp>
    </p:spTree>
    <p:extLst>
      <p:ext uri="{BB962C8B-B14F-4D97-AF65-F5344CB8AC3E}">
        <p14:creationId xmlns:p14="http://schemas.microsoft.com/office/powerpoint/2010/main" val="2741729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669</TotalTime>
  <Words>1967</Words>
  <Application>Microsoft Office PowerPoint</Application>
  <PresentationFormat>On-screen Show (4:3)</PresentationFormat>
  <Paragraphs>103</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Gill Sans Std</vt:lpstr>
      <vt:lpstr>Gill Sans Std Bold</vt:lpstr>
      <vt:lpstr>Gill Sans Std Light</vt:lpstr>
      <vt:lpstr>Söhne</vt:lpstr>
      <vt:lpstr>Wingdings</vt:lpstr>
      <vt:lpstr>Office Theme</vt:lpstr>
      <vt:lpstr>PowerPoint Presentation</vt:lpstr>
      <vt:lpstr>Introduction to the HCBS Settings Rule</vt:lpstr>
      <vt:lpstr>Introduction to the HCBS Settings Rule (Continued)</vt:lpstr>
      <vt:lpstr>Introduction to the HCBS Settings Rule (Continued)</vt:lpstr>
      <vt:lpstr>Housing Rights and Protections </vt:lpstr>
      <vt:lpstr>Housing Rights and Protections (Continued)          </vt:lpstr>
      <vt:lpstr>Privacy and Personal Choice </vt:lpstr>
      <vt:lpstr>Privacy and Personal Choice (Continued) </vt:lpstr>
      <vt:lpstr>Embracing Freedom and Control </vt:lpstr>
      <vt:lpstr>Visitor Rights and Guidelines </vt:lpstr>
      <vt:lpstr>Accessibility and Modifications </vt:lpstr>
      <vt:lpstr>Person-Centered Modifications (PCM)</vt:lpstr>
      <vt:lpstr>Person-Centered Modifications(PCM) (continued)</vt:lpstr>
      <vt:lpstr>Person-Centered Modifications(PCM) (Continued)</vt:lpstr>
      <vt:lpstr>Person-Centered Modifications(PCM) (Continued)</vt:lpstr>
      <vt:lpstr>Person-Centered Modifications(PCM) (Continued)</vt:lpstr>
      <vt:lpstr>Person-Centered Modifications(PCM) (Continued)</vt:lpstr>
      <vt:lpstr>True or False? </vt:lpstr>
      <vt:lpstr>Questions?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Bernadel, Rhode (DDS)</cp:lastModifiedBy>
  <cp:revision>62</cp:revision>
  <cp:lastPrinted>2023-06-20T19:06:22Z</cp:lastPrinted>
  <dcterms:created xsi:type="dcterms:W3CDTF">2014-12-09T03:54:50Z</dcterms:created>
  <dcterms:modified xsi:type="dcterms:W3CDTF">2023-06-22T17:05:23Z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8bfe7d-2830-44d8-ab7e-d6a77c9d2d42_Enabled">
    <vt:lpwstr>true</vt:lpwstr>
  </property>
  <property fmtid="{D5CDD505-2E9C-101B-9397-08002B2CF9AE}" pid="3" name="MSIP_Label_818bfe7d-2830-44d8-ab7e-d6a77c9d2d42_SetDate">
    <vt:lpwstr>2023-06-20T18:45:14Z</vt:lpwstr>
  </property>
  <property fmtid="{D5CDD505-2E9C-101B-9397-08002B2CF9AE}" pid="4" name="MSIP_Label_818bfe7d-2830-44d8-ab7e-d6a77c9d2d42_Method">
    <vt:lpwstr>Privileged</vt:lpwstr>
  </property>
  <property fmtid="{D5CDD505-2E9C-101B-9397-08002B2CF9AE}" pid="5" name="MSIP_Label_818bfe7d-2830-44d8-ab7e-d6a77c9d2d42_Name">
    <vt:lpwstr>General</vt:lpwstr>
  </property>
  <property fmtid="{D5CDD505-2E9C-101B-9397-08002B2CF9AE}" pid="6" name="MSIP_Label_818bfe7d-2830-44d8-ab7e-d6a77c9d2d42_SiteId">
    <vt:lpwstr>4f9e70b2-93c6-4dce-8789-90728605e7e7</vt:lpwstr>
  </property>
  <property fmtid="{D5CDD505-2E9C-101B-9397-08002B2CF9AE}" pid="7" name="MSIP_Label_818bfe7d-2830-44d8-ab7e-d6a77c9d2d42_ActionId">
    <vt:lpwstr>02910517-1427-4a8a-a705-508575eb2efb</vt:lpwstr>
  </property>
  <property fmtid="{D5CDD505-2E9C-101B-9397-08002B2CF9AE}" pid="8" name="MSIP_Label_818bfe7d-2830-44d8-ab7e-d6a77c9d2d42_ContentBits">
    <vt:lpwstr>0</vt:lpwstr>
  </property>
</Properties>
</file>