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311" r:id="rId3"/>
    <p:sldId id="300" r:id="rId4"/>
    <p:sldId id="264" r:id="rId5"/>
    <p:sldId id="318" r:id="rId6"/>
    <p:sldId id="322" r:id="rId7"/>
    <p:sldId id="279" r:id="rId8"/>
    <p:sldId id="305" r:id="rId9"/>
    <p:sldId id="289" r:id="rId10"/>
    <p:sldId id="290" r:id="rId11"/>
    <p:sldId id="325" r:id="rId12"/>
    <p:sldId id="292" r:id="rId13"/>
    <p:sldId id="291" r:id="rId14"/>
    <p:sldId id="280" r:id="rId15"/>
    <p:sldId id="316" r:id="rId16"/>
    <p:sldId id="299" r:id="rId17"/>
    <p:sldId id="259" r:id="rId18"/>
    <p:sldId id="285" r:id="rId19"/>
    <p:sldId id="320" r:id="rId20"/>
    <p:sldId id="319" r:id="rId21"/>
    <p:sldId id="278" r:id="rId22"/>
    <p:sldId id="324" r:id="rId23"/>
    <p:sldId id="295" r:id="rId24"/>
    <p:sldId id="298" r:id="rId25"/>
    <p:sldId id="312" r:id="rId26"/>
    <p:sldId id="286" r:id="rId27"/>
    <p:sldId id="323" r:id="rId28"/>
    <p:sldId id="321" r:id="rId29"/>
    <p:sldId id="326" r:id="rId30"/>
    <p:sldId id="26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F2778D-5D4F-072A-BE47-1CD7659BE23B}" name="Clark, Donald (DDS)" initials="CD" userId="S::donald.clark@dc.gov::42864752-12a4-4c84-90e8-5078c7a7894f" providerId="AD"/>
  <p188:author id="{47C623B0-15E6-B128-A41F-CA63244FD846}" name="Parker, Bernetrice (DDS)" initials="PB" userId="S::bernetrice.parker@dc.gov::2b97c3ac-cfc1-4c4b-9a8b-a6efe7d12a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96E75-0247-4623-BE47-7199A43C99F9}" v="1" dt="2025-08-20T13:09:57.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97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D21CA-4368-DC42-977B-52126C9F9BC4}" type="datetimeFigureOut">
              <a:rPr lang="en-US" smtClean="0"/>
              <a:pPr/>
              <a:t>8/27/2025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810AC-92B2-C843-AD7B-EBCA31EF58C3}" type="slidenum">
              <a:rPr lang="en-US" smtClean="0"/>
              <a:pPr/>
              <a:t>‹#›</a:t>
            </a:fld>
            <a:endParaRPr lang="en-US" dirty="0"/>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dirty="0"/>
          </a:p>
        </p:txBody>
      </p:sp>
    </p:spTree>
    <p:extLst>
      <p:ext uri="{BB962C8B-B14F-4D97-AF65-F5344CB8AC3E}">
        <p14:creationId xmlns:p14="http://schemas.microsoft.com/office/powerpoint/2010/main" val="1152369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language indicated in the waivers indicate “…to a maximum staffing ratio of 1:4 for day habilitation and 1:3 for small group day habilitation.” </a:t>
            </a:r>
          </a:p>
        </p:txBody>
      </p:sp>
      <p:sp>
        <p:nvSpPr>
          <p:cNvPr id="4" name="Slide Number Placeholder 3"/>
          <p:cNvSpPr>
            <a:spLocks noGrp="1"/>
          </p:cNvSpPr>
          <p:nvPr>
            <p:ph type="sldNum" sz="quarter" idx="5"/>
          </p:nvPr>
        </p:nvSpPr>
        <p:spPr/>
        <p:txBody>
          <a:bodyPr/>
          <a:lstStyle/>
          <a:p>
            <a:fld id="{55B810AC-92B2-C843-AD7B-EBCA31EF58C3}" type="slidenum">
              <a:rPr lang="en-US" smtClean="0"/>
              <a:pPr/>
              <a:t>12</a:t>
            </a:fld>
            <a:endParaRPr lang="en-US" dirty="0"/>
          </a:p>
        </p:txBody>
      </p:sp>
    </p:spTree>
    <p:extLst>
      <p:ext uri="{BB962C8B-B14F-4D97-AF65-F5344CB8AC3E}">
        <p14:creationId xmlns:p14="http://schemas.microsoft.com/office/powerpoint/2010/main" val="114054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language indicated in the waiver regulations indicate “… with a maximum staffing ratio of 1:4” and 1:1 staffing ratio. The waivers do not indicate the 1:4 staffing but does reflect 1:1 staffing ratio. </a:t>
            </a:r>
          </a:p>
        </p:txBody>
      </p:sp>
      <p:sp>
        <p:nvSpPr>
          <p:cNvPr id="4" name="Slide Number Placeholder 3"/>
          <p:cNvSpPr>
            <a:spLocks noGrp="1"/>
          </p:cNvSpPr>
          <p:nvPr>
            <p:ph type="sldNum" sz="quarter" idx="5"/>
          </p:nvPr>
        </p:nvSpPr>
        <p:spPr/>
        <p:txBody>
          <a:bodyPr/>
          <a:lstStyle/>
          <a:p>
            <a:fld id="{55B810AC-92B2-C843-AD7B-EBCA31EF58C3}" type="slidenum">
              <a:rPr lang="en-US" smtClean="0"/>
              <a:pPr/>
              <a:t>13</a:t>
            </a:fld>
            <a:endParaRPr lang="en-US" dirty="0"/>
          </a:p>
        </p:txBody>
      </p:sp>
    </p:spTree>
    <p:extLst>
      <p:ext uri="{BB962C8B-B14F-4D97-AF65-F5344CB8AC3E}">
        <p14:creationId xmlns:p14="http://schemas.microsoft.com/office/powerpoint/2010/main" val="398659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Justification to add Telehealth is to continue coverage after ARPA funding ends, and the waiver will cover the “Monthly Service Fee” that is not covered through the State Plan. The monthly unit covers unlimited access and unlimited calls to specialized physicians, physician assistants, and/or nurse practitioners for urgent care telehealth visits, and include all coordination, triage, and platform access provided by the physician. Any formal medical assessment conducted by the physician during a visit, such as diagnosing a condition or prescribing treatment, would be billed separately to the Medicaid State Plan using the appropriate billing code. </a:t>
            </a:r>
          </a:p>
        </p:txBody>
      </p:sp>
      <p:sp>
        <p:nvSpPr>
          <p:cNvPr id="4" name="Slide Number Placeholder 3"/>
          <p:cNvSpPr>
            <a:spLocks noGrp="1"/>
          </p:cNvSpPr>
          <p:nvPr>
            <p:ph type="sldNum" sz="quarter" idx="5"/>
          </p:nvPr>
        </p:nvSpPr>
        <p:spPr/>
        <p:txBody>
          <a:bodyPr/>
          <a:lstStyle/>
          <a:p>
            <a:fld id="{55B810AC-92B2-C843-AD7B-EBCA31EF58C3}" type="slidenum">
              <a:rPr lang="en-US" smtClean="0"/>
              <a:pPr/>
              <a:t>14</a:t>
            </a:fld>
            <a:endParaRPr lang="en-US" dirty="0"/>
          </a:p>
        </p:txBody>
      </p:sp>
    </p:spTree>
    <p:extLst>
      <p:ext uri="{BB962C8B-B14F-4D97-AF65-F5344CB8AC3E}">
        <p14:creationId xmlns:p14="http://schemas.microsoft.com/office/powerpoint/2010/main" val="214802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D385E-B1FD-A759-5B5D-F5D6FE9E51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3060B-1517-2D35-F14B-E8381D6BA2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27076-A449-D2EA-297A-6FB1B2822D9F}"/>
              </a:ext>
            </a:extLst>
          </p:cNvPr>
          <p:cNvSpPr>
            <a:spLocks noGrp="1"/>
          </p:cNvSpPr>
          <p:nvPr>
            <p:ph type="body" idx="1"/>
          </p:nvPr>
        </p:nvSpPr>
        <p:spPr/>
        <p:txBody>
          <a:bodyPr/>
          <a:lstStyle/>
          <a:p>
            <a:r>
              <a:rPr lang="en-US" dirty="0"/>
              <a:t>The rationale is for people needs to align with their goals, activities, and hours requested for in-home supports for teaching and support strategies to increase their skills and self-reliance.  </a:t>
            </a:r>
          </a:p>
        </p:txBody>
      </p:sp>
      <p:sp>
        <p:nvSpPr>
          <p:cNvPr id="4" name="Slide Number Placeholder 3">
            <a:extLst>
              <a:ext uri="{FF2B5EF4-FFF2-40B4-BE49-F238E27FC236}">
                <a16:creationId xmlns:a16="http://schemas.microsoft.com/office/drawing/2014/main" id="{A80F6ABF-9789-C12F-C75E-B99ADFCA6B4F}"/>
              </a:ext>
            </a:extLst>
          </p:cNvPr>
          <p:cNvSpPr>
            <a:spLocks noGrp="1"/>
          </p:cNvSpPr>
          <p:nvPr>
            <p:ph type="sldNum" sz="quarter" idx="5"/>
          </p:nvPr>
        </p:nvSpPr>
        <p:spPr/>
        <p:txBody>
          <a:bodyPr/>
          <a:lstStyle/>
          <a:p>
            <a:fld id="{55B810AC-92B2-C843-AD7B-EBCA31EF58C3}" type="slidenum">
              <a:rPr lang="en-US" smtClean="0"/>
              <a:pPr/>
              <a:t>15</a:t>
            </a:fld>
            <a:endParaRPr lang="en-US" dirty="0"/>
          </a:p>
        </p:txBody>
      </p:sp>
    </p:spTree>
    <p:extLst>
      <p:ext uri="{BB962C8B-B14F-4D97-AF65-F5344CB8AC3E}">
        <p14:creationId xmlns:p14="http://schemas.microsoft.com/office/powerpoint/2010/main" val="3571769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 was removed as a standalone service in the 2017 and 2022 IDD renewal and 2022 IFS amendment, however, the service was not removed from the waiver applications. </a:t>
            </a:r>
          </a:p>
        </p:txBody>
      </p:sp>
      <p:sp>
        <p:nvSpPr>
          <p:cNvPr id="4" name="Slide Number Placeholder 3"/>
          <p:cNvSpPr>
            <a:spLocks noGrp="1"/>
          </p:cNvSpPr>
          <p:nvPr>
            <p:ph type="sldNum" sz="quarter" idx="5"/>
          </p:nvPr>
        </p:nvSpPr>
        <p:spPr/>
        <p:txBody>
          <a:bodyPr/>
          <a:lstStyle/>
          <a:p>
            <a:fld id="{55B810AC-92B2-C843-AD7B-EBCA31EF58C3}" type="slidenum">
              <a:rPr lang="en-US" smtClean="0"/>
              <a:pPr/>
              <a:t>16</a:t>
            </a:fld>
            <a:endParaRPr lang="en-US" dirty="0"/>
          </a:p>
        </p:txBody>
      </p:sp>
    </p:spTree>
    <p:extLst>
      <p:ext uri="{BB962C8B-B14F-4D97-AF65-F5344CB8AC3E}">
        <p14:creationId xmlns:p14="http://schemas.microsoft.com/office/powerpoint/2010/main" val="288876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COVID vaccination requirement has been repealed and is no longer a current requirement per DC Health Requirements. </a:t>
            </a:r>
          </a:p>
        </p:txBody>
      </p:sp>
      <p:sp>
        <p:nvSpPr>
          <p:cNvPr id="4" name="Slide Number Placeholder 3"/>
          <p:cNvSpPr>
            <a:spLocks noGrp="1"/>
          </p:cNvSpPr>
          <p:nvPr>
            <p:ph type="sldNum" sz="quarter" idx="5"/>
          </p:nvPr>
        </p:nvSpPr>
        <p:spPr/>
        <p:txBody>
          <a:bodyPr/>
          <a:lstStyle/>
          <a:p>
            <a:fld id="{55B810AC-92B2-C843-AD7B-EBCA31EF58C3}" type="slidenum">
              <a:rPr lang="en-US" smtClean="0"/>
              <a:pPr/>
              <a:t>17</a:t>
            </a:fld>
            <a:endParaRPr lang="en-US" dirty="0"/>
          </a:p>
        </p:txBody>
      </p:sp>
    </p:spTree>
    <p:extLst>
      <p:ext uri="{BB962C8B-B14F-4D97-AF65-F5344CB8AC3E}">
        <p14:creationId xmlns:p14="http://schemas.microsoft.com/office/powerpoint/2010/main" val="201587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a:ea typeface="+mn-ea"/>
                <a:cs typeface="+mn-cs"/>
              </a:rPr>
              <a:t>Raising the current 20% cap on In-Home Supports will provide more flexibility to meet the needs of people supported. </a:t>
            </a:r>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18</a:t>
            </a:fld>
            <a:endParaRPr lang="en-US" dirty="0"/>
          </a:p>
        </p:txBody>
      </p:sp>
    </p:spTree>
    <p:extLst>
      <p:ext uri="{BB962C8B-B14F-4D97-AF65-F5344CB8AC3E}">
        <p14:creationId xmlns:p14="http://schemas.microsoft.com/office/powerpoint/2010/main" val="995745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DB7C1-F832-14A0-9354-3DA79EB87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FCDE0-C5A6-1F59-6984-73AE17223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8DF812-BC61-ABD1-B028-BBA7D1717082}"/>
              </a:ext>
            </a:extLst>
          </p:cNvPr>
          <p:cNvSpPr>
            <a:spLocks noGrp="1"/>
          </p:cNvSpPr>
          <p:nvPr>
            <p:ph type="body" idx="1"/>
          </p:nvPr>
        </p:nvSpPr>
        <p:spPr/>
        <p:txBody>
          <a:bodyPr/>
          <a:lstStyle/>
          <a:p>
            <a:r>
              <a:rPr lang="en-US" dirty="0"/>
              <a:t>The remote rates for these services will remain the same. </a:t>
            </a:r>
          </a:p>
        </p:txBody>
      </p:sp>
      <p:sp>
        <p:nvSpPr>
          <p:cNvPr id="4" name="Slide Number Placeholder 3">
            <a:extLst>
              <a:ext uri="{FF2B5EF4-FFF2-40B4-BE49-F238E27FC236}">
                <a16:creationId xmlns:a16="http://schemas.microsoft.com/office/drawing/2014/main" id="{B37DE772-0C0D-115E-8AC3-195C94E0F4C5}"/>
              </a:ext>
            </a:extLst>
          </p:cNvPr>
          <p:cNvSpPr>
            <a:spLocks noGrp="1"/>
          </p:cNvSpPr>
          <p:nvPr>
            <p:ph type="sldNum" sz="quarter" idx="5"/>
          </p:nvPr>
        </p:nvSpPr>
        <p:spPr/>
        <p:txBody>
          <a:bodyPr/>
          <a:lstStyle/>
          <a:p>
            <a:fld id="{55B810AC-92B2-C843-AD7B-EBCA31EF58C3}" type="slidenum">
              <a:rPr lang="en-US" smtClean="0"/>
              <a:pPr/>
              <a:t>19</a:t>
            </a:fld>
            <a:endParaRPr lang="en-US" dirty="0"/>
          </a:p>
        </p:txBody>
      </p:sp>
    </p:spTree>
    <p:extLst>
      <p:ext uri="{BB962C8B-B14F-4D97-AF65-F5344CB8AC3E}">
        <p14:creationId xmlns:p14="http://schemas.microsoft.com/office/powerpoint/2010/main" val="79917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A77A4-BF25-DD6C-F948-B7B4C9B34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BD80A-D440-B778-7ACB-96884AC47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FBDD1-DAD2-277D-E260-2DB1A7A8C241}"/>
              </a:ext>
            </a:extLst>
          </p:cNvPr>
          <p:cNvSpPr>
            <a:spLocks noGrp="1"/>
          </p:cNvSpPr>
          <p:nvPr>
            <p:ph type="body" idx="1"/>
          </p:nvPr>
        </p:nvSpPr>
        <p:spPr/>
        <p:txBody>
          <a:bodyPr/>
          <a:lstStyle/>
          <a:p>
            <a:r>
              <a:rPr lang="en-US" dirty="0"/>
              <a:t>Rationale: The current definition of scheduled check-ins ties the service to Activities of Daily Living (ADLs), which limits flexibility. Changing the definition to focus on the person’s outcomes and wellness checks allows for a broader scope of support that is more aligned with individual needs. Monitoring bases should apply exclusively to residential remote supports as remote residential services inherently involve higher level of consistent oversight and virtual support around daily living. These setups typically involve a service provider organization's centralized location, where remote support professionals use a more sophisticated remote support platform or software. The platform connects to various individuals' home site sensors and/or other assistive technologies, enabling comprehensive monitoring and support. Non-residential services delivered remotely, on the other hand, often do not require the infrastructure of a monitoring base. For these services, the need for sophisticated setups is minimal. They are more likely to rely on simpler solutions, such as HIPAA-compliant video conferencing platforms (e.g., Zoom), rather than a complex system connected to sensors and technologies in multiple home sites. Backup responders are needed in Remote Supports for daily living (e.g., Supported Living or In-Home Supports) and the job coaching function of Supported employment, where a person may be alone and require urgent, real-time help, such as when a stove is left on, or during elopement risk.</a:t>
            </a:r>
          </a:p>
        </p:txBody>
      </p:sp>
      <p:sp>
        <p:nvSpPr>
          <p:cNvPr id="4" name="Slide Number Placeholder 3">
            <a:extLst>
              <a:ext uri="{FF2B5EF4-FFF2-40B4-BE49-F238E27FC236}">
                <a16:creationId xmlns:a16="http://schemas.microsoft.com/office/drawing/2014/main" id="{C949F0CC-9E98-EC39-F932-EA6526B7A13B}"/>
              </a:ext>
            </a:extLst>
          </p:cNvPr>
          <p:cNvSpPr>
            <a:spLocks noGrp="1"/>
          </p:cNvSpPr>
          <p:nvPr>
            <p:ph type="sldNum" sz="quarter" idx="5"/>
          </p:nvPr>
        </p:nvSpPr>
        <p:spPr/>
        <p:txBody>
          <a:bodyPr/>
          <a:lstStyle/>
          <a:p>
            <a:fld id="{55B810AC-92B2-C843-AD7B-EBCA31EF58C3}" type="slidenum">
              <a:rPr lang="en-US" smtClean="0"/>
              <a:pPr/>
              <a:t>20</a:t>
            </a:fld>
            <a:endParaRPr lang="en-US" dirty="0"/>
          </a:p>
        </p:txBody>
      </p:sp>
    </p:spTree>
    <p:extLst>
      <p:ext uri="{BB962C8B-B14F-4D97-AF65-F5344CB8AC3E}">
        <p14:creationId xmlns:p14="http://schemas.microsoft.com/office/powerpoint/2010/main" val="3941912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Rationale: The SHIFT certification requirement should apply only to remote supports in Supported Living and other residentially-based services delivered remotely, as well as Supported Employment remote supports. The SHIFT curriculum is specifically focused on remote supports in these settings and does not cover content related to the remote delivery of other types of services. Limiting the requirement to these specific areas will align the certification with its intended scope and avoid unnecessary barriers for other remote services. </a:t>
            </a:r>
          </a:p>
        </p:txBody>
      </p:sp>
      <p:sp>
        <p:nvSpPr>
          <p:cNvPr id="4" name="Slide Number Placeholder 3"/>
          <p:cNvSpPr>
            <a:spLocks noGrp="1"/>
          </p:cNvSpPr>
          <p:nvPr>
            <p:ph type="sldNum" sz="quarter" idx="5"/>
          </p:nvPr>
        </p:nvSpPr>
        <p:spPr/>
        <p:txBody>
          <a:bodyPr/>
          <a:lstStyle/>
          <a:p>
            <a:fld id="{55B810AC-92B2-C843-AD7B-EBCA31EF58C3}" type="slidenum">
              <a:rPr lang="en-US" smtClean="0"/>
              <a:pPr/>
              <a:t>21</a:t>
            </a:fld>
            <a:endParaRPr lang="en-US" dirty="0"/>
          </a:p>
        </p:txBody>
      </p:sp>
    </p:spTree>
    <p:extLst>
      <p:ext uri="{BB962C8B-B14F-4D97-AF65-F5344CB8AC3E}">
        <p14:creationId xmlns:p14="http://schemas.microsoft.com/office/powerpoint/2010/main" val="204872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3</a:t>
            </a:fld>
            <a:endParaRPr lang="en-US" dirty="0"/>
          </a:p>
        </p:txBody>
      </p:sp>
    </p:spTree>
    <p:extLst>
      <p:ext uri="{BB962C8B-B14F-4D97-AF65-F5344CB8AC3E}">
        <p14:creationId xmlns:p14="http://schemas.microsoft.com/office/powerpoint/2010/main" val="1820287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96291-2A19-80DB-6FDD-7FB528E15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DD59C-176F-85B8-0275-1515F51EB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AD9F9-AD37-0F7B-080B-3E9D41B025D5}"/>
              </a:ext>
            </a:extLst>
          </p:cNvPr>
          <p:cNvSpPr>
            <a:spLocks noGrp="1"/>
          </p:cNvSpPr>
          <p:nvPr>
            <p:ph type="body" idx="1"/>
          </p:nvPr>
        </p:nvSpPr>
        <p:spPr/>
        <p:txBody>
          <a:bodyPr/>
          <a:lstStyle/>
          <a:p>
            <a:r>
              <a:rPr lang="en-US" dirty="0"/>
              <a:t>Rationale: Limiting the Remote Support Risk Assessment and Plan requirement to residential-based, in-home, or employment-based services simplifies the administrative burden and targets the requirement to the most relevant service types. This ensures that the risk assessment process is streamlined and applicable to the right contexts. </a:t>
            </a:r>
          </a:p>
        </p:txBody>
      </p:sp>
      <p:sp>
        <p:nvSpPr>
          <p:cNvPr id="4" name="Slide Number Placeholder 3">
            <a:extLst>
              <a:ext uri="{FF2B5EF4-FFF2-40B4-BE49-F238E27FC236}">
                <a16:creationId xmlns:a16="http://schemas.microsoft.com/office/drawing/2014/main" id="{F27AE044-D341-5AF2-6BC7-3CB67DC9970C}"/>
              </a:ext>
            </a:extLst>
          </p:cNvPr>
          <p:cNvSpPr>
            <a:spLocks noGrp="1"/>
          </p:cNvSpPr>
          <p:nvPr>
            <p:ph type="sldNum" sz="quarter" idx="5"/>
          </p:nvPr>
        </p:nvSpPr>
        <p:spPr/>
        <p:txBody>
          <a:bodyPr/>
          <a:lstStyle/>
          <a:p>
            <a:fld id="{55B810AC-92B2-C843-AD7B-EBCA31EF58C3}" type="slidenum">
              <a:rPr lang="en-US" smtClean="0"/>
              <a:pPr/>
              <a:t>22</a:t>
            </a:fld>
            <a:endParaRPr lang="en-US" dirty="0"/>
          </a:p>
        </p:txBody>
      </p:sp>
    </p:spTree>
    <p:extLst>
      <p:ext uri="{BB962C8B-B14F-4D97-AF65-F5344CB8AC3E}">
        <p14:creationId xmlns:p14="http://schemas.microsoft.com/office/powerpoint/2010/main" val="1921687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Rationale: Allowing AT services to be delivered remotely will enable DDS to access a wider pool of skilled professionals and providers. This amendment aligns with the increasing use of tech in service delivery, reduces barriers to accessing AT services, and aims to improve assessment execution time frames, ensuring that people receive timely evaluations and access to the necessary AT supports. The remote rates for these services will remain the same.</a:t>
            </a:r>
          </a:p>
        </p:txBody>
      </p:sp>
      <p:sp>
        <p:nvSpPr>
          <p:cNvPr id="4" name="Slide Number Placeholder 3"/>
          <p:cNvSpPr>
            <a:spLocks noGrp="1"/>
          </p:cNvSpPr>
          <p:nvPr>
            <p:ph type="sldNum" sz="quarter" idx="5"/>
          </p:nvPr>
        </p:nvSpPr>
        <p:spPr/>
        <p:txBody>
          <a:bodyPr/>
          <a:lstStyle/>
          <a:p>
            <a:fld id="{55B810AC-92B2-C843-AD7B-EBCA31EF58C3}" type="slidenum">
              <a:rPr lang="en-US" smtClean="0"/>
              <a:pPr/>
              <a:t>23</a:t>
            </a:fld>
            <a:endParaRPr lang="en-US" dirty="0"/>
          </a:p>
        </p:txBody>
      </p:sp>
    </p:spTree>
    <p:extLst>
      <p:ext uri="{BB962C8B-B14F-4D97-AF65-F5344CB8AC3E}">
        <p14:creationId xmlns:p14="http://schemas.microsoft.com/office/powerpoint/2010/main" val="1144749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Rationale: This service was initially included in the Appendix K flexibility for the IDD Waiver only as persons residing in their natural homes in the IFS Waiver would have natural supports providing needed supports in the hospital setting and our stance remains. This service is on a case-by-case basis for persons who need/require communication, behavioral stabilization and/or intensive personal care needs in their residential setting that will continue during hospitalization, or for persons who require the support due to a change in their functioning during hospitalization, beyond what the hospital provides. This service should not be necessary for every hospital stay. The staffing to person ratio is 1:1 for this service.</a:t>
            </a:r>
          </a:p>
        </p:txBody>
      </p:sp>
      <p:sp>
        <p:nvSpPr>
          <p:cNvPr id="4" name="Slide Number Placeholder 3"/>
          <p:cNvSpPr>
            <a:spLocks noGrp="1"/>
          </p:cNvSpPr>
          <p:nvPr>
            <p:ph type="sldNum" sz="quarter" idx="5"/>
          </p:nvPr>
        </p:nvSpPr>
        <p:spPr/>
        <p:txBody>
          <a:bodyPr/>
          <a:lstStyle/>
          <a:p>
            <a:fld id="{55B810AC-92B2-C843-AD7B-EBCA31EF58C3}" type="slidenum">
              <a:rPr lang="en-US" smtClean="0"/>
              <a:pPr/>
              <a:t>24</a:t>
            </a:fld>
            <a:endParaRPr lang="en-US" dirty="0"/>
          </a:p>
        </p:txBody>
      </p:sp>
    </p:spTree>
    <p:extLst>
      <p:ext uri="{BB962C8B-B14F-4D97-AF65-F5344CB8AC3E}">
        <p14:creationId xmlns:p14="http://schemas.microsoft.com/office/powerpoint/2010/main" val="1902139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727D-C9E0-63A4-50D4-2E8F413B8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FA733-8C07-0BD7-2336-C13E34242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B4D13-5F1B-9CAF-4ACE-A97437B2C4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7A37A1-11E9-DCE9-E45E-41D9285134E6}"/>
              </a:ext>
            </a:extLst>
          </p:cNvPr>
          <p:cNvSpPr>
            <a:spLocks noGrp="1"/>
          </p:cNvSpPr>
          <p:nvPr>
            <p:ph type="sldNum" sz="quarter" idx="5"/>
          </p:nvPr>
        </p:nvSpPr>
        <p:spPr/>
        <p:txBody>
          <a:bodyPr/>
          <a:lstStyle/>
          <a:p>
            <a:fld id="{55B810AC-92B2-C843-AD7B-EBCA31EF58C3}" type="slidenum">
              <a:rPr lang="en-US" smtClean="0"/>
              <a:pPr/>
              <a:t>25</a:t>
            </a:fld>
            <a:endParaRPr lang="en-US" dirty="0"/>
          </a:p>
        </p:txBody>
      </p:sp>
    </p:spTree>
    <p:extLst>
      <p:ext uri="{BB962C8B-B14F-4D97-AF65-F5344CB8AC3E}">
        <p14:creationId xmlns:p14="http://schemas.microsoft.com/office/powerpoint/2010/main" val="1371045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DDS added the following requirement to the QDDP/QIDP qualifications: A bachelor’s degree in any field with a minor in human services, or an equivalent combination of education and continuing education courses in human services, as approved by an accredited institution or board and who has specialized training in intellectual disabilities or one (1) year of experience in working with persons with intellectual disabilities or other developmental disabilities. DDS will explore and review courses, board certified CEU topic areas, and CEU equivalency to credit hours to meet the human services minor requirement for QIDP/QDDPs. Performance measures (PMs) will be removed from the IFS Waiver as these measures are tracked using other systems and therefore are not needed as PMs.</a:t>
            </a:r>
          </a:p>
        </p:txBody>
      </p:sp>
      <p:sp>
        <p:nvSpPr>
          <p:cNvPr id="4" name="Slide Number Placeholder 3"/>
          <p:cNvSpPr>
            <a:spLocks noGrp="1"/>
          </p:cNvSpPr>
          <p:nvPr>
            <p:ph type="sldNum" sz="quarter" idx="10"/>
          </p:nvPr>
        </p:nvSpPr>
        <p:spPr/>
        <p:txBody>
          <a:bodyPr/>
          <a:lstStyle/>
          <a:p>
            <a:fld id="{55B810AC-92B2-C843-AD7B-EBCA31EF58C3}" type="slidenum">
              <a:rPr lang="en-US" smtClean="0"/>
              <a:pPr/>
              <a:t>26</a:t>
            </a:fld>
            <a:endParaRPr lang="en-US" dirty="0"/>
          </a:p>
        </p:txBody>
      </p:sp>
    </p:spTree>
    <p:extLst>
      <p:ext uri="{BB962C8B-B14F-4D97-AF65-F5344CB8AC3E}">
        <p14:creationId xmlns:p14="http://schemas.microsoft.com/office/powerpoint/2010/main" val="2223886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14E76-4CB6-CD88-AD53-FA7694741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8C148-301F-4106-FB87-8EEE8675B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3C33B-222C-61C9-D803-27A862C7A0B3}"/>
              </a:ext>
            </a:extLst>
          </p:cNvPr>
          <p:cNvSpPr>
            <a:spLocks noGrp="1"/>
          </p:cNvSpPr>
          <p:nvPr>
            <p:ph type="body" idx="1"/>
          </p:nvPr>
        </p:nvSpPr>
        <p:spPr/>
        <p:txBody>
          <a:bodyPr/>
          <a:lstStyle/>
          <a:p>
            <a:r>
              <a:rPr lang="en-US" dirty="0"/>
              <a:t>IDD waiver recipients will be required to have annual preventive health visits instead of annual physical examination as this data can be tracked by DHCF. Performance measures (PMs) will be removed from the IDD Waiver as these measures are tracked using other systems and therefore are not needed as PMs.</a:t>
            </a:r>
          </a:p>
        </p:txBody>
      </p:sp>
      <p:sp>
        <p:nvSpPr>
          <p:cNvPr id="4" name="Slide Number Placeholder 3">
            <a:extLst>
              <a:ext uri="{FF2B5EF4-FFF2-40B4-BE49-F238E27FC236}">
                <a16:creationId xmlns:a16="http://schemas.microsoft.com/office/drawing/2014/main" id="{92CF19B8-7DC7-41EA-8E84-B7A048B223AB}"/>
              </a:ext>
            </a:extLst>
          </p:cNvPr>
          <p:cNvSpPr>
            <a:spLocks noGrp="1"/>
          </p:cNvSpPr>
          <p:nvPr>
            <p:ph type="sldNum" sz="quarter" idx="10"/>
          </p:nvPr>
        </p:nvSpPr>
        <p:spPr/>
        <p:txBody>
          <a:bodyPr/>
          <a:lstStyle/>
          <a:p>
            <a:fld id="{55B810AC-92B2-C843-AD7B-EBCA31EF58C3}" type="slidenum">
              <a:rPr lang="en-US" smtClean="0"/>
              <a:pPr/>
              <a:t>27</a:t>
            </a:fld>
            <a:endParaRPr lang="en-US" dirty="0"/>
          </a:p>
        </p:txBody>
      </p:sp>
    </p:spTree>
    <p:extLst>
      <p:ext uri="{BB962C8B-B14F-4D97-AF65-F5344CB8AC3E}">
        <p14:creationId xmlns:p14="http://schemas.microsoft.com/office/powerpoint/2010/main" val="3907299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8166A-DDEE-34F9-6175-178F9EF7E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A5D78-AF7D-33AB-B311-948B815BE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A6A0DA-990C-1F2E-91B9-C26C6184F37A}"/>
              </a:ext>
            </a:extLst>
          </p:cNvPr>
          <p:cNvSpPr>
            <a:spLocks noGrp="1"/>
          </p:cNvSpPr>
          <p:nvPr>
            <p:ph type="body" idx="1"/>
          </p:nvPr>
        </p:nvSpPr>
        <p:spPr/>
        <p:txBody>
          <a:bodyPr/>
          <a:lstStyle/>
          <a:p>
            <a:r>
              <a:rPr lang="en-US" dirty="0"/>
              <a:t>The living wage rate in Washington, DC is adjusted annually based on the Consumer Price Index (CPI). The Department of Employment Services (DOES) calculates the adjustment and adjusts the living wage rate by the annual average increase in the CPI for the Washington Metropolitan Statistical Area.</a:t>
            </a:r>
          </a:p>
        </p:txBody>
      </p:sp>
      <p:sp>
        <p:nvSpPr>
          <p:cNvPr id="4" name="Slide Number Placeholder 3">
            <a:extLst>
              <a:ext uri="{FF2B5EF4-FFF2-40B4-BE49-F238E27FC236}">
                <a16:creationId xmlns:a16="http://schemas.microsoft.com/office/drawing/2014/main" id="{9EA4BC1B-04C1-863B-F9B7-F3BB9C458A90}"/>
              </a:ext>
            </a:extLst>
          </p:cNvPr>
          <p:cNvSpPr>
            <a:spLocks noGrp="1"/>
          </p:cNvSpPr>
          <p:nvPr>
            <p:ph type="sldNum" sz="quarter" idx="10"/>
          </p:nvPr>
        </p:nvSpPr>
        <p:spPr/>
        <p:txBody>
          <a:bodyPr/>
          <a:lstStyle/>
          <a:p>
            <a:fld id="{55B810AC-92B2-C843-AD7B-EBCA31EF58C3}" type="slidenum">
              <a:rPr lang="en-US" smtClean="0"/>
              <a:pPr/>
              <a:t>28</a:t>
            </a:fld>
            <a:endParaRPr lang="en-US" dirty="0"/>
          </a:p>
        </p:txBody>
      </p:sp>
    </p:spTree>
    <p:extLst>
      <p:ext uri="{BB962C8B-B14F-4D97-AF65-F5344CB8AC3E}">
        <p14:creationId xmlns:p14="http://schemas.microsoft.com/office/powerpoint/2010/main" val="1603130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D094F-A98B-3374-999F-FDF80200BC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13371-C1BB-7E0C-B41A-6C5459745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2DA8CD-D3E6-763C-1007-83F5395909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600152-AF23-7B3A-44D6-7CFCE0508ACC}"/>
              </a:ext>
            </a:extLst>
          </p:cNvPr>
          <p:cNvSpPr>
            <a:spLocks noGrp="1"/>
          </p:cNvSpPr>
          <p:nvPr>
            <p:ph type="sldNum" sz="quarter" idx="10"/>
          </p:nvPr>
        </p:nvSpPr>
        <p:spPr/>
        <p:txBody>
          <a:bodyPr/>
          <a:lstStyle/>
          <a:p>
            <a:fld id="{55B810AC-92B2-C843-AD7B-EBCA31EF58C3}" type="slidenum">
              <a:rPr lang="en-US" smtClean="0"/>
              <a:pPr/>
              <a:t>29</a:t>
            </a:fld>
            <a:endParaRPr lang="en-US" dirty="0"/>
          </a:p>
        </p:txBody>
      </p:sp>
    </p:spTree>
    <p:extLst>
      <p:ext uri="{BB962C8B-B14F-4D97-AF65-F5344CB8AC3E}">
        <p14:creationId xmlns:p14="http://schemas.microsoft.com/office/powerpoint/2010/main" val="1568075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30</a:t>
            </a:fld>
            <a:endParaRPr lang="en-US" dirty="0"/>
          </a:p>
        </p:txBody>
      </p:sp>
    </p:spTree>
    <p:extLst>
      <p:ext uri="{BB962C8B-B14F-4D97-AF65-F5344CB8AC3E}">
        <p14:creationId xmlns:p14="http://schemas.microsoft.com/office/powerpoint/2010/main" val="286364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70821-8F4E-227C-C634-98EAC8238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19FF3-2BF5-6284-98C8-B01CAAB6F3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FDDB0-1D4F-7777-BBC2-2C42F05D5B8C}"/>
              </a:ext>
            </a:extLst>
          </p:cNvPr>
          <p:cNvSpPr>
            <a:spLocks noGrp="1"/>
          </p:cNvSpPr>
          <p:nvPr>
            <p:ph type="body" idx="1"/>
          </p:nvPr>
        </p:nvSpPr>
        <p:spPr/>
        <p:txBody>
          <a:bodyPr/>
          <a:lstStyle/>
          <a:p>
            <a:r>
              <a:rPr lang="en-US" dirty="0"/>
              <a:t>Changes specific to the IDD Waiver Amendment include Health Assessment and Coordination services/Telehealth, HCBS State Option in Hospitals, and Supported Living. </a:t>
            </a:r>
          </a:p>
        </p:txBody>
      </p:sp>
      <p:sp>
        <p:nvSpPr>
          <p:cNvPr id="4" name="Slide Number Placeholder 3">
            <a:extLst>
              <a:ext uri="{FF2B5EF4-FFF2-40B4-BE49-F238E27FC236}">
                <a16:creationId xmlns:a16="http://schemas.microsoft.com/office/drawing/2014/main" id="{C1594585-8749-4450-CB65-C5A6AFB0174D}"/>
              </a:ext>
            </a:extLst>
          </p:cNvPr>
          <p:cNvSpPr>
            <a:spLocks noGrp="1"/>
          </p:cNvSpPr>
          <p:nvPr>
            <p:ph type="sldNum" sz="quarter" idx="5"/>
          </p:nvPr>
        </p:nvSpPr>
        <p:spPr/>
        <p:txBody>
          <a:bodyPr/>
          <a:lstStyle/>
          <a:p>
            <a:fld id="{55B810AC-92B2-C843-AD7B-EBCA31EF58C3}" type="slidenum">
              <a:rPr lang="en-US" smtClean="0"/>
              <a:pPr/>
              <a:t>5</a:t>
            </a:fld>
            <a:endParaRPr lang="en-US" dirty="0"/>
          </a:p>
        </p:txBody>
      </p:sp>
    </p:spTree>
    <p:extLst>
      <p:ext uri="{BB962C8B-B14F-4D97-AF65-F5344CB8AC3E}">
        <p14:creationId xmlns:p14="http://schemas.microsoft.com/office/powerpoint/2010/main" val="348948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258BD-2E5D-3359-314B-8A599F1DE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515DD6-43D7-57FA-8E39-44EFFAFF2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35814-A402-887A-2F40-F35BA950FC18}"/>
              </a:ext>
            </a:extLst>
          </p:cNvPr>
          <p:cNvSpPr>
            <a:spLocks noGrp="1"/>
          </p:cNvSpPr>
          <p:nvPr>
            <p:ph type="body" idx="1"/>
          </p:nvPr>
        </p:nvSpPr>
        <p:spPr/>
        <p:txBody>
          <a:bodyPr/>
          <a:lstStyle/>
          <a:p>
            <a:r>
              <a:rPr lang="en-US" dirty="0"/>
              <a:t>The language in the waiver under AT regarding EPSDT states, “To the extent that any listed services are covered under the state plan, including EPSDT, the services under the waiver would be limited to additional services not otherwise covered under the state plan, but consistent with waiver objectives of avoiding institutionalization.”</a:t>
            </a:r>
          </a:p>
        </p:txBody>
      </p:sp>
      <p:sp>
        <p:nvSpPr>
          <p:cNvPr id="4" name="Slide Number Placeholder 3">
            <a:extLst>
              <a:ext uri="{FF2B5EF4-FFF2-40B4-BE49-F238E27FC236}">
                <a16:creationId xmlns:a16="http://schemas.microsoft.com/office/drawing/2014/main" id="{3D4B46A5-55D2-0779-26D4-FDAF951A8BA9}"/>
              </a:ext>
            </a:extLst>
          </p:cNvPr>
          <p:cNvSpPr>
            <a:spLocks noGrp="1"/>
          </p:cNvSpPr>
          <p:nvPr>
            <p:ph type="sldNum" sz="quarter" idx="5"/>
          </p:nvPr>
        </p:nvSpPr>
        <p:spPr/>
        <p:txBody>
          <a:bodyPr/>
          <a:lstStyle/>
          <a:p>
            <a:fld id="{55B810AC-92B2-C843-AD7B-EBCA31EF58C3}" type="slidenum">
              <a:rPr lang="en-US" smtClean="0"/>
              <a:pPr/>
              <a:t>6</a:t>
            </a:fld>
            <a:endParaRPr lang="en-US" dirty="0"/>
          </a:p>
        </p:txBody>
      </p:sp>
    </p:spTree>
    <p:extLst>
      <p:ext uri="{BB962C8B-B14F-4D97-AF65-F5344CB8AC3E}">
        <p14:creationId xmlns:p14="http://schemas.microsoft.com/office/powerpoint/2010/main" val="9252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Rationale: Certification through the SHIFT “Enabling Technology Integration Specialist” program should be eligible to provide AT services as this ensures a high standard of training and service delivery, ensuring that professionals are equipped with the skills necessary for enabling technology assessment and integration. </a:t>
            </a:r>
          </a:p>
        </p:txBody>
      </p:sp>
      <p:sp>
        <p:nvSpPr>
          <p:cNvPr id="4" name="Slide Number Placeholder 3"/>
          <p:cNvSpPr>
            <a:spLocks noGrp="1"/>
          </p:cNvSpPr>
          <p:nvPr>
            <p:ph type="sldNum" sz="quarter" idx="5"/>
          </p:nvPr>
        </p:nvSpPr>
        <p:spPr/>
        <p:txBody>
          <a:bodyPr/>
          <a:lstStyle/>
          <a:p>
            <a:fld id="{55B810AC-92B2-C843-AD7B-EBCA31EF58C3}" type="slidenum">
              <a:rPr lang="en-US" smtClean="0"/>
              <a:pPr/>
              <a:t>7</a:t>
            </a:fld>
            <a:endParaRPr lang="en-US" dirty="0"/>
          </a:p>
        </p:txBody>
      </p:sp>
    </p:spTree>
    <p:extLst>
      <p:ext uri="{BB962C8B-B14F-4D97-AF65-F5344CB8AC3E}">
        <p14:creationId xmlns:p14="http://schemas.microsoft.com/office/powerpoint/2010/main" val="407259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Proposed Categories to Replace Existing Covered Assistive Technology Goods (Section 1941.4): 1. Communication and Cognitive Aids- Tools and devices that assist with communication, memory, cognitive processing, or interaction with the environment. Examples: Speech-generating devices, speech-to-text tools, AI-powered voice assistants, text-to-speech software, augmented reality (AR) for cognitive training. 2. Environmental Control Systems- Devices that enable people to control their environment (home, work, etc.) independently. Examples: Smart home systems, voice-activated controls, IoT-enabled devices, motion-sensor appliances. 3. Health Monitoring and Management Devices- Updated Definition: Tools that aid people in tracking, reporting, and managing their health or daily wellness activities. Examples: Wearable health monitors, AI health analytics, automated medication dispensers, remote health management devices. 4. Navigation Aids- Equipment that assists with wayfinding in various environments. Updated Definition: Includes GPS navigation devices or apps to assist people with wayfinding. Examples: wayfinding apps, wearables. 5. Sensory Enhancement and Adaptation Tools- Devices that enhance or compensate for sensory impairments (vision, hearing, etc.). Examples: Hearing aids, screen readers, AI vision aids (smart glasses for low vision), haptic feedback devices. 6. Remote Monitoring and Support Systems- Tools that allow for real-time remote support, monitoring, and communication. Examples: AI-powered remote support platforms, live video/audio feeds, sensor-based monitoring systems. 7. AI-Driven Predictive and Decision-Making Tools- Systems that use artificial intelligence to predict or recommend health, safety, or daily task decisions. Examples: AI algorithms for predicting health conditions, AI-based personal task assistants, decision-support systems. 8. Wearables and Personal Devices- Devices worn by people that enhance independence, health management, or communication. Examples: Smartwatches, fitness trackers, AR glasses, wearable health devices, tablets, smartphone. 9. Adaptive Learning and Personal Development Tools- Tools that facilitate learning, skill-building, and personal development through adaptive methods. Examples: Educational software, adaptive learning apps, virtual reality (VR) for skill-building. 10. Safety and Security Tools- Updated Examples: Sensors, alarm devices or apps, seizure and elopement detection, kitchen safety devices, and home security systems. Purpose: Devices that ensure the safety and security of people in their home or community environments. 11. Assistive Kitchen Devices- Devices and appliances that assist with meal preparation and ensure safety in the kitchen. Examples: Smart cooking appliances, automated stovetop safety devices, smart ovens. Note to add to AT waiver regulations: The following categories represent examples of tech solutions that may be covered under the Assistive Technology Services. As technology evolves, new and emerging solutions that do not clearly fall under these categories will be considered for inclusion on a case-by-case basis. This ensures flexibility in supporting the latest advancements in technology that align with the goals of enhancing independence and improving quality of life for people served by the waiver. </a:t>
            </a:r>
          </a:p>
        </p:txBody>
      </p:sp>
      <p:sp>
        <p:nvSpPr>
          <p:cNvPr id="4" name="Slide Number Placeholder 3"/>
          <p:cNvSpPr>
            <a:spLocks noGrp="1"/>
          </p:cNvSpPr>
          <p:nvPr>
            <p:ph type="sldNum" sz="quarter" idx="5"/>
          </p:nvPr>
        </p:nvSpPr>
        <p:spPr/>
        <p:txBody>
          <a:bodyPr/>
          <a:lstStyle/>
          <a:p>
            <a:fld id="{55B810AC-92B2-C843-AD7B-EBCA31EF58C3}" type="slidenum">
              <a:rPr lang="en-US" smtClean="0"/>
              <a:pPr/>
              <a:t>8</a:t>
            </a:fld>
            <a:endParaRPr lang="en-US" dirty="0"/>
          </a:p>
        </p:txBody>
      </p:sp>
    </p:spTree>
    <p:extLst>
      <p:ext uri="{BB962C8B-B14F-4D97-AF65-F5344CB8AC3E}">
        <p14:creationId xmlns:p14="http://schemas.microsoft.com/office/powerpoint/2010/main" val="395882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LPAT is an approved mental health profession per D.C. Law, the American Art Therapy Association, and the Art Therapy Credentials Board. Per D.C. Law, the practice of professional art therapy is the integrative application of psychotherapeutic principles and methods with specialized training in art media, the neurobiological implications of art-making, and art-based assessment models to assist an individual or group to improve cognitive and sensory-motor functions, increase self-awareness and self-esteem, cope with grief and traumatic experience, resolve conflicts and distress, and enhance social functioning. Tier 3 description is not reflected in the IDD nor the IFS waivers for intense behavioral supports services. </a:t>
            </a:r>
          </a:p>
        </p:txBody>
      </p:sp>
      <p:sp>
        <p:nvSpPr>
          <p:cNvPr id="4" name="Slide Number Placeholder 3"/>
          <p:cNvSpPr>
            <a:spLocks noGrp="1"/>
          </p:cNvSpPr>
          <p:nvPr>
            <p:ph type="sldNum" sz="quarter" idx="5"/>
          </p:nvPr>
        </p:nvSpPr>
        <p:spPr/>
        <p:txBody>
          <a:bodyPr/>
          <a:lstStyle/>
          <a:p>
            <a:fld id="{55B810AC-92B2-C843-AD7B-EBCA31EF58C3}" type="slidenum">
              <a:rPr lang="en-US" smtClean="0"/>
              <a:pPr/>
              <a:t>9</a:t>
            </a:fld>
            <a:endParaRPr lang="en-US" dirty="0"/>
          </a:p>
        </p:txBody>
      </p:sp>
    </p:spTree>
    <p:extLst>
      <p:ext uri="{BB962C8B-B14F-4D97-AF65-F5344CB8AC3E}">
        <p14:creationId xmlns:p14="http://schemas.microsoft.com/office/powerpoint/2010/main" val="91170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have voiced concerns regarding budget deficits when billing for Companion 1:3 services in Supported Living residential settings as the needs of persons supported can be met utilizing the 1:2 ratio. The 1:2 staffing ratio will be added to ensure persons residing in HCBS Waiver residential settings (e.g. SL and RH) receive the appropriate staffing ratio to meet their needs during the day.</a:t>
            </a:r>
          </a:p>
        </p:txBody>
      </p:sp>
      <p:sp>
        <p:nvSpPr>
          <p:cNvPr id="4" name="Slide Number Placeholder 3"/>
          <p:cNvSpPr>
            <a:spLocks noGrp="1"/>
          </p:cNvSpPr>
          <p:nvPr>
            <p:ph type="sldNum" sz="quarter" idx="5"/>
          </p:nvPr>
        </p:nvSpPr>
        <p:spPr/>
        <p:txBody>
          <a:bodyPr/>
          <a:lstStyle/>
          <a:p>
            <a:fld id="{55B810AC-92B2-C843-AD7B-EBCA31EF58C3}" type="slidenum">
              <a:rPr lang="en-US" smtClean="0"/>
              <a:pPr/>
              <a:t>10</a:t>
            </a:fld>
            <a:endParaRPr lang="en-US" dirty="0"/>
          </a:p>
        </p:txBody>
      </p:sp>
    </p:spTree>
    <p:extLst>
      <p:ext uri="{BB962C8B-B14F-4D97-AF65-F5344CB8AC3E}">
        <p14:creationId xmlns:p14="http://schemas.microsoft.com/office/powerpoint/2010/main" val="280651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A3037-F416-7677-1B73-2A4A6D551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19B60-ED6F-2C36-48AD-AE570DA5D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4BFF70-F511-B3D0-AE2B-1580A306A004}"/>
              </a:ext>
            </a:extLst>
          </p:cNvPr>
          <p:cNvSpPr>
            <a:spLocks noGrp="1"/>
          </p:cNvSpPr>
          <p:nvPr>
            <p:ph type="body" idx="1"/>
          </p:nvPr>
        </p:nvSpPr>
        <p:spPr/>
        <p:txBody>
          <a:bodyPr/>
          <a:lstStyle/>
          <a:p>
            <a:r>
              <a:rPr lang="en-US" dirty="0"/>
              <a:t>The current annual cap for C.A.T. is $2,250.00 per ISP year. As of January 1, 2025, one (1) session is $90.69 (3 units is 1 session); 1 unit is $30.23), and maximum sessions are 24 per year and maximum units are 72 per year. Currently, the maximum number of sessions and units decrease with each LWI to ensure the annual cap for this service is not exceeded. Providers have also voiced their concern about not receiving the full cap amount due to the maximum number of sessions. DDS will remove the annual cap for C.A.T. and implement an annual unit limit for services in efforts to remove the barrier of providers not receiving the full monetary cap for services. </a:t>
            </a:r>
          </a:p>
        </p:txBody>
      </p:sp>
      <p:sp>
        <p:nvSpPr>
          <p:cNvPr id="4" name="Slide Number Placeholder 3">
            <a:extLst>
              <a:ext uri="{FF2B5EF4-FFF2-40B4-BE49-F238E27FC236}">
                <a16:creationId xmlns:a16="http://schemas.microsoft.com/office/drawing/2014/main" id="{9CE2ECB9-0E30-3181-1EAA-543A9D6872E0}"/>
              </a:ext>
            </a:extLst>
          </p:cNvPr>
          <p:cNvSpPr>
            <a:spLocks noGrp="1"/>
          </p:cNvSpPr>
          <p:nvPr>
            <p:ph type="sldNum" sz="quarter" idx="5"/>
          </p:nvPr>
        </p:nvSpPr>
        <p:spPr/>
        <p:txBody>
          <a:bodyPr/>
          <a:lstStyle/>
          <a:p>
            <a:fld id="{55B810AC-92B2-C843-AD7B-EBCA31EF58C3}" type="slidenum">
              <a:rPr lang="en-US" smtClean="0"/>
              <a:pPr/>
              <a:t>11</a:t>
            </a:fld>
            <a:endParaRPr lang="en-US" dirty="0"/>
          </a:p>
        </p:txBody>
      </p:sp>
    </p:spTree>
    <p:extLst>
      <p:ext uri="{BB962C8B-B14F-4D97-AF65-F5344CB8AC3E}">
        <p14:creationId xmlns:p14="http://schemas.microsoft.com/office/powerpoint/2010/main" val="1101582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8/27/2025</a:t>
            </a:fld>
            <a:endParaRPr lang="en-US" dirty="0"/>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8/27/2025</a:t>
            </a:fld>
            <a:endParaRPr lang="en-US" dirty="0"/>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8/27/2025</a:t>
            </a:fld>
            <a:endParaRPr lang="en-US" dirty="0"/>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8/27/2025</a:t>
            </a:fld>
            <a:endParaRPr lang="en-US" dirty="0"/>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8/27/2025</a:t>
            </a:fld>
            <a:endParaRPr lang="en-US" dirty="0"/>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8/27/2025</a:t>
            </a:fld>
            <a:endParaRPr lang="en-US" dirty="0"/>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696" y="3548270"/>
            <a:ext cx="9144000" cy="3177350"/>
          </a:xfrm>
          <a:prstGeom prst="rect">
            <a:avLst/>
          </a:prstGeom>
        </p:spPr>
        <p:txBody>
          <a:bodyPr lIns="91440" tIns="45720" rIns="91440" bIns="45720" anchor="t"/>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3600" b="1" dirty="0">
                <a:solidFill>
                  <a:schemeClr val="tx2">
                    <a:lumMod val="50000"/>
                  </a:schemeClr>
                </a:solidFill>
                <a:latin typeface="+mj-lt"/>
                <a:ea typeface="+mj-ea"/>
                <a:cs typeface="Gill Sans Std Light"/>
              </a:rPr>
              <a:t>Home and Community-Based Services (HCBS) Intellectual and Developmental Disabilities (IDD) Waiver Amendment Public Forum</a:t>
            </a:r>
          </a:p>
          <a:p>
            <a:pPr marL="0" marR="0" lvl="0" indent="0" algn="ctr" defTabSz="457200" rtl="0" eaLnBrk="1" fontAlgn="auto" latinLnBrk="0" hangingPunct="1">
              <a:lnSpc>
                <a:spcPct val="150000"/>
              </a:lnSpc>
              <a:spcBef>
                <a:spcPct val="0"/>
              </a:spcBef>
              <a:spcAft>
                <a:spcPts val="0"/>
              </a:spcAft>
              <a:buClrTx/>
              <a:buSzTx/>
              <a:buFontTx/>
              <a:buNone/>
              <a:tabLst/>
              <a:defRPr/>
            </a:pPr>
            <a:r>
              <a:rPr lang="en-US" sz="2800" b="1" dirty="0">
                <a:solidFill>
                  <a:schemeClr val="bg1"/>
                </a:solidFill>
                <a:latin typeface="+mj-lt"/>
                <a:ea typeface="+mj-ea"/>
                <a:cs typeface="Gill Sans Std Light"/>
              </a:rPr>
              <a:t>Department on Disability Services</a:t>
            </a:r>
          </a:p>
          <a:p>
            <a:pPr marL="0" marR="0" lvl="0" indent="0" algn="ctr" defTabSz="457200" rtl="0" eaLnBrk="1" fontAlgn="auto" latinLnBrk="0" hangingPunct="1">
              <a:lnSpc>
                <a:spcPct val="150000"/>
              </a:lnSpc>
              <a:spcBef>
                <a:spcPct val="0"/>
              </a:spcBef>
              <a:spcAft>
                <a:spcPts val="0"/>
              </a:spcAft>
              <a:buClrTx/>
              <a:buSzTx/>
              <a:buFontTx/>
              <a:buNone/>
              <a:tabLst/>
              <a:defRPr/>
            </a:pPr>
            <a:r>
              <a:rPr lang="en-US" sz="2800" b="1" u="sng" dirty="0">
                <a:solidFill>
                  <a:schemeClr val="bg1"/>
                </a:solidFill>
                <a:latin typeface="+mj-lt"/>
                <a:ea typeface="+mj-ea"/>
                <a:cs typeface="Gill Sans Std Light"/>
              </a:rPr>
              <a:t>August 22, 2025</a:t>
            </a:r>
          </a:p>
        </p:txBody>
      </p:sp>
      <p:sp>
        <p:nvSpPr>
          <p:cNvPr id="5" name="Title 1"/>
          <p:cNvSpPr txBox="1">
            <a:spLocks/>
          </p:cNvSpPr>
          <p:nvPr/>
        </p:nvSpPr>
        <p:spPr>
          <a:xfrm>
            <a:off x="0" y="5810325"/>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endParaRPr kumimoji="0" lang="en-US" sz="3600" i="1" u="none" strike="noStrike" kern="1200" cap="none" spc="0" normalizeH="0" baseline="0" noProof="0" dirty="0">
              <a:ln>
                <a:noFill/>
              </a:ln>
              <a:solidFill>
                <a:srgbClr val="FFFFFF"/>
              </a:solidFill>
              <a:effectLst/>
              <a:uLnTx/>
              <a:uFillTx/>
              <a:latin typeface="Gill Sans Std"/>
              <a:ea typeface="+mj-ea"/>
              <a:cs typeface="Gill Sans St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5472" y="1618567"/>
            <a:ext cx="8012129" cy="4901293"/>
          </a:xfrm>
        </p:spPr>
        <p:txBody>
          <a:bodyPr/>
          <a:lstStyle/>
          <a:p>
            <a:pPr marL="0" indent="0">
              <a:buNone/>
            </a:pPr>
            <a:endParaRPr lang="en-US" sz="2000" dirty="0">
              <a:latin typeface="+mn-lt"/>
            </a:endParaRPr>
          </a:p>
          <a:p>
            <a:pPr marL="0" indent="0" algn="just">
              <a:buNone/>
            </a:pPr>
            <a:endParaRPr lang="en-US" sz="2000" dirty="0">
              <a:latin typeface="+mn-lt"/>
            </a:endParaRPr>
          </a:p>
          <a:p>
            <a:pPr marL="0" indent="0" algn="just">
              <a:buNone/>
            </a:pPr>
            <a:r>
              <a:rPr lang="en-US" sz="2400" dirty="0">
                <a:latin typeface="+mn-lt"/>
              </a:rPr>
              <a:t>The District is proposing to modify traditional Companion Services allowable staffing ratio descriptions in the IDD Waiver to include adding language to reflect the staff-to-person ratio, as indicated in the persons Individual Support Plan (ISP) and Plan of Care (POC), to 1:1, 1:2, or 1:3.</a:t>
            </a:r>
          </a:p>
          <a:p>
            <a:pPr marL="0" indent="0" algn="just">
              <a:buNone/>
            </a:pPr>
            <a:endParaRPr lang="en-US" sz="2400" dirty="0">
              <a:latin typeface="+mn-lt"/>
            </a:endParaRPr>
          </a:p>
          <a:p>
            <a:pPr marL="0" indent="0" algn="just">
              <a:buNone/>
            </a:pPr>
            <a:r>
              <a:rPr lang="en-US" sz="2400" dirty="0">
                <a:latin typeface="+mn-lt"/>
              </a:rPr>
              <a:t>The Companion 1:2 ratio are for persons residing in Supported Living and Residential Habilitation residential settings who require the appropriate staffing ratio to meet their needs during the day. </a:t>
            </a:r>
          </a:p>
          <a:p>
            <a:pPr marL="0" indent="0" algn="just">
              <a:buNone/>
            </a:pPr>
            <a:endParaRPr lang="en-US" sz="2400" dirty="0">
              <a:latin typeface="+mn-lt"/>
            </a:endParaRPr>
          </a:p>
          <a:p>
            <a:pPr marL="0" indent="0" algn="just">
              <a:buNone/>
            </a:pPr>
            <a:endParaRPr lang="en-US" sz="2000" dirty="0">
              <a:latin typeface="+mn-lt"/>
            </a:endParaRPr>
          </a:p>
        </p:txBody>
      </p:sp>
      <p:sp>
        <p:nvSpPr>
          <p:cNvPr id="21" name="Title 20"/>
          <p:cNvSpPr>
            <a:spLocks noGrp="1"/>
          </p:cNvSpPr>
          <p:nvPr>
            <p:ph type="title"/>
          </p:nvPr>
        </p:nvSpPr>
        <p:spPr>
          <a:xfrm>
            <a:off x="248619" y="355232"/>
            <a:ext cx="7315200" cy="1085169"/>
          </a:xfrm>
        </p:spPr>
        <p:txBody>
          <a:bodyPr/>
          <a:lstStyle/>
          <a:p>
            <a:pPr algn="ctr"/>
            <a:r>
              <a:rPr lang="en-US" sz="4000" b="1" dirty="0">
                <a:latin typeface="+mn-lt"/>
              </a:rPr>
              <a:t>Proposed Service Changes: </a:t>
            </a:r>
            <a:br>
              <a:rPr lang="en-US" sz="4000" b="1" dirty="0">
                <a:latin typeface="+mn-lt"/>
              </a:rPr>
            </a:br>
            <a:r>
              <a:rPr lang="en-US" sz="4000" b="1" dirty="0">
                <a:solidFill>
                  <a:schemeClr val="tx2"/>
                </a:solidFill>
                <a:latin typeface="+mn-lt"/>
              </a:rPr>
              <a:t>Companion Services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183709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6CAB9-9E68-7871-4D10-327958AB168A}"/>
            </a:ext>
          </a:extLst>
        </p:cNvPr>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10F8C12C-D98B-7148-BD1F-40255DFAE86C}"/>
              </a:ext>
            </a:extLst>
          </p:cNvPr>
          <p:cNvSpPr>
            <a:spLocks noGrp="1"/>
          </p:cNvSpPr>
          <p:nvPr>
            <p:ph sz="half" idx="1"/>
          </p:nvPr>
        </p:nvSpPr>
        <p:spPr>
          <a:xfrm>
            <a:off x="175472" y="1618567"/>
            <a:ext cx="8012129" cy="4901293"/>
          </a:xfrm>
        </p:spPr>
        <p:txBody>
          <a:bodyPr/>
          <a:lstStyle/>
          <a:p>
            <a:pPr marL="0" indent="0">
              <a:buNone/>
            </a:pPr>
            <a:endParaRPr lang="en-US" sz="2000" dirty="0">
              <a:latin typeface="+mn-lt"/>
            </a:endParaRPr>
          </a:p>
          <a:p>
            <a:pPr marL="0" indent="0" algn="just">
              <a:buNone/>
            </a:pPr>
            <a:endParaRPr lang="en-US" sz="2000" dirty="0">
              <a:latin typeface="+mn-lt"/>
            </a:endParaRPr>
          </a:p>
          <a:p>
            <a:pPr marL="0" indent="0" algn="just">
              <a:buNone/>
            </a:pPr>
            <a:r>
              <a:rPr lang="en-US" sz="2400" dirty="0">
                <a:latin typeface="+mn-lt"/>
              </a:rPr>
              <a:t>The District is proposing to modify Creative Arts Therapies services annual limit for units in the IDD Waiver, as the  maximum number of allowable units decrease as the living wage increases (LWI) for services, which can exceed the current annual cap for creative arts therapies services. The annual monetary cap will be removed.</a:t>
            </a:r>
            <a:endParaRPr lang="en-US" sz="2400" dirty="0">
              <a:solidFill>
                <a:srgbClr val="C00000"/>
              </a:solidFill>
              <a:latin typeface="+mn-lt"/>
            </a:endParaRPr>
          </a:p>
          <a:p>
            <a:pPr marL="0" indent="0" algn="just">
              <a:buNone/>
            </a:pPr>
            <a:endParaRPr lang="en-US" sz="2000" dirty="0">
              <a:latin typeface="+mn-lt"/>
            </a:endParaRPr>
          </a:p>
        </p:txBody>
      </p:sp>
      <p:sp>
        <p:nvSpPr>
          <p:cNvPr id="21" name="Title 20">
            <a:extLst>
              <a:ext uri="{FF2B5EF4-FFF2-40B4-BE49-F238E27FC236}">
                <a16:creationId xmlns:a16="http://schemas.microsoft.com/office/drawing/2014/main" id="{82FC52DE-42AA-A900-5CD2-649E08AD2304}"/>
              </a:ext>
            </a:extLst>
          </p:cNvPr>
          <p:cNvSpPr>
            <a:spLocks noGrp="1"/>
          </p:cNvSpPr>
          <p:nvPr>
            <p:ph type="title"/>
          </p:nvPr>
        </p:nvSpPr>
        <p:spPr>
          <a:xfrm>
            <a:off x="248619" y="355232"/>
            <a:ext cx="7315200" cy="1085169"/>
          </a:xfrm>
        </p:spPr>
        <p:txBody>
          <a:bodyPr/>
          <a:lstStyle/>
          <a:p>
            <a:pPr algn="ctr"/>
            <a:r>
              <a:rPr lang="en-US" sz="4000" b="1" dirty="0">
                <a:latin typeface="+mn-lt"/>
              </a:rPr>
              <a:t>Proposed Service Changes: </a:t>
            </a:r>
            <a:br>
              <a:rPr lang="en-US" sz="4000" b="1" dirty="0">
                <a:latin typeface="+mn-lt"/>
              </a:rPr>
            </a:br>
            <a:r>
              <a:rPr lang="en-US" sz="4000" b="1" dirty="0">
                <a:solidFill>
                  <a:schemeClr val="tx2"/>
                </a:solidFill>
                <a:latin typeface="+mn-lt"/>
              </a:rPr>
              <a:t>Creative Arts Therapies</a:t>
            </a:r>
          </a:p>
        </p:txBody>
      </p:sp>
      <p:pic>
        <p:nvPicPr>
          <p:cNvPr id="5" name="Picture 4">
            <a:extLst>
              <a:ext uri="{FF2B5EF4-FFF2-40B4-BE49-F238E27FC236}">
                <a16:creationId xmlns:a16="http://schemas.microsoft.com/office/drawing/2014/main" id="{81399FA7-3EAB-5FD3-7674-AB544EF61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a:extLst>
              <a:ext uri="{FF2B5EF4-FFF2-40B4-BE49-F238E27FC236}">
                <a16:creationId xmlns:a16="http://schemas.microsoft.com/office/drawing/2014/main" id="{04408207-FBFF-30D5-B429-4B765849D4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1280504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5472" y="1618567"/>
            <a:ext cx="8012129" cy="4901293"/>
          </a:xfrm>
        </p:spPr>
        <p:txBody>
          <a:bodyPr/>
          <a:lstStyle/>
          <a:p>
            <a:pPr marL="0" indent="0">
              <a:buNone/>
            </a:pPr>
            <a:endParaRPr lang="en-US" sz="2000" dirty="0">
              <a:latin typeface="+mn-lt"/>
            </a:endParaRPr>
          </a:p>
          <a:p>
            <a:pPr marL="0" indent="0" algn="just">
              <a:buNone/>
            </a:pPr>
            <a:endParaRPr lang="en-US" sz="2200" dirty="0">
              <a:latin typeface="+mn-lt"/>
            </a:endParaRPr>
          </a:p>
          <a:p>
            <a:pPr marL="0" indent="0" algn="just">
              <a:buNone/>
            </a:pPr>
            <a:r>
              <a:rPr lang="en-US" sz="2200" dirty="0">
                <a:latin typeface="+mn-lt"/>
              </a:rPr>
              <a:t>The District is proposing to clarify traditional Day Habilitation services allowable staffing ratio descriptions in the IDD Waiver to include changing the language to reflect the staff-to-person ratio, as indicated in the persons Individual Support Plan (ISP) and Plan of Care (POC), to 1:1 or 1:4 for day habilitation and 1:3 for small day habilitation. </a:t>
            </a:r>
          </a:p>
          <a:p>
            <a:pPr marL="0" indent="0" algn="just">
              <a:buNone/>
            </a:pPr>
            <a:endParaRPr lang="en-US" sz="2200" dirty="0">
              <a:latin typeface="+mn-lt"/>
            </a:endParaRPr>
          </a:p>
          <a:p>
            <a:pPr marL="0" indent="0" algn="just">
              <a:buNone/>
            </a:pPr>
            <a:endParaRPr lang="en-US" sz="2000" dirty="0">
              <a:latin typeface="+mn-lt"/>
            </a:endParaRPr>
          </a:p>
        </p:txBody>
      </p:sp>
      <p:sp>
        <p:nvSpPr>
          <p:cNvPr id="21" name="Title 20"/>
          <p:cNvSpPr>
            <a:spLocks noGrp="1"/>
          </p:cNvSpPr>
          <p:nvPr>
            <p:ph type="title"/>
          </p:nvPr>
        </p:nvSpPr>
        <p:spPr>
          <a:xfrm>
            <a:off x="248619" y="355232"/>
            <a:ext cx="7315200" cy="1085169"/>
          </a:xfrm>
        </p:spPr>
        <p:txBody>
          <a:bodyPr/>
          <a:lstStyle/>
          <a:p>
            <a:pPr algn="ctr"/>
            <a:r>
              <a:rPr lang="en-US" sz="4000" b="1" dirty="0">
                <a:latin typeface="+mn-lt"/>
              </a:rPr>
              <a:t>Proposed Service Changes: </a:t>
            </a:r>
            <a:br>
              <a:rPr lang="en-US" sz="4000" b="1" dirty="0">
                <a:latin typeface="+mn-lt"/>
              </a:rPr>
            </a:br>
            <a:r>
              <a:rPr lang="en-US" sz="4000" b="1" dirty="0">
                <a:solidFill>
                  <a:schemeClr val="tx2"/>
                </a:solidFill>
                <a:latin typeface="+mn-lt"/>
              </a:rPr>
              <a:t>Day Habilitation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301860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5472" y="1618567"/>
            <a:ext cx="8012129" cy="4901293"/>
          </a:xfrm>
        </p:spPr>
        <p:txBody>
          <a:bodyPr/>
          <a:lstStyle/>
          <a:p>
            <a:pPr marL="0" indent="0">
              <a:buNone/>
            </a:pPr>
            <a:endParaRPr lang="en-US" sz="2000" dirty="0">
              <a:latin typeface="+mn-lt"/>
            </a:endParaRPr>
          </a:p>
          <a:p>
            <a:pPr marL="0" indent="0" algn="just">
              <a:buNone/>
            </a:pPr>
            <a:endParaRPr lang="en-US" sz="2200" dirty="0">
              <a:latin typeface="+mn-lt"/>
            </a:endParaRPr>
          </a:p>
          <a:p>
            <a:pPr marL="0" indent="0" algn="just">
              <a:buNone/>
            </a:pPr>
            <a:r>
              <a:rPr lang="en-US" sz="2200" dirty="0">
                <a:latin typeface="+mn-lt"/>
              </a:rPr>
              <a:t>The District is proposing to clarify traditional Employment Readiness services allowable staffing ratio descriptions in the IDD Waiver to include updating the language to reflect the staff-to-person ratio, as indicated in the persons Individual Support Plan (ISP) and Plan of Care (POC), to 1:1 or 1:4 for employment readiness. </a:t>
            </a:r>
          </a:p>
          <a:p>
            <a:pPr marL="0" indent="0" algn="just">
              <a:buNone/>
            </a:pPr>
            <a:endParaRPr lang="en-US" sz="2000" dirty="0">
              <a:latin typeface="+mn-lt"/>
            </a:endParaRPr>
          </a:p>
        </p:txBody>
      </p:sp>
      <p:sp>
        <p:nvSpPr>
          <p:cNvPr id="21" name="Title 20"/>
          <p:cNvSpPr>
            <a:spLocks noGrp="1"/>
          </p:cNvSpPr>
          <p:nvPr>
            <p:ph type="title"/>
          </p:nvPr>
        </p:nvSpPr>
        <p:spPr>
          <a:xfrm>
            <a:off x="248619" y="355232"/>
            <a:ext cx="7315200" cy="1085169"/>
          </a:xfrm>
        </p:spPr>
        <p:txBody>
          <a:bodyPr/>
          <a:lstStyle/>
          <a:p>
            <a:pPr algn="ctr"/>
            <a:r>
              <a:rPr lang="en-US" sz="4000" b="1" dirty="0">
                <a:latin typeface="+mn-lt"/>
              </a:rPr>
              <a:t>Proposed Service Changes: </a:t>
            </a:r>
            <a:br>
              <a:rPr lang="en-US" sz="4000" b="1" dirty="0">
                <a:latin typeface="+mn-lt"/>
              </a:rPr>
            </a:br>
            <a:r>
              <a:rPr lang="en-US" sz="4000" b="1" dirty="0">
                <a:solidFill>
                  <a:schemeClr val="tx2"/>
                </a:solidFill>
                <a:latin typeface="+mn-lt"/>
              </a:rPr>
              <a:t>Employment Readiness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221810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244648" y="2242226"/>
            <a:ext cx="8012129" cy="4343227"/>
          </a:xfrm>
        </p:spPr>
        <p:txBody>
          <a:bodyPr/>
          <a:lstStyle/>
          <a:p>
            <a:pPr marL="0" indent="0" algn="just">
              <a:buNone/>
            </a:pPr>
            <a:r>
              <a:rPr lang="en-US" sz="1800" dirty="0">
                <a:latin typeface="+mn-lt"/>
              </a:rPr>
              <a:t>The District is proposing to add a new service, Health Assessment and Coordination (HAC), in the IDD Waiver. This standalone urgent care telehealth service will provide specific medical advice on when waiver participants should seek additional or in-person medical treatment via virtual applications and allow the provision of urgent care telehealth services to persons residing in host home, supported living, and  residential habilitation settings. </a:t>
            </a:r>
          </a:p>
          <a:p>
            <a:pPr marL="0" indent="0" algn="just">
              <a:buNone/>
            </a:pPr>
            <a:endParaRPr lang="en-US" sz="1800" dirty="0">
              <a:latin typeface="+mn-lt"/>
            </a:endParaRPr>
          </a:p>
          <a:p>
            <a:pPr marL="0" indent="0" algn="just">
              <a:buNone/>
            </a:pPr>
            <a:r>
              <a:rPr lang="en-US" sz="1800" dirty="0">
                <a:latin typeface="+mn-lt"/>
              </a:rPr>
              <a:t>A person can receive telehealth services in their residential setting, </a:t>
            </a:r>
            <a:r>
              <a:rPr lang="en-US" sz="1800">
                <a:latin typeface="+mn-lt"/>
              </a:rPr>
              <a:t>as above-mentioned, and </a:t>
            </a:r>
            <a:r>
              <a:rPr lang="en-US" sz="1800" dirty="0">
                <a:latin typeface="+mn-lt"/>
              </a:rPr>
              <a:t>it acts as a triage, but does not duplicate Medicaid services covered under the State Plan. Telehealth services provide a real time health assessment to determine the best clinical course of action, often avoiding unnecessary emergency room visits, and is available 24 hours a day, 7 days a week by a licensed physician. Telehealth includes video assisted examinations, prescription refills, treatment plans and coordination of care. </a:t>
            </a:r>
          </a:p>
        </p:txBody>
      </p:sp>
      <p:sp>
        <p:nvSpPr>
          <p:cNvPr id="21" name="Title 20"/>
          <p:cNvSpPr>
            <a:spLocks noGrp="1"/>
          </p:cNvSpPr>
          <p:nvPr>
            <p:ph type="title"/>
          </p:nvPr>
        </p:nvSpPr>
        <p:spPr>
          <a:xfrm>
            <a:off x="42373" y="355232"/>
            <a:ext cx="8012129" cy="1767590"/>
          </a:xfrm>
        </p:spPr>
        <p:txBody>
          <a:bodyPr/>
          <a:lstStyle/>
          <a:p>
            <a:pPr algn="ctr"/>
            <a:r>
              <a:rPr lang="en-US" sz="4000" b="1" dirty="0">
                <a:latin typeface="+mn-lt"/>
              </a:rPr>
              <a:t>Proposed Service Changes: </a:t>
            </a:r>
            <a:br>
              <a:rPr lang="en-US" sz="3600" b="1" dirty="0">
                <a:latin typeface="+mn-lt"/>
              </a:rPr>
            </a:br>
            <a:r>
              <a:rPr lang="en-US" sz="3600" b="1" dirty="0">
                <a:solidFill>
                  <a:schemeClr val="tx2"/>
                </a:solidFill>
                <a:latin typeface="+mn-lt"/>
              </a:rPr>
              <a:t>Health Assessment and Coordination Service</a:t>
            </a:r>
            <a:endParaRPr lang="en-US" sz="3600" b="1" u="sng"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301131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505D1-A2D0-AB43-B870-1251A4BB4922}"/>
            </a:ext>
          </a:extLst>
        </p:cNvPr>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8B88ECCC-E4FC-3121-890D-8C845755E7CC}"/>
              </a:ext>
            </a:extLst>
          </p:cNvPr>
          <p:cNvSpPr>
            <a:spLocks noGrp="1"/>
          </p:cNvSpPr>
          <p:nvPr>
            <p:ph sz="half" idx="1"/>
          </p:nvPr>
        </p:nvSpPr>
        <p:spPr>
          <a:xfrm>
            <a:off x="106911" y="1887166"/>
            <a:ext cx="8012129" cy="4747098"/>
          </a:xfrm>
        </p:spPr>
        <p:txBody>
          <a:bodyPr/>
          <a:lstStyle/>
          <a:p>
            <a:pPr marL="0" indent="0" algn="just">
              <a:buNone/>
            </a:pPr>
            <a:r>
              <a:rPr lang="en-US" sz="2000" dirty="0">
                <a:latin typeface="+mn-lt"/>
              </a:rPr>
              <a:t>The District is proposing to modify In-Home Supports services criteria for support hours of forty (40) to fifty-six (56) per week. Forty (40) or more hours per week of in-home supports to meet goal-oriented needs will be considered based on assessed need. People can receive 40 or more hours of in-home supports per week if they have significant needs and meet the criteria of support with ADLs, behavioral support, medical/health, safety and risk, and level of independence, as justified and documented in outcomes and goals in the ISP and in-home supports plan. </a:t>
            </a:r>
          </a:p>
          <a:p>
            <a:pPr marL="0" indent="0" algn="just">
              <a:buNone/>
            </a:pPr>
            <a:endParaRPr lang="en-US" sz="2000" dirty="0">
              <a:latin typeface="+mn-lt"/>
            </a:endParaRPr>
          </a:p>
          <a:p>
            <a:pPr marL="0" indent="0" algn="just">
              <a:buNone/>
            </a:pPr>
            <a:r>
              <a:rPr lang="en-US" sz="2000" dirty="0">
                <a:latin typeface="+mn-lt"/>
              </a:rPr>
              <a:t>Requested in-home supports hours must directly support goals outlined in the ISP. The hours must be proportionate to the time needed to work on objectives or activities, ensuring the hours match the complexity of the tasks. </a:t>
            </a:r>
          </a:p>
          <a:p>
            <a:pPr marL="0" indent="0" algn="just">
              <a:buNone/>
            </a:pPr>
            <a:endParaRPr lang="en-US" sz="1800" dirty="0">
              <a:latin typeface="+mn-lt"/>
            </a:endParaRPr>
          </a:p>
          <a:p>
            <a:pPr marL="0" indent="0" algn="just">
              <a:buNone/>
            </a:pPr>
            <a:endParaRPr lang="en-US" sz="1800" dirty="0">
              <a:latin typeface="+mn-lt"/>
            </a:endParaRPr>
          </a:p>
        </p:txBody>
      </p:sp>
      <p:sp>
        <p:nvSpPr>
          <p:cNvPr id="21" name="Title 20">
            <a:extLst>
              <a:ext uri="{FF2B5EF4-FFF2-40B4-BE49-F238E27FC236}">
                <a16:creationId xmlns:a16="http://schemas.microsoft.com/office/drawing/2014/main" id="{9138DED0-6A8D-32E6-3B8A-4D16B1848E15}"/>
              </a:ext>
            </a:extLst>
          </p:cNvPr>
          <p:cNvSpPr>
            <a:spLocks noGrp="1"/>
          </p:cNvSpPr>
          <p:nvPr>
            <p:ph type="title"/>
          </p:nvPr>
        </p:nvSpPr>
        <p:spPr>
          <a:xfrm>
            <a:off x="171450" y="425997"/>
            <a:ext cx="7883052" cy="1320118"/>
          </a:xfrm>
        </p:spPr>
        <p:txBody>
          <a:bodyPr/>
          <a:lstStyle/>
          <a:p>
            <a:pPr algn="ctr"/>
            <a:r>
              <a:rPr lang="en-US" sz="4000" b="1" dirty="0">
                <a:latin typeface="+mn-lt"/>
              </a:rPr>
              <a:t>Proposed Service Changes: </a:t>
            </a:r>
            <a:br>
              <a:rPr lang="en-US" sz="3600" b="1" dirty="0">
                <a:latin typeface="+mn-lt"/>
              </a:rPr>
            </a:br>
            <a:r>
              <a:rPr lang="en-US" sz="4000" b="1" dirty="0">
                <a:solidFill>
                  <a:schemeClr val="tx2"/>
                </a:solidFill>
                <a:latin typeface="+mn-lt"/>
              </a:rPr>
              <a:t>In-Home Supports </a:t>
            </a:r>
            <a:endParaRPr lang="en-US" sz="4000" b="1" u="sng" dirty="0">
              <a:solidFill>
                <a:schemeClr val="tx2"/>
              </a:solidFill>
              <a:latin typeface="+mn-lt"/>
            </a:endParaRPr>
          </a:p>
        </p:txBody>
      </p:sp>
      <p:pic>
        <p:nvPicPr>
          <p:cNvPr id="5" name="Picture 4">
            <a:extLst>
              <a:ext uri="{FF2B5EF4-FFF2-40B4-BE49-F238E27FC236}">
                <a16:creationId xmlns:a16="http://schemas.microsoft.com/office/drawing/2014/main" id="{0465C66D-3205-F373-4529-650827F64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a:extLst>
              <a:ext uri="{FF2B5EF4-FFF2-40B4-BE49-F238E27FC236}">
                <a16:creationId xmlns:a16="http://schemas.microsoft.com/office/drawing/2014/main" id="{86BE030E-FDAD-EB94-0EFA-791D7BD29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330065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5472" y="2375807"/>
            <a:ext cx="8012129" cy="4144053"/>
          </a:xfrm>
        </p:spPr>
        <p:txBody>
          <a:bodyPr/>
          <a:lstStyle/>
          <a:p>
            <a:pPr marL="0" indent="0">
              <a:buNone/>
            </a:pPr>
            <a:endParaRPr lang="en-US" sz="2000" dirty="0">
              <a:latin typeface="+mn-lt"/>
            </a:endParaRPr>
          </a:p>
          <a:p>
            <a:pPr marL="0" indent="0" algn="just">
              <a:buNone/>
            </a:pPr>
            <a:endParaRPr lang="en-US" sz="2200" dirty="0">
              <a:latin typeface="+mn-lt"/>
            </a:endParaRPr>
          </a:p>
          <a:p>
            <a:pPr marL="0" indent="0" algn="just">
              <a:buNone/>
            </a:pPr>
            <a:r>
              <a:rPr lang="en-US" sz="2200" dirty="0">
                <a:latin typeface="+mn-lt"/>
              </a:rPr>
              <a:t>The District is proposing to remove Personal Emergency Response System (PERS) as a standalone service from the IDD Waiver, as PERS is currently a service option under Assistive Technology services.</a:t>
            </a:r>
            <a:endParaRPr lang="en-US" sz="2000" dirty="0">
              <a:latin typeface="+mn-lt"/>
            </a:endParaRPr>
          </a:p>
        </p:txBody>
      </p:sp>
      <p:sp>
        <p:nvSpPr>
          <p:cNvPr id="21" name="Title 20"/>
          <p:cNvSpPr>
            <a:spLocks noGrp="1"/>
          </p:cNvSpPr>
          <p:nvPr>
            <p:ph type="title"/>
          </p:nvPr>
        </p:nvSpPr>
        <p:spPr>
          <a:xfrm>
            <a:off x="248619" y="355232"/>
            <a:ext cx="7315200" cy="1808304"/>
          </a:xfrm>
        </p:spPr>
        <p:txBody>
          <a:bodyPr/>
          <a:lstStyle/>
          <a:p>
            <a:pPr algn="ctr"/>
            <a:r>
              <a:rPr lang="en-US" sz="4000" b="1" dirty="0">
                <a:latin typeface="+mn-lt"/>
              </a:rPr>
              <a:t>Proposed Service Changes: </a:t>
            </a:r>
            <a:br>
              <a:rPr lang="en-US" sz="4000" b="1" dirty="0">
                <a:latin typeface="+mn-lt"/>
              </a:rPr>
            </a:br>
            <a:r>
              <a:rPr lang="en-US" sz="4000" b="1" dirty="0">
                <a:solidFill>
                  <a:schemeClr val="tx2"/>
                </a:solidFill>
                <a:latin typeface="+mn-lt"/>
              </a:rPr>
              <a:t>Personal Emergency Response System (PERS)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330570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41271" y="1511166"/>
            <a:ext cx="8012129" cy="4901293"/>
          </a:xfrm>
        </p:spPr>
        <p:txBody>
          <a:bodyPr/>
          <a:lstStyle/>
          <a:p>
            <a:pPr marL="0" indent="0" algn="just">
              <a:buNone/>
            </a:pPr>
            <a:endParaRPr lang="en-US" sz="2000" dirty="0">
              <a:latin typeface="+mn-lt"/>
            </a:endParaRPr>
          </a:p>
          <a:p>
            <a:pPr marL="0" indent="0" algn="just">
              <a:buNone/>
            </a:pPr>
            <a:endParaRPr lang="en-US" sz="2000" dirty="0">
              <a:latin typeface="+mn-lt"/>
            </a:endParaRPr>
          </a:p>
          <a:p>
            <a:pPr marL="0" indent="0" algn="just">
              <a:buNone/>
            </a:pPr>
            <a:r>
              <a:rPr lang="en-US" sz="2400" dirty="0">
                <a:latin typeface="+mn-lt"/>
              </a:rPr>
              <a:t>The District is proposing to remove the requirement for Direct Support Professionals (DSPs) to have proof of COVID vaccinations. </a:t>
            </a:r>
          </a:p>
        </p:txBody>
      </p:sp>
      <p:sp>
        <p:nvSpPr>
          <p:cNvPr id="21" name="Title 20"/>
          <p:cNvSpPr>
            <a:spLocks noGrp="1"/>
          </p:cNvSpPr>
          <p:nvPr>
            <p:ph type="title"/>
          </p:nvPr>
        </p:nvSpPr>
        <p:spPr>
          <a:xfrm>
            <a:off x="248619" y="273589"/>
            <a:ext cx="7315200" cy="1085169"/>
          </a:xfrm>
        </p:spPr>
        <p:txBody>
          <a:bodyPr/>
          <a:lstStyle/>
          <a:p>
            <a:pPr algn="ctr"/>
            <a:r>
              <a:rPr lang="en-US" sz="4000" b="1" dirty="0">
                <a:latin typeface="+mn-lt"/>
              </a:rPr>
              <a:t>Proposed Service Changes:</a:t>
            </a:r>
            <a:br>
              <a:rPr lang="en-US" sz="4000" b="1" dirty="0">
                <a:latin typeface="+mn-lt"/>
              </a:rPr>
            </a:br>
            <a:r>
              <a:rPr lang="en-US" sz="4000" b="1" dirty="0">
                <a:solidFill>
                  <a:schemeClr val="tx2"/>
                </a:solidFill>
                <a:latin typeface="+mn-lt"/>
              </a:rPr>
              <a:t>DSP Qualifications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171450" y="244084"/>
            <a:ext cx="7315200" cy="1143000"/>
          </a:xfrm>
        </p:spPr>
        <p:txBody>
          <a:bodyPr/>
          <a:lstStyle/>
          <a:p>
            <a:pPr algn="ctr"/>
            <a:r>
              <a:rPr lang="en-US" sz="4000" b="1" dirty="0">
                <a:solidFill>
                  <a:srgbClr val="C00000"/>
                </a:solidFill>
                <a:latin typeface="Calibri"/>
              </a:rPr>
              <a:t>Proposed Service Changes: </a:t>
            </a:r>
            <a:r>
              <a:rPr lang="en-US" sz="4000" b="1" dirty="0">
                <a:solidFill>
                  <a:schemeClr val="tx2"/>
                </a:solidFill>
                <a:latin typeface="Calibri"/>
              </a:rPr>
              <a:t>Remote Supports Services</a:t>
            </a:r>
            <a:endParaRPr lang="en-US" sz="4000" b="1" dirty="0">
              <a:solidFill>
                <a:schemeClr val="tx2"/>
              </a:solidFill>
              <a:latin typeface="+mn-lt"/>
            </a:endParaRPr>
          </a:p>
        </p:txBody>
      </p:sp>
      <p:sp>
        <p:nvSpPr>
          <p:cNvPr id="16" name="Subtitle 15">
            <a:extLst>
              <a:ext uri="{FF2B5EF4-FFF2-40B4-BE49-F238E27FC236}">
                <a16:creationId xmlns:a16="http://schemas.microsoft.com/office/drawing/2014/main" id="{5EBD01D3-C666-F804-1783-E0A7178C9AC1}"/>
              </a:ext>
            </a:extLst>
          </p:cNvPr>
          <p:cNvSpPr>
            <a:spLocks noGrp="1"/>
          </p:cNvSpPr>
          <p:nvPr>
            <p:ph type="subTitle" idx="1"/>
          </p:nvPr>
        </p:nvSpPr>
        <p:spPr>
          <a:xfrm>
            <a:off x="424712" y="1549777"/>
            <a:ext cx="7762889" cy="5064139"/>
          </a:xfrm>
        </p:spPr>
        <p:txBody>
          <a:bodyPr/>
          <a:lstStyle/>
          <a:p>
            <a:pPr algn="just">
              <a:buClr>
                <a:srgbClr val="C40033"/>
              </a:buClr>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algn="just">
              <a:buClr>
                <a:srgbClr val="C40033"/>
              </a:buClr>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The District is proposing to add remote supports services delivery to be available for In-Home Supports waiver services at a staff-to-person ratio of 1:6.</a:t>
            </a:r>
          </a:p>
          <a:p>
            <a:pPr algn="just">
              <a:buClr>
                <a:srgbClr val="C40033"/>
              </a:buClr>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algn="just">
              <a:buClr>
                <a:srgbClr val="C40033"/>
              </a:buClr>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The District is also proposing to modify the amount of time in-home supports can be delivered remotely by increasing the limit from 20% and cannot be offered 100% of the time the person receives the service weekly. </a:t>
            </a:r>
          </a:p>
          <a:p>
            <a:pPr algn="just"/>
            <a:endParaRPr lang="en-US" sz="2200" dirty="0">
              <a:solidFill>
                <a:schemeClr val="tx1"/>
              </a:solidFill>
            </a:endParaRPr>
          </a:p>
          <a:p>
            <a:pPr algn="just"/>
            <a:endParaRPr lang="en-US" sz="2000" dirty="0">
              <a:solidFill>
                <a:srgbClr val="C00000"/>
              </a:solidFill>
            </a:endParaRPr>
          </a:p>
          <a:p>
            <a:pPr algn="just"/>
            <a:endParaRPr lang="en-US" sz="2000" dirty="0">
              <a:solidFill>
                <a:srgbClr val="C00000"/>
              </a:solidFill>
            </a:endParaRPr>
          </a:p>
          <a:p>
            <a:pPr algn="just"/>
            <a:endParaRPr lang="en-US" sz="2200"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6DEBD-1790-FC09-69DD-243AF6988819}"/>
            </a:ext>
          </a:extLst>
        </p:cNvPr>
        <p:cNvGrpSpPr/>
        <p:nvPr/>
      </p:nvGrpSpPr>
      <p:grpSpPr>
        <a:xfrm>
          <a:off x="0" y="0"/>
          <a:ext cx="0" cy="0"/>
          <a:chOff x="0" y="0"/>
          <a:chExt cx="0" cy="0"/>
        </a:xfrm>
      </p:grpSpPr>
      <p:sp>
        <p:nvSpPr>
          <p:cNvPr id="81" name="Title 80">
            <a:extLst>
              <a:ext uri="{FF2B5EF4-FFF2-40B4-BE49-F238E27FC236}">
                <a16:creationId xmlns:a16="http://schemas.microsoft.com/office/drawing/2014/main" id="{E0D9C94E-FFB7-B009-72E1-19E00E9ED7CD}"/>
              </a:ext>
            </a:extLst>
          </p:cNvPr>
          <p:cNvSpPr>
            <a:spLocks noGrp="1"/>
          </p:cNvSpPr>
          <p:nvPr>
            <p:ph type="title"/>
          </p:nvPr>
        </p:nvSpPr>
        <p:spPr>
          <a:xfrm>
            <a:off x="171450" y="244084"/>
            <a:ext cx="7315200" cy="1143000"/>
          </a:xfrm>
        </p:spPr>
        <p:txBody>
          <a:bodyPr/>
          <a:lstStyle/>
          <a:p>
            <a:pPr algn="ctr"/>
            <a:r>
              <a:rPr lang="en-US" sz="4000" b="1" dirty="0">
                <a:solidFill>
                  <a:srgbClr val="C00000"/>
                </a:solidFill>
                <a:latin typeface="Calibri"/>
              </a:rPr>
              <a:t>Proposed Service Changes: </a:t>
            </a:r>
            <a:r>
              <a:rPr lang="en-US" sz="4000" b="1" dirty="0">
                <a:solidFill>
                  <a:schemeClr val="tx2"/>
                </a:solidFill>
                <a:latin typeface="Calibri"/>
              </a:rPr>
              <a:t>Remote Supports Services</a:t>
            </a:r>
            <a:endParaRPr lang="en-US" sz="4000" b="1" dirty="0">
              <a:solidFill>
                <a:schemeClr val="tx2"/>
              </a:solidFill>
              <a:latin typeface="+mn-lt"/>
            </a:endParaRPr>
          </a:p>
        </p:txBody>
      </p:sp>
      <p:sp>
        <p:nvSpPr>
          <p:cNvPr id="16" name="Subtitle 15">
            <a:extLst>
              <a:ext uri="{FF2B5EF4-FFF2-40B4-BE49-F238E27FC236}">
                <a16:creationId xmlns:a16="http://schemas.microsoft.com/office/drawing/2014/main" id="{C62FC627-A8AF-5DA5-1FEA-342D5E5CBB48}"/>
              </a:ext>
            </a:extLst>
          </p:cNvPr>
          <p:cNvSpPr>
            <a:spLocks noGrp="1"/>
          </p:cNvSpPr>
          <p:nvPr>
            <p:ph type="subTitle" idx="1"/>
          </p:nvPr>
        </p:nvSpPr>
        <p:spPr>
          <a:xfrm>
            <a:off x="424712" y="1549777"/>
            <a:ext cx="7762889" cy="5064139"/>
          </a:xfrm>
        </p:spPr>
        <p:txBody>
          <a:bodyPr/>
          <a:lstStyle/>
          <a:p>
            <a:pPr algn="just">
              <a:buClr>
                <a:srgbClr val="C40033"/>
              </a:buClr>
              <a:defRPr/>
            </a:pPr>
            <a:endParaRPr lang="en-US" sz="2200" dirty="0">
              <a:solidFill>
                <a:schemeClr val="tx1"/>
              </a:solidFill>
              <a:latin typeface="+mn-lt"/>
            </a:endParaRPr>
          </a:p>
          <a:p>
            <a:pPr algn="just">
              <a:buClr>
                <a:srgbClr val="C40033"/>
              </a:buClr>
              <a:defRPr/>
            </a:pPr>
            <a:r>
              <a:rPr lang="en-US" sz="2200" dirty="0">
                <a:solidFill>
                  <a:schemeClr val="tx1"/>
                </a:solidFill>
                <a:latin typeface="+mn-lt"/>
              </a:rPr>
              <a:t>The District is proposing to modify the waiver services that will be provided through remote supports services in the IDD Waiver,  which will focus on supporting independence and daily activities delivered remotely to include the following services:</a:t>
            </a:r>
          </a:p>
          <a:p>
            <a:pPr algn="just">
              <a:buClr>
                <a:srgbClr val="C40033"/>
              </a:buClr>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In-Home Supports</a:t>
            </a:r>
          </a:p>
          <a:p>
            <a:pPr marL="342900" marR="0" lvl="0" indent="-342900" algn="just"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lang="en-US" sz="2200" dirty="0">
                <a:solidFill>
                  <a:prstClr val="black"/>
                </a:solidFill>
                <a:latin typeface="Calibri"/>
                <a:cs typeface="+mn-cs"/>
              </a:rPr>
              <a:t>Supported Living Daily &amp; Periodic</a:t>
            </a:r>
          </a:p>
          <a:p>
            <a:pPr marL="342900" marR="0" lvl="0" indent="-342900" algn="just"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lang="en-US" sz="2200" dirty="0">
                <a:solidFill>
                  <a:prstClr val="black"/>
                </a:solidFill>
                <a:latin typeface="Calibri"/>
                <a:cs typeface="+mn-cs"/>
              </a:rPr>
              <a:t>Day Habilitation</a:t>
            </a:r>
          </a:p>
          <a:p>
            <a:pPr marL="342900" marR="0" lvl="0" indent="-342900" algn="just"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Employment Readiness</a:t>
            </a:r>
          </a:p>
          <a:p>
            <a:pPr marL="342900" marR="0" lvl="0" indent="-342900" algn="just"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lang="en-US" sz="2200" dirty="0">
                <a:solidFill>
                  <a:prstClr val="black"/>
                </a:solidFill>
                <a:latin typeface="Calibri"/>
                <a:cs typeface="+mn-cs"/>
              </a:rPr>
              <a:t>Supported Employment</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algn="just"/>
            <a:endParaRPr lang="en-US" sz="2200" dirty="0">
              <a:solidFill>
                <a:schemeClr val="tx1"/>
              </a:solidFill>
            </a:endParaRPr>
          </a:p>
          <a:p>
            <a:pPr algn="just"/>
            <a:endParaRPr lang="en-US" sz="2000" dirty="0">
              <a:solidFill>
                <a:srgbClr val="C00000"/>
              </a:solidFill>
            </a:endParaRPr>
          </a:p>
          <a:p>
            <a:pPr algn="just"/>
            <a:endParaRPr lang="en-US" sz="2000" dirty="0">
              <a:solidFill>
                <a:srgbClr val="C00000"/>
              </a:solidFill>
            </a:endParaRPr>
          </a:p>
          <a:p>
            <a:pPr algn="just"/>
            <a:endParaRPr lang="en-US" sz="2200" dirty="0">
              <a:solidFill>
                <a:srgbClr val="C00000"/>
              </a:solidFill>
            </a:endParaRPr>
          </a:p>
        </p:txBody>
      </p:sp>
      <p:pic>
        <p:nvPicPr>
          <p:cNvPr id="3" name="Picture 2">
            <a:extLst>
              <a:ext uri="{FF2B5EF4-FFF2-40B4-BE49-F238E27FC236}">
                <a16:creationId xmlns:a16="http://schemas.microsoft.com/office/drawing/2014/main" id="{DFD497E7-81BB-A847-F7D3-CCB76DA6C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a:extLst>
              <a:ext uri="{FF2B5EF4-FFF2-40B4-BE49-F238E27FC236}">
                <a16:creationId xmlns:a16="http://schemas.microsoft.com/office/drawing/2014/main" id="{006D4843-5FA3-2511-05D5-657CB9216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323383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3627BA-1DA4-3F69-477E-DD3E5BD47805}"/>
              </a:ext>
            </a:extLst>
          </p:cNvPr>
          <p:cNvSpPr>
            <a:spLocks noGrp="1"/>
          </p:cNvSpPr>
          <p:nvPr>
            <p:ph sz="half" idx="2"/>
          </p:nvPr>
        </p:nvSpPr>
        <p:spPr>
          <a:xfrm>
            <a:off x="2505509" y="2027506"/>
            <a:ext cx="4132981" cy="1401494"/>
          </a:xfrm>
        </p:spPr>
        <p:txBody>
          <a:bodyPr/>
          <a:lstStyle/>
          <a:p>
            <a:r>
              <a:rPr lang="en-US" b="1" dirty="0">
                <a:solidFill>
                  <a:schemeClr val="tx2">
                    <a:lumMod val="50000"/>
                  </a:schemeClr>
                </a:solidFill>
              </a:rPr>
              <a:t>IDD Waiver Amendment</a:t>
            </a:r>
          </a:p>
          <a:p>
            <a:pPr lvl="1"/>
            <a:r>
              <a:rPr lang="en-US" dirty="0"/>
              <a:t>January 1, 2026</a:t>
            </a:r>
          </a:p>
        </p:txBody>
      </p:sp>
      <p:sp>
        <p:nvSpPr>
          <p:cNvPr id="4" name="Title 3">
            <a:extLst>
              <a:ext uri="{FF2B5EF4-FFF2-40B4-BE49-F238E27FC236}">
                <a16:creationId xmlns:a16="http://schemas.microsoft.com/office/drawing/2014/main" id="{BA1B3AC2-367E-ACD9-DF81-5B6FF70BDC52}"/>
              </a:ext>
            </a:extLst>
          </p:cNvPr>
          <p:cNvSpPr>
            <a:spLocks noGrp="1"/>
          </p:cNvSpPr>
          <p:nvPr>
            <p:ph type="title"/>
          </p:nvPr>
        </p:nvSpPr>
        <p:spPr>
          <a:xfrm>
            <a:off x="86449" y="538263"/>
            <a:ext cx="7898859" cy="843064"/>
          </a:xfrm>
        </p:spPr>
        <p:txBody>
          <a:bodyPr/>
          <a:lstStyle/>
          <a:p>
            <a:pPr algn="ctr"/>
            <a:r>
              <a:rPr lang="en-US" b="1" dirty="0"/>
              <a:t>HCBS Waiver Effective Date</a:t>
            </a:r>
          </a:p>
        </p:txBody>
      </p:sp>
      <p:pic>
        <p:nvPicPr>
          <p:cNvPr id="5" name="Picture 4">
            <a:extLst>
              <a:ext uri="{FF2B5EF4-FFF2-40B4-BE49-F238E27FC236}">
                <a16:creationId xmlns:a16="http://schemas.microsoft.com/office/drawing/2014/main" id="{17E2BE6E-7B4B-AA77-841C-2F11DBB4123C}"/>
              </a:ext>
            </a:extLst>
          </p:cNvPr>
          <p:cNvPicPr>
            <a:picLocks noChangeAspect="1"/>
          </p:cNvPicPr>
          <p:nvPr/>
        </p:nvPicPr>
        <p:blipFill>
          <a:blip r:embed="rId2"/>
          <a:stretch>
            <a:fillRect/>
          </a:stretch>
        </p:blipFill>
        <p:spPr>
          <a:xfrm>
            <a:off x="2654752" y="3942669"/>
            <a:ext cx="3541489" cy="1862138"/>
          </a:xfrm>
          <a:prstGeom prst="rect">
            <a:avLst/>
          </a:prstGeom>
        </p:spPr>
      </p:pic>
    </p:spTree>
    <p:extLst>
      <p:ext uri="{BB962C8B-B14F-4D97-AF65-F5344CB8AC3E}">
        <p14:creationId xmlns:p14="http://schemas.microsoft.com/office/powerpoint/2010/main" val="2164315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E3AC0-A177-A01E-E113-FD3AFFE51912}"/>
            </a:ext>
          </a:extLst>
        </p:cNvPr>
        <p:cNvGrpSpPr/>
        <p:nvPr/>
      </p:nvGrpSpPr>
      <p:grpSpPr>
        <a:xfrm>
          <a:off x="0" y="0"/>
          <a:ext cx="0" cy="0"/>
          <a:chOff x="0" y="0"/>
          <a:chExt cx="0" cy="0"/>
        </a:xfrm>
      </p:grpSpPr>
      <p:sp>
        <p:nvSpPr>
          <p:cNvPr id="81" name="Title 80">
            <a:extLst>
              <a:ext uri="{FF2B5EF4-FFF2-40B4-BE49-F238E27FC236}">
                <a16:creationId xmlns:a16="http://schemas.microsoft.com/office/drawing/2014/main" id="{01B999AE-D8CB-7F1B-2E31-C0218B13AC4C}"/>
              </a:ext>
            </a:extLst>
          </p:cNvPr>
          <p:cNvSpPr>
            <a:spLocks noGrp="1"/>
          </p:cNvSpPr>
          <p:nvPr>
            <p:ph type="title"/>
          </p:nvPr>
        </p:nvSpPr>
        <p:spPr>
          <a:xfrm>
            <a:off x="0" y="307108"/>
            <a:ext cx="8153400" cy="1143000"/>
          </a:xfrm>
        </p:spPr>
        <p:txBody>
          <a:bodyPr/>
          <a:lstStyle/>
          <a:p>
            <a:pPr algn="ctr"/>
            <a:r>
              <a:rPr lang="en-US" sz="4000" b="1" dirty="0">
                <a:solidFill>
                  <a:srgbClr val="C00000"/>
                </a:solidFill>
                <a:latin typeface="Calibri"/>
              </a:rPr>
              <a:t>Proposed Service Changes: </a:t>
            </a:r>
            <a:br>
              <a:rPr lang="en-US" sz="4000" b="1" dirty="0">
                <a:solidFill>
                  <a:srgbClr val="C00000"/>
                </a:solidFill>
                <a:latin typeface="Calibri"/>
              </a:rPr>
            </a:br>
            <a:r>
              <a:rPr lang="en-US" sz="4000" b="1" dirty="0">
                <a:solidFill>
                  <a:schemeClr val="tx2"/>
                </a:solidFill>
                <a:latin typeface="Calibri"/>
              </a:rPr>
              <a:t>Remote Supports Services (Continued)</a:t>
            </a:r>
            <a:endParaRPr lang="en-US" sz="4000" b="1" dirty="0">
              <a:solidFill>
                <a:schemeClr val="tx2"/>
              </a:solidFill>
              <a:latin typeface="+mn-lt"/>
            </a:endParaRPr>
          </a:p>
        </p:txBody>
      </p:sp>
      <p:sp>
        <p:nvSpPr>
          <p:cNvPr id="16" name="Subtitle 15">
            <a:extLst>
              <a:ext uri="{FF2B5EF4-FFF2-40B4-BE49-F238E27FC236}">
                <a16:creationId xmlns:a16="http://schemas.microsoft.com/office/drawing/2014/main" id="{67FA18B0-89F5-1B0F-007D-41832369D94E}"/>
              </a:ext>
            </a:extLst>
          </p:cNvPr>
          <p:cNvSpPr>
            <a:spLocks noGrp="1"/>
          </p:cNvSpPr>
          <p:nvPr>
            <p:ph type="subTitle" idx="1"/>
          </p:nvPr>
        </p:nvSpPr>
        <p:spPr>
          <a:xfrm>
            <a:off x="424712" y="1549777"/>
            <a:ext cx="7762889" cy="5064139"/>
          </a:xfrm>
        </p:spPr>
        <p:txBody>
          <a:bodyPr/>
          <a:lstStyle/>
          <a:p>
            <a:pPr algn="just">
              <a:buClr>
                <a:srgbClr val="C40033"/>
              </a:buClr>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algn="just">
              <a:buClr>
                <a:srgbClr val="C40033"/>
              </a:buClr>
              <a:defRPr/>
            </a:pPr>
            <a:r>
              <a:rPr lang="en-US" sz="2200" dirty="0">
                <a:solidFill>
                  <a:schemeClr val="tx1"/>
                </a:solidFill>
                <a:latin typeface="+mn-lt"/>
              </a:rPr>
              <a:t>The District is proposing to modify the definition of Scheduled Check-ins to “remote caregiver checks-in with the person at scheduled times to provide supports or services. These are typically centered around the person’s identified outcomes or can be a simple wellness check.”</a:t>
            </a:r>
          </a:p>
          <a:p>
            <a:pPr algn="just">
              <a:buClr>
                <a:srgbClr val="C40033"/>
              </a:buClr>
              <a:defRPr/>
            </a:pPr>
            <a:endParaRPr lang="en-US" sz="2200" dirty="0">
              <a:solidFill>
                <a:schemeClr val="tx1"/>
              </a:solidFill>
              <a:latin typeface="+mn-lt"/>
            </a:endParaRPr>
          </a:p>
          <a:p>
            <a:pPr algn="just">
              <a:buClr>
                <a:srgbClr val="C40033"/>
              </a:buClr>
              <a:defRPr/>
            </a:pPr>
            <a:r>
              <a:rPr lang="en-US" sz="2200" dirty="0">
                <a:solidFill>
                  <a:schemeClr val="tx1"/>
                </a:solidFill>
                <a:latin typeface="+mn-lt"/>
              </a:rPr>
              <a:t>The District is also proposing to modify the requirements for the monitoring base and sensor alerts, and it will be required for residential-based services only, and the on-call/backup responder staff requirement will be required for supported employment and residential-based remote supports services only. </a:t>
            </a:r>
          </a:p>
          <a:p>
            <a:pPr marL="0" marR="0" lvl="0" indent="0" algn="just" defTabSz="457200" rtl="0" eaLnBrk="1" fontAlgn="auto" latinLnBrk="0" hangingPunct="1">
              <a:lnSpc>
                <a:spcPct val="100000"/>
              </a:lnSpc>
              <a:spcBef>
                <a:spcPct val="20000"/>
              </a:spcBef>
              <a:spcAft>
                <a:spcPts val="0"/>
              </a:spcAft>
              <a:buClr>
                <a:srgbClr val="C40033"/>
              </a:buClr>
              <a:buSzTx/>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ct val="20000"/>
              </a:spcBef>
              <a:spcAft>
                <a:spcPts val="0"/>
              </a:spcAft>
              <a:buClr>
                <a:srgbClr val="C40033"/>
              </a:buClr>
              <a:buSzTx/>
              <a:buFont typeface="Arial"/>
              <a:buNone/>
              <a:tabLst/>
              <a:defRPr/>
            </a:pPr>
            <a:endParaRPr lang="en-US" sz="2200" dirty="0">
              <a:solidFill>
                <a:prstClr val="black"/>
              </a:solidFill>
              <a:latin typeface="Calibri"/>
              <a:cs typeface="+mn-cs"/>
            </a:endParaRPr>
          </a:p>
          <a:p>
            <a:pPr algn="just"/>
            <a:endParaRPr lang="en-US" sz="2200" dirty="0">
              <a:solidFill>
                <a:schemeClr val="tx1"/>
              </a:solidFill>
            </a:endParaRPr>
          </a:p>
          <a:p>
            <a:pPr algn="just"/>
            <a:endParaRPr lang="en-US" sz="2000" dirty="0">
              <a:solidFill>
                <a:srgbClr val="C00000"/>
              </a:solidFill>
            </a:endParaRPr>
          </a:p>
          <a:p>
            <a:pPr algn="just"/>
            <a:endParaRPr lang="en-US" sz="2000" dirty="0">
              <a:solidFill>
                <a:srgbClr val="C00000"/>
              </a:solidFill>
            </a:endParaRPr>
          </a:p>
          <a:p>
            <a:pPr algn="just"/>
            <a:endParaRPr lang="en-US" sz="2200" dirty="0">
              <a:solidFill>
                <a:srgbClr val="C00000"/>
              </a:solidFill>
            </a:endParaRPr>
          </a:p>
        </p:txBody>
      </p:sp>
      <p:pic>
        <p:nvPicPr>
          <p:cNvPr id="3" name="Picture 2">
            <a:extLst>
              <a:ext uri="{FF2B5EF4-FFF2-40B4-BE49-F238E27FC236}">
                <a16:creationId xmlns:a16="http://schemas.microsoft.com/office/drawing/2014/main" id="{063BB65C-1C63-6D0C-E96B-30D398270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a:extLst>
              <a:ext uri="{FF2B5EF4-FFF2-40B4-BE49-F238E27FC236}">
                <a16:creationId xmlns:a16="http://schemas.microsoft.com/office/drawing/2014/main" id="{5394E5CF-3D30-0ED3-6FC6-74FB11614B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89644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342509" y="1678440"/>
            <a:ext cx="7810891" cy="5051874"/>
          </a:xfrm>
        </p:spPr>
        <p:txBody>
          <a:bodyPr/>
          <a:lstStyle/>
          <a:p>
            <a:pPr marL="0" indent="0" algn="just">
              <a:buClr>
                <a:srgbClr val="C40033"/>
              </a:buClr>
              <a:buNone/>
              <a:defRPr/>
            </a:pPr>
            <a:r>
              <a:rPr lang="en-US" sz="2000" dirty="0">
                <a:solidFill>
                  <a:schemeClr val="tx1"/>
                </a:solidFill>
              </a:rPr>
              <a:t>The District is proposing to modify the requirement for providers to be SHIFT certified to implement remote supports services. </a:t>
            </a:r>
            <a:r>
              <a:rPr lang="en-US" sz="2000" dirty="0"/>
              <a:t>SHIFT Enabling Technology Integration Specialist (ETIS) certification requirement will apply only to remote supports residential-based services to include In-Home Supports and Supported Living, and employment-based services to include Employment Readiness and Supported Employment, in the IDD Waiver. </a:t>
            </a:r>
          </a:p>
          <a:p>
            <a:pPr marL="0" marR="0" lvl="0" indent="0" algn="just" defTabSz="457200" rtl="0" eaLnBrk="1" fontAlgn="auto" latinLnBrk="0" hangingPunct="1">
              <a:lnSpc>
                <a:spcPct val="100000"/>
              </a:lnSpc>
              <a:spcBef>
                <a:spcPct val="20000"/>
              </a:spcBef>
              <a:spcAft>
                <a:spcPts val="0"/>
              </a:spcAft>
              <a:buClr>
                <a:srgbClr val="C40033"/>
              </a:buClr>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indent="0" algn="just">
              <a:buNone/>
            </a:pPr>
            <a:r>
              <a:rPr lang="en-US" sz="2000" dirty="0">
                <a:solidFill>
                  <a:srgbClr val="242424"/>
                </a:solidFill>
                <a:latin typeface="Calibri" panose="020F0502020204030204" pitchFamily="34" charset="0"/>
              </a:rPr>
              <a:t>T</a:t>
            </a:r>
            <a:r>
              <a:rPr lang="en-US" sz="2000" b="0" i="0" dirty="0">
                <a:solidFill>
                  <a:srgbClr val="242424"/>
                </a:solidFill>
                <a:effectLst/>
                <a:latin typeface="Calibri" panose="020F0502020204030204" pitchFamily="34" charset="0"/>
              </a:rPr>
              <a:t>he updated requirement from “ETIS-certified </a:t>
            </a:r>
            <a:r>
              <a:rPr lang="en-US" sz="2000" b="1" i="0" dirty="0">
                <a:solidFill>
                  <a:srgbClr val="242424"/>
                </a:solidFill>
                <a:effectLst/>
                <a:latin typeface="Calibri" panose="020F0502020204030204" pitchFamily="34" charset="0"/>
              </a:rPr>
              <a:t>staff must be employed by a SHIFT Accredited</a:t>
            </a:r>
            <a:r>
              <a:rPr lang="en-US" sz="2000" b="0" i="0" dirty="0">
                <a:solidFill>
                  <a:srgbClr val="242424"/>
                </a:solidFill>
                <a:effectLst/>
                <a:latin typeface="Calibri" panose="020F0502020204030204" pitchFamily="34" charset="0"/>
              </a:rPr>
              <a:t> Service Provider” </a:t>
            </a:r>
            <a:r>
              <a:rPr lang="en-US" sz="2000" b="1" i="0" u="sng" dirty="0">
                <a:solidFill>
                  <a:srgbClr val="242424"/>
                </a:solidFill>
                <a:effectLst/>
                <a:latin typeface="Calibri" panose="020F0502020204030204" pitchFamily="34" charset="0"/>
              </a:rPr>
              <a:t>to</a:t>
            </a:r>
            <a:r>
              <a:rPr lang="en-US" sz="2000" b="0" i="0" dirty="0">
                <a:solidFill>
                  <a:srgbClr val="242424"/>
                </a:solidFill>
                <a:effectLst/>
                <a:latin typeface="Calibri" panose="020F0502020204030204" pitchFamily="34" charset="0"/>
              </a:rPr>
              <a:t> “ETIS-certified staff </a:t>
            </a:r>
            <a:r>
              <a:rPr lang="en-US" sz="2000" b="1" i="0" dirty="0">
                <a:solidFill>
                  <a:srgbClr val="242424"/>
                </a:solidFill>
                <a:effectLst/>
                <a:latin typeface="Calibri" panose="020F0502020204030204" pitchFamily="34" charset="0"/>
              </a:rPr>
              <a:t>must be employed by a DDS Service Provider</a:t>
            </a:r>
            <a:r>
              <a:rPr lang="en-US" sz="2000" b="0" i="0" dirty="0">
                <a:solidFill>
                  <a:srgbClr val="242424"/>
                </a:solidFill>
                <a:effectLst/>
                <a:latin typeface="Calibri" panose="020F0502020204030204" pitchFamily="34" charset="0"/>
              </a:rPr>
              <a:t>”, relaxes the previous requirement that the provider organization itself be SHIFT-accredited in addition to ensuring their staff responsible for oversight of remote support service delivery be ETIS certified. Now, it's sufficient for the provider to be approved by DDS, as long as they have an active ETIS-certified staff responsible for oversight of Remote Support service delivery. </a:t>
            </a:r>
            <a:r>
              <a:rPr lang="en-US" sz="2000" dirty="0"/>
              <a:t> </a:t>
            </a:r>
            <a:endParaRPr lang="en-US" sz="2000" dirty="0">
              <a:latin typeface="+mn-lt"/>
            </a:endParaRPr>
          </a:p>
          <a:p>
            <a:pPr marL="0" indent="0" algn="just">
              <a:buNone/>
            </a:pPr>
            <a:endParaRPr lang="en-US" sz="1800" dirty="0">
              <a:latin typeface="+mn-lt"/>
            </a:endParaRPr>
          </a:p>
        </p:txBody>
      </p:sp>
      <p:sp>
        <p:nvSpPr>
          <p:cNvPr id="21" name="Title 20"/>
          <p:cNvSpPr>
            <a:spLocks noGrp="1"/>
          </p:cNvSpPr>
          <p:nvPr>
            <p:ph type="title"/>
          </p:nvPr>
        </p:nvSpPr>
        <p:spPr>
          <a:xfrm>
            <a:off x="73479" y="277587"/>
            <a:ext cx="8009163" cy="1233580"/>
          </a:xfrm>
        </p:spPr>
        <p:txBody>
          <a:bodyPr/>
          <a:lstStyle/>
          <a:p>
            <a:pPr algn="ctr"/>
            <a:r>
              <a:rPr lang="en-US" sz="4000" b="1" dirty="0">
                <a:latin typeface="+mn-lt"/>
              </a:rPr>
              <a:t>Proposed Service Changes: </a:t>
            </a:r>
            <a:br>
              <a:rPr lang="en-US" sz="3900" b="1" dirty="0">
                <a:latin typeface="+mn-lt"/>
              </a:rPr>
            </a:br>
            <a:r>
              <a:rPr lang="en-US" sz="3900" b="1" dirty="0">
                <a:solidFill>
                  <a:schemeClr val="tx2"/>
                </a:solidFill>
                <a:latin typeface="+mn-lt"/>
              </a:rPr>
              <a:t>Remote Supports Services (Continued)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840922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CE9EA-3F69-2342-AACB-85F6078B5687}"/>
            </a:ext>
          </a:extLst>
        </p:cNvPr>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6E475396-7233-84BB-9D0D-2B50A2C3F3E0}"/>
              </a:ext>
            </a:extLst>
          </p:cNvPr>
          <p:cNvSpPr>
            <a:spLocks noGrp="1"/>
          </p:cNvSpPr>
          <p:nvPr>
            <p:ph sz="half" idx="1"/>
          </p:nvPr>
        </p:nvSpPr>
        <p:spPr>
          <a:xfrm>
            <a:off x="342508" y="1738993"/>
            <a:ext cx="7810891" cy="4841421"/>
          </a:xfrm>
        </p:spPr>
        <p:txBody>
          <a:bodyPr/>
          <a:lstStyle/>
          <a:p>
            <a:pPr marL="0" indent="0" algn="just">
              <a:buClr>
                <a:srgbClr val="C40033"/>
              </a:buClr>
              <a:buNone/>
              <a:defRPr/>
            </a:pPr>
            <a:endParaRPr lang="en-US" sz="2100" dirty="0">
              <a:solidFill>
                <a:schemeClr val="tx1"/>
              </a:solidFill>
            </a:endParaRPr>
          </a:p>
          <a:p>
            <a:pPr marL="0" indent="0" algn="just">
              <a:buNone/>
            </a:pPr>
            <a:r>
              <a:rPr lang="en-US" sz="2000" dirty="0">
                <a:latin typeface="+mn-lt"/>
              </a:rPr>
              <a:t>The District is proposing to  modify remote supports services to limit the remote support risk assessment and plan requirement to apply only to residential-based services to include In-Home Supports and Supported Living, and employment-based services to include Employment Readiness and Supported Employment. </a:t>
            </a:r>
          </a:p>
          <a:p>
            <a:pPr marL="0" indent="0" algn="just">
              <a:buNone/>
            </a:pPr>
            <a:endParaRPr lang="en-US" sz="2200" dirty="0">
              <a:latin typeface="+mn-lt"/>
            </a:endParaRPr>
          </a:p>
          <a:p>
            <a:pPr marL="0" indent="0" algn="just">
              <a:buNone/>
            </a:pPr>
            <a:endParaRPr lang="en-US" sz="1800" dirty="0">
              <a:latin typeface="+mn-lt"/>
            </a:endParaRPr>
          </a:p>
        </p:txBody>
      </p:sp>
      <p:sp>
        <p:nvSpPr>
          <p:cNvPr id="21" name="Title 20">
            <a:extLst>
              <a:ext uri="{FF2B5EF4-FFF2-40B4-BE49-F238E27FC236}">
                <a16:creationId xmlns:a16="http://schemas.microsoft.com/office/drawing/2014/main" id="{FB5EA8A5-AE97-3D05-48F6-068B1EE70770}"/>
              </a:ext>
            </a:extLst>
          </p:cNvPr>
          <p:cNvSpPr>
            <a:spLocks noGrp="1"/>
          </p:cNvSpPr>
          <p:nvPr>
            <p:ph type="title"/>
          </p:nvPr>
        </p:nvSpPr>
        <p:spPr>
          <a:xfrm>
            <a:off x="73479" y="355232"/>
            <a:ext cx="8009163" cy="1383761"/>
          </a:xfrm>
        </p:spPr>
        <p:txBody>
          <a:bodyPr/>
          <a:lstStyle/>
          <a:p>
            <a:pPr algn="ctr"/>
            <a:r>
              <a:rPr lang="en-US" sz="4000" b="1" dirty="0">
                <a:latin typeface="+mn-lt"/>
              </a:rPr>
              <a:t>Proposed Service Changes: </a:t>
            </a:r>
            <a:br>
              <a:rPr lang="en-US" sz="3900" b="1" dirty="0">
                <a:latin typeface="+mn-lt"/>
              </a:rPr>
            </a:br>
            <a:r>
              <a:rPr lang="en-US" sz="3900" b="1" dirty="0">
                <a:solidFill>
                  <a:schemeClr val="tx2"/>
                </a:solidFill>
                <a:latin typeface="+mn-lt"/>
              </a:rPr>
              <a:t>Remote Supports Services (Continued)</a:t>
            </a:r>
          </a:p>
        </p:txBody>
      </p:sp>
      <p:pic>
        <p:nvPicPr>
          <p:cNvPr id="5" name="Picture 4">
            <a:extLst>
              <a:ext uri="{FF2B5EF4-FFF2-40B4-BE49-F238E27FC236}">
                <a16:creationId xmlns:a16="http://schemas.microsoft.com/office/drawing/2014/main" id="{52A5080D-0810-F80F-04C9-E957ADF47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a:extLst>
              <a:ext uri="{FF2B5EF4-FFF2-40B4-BE49-F238E27FC236}">
                <a16:creationId xmlns:a16="http://schemas.microsoft.com/office/drawing/2014/main" id="{92C2B88F-F940-68AC-A7C2-34B295C529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631576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342509" y="1572941"/>
            <a:ext cx="7810891" cy="5129416"/>
          </a:xfrm>
        </p:spPr>
        <p:txBody>
          <a:bodyPr/>
          <a:lstStyle/>
          <a:p>
            <a:pPr marL="0" marR="0" lvl="0" indent="0" algn="just" defTabSz="457200" rtl="0" eaLnBrk="1" fontAlgn="auto" latinLnBrk="0" hangingPunct="1">
              <a:lnSpc>
                <a:spcPct val="100000"/>
              </a:lnSpc>
              <a:spcBef>
                <a:spcPct val="20000"/>
              </a:spcBef>
              <a:spcAft>
                <a:spcPts val="0"/>
              </a:spcAft>
              <a:buClr>
                <a:srgbClr val="C40033"/>
              </a:buClr>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a:ea typeface="+mn-ea"/>
              </a:rPr>
              <a:t>The District is proposing to add telehealth services as a subcategory to remote supports services and modify the waiver services that will be provided through telehealth services, which will cover clinical and therapeutic services delivered remotely to include the following services:</a:t>
            </a:r>
          </a:p>
          <a:p>
            <a:pPr marL="0" indent="0" algn="just">
              <a:buNone/>
            </a:pPr>
            <a:endParaRPr lang="en-US" sz="1800" dirty="0">
              <a:latin typeface="+mn-lt"/>
            </a:endParaRPr>
          </a:p>
          <a:p>
            <a:pPr marL="0" indent="0" algn="just">
              <a:buNone/>
            </a:pPr>
            <a:endParaRPr lang="en-US" sz="1800" dirty="0">
              <a:latin typeface="+mn-lt"/>
            </a:endParaRPr>
          </a:p>
          <a:p>
            <a:pPr marL="0" indent="0" algn="just">
              <a:buNone/>
            </a:pPr>
            <a:endParaRPr lang="en-US" sz="1800" dirty="0">
              <a:latin typeface="+mn-lt"/>
            </a:endParaRPr>
          </a:p>
          <a:p>
            <a:pPr marL="0" indent="0" algn="just">
              <a:buNone/>
            </a:pPr>
            <a:endParaRPr lang="en-US" sz="1800" dirty="0">
              <a:latin typeface="+mn-lt"/>
            </a:endParaRPr>
          </a:p>
          <a:p>
            <a:pPr marL="0" indent="0" algn="just">
              <a:buNone/>
            </a:pPr>
            <a:endParaRPr lang="en-US" sz="1800" dirty="0">
              <a:latin typeface="+mn-lt"/>
            </a:endParaRPr>
          </a:p>
          <a:p>
            <a:pPr marL="0" indent="0" algn="just">
              <a:buNone/>
            </a:pPr>
            <a:endParaRPr lang="en-US" sz="1800" dirty="0">
              <a:latin typeface="+mn-lt"/>
            </a:endParaRPr>
          </a:p>
          <a:p>
            <a:pPr marL="0" indent="0" algn="just">
              <a:buNone/>
            </a:pPr>
            <a:endParaRPr lang="en-US" sz="1800" dirty="0">
              <a:latin typeface="+mn-lt"/>
            </a:endParaRPr>
          </a:p>
          <a:p>
            <a:pPr marL="0" indent="0" algn="just">
              <a:buNone/>
            </a:pPr>
            <a:endParaRPr lang="en-US" sz="1800" dirty="0">
              <a:latin typeface="+mn-lt"/>
            </a:endParaRPr>
          </a:p>
          <a:p>
            <a:pPr marL="0" indent="0" algn="just">
              <a:buNone/>
            </a:pPr>
            <a:endParaRPr lang="en-US" sz="1800" dirty="0">
              <a:latin typeface="+mn-lt"/>
            </a:endParaRPr>
          </a:p>
          <a:p>
            <a:pPr marL="0" indent="0" algn="just">
              <a:buNone/>
            </a:pPr>
            <a:r>
              <a:rPr lang="en-US" sz="2000" dirty="0">
                <a:latin typeface="+mn-lt"/>
              </a:rPr>
              <a:t>Telehealth service rates will remain unchanged and will continue to align with the rates previously established for remote supports services. </a:t>
            </a:r>
          </a:p>
          <a:p>
            <a:pPr marL="0" indent="0" algn="just">
              <a:buNone/>
            </a:pPr>
            <a:endParaRPr lang="en-US" sz="1800" dirty="0">
              <a:latin typeface="+mn-lt"/>
            </a:endParaRPr>
          </a:p>
        </p:txBody>
      </p:sp>
      <p:sp>
        <p:nvSpPr>
          <p:cNvPr id="21" name="Title 20"/>
          <p:cNvSpPr>
            <a:spLocks noGrp="1"/>
          </p:cNvSpPr>
          <p:nvPr>
            <p:ph type="title"/>
          </p:nvPr>
        </p:nvSpPr>
        <p:spPr>
          <a:xfrm>
            <a:off x="78343" y="287139"/>
            <a:ext cx="8009163" cy="1224027"/>
          </a:xfrm>
        </p:spPr>
        <p:txBody>
          <a:bodyPr/>
          <a:lstStyle/>
          <a:p>
            <a:pPr algn="ctr"/>
            <a:r>
              <a:rPr lang="en-US" sz="3900" b="1" dirty="0">
                <a:latin typeface="+mn-lt"/>
              </a:rPr>
              <a:t>Proposed Service Changes: </a:t>
            </a:r>
            <a:br>
              <a:rPr lang="en-US" sz="3900" b="1" dirty="0">
                <a:latin typeface="+mn-lt"/>
              </a:rPr>
            </a:br>
            <a:r>
              <a:rPr lang="en-US" sz="3900" b="1" dirty="0">
                <a:solidFill>
                  <a:schemeClr val="tx2"/>
                </a:solidFill>
                <a:latin typeface="+mn-lt"/>
              </a:rPr>
              <a:t>Telehealth Services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pic>
        <p:nvPicPr>
          <p:cNvPr id="3" name="Picture 2">
            <a:extLst>
              <a:ext uri="{FF2B5EF4-FFF2-40B4-BE49-F238E27FC236}">
                <a16:creationId xmlns:a16="http://schemas.microsoft.com/office/drawing/2014/main" id="{50548FD5-908E-559F-C079-3FB638E25462}"/>
              </a:ext>
            </a:extLst>
          </p:cNvPr>
          <p:cNvPicPr>
            <a:picLocks noChangeAspect="1"/>
          </p:cNvPicPr>
          <p:nvPr/>
        </p:nvPicPr>
        <p:blipFill>
          <a:blip r:embed="rId5"/>
          <a:stretch>
            <a:fillRect/>
          </a:stretch>
        </p:blipFill>
        <p:spPr>
          <a:xfrm>
            <a:off x="445010" y="2910716"/>
            <a:ext cx="7742591" cy="2865368"/>
          </a:xfrm>
          <a:prstGeom prst="rect">
            <a:avLst/>
          </a:prstGeom>
        </p:spPr>
      </p:pic>
    </p:spTree>
    <p:extLst>
      <p:ext uri="{BB962C8B-B14F-4D97-AF65-F5344CB8AC3E}">
        <p14:creationId xmlns:p14="http://schemas.microsoft.com/office/powerpoint/2010/main" val="4168086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5472" y="2441121"/>
            <a:ext cx="8012129" cy="4078739"/>
          </a:xfrm>
        </p:spPr>
        <p:txBody>
          <a:bodyPr/>
          <a:lstStyle/>
          <a:p>
            <a:pPr marL="0" indent="0" algn="just">
              <a:buNone/>
            </a:pPr>
            <a:r>
              <a:rPr lang="en-US" sz="1900" dirty="0">
                <a:latin typeface="+mn-lt"/>
              </a:rPr>
              <a:t>The District is proposing to add the state option to provide home and community-based services (HCBS), by Direct Support Professionals (DSPs), in acute care hospitals for the purpose of supporting IDD</a:t>
            </a:r>
            <a:r>
              <a:rPr lang="en-US" sz="1900" dirty="0">
                <a:solidFill>
                  <a:srgbClr val="C00000"/>
                </a:solidFill>
                <a:latin typeface="+mn-lt"/>
              </a:rPr>
              <a:t> </a:t>
            </a:r>
            <a:r>
              <a:rPr lang="en-US" sz="1900" dirty="0">
                <a:latin typeface="+mn-lt"/>
              </a:rPr>
              <a:t>participants in acute care hospital or short-term institution stays when the necessary non-medical supports are not available in that setting for persons requiring assistance with communication, behavioral stabilization, and/or intensive personal care needs. IDD waiver participants receiving the following residential supports and services can access </a:t>
            </a:r>
            <a:r>
              <a:rPr lang="en-US" sz="1900">
                <a:latin typeface="+mn-lt"/>
              </a:rPr>
              <a:t>this service:</a:t>
            </a:r>
            <a:endParaRPr lang="en-US" sz="1900" dirty="0">
              <a:latin typeface="+mn-lt"/>
            </a:endParaRPr>
          </a:p>
          <a:p>
            <a:pPr marL="0" indent="0" algn="just">
              <a:buNone/>
            </a:pPr>
            <a:endParaRPr lang="en-US" sz="1900" dirty="0">
              <a:latin typeface="+mn-lt"/>
            </a:endParaRPr>
          </a:p>
          <a:p>
            <a:pPr algn="just">
              <a:buFont typeface="Arial" panose="020B0604020202020204" pitchFamily="34" charset="0"/>
              <a:buChar char="•"/>
            </a:pPr>
            <a:r>
              <a:rPr lang="en-US" sz="1900" dirty="0">
                <a:latin typeface="+mn-lt"/>
              </a:rPr>
              <a:t>Residential Habilitation</a:t>
            </a:r>
          </a:p>
          <a:p>
            <a:pPr algn="just">
              <a:buFont typeface="Arial" panose="020B0604020202020204" pitchFamily="34" charset="0"/>
              <a:buChar char="•"/>
            </a:pPr>
            <a:r>
              <a:rPr lang="en-US" sz="1900" dirty="0">
                <a:latin typeface="+mn-lt"/>
              </a:rPr>
              <a:t>Supported Living</a:t>
            </a:r>
          </a:p>
          <a:p>
            <a:pPr algn="just">
              <a:buFont typeface="Arial" panose="020B0604020202020204" pitchFamily="34" charset="0"/>
              <a:buChar char="•"/>
            </a:pPr>
            <a:r>
              <a:rPr lang="en-US" sz="1900" dirty="0">
                <a:latin typeface="+mn-lt"/>
              </a:rPr>
              <a:t>In-Home Supports </a:t>
            </a:r>
          </a:p>
          <a:p>
            <a:pPr marL="0" indent="0" algn="just">
              <a:buNone/>
            </a:pPr>
            <a:endParaRPr lang="en-US" sz="1900" dirty="0">
              <a:latin typeface="+mn-lt"/>
            </a:endParaRPr>
          </a:p>
        </p:txBody>
      </p:sp>
      <p:sp>
        <p:nvSpPr>
          <p:cNvPr id="21" name="Title 20"/>
          <p:cNvSpPr>
            <a:spLocks noGrp="1"/>
          </p:cNvSpPr>
          <p:nvPr>
            <p:ph type="title"/>
          </p:nvPr>
        </p:nvSpPr>
        <p:spPr>
          <a:xfrm>
            <a:off x="71562" y="334143"/>
            <a:ext cx="8012129" cy="1742989"/>
          </a:xfrm>
        </p:spPr>
        <p:txBody>
          <a:bodyPr/>
          <a:lstStyle/>
          <a:p>
            <a:pPr algn="ctr"/>
            <a:r>
              <a:rPr lang="en-US" sz="4000" b="1" dirty="0">
                <a:latin typeface="+mn-lt"/>
              </a:rPr>
              <a:t>Proposed Service Changes: </a:t>
            </a:r>
            <a:br>
              <a:rPr lang="en-US" sz="4000" b="1" dirty="0">
                <a:latin typeface="+mn-lt"/>
              </a:rPr>
            </a:br>
            <a:r>
              <a:rPr lang="en-US" sz="4000" b="1" dirty="0">
                <a:solidFill>
                  <a:schemeClr val="tx2"/>
                </a:solidFill>
                <a:latin typeface="+mn-lt"/>
              </a:rPr>
              <a:t>State Option to Provide HCBS in Acute Care Hospitals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675651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42CAF-551C-1ADE-D614-E7F47B9CAFE1}"/>
            </a:ext>
          </a:extLst>
        </p:cNvPr>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E30F8149-30FB-3215-7C05-10F178CF0747}"/>
              </a:ext>
            </a:extLst>
          </p:cNvPr>
          <p:cNvSpPr>
            <a:spLocks noGrp="1"/>
          </p:cNvSpPr>
          <p:nvPr>
            <p:ph sz="half" idx="1"/>
          </p:nvPr>
        </p:nvSpPr>
        <p:spPr>
          <a:xfrm>
            <a:off x="175472" y="1651762"/>
            <a:ext cx="8012129" cy="4868099"/>
          </a:xfrm>
        </p:spPr>
        <p:txBody>
          <a:bodyPr/>
          <a:lstStyle/>
          <a:p>
            <a:pPr marL="0" indent="0" algn="just">
              <a:buNone/>
            </a:pPr>
            <a:endParaRPr lang="en-US" sz="2000" dirty="0">
              <a:solidFill>
                <a:srgbClr val="C00000"/>
              </a:solidFill>
              <a:latin typeface="+mn-lt"/>
            </a:endParaRPr>
          </a:p>
          <a:p>
            <a:pPr marL="0" indent="0" algn="just">
              <a:buNone/>
            </a:pPr>
            <a:endParaRPr lang="en-US" sz="2000" dirty="0">
              <a:solidFill>
                <a:srgbClr val="C00000"/>
              </a:solidFill>
              <a:latin typeface="+mn-lt"/>
            </a:endParaRPr>
          </a:p>
          <a:p>
            <a:pPr marL="0" indent="0" algn="just">
              <a:buNone/>
            </a:pPr>
            <a:r>
              <a:rPr lang="en-US" sz="2000" dirty="0">
                <a:latin typeface="+mn-lt"/>
              </a:rPr>
              <a:t>The District is proposing to modify the Supporting Living (SL) service definition to specify the current utilization of supported living staffing only services. </a:t>
            </a:r>
          </a:p>
          <a:p>
            <a:pPr marL="0" indent="0" algn="just">
              <a:buNone/>
            </a:pPr>
            <a:endParaRPr lang="en-US" sz="2000" dirty="0">
              <a:latin typeface="+mn-lt"/>
            </a:endParaRPr>
          </a:p>
          <a:p>
            <a:pPr marL="0" indent="0" algn="just">
              <a:buNone/>
            </a:pPr>
            <a:r>
              <a:rPr lang="en-US" sz="2000" dirty="0">
                <a:latin typeface="+mn-lt"/>
              </a:rPr>
              <a:t>Supported Living staffing only services are for persons residing in the natural home setting who require supports beyond the scope of in-home supports and without staffing supports and nursing oversight and coordination, the person would be unable to maintain their independence and health and wellness in the natural home. Persons receiving SL staffing only supports must own or lease their home. </a:t>
            </a:r>
          </a:p>
          <a:p>
            <a:pPr marL="0" indent="0" algn="just">
              <a:buNone/>
            </a:pPr>
            <a:endParaRPr lang="en-US" sz="2000" dirty="0">
              <a:solidFill>
                <a:srgbClr val="C00000"/>
              </a:solidFill>
              <a:latin typeface="+mn-lt"/>
            </a:endParaRPr>
          </a:p>
          <a:p>
            <a:pPr marL="0" indent="0" algn="just">
              <a:buNone/>
            </a:pPr>
            <a:endParaRPr lang="en-US" sz="1900" dirty="0">
              <a:latin typeface="+mn-lt"/>
            </a:endParaRPr>
          </a:p>
        </p:txBody>
      </p:sp>
      <p:sp>
        <p:nvSpPr>
          <p:cNvPr id="21" name="Title 20">
            <a:extLst>
              <a:ext uri="{FF2B5EF4-FFF2-40B4-BE49-F238E27FC236}">
                <a16:creationId xmlns:a16="http://schemas.microsoft.com/office/drawing/2014/main" id="{A68421FC-8D43-5ADD-C702-938BD942A413}"/>
              </a:ext>
            </a:extLst>
          </p:cNvPr>
          <p:cNvSpPr>
            <a:spLocks noGrp="1"/>
          </p:cNvSpPr>
          <p:nvPr>
            <p:ph type="title"/>
          </p:nvPr>
        </p:nvSpPr>
        <p:spPr>
          <a:xfrm>
            <a:off x="71562" y="355232"/>
            <a:ext cx="8012129" cy="1228640"/>
          </a:xfrm>
        </p:spPr>
        <p:txBody>
          <a:bodyPr/>
          <a:lstStyle/>
          <a:p>
            <a:pPr algn="ctr"/>
            <a:r>
              <a:rPr lang="en-US" sz="4000" b="1" dirty="0">
                <a:latin typeface="+mn-lt"/>
              </a:rPr>
              <a:t>Proposed Service Changes: </a:t>
            </a:r>
            <a:br>
              <a:rPr lang="en-US" sz="4000" b="1" dirty="0">
                <a:latin typeface="+mn-lt"/>
              </a:rPr>
            </a:br>
            <a:r>
              <a:rPr lang="en-US" sz="4000" b="1" dirty="0">
                <a:solidFill>
                  <a:schemeClr val="tx2"/>
                </a:solidFill>
                <a:latin typeface="+mn-lt"/>
              </a:rPr>
              <a:t>Supported Living</a:t>
            </a:r>
          </a:p>
        </p:txBody>
      </p:sp>
      <p:pic>
        <p:nvPicPr>
          <p:cNvPr id="5" name="Picture 4">
            <a:extLst>
              <a:ext uri="{FF2B5EF4-FFF2-40B4-BE49-F238E27FC236}">
                <a16:creationId xmlns:a16="http://schemas.microsoft.com/office/drawing/2014/main" id="{92C71DF4-B84E-0BCB-DEA4-22A5B9B01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a:extLst>
              <a:ext uri="{FF2B5EF4-FFF2-40B4-BE49-F238E27FC236}">
                <a16:creationId xmlns:a16="http://schemas.microsoft.com/office/drawing/2014/main" id="{5A90522C-E2C2-9E6B-F00E-8A308EE1A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2461440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03562" y="996044"/>
            <a:ext cx="7832850" cy="5747656"/>
          </a:xfrm>
        </p:spPr>
        <p:txBody>
          <a:bodyPr/>
          <a:lstStyle/>
          <a:p>
            <a:pPr algn="just"/>
            <a:endParaRPr lang="en-US" sz="2000" dirty="0">
              <a:latin typeface="+mn-lt"/>
            </a:endParaRPr>
          </a:p>
          <a:p>
            <a:pPr algn="just"/>
            <a:r>
              <a:rPr lang="en-US" sz="2200" dirty="0">
                <a:latin typeface="+mn-lt"/>
              </a:rPr>
              <a:t>The District is proposing the following changes and systems improvements to improve performance measures and comply with statutory requirements: </a:t>
            </a:r>
          </a:p>
          <a:p>
            <a:pPr algn="just"/>
            <a:endParaRPr lang="en-US" sz="2200" dirty="0">
              <a:latin typeface="+mn-lt"/>
            </a:endParaRPr>
          </a:p>
          <a:p>
            <a:pPr marL="342900" indent="-342900" algn="just">
              <a:buClr>
                <a:srgbClr val="C00000"/>
              </a:buClr>
              <a:buFont typeface="Arial" panose="020B0604020202020204" pitchFamily="34" charset="0"/>
              <a:buChar char="•"/>
            </a:pPr>
            <a:r>
              <a:rPr lang="en-US" sz="2200" b="1" dirty="0">
                <a:latin typeface="+mn-lt"/>
              </a:rPr>
              <a:t>Appendix B:</a:t>
            </a:r>
          </a:p>
          <a:p>
            <a:pPr marL="285750" indent="-285750" algn="just">
              <a:buClr>
                <a:srgbClr val="C00000"/>
              </a:buClr>
              <a:buFontTx/>
              <a:buChar char="-"/>
            </a:pPr>
            <a:r>
              <a:rPr lang="en-US" sz="2200" dirty="0">
                <a:latin typeface="+mn-lt"/>
              </a:rPr>
              <a:t>Clarify Qualified Intellectual Disabilities Professional (QIDP)/Qualified Developmental Disabilities Professional (QDDP) qualifications and requirement of a human services degree and continuing education courses.  </a:t>
            </a:r>
          </a:p>
          <a:p>
            <a:pPr algn="just">
              <a:buClr>
                <a:srgbClr val="C00000"/>
              </a:buClr>
            </a:pPr>
            <a:endParaRPr lang="en-US" sz="2200" dirty="0">
              <a:latin typeface="+mn-lt"/>
            </a:endParaRPr>
          </a:p>
          <a:p>
            <a:pPr marL="342900" indent="-342900" algn="just">
              <a:buClr>
                <a:srgbClr val="C00000"/>
              </a:buClr>
              <a:buFont typeface="Arial" panose="020B0604020202020204" pitchFamily="34" charset="0"/>
              <a:buChar char="•"/>
            </a:pPr>
            <a:r>
              <a:rPr lang="en-US" sz="2200" b="1" dirty="0">
                <a:latin typeface="+mn-lt"/>
              </a:rPr>
              <a:t>Appendix C:</a:t>
            </a:r>
          </a:p>
          <a:p>
            <a:pPr marL="285750" indent="-285750" algn="just">
              <a:buClr>
                <a:srgbClr val="C00000"/>
              </a:buClr>
              <a:buFontTx/>
              <a:buChar char="-"/>
              <a:defRPr/>
            </a:pPr>
            <a:r>
              <a:rPr lang="en-US" sz="2200" dirty="0">
                <a:latin typeface="+mn-lt"/>
              </a:rPr>
              <a:t>Remove the following performance measure</a:t>
            </a:r>
            <a:r>
              <a:rPr kumimoji="0" lang="en-US" sz="2200" b="0" i="0" u="none" strike="noStrike" kern="1200" cap="none" spc="0" normalizeH="0" baseline="0" noProof="0" dirty="0">
                <a:ln>
                  <a:noFill/>
                </a:ln>
                <a:effectLst/>
                <a:uLnTx/>
                <a:uFillTx/>
                <a:latin typeface="Calibri"/>
                <a:ea typeface="+mn-ea"/>
              </a:rPr>
              <a:t>:</a:t>
            </a:r>
          </a:p>
          <a:p>
            <a:pPr marL="285750" indent="-285750" algn="just">
              <a:buClr>
                <a:srgbClr val="C00000"/>
              </a:buClr>
              <a:buFont typeface="Wingdings" panose="05000000000000000000" pitchFamily="2" charset="2"/>
              <a:buChar char="Ø"/>
              <a:defRPr/>
            </a:pPr>
            <a:r>
              <a:rPr kumimoji="0" lang="en-US" sz="2200" b="0" i="0" u="none" strike="noStrike" kern="1200" cap="none" spc="0" normalizeH="0" baseline="0" noProof="0" dirty="0">
                <a:ln>
                  <a:noFill/>
                </a:ln>
                <a:effectLst/>
                <a:uLnTx/>
                <a:uFillTx/>
                <a:latin typeface="Calibri"/>
                <a:ea typeface="+mn-ea"/>
              </a:rPr>
              <a:t>(a) Number of non-licensed/non-certified providers that adhered to wavier requirements; </a:t>
            </a:r>
            <a:endParaRPr lang="en-US" sz="2200" dirty="0">
              <a:latin typeface="+mn-lt"/>
            </a:endParaRPr>
          </a:p>
          <a:p>
            <a:pPr marR="0" lvl="0" algn="just" defTabSz="457200" rtl="0" eaLnBrk="1" fontAlgn="auto" latinLnBrk="0" hangingPunct="1">
              <a:lnSpc>
                <a:spcPts val="2400"/>
              </a:lnSpc>
              <a:spcBef>
                <a:spcPct val="20000"/>
              </a:spcBef>
              <a:spcAft>
                <a:spcPts val="0"/>
              </a:spcAft>
              <a:buClr>
                <a:srgbClr val="C00000"/>
              </a:buClr>
              <a:buSzTx/>
              <a:tabLst/>
              <a:defRPr/>
            </a:pPr>
            <a:endParaRPr kumimoji="0" lang="en-US" sz="1800" b="0" i="0" u="none" strike="noStrike" kern="1200" cap="none" spc="0" normalizeH="0" baseline="0" noProof="0" dirty="0">
              <a:ln>
                <a:noFill/>
              </a:ln>
              <a:solidFill>
                <a:prstClr val="black"/>
              </a:solidFill>
              <a:effectLst/>
              <a:uLnTx/>
              <a:uFillTx/>
              <a:latin typeface="Calibri"/>
              <a:ea typeface="+mn-ea"/>
            </a:endParaRPr>
          </a:p>
          <a:p>
            <a:pPr algn="just">
              <a:buClr>
                <a:srgbClr val="C00000"/>
              </a:buClr>
            </a:pPr>
            <a:endParaRPr lang="en-US" sz="1800" dirty="0">
              <a:latin typeface="+mn-lt"/>
            </a:endParaRPr>
          </a:p>
        </p:txBody>
      </p:sp>
      <p:sp>
        <p:nvSpPr>
          <p:cNvPr id="3" name="Title 2"/>
          <p:cNvSpPr>
            <a:spLocks noGrp="1"/>
          </p:cNvSpPr>
          <p:nvPr>
            <p:ph type="title"/>
          </p:nvPr>
        </p:nvSpPr>
        <p:spPr>
          <a:xfrm>
            <a:off x="377758" y="280330"/>
            <a:ext cx="7315200" cy="650400"/>
          </a:xfrm>
        </p:spPr>
        <p:txBody>
          <a:bodyPr/>
          <a:lstStyle/>
          <a:p>
            <a:pPr algn="ctr"/>
            <a:r>
              <a:rPr lang="en-US" sz="4000" b="1" dirty="0">
                <a:latin typeface="+mj-lt"/>
              </a:rPr>
              <a:t>Proposed Systemic Changes</a:t>
            </a:r>
          </a:p>
        </p:txBody>
      </p:sp>
      <p:pic>
        <p:nvPicPr>
          <p:cNvPr id="5" name="Picture 4"/>
          <p:cNvPicPr>
            <a:picLocks noChangeAspect="1"/>
          </p:cNvPicPr>
          <p:nvPr/>
        </p:nvPicPr>
        <p:blipFill>
          <a:blip r:embed="rId3"/>
          <a:stretch>
            <a:fillRect/>
          </a:stretch>
        </p:blipFill>
        <p:spPr>
          <a:xfrm>
            <a:off x="8136412" y="5644096"/>
            <a:ext cx="823031" cy="865707"/>
          </a:xfrm>
          <a:prstGeom prst="rect">
            <a:avLst/>
          </a:prstGeom>
        </p:spPr>
      </p:pic>
    </p:spTree>
    <p:extLst>
      <p:ext uri="{BB962C8B-B14F-4D97-AF65-F5344CB8AC3E}">
        <p14:creationId xmlns:p14="http://schemas.microsoft.com/office/powerpoint/2010/main" val="2220017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927FB-C66F-9CBF-552F-D9AB496F0D9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08F8819-5980-1F37-4446-1A5E8490469D}"/>
              </a:ext>
            </a:extLst>
          </p:cNvPr>
          <p:cNvSpPr>
            <a:spLocks noGrp="1"/>
          </p:cNvSpPr>
          <p:nvPr>
            <p:ph type="body" sz="half" idx="2"/>
          </p:nvPr>
        </p:nvSpPr>
        <p:spPr>
          <a:xfrm>
            <a:off x="303562" y="996044"/>
            <a:ext cx="7832850" cy="5747656"/>
          </a:xfrm>
        </p:spPr>
        <p:txBody>
          <a:bodyPr/>
          <a:lstStyle/>
          <a:p>
            <a:pPr algn="just"/>
            <a:endParaRPr lang="en-US" sz="2000" dirty="0">
              <a:latin typeface="+mn-lt"/>
            </a:endParaRPr>
          </a:p>
          <a:p>
            <a:pPr marL="285750" marR="0" lvl="0" indent="-285750" algn="just" defTabSz="457200" rtl="0" eaLnBrk="1" fontAlgn="auto" latinLnBrk="0" hangingPunct="1">
              <a:lnSpc>
                <a:spcPts val="2400"/>
              </a:lnSpc>
              <a:spcBef>
                <a:spcPct val="20000"/>
              </a:spcBef>
              <a:spcAft>
                <a:spcPts val="0"/>
              </a:spcAft>
              <a:buClr>
                <a:srgbClr val="C00000"/>
              </a:buClr>
              <a:buSzTx/>
              <a:buFont typeface="Arial" panose="020B0604020202020204" pitchFamily="34" charset="0"/>
              <a:buChar char="•"/>
              <a:tabLst/>
              <a:defRPr/>
            </a:pPr>
            <a:r>
              <a:rPr lang="en-US" sz="2000" dirty="0">
                <a:latin typeface="+mn-lt"/>
              </a:rPr>
              <a:t> </a:t>
            </a:r>
            <a:r>
              <a:rPr kumimoji="0" lang="en-US" sz="2200" b="1" i="0" u="none" strike="noStrike" kern="1200" cap="none" spc="0" normalizeH="0" baseline="0" noProof="0" dirty="0">
                <a:ln>
                  <a:noFill/>
                </a:ln>
                <a:solidFill>
                  <a:prstClr val="black"/>
                </a:solidFill>
                <a:effectLst/>
                <a:uLnTx/>
                <a:uFillTx/>
                <a:latin typeface="Calibri"/>
                <a:ea typeface="+mn-ea"/>
              </a:rPr>
              <a:t>Appendix D:</a:t>
            </a:r>
            <a:endParaRPr kumimoji="0" lang="en-US" sz="2200" b="0" i="0" u="none" strike="noStrike" kern="1200" cap="none" spc="0" normalizeH="0" baseline="0" noProof="0" dirty="0">
              <a:ln>
                <a:noFill/>
              </a:ln>
              <a:solidFill>
                <a:prstClr val="black"/>
              </a:solidFill>
              <a:effectLst/>
              <a:uLnTx/>
              <a:uFillTx/>
              <a:latin typeface="Calibri"/>
              <a:ea typeface="+mn-ea"/>
            </a:endParaRPr>
          </a:p>
          <a:p>
            <a:pPr marL="285750" marR="0" lvl="0" indent="-285750" algn="just" defTabSz="457200" rtl="0" eaLnBrk="1" fontAlgn="auto" latinLnBrk="0" hangingPunct="1">
              <a:lnSpc>
                <a:spcPts val="2400"/>
              </a:lnSpc>
              <a:spcBef>
                <a:spcPct val="20000"/>
              </a:spcBef>
              <a:spcAft>
                <a:spcPts val="0"/>
              </a:spcAft>
              <a:buClr>
                <a:srgbClr val="C00000"/>
              </a:buClr>
              <a:buSzTx/>
              <a:buFontTx/>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rPr>
              <a:t>Add qualifications training or competency requirements for HCBS settings criteria and person-centered plan development for Service Coordinators in the IDD Waiver. </a:t>
            </a:r>
          </a:p>
          <a:p>
            <a:pPr marR="0" lvl="0" algn="just" defTabSz="457200" rtl="0" eaLnBrk="1" fontAlgn="auto" latinLnBrk="0" hangingPunct="1">
              <a:lnSpc>
                <a:spcPts val="2400"/>
              </a:lnSpc>
              <a:spcBef>
                <a:spcPct val="20000"/>
              </a:spcBef>
              <a:spcAft>
                <a:spcPts val="0"/>
              </a:spcAft>
              <a:buClr>
                <a:srgbClr val="C00000"/>
              </a:buClr>
              <a:buSzTx/>
              <a:tabLst/>
              <a:defRPr/>
            </a:pPr>
            <a:endParaRPr lang="en-US" sz="2200" dirty="0">
              <a:solidFill>
                <a:prstClr val="black"/>
              </a:solidFill>
              <a:latin typeface="Calibri"/>
            </a:endParaRPr>
          </a:p>
          <a:p>
            <a:pPr marL="342900" indent="-342900" algn="just">
              <a:buClr>
                <a:srgbClr val="C00000"/>
              </a:buClr>
              <a:buFont typeface="Arial" panose="020B0604020202020204" pitchFamily="34" charset="0"/>
              <a:buChar char="•"/>
            </a:pPr>
            <a:r>
              <a:rPr lang="en-US" sz="2200" b="1" dirty="0">
                <a:latin typeface="+mn-lt"/>
              </a:rPr>
              <a:t>Appendix G:</a:t>
            </a:r>
          </a:p>
          <a:p>
            <a:pPr marL="285750" indent="-285750" algn="just">
              <a:buClr>
                <a:srgbClr val="C00000"/>
              </a:buClr>
              <a:buFontTx/>
              <a:buChar char="-"/>
              <a:defRPr/>
            </a:pPr>
            <a:r>
              <a:rPr lang="en-US" sz="2200" dirty="0">
                <a:latin typeface="+mn-lt"/>
              </a:rPr>
              <a:t>Modify the performance measure of the requirement for persons in the IDD Waiver to have an annual physical examination.</a:t>
            </a:r>
          </a:p>
          <a:p>
            <a:pPr marL="285750" indent="-285750" algn="just">
              <a:buClr>
                <a:srgbClr val="C00000"/>
              </a:buClr>
              <a:buFontTx/>
              <a:buChar char="-"/>
              <a:defRPr/>
            </a:pPr>
            <a:r>
              <a:rPr lang="en-US" sz="2200" dirty="0">
                <a:latin typeface="+mn-lt"/>
              </a:rPr>
              <a:t>Remove the following performance measures</a:t>
            </a:r>
            <a:r>
              <a:rPr kumimoji="0" lang="en-US" sz="2200" b="0" i="0" u="none" strike="noStrike" kern="1200" cap="none" spc="0" normalizeH="0" baseline="0" noProof="0" dirty="0">
                <a:ln>
                  <a:noFill/>
                </a:ln>
                <a:effectLst/>
                <a:uLnTx/>
                <a:uFillTx/>
                <a:latin typeface="Calibri"/>
                <a:ea typeface="+mn-ea"/>
              </a:rPr>
              <a:t>:</a:t>
            </a:r>
          </a:p>
          <a:p>
            <a:pPr marL="285750" indent="-285750" algn="just">
              <a:buClr>
                <a:srgbClr val="C00000"/>
              </a:buClr>
              <a:buFont typeface="Wingdings" panose="05000000000000000000" pitchFamily="2" charset="2"/>
              <a:buChar char="Ø"/>
              <a:defRPr/>
            </a:pPr>
            <a:r>
              <a:rPr kumimoji="0" lang="en-US" sz="2200" b="0" i="0" u="none" strike="noStrike" kern="1200" cap="none" spc="0" normalizeH="0" baseline="0" noProof="0" dirty="0">
                <a:ln>
                  <a:noFill/>
                </a:ln>
                <a:effectLst/>
                <a:uLnTx/>
                <a:uFillTx/>
                <a:latin typeface="Calibri"/>
                <a:ea typeface="+mn-ea"/>
              </a:rPr>
              <a:t>(a) Percentage of Mortality Review Committee (MRC) death investigations completed; and </a:t>
            </a:r>
          </a:p>
          <a:p>
            <a:pPr marL="285750" indent="-285750" algn="just">
              <a:buClr>
                <a:srgbClr val="C00000"/>
              </a:buClr>
              <a:buFont typeface="Wingdings" panose="05000000000000000000" pitchFamily="2" charset="2"/>
              <a:buChar char="Ø"/>
              <a:defRPr/>
            </a:pPr>
            <a:r>
              <a:rPr lang="en-US" sz="2200" dirty="0">
                <a:latin typeface="Calibri"/>
              </a:rPr>
              <a:t>(b) Percentage of death investigations reviewed by MRC.</a:t>
            </a:r>
            <a:r>
              <a:rPr kumimoji="0" lang="en-US" sz="2200" b="0" i="0" u="none" strike="noStrike" kern="1200" cap="none" spc="0" normalizeH="0" baseline="0" noProof="0" dirty="0">
                <a:ln>
                  <a:noFill/>
                </a:ln>
                <a:effectLst/>
                <a:uLnTx/>
                <a:uFillTx/>
                <a:latin typeface="Calibri"/>
                <a:ea typeface="+mn-ea"/>
              </a:rPr>
              <a:t> </a:t>
            </a:r>
          </a:p>
          <a:p>
            <a:pPr marL="285750" indent="-285750" algn="just">
              <a:buClr>
                <a:srgbClr val="C00000"/>
              </a:buClr>
              <a:buFont typeface="Wingdings" panose="05000000000000000000" pitchFamily="2" charset="2"/>
              <a:buChar char="Ø"/>
              <a:defRPr/>
            </a:pPr>
            <a:endParaRPr lang="en-US" sz="2000" dirty="0">
              <a:latin typeface="Calibri"/>
            </a:endParaRPr>
          </a:p>
          <a:p>
            <a:pPr marR="0" lvl="0" algn="just" defTabSz="457200" rtl="0" eaLnBrk="1" fontAlgn="auto" latinLnBrk="0" hangingPunct="1">
              <a:lnSpc>
                <a:spcPts val="2400"/>
              </a:lnSpc>
              <a:spcBef>
                <a:spcPct val="20000"/>
              </a:spcBef>
              <a:spcAft>
                <a:spcPts val="0"/>
              </a:spcAft>
              <a:buClr>
                <a:srgbClr val="C00000"/>
              </a:buClr>
              <a:buSzTx/>
              <a:tabLst/>
              <a:defRPr/>
            </a:pPr>
            <a:endParaRPr lang="en-US" sz="1800" dirty="0">
              <a:latin typeface="+mn-lt"/>
            </a:endParaRPr>
          </a:p>
        </p:txBody>
      </p:sp>
      <p:sp>
        <p:nvSpPr>
          <p:cNvPr id="3" name="Title 2">
            <a:extLst>
              <a:ext uri="{FF2B5EF4-FFF2-40B4-BE49-F238E27FC236}">
                <a16:creationId xmlns:a16="http://schemas.microsoft.com/office/drawing/2014/main" id="{BAC99A7C-B0A5-B9C3-8648-43D8C0C3C3FF}"/>
              </a:ext>
            </a:extLst>
          </p:cNvPr>
          <p:cNvSpPr>
            <a:spLocks noGrp="1"/>
          </p:cNvSpPr>
          <p:nvPr>
            <p:ph type="title"/>
          </p:nvPr>
        </p:nvSpPr>
        <p:spPr>
          <a:xfrm>
            <a:off x="377758" y="280330"/>
            <a:ext cx="7315200" cy="650400"/>
          </a:xfrm>
        </p:spPr>
        <p:txBody>
          <a:bodyPr/>
          <a:lstStyle/>
          <a:p>
            <a:pPr algn="ctr"/>
            <a:r>
              <a:rPr lang="en-US" sz="4000" b="1" dirty="0">
                <a:latin typeface="+mj-lt"/>
              </a:rPr>
              <a:t>Proposed Systemic Changes</a:t>
            </a:r>
          </a:p>
        </p:txBody>
      </p:sp>
      <p:pic>
        <p:nvPicPr>
          <p:cNvPr id="5" name="Picture 4">
            <a:extLst>
              <a:ext uri="{FF2B5EF4-FFF2-40B4-BE49-F238E27FC236}">
                <a16:creationId xmlns:a16="http://schemas.microsoft.com/office/drawing/2014/main" id="{A4107753-62DC-8AEB-09F8-DA74F2E236C2}"/>
              </a:ext>
            </a:extLst>
          </p:cNvPr>
          <p:cNvPicPr>
            <a:picLocks noChangeAspect="1"/>
          </p:cNvPicPr>
          <p:nvPr/>
        </p:nvPicPr>
        <p:blipFill>
          <a:blip r:embed="rId3"/>
          <a:stretch>
            <a:fillRect/>
          </a:stretch>
        </p:blipFill>
        <p:spPr>
          <a:xfrm>
            <a:off x="8136412" y="5644096"/>
            <a:ext cx="823031" cy="865707"/>
          </a:xfrm>
          <a:prstGeom prst="rect">
            <a:avLst/>
          </a:prstGeom>
        </p:spPr>
      </p:pic>
    </p:spTree>
    <p:extLst>
      <p:ext uri="{BB962C8B-B14F-4D97-AF65-F5344CB8AC3E}">
        <p14:creationId xmlns:p14="http://schemas.microsoft.com/office/powerpoint/2010/main" val="1818958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16B88-04AE-01C4-8825-C36AA2D75E3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B4AF50-1CCD-9550-8DD4-46144628B866}"/>
              </a:ext>
            </a:extLst>
          </p:cNvPr>
          <p:cNvSpPr>
            <a:spLocks noGrp="1"/>
          </p:cNvSpPr>
          <p:nvPr>
            <p:ph type="body" sz="half" idx="2"/>
          </p:nvPr>
        </p:nvSpPr>
        <p:spPr>
          <a:xfrm>
            <a:off x="303562" y="996044"/>
            <a:ext cx="7832850" cy="5747656"/>
          </a:xfrm>
        </p:spPr>
        <p:txBody>
          <a:bodyPr/>
          <a:lstStyle/>
          <a:p>
            <a:pPr algn="just"/>
            <a:endParaRPr lang="en-US" sz="1800" dirty="0">
              <a:latin typeface="+mn-lt"/>
            </a:endParaRPr>
          </a:p>
          <a:p>
            <a:pPr marL="285750" marR="0" lvl="0" indent="-285750" algn="just" defTabSz="457200" rtl="0" eaLnBrk="1" fontAlgn="auto" latinLnBrk="0" hangingPunct="1">
              <a:lnSpc>
                <a:spcPts val="2400"/>
              </a:lnSpc>
              <a:spcBef>
                <a:spcPct val="20000"/>
              </a:spcBef>
              <a:spcAft>
                <a:spcPts val="0"/>
              </a:spcAft>
              <a:buClr>
                <a:srgbClr val="C00000"/>
              </a:buClr>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rPr>
              <a:t>Appendix I: Reimbursement Changes</a:t>
            </a:r>
            <a:endParaRPr kumimoji="0" lang="en-US" sz="2200" b="0" i="0" u="none" strike="noStrike" kern="1200" cap="none" spc="0" normalizeH="0" baseline="0" noProof="0" dirty="0">
              <a:ln>
                <a:noFill/>
              </a:ln>
              <a:solidFill>
                <a:prstClr val="black"/>
              </a:solidFill>
              <a:effectLst/>
              <a:uLnTx/>
              <a:uFillTx/>
              <a:latin typeface="Calibri"/>
              <a:ea typeface="+mn-ea"/>
            </a:endParaRPr>
          </a:p>
          <a:p>
            <a:pPr marL="285750" marR="0" lvl="0" indent="-285750" algn="just" defTabSz="457200" rtl="0" eaLnBrk="1" fontAlgn="auto" latinLnBrk="0" hangingPunct="1">
              <a:lnSpc>
                <a:spcPts val="2400"/>
              </a:lnSpc>
              <a:spcBef>
                <a:spcPct val="20000"/>
              </a:spcBef>
              <a:spcAft>
                <a:spcPts val="0"/>
              </a:spcAft>
              <a:buClr>
                <a:srgbClr val="C00000"/>
              </a:buClr>
              <a:buSzTx/>
              <a:buFontTx/>
              <a:buChar char="-"/>
              <a:tabLst/>
              <a:defRPr/>
            </a:pPr>
            <a:r>
              <a:rPr kumimoji="0" lang="en-US" sz="2200" b="0" i="0" u="none" strike="noStrike" kern="1200" cap="none" spc="0" normalizeH="0" baseline="0" noProof="0" dirty="0">
                <a:ln>
                  <a:noFill/>
                </a:ln>
                <a:effectLst/>
                <a:uLnTx/>
                <a:uFillTx/>
                <a:latin typeface="Calibri"/>
                <a:ea typeface="+mn-ea"/>
              </a:rPr>
              <a:t>Add the DC living wage adjustment rate for DSPs. The District will be adjusting the DSP living wage rate to 117.6%, effective January 1, 2026, contingent</a:t>
            </a:r>
            <a:r>
              <a:rPr lang="en-US" sz="2200" dirty="0">
                <a:latin typeface="Calibri"/>
              </a:rPr>
              <a:t> upon funding availability</a:t>
            </a:r>
            <a:r>
              <a:rPr kumimoji="0" lang="en-US" sz="2200" b="0" i="0" u="none" strike="noStrike" kern="1200" cap="none" spc="0" normalizeH="0" baseline="0" noProof="0" dirty="0">
                <a:ln>
                  <a:noFill/>
                </a:ln>
                <a:effectLst/>
                <a:uLnTx/>
                <a:uFillTx/>
                <a:latin typeface="Calibri"/>
                <a:ea typeface="+mn-ea"/>
              </a:rPr>
              <a:t>. </a:t>
            </a:r>
          </a:p>
          <a:p>
            <a:pPr marL="285750" indent="-285750" algn="just">
              <a:buClr>
                <a:srgbClr val="C00000"/>
              </a:buClr>
              <a:buFontTx/>
              <a:buChar char="-"/>
              <a:defRPr/>
            </a:pPr>
            <a:r>
              <a:rPr lang="en-US" sz="2200" dirty="0">
                <a:latin typeface="+mn-lt"/>
              </a:rPr>
              <a:t>Remove the performance measures in the IDD Waiver</a:t>
            </a:r>
            <a:r>
              <a:rPr kumimoji="0" lang="en-US" sz="2200" b="0" i="0" u="none" strike="noStrike" kern="1200" cap="none" spc="0" normalizeH="0" baseline="0" noProof="0" dirty="0">
                <a:ln>
                  <a:noFill/>
                </a:ln>
                <a:effectLst/>
                <a:uLnTx/>
                <a:uFillTx/>
                <a:latin typeface="Calibri"/>
                <a:ea typeface="+mn-ea"/>
              </a:rPr>
              <a:t>:</a:t>
            </a:r>
          </a:p>
          <a:p>
            <a:pPr marL="285750" indent="-285750" algn="just">
              <a:buClr>
                <a:srgbClr val="C00000"/>
              </a:buClr>
              <a:buFont typeface="Wingdings" panose="05000000000000000000" pitchFamily="2" charset="2"/>
              <a:buChar char="Ø"/>
              <a:defRPr/>
            </a:pPr>
            <a:r>
              <a:rPr kumimoji="0" lang="en-US" sz="2200" b="0" i="0" u="none" strike="noStrike" kern="1200" cap="none" spc="0" normalizeH="0" baseline="0" noProof="0" dirty="0">
                <a:ln>
                  <a:noFill/>
                </a:ln>
                <a:effectLst/>
                <a:uLnTx/>
                <a:uFillTx/>
                <a:latin typeface="Calibri"/>
                <a:ea typeface="+mn-ea"/>
              </a:rPr>
              <a:t>(a) </a:t>
            </a:r>
            <a:r>
              <a:rPr lang="en-US" sz="2200" dirty="0">
                <a:latin typeface="Calibri"/>
              </a:rPr>
              <a:t>Percent of claims for IDD waiver services denied by MMIS; and </a:t>
            </a:r>
          </a:p>
          <a:p>
            <a:pPr marL="285750" indent="-285750" algn="just">
              <a:buClr>
                <a:srgbClr val="C00000"/>
              </a:buClr>
              <a:buFont typeface="Wingdings" panose="05000000000000000000" pitchFamily="2" charset="2"/>
              <a:buChar char="Ø"/>
              <a:defRPr/>
            </a:pPr>
            <a:r>
              <a:rPr lang="en-US" sz="2200" dirty="0">
                <a:latin typeface="Calibri"/>
              </a:rPr>
              <a:t>(b) Percentage of provider payment rates that are consistent with rate methodology approved in the approved waiver application.</a:t>
            </a:r>
            <a:endParaRPr lang="en-US" sz="2200" dirty="0">
              <a:latin typeface="+mn-lt"/>
            </a:endParaRPr>
          </a:p>
          <a:p>
            <a:pPr marL="285750" marR="0" lvl="0" indent="-285750" algn="just" defTabSz="457200" rtl="0" eaLnBrk="1" fontAlgn="auto" latinLnBrk="0" hangingPunct="1">
              <a:lnSpc>
                <a:spcPts val="2400"/>
              </a:lnSpc>
              <a:spcBef>
                <a:spcPct val="20000"/>
              </a:spcBef>
              <a:spcAft>
                <a:spcPts val="0"/>
              </a:spcAft>
              <a:buClr>
                <a:srgbClr val="C00000"/>
              </a:buClr>
              <a:buSzTx/>
              <a:buFontTx/>
              <a:buChar char="-"/>
              <a:tabLst/>
              <a:defRPr/>
            </a:pPr>
            <a:endParaRPr kumimoji="0" lang="en-US" sz="2000" b="0" i="0" u="none" strike="noStrike" kern="1200" cap="none" spc="0" normalizeH="0" baseline="0" noProof="0" dirty="0">
              <a:ln>
                <a:noFill/>
              </a:ln>
              <a:effectLst/>
              <a:uLnTx/>
              <a:uFillTx/>
              <a:latin typeface="Calibri"/>
              <a:ea typeface="+mn-ea"/>
            </a:endParaRPr>
          </a:p>
          <a:p>
            <a:pPr marL="285750" marR="0" lvl="0" indent="-285750" algn="just" defTabSz="457200" rtl="0" eaLnBrk="1" fontAlgn="auto" latinLnBrk="0" hangingPunct="1">
              <a:lnSpc>
                <a:spcPts val="2400"/>
              </a:lnSpc>
              <a:spcBef>
                <a:spcPct val="20000"/>
              </a:spcBef>
              <a:spcAft>
                <a:spcPts val="0"/>
              </a:spcAft>
              <a:buClr>
                <a:srgbClr val="C00000"/>
              </a:buClr>
              <a:buSzTx/>
              <a:buFontTx/>
              <a:buChar char="-"/>
              <a:tabLst/>
              <a:defRPr/>
            </a:pPr>
            <a:endParaRPr lang="en-US" sz="2000" dirty="0">
              <a:latin typeface="Calibri"/>
            </a:endParaRPr>
          </a:p>
          <a:p>
            <a:pPr algn="just">
              <a:buClr>
                <a:srgbClr val="C00000"/>
              </a:buClr>
            </a:pPr>
            <a:endParaRPr lang="en-US" sz="1800" dirty="0">
              <a:latin typeface="+mn-lt"/>
            </a:endParaRPr>
          </a:p>
          <a:p>
            <a:pPr algn="just">
              <a:buClr>
                <a:srgbClr val="C00000"/>
              </a:buClr>
            </a:pPr>
            <a:endParaRPr lang="en-US" sz="1800" dirty="0">
              <a:latin typeface="+mn-lt"/>
            </a:endParaRPr>
          </a:p>
        </p:txBody>
      </p:sp>
      <p:sp>
        <p:nvSpPr>
          <p:cNvPr id="3" name="Title 2">
            <a:extLst>
              <a:ext uri="{FF2B5EF4-FFF2-40B4-BE49-F238E27FC236}">
                <a16:creationId xmlns:a16="http://schemas.microsoft.com/office/drawing/2014/main" id="{21731644-0C9F-CBCD-32DD-AE7E69217852}"/>
              </a:ext>
            </a:extLst>
          </p:cNvPr>
          <p:cNvSpPr>
            <a:spLocks noGrp="1"/>
          </p:cNvSpPr>
          <p:nvPr>
            <p:ph type="title"/>
          </p:nvPr>
        </p:nvSpPr>
        <p:spPr>
          <a:xfrm>
            <a:off x="377758" y="280330"/>
            <a:ext cx="7315200" cy="650400"/>
          </a:xfrm>
        </p:spPr>
        <p:txBody>
          <a:bodyPr/>
          <a:lstStyle/>
          <a:p>
            <a:pPr algn="ctr"/>
            <a:r>
              <a:rPr lang="en-US" sz="4000" b="1" dirty="0">
                <a:latin typeface="+mj-lt"/>
              </a:rPr>
              <a:t>Proposed Systemic Changes</a:t>
            </a:r>
          </a:p>
        </p:txBody>
      </p:sp>
      <p:pic>
        <p:nvPicPr>
          <p:cNvPr id="5" name="Picture 4">
            <a:extLst>
              <a:ext uri="{FF2B5EF4-FFF2-40B4-BE49-F238E27FC236}">
                <a16:creationId xmlns:a16="http://schemas.microsoft.com/office/drawing/2014/main" id="{9059E105-9D14-2C8F-8380-5239E32956A9}"/>
              </a:ext>
            </a:extLst>
          </p:cNvPr>
          <p:cNvPicPr>
            <a:picLocks noChangeAspect="1"/>
          </p:cNvPicPr>
          <p:nvPr/>
        </p:nvPicPr>
        <p:blipFill>
          <a:blip r:embed="rId3"/>
          <a:stretch>
            <a:fillRect/>
          </a:stretch>
        </p:blipFill>
        <p:spPr>
          <a:xfrm>
            <a:off x="8136412" y="5644096"/>
            <a:ext cx="823031" cy="865707"/>
          </a:xfrm>
          <a:prstGeom prst="rect">
            <a:avLst/>
          </a:prstGeom>
        </p:spPr>
      </p:pic>
    </p:spTree>
    <p:extLst>
      <p:ext uri="{BB962C8B-B14F-4D97-AF65-F5344CB8AC3E}">
        <p14:creationId xmlns:p14="http://schemas.microsoft.com/office/powerpoint/2010/main" val="857211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A53F6-8FFD-3DF3-6F13-B46CA56E585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66C826-7122-C2C9-D177-2583B473E84D}"/>
              </a:ext>
            </a:extLst>
          </p:cNvPr>
          <p:cNvSpPr>
            <a:spLocks noGrp="1"/>
          </p:cNvSpPr>
          <p:nvPr>
            <p:ph type="body" sz="half" idx="2"/>
          </p:nvPr>
        </p:nvSpPr>
        <p:spPr>
          <a:xfrm>
            <a:off x="303562" y="996044"/>
            <a:ext cx="7832850" cy="5747656"/>
          </a:xfrm>
        </p:spPr>
        <p:txBody>
          <a:bodyPr/>
          <a:lstStyle/>
          <a:p>
            <a:pPr algn="just"/>
            <a:endParaRPr lang="en-US" sz="1800" dirty="0">
              <a:latin typeface="+mn-lt"/>
            </a:endParaRPr>
          </a:p>
          <a:p>
            <a:pPr marL="285750" marR="0" lvl="0" indent="-285750" algn="just" defTabSz="457200" rtl="0" eaLnBrk="1" fontAlgn="auto" latinLnBrk="0" hangingPunct="1">
              <a:lnSpc>
                <a:spcPts val="2400"/>
              </a:lnSpc>
              <a:spcBef>
                <a:spcPct val="20000"/>
              </a:spcBef>
              <a:spcAft>
                <a:spcPts val="0"/>
              </a:spcAft>
              <a:buClr>
                <a:srgbClr val="C00000"/>
              </a:buClr>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rPr>
              <a:t>Appendix J: </a:t>
            </a:r>
            <a:endParaRPr kumimoji="0" lang="en-US" sz="2200" b="0" i="0" u="none" strike="noStrike" kern="1200" cap="none" spc="0" normalizeH="0" baseline="0" noProof="0" dirty="0">
              <a:ln>
                <a:noFill/>
              </a:ln>
              <a:solidFill>
                <a:prstClr val="black"/>
              </a:solidFill>
              <a:effectLst/>
              <a:uLnTx/>
              <a:uFillTx/>
              <a:latin typeface="Calibri"/>
              <a:ea typeface="+mn-ea"/>
            </a:endParaRPr>
          </a:p>
          <a:p>
            <a:pPr marL="285750" marR="0" lvl="0" indent="-285750" algn="just" defTabSz="457200" rtl="0" eaLnBrk="1" fontAlgn="auto" latinLnBrk="0" hangingPunct="1">
              <a:lnSpc>
                <a:spcPts val="2400"/>
              </a:lnSpc>
              <a:spcBef>
                <a:spcPct val="20000"/>
              </a:spcBef>
              <a:spcAft>
                <a:spcPts val="0"/>
              </a:spcAft>
              <a:buClr>
                <a:srgbClr val="C00000"/>
              </a:buClr>
              <a:buSzTx/>
              <a:buFontTx/>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rPr>
              <a:t>Add Creative Arts Therapies services and rates. </a:t>
            </a:r>
          </a:p>
          <a:p>
            <a:pPr marL="285750" marR="0" lvl="0" indent="-285750" algn="just" defTabSz="457200" rtl="0" eaLnBrk="1" fontAlgn="auto" latinLnBrk="0" hangingPunct="1">
              <a:lnSpc>
                <a:spcPts val="2400"/>
              </a:lnSpc>
              <a:spcBef>
                <a:spcPct val="20000"/>
              </a:spcBef>
              <a:spcAft>
                <a:spcPts val="0"/>
              </a:spcAft>
              <a:buClr>
                <a:srgbClr val="C00000"/>
              </a:buClr>
              <a:buSzTx/>
              <a:buFontTx/>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rPr>
              <a:t>Add billing rates for the following services:</a:t>
            </a:r>
          </a:p>
          <a:p>
            <a:pPr marL="342900" marR="0" lvl="0" indent="-342900" algn="just" defTabSz="457200" rtl="0" eaLnBrk="1" fontAlgn="auto" latinLnBrk="0" hangingPunct="1">
              <a:lnSpc>
                <a:spcPts val="2400"/>
              </a:lnSpc>
              <a:spcBef>
                <a:spcPct val="20000"/>
              </a:spcBef>
              <a:spcAft>
                <a:spcPts val="0"/>
              </a:spcAft>
              <a:buClr>
                <a:srgbClr val="C00000"/>
              </a:buClr>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a:ea typeface="+mn-ea"/>
              </a:rPr>
              <a:t>Assistive Technology ongoing – Extension;</a:t>
            </a:r>
          </a:p>
          <a:p>
            <a:pPr marL="342900" marR="0" lvl="0" indent="-342900" algn="just" defTabSz="457200" rtl="0" eaLnBrk="1" fontAlgn="auto" latinLnBrk="0" hangingPunct="1">
              <a:lnSpc>
                <a:spcPts val="2400"/>
              </a:lnSpc>
              <a:spcBef>
                <a:spcPct val="20000"/>
              </a:spcBef>
              <a:spcAft>
                <a:spcPts val="0"/>
              </a:spcAft>
              <a:buClr>
                <a:srgbClr val="C00000"/>
              </a:buClr>
              <a:buSzTx/>
              <a:buFont typeface="Wingdings" panose="05000000000000000000" pitchFamily="2" charset="2"/>
              <a:buChar char="Ø"/>
              <a:tabLst/>
              <a:defRPr/>
            </a:pPr>
            <a:r>
              <a:rPr lang="en-US" sz="2200" dirty="0">
                <a:solidFill>
                  <a:prstClr val="black"/>
                </a:solidFill>
                <a:latin typeface="Calibri"/>
              </a:rPr>
              <a:t>Companion Services (1:2); </a:t>
            </a:r>
          </a:p>
          <a:p>
            <a:pPr marL="342900" lvl="0" indent="-342900" algn="just">
              <a:buClr>
                <a:srgbClr val="C00000"/>
              </a:buClr>
              <a:buFont typeface="Wingdings" panose="05000000000000000000" pitchFamily="2" charset="2"/>
              <a:buChar char="Ø"/>
              <a:defRPr/>
            </a:pPr>
            <a:r>
              <a:rPr kumimoji="0" lang="en-US" sz="2200" b="0" i="0" u="none" strike="noStrike" kern="1200" cap="none" spc="0" normalizeH="0" baseline="0" noProof="0" dirty="0">
                <a:ln>
                  <a:noFill/>
                </a:ln>
                <a:solidFill>
                  <a:prstClr val="black"/>
                </a:solidFill>
                <a:effectLst/>
                <a:uLnTx/>
                <a:uFillTx/>
                <a:latin typeface="Calibri"/>
                <a:ea typeface="+mn-ea"/>
              </a:rPr>
              <a:t>Health Assessment and Coordination; and</a:t>
            </a:r>
          </a:p>
          <a:p>
            <a:pPr marL="342900" lvl="0" indent="-342900" algn="just">
              <a:buClr>
                <a:srgbClr val="C00000"/>
              </a:buClr>
              <a:buFont typeface="Wingdings" panose="05000000000000000000" pitchFamily="2" charset="2"/>
              <a:buChar char="Ø"/>
              <a:defRPr/>
            </a:pPr>
            <a:r>
              <a:rPr lang="en-US" sz="2200" dirty="0">
                <a:solidFill>
                  <a:prstClr val="black"/>
                </a:solidFill>
                <a:latin typeface="Calibri"/>
              </a:rPr>
              <a:t>State Option to Provide HCBS in </a:t>
            </a:r>
            <a:r>
              <a:rPr lang="en-US" sz="2200">
                <a:solidFill>
                  <a:prstClr val="black"/>
                </a:solidFill>
                <a:latin typeface="Calibri"/>
              </a:rPr>
              <a:t>Acute Care Hospital Settings.</a:t>
            </a:r>
            <a:endParaRPr lang="en-US" sz="1800" dirty="0">
              <a:latin typeface="+mn-lt"/>
            </a:endParaRPr>
          </a:p>
        </p:txBody>
      </p:sp>
      <p:sp>
        <p:nvSpPr>
          <p:cNvPr id="3" name="Title 2">
            <a:extLst>
              <a:ext uri="{FF2B5EF4-FFF2-40B4-BE49-F238E27FC236}">
                <a16:creationId xmlns:a16="http://schemas.microsoft.com/office/drawing/2014/main" id="{690E9BDE-F5F8-ABAB-61D0-76DF5AF2EB6F}"/>
              </a:ext>
            </a:extLst>
          </p:cNvPr>
          <p:cNvSpPr>
            <a:spLocks noGrp="1"/>
          </p:cNvSpPr>
          <p:nvPr>
            <p:ph type="title"/>
          </p:nvPr>
        </p:nvSpPr>
        <p:spPr>
          <a:xfrm>
            <a:off x="377758" y="280330"/>
            <a:ext cx="7315200" cy="650400"/>
          </a:xfrm>
        </p:spPr>
        <p:txBody>
          <a:bodyPr/>
          <a:lstStyle/>
          <a:p>
            <a:pPr algn="ctr"/>
            <a:r>
              <a:rPr lang="en-US" sz="4000" b="1" dirty="0">
                <a:latin typeface="+mj-lt"/>
              </a:rPr>
              <a:t>Proposed Systemic Changes</a:t>
            </a:r>
          </a:p>
        </p:txBody>
      </p:sp>
      <p:pic>
        <p:nvPicPr>
          <p:cNvPr id="5" name="Picture 4">
            <a:extLst>
              <a:ext uri="{FF2B5EF4-FFF2-40B4-BE49-F238E27FC236}">
                <a16:creationId xmlns:a16="http://schemas.microsoft.com/office/drawing/2014/main" id="{EE7A1BE2-889B-1D42-CF2D-39DD1CB38BB8}"/>
              </a:ext>
            </a:extLst>
          </p:cNvPr>
          <p:cNvPicPr>
            <a:picLocks noChangeAspect="1"/>
          </p:cNvPicPr>
          <p:nvPr/>
        </p:nvPicPr>
        <p:blipFill>
          <a:blip r:embed="rId3"/>
          <a:stretch>
            <a:fillRect/>
          </a:stretch>
        </p:blipFill>
        <p:spPr>
          <a:xfrm>
            <a:off x="8136412" y="5644096"/>
            <a:ext cx="823031" cy="865707"/>
          </a:xfrm>
          <a:prstGeom prst="rect">
            <a:avLst/>
          </a:prstGeom>
        </p:spPr>
      </p:pic>
    </p:spTree>
    <p:extLst>
      <p:ext uri="{BB962C8B-B14F-4D97-AF65-F5344CB8AC3E}">
        <p14:creationId xmlns:p14="http://schemas.microsoft.com/office/powerpoint/2010/main" val="170616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85110" y="1692727"/>
            <a:ext cx="7529209" cy="4951263"/>
          </a:xfrm>
        </p:spPr>
        <p:txBody>
          <a:bodyPr/>
          <a:lstStyle/>
          <a:p>
            <a:pPr algn="just">
              <a:lnSpc>
                <a:spcPct val="100000"/>
              </a:lnSpc>
            </a:pPr>
            <a:r>
              <a:rPr lang="en-US" sz="2200" dirty="0">
                <a:latin typeface="+mn-lt"/>
              </a:rPr>
              <a:t>The District is proposing to continue all utilized services and supports for people currently enrolled in the District’s Home and Community-Based Services (HCBS) Intellectual and Developmental Disabilities (IDD) Waiver Program. The District is also proposing to  add telehealth service delivery, Assistive Technology ongoing – Extension service, Companion Service (1:2), and new services, Health Assessment and Coordination (HAC) Service and State Option to Provider HCBS in Acute Hospital settings. </a:t>
            </a:r>
          </a:p>
          <a:p>
            <a:pPr algn="just">
              <a:lnSpc>
                <a:spcPct val="100000"/>
              </a:lnSpc>
            </a:pPr>
            <a:endParaRPr lang="en-US" sz="2400" dirty="0">
              <a:solidFill>
                <a:srgbClr val="C00000"/>
              </a:solidFill>
              <a:latin typeface="+mn-lt"/>
            </a:endParaRPr>
          </a:p>
        </p:txBody>
      </p:sp>
      <p:sp>
        <p:nvSpPr>
          <p:cNvPr id="3" name="Title 2"/>
          <p:cNvSpPr>
            <a:spLocks noGrp="1"/>
          </p:cNvSpPr>
          <p:nvPr>
            <p:ph type="title"/>
          </p:nvPr>
        </p:nvSpPr>
        <p:spPr>
          <a:xfrm>
            <a:off x="599119" y="474266"/>
            <a:ext cx="7315200" cy="854529"/>
          </a:xfrm>
        </p:spPr>
        <p:txBody>
          <a:bodyPr/>
          <a:lstStyle/>
          <a:p>
            <a:pPr algn="ctr"/>
            <a:r>
              <a:rPr lang="en-US" sz="4000" b="1" dirty="0">
                <a:latin typeface="+mj-lt"/>
              </a:rPr>
              <a:t>Proposed Changes</a:t>
            </a:r>
            <a:endParaRPr lang="en-US" sz="4000" b="1" u="sng" dirty="0">
              <a:latin typeface="+mj-lt"/>
            </a:endParaRPr>
          </a:p>
        </p:txBody>
      </p:sp>
      <p:pic>
        <p:nvPicPr>
          <p:cNvPr id="5" name="Picture 4"/>
          <p:cNvPicPr>
            <a:picLocks noChangeAspect="1"/>
          </p:cNvPicPr>
          <p:nvPr/>
        </p:nvPicPr>
        <p:blipFill>
          <a:blip r:embed="rId3"/>
          <a:stretch>
            <a:fillRect/>
          </a:stretch>
        </p:blipFill>
        <p:spPr>
          <a:xfrm>
            <a:off x="7914319" y="5518027"/>
            <a:ext cx="816935" cy="865707"/>
          </a:xfrm>
          <a:prstGeom prst="rect">
            <a:avLst/>
          </a:prstGeom>
        </p:spPr>
      </p:pic>
      <p:pic>
        <p:nvPicPr>
          <p:cNvPr id="4" name="Picture 3">
            <a:extLst>
              <a:ext uri="{FF2B5EF4-FFF2-40B4-BE49-F238E27FC236}">
                <a16:creationId xmlns:a16="http://schemas.microsoft.com/office/drawing/2014/main" id="{F63F348C-6F5D-0665-9CB8-541BBC0B2C89}"/>
              </a:ext>
            </a:extLst>
          </p:cNvPr>
          <p:cNvPicPr>
            <a:picLocks noChangeAspect="1"/>
          </p:cNvPicPr>
          <p:nvPr/>
        </p:nvPicPr>
        <p:blipFill>
          <a:blip r:embed="rId4"/>
          <a:stretch>
            <a:fillRect/>
          </a:stretch>
        </p:blipFill>
        <p:spPr>
          <a:xfrm>
            <a:off x="2763611" y="4646829"/>
            <a:ext cx="3484792" cy="1742396"/>
          </a:xfrm>
          <a:prstGeom prst="rect">
            <a:avLst/>
          </a:prstGeom>
        </p:spPr>
      </p:pic>
    </p:spTree>
    <p:extLst>
      <p:ext uri="{BB962C8B-B14F-4D97-AF65-F5344CB8AC3E}">
        <p14:creationId xmlns:p14="http://schemas.microsoft.com/office/powerpoint/2010/main" val="1676798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 y="2841171"/>
            <a:ext cx="2990742" cy="238397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2830" y="2617828"/>
            <a:ext cx="2334385" cy="2607315"/>
          </a:xfrm>
          <a:prstGeom prst="rect">
            <a:avLst/>
          </a:prstGeom>
        </p:spPr>
      </p:pic>
      <p:pic>
        <p:nvPicPr>
          <p:cNvPr id="4" name="Picture 3">
            <a:extLst>
              <a:ext uri="{FF2B5EF4-FFF2-40B4-BE49-F238E27FC236}">
                <a16:creationId xmlns:a16="http://schemas.microsoft.com/office/drawing/2014/main" id="{6F5A8947-2D80-7AF6-7D36-E78BA9BE6E66}"/>
              </a:ext>
            </a:extLst>
          </p:cNvPr>
          <p:cNvPicPr>
            <a:picLocks noChangeAspect="1"/>
          </p:cNvPicPr>
          <p:nvPr/>
        </p:nvPicPr>
        <p:blipFill>
          <a:blip r:embed="rId7"/>
          <a:stretch>
            <a:fillRect/>
          </a:stretch>
        </p:blipFill>
        <p:spPr>
          <a:xfrm>
            <a:off x="1575707" y="371561"/>
            <a:ext cx="5715000" cy="2133392"/>
          </a:xfrm>
          <a:prstGeom prst="rect">
            <a:avLst/>
          </a:prstGeom>
        </p:spPr>
      </p:pic>
      <p:pic>
        <p:nvPicPr>
          <p:cNvPr id="6" name="Picture 5">
            <a:extLst>
              <a:ext uri="{FF2B5EF4-FFF2-40B4-BE49-F238E27FC236}">
                <a16:creationId xmlns:a16="http://schemas.microsoft.com/office/drawing/2014/main" id="{05B5D230-74D0-829B-3439-44CDA2C16178}"/>
              </a:ext>
            </a:extLst>
          </p:cNvPr>
          <p:cNvPicPr>
            <a:picLocks noChangeAspect="1"/>
          </p:cNvPicPr>
          <p:nvPr/>
        </p:nvPicPr>
        <p:blipFill>
          <a:blip r:embed="rId8"/>
          <a:stretch>
            <a:fillRect/>
          </a:stretch>
        </p:blipFill>
        <p:spPr>
          <a:xfrm>
            <a:off x="3206522" y="2617829"/>
            <a:ext cx="2607315" cy="26073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53852" y="993393"/>
            <a:ext cx="7917721" cy="5537022"/>
          </a:xfrm>
        </p:spPr>
        <p:txBody>
          <a:bodyPr/>
          <a:lstStyle/>
          <a:p>
            <a:pPr marL="457200" indent="-457200" algn="just">
              <a:lnSpc>
                <a:spcPct val="100000"/>
              </a:lnSpc>
              <a:spcBef>
                <a:spcPts val="1200"/>
              </a:spcBef>
              <a:spcAft>
                <a:spcPts val="1200"/>
              </a:spcAft>
              <a:buClr>
                <a:srgbClr val="C00000"/>
              </a:buClr>
              <a:buFont typeface="+mj-lt"/>
              <a:buAutoNum type="arabicPeriod"/>
            </a:pPr>
            <a:endParaRPr lang="en-US" sz="2200" dirty="0">
              <a:latin typeface="+mn-lt"/>
              <a:cs typeface="Arial" panose="020B0604020202020204" pitchFamily="34" charset="0"/>
            </a:endParaRPr>
          </a:p>
          <a:p>
            <a:pPr marL="457200" indent="-457200" algn="just">
              <a:lnSpc>
                <a:spcPct val="100000"/>
              </a:lnSpc>
              <a:spcBef>
                <a:spcPts val="1200"/>
              </a:spcBef>
              <a:spcAft>
                <a:spcPts val="1200"/>
              </a:spcAft>
              <a:buClr>
                <a:srgbClr val="C00000"/>
              </a:buClr>
              <a:buFont typeface="+mj-lt"/>
              <a:buAutoNum type="arabicPeriod"/>
            </a:pPr>
            <a:r>
              <a:rPr lang="en-US" sz="2200" dirty="0">
                <a:latin typeface="+mn-lt"/>
                <a:cs typeface="Arial" panose="020B0604020202020204" pitchFamily="34" charset="0"/>
              </a:rPr>
              <a:t>Service changes to include new service delivery, new services, and modifying the scope of specific services.</a:t>
            </a:r>
          </a:p>
          <a:p>
            <a:pPr marL="457200" indent="-457200" algn="just">
              <a:lnSpc>
                <a:spcPct val="100000"/>
              </a:lnSpc>
              <a:spcBef>
                <a:spcPts val="1200"/>
              </a:spcBef>
              <a:spcAft>
                <a:spcPts val="1200"/>
              </a:spcAft>
              <a:buClr>
                <a:srgbClr val="C00000"/>
              </a:buClr>
              <a:buFont typeface="+mj-lt"/>
              <a:buAutoNum type="arabicPeriod"/>
            </a:pPr>
            <a:r>
              <a:rPr lang="en-US" sz="2200" dirty="0">
                <a:latin typeface="+mn-lt"/>
                <a:cs typeface="Arial" panose="020B0604020202020204" pitchFamily="34" charset="0"/>
              </a:rPr>
              <a:t>Systemic changes that relate to modifying DSP qualifications, HCBS settings qualifications training requirements and person-centered plan development for Service Coordinators, QIDP/QDDP qualifications and requirements, and the medication and removal of performance measures.</a:t>
            </a:r>
          </a:p>
          <a:p>
            <a:pPr marL="457200" indent="-457200" algn="just">
              <a:lnSpc>
                <a:spcPct val="100000"/>
              </a:lnSpc>
              <a:spcBef>
                <a:spcPts val="1200"/>
              </a:spcBef>
              <a:spcAft>
                <a:spcPts val="1200"/>
              </a:spcAft>
              <a:buClr>
                <a:srgbClr val="C00000"/>
              </a:buClr>
              <a:buFont typeface="+mj-lt"/>
              <a:buAutoNum type="arabicPeriod"/>
            </a:pPr>
            <a:r>
              <a:rPr lang="en-US" sz="2200" dirty="0">
                <a:latin typeface="+mn-lt"/>
                <a:cs typeface="Arial" panose="020B0604020202020204" pitchFamily="34" charset="0"/>
              </a:rPr>
              <a:t>Set reimbursement rates for proposed new and modified services and DSP living wage rates.</a:t>
            </a:r>
          </a:p>
          <a:p>
            <a:pPr marL="457200" indent="-457200" algn="just">
              <a:lnSpc>
                <a:spcPct val="100000"/>
              </a:lnSpc>
              <a:spcBef>
                <a:spcPts val="1200"/>
              </a:spcBef>
              <a:spcAft>
                <a:spcPts val="1200"/>
              </a:spcAft>
              <a:buClr>
                <a:srgbClr val="C00000"/>
              </a:buClr>
              <a:buFont typeface="+mj-lt"/>
              <a:buAutoNum type="arabicPeriod"/>
            </a:pPr>
            <a:endParaRPr lang="en-US" sz="2000" dirty="0">
              <a:latin typeface="+mn-lt"/>
              <a:cs typeface="Arial" panose="020B0604020202020204" pitchFamily="34" charset="0"/>
            </a:endParaRPr>
          </a:p>
          <a:p>
            <a:pPr>
              <a:lnSpc>
                <a:spcPct val="100000"/>
              </a:lnSpc>
              <a:spcBef>
                <a:spcPts val="1200"/>
              </a:spcBef>
              <a:spcAft>
                <a:spcPts val="1200"/>
              </a:spcAft>
              <a:buClr>
                <a:srgbClr val="C00000"/>
              </a:buClr>
            </a:pPr>
            <a:r>
              <a:rPr lang="en-US" sz="2000" dirty="0">
                <a:latin typeface="+mn-lt"/>
                <a:cs typeface="Arial" panose="020B0604020202020204" pitchFamily="34" charset="0"/>
              </a:rPr>
              <a:t> </a:t>
            </a:r>
          </a:p>
        </p:txBody>
      </p:sp>
      <p:sp>
        <p:nvSpPr>
          <p:cNvPr id="3" name="Title 2"/>
          <p:cNvSpPr>
            <a:spLocks noGrp="1"/>
          </p:cNvSpPr>
          <p:nvPr>
            <p:ph type="title"/>
          </p:nvPr>
        </p:nvSpPr>
        <p:spPr>
          <a:xfrm>
            <a:off x="485030" y="327585"/>
            <a:ext cx="7315200" cy="665808"/>
          </a:xfrm>
        </p:spPr>
        <p:txBody>
          <a:bodyPr/>
          <a:lstStyle/>
          <a:p>
            <a:pPr algn="ctr"/>
            <a:r>
              <a:rPr lang="en-US" sz="4000" b="1" dirty="0">
                <a:latin typeface="+mn-lt"/>
              </a:rPr>
              <a:t>Proposed Changes</a:t>
            </a:r>
          </a:p>
        </p:txBody>
      </p:sp>
      <p:pic>
        <p:nvPicPr>
          <p:cNvPr id="4" name="Picture 3"/>
          <p:cNvPicPr>
            <a:picLocks noChangeAspect="1"/>
          </p:cNvPicPr>
          <p:nvPr/>
        </p:nvPicPr>
        <p:blipFill>
          <a:blip r:embed="rId2"/>
          <a:stretch>
            <a:fillRect/>
          </a:stretch>
        </p:blipFill>
        <p:spPr>
          <a:xfrm>
            <a:off x="8071573" y="5472890"/>
            <a:ext cx="816935" cy="865707"/>
          </a:xfrm>
          <a:prstGeom prst="rect">
            <a:avLst/>
          </a:prstGeom>
        </p:spPr>
      </p:pic>
    </p:spTree>
    <p:extLst>
      <p:ext uri="{BB962C8B-B14F-4D97-AF65-F5344CB8AC3E}">
        <p14:creationId xmlns:p14="http://schemas.microsoft.com/office/powerpoint/2010/main" val="225139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F4F28-2B95-3498-BC75-7D138924D71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8D51CC-CEF1-E37F-72C4-83F497E52CE7}"/>
              </a:ext>
            </a:extLst>
          </p:cNvPr>
          <p:cNvSpPr>
            <a:spLocks noGrp="1"/>
          </p:cNvSpPr>
          <p:nvPr>
            <p:ph sz="half" idx="1"/>
          </p:nvPr>
        </p:nvSpPr>
        <p:spPr>
          <a:xfrm>
            <a:off x="338325" y="1337553"/>
            <a:ext cx="3581400" cy="5364804"/>
          </a:xfrm>
        </p:spPr>
        <p:txBody>
          <a:bodyPr/>
          <a:lstStyle/>
          <a:p>
            <a:r>
              <a:rPr lang="en-US" sz="2000" dirty="0"/>
              <a:t>Assistive Technology</a:t>
            </a:r>
          </a:p>
          <a:p>
            <a:r>
              <a:rPr lang="en-US" sz="2000" dirty="0"/>
              <a:t>Behavior Supports</a:t>
            </a:r>
          </a:p>
          <a:p>
            <a:r>
              <a:rPr lang="en-US" sz="2000" dirty="0">
                <a:highlight>
                  <a:srgbClr val="FFFF00"/>
                </a:highlight>
              </a:rPr>
              <a:t>Companion Services</a:t>
            </a:r>
          </a:p>
          <a:p>
            <a:r>
              <a:rPr lang="en-US" sz="2000" dirty="0"/>
              <a:t>Creative Arts Therapies</a:t>
            </a:r>
          </a:p>
          <a:p>
            <a:r>
              <a:rPr lang="en-US" sz="2000" dirty="0"/>
              <a:t>Day Habilitation</a:t>
            </a:r>
          </a:p>
          <a:p>
            <a:r>
              <a:rPr lang="en-US" sz="2000" dirty="0"/>
              <a:t>Employment Readiness</a:t>
            </a:r>
          </a:p>
          <a:p>
            <a:r>
              <a:rPr lang="en-US" sz="2000" dirty="0">
                <a:highlight>
                  <a:srgbClr val="FFFF00"/>
                </a:highlight>
              </a:rPr>
              <a:t>Health Assessment and Coordination (HAC)/Telehealth</a:t>
            </a:r>
          </a:p>
          <a:p>
            <a:r>
              <a:rPr lang="en-US" sz="2000" dirty="0"/>
              <a:t>In-Home Supports</a:t>
            </a:r>
          </a:p>
          <a:p>
            <a:r>
              <a:rPr lang="en-US" sz="2000" dirty="0"/>
              <a:t>Personal Emergency Response System (PERS)</a:t>
            </a:r>
          </a:p>
          <a:p>
            <a:r>
              <a:rPr lang="en-US" sz="2000" dirty="0"/>
              <a:t>Remote Supports Services/Telehealth Services</a:t>
            </a:r>
          </a:p>
          <a:p>
            <a:r>
              <a:rPr lang="en-US" sz="2000" dirty="0"/>
              <a:t>DSP Qualifications</a:t>
            </a:r>
          </a:p>
          <a:p>
            <a:pPr marL="457200" lvl="1" indent="0">
              <a:buNone/>
            </a:pPr>
            <a:endParaRPr lang="en-US" sz="2000" dirty="0"/>
          </a:p>
          <a:p>
            <a:endParaRPr lang="en-US" sz="1800" dirty="0"/>
          </a:p>
        </p:txBody>
      </p:sp>
      <p:sp>
        <p:nvSpPr>
          <p:cNvPr id="3" name="Content Placeholder 2">
            <a:extLst>
              <a:ext uri="{FF2B5EF4-FFF2-40B4-BE49-F238E27FC236}">
                <a16:creationId xmlns:a16="http://schemas.microsoft.com/office/drawing/2014/main" id="{64719CDB-5BCE-0B4D-5822-0734C1927E44}"/>
              </a:ext>
            </a:extLst>
          </p:cNvPr>
          <p:cNvSpPr>
            <a:spLocks noGrp="1"/>
          </p:cNvSpPr>
          <p:nvPr>
            <p:ph sz="half" idx="2"/>
          </p:nvPr>
        </p:nvSpPr>
        <p:spPr>
          <a:xfrm>
            <a:off x="4035879" y="1381906"/>
            <a:ext cx="4132981" cy="5052651"/>
          </a:xfrm>
        </p:spPr>
        <p:txBody>
          <a:bodyPr/>
          <a:lstStyle/>
          <a:p>
            <a:r>
              <a:rPr lang="en-US" sz="2000" dirty="0">
                <a:highlight>
                  <a:srgbClr val="FFFF00"/>
                </a:highlight>
              </a:rPr>
              <a:t>HCBS State Option in Hospitals</a:t>
            </a:r>
          </a:p>
          <a:p>
            <a:r>
              <a:rPr lang="en-US" sz="2000" dirty="0">
                <a:highlight>
                  <a:srgbClr val="FFFF00"/>
                </a:highlight>
              </a:rPr>
              <a:t>Supported Living</a:t>
            </a:r>
          </a:p>
          <a:p>
            <a:r>
              <a:rPr lang="en-US" sz="2000" dirty="0"/>
              <a:t>QIDP/QDDP qualifications and requirement of a human services degree and continuing education courses</a:t>
            </a:r>
          </a:p>
          <a:p>
            <a:r>
              <a:rPr lang="en-US" sz="2000" dirty="0"/>
              <a:t>Qualifications training/competency requirements for HCBS Settings criteria and person-centered plan development for Service Coordinators</a:t>
            </a:r>
          </a:p>
          <a:p>
            <a:r>
              <a:rPr lang="en-US" sz="2000" dirty="0"/>
              <a:t>DC living wage adjustment rate for DSPs</a:t>
            </a:r>
          </a:p>
          <a:p>
            <a:r>
              <a:rPr lang="en-US" sz="2000" dirty="0"/>
              <a:t>Removal of performance measures</a:t>
            </a:r>
          </a:p>
        </p:txBody>
      </p:sp>
      <p:sp>
        <p:nvSpPr>
          <p:cNvPr id="4" name="Title 3">
            <a:extLst>
              <a:ext uri="{FF2B5EF4-FFF2-40B4-BE49-F238E27FC236}">
                <a16:creationId xmlns:a16="http://schemas.microsoft.com/office/drawing/2014/main" id="{FB1E139F-8EDC-3CD1-48F4-254919FBC88B}"/>
              </a:ext>
            </a:extLst>
          </p:cNvPr>
          <p:cNvSpPr>
            <a:spLocks noGrp="1"/>
          </p:cNvSpPr>
          <p:nvPr>
            <p:ph type="title"/>
          </p:nvPr>
        </p:nvSpPr>
        <p:spPr>
          <a:xfrm>
            <a:off x="153269" y="423443"/>
            <a:ext cx="8015591" cy="843064"/>
          </a:xfrm>
        </p:spPr>
        <p:txBody>
          <a:bodyPr/>
          <a:lstStyle/>
          <a:p>
            <a:pPr algn="ctr"/>
            <a:r>
              <a:rPr lang="en-US" sz="4400" b="1" dirty="0"/>
              <a:t>IDD Waiver Amendment Snapshot</a:t>
            </a:r>
          </a:p>
        </p:txBody>
      </p:sp>
      <p:pic>
        <p:nvPicPr>
          <p:cNvPr id="5" name="Picture 4">
            <a:extLst>
              <a:ext uri="{FF2B5EF4-FFF2-40B4-BE49-F238E27FC236}">
                <a16:creationId xmlns:a16="http://schemas.microsoft.com/office/drawing/2014/main" id="{3CCE46A4-9786-7A24-AAB6-3A08C8C26F00}"/>
              </a:ext>
            </a:extLst>
          </p:cNvPr>
          <p:cNvPicPr>
            <a:picLocks noChangeAspect="1"/>
          </p:cNvPicPr>
          <p:nvPr/>
        </p:nvPicPr>
        <p:blipFill>
          <a:blip r:embed="rId3"/>
          <a:stretch>
            <a:fillRect/>
          </a:stretch>
        </p:blipFill>
        <p:spPr>
          <a:xfrm>
            <a:off x="7742289" y="1512853"/>
            <a:ext cx="1226671" cy="755717"/>
          </a:xfrm>
          <a:prstGeom prst="rect">
            <a:avLst/>
          </a:prstGeom>
        </p:spPr>
      </p:pic>
      <p:pic>
        <p:nvPicPr>
          <p:cNvPr id="6" name="Picture 5">
            <a:extLst>
              <a:ext uri="{FF2B5EF4-FFF2-40B4-BE49-F238E27FC236}">
                <a16:creationId xmlns:a16="http://schemas.microsoft.com/office/drawing/2014/main" id="{E60E57BA-3CF8-A4F7-0364-91EC7BF34221}"/>
              </a:ext>
            </a:extLst>
          </p:cNvPr>
          <p:cNvPicPr>
            <a:picLocks noChangeAspect="1"/>
          </p:cNvPicPr>
          <p:nvPr/>
        </p:nvPicPr>
        <p:blipFill>
          <a:blip r:embed="rId4"/>
          <a:stretch>
            <a:fillRect/>
          </a:stretch>
        </p:blipFill>
        <p:spPr>
          <a:xfrm>
            <a:off x="2681013" y="3954440"/>
            <a:ext cx="928007" cy="569178"/>
          </a:xfrm>
          <a:prstGeom prst="rect">
            <a:avLst/>
          </a:prstGeom>
        </p:spPr>
      </p:pic>
      <p:pic>
        <p:nvPicPr>
          <p:cNvPr id="7" name="Picture 6">
            <a:extLst>
              <a:ext uri="{FF2B5EF4-FFF2-40B4-BE49-F238E27FC236}">
                <a16:creationId xmlns:a16="http://schemas.microsoft.com/office/drawing/2014/main" id="{6F6ABAC3-85B3-D97A-34BE-5A8AFC5C97F1}"/>
              </a:ext>
            </a:extLst>
          </p:cNvPr>
          <p:cNvPicPr>
            <a:picLocks noChangeAspect="1"/>
          </p:cNvPicPr>
          <p:nvPr/>
        </p:nvPicPr>
        <p:blipFill>
          <a:blip r:embed="rId5"/>
          <a:stretch>
            <a:fillRect/>
          </a:stretch>
        </p:blipFill>
        <p:spPr>
          <a:xfrm>
            <a:off x="2993053" y="1985081"/>
            <a:ext cx="926672" cy="566977"/>
          </a:xfrm>
          <a:prstGeom prst="rect">
            <a:avLst/>
          </a:prstGeom>
        </p:spPr>
      </p:pic>
    </p:spTree>
    <p:extLst>
      <p:ext uri="{BB962C8B-B14F-4D97-AF65-F5344CB8AC3E}">
        <p14:creationId xmlns:p14="http://schemas.microsoft.com/office/powerpoint/2010/main" val="133372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ACA61-D2E7-7DA4-1EDB-1A15520AC30F}"/>
            </a:ext>
          </a:extLst>
        </p:cNvPr>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93123B16-3612-A45A-6AA1-441D2A0DA5C1}"/>
              </a:ext>
            </a:extLst>
          </p:cNvPr>
          <p:cNvSpPr>
            <a:spLocks noGrp="1"/>
          </p:cNvSpPr>
          <p:nvPr>
            <p:ph sz="half" idx="1"/>
          </p:nvPr>
        </p:nvSpPr>
        <p:spPr>
          <a:xfrm>
            <a:off x="141271" y="1511166"/>
            <a:ext cx="8012129" cy="4901293"/>
          </a:xfrm>
        </p:spPr>
        <p:txBody>
          <a:bodyPr/>
          <a:lstStyle/>
          <a:p>
            <a:pPr marL="0" indent="0" algn="just">
              <a:buNone/>
            </a:pPr>
            <a:endParaRPr lang="en-US" sz="2000" dirty="0">
              <a:latin typeface="+mn-lt"/>
            </a:endParaRPr>
          </a:p>
          <a:p>
            <a:pPr marL="0" indent="0" algn="just">
              <a:buNone/>
            </a:pPr>
            <a:r>
              <a:rPr lang="en-US" sz="2000" dirty="0">
                <a:latin typeface="+mn-lt"/>
              </a:rPr>
              <a:t>The District is proposing to modify Assistive Technology services. For each assistive technology that costs under $1,000, there will be a requirement for a technology plan, when an assessment is not required, based on the person’s support team justification of need in the Individual Support Plan (ISP). </a:t>
            </a:r>
          </a:p>
          <a:p>
            <a:pPr marL="0" indent="0" algn="just">
              <a:buNone/>
            </a:pPr>
            <a:endParaRPr lang="en-US" sz="2000" dirty="0">
              <a:latin typeface="+mn-lt"/>
            </a:endParaRPr>
          </a:p>
          <a:p>
            <a:pPr marL="0" indent="0" algn="just">
              <a:buNone/>
            </a:pPr>
            <a:r>
              <a:rPr lang="en-US" sz="2000" dirty="0">
                <a:latin typeface="+mn-lt"/>
              </a:rPr>
              <a:t>The District is proposing to clarify for persons enrolled in the waiver between the ages of 18 and 21 years old who need assistive technology for medical/health-related needs must utilize Early Periodic Screening and Diagnostic Treatment (EPSDT) services under the Medicaid State Plan before accessing assistive technology under the waiver. </a:t>
            </a:r>
          </a:p>
        </p:txBody>
      </p:sp>
      <p:sp>
        <p:nvSpPr>
          <p:cNvPr id="21" name="Title 20">
            <a:extLst>
              <a:ext uri="{FF2B5EF4-FFF2-40B4-BE49-F238E27FC236}">
                <a16:creationId xmlns:a16="http://schemas.microsoft.com/office/drawing/2014/main" id="{34D561DC-6872-416D-9F74-FCB8CF5E9F26}"/>
              </a:ext>
            </a:extLst>
          </p:cNvPr>
          <p:cNvSpPr>
            <a:spLocks noGrp="1"/>
          </p:cNvSpPr>
          <p:nvPr>
            <p:ph type="title"/>
          </p:nvPr>
        </p:nvSpPr>
        <p:spPr>
          <a:xfrm>
            <a:off x="248619" y="273589"/>
            <a:ext cx="7315200" cy="1085169"/>
          </a:xfrm>
        </p:spPr>
        <p:txBody>
          <a:bodyPr/>
          <a:lstStyle/>
          <a:p>
            <a:pPr algn="ctr"/>
            <a:r>
              <a:rPr lang="en-US" sz="4000" b="1" dirty="0">
                <a:latin typeface="+mn-lt"/>
              </a:rPr>
              <a:t>Proposed Service Changes: </a:t>
            </a:r>
            <a:r>
              <a:rPr lang="en-US" sz="4000" b="1" dirty="0">
                <a:solidFill>
                  <a:schemeClr val="tx2"/>
                </a:solidFill>
                <a:latin typeface="+mn-lt"/>
              </a:rPr>
              <a:t>Assistive Technology</a:t>
            </a:r>
          </a:p>
        </p:txBody>
      </p:sp>
      <p:pic>
        <p:nvPicPr>
          <p:cNvPr id="5" name="Picture 4">
            <a:extLst>
              <a:ext uri="{FF2B5EF4-FFF2-40B4-BE49-F238E27FC236}">
                <a16:creationId xmlns:a16="http://schemas.microsoft.com/office/drawing/2014/main" id="{D58E4DEC-4390-F11B-6DD9-A1179AC2B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a:extLst>
              <a:ext uri="{FF2B5EF4-FFF2-40B4-BE49-F238E27FC236}">
                <a16:creationId xmlns:a16="http://schemas.microsoft.com/office/drawing/2014/main" id="{9A27E3A0-F105-451F-DCAE-7F39FCFB61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289651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231280" y="1586997"/>
            <a:ext cx="7956321" cy="4987391"/>
          </a:xfrm>
        </p:spPr>
        <p:txBody>
          <a:bodyPr/>
          <a:lstStyle/>
          <a:p>
            <a:pPr marL="0" indent="0" algn="just">
              <a:buNone/>
            </a:pPr>
            <a:endParaRPr lang="en-US" sz="2100" dirty="0">
              <a:latin typeface="+mn-lt"/>
            </a:endParaRPr>
          </a:p>
          <a:p>
            <a:pPr marL="0" indent="0" algn="just">
              <a:buNone/>
            </a:pPr>
            <a:r>
              <a:rPr lang="en-US" sz="2100" dirty="0">
                <a:latin typeface="+mn-lt"/>
              </a:rPr>
              <a:t>The District is proposing to modify provider qualifications for assistive technology services in which only professionals within a provider organization who are not licensed Assistive Technology Specialists, Occupational Therapists, Physical Therapists or Speech, Hearing, and Language clinicians will be required to obtain certification through SHIFT’s Enabling Technology Integration Specialist (ETIS) program to provide assistive technology services. </a:t>
            </a:r>
          </a:p>
          <a:p>
            <a:pPr marL="0" indent="0" algn="just">
              <a:buNone/>
            </a:pPr>
            <a:endParaRPr lang="en-US" sz="2100" dirty="0">
              <a:latin typeface="+mn-lt"/>
            </a:endParaRPr>
          </a:p>
          <a:p>
            <a:pPr marL="0" indent="0" algn="just">
              <a:buNone/>
            </a:pPr>
            <a:r>
              <a:rPr lang="en-US" sz="2100" dirty="0">
                <a:latin typeface="+mn-lt"/>
              </a:rPr>
              <a:t>This District is also proposing to modify the support team planning process for assistive technology services to incorporate the inclusion of clinicians whose specialty is in the area in which technologies are recommended to ensure appropriate assessments and technologies are per the persons identified clinical needs and increases the persons independence, applicable to the person. </a:t>
            </a:r>
          </a:p>
        </p:txBody>
      </p:sp>
      <p:sp>
        <p:nvSpPr>
          <p:cNvPr id="21" name="Title 20"/>
          <p:cNvSpPr>
            <a:spLocks noGrp="1"/>
          </p:cNvSpPr>
          <p:nvPr>
            <p:ph type="title"/>
          </p:nvPr>
        </p:nvSpPr>
        <p:spPr>
          <a:xfrm>
            <a:off x="0" y="283611"/>
            <a:ext cx="7561135" cy="1190130"/>
          </a:xfrm>
        </p:spPr>
        <p:txBody>
          <a:bodyPr/>
          <a:lstStyle/>
          <a:p>
            <a:pPr algn="ctr"/>
            <a:r>
              <a:rPr lang="en-US" sz="4000" b="1" dirty="0">
                <a:latin typeface="+mn-lt"/>
              </a:rPr>
              <a:t>Proposed Service Changes: </a:t>
            </a:r>
            <a:r>
              <a:rPr lang="en-US" sz="4000" b="1" dirty="0">
                <a:solidFill>
                  <a:schemeClr val="tx2"/>
                </a:solidFill>
                <a:latin typeface="+mn-lt"/>
              </a:rPr>
              <a:t>Assistive Technology (Continued)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381568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04216" y="1626426"/>
            <a:ext cx="8222075" cy="5234966"/>
          </a:xfrm>
        </p:spPr>
        <p:txBody>
          <a:bodyPr lIns="91440" tIns="45720" rIns="91440" bIns="45720" anchor="t"/>
          <a:lstStyle/>
          <a:p>
            <a:pPr marL="0" indent="0" algn="just">
              <a:buNone/>
            </a:pPr>
            <a:r>
              <a:rPr lang="en-US" sz="1900" dirty="0">
                <a:latin typeface="+mn-lt"/>
              </a:rPr>
              <a:t>The District is also proposing to modify Assistive Technology allowable goods to allow the inclusion of newer, more innovative technologies to ensure the waivers keep pace with advances in assistive devices and technologies that enhance independence and quality of life for people with disabilities. </a:t>
            </a:r>
            <a:endParaRPr lang="en-US" dirty="0"/>
          </a:p>
          <a:p>
            <a:pPr marL="0" indent="0" algn="just">
              <a:buNone/>
            </a:pPr>
            <a:endParaRPr lang="en-US" sz="1900" dirty="0">
              <a:latin typeface="+mn-lt"/>
            </a:endParaRPr>
          </a:p>
          <a:p>
            <a:pPr marL="0" indent="0" algn="just">
              <a:buNone/>
            </a:pPr>
            <a:r>
              <a:rPr lang="en-US" sz="1900" dirty="0">
                <a:latin typeface="+mn-lt"/>
              </a:rPr>
              <a:t>The District is also proposing to clarify the acquisition of Assistive Technology devices by adding subscriptions to acquire technology. Subscribing to assistive technology refers to a model where a person can pay a recurring fee (monthly, annually, etc.) to access assistive technology if this is an available option, rather than purchasing it outright. This model allows for continuous improvements, updates, and maintenance without requiring full reinvestment in new devices or software. </a:t>
            </a:r>
          </a:p>
          <a:p>
            <a:pPr marL="0" indent="0" algn="just">
              <a:buNone/>
            </a:pPr>
            <a:endParaRPr lang="en-US" sz="1900" dirty="0">
              <a:latin typeface="+mn-lt"/>
            </a:endParaRPr>
          </a:p>
          <a:p>
            <a:pPr marL="0" indent="0" algn="just">
              <a:buNone/>
            </a:pPr>
            <a:r>
              <a:rPr lang="en-US" sz="1900" dirty="0">
                <a:latin typeface="+mn-lt"/>
              </a:rPr>
              <a:t>The District is proposing to add an extension service and procedure code for Assistive Technology ongoing services which will require justification for additional services.</a:t>
            </a:r>
          </a:p>
          <a:p>
            <a:pPr marL="0" indent="0" algn="just">
              <a:buNone/>
            </a:pPr>
            <a:endParaRPr lang="en-US" sz="2200" dirty="0">
              <a:latin typeface="+mn-lt"/>
            </a:endParaRPr>
          </a:p>
        </p:txBody>
      </p:sp>
      <p:sp>
        <p:nvSpPr>
          <p:cNvPr id="21" name="Title 20"/>
          <p:cNvSpPr>
            <a:spLocks noGrp="1"/>
          </p:cNvSpPr>
          <p:nvPr>
            <p:ph type="title"/>
          </p:nvPr>
        </p:nvSpPr>
        <p:spPr>
          <a:xfrm>
            <a:off x="102139" y="230434"/>
            <a:ext cx="7561135" cy="1223851"/>
          </a:xfrm>
        </p:spPr>
        <p:txBody>
          <a:bodyPr/>
          <a:lstStyle/>
          <a:p>
            <a:pPr algn="ctr"/>
            <a:r>
              <a:rPr lang="en-US" sz="4000" b="1" dirty="0">
                <a:latin typeface="+mn-lt"/>
              </a:rPr>
              <a:t>Proposed Service Changes: </a:t>
            </a:r>
            <a:r>
              <a:rPr lang="en-US" sz="4000" b="1" dirty="0">
                <a:solidFill>
                  <a:schemeClr val="tx2"/>
                </a:solidFill>
                <a:latin typeface="+mn-lt"/>
              </a:rPr>
              <a:t>Assistive Technology (Continued)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291" y="5686610"/>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283748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175472" y="1618567"/>
            <a:ext cx="8012129" cy="4901293"/>
          </a:xfrm>
        </p:spPr>
        <p:txBody>
          <a:bodyPr/>
          <a:lstStyle/>
          <a:p>
            <a:pPr marL="0" indent="0" algn="just">
              <a:buNone/>
            </a:pPr>
            <a:r>
              <a:rPr lang="en-US" sz="1950" dirty="0">
                <a:latin typeface="+mn-lt"/>
              </a:rPr>
              <a:t>The District is proposing to add the Licensed Professional Art Therapist (LPAT) credential as a qualified licensure to provide paraprofessional behavioral support services and clarify Behavior Supports services for tier 3- intensive behavioral supports and correct language. Modifications will include changing the reference of participants to reflect persons and to reflect the following for Tier 3, or Intensive Behavioral Support: </a:t>
            </a:r>
          </a:p>
          <a:p>
            <a:pPr marL="0" indent="0" algn="just">
              <a:buNone/>
            </a:pPr>
            <a:endParaRPr lang="en-US" sz="1950" dirty="0">
              <a:latin typeface="+mn-lt"/>
            </a:endParaRPr>
          </a:p>
          <a:p>
            <a:pPr algn="just">
              <a:buFont typeface="Arial" panose="020B0604020202020204" pitchFamily="34" charset="0"/>
              <a:buChar char="•"/>
            </a:pPr>
            <a:r>
              <a:rPr lang="en-US" sz="1950" dirty="0">
                <a:latin typeface="+mn-lt"/>
              </a:rPr>
              <a:t>This service provides up to 100 hours per year (plus up to 52 hours of counseling service) to assist a person who exhibits behavior that is extremely challenging and frequently complicated by medical or mental health factors. This level of service is for a person who exhibits behaviors that, due to their frequency, severity, or intensity, pose a threat to the person’s health or safety or to the health and safety of others.  Behavior support services for a person in Tier 3 may incorporate one or more restrictive measures. </a:t>
            </a:r>
          </a:p>
          <a:p>
            <a:pPr marL="0" indent="0" algn="just">
              <a:buNone/>
            </a:pPr>
            <a:endParaRPr lang="en-US" sz="2000" dirty="0">
              <a:latin typeface="+mn-lt"/>
            </a:endParaRPr>
          </a:p>
        </p:txBody>
      </p:sp>
      <p:sp>
        <p:nvSpPr>
          <p:cNvPr id="21" name="Title 20"/>
          <p:cNvSpPr>
            <a:spLocks noGrp="1"/>
          </p:cNvSpPr>
          <p:nvPr>
            <p:ph type="title"/>
          </p:nvPr>
        </p:nvSpPr>
        <p:spPr>
          <a:xfrm>
            <a:off x="248619" y="355232"/>
            <a:ext cx="7315200" cy="1085169"/>
          </a:xfrm>
        </p:spPr>
        <p:txBody>
          <a:bodyPr/>
          <a:lstStyle/>
          <a:p>
            <a:pPr algn="ctr"/>
            <a:r>
              <a:rPr lang="en-US" sz="4000" b="1" dirty="0">
                <a:latin typeface="+mn-lt"/>
              </a:rPr>
              <a:t>Proposed Service Changes: </a:t>
            </a:r>
            <a:r>
              <a:rPr lang="en-US" sz="4000" b="1" dirty="0">
                <a:solidFill>
                  <a:schemeClr val="tx2"/>
                </a:solidFill>
                <a:latin typeface="+mn-lt"/>
              </a:rPr>
              <a:t>Behavior Supports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460447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1489</TotalTime>
  <Words>4729</Words>
  <Application>Microsoft Office PowerPoint</Application>
  <PresentationFormat>On-screen Show (4:3)</PresentationFormat>
  <Paragraphs>234</Paragraphs>
  <Slides>30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Gill Sans Std</vt:lpstr>
      <vt:lpstr>Gill Sans Std Bold</vt:lpstr>
      <vt:lpstr>Gill Sans Std Light</vt:lpstr>
      <vt:lpstr>Wingdings</vt:lpstr>
      <vt:lpstr>Office Theme</vt:lpstr>
      <vt:lpstr>PowerPoint Presentation</vt:lpstr>
      <vt:lpstr>HCBS Waiver Effective Date</vt:lpstr>
      <vt:lpstr>Proposed Changes</vt:lpstr>
      <vt:lpstr>Proposed Changes</vt:lpstr>
      <vt:lpstr>IDD Waiver Amendment Snapshot</vt:lpstr>
      <vt:lpstr>Proposed Service Changes: Assistive Technology</vt:lpstr>
      <vt:lpstr>Proposed Service Changes: Assistive Technology (Continued)</vt:lpstr>
      <vt:lpstr>Proposed Service Changes: Assistive Technology (Continued)</vt:lpstr>
      <vt:lpstr>Proposed Service Changes: Behavior Supports</vt:lpstr>
      <vt:lpstr>Proposed Service Changes:  Companion Services</vt:lpstr>
      <vt:lpstr>Proposed Service Changes:  Creative Arts Therapies</vt:lpstr>
      <vt:lpstr>Proposed Service Changes:  Day Habilitation</vt:lpstr>
      <vt:lpstr>Proposed Service Changes:  Employment Readiness</vt:lpstr>
      <vt:lpstr>Proposed Service Changes:  Health Assessment and Coordination Service</vt:lpstr>
      <vt:lpstr>Proposed Service Changes:  In-Home Supports </vt:lpstr>
      <vt:lpstr>Proposed Service Changes:  Personal Emergency Response System (PERS)</vt:lpstr>
      <vt:lpstr>Proposed Service Changes: DSP Qualifications</vt:lpstr>
      <vt:lpstr>Proposed Service Changes: Remote Supports Services</vt:lpstr>
      <vt:lpstr>Proposed Service Changes: Remote Supports Services</vt:lpstr>
      <vt:lpstr>Proposed Service Changes:  Remote Supports Services (Continued)</vt:lpstr>
      <vt:lpstr>Proposed Service Changes:  Remote Supports Services (Continued)</vt:lpstr>
      <vt:lpstr>Proposed Service Changes:  Remote Supports Services (Continued)</vt:lpstr>
      <vt:lpstr>Proposed Service Changes:  Telehealth Services </vt:lpstr>
      <vt:lpstr>Proposed Service Changes:  State Option to Provide HCBS in Acute Care Hospitals</vt:lpstr>
      <vt:lpstr>Proposed Service Changes:  Supported Living</vt:lpstr>
      <vt:lpstr>Proposed Systemic Changes</vt:lpstr>
      <vt:lpstr>Proposed Systemic Changes</vt:lpstr>
      <vt:lpstr>Proposed Systemic Changes</vt:lpstr>
      <vt:lpstr>Proposed Systemic Changes</vt:lpstr>
      <vt:lpstr>PowerPoint Presentation</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Payne, Charlisa (DDS)</cp:lastModifiedBy>
  <cp:revision>14</cp:revision>
  <dcterms:created xsi:type="dcterms:W3CDTF">2014-12-09T03:54:50Z</dcterms:created>
  <dcterms:modified xsi:type="dcterms:W3CDTF">2025-08-27T16:47:05Z</dcterms:modified>
</cp:coreProperties>
</file>