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73" r:id="rId7"/>
    <p:sldId id="280" r:id="rId8"/>
    <p:sldId id="287" r:id="rId9"/>
    <p:sldId id="281" r:id="rId10"/>
    <p:sldId id="282" r:id="rId11"/>
    <p:sldId id="283" r:id="rId12"/>
    <p:sldId id="288" r:id="rId13"/>
    <p:sldId id="284" r:id="rId14"/>
    <p:sldId id="274" r:id="rId15"/>
    <p:sldId id="279" r:id="rId16"/>
    <p:sldId id="277" r:id="rId17"/>
    <p:sldId id="278" r:id="rId18"/>
    <p:sldId id="275" r:id="rId19"/>
    <p:sldId id="285" r:id="rId20"/>
    <p:sldId id="286" r:id="rId21"/>
    <p:sldId id="272" r:id="rId22"/>
    <p:sldId id="263" r:id="rId2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57"/>
            <p14:sldId id="273"/>
            <p14:sldId id="280"/>
            <p14:sldId id="287"/>
            <p14:sldId id="281"/>
            <p14:sldId id="282"/>
            <p14:sldId id="283"/>
            <p14:sldId id="288"/>
            <p14:sldId id="284"/>
            <p14:sldId id="274"/>
            <p14:sldId id="279"/>
            <p14:sldId id="277"/>
            <p14:sldId id="278"/>
            <p14:sldId id="275"/>
            <p14:sldId id="285"/>
            <p14:sldId id="286"/>
            <p14:sldId id="272"/>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4692" autoAdjust="0"/>
  </p:normalViewPr>
  <p:slideViewPr>
    <p:cSldViewPr snapToGrid="0">
      <p:cViewPr varScale="1">
        <p:scale>
          <a:sx n="120" d="100"/>
          <a:sy n="120" d="100"/>
        </p:scale>
        <p:origin x="13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rystal (DDS)" userId="77ed647f-4772-4bb6-b826-be0b341bde80" providerId="ADAL" clId="{5C0517AE-135F-4858-8436-3C5C8D5A6625}"/>
    <pc:docChg chg="modSld">
      <pc:chgData name="Thomas, Crystal (DDS)" userId="77ed647f-4772-4bb6-b826-be0b341bde80" providerId="ADAL" clId="{5C0517AE-135F-4858-8436-3C5C8D5A6625}" dt="2022-09-28T16:24:37.192" v="101" actId="20577"/>
      <pc:docMkLst>
        <pc:docMk/>
      </pc:docMkLst>
      <pc:sldChg chg="modSp mod">
        <pc:chgData name="Thomas, Crystal (DDS)" userId="77ed647f-4772-4bb6-b826-be0b341bde80" providerId="ADAL" clId="{5C0517AE-135F-4858-8436-3C5C8D5A6625}" dt="2022-09-28T16:23:18.475" v="78" actId="20577"/>
        <pc:sldMkLst>
          <pc:docMk/>
          <pc:sldMk cId="0" sldId="257"/>
        </pc:sldMkLst>
        <pc:spChg chg="mod">
          <ac:chgData name="Thomas, Crystal (DDS)" userId="77ed647f-4772-4bb6-b826-be0b341bde80" providerId="ADAL" clId="{5C0517AE-135F-4858-8436-3C5C8D5A6625}" dt="2022-09-28T16:23:18.475" v="78" actId="20577"/>
          <ac:spMkLst>
            <pc:docMk/>
            <pc:sldMk cId="0" sldId="257"/>
            <ac:spMk id="82" creationId="{00000000-0000-0000-0000-000000000000}"/>
          </ac:spMkLst>
        </pc:spChg>
      </pc:sldChg>
      <pc:sldChg chg="modSp mod">
        <pc:chgData name="Thomas, Crystal (DDS)" userId="77ed647f-4772-4bb6-b826-be0b341bde80" providerId="ADAL" clId="{5C0517AE-135F-4858-8436-3C5C8D5A6625}" dt="2022-09-28T16:24:37.192" v="101" actId="20577"/>
        <pc:sldMkLst>
          <pc:docMk/>
          <pc:sldMk cId="4274486092" sldId="273"/>
        </pc:sldMkLst>
        <pc:spChg chg="mod">
          <ac:chgData name="Thomas, Crystal (DDS)" userId="77ed647f-4772-4bb6-b826-be0b341bde80" providerId="ADAL" clId="{5C0517AE-135F-4858-8436-3C5C8D5A6625}" dt="2022-09-28T16:20:29.880" v="76" actId="20577"/>
          <ac:spMkLst>
            <pc:docMk/>
            <pc:sldMk cId="4274486092" sldId="273"/>
            <ac:spMk id="2" creationId="{FBC45002-4CF1-F139-1737-74CEF75F5075}"/>
          </ac:spMkLst>
        </pc:spChg>
        <pc:spChg chg="mod">
          <ac:chgData name="Thomas, Crystal (DDS)" userId="77ed647f-4772-4bb6-b826-be0b341bde80" providerId="ADAL" clId="{5C0517AE-135F-4858-8436-3C5C8D5A6625}" dt="2022-09-28T16:24:37.192" v="101" actId="20577"/>
          <ac:spMkLst>
            <pc:docMk/>
            <pc:sldMk cId="4274486092" sldId="273"/>
            <ac:spMk id="3" creationId="{6952B8E8-3D07-913C-2DC8-6CE07CE20F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9/27/2022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428502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385733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275177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280119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353512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14</a:t>
            </a:fld>
            <a:endParaRPr lang="en-US"/>
          </a:p>
        </p:txBody>
      </p:sp>
    </p:spTree>
    <p:extLst>
      <p:ext uri="{BB962C8B-B14F-4D97-AF65-F5344CB8AC3E}">
        <p14:creationId xmlns:p14="http://schemas.microsoft.com/office/powerpoint/2010/main" val="992238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9/27/2022</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rtina.Kraemer@dc.gov" TargetMode="External"/><Relationship Id="rId4" Type="http://schemas.openxmlformats.org/officeDocument/2006/relationships/hyperlink" Target="mailto:Crystal.Thomas2@dc.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mailto:Martina.Kraemer@dc.gov" TargetMode="External"/><Relationship Id="rId4" Type="http://schemas.openxmlformats.org/officeDocument/2006/relationships/hyperlink" Target="mailto:Crystal.Thomas2@dc.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195227"/>
            <a:ext cx="9144000" cy="1399084"/>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rPr>
              <a:t>HCBS Advisory Committee</a:t>
            </a:r>
          </a:p>
          <a:p>
            <a:pPr marL="0" marR="0" lvl="0" indent="0" algn="ctr" defTabSz="457200" rtl="0" eaLnBrk="1" fontAlgn="auto" latinLnBrk="0" hangingPunct="1">
              <a:lnSpc>
                <a:spcPts val="4900"/>
              </a:lnSpc>
              <a:spcBef>
                <a:spcPct val="0"/>
              </a:spcBef>
              <a:spcAft>
                <a:spcPts val="0"/>
              </a:spcAft>
              <a:buClrTx/>
              <a:buSzTx/>
              <a:buFontTx/>
              <a:buNone/>
              <a:tabLst/>
              <a:defRPr/>
            </a:pPr>
            <a:r>
              <a:rPr lang="en-US" dirty="0">
                <a:latin typeface="Gill Sans Std Light"/>
                <a:ea typeface="+mj-ea"/>
                <a:cs typeface="Gill Sans Std Light"/>
              </a:rPr>
              <a:t>Fall 2022</a:t>
            </a:r>
          </a:p>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5526157" y="5810325"/>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800" i="1" dirty="0">
                <a:latin typeface="Gill Sans Std"/>
                <a:ea typeface="+mj-ea"/>
                <a:cs typeface="Gill Sans Std"/>
              </a:rPr>
              <a:t>September 28, 2022</a:t>
            </a:r>
            <a:endParaRPr kumimoji="0" lang="en-US" sz="28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6" name="TextBox 5">
            <a:extLst>
              <a:ext uri="{FF2B5EF4-FFF2-40B4-BE49-F238E27FC236}">
                <a16:creationId xmlns:a16="http://schemas.microsoft.com/office/drawing/2014/main" id="{32BC1780-9A60-45C9-A8D1-689930BB9C12}"/>
              </a:ext>
            </a:extLst>
          </p:cNvPr>
          <p:cNvSpPr txBox="1"/>
          <p:nvPr/>
        </p:nvSpPr>
        <p:spPr>
          <a:xfrm>
            <a:off x="763325" y="5594311"/>
            <a:ext cx="3453145" cy="954107"/>
          </a:xfrm>
          <a:prstGeom prst="rect">
            <a:avLst/>
          </a:prstGeom>
          <a:noFill/>
        </p:spPr>
        <p:txBody>
          <a:bodyPr wrap="square" rtlCol="0">
            <a:spAutoFit/>
          </a:bodyPr>
          <a:lstStyle/>
          <a:p>
            <a:r>
              <a:rPr lang="en-US" sz="1400" dirty="0"/>
              <a:t>Crystal Thomas, Manager SOPPI </a:t>
            </a:r>
          </a:p>
          <a:p>
            <a:r>
              <a:rPr lang="en-US" sz="1400" dirty="0">
                <a:hlinkClick r:id="rId4"/>
              </a:rPr>
              <a:t>Crystal.Thomas2@dc.gov</a:t>
            </a:r>
            <a:r>
              <a:rPr lang="en-US" sz="1400" dirty="0"/>
              <a:t> </a:t>
            </a:r>
          </a:p>
          <a:p>
            <a:r>
              <a:rPr lang="en-US" sz="1400" dirty="0"/>
              <a:t>Martina Kraemer </a:t>
            </a:r>
          </a:p>
          <a:p>
            <a:r>
              <a:rPr lang="en-US" sz="1400" dirty="0">
                <a:hlinkClick r:id="rId5"/>
              </a:rPr>
              <a:t>Martina.Kraemer@dc.gov</a:t>
            </a:r>
            <a:r>
              <a:rPr lang="en-US" sz="1400" dirty="0"/>
              <a:t>, LPA SOPPI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552463"/>
            <a:ext cx="8081934" cy="4237384"/>
          </a:xfrm>
        </p:spPr>
        <p:txBody>
          <a:bodyPr/>
          <a:lstStyle/>
          <a:p>
            <a:pPr>
              <a:spcBef>
                <a:spcPts val="600"/>
              </a:spcBef>
            </a:pPr>
            <a:r>
              <a:rPr lang="en-US" sz="1800" b="1" dirty="0"/>
              <a:t>Updated Policy and Procedure will go to Public Comment and Public Hearing as part of the RSA requirements.</a:t>
            </a:r>
          </a:p>
          <a:p>
            <a:pPr>
              <a:spcBef>
                <a:spcPts val="600"/>
              </a:spcBef>
            </a:pPr>
            <a:r>
              <a:rPr lang="en-US" sz="1800" b="1" dirty="0"/>
              <a:t>Notice will be published in the DC Register.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endParaRPr lang="en-US" dirty="0"/>
          </a:p>
          <a:p>
            <a:r>
              <a:rPr lang="en-US" dirty="0"/>
              <a:t>Next Steps </a:t>
            </a:r>
          </a:p>
        </p:txBody>
      </p:sp>
    </p:spTree>
    <p:extLst>
      <p:ext uri="{BB962C8B-B14F-4D97-AF65-F5344CB8AC3E}">
        <p14:creationId xmlns:p14="http://schemas.microsoft.com/office/powerpoint/2010/main" val="40726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081934" cy="4807701"/>
          </a:xfrm>
        </p:spPr>
        <p:txBody>
          <a:bodyPr/>
          <a:lstStyle/>
          <a:p>
            <a:pPr marL="0" indent="0">
              <a:spcBef>
                <a:spcPts val="600"/>
              </a:spcBef>
              <a:buNone/>
            </a:pPr>
            <a:r>
              <a:rPr lang="en-US" sz="1800" b="1" dirty="0"/>
              <a:t>Consider a variety of methods to prove residency.</a:t>
            </a:r>
          </a:p>
          <a:p>
            <a:pPr marL="0" indent="0">
              <a:spcBef>
                <a:spcPts val="600"/>
              </a:spcBef>
              <a:buNone/>
            </a:pPr>
            <a:r>
              <a:rPr lang="en-US" sz="1800" dirty="0"/>
              <a:t>Response:  We agree and will look at the language to make sure it does not exclude any of the examples listed by the advocates.</a:t>
            </a:r>
          </a:p>
          <a:p>
            <a:pPr marL="0" indent="0">
              <a:spcBef>
                <a:spcPts val="800"/>
              </a:spcBef>
              <a:buNone/>
            </a:pPr>
            <a:r>
              <a:rPr lang="en-US" sz="1800" b="1" dirty="0"/>
              <a:t>The term “ward” is outdated and should not be used.</a:t>
            </a:r>
          </a:p>
          <a:p>
            <a:pPr marL="0" indent="0">
              <a:spcBef>
                <a:spcPts val="600"/>
              </a:spcBef>
              <a:buNone/>
            </a:pPr>
            <a:r>
              <a:rPr lang="en-US" sz="1800" dirty="0"/>
              <a:t>Response:  This is a legal term and is used correctly in this context.</a:t>
            </a:r>
            <a:endParaRPr lang="en-US" sz="1800" b="1" dirty="0"/>
          </a:p>
          <a:p>
            <a:pPr marL="0" indent="0">
              <a:spcBef>
                <a:spcPts val="800"/>
              </a:spcBef>
              <a:buNone/>
            </a:pPr>
            <a:r>
              <a:rPr lang="en-US" sz="1800" b="1" dirty="0"/>
              <a:t>Provide assistance with gathering documents whenever assistance is requested.</a:t>
            </a:r>
          </a:p>
          <a:p>
            <a:pPr marL="0" indent="0">
              <a:spcBef>
                <a:spcPts val="800"/>
              </a:spcBef>
              <a:buNone/>
            </a:pPr>
            <a:r>
              <a:rPr lang="en-US" sz="1800" dirty="0"/>
              <a:t>Response:  Language will be changed from “may” to “will.”</a:t>
            </a:r>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dirty="0"/>
              <a:t>Eligibility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457200"/>
          </a:xfrm>
        </p:spPr>
        <p:txBody>
          <a:bodyPr/>
          <a:lstStyle/>
          <a:p>
            <a:r>
              <a:rPr lang="en-US" dirty="0"/>
              <a:t>Summary of Public Feedback </a:t>
            </a:r>
          </a:p>
        </p:txBody>
      </p:sp>
    </p:spTree>
    <p:extLst>
      <p:ext uri="{BB962C8B-B14F-4D97-AF65-F5344CB8AC3E}">
        <p14:creationId xmlns:p14="http://schemas.microsoft.com/office/powerpoint/2010/main" val="90999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081934" cy="4807701"/>
          </a:xfrm>
        </p:spPr>
        <p:txBody>
          <a:bodyPr/>
          <a:lstStyle/>
          <a:p>
            <a:pPr marL="0" indent="0">
              <a:spcBef>
                <a:spcPts val="800"/>
              </a:spcBef>
              <a:buNone/>
            </a:pPr>
            <a:r>
              <a:rPr lang="en-US" sz="1800" b="1" dirty="0"/>
              <a:t>Clinical judgment that a person is not eligible should require direct consultation or interview and basis for the decision should be documented for review on appeal.</a:t>
            </a:r>
          </a:p>
          <a:p>
            <a:pPr marL="0" indent="0">
              <a:spcBef>
                <a:spcPts val="800"/>
              </a:spcBef>
              <a:buNone/>
            </a:pPr>
            <a:r>
              <a:rPr lang="en-US" sz="1800" dirty="0"/>
              <a:t>Response:  The exercise of  clinical judgment includes the decision on whether to consult with and interview the applicant and his or her informant or the clinician who prepared the assessment. DDS will not be amending the procedure for these reasons.</a:t>
            </a:r>
          </a:p>
          <a:p>
            <a:pPr marL="0" indent="0">
              <a:spcBef>
                <a:spcPts val="600"/>
              </a:spcBef>
              <a:buNone/>
            </a:pPr>
            <a:r>
              <a:rPr lang="en-US" sz="1800" b="1" dirty="0"/>
              <a:t>Clarify who, within the Eligibility Determination Unit, is authorized to assess evidence and determine what is “most accurate.”</a:t>
            </a:r>
          </a:p>
          <a:p>
            <a:pPr marL="0" indent="0">
              <a:spcBef>
                <a:spcPts val="600"/>
              </a:spcBef>
              <a:buNone/>
            </a:pPr>
            <a:r>
              <a:rPr lang="en-US" sz="1800" dirty="0"/>
              <a:t>Response:  In this instance, “qualified professional” includes a licensed psychologist who will determine and assess the evidence; provided, however, that EDU may, in the exercise of its discretion, seek additional assistance from licensed clinical professionals where necessary. DDS will make this addition in the procedure.  </a:t>
            </a:r>
          </a:p>
          <a:p>
            <a:pPr marL="0" indent="0">
              <a:spcBef>
                <a:spcPts val="600"/>
              </a:spcBef>
              <a:buNone/>
            </a:pPr>
            <a:r>
              <a:rPr lang="en-US" sz="1800" b="1" dirty="0"/>
              <a:t>Provide flexibility with Adaptive functioning assessment.</a:t>
            </a:r>
          </a:p>
          <a:p>
            <a:pPr marL="0" indent="0">
              <a:spcBef>
                <a:spcPts val="600"/>
              </a:spcBef>
              <a:buNone/>
            </a:pPr>
            <a:r>
              <a:rPr lang="en-US" sz="1800" dirty="0"/>
              <a:t>Response:  To the extent that there are questions about the validity of the clinical diagnosis of ID, the agency will utilize an interview to assess the current need for ongoing supports across multiple settings as required by the DSM-5-TR.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dirty="0"/>
              <a:t>Eligibility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6897066" cy="457200"/>
          </a:xfrm>
        </p:spPr>
        <p:txBody>
          <a:bodyPr/>
          <a:lstStyle/>
          <a:p>
            <a:r>
              <a:rPr lang="en-US" dirty="0"/>
              <a:t>Summary of Public Feedback (cont’d)</a:t>
            </a:r>
          </a:p>
        </p:txBody>
      </p:sp>
    </p:spTree>
    <p:extLst>
      <p:ext uri="{BB962C8B-B14F-4D97-AF65-F5344CB8AC3E}">
        <p14:creationId xmlns:p14="http://schemas.microsoft.com/office/powerpoint/2010/main" val="257846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39BE1-6A3B-CF1F-6FD0-240D50CCAFE5}"/>
              </a:ext>
            </a:extLst>
          </p:cNvPr>
          <p:cNvSpPr>
            <a:spLocks noGrp="1"/>
          </p:cNvSpPr>
          <p:nvPr>
            <p:ph idx="1"/>
          </p:nvPr>
        </p:nvSpPr>
        <p:spPr>
          <a:xfrm>
            <a:off x="914400" y="2356519"/>
            <a:ext cx="7772400" cy="3982623"/>
          </a:xfrm>
        </p:spPr>
        <p:txBody>
          <a:bodyPr/>
          <a:lstStyle/>
          <a:p>
            <a:pPr marL="0" indent="0">
              <a:spcBef>
                <a:spcPts val="600"/>
              </a:spcBef>
              <a:buNone/>
            </a:pPr>
            <a:r>
              <a:rPr lang="en-US" sz="1800" b="1" dirty="0"/>
              <a:t>Adaptive functioning should be assessed in community settings.</a:t>
            </a:r>
          </a:p>
          <a:p>
            <a:pPr marL="0" indent="0">
              <a:spcBef>
                <a:spcPts val="600"/>
              </a:spcBef>
              <a:buNone/>
            </a:pPr>
            <a:r>
              <a:rPr lang="en-US" sz="1800" dirty="0"/>
              <a:t>Response: These evaluations will be reviewed in the same manner described above.</a:t>
            </a:r>
          </a:p>
          <a:p>
            <a:pPr marL="0" indent="0">
              <a:spcBef>
                <a:spcPts val="600"/>
              </a:spcBef>
              <a:buNone/>
            </a:pPr>
            <a:r>
              <a:rPr lang="en-US" sz="1800" b="1" dirty="0"/>
              <a:t>Definition of ID should not narrow the definition under DDERAA.</a:t>
            </a:r>
          </a:p>
          <a:p>
            <a:pPr marL="0" indent="0">
              <a:spcBef>
                <a:spcPts val="600"/>
              </a:spcBef>
              <a:buNone/>
            </a:pPr>
            <a:r>
              <a:rPr lang="en-US" sz="1800" dirty="0"/>
              <a:t>Response: We agree. See above</a:t>
            </a:r>
            <a:endParaRPr lang="en-US" sz="1800" b="1" dirty="0"/>
          </a:p>
          <a:p>
            <a:pPr marL="0" indent="0">
              <a:spcBef>
                <a:spcPts val="600"/>
              </a:spcBef>
              <a:buNone/>
            </a:pPr>
            <a:r>
              <a:rPr lang="en-US" sz="1800" b="1" dirty="0"/>
              <a:t>Attribution of Intellectual Disability is not Relevant</a:t>
            </a:r>
          </a:p>
          <a:p>
            <a:pPr marL="0" indent="0">
              <a:spcBef>
                <a:spcPts val="600"/>
              </a:spcBef>
              <a:buNone/>
            </a:pPr>
            <a:r>
              <a:rPr lang="en-US" sz="1800" dirty="0"/>
              <a:t>Response:  Clinical judgment will be used to determine which information is most relevant.  </a:t>
            </a:r>
          </a:p>
          <a:p>
            <a:pPr marL="0" indent="0">
              <a:spcBef>
                <a:spcPts val="600"/>
              </a:spcBef>
              <a:buNone/>
            </a:pPr>
            <a:endParaRPr lang="en-US" b="1" dirty="0"/>
          </a:p>
        </p:txBody>
      </p:sp>
      <p:sp>
        <p:nvSpPr>
          <p:cNvPr id="3" name="Title 2">
            <a:extLst>
              <a:ext uri="{FF2B5EF4-FFF2-40B4-BE49-F238E27FC236}">
                <a16:creationId xmlns:a16="http://schemas.microsoft.com/office/drawing/2014/main" id="{7598F9FC-6167-9416-100F-6230A85A9546}"/>
              </a:ext>
            </a:extLst>
          </p:cNvPr>
          <p:cNvSpPr>
            <a:spLocks noGrp="1"/>
          </p:cNvSpPr>
          <p:nvPr>
            <p:ph type="title"/>
          </p:nvPr>
        </p:nvSpPr>
        <p:spPr>
          <a:xfrm>
            <a:off x="914400" y="983973"/>
            <a:ext cx="7315200" cy="686273"/>
          </a:xfrm>
        </p:spPr>
        <p:txBody>
          <a:bodyPr/>
          <a:lstStyle/>
          <a:p>
            <a:r>
              <a:rPr lang="en-US" dirty="0"/>
              <a:t>Eligibility Policy &amp; Procedure</a:t>
            </a:r>
          </a:p>
        </p:txBody>
      </p:sp>
      <p:sp>
        <p:nvSpPr>
          <p:cNvPr id="4" name="Subtitle 3">
            <a:extLst>
              <a:ext uri="{FF2B5EF4-FFF2-40B4-BE49-F238E27FC236}">
                <a16:creationId xmlns:a16="http://schemas.microsoft.com/office/drawing/2014/main" id="{F7A9DAD5-5501-9AF7-D335-378338C2411C}"/>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164189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39BE1-6A3B-CF1F-6FD0-240D50CCAFE5}"/>
              </a:ext>
            </a:extLst>
          </p:cNvPr>
          <p:cNvSpPr>
            <a:spLocks noGrp="1"/>
          </p:cNvSpPr>
          <p:nvPr>
            <p:ph idx="1"/>
          </p:nvPr>
        </p:nvSpPr>
        <p:spPr>
          <a:xfrm>
            <a:off x="914400" y="2356519"/>
            <a:ext cx="7969020" cy="3982623"/>
          </a:xfrm>
        </p:spPr>
        <p:txBody>
          <a:bodyPr/>
          <a:lstStyle/>
          <a:p>
            <a:pPr marL="0" indent="0">
              <a:spcBef>
                <a:spcPts val="600"/>
              </a:spcBef>
              <a:buNone/>
            </a:pPr>
            <a:r>
              <a:rPr lang="en-US" sz="1800" b="1" dirty="0"/>
              <a:t>Add definition for “Circle of Support” </a:t>
            </a:r>
          </a:p>
          <a:p>
            <a:pPr marL="0" indent="0">
              <a:spcBef>
                <a:spcPts val="600"/>
              </a:spcBef>
              <a:buNone/>
            </a:pPr>
            <a:r>
              <a:rPr lang="en-US" sz="1800" dirty="0"/>
              <a:t>Response:  We will add the definition which is the same as “Support Team” and is as follows:  A group of people providing support to a person with an intellectual/developmental disability, who have the responsibility of performing a comprehensive person-centered evaluation to support the development, implementation and monitoring of the person’s person-centered ISP and Plan of Care. </a:t>
            </a:r>
          </a:p>
          <a:p>
            <a:pPr marL="0" indent="0">
              <a:spcBef>
                <a:spcPts val="600"/>
              </a:spcBef>
              <a:buNone/>
            </a:pPr>
            <a:r>
              <a:rPr lang="en-US" sz="1800" u="none" strike="noStrike" baseline="0" dirty="0">
                <a:solidFill>
                  <a:srgbClr val="000000"/>
                </a:solidFill>
                <a:latin typeface="Gill Sans MT" panose="020B0502020104020203" pitchFamily="34" charset="0"/>
              </a:rPr>
              <a:t>People who were Previously Found Eligible for DDA Services Should Have a Streamline Process to Reactivate their Services</a:t>
            </a:r>
            <a:r>
              <a:rPr lang="en-US" sz="1800" dirty="0">
                <a:latin typeface="Gill Sans MT" panose="020B0502020104020203" pitchFamily="34" charset="0"/>
              </a:rPr>
              <a:t>.</a:t>
            </a:r>
          </a:p>
          <a:p>
            <a:pPr marL="0" indent="0">
              <a:spcBef>
                <a:spcPts val="600"/>
              </a:spcBef>
              <a:buNone/>
            </a:pPr>
            <a:r>
              <a:rPr lang="en-US" sz="1800" dirty="0"/>
              <a:t>Response:  They do if they left services in the last year otherwise assessments are may not be current.</a:t>
            </a:r>
            <a:endParaRPr lang="en-US" sz="1800" b="1" dirty="0"/>
          </a:p>
          <a:p>
            <a:pPr marL="0" indent="0">
              <a:spcBef>
                <a:spcPts val="600"/>
              </a:spcBef>
              <a:buNone/>
            </a:pPr>
            <a:r>
              <a:rPr lang="en-US" sz="1800" b="1" dirty="0"/>
              <a:t>Use all available communication channels for contact attempts.</a:t>
            </a:r>
          </a:p>
          <a:p>
            <a:pPr marL="0" indent="0">
              <a:spcBef>
                <a:spcPts val="600"/>
              </a:spcBef>
              <a:buNone/>
            </a:pPr>
            <a:r>
              <a:rPr lang="en-US" sz="1800" dirty="0"/>
              <a:t>Response:  Agree and to the extent necessary, we will adjust the language.</a:t>
            </a:r>
          </a:p>
          <a:p>
            <a:pPr marL="0" indent="0">
              <a:spcBef>
                <a:spcPts val="600"/>
              </a:spcBef>
              <a:buNone/>
            </a:pPr>
            <a:endParaRPr lang="en-US" dirty="0"/>
          </a:p>
        </p:txBody>
      </p:sp>
      <p:sp>
        <p:nvSpPr>
          <p:cNvPr id="3" name="Title 2">
            <a:extLst>
              <a:ext uri="{FF2B5EF4-FFF2-40B4-BE49-F238E27FC236}">
                <a16:creationId xmlns:a16="http://schemas.microsoft.com/office/drawing/2014/main" id="{7598F9FC-6167-9416-100F-6230A85A9546}"/>
              </a:ext>
            </a:extLst>
          </p:cNvPr>
          <p:cNvSpPr>
            <a:spLocks noGrp="1"/>
          </p:cNvSpPr>
          <p:nvPr>
            <p:ph type="title"/>
          </p:nvPr>
        </p:nvSpPr>
        <p:spPr>
          <a:xfrm>
            <a:off x="914400" y="983973"/>
            <a:ext cx="7315200" cy="686273"/>
          </a:xfrm>
        </p:spPr>
        <p:txBody>
          <a:bodyPr/>
          <a:lstStyle/>
          <a:p>
            <a:r>
              <a:rPr lang="en-US" dirty="0"/>
              <a:t>Eligibility Policy &amp; Procedure</a:t>
            </a:r>
          </a:p>
        </p:txBody>
      </p:sp>
      <p:sp>
        <p:nvSpPr>
          <p:cNvPr id="4" name="Subtitle 3">
            <a:extLst>
              <a:ext uri="{FF2B5EF4-FFF2-40B4-BE49-F238E27FC236}">
                <a16:creationId xmlns:a16="http://schemas.microsoft.com/office/drawing/2014/main" id="{F7A9DAD5-5501-9AF7-D335-378338C2411C}"/>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258130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B5990-6280-AF23-2108-EA5D4C2607C7}"/>
              </a:ext>
            </a:extLst>
          </p:cNvPr>
          <p:cNvSpPr>
            <a:spLocks noGrp="1"/>
          </p:cNvSpPr>
          <p:nvPr>
            <p:ph idx="1"/>
          </p:nvPr>
        </p:nvSpPr>
        <p:spPr>
          <a:xfrm>
            <a:off x="744015" y="1902586"/>
            <a:ext cx="7888614" cy="4446210"/>
          </a:xfrm>
        </p:spPr>
        <p:txBody>
          <a:bodyPr/>
          <a:lstStyle/>
          <a:p>
            <a:r>
              <a:rPr lang="en-US" dirty="0"/>
              <a:t>DDS will make adjustments as discussed here and the revised draft will update the legal sufficiency review and submit to the union for 30 day review.</a:t>
            </a:r>
          </a:p>
          <a:p>
            <a:endParaRPr lang="en-US" dirty="0"/>
          </a:p>
        </p:txBody>
      </p:sp>
      <p:sp>
        <p:nvSpPr>
          <p:cNvPr id="3" name="Title 2">
            <a:extLst>
              <a:ext uri="{FF2B5EF4-FFF2-40B4-BE49-F238E27FC236}">
                <a16:creationId xmlns:a16="http://schemas.microsoft.com/office/drawing/2014/main" id="{F6DE54D1-C80A-D803-6FD2-B661A2A600C4}"/>
              </a:ext>
            </a:extLst>
          </p:cNvPr>
          <p:cNvSpPr>
            <a:spLocks noGrp="1"/>
          </p:cNvSpPr>
          <p:nvPr>
            <p:ph type="title"/>
          </p:nvPr>
        </p:nvSpPr>
        <p:spPr>
          <a:xfrm>
            <a:off x="914400" y="699053"/>
            <a:ext cx="7315200" cy="686273"/>
          </a:xfrm>
        </p:spPr>
        <p:txBody>
          <a:bodyPr/>
          <a:lstStyle/>
          <a:p>
            <a:r>
              <a:rPr lang="en-US" dirty="0"/>
              <a:t>Eligibility Policy &amp; Procedure</a:t>
            </a:r>
          </a:p>
        </p:txBody>
      </p:sp>
      <p:sp>
        <p:nvSpPr>
          <p:cNvPr id="4" name="Subtitle 3">
            <a:extLst>
              <a:ext uri="{FF2B5EF4-FFF2-40B4-BE49-F238E27FC236}">
                <a16:creationId xmlns:a16="http://schemas.microsoft.com/office/drawing/2014/main" id="{CDB08ADE-C787-AE9E-AD0C-C728ABC6A209}"/>
              </a:ext>
            </a:extLst>
          </p:cNvPr>
          <p:cNvSpPr>
            <a:spLocks noGrp="1"/>
          </p:cNvSpPr>
          <p:nvPr>
            <p:ph type="subTitle" idx="13"/>
          </p:nvPr>
        </p:nvSpPr>
        <p:spPr>
          <a:xfrm>
            <a:off x="914400" y="1385326"/>
            <a:ext cx="7315200" cy="457200"/>
          </a:xfrm>
        </p:spPr>
        <p:txBody>
          <a:bodyPr/>
          <a:lstStyle/>
          <a:p>
            <a:r>
              <a:rPr lang="en-US" dirty="0"/>
              <a:t>Updates and Next Steps</a:t>
            </a:r>
          </a:p>
        </p:txBody>
      </p:sp>
    </p:spTree>
    <p:extLst>
      <p:ext uri="{BB962C8B-B14F-4D97-AF65-F5344CB8AC3E}">
        <p14:creationId xmlns:p14="http://schemas.microsoft.com/office/powerpoint/2010/main" val="15963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kern="1200" dirty="0">
                <a:solidFill>
                  <a:schemeClr val="tx1"/>
                </a:solidFill>
                <a:latin typeface="+mj-lt"/>
                <a:ea typeface="+mj-ea"/>
                <a:cs typeface="+mj-cs"/>
              </a:rPr>
              <a:t>IMEU Presentation</a:t>
            </a:r>
          </a:p>
        </p:txBody>
      </p:sp>
      <p:pic>
        <p:nvPicPr>
          <p:cNvPr id="6" name="Content Placeholder 5" descr="Meeting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2351626" y="1863801"/>
            <a:ext cx="4440746" cy="4440746"/>
          </a:xfrm>
          <a:prstGeom prst="rect">
            <a:avLst/>
          </a:prstGeom>
        </p:spPr>
      </p:pic>
    </p:spTree>
    <p:extLst>
      <p:ext uri="{BB962C8B-B14F-4D97-AF65-F5344CB8AC3E}">
        <p14:creationId xmlns:p14="http://schemas.microsoft.com/office/powerpoint/2010/main" val="291552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dirty="0">
                <a:solidFill>
                  <a:schemeClr val="tx1"/>
                </a:solidFill>
                <a:latin typeface="+mj-lt"/>
                <a:cs typeface="+mj-cs"/>
              </a:rPr>
              <a:t>HCBS Advisory Committee</a:t>
            </a:r>
            <a:endParaRPr lang="en-US" sz="4700" kern="1200" dirty="0">
              <a:solidFill>
                <a:schemeClr val="tx1"/>
              </a:solidFill>
              <a:latin typeface="+mj-lt"/>
              <a:ea typeface="+mj-ea"/>
              <a:cs typeface="+mj-cs"/>
            </a:endParaRPr>
          </a:p>
        </p:txBody>
      </p:sp>
      <p:pic>
        <p:nvPicPr>
          <p:cNvPr id="6" name="Content Placeholder 5" descr="Online meeting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2351626" y="1863801"/>
            <a:ext cx="4440746" cy="4440746"/>
          </a:xfrm>
          <a:prstGeom prst="rect">
            <a:avLst/>
          </a:prstGeom>
        </p:spPr>
      </p:pic>
    </p:spTree>
    <p:extLst>
      <p:ext uri="{BB962C8B-B14F-4D97-AF65-F5344CB8AC3E}">
        <p14:creationId xmlns:p14="http://schemas.microsoft.com/office/powerpoint/2010/main" val="375180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kern="1200" dirty="0">
                <a:solidFill>
                  <a:schemeClr val="tx1"/>
                </a:solidFill>
                <a:latin typeface="+mj-lt"/>
                <a:ea typeface="+mj-ea"/>
                <a:cs typeface="+mj-cs"/>
              </a:rPr>
              <a:t>Questions and Answers</a:t>
            </a: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33935" y="1808142"/>
            <a:ext cx="4440746" cy="4440746"/>
          </a:xfrm>
          <a:prstGeom prst="rect">
            <a:avLst/>
          </a:prstGeom>
        </p:spPr>
      </p:pic>
      <p:sp>
        <p:nvSpPr>
          <p:cNvPr id="2" name="TextBox 1">
            <a:extLst>
              <a:ext uri="{FF2B5EF4-FFF2-40B4-BE49-F238E27FC236}">
                <a16:creationId xmlns:a16="http://schemas.microsoft.com/office/drawing/2014/main" id="{F767E01F-217B-4439-A089-6496F7F82999}"/>
              </a:ext>
            </a:extLst>
          </p:cNvPr>
          <p:cNvSpPr txBox="1"/>
          <p:nvPr/>
        </p:nvSpPr>
        <p:spPr>
          <a:xfrm>
            <a:off x="500932" y="1863801"/>
            <a:ext cx="3640677" cy="1200329"/>
          </a:xfrm>
          <a:prstGeom prst="rect">
            <a:avLst/>
          </a:prstGeom>
          <a:noFill/>
        </p:spPr>
        <p:txBody>
          <a:bodyPr wrap="none" rtlCol="0">
            <a:spAutoFit/>
          </a:bodyPr>
          <a:lstStyle/>
          <a:p>
            <a:r>
              <a:rPr lang="en-US" sz="1800" dirty="0"/>
              <a:t>Crystal Thomas, Manager SOPPI </a:t>
            </a:r>
          </a:p>
          <a:p>
            <a:r>
              <a:rPr lang="en-US" sz="1800" dirty="0">
                <a:hlinkClick r:id="rId4"/>
              </a:rPr>
              <a:t>Crystal.Thomas2@dc.gov</a:t>
            </a:r>
            <a:r>
              <a:rPr lang="en-US" sz="1800" dirty="0"/>
              <a:t> </a:t>
            </a:r>
          </a:p>
          <a:p>
            <a:r>
              <a:rPr lang="en-US" sz="1800" dirty="0"/>
              <a:t>Martina Kraemer </a:t>
            </a:r>
          </a:p>
          <a:p>
            <a:r>
              <a:rPr lang="en-US" sz="1800" dirty="0">
                <a:hlinkClick r:id="rId5"/>
              </a:rPr>
              <a:t>Martina.Kraemer@dc.gov</a:t>
            </a:r>
            <a:r>
              <a:rPr lang="en-US" sz="1800" dirty="0"/>
              <a:t>, LPA SOPPI</a:t>
            </a:r>
          </a:p>
        </p:txBody>
      </p:sp>
    </p:spTree>
    <p:extLst>
      <p:ext uri="{BB962C8B-B14F-4D97-AF65-F5344CB8AC3E}">
        <p14:creationId xmlns:p14="http://schemas.microsoft.com/office/powerpoint/2010/main" val="150276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sz="2800" dirty="0"/>
              <a:t> Summary and Next Steps</a:t>
            </a:r>
          </a:p>
        </p:txBody>
      </p:sp>
      <p:pic>
        <p:nvPicPr>
          <p:cNvPr id="6" name="Picture Placeholder 5" descr="j0149024.jpg"/>
          <p:cNvPicPr>
            <a:picLocks noGrp="1" noChangeAspect="1"/>
          </p:cNvPicPr>
          <p:nvPr>
            <p:ph type="pic" idx="1"/>
          </p:nvPr>
        </p:nvPicPr>
        <p:blipFill>
          <a:blip r:embed="rId2"/>
          <a:srcRect t="-6250" b="-6250"/>
          <a:stretch>
            <a:fillRect/>
          </a:stretch>
        </p:blipFill>
        <p:spPr>
          <a:xfrm>
            <a:off x="1792288" y="933199"/>
            <a:ext cx="5486400" cy="4114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5442497"/>
            <a:ext cx="4379300" cy="646331"/>
          </a:xfrm>
          <a:prstGeom prst="rect">
            <a:avLst/>
          </a:prstGeom>
          <a:noFill/>
        </p:spPr>
        <p:txBody>
          <a:bodyPr wrap="square" rtlCol="0">
            <a:spAutoFit/>
          </a:bodyPr>
          <a:lstStyle/>
          <a:p>
            <a:pPr algn="ctr"/>
            <a:r>
              <a:rPr lang="en-US" b="1" dirty="0"/>
              <a:t>Next HCBS Advisory Committee Meeting: </a:t>
            </a:r>
          </a:p>
          <a:p>
            <a:pPr algn="ctr"/>
            <a:r>
              <a:rPr lang="en-US" b="1" dirty="0"/>
              <a:t>Monday, October 31</a:t>
            </a:r>
            <a:r>
              <a:rPr lang="en-US" b="1" baseline="30000" dirty="0"/>
              <a:t>st</a:t>
            </a:r>
            <a:r>
              <a:rPr lang="en-US" b="1" dirty="0"/>
              <a:t> (tentative)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914400" y="933199"/>
            <a:ext cx="7315200" cy="568036"/>
          </a:xfrm>
        </p:spPr>
        <p:txBody>
          <a:bodyPr/>
          <a:lstStyle/>
          <a:p>
            <a:r>
              <a:rPr lang="en-US" dirty="0"/>
              <a:t>AGENDA</a:t>
            </a:r>
          </a:p>
        </p:txBody>
      </p:sp>
      <p:sp>
        <p:nvSpPr>
          <p:cNvPr id="82" name="Subtitle 81"/>
          <p:cNvSpPr>
            <a:spLocks noGrp="1"/>
          </p:cNvSpPr>
          <p:nvPr>
            <p:ph type="subTitle" idx="1"/>
          </p:nvPr>
        </p:nvSpPr>
        <p:spPr>
          <a:xfrm>
            <a:off x="863284" y="166297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Upcoming P&amp;P / IFS IDD Updates</a:t>
            </a:r>
          </a:p>
          <a:p>
            <a:pPr marL="571500" indent="-571500">
              <a:spcAft>
                <a:spcPts val="600"/>
              </a:spcAft>
              <a:buFont typeface="+mj-lt"/>
              <a:buAutoNum type="romanUcPeriod"/>
            </a:pPr>
            <a:r>
              <a:rPr lang="en-US" sz="2800" dirty="0"/>
              <a:t>Feedback on Language Access Policy &amp; Procedure</a:t>
            </a:r>
          </a:p>
          <a:p>
            <a:pPr marL="571500" indent="-571500">
              <a:spcAft>
                <a:spcPts val="600"/>
              </a:spcAft>
              <a:buFont typeface="+mj-lt"/>
              <a:buAutoNum type="romanUcPeriod"/>
            </a:pPr>
            <a:r>
              <a:rPr lang="en-US" sz="2800" dirty="0"/>
              <a:t>Feedback on Eligibility Policy &amp; Procedure</a:t>
            </a:r>
          </a:p>
          <a:p>
            <a:pPr marL="571500" indent="-571500">
              <a:spcAft>
                <a:spcPts val="600"/>
              </a:spcAft>
              <a:buFont typeface="+mj-lt"/>
              <a:buAutoNum type="romanUcPeriod"/>
            </a:pPr>
            <a:r>
              <a:rPr lang="en-US" sz="2800" dirty="0"/>
              <a:t>IMEU Presentation</a:t>
            </a:r>
          </a:p>
          <a:p>
            <a:pPr marL="571500" indent="-571500">
              <a:spcAft>
                <a:spcPts val="600"/>
              </a:spcAft>
              <a:buFont typeface="+mj-lt"/>
              <a:buAutoNum type="romanUcPeriod"/>
            </a:pPr>
            <a:r>
              <a:rPr lang="en-US" sz="2800" dirty="0"/>
              <a:t>Advisory Committee</a:t>
            </a:r>
          </a:p>
          <a:p>
            <a:pPr marL="571500" indent="-571500">
              <a:spcAft>
                <a:spcPts val="600"/>
              </a:spcAft>
              <a:buFont typeface="+mj-lt"/>
              <a:buAutoNum type="romanUcPeriod"/>
            </a:pPr>
            <a:r>
              <a:rPr lang="en-US" sz="2800" dirty="0"/>
              <a:t>Questions and Answers</a:t>
            </a:r>
          </a:p>
          <a:p>
            <a:pPr marL="571500" indent="-571500">
              <a:spcAft>
                <a:spcPts val="600"/>
              </a:spcAft>
              <a:buFont typeface="+mj-lt"/>
              <a:buAutoNum type="romanUcPeriod"/>
            </a:pPr>
            <a:r>
              <a:rPr lang="en-US" sz="2800" dirty="0"/>
              <a:t> 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914400" y="2043575"/>
            <a:ext cx="6809724" cy="2440961"/>
          </a:xfrm>
        </p:spPr>
        <p:txBody>
          <a:bodyPr/>
          <a:lstStyle/>
          <a:p>
            <a:r>
              <a:rPr lang="en-US" sz="2400" dirty="0"/>
              <a:t>Eligibility Policy and Procedure</a:t>
            </a:r>
          </a:p>
          <a:p>
            <a:r>
              <a:rPr lang="en-US" sz="2400" dirty="0"/>
              <a:t>Waiting List Policy and Procedure</a:t>
            </a:r>
          </a:p>
          <a:p>
            <a:r>
              <a:rPr lang="en-US" sz="2400" dirty="0"/>
              <a:t>Remote Supports Policy and Procedure</a:t>
            </a:r>
          </a:p>
          <a:p>
            <a:r>
              <a:rPr lang="en-US" sz="2400" dirty="0"/>
              <a:t>Self Direction Policy and Procedure</a:t>
            </a:r>
          </a:p>
          <a:p>
            <a:r>
              <a:rPr lang="en-US" sz="2400" dirty="0"/>
              <a:t>CMS approved IFS/IDD Waivers effective 10/1</a:t>
            </a:r>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914400" y="758212"/>
            <a:ext cx="7655970" cy="703312"/>
          </a:xfrm>
        </p:spPr>
        <p:txBody>
          <a:bodyPr/>
          <a:lstStyle/>
          <a:p>
            <a:r>
              <a:rPr lang="en-US" sz="3600" dirty="0"/>
              <a:t>Upcoming P&amp;P IFS/IDD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914400" y="1465312"/>
            <a:ext cx="7315200" cy="460790"/>
          </a:xfrm>
        </p:spPr>
        <p:txBody>
          <a:bodyPr/>
          <a:lstStyle/>
          <a:p>
            <a:r>
              <a:rPr lang="en-US" dirty="0"/>
              <a:t>Implementation of Waiver Amendments</a:t>
            </a:r>
          </a:p>
        </p:txBody>
      </p:sp>
      <p:sp>
        <p:nvSpPr>
          <p:cNvPr id="5" name="Subtitle 3">
            <a:extLst>
              <a:ext uri="{FF2B5EF4-FFF2-40B4-BE49-F238E27FC236}">
                <a16:creationId xmlns:a16="http://schemas.microsoft.com/office/drawing/2014/main" id="{623A6378-302F-C850-271E-17AE6A9ECAEE}"/>
              </a:ext>
            </a:extLst>
          </p:cNvPr>
          <p:cNvSpPr txBox="1">
            <a:spLocks/>
          </p:cNvSpPr>
          <p:nvPr/>
        </p:nvSpPr>
        <p:spPr>
          <a:xfrm>
            <a:off x="914400" y="4297587"/>
            <a:ext cx="2692084" cy="460790"/>
          </a:xfrm>
          <a:prstGeom prst="rect">
            <a:avLst/>
          </a:prstGeom>
        </p:spPr>
        <p:txBody>
          <a:bodyPr lIns="0" tIns="0" rIns="0" bIns="0" anchor="t"/>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Other 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914399" y="4815921"/>
            <a:ext cx="7354957" cy="1681430"/>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Language Access Policy &amp; Procedure</a:t>
            </a:r>
          </a:p>
          <a:p>
            <a:r>
              <a:rPr lang="en-US" sz="2800" dirty="0"/>
              <a:t>Incident Management &amp; Enforcement</a:t>
            </a:r>
          </a:p>
          <a:p>
            <a:r>
              <a:rPr lang="en-US" sz="2800" dirty="0"/>
              <a:t>Behavior Support Plans</a:t>
            </a:r>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552463"/>
            <a:ext cx="8081934" cy="4237384"/>
          </a:xfrm>
        </p:spPr>
        <p:txBody>
          <a:bodyPr/>
          <a:lstStyle/>
          <a:p>
            <a:pPr marL="0" indent="0">
              <a:spcBef>
                <a:spcPts val="600"/>
              </a:spcBef>
              <a:buNone/>
            </a:pPr>
            <a:r>
              <a:rPr lang="en-US" sz="1800" b="1" dirty="0"/>
              <a:t>Ensure that DDS is providing access that is linguistically competent</a:t>
            </a:r>
          </a:p>
          <a:p>
            <a:pPr marL="0" indent="0">
              <a:spcBef>
                <a:spcPts val="600"/>
              </a:spcBef>
              <a:buNone/>
            </a:pPr>
            <a:r>
              <a:rPr lang="en-US" sz="1800" dirty="0"/>
              <a:t>Response: We are coordinating with Mayor’s office on Community Affairs to ensure all interpretation is culturally competent. Staff has been trained on use of the language line and Language Access Act.</a:t>
            </a:r>
          </a:p>
          <a:p>
            <a:pPr marL="0" indent="0">
              <a:spcBef>
                <a:spcPts val="600"/>
              </a:spcBef>
              <a:buNone/>
            </a:pPr>
            <a:r>
              <a:rPr lang="en-US" sz="1800" b="1" dirty="0"/>
              <a:t>Establish specific training and certification requirements for interpreters, including bilingual staff who serve as interpreters.</a:t>
            </a:r>
          </a:p>
          <a:p>
            <a:pPr marL="0" indent="0">
              <a:spcBef>
                <a:spcPts val="600"/>
              </a:spcBef>
              <a:buNone/>
            </a:pPr>
            <a:r>
              <a:rPr lang="en-US" sz="1800" dirty="0"/>
              <a:t>Response: All spoken language interpreters are provided via City-wide negotiated contracts overseen by OHR that have only certified individuals. Bilingual staff are tested to establish competence as well.</a:t>
            </a:r>
            <a:endParaRPr lang="en-US" sz="1800" b="1" dirty="0"/>
          </a:p>
          <a:p>
            <a:pPr marL="0" indent="0">
              <a:spcBef>
                <a:spcPts val="800"/>
              </a:spcBef>
              <a:buNone/>
            </a:pPr>
            <a:r>
              <a:rPr lang="en-US" sz="1800" b="1" dirty="0"/>
              <a:t>Clarify that staff cannot act as interpreters in a case they are involved with.</a:t>
            </a:r>
          </a:p>
          <a:p>
            <a:pPr marL="0" indent="0">
              <a:spcBef>
                <a:spcPts val="800"/>
              </a:spcBef>
              <a:buNone/>
            </a:pPr>
            <a:r>
              <a:rPr lang="en-US" sz="1800" dirty="0"/>
              <a:t>Response: Agreed. Language will be amended.</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457200"/>
          </a:xfrm>
        </p:spPr>
        <p:txBody>
          <a:bodyPr/>
          <a:lstStyle/>
          <a:p>
            <a:endParaRPr lang="en-US" dirty="0"/>
          </a:p>
          <a:p>
            <a:r>
              <a:rPr lang="en-US" dirty="0"/>
              <a:t>Summary of Public Feedback </a:t>
            </a:r>
          </a:p>
        </p:txBody>
      </p:sp>
    </p:spTree>
    <p:extLst>
      <p:ext uri="{BB962C8B-B14F-4D97-AF65-F5344CB8AC3E}">
        <p14:creationId xmlns:p14="http://schemas.microsoft.com/office/powerpoint/2010/main" val="28535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4" y="2552463"/>
            <a:ext cx="8422587" cy="4237384"/>
          </a:xfrm>
        </p:spPr>
        <p:txBody>
          <a:bodyPr/>
          <a:lstStyle/>
          <a:p>
            <a:pPr marL="0" indent="0">
              <a:spcBef>
                <a:spcPts val="800"/>
              </a:spcBef>
              <a:buNone/>
            </a:pPr>
            <a:r>
              <a:rPr lang="en-US" sz="1800" b="1" dirty="0"/>
              <a:t>Maximize hiring of bilingual staff, offer choice in assignment to bilingual staff fluent in the person’s preferred language.</a:t>
            </a:r>
          </a:p>
          <a:p>
            <a:pPr marL="0" indent="0">
              <a:spcBef>
                <a:spcPts val="800"/>
              </a:spcBef>
              <a:buNone/>
            </a:pPr>
            <a:r>
              <a:rPr lang="en-US" sz="1800" dirty="0"/>
              <a:t>Response: If a person is not satisfied with their assigned VR Specialist or SC they can request a change. We have identified bilingual positions and when they are vacant, we recruit outside of DC Careers. We have 58 bilingual staff at DDS.</a:t>
            </a:r>
            <a:endParaRPr lang="en-US" sz="1800" b="1" dirty="0"/>
          </a:p>
          <a:p>
            <a:pPr marL="0" indent="0">
              <a:spcBef>
                <a:spcPts val="800"/>
              </a:spcBef>
              <a:buNone/>
            </a:pPr>
            <a:r>
              <a:rPr lang="en-US" sz="1800" b="1" dirty="0"/>
              <a:t>Maximize hiring of bilingual staff, offer choice in assignment to bilingual staff fluent in the person’s preferred language.</a:t>
            </a:r>
          </a:p>
          <a:p>
            <a:pPr marL="0" indent="0">
              <a:spcBef>
                <a:spcPts val="800"/>
              </a:spcBef>
              <a:buNone/>
            </a:pPr>
            <a:r>
              <a:rPr lang="en-US" sz="1800" dirty="0"/>
              <a:t>Response: If a person is not satisfied with their assigned VR Specialist or SC they can request a change. We have identified bilingual positions and when they are vacant, we recruit outside of DC Careers. We have 58 bilingual staff at DDS.</a:t>
            </a:r>
          </a:p>
          <a:p>
            <a:pPr marL="0" indent="0">
              <a:spcBef>
                <a:spcPts val="800"/>
              </a:spcBef>
              <a:buNone/>
            </a:pPr>
            <a:r>
              <a:rPr lang="en-US" sz="1800" b="1" dirty="0"/>
              <a:t>Always provide an interpreter when needed.</a:t>
            </a:r>
          </a:p>
          <a:p>
            <a:pPr marL="0" indent="0">
              <a:spcBef>
                <a:spcPts val="800"/>
              </a:spcBef>
              <a:buNone/>
            </a:pPr>
            <a:r>
              <a:rPr lang="en-US" sz="1800" dirty="0"/>
              <a:t>Response: The Language Access Act includes the right to refuse the interpreter provided to them by the DC Government agency and use an interpreter of their choosing. </a:t>
            </a:r>
          </a:p>
          <a:p>
            <a:pPr marL="0" indent="0">
              <a:spcBef>
                <a:spcPts val="800"/>
              </a:spcBef>
              <a:buNone/>
            </a:pPr>
            <a:endParaRPr lang="en-US" sz="1800" b="1"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457200"/>
          </a:xfrm>
        </p:spPr>
        <p:txBody>
          <a:bodyPr/>
          <a:lstStyle/>
          <a:p>
            <a:endParaRPr lang="en-US" dirty="0"/>
          </a:p>
          <a:p>
            <a:r>
              <a:rPr lang="en-US" dirty="0"/>
              <a:t>Summary of Public Feedback </a:t>
            </a:r>
          </a:p>
        </p:txBody>
      </p:sp>
    </p:spTree>
    <p:extLst>
      <p:ext uri="{BB962C8B-B14F-4D97-AF65-F5344CB8AC3E}">
        <p14:creationId xmlns:p14="http://schemas.microsoft.com/office/powerpoint/2010/main" val="189504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5" y="2552463"/>
            <a:ext cx="8493655" cy="4237384"/>
          </a:xfrm>
        </p:spPr>
        <p:txBody>
          <a:bodyPr/>
          <a:lstStyle/>
          <a:p>
            <a:pPr marL="0" indent="0">
              <a:spcBef>
                <a:spcPts val="800"/>
              </a:spcBef>
              <a:buNone/>
            </a:pPr>
            <a:r>
              <a:rPr lang="en-US" sz="1800" b="1" dirty="0"/>
              <a:t>Provide comprehensive language access to person, persons family and/or supporters, and applicants, with special attention to people who may not be literate in their language of origin.</a:t>
            </a:r>
          </a:p>
          <a:p>
            <a:pPr marL="0" indent="0">
              <a:spcBef>
                <a:spcPts val="800"/>
              </a:spcBef>
              <a:buNone/>
            </a:pPr>
            <a:r>
              <a:rPr lang="en-US" sz="1800" dirty="0"/>
              <a:t>Response: We do this and will ensure the language in the policy accurately reflects this practice.</a:t>
            </a:r>
          </a:p>
          <a:p>
            <a:pPr marL="0" indent="0">
              <a:spcBef>
                <a:spcPts val="800"/>
              </a:spcBef>
              <a:buNone/>
            </a:pPr>
            <a:r>
              <a:rPr lang="en-US" sz="1800" b="1" dirty="0"/>
              <a:t>Expand definition of “vital documents”</a:t>
            </a:r>
          </a:p>
          <a:p>
            <a:pPr marL="0" indent="0">
              <a:spcBef>
                <a:spcPts val="800"/>
              </a:spcBef>
              <a:buNone/>
            </a:pPr>
            <a:r>
              <a:rPr lang="en-US" sz="1800" dirty="0"/>
              <a:t>Response:  This is defined in the Act. For the agency’s purposes, vital documents as defined in the Act include applications, notices, forms, agreements, and outreach materials including but not limited to those which DDS publishes or distributes to inform persons about their rights and responsibilities or eligibility requirements for benefits and participation in agency programs. </a:t>
            </a:r>
            <a:endParaRPr lang="en-US" sz="1800" b="1" dirty="0"/>
          </a:p>
          <a:p>
            <a:pPr marL="0" indent="0">
              <a:spcBef>
                <a:spcPts val="800"/>
              </a:spcBef>
              <a:buNone/>
            </a:pPr>
            <a:endParaRPr lang="en-US" sz="1800" dirty="0"/>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endParaRPr lang="en-US" dirty="0"/>
          </a:p>
          <a:p>
            <a:r>
              <a:rPr lang="en-US" dirty="0"/>
              <a:t>Summary of Public Feedback (Cont’d) </a:t>
            </a:r>
          </a:p>
        </p:txBody>
      </p:sp>
    </p:spTree>
    <p:extLst>
      <p:ext uri="{BB962C8B-B14F-4D97-AF65-F5344CB8AC3E}">
        <p14:creationId xmlns:p14="http://schemas.microsoft.com/office/powerpoint/2010/main" val="264320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552463"/>
            <a:ext cx="8308878" cy="4237384"/>
          </a:xfrm>
        </p:spPr>
        <p:txBody>
          <a:bodyPr/>
          <a:lstStyle/>
          <a:p>
            <a:pPr marL="0" indent="0">
              <a:spcBef>
                <a:spcPts val="600"/>
              </a:spcBef>
              <a:buNone/>
            </a:pPr>
            <a:r>
              <a:rPr lang="en-US" sz="1800" b="1" dirty="0"/>
              <a:t>For all virtual meetings, language access services, including sign language interpretation and captioning, should be provided in English and in other languages as requested.</a:t>
            </a:r>
          </a:p>
          <a:p>
            <a:pPr marL="0" indent="0">
              <a:spcBef>
                <a:spcPts val="600"/>
              </a:spcBef>
              <a:buNone/>
            </a:pPr>
            <a:r>
              <a:rPr lang="en-US" sz="1800" dirty="0"/>
              <a:t>Response: See below about requests for language access which is separate from sign language interpretation and captioning.</a:t>
            </a:r>
          </a:p>
          <a:p>
            <a:pPr marL="0" indent="0">
              <a:spcBef>
                <a:spcPts val="600"/>
              </a:spcBef>
              <a:buNone/>
            </a:pPr>
            <a:r>
              <a:rPr lang="en-US" sz="1800" b="1" dirty="0"/>
              <a:t>Interpretation should be available in sign languages other than ASL.</a:t>
            </a:r>
          </a:p>
          <a:p>
            <a:pPr marL="0" indent="0">
              <a:spcBef>
                <a:spcPts val="600"/>
              </a:spcBef>
              <a:buNone/>
            </a:pPr>
            <a:r>
              <a:rPr lang="en-US" sz="1800" dirty="0"/>
              <a:t>Response: The DC Language Access Act of 2004 does not include ASL or any sign languages as those are covered by the ADA of 1990. We do our best to access available resources to  meet these requests.</a:t>
            </a:r>
          </a:p>
          <a:p>
            <a:pPr marL="0" indent="0">
              <a:spcBef>
                <a:spcPts val="800"/>
              </a:spcBef>
              <a:buNone/>
            </a:pPr>
            <a:r>
              <a:rPr lang="en-US" sz="1800" b="1" dirty="0"/>
              <a:t>Detail how the public will be informed that language access is available and can be requested for public meetings.</a:t>
            </a:r>
          </a:p>
          <a:p>
            <a:pPr marL="0" indent="0">
              <a:spcBef>
                <a:spcPts val="800"/>
              </a:spcBef>
              <a:buNone/>
            </a:pPr>
            <a:r>
              <a:rPr lang="en-US" sz="1800" dirty="0"/>
              <a:t>Response: Event announcements include information in the top 6 languages (Spanish, Amharic, French, Mandarin, Vietnamese, Korean) explaining how to contact someone, by phone or email, to make a request for language access to attend that specific event.</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endParaRPr lang="en-US" dirty="0"/>
          </a:p>
          <a:p>
            <a:r>
              <a:rPr lang="en-US" dirty="0"/>
              <a:t>Summary of Public Feedback (Cont’d) </a:t>
            </a:r>
          </a:p>
        </p:txBody>
      </p:sp>
    </p:spTree>
    <p:extLst>
      <p:ext uri="{BB962C8B-B14F-4D97-AF65-F5344CB8AC3E}">
        <p14:creationId xmlns:p14="http://schemas.microsoft.com/office/powerpoint/2010/main" val="402499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552463"/>
            <a:ext cx="8081934" cy="4237384"/>
          </a:xfrm>
        </p:spPr>
        <p:txBody>
          <a:bodyPr/>
          <a:lstStyle/>
          <a:p>
            <a:pPr marL="0" indent="0">
              <a:spcBef>
                <a:spcPts val="800"/>
              </a:spcBef>
              <a:buNone/>
            </a:pPr>
            <a:r>
              <a:rPr lang="en-US" sz="1800" b="1" dirty="0"/>
              <a:t>Expand definition of “vital documents”</a:t>
            </a:r>
          </a:p>
          <a:p>
            <a:pPr marL="0" indent="0">
              <a:spcBef>
                <a:spcPts val="800"/>
              </a:spcBef>
              <a:buNone/>
            </a:pPr>
            <a:r>
              <a:rPr lang="en-US" sz="1800" dirty="0"/>
              <a:t>Response:  This is defined in the Act. For the agency’s purposes, vital documents as defined in the Act include applications, notices, forms, agreements, and outreach materials including but not limited to those which DDS publishes or distributes to inform persons about their rights and responsibilities or eligibility requirements for benefits and participation in agency programs. </a:t>
            </a:r>
            <a:endParaRPr lang="en-US" sz="1800" b="1" dirty="0"/>
          </a:p>
          <a:p>
            <a:pPr marL="0" indent="0">
              <a:spcBef>
                <a:spcPts val="600"/>
              </a:spcBef>
              <a:buNone/>
            </a:pPr>
            <a:r>
              <a:rPr lang="en-US" sz="1800" b="1" dirty="0"/>
              <a:t>Extend Deadlines to allow time for translation of documents.</a:t>
            </a:r>
          </a:p>
          <a:p>
            <a:pPr marL="0" indent="0">
              <a:spcBef>
                <a:spcPts val="600"/>
              </a:spcBef>
              <a:buNone/>
            </a:pPr>
            <a:r>
              <a:rPr lang="en-US" sz="1800" dirty="0"/>
              <a:t>Response: Translated documents usually are completed in 3-5 business days or less unless they are very large. Turnaround time is dictated by the OHR contracts vendors signed. This has not interfered with meeting deadlines.</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endParaRPr lang="en-US" dirty="0"/>
          </a:p>
          <a:p>
            <a:r>
              <a:rPr lang="en-US" dirty="0"/>
              <a:t>Summary of Public Feedback (Cont’d) </a:t>
            </a:r>
          </a:p>
        </p:txBody>
      </p:sp>
    </p:spTree>
    <p:extLst>
      <p:ext uri="{BB962C8B-B14F-4D97-AF65-F5344CB8AC3E}">
        <p14:creationId xmlns:p14="http://schemas.microsoft.com/office/powerpoint/2010/main" val="63850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552463"/>
            <a:ext cx="8081934" cy="4237384"/>
          </a:xfrm>
        </p:spPr>
        <p:txBody>
          <a:bodyPr/>
          <a:lstStyle/>
          <a:p>
            <a:pPr marL="0" indent="0">
              <a:spcBef>
                <a:spcPts val="600"/>
              </a:spcBef>
              <a:buNone/>
            </a:pPr>
            <a:r>
              <a:rPr lang="en-US" sz="1800" b="1" dirty="0"/>
              <a:t>Regular reviews of policy and procedures with input of people using language services performed by independent entity. </a:t>
            </a:r>
          </a:p>
          <a:p>
            <a:pPr marL="0" indent="0">
              <a:spcBef>
                <a:spcPts val="600"/>
              </a:spcBef>
              <a:buNone/>
            </a:pPr>
            <a:r>
              <a:rPr lang="en-US" sz="1800" dirty="0"/>
              <a:t>Response: OHR who oversees our processes as well as the 3 Mayor’s Ethnic Constituency offices (2 of which make in-office visits around 1x/year). People are encouraged to provide feedback on the quality of language access services.   Additionally, DDS employees are asked to provide feedback as well.</a:t>
            </a:r>
            <a:endParaRPr lang="en-US" sz="1800" b="1"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Language Access Policy &amp; Procedure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endParaRPr lang="en-US" dirty="0"/>
          </a:p>
          <a:p>
            <a:r>
              <a:rPr lang="en-US" dirty="0"/>
              <a:t>Summary of Public Feedback (Cont’d) </a:t>
            </a:r>
          </a:p>
        </p:txBody>
      </p:sp>
    </p:spTree>
    <p:extLst>
      <p:ext uri="{BB962C8B-B14F-4D97-AF65-F5344CB8AC3E}">
        <p14:creationId xmlns:p14="http://schemas.microsoft.com/office/powerpoint/2010/main" val="1626170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AE7EB-1124-4340-B2D5-C003944E6250}">
  <ds:schemaRefs>
    <ds:schemaRef ds:uri="http://purl.org/dc/elements/1.1/"/>
    <ds:schemaRef ds:uri="http://purl.org/dc/dcmitype/"/>
    <ds:schemaRef ds:uri="1ec95fb1-3121-454e-ae13-01581ba9e69d"/>
    <ds:schemaRef ds:uri="55915097-7700-488a-a1af-9cb524698d4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0BE5E64-5166-42AB-B849-9B0036353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95fb1-3121-454e-ae13-01581ba9e69d"/>
    <ds:schemaRef ds:uri="55915097-7700-488a-a1af-9cb524698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B9247C-6866-4F4F-A31D-A8C86D76E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4929</TotalTime>
  <Words>1605</Words>
  <Application>Microsoft Office PowerPoint</Application>
  <PresentationFormat>On-screen Show (4:3)</PresentationFormat>
  <Paragraphs>133</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MT</vt:lpstr>
      <vt:lpstr>Gill Sans Std</vt:lpstr>
      <vt:lpstr>Gill Sans Std Bold</vt:lpstr>
      <vt:lpstr>Gill Sans Std Light</vt:lpstr>
      <vt:lpstr>Office Theme</vt:lpstr>
      <vt:lpstr>PowerPoint Presentation</vt:lpstr>
      <vt:lpstr>AGENDA</vt:lpstr>
      <vt:lpstr>Upcoming P&amp;P IFS/IDD Updates</vt:lpstr>
      <vt:lpstr>Language Access Policy &amp; Procedure</vt:lpstr>
      <vt:lpstr>Language Access Policy &amp; Procedure</vt:lpstr>
      <vt:lpstr>Language Access Policy &amp; Procedure</vt:lpstr>
      <vt:lpstr>Language Access Policy &amp; Procedure</vt:lpstr>
      <vt:lpstr>Language Access Policy &amp; Procedure</vt:lpstr>
      <vt:lpstr>Language Access Policy &amp; Procedure</vt:lpstr>
      <vt:lpstr>Language Access Policy &amp; Procedure</vt:lpstr>
      <vt:lpstr>Eligibility Policy &amp; Procedure</vt:lpstr>
      <vt:lpstr>Eligibility Policy &amp; Procedure</vt:lpstr>
      <vt:lpstr>Eligibility Policy &amp; Procedure</vt:lpstr>
      <vt:lpstr>Eligibility Policy &amp; Procedure</vt:lpstr>
      <vt:lpstr>Eligibility Policy &amp; Procedure</vt:lpstr>
      <vt:lpstr>IMEU Presentation</vt:lpstr>
      <vt:lpstr>HCBS Advisory Committee</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Thomas, Crystal (DDS)</cp:lastModifiedBy>
  <cp:revision>27</cp:revision>
  <cp:lastPrinted>2021-10-22T16:18:35Z</cp:lastPrinted>
  <dcterms:created xsi:type="dcterms:W3CDTF">2014-12-09T03:54:50Z</dcterms:created>
  <dcterms:modified xsi:type="dcterms:W3CDTF">2022-09-28T16:24:47Z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