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57" r:id="rId6"/>
    <p:sldId id="273" r:id="rId7"/>
    <p:sldId id="350" r:id="rId8"/>
    <p:sldId id="287" r:id="rId9"/>
    <p:sldId id="351" r:id="rId10"/>
    <p:sldId id="281" r:id="rId11"/>
    <p:sldId id="346" r:id="rId12"/>
    <p:sldId id="286" r:id="rId13"/>
    <p:sldId id="347" r:id="rId14"/>
    <p:sldId id="348" r:id="rId15"/>
    <p:sldId id="349" r:id="rId16"/>
    <p:sldId id="289" r:id="rId17"/>
    <p:sldId id="288" r:id="rId18"/>
    <p:sldId id="324" r:id="rId19"/>
    <p:sldId id="342" r:id="rId20"/>
    <p:sldId id="283" r:id="rId21"/>
    <p:sldId id="263" r:id="rId22"/>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D3E677-2E4C-477D-9C1F-816DBA94A142}">
          <p14:sldIdLst>
            <p14:sldId id="256"/>
            <p14:sldId id="257"/>
            <p14:sldId id="273"/>
            <p14:sldId id="350"/>
            <p14:sldId id="287"/>
            <p14:sldId id="351"/>
            <p14:sldId id="281"/>
            <p14:sldId id="346"/>
            <p14:sldId id="286"/>
            <p14:sldId id="347"/>
            <p14:sldId id="348"/>
            <p14:sldId id="349"/>
            <p14:sldId id="289"/>
            <p14:sldId id="288"/>
            <p14:sldId id="324"/>
            <p14:sldId id="342"/>
            <p14:sldId id="283"/>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8AD65E-8844-C50B-2E85-1682A8D397DB}" name="Harmon, Pamela (DDS)" initials="" userId="S::pamela.harmon@dc.gov::e7cad59d-a632-47d3-99f8-3c4ddc7249ff" providerId="AD"/>
  <p188:author id="{04C08688-F25B-FF04-E627-3B9B4AF81035}" name="Exton, Robin (DDS)" initials="E(" userId="S::robin.exton@dc.gov::ae178b40-ef32-4d0c-85a1-16ccef72d09d" providerId="AD"/>
  <p188:author id="{D25BF7A0-840E-57E7-B5AA-415BB5296ACF}" name="Fofana, Musu (DDS)" initials="" userId="S::musu.fofana@dc.gov::dc8919bb-2ec2-4280-9049-a0d9cb629c8d" providerId="AD"/>
  <p188:author id="{E12669A6-7482-D19E-6D29-79F5D335B061}" name="Exton, Robin (DDS)" initials="" userId="S::Robin.Exton@dc.gov::ae178b40-ef32-4d0c-85a1-16ccef72d09d" providerId="AD"/>
  <p188:author id="{1B2AE2E7-A0AF-2BE5-43BA-9FDAA0A5638D}" name="Kraemer, Martina (DDS)" initials="MK" userId="S::martina.kraemer@dc.gov::d5e6dbd5-5569-47f8-8a0b-7c692d46be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emer, Martina (DDS)" userId="d5e6dbd5-5569-47f8-8a0b-7c692d46bed4" providerId="ADAL" clId="{0DB5D33E-2CE9-42EF-AA40-EC9730F28DE4}"/>
    <pc:docChg chg="modSld">
      <pc:chgData name="Kraemer, Martina (DDS)" userId="d5e6dbd5-5569-47f8-8a0b-7c692d46bed4" providerId="ADAL" clId="{0DB5D33E-2CE9-42EF-AA40-EC9730F28DE4}" dt="2024-11-01T18:02:25.229" v="45" actId="20577"/>
      <pc:docMkLst>
        <pc:docMk/>
      </pc:docMkLst>
      <pc:sldChg chg="modSp mod">
        <pc:chgData name="Kraemer, Martina (DDS)" userId="d5e6dbd5-5569-47f8-8a0b-7c692d46bed4" providerId="ADAL" clId="{0DB5D33E-2CE9-42EF-AA40-EC9730F28DE4}" dt="2024-11-01T18:01:06.476" v="22" actId="20577"/>
        <pc:sldMkLst>
          <pc:docMk/>
          <pc:sldMk cId="3364649158" sldId="281"/>
        </pc:sldMkLst>
        <pc:spChg chg="mod">
          <ac:chgData name="Kraemer, Martina (DDS)" userId="d5e6dbd5-5569-47f8-8a0b-7c692d46bed4" providerId="ADAL" clId="{0DB5D33E-2CE9-42EF-AA40-EC9730F28DE4}" dt="2024-11-01T18:01:06.476" v="22" actId="20577"/>
          <ac:spMkLst>
            <pc:docMk/>
            <pc:sldMk cId="3364649158" sldId="281"/>
            <ac:spMk id="2" creationId="{FA08B61E-82AF-CC93-90AE-5F51E773E900}"/>
          </ac:spMkLst>
        </pc:spChg>
      </pc:sldChg>
      <pc:sldChg chg="modSp mod">
        <pc:chgData name="Kraemer, Martina (DDS)" userId="d5e6dbd5-5569-47f8-8a0b-7c692d46bed4" providerId="ADAL" clId="{0DB5D33E-2CE9-42EF-AA40-EC9730F28DE4}" dt="2024-11-01T18:02:25.229" v="45" actId="20577"/>
        <pc:sldMkLst>
          <pc:docMk/>
          <pc:sldMk cId="3965594135" sldId="346"/>
        </pc:sldMkLst>
        <pc:spChg chg="mod">
          <ac:chgData name="Kraemer, Martina (DDS)" userId="d5e6dbd5-5569-47f8-8a0b-7c692d46bed4" providerId="ADAL" clId="{0DB5D33E-2CE9-42EF-AA40-EC9730F28DE4}" dt="2024-11-01T18:02:25.229" v="45" actId="20577"/>
          <ac:spMkLst>
            <pc:docMk/>
            <pc:sldMk cId="3965594135" sldId="346"/>
            <ac:spMk id="2" creationId="{F51138D5-2D05-E421-3780-8BFBB59B78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61" tIns="46681" rIns="93361" bIns="46681"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61" tIns="46681" rIns="93361" bIns="46681" rtlCol="0"/>
          <a:lstStyle>
            <a:lvl1pPr algn="r">
              <a:defRPr sz="1200"/>
            </a:lvl1pPr>
          </a:lstStyle>
          <a:p>
            <a:fld id="{7F9D21CA-4368-DC42-977B-52126C9F9BC4}" type="datetimeFigureOut">
              <a:rPr lang="en-US" smtClean="0"/>
              <a:pPr/>
              <a:t>11/1/2024</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1" tIns="46681" rIns="93361" bIns="46681"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1" tIns="46681" rIns="93361" bIns="466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61" tIns="46681" rIns="93361" bIns="46681"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61" tIns="46681" rIns="93361" bIns="46681"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Welcome.</a:t>
            </a:r>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8050A-BC59-36C8-B4AE-74E213E29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AEEC5-44BC-01C6-6547-0E8B7B7A6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BB02A-BD82-2072-1AE3-EF2F4BB74C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99BC7D-AB46-A88F-312B-BA2AB4BFB081}"/>
              </a:ext>
            </a:extLst>
          </p:cNvPr>
          <p:cNvSpPr>
            <a:spLocks noGrp="1"/>
          </p:cNvSpPr>
          <p:nvPr>
            <p:ph type="sldNum" sz="quarter" idx="5"/>
          </p:nvPr>
        </p:nvSpPr>
        <p:spPr/>
        <p:txBody>
          <a:bodyPr/>
          <a:lstStyle/>
          <a:p>
            <a:fld id="{55B810AC-92B2-C843-AD7B-EBCA31EF58C3}" type="slidenum">
              <a:rPr lang="en-US" smtClean="0"/>
              <a:pPr/>
              <a:t>12</a:t>
            </a:fld>
            <a:endParaRPr lang="en-US"/>
          </a:p>
        </p:txBody>
      </p:sp>
    </p:spTree>
    <p:extLst>
      <p:ext uri="{BB962C8B-B14F-4D97-AF65-F5344CB8AC3E}">
        <p14:creationId xmlns:p14="http://schemas.microsoft.com/office/powerpoint/2010/main" val="159889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13</a:t>
            </a:fld>
            <a:endParaRPr lang="en-US"/>
          </a:p>
        </p:txBody>
      </p:sp>
    </p:spTree>
    <p:extLst>
      <p:ext uri="{BB962C8B-B14F-4D97-AF65-F5344CB8AC3E}">
        <p14:creationId xmlns:p14="http://schemas.microsoft.com/office/powerpoint/2010/main" val="272436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14</a:t>
            </a:fld>
            <a:endParaRPr lang="en-US"/>
          </a:p>
        </p:txBody>
      </p:sp>
    </p:spTree>
    <p:extLst>
      <p:ext uri="{BB962C8B-B14F-4D97-AF65-F5344CB8AC3E}">
        <p14:creationId xmlns:p14="http://schemas.microsoft.com/office/powerpoint/2010/main" val="249770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15</a:t>
            </a:fld>
            <a:endParaRPr lang="en-US"/>
          </a:p>
        </p:txBody>
      </p:sp>
    </p:spTree>
    <p:extLst>
      <p:ext uri="{BB962C8B-B14F-4D97-AF65-F5344CB8AC3E}">
        <p14:creationId xmlns:p14="http://schemas.microsoft.com/office/powerpoint/2010/main" val="300152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16</a:t>
            </a:fld>
            <a:endParaRPr lang="en-US"/>
          </a:p>
        </p:txBody>
      </p:sp>
    </p:spTree>
    <p:extLst>
      <p:ext uri="{BB962C8B-B14F-4D97-AF65-F5344CB8AC3E}">
        <p14:creationId xmlns:p14="http://schemas.microsoft.com/office/powerpoint/2010/main" val="231351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2</a:t>
            </a:fld>
            <a:endParaRPr lang="en-US"/>
          </a:p>
        </p:txBody>
      </p:sp>
    </p:spTree>
    <p:extLst>
      <p:ext uri="{BB962C8B-B14F-4D97-AF65-F5344CB8AC3E}">
        <p14:creationId xmlns:p14="http://schemas.microsoft.com/office/powerpoint/2010/main" val="216217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5</a:t>
            </a:fld>
            <a:endParaRPr lang="en-US"/>
          </a:p>
        </p:txBody>
      </p:sp>
    </p:spTree>
    <p:extLst>
      <p:ext uri="{BB962C8B-B14F-4D97-AF65-F5344CB8AC3E}">
        <p14:creationId xmlns:p14="http://schemas.microsoft.com/office/powerpoint/2010/main" val="274710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6C83-56F0-EC2D-AE7C-1C815E8B5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03C6E-0D39-2A71-8CE0-37BDE76C3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38868-E14B-C4E4-6966-59CDC1A14A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456962-CD2E-8A7D-96FF-C87D8B7A96B6}"/>
              </a:ext>
            </a:extLst>
          </p:cNvPr>
          <p:cNvSpPr>
            <a:spLocks noGrp="1"/>
          </p:cNvSpPr>
          <p:nvPr>
            <p:ph type="sldNum" sz="quarter" idx="5"/>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238999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7</a:t>
            </a:fld>
            <a:endParaRPr lang="en-US"/>
          </a:p>
        </p:txBody>
      </p:sp>
    </p:spTree>
    <p:extLst>
      <p:ext uri="{BB962C8B-B14F-4D97-AF65-F5344CB8AC3E}">
        <p14:creationId xmlns:p14="http://schemas.microsoft.com/office/powerpoint/2010/main" val="110084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567D-C479-B0BF-9A6D-D1411EB84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6D376-C2CD-1CD2-E510-348153389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C62A5-D19E-BD57-5826-1884EFA6EA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DEBF36-A13F-6CF0-DDFB-2DDBD01EDD4D}"/>
              </a:ext>
            </a:extLst>
          </p:cNvPr>
          <p:cNvSpPr>
            <a:spLocks noGrp="1"/>
          </p:cNvSpPr>
          <p:nvPr>
            <p:ph type="sldNum" sz="quarter" idx="5"/>
          </p:nvPr>
        </p:nvSpPr>
        <p:spPr/>
        <p:txBody>
          <a:bodyPr/>
          <a:lstStyle/>
          <a:p>
            <a:fld id="{55B810AC-92B2-C843-AD7B-EBCA31EF58C3}" type="slidenum">
              <a:rPr lang="en-US" smtClean="0"/>
              <a:pPr/>
              <a:t>8</a:t>
            </a:fld>
            <a:endParaRPr lang="en-US"/>
          </a:p>
        </p:txBody>
      </p:sp>
    </p:spTree>
    <p:extLst>
      <p:ext uri="{BB962C8B-B14F-4D97-AF65-F5344CB8AC3E}">
        <p14:creationId xmlns:p14="http://schemas.microsoft.com/office/powerpoint/2010/main" val="142463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9</a:t>
            </a:fld>
            <a:endParaRPr lang="en-US"/>
          </a:p>
        </p:txBody>
      </p:sp>
    </p:spTree>
    <p:extLst>
      <p:ext uri="{BB962C8B-B14F-4D97-AF65-F5344CB8AC3E}">
        <p14:creationId xmlns:p14="http://schemas.microsoft.com/office/powerpoint/2010/main" val="86104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322BF-E439-B0C1-760C-618909799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64521-96FE-FBAC-D283-9D99C44C7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58509-18C9-3A84-FBF0-816B7005C1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BA9C26-4BD2-0EA4-C744-4B3EB7CB879C}"/>
              </a:ext>
            </a:extLst>
          </p:cNvPr>
          <p:cNvSpPr>
            <a:spLocks noGrp="1"/>
          </p:cNvSpPr>
          <p:nvPr>
            <p:ph type="sldNum" sz="quarter" idx="5"/>
          </p:nvPr>
        </p:nvSpPr>
        <p:spPr/>
        <p:txBody>
          <a:bodyPr/>
          <a:lstStyle/>
          <a:p>
            <a:fld id="{55B810AC-92B2-C843-AD7B-EBCA31EF58C3}" type="slidenum">
              <a:rPr lang="en-US" smtClean="0"/>
              <a:pPr/>
              <a:t>10</a:t>
            </a:fld>
            <a:endParaRPr lang="en-US"/>
          </a:p>
        </p:txBody>
      </p:sp>
    </p:spTree>
    <p:extLst>
      <p:ext uri="{BB962C8B-B14F-4D97-AF65-F5344CB8AC3E}">
        <p14:creationId xmlns:p14="http://schemas.microsoft.com/office/powerpoint/2010/main" val="362530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E2F84-3B62-5360-3243-07C8A0D74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F0883-248F-9C73-F753-5126C215E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8CFC2-1E3A-6138-E810-1426E82BFB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70C7B7-D802-BA52-2E61-4AED0204636E}"/>
              </a:ext>
            </a:extLst>
          </p:cNvPr>
          <p:cNvSpPr>
            <a:spLocks noGrp="1"/>
          </p:cNvSpPr>
          <p:nvPr>
            <p:ph type="sldNum" sz="quarter" idx="5"/>
          </p:nvPr>
        </p:nvSpPr>
        <p:spPr/>
        <p:txBody>
          <a:bodyPr/>
          <a:lstStyle/>
          <a:p>
            <a:fld id="{55B810AC-92B2-C843-AD7B-EBCA31EF58C3}" type="slidenum">
              <a:rPr lang="en-US" smtClean="0"/>
              <a:pPr/>
              <a:t>11</a:t>
            </a:fld>
            <a:endParaRPr lang="en-US"/>
          </a:p>
        </p:txBody>
      </p:sp>
    </p:spTree>
    <p:extLst>
      <p:ext uri="{BB962C8B-B14F-4D97-AF65-F5344CB8AC3E}">
        <p14:creationId xmlns:p14="http://schemas.microsoft.com/office/powerpoint/2010/main" val="2447617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11/1/2024</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11/1/2024</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11/1/2024</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11/1/2024</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11/1/2024</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11/1/2024</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195227"/>
            <a:ext cx="9144000" cy="1399084"/>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rPr>
              <a:t>HCBS Advisory Committee</a:t>
            </a:r>
          </a:p>
          <a:p>
            <a:pPr marL="0" marR="0" lvl="0" indent="0" algn="ctr" defTabSz="457200" rtl="0" eaLnBrk="1" fontAlgn="auto" latinLnBrk="0" hangingPunct="1">
              <a:lnSpc>
                <a:spcPts val="4900"/>
              </a:lnSpc>
              <a:spcBef>
                <a:spcPct val="0"/>
              </a:spcBef>
              <a:spcAft>
                <a:spcPts val="0"/>
              </a:spcAft>
              <a:buClrTx/>
              <a:buSzTx/>
              <a:buFontTx/>
              <a:buNone/>
              <a:tabLst/>
              <a:defRPr/>
            </a:pPr>
            <a:r>
              <a:rPr lang="en-US" dirty="0">
                <a:latin typeface="Gill Sans Std Light"/>
                <a:ea typeface="+mj-ea"/>
                <a:cs typeface="Gill Sans Std Light"/>
              </a:rPr>
              <a:t>Winter 2024</a:t>
            </a:r>
            <a:endPar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endParaRPr>
          </a:p>
        </p:txBody>
      </p:sp>
      <p:sp>
        <p:nvSpPr>
          <p:cNvPr id="5" name="Title 1"/>
          <p:cNvSpPr txBox="1">
            <a:spLocks/>
          </p:cNvSpPr>
          <p:nvPr/>
        </p:nvSpPr>
        <p:spPr>
          <a:xfrm>
            <a:off x="5526157" y="5810325"/>
            <a:ext cx="3617842"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2800" i="1" dirty="0">
                <a:latin typeface="Gill Sans Std"/>
                <a:ea typeface="+mj-ea"/>
                <a:cs typeface="Gill Sans Std"/>
              </a:rPr>
              <a:t>Nov 4, 2024</a:t>
            </a:r>
            <a:endParaRPr kumimoji="0" lang="en-US" sz="2800" i="1" u="none" strike="noStrike" kern="1200" cap="none" spc="0" normalizeH="0" baseline="0" noProof="0" dirty="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705D-470B-DCE4-FA4F-C1987816CE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7C9262-3EAB-102B-C374-B92C860E51E9}"/>
              </a:ext>
            </a:extLst>
          </p:cNvPr>
          <p:cNvSpPr>
            <a:spLocks noGrp="1"/>
          </p:cNvSpPr>
          <p:nvPr>
            <p:ph idx="1"/>
          </p:nvPr>
        </p:nvSpPr>
        <p:spPr>
          <a:xfrm>
            <a:off x="607706" y="2240991"/>
            <a:ext cx="8081934" cy="4548856"/>
          </a:xfrm>
        </p:spPr>
        <p:txBody>
          <a:bodyPr lIns="91440" tIns="45720" rIns="91440" bIns="45720" anchor="t"/>
          <a:lstStyle/>
          <a:p>
            <a:pPr marL="0" marR="0" indent="0">
              <a:spcBef>
                <a:spcPts val="0"/>
              </a:spcBef>
              <a:spcAft>
                <a:spcPts val="0"/>
              </a:spcAft>
              <a:buNone/>
            </a:pPr>
            <a:r>
              <a:rPr lang="en-US" sz="2000" b="1" dirty="0">
                <a:latin typeface="Arial" panose="020B0604020202020204" pitchFamily="34" charset="0"/>
                <a:cs typeface="Arial" panose="020B0604020202020204" pitchFamily="34" charset="0"/>
              </a:rPr>
              <a:t>Section 3.A.1.b states, “[w]hen a person fails to respond to a recertification notice in a timely manner (within 30 days), DC Medicaid will be closed.” It is unclear what this sentence means. This section also states that a person who refuses to cooperate with the annual recertification will not be recertified as eligible for Medicaid. This statement is vague and should describe what it meant by “refuses to cooperate.”</a:t>
            </a:r>
            <a:endParaRPr lang="en-US" sz="2000" dirty="0">
              <a:latin typeface="Arial" panose="020B0604020202020204" pitchFamily="34" charset="0"/>
              <a:cs typeface="Arial" panose="020B0604020202020204" pitchFamily="34" charset="0"/>
            </a:endParaRPr>
          </a:p>
          <a:p>
            <a:pPr marL="0" indent="0">
              <a:spcBef>
                <a:spcPts val="0"/>
              </a:spcBef>
              <a:buNone/>
            </a:pPr>
            <a:endParaRPr lang="en-US" sz="1800" dirty="0">
              <a:latin typeface="Arial" panose="020B0604020202020204" pitchFamily="34" charset="0"/>
            </a:endParaRPr>
          </a:p>
          <a:p>
            <a:pPr marL="0" indent="0">
              <a:spcBef>
                <a:spcPts val="0"/>
              </a:spcBef>
              <a:buNone/>
            </a:pPr>
            <a:r>
              <a:rPr lang="en-US" sz="1800" dirty="0">
                <a:latin typeface="Arial"/>
                <a:cs typeface="Arial"/>
              </a:rPr>
              <a:t>Response: </a:t>
            </a:r>
            <a:endParaRPr lang="en-US" sz="1800" dirty="0">
              <a:latin typeface="Arial" panose="020B0604020202020204" pitchFamily="34" charset="0"/>
            </a:endParaRPr>
          </a:p>
          <a:p>
            <a:pPr marL="0" marR="0" indent="0">
              <a:spcBef>
                <a:spcPts val="0"/>
              </a:spcBef>
              <a:spcAft>
                <a:spcPts val="0"/>
              </a:spcAft>
              <a:buNone/>
            </a:pPr>
            <a:r>
              <a:rPr lang="en-US" sz="2000" dirty="0">
                <a:latin typeface="Arial" panose="020B0604020202020204" pitchFamily="34" charset="0"/>
              </a:rPr>
              <a:t>Refusal could take the form of refusing to provide financial documents regarding wages earned or bank statements. See previous slide.</a:t>
            </a:r>
          </a:p>
        </p:txBody>
      </p:sp>
      <p:sp>
        <p:nvSpPr>
          <p:cNvPr id="3" name="Title 2">
            <a:extLst>
              <a:ext uri="{FF2B5EF4-FFF2-40B4-BE49-F238E27FC236}">
                <a16:creationId xmlns:a16="http://schemas.microsoft.com/office/drawing/2014/main" id="{E7568C51-CFFC-5DCB-82AD-7EF227A50404}"/>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075C30E2-D514-5942-8999-DE54EE99CC96}"/>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373723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76DBD-B339-10E2-9587-C839741C740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7C7BFA-C45F-AA77-95B2-80D64F3BB735}"/>
              </a:ext>
            </a:extLst>
          </p:cNvPr>
          <p:cNvSpPr>
            <a:spLocks noGrp="1"/>
          </p:cNvSpPr>
          <p:nvPr>
            <p:ph idx="1"/>
          </p:nvPr>
        </p:nvSpPr>
        <p:spPr>
          <a:xfrm>
            <a:off x="607706" y="2240991"/>
            <a:ext cx="8081934" cy="4548856"/>
          </a:xfrm>
        </p:spPr>
        <p:txBody>
          <a:bodyPr lIns="91440" tIns="45720" rIns="91440" bIns="45720" anchor="t"/>
          <a:lstStyle/>
          <a:p>
            <a:pPr marL="0" indent="0">
              <a:spcBef>
                <a:spcPts val="0"/>
              </a:spcBef>
              <a:buNone/>
            </a:pPr>
            <a:r>
              <a:rPr lang="en-US" sz="2000" b="1" dirty="0">
                <a:latin typeface="Arial" panose="020B0604020202020204" pitchFamily="34" charset="0"/>
              </a:rPr>
              <a:t>Section 7.B states the details included in the written notice of discharge. It should also include a discussion of the specific reason for the discharge</a:t>
            </a:r>
          </a:p>
          <a:p>
            <a:pPr marL="0" indent="0">
              <a:spcBef>
                <a:spcPts val="0"/>
              </a:spcBef>
              <a:buNone/>
            </a:pPr>
            <a:endParaRPr lang="en-US" sz="1800" b="1" dirty="0">
              <a:latin typeface="Arial" panose="020B0604020202020204" pitchFamily="34" charset="0"/>
            </a:endParaRPr>
          </a:p>
          <a:p>
            <a:pPr marL="0" indent="0">
              <a:spcBef>
                <a:spcPts val="0"/>
              </a:spcBef>
              <a:buNone/>
            </a:pPr>
            <a:r>
              <a:rPr lang="en-US" sz="1800" dirty="0">
                <a:latin typeface="Arial"/>
                <a:cs typeface="Arial"/>
              </a:rPr>
              <a:t>Response: This information is included on the written notice and that will be reflected in the policy. </a:t>
            </a:r>
            <a:endParaRPr lang="en-US" sz="1800" dirty="0">
              <a:latin typeface="Arial" panose="020B0604020202020204" pitchFamily="34" charset="0"/>
            </a:endParaRPr>
          </a:p>
          <a:p>
            <a:pPr marL="0" marR="0" indent="0">
              <a:spcBef>
                <a:spcPts val="0"/>
              </a:spcBef>
              <a:spcAft>
                <a:spcPts val="0"/>
              </a:spcAft>
              <a:buNone/>
            </a:pPr>
            <a:endParaRPr lang="en-US" sz="2000" dirty="0">
              <a:latin typeface="Arial" panose="020B0604020202020204" pitchFamily="34" charset="0"/>
            </a:endParaRPr>
          </a:p>
          <a:p>
            <a:pPr marL="0" marR="0" indent="0">
              <a:spcBef>
                <a:spcPts val="0"/>
              </a:spcBef>
              <a:spcAft>
                <a:spcPts val="0"/>
              </a:spcAft>
              <a:buNone/>
            </a:pPr>
            <a:r>
              <a:rPr lang="en-US" sz="2000" b="1" dirty="0">
                <a:latin typeface="Arial" panose="020B0604020202020204" pitchFamily="34" charset="0"/>
              </a:rPr>
              <a:t>Section 3.B.1.b discusses the information that is required in the notice of DDA’s decision to discharge someone from IDD or IFS waiver services. The procedure should also state that the notice must include the specific reason for the discharge.</a:t>
            </a:r>
          </a:p>
          <a:p>
            <a:pPr marL="0" marR="0" indent="0">
              <a:spcBef>
                <a:spcPts val="0"/>
              </a:spcBef>
              <a:spcAft>
                <a:spcPts val="0"/>
              </a:spcAft>
              <a:buNone/>
            </a:pPr>
            <a:endParaRPr lang="en-US" sz="2000" b="1" dirty="0">
              <a:latin typeface="Arial" panose="020B0604020202020204" pitchFamily="34" charset="0"/>
            </a:endParaRPr>
          </a:p>
          <a:p>
            <a:pPr marL="0" indent="0">
              <a:spcBef>
                <a:spcPts val="0"/>
              </a:spcBef>
              <a:buNone/>
            </a:pPr>
            <a:r>
              <a:rPr lang="en-US" sz="1800" dirty="0">
                <a:latin typeface="Arial"/>
                <a:cs typeface="Arial"/>
              </a:rPr>
              <a:t>Response: </a:t>
            </a:r>
            <a:r>
              <a:rPr lang="en-US" sz="1800" dirty="0">
                <a:latin typeface="Arial" panose="020B0604020202020204" pitchFamily="34" charset="0"/>
                <a:cs typeface="Arial"/>
              </a:rPr>
              <a:t> </a:t>
            </a:r>
            <a:r>
              <a:rPr lang="en-US" sz="1800" dirty="0">
                <a:latin typeface="Arial" panose="020B0604020202020204" pitchFamily="34" charset="0"/>
              </a:rPr>
              <a:t>We will reflect this in the procedure. </a:t>
            </a:r>
          </a:p>
        </p:txBody>
      </p:sp>
      <p:sp>
        <p:nvSpPr>
          <p:cNvPr id="3" name="Title 2">
            <a:extLst>
              <a:ext uri="{FF2B5EF4-FFF2-40B4-BE49-F238E27FC236}">
                <a16:creationId xmlns:a16="http://schemas.microsoft.com/office/drawing/2014/main" id="{C6AD302A-D34D-D16C-50EE-EC378D225390}"/>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D032B769-D9BB-87AC-07EC-0BE2A6B6580E}"/>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170868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5D366-2571-5907-3C39-346E8CA22A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CE2439-0C1D-11F6-F421-FFF7C6B5CE61}"/>
              </a:ext>
            </a:extLst>
          </p:cNvPr>
          <p:cNvSpPr>
            <a:spLocks noGrp="1"/>
          </p:cNvSpPr>
          <p:nvPr>
            <p:ph idx="1"/>
          </p:nvPr>
        </p:nvSpPr>
        <p:spPr>
          <a:xfrm>
            <a:off x="607706" y="2240991"/>
            <a:ext cx="8081934" cy="4548856"/>
          </a:xfrm>
        </p:spPr>
        <p:txBody>
          <a:bodyPr lIns="91440" tIns="45720" rIns="91440" bIns="45720" anchor="t"/>
          <a:lstStyle/>
          <a:p>
            <a:pPr marL="0" indent="0">
              <a:spcBef>
                <a:spcPts val="0"/>
              </a:spcBef>
              <a:buNone/>
            </a:pPr>
            <a:r>
              <a:rPr lang="en-US" sz="2000" b="1" dirty="0">
                <a:latin typeface="Arial" panose="020B0604020202020204" pitchFamily="34" charset="0"/>
              </a:rPr>
              <a:t>The procedures should provide a specific period for advance warning of involuntary discharge by the service coordinator to the person and their service provider, on whatever grounds.  Depending on the USPS is not a viable approach</a:t>
            </a:r>
          </a:p>
          <a:p>
            <a:pPr marL="0" indent="0">
              <a:spcBef>
                <a:spcPts val="0"/>
              </a:spcBef>
              <a:buNone/>
            </a:pPr>
            <a:endParaRPr lang="en-US" sz="1800" b="1" dirty="0">
              <a:latin typeface="Arial" panose="020B0604020202020204" pitchFamily="34" charset="0"/>
            </a:endParaRPr>
          </a:p>
          <a:p>
            <a:pPr marL="0" indent="0">
              <a:spcBef>
                <a:spcPts val="0"/>
              </a:spcBef>
              <a:buNone/>
            </a:pPr>
            <a:r>
              <a:rPr lang="en-US" sz="1800" dirty="0">
                <a:latin typeface="Arial"/>
                <a:cs typeface="Arial"/>
              </a:rPr>
              <a:t>Response: Advance warning of an involuntary discharge is given during monthly contacts or monitoring visits with the person or during attempts to schedule monthly contacts or monitoring visits.</a:t>
            </a:r>
            <a:endParaRPr lang="en-US" sz="1800" dirty="0">
              <a:latin typeface="Arial" panose="020B0604020202020204" pitchFamily="34" charset="0"/>
            </a:endParaRPr>
          </a:p>
          <a:p>
            <a:pPr marL="0" marR="0" indent="0">
              <a:spcBef>
                <a:spcPts val="0"/>
              </a:spcBef>
              <a:spcAft>
                <a:spcPts val="0"/>
              </a:spcAft>
              <a:buNone/>
            </a:pPr>
            <a:endParaRPr lang="en-US" sz="2000" dirty="0">
              <a:latin typeface="Arial" panose="020B0604020202020204" pitchFamily="34" charset="0"/>
            </a:endParaRPr>
          </a:p>
          <a:p>
            <a:pPr marL="0" marR="0" indent="0">
              <a:spcBef>
                <a:spcPts val="0"/>
              </a:spcBef>
              <a:spcAft>
                <a:spcPts val="0"/>
              </a:spcAft>
              <a:buNone/>
            </a:pPr>
            <a:endParaRPr lang="en-US" sz="2000" b="1" dirty="0">
              <a:latin typeface="Arial" panose="020B0604020202020204" pitchFamily="34" charset="0"/>
            </a:endParaRPr>
          </a:p>
          <a:p>
            <a:pPr marL="0" marR="0" indent="0">
              <a:spcBef>
                <a:spcPts val="0"/>
              </a:spcBef>
              <a:spcAft>
                <a:spcPts val="0"/>
              </a:spcAft>
              <a:buNone/>
            </a:pPr>
            <a:r>
              <a:rPr lang="en-US" sz="2000" b="1" dirty="0">
                <a:latin typeface="Arial" panose="020B0604020202020204" pitchFamily="34" charset="0"/>
              </a:rPr>
              <a:t>Create a feedback mechanism for participants to share their experiences with the process.</a:t>
            </a:r>
          </a:p>
          <a:p>
            <a:pPr marL="0" marR="0" indent="0">
              <a:spcBef>
                <a:spcPts val="0"/>
              </a:spcBef>
              <a:spcAft>
                <a:spcPts val="0"/>
              </a:spcAft>
              <a:buNone/>
            </a:pPr>
            <a:endParaRPr lang="en-US" sz="2000" b="1" dirty="0">
              <a:latin typeface="Arial" panose="020B0604020202020204" pitchFamily="34" charset="0"/>
            </a:endParaRPr>
          </a:p>
          <a:p>
            <a:pPr marL="0" marR="0" indent="0">
              <a:spcBef>
                <a:spcPts val="0"/>
              </a:spcBef>
              <a:spcAft>
                <a:spcPts val="0"/>
              </a:spcAft>
              <a:buNone/>
            </a:pPr>
            <a:r>
              <a:rPr lang="en-US" sz="1800" dirty="0">
                <a:latin typeface="Arial" panose="020B0604020202020204" pitchFamily="34" charset="0"/>
              </a:rPr>
              <a:t>Response: While it is good to have feedback mechanisms, this would be beyond the scope of this policy and procedure. </a:t>
            </a:r>
          </a:p>
        </p:txBody>
      </p:sp>
      <p:sp>
        <p:nvSpPr>
          <p:cNvPr id="3" name="Title 2">
            <a:extLst>
              <a:ext uri="{FF2B5EF4-FFF2-40B4-BE49-F238E27FC236}">
                <a16:creationId xmlns:a16="http://schemas.microsoft.com/office/drawing/2014/main" id="{2A07C766-5D33-869C-402D-9CAB139F0B40}"/>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EAD971EA-2E8C-ACF7-5E5C-BF7A215A7522}"/>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4243597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240991"/>
            <a:ext cx="8081934" cy="4548856"/>
          </a:xfrm>
        </p:spPr>
        <p:txBody>
          <a:bodyPr lIns="91440" tIns="45720" rIns="91440" bIns="45720" anchor="t"/>
          <a:lstStyle/>
          <a:p>
            <a:pPr>
              <a:spcBef>
                <a:spcPts val="0"/>
              </a:spcBef>
            </a:pPr>
            <a:r>
              <a:rPr lang="en-US" sz="1800" b="1" dirty="0">
                <a:latin typeface="Arial"/>
                <a:cs typeface="Arial"/>
              </a:rPr>
              <a:t>Ensure culturally and linguistically appropriate communication throughout the discharge process.</a:t>
            </a:r>
          </a:p>
          <a:p>
            <a:pPr>
              <a:spcBef>
                <a:spcPts val="0"/>
              </a:spcBef>
            </a:pPr>
            <a:r>
              <a:rPr lang="en-US" sz="1800" b="1" dirty="0">
                <a:latin typeface="Arial"/>
                <a:cs typeface="Arial"/>
              </a:rPr>
              <a:t>Provide translated materials in languages common to the community, including Amharic.</a:t>
            </a:r>
          </a:p>
          <a:p>
            <a:pPr>
              <a:spcBef>
                <a:spcPts val="0"/>
              </a:spcBef>
            </a:pPr>
            <a:r>
              <a:rPr lang="en-US" sz="1800" b="1" dirty="0">
                <a:latin typeface="Arial"/>
                <a:cs typeface="Arial"/>
              </a:rPr>
              <a:t>Involve cultural liaisons or interpreters when needed.</a:t>
            </a:r>
          </a:p>
          <a:p>
            <a:pPr>
              <a:spcBef>
                <a:spcPts val="0"/>
              </a:spcBef>
            </a:pPr>
            <a:r>
              <a:rPr lang="en-US" sz="1800" b="1" dirty="0">
                <a:latin typeface="Arial"/>
                <a:cs typeface="Arial"/>
              </a:rPr>
              <a:t>Consider cultural factors that may impact discharge planning (e.g., family dynamics, community support).</a:t>
            </a:r>
          </a:p>
          <a:p>
            <a:pPr marL="0" indent="0">
              <a:spcBef>
                <a:spcPts val="0"/>
              </a:spcBef>
              <a:buNone/>
            </a:pPr>
            <a:endParaRPr lang="en-US" sz="1800" dirty="0">
              <a:latin typeface="Arial" panose="020B0604020202020204" pitchFamily="34" charset="0"/>
            </a:endParaRPr>
          </a:p>
          <a:p>
            <a:pPr marL="0" indent="0">
              <a:spcBef>
                <a:spcPts val="0"/>
              </a:spcBef>
              <a:buNone/>
            </a:pPr>
            <a:r>
              <a:rPr lang="en-US" sz="2000" dirty="0">
                <a:latin typeface="Arial"/>
                <a:cs typeface="Arial"/>
              </a:rPr>
              <a:t>Response:  Will include reference to the Language Access policy that requires DDS to provide translations of all vital documents into non-English languages.  </a:t>
            </a:r>
            <a:endParaRPr lang="en-US" sz="2000" dirty="0">
              <a:latin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410331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556906" y="1880719"/>
            <a:ext cx="8358494" cy="4871028"/>
          </a:xfrm>
        </p:spPr>
        <p:txBody>
          <a:bodyPr/>
          <a:lstStyle/>
          <a:p>
            <a:pPr marL="0" indent="0">
              <a:spcBef>
                <a:spcPts val="0"/>
              </a:spcBef>
              <a:buNone/>
            </a:pPr>
            <a:r>
              <a:rPr lang="en-US" sz="1600" b="1" dirty="0">
                <a:latin typeface="Arial" panose="020B0604020202020204" pitchFamily="34" charset="0"/>
              </a:rPr>
              <a:t>DRDC has heard from individuals supported by DDA who have been threatened with Medicaid termination because DDA failed to timely recertify their Medicaid benefits. It is critical, therefore, that this procedure clearly state that if the failure to recertify is not the individual’s fault and/or not within their control, they should not be terminated from Medicaid or the IDD or IFS waiver</a:t>
            </a:r>
          </a:p>
          <a:p>
            <a:pPr marL="0" indent="0">
              <a:spcBef>
                <a:spcPts val="0"/>
              </a:spcBef>
              <a:buNone/>
            </a:pPr>
            <a:endParaRPr lang="en-US" sz="1600" dirty="0">
              <a:latin typeface="Arial" panose="020B0604020202020204" pitchFamily="34" charset="0"/>
            </a:endParaRPr>
          </a:p>
          <a:p>
            <a:pPr marL="0" indent="0">
              <a:spcBef>
                <a:spcPts val="0"/>
              </a:spcBef>
              <a:buNone/>
            </a:pPr>
            <a:r>
              <a:rPr lang="en-US" sz="1600" b="1" dirty="0">
                <a:latin typeface="Arial" panose="020B0604020202020204" pitchFamily="34" charset="0"/>
              </a:rPr>
              <a:t>The policy should be revised to recognize instances when a person becomes over-resourced due to no fault of their own. As currently written, the policy would penalize waiver recipients for the oversights of their service coordinators or providers. We recommend that this section be revised to exclude individuals who have become over-resourced due to no fault of their own.</a:t>
            </a:r>
          </a:p>
          <a:p>
            <a:pPr marL="0" indent="0">
              <a:spcBef>
                <a:spcPts val="0"/>
              </a:spcBef>
              <a:buNone/>
            </a:pPr>
            <a:endParaRPr lang="en-US" sz="1800" b="1" dirty="0">
              <a:latin typeface="Arial" panose="020B0604020202020204" pitchFamily="34" charset="0"/>
            </a:endParaRPr>
          </a:p>
          <a:p>
            <a:pPr marL="0" marR="0" indent="0">
              <a:spcBef>
                <a:spcPts val="0"/>
              </a:spcBef>
              <a:spcAft>
                <a:spcPts val="0"/>
              </a:spcAft>
              <a:buNone/>
            </a:pPr>
            <a:r>
              <a:rPr lang="en-US" sz="1600" dirty="0">
                <a:latin typeface="Arial" panose="020B0604020202020204" pitchFamily="34" charset="0"/>
              </a:rPr>
              <a:t>Response: The intent is never to penalize when there is a failure to recertify. If someone is over resourced, we work with them to complete the spend down. Ultimately, DDS is not the agency that determines Medicaid eligibility. </a:t>
            </a:r>
          </a:p>
          <a:p>
            <a:pPr marL="0" marR="0" indent="0">
              <a:spcBef>
                <a:spcPts val="0"/>
              </a:spcBef>
              <a:spcAft>
                <a:spcPts val="0"/>
              </a:spcAft>
              <a:buNone/>
            </a:pPr>
            <a:endParaRPr lang="en-US" sz="2000" dirty="0">
              <a:latin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343623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240991"/>
            <a:ext cx="8081934" cy="4548856"/>
          </a:xfrm>
        </p:spPr>
        <p:txBody>
          <a:bodyPr lIns="91440" tIns="45720" rIns="91440" bIns="45720" anchor="t"/>
          <a:lstStyle/>
          <a:p>
            <a:pPr marL="0" marR="0" indent="0" algn="l">
              <a:spcBef>
                <a:spcPts val="0"/>
              </a:spcBef>
              <a:spcAft>
                <a:spcPts val="0"/>
              </a:spcAft>
              <a:buNone/>
            </a:pPr>
            <a:r>
              <a:rPr lang="en-US" sz="2000" b="1" dirty="0">
                <a:latin typeface="Arial"/>
                <a:cs typeface="Arial"/>
              </a:rPr>
              <a:t>Suggest you may add the language "Not meeting criteria to receive services as defined in policy C 1-11” for clarity under PURPOSE.</a:t>
            </a:r>
          </a:p>
          <a:p>
            <a:pPr marL="0" marR="0" indent="0" algn="l">
              <a:spcBef>
                <a:spcPts val="0"/>
              </a:spcBef>
              <a:spcAft>
                <a:spcPts val="0"/>
              </a:spcAft>
              <a:buNone/>
            </a:pPr>
            <a:endParaRPr lang="en-US" sz="1800" b="1" dirty="0">
              <a:latin typeface="Arial" panose="020B0604020202020204" pitchFamily="34" charset="0"/>
              <a:cs typeface="Arial" panose="020B0604020202020204" pitchFamily="34" charset="0"/>
            </a:endParaRPr>
          </a:p>
          <a:p>
            <a:pPr marL="0" indent="0">
              <a:spcBef>
                <a:spcPts val="0"/>
              </a:spcBef>
              <a:buNone/>
            </a:pPr>
            <a:r>
              <a:rPr lang="en-US" sz="1800" dirty="0">
                <a:latin typeface="Arial"/>
                <a:cs typeface="Arial"/>
              </a:rPr>
              <a:t>Response:  Suggestion noted. </a:t>
            </a:r>
            <a:endParaRPr lang="en-US" sz="1800" dirty="0">
              <a:latin typeface="Arial" panose="020B0604020202020204" pitchFamily="34" charset="0"/>
              <a:cs typeface="Arial" panose="020B0604020202020204" pitchFamily="34" charset="0"/>
            </a:endParaRPr>
          </a:p>
          <a:p>
            <a:pPr marL="0" marR="0" indent="0" algn="l">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lgn="l">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lgn="l">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lgn="l">
              <a:spcBef>
                <a:spcPts val="0"/>
              </a:spcBef>
              <a:spcAft>
                <a:spcPts val="0"/>
              </a:spcAft>
              <a:buNone/>
            </a:pPr>
            <a:r>
              <a:rPr lang="en-US" sz="2000" b="1" dirty="0">
                <a:latin typeface="Arial" panose="020B0604020202020204" pitchFamily="34" charset="0"/>
                <a:cs typeface="Arial" panose="020B0604020202020204" pitchFamily="34" charset="0"/>
              </a:rPr>
              <a:t>Propose the addition of a parenthetical, “(other than by residential placement by a DDS/DDA provider),” following “moves out of the District.”</a:t>
            </a:r>
          </a:p>
          <a:p>
            <a:pPr marL="0" marR="0" indent="0" algn="l">
              <a:spcBef>
                <a:spcPts val="0"/>
              </a:spcBef>
              <a:spcAft>
                <a:spcPts val="0"/>
              </a:spcAft>
              <a:buNone/>
            </a:pPr>
            <a:endParaRPr lang="en-US" sz="1800" dirty="0">
              <a:latin typeface="Arial" panose="020B0604020202020204" pitchFamily="34" charset="0"/>
              <a:cs typeface="Arial" panose="020B0604020202020204" pitchFamily="34" charset="0"/>
            </a:endParaRPr>
          </a:p>
          <a:p>
            <a:pPr marL="0" indent="0">
              <a:spcBef>
                <a:spcPts val="0"/>
              </a:spcBef>
              <a:buNone/>
            </a:pPr>
            <a:r>
              <a:rPr lang="en-US" sz="1800" dirty="0">
                <a:latin typeface="Arial"/>
                <a:cs typeface="Arial"/>
              </a:rPr>
              <a:t>Response: Will add clarifying language to reflect that people in DDA HCBS residential placements remain residents of the district. </a:t>
            </a:r>
            <a:endParaRPr lang="en-US" sz="18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397423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1918820"/>
            <a:ext cx="8536294" cy="4871028"/>
          </a:xfrm>
        </p:spPr>
        <p:txBody>
          <a:bodyPr/>
          <a:lstStyle/>
          <a:p>
            <a:pPr marL="0" marR="0" indent="0" algn="l">
              <a:spcBef>
                <a:spcPts val="0"/>
              </a:spcBef>
              <a:spcAft>
                <a:spcPts val="0"/>
              </a:spcAft>
              <a:buNone/>
            </a:pPr>
            <a:r>
              <a:rPr lang="en-US" sz="2000" b="1" dirty="0">
                <a:latin typeface="Arial" panose="020B0604020202020204" pitchFamily="34" charset="0"/>
                <a:cs typeface="Arial" panose="020B0604020202020204" pitchFamily="34" charset="0"/>
              </a:rPr>
              <a:t>There needs to be a specified time period for “an inpatient in a Mental (sic) Health facility” – this duration can be anything from days to years – this is too vague.</a:t>
            </a:r>
          </a:p>
          <a:p>
            <a:pPr marL="0" marR="0" indent="0" algn="l">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lgn="l">
              <a:spcBef>
                <a:spcPts val="0"/>
              </a:spcBef>
              <a:spcAft>
                <a:spcPts val="0"/>
              </a:spcAft>
              <a:buNone/>
            </a:pPr>
            <a:r>
              <a:rPr lang="en-US" sz="1800" dirty="0">
                <a:latin typeface="Arial" panose="020B0604020202020204" pitchFamily="34" charset="0"/>
                <a:cs typeface="Arial" panose="020B0604020202020204" pitchFamily="34" charset="0"/>
              </a:rPr>
              <a:t>Response:  time periods are specified in the procedure. </a:t>
            </a:r>
          </a:p>
          <a:p>
            <a:pPr marL="0" marR="0" indent="0" algn="l">
              <a:spcBef>
                <a:spcPts val="0"/>
              </a:spcBef>
              <a:spcAft>
                <a:spcPts val="0"/>
              </a:spcAft>
              <a:buNone/>
            </a:pPr>
            <a:endParaRPr lang="en-US" sz="1800" dirty="0">
              <a:latin typeface="Arial" panose="020B0604020202020204" pitchFamily="34" charset="0"/>
              <a:cs typeface="Arial" panose="020B0604020202020204" pitchFamily="34" charset="0"/>
            </a:endParaRPr>
          </a:p>
          <a:p>
            <a:pPr marL="0" marR="0" indent="0" algn="l">
              <a:spcBef>
                <a:spcPts val="0"/>
              </a:spcBef>
              <a:spcAft>
                <a:spcPts val="0"/>
              </a:spcAft>
              <a:buNone/>
            </a:pPr>
            <a:r>
              <a:rPr lang="en-US" sz="2000" b="1" dirty="0">
                <a:latin typeface="Arial" panose="020B0604020202020204" pitchFamily="34" charset="0"/>
                <a:cs typeface="Arial" panose="020B0604020202020204" pitchFamily="34" charset="0"/>
              </a:rPr>
              <a:t>3.A.2b.  It is unclear whether this reference to admission to a medical institution is intended to apply to a “mental (sic) health facility” per 5.C.6. of the policy, referenced above.  If so, then the procedure needs to be clearer on that point; if not, then there needs to be a separate point in the procedure that references inpatient behavioral health duration.</a:t>
            </a:r>
          </a:p>
          <a:p>
            <a:pPr marL="0" marR="0" indent="0" algn="l">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lgn="l">
              <a:spcBef>
                <a:spcPts val="0"/>
              </a:spcBef>
              <a:spcAft>
                <a:spcPts val="0"/>
              </a:spcAft>
              <a:buNone/>
            </a:pPr>
            <a:r>
              <a:rPr lang="en-US" sz="1800" dirty="0">
                <a:latin typeface="Arial" panose="020B0604020202020204" pitchFamily="34" charset="0"/>
                <a:cs typeface="Arial" panose="020B0604020202020204" pitchFamily="34" charset="0"/>
              </a:rPr>
              <a:t>Response:  Will clarify that the standard for mental health facility would be the same (90 days) as a medical facility. </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152818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2A174-055B-46DF-9AF4-9F88EFFBD525}"/>
              </a:ext>
            </a:extLst>
          </p:cNvPr>
          <p:cNvSpPr>
            <a:spLocks noGrp="1"/>
          </p:cNvSpPr>
          <p:nvPr>
            <p:ph type="title"/>
          </p:nvPr>
        </p:nvSpPr>
        <p:spPr>
          <a:xfrm>
            <a:off x="628649" y="291090"/>
            <a:ext cx="7886699" cy="932688"/>
          </a:xfrm>
        </p:spPr>
        <p:txBody>
          <a:bodyPr vert="horz" lIns="91440" tIns="45720" rIns="91440" bIns="45720" rtlCol="0" anchor="b">
            <a:normAutofit/>
          </a:bodyPr>
          <a:lstStyle/>
          <a:p>
            <a:pPr defTabSz="914400">
              <a:lnSpc>
                <a:spcPct val="90000"/>
              </a:lnSpc>
            </a:pPr>
            <a:r>
              <a:rPr lang="en-US" sz="4700" kern="1200">
                <a:solidFill>
                  <a:schemeClr val="tx1"/>
                </a:solidFill>
                <a:latin typeface="+mj-lt"/>
                <a:ea typeface="+mj-ea"/>
                <a:cs typeface="+mj-cs"/>
              </a:rPr>
              <a:t>Questions and Answers</a:t>
            </a:r>
          </a:p>
        </p:txBody>
      </p:sp>
      <p:pic>
        <p:nvPicPr>
          <p:cNvPr id="6" name="Content Placeholder 5" descr="Questions with solid fill">
            <a:extLst>
              <a:ext uri="{FF2B5EF4-FFF2-40B4-BE49-F238E27FC236}">
                <a16:creationId xmlns:a16="http://schemas.microsoft.com/office/drawing/2014/main" id="{AAD4D351-121C-42AB-883B-2B97E33DFC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351626" y="1863801"/>
            <a:ext cx="4440746" cy="4440746"/>
          </a:xfrm>
          <a:prstGeom prst="rect">
            <a:avLst/>
          </a:prstGeom>
        </p:spPr>
      </p:pic>
    </p:spTree>
    <p:extLst>
      <p:ext uri="{BB962C8B-B14F-4D97-AF65-F5344CB8AC3E}">
        <p14:creationId xmlns:p14="http://schemas.microsoft.com/office/powerpoint/2010/main" val="232431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algn="ctr"/>
            <a:r>
              <a:rPr lang="en-US" sz="2800"/>
              <a:t> Summary and Next Steps</a:t>
            </a:r>
          </a:p>
        </p:txBody>
      </p:sp>
      <p:pic>
        <p:nvPicPr>
          <p:cNvPr id="6" name="Picture Placeholder 5" descr="j0149024.jpg"/>
          <p:cNvPicPr>
            <a:picLocks noGrp="1" noChangeAspect="1"/>
          </p:cNvPicPr>
          <p:nvPr>
            <p:ph type="pic" idx="1"/>
          </p:nvPr>
        </p:nvPicPr>
        <p:blipFill>
          <a:blip r:embed="rId2"/>
          <a:srcRect t="-6250" b="-6250"/>
          <a:stretch>
            <a:fillRect/>
          </a:stretch>
        </p:blipFill>
        <p:spPr>
          <a:xfrm>
            <a:off x="1792288" y="933199"/>
            <a:ext cx="5486400" cy="4114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a:extLst>
              <a:ext uri="{FF2B5EF4-FFF2-40B4-BE49-F238E27FC236}">
                <a16:creationId xmlns:a16="http://schemas.microsoft.com/office/drawing/2014/main" id="{3E8106FC-32FE-40FC-8C9B-664D5F92FA8D}"/>
              </a:ext>
            </a:extLst>
          </p:cNvPr>
          <p:cNvSpPr txBox="1"/>
          <p:nvPr/>
        </p:nvSpPr>
        <p:spPr>
          <a:xfrm>
            <a:off x="2382350" y="5442497"/>
            <a:ext cx="4379300" cy="646331"/>
          </a:xfrm>
          <a:prstGeom prst="rect">
            <a:avLst/>
          </a:prstGeom>
          <a:noFill/>
        </p:spPr>
        <p:txBody>
          <a:bodyPr wrap="square" rtlCol="0">
            <a:spAutoFit/>
          </a:bodyPr>
          <a:lstStyle/>
          <a:p>
            <a:pPr algn="ctr"/>
            <a:r>
              <a:rPr lang="en-US" b="1" dirty="0"/>
              <a:t>Next HCBS Advisory Committee Meeting: </a:t>
            </a:r>
          </a:p>
          <a:p>
            <a:pPr algn="ctr"/>
            <a:r>
              <a:rPr lang="en-US" b="1" dirty="0"/>
              <a:t>Monday, ?(tentative)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914400" y="933199"/>
            <a:ext cx="7315200" cy="568036"/>
          </a:xfrm>
        </p:spPr>
        <p:txBody>
          <a:bodyPr/>
          <a:lstStyle/>
          <a:p>
            <a:r>
              <a:rPr lang="en-US"/>
              <a:t>AGENDA</a:t>
            </a:r>
          </a:p>
        </p:txBody>
      </p:sp>
      <p:sp>
        <p:nvSpPr>
          <p:cNvPr id="82" name="Subtitle 81"/>
          <p:cNvSpPr>
            <a:spLocks noGrp="1"/>
          </p:cNvSpPr>
          <p:nvPr>
            <p:ph type="subTitle" idx="1"/>
          </p:nvPr>
        </p:nvSpPr>
        <p:spPr>
          <a:xfrm>
            <a:off x="863284" y="1662976"/>
            <a:ext cx="7109138" cy="4336299"/>
          </a:xfrm>
        </p:spPr>
        <p:txBody>
          <a:bodyPr/>
          <a:lstStyle/>
          <a:p>
            <a:pPr marL="571500" indent="-571500">
              <a:spcAft>
                <a:spcPts val="600"/>
              </a:spcAft>
              <a:buFont typeface="+mj-lt"/>
              <a:buAutoNum type="romanUcPeriod"/>
            </a:pPr>
            <a:r>
              <a:rPr lang="en-US" sz="2800" dirty="0"/>
              <a:t>Introduction</a:t>
            </a:r>
          </a:p>
          <a:p>
            <a:pPr marL="571500" indent="-571500">
              <a:spcAft>
                <a:spcPts val="600"/>
              </a:spcAft>
              <a:buFont typeface="+mj-lt"/>
              <a:buAutoNum type="romanUcPeriod"/>
            </a:pPr>
            <a:r>
              <a:rPr lang="en-US" sz="2800" dirty="0"/>
              <a:t>Upcoming Policy and Procedure Updates</a:t>
            </a:r>
          </a:p>
          <a:p>
            <a:pPr marL="571500" indent="-571500">
              <a:spcAft>
                <a:spcPts val="600"/>
              </a:spcAft>
              <a:buFont typeface="+mj-lt"/>
              <a:buAutoNum type="romanUcPeriod"/>
            </a:pPr>
            <a:r>
              <a:rPr lang="en-US" sz="2800" dirty="0"/>
              <a:t>IMEU policy implementation</a:t>
            </a:r>
          </a:p>
          <a:p>
            <a:pPr marL="571500" indent="-571500">
              <a:spcAft>
                <a:spcPts val="600"/>
              </a:spcAft>
              <a:buFont typeface="+mj-lt"/>
              <a:buAutoNum type="romanUcPeriod"/>
            </a:pPr>
            <a:r>
              <a:rPr lang="en-US" sz="2800" dirty="0"/>
              <a:t>Feedback on Waiver Discharge Policy and Procedure</a:t>
            </a:r>
          </a:p>
          <a:p>
            <a:pPr marL="571500" indent="-571500">
              <a:spcAft>
                <a:spcPts val="600"/>
              </a:spcAft>
              <a:buFont typeface="+mj-lt"/>
              <a:buAutoNum type="romanUcPeriod"/>
            </a:pPr>
            <a:r>
              <a:rPr lang="en-US" sz="2800" dirty="0"/>
              <a:t>Questions and Answers</a:t>
            </a:r>
          </a:p>
          <a:p>
            <a:pPr marL="571500" indent="-571500">
              <a:spcAft>
                <a:spcPts val="600"/>
              </a:spcAft>
              <a:buFont typeface="+mj-lt"/>
              <a:buAutoNum type="romanUcPeriod"/>
            </a:pPr>
            <a:r>
              <a:rPr lang="en-US" sz="2800" dirty="0"/>
              <a:t> Summary and Next Steps</a:t>
            </a:r>
          </a:p>
          <a:p>
            <a:pPr>
              <a:spcAft>
                <a:spcPts val="600"/>
              </a:spcAft>
            </a:pPr>
            <a:endParaRPr lang="en-US" sz="2800" dirty="0"/>
          </a:p>
          <a:p>
            <a:pPr marL="571500" indent="-571500">
              <a:spcAft>
                <a:spcPts val="600"/>
              </a:spcAft>
              <a:buFont typeface="+mj-lt"/>
              <a:buAutoNum type="romanUcPeriod"/>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914400" y="2042078"/>
            <a:ext cx="6809724" cy="4206321"/>
          </a:xfrm>
        </p:spPr>
        <p:txBody>
          <a:bodyPr/>
          <a:lstStyle/>
          <a:p>
            <a:r>
              <a:rPr lang="en-US" sz="2400" dirty="0"/>
              <a:t>Participant Directed Services and Case Transfer are awaiting Legal Sufficiency Review.</a:t>
            </a:r>
          </a:p>
          <a:p>
            <a:r>
              <a:rPr lang="en-US" sz="2400" dirty="0"/>
              <a:t>Remote Supports is being routed internally. DHCF issued the Notice of Final Rulemaking which required some realignment of language.  </a:t>
            </a:r>
          </a:p>
          <a:p>
            <a:r>
              <a:rPr lang="en-US" sz="2400" dirty="0"/>
              <a:t>We had a focus group of providers give input into the provider training policy and procedure. </a:t>
            </a:r>
          </a:p>
          <a:p>
            <a:r>
              <a:rPr lang="en-US" sz="2400" dirty="0"/>
              <a:t>Continuing work on Sanctions, Housing Choice, BSP,  Provider and Day Service Referrals as well as Informed Choice.</a:t>
            </a:r>
          </a:p>
          <a:p>
            <a:pPr marL="0" indent="0">
              <a:buNone/>
            </a:pPr>
            <a:endParaRPr lang="en-US" sz="2400" dirty="0"/>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914400" y="758212"/>
            <a:ext cx="7655970" cy="703312"/>
          </a:xfrm>
        </p:spPr>
        <p:txBody>
          <a:bodyPr/>
          <a:lstStyle/>
          <a:p>
            <a:r>
              <a:rPr lang="en-US" sz="3600"/>
              <a:t>Upcoming Policy &amp; Procedure </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914400" y="1504388"/>
            <a:ext cx="7315200" cy="372868"/>
          </a:xfrm>
        </p:spPr>
        <p:txBody>
          <a:bodyPr/>
          <a:lstStyle/>
          <a:p>
            <a:r>
              <a:rPr lang="en-US"/>
              <a:t>Updates</a:t>
            </a:r>
          </a:p>
        </p:txBody>
      </p:sp>
      <p:sp>
        <p:nvSpPr>
          <p:cNvPr id="6" name="Content Placeholder 1">
            <a:extLst>
              <a:ext uri="{FF2B5EF4-FFF2-40B4-BE49-F238E27FC236}">
                <a16:creationId xmlns:a16="http://schemas.microsoft.com/office/drawing/2014/main" id="{82414D59-E83A-05F8-E560-629A70F8A5D1}"/>
              </a:ext>
            </a:extLst>
          </p:cNvPr>
          <p:cNvSpPr txBox="1">
            <a:spLocks/>
          </p:cNvSpPr>
          <p:nvPr/>
        </p:nvSpPr>
        <p:spPr>
          <a:xfrm>
            <a:off x="914399" y="4815921"/>
            <a:ext cx="7354957" cy="1681430"/>
          </a:xfrm>
          <a:prstGeom prst="rect">
            <a:avLst/>
          </a:prstGeom>
        </p:spPr>
        <p:txBody>
          <a:bodyPr/>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a:p>
        </p:txBody>
      </p:sp>
    </p:spTree>
    <p:extLst>
      <p:ext uri="{BB962C8B-B14F-4D97-AF65-F5344CB8AC3E}">
        <p14:creationId xmlns:p14="http://schemas.microsoft.com/office/powerpoint/2010/main" val="427448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12B7B-5E6E-6747-FFC4-90A4BC99D9C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69ADC-EB71-4FCC-9124-F7A8E73F1604}"/>
              </a:ext>
            </a:extLst>
          </p:cNvPr>
          <p:cNvSpPr>
            <a:spLocks noGrp="1"/>
          </p:cNvSpPr>
          <p:nvPr>
            <p:ph idx="1"/>
          </p:nvPr>
        </p:nvSpPr>
        <p:spPr>
          <a:xfrm>
            <a:off x="914400" y="2042078"/>
            <a:ext cx="6809724" cy="4206321"/>
          </a:xfrm>
        </p:spPr>
        <p:txBody>
          <a:bodyPr/>
          <a:lstStyle/>
          <a:p>
            <a:r>
              <a:rPr lang="en-US" sz="2400" dirty="0"/>
              <a:t>The target effective date is January 1, 2025.</a:t>
            </a:r>
          </a:p>
          <a:p>
            <a:r>
              <a:rPr lang="en-US" sz="2400" dirty="0"/>
              <a:t>Revised IMEU policy and procedure will be on agenda for next Provider Leadership Meeting. </a:t>
            </a:r>
          </a:p>
          <a:p>
            <a:r>
              <a:rPr lang="en-US" sz="2400" dirty="0"/>
              <a:t>Currently working to identify trainers, target groups in need of training, and build out training accordingly.</a:t>
            </a:r>
          </a:p>
        </p:txBody>
      </p:sp>
      <p:sp>
        <p:nvSpPr>
          <p:cNvPr id="3" name="Title 2">
            <a:extLst>
              <a:ext uri="{FF2B5EF4-FFF2-40B4-BE49-F238E27FC236}">
                <a16:creationId xmlns:a16="http://schemas.microsoft.com/office/drawing/2014/main" id="{275EDCAD-085C-E4BE-22AB-1B12CA666E9B}"/>
              </a:ext>
            </a:extLst>
          </p:cNvPr>
          <p:cNvSpPr>
            <a:spLocks noGrp="1"/>
          </p:cNvSpPr>
          <p:nvPr>
            <p:ph type="title"/>
          </p:nvPr>
        </p:nvSpPr>
        <p:spPr>
          <a:xfrm>
            <a:off x="914400" y="758212"/>
            <a:ext cx="7655970" cy="703312"/>
          </a:xfrm>
        </p:spPr>
        <p:txBody>
          <a:bodyPr/>
          <a:lstStyle/>
          <a:p>
            <a:r>
              <a:rPr lang="en-US" sz="3600" dirty="0"/>
              <a:t>IMEU Policy Implementation</a:t>
            </a:r>
          </a:p>
        </p:txBody>
      </p:sp>
      <p:sp>
        <p:nvSpPr>
          <p:cNvPr id="4" name="Subtitle 3">
            <a:extLst>
              <a:ext uri="{FF2B5EF4-FFF2-40B4-BE49-F238E27FC236}">
                <a16:creationId xmlns:a16="http://schemas.microsoft.com/office/drawing/2014/main" id="{85E7DE83-4D16-CBF6-5BFD-3BA7510CA013}"/>
              </a:ext>
            </a:extLst>
          </p:cNvPr>
          <p:cNvSpPr>
            <a:spLocks noGrp="1"/>
          </p:cNvSpPr>
          <p:nvPr>
            <p:ph type="subTitle" idx="13"/>
          </p:nvPr>
        </p:nvSpPr>
        <p:spPr>
          <a:xfrm>
            <a:off x="914400" y="1504388"/>
            <a:ext cx="7315200" cy="372868"/>
          </a:xfrm>
        </p:spPr>
        <p:txBody>
          <a:bodyPr/>
          <a:lstStyle/>
          <a:p>
            <a:r>
              <a:rPr lang="en-US" dirty="0"/>
              <a:t>Updates</a:t>
            </a:r>
          </a:p>
        </p:txBody>
      </p:sp>
      <p:sp>
        <p:nvSpPr>
          <p:cNvPr id="6" name="Content Placeholder 1">
            <a:extLst>
              <a:ext uri="{FF2B5EF4-FFF2-40B4-BE49-F238E27FC236}">
                <a16:creationId xmlns:a16="http://schemas.microsoft.com/office/drawing/2014/main" id="{5781A9DC-9029-9839-9D8C-7395A41CEA25}"/>
              </a:ext>
            </a:extLst>
          </p:cNvPr>
          <p:cNvSpPr txBox="1">
            <a:spLocks/>
          </p:cNvSpPr>
          <p:nvPr/>
        </p:nvSpPr>
        <p:spPr>
          <a:xfrm>
            <a:off x="914399" y="4815921"/>
            <a:ext cx="7354957" cy="1681430"/>
          </a:xfrm>
          <a:prstGeom prst="rect">
            <a:avLst/>
          </a:prstGeom>
        </p:spPr>
        <p:txBody>
          <a:bodyPr/>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a:p>
        </p:txBody>
      </p:sp>
    </p:spTree>
    <p:extLst>
      <p:ext uri="{BB962C8B-B14F-4D97-AF65-F5344CB8AC3E}">
        <p14:creationId xmlns:p14="http://schemas.microsoft.com/office/powerpoint/2010/main" val="82675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240991"/>
            <a:ext cx="8081934" cy="4548856"/>
          </a:xfrm>
        </p:spPr>
        <p:txBody>
          <a:bodyPr lIns="91440" tIns="45720" rIns="91440" bIns="45720" anchor="t"/>
          <a:lstStyle/>
          <a:p>
            <a:pPr marL="0" indent="0">
              <a:spcBef>
                <a:spcPts val="0"/>
              </a:spcBef>
              <a:buNone/>
            </a:pPr>
            <a:r>
              <a:rPr lang="en-US" sz="2000" b="1" dirty="0">
                <a:latin typeface="Arial" panose="020B0604020202020204" pitchFamily="34" charset="0"/>
              </a:rPr>
              <a:t>The policy should address readmission requirements, e.g., for example, expedited readmission if reapplying within a year of discharge.</a:t>
            </a:r>
          </a:p>
          <a:p>
            <a:pPr marL="0" indent="0">
              <a:spcBef>
                <a:spcPts val="0"/>
              </a:spcBef>
              <a:buNone/>
            </a:pPr>
            <a:endParaRPr lang="en-US" sz="1800" dirty="0">
              <a:latin typeface="Arial" panose="020B0604020202020204" pitchFamily="34" charset="0"/>
            </a:endParaRPr>
          </a:p>
          <a:p>
            <a:pPr marL="0" indent="0">
              <a:spcBef>
                <a:spcPts val="0"/>
              </a:spcBef>
              <a:buNone/>
            </a:pPr>
            <a:r>
              <a:rPr lang="en-US" sz="2000" dirty="0">
                <a:latin typeface="Arial"/>
                <a:cs typeface="Arial"/>
              </a:rPr>
              <a:t>Response: </a:t>
            </a:r>
            <a:endParaRPr lang="en-US" sz="2000"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dirty="0">
                <a:latin typeface="Arial" panose="020B0604020202020204" pitchFamily="34" charset="0"/>
              </a:rPr>
              <a:t>This falls outside the scope of this policy, the discharge notice does indicate that the person can re-apply for service. If they re-apply, DDS will request reactivation of the person’s electronic records file in MCIS. Current existing records do expedite the intake and eligibility determination process. </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102994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C7669-3AF3-C435-5942-93E5A33F07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A5C298-3296-CF0F-389D-EC11479280E4}"/>
              </a:ext>
            </a:extLst>
          </p:cNvPr>
          <p:cNvSpPr>
            <a:spLocks noGrp="1"/>
          </p:cNvSpPr>
          <p:nvPr>
            <p:ph idx="1"/>
          </p:nvPr>
        </p:nvSpPr>
        <p:spPr>
          <a:xfrm>
            <a:off x="607706" y="2240991"/>
            <a:ext cx="8081934" cy="4548856"/>
          </a:xfrm>
        </p:spPr>
        <p:txBody>
          <a:bodyPr lIns="91440" tIns="45720" rIns="91440" bIns="45720" anchor="t"/>
          <a:lstStyle/>
          <a:p>
            <a:pPr marL="0" indent="0">
              <a:spcBef>
                <a:spcPts val="0"/>
              </a:spcBef>
              <a:buNone/>
            </a:pPr>
            <a:r>
              <a:rPr lang="en-US" sz="2000" b="1" dirty="0">
                <a:latin typeface="Arial"/>
                <a:cs typeface="Arial"/>
              </a:rPr>
              <a:t>Although not a part of the proposed policy and procedure, DRDC stresses the need for DDS to develop a policy and procedure governing reinstatement of DDA services and IDD and IFS waiver services. If an individual is discharged from services due to hospitalization, institutionalization, incarceration or other circumstances, DDA should develop an expedited process so that people with intellectual and developmental disabilities in need of services are not placed at risk of harm while they wait to receive services again.</a:t>
            </a:r>
          </a:p>
          <a:p>
            <a:pPr marL="0" indent="0">
              <a:spcBef>
                <a:spcPts val="0"/>
              </a:spcBef>
              <a:buNone/>
            </a:pPr>
            <a:endParaRPr lang="en-US" sz="2000" b="1" dirty="0">
              <a:latin typeface="Arial"/>
              <a:cs typeface="Arial"/>
            </a:endParaRPr>
          </a:p>
          <a:p>
            <a:pPr marL="0" indent="0">
              <a:spcBef>
                <a:spcPts val="0"/>
              </a:spcBef>
              <a:buNone/>
            </a:pPr>
            <a:r>
              <a:rPr lang="en-US" sz="2000" dirty="0">
                <a:latin typeface="Arial"/>
                <a:cs typeface="Arial"/>
              </a:rPr>
              <a:t>Response:  </a:t>
            </a:r>
          </a:p>
          <a:p>
            <a:pPr marL="0" indent="0">
              <a:spcBef>
                <a:spcPts val="0"/>
              </a:spcBef>
              <a:buNone/>
            </a:pPr>
            <a:r>
              <a:rPr lang="en-US" sz="2000" dirty="0">
                <a:latin typeface="Arial"/>
                <a:cs typeface="Arial"/>
              </a:rPr>
              <a:t>As noted, this is beyond the scope of this particular policy and procedure.  </a:t>
            </a:r>
          </a:p>
        </p:txBody>
      </p:sp>
      <p:sp>
        <p:nvSpPr>
          <p:cNvPr id="3" name="Title 2">
            <a:extLst>
              <a:ext uri="{FF2B5EF4-FFF2-40B4-BE49-F238E27FC236}">
                <a16:creationId xmlns:a16="http://schemas.microsoft.com/office/drawing/2014/main" id="{E26360F5-7E1B-A90D-A694-86743807AF19}"/>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A75A0C2D-EC02-71D2-C7DF-3067682F7109}"/>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191513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070100"/>
            <a:ext cx="8081934" cy="4719747"/>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rPr>
              <a:t>Section 5.C.7 states that a person will be discharged if they refuse services listed in their ISP, including their plan of care. People have the right to refuse some services, even if they are listed in their ISP, and such refusal should not be a reason to discharge someone from the waiver. This section also refers to refusing “Service Coordination,” but it is unclear what that means.</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indent="0">
              <a:spcBef>
                <a:spcPts val="0"/>
              </a:spcBef>
              <a:buNone/>
            </a:pPr>
            <a:r>
              <a:rPr lang="en-US" sz="1800" dirty="0">
                <a:latin typeface="Arial" panose="020B0604020202020204" pitchFamily="34" charset="0"/>
                <a:cs typeface="Arial" panose="020B0604020202020204" pitchFamily="34" charset="0"/>
              </a:rPr>
              <a:t>Response:  This is clarified in the procedure in section 3.A.4.a. which reads “</a:t>
            </a:r>
            <a:r>
              <a:rPr lang="en-US" sz="1800" dirty="0">
                <a:effectLst/>
                <a:latin typeface="Arial" panose="020B0604020202020204" pitchFamily="34" charset="0"/>
                <a:ea typeface="Calibri" panose="020F0502020204030204" pitchFamily="34" charset="0"/>
                <a:cs typeface="Arial" panose="020B0604020202020204" pitchFamily="34" charset="0"/>
              </a:rPr>
              <a:t>If a person refuses all the authorized waiver services for 90 consecutive days, they will be discharged from the waiver. A person has a right to refuse one or more services and remain enrolled in the waiver as long as they receiving at least one waiver service.” We can add additional clarification to the policy as well. </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336464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09832-7F3F-8C97-6495-FBFF6BF2CC3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1138D5-2D05-E421-3780-8BFBB59B7892}"/>
              </a:ext>
            </a:extLst>
          </p:cNvPr>
          <p:cNvSpPr>
            <a:spLocks noGrp="1"/>
          </p:cNvSpPr>
          <p:nvPr>
            <p:ph idx="1"/>
          </p:nvPr>
        </p:nvSpPr>
        <p:spPr>
          <a:xfrm>
            <a:off x="607706" y="2070100"/>
            <a:ext cx="8081934" cy="4719747"/>
          </a:xfrm>
        </p:spPr>
        <p:txBody>
          <a:bodyPr lIns="91440" tIns="45720" rIns="91440" bIns="45720" anchor="t"/>
          <a:lstStyle/>
          <a:p>
            <a:pPr marL="0" marR="0" indent="0">
              <a:spcBef>
                <a:spcPts val="0"/>
              </a:spcBef>
              <a:spcAft>
                <a:spcPts val="0"/>
              </a:spcAft>
              <a:buNone/>
            </a:pPr>
            <a:r>
              <a:rPr lang="en-US" sz="1800" b="1" dirty="0">
                <a:latin typeface="Arial" panose="020B0604020202020204" pitchFamily="34" charset="0"/>
              </a:rPr>
              <a:t>Refusals of services should only be grounds for discharge in very limited scenarios. Sections 5(C)(7)-(8) appear to serve as a “catch-all” function that may lead to the discharge of waiver recipients who refuse a service for any reason, such as dissatisfaction with a particular service provider or simply experiencing a bad day. Refusals are vital to the provision of person-centered services. If waiver recipients risk discharge based on refusals, they are stripped of choice and autonomy within their service plan and delivery. As drafted, this policy may also result in the disproportionate discharge of waiver recipients who are considered more challenging to serve by providers and service coordinators.</a:t>
            </a:r>
          </a:p>
          <a:p>
            <a:pPr marL="0" marR="0" indent="0">
              <a:spcBef>
                <a:spcPts val="0"/>
              </a:spcBef>
              <a:spcAft>
                <a:spcPts val="0"/>
              </a:spcAft>
              <a:buNone/>
            </a:pPr>
            <a:endParaRPr lang="en-US" sz="1800" b="1" dirty="0">
              <a:latin typeface="Arial" panose="020B0604020202020204" pitchFamily="34" charset="0"/>
              <a:cs typeface="Arial" panose="020B0604020202020204" pitchFamily="34" charset="0"/>
            </a:endParaRPr>
          </a:p>
          <a:p>
            <a:pPr marL="0" marR="0" indent="0">
              <a:spcBef>
                <a:spcPts val="0"/>
              </a:spcBef>
              <a:spcAft>
                <a:spcPts val="0"/>
              </a:spcAft>
              <a:buNone/>
            </a:pPr>
            <a:r>
              <a:rPr lang="en-US" sz="1800" dirty="0">
                <a:latin typeface="Arial" panose="020B0604020202020204" pitchFamily="34" charset="0"/>
                <a:cs typeface="Arial" panose="020B0604020202020204" pitchFamily="34" charset="0"/>
              </a:rPr>
              <a:t>Response:  Again, this is clarified in the procedure in section 3.A.4.a.</a:t>
            </a:r>
          </a:p>
        </p:txBody>
      </p:sp>
      <p:sp>
        <p:nvSpPr>
          <p:cNvPr id="3" name="Title 2">
            <a:extLst>
              <a:ext uri="{FF2B5EF4-FFF2-40B4-BE49-F238E27FC236}">
                <a16:creationId xmlns:a16="http://schemas.microsoft.com/office/drawing/2014/main" id="{646BE097-2874-DBA6-658C-F89BFE94C57C}"/>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58E1DD46-D9F7-4E47-2EBC-00AAD14831E6}"/>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396559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240991"/>
            <a:ext cx="8081934" cy="4548856"/>
          </a:xfrm>
        </p:spPr>
        <p:txBody>
          <a:bodyPr lIns="91440" tIns="45720" rIns="91440" bIns="45720" anchor="t"/>
          <a:lstStyle/>
          <a:p>
            <a:pPr marL="0" indent="0">
              <a:spcBef>
                <a:spcPts val="0"/>
              </a:spcBef>
              <a:buNone/>
            </a:pPr>
            <a:r>
              <a:rPr lang="en-US" sz="1800" b="1" dirty="0">
                <a:latin typeface="Arial" panose="020B0604020202020204" pitchFamily="34" charset="0"/>
              </a:rPr>
              <a:t>Section 5.C.8 states that a person can be discharged for refusing to “comply with DDA policies to include the personal funds policy which requires documentation of income and financial resources.” This provision is extremely vague and should provide more specifics regarding the noncompliance that would result in discharge.</a:t>
            </a:r>
          </a:p>
          <a:p>
            <a:pPr marL="0" indent="0">
              <a:spcBef>
                <a:spcPts val="0"/>
              </a:spcBef>
              <a:buNone/>
            </a:pPr>
            <a:endParaRPr lang="en-US" sz="1800" b="1" dirty="0">
              <a:latin typeface="Arial" panose="020B0604020202020204" pitchFamily="34" charset="0"/>
            </a:endParaRPr>
          </a:p>
          <a:p>
            <a:pPr marL="0" indent="0">
              <a:spcBef>
                <a:spcPts val="0"/>
              </a:spcBef>
              <a:buNone/>
            </a:pPr>
            <a:r>
              <a:rPr lang="en-US" sz="1800" b="1" dirty="0">
                <a:latin typeface="Arial" panose="020B0604020202020204" pitchFamily="34" charset="0"/>
                <a:cs typeface="Arial" panose="020B0604020202020204" pitchFamily="34" charset="0"/>
              </a:rPr>
              <a:t>A clearer definition of what it means for a person to “refuse to cooperate” should be provided in the Discharge from HCBS IDD and IFS Waivers policy.</a:t>
            </a:r>
            <a:endParaRPr lang="en-US" sz="1800" b="1" dirty="0">
              <a:latin typeface="Arial" panose="020B0604020202020204" pitchFamily="34" charset="0"/>
            </a:endParaRPr>
          </a:p>
          <a:p>
            <a:pPr marL="0" indent="0">
              <a:spcBef>
                <a:spcPts val="0"/>
              </a:spcBef>
              <a:buNone/>
            </a:pPr>
            <a:endParaRPr lang="en-US" sz="1800" dirty="0">
              <a:latin typeface="Arial" panose="020B0604020202020204" pitchFamily="34" charset="0"/>
            </a:endParaRPr>
          </a:p>
          <a:p>
            <a:pPr marL="0" indent="0">
              <a:spcBef>
                <a:spcPts val="0"/>
              </a:spcBef>
              <a:buNone/>
            </a:pPr>
            <a:r>
              <a:rPr lang="en-US" sz="1800" dirty="0">
                <a:latin typeface="Arial"/>
                <a:cs typeface="Arial"/>
              </a:rPr>
              <a:t>Response: </a:t>
            </a:r>
          </a:p>
          <a:p>
            <a:pPr marL="0" indent="0">
              <a:spcBef>
                <a:spcPts val="0"/>
              </a:spcBef>
              <a:buNone/>
            </a:pPr>
            <a:r>
              <a:rPr lang="en-US" sz="1800" dirty="0">
                <a:latin typeface="Arial"/>
                <a:cs typeface="Arial"/>
              </a:rPr>
              <a:t>We will add more detail. </a:t>
            </a:r>
            <a:r>
              <a:rPr lang="en-US" sz="1800" dirty="0">
                <a:latin typeface="Arial" panose="020B0604020202020204" pitchFamily="34" charset="0"/>
                <a:cs typeface="Arial" panose="020B0604020202020204" pitchFamily="34" charset="0"/>
              </a:rPr>
              <a:t>“Refusing to cooperate” most often involves refusal to share financial documents to ensure the person is not over-resourced and unwillingness to engage in monthly contacts and/or monitoring as required.</a:t>
            </a:r>
          </a:p>
          <a:p>
            <a:pPr marL="0" indent="0">
              <a:spcBef>
                <a:spcPts val="0"/>
              </a:spcBef>
              <a:buNone/>
            </a:pPr>
            <a:endParaRPr lang="en-US" sz="1800" dirty="0">
              <a:latin typeface="Arial"/>
              <a:cs typeface="Arial"/>
            </a:endParaRPr>
          </a:p>
          <a:p>
            <a:pPr marL="0" indent="0">
              <a:spcBef>
                <a:spcPts val="0"/>
              </a:spcBef>
              <a:buNone/>
            </a:pPr>
            <a:endParaRPr lang="en-US" sz="1800" dirty="0">
              <a:latin typeface="Arial" panose="020B0604020202020204" pitchFamily="34" charset="0"/>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Waiver Discharge</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895476"/>
          </a:xfrm>
        </p:spPr>
        <p:txBody>
          <a:bodyPr/>
          <a:lstStyle/>
          <a:p>
            <a:r>
              <a:rPr lang="en-US"/>
              <a:t>Summary of Public Feedback </a:t>
            </a:r>
          </a:p>
        </p:txBody>
      </p:sp>
    </p:spTree>
    <p:extLst>
      <p:ext uri="{BB962C8B-B14F-4D97-AF65-F5344CB8AC3E}">
        <p14:creationId xmlns:p14="http://schemas.microsoft.com/office/powerpoint/2010/main" val="3599446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AFD759F9A5E047892BBB8E167B651A" ma:contentTypeVersion="6" ma:contentTypeDescription="Create a new document." ma:contentTypeScope="" ma:versionID="a496eb2316358f6acde90f2692da3baf">
  <xsd:schema xmlns:xsd="http://www.w3.org/2001/XMLSchema" xmlns:xs="http://www.w3.org/2001/XMLSchema" xmlns:p="http://schemas.microsoft.com/office/2006/metadata/properties" xmlns:ns2="1ec95fb1-3121-454e-ae13-01581ba9e69d" xmlns:ns3="55915097-7700-488a-a1af-9cb524698d4e" targetNamespace="http://schemas.microsoft.com/office/2006/metadata/properties" ma:root="true" ma:fieldsID="56877bf7a233781b169f1b347539a71e" ns2:_="" ns3:_="">
    <xsd:import namespace="1ec95fb1-3121-454e-ae13-01581ba9e69d"/>
    <xsd:import namespace="55915097-7700-488a-a1af-9cb524698d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95fb1-3121-454e-ae13-01581ba9e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15097-7700-488a-a1af-9cb524698d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AE7EB-1124-4340-B2D5-C003944E6250}">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58B9247C-6866-4F4F-A31D-A8C86D76E361}">
  <ds:schemaRefs>
    <ds:schemaRef ds:uri="http://schemas.microsoft.com/sharepoint/v3/contenttype/forms"/>
  </ds:schemaRefs>
</ds:datastoreItem>
</file>

<file path=customXml/itemProps3.xml><?xml version="1.0" encoding="utf-8"?>
<ds:datastoreItem xmlns:ds="http://schemas.openxmlformats.org/officeDocument/2006/customXml" ds:itemID="{70BE5E64-5166-42AB-B849-9B0036353D45}">
  <ds:schemaRefs>
    <ds:schemaRef ds:uri="1ec95fb1-3121-454e-ae13-01581ba9e69d"/>
    <ds:schemaRef ds:uri="55915097-7700-488a-a1af-9cb524698d4e"/>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4430</TotalTime>
  <Words>1678</Words>
  <Application>Microsoft Office PowerPoint</Application>
  <PresentationFormat>On-screen Show (4:3)</PresentationFormat>
  <Paragraphs>130</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Std</vt:lpstr>
      <vt:lpstr>Gill Sans Std Bold</vt:lpstr>
      <vt:lpstr>Gill Sans Std Light</vt:lpstr>
      <vt:lpstr>Office Theme</vt:lpstr>
      <vt:lpstr>PowerPoint Presentation</vt:lpstr>
      <vt:lpstr>AGENDA</vt:lpstr>
      <vt:lpstr>Upcoming Policy &amp; Procedure </vt:lpstr>
      <vt:lpstr>IMEU Policy Implementation</vt:lpstr>
      <vt:lpstr>Waiver Discharge</vt:lpstr>
      <vt:lpstr>Waiver Discharge</vt:lpstr>
      <vt:lpstr>Waiver Discharge</vt:lpstr>
      <vt:lpstr>Waiver Discharge</vt:lpstr>
      <vt:lpstr>Waiver Discharge</vt:lpstr>
      <vt:lpstr>Waiver Discharge</vt:lpstr>
      <vt:lpstr>Waiver Discharge</vt:lpstr>
      <vt:lpstr>Waiver Discharge</vt:lpstr>
      <vt:lpstr>Waiver Discharge</vt:lpstr>
      <vt:lpstr>Waiver Discharge</vt:lpstr>
      <vt:lpstr>Waiver Discharge</vt:lpstr>
      <vt:lpstr>Waiver Discharge</vt:lpstr>
      <vt:lpstr>Questions and Answers</vt:lpstr>
      <vt:lpstr> Summary and Next Steps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Kraemer, Martina (DDS)</cp:lastModifiedBy>
  <cp:revision>19</cp:revision>
  <cp:lastPrinted>2023-12-28T14:19:23Z</cp:lastPrinted>
  <dcterms:created xsi:type="dcterms:W3CDTF">2014-12-09T03:54:50Z</dcterms:created>
  <dcterms:modified xsi:type="dcterms:W3CDTF">2024-11-04T12:41:14Z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0x01010042AFD759F9A5E047892BBB8E167B651A</vt:lpwstr>
  </property>
</Properties>
</file>