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6" r:id="rId5"/>
    <p:sldId id="257" r:id="rId6"/>
    <p:sldId id="273" r:id="rId7"/>
    <p:sldId id="352" r:id="rId8"/>
    <p:sldId id="281" r:id="rId9"/>
    <p:sldId id="363" r:id="rId10"/>
    <p:sldId id="353" r:id="rId11"/>
    <p:sldId id="354" r:id="rId12"/>
    <p:sldId id="355" r:id="rId13"/>
    <p:sldId id="364" r:id="rId14"/>
    <p:sldId id="356" r:id="rId15"/>
    <p:sldId id="357" r:id="rId16"/>
    <p:sldId id="358" r:id="rId17"/>
    <p:sldId id="359" r:id="rId18"/>
    <p:sldId id="360" r:id="rId19"/>
    <p:sldId id="361" r:id="rId20"/>
    <p:sldId id="283" r:id="rId21"/>
    <p:sldId id="263" r:id="rId22"/>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ED3E677-2E4C-477D-9C1F-816DBA94A142}">
          <p14:sldIdLst>
            <p14:sldId id="256"/>
            <p14:sldId id="257"/>
            <p14:sldId id="273"/>
            <p14:sldId id="352"/>
            <p14:sldId id="281"/>
            <p14:sldId id="363"/>
            <p14:sldId id="353"/>
            <p14:sldId id="354"/>
            <p14:sldId id="355"/>
            <p14:sldId id="364"/>
            <p14:sldId id="356"/>
            <p14:sldId id="357"/>
            <p14:sldId id="358"/>
            <p14:sldId id="359"/>
            <p14:sldId id="360"/>
            <p14:sldId id="361"/>
            <p14:sldId id="283"/>
            <p14:sldId id="2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2AE2E7-A0AF-2BE5-43BA-9FDAA0A5638D}" name="Kraemer, Martina (DDS)" initials="KM(" userId="S::martina.kraemer@dc.gov::d5e6dbd5-5569-47f8-8a0b-7c692d46be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F4F"/>
    <a:srgbClr val="C4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5CE5A7-E12C-4BB5-80A5-40CD8FB04535}" v="4" dt="2024-07-26T16:07:08.3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44"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aemer, Martina (DDS)" userId="d5e6dbd5-5569-47f8-8a0b-7c692d46bed4" providerId="ADAL" clId="{6F5CE5A7-E12C-4BB5-80A5-40CD8FB04535}"/>
    <pc:docChg chg="undo custSel addSld delSld modSld modSection">
      <pc:chgData name="Kraemer, Martina (DDS)" userId="d5e6dbd5-5569-47f8-8a0b-7c692d46bed4" providerId="ADAL" clId="{6F5CE5A7-E12C-4BB5-80A5-40CD8FB04535}" dt="2024-07-29T13:44:01.354" v="3226" actId="20577"/>
      <pc:docMkLst>
        <pc:docMk/>
      </pc:docMkLst>
      <pc:sldChg chg="modSp mod">
        <pc:chgData name="Kraemer, Martina (DDS)" userId="d5e6dbd5-5569-47f8-8a0b-7c692d46bed4" providerId="ADAL" clId="{6F5CE5A7-E12C-4BB5-80A5-40CD8FB04535}" dt="2024-07-25T17:59:54.346" v="4" actId="20577"/>
        <pc:sldMkLst>
          <pc:docMk/>
          <pc:sldMk cId="0" sldId="257"/>
        </pc:sldMkLst>
        <pc:spChg chg="mod">
          <ac:chgData name="Kraemer, Martina (DDS)" userId="d5e6dbd5-5569-47f8-8a0b-7c692d46bed4" providerId="ADAL" clId="{6F5CE5A7-E12C-4BB5-80A5-40CD8FB04535}" dt="2024-07-25T17:59:54.346" v="4" actId="20577"/>
          <ac:spMkLst>
            <pc:docMk/>
            <pc:sldMk cId="0" sldId="257"/>
            <ac:spMk id="82" creationId="{00000000-0000-0000-0000-000000000000}"/>
          </ac:spMkLst>
        </pc:spChg>
      </pc:sldChg>
      <pc:sldChg chg="modSp mod">
        <pc:chgData name="Kraemer, Martina (DDS)" userId="d5e6dbd5-5569-47f8-8a0b-7c692d46bed4" providerId="ADAL" clId="{6F5CE5A7-E12C-4BB5-80A5-40CD8FB04535}" dt="2024-07-26T13:44:42.914" v="213" actId="20577"/>
        <pc:sldMkLst>
          <pc:docMk/>
          <pc:sldMk cId="3364649158" sldId="281"/>
        </pc:sldMkLst>
        <pc:spChg chg="mod">
          <ac:chgData name="Kraemer, Martina (DDS)" userId="d5e6dbd5-5569-47f8-8a0b-7c692d46bed4" providerId="ADAL" clId="{6F5CE5A7-E12C-4BB5-80A5-40CD8FB04535}" dt="2024-07-26T13:44:42.914" v="213" actId="20577"/>
          <ac:spMkLst>
            <pc:docMk/>
            <pc:sldMk cId="3364649158" sldId="281"/>
            <ac:spMk id="2" creationId="{FA08B61E-82AF-CC93-90AE-5F51E773E900}"/>
          </ac:spMkLst>
        </pc:spChg>
        <pc:spChg chg="mod">
          <ac:chgData name="Kraemer, Martina (DDS)" userId="d5e6dbd5-5569-47f8-8a0b-7c692d46bed4" providerId="ADAL" clId="{6F5CE5A7-E12C-4BB5-80A5-40CD8FB04535}" dt="2024-07-26T12:47:52.506" v="56" actId="20577"/>
          <ac:spMkLst>
            <pc:docMk/>
            <pc:sldMk cId="3364649158" sldId="281"/>
            <ac:spMk id="3" creationId="{16ADE22D-0D4E-E421-95E7-ADF6A9C2A597}"/>
          </ac:spMkLst>
        </pc:spChg>
        <pc:spChg chg="mod">
          <ac:chgData name="Kraemer, Martina (DDS)" userId="d5e6dbd5-5569-47f8-8a0b-7c692d46bed4" providerId="ADAL" clId="{6F5CE5A7-E12C-4BB5-80A5-40CD8FB04535}" dt="2024-07-26T13:44:13.083" v="209" actId="20577"/>
          <ac:spMkLst>
            <pc:docMk/>
            <pc:sldMk cId="3364649158" sldId="281"/>
            <ac:spMk id="4" creationId="{19F4DD81-F7E8-A7C1-205F-7AC84D4E4D5D}"/>
          </ac:spMkLst>
        </pc:spChg>
      </pc:sldChg>
      <pc:sldChg chg="del">
        <pc:chgData name="Kraemer, Martina (DDS)" userId="d5e6dbd5-5569-47f8-8a0b-7c692d46bed4" providerId="ADAL" clId="{6F5CE5A7-E12C-4BB5-80A5-40CD8FB04535}" dt="2024-07-26T16:30:16.865" v="3145" actId="2696"/>
        <pc:sldMkLst>
          <pc:docMk/>
          <pc:sldMk cId="1724749612" sldId="282"/>
        </pc:sldMkLst>
      </pc:sldChg>
      <pc:sldChg chg="modSp del mod">
        <pc:chgData name="Kraemer, Martina (DDS)" userId="d5e6dbd5-5569-47f8-8a0b-7c692d46bed4" providerId="ADAL" clId="{6F5CE5A7-E12C-4BB5-80A5-40CD8FB04535}" dt="2024-07-26T16:29:46.732" v="3143" actId="2696"/>
        <pc:sldMkLst>
          <pc:docMk/>
          <pc:sldMk cId="3599446901" sldId="286"/>
        </pc:sldMkLst>
        <pc:spChg chg="mod">
          <ac:chgData name="Kraemer, Martina (DDS)" userId="d5e6dbd5-5569-47f8-8a0b-7c692d46bed4" providerId="ADAL" clId="{6F5CE5A7-E12C-4BB5-80A5-40CD8FB04535}" dt="2024-07-26T16:29:32.623" v="3142" actId="14100"/>
          <ac:spMkLst>
            <pc:docMk/>
            <pc:sldMk cId="3599446901" sldId="286"/>
            <ac:spMk id="2" creationId="{FA08B61E-82AF-CC93-90AE-5F51E773E900}"/>
          </ac:spMkLst>
        </pc:spChg>
      </pc:sldChg>
      <pc:sldChg chg="modSp del mod">
        <pc:chgData name="Kraemer, Martina (DDS)" userId="d5e6dbd5-5569-47f8-8a0b-7c692d46bed4" providerId="ADAL" clId="{6F5CE5A7-E12C-4BB5-80A5-40CD8FB04535}" dt="2024-07-25T18:29:28.269" v="29" actId="2696"/>
        <pc:sldMkLst>
          <pc:docMk/>
          <pc:sldMk cId="1029943927" sldId="287"/>
        </pc:sldMkLst>
        <pc:spChg chg="mod">
          <ac:chgData name="Kraemer, Martina (DDS)" userId="d5e6dbd5-5569-47f8-8a0b-7c692d46bed4" providerId="ADAL" clId="{6F5CE5A7-E12C-4BB5-80A5-40CD8FB04535}" dt="2024-07-25T18:00:14.924" v="25" actId="20577"/>
          <ac:spMkLst>
            <pc:docMk/>
            <pc:sldMk cId="1029943927" sldId="287"/>
            <ac:spMk id="3" creationId="{16ADE22D-0D4E-E421-95E7-ADF6A9C2A597}"/>
          </ac:spMkLst>
        </pc:spChg>
        <pc:spChg chg="mod">
          <ac:chgData name="Kraemer, Martina (DDS)" userId="d5e6dbd5-5569-47f8-8a0b-7c692d46bed4" providerId="ADAL" clId="{6F5CE5A7-E12C-4BB5-80A5-40CD8FB04535}" dt="2024-07-25T18:00:30.198" v="28" actId="20577"/>
          <ac:spMkLst>
            <pc:docMk/>
            <pc:sldMk cId="1029943927" sldId="287"/>
            <ac:spMk id="4" creationId="{19F4DD81-F7E8-A7C1-205F-7AC84D4E4D5D}"/>
          </ac:spMkLst>
        </pc:spChg>
      </pc:sldChg>
      <pc:sldChg chg="del">
        <pc:chgData name="Kraemer, Martina (DDS)" userId="d5e6dbd5-5569-47f8-8a0b-7c692d46bed4" providerId="ADAL" clId="{6F5CE5A7-E12C-4BB5-80A5-40CD8FB04535}" dt="2024-07-26T16:30:01.798" v="3144" actId="2696"/>
        <pc:sldMkLst>
          <pc:docMk/>
          <pc:sldMk cId="3436235898" sldId="288"/>
        </pc:sldMkLst>
      </pc:sldChg>
      <pc:sldChg chg="del">
        <pc:chgData name="Kraemer, Martina (DDS)" userId="d5e6dbd5-5569-47f8-8a0b-7c692d46bed4" providerId="ADAL" clId="{6F5CE5A7-E12C-4BB5-80A5-40CD8FB04535}" dt="2024-07-26T16:30:16.865" v="3145" actId="2696"/>
        <pc:sldMkLst>
          <pc:docMk/>
          <pc:sldMk cId="4103311493" sldId="289"/>
        </pc:sldMkLst>
      </pc:sldChg>
      <pc:sldChg chg="del">
        <pc:chgData name="Kraemer, Martina (DDS)" userId="d5e6dbd5-5569-47f8-8a0b-7c692d46bed4" providerId="ADAL" clId="{6F5CE5A7-E12C-4BB5-80A5-40CD8FB04535}" dt="2024-07-26T16:30:16.865" v="3145" actId="2696"/>
        <pc:sldMkLst>
          <pc:docMk/>
          <pc:sldMk cId="2910802678" sldId="293"/>
        </pc:sldMkLst>
      </pc:sldChg>
      <pc:sldChg chg="del">
        <pc:chgData name="Kraemer, Martina (DDS)" userId="d5e6dbd5-5569-47f8-8a0b-7c692d46bed4" providerId="ADAL" clId="{6F5CE5A7-E12C-4BB5-80A5-40CD8FB04535}" dt="2024-07-26T16:30:16.865" v="3145" actId="2696"/>
        <pc:sldMkLst>
          <pc:docMk/>
          <pc:sldMk cId="3974236573" sldId="324"/>
        </pc:sldMkLst>
      </pc:sldChg>
      <pc:sldChg chg="del">
        <pc:chgData name="Kraemer, Martina (DDS)" userId="d5e6dbd5-5569-47f8-8a0b-7c692d46bed4" providerId="ADAL" clId="{6F5CE5A7-E12C-4BB5-80A5-40CD8FB04535}" dt="2024-07-26T16:30:16.865" v="3145" actId="2696"/>
        <pc:sldMkLst>
          <pc:docMk/>
          <pc:sldMk cId="1528188809" sldId="342"/>
        </pc:sldMkLst>
      </pc:sldChg>
      <pc:sldChg chg="del">
        <pc:chgData name="Kraemer, Martina (DDS)" userId="d5e6dbd5-5569-47f8-8a0b-7c692d46bed4" providerId="ADAL" clId="{6F5CE5A7-E12C-4BB5-80A5-40CD8FB04535}" dt="2024-07-26T16:30:01.798" v="3144" actId="2696"/>
        <pc:sldMkLst>
          <pc:docMk/>
          <pc:sldMk cId="2837707536" sldId="346"/>
        </pc:sldMkLst>
      </pc:sldChg>
      <pc:sldChg chg="del">
        <pc:chgData name="Kraemer, Martina (DDS)" userId="d5e6dbd5-5569-47f8-8a0b-7c692d46bed4" providerId="ADAL" clId="{6F5CE5A7-E12C-4BB5-80A5-40CD8FB04535}" dt="2024-07-26T16:30:01.798" v="3144" actId="2696"/>
        <pc:sldMkLst>
          <pc:docMk/>
          <pc:sldMk cId="2063290139" sldId="347"/>
        </pc:sldMkLst>
      </pc:sldChg>
      <pc:sldChg chg="del">
        <pc:chgData name="Kraemer, Martina (DDS)" userId="d5e6dbd5-5569-47f8-8a0b-7c692d46bed4" providerId="ADAL" clId="{6F5CE5A7-E12C-4BB5-80A5-40CD8FB04535}" dt="2024-07-26T16:30:01.798" v="3144" actId="2696"/>
        <pc:sldMkLst>
          <pc:docMk/>
          <pc:sldMk cId="889344698" sldId="348"/>
        </pc:sldMkLst>
      </pc:sldChg>
      <pc:sldChg chg="del">
        <pc:chgData name="Kraemer, Martina (DDS)" userId="d5e6dbd5-5569-47f8-8a0b-7c692d46bed4" providerId="ADAL" clId="{6F5CE5A7-E12C-4BB5-80A5-40CD8FB04535}" dt="2024-07-26T16:30:01.798" v="3144" actId="2696"/>
        <pc:sldMkLst>
          <pc:docMk/>
          <pc:sldMk cId="567362987" sldId="349"/>
        </pc:sldMkLst>
      </pc:sldChg>
      <pc:sldChg chg="del">
        <pc:chgData name="Kraemer, Martina (DDS)" userId="d5e6dbd5-5569-47f8-8a0b-7c692d46bed4" providerId="ADAL" clId="{6F5CE5A7-E12C-4BB5-80A5-40CD8FB04535}" dt="2024-07-26T16:30:01.798" v="3144" actId="2696"/>
        <pc:sldMkLst>
          <pc:docMk/>
          <pc:sldMk cId="1388956404" sldId="350"/>
        </pc:sldMkLst>
      </pc:sldChg>
      <pc:sldChg chg="del">
        <pc:chgData name="Kraemer, Martina (DDS)" userId="d5e6dbd5-5569-47f8-8a0b-7c692d46bed4" providerId="ADAL" clId="{6F5CE5A7-E12C-4BB5-80A5-40CD8FB04535}" dt="2024-07-26T16:30:16.865" v="3145" actId="2696"/>
        <pc:sldMkLst>
          <pc:docMk/>
          <pc:sldMk cId="2095704634" sldId="351"/>
        </pc:sldMkLst>
      </pc:sldChg>
      <pc:sldChg chg="modSp add mod">
        <pc:chgData name="Kraemer, Martina (DDS)" userId="d5e6dbd5-5569-47f8-8a0b-7c692d46bed4" providerId="ADAL" clId="{6F5CE5A7-E12C-4BB5-80A5-40CD8FB04535}" dt="2024-07-26T15:14:54.337" v="1362" actId="20577"/>
        <pc:sldMkLst>
          <pc:docMk/>
          <pc:sldMk cId="263858325" sldId="353"/>
        </pc:sldMkLst>
        <pc:spChg chg="mod">
          <ac:chgData name="Kraemer, Martina (DDS)" userId="d5e6dbd5-5569-47f8-8a0b-7c692d46bed4" providerId="ADAL" clId="{6F5CE5A7-E12C-4BB5-80A5-40CD8FB04535}" dt="2024-07-26T15:14:54.337" v="1362" actId="20577"/>
          <ac:spMkLst>
            <pc:docMk/>
            <pc:sldMk cId="263858325" sldId="353"/>
            <ac:spMk id="2" creationId="{FA08B61E-82AF-CC93-90AE-5F51E773E900}"/>
          </ac:spMkLst>
        </pc:spChg>
        <pc:spChg chg="mod">
          <ac:chgData name="Kraemer, Martina (DDS)" userId="d5e6dbd5-5569-47f8-8a0b-7c692d46bed4" providerId="ADAL" clId="{6F5CE5A7-E12C-4BB5-80A5-40CD8FB04535}" dt="2024-07-26T13:45:19.527" v="247" actId="20577"/>
          <ac:spMkLst>
            <pc:docMk/>
            <pc:sldMk cId="263858325" sldId="353"/>
            <ac:spMk id="4" creationId="{19F4DD81-F7E8-A7C1-205F-7AC84D4E4D5D}"/>
          </ac:spMkLst>
        </pc:spChg>
      </pc:sldChg>
      <pc:sldChg chg="modSp add mod">
        <pc:chgData name="Kraemer, Martina (DDS)" userId="d5e6dbd5-5569-47f8-8a0b-7c692d46bed4" providerId="ADAL" clId="{6F5CE5A7-E12C-4BB5-80A5-40CD8FB04535}" dt="2024-07-26T15:28:32.289" v="1592" actId="113"/>
        <pc:sldMkLst>
          <pc:docMk/>
          <pc:sldMk cId="158106450" sldId="354"/>
        </pc:sldMkLst>
        <pc:spChg chg="mod">
          <ac:chgData name="Kraemer, Martina (DDS)" userId="d5e6dbd5-5569-47f8-8a0b-7c692d46bed4" providerId="ADAL" clId="{6F5CE5A7-E12C-4BB5-80A5-40CD8FB04535}" dt="2024-07-26T15:28:32.289" v="1592" actId="113"/>
          <ac:spMkLst>
            <pc:docMk/>
            <pc:sldMk cId="158106450" sldId="354"/>
            <ac:spMk id="2" creationId="{FA08B61E-82AF-CC93-90AE-5F51E773E900}"/>
          </ac:spMkLst>
        </pc:spChg>
      </pc:sldChg>
      <pc:sldChg chg="modSp add mod">
        <pc:chgData name="Kraemer, Martina (DDS)" userId="d5e6dbd5-5569-47f8-8a0b-7c692d46bed4" providerId="ADAL" clId="{6F5CE5A7-E12C-4BB5-80A5-40CD8FB04535}" dt="2024-07-26T15:42:22.781" v="1809" actId="6549"/>
        <pc:sldMkLst>
          <pc:docMk/>
          <pc:sldMk cId="3830026954" sldId="355"/>
        </pc:sldMkLst>
        <pc:spChg chg="mod">
          <ac:chgData name="Kraemer, Martina (DDS)" userId="d5e6dbd5-5569-47f8-8a0b-7c692d46bed4" providerId="ADAL" clId="{6F5CE5A7-E12C-4BB5-80A5-40CD8FB04535}" dt="2024-07-26T15:42:22.781" v="1809" actId="6549"/>
          <ac:spMkLst>
            <pc:docMk/>
            <pc:sldMk cId="3830026954" sldId="355"/>
            <ac:spMk id="2" creationId="{FA08B61E-82AF-CC93-90AE-5F51E773E900}"/>
          </ac:spMkLst>
        </pc:spChg>
      </pc:sldChg>
      <pc:sldChg chg="modSp add mod">
        <pc:chgData name="Kraemer, Martina (DDS)" userId="d5e6dbd5-5569-47f8-8a0b-7c692d46bed4" providerId="ADAL" clId="{6F5CE5A7-E12C-4BB5-80A5-40CD8FB04535}" dt="2024-07-26T15:46:02.331" v="1920" actId="113"/>
        <pc:sldMkLst>
          <pc:docMk/>
          <pc:sldMk cId="2567769163" sldId="356"/>
        </pc:sldMkLst>
        <pc:spChg chg="mod">
          <ac:chgData name="Kraemer, Martina (DDS)" userId="d5e6dbd5-5569-47f8-8a0b-7c692d46bed4" providerId="ADAL" clId="{6F5CE5A7-E12C-4BB5-80A5-40CD8FB04535}" dt="2024-07-26T15:46:02.331" v="1920" actId="113"/>
          <ac:spMkLst>
            <pc:docMk/>
            <pc:sldMk cId="2567769163" sldId="356"/>
            <ac:spMk id="2" creationId="{FA08B61E-82AF-CC93-90AE-5F51E773E900}"/>
          </ac:spMkLst>
        </pc:spChg>
      </pc:sldChg>
      <pc:sldChg chg="addSp modSp add mod">
        <pc:chgData name="Kraemer, Martina (DDS)" userId="d5e6dbd5-5569-47f8-8a0b-7c692d46bed4" providerId="ADAL" clId="{6F5CE5A7-E12C-4BB5-80A5-40CD8FB04535}" dt="2024-07-26T16:34:10.187" v="3187" actId="255"/>
        <pc:sldMkLst>
          <pc:docMk/>
          <pc:sldMk cId="1247531118" sldId="357"/>
        </pc:sldMkLst>
        <pc:spChg chg="mod">
          <ac:chgData name="Kraemer, Martina (DDS)" userId="d5e6dbd5-5569-47f8-8a0b-7c692d46bed4" providerId="ADAL" clId="{6F5CE5A7-E12C-4BB5-80A5-40CD8FB04535}" dt="2024-07-26T16:33:50.061" v="3186" actId="14100"/>
          <ac:spMkLst>
            <pc:docMk/>
            <pc:sldMk cId="1247531118" sldId="357"/>
            <ac:spMk id="2" creationId="{FA08B61E-82AF-CC93-90AE-5F51E773E900}"/>
          </ac:spMkLst>
        </pc:spChg>
        <pc:spChg chg="add mod">
          <ac:chgData name="Kraemer, Martina (DDS)" userId="d5e6dbd5-5569-47f8-8a0b-7c692d46bed4" providerId="ADAL" clId="{6F5CE5A7-E12C-4BB5-80A5-40CD8FB04535}" dt="2024-07-26T16:34:10.187" v="3187" actId="255"/>
          <ac:spMkLst>
            <pc:docMk/>
            <pc:sldMk cId="1247531118" sldId="357"/>
            <ac:spMk id="6" creationId="{48E90E6D-090E-694E-83DF-FEAB3EB26B9B}"/>
          </ac:spMkLst>
        </pc:spChg>
      </pc:sldChg>
      <pc:sldChg chg="new del">
        <pc:chgData name="Kraemer, Martina (DDS)" userId="d5e6dbd5-5569-47f8-8a0b-7c692d46bed4" providerId="ADAL" clId="{6F5CE5A7-E12C-4BB5-80A5-40CD8FB04535}" dt="2024-07-26T13:56:27.122" v="635" actId="2696"/>
        <pc:sldMkLst>
          <pc:docMk/>
          <pc:sldMk cId="1485026281" sldId="357"/>
        </pc:sldMkLst>
      </pc:sldChg>
      <pc:sldChg chg="modSp add mod">
        <pc:chgData name="Kraemer, Martina (DDS)" userId="d5e6dbd5-5569-47f8-8a0b-7c692d46bed4" providerId="ADAL" clId="{6F5CE5A7-E12C-4BB5-80A5-40CD8FB04535}" dt="2024-07-29T13:42:50.814" v="3225" actId="20577"/>
        <pc:sldMkLst>
          <pc:docMk/>
          <pc:sldMk cId="3203050083" sldId="358"/>
        </pc:sldMkLst>
        <pc:spChg chg="mod">
          <ac:chgData name="Kraemer, Martina (DDS)" userId="d5e6dbd5-5569-47f8-8a0b-7c692d46bed4" providerId="ADAL" clId="{6F5CE5A7-E12C-4BB5-80A5-40CD8FB04535}" dt="2024-07-29T13:42:50.814" v="3225" actId="20577"/>
          <ac:spMkLst>
            <pc:docMk/>
            <pc:sldMk cId="3203050083" sldId="358"/>
            <ac:spMk id="2" creationId="{FA08B61E-82AF-CC93-90AE-5F51E773E900}"/>
          </ac:spMkLst>
        </pc:spChg>
      </pc:sldChg>
      <pc:sldChg chg="modSp add mod">
        <pc:chgData name="Kraemer, Martina (DDS)" userId="d5e6dbd5-5569-47f8-8a0b-7c692d46bed4" providerId="ADAL" clId="{6F5CE5A7-E12C-4BB5-80A5-40CD8FB04535}" dt="2024-07-29T13:20:31.445" v="3224" actId="20577"/>
        <pc:sldMkLst>
          <pc:docMk/>
          <pc:sldMk cId="1121040706" sldId="359"/>
        </pc:sldMkLst>
        <pc:spChg chg="mod">
          <ac:chgData name="Kraemer, Martina (DDS)" userId="d5e6dbd5-5569-47f8-8a0b-7c692d46bed4" providerId="ADAL" clId="{6F5CE5A7-E12C-4BB5-80A5-40CD8FB04535}" dt="2024-07-29T13:20:31.445" v="3224" actId="20577"/>
          <ac:spMkLst>
            <pc:docMk/>
            <pc:sldMk cId="1121040706" sldId="359"/>
            <ac:spMk id="2" creationId="{FA08B61E-82AF-CC93-90AE-5F51E773E900}"/>
          </ac:spMkLst>
        </pc:spChg>
      </pc:sldChg>
      <pc:sldChg chg="modSp add mod">
        <pc:chgData name="Kraemer, Martina (DDS)" userId="d5e6dbd5-5569-47f8-8a0b-7c692d46bed4" providerId="ADAL" clId="{6F5CE5A7-E12C-4BB5-80A5-40CD8FB04535}" dt="2024-07-29T13:44:01.354" v="3226" actId="20577"/>
        <pc:sldMkLst>
          <pc:docMk/>
          <pc:sldMk cId="1591203043" sldId="360"/>
        </pc:sldMkLst>
        <pc:spChg chg="mod">
          <ac:chgData name="Kraemer, Martina (DDS)" userId="d5e6dbd5-5569-47f8-8a0b-7c692d46bed4" providerId="ADAL" clId="{6F5CE5A7-E12C-4BB5-80A5-40CD8FB04535}" dt="2024-07-29T13:44:01.354" v="3226" actId="20577"/>
          <ac:spMkLst>
            <pc:docMk/>
            <pc:sldMk cId="1591203043" sldId="360"/>
            <ac:spMk id="2" creationId="{FA08B61E-82AF-CC93-90AE-5F51E773E900}"/>
          </ac:spMkLst>
        </pc:spChg>
      </pc:sldChg>
      <pc:sldChg chg="modSp add mod">
        <pc:chgData name="Kraemer, Martina (DDS)" userId="d5e6dbd5-5569-47f8-8a0b-7c692d46bed4" providerId="ADAL" clId="{6F5CE5A7-E12C-4BB5-80A5-40CD8FB04535}" dt="2024-07-26T16:33:18.676" v="3185" actId="14100"/>
        <pc:sldMkLst>
          <pc:docMk/>
          <pc:sldMk cId="2802716935" sldId="361"/>
        </pc:sldMkLst>
        <pc:spChg chg="mod">
          <ac:chgData name="Kraemer, Martina (DDS)" userId="d5e6dbd5-5569-47f8-8a0b-7c692d46bed4" providerId="ADAL" clId="{6F5CE5A7-E12C-4BB5-80A5-40CD8FB04535}" dt="2024-07-26T16:33:18.676" v="3185" actId="14100"/>
          <ac:spMkLst>
            <pc:docMk/>
            <pc:sldMk cId="2802716935" sldId="361"/>
            <ac:spMk id="2" creationId="{FA08B61E-82AF-CC93-90AE-5F51E773E900}"/>
          </ac:spMkLst>
        </pc:spChg>
      </pc:sldChg>
      <pc:sldChg chg="modSp add del mod">
        <pc:chgData name="Kraemer, Martina (DDS)" userId="d5e6dbd5-5569-47f8-8a0b-7c692d46bed4" providerId="ADAL" clId="{6F5CE5A7-E12C-4BB5-80A5-40CD8FB04535}" dt="2024-07-26T16:22:18.760" v="2976" actId="2696"/>
        <pc:sldMkLst>
          <pc:docMk/>
          <pc:sldMk cId="2983018740" sldId="362"/>
        </pc:sldMkLst>
        <pc:spChg chg="mod">
          <ac:chgData name="Kraemer, Martina (DDS)" userId="d5e6dbd5-5569-47f8-8a0b-7c692d46bed4" providerId="ADAL" clId="{6F5CE5A7-E12C-4BB5-80A5-40CD8FB04535}" dt="2024-07-26T14:03:33.245" v="815" actId="20577"/>
          <ac:spMkLst>
            <pc:docMk/>
            <pc:sldMk cId="2983018740" sldId="362"/>
            <ac:spMk id="2" creationId="{FA08B61E-82AF-CC93-90AE-5F51E773E900}"/>
          </ac:spMkLst>
        </pc:spChg>
      </pc:sldChg>
      <pc:sldChg chg="modSp add mod">
        <pc:chgData name="Kraemer, Martina (DDS)" userId="d5e6dbd5-5569-47f8-8a0b-7c692d46bed4" providerId="ADAL" clId="{6F5CE5A7-E12C-4BB5-80A5-40CD8FB04535}" dt="2024-07-29T12:54:10.826" v="3221" actId="20577"/>
        <pc:sldMkLst>
          <pc:docMk/>
          <pc:sldMk cId="2690250442" sldId="363"/>
        </pc:sldMkLst>
        <pc:spChg chg="mod">
          <ac:chgData name="Kraemer, Martina (DDS)" userId="d5e6dbd5-5569-47f8-8a0b-7c692d46bed4" providerId="ADAL" clId="{6F5CE5A7-E12C-4BB5-80A5-40CD8FB04535}" dt="2024-07-29T12:54:10.826" v="3221" actId="20577"/>
          <ac:spMkLst>
            <pc:docMk/>
            <pc:sldMk cId="2690250442" sldId="363"/>
            <ac:spMk id="2" creationId="{FA08B61E-82AF-CC93-90AE-5F51E773E900}"/>
          </ac:spMkLst>
        </pc:spChg>
        <pc:spChg chg="mod">
          <ac:chgData name="Kraemer, Martina (DDS)" userId="d5e6dbd5-5569-47f8-8a0b-7c692d46bed4" providerId="ADAL" clId="{6F5CE5A7-E12C-4BB5-80A5-40CD8FB04535}" dt="2024-07-26T14:50:24.462" v="1193" actId="20577"/>
          <ac:spMkLst>
            <pc:docMk/>
            <pc:sldMk cId="2690250442" sldId="363"/>
            <ac:spMk id="4" creationId="{19F4DD81-F7E8-A7C1-205F-7AC84D4E4D5D}"/>
          </ac:spMkLst>
        </pc:spChg>
      </pc:sldChg>
      <pc:sldChg chg="add">
        <pc:chgData name="Kraemer, Martina (DDS)" userId="d5e6dbd5-5569-47f8-8a0b-7c692d46bed4" providerId="ADAL" clId="{6F5CE5A7-E12C-4BB5-80A5-40CD8FB04535}" dt="2024-07-26T15:42:31.627" v="1810" actId="2890"/>
        <pc:sldMkLst>
          <pc:docMk/>
          <pc:sldMk cId="711703773" sldId="3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719" cy="465614"/>
          </a:xfrm>
          <a:prstGeom prst="rect">
            <a:avLst/>
          </a:prstGeom>
        </p:spPr>
        <p:txBody>
          <a:bodyPr vert="horz" lIns="93361" tIns="46681" rIns="93361" bIns="46681" rtlCol="0"/>
          <a:lstStyle>
            <a:lvl1pPr algn="l">
              <a:defRPr sz="1200"/>
            </a:lvl1pPr>
          </a:lstStyle>
          <a:p>
            <a:endParaRPr lang="en-US"/>
          </a:p>
        </p:txBody>
      </p:sp>
      <p:sp>
        <p:nvSpPr>
          <p:cNvPr id="3" name="Date Placeholder 2"/>
          <p:cNvSpPr>
            <a:spLocks noGrp="1"/>
          </p:cNvSpPr>
          <p:nvPr>
            <p:ph type="dt" idx="1"/>
          </p:nvPr>
        </p:nvSpPr>
        <p:spPr>
          <a:xfrm>
            <a:off x="3979931" y="0"/>
            <a:ext cx="3044719" cy="465614"/>
          </a:xfrm>
          <a:prstGeom prst="rect">
            <a:avLst/>
          </a:prstGeom>
        </p:spPr>
        <p:txBody>
          <a:bodyPr vert="horz" lIns="93361" tIns="46681" rIns="93361" bIns="46681" rtlCol="0"/>
          <a:lstStyle>
            <a:lvl1pPr algn="r">
              <a:defRPr sz="1200"/>
            </a:lvl1pPr>
          </a:lstStyle>
          <a:p>
            <a:fld id="{7F9D21CA-4368-DC42-977B-52126C9F9BC4}" type="datetimeFigureOut">
              <a:rPr lang="en-US" smtClean="0"/>
              <a:pPr/>
              <a:t>7/25/2024</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1" tIns="46681" rIns="93361" bIns="46681"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1" tIns="46681" rIns="93361" bIns="466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5045"/>
            <a:ext cx="3044719" cy="465614"/>
          </a:xfrm>
          <a:prstGeom prst="rect">
            <a:avLst/>
          </a:prstGeom>
        </p:spPr>
        <p:txBody>
          <a:bodyPr vert="horz" lIns="93361" tIns="46681" rIns="93361" bIns="46681" rtlCol="0" anchor="b"/>
          <a:lstStyle>
            <a:lvl1pPr algn="l">
              <a:defRPr sz="1200"/>
            </a:lvl1pPr>
          </a:lstStyle>
          <a:p>
            <a:endParaRPr lang="en-US"/>
          </a:p>
        </p:txBody>
      </p:sp>
      <p:sp>
        <p:nvSpPr>
          <p:cNvPr id="7" name="Slide Number Placeholder 6"/>
          <p:cNvSpPr>
            <a:spLocks noGrp="1"/>
          </p:cNvSpPr>
          <p:nvPr>
            <p:ph type="sldNum" sz="quarter" idx="5"/>
          </p:nvPr>
        </p:nvSpPr>
        <p:spPr>
          <a:xfrm>
            <a:off x="3979931" y="8845045"/>
            <a:ext cx="3044719" cy="465614"/>
          </a:xfrm>
          <a:prstGeom prst="rect">
            <a:avLst/>
          </a:prstGeom>
        </p:spPr>
        <p:txBody>
          <a:bodyPr vert="horz" lIns="93361" tIns="46681" rIns="93361" bIns="46681" rtlCol="0" anchor="b"/>
          <a:lstStyle>
            <a:lvl1pPr algn="r">
              <a:defRPr sz="1200"/>
            </a:lvl1pPr>
          </a:lstStyle>
          <a:p>
            <a:fld id="{55B810AC-92B2-C843-AD7B-EBCA31EF58C3}" type="slidenum">
              <a:rPr lang="en-US" smtClean="0"/>
              <a:pPr/>
              <a:t>‹#›</a:t>
            </a:fld>
            <a:endParaRPr lang="en-US"/>
          </a:p>
        </p:txBody>
      </p:sp>
    </p:spTree>
    <p:extLst>
      <p:ext uri="{BB962C8B-B14F-4D97-AF65-F5344CB8AC3E}">
        <p14:creationId xmlns:p14="http://schemas.microsoft.com/office/powerpoint/2010/main" val="1783842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Welcome.</a:t>
            </a:r>
          </a:p>
        </p:txBody>
      </p:sp>
      <p:sp>
        <p:nvSpPr>
          <p:cNvPr id="4" name="Slide Number Placeholder 3"/>
          <p:cNvSpPr>
            <a:spLocks noGrp="1"/>
          </p:cNvSpPr>
          <p:nvPr>
            <p:ph type="sldNum" sz="quarter" idx="10"/>
          </p:nvPr>
        </p:nvSpPr>
        <p:spPr/>
        <p:txBody>
          <a:bodyPr/>
          <a:lstStyle/>
          <a:p>
            <a:fld id="{55B810AC-92B2-C843-AD7B-EBCA31EF58C3}" type="slidenum">
              <a:rPr lang="en-US" smtClean="0"/>
              <a:pPr/>
              <a:t>1</a:t>
            </a:fld>
            <a:endParaRPr lang="en-US"/>
          </a:p>
        </p:txBody>
      </p:sp>
    </p:spTree>
    <p:extLst>
      <p:ext uri="{BB962C8B-B14F-4D97-AF65-F5344CB8AC3E}">
        <p14:creationId xmlns:p14="http://schemas.microsoft.com/office/powerpoint/2010/main" val="1152369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12</a:t>
            </a:fld>
            <a:endParaRPr lang="en-US"/>
          </a:p>
        </p:txBody>
      </p:sp>
    </p:spTree>
    <p:extLst>
      <p:ext uri="{BB962C8B-B14F-4D97-AF65-F5344CB8AC3E}">
        <p14:creationId xmlns:p14="http://schemas.microsoft.com/office/powerpoint/2010/main" val="2128993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13</a:t>
            </a:fld>
            <a:endParaRPr lang="en-US"/>
          </a:p>
        </p:txBody>
      </p:sp>
    </p:spTree>
    <p:extLst>
      <p:ext uri="{BB962C8B-B14F-4D97-AF65-F5344CB8AC3E}">
        <p14:creationId xmlns:p14="http://schemas.microsoft.com/office/powerpoint/2010/main" val="2896573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14</a:t>
            </a:fld>
            <a:endParaRPr lang="en-US"/>
          </a:p>
        </p:txBody>
      </p:sp>
    </p:spTree>
    <p:extLst>
      <p:ext uri="{BB962C8B-B14F-4D97-AF65-F5344CB8AC3E}">
        <p14:creationId xmlns:p14="http://schemas.microsoft.com/office/powerpoint/2010/main" val="2428868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15</a:t>
            </a:fld>
            <a:endParaRPr lang="en-US"/>
          </a:p>
        </p:txBody>
      </p:sp>
    </p:spTree>
    <p:extLst>
      <p:ext uri="{BB962C8B-B14F-4D97-AF65-F5344CB8AC3E}">
        <p14:creationId xmlns:p14="http://schemas.microsoft.com/office/powerpoint/2010/main" val="2172892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16</a:t>
            </a:fld>
            <a:endParaRPr lang="en-US"/>
          </a:p>
        </p:txBody>
      </p:sp>
    </p:spTree>
    <p:extLst>
      <p:ext uri="{BB962C8B-B14F-4D97-AF65-F5344CB8AC3E}">
        <p14:creationId xmlns:p14="http://schemas.microsoft.com/office/powerpoint/2010/main" val="2304399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2</a:t>
            </a:fld>
            <a:endParaRPr lang="en-US"/>
          </a:p>
        </p:txBody>
      </p:sp>
    </p:spTree>
    <p:extLst>
      <p:ext uri="{BB962C8B-B14F-4D97-AF65-F5344CB8AC3E}">
        <p14:creationId xmlns:p14="http://schemas.microsoft.com/office/powerpoint/2010/main" val="2162176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5</a:t>
            </a:fld>
            <a:endParaRPr lang="en-US"/>
          </a:p>
        </p:txBody>
      </p:sp>
    </p:spTree>
    <p:extLst>
      <p:ext uri="{BB962C8B-B14F-4D97-AF65-F5344CB8AC3E}">
        <p14:creationId xmlns:p14="http://schemas.microsoft.com/office/powerpoint/2010/main" val="1100840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810AC-92B2-C843-AD7B-EBCA31EF58C3}" type="slidenum">
              <a:rPr lang="en-US" smtClean="0"/>
              <a:pPr/>
              <a:t>6</a:t>
            </a:fld>
            <a:endParaRPr lang="en-US"/>
          </a:p>
        </p:txBody>
      </p:sp>
    </p:spTree>
    <p:extLst>
      <p:ext uri="{BB962C8B-B14F-4D97-AF65-F5344CB8AC3E}">
        <p14:creationId xmlns:p14="http://schemas.microsoft.com/office/powerpoint/2010/main" val="2573948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7</a:t>
            </a:fld>
            <a:endParaRPr lang="en-US"/>
          </a:p>
        </p:txBody>
      </p:sp>
    </p:spTree>
    <p:extLst>
      <p:ext uri="{BB962C8B-B14F-4D97-AF65-F5344CB8AC3E}">
        <p14:creationId xmlns:p14="http://schemas.microsoft.com/office/powerpoint/2010/main" val="2466198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8</a:t>
            </a:fld>
            <a:endParaRPr lang="en-US"/>
          </a:p>
        </p:txBody>
      </p:sp>
    </p:spTree>
    <p:extLst>
      <p:ext uri="{BB962C8B-B14F-4D97-AF65-F5344CB8AC3E}">
        <p14:creationId xmlns:p14="http://schemas.microsoft.com/office/powerpoint/2010/main" val="1526267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9</a:t>
            </a:fld>
            <a:endParaRPr lang="en-US"/>
          </a:p>
        </p:txBody>
      </p:sp>
    </p:spTree>
    <p:extLst>
      <p:ext uri="{BB962C8B-B14F-4D97-AF65-F5344CB8AC3E}">
        <p14:creationId xmlns:p14="http://schemas.microsoft.com/office/powerpoint/2010/main" val="2697184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10</a:t>
            </a:fld>
            <a:endParaRPr lang="en-US"/>
          </a:p>
        </p:txBody>
      </p:sp>
    </p:spTree>
    <p:extLst>
      <p:ext uri="{BB962C8B-B14F-4D97-AF65-F5344CB8AC3E}">
        <p14:creationId xmlns:p14="http://schemas.microsoft.com/office/powerpoint/2010/main" val="1396407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11</a:t>
            </a:fld>
            <a:endParaRPr lang="en-US"/>
          </a:p>
        </p:txBody>
      </p:sp>
    </p:spTree>
    <p:extLst>
      <p:ext uri="{BB962C8B-B14F-4D97-AF65-F5344CB8AC3E}">
        <p14:creationId xmlns:p14="http://schemas.microsoft.com/office/powerpoint/2010/main" val="1641692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702733"/>
            <a:ext cx="9144000" cy="6155267"/>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userDrawn="1"/>
        </p:nvSpPr>
        <p:spPr>
          <a:xfrm rot="1112321">
            <a:off x="-1085917" y="-1716455"/>
            <a:ext cx="12657749" cy="51863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2"/>
          <a:stretch>
            <a:fillRect/>
          </a:stretch>
        </p:blipFill>
        <p:spPr>
          <a:xfrm>
            <a:off x="7490778" y="486713"/>
            <a:ext cx="1242490" cy="1533172"/>
          </a:xfrm>
          <a:prstGeom prst="rect">
            <a:avLst/>
          </a:prstGeom>
        </p:spPr>
      </p:pic>
      <p:sp>
        <p:nvSpPr>
          <p:cNvPr id="13" name="Rectangle 12"/>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7/25/2024</a:t>
            </a:fld>
            <a:endParaRPr lang="en-US"/>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7/25/2024</a:t>
            </a:fld>
            <a:endParaRPr lang="en-US"/>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7/25/2024</a:t>
            </a:fld>
            <a:endParaRPr lang="en-US"/>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7/25/2024</a:t>
            </a:fld>
            <a:endParaRPr lang="en-US"/>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134388"/>
            <a:ext cx="2551113" cy="2991775"/>
          </a:xfrm>
          <a:prstGeom prst="rect">
            <a:avLst/>
          </a:prstGeom>
        </p:spPr>
        <p:txBody>
          <a:bodyPr lIns="0" tIns="0" rIns="0" bIns="0"/>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7/25/2024</a:t>
            </a:fld>
            <a:endParaRPr lang="en-US"/>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7/25/2024</a:t>
            </a:fld>
            <a:endParaRPr lang="en-US"/>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9"/>
          <a:stretch>
            <a:fillRect/>
          </a:stretch>
        </p:blipFill>
        <p:spPr>
          <a:xfrm>
            <a:off x="8215889" y="422006"/>
            <a:ext cx="718095" cy="886094"/>
          </a:xfrm>
          <a:prstGeom prst="rect">
            <a:avLst/>
          </a:prstGeom>
        </p:spPr>
      </p:pic>
      <p:sp>
        <p:nvSpPr>
          <p:cNvPr id="10" name="Rectangle 9"/>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195227"/>
            <a:ext cx="9144000" cy="1399084"/>
          </a:xfrm>
          <a:prstGeom prst="rect">
            <a:avLst/>
          </a:prstGeom>
        </p:spPr>
        <p:txBody>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r>
              <a:rPr kumimoji="0" lang="en-US" sz="4800" u="none" strike="noStrike" kern="1200" cap="none" spc="0" normalizeH="0" baseline="0" noProof="0" dirty="0">
                <a:ln>
                  <a:noFill/>
                </a:ln>
                <a:solidFill>
                  <a:srgbClr val="FFFFFF"/>
                </a:solidFill>
                <a:effectLst/>
                <a:uLnTx/>
                <a:uFillTx/>
                <a:latin typeface="Gill Sans Std Light"/>
                <a:ea typeface="+mj-ea"/>
                <a:cs typeface="Gill Sans Std Light"/>
              </a:rPr>
              <a:t>HCBS Advisory Committee</a:t>
            </a:r>
          </a:p>
          <a:p>
            <a:pPr marL="0" marR="0" lvl="0" indent="0" algn="ctr" defTabSz="457200" rtl="0" eaLnBrk="1" fontAlgn="auto" latinLnBrk="0" hangingPunct="1">
              <a:lnSpc>
                <a:spcPts val="4900"/>
              </a:lnSpc>
              <a:spcBef>
                <a:spcPct val="0"/>
              </a:spcBef>
              <a:spcAft>
                <a:spcPts val="0"/>
              </a:spcAft>
              <a:buClrTx/>
              <a:buSzTx/>
              <a:buFontTx/>
              <a:buNone/>
              <a:tabLst/>
              <a:defRPr/>
            </a:pPr>
            <a:r>
              <a:rPr lang="en-US" dirty="0">
                <a:latin typeface="Gill Sans Std Light"/>
                <a:ea typeface="+mj-ea"/>
                <a:cs typeface="Gill Sans Std Light"/>
              </a:rPr>
              <a:t>Summer 2024</a:t>
            </a:r>
            <a:endParaRPr kumimoji="0" lang="en-US" sz="4800" u="none" strike="noStrike" kern="1200" cap="none" spc="0" normalizeH="0" baseline="0" noProof="0" dirty="0">
              <a:ln>
                <a:noFill/>
              </a:ln>
              <a:solidFill>
                <a:srgbClr val="FFFFFF"/>
              </a:solidFill>
              <a:effectLst/>
              <a:uLnTx/>
              <a:uFillTx/>
              <a:latin typeface="Gill Sans Std Light"/>
              <a:ea typeface="+mj-ea"/>
              <a:cs typeface="Gill Sans Std Light"/>
            </a:endParaRPr>
          </a:p>
        </p:txBody>
      </p:sp>
      <p:sp>
        <p:nvSpPr>
          <p:cNvPr id="5" name="Title 1"/>
          <p:cNvSpPr txBox="1">
            <a:spLocks/>
          </p:cNvSpPr>
          <p:nvPr/>
        </p:nvSpPr>
        <p:spPr>
          <a:xfrm>
            <a:off x="5526157" y="5810325"/>
            <a:ext cx="3617842" cy="438963"/>
          </a:xfrm>
          <a:prstGeom prst="rect">
            <a:avLst/>
          </a:prstGeom>
        </p:spPr>
        <p:txBody>
          <a:bodyPr vert="horz" lIns="91440" tIns="45720" rIns="91440" bIns="45720" rtlCol="0" anchor="ctr">
            <a:noAutofit/>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r>
              <a:rPr lang="en-US" sz="2800" i="1" dirty="0">
                <a:latin typeface="Gill Sans Std"/>
                <a:ea typeface="+mj-ea"/>
                <a:cs typeface="Gill Sans Std"/>
              </a:rPr>
              <a:t>July 29, 2024</a:t>
            </a:r>
            <a:endParaRPr kumimoji="0" lang="en-US" sz="2800" i="1" u="none" strike="noStrike" kern="1200" cap="none" spc="0" normalizeH="0" baseline="0" noProof="0" dirty="0">
              <a:ln>
                <a:noFill/>
              </a:ln>
              <a:solidFill>
                <a:srgbClr val="FFFFFF"/>
              </a:solidFill>
              <a:effectLst/>
              <a:uLnTx/>
              <a:uFillTx/>
              <a:latin typeface="Gill Sans Std"/>
              <a:ea typeface="+mj-ea"/>
              <a:cs typeface="Gill Sans St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186" y="386277"/>
            <a:ext cx="1362853" cy="20069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295835" y="1730188"/>
            <a:ext cx="8848165" cy="5059659"/>
          </a:xfrm>
        </p:spPr>
        <p:txBody>
          <a:bodyPr lIns="91440" tIns="45720" rIns="91440" bIns="45720" anchor="t"/>
          <a:lstStyle/>
          <a:p>
            <a:pPr marL="0" marR="0" indent="0">
              <a:spcBef>
                <a:spcPts val="0"/>
              </a:spcBef>
              <a:spcAft>
                <a:spcPts val="0"/>
              </a:spcAft>
              <a:buNone/>
            </a:pPr>
            <a:r>
              <a:rPr lang="en-US" sz="1800" b="1" dirty="0">
                <a:latin typeface="Arial" panose="020B0604020202020204" pitchFamily="34" charset="0"/>
                <a:cs typeface="Arial" panose="020B0604020202020204" pitchFamily="34" charset="0"/>
              </a:rPr>
              <a:t>Incident Management Systems Assessment</a:t>
            </a:r>
          </a:p>
          <a:p>
            <a:pPr marL="0" marR="0" indent="0">
              <a:spcBef>
                <a:spcPts val="0"/>
              </a:spcBef>
              <a:spcAft>
                <a:spcPts val="0"/>
              </a:spcAft>
              <a:buNone/>
            </a:pPr>
            <a:endParaRPr lang="en-US" sz="1800" b="1" dirty="0">
              <a:latin typeface="Arial" panose="020B0604020202020204" pitchFamily="34" charset="0"/>
              <a:cs typeface="Arial" panose="020B0604020202020204" pitchFamily="34" charset="0"/>
            </a:endParaRPr>
          </a:p>
          <a:p>
            <a:pPr marL="0" marR="0" indent="0">
              <a:spcBef>
                <a:spcPts val="0"/>
              </a:spcBef>
              <a:spcAft>
                <a:spcPts val="0"/>
              </a:spcAft>
              <a:buNone/>
            </a:pPr>
            <a:r>
              <a:rPr lang="en-US" sz="1800" b="0" i="0" dirty="0">
                <a:effectLst/>
                <a:highlight>
                  <a:srgbClr val="FFFFFF"/>
                </a:highlight>
                <a:latin typeface="Arial" panose="020B0604020202020204" pitchFamily="34" charset="0"/>
                <a:cs typeface="Arial" panose="020B0604020202020204" pitchFamily="34" charset="0"/>
              </a:rPr>
              <a:t>Proposed Implementation Deadline:</a:t>
            </a:r>
          </a:p>
          <a:p>
            <a:pPr marL="0" marR="0" indent="0">
              <a:spcBef>
                <a:spcPts val="0"/>
              </a:spcBef>
              <a:spcAft>
                <a:spcPts val="0"/>
              </a:spcAft>
              <a:buNone/>
            </a:pPr>
            <a:r>
              <a:rPr lang="en-US" sz="1800" b="0" i="0" dirty="0">
                <a:effectLst/>
                <a:highlight>
                  <a:srgbClr val="FFFFFF"/>
                </a:highlight>
                <a:latin typeface="Arial" panose="020B0604020202020204" pitchFamily="34" charset="0"/>
                <a:cs typeface="Arial" panose="020B0604020202020204" pitchFamily="34" charset="0"/>
              </a:rPr>
              <a:t>States will still be expected to comply with almost all of the expectations </a:t>
            </a:r>
          </a:p>
          <a:p>
            <a:pPr marL="0" marR="0" indent="0">
              <a:spcBef>
                <a:spcPts val="0"/>
              </a:spcBef>
              <a:spcAft>
                <a:spcPts val="0"/>
              </a:spcAft>
              <a:buNone/>
            </a:pPr>
            <a:r>
              <a:rPr lang="en-US" sz="1800" b="0" i="0" dirty="0">
                <a:effectLst/>
                <a:highlight>
                  <a:srgbClr val="FFFFFF"/>
                </a:highlight>
                <a:latin typeface="Arial" panose="020B0604020202020204" pitchFamily="34" charset="0"/>
                <a:cs typeface="Arial" panose="020B0604020202020204" pitchFamily="34" charset="0"/>
              </a:rPr>
              <a:t>for critical incident management system activities within 3 years (by July 9th, 2027) including:</a:t>
            </a:r>
          </a:p>
          <a:p>
            <a:pPr>
              <a:spcBef>
                <a:spcPts val="0"/>
              </a:spcBef>
            </a:pPr>
            <a:r>
              <a:rPr lang="en-US" sz="1600" dirty="0">
                <a:highlight>
                  <a:srgbClr val="FFFFFF"/>
                </a:highlight>
                <a:latin typeface="Arial" panose="020B0604020202020204" pitchFamily="34" charset="0"/>
                <a:cs typeface="Arial" panose="020B0604020202020204" pitchFamily="34" charset="0"/>
              </a:rPr>
              <a:t>Minimum standard definition of “critical incident”</a:t>
            </a:r>
          </a:p>
          <a:p>
            <a:pPr>
              <a:spcBef>
                <a:spcPts val="0"/>
              </a:spcBef>
            </a:pPr>
            <a:r>
              <a:rPr lang="en-US" sz="1600" b="0" i="0" dirty="0">
                <a:effectLst/>
                <a:highlight>
                  <a:srgbClr val="FFFFFF"/>
                </a:highlight>
                <a:latin typeface="Arial" panose="020B0604020202020204" pitchFamily="34" charset="0"/>
                <a:cs typeface="Arial" panose="020B0604020202020204" pitchFamily="34" charset="0"/>
              </a:rPr>
              <a:t>Requirement for providers to report to the state on both critical incidents that occur during the delivery of waiver services or are a result of the failure to deliver authorized services, with an emphasis on people served in their own homes and settings in which people receive residential and day habilitation.</a:t>
            </a:r>
          </a:p>
          <a:p>
            <a:pPr>
              <a:spcBef>
                <a:spcPts val="0"/>
              </a:spcBef>
            </a:pPr>
            <a:r>
              <a:rPr lang="en-US" sz="1600" dirty="0">
                <a:latin typeface="Arial" panose="020B0604020202020204" pitchFamily="34" charset="0"/>
                <a:cs typeface="Arial" panose="020B0604020202020204" pitchFamily="34" charset="0"/>
              </a:rPr>
              <a:t>Requirement to use claims data, such as Medicaid Fraud Control Unit data, and data from other state agencies such as Adult Protective Services or Child Protective Services to the extent permissible under State law to identify critical incidents that are unreported by providers and occur during the provision of waiver services, or as a result of failure to deliver authorized services.</a:t>
            </a:r>
          </a:p>
          <a:p>
            <a:pPr>
              <a:spcBef>
                <a:spcPts val="0"/>
              </a:spcBef>
            </a:pPr>
            <a:r>
              <a:rPr lang="en-US" sz="1600" b="0" i="0" dirty="0">
                <a:effectLst/>
                <a:highlight>
                  <a:srgbClr val="FFFFFF"/>
                </a:highlight>
                <a:latin typeface="Arial" panose="020B0604020202020204" pitchFamily="34" charset="0"/>
                <a:cs typeface="Arial" panose="020B0604020202020204" pitchFamily="34" charset="0"/>
              </a:rPr>
              <a:t>Requirement to share information on the status and resolution of investigations</a:t>
            </a:r>
          </a:p>
          <a:p>
            <a:pPr>
              <a:spcBef>
                <a:spcPts val="0"/>
              </a:spcBef>
            </a:pPr>
            <a:r>
              <a:rPr lang="en-US" sz="1600" b="0" i="0" dirty="0">
                <a:effectLst/>
                <a:highlight>
                  <a:srgbClr val="FFFFFF"/>
                </a:highlight>
                <a:latin typeface="Arial" panose="020B0604020202020204" pitchFamily="34" charset="0"/>
                <a:cs typeface="Arial" panose="020B0604020202020204" pitchFamily="34" charset="0"/>
              </a:rPr>
              <a:t>Requirement to </a:t>
            </a:r>
            <a:r>
              <a:rPr lang="en-US" sz="1800" dirty="0">
                <a:latin typeface="Arial" panose="020B0604020202020204" pitchFamily="34" charset="0"/>
                <a:cs typeface="Arial" panose="020B0604020202020204" pitchFamily="34" charset="0"/>
              </a:rPr>
              <a:t>separately investigate critical incidents if the investigative agency fails to report the resolution of an investigation within State-specified timeframes.</a:t>
            </a:r>
            <a:endParaRPr lang="en-US" sz="1800" b="0" i="0" dirty="0">
              <a:effectLst/>
              <a:highlight>
                <a:srgbClr val="FFFFFF"/>
              </a:highlight>
              <a:latin typeface="Arial" panose="020B0604020202020204" pitchFamily="34" charset="0"/>
              <a:cs typeface="Arial" panose="020B0604020202020204" pitchFamily="34" charset="0"/>
            </a:endParaRPr>
          </a:p>
          <a:p>
            <a:pPr marL="0" marR="0" indent="0">
              <a:spcBef>
                <a:spcPts val="0"/>
              </a:spcBef>
              <a:spcAft>
                <a:spcPts val="0"/>
              </a:spcAft>
              <a:buNone/>
            </a:pPr>
            <a:endParaRPr lang="en-US" sz="1800" b="0" i="0" dirty="0">
              <a:effectLst/>
              <a:highlight>
                <a:srgbClr val="FFFFFF"/>
              </a:highlight>
              <a:latin typeface="Arial" panose="020B0604020202020204" pitchFamily="34" charset="0"/>
              <a:cs typeface="Arial" panose="020B0604020202020204" pitchFamily="34" charset="0"/>
            </a:endParaRPr>
          </a:p>
          <a:p>
            <a:pPr marL="0" marR="0" indent="0">
              <a:spcBef>
                <a:spcPts val="0"/>
              </a:spcBef>
              <a:spcAft>
                <a:spcPts val="0"/>
              </a:spcAft>
              <a:buNone/>
            </a:pPr>
            <a:endParaRPr lang="en-US" sz="1800" dirty="0">
              <a:highlight>
                <a:srgbClr val="FFFFFF"/>
              </a:highlight>
              <a:latin typeface="Arial" panose="020B0604020202020204" pitchFamily="34" charset="0"/>
              <a:cs typeface="Arial" panose="020B0604020202020204" pitchFamily="34" charset="0"/>
            </a:endParaRPr>
          </a:p>
          <a:p>
            <a:pPr marL="0" marR="0" indent="0">
              <a:spcBef>
                <a:spcPts val="0"/>
              </a:spcBef>
              <a:spcAft>
                <a:spcPts val="0"/>
              </a:spcAft>
              <a:buNone/>
            </a:pPr>
            <a:r>
              <a:rPr lang="en-US" sz="1100" b="0" i="0" dirty="0">
                <a:solidFill>
                  <a:srgbClr val="FFFFFF"/>
                </a:solidFill>
                <a:effectLst/>
                <a:highlight>
                  <a:srgbClr val="FFFFFF"/>
                </a:highlight>
                <a:latin typeface="Verdana" panose="020B0604030504040204" pitchFamily="34" charset="0"/>
              </a:rPr>
              <a:t>Date </a:t>
            </a:r>
            <a:endParaRPr lang="en-US" sz="1800" b="1"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209160" y="384048"/>
            <a:ext cx="7807712" cy="726308"/>
          </a:xfrm>
        </p:spPr>
        <p:txBody>
          <a:bodyPr/>
          <a:lstStyle/>
          <a:p>
            <a:r>
              <a:rPr lang="en-US" sz="4400" dirty="0"/>
              <a:t>CMS Access Final Rule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410319" y="1110356"/>
            <a:ext cx="6865852" cy="895476"/>
          </a:xfrm>
        </p:spPr>
        <p:txBody>
          <a:bodyPr/>
          <a:lstStyle/>
          <a:p>
            <a:r>
              <a:rPr lang="en-US" dirty="0"/>
              <a:t>Implementation of the Final Rule</a:t>
            </a:r>
          </a:p>
        </p:txBody>
      </p:sp>
    </p:spTree>
    <p:extLst>
      <p:ext uri="{BB962C8B-B14F-4D97-AF65-F5344CB8AC3E}">
        <p14:creationId xmlns:p14="http://schemas.microsoft.com/office/powerpoint/2010/main" val="711703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607706" y="2061882"/>
            <a:ext cx="8303212" cy="4727965"/>
          </a:xfrm>
        </p:spPr>
        <p:txBody>
          <a:bodyPr lIns="91440" tIns="45720" rIns="91440" bIns="45720" anchor="t"/>
          <a:lstStyle/>
          <a:p>
            <a:pPr marL="0" marR="0" indent="0">
              <a:spcBef>
                <a:spcPts val="0"/>
              </a:spcBef>
              <a:spcAft>
                <a:spcPts val="0"/>
              </a:spcAft>
              <a:buNone/>
            </a:pPr>
            <a:r>
              <a:rPr lang="en-US" sz="1800" b="1" dirty="0">
                <a:latin typeface="Arial" panose="020B0604020202020204" pitchFamily="34" charset="0"/>
                <a:cs typeface="Arial" panose="020B0604020202020204" pitchFamily="34" charset="0"/>
              </a:rPr>
              <a:t>Incident Management Compliance Reporting</a:t>
            </a:r>
          </a:p>
          <a:p>
            <a:pPr marL="0" marR="0" indent="0">
              <a:spcBef>
                <a:spcPts val="0"/>
              </a:spcBef>
              <a:spcAft>
                <a:spcPts val="0"/>
              </a:spcAft>
              <a:buNone/>
            </a:pPr>
            <a:endParaRPr lang="en-US" sz="1800" b="1" dirty="0">
              <a:latin typeface="Arial" panose="020B0604020202020204" pitchFamily="34" charset="0"/>
              <a:cs typeface="Arial" panose="020B0604020202020204" pitchFamily="34" charset="0"/>
            </a:endParaRPr>
          </a:p>
          <a:p>
            <a:pPr marL="0" marR="0" indent="0">
              <a:spcBef>
                <a:spcPts val="0"/>
              </a:spcBef>
              <a:spcAft>
                <a:spcPts val="0"/>
              </a:spcAft>
              <a:buNone/>
            </a:pPr>
            <a:r>
              <a:rPr lang="en-US" sz="1800" b="0" i="0" dirty="0">
                <a:effectLst/>
                <a:highlight>
                  <a:srgbClr val="FFFFFF"/>
                </a:highlight>
                <a:latin typeface="Arial" panose="020B0604020202020204" pitchFamily="34" charset="0"/>
                <a:cs typeface="Arial" panose="020B0604020202020204" pitchFamily="34" charset="0"/>
              </a:rPr>
              <a:t>States have </a:t>
            </a:r>
            <a:r>
              <a:rPr lang="en-US" sz="1800" b="1" i="0" dirty="0">
                <a:effectLst/>
                <a:highlight>
                  <a:srgbClr val="FFFFFF"/>
                </a:highlight>
                <a:latin typeface="Arial" panose="020B0604020202020204" pitchFamily="34" charset="0"/>
                <a:cs typeface="Arial" panose="020B0604020202020204" pitchFamily="34" charset="0"/>
              </a:rPr>
              <a:t>five</a:t>
            </a:r>
            <a:r>
              <a:rPr lang="en-US" sz="1800" b="0" i="0" dirty="0">
                <a:effectLst/>
                <a:highlight>
                  <a:srgbClr val="FFFFFF"/>
                </a:highlight>
                <a:latin typeface="Arial" panose="020B0604020202020204" pitchFamily="34" charset="0"/>
                <a:cs typeface="Arial" panose="020B0604020202020204" pitchFamily="34" charset="0"/>
              </a:rPr>
              <a:t> years—until July 9th, 2029—to comply with the requirement that they use an information system that enables:</a:t>
            </a:r>
          </a:p>
          <a:p>
            <a:pPr marL="0" marR="0" indent="0">
              <a:spcBef>
                <a:spcPts val="0"/>
              </a:spcBef>
              <a:spcAft>
                <a:spcPts val="0"/>
              </a:spcAft>
              <a:buNone/>
            </a:pPr>
            <a:endParaRPr lang="en-US" sz="1800" b="0" i="0" dirty="0">
              <a:effectLst/>
              <a:highlight>
                <a:srgbClr val="FFFFFF"/>
              </a:highlight>
              <a:latin typeface="Arial" panose="020B0604020202020204" pitchFamily="34" charset="0"/>
              <a:cs typeface="Arial" panose="020B0604020202020204" pitchFamily="34" charset="0"/>
            </a:endParaRPr>
          </a:p>
          <a:p>
            <a:pPr marR="0">
              <a:spcBef>
                <a:spcPts val="0"/>
              </a:spcBef>
              <a:spcAft>
                <a:spcPts val="0"/>
              </a:spcAft>
              <a:buAutoNum type="arabicParenBoth"/>
            </a:pPr>
            <a:r>
              <a:rPr lang="en-US" sz="1800" b="0" i="0" dirty="0">
                <a:effectLst/>
                <a:highlight>
                  <a:srgbClr val="FFFFFF"/>
                </a:highlight>
                <a:latin typeface="Arial" panose="020B0604020202020204" pitchFamily="34" charset="0"/>
                <a:cs typeface="Arial" panose="020B0604020202020204" pitchFamily="34" charset="0"/>
              </a:rPr>
              <a:t>Electronic critical incident data collection; </a:t>
            </a:r>
          </a:p>
          <a:p>
            <a:pPr marR="0">
              <a:spcBef>
                <a:spcPts val="0"/>
              </a:spcBef>
              <a:spcAft>
                <a:spcPts val="0"/>
              </a:spcAft>
              <a:buAutoNum type="arabicParenBoth"/>
            </a:pPr>
            <a:r>
              <a:rPr lang="en-US" sz="1800" b="0" i="0" dirty="0">
                <a:effectLst/>
                <a:highlight>
                  <a:srgbClr val="FFFFFF"/>
                </a:highlight>
                <a:latin typeface="Arial" panose="020B0604020202020204" pitchFamily="34" charset="0"/>
                <a:cs typeface="Arial" panose="020B0604020202020204" pitchFamily="34" charset="0"/>
              </a:rPr>
              <a:t>Tracking (including of the status and resolution of investigations); and </a:t>
            </a:r>
          </a:p>
          <a:p>
            <a:pPr marR="0">
              <a:spcBef>
                <a:spcPts val="0"/>
              </a:spcBef>
              <a:spcAft>
                <a:spcPts val="0"/>
              </a:spcAft>
              <a:buAutoNum type="arabicParenBoth"/>
            </a:pPr>
            <a:r>
              <a:rPr lang="en-US" sz="1800" b="0" i="0" dirty="0">
                <a:effectLst/>
                <a:highlight>
                  <a:srgbClr val="FFFFFF"/>
                </a:highlight>
                <a:latin typeface="Arial" panose="020B0604020202020204" pitchFamily="34" charset="0"/>
                <a:cs typeface="Arial" panose="020B0604020202020204" pitchFamily="34" charset="0"/>
              </a:rPr>
              <a:t>Trending. </a:t>
            </a:r>
            <a:r>
              <a:rPr lang="en-US" sz="1800" b="0" i="0" dirty="0">
                <a:solidFill>
                  <a:srgbClr val="FFFFFF"/>
                </a:solidFill>
                <a:effectLst/>
                <a:highlight>
                  <a:srgbClr val="FFFFFF"/>
                </a:highlight>
                <a:latin typeface="Arial" panose="020B0604020202020204" pitchFamily="34" charset="0"/>
                <a:cs typeface="Arial" panose="020B0604020202020204" pitchFamily="34" charset="0"/>
              </a:rPr>
              <a:t>2 </a:t>
            </a:r>
            <a:r>
              <a:rPr lang="en-US" sz="800" b="0" i="0" dirty="0">
                <a:solidFill>
                  <a:srgbClr val="FFFFFF"/>
                </a:solidFill>
                <a:effectLst/>
                <a:highlight>
                  <a:srgbClr val="FFFFFF"/>
                </a:highlight>
                <a:latin typeface="Verdana" panose="020B0604030504040204" pitchFamily="34" charset="0"/>
              </a:rPr>
              <a:t>Yea</a:t>
            </a:r>
          </a:p>
          <a:p>
            <a:pPr marR="0">
              <a:spcBef>
                <a:spcPts val="0"/>
              </a:spcBef>
              <a:spcAft>
                <a:spcPts val="0"/>
              </a:spcAft>
              <a:buAutoNum type="arabicParenBoth"/>
            </a:pPr>
            <a:endParaRPr lang="en-US" sz="800" dirty="0">
              <a:solidFill>
                <a:srgbClr val="FFFFFF"/>
              </a:solidFill>
              <a:highlight>
                <a:srgbClr val="FFFFFF"/>
              </a:highlight>
              <a:latin typeface="Verdana" panose="020B0604030504040204" pitchFamily="34" charset="0"/>
            </a:endParaRPr>
          </a:p>
          <a:p>
            <a:pPr marL="0" marR="0" indent="0">
              <a:spcBef>
                <a:spcPts val="0"/>
              </a:spcBef>
              <a:spcAft>
                <a:spcPts val="0"/>
              </a:spcAft>
              <a:buNone/>
            </a:pPr>
            <a:endParaRPr lang="en-US" sz="800" b="0" i="0" dirty="0">
              <a:solidFill>
                <a:srgbClr val="FFFFFF"/>
              </a:solidFill>
              <a:effectLst/>
              <a:highlight>
                <a:srgbClr val="FFFFFF"/>
              </a:highlight>
              <a:latin typeface="Verdana" panose="020B0604030504040204" pitchFamily="34" charset="0"/>
            </a:endParaRPr>
          </a:p>
          <a:p>
            <a:pPr marL="0" marR="0" indent="0">
              <a:spcBef>
                <a:spcPts val="0"/>
              </a:spcBef>
              <a:spcAft>
                <a:spcPts val="0"/>
              </a:spcAft>
              <a:buNone/>
            </a:pPr>
            <a:r>
              <a:rPr lang="en-US" sz="1600" b="0" i="0" dirty="0">
                <a:solidFill>
                  <a:srgbClr val="FFFFFF"/>
                </a:solidFill>
                <a:effectLst/>
                <a:highlight>
                  <a:srgbClr val="FFFFFF"/>
                </a:highlight>
                <a:latin typeface="Arial" panose="020B0604020202020204" pitchFamily="34" charset="0"/>
              </a:rPr>
              <a:t>R</a:t>
            </a:r>
          </a:p>
          <a:p>
            <a:pPr marL="0" marR="0" indent="0">
              <a:spcBef>
                <a:spcPts val="0"/>
              </a:spcBef>
              <a:spcAft>
                <a:spcPts val="0"/>
              </a:spcAft>
              <a:buNone/>
            </a:pPr>
            <a:r>
              <a:rPr lang="en-US" sz="1600" b="1" i="0" dirty="0">
                <a:effectLst/>
                <a:highlight>
                  <a:srgbClr val="FFFFFF"/>
                </a:highlight>
                <a:latin typeface="Arial" panose="020B0604020202020204" pitchFamily="34" charset="0"/>
              </a:rPr>
              <a:t>Relate policy</a:t>
            </a:r>
            <a:r>
              <a:rPr lang="en-US" sz="1600" b="1" dirty="0">
                <a:highlight>
                  <a:srgbClr val="FFFFFF"/>
                </a:highlight>
                <a:latin typeface="Arial" panose="020B0604020202020204" pitchFamily="34" charset="0"/>
              </a:rPr>
              <a:t>: Incident Management Enforcement Unit Policy</a:t>
            </a:r>
            <a:r>
              <a:rPr lang="en-US" sz="1600" b="1" i="0" dirty="0">
                <a:solidFill>
                  <a:srgbClr val="FFFFFF"/>
                </a:solidFill>
                <a:effectLst/>
                <a:highlight>
                  <a:srgbClr val="FFFFFF"/>
                </a:highlight>
                <a:latin typeface="Arial" panose="020B0604020202020204" pitchFamily="34" charset="0"/>
              </a:rPr>
              <a:t>ollowing </a:t>
            </a:r>
            <a:r>
              <a:rPr lang="en-US" sz="800" b="0" i="0" dirty="0">
                <a:solidFill>
                  <a:srgbClr val="FFFFFF"/>
                </a:solidFill>
                <a:effectLst/>
                <a:highlight>
                  <a:srgbClr val="FFFFFF"/>
                </a:highlight>
                <a:latin typeface="Verdana" panose="020B0604030504040204" pitchFamily="34" charset="0"/>
              </a:rPr>
              <a:t>Final Rule Effective </a:t>
            </a:r>
            <a:r>
              <a:rPr lang="en-US" sz="1100" b="0" i="0" dirty="0">
                <a:solidFill>
                  <a:srgbClr val="FFFFFF"/>
                </a:solidFill>
                <a:effectLst/>
                <a:highlight>
                  <a:srgbClr val="FFFFFF"/>
                </a:highlight>
                <a:latin typeface="Verdana" panose="020B0604030504040204" pitchFamily="34" charset="0"/>
              </a:rPr>
              <a:t>Deadline: 2 Years Following Final Rule Effective Date </a:t>
            </a:r>
            <a:endParaRPr lang="en-US" sz="1800" b="1"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209160" y="384048"/>
            <a:ext cx="7807712" cy="726308"/>
          </a:xfrm>
        </p:spPr>
        <p:txBody>
          <a:bodyPr/>
          <a:lstStyle/>
          <a:p>
            <a:r>
              <a:rPr lang="en-US" sz="4400" dirty="0"/>
              <a:t>CMS Access Final Rule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410319" y="1110356"/>
            <a:ext cx="6865852" cy="895476"/>
          </a:xfrm>
        </p:spPr>
        <p:txBody>
          <a:bodyPr/>
          <a:lstStyle/>
          <a:p>
            <a:r>
              <a:rPr lang="en-US" dirty="0"/>
              <a:t>Implementation of the Final Rule</a:t>
            </a:r>
          </a:p>
        </p:txBody>
      </p:sp>
    </p:spTree>
    <p:extLst>
      <p:ext uri="{BB962C8B-B14F-4D97-AF65-F5344CB8AC3E}">
        <p14:creationId xmlns:p14="http://schemas.microsoft.com/office/powerpoint/2010/main" val="2567769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304800" y="1836664"/>
            <a:ext cx="8776447" cy="4953183"/>
          </a:xfrm>
        </p:spPr>
        <p:txBody>
          <a:bodyPr lIns="91440" tIns="45720" rIns="91440" bIns="45720" anchor="t"/>
          <a:lstStyle/>
          <a:p>
            <a:pPr marL="0" marR="0" indent="0">
              <a:spcBef>
                <a:spcPts val="0"/>
              </a:spcBef>
              <a:spcAft>
                <a:spcPts val="0"/>
              </a:spcAft>
              <a:buNone/>
            </a:pPr>
            <a:r>
              <a:rPr lang="en-US" sz="1800" b="1" dirty="0">
                <a:latin typeface="Arial" panose="020B0604020202020204" pitchFamily="34" charset="0"/>
                <a:cs typeface="Arial" panose="020B0604020202020204" pitchFamily="34" charset="0"/>
              </a:rPr>
              <a:t>Person Centered Planning Compliance Reporting</a:t>
            </a:r>
          </a:p>
          <a:p>
            <a:pPr marL="0" marR="0" indent="0">
              <a:spcBef>
                <a:spcPts val="0"/>
              </a:spcBef>
              <a:spcAft>
                <a:spcPts val="0"/>
              </a:spcAft>
              <a:buNone/>
            </a:pPr>
            <a:endParaRPr lang="en-US" sz="1600" b="1" dirty="0">
              <a:latin typeface="Arial" panose="020B0604020202020204" pitchFamily="34" charset="0"/>
              <a:cs typeface="Arial" panose="020B0604020202020204" pitchFamily="34" charset="0"/>
            </a:endParaRPr>
          </a:p>
          <a:p>
            <a:pPr marL="0" marR="0" indent="0">
              <a:spcBef>
                <a:spcPts val="0"/>
              </a:spcBef>
              <a:spcAft>
                <a:spcPts val="0"/>
              </a:spcAft>
              <a:buNone/>
            </a:pPr>
            <a:r>
              <a:rPr lang="en-US" sz="1600" b="0" i="0" dirty="0">
                <a:effectLst/>
                <a:highlight>
                  <a:srgbClr val="FFFFFF"/>
                </a:highlight>
                <a:latin typeface="Arial" panose="020B0604020202020204" pitchFamily="34" charset="0"/>
                <a:cs typeface="Arial" panose="020B0604020202020204" pitchFamily="34" charset="0"/>
              </a:rPr>
              <a:t>Proposed Implementation Deadline: 3 Years Following Final Rule Effective Date (July 9, 2027) </a:t>
            </a:r>
            <a:r>
              <a:rPr lang="en-US" sz="1800" b="0" i="0" dirty="0">
                <a:solidFill>
                  <a:srgbClr val="FFFFFF"/>
                </a:solidFill>
                <a:effectLst/>
                <a:highlight>
                  <a:srgbClr val="FFFFFF"/>
                </a:highlight>
                <a:latin typeface="Arial" panose="020B0604020202020204" pitchFamily="34" charset="0"/>
                <a:cs typeface="Arial" panose="020B0604020202020204" pitchFamily="34" charset="0"/>
              </a:rPr>
              <a:t>Implementation </a:t>
            </a:r>
            <a:r>
              <a:rPr lang="en-US" sz="1100" b="0" i="0" dirty="0">
                <a:solidFill>
                  <a:srgbClr val="FFFFFF"/>
                </a:solidFill>
                <a:effectLst/>
                <a:highlight>
                  <a:srgbClr val="FFFFFF"/>
                </a:highlight>
                <a:latin typeface="Verdana" panose="020B0604030504040204" pitchFamily="34" charset="0"/>
              </a:rPr>
              <a:t>Deadline: 2 Years Following Final Rule Effective Date </a:t>
            </a:r>
            <a:endParaRPr lang="en-US" sz="1800" b="1"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209160" y="384048"/>
            <a:ext cx="7807712" cy="726308"/>
          </a:xfrm>
        </p:spPr>
        <p:txBody>
          <a:bodyPr/>
          <a:lstStyle/>
          <a:p>
            <a:r>
              <a:rPr lang="en-US" sz="4400" dirty="0"/>
              <a:t>CMS Access Final Rule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410319" y="1110356"/>
            <a:ext cx="6865852" cy="895476"/>
          </a:xfrm>
        </p:spPr>
        <p:txBody>
          <a:bodyPr/>
          <a:lstStyle/>
          <a:p>
            <a:r>
              <a:rPr lang="en-US" dirty="0"/>
              <a:t>Implementation of the Final Rule</a:t>
            </a:r>
          </a:p>
        </p:txBody>
      </p:sp>
      <p:sp>
        <p:nvSpPr>
          <p:cNvPr id="6" name="TextBox 5">
            <a:extLst>
              <a:ext uri="{FF2B5EF4-FFF2-40B4-BE49-F238E27FC236}">
                <a16:creationId xmlns:a16="http://schemas.microsoft.com/office/drawing/2014/main" id="{48E90E6D-090E-694E-83DF-FEAB3EB26B9B}"/>
              </a:ext>
            </a:extLst>
          </p:cNvPr>
          <p:cNvSpPr txBox="1"/>
          <p:nvPr/>
        </p:nvSpPr>
        <p:spPr>
          <a:xfrm>
            <a:off x="469618" y="3057632"/>
            <a:ext cx="8611629" cy="2800767"/>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The State must report to CMS annually on the following, in the form and manner, and at a time, specified by CMS: </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Percent of beneficiaries continuously enrolled for at least 365 days for whom a reassessment of functional need was completed within the past 12 months. </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Percent of beneficiaries continuously enrolled for at least 365 days who had a service plan updated as a result of a re-assessment of functional needs within the past 12 months.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State may report on each of these metrics using statistically valid random sampling of beneficiaries.</a:t>
            </a:r>
          </a:p>
        </p:txBody>
      </p:sp>
    </p:spTree>
    <p:extLst>
      <p:ext uri="{BB962C8B-B14F-4D97-AF65-F5344CB8AC3E}">
        <p14:creationId xmlns:p14="http://schemas.microsoft.com/office/powerpoint/2010/main" val="1247531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607706" y="2061882"/>
            <a:ext cx="8303212" cy="4727965"/>
          </a:xfrm>
        </p:spPr>
        <p:txBody>
          <a:bodyPr lIns="91440" tIns="45720" rIns="91440" bIns="45720" anchor="t"/>
          <a:lstStyle/>
          <a:p>
            <a:pPr marL="0" marR="0" indent="0">
              <a:spcBef>
                <a:spcPts val="0"/>
              </a:spcBef>
              <a:spcAft>
                <a:spcPts val="0"/>
              </a:spcAft>
              <a:buNone/>
            </a:pPr>
            <a:r>
              <a:rPr lang="en-US" sz="1800" b="1" dirty="0">
                <a:latin typeface="Arial" panose="020B0604020202020204" pitchFamily="34" charset="0"/>
                <a:cs typeface="Arial" panose="020B0604020202020204" pitchFamily="34" charset="0"/>
              </a:rPr>
              <a:t>Quality Measure Set</a:t>
            </a:r>
          </a:p>
          <a:p>
            <a:pPr marL="0" marR="0" indent="0">
              <a:spcBef>
                <a:spcPts val="0"/>
              </a:spcBef>
              <a:spcAft>
                <a:spcPts val="0"/>
              </a:spcAft>
              <a:buNone/>
            </a:pPr>
            <a:endParaRPr lang="en-US" sz="1800" b="1" dirty="0">
              <a:latin typeface="Arial" panose="020B0604020202020204" pitchFamily="34" charset="0"/>
              <a:cs typeface="Arial" panose="020B0604020202020204" pitchFamily="34" charset="0"/>
            </a:endParaRPr>
          </a:p>
          <a:p>
            <a:pPr marL="0" marR="0" indent="0">
              <a:spcBef>
                <a:spcPts val="0"/>
              </a:spcBef>
              <a:spcAft>
                <a:spcPts val="0"/>
              </a:spcAft>
              <a:buNone/>
            </a:pPr>
            <a:r>
              <a:rPr lang="en-US" sz="1800" b="0" i="0" dirty="0">
                <a:effectLst/>
                <a:highlight>
                  <a:srgbClr val="FFFFFF"/>
                </a:highlight>
                <a:latin typeface="Arial" panose="020B0604020202020204" pitchFamily="34" charset="0"/>
                <a:cs typeface="Arial" panose="020B0604020202020204" pitchFamily="34" charset="0"/>
              </a:rPr>
              <a:t>Proposed Implementation Deadline: </a:t>
            </a:r>
            <a:r>
              <a:rPr lang="en-US" sz="1800" b="1" i="0" dirty="0">
                <a:effectLst/>
                <a:highlight>
                  <a:srgbClr val="FFFFFF"/>
                </a:highlight>
                <a:latin typeface="Arial" panose="020B0604020202020204" pitchFamily="34" charset="0"/>
                <a:cs typeface="Arial" panose="020B0604020202020204" pitchFamily="34" charset="0"/>
              </a:rPr>
              <a:t>4 Years </a:t>
            </a:r>
            <a:r>
              <a:rPr lang="en-US" sz="1800" b="0" i="0" dirty="0">
                <a:effectLst/>
                <a:highlight>
                  <a:srgbClr val="FFFFFF"/>
                </a:highlight>
                <a:latin typeface="Arial" panose="020B0604020202020204" pitchFamily="34" charset="0"/>
                <a:cs typeface="Arial" panose="020B0604020202020204" pitchFamily="34" charset="0"/>
              </a:rPr>
              <a:t>Following Final Rule Effective Date (July 9, 2028) </a:t>
            </a:r>
            <a:r>
              <a:rPr lang="en-US" sz="1800" b="0" i="0" dirty="0">
                <a:solidFill>
                  <a:srgbClr val="FFFFFF"/>
                </a:solidFill>
                <a:effectLst/>
                <a:highlight>
                  <a:srgbClr val="FFFFFF"/>
                </a:highlight>
                <a:latin typeface="Arial" panose="020B0604020202020204" pitchFamily="34" charset="0"/>
                <a:cs typeface="Arial" panose="020B0604020202020204" pitchFamily="34" charset="0"/>
              </a:rPr>
              <a:t>Impl</a:t>
            </a:r>
          </a:p>
          <a:p>
            <a:pPr marL="0" marR="0" indent="0">
              <a:spcBef>
                <a:spcPts val="0"/>
              </a:spcBef>
              <a:spcAft>
                <a:spcPts val="0"/>
              </a:spcAft>
              <a:buNone/>
            </a:pPr>
            <a:endParaRPr lang="en-US" sz="1800" dirty="0">
              <a:solidFill>
                <a:srgbClr val="FFFFFF"/>
              </a:solidFill>
              <a:highlight>
                <a:srgbClr val="FFFFFF"/>
              </a:highlight>
              <a:latin typeface="Arial" panose="020B0604020202020204" pitchFamily="34" charset="0"/>
              <a:cs typeface="Arial" panose="020B0604020202020204" pitchFamily="34" charset="0"/>
            </a:endParaRPr>
          </a:p>
          <a:p>
            <a:pPr>
              <a:spcBef>
                <a:spcPts val="0"/>
              </a:spcBef>
            </a:pPr>
            <a:r>
              <a:rPr lang="en-US" sz="1800" dirty="0">
                <a:latin typeface="Arial" panose="020B0604020202020204" pitchFamily="34" charset="0"/>
                <a:cs typeface="Arial" panose="020B0604020202020204" pitchFamily="34" charset="0"/>
              </a:rPr>
              <a:t>States must establish state performance targets and describe the quality improvement strategies that the state will pursue. </a:t>
            </a:r>
          </a:p>
          <a:p>
            <a:pPr>
              <a:spcBef>
                <a:spcPts val="0"/>
              </a:spcBef>
            </a:pPr>
            <a:endParaRPr lang="en-US" sz="1800" dirty="0">
              <a:latin typeface="Arial" panose="020B0604020202020204" pitchFamily="34" charset="0"/>
              <a:cs typeface="Arial" panose="020B0604020202020204" pitchFamily="34" charset="0"/>
            </a:endParaRPr>
          </a:p>
          <a:p>
            <a:pPr>
              <a:spcBef>
                <a:spcPts val="0"/>
              </a:spcBef>
            </a:pPr>
            <a:r>
              <a:rPr lang="en-US" sz="1800" dirty="0">
                <a:latin typeface="Arial" panose="020B0604020202020204" pitchFamily="34" charset="0"/>
                <a:cs typeface="Arial" panose="020B0604020202020204" pitchFamily="34" charset="0"/>
              </a:rPr>
              <a:t>States must report every other year on all measures in the Home and Community-Based Services Quality Measure Set that are identified by the Secretary. </a:t>
            </a:r>
            <a:r>
              <a:rPr lang="en-US" sz="1800" b="0" i="0" dirty="0">
                <a:solidFill>
                  <a:srgbClr val="FFFFFF"/>
                </a:solidFill>
                <a:effectLst/>
                <a:highlight>
                  <a:srgbClr val="FFFFFF"/>
                </a:highlight>
                <a:latin typeface="Arial" panose="020B0604020202020204" pitchFamily="34" charset="0"/>
                <a:cs typeface="Arial" panose="020B0604020202020204" pitchFamily="34" charset="0"/>
              </a:rPr>
              <a:t>ementation </a:t>
            </a:r>
            <a:r>
              <a:rPr lang="en-US" sz="1100" b="0" i="0" dirty="0">
                <a:solidFill>
                  <a:srgbClr val="FFFFFF"/>
                </a:solidFill>
                <a:effectLst/>
                <a:highlight>
                  <a:srgbClr val="FFFFFF"/>
                </a:highlight>
                <a:latin typeface="Verdana" panose="020B0604030504040204" pitchFamily="34" charset="0"/>
              </a:rPr>
              <a:t>Deadline: 2 Years Following Final Rule Effective Date </a:t>
            </a:r>
            <a:endParaRPr lang="en-US" sz="1800" b="1"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209160" y="384048"/>
            <a:ext cx="7807712" cy="726308"/>
          </a:xfrm>
        </p:spPr>
        <p:txBody>
          <a:bodyPr/>
          <a:lstStyle/>
          <a:p>
            <a:r>
              <a:rPr lang="en-US" sz="4400" dirty="0"/>
              <a:t>CMS Access Final Rule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410319" y="1110356"/>
            <a:ext cx="6865852" cy="895476"/>
          </a:xfrm>
        </p:spPr>
        <p:txBody>
          <a:bodyPr/>
          <a:lstStyle/>
          <a:p>
            <a:r>
              <a:rPr lang="en-US" dirty="0"/>
              <a:t>Implementation of the Final Rule</a:t>
            </a:r>
          </a:p>
        </p:txBody>
      </p:sp>
    </p:spTree>
    <p:extLst>
      <p:ext uri="{BB962C8B-B14F-4D97-AF65-F5344CB8AC3E}">
        <p14:creationId xmlns:p14="http://schemas.microsoft.com/office/powerpoint/2010/main" val="3203050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607706" y="1766048"/>
            <a:ext cx="8303212" cy="5023800"/>
          </a:xfrm>
        </p:spPr>
        <p:txBody>
          <a:bodyPr lIns="91440" tIns="45720" rIns="91440" bIns="45720" anchor="t"/>
          <a:lstStyle/>
          <a:p>
            <a:pPr marL="0" marR="0" indent="0">
              <a:spcBef>
                <a:spcPts val="0"/>
              </a:spcBef>
              <a:spcAft>
                <a:spcPts val="0"/>
              </a:spcAft>
              <a:buNone/>
            </a:pPr>
            <a:r>
              <a:rPr lang="en-US" sz="1800" b="1" dirty="0">
                <a:latin typeface="Arial" panose="020B0604020202020204" pitchFamily="34" charset="0"/>
                <a:cs typeface="Arial" panose="020B0604020202020204" pitchFamily="34" charset="0"/>
              </a:rPr>
              <a:t>Wait List Reporting</a:t>
            </a:r>
          </a:p>
          <a:p>
            <a:pPr marL="0" marR="0" indent="0">
              <a:spcBef>
                <a:spcPts val="0"/>
              </a:spcBef>
              <a:spcAft>
                <a:spcPts val="0"/>
              </a:spcAft>
              <a:buNone/>
            </a:pPr>
            <a:endParaRPr lang="en-US" sz="1800" b="1" dirty="0">
              <a:latin typeface="Arial" panose="020B0604020202020204" pitchFamily="34" charset="0"/>
              <a:cs typeface="Arial" panose="020B0604020202020204" pitchFamily="34" charset="0"/>
            </a:endParaRPr>
          </a:p>
          <a:p>
            <a:pPr marL="0" marR="0" indent="0">
              <a:spcBef>
                <a:spcPts val="0"/>
              </a:spcBef>
              <a:spcAft>
                <a:spcPts val="0"/>
              </a:spcAft>
              <a:buNone/>
            </a:pPr>
            <a:r>
              <a:rPr lang="en-US" sz="1600" b="0" i="0" dirty="0">
                <a:effectLst/>
                <a:highlight>
                  <a:srgbClr val="FFFFFF"/>
                </a:highlight>
                <a:latin typeface="Verdana" panose="020B0604030504040204" pitchFamily="34" charset="0"/>
              </a:rPr>
              <a:t>Proposed Implementation Deadline: </a:t>
            </a:r>
            <a:r>
              <a:rPr lang="en-US" sz="1600" b="1" i="0" dirty="0">
                <a:effectLst/>
                <a:highlight>
                  <a:srgbClr val="FFFFFF"/>
                </a:highlight>
                <a:latin typeface="Verdana" panose="020B0604030504040204" pitchFamily="34" charset="0"/>
              </a:rPr>
              <a:t>3 Years </a:t>
            </a:r>
            <a:r>
              <a:rPr lang="en-US" sz="1600" b="0" i="0" dirty="0">
                <a:effectLst/>
                <a:highlight>
                  <a:srgbClr val="FFFFFF"/>
                </a:highlight>
                <a:latin typeface="Verdana" panose="020B0604030504040204" pitchFamily="34" charset="0"/>
              </a:rPr>
              <a:t>Following Final Rule Effective Date (July 9, 2027) </a:t>
            </a:r>
            <a:r>
              <a:rPr lang="en-US" sz="1100" b="0" i="0" dirty="0">
                <a:solidFill>
                  <a:srgbClr val="FFFFFF"/>
                </a:solidFill>
                <a:effectLst/>
                <a:highlight>
                  <a:srgbClr val="FFFFFF"/>
                </a:highlight>
                <a:latin typeface="Verdana" panose="020B0604030504040204" pitchFamily="34" charset="0"/>
              </a:rPr>
              <a:t>I</a:t>
            </a:r>
          </a:p>
          <a:p>
            <a:pPr marL="0" marR="0" indent="0">
              <a:spcBef>
                <a:spcPts val="0"/>
              </a:spcBef>
              <a:spcAft>
                <a:spcPts val="0"/>
              </a:spcAft>
              <a:buNone/>
            </a:pPr>
            <a:r>
              <a:rPr lang="en-US" sz="1600" dirty="0">
                <a:highlight>
                  <a:srgbClr val="FFFFFF"/>
                </a:highlight>
                <a:latin typeface="Arial" panose="020B0604020202020204" pitchFamily="34" charset="0"/>
                <a:cs typeface="Arial" panose="020B0604020202020204" pitchFamily="34" charset="0"/>
              </a:rPr>
              <a:t>   </a:t>
            </a:r>
          </a:p>
          <a:p>
            <a:pPr marL="0" marR="0" indent="0">
              <a:spcBef>
                <a:spcPts val="0"/>
              </a:spcBef>
              <a:spcAft>
                <a:spcPts val="0"/>
              </a:spcAft>
              <a:buNone/>
            </a:pPr>
            <a:r>
              <a:rPr lang="en-US" sz="1600" b="0" i="0" dirty="0">
                <a:effectLst/>
                <a:highlight>
                  <a:srgbClr val="FFFFFF"/>
                </a:highlight>
                <a:latin typeface="Arial" panose="020B0604020202020204" pitchFamily="34" charset="0"/>
                <a:cs typeface="Arial" panose="020B0604020202020204" pitchFamily="34" charset="0"/>
              </a:rPr>
              <a:t>States must have a process for reporting to CMS on an annual basis a description of their </a:t>
            </a:r>
          </a:p>
          <a:p>
            <a:pPr marL="0" marR="0" indent="0">
              <a:spcBef>
                <a:spcPts val="0"/>
              </a:spcBef>
              <a:spcAft>
                <a:spcPts val="0"/>
              </a:spcAft>
              <a:buNone/>
            </a:pPr>
            <a:r>
              <a:rPr lang="en-US" sz="1600" b="0" i="0" dirty="0">
                <a:effectLst/>
                <a:highlight>
                  <a:srgbClr val="FFFFFF"/>
                </a:highlight>
                <a:latin typeface="Arial" panose="020B0604020202020204" pitchFamily="34" charset="0"/>
                <a:cs typeface="Arial" panose="020B0604020202020204" pitchFamily="34" charset="0"/>
              </a:rPr>
              <a:t>waiver waitlist including at a minimum:</a:t>
            </a:r>
          </a:p>
          <a:p>
            <a:pPr marL="0" marR="0" indent="0">
              <a:spcBef>
                <a:spcPts val="0"/>
              </a:spcBef>
              <a:spcAft>
                <a:spcPts val="0"/>
              </a:spcAft>
              <a:buNone/>
            </a:pPr>
            <a:endParaRPr lang="en-US" sz="1600" b="0" i="0" dirty="0">
              <a:effectLst/>
              <a:highlight>
                <a:srgbClr val="FFFFFF"/>
              </a:highlight>
              <a:latin typeface="Arial" panose="020B0604020202020204" pitchFamily="34" charset="0"/>
              <a:cs typeface="Arial" panose="020B0604020202020204" pitchFamily="34" charset="0"/>
            </a:endParaRPr>
          </a:p>
          <a:p>
            <a:pPr>
              <a:spcBef>
                <a:spcPts val="0"/>
              </a:spcBef>
            </a:pPr>
            <a:r>
              <a:rPr lang="en-US" sz="1600" b="0" i="0" dirty="0">
                <a:effectLst/>
                <a:highlight>
                  <a:srgbClr val="FFFFFF"/>
                </a:highlight>
                <a:latin typeface="Arial" panose="020B0604020202020204" pitchFamily="34" charset="0"/>
                <a:cs typeface="Arial" panose="020B0604020202020204" pitchFamily="34" charset="0"/>
              </a:rPr>
              <a:t>Whether the state screens individuals on the waiting list for waiver eligibility;</a:t>
            </a:r>
          </a:p>
          <a:p>
            <a:pPr>
              <a:spcBef>
                <a:spcPts val="0"/>
              </a:spcBef>
            </a:pPr>
            <a:r>
              <a:rPr lang="en-US" sz="1600" b="0" i="0" dirty="0">
                <a:effectLst/>
                <a:highlight>
                  <a:srgbClr val="FFFFFF"/>
                </a:highlight>
                <a:latin typeface="Arial" panose="020B0604020202020204" pitchFamily="34" charset="0"/>
                <a:cs typeface="Arial" panose="020B0604020202020204" pitchFamily="34" charset="0"/>
              </a:rPr>
              <a:t>Whether the state periodically re-screens individuals on the waiver list for eligibility and the frequency of re-screening;</a:t>
            </a:r>
          </a:p>
          <a:p>
            <a:pPr>
              <a:spcBef>
                <a:spcPts val="0"/>
              </a:spcBef>
            </a:pPr>
            <a:r>
              <a:rPr lang="en-US" sz="1600" b="0" i="0" dirty="0">
                <a:effectLst/>
                <a:highlight>
                  <a:srgbClr val="FFFFFF"/>
                </a:highlight>
                <a:latin typeface="Arial" panose="020B0604020202020204" pitchFamily="34" charset="0"/>
                <a:cs typeface="Arial" panose="020B0604020202020204" pitchFamily="34" charset="0"/>
              </a:rPr>
              <a:t>The number of people on the waiting list; and</a:t>
            </a:r>
          </a:p>
          <a:p>
            <a:pPr>
              <a:spcBef>
                <a:spcPts val="0"/>
              </a:spcBef>
            </a:pPr>
            <a:r>
              <a:rPr lang="en-US" sz="1600" b="0" i="0" dirty="0">
                <a:effectLst/>
                <a:highlight>
                  <a:srgbClr val="FFFFFF"/>
                </a:highlight>
                <a:latin typeface="Arial" panose="020B0604020202020204" pitchFamily="34" charset="0"/>
                <a:cs typeface="Arial" panose="020B0604020202020204" pitchFamily="34" charset="0"/>
              </a:rPr>
              <a:t>For a statistically valid random sample, the average amount of time that individuals </a:t>
            </a:r>
          </a:p>
          <a:p>
            <a:pPr>
              <a:spcBef>
                <a:spcPts val="0"/>
              </a:spcBef>
            </a:pPr>
            <a:r>
              <a:rPr lang="en-US" sz="1600" b="0" i="0" dirty="0">
                <a:effectLst/>
                <a:highlight>
                  <a:srgbClr val="FFFFFF"/>
                </a:highlight>
                <a:latin typeface="Arial" panose="020B0604020202020204" pitchFamily="34" charset="0"/>
                <a:cs typeface="Arial" panose="020B0604020202020204" pitchFamily="34" charset="0"/>
              </a:rPr>
              <a:t>newly enrolled in the waiver program in the past 12 months were on the waiting list.</a:t>
            </a:r>
          </a:p>
          <a:p>
            <a:pPr>
              <a:spcBef>
                <a:spcPts val="0"/>
              </a:spcBef>
            </a:pPr>
            <a:r>
              <a:rPr lang="en-US" sz="1600" b="0" i="0" dirty="0">
                <a:effectLst/>
                <a:highlight>
                  <a:srgbClr val="FFFFFF"/>
                </a:highlight>
                <a:latin typeface="Arial" panose="020B0604020202020204" pitchFamily="34" charset="0"/>
                <a:cs typeface="Arial" panose="020B0604020202020204" pitchFamily="34" charset="0"/>
              </a:rPr>
              <a:t>For a statistically valid random sample, the percent of authorized hours for homemaker services, home health aide services and/or personal care services?</a:t>
            </a:r>
          </a:p>
          <a:p>
            <a:pPr marL="0" indent="0">
              <a:spcBef>
                <a:spcPts val="0"/>
              </a:spcBef>
              <a:buNone/>
            </a:pPr>
            <a:endParaRPr lang="en-US" sz="1600" dirty="0">
              <a:highlight>
                <a:srgbClr val="FFFFFF"/>
              </a:highlight>
              <a:latin typeface="Arial" panose="020B0604020202020204" pitchFamily="34" charset="0"/>
              <a:cs typeface="Arial" panose="020B0604020202020204" pitchFamily="34" charset="0"/>
            </a:endParaRPr>
          </a:p>
          <a:p>
            <a:pPr marL="0" indent="0">
              <a:spcBef>
                <a:spcPts val="0"/>
              </a:spcBef>
              <a:buNone/>
            </a:pPr>
            <a:r>
              <a:rPr lang="en-US" sz="1600" b="0" i="0" dirty="0">
                <a:effectLst/>
                <a:highlight>
                  <a:srgbClr val="FFFFFF"/>
                </a:highlight>
                <a:latin typeface="Arial" panose="020B0604020202020204" pitchFamily="34" charset="0"/>
                <a:cs typeface="Arial" panose="020B0604020202020204" pitchFamily="34" charset="0"/>
              </a:rPr>
              <a:t>CMS plans to release sub-regulatory guidance and other tools to assist States with implementation of this reporting requirement.</a:t>
            </a:r>
          </a:p>
          <a:p>
            <a:pPr marL="0" marR="0" indent="0">
              <a:spcBef>
                <a:spcPts val="0"/>
              </a:spcBef>
              <a:spcAft>
                <a:spcPts val="0"/>
              </a:spcAft>
              <a:buNone/>
            </a:pPr>
            <a:r>
              <a:rPr lang="en-US" sz="1600" b="0" i="0" dirty="0">
                <a:solidFill>
                  <a:srgbClr val="FFFFFF"/>
                </a:solidFill>
                <a:effectLst/>
                <a:highlight>
                  <a:srgbClr val="FFFFFF"/>
                </a:highlight>
                <a:latin typeface="Arial" panose="020B0604020202020204" pitchFamily="34" charset="0"/>
                <a:cs typeface="Arial" panose="020B0604020202020204" pitchFamily="34" charset="0"/>
              </a:rPr>
              <a:t>2 Years Following Final Rule Effective Date </a:t>
            </a:r>
            <a:endParaRPr lang="en-US" sz="1600" b="1"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209160" y="384048"/>
            <a:ext cx="7807712" cy="726308"/>
          </a:xfrm>
        </p:spPr>
        <p:txBody>
          <a:bodyPr/>
          <a:lstStyle/>
          <a:p>
            <a:r>
              <a:rPr lang="en-US" sz="4400" dirty="0"/>
              <a:t>CMS Access Final Rule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410319" y="1110356"/>
            <a:ext cx="6865852" cy="895476"/>
          </a:xfrm>
        </p:spPr>
        <p:txBody>
          <a:bodyPr/>
          <a:lstStyle/>
          <a:p>
            <a:r>
              <a:rPr lang="en-US" dirty="0"/>
              <a:t>Implementation of the Final Rule</a:t>
            </a:r>
          </a:p>
        </p:txBody>
      </p:sp>
    </p:spTree>
    <p:extLst>
      <p:ext uri="{BB962C8B-B14F-4D97-AF65-F5344CB8AC3E}">
        <p14:creationId xmlns:p14="http://schemas.microsoft.com/office/powerpoint/2010/main" val="1121040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598741" y="1798543"/>
            <a:ext cx="8303212" cy="4727965"/>
          </a:xfrm>
        </p:spPr>
        <p:txBody>
          <a:bodyPr lIns="91440" tIns="45720" rIns="91440" bIns="45720" anchor="t"/>
          <a:lstStyle/>
          <a:p>
            <a:pPr marL="0" marR="0" indent="0">
              <a:spcBef>
                <a:spcPts val="0"/>
              </a:spcBef>
              <a:spcAft>
                <a:spcPts val="0"/>
              </a:spcAft>
              <a:buNone/>
            </a:pPr>
            <a:r>
              <a:rPr lang="en-US" sz="1800" b="1" dirty="0">
                <a:latin typeface="Arial" panose="020B0604020202020204" pitchFamily="34" charset="0"/>
                <a:cs typeface="Arial" panose="020B0604020202020204" pitchFamily="34" charset="0"/>
              </a:rPr>
              <a:t>Payment Adequacy Reporting</a:t>
            </a:r>
          </a:p>
          <a:p>
            <a:pPr marL="0" marR="0" indent="0">
              <a:spcBef>
                <a:spcPts val="0"/>
              </a:spcBef>
              <a:spcAft>
                <a:spcPts val="0"/>
              </a:spcAft>
              <a:buNone/>
            </a:pPr>
            <a:endParaRPr lang="en-US" sz="1800" b="1" dirty="0">
              <a:latin typeface="Arial" panose="020B0604020202020204" pitchFamily="34" charset="0"/>
              <a:cs typeface="Arial" panose="020B0604020202020204" pitchFamily="34" charset="0"/>
            </a:endParaRPr>
          </a:p>
          <a:p>
            <a:pPr marL="0" marR="0" indent="0">
              <a:spcBef>
                <a:spcPts val="0"/>
              </a:spcBef>
              <a:spcAft>
                <a:spcPts val="0"/>
              </a:spcAft>
              <a:buNone/>
            </a:pPr>
            <a:r>
              <a:rPr lang="en-US" sz="1400" b="0" i="0" dirty="0">
                <a:effectLst/>
                <a:highlight>
                  <a:srgbClr val="FFFFFF"/>
                </a:highlight>
                <a:latin typeface="Arial" panose="020B0604020202020204" pitchFamily="34" charset="0"/>
                <a:cs typeface="Arial" panose="020B0604020202020204" pitchFamily="34" charset="0"/>
              </a:rPr>
              <a:t>Proposed Implementation Deadline: </a:t>
            </a:r>
            <a:r>
              <a:rPr lang="en-US" sz="1400" b="1" i="0" dirty="0">
                <a:effectLst/>
                <a:highlight>
                  <a:srgbClr val="FFFFFF"/>
                </a:highlight>
                <a:latin typeface="Arial" panose="020B0604020202020204" pitchFamily="34" charset="0"/>
                <a:cs typeface="Arial" panose="020B0604020202020204" pitchFamily="34" charset="0"/>
              </a:rPr>
              <a:t>6 Years </a:t>
            </a:r>
            <a:r>
              <a:rPr lang="en-US" sz="1400" b="0" i="0" dirty="0">
                <a:effectLst/>
                <a:highlight>
                  <a:srgbClr val="FFFFFF"/>
                </a:highlight>
                <a:latin typeface="Arial" panose="020B0604020202020204" pitchFamily="34" charset="0"/>
                <a:cs typeface="Arial" panose="020B0604020202020204" pitchFamily="34" charset="0"/>
              </a:rPr>
              <a:t>Following Final Rule Effective Date (July 9, 2030) </a:t>
            </a:r>
            <a:r>
              <a:rPr lang="en-US" sz="1400" b="0" i="0" dirty="0">
                <a:solidFill>
                  <a:srgbClr val="FFFFFF"/>
                </a:solidFill>
                <a:effectLst/>
                <a:highlight>
                  <a:srgbClr val="FFFFFF"/>
                </a:highlight>
                <a:latin typeface="Arial" panose="020B0604020202020204" pitchFamily="34" charset="0"/>
                <a:cs typeface="Arial" panose="020B0604020202020204" pitchFamily="34" charset="0"/>
              </a:rPr>
              <a:t>I</a:t>
            </a:r>
          </a:p>
          <a:p>
            <a:pPr marL="0" marR="0" indent="0">
              <a:spcBef>
                <a:spcPts val="0"/>
              </a:spcBef>
              <a:spcAft>
                <a:spcPts val="0"/>
              </a:spcAft>
              <a:buNone/>
            </a:pPr>
            <a:endParaRPr lang="en-US" sz="1400" dirty="0">
              <a:solidFill>
                <a:srgbClr val="FFFFFF"/>
              </a:solidFill>
              <a:highlight>
                <a:srgbClr val="FFFFFF"/>
              </a:highlight>
              <a:latin typeface="Arial" panose="020B0604020202020204" pitchFamily="34" charset="0"/>
              <a:cs typeface="Arial" panose="020B0604020202020204" pitchFamily="34" charset="0"/>
            </a:endParaRPr>
          </a:p>
          <a:p>
            <a:pPr marL="0" marR="0" indent="0">
              <a:spcBef>
                <a:spcPts val="0"/>
              </a:spcBef>
              <a:spcAft>
                <a:spcPts val="0"/>
              </a:spcAft>
              <a:buNone/>
            </a:pPr>
            <a:r>
              <a:rPr lang="en-US" sz="1400" dirty="0">
                <a:highlight>
                  <a:srgbClr val="FFFFFF"/>
                </a:highlight>
                <a:latin typeface="Arial" panose="020B0604020202020204" pitchFamily="34" charset="0"/>
                <a:cs typeface="Arial" panose="020B0604020202020204" pitchFamily="34" charset="0"/>
              </a:rPr>
              <a:t>This relates to the percentage of rates for homemaker, home health aide, habilitation services and personal care services provided by direct care works spent on the compensation of direct care workers. </a:t>
            </a:r>
          </a:p>
          <a:p>
            <a:pPr marL="0" marR="0" indent="0">
              <a:spcBef>
                <a:spcPts val="0"/>
              </a:spcBef>
              <a:spcAft>
                <a:spcPts val="0"/>
              </a:spcAft>
              <a:buNone/>
            </a:pPr>
            <a:endParaRPr lang="en-US" sz="1400" b="0" i="0" dirty="0">
              <a:solidFill>
                <a:srgbClr val="FFFFFF"/>
              </a:solidFill>
              <a:effectLst/>
              <a:highlight>
                <a:srgbClr val="FFFFFF"/>
              </a:highlight>
              <a:latin typeface="Arial" panose="020B0604020202020204" pitchFamily="34" charset="0"/>
              <a:cs typeface="Arial" panose="020B0604020202020204" pitchFamily="34" charset="0"/>
            </a:endParaRPr>
          </a:p>
          <a:p>
            <a:pPr marL="0" marR="0" indent="0">
              <a:spcBef>
                <a:spcPts val="0"/>
              </a:spcBef>
              <a:spcAft>
                <a:spcPts val="0"/>
              </a:spcAft>
              <a:buNone/>
            </a:pPr>
            <a:r>
              <a:rPr lang="en-US" sz="1400" b="0" i="0" dirty="0">
                <a:effectLst/>
                <a:highlight>
                  <a:srgbClr val="FFFFFF"/>
                </a:highlight>
                <a:latin typeface="Arial" panose="020B0604020202020204" pitchFamily="34" charset="0"/>
                <a:cs typeface="Arial" panose="020B0604020202020204" pitchFamily="34" charset="0"/>
              </a:rPr>
              <a:t>Expectation includes reporting requirements and a minimum performance standard of 80% (this performance standard excludes habilitation services). </a:t>
            </a:r>
          </a:p>
          <a:p>
            <a:pPr marL="0" marR="0" indent="0">
              <a:spcBef>
                <a:spcPts val="0"/>
              </a:spcBef>
              <a:spcAft>
                <a:spcPts val="0"/>
              </a:spcAft>
              <a:buNone/>
            </a:pPr>
            <a:endParaRPr lang="en-US" sz="1400" dirty="0">
              <a:solidFill>
                <a:srgbClr val="FFFFFF"/>
              </a:solidFill>
              <a:highlight>
                <a:srgbClr val="FFFFFF"/>
              </a:highlight>
              <a:latin typeface="Arial" panose="020B0604020202020204" pitchFamily="34" charset="0"/>
              <a:cs typeface="Arial" panose="020B0604020202020204" pitchFamily="34" charset="0"/>
            </a:endParaRPr>
          </a:p>
          <a:p>
            <a:pPr marL="0" marR="0" indent="0">
              <a:spcBef>
                <a:spcPts val="0"/>
              </a:spcBef>
              <a:spcAft>
                <a:spcPts val="0"/>
              </a:spcAft>
              <a:buNone/>
            </a:pPr>
            <a:r>
              <a:rPr lang="en-US" sz="1400" dirty="0">
                <a:highlight>
                  <a:srgbClr val="FFFFFF"/>
                </a:highlight>
                <a:latin typeface="Arial" panose="020B0604020202020204" pitchFamily="34" charset="0"/>
                <a:cs typeface="Arial" panose="020B0604020202020204" pitchFamily="34" charset="0"/>
              </a:rPr>
              <a:t>Costs excluded from the calculation of the pass through percentage include: </a:t>
            </a:r>
            <a:r>
              <a:rPr lang="en-US" sz="1400" b="0" i="0" dirty="0">
                <a:effectLst/>
                <a:highlight>
                  <a:srgbClr val="FFFFFF"/>
                </a:highlight>
                <a:latin typeface="Arial" panose="020B0604020202020204" pitchFamily="34" charset="0"/>
                <a:cs typeface="Arial" panose="020B0604020202020204" pitchFamily="34" charset="0"/>
              </a:rPr>
              <a:t> </a:t>
            </a:r>
            <a:endParaRPr lang="en-US" sz="1400" dirty="0">
              <a:highlight>
                <a:srgbClr val="FFFFFF"/>
              </a:highlight>
              <a:latin typeface="Arial" panose="020B0604020202020204" pitchFamily="34" charset="0"/>
              <a:cs typeface="Arial" panose="020B0604020202020204" pitchFamily="34" charset="0"/>
            </a:endParaRPr>
          </a:p>
          <a:p>
            <a:pPr>
              <a:spcBef>
                <a:spcPts val="0"/>
              </a:spcBef>
            </a:pPr>
            <a:r>
              <a:rPr lang="en-US" sz="1400" dirty="0">
                <a:highlight>
                  <a:srgbClr val="FFFFFF"/>
                </a:highlight>
                <a:latin typeface="Arial" panose="020B0604020202020204" pitchFamily="34" charset="0"/>
                <a:cs typeface="Arial" panose="020B0604020202020204" pitchFamily="34" charset="0"/>
              </a:rPr>
              <a:t>R</a:t>
            </a:r>
            <a:r>
              <a:rPr lang="en-US" sz="1400" b="0" i="0" dirty="0">
                <a:effectLst/>
                <a:highlight>
                  <a:srgbClr val="FFFFFF"/>
                </a:highlight>
                <a:latin typeface="Arial" panose="020B0604020202020204" pitchFamily="34" charset="0"/>
                <a:cs typeface="Arial" panose="020B0604020202020204" pitchFamily="34" charset="0"/>
              </a:rPr>
              <a:t>equired training for direct care workers (such as costs for qualified trainers and </a:t>
            </a:r>
          </a:p>
          <a:p>
            <a:pPr>
              <a:spcBef>
                <a:spcPts val="0"/>
              </a:spcBef>
            </a:pPr>
            <a:r>
              <a:rPr lang="en-US" sz="1400" b="0" i="0" dirty="0">
                <a:effectLst/>
                <a:highlight>
                  <a:srgbClr val="FFFFFF"/>
                </a:highlight>
                <a:latin typeface="Arial" panose="020B0604020202020204" pitchFamily="34" charset="0"/>
                <a:cs typeface="Arial" panose="020B0604020202020204" pitchFamily="34" charset="0"/>
              </a:rPr>
              <a:t>training materials);</a:t>
            </a:r>
          </a:p>
          <a:p>
            <a:pPr>
              <a:spcBef>
                <a:spcPts val="0"/>
              </a:spcBef>
            </a:pPr>
            <a:r>
              <a:rPr lang="en-US" sz="1400" b="0" i="0" dirty="0">
                <a:effectLst/>
                <a:highlight>
                  <a:srgbClr val="FFFFFF"/>
                </a:highlight>
                <a:latin typeface="Arial" panose="020B0604020202020204" pitchFamily="34" charset="0"/>
                <a:cs typeface="Arial" panose="020B0604020202020204" pitchFamily="34" charset="0"/>
              </a:rPr>
              <a:t>Travel costs for direct care workers (such as mileage reimbursement or public </a:t>
            </a:r>
          </a:p>
          <a:p>
            <a:pPr>
              <a:spcBef>
                <a:spcPts val="0"/>
              </a:spcBef>
            </a:pPr>
            <a:r>
              <a:rPr lang="en-US" sz="1400" b="0" i="0" dirty="0">
                <a:effectLst/>
                <a:highlight>
                  <a:srgbClr val="FFFFFF"/>
                </a:highlight>
                <a:latin typeface="Arial" panose="020B0604020202020204" pitchFamily="34" charset="0"/>
                <a:cs typeface="Arial" panose="020B0604020202020204" pitchFamily="34" charset="0"/>
              </a:rPr>
              <a:t>transportation subsidies); and,</a:t>
            </a:r>
          </a:p>
          <a:p>
            <a:pPr>
              <a:spcBef>
                <a:spcPts val="0"/>
              </a:spcBef>
            </a:pPr>
            <a:r>
              <a:rPr lang="en-US" sz="1400" b="0" i="0" dirty="0">
                <a:effectLst/>
                <a:highlight>
                  <a:srgbClr val="FFFFFF"/>
                </a:highlight>
                <a:latin typeface="Arial" panose="020B0604020202020204" pitchFamily="34" charset="0"/>
                <a:cs typeface="Arial" panose="020B0604020202020204" pitchFamily="34" charset="0"/>
              </a:rPr>
              <a:t>Costs of personal protective equipment for direct </a:t>
            </a:r>
            <a:r>
              <a:rPr lang="en-US" sz="1400" b="0" i="0" dirty="0">
                <a:solidFill>
                  <a:srgbClr val="FFFFFF"/>
                </a:solidFill>
                <a:effectLst/>
                <a:highlight>
                  <a:srgbClr val="FFFFFF"/>
                </a:highlight>
                <a:latin typeface="Arial" panose="020B0604020202020204" pitchFamily="34" charset="0"/>
                <a:cs typeface="Arial" panose="020B0604020202020204" pitchFamily="34" charset="0"/>
              </a:rPr>
              <a:t>c</a:t>
            </a:r>
          </a:p>
          <a:p>
            <a:pPr marL="0" indent="0">
              <a:spcBef>
                <a:spcPts val="0"/>
              </a:spcBef>
              <a:buNone/>
            </a:pPr>
            <a:endParaRPr lang="en-US" sz="1400" b="0" i="0" dirty="0">
              <a:solidFill>
                <a:srgbClr val="FFFFFF"/>
              </a:solidFill>
              <a:effectLst/>
              <a:highlight>
                <a:srgbClr val="FFFFFF"/>
              </a:highlight>
              <a:latin typeface="Arial" panose="020B0604020202020204" pitchFamily="34" charset="0"/>
              <a:cs typeface="Arial" panose="020B0604020202020204" pitchFamily="34" charset="0"/>
            </a:endParaRPr>
          </a:p>
          <a:p>
            <a:pPr marL="0" indent="0">
              <a:spcBef>
                <a:spcPts val="0"/>
              </a:spcBef>
              <a:buNone/>
            </a:pPr>
            <a:r>
              <a:rPr lang="en-US" sz="1400" dirty="0">
                <a:highlight>
                  <a:srgbClr val="FFFFFF"/>
                </a:highlight>
                <a:latin typeface="Arial" panose="020B0604020202020204" pitchFamily="34" charset="0"/>
                <a:cs typeface="Arial" panose="020B0604020202020204" pitchFamily="34" charset="0"/>
              </a:rPr>
              <a:t>States can create exemption standards based on size or hardship, but must develop reasonable, objective criteria through a transparent process.</a:t>
            </a:r>
            <a:endParaRPr lang="en-US" sz="1800" b="1"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209160" y="384048"/>
            <a:ext cx="7807712" cy="726308"/>
          </a:xfrm>
        </p:spPr>
        <p:txBody>
          <a:bodyPr/>
          <a:lstStyle/>
          <a:p>
            <a:r>
              <a:rPr lang="en-US" sz="4400" dirty="0"/>
              <a:t>CMS Access Final Rule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410319" y="1110356"/>
            <a:ext cx="6865852" cy="895476"/>
          </a:xfrm>
        </p:spPr>
        <p:txBody>
          <a:bodyPr/>
          <a:lstStyle/>
          <a:p>
            <a:r>
              <a:rPr lang="en-US" dirty="0"/>
              <a:t>Implementation of the Final Rule</a:t>
            </a:r>
          </a:p>
        </p:txBody>
      </p:sp>
    </p:spTree>
    <p:extLst>
      <p:ext uri="{BB962C8B-B14F-4D97-AF65-F5344CB8AC3E}">
        <p14:creationId xmlns:p14="http://schemas.microsoft.com/office/powerpoint/2010/main" val="1591203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410319" y="1667436"/>
            <a:ext cx="8545422" cy="4897194"/>
          </a:xfrm>
        </p:spPr>
        <p:txBody>
          <a:bodyPr lIns="91440" tIns="45720" rIns="91440" bIns="45720" anchor="t"/>
          <a:lstStyle/>
          <a:p>
            <a:pPr marL="0" marR="0" indent="0">
              <a:spcBef>
                <a:spcPts val="0"/>
              </a:spcBef>
              <a:spcAft>
                <a:spcPts val="0"/>
              </a:spcAft>
              <a:buNone/>
            </a:pPr>
            <a:r>
              <a:rPr lang="en-US" sz="1800" b="1" dirty="0">
                <a:latin typeface="Arial" panose="020B0604020202020204" pitchFamily="34" charset="0"/>
                <a:cs typeface="Arial" panose="020B0604020202020204" pitchFamily="34" charset="0"/>
              </a:rPr>
              <a:t>Website Transparency</a:t>
            </a:r>
          </a:p>
          <a:p>
            <a:pPr marL="0" marR="0" indent="0">
              <a:spcBef>
                <a:spcPts val="0"/>
              </a:spcBef>
              <a:spcAft>
                <a:spcPts val="0"/>
              </a:spcAft>
              <a:buNone/>
            </a:pPr>
            <a:endParaRPr lang="en-US" sz="1800" dirty="0">
              <a:latin typeface="Arial" panose="020B0604020202020204" pitchFamily="34" charset="0"/>
              <a:cs typeface="Arial" panose="020B0604020202020204" pitchFamily="34" charset="0"/>
            </a:endParaRPr>
          </a:p>
          <a:p>
            <a:pPr marL="0" marR="0" indent="0">
              <a:spcBef>
                <a:spcPts val="0"/>
              </a:spcBef>
              <a:spcAft>
                <a:spcPts val="0"/>
              </a:spcAft>
              <a:buNone/>
            </a:pPr>
            <a:r>
              <a:rPr lang="en-US" sz="1800" i="0" dirty="0">
                <a:effectLst/>
                <a:highlight>
                  <a:srgbClr val="FFFFFF"/>
                </a:highlight>
                <a:latin typeface="Arial" panose="020B0604020202020204" pitchFamily="34" charset="0"/>
                <a:cs typeface="Arial" panose="020B0604020202020204" pitchFamily="34" charset="0"/>
              </a:rPr>
              <a:t>Proposed Implementation Deadline: </a:t>
            </a:r>
            <a:r>
              <a:rPr lang="en-US" sz="1800" b="1" i="0" dirty="0">
                <a:effectLst/>
                <a:highlight>
                  <a:srgbClr val="FFFFFF"/>
                </a:highlight>
                <a:latin typeface="Arial" panose="020B0604020202020204" pitchFamily="34" charset="0"/>
                <a:cs typeface="Arial" panose="020B0604020202020204" pitchFamily="34" charset="0"/>
              </a:rPr>
              <a:t>3 Years </a:t>
            </a:r>
            <a:r>
              <a:rPr lang="en-US" sz="1800" i="0" dirty="0">
                <a:effectLst/>
                <a:highlight>
                  <a:srgbClr val="FFFFFF"/>
                </a:highlight>
                <a:latin typeface="Arial" panose="020B0604020202020204" pitchFamily="34" charset="0"/>
                <a:cs typeface="Arial" panose="020B0604020202020204" pitchFamily="34" charset="0"/>
              </a:rPr>
              <a:t>Following Final Rule Effective Date (July 9, 2027) </a:t>
            </a:r>
          </a:p>
          <a:p>
            <a:pPr marL="0" marR="0" indent="0">
              <a:spcBef>
                <a:spcPts val="0"/>
              </a:spcBef>
              <a:spcAft>
                <a:spcPts val="0"/>
              </a:spcAft>
              <a:buNone/>
            </a:pPr>
            <a:endParaRPr lang="en-US" sz="1800" i="0" dirty="0">
              <a:effectLst/>
              <a:highlight>
                <a:srgbClr val="FFFFFF"/>
              </a:highlight>
              <a:latin typeface="Arial" panose="020B0604020202020204" pitchFamily="34" charset="0"/>
              <a:cs typeface="Arial" panose="020B0604020202020204" pitchFamily="34" charset="0"/>
            </a:endParaRPr>
          </a:p>
          <a:p>
            <a:pPr marL="0" marR="0" indent="0">
              <a:spcBef>
                <a:spcPts val="0"/>
              </a:spcBef>
              <a:spcAft>
                <a:spcPts val="0"/>
              </a:spcAft>
              <a:buNone/>
            </a:pPr>
            <a:r>
              <a:rPr lang="en-US" sz="1800" i="0" dirty="0">
                <a:effectLst/>
                <a:highlight>
                  <a:srgbClr val="FFFFFF"/>
                </a:highlight>
                <a:latin typeface="Arial" panose="020B0604020202020204" pitchFamily="34" charset="0"/>
                <a:cs typeface="Arial" panose="020B0604020202020204" pitchFamily="34" charset="0"/>
              </a:rPr>
              <a:t>Requirements:</a:t>
            </a:r>
            <a:r>
              <a:rPr lang="en-US" sz="1800" i="0" dirty="0">
                <a:solidFill>
                  <a:srgbClr val="FFFFFF"/>
                </a:solidFill>
                <a:effectLst/>
                <a:highlight>
                  <a:srgbClr val="FFFFFF"/>
                </a:highlight>
                <a:latin typeface="Arial" panose="020B0604020202020204" pitchFamily="34" charset="0"/>
                <a:cs typeface="Arial" panose="020B0604020202020204" pitchFamily="34" charset="0"/>
              </a:rPr>
              <a:t>2 </a:t>
            </a:r>
            <a:r>
              <a:rPr lang="en-US" sz="1800" b="1" i="0" dirty="0">
                <a:solidFill>
                  <a:srgbClr val="FFFFFF"/>
                </a:solidFill>
                <a:effectLst/>
                <a:highlight>
                  <a:srgbClr val="FFFFFF"/>
                </a:highlight>
                <a:latin typeface="Verdana" panose="020B0604030504040204" pitchFamily="34" charset="0"/>
              </a:rPr>
              <a:t>Years </a:t>
            </a:r>
          </a:p>
          <a:p>
            <a:pPr>
              <a:spcBef>
                <a:spcPts val="0"/>
              </a:spcBef>
            </a:pPr>
            <a:r>
              <a:rPr lang="en-US" sz="1600" dirty="0">
                <a:latin typeface="Arial" panose="020B0604020202020204" pitchFamily="34" charset="0"/>
                <a:cs typeface="Arial" panose="020B0604020202020204" pitchFamily="34" charset="0"/>
              </a:rPr>
              <a:t>The website must meet availability and accessibility requirements set by CMS.  </a:t>
            </a:r>
          </a:p>
          <a:p>
            <a:pPr>
              <a:spcBef>
                <a:spcPts val="0"/>
              </a:spcBef>
            </a:pPr>
            <a:r>
              <a:rPr lang="en-US" sz="1600" dirty="0">
                <a:latin typeface="Arial" panose="020B0604020202020204" pitchFamily="34" charset="0"/>
                <a:cs typeface="Arial" panose="020B0604020202020204" pitchFamily="34" charset="0"/>
              </a:rPr>
              <a:t>The website must include required reporting on incident management, critical incidents, person-centered planning, and service provision compliance data; data on the HCBS Quality Measure Set; access data; and payment adequacy data.  </a:t>
            </a:r>
          </a:p>
          <a:p>
            <a:pPr>
              <a:spcBef>
                <a:spcPts val="0"/>
              </a:spcBef>
            </a:pPr>
            <a:r>
              <a:rPr lang="en-US" sz="1600" dirty="0">
                <a:latin typeface="Arial" panose="020B0604020202020204" pitchFamily="34" charset="0"/>
                <a:cs typeface="Arial" panose="020B0604020202020204" pitchFamily="34" charset="0"/>
              </a:rPr>
              <a:t>The website must include notice that assistance in accessing the required information on the website is available and include information on the availability of oral interpretation in all languages and written translation available in each non-English language, how to request auxiliary aids and services, and a toll-free and TTY/TDY telephone number. </a:t>
            </a:r>
          </a:p>
          <a:p>
            <a:pPr>
              <a:spcBef>
                <a:spcPts val="0"/>
              </a:spcBef>
            </a:pPr>
            <a:r>
              <a:rPr lang="en-US" sz="1600" dirty="0">
                <a:latin typeface="Arial" panose="020B0604020202020204" pitchFamily="34" charset="0"/>
                <a:cs typeface="Arial" panose="020B0604020202020204" pitchFamily="34" charset="0"/>
              </a:rPr>
              <a:t>The website must be a single, centralized page, although it can host links to required information. </a:t>
            </a:r>
          </a:p>
          <a:p>
            <a:pPr marL="0" indent="0">
              <a:spcBef>
                <a:spcPts val="0"/>
              </a:spcBef>
              <a:buNone/>
            </a:pPr>
            <a:endParaRPr lang="en-US" sz="1600" dirty="0">
              <a:latin typeface="Arial" panose="020B0604020202020204" pitchFamily="34" charset="0"/>
              <a:cs typeface="Arial" panose="020B0604020202020204" pitchFamily="34" charset="0"/>
            </a:endParaRPr>
          </a:p>
          <a:p>
            <a:pPr marL="0" marR="0" indent="0">
              <a:spcBef>
                <a:spcPts val="0"/>
              </a:spcBef>
              <a:spcAft>
                <a:spcPts val="0"/>
              </a:spcAft>
              <a:buNone/>
            </a:pPr>
            <a:r>
              <a:rPr lang="en-US" sz="1600" dirty="0">
                <a:latin typeface="Arial" panose="020B0604020202020204" pitchFamily="34" charset="0"/>
                <a:cs typeface="Arial" panose="020B0604020202020204" pitchFamily="34" charset="0"/>
              </a:rPr>
              <a:t>States must check the functionality of the web page and the accuracy of the information that is posted at least quarterly. </a:t>
            </a:r>
            <a:r>
              <a:rPr lang="en-US" sz="1600" i="0" dirty="0">
                <a:solidFill>
                  <a:srgbClr val="FFFFFF"/>
                </a:solidFill>
                <a:effectLst/>
                <a:highlight>
                  <a:srgbClr val="FFFFFF"/>
                </a:highlight>
                <a:latin typeface="Arial" panose="020B0604020202020204" pitchFamily="34" charset="0"/>
                <a:cs typeface="Arial" panose="020B0604020202020204" pitchFamily="34" charset="0"/>
              </a:rPr>
              <a:t>Following</a:t>
            </a:r>
            <a:r>
              <a:rPr lang="en-US" sz="1600" b="1" i="0" dirty="0">
                <a:solidFill>
                  <a:srgbClr val="FFFFFF"/>
                </a:solidFill>
                <a:effectLst/>
                <a:highlight>
                  <a:srgbClr val="FFFFFF"/>
                </a:highlight>
                <a:latin typeface="Arial" panose="020B0604020202020204" pitchFamily="34" charset="0"/>
                <a:cs typeface="Arial" panose="020B0604020202020204" pitchFamily="34" charset="0"/>
              </a:rPr>
              <a:t> </a:t>
            </a:r>
            <a:r>
              <a:rPr lang="en-US" sz="1800" b="1" i="0" dirty="0">
                <a:solidFill>
                  <a:srgbClr val="FFFFFF"/>
                </a:solidFill>
                <a:effectLst/>
                <a:highlight>
                  <a:srgbClr val="FFFFFF"/>
                </a:highlight>
                <a:latin typeface="Verdana" panose="020B0604030504040204" pitchFamily="34" charset="0"/>
              </a:rPr>
              <a:t>Final Rule Effective Date </a:t>
            </a:r>
            <a:endParaRPr lang="en-US" sz="1800" b="1"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209160" y="384048"/>
            <a:ext cx="7807712" cy="726308"/>
          </a:xfrm>
        </p:spPr>
        <p:txBody>
          <a:bodyPr/>
          <a:lstStyle/>
          <a:p>
            <a:r>
              <a:rPr lang="en-US" sz="4400" dirty="0"/>
              <a:t>CMS Access Final Rule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410319" y="1110356"/>
            <a:ext cx="6865852" cy="895476"/>
          </a:xfrm>
        </p:spPr>
        <p:txBody>
          <a:bodyPr/>
          <a:lstStyle/>
          <a:p>
            <a:r>
              <a:rPr lang="en-US" dirty="0"/>
              <a:t>Implementation of the Final Rule</a:t>
            </a:r>
          </a:p>
        </p:txBody>
      </p:sp>
    </p:spTree>
    <p:extLst>
      <p:ext uri="{BB962C8B-B14F-4D97-AF65-F5344CB8AC3E}">
        <p14:creationId xmlns:p14="http://schemas.microsoft.com/office/powerpoint/2010/main" val="2802716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42A174-055B-46DF-9AF4-9F88EFFBD525}"/>
              </a:ext>
            </a:extLst>
          </p:cNvPr>
          <p:cNvSpPr>
            <a:spLocks noGrp="1"/>
          </p:cNvSpPr>
          <p:nvPr>
            <p:ph type="title"/>
          </p:nvPr>
        </p:nvSpPr>
        <p:spPr>
          <a:xfrm>
            <a:off x="628649" y="291090"/>
            <a:ext cx="7886699" cy="932688"/>
          </a:xfrm>
        </p:spPr>
        <p:txBody>
          <a:bodyPr vert="horz" lIns="91440" tIns="45720" rIns="91440" bIns="45720" rtlCol="0" anchor="b">
            <a:normAutofit/>
          </a:bodyPr>
          <a:lstStyle/>
          <a:p>
            <a:pPr defTabSz="914400">
              <a:lnSpc>
                <a:spcPct val="90000"/>
              </a:lnSpc>
            </a:pPr>
            <a:r>
              <a:rPr lang="en-US" sz="4700" kern="1200">
                <a:solidFill>
                  <a:schemeClr val="tx1"/>
                </a:solidFill>
                <a:latin typeface="+mj-lt"/>
                <a:ea typeface="+mj-ea"/>
                <a:cs typeface="+mj-cs"/>
              </a:rPr>
              <a:t>Questions and Answers</a:t>
            </a:r>
          </a:p>
        </p:txBody>
      </p:sp>
      <p:pic>
        <p:nvPicPr>
          <p:cNvPr id="6" name="Content Placeholder 5" descr="Questions with solid fill">
            <a:extLst>
              <a:ext uri="{FF2B5EF4-FFF2-40B4-BE49-F238E27FC236}">
                <a16:creationId xmlns:a16="http://schemas.microsoft.com/office/drawing/2014/main" id="{AAD4D351-121C-42AB-883B-2B97E33DFC1D}"/>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351626" y="1863801"/>
            <a:ext cx="4440746" cy="4440746"/>
          </a:xfrm>
          <a:prstGeom prst="rect">
            <a:avLst/>
          </a:prstGeom>
        </p:spPr>
      </p:pic>
    </p:spTree>
    <p:extLst>
      <p:ext uri="{BB962C8B-B14F-4D97-AF65-F5344CB8AC3E}">
        <p14:creationId xmlns:p14="http://schemas.microsoft.com/office/powerpoint/2010/main" val="2324314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pPr algn="ctr"/>
            <a:r>
              <a:rPr lang="en-US" sz="2800"/>
              <a:t> Summary and Next Steps</a:t>
            </a:r>
          </a:p>
        </p:txBody>
      </p:sp>
      <p:pic>
        <p:nvPicPr>
          <p:cNvPr id="6" name="Picture Placeholder 5" descr="j0149024.jpg"/>
          <p:cNvPicPr>
            <a:picLocks noGrp="1" noChangeAspect="1"/>
          </p:cNvPicPr>
          <p:nvPr>
            <p:ph type="pic" idx="1"/>
          </p:nvPr>
        </p:nvPicPr>
        <p:blipFill>
          <a:blip r:embed="rId2"/>
          <a:srcRect t="-6250" b="-6250"/>
          <a:stretch>
            <a:fillRect/>
          </a:stretch>
        </p:blipFill>
        <p:spPr>
          <a:xfrm>
            <a:off x="1792288" y="933199"/>
            <a:ext cx="5486400" cy="4114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2" name="TextBox 1">
            <a:extLst>
              <a:ext uri="{FF2B5EF4-FFF2-40B4-BE49-F238E27FC236}">
                <a16:creationId xmlns:a16="http://schemas.microsoft.com/office/drawing/2014/main" id="{3E8106FC-32FE-40FC-8C9B-664D5F92FA8D}"/>
              </a:ext>
            </a:extLst>
          </p:cNvPr>
          <p:cNvSpPr txBox="1"/>
          <p:nvPr/>
        </p:nvSpPr>
        <p:spPr>
          <a:xfrm>
            <a:off x="2382350" y="5442497"/>
            <a:ext cx="4379300" cy="646331"/>
          </a:xfrm>
          <a:prstGeom prst="rect">
            <a:avLst/>
          </a:prstGeom>
          <a:noFill/>
        </p:spPr>
        <p:txBody>
          <a:bodyPr wrap="square" lIns="91440" tIns="45720" rIns="91440" bIns="45720" rtlCol="0" anchor="t">
            <a:spAutoFit/>
          </a:bodyPr>
          <a:lstStyle/>
          <a:p>
            <a:pPr algn="ctr"/>
            <a:r>
              <a:rPr lang="en-US" b="1" dirty="0"/>
              <a:t>Next HCBS Advisory Committee Meeting: </a:t>
            </a:r>
          </a:p>
          <a:p>
            <a:pPr algn="ctr"/>
            <a:r>
              <a:rPr lang="en-US" b="1" dirty="0"/>
              <a:t>(tentative)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p:cNvSpPr>
            <a:spLocks noGrp="1"/>
          </p:cNvSpPr>
          <p:nvPr>
            <p:ph type="title"/>
          </p:nvPr>
        </p:nvSpPr>
        <p:spPr>
          <a:xfrm>
            <a:off x="394010" y="561492"/>
            <a:ext cx="7315200" cy="568036"/>
          </a:xfrm>
        </p:spPr>
        <p:txBody>
          <a:bodyPr/>
          <a:lstStyle/>
          <a:p>
            <a:r>
              <a:rPr lang="en-US"/>
              <a:t>AGENDA</a:t>
            </a:r>
          </a:p>
        </p:txBody>
      </p:sp>
      <p:sp>
        <p:nvSpPr>
          <p:cNvPr id="82" name="Subtitle 81"/>
          <p:cNvSpPr>
            <a:spLocks noGrp="1"/>
          </p:cNvSpPr>
          <p:nvPr>
            <p:ph type="subTitle" idx="1"/>
          </p:nvPr>
        </p:nvSpPr>
        <p:spPr>
          <a:xfrm>
            <a:off x="863284" y="1662976"/>
            <a:ext cx="7109138" cy="4336299"/>
          </a:xfrm>
        </p:spPr>
        <p:txBody>
          <a:bodyPr/>
          <a:lstStyle/>
          <a:p>
            <a:pPr marL="571500" indent="-571500">
              <a:spcAft>
                <a:spcPts val="600"/>
              </a:spcAft>
              <a:buFont typeface="+mj-lt"/>
              <a:buAutoNum type="romanUcPeriod"/>
            </a:pPr>
            <a:r>
              <a:rPr lang="en-US" sz="2800" dirty="0"/>
              <a:t>Introduction</a:t>
            </a:r>
          </a:p>
          <a:p>
            <a:pPr marL="571500" indent="-571500">
              <a:spcAft>
                <a:spcPts val="600"/>
              </a:spcAft>
              <a:buFont typeface="+mj-lt"/>
              <a:buAutoNum type="romanUcPeriod"/>
            </a:pPr>
            <a:r>
              <a:rPr lang="en-US" sz="2800" dirty="0"/>
              <a:t>Upcoming Policy and Procedure Updates</a:t>
            </a:r>
          </a:p>
          <a:p>
            <a:pPr marL="571500" indent="-571500">
              <a:spcAft>
                <a:spcPts val="600"/>
              </a:spcAft>
              <a:buFont typeface="+mj-lt"/>
              <a:buAutoNum type="romanUcPeriod"/>
            </a:pPr>
            <a:r>
              <a:rPr lang="en-US" sz="2800" dirty="0"/>
              <a:t>Access Rule</a:t>
            </a:r>
          </a:p>
          <a:p>
            <a:pPr marL="571500" indent="-571500">
              <a:spcAft>
                <a:spcPts val="600"/>
              </a:spcAft>
              <a:buFont typeface="+mj-lt"/>
              <a:buAutoNum type="romanUcPeriod"/>
            </a:pPr>
            <a:r>
              <a:rPr lang="en-US" sz="2800" dirty="0"/>
              <a:t>Questions and Answers</a:t>
            </a:r>
          </a:p>
          <a:p>
            <a:pPr marL="571500" indent="-571500">
              <a:spcAft>
                <a:spcPts val="600"/>
              </a:spcAft>
              <a:buFont typeface="+mj-lt"/>
              <a:buAutoNum type="romanUcPeriod"/>
            </a:pPr>
            <a:r>
              <a:rPr lang="en-US" sz="2800" dirty="0"/>
              <a:t>Summary and Next Steps</a:t>
            </a:r>
          </a:p>
          <a:p>
            <a:pPr>
              <a:spcAft>
                <a:spcPts val="600"/>
              </a:spcAft>
            </a:pPr>
            <a:endParaRPr lang="en-US" sz="2800" dirty="0"/>
          </a:p>
          <a:p>
            <a:pPr marL="571500" indent="-571500">
              <a:spcAft>
                <a:spcPts val="600"/>
              </a:spcAft>
              <a:buFont typeface="+mj-lt"/>
              <a:buAutoNum type="romanUcPeriod"/>
            </a:pP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C45002-4CF1-F139-1737-74CEF75F5075}"/>
              </a:ext>
            </a:extLst>
          </p:cNvPr>
          <p:cNvSpPr>
            <a:spLocks noGrp="1"/>
          </p:cNvSpPr>
          <p:nvPr>
            <p:ph idx="1"/>
          </p:nvPr>
        </p:nvSpPr>
        <p:spPr>
          <a:xfrm>
            <a:off x="914400" y="2042078"/>
            <a:ext cx="6809724" cy="4206321"/>
          </a:xfrm>
        </p:spPr>
        <p:txBody>
          <a:bodyPr lIns="91440" tIns="45720" rIns="91440" bIns="45720" anchor="t"/>
          <a:lstStyle/>
          <a:p>
            <a:pPr marL="0" indent="0">
              <a:buNone/>
            </a:pPr>
            <a:r>
              <a:rPr lang="en-US" sz="2400" b="1" dirty="0"/>
              <a:t>Policies and procedures currently being routed internally.</a:t>
            </a:r>
          </a:p>
          <a:p>
            <a:r>
              <a:rPr lang="en-US" sz="2400" dirty="0"/>
              <a:t>Participant Direct Services Policy &amp; Procedure (legal sufficiency)</a:t>
            </a:r>
          </a:p>
          <a:p>
            <a:r>
              <a:rPr lang="en-US" sz="2400" dirty="0"/>
              <a:t>Incident Management Enforcement Unit Policy and Procedure (legal sufficiency)</a:t>
            </a:r>
          </a:p>
          <a:p>
            <a:r>
              <a:rPr lang="en-US" sz="2400" dirty="0"/>
              <a:t>Remote Supports (Program review)</a:t>
            </a:r>
          </a:p>
          <a:p>
            <a:r>
              <a:rPr lang="en-US" sz="2400" dirty="0"/>
              <a:t>Case Transfer Policy and DDA Case Transfer Procedure (awaiting legal sufficiency)</a:t>
            </a:r>
          </a:p>
        </p:txBody>
      </p:sp>
      <p:sp>
        <p:nvSpPr>
          <p:cNvPr id="3" name="Title 2">
            <a:extLst>
              <a:ext uri="{FF2B5EF4-FFF2-40B4-BE49-F238E27FC236}">
                <a16:creationId xmlns:a16="http://schemas.microsoft.com/office/drawing/2014/main" id="{6952B8E8-3D07-913C-2DC8-6CE07CE20F4B}"/>
              </a:ext>
            </a:extLst>
          </p:cNvPr>
          <p:cNvSpPr>
            <a:spLocks noGrp="1"/>
          </p:cNvSpPr>
          <p:nvPr>
            <p:ph type="title"/>
          </p:nvPr>
        </p:nvSpPr>
        <p:spPr>
          <a:xfrm>
            <a:off x="291790" y="451553"/>
            <a:ext cx="7655970" cy="703312"/>
          </a:xfrm>
        </p:spPr>
        <p:txBody>
          <a:bodyPr/>
          <a:lstStyle/>
          <a:p>
            <a:r>
              <a:rPr lang="en-US" sz="3600"/>
              <a:t>Upcoming Policy &amp; Procedure </a:t>
            </a:r>
          </a:p>
        </p:txBody>
      </p:sp>
      <p:sp>
        <p:nvSpPr>
          <p:cNvPr id="4" name="Subtitle 3">
            <a:extLst>
              <a:ext uri="{FF2B5EF4-FFF2-40B4-BE49-F238E27FC236}">
                <a16:creationId xmlns:a16="http://schemas.microsoft.com/office/drawing/2014/main" id="{B75C180D-B42F-B8BC-BD35-C253F0733F9B}"/>
              </a:ext>
            </a:extLst>
          </p:cNvPr>
          <p:cNvSpPr>
            <a:spLocks noGrp="1"/>
          </p:cNvSpPr>
          <p:nvPr>
            <p:ph type="subTitle" idx="13"/>
          </p:nvPr>
        </p:nvSpPr>
        <p:spPr>
          <a:xfrm>
            <a:off x="812180" y="1244193"/>
            <a:ext cx="7315200" cy="540136"/>
          </a:xfrm>
        </p:spPr>
        <p:txBody>
          <a:bodyPr/>
          <a:lstStyle/>
          <a:p>
            <a:r>
              <a:rPr lang="en-US"/>
              <a:t>Updates</a:t>
            </a:r>
          </a:p>
        </p:txBody>
      </p:sp>
      <p:sp>
        <p:nvSpPr>
          <p:cNvPr id="6" name="Content Placeholder 1">
            <a:extLst>
              <a:ext uri="{FF2B5EF4-FFF2-40B4-BE49-F238E27FC236}">
                <a16:creationId xmlns:a16="http://schemas.microsoft.com/office/drawing/2014/main" id="{82414D59-E83A-05F8-E560-629A70F8A5D1}"/>
              </a:ext>
            </a:extLst>
          </p:cNvPr>
          <p:cNvSpPr txBox="1">
            <a:spLocks/>
          </p:cNvSpPr>
          <p:nvPr/>
        </p:nvSpPr>
        <p:spPr>
          <a:xfrm>
            <a:off x="914399" y="4815921"/>
            <a:ext cx="7354957" cy="1681430"/>
          </a:xfrm>
          <a:prstGeom prst="rect">
            <a:avLst/>
          </a:prstGeom>
        </p:spPr>
        <p:txBody>
          <a:bodyPr/>
          <a:lstStyle>
            <a:lvl1pPr marL="342900" indent="-342900" algn="l" defTabSz="457200" rtl="0" eaLnBrk="1" latinLnBrk="0" hangingPunct="1">
              <a:spcBef>
                <a:spcPct val="20000"/>
              </a:spcBef>
              <a:buClr>
                <a:srgbClr val="C40033"/>
              </a:buClr>
              <a:buFont typeface="Arial"/>
              <a:buChar char="•"/>
              <a:defRPr sz="3200" kern="1200">
                <a:solidFill>
                  <a:schemeClr val="tx1"/>
                </a:solidFill>
                <a:latin typeface="Gill Sans Std Light"/>
                <a:ea typeface="+mn-ea"/>
                <a:cs typeface="+mn-cs"/>
              </a:defRPr>
            </a:lvl1pPr>
            <a:lvl2pPr marL="742950" indent="-285750" algn="l" defTabSz="457200" rtl="0" eaLnBrk="1" latinLnBrk="0" hangingPunct="1">
              <a:spcBef>
                <a:spcPct val="20000"/>
              </a:spcBef>
              <a:buClr>
                <a:srgbClr val="C40033"/>
              </a:buClr>
              <a:buFont typeface="Arial"/>
              <a:buChar char="–"/>
              <a:defRPr sz="2800" kern="1200">
                <a:solidFill>
                  <a:schemeClr val="tx1"/>
                </a:solidFill>
                <a:latin typeface="Gill Sans Std Light"/>
                <a:ea typeface="+mn-ea"/>
                <a:cs typeface="+mn-cs"/>
              </a:defRPr>
            </a:lvl2pPr>
            <a:lvl3pPr marL="1143000" indent="-228600" algn="l" defTabSz="457200" rtl="0" eaLnBrk="1" latinLnBrk="0" hangingPunct="1">
              <a:spcBef>
                <a:spcPct val="20000"/>
              </a:spcBef>
              <a:buClr>
                <a:srgbClr val="C40033"/>
              </a:buClr>
              <a:buFont typeface="Arial"/>
              <a:buChar char="•"/>
              <a:defRPr sz="2400" kern="1200">
                <a:solidFill>
                  <a:schemeClr val="tx1"/>
                </a:solidFill>
                <a:latin typeface="Gill Sans Std Light"/>
                <a:ea typeface="+mn-ea"/>
                <a:cs typeface="+mn-cs"/>
              </a:defRPr>
            </a:lvl3pPr>
            <a:lvl4pPr marL="16002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4pPr>
            <a:lvl5pPr marL="20574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a:p>
        </p:txBody>
      </p:sp>
    </p:spTree>
    <p:extLst>
      <p:ext uri="{BB962C8B-B14F-4D97-AF65-F5344CB8AC3E}">
        <p14:creationId xmlns:p14="http://schemas.microsoft.com/office/powerpoint/2010/main" val="4274486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C45002-4CF1-F139-1737-74CEF75F5075}"/>
              </a:ext>
            </a:extLst>
          </p:cNvPr>
          <p:cNvSpPr>
            <a:spLocks noGrp="1"/>
          </p:cNvSpPr>
          <p:nvPr>
            <p:ph idx="1"/>
          </p:nvPr>
        </p:nvSpPr>
        <p:spPr>
          <a:xfrm>
            <a:off x="914400" y="2042078"/>
            <a:ext cx="6809724" cy="4206321"/>
          </a:xfrm>
        </p:spPr>
        <p:txBody>
          <a:bodyPr lIns="91440" tIns="45720" rIns="91440" bIns="45720" anchor="t"/>
          <a:lstStyle/>
          <a:p>
            <a:pPr marL="0" indent="0">
              <a:buNone/>
            </a:pPr>
            <a:r>
              <a:rPr lang="en-US" sz="2400" b="1" dirty="0"/>
              <a:t>Policies and procedures currently in development:</a:t>
            </a:r>
          </a:p>
          <a:p>
            <a:r>
              <a:rPr lang="en-US" sz="2400" dirty="0"/>
              <a:t>Housing Choice</a:t>
            </a:r>
          </a:p>
          <a:p>
            <a:r>
              <a:rPr lang="en-US" sz="2400" dirty="0"/>
              <a:t>Medicaid Waiver Discharge</a:t>
            </a:r>
          </a:p>
          <a:p>
            <a:r>
              <a:rPr lang="en-US" sz="2400" dirty="0"/>
              <a:t>DDA Discharge Policy</a:t>
            </a:r>
          </a:p>
          <a:p>
            <a:r>
              <a:rPr lang="en-US" sz="2400" dirty="0"/>
              <a:t>Imposition of Sanctions</a:t>
            </a:r>
          </a:p>
          <a:p>
            <a:r>
              <a:rPr lang="en-US" sz="2400" dirty="0"/>
              <a:t>Provider Training</a:t>
            </a:r>
          </a:p>
          <a:p>
            <a:r>
              <a:rPr lang="en-US" sz="2400" dirty="0"/>
              <a:t>Human Rights Policy, BSP Policy and related procedures</a:t>
            </a:r>
          </a:p>
          <a:p>
            <a:endParaRPr lang="en-US" sz="2400" dirty="0"/>
          </a:p>
          <a:p>
            <a:endParaRPr lang="en-US" sz="2400" dirty="0"/>
          </a:p>
          <a:p>
            <a:endParaRPr lang="en-US" sz="2400" dirty="0"/>
          </a:p>
        </p:txBody>
      </p:sp>
      <p:sp>
        <p:nvSpPr>
          <p:cNvPr id="3" name="Title 2">
            <a:extLst>
              <a:ext uri="{FF2B5EF4-FFF2-40B4-BE49-F238E27FC236}">
                <a16:creationId xmlns:a16="http://schemas.microsoft.com/office/drawing/2014/main" id="{6952B8E8-3D07-913C-2DC8-6CE07CE20F4B}"/>
              </a:ext>
            </a:extLst>
          </p:cNvPr>
          <p:cNvSpPr>
            <a:spLocks noGrp="1"/>
          </p:cNvSpPr>
          <p:nvPr>
            <p:ph type="title"/>
          </p:nvPr>
        </p:nvSpPr>
        <p:spPr>
          <a:xfrm>
            <a:off x="291790" y="451553"/>
            <a:ext cx="7655970" cy="703312"/>
          </a:xfrm>
        </p:spPr>
        <p:txBody>
          <a:bodyPr/>
          <a:lstStyle/>
          <a:p>
            <a:r>
              <a:rPr lang="en-US" sz="3600"/>
              <a:t>Upcoming Policy &amp; Procedure </a:t>
            </a:r>
          </a:p>
        </p:txBody>
      </p:sp>
      <p:sp>
        <p:nvSpPr>
          <p:cNvPr id="4" name="Subtitle 3">
            <a:extLst>
              <a:ext uri="{FF2B5EF4-FFF2-40B4-BE49-F238E27FC236}">
                <a16:creationId xmlns:a16="http://schemas.microsoft.com/office/drawing/2014/main" id="{B75C180D-B42F-B8BC-BD35-C253F0733F9B}"/>
              </a:ext>
            </a:extLst>
          </p:cNvPr>
          <p:cNvSpPr>
            <a:spLocks noGrp="1"/>
          </p:cNvSpPr>
          <p:nvPr>
            <p:ph type="subTitle" idx="13"/>
          </p:nvPr>
        </p:nvSpPr>
        <p:spPr>
          <a:xfrm>
            <a:off x="812180" y="1244193"/>
            <a:ext cx="7315200" cy="540136"/>
          </a:xfrm>
        </p:spPr>
        <p:txBody>
          <a:bodyPr/>
          <a:lstStyle/>
          <a:p>
            <a:r>
              <a:rPr lang="en-US"/>
              <a:t>Updates</a:t>
            </a:r>
          </a:p>
        </p:txBody>
      </p:sp>
      <p:sp>
        <p:nvSpPr>
          <p:cNvPr id="6" name="Content Placeholder 1">
            <a:extLst>
              <a:ext uri="{FF2B5EF4-FFF2-40B4-BE49-F238E27FC236}">
                <a16:creationId xmlns:a16="http://schemas.microsoft.com/office/drawing/2014/main" id="{82414D59-E83A-05F8-E560-629A70F8A5D1}"/>
              </a:ext>
            </a:extLst>
          </p:cNvPr>
          <p:cNvSpPr txBox="1">
            <a:spLocks/>
          </p:cNvSpPr>
          <p:nvPr/>
        </p:nvSpPr>
        <p:spPr>
          <a:xfrm>
            <a:off x="914399" y="4815921"/>
            <a:ext cx="7354957" cy="1681430"/>
          </a:xfrm>
          <a:prstGeom prst="rect">
            <a:avLst/>
          </a:prstGeom>
        </p:spPr>
        <p:txBody>
          <a:bodyPr/>
          <a:lstStyle>
            <a:lvl1pPr marL="342900" indent="-342900" algn="l" defTabSz="457200" rtl="0" eaLnBrk="1" latinLnBrk="0" hangingPunct="1">
              <a:spcBef>
                <a:spcPct val="20000"/>
              </a:spcBef>
              <a:buClr>
                <a:srgbClr val="C40033"/>
              </a:buClr>
              <a:buFont typeface="Arial"/>
              <a:buChar char="•"/>
              <a:defRPr sz="3200" kern="1200">
                <a:solidFill>
                  <a:schemeClr val="tx1"/>
                </a:solidFill>
                <a:latin typeface="Gill Sans Std Light"/>
                <a:ea typeface="+mn-ea"/>
                <a:cs typeface="+mn-cs"/>
              </a:defRPr>
            </a:lvl1pPr>
            <a:lvl2pPr marL="742950" indent="-285750" algn="l" defTabSz="457200" rtl="0" eaLnBrk="1" latinLnBrk="0" hangingPunct="1">
              <a:spcBef>
                <a:spcPct val="20000"/>
              </a:spcBef>
              <a:buClr>
                <a:srgbClr val="C40033"/>
              </a:buClr>
              <a:buFont typeface="Arial"/>
              <a:buChar char="–"/>
              <a:defRPr sz="2800" kern="1200">
                <a:solidFill>
                  <a:schemeClr val="tx1"/>
                </a:solidFill>
                <a:latin typeface="Gill Sans Std Light"/>
                <a:ea typeface="+mn-ea"/>
                <a:cs typeface="+mn-cs"/>
              </a:defRPr>
            </a:lvl2pPr>
            <a:lvl3pPr marL="1143000" indent="-228600" algn="l" defTabSz="457200" rtl="0" eaLnBrk="1" latinLnBrk="0" hangingPunct="1">
              <a:spcBef>
                <a:spcPct val="20000"/>
              </a:spcBef>
              <a:buClr>
                <a:srgbClr val="C40033"/>
              </a:buClr>
              <a:buFont typeface="Arial"/>
              <a:buChar char="•"/>
              <a:defRPr sz="2400" kern="1200">
                <a:solidFill>
                  <a:schemeClr val="tx1"/>
                </a:solidFill>
                <a:latin typeface="Gill Sans Std Light"/>
                <a:ea typeface="+mn-ea"/>
                <a:cs typeface="+mn-cs"/>
              </a:defRPr>
            </a:lvl3pPr>
            <a:lvl4pPr marL="16002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4pPr>
            <a:lvl5pPr marL="20574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a:p>
        </p:txBody>
      </p:sp>
    </p:spTree>
    <p:extLst>
      <p:ext uri="{BB962C8B-B14F-4D97-AF65-F5344CB8AC3E}">
        <p14:creationId xmlns:p14="http://schemas.microsoft.com/office/powerpoint/2010/main" val="4258592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607706" y="2061882"/>
            <a:ext cx="8303212" cy="4727965"/>
          </a:xfrm>
        </p:spPr>
        <p:txBody>
          <a:bodyPr lIns="91440" tIns="45720" rIns="91440" bIns="45720" anchor="t"/>
          <a:lstStyle/>
          <a:p>
            <a:pPr marL="0" marR="0" indent="0">
              <a:spcBef>
                <a:spcPts val="0"/>
              </a:spcBef>
              <a:spcAft>
                <a:spcPts val="0"/>
              </a:spcAft>
              <a:buNone/>
            </a:pPr>
            <a:r>
              <a:rPr lang="en-US" sz="2400" b="1" dirty="0">
                <a:latin typeface="Arial" panose="020B0604020202020204" pitchFamily="34" charset="0"/>
                <a:cs typeface="Arial" panose="020B0604020202020204" pitchFamily="34" charset="0"/>
              </a:rPr>
              <a:t>The final rule went into effect on July 9, 2024.</a:t>
            </a:r>
          </a:p>
          <a:p>
            <a:pPr marL="0" marR="0" indent="0">
              <a:spcBef>
                <a:spcPts val="0"/>
              </a:spcBef>
              <a:spcAft>
                <a:spcPts val="0"/>
              </a:spcAft>
              <a:buNone/>
            </a:pPr>
            <a:endParaRPr lang="en-US" sz="1800" b="1" dirty="0">
              <a:latin typeface="Arial" panose="020B0604020202020204" pitchFamily="34" charset="0"/>
              <a:cs typeface="Arial" panose="020B0604020202020204" pitchFamily="34" charset="0"/>
            </a:endParaRPr>
          </a:p>
          <a:p>
            <a:pPr marL="0" marR="0" indent="0">
              <a:spcBef>
                <a:spcPts val="0"/>
              </a:spcBef>
              <a:spcAft>
                <a:spcPts val="0"/>
              </a:spcAft>
              <a:buNone/>
            </a:pPr>
            <a:endParaRPr lang="en-US" sz="1800" b="1" dirty="0">
              <a:latin typeface="Arial" panose="020B0604020202020204" pitchFamily="34" charset="0"/>
              <a:cs typeface="Arial" panose="020B0604020202020204" pitchFamily="34" charset="0"/>
            </a:endParaRPr>
          </a:p>
          <a:p>
            <a:pPr marL="0" marR="0" indent="0">
              <a:spcBef>
                <a:spcPts val="0"/>
              </a:spcBef>
              <a:spcAft>
                <a:spcPts val="0"/>
              </a:spcAft>
              <a:buNone/>
            </a:pPr>
            <a:r>
              <a:rPr lang="en-US" sz="2000" dirty="0"/>
              <a:t>This final rule takes a comprehensive approach to improving access to care, quality and health outcomes, and better addressing health equity issues in the Medicaid program across fee-for-service (FFS), managed care delivery systems, and in home and community-based services (HCBS) programs. These improvements increase transparency and accountability, standardize data and monitoring, and create opportunities for States to promote active beneficiary engagement in their Medicaid programs, with the goal of improving access to care.</a:t>
            </a:r>
            <a:endParaRPr lang="en-US" sz="2000" b="1" dirty="0">
              <a:latin typeface="Arial" panose="020B0604020202020204" pitchFamily="34" charset="0"/>
              <a:cs typeface="Arial" panose="020B0604020202020204" pitchFamily="34" charset="0"/>
            </a:endParaRPr>
          </a:p>
          <a:p>
            <a:pPr marL="0" marR="0" indent="0">
              <a:spcBef>
                <a:spcPts val="0"/>
              </a:spcBef>
              <a:spcAft>
                <a:spcPts val="0"/>
              </a:spcAft>
              <a:buNone/>
            </a:pPr>
            <a:endParaRPr lang="en-US" sz="1800" dirty="0">
              <a:latin typeface="Arial" panose="020B0604020202020204" pitchFamily="34" charset="0"/>
              <a:cs typeface="Arial" panose="020B0604020202020204" pitchFamily="34" charset="0"/>
            </a:endParaRPr>
          </a:p>
          <a:p>
            <a:pPr marL="0" marR="0" indent="0">
              <a:spcBef>
                <a:spcPts val="0"/>
              </a:spcBef>
              <a:spcAft>
                <a:spcPts val="0"/>
              </a:spcAft>
              <a:buNone/>
            </a:pPr>
            <a:endParaRPr lang="en-US" sz="1800" dirty="0">
              <a:latin typeface="Arial" panose="020B0604020202020204" pitchFamily="34" charset="0"/>
              <a:cs typeface="Arial" panose="020B0604020202020204" pitchFamily="34" charset="0"/>
            </a:endParaRPr>
          </a:p>
          <a:p>
            <a:pPr marL="0" marR="0" indent="0">
              <a:spcBef>
                <a:spcPts val="0"/>
              </a:spcBef>
              <a:spcAft>
                <a:spcPts val="0"/>
              </a:spcAft>
              <a:buNone/>
            </a:pPr>
            <a:endParaRPr lang="en-US" sz="1800" b="1"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209160" y="384048"/>
            <a:ext cx="7807712" cy="726308"/>
          </a:xfrm>
        </p:spPr>
        <p:txBody>
          <a:bodyPr/>
          <a:lstStyle/>
          <a:p>
            <a:r>
              <a:rPr lang="en-US" sz="4400" dirty="0"/>
              <a:t>CMS Access Final Rule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320672" y="1109558"/>
            <a:ext cx="6865852" cy="895476"/>
          </a:xfrm>
        </p:spPr>
        <p:txBody>
          <a:bodyPr/>
          <a:lstStyle/>
          <a:p>
            <a:r>
              <a:rPr lang="en-US" dirty="0"/>
              <a:t>Summary of the final rule</a:t>
            </a:r>
          </a:p>
        </p:txBody>
      </p:sp>
    </p:spTree>
    <p:extLst>
      <p:ext uri="{BB962C8B-B14F-4D97-AF65-F5344CB8AC3E}">
        <p14:creationId xmlns:p14="http://schemas.microsoft.com/office/powerpoint/2010/main" val="3364649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320672" y="1685366"/>
            <a:ext cx="8590246" cy="5104482"/>
          </a:xfrm>
        </p:spPr>
        <p:txBody>
          <a:bodyPr lIns="91440" tIns="45720" rIns="91440" bIns="45720" anchor="t"/>
          <a:lstStyle/>
          <a:p>
            <a:pPr marL="0" marR="0" indent="0">
              <a:spcBef>
                <a:spcPts val="0"/>
              </a:spcBef>
              <a:spcAft>
                <a:spcPts val="0"/>
              </a:spcAft>
              <a:buNone/>
            </a:pPr>
            <a:r>
              <a:rPr lang="en-US" sz="2400" b="1" dirty="0">
                <a:latin typeface="Arial" panose="020B0604020202020204" pitchFamily="34" charset="0"/>
                <a:cs typeface="Arial" panose="020B0604020202020204" pitchFamily="34" charset="0"/>
              </a:rPr>
              <a:t>Dimensions of access</a:t>
            </a:r>
          </a:p>
          <a:p>
            <a:pPr marL="0" marR="0" indent="0">
              <a:spcBef>
                <a:spcPts val="0"/>
              </a:spcBef>
              <a:spcAft>
                <a:spcPts val="0"/>
              </a:spcAft>
              <a:buNone/>
            </a:pPr>
            <a:endParaRPr lang="en-US" sz="1800" b="1" dirty="0">
              <a:latin typeface="Arial" panose="020B0604020202020204" pitchFamily="34" charset="0"/>
              <a:cs typeface="Arial" panose="020B0604020202020204" pitchFamily="34" charset="0"/>
            </a:endParaRPr>
          </a:p>
          <a:p>
            <a:pPr marR="0">
              <a:spcBef>
                <a:spcPts val="0"/>
              </a:spcBef>
              <a:spcAft>
                <a:spcPts val="0"/>
              </a:spcAft>
              <a:buFont typeface="+mj-lt"/>
              <a:buAutoNum type="arabicPeriod"/>
            </a:pPr>
            <a:r>
              <a:rPr lang="en-US" sz="1800" dirty="0">
                <a:latin typeface="Arial" panose="020B0604020202020204" pitchFamily="34" charset="0"/>
                <a:cs typeface="Arial" panose="020B0604020202020204" pitchFamily="34" charset="0"/>
              </a:rPr>
              <a:t>People’s ability to enroll in the Medicaid program</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Application</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Eligibility</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Enrollment</a:t>
            </a:r>
          </a:p>
          <a:p>
            <a:pPr marL="457200" lvl="1" indent="0">
              <a:spcBef>
                <a:spcPts val="0"/>
              </a:spcBef>
              <a:buNone/>
            </a:pPr>
            <a:endParaRPr lang="en-US" sz="1400" dirty="0">
              <a:latin typeface="Arial" panose="020B0604020202020204" pitchFamily="34" charset="0"/>
              <a:cs typeface="Arial" panose="020B0604020202020204" pitchFamily="34" charset="0"/>
            </a:endParaRPr>
          </a:p>
          <a:p>
            <a:pPr marR="0">
              <a:spcBef>
                <a:spcPts val="0"/>
              </a:spcBef>
              <a:spcAft>
                <a:spcPts val="0"/>
              </a:spcAft>
              <a:buFont typeface="+mj-lt"/>
              <a:buAutoNum type="arabicPeriod"/>
            </a:pPr>
            <a:r>
              <a:rPr lang="en-US" sz="1800" dirty="0">
                <a:latin typeface="Arial" panose="020B0604020202020204" pitchFamily="34" charset="0"/>
                <a:cs typeface="Arial" panose="020B0604020202020204" pitchFamily="34" charset="0"/>
              </a:rPr>
              <a:t>People’s ability to stay enrolled without interruption</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Redetermination</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Renewal</a:t>
            </a:r>
          </a:p>
          <a:p>
            <a:pPr marL="0" marR="0" indent="0">
              <a:spcBef>
                <a:spcPts val="0"/>
              </a:spcBef>
              <a:spcAft>
                <a:spcPts val="0"/>
              </a:spcAft>
              <a:buNone/>
            </a:pPr>
            <a:endParaRPr lang="en-US" sz="1800" dirty="0">
              <a:latin typeface="Arial" panose="020B0604020202020204" pitchFamily="34" charset="0"/>
              <a:cs typeface="Arial" panose="020B0604020202020204" pitchFamily="34" charset="0"/>
            </a:endParaRPr>
          </a:p>
          <a:p>
            <a:pPr marR="0">
              <a:spcBef>
                <a:spcPts val="0"/>
              </a:spcBef>
              <a:spcAft>
                <a:spcPts val="0"/>
              </a:spcAft>
              <a:buFont typeface="+mj-lt"/>
              <a:buAutoNum type="arabicPeriod" startAt="3"/>
            </a:pPr>
            <a:r>
              <a:rPr lang="en-US" sz="1800" dirty="0">
                <a:latin typeface="Arial" panose="020B0604020202020204" pitchFamily="34" charset="0"/>
                <a:cs typeface="Arial" panose="020B0604020202020204" pitchFamily="34" charset="0"/>
              </a:rPr>
              <a:t> People’s access to services and supports</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potential access, which refers to a beneficiary’s access to providers and services, whether or not the providers or services are used;</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beneficiary utilization, which refers to beneficiaries’ actual use of the providers and services available to them;</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beneficiaries’ perceptions and experiences with the care they did or were not able to receive. </a:t>
            </a:r>
          </a:p>
          <a:p>
            <a:pPr marL="800100" lvl="1" indent="-342900">
              <a:spcBef>
                <a:spcPts val="0"/>
              </a:spcBef>
              <a:buFont typeface="+mj-lt"/>
              <a:buAutoNum type="arabicPeriod" startAt="3"/>
            </a:pPr>
            <a:endParaRPr lang="en-US" sz="1400" dirty="0">
              <a:latin typeface="Arial" panose="020B0604020202020204" pitchFamily="34" charset="0"/>
              <a:cs typeface="Arial" panose="020B0604020202020204" pitchFamily="34" charset="0"/>
            </a:endParaRPr>
          </a:p>
          <a:p>
            <a:pPr marL="800100" lvl="1" indent="-342900">
              <a:spcBef>
                <a:spcPts val="0"/>
              </a:spcBef>
              <a:buFont typeface="+mj-lt"/>
              <a:buAutoNum type="arabicPeriod" startAt="3"/>
            </a:pPr>
            <a:endParaRPr lang="en-US" sz="1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209160" y="384048"/>
            <a:ext cx="7807712" cy="726308"/>
          </a:xfrm>
        </p:spPr>
        <p:txBody>
          <a:bodyPr/>
          <a:lstStyle/>
          <a:p>
            <a:r>
              <a:rPr lang="en-US" sz="4400" dirty="0"/>
              <a:t>CMS Access Final Rule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320672" y="1109558"/>
            <a:ext cx="6865852" cy="895476"/>
          </a:xfrm>
        </p:spPr>
        <p:txBody>
          <a:bodyPr/>
          <a:lstStyle/>
          <a:p>
            <a:r>
              <a:rPr lang="en-US" dirty="0"/>
              <a:t>How to Monitor Access?</a:t>
            </a:r>
          </a:p>
        </p:txBody>
      </p:sp>
    </p:spTree>
    <p:extLst>
      <p:ext uri="{BB962C8B-B14F-4D97-AF65-F5344CB8AC3E}">
        <p14:creationId xmlns:p14="http://schemas.microsoft.com/office/powerpoint/2010/main" val="2690250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607706" y="2061882"/>
            <a:ext cx="8303212" cy="4727965"/>
          </a:xfrm>
        </p:spPr>
        <p:txBody>
          <a:bodyPr lIns="91440" tIns="45720" rIns="91440" bIns="45720" anchor="t"/>
          <a:lstStyle/>
          <a:p>
            <a:pPr marL="0" marR="0" indent="0">
              <a:spcBef>
                <a:spcPts val="0"/>
              </a:spcBef>
              <a:spcAft>
                <a:spcPts val="0"/>
              </a:spcAft>
              <a:buNone/>
            </a:pPr>
            <a:r>
              <a:rPr lang="en-US" sz="1800" dirty="0">
                <a:latin typeface="Arial" panose="020B0604020202020204" pitchFamily="34" charset="0"/>
                <a:cs typeface="Arial" panose="020B0604020202020204" pitchFamily="34" charset="0"/>
              </a:rPr>
              <a:t>Within </a:t>
            </a:r>
            <a:r>
              <a:rPr lang="en-US" sz="1800" b="1" dirty="0">
                <a:latin typeface="Arial" panose="020B0604020202020204" pitchFamily="34" charset="0"/>
                <a:cs typeface="Arial" panose="020B0604020202020204" pitchFamily="34" charset="0"/>
              </a:rPr>
              <a:t>one</a:t>
            </a:r>
            <a:r>
              <a:rPr lang="en-US" sz="1800" dirty="0">
                <a:latin typeface="Arial" panose="020B0604020202020204" pitchFamily="34" charset="0"/>
                <a:cs typeface="Arial" panose="020B0604020202020204" pitchFamily="34" charset="0"/>
              </a:rPr>
              <a:t> year of effective date (by 7/9/2025)</a:t>
            </a:r>
          </a:p>
          <a:p>
            <a:pPr marL="0" marR="0" indent="0">
              <a:spcBef>
                <a:spcPts val="0"/>
              </a:spcBef>
              <a:spcAft>
                <a:spcPts val="0"/>
              </a:spcAft>
              <a:buNone/>
            </a:pPr>
            <a:r>
              <a:rPr lang="en-US" sz="1800" dirty="0">
                <a:latin typeface="Arial" panose="020B0604020202020204" pitchFamily="34" charset="0"/>
                <a:cs typeface="Arial" panose="020B0604020202020204" pitchFamily="34" charset="0"/>
              </a:rPr>
              <a:t>Implementation of Advisory Groups</a:t>
            </a:r>
          </a:p>
          <a:p>
            <a:pPr marL="0" marR="0" indent="0">
              <a:spcBef>
                <a:spcPts val="0"/>
              </a:spcBef>
              <a:spcAft>
                <a:spcPts val="0"/>
              </a:spcAft>
              <a:buNone/>
            </a:pPr>
            <a:endParaRPr lang="en-US" sz="1800" dirty="0">
              <a:latin typeface="Arial" panose="020B0604020202020204" pitchFamily="34" charset="0"/>
              <a:cs typeface="Arial" panose="020B0604020202020204" pitchFamily="34" charset="0"/>
            </a:endParaRPr>
          </a:p>
          <a:p>
            <a:pPr marL="0" marR="0" indent="0">
              <a:spcBef>
                <a:spcPts val="0"/>
              </a:spcBef>
              <a:spcAft>
                <a:spcPts val="0"/>
              </a:spcAft>
              <a:buNone/>
            </a:pPr>
            <a:r>
              <a:rPr lang="en-US" sz="1800" dirty="0">
                <a:latin typeface="Arial" panose="020B0604020202020204" pitchFamily="34" charset="0"/>
                <a:cs typeface="Arial" panose="020B0604020202020204" pitchFamily="34" charset="0"/>
              </a:rPr>
              <a:t>Interested Parties Advisory Group (IPAG) </a:t>
            </a:r>
          </a:p>
          <a:p>
            <a:pPr marR="0">
              <a:spcBef>
                <a:spcPts val="0"/>
              </a:spcBef>
              <a:spcAft>
                <a:spcPts val="0"/>
              </a:spcAft>
              <a:buFont typeface="Arial" panose="020B0604020202020204" pitchFamily="34" charset="0"/>
              <a:buChar char="•"/>
            </a:pPr>
            <a:r>
              <a:rPr lang="en-US" sz="1800" dirty="0">
                <a:latin typeface="Arial" panose="020B0604020202020204" pitchFamily="34" charset="0"/>
                <a:cs typeface="Arial" panose="020B0604020202020204" pitchFamily="34" charset="0"/>
              </a:rPr>
              <a:t>Purpose: Advise and consult on provider rates with respect to service categories under the Medicaid State plan, 1915(c) waiver, and demonstration programs, as applicable</a:t>
            </a:r>
          </a:p>
          <a:p>
            <a:pPr marL="0" marR="0" indent="0">
              <a:spcBef>
                <a:spcPts val="0"/>
              </a:spcBef>
              <a:spcAft>
                <a:spcPts val="0"/>
              </a:spcAft>
              <a:buNone/>
            </a:pPr>
            <a:endParaRPr lang="en-US" sz="1800" dirty="0">
              <a:latin typeface="Arial" panose="020B0604020202020204" pitchFamily="34" charset="0"/>
              <a:cs typeface="Arial" panose="020B0604020202020204" pitchFamily="34" charset="0"/>
            </a:endParaRPr>
          </a:p>
          <a:p>
            <a:pPr marL="0" marR="0" indent="0">
              <a:spcBef>
                <a:spcPts val="0"/>
              </a:spcBef>
              <a:spcAft>
                <a:spcPts val="0"/>
              </a:spcAft>
              <a:buNone/>
            </a:pPr>
            <a:r>
              <a:rPr lang="en-US" sz="1800" dirty="0">
                <a:latin typeface="Arial" panose="020B0604020202020204" pitchFamily="34" charset="0"/>
                <a:cs typeface="Arial" panose="020B0604020202020204" pitchFamily="34" charset="0"/>
              </a:rPr>
              <a:t>Medicaid Advisory Committee (MAC)</a:t>
            </a:r>
          </a:p>
          <a:p>
            <a:pPr marL="0" marR="0" indent="0">
              <a:spcBef>
                <a:spcPts val="0"/>
              </a:spcBef>
              <a:spcAft>
                <a:spcPts val="0"/>
              </a:spcAft>
              <a:buNone/>
            </a:pPr>
            <a:r>
              <a:rPr lang="en-US" sz="1800" dirty="0">
                <a:latin typeface="Arial" panose="020B0604020202020204" pitchFamily="34" charset="0"/>
                <a:cs typeface="Arial" panose="020B0604020202020204" pitchFamily="34" charset="0"/>
              </a:rPr>
              <a:t>Beneficiary Advisory Council (BAC)</a:t>
            </a:r>
          </a:p>
          <a:p>
            <a:pPr marL="0" marR="0" indent="0">
              <a:spcBef>
                <a:spcPts val="0"/>
              </a:spcBef>
              <a:spcAft>
                <a:spcPts val="0"/>
              </a:spcAft>
              <a:buNone/>
            </a:pPr>
            <a:endParaRPr lang="en-US" sz="1800" b="1" dirty="0">
              <a:latin typeface="Arial" panose="020B0604020202020204" pitchFamily="34" charset="0"/>
              <a:cs typeface="Arial" panose="020B0604020202020204" pitchFamily="34" charset="0"/>
            </a:endParaRPr>
          </a:p>
          <a:p>
            <a:pPr>
              <a:spcBef>
                <a:spcPts val="0"/>
              </a:spcBef>
            </a:pPr>
            <a:r>
              <a:rPr lang="en-US" sz="1800" dirty="0">
                <a:latin typeface="Arial" panose="020B0604020202020204" pitchFamily="34" charset="0"/>
                <a:cs typeface="Arial" panose="020B0604020202020204" pitchFamily="34" charset="0"/>
              </a:rPr>
              <a:t>Purpose: A</a:t>
            </a:r>
            <a:r>
              <a:rPr lang="en-US" sz="1800" dirty="0"/>
              <a:t>dvise the director of the single State Agency for the Medicaid program</a:t>
            </a:r>
            <a:endParaRPr lang="en-US" sz="1800" dirty="0">
              <a:latin typeface="Arial" panose="020B0604020202020204" pitchFamily="34" charset="0"/>
              <a:cs typeface="Arial" panose="020B0604020202020204" pitchFamily="34" charset="0"/>
            </a:endParaRPr>
          </a:p>
          <a:p>
            <a:pPr marL="0" indent="0">
              <a:spcBef>
                <a:spcPts val="0"/>
              </a:spcBef>
              <a:buNone/>
            </a:pPr>
            <a:endParaRPr lang="en-US" sz="1800" dirty="0">
              <a:latin typeface="Arial" panose="020B0604020202020204" pitchFamily="34" charset="0"/>
              <a:cs typeface="Arial" panose="020B0604020202020204" pitchFamily="34" charset="0"/>
            </a:endParaRPr>
          </a:p>
          <a:p>
            <a:pPr marL="0" indent="0">
              <a:spcBef>
                <a:spcPts val="0"/>
              </a:spcBef>
              <a:buNone/>
            </a:pPr>
            <a:endParaRPr lang="en-US" sz="1800" dirty="0">
              <a:latin typeface="Arial" panose="020B0604020202020204" pitchFamily="34" charset="0"/>
              <a:cs typeface="Arial" panose="020B0604020202020204" pitchFamily="34" charset="0"/>
            </a:endParaRPr>
          </a:p>
          <a:p>
            <a:pPr marL="0" indent="0">
              <a:spcBef>
                <a:spcPts val="0"/>
              </a:spcBef>
              <a:buNone/>
            </a:pPr>
            <a:r>
              <a:rPr lang="en-US" sz="1800" dirty="0">
                <a:latin typeface="Arial" panose="020B0604020202020204" pitchFamily="34" charset="0"/>
                <a:cs typeface="Arial" panose="020B0604020202020204" pitchFamily="34" charset="0"/>
              </a:rPr>
              <a:t>CMS plans to expound on best practices for engaging beneficiary participation in committees like the MAC in a future toolkit</a:t>
            </a: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209160" y="384048"/>
            <a:ext cx="7807712" cy="726308"/>
          </a:xfrm>
        </p:spPr>
        <p:txBody>
          <a:bodyPr/>
          <a:lstStyle/>
          <a:p>
            <a:r>
              <a:rPr lang="en-US" sz="4400" dirty="0"/>
              <a:t>CMS Access Final Rule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410319" y="1110356"/>
            <a:ext cx="6865852" cy="895476"/>
          </a:xfrm>
        </p:spPr>
        <p:txBody>
          <a:bodyPr/>
          <a:lstStyle/>
          <a:p>
            <a:r>
              <a:rPr lang="en-US" dirty="0"/>
              <a:t>Implementation of the Final Rule</a:t>
            </a:r>
          </a:p>
        </p:txBody>
      </p:sp>
    </p:spTree>
    <p:extLst>
      <p:ext uri="{BB962C8B-B14F-4D97-AF65-F5344CB8AC3E}">
        <p14:creationId xmlns:p14="http://schemas.microsoft.com/office/powerpoint/2010/main" val="263858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607706" y="2061882"/>
            <a:ext cx="8303212" cy="4727965"/>
          </a:xfrm>
        </p:spPr>
        <p:txBody>
          <a:bodyPr lIns="91440" tIns="45720" rIns="91440" bIns="45720" anchor="t"/>
          <a:lstStyle/>
          <a:p>
            <a:pPr marL="0" marR="0" indent="0">
              <a:spcBef>
                <a:spcPts val="0"/>
              </a:spcBef>
              <a:spcAft>
                <a:spcPts val="0"/>
              </a:spcAft>
              <a:buNone/>
            </a:pPr>
            <a:r>
              <a:rPr lang="en-US" sz="1800" b="1" dirty="0">
                <a:latin typeface="Arial" panose="020B0604020202020204" pitchFamily="34" charset="0"/>
                <a:cs typeface="Arial" panose="020B0604020202020204" pitchFamily="34" charset="0"/>
              </a:rPr>
              <a:t>Grievance System</a:t>
            </a:r>
          </a:p>
          <a:p>
            <a:pPr marL="0" marR="0" indent="0">
              <a:spcBef>
                <a:spcPts val="0"/>
              </a:spcBef>
              <a:spcAft>
                <a:spcPts val="0"/>
              </a:spcAft>
              <a:buNone/>
            </a:pPr>
            <a:endParaRPr lang="en-US" sz="1800" b="1" dirty="0">
              <a:latin typeface="Arial" panose="020B0604020202020204" pitchFamily="34" charset="0"/>
              <a:cs typeface="Arial" panose="020B0604020202020204" pitchFamily="34" charset="0"/>
            </a:endParaRPr>
          </a:p>
          <a:p>
            <a:pPr marL="0" marR="0" indent="0">
              <a:spcBef>
                <a:spcPts val="0"/>
              </a:spcBef>
              <a:spcAft>
                <a:spcPts val="0"/>
              </a:spcAft>
              <a:buNone/>
            </a:pPr>
            <a:r>
              <a:rPr lang="en-US" sz="1800" b="0" i="0" dirty="0">
                <a:effectLst/>
                <a:highlight>
                  <a:srgbClr val="FFFFFF"/>
                </a:highlight>
                <a:latin typeface="Arial" panose="020B0604020202020204" pitchFamily="34" charset="0"/>
                <a:cs typeface="Arial" panose="020B0604020202020204" pitchFamily="34" charset="0"/>
              </a:rPr>
              <a:t>Proposed Implementation Deadline: </a:t>
            </a:r>
            <a:r>
              <a:rPr lang="en-US" sz="1800" b="1" i="0" dirty="0">
                <a:effectLst/>
                <a:highlight>
                  <a:srgbClr val="FFFFFF"/>
                </a:highlight>
                <a:latin typeface="Arial" panose="020B0604020202020204" pitchFamily="34" charset="0"/>
                <a:cs typeface="Arial" panose="020B0604020202020204" pitchFamily="34" charset="0"/>
              </a:rPr>
              <a:t>2 Years </a:t>
            </a:r>
            <a:r>
              <a:rPr lang="en-US" sz="1800" b="0" i="0" dirty="0">
                <a:effectLst/>
                <a:highlight>
                  <a:srgbClr val="FFFFFF"/>
                </a:highlight>
                <a:latin typeface="Arial" panose="020B0604020202020204" pitchFamily="34" charset="0"/>
                <a:cs typeface="Arial" panose="020B0604020202020204" pitchFamily="34" charset="0"/>
              </a:rPr>
              <a:t>Following Final Rule Effective Date (July 9, 2026) </a:t>
            </a:r>
            <a:r>
              <a:rPr lang="en-US" sz="1800" b="0" i="0" dirty="0">
                <a:solidFill>
                  <a:srgbClr val="FFFFFF"/>
                </a:solidFill>
                <a:effectLst/>
                <a:highlight>
                  <a:srgbClr val="FFFFFF"/>
                </a:highlight>
                <a:latin typeface="Arial" panose="020B0604020202020204" pitchFamily="34" charset="0"/>
                <a:cs typeface="Arial" panose="020B0604020202020204" pitchFamily="34" charset="0"/>
              </a:rPr>
              <a:t>I</a:t>
            </a:r>
          </a:p>
          <a:p>
            <a:pPr marL="0" marR="0" indent="0">
              <a:spcBef>
                <a:spcPts val="0"/>
              </a:spcBef>
              <a:spcAft>
                <a:spcPts val="0"/>
              </a:spcAft>
              <a:buNone/>
            </a:pPr>
            <a:endParaRPr lang="en-US" sz="1800" dirty="0">
              <a:highlight>
                <a:srgbClr val="FFFFFF"/>
              </a:highlight>
              <a:latin typeface="Arial" panose="020B0604020202020204" pitchFamily="34" charset="0"/>
              <a:cs typeface="Arial" panose="020B0604020202020204" pitchFamily="34" charset="0"/>
            </a:endParaRPr>
          </a:p>
          <a:p>
            <a:pPr marL="0" marR="0" indent="0">
              <a:spcBef>
                <a:spcPts val="0"/>
              </a:spcBef>
              <a:spcAft>
                <a:spcPts val="0"/>
              </a:spcAft>
              <a:buNone/>
            </a:pPr>
            <a:r>
              <a:rPr lang="en-US" sz="1800" dirty="0">
                <a:highlight>
                  <a:srgbClr val="FFFFFF"/>
                </a:highlight>
                <a:latin typeface="Arial" panose="020B0604020202020204" pitchFamily="34" charset="0"/>
                <a:cs typeface="Arial" panose="020B0604020202020204" pitchFamily="34" charset="0"/>
              </a:rPr>
              <a:t>Expands definition of </a:t>
            </a:r>
            <a:r>
              <a:rPr lang="en-US" sz="1800" b="0" i="0" dirty="0">
                <a:effectLst/>
                <a:highlight>
                  <a:srgbClr val="FFFFFF"/>
                </a:highlight>
                <a:latin typeface="Arial" panose="020B0604020202020204" pitchFamily="34" charset="0"/>
                <a:cs typeface="Arial" panose="020B0604020202020204" pitchFamily="34" charset="0"/>
              </a:rPr>
              <a:t>grievances to include the State’s or a provider’s “performance of,” rather than “compliance with,” the settings rule and </a:t>
            </a:r>
            <a:r>
              <a:rPr lang="en-US" sz="1800" dirty="0">
                <a:highlight>
                  <a:srgbClr val="FFFFFF"/>
                </a:highlight>
                <a:latin typeface="Arial" panose="020B0604020202020204" pitchFamily="34" charset="0"/>
                <a:cs typeface="Arial" panose="020B0604020202020204" pitchFamily="34" charset="0"/>
              </a:rPr>
              <a:t>person-centered planning </a:t>
            </a:r>
            <a:r>
              <a:rPr lang="en-US" sz="1800" b="0" i="0" dirty="0">
                <a:effectLst/>
                <a:highlight>
                  <a:srgbClr val="FFFFFF"/>
                </a:highlight>
                <a:latin typeface="Arial" panose="020B0604020202020204" pitchFamily="34" charset="0"/>
                <a:cs typeface="Arial" panose="020B0604020202020204" pitchFamily="34" charset="0"/>
              </a:rPr>
              <a:t>requirements.</a:t>
            </a:r>
          </a:p>
          <a:p>
            <a:pPr marL="0" marR="0" indent="0">
              <a:spcBef>
                <a:spcPts val="0"/>
              </a:spcBef>
              <a:spcAft>
                <a:spcPts val="0"/>
              </a:spcAft>
              <a:buNone/>
            </a:pPr>
            <a:endParaRPr lang="en-US" sz="1800" dirty="0">
              <a:highlight>
                <a:srgbClr val="FFFFFF"/>
              </a:highlight>
              <a:latin typeface="Arial" panose="020B0604020202020204" pitchFamily="34" charset="0"/>
              <a:cs typeface="Arial" panose="020B0604020202020204" pitchFamily="34" charset="0"/>
            </a:endParaRPr>
          </a:p>
          <a:p>
            <a:pPr marL="0" marR="0" indent="0">
              <a:spcBef>
                <a:spcPts val="0"/>
              </a:spcBef>
              <a:spcAft>
                <a:spcPts val="0"/>
              </a:spcAft>
              <a:buNone/>
            </a:pPr>
            <a:r>
              <a:rPr lang="en-US" sz="1800" b="0" i="0" dirty="0">
                <a:effectLst/>
                <a:highlight>
                  <a:srgbClr val="FFFFFF"/>
                </a:highlight>
                <a:latin typeface="Arial" panose="020B0604020202020204" pitchFamily="34" charset="0"/>
                <a:cs typeface="Arial" panose="020B0604020202020204" pitchFamily="34" charset="0"/>
              </a:rPr>
              <a:t>Additionally, states must provide reasonable assistance to ensure that grievances are appropriately filed with the grievance system.</a:t>
            </a:r>
          </a:p>
          <a:p>
            <a:pPr marL="0" marR="0" indent="0">
              <a:spcBef>
                <a:spcPts val="0"/>
              </a:spcBef>
              <a:spcAft>
                <a:spcPts val="0"/>
              </a:spcAft>
              <a:buNone/>
            </a:pPr>
            <a:endParaRPr lang="en-US" sz="1800" dirty="0">
              <a:highlight>
                <a:srgbClr val="FFFFFF"/>
              </a:highlight>
              <a:latin typeface="Arial" panose="020B0604020202020204" pitchFamily="34" charset="0"/>
              <a:cs typeface="Arial" panose="020B0604020202020204" pitchFamily="34" charset="0"/>
            </a:endParaRPr>
          </a:p>
          <a:p>
            <a:pPr marL="0" marR="0" indent="0">
              <a:spcBef>
                <a:spcPts val="0"/>
              </a:spcBef>
              <a:spcAft>
                <a:spcPts val="0"/>
              </a:spcAft>
              <a:buNone/>
            </a:pPr>
            <a:endParaRPr lang="en-US" sz="1800" dirty="0">
              <a:highlight>
                <a:srgbClr val="FFFFFF"/>
              </a:highlight>
              <a:latin typeface="Arial" panose="020B0604020202020204" pitchFamily="34" charset="0"/>
              <a:cs typeface="Arial" panose="020B0604020202020204" pitchFamily="34" charset="0"/>
            </a:endParaRPr>
          </a:p>
          <a:p>
            <a:pPr marL="0" marR="0" indent="0">
              <a:spcBef>
                <a:spcPts val="0"/>
              </a:spcBef>
              <a:spcAft>
                <a:spcPts val="0"/>
              </a:spcAft>
              <a:buNone/>
            </a:pPr>
            <a:r>
              <a:rPr lang="en-US" sz="1800" b="1" i="0" dirty="0">
                <a:effectLst/>
                <a:highlight>
                  <a:srgbClr val="FFFFFF"/>
                </a:highlight>
                <a:latin typeface="Arial" panose="020B0604020202020204" pitchFamily="34" charset="0"/>
                <a:cs typeface="Arial" panose="020B0604020202020204" pitchFamily="34" charset="0"/>
              </a:rPr>
              <a:t>Related Policy:  DDA Formal Complain System</a:t>
            </a: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209160" y="384048"/>
            <a:ext cx="7807712" cy="726308"/>
          </a:xfrm>
        </p:spPr>
        <p:txBody>
          <a:bodyPr/>
          <a:lstStyle/>
          <a:p>
            <a:r>
              <a:rPr lang="en-US" sz="4400" dirty="0"/>
              <a:t>CMS Access Final Rule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410319" y="1110356"/>
            <a:ext cx="6865852" cy="895476"/>
          </a:xfrm>
        </p:spPr>
        <p:txBody>
          <a:bodyPr/>
          <a:lstStyle/>
          <a:p>
            <a:r>
              <a:rPr lang="en-US" dirty="0"/>
              <a:t>Implementation of the Final Rule</a:t>
            </a:r>
          </a:p>
        </p:txBody>
      </p:sp>
    </p:spTree>
    <p:extLst>
      <p:ext uri="{BB962C8B-B14F-4D97-AF65-F5344CB8AC3E}">
        <p14:creationId xmlns:p14="http://schemas.microsoft.com/office/powerpoint/2010/main" val="158106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295835" y="1730188"/>
            <a:ext cx="8848165" cy="5059659"/>
          </a:xfrm>
        </p:spPr>
        <p:txBody>
          <a:bodyPr lIns="91440" tIns="45720" rIns="91440" bIns="45720" anchor="t"/>
          <a:lstStyle/>
          <a:p>
            <a:pPr marL="0" marR="0" indent="0">
              <a:spcBef>
                <a:spcPts val="0"/>
              </a:spcBef>
              <a:spcAft>
                <a:spcPts val="0"/>
              </a:spcAft>
              <a:buNone/>
            </a:pPr>
            <a:r>
              <a:rPr lang="en-US" sz="1800" b="1" dirty="0">
                <a:latin typeface="Arial" panose="020B0604020202020204" pitchFamily="34" charset="0"/>
                <a:cs typeface="Arial" panose="020B0604020202020204" pitchFamily="34" charset="0"/>
              </a:rPr>
              <a:t>Incident Management Systems Assessment</a:t>
            </a:r>
          </a:p>
          <a:p>
            <a:pPr marL="0" marR="0" indent="0">
              <a:spcBef>
                <a:spcPts val="0"/>
              </a:spcBef>
              <a:spcAft>
                <a:spcPts val="0"/>
              </a:spcAft>
              <a:buNone/>
            </a:pPr>
            <a:endParaRPr lang="en-US" sz="1800" b="1" dirty="0">
              <a:latin typeface="Arial" panose="020B0604020202020204" pitchFamily="34" charset="0"/>
              <a:cs typeface="Arial" panose="020B0604020202020204" pitchFamily="34" charset="0"/>
            </a:endParaRPr>
          </a:p>
          <a:p>
            <a:pPr marL="0" marR="0" indent="0">
              <a:spcBef>
                <a:spcPts val="0"/>
              </a:spcBef>
              <a:spcAft>
                <a:spcPts val="0"/>
              </a:spcAft>
              <a:buNone/>
            </a:pPr>
            <a:r>
              <a:rPr lang="en-US" sz="1800" b="0" i="0" dirty="0">
                <a:effectLst/>
                <a:highlight>
                  <a:srgbClr val="FFFFFF"/>
                </a:highlight>
                <a:latin typeface="Arial" panose="020B0604020202020204" pitchFamily="34" charset="0"/>
                <a:cs typeface="Arial" panose="020B0604020202020204" pitchFamily="34" charset="0"/>
              </a:rPr>
              <a:t>Proposed Implementation Deadline:</a:t>
            </a:r>
          </a:p>
          <a:p>
            <a:pPr marL="0" marR="0" indent="0">
              <a:spcBef>
                <a:spcPts val="0"/>
              </a:spcBef>
              <a:spcAft>
                <a:spcPts val="0"/>
              </a:spcAft>
              <a:buNone/>
            </a:pPr>
            <a:r>
              <a:rPr lang="en-US" sz="1800" b="0" i="0" dirty="0">
                <a:effectLst/>
                <a:highlight>
                  <a:srgbClr val="FFFFFF"/>
                </a:highlight>
                <a:latin typeface="Arial" panose="020B0604020202020204" pitchFamily="34" charset="0"/>
                <a:cs typeface="Arial" panose="020B0604020202020204" pitchFamily="34" charset="0"/>
              </a:rPr>
              <a:t>States will still be expected to comply with almost all of the expectations </a:t>
            </a:r>
          </a:p>
          <a:p>
            <a:pPr marL="0" marR="0" indent="0">
              <a:spcBef>
                <a:spcPts val="0"/>
              </a:spcBef>
              <a:spcAft>
                <a:spcPts val="0"/>
              </a:spcAft>
              <a:buNone/>
            </a:pPr>
            <a:r>
              <a:rPr lang="en-US" sz="1800" b="0" i="0" dirty="0">
                <a:effectLst/>
                <a:highlight>
                  <a:srgbClr val="FFFFFF"/>
                </a:highlight>
                <a:latin typeface="Arial" panose="020B0604020202020204" pitchFamily="34" charset="0"/>
                <a:cs typeface="Arial" panose="020B0604020202020204" pitchFamily="34" charset="0"/>
              </a:rPr>
              <a:t>for critical incident management system activities within 3 years (by July 9th, 2027) including:</a:t>
            </a:r>
          </a:p>
          <a:p>
            <a:pPr>
              <a:spcBef>
                <a:spcPts val="0"/>
              </a:spcBef>
            </a:pPr>
            <a:r>
              <a:rPr lang="en-US" sz="1600" dirty="0">
                <a:highlight>
                  <a:srgbClr val="FFFFFF"/>
                </a:highlight>
                <a:latin typeface="Arial" panose="020B0604020202020204" pitchFamily="34" charset="0"/>
                <a:cs typeface="Arial" panose="020B0604020202020204" pitchFamily="34" charset="0"/>
              </a:rPr>
              <a:t>Minimum standard definition of “critical incident”</a:t>
            </a:r>
          </a:p>
          <a:p>
            <a:pPr>
              <a:spcBef>
                <a:spcPts val="0"/>
              </a:spcBef>
            </a:pPr>
            <a:r>
              <a:rPr lang="en-US" sz="1600" b="0" i="0" dirty="0">
                <a:effectLst/>
                <a:highlight>
                  <a:srgbClr val="FFFFFF"/>
                </a:highlight>
                <a:latin typeface="Arial" panose="020B0604020202020204" pitchFamily="34" charset="0"/>
                <a:cs typeface="Arial" panose="020B0604020202020204" pitchFamily="34" charset="0"/>
              </a:rPr>
              <a:t>Requirement for providers to report to the state on both critical incidents that occur during the delivery of waiver services or are a result of the failure to deliver authorized services, with an emphasis on people served in their own homes and settings in which people receive residential and day habilitation.</a:t>
            </a:r>
          </a:p>
          <a:p>
            <a:pPr>
              <a:spcBef>
                <a:spcPts val="0"/>
              </a:spcBef>
            </a:pPr>
            <a:r>
              <a:rPr lang="en-US" sz="1600" dirty="0">
                <a:latin typeface="Arial" panose="020B0604020202020204" pitchFamily="34" charset="0"/>
                <a:cs typeface="Arial" panose="020B0604020202020204" pitchFamily="34" charset="0"/>
              </a:rPr>
              <a:t>Requirement to use claims data, such as Medicaid Fraud Control Unit data, and data from other state agencies such as Adult Protective Services or Child Protective Services to the extent permissible under State law to identify critical incidents that are unreported by providers and occur during the provision of waiver services, or as a result of failure to deliver authorized services.</a:t>
            </a:r>
          </a:p>
          <a:p>
            <a:pPr>
              <a:spcBef>
                <a:spcPts val="0"/>
              </a:spcBef>
            </a:pPr>
            <a:r>
              <a:rPr lang="en-US" sz="1600" b="0" i="0" dirty="0">
                <a:effectLst/>
                <a:highlight>
                  <a:srgbClr val="FFFFFF"/>
                </a:highlight>
                <a:latin typeface="Arial" panose="020B0604020202020204" pitchFamily="34" charset="0"/>
                <a:cs typeface="Arial" panose="020B0604020202020204" pitchFamily="34" charset="0"/>
              </a:rPr>
              <a:t>Requirement to share information on the status and resolution of investigations</a:t>
            </a:r>
          </a:p>
          <a:p>
            <a:pPr>
              <a:spcBef>
                <a:spcPts val="0"/>
              </a:spcBef>
            </a:pPr>
            <a:r>
              <a:rPr lang="en-US" sz="1600" b="0" i="0" dirty="0">
                <a:effectLst/>
                <a:highlight>
                  <a:srgbClr val="FFFFFF"/>
                </a:highlight>
                <a:latin typeface="Arial" panose="020B0604020202020204" pitchFamily="34" charset="0"/>
                <a:cs typeface="Arial" panose="020B0604020202020204" pitchFamily="34" charset="0"/>
              </a:rPr>
              <a:t>Requirement to </a:t>
            </a:r>
            <a:r>
              <a:rPr lang="en-US" sz="1800" dirty="0">
                <a:latin typeface="Arial" panose="020B0604020202020204" pitchFamily="34" charset="0"/>
                <a:cs typeface="Arial" panose="020B0604020202020204" pitchFamily="34" charset="0"/>
              </a:rPr>
              <a:t>separately investigate critical incidents if the investigative agency fails to report the resolution of an investigation within State-specified timeframes.</a:t>
            </a:r>
            <a:endParaRPr lang="en-US" sz="1800" b="0" i="0" dirty="0">
              <a:effectLst/>
              <a:highlight>
                <a:srgbClr val="FFFFFF"/>
              </a:highlight>
              <a:latin typeface="Arial" panose="020B0604020202020204" pitchFamily="34" charset="0"/>
              <a:cs typeface="Arial" panose="020B0604020202020204" pitchFamily="34" charset="0"/>
            </a:endParaRPr>
          </a:p>
          <a:p>
            <a:pPr marL="0" marR="0" indent="0">
              <a:spcBef>
                <a:spcPts val="0"/>
              </a:spcBef>
              <a:spcAft>
                <a:spcPts val="0"/>
              </a:spcAft>
              <a:buNone/>
            </a:pPr>
            <a:endParaRPr lang="en-US" sz="1800" b="0" i="0" dirty="0">
              <a:effectLst/>
              <a:highlight>
                <a:srgbClr val="FFFFFF"/>
              </a:highlight>
              <a:latin typeface="Arial" panose="020B0604020202020204" pitchFamily="34" charset="0"/>
              <a:cs typeface="Arial" panose="020B0604020202020204" pitchFamily="34" charset="0"/>
            </a:endParaRPr>
          </a:p>
          <a:p>
            <a:pPr marL="0" marR="0" indent="0">
              <a:spcBef>
                <a:spcPts val="0"/>
              </a:spcBef>
              <a:spcAft>
                <a:spcPts val="0"/>
              </a:spcAft>
              <a:buNone/>
            </a:pPr>
            <a:endParaRPr lang="en-US" sz="1800" dirty="0">
              <a:highlight>
                <a:srgbClr val="FFFFFF"/>
              </a:highlight>
              <a:latin typeface="Arial" panose="020B0604020202020204" pitchFamily="34" charset="0"/>
              <a:cs typeface="Arial" panose="020B0604020202020204" pitchFamily="34" charset="0"/>
            </a:endParaRPr>
          </a:p>
          <a:p>
            <a:pPr marL="0" marR="0" indent="0">
              <a:spcBef>
                <a:spcPts val="0"/>
              </a:spcBef>
              <a:spcAft>
                <a:spcPts val="0"/>
              </a:spcAft>
              <a:buNone/>
            </a:pPr>
            <a:r>
              <a:rPr lang="en-US" sz="1100" b="0" i="0" dirty="0">
                <a:solidFill>
                  <a:srgbClr val="FFFFFF"/>
                </a:solidFill>
                <a:effectLst/>
                <a:highlight>
                  <a:srgbClr val="FFFFFF"/>
                </a:highlight>
                <a:latin typeface="Verdana" panose="020B0604030504040204" pitchFamily="34" charset="0"/>
              </a:rPr>
              <a:t>Date </a:t>
            </a:r>
            <a:endParaRPr lang="en-US" sz="1800" b="1"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209160" y="384048"/>
            <a:ext cx="7807712" cy="726308"/>
          </a:xfrm>
        </p:spPr>
        <p:txBody>
          <a:bodyPr/>
          <a:lstStyle/>
          <a:p>
            <a:r>
              <a:rPr lang="en-US" sz="4400" dirty="0"/>
              <a:t>CMS Access Final Rule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410319" y="1110356"/>
            <a:ext cx="6865852" cy="895476"/>
          </a:xfrm>
        </p:spPr>
        <p:txBody>
          <a:bodyPr/>
          <a:lstStyle/>
          <a:p>
            <a:r>
              <a:rPr lang="en-US" dirty="0"/>
              <a:t>Implementation of the Final Rule</a:t>
            </a:r>
          </a:p>
        </p:txBody>
      </p:sp>
    </p:spTree>
    <p:extLst>
      <p:ext uri="{BB962C8B-B14F-4D97-AF65-F5344CB8AC3E}">
        <p14:creationId xmlns:p14="http://schemas.microsoft.com/office/powerpoint/2010/main" val="3830026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AFD759F9A5E047892BBB8E167B651A" ma:contentTypeVersion="6" ma:contentTypeDescription="Create a new document." ma:contentTypeScope="" ma:versionID="a496eb2316358f6acde90f2692da3baf">
  <xsd:schema xmlns:xsd="http://www.w3.org/2001/XMLSchema" xmlns:xs="http://www.w3.org/2001/XMLSchema" xmlns:p="http://schemas.microsoft.com/office/2006/metadata/properties" xmlns:ns2="1ec95fb1-3121-454e-ae13-01581ba9e69d" xmlns:ns3="55915097-7700-488a-a1af-9cb524698d4e" targetNamespace="http://schemas.microsoft.com/office/2006/metadata/properties" ma:root="true" ma:fieldsID="56877bf7a233781b169f1b347539a71e" ns2:_="" ns3:_="">
    <xsd:import namespace="1ec95fb1-3121-454e-ae13-01581ba9e69d"/>
    <xsd:import namespace="55915097-7700-488a-a1af-9cb524698d4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c95fb1-3121-454e-ae13-01581ba9e6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915097-7700-488a-a1af-9cb524698d4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BE5E64-5166-42AB-B849-9B0036353D45}">
  <ds:schemaRefs>
    <ds:schemaRef ds:uri="1ec95fb1-3121-454e-ae13-01581ba9e69d"/>
    <ds:schemaRef ds:uri="55915097-7700-488a-a1af-9cb524698d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65AE7EB-1124-4340-B2D5-C003944E6250}">
  <ds:schemaRefs>
    <ds:schemaRef ds:uri="1ec95fb1-3121-454e-ae13-01581ba9e69d"/>
    <ds:schemaRef ds:uri="55915097-7700-488a-a1af-9cb524698d4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8B9247C-6866-4F4F-A31D-A8C86D76E3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5747</TotalTime>
  <Words>1787</Words>
  <Application>Microsoft Office PowerPoint</Application>
  <PresentationFormat>On-screen Show (4:3)</PresentationFormat>
  <Paragraphs>209</Paragraphs>
  <Slides>18</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Gill Sans Std</vt:lpstr>
      <vt:lpstr>Gill Sans Std Bold</vt:lpstr>
      <vt:lpstr>Gill Sans Std Light</vt:lpstr>
      <vt:lpstr>Verdana</vt:lpstr>
      <vt:lpstr>Office Theme</vt:lpstr>
      <vt:lpstr>PowerPoint Presentation</vt:lpstr>
      <vt:lpstr>AGENDA</vt:lpstr>
      <vt:lpstr>Upcoming Policy &amp; Procedure </vt:lpstr>
      <vt:lpstr>Upcoming Policy &amp; Procedure </vt:lpstr>
      <vt:lpstr>CMS Access Final Rule</vt:lpstr>
      <vt:lpstr>CMS Access Final Rule</vt:lpstr>
      <vt:lpstr>CMS Access Final Rule</vt:lpstr>
      <vt:lpstr>CMS Access Final Rule</vt:lpstr>
      <vt:lpstr>CMS Access Final Rule</vt:lpstr>
      <vt:lpstr>CMS Access Final Rule</vt:lpstr>
      <vt:lpstr>CMS Access Final Rule</vt:lpstr>
      <vt:lpstr>CMS Access Final Rule</vt:lpstr>
      <vt:lpstr>CMS Access Final Rule</vt:lpstr>
      <vt:lpstr>CMS Access Final Rule</vt:lpstr>
      <vt:lpstr>CMS Access Final Rule</vt:lpstr>
      <vt:lpstr>CMS Access Final Rule</vt:lpstr>
      <vt:lpstr>Questions and Answers</vt:lpstr>
      <vt:lpstr> Summary and Next Steps</vt:lpstr>
    </vt:vector>
  </TitlesOfParts>
  <Company>Production Artist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Kraemer, Martina (DDS)</cp:lastModifiedBy>
  <cp:revision>12</cp:revision>
  <cp:lastPrinted>2023-12-28T14:19:23Z</cp:lastPrinted>
  <dcterms:created xsi:type="dcterms:W3CDTF">2014-12-09T03:54:50Z</dcterms:created>
  <dcterms:modified xsi:type="dcterms:W3CDTF">2024-07-29T13:44:12Z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0x01010042AFD759F9A5E047892BBB8E167B651A</vt:lpwstr>
  </property>
</Properties>
</file>