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75" r:id="rId3"/>
    <p:sldId id="276" r:id="rId4"/>
    <p:sldId id="277" r:id="rId5"/>
    <p:sldId id="278" r:id="rId6"/>
    <p:sldId id="279" r:id="rId7"/>
    <p:sldId id="281" r:id="rId8"/>
    <p:sldId id="282" r:id="rId9"/>
    <p:sldId id="284" r:id="rId10"/>
    <p:sldId id="283" r:id="rId11"/>
    <p:sldId id="28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440344-6BF4-9660-938F-6FFFDCC392B8}" name="Passon, Daniel (DDS)" initials="PD(" userId="S::daniel.passon@dc.gov::b2c6f7a5-c27d-4cf7-bea8-b7c39c3f1ddc" providerId="AD"/>
  <p188:author id="{B17E6387-CA25-FFAD-83F9-35D56E70729C}" name="Reese, Andrew (DDS)" initials="RA(" userId="S::andrew.reese@dc.gov::0fc7bc4f-f309-4be1-83d7-499adfa80b8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C8155"/>
    <a:srgbClr val="002A39"/>
    <a:srgbClr val="B2E2B7"/>
    <a:srgbClr val="2F8F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D7D939-A3E8-39CB-D0C1-84D7CC2DC869}" v="30" dt="2023-03-24T12:23:15.237"/>
    <p1510:client id="{821E8A79-1122-486B-B55A-2CD55F493661}" v="859" dt="2023-03-24T15:49:17.156"/>
    <p1510:client id="{9426AA13-9797-4928-BA56-2165454C4870}" v="29" dt="2023-03-24T15:27:55.1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ese, Andrew (DDS)" userId="0fc7bc4f-f309-4be1-83d7-499adfa80b8c" providerId="ADAL" clId="{9426AA13-9797-4928-BA56-2165454C4870}"/>
    <pc:docChg chg="modSld">
      <pc:chgData name="Reese, Andrew (DDS)" userId="0fc7bc4f-f309-4be1-83d7-499adfa80b8c" providerId="ADAL" clId="{9426AA13-9797-4928-BA56-2165454C4870}" dt="2023-03-24T15:27:55.184" v="77"/>
      <pc:docMkLst>
        <pc:docMk/>
      </pc:docMkLst>
      <pc:sldChg chg="modSp mod modCm">
        <pc:chgData name="Reese, Andrew (DDS)" userId="0fc7bc4f-f309-4be1-83d7-499adfa80b8c" providerId="ADAL" clId="{9426AA13-9797-4928-BA56-2165454C4870}" dt="2023-03-24T15:27:55.184" v="77"/>
        <pc:sldMkLst>
          <pc:docMk/>
          <pc:sldMk cId="2320310013" sldId="276"/>
        </pc:sldMkLst>
        <pc:graphicFrameChg chg="modGraphic">
          <ac:chgData name="Reese, Andrew (DDS)" userId="0fc7bc4f-f309-4be1-83d7-499adfa80b8c" providerId="ADAL" clId="{9426AA13-9797-4928-BA56-2165454C4870}" dt="2023-03-24T13:21:39.004" v="76" actId="20577"/>
          <ac:graphicFrameMkLst>
            <pc:docMk/>
            <pc:sldMk cId="2320310013" sldId="276"/>
            <ac:graphicFrameMk id="7" creationId="{ED36A2FB-2F99-2A44-862C-6548D5E8187B}"/>
          </ac:graphicFrameMkLst>
        </pc:graphicFrameChg>
        <pc:extLst>
          <p:ext xmlns:p="http://schemas.openxmlformats.org/presentationml/2006/main" uri="{D6D511B9-2390-475A-947B-AFAB55BFBCF1}">
            <pc226:cmChg xmlns:pc226="http://schemas.microsoft.com/office/powerpoint/2022/06/main/command" chg="">
              <pc226:chgData name="Reese, Andrew (DDS)" userId="0fc7bc4f-f309-4be1-83d7-499adfa80b8c" providerId="ADAL" clId="{9426AA13-9797-4928-BA56-2165454C4870}" dt="2023-03-24T15:27:55.184" v="77"/>
              <pc2:cmMkLst xmlns:pc2="http://schemas.microsoft.com/office/powerpoint/2019/9/main/command">
                <pc:docMk/>
                <pc:sldMk cId="2320310013" sldId="276"/>
                <pc2:cmMk id="{6EE235C5-C30D-4D9D-80B8-134221077C3D}"/>
              </pc2:cmMkLst>
              <pc226:cmRplyChg chg="add">
                <pc226:chgData name="Reese, Andrew (DDS)" userId="0fc7bc4f-f309-4be1-83d7-499adfa80b8c" providerId="ADAL" clId="{9426AA13-9797-4928-BA56-2165454C4870}" dt="2023-03-24T15:27:55.184" v="77"/>
                <pc2:cmRplyMkLst xmlns:pc2="http://schemas.microsoft.com/office/powerpoint/2019/9/main/command">
                  <pc:docMk/>
                  <pc:sldMk cId="2320310013" sldId="276"/>
                  <pc2:cmMk id="{6EE235C5-C30D-4D9D-80B8-134221077C3D}"/>
                  <pc2:cmRplyMk id="{42C11440-D455-4585-AF1D-BC2A3F84A1AE}"/>
                </pc2:cmRplyMkLst>
              </pc226:cmRplyChg>
            </pc226:cmChg>
          </p:ext>
        </pc:extLst>
      </pc:sldChg>
      <pc:sldChg chg="modSp mod">
        <pc:chgData name="Reese, Andrew (DDS)" userId="0fc7bc4f-f309-4be1-83d7-499adfa80b8c" providerId="ADAL" clId="{9426AA13-9797-4928-BA56-2165454C4870}" dt="2023-03-24T13:00:43.049" v="57" actId="20577"/>
        <pc:sldMkLst>
          <pc:docMk/>
          <pc:sldMk cId="1087118648" sldId="277"/>
        </pc:sldMkLst>
        <pc:graphicFrameChg chg="modGraphic">
          <ac:chgData name="Reese, Andrew (DDS)" userId="0fc7bc4f-f309-4be1-83d7-499adfa80b8c" providerId="ADAL" clId="{9426AA13-9797-4928-BA56-2165454C4870}" dt="2023-03-24T13:00:43.049" v="57" actId="20577"/>
          <ac:graphicFrameMkLst>
            <pc:docMk/>
            <pc:sldMk cId="1087118648" sldId="277"/>
            <ac:graphicFrameMk id="3" creationId="{3A31690E-349A-159D-C0D3-60DD362A63F8}"/>
          </ac:graphicFrameMkLst>
        </pc:graphicFrameChg>
      </pc:sldChg>
      <pc:sldChg chg="modSp mod">
        <pc:chgData name="Reese, Andrew (DDS)" userId="0fc7bc4f-f309-4be1-83d7-499adfa80b8c" providerId="ADAL" clId="{9426AA13-9797-4928-BA56-2165454C4870}" dt="2023-03-24T13:00:52.930" v="58" actId="20577"/>
        <pc:sldMkLst>
          <pc:docMk/>
          <pc:sldMk cId="607991583" sldId="279"/>
        </pc:sldMkLst>
        <pc:spChg chg="mod">
          <ac:chgData name="Reese, Andrew (DDS)" userId="0fc7bc4f-f309-4be1-83d7-499adfa80b8c" providerId="ADAL" clId="{9426AA13-9797-4928-BA56-2165454C4870}" dt="2023-03-24T13:00:52.930" v="58" actId="20577"/>
          <ac:spMkLst>
            <pc:docMk/>
            <pc:sldMk cId="607991583" sldId="279"/>
            <ac:spMk id="6" creationId="{2F877562-DA8C-CF62-991A-5EA370F04EE9}"/>
          </ac:spMkLst>
        </pc:spChg>
      </pc:sldChg>
      <pc:sldChg chg="modSp mod">
        <pc:chgData name="Reese, Andrew (DDS)" userId="0fc7bc4f-f309-4be1-83d7-499adfa80b8c" providerId="ADAL" clId="{9426AA13-9797-4928-BA56-2165454C4870}" dt="2023-03-24T13:01:11.768" v="60" actId="20577"/>
        <pc:sldMkLst>
          <pc:docMk/>
          <pc:sldMk cId="3373072579" sldId="283"/>
        </pc:sldMkLst>
        <pc:graphicFrameChg chg="modGraphic">
          <ac:chgData name="Reese, Andrew (DDS)" userId="0fc7bc4f-f309-4be1-83d7-499adfa80b8c" providerId="ADAL" clId="{9426AA13-9797-4928-BA56-2165454C4870}" dt="2023-03-24T13:01:11.768" v="60" actId="20577"/>
          <ac:graphicFrameMkLst>
            <pc:docMk/>
            <pc:sldMk cId="3373072579" sldId="283"/>
            <ac:graphicFrameMk id="3" creationId="{A8FDEBCB-F1FF-D4B2-B45E-D47459397C3D}"/>
          </ac:graphicFrameMkLst>
        </pc:graphicFrameChg>
      </pc:sldChg>
    </pc:docChg>
  </pc:docChgLst>
  <pc:docChgLst>
    <pc:chgData name="Passon, Daniel (DDS)" userId="S::daniel.passon@dc.gov::b2c6f7a5-c27d-4cf7-bea8-b7c39c3f1ddc" providerId="AD" clId="Web-{75D7D939-A3E8-39CB-D0C1-84D7CC2DC869}"/>
    <pc:docChg chg="modSld">
      <pc:chgData name="Passon, Daniel (DDS)" userId="S::daniel.passon@dc.gov::b2c6f7a5-c27d-4cf7-bea8-b7c39c3f1ddc" providerId="AD" clId="Web-{75D7D939-A3E8-39CB-D0C1-84D7CC2DC869}" dt="2023-03-24T12:23:13.143" v="15" actId="20577"/>
      <pc:docMkLst>
        <pc:docMk/>
      </pc:docMkLst>
      <pc:sldChg chg="modSp">
        <pc:chgData name="Passon, Daniel (DDS)" userId="S::daniel.passon@dc.gov::b2c6f7a5-c27d-4cf7-bea8-b7c39c3f1ddc" providerId="AD" clId="Web-{75D7D939-A3E8-39CB-D0C1-84D7CC2DC869}" dt="2023-03-24T12:22:47.377" v="4" actId="20577"/>
        <pc:sldMkLst>
          <pc:docMk/>
          <pc:sldMk cId="2211067053" sldId="257"/>
        </pc:sldMkLst>
        <pc:spChg chg="mod">
          <ac:chgData name="Passon, Daniel (DDS)" userId="S::daniel.passon@dc.gov::b2c6f7a5-c27d-4cf7-bea8-b7c39c3f1ddc" providerId="AD" clId="Web-{75D7D939-A3E8-39CB-D0C1-84D7CC2DC869}" dt="2023-03-24T12:22:47.377" v="4" actId="20577"/>
          <ac:spMkLst>
            <pc:docMk/>
            <pc:sldMk cId="2211067053" sldId="257"/>
            <ac:spMk id="6" creationId="{F008486B-D027-6869-CB93-212A533274AA}"/>
          </ac:spMkLst>
        </pc:spChg>
      </pc:sldChg>
      <pc:sldChg chg="modSp">
        <pc:chgData name="Passon, Daniel (DDS)" userId="S::daniel.passon@dc.gov::b2c6f7a5-c27d-4cf7-bea8-b7c39c3f1ddc" providerId="AD" clId="Web-{75D7D939-A3E8-39CB-D0C1-84D7CC2DC869}" dt="2023-03-24T12:23:13.143" v="15" actId="20577"/>
        <pc:sldMkLst>
          <pc:docMk/>
          <pc:sldMk cId="607991583" sldId="279"/>
        </pc:sldMkLst>
        <pc:spChg chg="mod">
          <ac:chgData name="Passon, Daniel (DDS)" userId="S::daniel.passon@dc.gov::b2c6f7a5-c27d-4cf7-bea8-b7c39c3f1ddc" providerId="AD" clId="Web-{75D7D939-A3E8-39CB-D0C1-84D7CC2DC869}" dt="2023-03-24T12:23:13.143" v="15" actId="20577"/>
          <ac:spMkLst>
            <pc:docMk/>
            <pc:sldMk cId="607991583" sldId="279"/>
            <ac:spMk id="6" creationId="{2F877562-DA8C-CF62-991A-5EA370F04EE9}"/>
          </ac:spMkLst>
        </pc:spChg>
      </pc:sldChg>
    </pc:docChg>
  </pc:docChgLst>
  <pc:docChgLst>
    <pc:chgData name="Passon, Daniel (DDS)" userId="b2c6f7a5-c27d-4cf7-bea8-b7c39c3f1ddc" providerId="ADAL" clId="{821E8A79-1122-486B-B55A-2CD55F493661}"/>
    <pc:docChg chg="undo custSel addSld delSld modSld">
      <pc:chgData name="Passon, Daniel (DDS)" userId="b2c6f7a5-c27d-4cf7-bea8-b7c39c3f1ddc" providerId="ADAL" clId="{821E8A79-1122-486B-B55A-2CD55F493661}" dt="2023-03-24T15:49:17.156" v="1090" actId="20577"/>
      <pc:docMkLst>
        <pc:docMk/>
      </pc:docMkLst>
      <pc:sldChg chg="modSp mod">
        <pc:chgData name="Passon, Daniel (DDS)" userId="b2c6f7a5-c27d-4cf7-bea8-b7c39c3f1ddc" providerId="ADAL" clId="{821E8A79-1122-486B-B55A-2CD55F493661}" dt="2023-03-23T21:38:29.954" v="231" actId="14100"/>
        <pc:sldMkLst>
          <pc:docMk/>
          <pc:sldMk cId="2211067053" sldId="257"/>
        </pc:sldMkLst>
        <pc:spChg chg="mod">
          <ac:chgData name="Passon, Daniel (DDS)" userId="b2c6f7a5-c27d-4cf7-bea8-b7c39c3f1ddc" providerId="ADAL" clId="{821E8A79-1122-486B-B55A-2CD55F493661}" dt="2023-03-23T21:38:19.440" v="229" actId="2711"/>
          <ac:spMkLst>
            <pc:docMk/>
            <pc:sldMk cId="2211067053" sldId="257"/>
            <ac:spMk id="5" creationId="{E8C20B1D-8F47-947D-0857-DA09ABD6A33A}"/>
          </ac:spMkLst>
        </pc:spChg>
        <pc:spChg chg="mod">
          <ac:chgData name="Passon, Daniel (DDS)" userId="b2c6f7a5-c27d-4cf7-bea8-b7c39c3f1ddc" providerId="ADAL" clId="{821E8A79-1122-486B-B55A-2CD55F493661}" dt="2023-03-23T21:38:19.440" v="229" actId="2711"/>
          <ac:spMkLst>
            <pc:docMk/>
            <pc:sldMk cId="2211067053" sldId="257"/>
            <ac:spMk id="6" creationId="{F008486B-D027-6869-CB93-212A533274AA}"/>
          </ac:spMkLst>
        </pc:spChg>
        <pc:spChg chg="mod">
          <ac:chgData name="Passon, Daniel (DDS)" userId="b2c6f7a5-c27d-4cf7-bea8-b7c39c3f1ddc" providerId="ADAL" clId="{821E8A79-1122-486B-B55A-2CD55F493661}" dt="2023-03-23T21:38:29.954" v="231" actId="14100"/>
          <ac:spMkLst>
            <pc:docMk/>
            <pc:sldMk cId="2211067053" sldId="257"/>
            <ac:spMk id="7" creationId="{6717C1A4-3411-EA2E-19B2-D60F73A8B770}"/>
          </ac:spMkLst>
        </pc:spChg>
      </pc:sldChg>
      <pc:sldChg chg="modSp mod">
        <pc:chgData name="Passon, Daniel (DDS)" userId="b2c6f7a5-c27d-4cf7-bea8-b7c39c3f1ddc" providerId="ADAL" clId="{821E8A79-1122-486B-B55A-2CD55F493661}" dt="2023-03-23T21:39:00.560" v="233" actId="1076"/>
        <pc:sldMkLst>
          <pc:docMk/>
          <pc:sldMk cId="3953747700" sldId="275"/>
        </pc:sldMkLst>
        <pc:graphicFrameChg chg="mod">
          <ac:chgData name="Passon, Daniel (DDS)" userId="b2c6f7a5-c27d-4cf7-bea8-b7c39c3f1ddc" providerId="ADAL" clId="{821E8A79-1122-486B-B55A-2CD55F493661}" dt="2023-03-23T21:39:00.560" v="233" actId="1076"/>
          <ac:graphicFrameMkLst>
            <pc:docMk/>
            <pc:sldMk cId="3953747700" sldId="275"/>
            <ac:graphicFrameMk id="2" creationId="{E6DF4F5E-FAFE-CA51-A3EF-02F167B2342A}"/>
          </ac:graphicFrameMkLst>
        </pc:graphicFrameChg>
      </pc:sldChg>
      <pc:sldChg chg="modSp mod addCm delCm modCm modNotesTx">
        <pc:chgData name="Passon, Daniel (DDS)" userId="b2c6f7a5-c27d-4cf7-bea8-b7c39c3f1ddc" providerId="ADAL" clId="{821E8A79-1122-486B-B55A-2CD55F493661}" dt="2023-03-24T15:49:17.156" v="1090" actId="20577"/>
        <pc:sldMkLst>
          <pc:docMk/>
          <pc:sldMk cId="2320310013" sldId="276"/>
        </pc:sldMkLst>
        <pc:graphicFrameChg chg="mod modGraphic">
          <ac:chgData name="Passon, Daniel (DDS)" userId="b2c6f7a5-c27d-4cf7-bea8-b7c39c3f1ddc" providerId="ADAL" clId="{821E8A79-1122-486B-B55A-2CD55F493661}" dt="2023-03-24T15:36:55.987" v="358" actId="20577"/>
          <ac:graphicFrameMkLst>
            <pc:docMk/>
            <pc:sldMk cId="2320310013" sldId="276"/>
            <ac:graphicFrameMk id="7" creationId="{ED36A2FB-2F99-2A44-862C-6548D5E8187B}"/>
          </ac:graphicFrameMkLst>
        </pc:graphicFrameChg>
        <pc:extLst>
          <p:ext xmlns:p="http://schemas.openxmlformats.org/presentationml/2006/main" uri="{D6D511B9-2390-475A-947B-AFAB55BFBCF1}">
            <pc226:cmChg xmlns:pc226="http://schemas.microsoft.com/office/powerpoint/2022/06/main/command" chg="add del">
              <pc226:chgData name="Passon, Daniel (DDS)" userId="b2c6f7a5-c27d-4cf7-bea8-b7c39c3f1ddc" providerId="ADAL" clId="{821E8A79-1122-486B-B55A-2CD55F493661}" dt="2023-03-24T15:40:57.623" v="1054"/>
              <pc2:cmMkLst xmlns:pc2="http://schemas.microsoft.com/office/powerpoint/2019/9/main/command">
                <pc:docMk/>
                <pc:sldMk cId="2320310013" sldId="276"/>
                <pc2:cmMk id="{6EE235C5-C30D-4D9D-80B8-134221077C3D}"/>
              </pc2:cmMkLst>
              <pc226:cmRplyChg chg="add del">
                <pc226:chgData name="Passon, Daniel (DDS)" userId="b2c6f7a5-c27d-4cf7-bea8-b7c39c3f1ddc" providerId="ADAL" clId="{821E8A79-1122-486B-B55A-2CD55F493661}" dt="2023-03-24T14:58:07.643" v="291"/>
                <pc2:cmRplyMkLst xmlns:pc2="http://schemas.microsoft.com/office/powerpoint/2019/9/main/command">
                  <pc:docMk/>
                  <pc:sldMk cId="2320310013" sldId="276"/>
                  <pc2:cmMk id="{6EE235C5-C30D-4D9D-80B8-134221077C3D}"/>
                  <pc2:cmRplyMk id="{749267FE-C3E3-4BE2-B995-AA4C03EBD998}"/>
                </pc2:cmRplyMkLst>
              </pc226:cmRplyChg>
            </pc226:cmChg>
          </p:ext>
        </pc:extLst>
      </pc:sldChg>
      <pc:sldChg chg="addSp delSp modSp add mod">
        <pc:chgData name="Passon, Daniel (DDS)" userId="b2c6f7a5-c27d-4cf7-bea8-b7c39c3f1ddc" providerId="ADAL" clId="{821E8A79-1122-486B-B55A-2CD55F493661}" dt="2023-03-23T21:28:55.649" v="106"/>
        <pc:sldMkLst>
          <pc:docMk/>
          <pc:sldMk cId="1087118648" sldId="277"/>
        </pc:sldMkLst>
        <pc:spChg chg="add mod">
          <ac:chgData name="Passon, Daniel (DDS)" userId="b2c6f7a5-c27d-4cf7-bea8-b7c39c3f1ddc" providerId="ADAL" clId="{821E8A79-1122-486B-B55A-2CD55F493661}" dt="2023-03-23T21:19:29.122" v="7"/>
          <ac:spMkLst>
            <pc:docMk/>
            <pc:sldMk cId="1087118648" sldId="277"/>
            <ac:spMk id="2" creationId="{6E2C7C17-BC18-636A-5BAD-26EB23C484F0}"/>
          </ac:spMkLst>
        </pc:spChg>
        <pc:spChg chg="del mod">
          <ac:chgData name="Passon, Daniel (DDS)" userId="b2c6f7a5-c27d-4cf7-bea8-b7c39c3f1ddc" providerId="ADAL" clId="{821E8A79-1122-486B-B55A-2CD55F493661}" dt="2023-03-23T21:19:25.432" v="5" actId="478"/>
          <ac:spMkLst>
            <pc:docMk/>
            <pc:sldMk cId="1087118648" sldId="277"/>
            <ac:spMk id="4" creationId="{5B2BAC05-7AF3-562F-E9D3-432E87D42867}"/>
          </ac:spMkLst>
        </pc:spChg>
        <pc:spChg chg="mod">
          <ac:chgData name="Passon, Daniel (DDS)" userId="b2c6f7a5-c27d-4cf7-bea8-b7c39c3f1ddc" providerId="ADAL" clId="{821E8A79-1122-486B-B55A-2CD55F493661}" dt="2023-03-23T21:19:01.269" v="2" actId="20577"/>
          <ac:spMkLst>
            <pc:docMk/>
            <pc:sldMk cId="1087118648" sldId="277"/>
            <ac:spMk id="19" creationId="{AC535FA9-4B44-B5FE-166F-71CB06F81848}"/>
          </ac:spMkLst>
        </pc:spChg>
        <pc:graphicFrameChg chg="add mod modGraphic">
          <ac:chgData name="Passon, Daniel (DDS)" userId="b2c6f7a5-c27d-4cf7-bea8-b7c39c3f1ddc" providerId="ADAL" clId="{821E8A79-1122-486B-B55A-2CD55F493661}" dt="2023-03-23T21:28:55.649" v="106"/>
          <ac:graphicFrameMkLst>
            <pc:docMk/>
            <pc:sldMk cId="1087118648" sldId="277"/>
            <ac:graphicFrameMk id="3" creationId="{3A31690E-349A-159D-C0D3-60DD362A63F8}"/>
          </ac:graphicFrameMkLst>
        </pc:graphicFrameChg>
        <pc:graphicFrameChg chg="del">
          <ac:chgData name="Passon, Daniel (DDS)" userId="b2c6f7a5-c27d-4cf7-bea8-b7c39c3f1ddc" providerId="ADAL" clId="{821E8A79-1122-486B-B55A-2CD55F493661}" dt="2023-03-23T21:19:27.815" v="6" actId="478"/>
          <ac:graphicFrameMkLst>
            <pc:docMk/>
            <pc:sldMk cId="1087118648" sldId="277"/>
            <ac:graphicFrameMk id="7" creationId="{ED36A2FB-2F99-2A44-862C-6548D5E8187B}"/>
          </ac:graphicFrameMkLst>
        </pc:graphicFrameChg>
      </pc:sldChg>
      <pc:sldChg chg="new del">
        <pc:chgData name="Passon, Daniel (DDS)" userId="b2c6f7a5-c27d-4cf7-bea8-b7c39c3f1ddc" providerId="ADAL" clId="{821E8A79-1122-486B-B55A-2CD55F493661}" dt="2023-03-23T21:20:01.785" v="9" actId="2696"/>
        <pc:sldMkLst>
          <pc:docMk/>
          <pc:sldMk cId="1933751041" sldId="278"/>
        </pc:sldMkLst>
      </pc:sldChg>
      <pc:sldChg chg="addSp delSp modSp add mod">
        <pc:chgData name="Passon, Daniel (DDS)" userId="b2c6f7a5-c27d-4cf7-bea8-b7c39c3f1ddc" providerId="ADAL" clId="{821E8A79-1122-486B-B55A-2CD55F493661}" dt="2023-03-23T21:29:19.459" v="112"/>
        <pc:sldMkLst>
          <pc:docMk/>
          <pc:sldMk cId="2703633022" sldId="278"/>
        </pc:sldMkLst>
        <pc:spChg chg="del mod">
          <ac:chgData name="Passon, Daniel (DDS)" userId="b2c6f7a5-c27d-4cf7-bea8-b7c39c3f1ddc" providerId="ADAL" clId="{821E8A79-1122-486B-B55A-2CD55F493661}" dt="2023-03-23T21:20:11.875" v="12" actId="478"/>
          <ac:spMkLst>
            <pc:docMk/>
            <pc:sldMk cId="2703633022" sldId="278"/>
            <ac:spMk id="2" creationId="{6E2C7C17-BC18-636A-5BAD-26EB23C484F0}"/>
          </ac:spMkLst>
        </pc:spChg>
        <pc:spChg chg="add mod">
          <ac:chgData name="Passon, Daniel (DDS)" userId="b2c6f7a5-c27d-4cf7-bea8-b7c39c3f1ddc" providerId="ADAL" clId="{821E8A79-1122-486B-B55A-2CD55F493661}" dt="2023-03-23T21:21:07.835" v="27" actId="1076"/>
          <ac:spMkLst>
            <pc:docMk/>
            <pc:sldMk cId="2703633022" sldId="278"/>
            <ac:spMk id="4" creationId="{84DC3338-6B72-F473-EA87-1FCD9307FA69}"/>
          </ac:spMkLst>
        </pc:spChg>
        <pc:spChg chg="mod">
          <ac:chgData name="Passon, Daniel (DDS)" userId="b2c6f7a5-c27d-4cf7-bea8-b7c39c3f1ddc" providerId="ADAL" clId="{821E8A79-1122-486B-B55A-2CD55F493661}" dt="2023-03-23T21:20:18.716" v="16" actId="20577"/>
          <ac:spMkLst>
            <pc:docMk/>
            <pc:sldMk cId="2703633022" sldId="278"/>
            <ac:spMk id="19" creationId="{AC535FA9-4B44-B5FE-166F-71CB06F81848}"/>
          </ac:spMkLst>
        </pc:spChg>
        <pc:graphicFrameChg chg="del modGraphic">
          <ac:chgData name="Passon, Daniel (DDS)" userId="b2c6f7a5-c27d-4cf7-bea8-b7c39c3f1ddc" providerId="ADAL" clId="{821E8A79-1122-486B-B55A-2CD55F493661}" dt="2023-03-23T21:20:14.102" v="14" actId="478"/>
          <ac:graphicFrameMkLst>
            <pc:docMk/>
            <pc:sldMk cId="2703633022" sldId="278"/>
            <ac:graphicFrameMk id="3" creationId="{3A31690E-349A-159D-C0D3-60DD362A63F8}"/>
          </ac:graphicFrameMkLst>
        </pc:graphicFrameChg>
        <pc:graphicFrameChg chg="add mod modGraphic">
          <ac:chgData name="Passon, Daniel (DDS)" userId="b2c6f7a5-c27d-4cf7-bea8-b7c39c3f1ddc" providerId="ADAL" clId="{821E8A79-1122-486B-B55A-2CD55F493661}" dt="2023-03-23T21:29:19.459" v="112"/>
          <ac:graphicFrameMkLst>
            <pc:docMk/>
            <pc:sldMk cId="2703633022" sldId="278"/>
            <ac:graphicFrameMk id="5" creationId="{E22FE683-4FE6-0ACD-7259-AE7B9C9E375A}"/>
          </ac:graphicFrameMkLst>
        </pc:graphicFrameChg>
      </pc:sldChg>
      <pc:sldChg chg="addSp delSp modSp add mod">
        <pc:chgData name="Passon, Daniel (DDS)" userId="b2c6f7a5-c27d-4cf7-bea8-b7c39c3f1ddc" providerId="ADAL" clId="{821E8A79-1122-486B-B55A-2CD55F493661}" dt="2023-03-24T14:04:11.139" v="275" actId="20577"/>
        <pc:sldMkLst>
          <pc:docMk/>
          <pc:sldMk cId="607991583" sldId="279"/>
        </pc:sldMkLst>
        <pc:spChg chg="add del">
          <ac:chgData name="Passon, Daniel (DDS)" userId="b2c6f7a5-c27d-4cf7-bea8-b7c39c3f1ddc" providerId="ADAL" clId="{821E8A79-1122-486B-B55A-2CD55F493661}" dt="2023-03-23T21:21:37.246" v="30" actId="22"/>
          <ac:spMkLst>
            <pc:docMk/>
            <pc:sldMk cId="607991583" sldId="279"/>
            <ac:spMk id="3" creationId="{2E3AD60D-7C16-AD44-90F0-A0E11D9850FB}"/>
          </ac:spMkLst>
        </pc:spChg>
        <pc:spChg chg="add mod">
          <ac:chgData name="Passon, Daniel (DDS)" userId="b2c6f7a5-c27d-4cf7-bea8-b7c39c3f1ddc" providerId="ADAL" clId="{821E8A79-1122-486B-B55A-2CD55F493661}" dt="2023-03-23T21:21:42.999" v="31"/>
          <ac:spMkLst>
            <pc:docMk/>
            <pc:sldMk cId="607991583" sldId="279"/>
            <ac:spMk id="4" creationId="{16221363-3CA6-3C20-E333-F286B9B86393}"/>
          </ac:spMkLst>
        </pc:spChg>
        <pc:spChg chg="add del mod">
          <ac:chgData name="Passon, Daniel (DDS)" userId="b2c6f7a5-c27d-4cf7-bea8-b7c39c3f1ddc" providerId="ADAL" clId="{821E8A79-1122-486B-B55A-2CD55F493661}" dt="2023-03-23T21:21:48.993" v="33"/>
          <ac:spMkLst>
            <pc:docMk/>
            <pc:sldMk cId="607991583" sldId="279"/>
            <ac:spMk id="5" creationId="{3A7374E5-FCB8-EB83-9B2A-FAD48E485222}"/>
          </ac:spMkLst>
        </pc:spChg>
        <pc:spChg chg="add mod">
          <ac:chgData name="Passon, Daniel (DDS)" userId="b2c6f7a5-c27d-4cf7-bea8-b7c39c3f1ddc" providerId="ADAL" clId="{821E8A79-1122-486B-B55A-2CD55F493661}" dt="2023-03-24T14:04:11.139" v="275" actId="20577"/>
          <ac:spMkLst>
            <pc:docMk/>
            <pc:sldMk cId="607991583" sldId="279"/>
            <ac:spMk id="6" creationId="{2F877562-DA8C-CF62-991A-5EA370F04EE9}"/>
          </ac:spMkLst>
        </pc:spChg>
        <pc:spChg chg="add del mod">
          <ac:chgData name="Passon, Daniel (DDS)" userId="b2c6f7a5-c27d-4cf7-bea8-b7c39c3f1ddc" providerId="ADAL" clId="{821E8A79-1122-486B-B55A-2CD55F493661}" dt="2023-03-23T21:22:01.872" v="36"/>
          <ac:spMkLst>
            <pc:docMk/>
            <pc:sldMk cId="607991583" sldId="279"/>
            <ac:spMk id="7" creationId="{90ED4885-8362-6E58-ACF1-5FD0A41A01B9}"/>
          </ac:spMkLst>
        </pc:spChg>
        <pc:spChg chg="add del mod">
          <ac:chgData name="Passon, Daniel (DDS)" userId="b2c6f7a5-c27d-4cf7-bea8-b7c39c3f1ddc" providerId="ADAL" clId="{821E8A79-1122-486B-B55A-2CD55F493661}" dt="2023-03-23T21:31:49.561" v="128" actId="478"/>
          <ac:spMkLst>
            <pc:docMk/>
            <pc:sldMk cId="607991583" sldId="279"/>
            <ac:spMk id="8" creationId="{3D0977DF-F405-E85D-069B-6DBFE2DF840E}"/>
          </ac:spMkLst>
        </pc:spChg>
        <pc:spChg chg="add del mod">
          <ac:chgData name="Passon, Daniel (DDS)" userId="b2c6f7a5-c27d-4cf7-bea8-b7c39c3f1ddc" providerId="ADAL" clId="{821E8A79-1122-486B-B55A-2CD55F493661}" dt="2023-03-23T21:31:35.034" v="124" actId="478"/>
          <ac:spMkLst>
            <pc:docMk/>
            <pc:sldMk cId="607991583" sldId="279"/>
            <ac:spMk id="9" creationId="{6356F467-2826-69C0-0AFF-C7ED5F178D02}"/>
          </ac:spMkLst>
        </pc:spChg>
        <pc:spChg chg="mod">
          <ac:chgData name="Passon, Daniel (DDS)" userId="b2c6f7a5-c27d-4cf7-bea8-b7c39c3f1ddc" providerId="ADAL" clId="{821E8A79-1122-486B-B55A-2CD55F493661}" dt="2023-03-23T21:22:20.882" v="39" actId="20577"/>
          <ac:spMkLst>
            <pc:docMk/>
            <pc:sldMk cId="607991583" sldId="279"/>
            <ac:spMk id="19" creationId="{AC535FA9-4B44-B5FE-166F-71CB06F81848}"/>
          </ac:spMkLst>
        </pc:spChg>
      </pc:sldChg>
      <pc:sldChg chg="addSp modSp add mod">
        <pc:chgData name="Passon, Daniel (DDS)" userId="b2c6f7a5-c27d-4cf7-bea8-b7c39c3f1ddc" providerId="ADAL" clId="{821E8A79-1122-486B-B55A-2CD55F493661}" dt="2023-03-23T21:40:52.584" v="263" actId="20577"/>
        <pc:sldMkLst>
          <pc:docMk/>
          <pc:sldMk cId="3912865543" sldId="280"/>
        </pc:sldMkLst>
        <pc:spChg chg="add mod">
          <ac:chgData name="Passon, Daniel (DDS)" userId="b2c6f7a5-c27d-4cf7-bea8-b7c39c3f1ddc" providerId="ADAL" clId="{821E8A79-1122-486B-B55A-2CD55F493661}" dt="2023-03-23T21:26:26.683" v="89" actId="1076"/>
          <ac:spMkLst>
            <pc:docMk/>
            <pc:sldMk cId="3912865543" sldId="280"/>
            <ac:spMk id="2" creationId="{48A9CB88-383D-FAD2-BD77-ABEE1DDB46F2}"/>
          </ac:spMkLst>
        </pc:spChg>
        <pc:spChg chg="add mod">
          <ac:chgData name="Passon, Daniel (DDS)" userId="b2c6f7a5-c27d-4cf7-bea8-b7c39c3f1ddc" providerId="ADAL" clId="{821E8A79-1122-486B-B55A-2CD55F493661}" dt="2023-03-23T21:40:31.948" v="253" actId="20577"/>
          <ac:spMkLst>
            <pc:docMk/>
            <pc:sldMk cId="3912865543" sldId="280"/>
            <ac:spMk id="3" creationId="{115EA0CB-0C9E-0403-90D1-93885B3FB067}"/>
          </ac:spMkLst>
        </pc:spChg>
        <pc:spChg chg="add mod">
          <ac:chgData name="Passon, Daniel (DDS)" userId="b2c6f7a5-c27d-4cf7-bea8-b7c39c3f1ddc" providerId="ADAL" clId="{821E8A79-1122-486B-B55A-2CD55F493661}" dt="2023-03-23T21:40:41.211" v="256" actId="20577"/>
          <ac:spMkLst>
            <pc:docMk/>
            <pc:sldMk cId="3912865543" sldId="280"/>
            <ac:spMk id="4" creationId="{3E90DB4F-57BB-2516-5AD0-D9C79CF4C5B8}"/>
          </ac:spMkLst>
        </pc:spChg>
        <pc:spChg chg="add mod">
          <ac:chgData name="Passon, Daniel (DDS)" userId="b2c6f7a5-c27d-4cf7-bea8-b7c39c3f1ddc" providerId="ADAL" clId="{821E8A79-1122-486B-B55A-2CD55F493661}" dt="2023-03-23T21:40:52.584" v="263" actId="20577"/>
          <ac:spMkLst>
            <pc:docMk/>
            <pc:sldMk cId="3912865543" sldId="280"/>
            <ac:spMk id="5" creationId="{A039AD50-B670-C63F-F5EE-38331055323B}"/>
          </ac:spMkLst>
        </pc:spChg>
        <pc:spChg chg="mod">
          <ac:chgData name="Passon, Daniel (DDS)" userId="b2c6f7a5-c27d-4cf7-bea8-b7c39c3f1ddc" providerId="ADAL" clId="{821E8A79-1122-486B-B55A-2CD55F493661}" dt="2023-03-23T21:25:38.890" v="82" actId="20577"/>
          <ac:spMkLst>
            <pc:docMk/>
            <pc:sldMk cId="3912865543" sldId="280"/>
            <ac:spMk id="19" creationId="{AC535FA9-4B44-B5FE-166F-71CB06F81848}"/>
          </ac:spMkLst>
        </pc:spChg>
      </pc:sldChg>
      <pc:sldChg chg="addSp delSp modSp add mod">
        <pc:chgData name="Passon, Daniel (DDS)" userId="b2c6f7a5-c27d-4cf7-bea8-b7c39c3f1ddc" providerId="ADAL" clId="{821E8A79-1122-486B-B55A-2CD55F493661}" dt="2023-03-23T21:22:57.516" v="46"/>
        <pc:sldMkLst>
          <pc:docMk/>
          <pc:sldMk cId="2273031143" sldId="281"/>
        </pc:sldMkLst>
        <pc:spChg chg="add del mod">
          <ac:chgData name="Passon, Daniel (DDS)" userId="b2c6f7a5-c27d-4cf7-bea8-b7c39c3f1ddc" providerId="ADAL" clId="{821E8A79-1122-486B-B55A-2CD55F493661}" dt="2023-03-23T21:22:46.950" v="44"/>
          <ac:spMkLst>
            <pc:docMk/>
            <pc:sldMk cId="2273031143" sldId="281"/>
            <ac:spMk id="2" creationId="{E80949F3-8D03-4E97-B7F5-ADAFE70D0889}"/>
          </ac:spMkLst>
        </pc:spChg>
        <pc:spChg chg="add mod">
          <ac:chgData name="Passon, Daniel (DDS)" userId="b2c6f7a5-c27d-4cf7-bea8-b7c39c3f1ddc" providerId="ADAL" clId="{821E8A79-1122-486B-B55A-2CD55F493661}" dt="2023-03-23T21:22:51.550" v="45"/>
          <ac:spMkLst>
            <pc:docMk/>
            <pc:sldMk cId="2273031143" sldId="281"/>
            <ac:spMk id="3" creationId="{E4ACD740-5415-4608-591F-FAEAE5E7BB27}"/>
          </ac:spMkLst>
        </pc:spChg>
        <pc:spChg chg="mod">
          <ac:chgData name="Passon, Daniel (DDS)" userId="b2c6f7a5-c27d-4cf7-bea8-b7c39c3f1ddc" providerId="ADAL" clId="{821E8A79-1122-486B-B55A-2CD55F493661}" dt="2023-03-23T21:22:43.642" v="42" actId="20577"/>
          <ac:spMkLst>
            <pc:docMk/>
            <pc:sldMk cId="2273031143" sldId="281"/>
            <ac:spMk id="19" creationId="{AC535FA9-4B44-B5FE-166F-71CB06F81848}"/>
          </ac:spMkLst>
        </pc:spChg>
        <pc:picChg chg="add">
          <ac:chgData name="Passon, Daniel (DDS)" userId="b2c6f7a5-c27d-4cf7-bea8-b7c39c3f1ddc" providerId="ADAL" clId="{821E8A79-1122-486B-B55A-2CD55F493661}" dt="2023-03-23T21:22:57.516" v="46"/>
          <ac:picMkLst>
            <pc:docMk/>
            <pc:sldMk cId="2273031143" sldId="281"/>
            <ac:picMk id="4" creationId="{CB215DA0-044A-D407-FCE9-09BAD711D66C}"/>
          </ac:picMkLst>
        </pc:picChg>
      </pc:sldChg>
      <pc:sldChg chg="addSp delSp modSp add mod">
        <pc:chgData name="Passon, Daniel (DDS)" userId="b2c6f7a5-c27d-4cf7-bea8-b7c39c3f1ddc" providerId="ADAL" clId="{821E8A79-1122-486B-B55A-2CD55F493661}" dt="2023-03-23T21:35:13.704" v="191" actId="20577"/>
        <pc:sldMkLst>
          <pc:docMk/>
          <pc:sldMk cId="1437438600" sldId="282"/>
        </pc:sldMkLst>
        <pc:spChg chg="add mod">
          <ac:chgData name="Passon, Daniel (DDS)" userId="b2c6f7a5-c27d-4cf7-bea8-b7c39c3f1ddc" providerId="ADAL" clId="{821E8A79-1122-486B-B55A-2CD55F493661}" dt="2023-03-23T21:23:14.730" v="49" actId="1076"/>
          <ac:spMkLst>
            <pc:docMk/>
            <pc:sldMk cId="1437438600" sldId="282"/>
            <ac:spMk id="2" creationId="{046EE11E-8D89-D68A-7B64-2C11BC1D5690}"/>
          </ac:spMkLst>
        </pc:spChg>
        <pc:spChg chg="add del mod">
          <ac:chgData name="Passon, Daniel (DDS)" userId="b2c6f7a5-c27d-4cf7-bea8-b7c39c3f1ddc" providerId="ADAL" clId="{821E8A79-1122-486B-B55A-2CD55F493661}" dt="2023-03-23T21:23:20.855" v="51"/>
          <ac:spMkLst>
            <pc:docMk/>
            <pc:sldMk cId="1437438600" sldId="282"/>
            <ac:spMk id="3" creationId="{60576F98-3AEE-9FA7-BC2F-05851882D61A}"/>
          </ac:spMkLst>
        </pc:spChg>
        <pc:spChg chg="add mod">
          <ac:chgData name="Passon, Daniel (DDS)" userId="b2c6f7a5-c27d-4cf7-bea8-b7c39c3f1ddc" providerId="ADAL" clId="{821E8A79-1122-486B-B55A-2CD55F493661}" dt="2023-03-23T21:34:56.499" v="188" actId="2711"/>
          <ac:spMkLst>
            <pc:docMk/>
            <pc:sldMk cId="1437438600" sldId="282"/>
            <ac:spMk id="6" creationId="{2638F438-B335-357E-3764-57B61B66BA4B}"/>
          </ac:spMkLst>
        </pc:spChg>
        <pc:spChg chg="add del">
          <ac:chgData name="Passon, Daniel (DDS)" userId="b2c6f7a5-c27d-4cf7-bea8-b7c39c3f1ddc" providerId="ADAL" clId="{821E8A79-1122-486B-B55A-2CD55F493661}" dt="2023-03-23T21:23:49.225" v="57" actId="22"/>
          <ac:spMkLst>
            <pc:docMk/>
            <pc:sldMk cId="1437438600" sldId="282"/>
            <ac:spMk id="8" creationId="{469EBBF6-0404-A05B-3022-BD3CD0898796}"/>
          </ac:spMkLst>
        </pc:spChg>
        <pc:spChg chg="add mod">
          <ac:chgData name="Passon, Daniel (DDS)" userId="b2c6f7a5-c27d-4cf7-bea8-b7c39c3f1ddc" providerId="ADAL" clId="{821E8A79-1122-486B-B55A-2CD55F493661}" dt="2023-03-23T21:34:47.718" v="187" actId="2711"/>
          <ac:spMkLst>
            <pc:docMk/>
            <pc:sldMk cId="1437438600" sldId="282"/>
            <ac:spMk id="9" creationId="{E9DE49B3-0A97-E1F0-26CC-3E844EA68842}"/>
          </ac:spMkLst>
        </pc:spChg>
        <pc:spChg chg="mod">
          <ac:chgData name="Passon, Daniel (DDS)" userId="b2c6f7a5-c27d-4cf7-bea8-b7c39c3f1ddc" providerId="ADAL" clId="{821E8A79-1122-486B-B55A-2CD55F493661}" dt="2023-03-23T21:23:10.930" v="47" actId="20577"/>
          <ac:spMkLst>
            <pc:docMk/>
            <pc:sldMk cId="1437438600" sldId="282"/>
            <ac:spMk id="19" creationId="{AC535FA9-4B44-B5FE-166F-71CB06F81848}"/>
          </ac:spMkLst>
        </pc:spChg>
        <pc:graphicFrameChg chg="add mod modGraphic">
          <ac:chgData name="Passon, Daniel (DDS)" userId="b2c6f7a5-c27d-4cf7-bea8-b7c39c3f1ddc" providerId="ADAL" clId="{821E8A79-1122-486B-B55A-2CD55F493661}" dt="2023-03-23T21:35:13.704" v="191" actId="20577"/>
          <ac:graphicFrameMkLst>
            <pc:docMk/>
            <pc:sldMk cId="1437438600" sldId="282"/>
            <ac:graphicFrameMk id="4" creationId="{BD6EE3DF-0558-993B-34BA-338B8B6BBB5E}"/>
          </ac:graphicFrameMkLst>
        </pc:graphicFrameChg>
      </pc:sldChg>
      <pc:sldChg chg="addSp modSp add mod">
        <pc:chgData name="Passon, Daniel (DDS)" userId="b2c6f7a5-c27d-4cf7-bea8-b7c39c3f1ddc" providerId="ADAL" clId="{821E8A79-1122-486B-B55A-2CD55F493661}" dt="2023-03-23T21:44:06.893" v="269" actId="20577"/>
        <pc:sldMkLst>
          <pc:docMk/>
          <pc:sldMk cId="3373072579" sldId="283"/>
        </pc:sldMkLst>
        <pc:spChg chg="add mod">
          <ac:chgData name="Passon, Daniel (DDS)" userId="b2c6f7a5-c27d-4cf7-bea8-b7c39c3f1ddc" providerId="ADAL" clId="{821E8A79-1122-486B-B55A-2CD55F493661}" dt="2023-03-23T21:25:54.257" v="84" actId="1076"/>
          <ac:spMkLst>
            <pc:docMk/>
            <pc:sldMk cId="3373072579" sldId="283"/>
            <ac:spMk id="2" creationId="{64DA11F0-9D33-B936-C16A-ACFC37A0656C}"/>
          </ac:spMkLst>
        </pc:spChg>
        <pc:spChg chg="mod">
          <ac:chgData name="Passon, Daniel (DDS)" userId="b2c6f7a5-c27d-4cf7-bea8-b7c39c3f1ddc" providerId="ADAL" clId="{821E8A79-1122-486B-B55A-2CD55F493661}" dt="2023-03-23T21:25:34.410" v="80" actId="20577"/>
          <ac:spMkLst>
            <pc:docMk/>
            <pc:sldMk cId="3373072579" sldId="283"/>
            <ac:spMk id="19" creationId="{AC535FA9-4B44-B5FE-166F-71CB06F81848}"/>
          </ac:spMkLst>
        </pc:spChg>
        <pc:graphicFrameChg chg="add mod modGraphic">
          <ac:chgData name="Passon, Daniel (DDS)" userId="b2c6f7a5-c27d-4cf7-bea8-b7c39c3f1ddc" providerId="ADAL" clId="{821E8A79-1122-486B-B55A-2CD55F493661}" dt="2023-03-23T21:44:06.893" v="269" actId="20577"/>
          <ac:graphicFrameMkLst>
            <pc:docMk/>
            <pc:sldMk cId="3373072579" sldId="283"/>
            <ac:graphicFrameMk id="3" creationId="{A8FDEBCB-F1FF-D4B2-B45E-D47459397C3D}"/>
          </ac:graphicFrameMkLst>
        </pc:graphicFrameChg>
      </pc:sldChg>
      <pc:sldChg chg="addSp delSp modSp add mod">
        <pc:chgData name="Passon, Daniel (DDS)" userId="b2c6f7a5-c27d-4cf7-bea8-b7c39c3f1ddc" providerId="ADAL" clId="{821E8A79-1122-486B-B55A-2CD55F493661}" dt="2023-03-24T14:03:17.813" v="273" actId="20577"/>
        <pc:sldMkLst>
          <pc:docMk/>
          <pc:sldMk cId="3517517709" sldId="284"/>
        </pc:sldMkLst>
        <pc:spChg chg="add del">
          <ac:chgData name="Passon, Daniel (DDS)" userId="b2c6f7a5-c27d-4cf7-bea8-b7c39c3f1ddc" providerId="ADAL" clId="{821E8A79-1122-486B-B55A-2CD55F493661}" dt="2023-03-23T21:24:18.899" v="65" actId="22"/>
          <ac:spMkLst>
            <pc:docMk/>
            <pc:sldMk cId="3517517709" sldId="284"/>
            <ac:spMk id="3" creationId="{34990DB6-C1C8-5BE3-AA6C-BEE299E310FB}"/>
          </ac:spMkLst>
        </pc:spChg>
        <pc:spChg chg="add mod">
          <ac:chgData name="Passon, Daniel (DDS)" userId="b2c6f7a5-c27d-4cf7-bea8-b7c39c3f1ddc" providerId="ADAL" clId="{821E8A79-1122-486B-B55A-2CD55F493661}" dt="2023-03-23T21:36:37.799" v="208" actId="255"/>
          <ac:spMkLst>
            <pc:docMk/>
            <pc:sldMk cId="3517517709" sldId="284"/>
            <ac:spMk id="5" creationId="{FF9C40DB-2735-CEDE-1618-BFF24AFF78D5}"/>
          </ac:spMkLst>
        </pc:spChg>
        <pc:spChg chg="add del">
          <ac:chgData name="Passon, Daniel (DDS)" userId="b2c6f7a5-c27d-4cf7-bea8-b7c39c3f1ddc" providerId="ADAL" clId="{821E8A79-1122-486B-B55A-2CD55F493661}" dt="2023-03-23T21:24:33.048" v="69" actId="22"/>
          <ac:spMkLst>
            <pc:docMk/>
            <pc:sldMk cId="3517517709" sldId="284"/>
            <ac:spMk id="7" creationId="{F75C565A-DF5B-7161-251A-65D53F695E54}"/>
          </ac:spMkLst>
        </pc:spChg>
        <pc:spChg chg="add mod">
          <ac:chgData name="Passon, Daniel (DDS)" userId="b2c6f7a5-c27d-4cf7-bea8-b7c39c3f1ddc" providerId="ADAL" clId="{821E8A79-1122-486B-B55A-2CD55F493661}" dt="2023-03-23T21:43:42.120" v="266" actId="20577"/>
          <ac:spMkLst>
            <pc:docMk/>
            <pc:sldMk cId="3517517709" sldId="284"/>
            <ac:spMk id="9" creationId="{FE3EFEBF-0BE3-817E-8CC2-6EC354337E2A}"/>
          </ac:spMkLst>
        </pc:spChg>
        <pc:spChg chg="add mod">
          <ac:chgData name="Passon, Daniel (DDS)" userId="b2c6f7a5-c27d-4cf7-bea8-b7c39c3f1ddc" providerId="ADAL" clId="{821E8A79-1122-486B-B55A-2CD55F493661}" dt="2023-03-24T14:03:17.813" v="273" actId="20577"/>
          <ac:spMkLst>
            <pc:docMk/>
            <pc:sldMk cId="3517517709" sldId="284"/>
            <ac:spMk id="10" creationId="{158702DD-C594-4C44-CB20-178CA6623B78}"/>
          </ac:spMkLst>
        </pc:spChg>
        <pc:spChg chg="add mod">
          <ac:chgData name="Passon, Daniel (DDS)" userId="b2c6f7a5-c27d-4cf7-bea8-b7c39c3f1ddc" providerId="ADAL" clId="{821E8A79-1122-486B-B55A-2CD55F493661}" dt="2023-03-23T21:43:51.224" v="268" actId="20577"/>
          <ac:spMkLst>
            <pc:docMk/>
            <pc:sldMk cId="3517517709" sldId="284"/>
            <ac:spMk id="11" creationId="{AD46AF03-7C8F-7485-11B4-BD0BB5597DED}"/>
          </ac:spMkLst>
        </pc:spChg>
        <pc:spChg chg="mod">
          <ac:chgData name="Passon, Daniel (DDS)" userId="b2c6f7a5-c27d-4cf7-bea8-b7c39c3f1ddc" providerId="ADAL" clId="{821E8A79-1122-486B-B55A-2CD55F493661}" dt="2023-03-23T21:24:16.037" v="63" actId="20577"/>
          <ac:spMkLst>
            <pc:docMk/>
            <pc:sldMk cId="3517517709" sldId="284"/>
            <ac:spMk id="19" creationId="{AC535FA9-4B44-B5FE-166F-71CB06F81848}"/>
          </ac:spMkLst>
        </pc:spChg>
        <pc:picChg chg="add del">
          <ac:chgData name="Passon, Daniel (DDS)" userId="b2c6f7a5-c27d-4cf7-bea8-b7c39c3f1ddc" providerId="ADAL" clId="{821E8A79-1122-486B-B55A-2CD55F493661}" dt="2023-03-23T21:24:43.734" v="71"/>
          <ac:picMkLst>
            <pc:docMk/>
            <pc:sldMk cId="3517517709" sldId="284"/>
            <ac:picMk id="8" creationId="{B39980ED-303B-E677-4B4D-0B58AEF98455}"/>
          </ac:picMkLst>
        </pc:picChg>
        <pc:picChg chg="add mod">
          <ac:chgData name="Passon, Daniel (DDS)" userId="b2c6f7a5-c27d-4cf7-bea8-b7c39c3f1ddc" providerId="ADAL" clId="{821E8A79-1122-486B-B55A-2CD55F493661}" dt="2023-03-23T21:25:20.862" v="77"/>
          <ac:picMkLst>
            <pc:docMk/>
            <pc:sldMk cId="3517517709" sldId="284"/>
            <ac:picMk id="12" creationId="{1AAF92EA-2807-D1D3-26D5-A5C2028D3238}"/>
          </ac:picMkLst>
        </pc:picChg>
      </pc:sldChg>
      <pc:sldChg chg="add del setBg">
        <pc:chgData name="Passon, Daniel (DDS)" userId="b2c6f7a5-c27d-4cf7-bea8-b7c39c3f1ddc" providerId="ADAL" clId="{821E8A79-1122-486B-B55A-2CD55F493661}" dt="2023-03-23T21:20:53.182" v="24" actId="2696"/>
        <pc:sldMkLst>
          <pc:docMk/>
          <pc:sldMk cId="1480667124" sldId="285"/>
        </pc:sldMkLst>
      </pc:sldChg>
      <pc:sldChg chg="add del setBg">
        <pc:chgData name="Passon, Daniel (DDS)" userId="b2c6f7a5-c27d-4cf7-bea8-b7c39c3f1ddc" providerId="ADAL" clId="{821E8A79-1122-486B-B55A-2CD55F493661}" dt="2023-03-23T21:21:14.380" v="28" actId="2696"/>
        <pc:sldMkLst>
          <pc:docMk/>
          <pc:sldMk cId="2946691299" sldId="28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13_EBA966F4.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FY 2021 Actual</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Arial Nova Light" panose="020B03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Budget</c:v>
                </c:pt>
              </c:strCache>
            </c:strRef>
          </c:cat>
          <c:val>
            <c:numRef>
              <c:f>Sheet1!$B$2</c:f>
              <c:numCache>
                <c:formatCode>"$"#,##0</c:formatCode>
                <c:ptCount val="1"/>
                <c:pt idx="0">
                  <c:v>161278782</c:v>
                </c:pt>
              </c:numCache>
            </c:numRef>
          </c:val>
          <c:extLst>
            <c:ext xmlns:c16="http://schemas.microsoft.com/office/drawing/2014/chart" uri="{C3380CC4-5D6E-409C-BE32-E72D297353CC}">
              <c16:uniqueId val="{00000000-21AB-4D86-AE07-65E906AF19B6}"/>
            </c:ext>
          </c:extLst>
        </c:ser>
        <c:ser>
          <c:idx val="1"/>
          <c:order val="1"/>
          <c:tx>
            <c:strRef>
              <c:f>Sheet1!$C$1</c:f>
              <c:strCache>
                <c:ptCount val="1"/>
                <c:pt idx="0">
                  <c:v>FY 2022 Actual2</c:v>
                </c:pt>
              </c:strCache>
            </c:strRef>
          </c:tx>
          <c:spPr>
            <a:solidFill>
              <a:schemeClr val="tx2">
                <a:lumMod val="75000"/>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Arial Nova Light" panose="020B03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Budget</c:v>
                </c:pt>
              </c:strCache>
            </c:strRef>
          </c:cat>
          <c:val>
            <c:numRef>
              <c:f>Sheet1!$C$2</c:f>
              <c:numCache>
                <c:formatCode>"$"#,##0</c:formatCode>
                <c:ptCount val="1"/>
                <c:pt idx="0">
                  <c:v>162808022</c:v>
                </c:pt>
              </c:numCache>
            </c:numRef>
          </c:val>
          <c:extLst>
            <c:ext xmlns:c16="http://schemas.microsoft.com/office/drawing/2014/chart" uri="{C3380CC4-5D6E-409C-BE32-E72D297353CC}">
              <c16:uniqueId val="{00000001-21AB-4D86-AE07-65E906AF19B6}"/>
            </c:ext>
          </c:extLst>
        </c:ser>
        <c:ser>
          <c:idx val="2"/>
          <c:order val="2"/>
          <c:tx>
            <c:strRef>
              <c:f>Sheet1!$D$1</c:f>
              <c:strCache>
                <c:ptCount val="1"/>
                <c:pt idx="0">
                  <c:v>FY2023 Approved</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Pt>
            <c:idx val="0"/>
            <c:invertIfNegative val="0"/>
            <c:bubble3D val="0"/>
            <c:spPr>
              <a:solidFill>
                <a:schemeClr val="accent3">
                  <a:lumMod val="75000"/>
                  <a:alpha val="85000"/>
                </a:schemeClr>
              </a:solidFill>
              <a:ln w="9525" cap="flat" cmpd="sng" algn="ctr">
                <a:solidFill>
                  <a:schemeClr val="accent3">
                    <a:lumMod val="75000"/>
                  </a:schemeClr>
                </a:solidFill>
                <a:round/>
              </a:ln>
              <a:effectLst/>
              <a:sp3d contourW="9525">
                <a:contourClr>
                  <a:schemeClr val="accent3">
                    <a:lumMod val="75000"/>
                  </a:schemeClr>
                </a:contourClr>
              </a:sp3d>
            </c:spPr>
            <c:extLst>
              <c:ext xmlns:c16="http://schemas.microsoft.com/office/drawing/2014/chart" uri="{C3380CC4-5D6E-409C-BE32-E72D297353CC}">
                <c16:uniqueId val="{00000003-21AB-4D86-AE07-65E906AF19B6}"/>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Arial Nova Light" panose="020B03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Budget</c:v>
                </c:pt>
              </c:strCache>
            </c:strRef>
          </c:cat>
          <c:val>
            <c:numRef>
              <c:f>Sheet1!$D$2</c:f>
              <c:numCache>
                <c:formatCode>"$"#,##0</c:formatCode>
                <c:ptCount val="1"/>
                <c:pt idx="0">
                  <c:v>197975632</c:v>
                </c:pt>
              </c:numCache>
            </c:numRef>
          </c:val>
          <c:extLst>
            <c:ext xmlns:c16="http://schemas.microsoft.com/office/drawing/2014/chart" uri="{C3380CC4-5D6E-409C-BE32-E72D297353CC}">
              <c16:uniqueId val="{00000004-21AB-4D86-AE07-65E906AF19B6}"/>
            </c:ext>
          </c:extLst>
        </c:ser>
        <c:ser>
          <c:idx val="3"/>
          <c:order val="3"/>
          <c:tx>
            <c:strRef>
              <c:f>Sheet1!$E$1</c:f>
              <c:strCache>
                <c:ptCount val="1"/>
                <c:pt idx="0">
                  <c:v>FY2024 Proposed</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1AB-4D86-AE07-65E906AF19B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Arial Nova Light" panose="020B03040202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Budget</c:v>
                </c:pt>
              </c:strCache>
            </c:strRef>
          </c:cat>
          <c:val>
            <c:numRef>
              <c:f>Sheet1!$E$2</c:f>
              <c:numCache>
                <c:formatCode>"$"#,##0</c:formatCode>
                <c:ptCount val="1"/>
                <c:pt idx="0">
                  <c:v>203726235</c:v>
                </c:pt>
              </c:numCache>
            </c:numRef>
          </c:val>
          <c:extLst>
            <c:ext xmlns:c16="http://schemas.microsoft.com/office/drawing/2014/chart" uri="{C3380CC4-5D6E-409C-BE32-E72D297353CC}">
              <c16:uniqueId val="{00000006-21AB-4D86-AE07-65E906AF19B6}"/>
            </c:ext>
          </c:extLst>
        </c:ser>
        <c:dLbls>
          <c:showLegendKey val="0"/>
          <c:showVal val="0"/>
          <c:showCatName val="0"/>
          <c:showSerName val="0"/>
          <c:showPercent val="0"/>
          <c:showBubbleSize val="0"/>
        </c:dLbls>
        <c:gapWidth val="51"/>
        <c:gapDepth val="159"/>
        <c:shape val="box"/>
        <c:axId val="1573961760"/>
        <c:axId val="1573962176"/>
        <c:axId val="0"/>
      </c:bar3DChart>
      <c:catAx>
        <c:axId val="15739617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573962176"/>
        <c:crosses val="autoZero"/>
        <c:auto val="1"/>
        <c:lblAlgn val="ctr"/>
        <c:lblOffset val="100"/>
        <c:noMultiLvlLbl val="0"/>
      </c:catAx>
      <c:valAx>
        <c:axId val="1573962176"/>
        <c:scaling>
          <c:orientation val="minMax"/>
        </c:scaling>
        <c:delete val="1"/>
        <c:axPos val="l"/>
        <c:majorGridlines>
          <c:spPr>
            <a:ln w="9525" cap="flat" cmpd="sng" algn="ctr">
              <a:solidFill>
                <a:schemeClr val="dk1">
                  <a:lumMod val="15000"/>
                  <a:lumOff val="85000"/>
                </a:schemeClr>
              </a:solidFill>
              <a:round/>
            </a:ln>
            <a:effectLst/>
          </c:spPr>
        </c:majorGridlines>
        <c:numFmt formatCode="&quot;$&quot;#,##0" sourceLinked="1"/>
        <c:majorTickMark val="none"/>
        <c:minorTickMark val="none"/>
        <c:tickLblPos val="nextTo"/>
        <c:crossAx val="157396176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3771-D202-4B67-A070-D0D9F5128155}" type="datetimeFigureOut">
              <a:rPr lang="en-US" smtClean="0"/>
              <a:t>3/24/2023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89EE50-4B4F-4F58-A469-DA2E04C866F1}" type="slidenum">
              <a:rPr lang="en-US" smtClean="0"/>
              <a:t>‹#›</a:t>
            </a:fld>
            <a:endParaRPr lang="en-US"/>
          </a:p>
        </p:txBody>
      </p:sp>
    </p:spTree>
    <p:extLst>
      <p:ext uri="{BB962C8B-B14F-4D97-AF65-F5344CB8AC3E}">
        <p14:creationId xmlns:p14="http://schemas.microsoft.com/office/powerpoint/2010/main" val="3302941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*You will notice that the numbers I shared today are a little lower than what you see in the budget books: that is because $1,000,000 in local funds supporting CSG 50, “Subsidies and Transfers,” was erroneously allocated to DDA’s budget, rather than to RSA’s budget, where it should have gone.  This is attributable to the agency’s conversion to the District Integrated Financial System, and we will be correcting the misallocation through the errata process.  The same error appeared in last year’s proposed and approved budgets, and we will be correcting the problem from last year through a mid-year reprogramming.  For this year, once the error is corrected, the net effect of our clean-up will be the same increase in spending power you see in the budget books: $27,000 more for RSA than last year and $5.3 million more for DDA than last year, which will go to Waiver costs.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B989EE50-4B4F-4F58-A469-DA2E04C866F1}" type="slidenum">
              <a:rPr lang="en-US" smtClean="0"/>
              <a:t>3</a:t>
            </a:fld>
            <a:endParaRPr lang="en-US"/>
          </a:p>
        </p:txBody>
      </p:sp>
    </p:spTree>
    <p:extLst>
      <p:ext uri="{BB962C8B-B14F-4D97-AF65-F5344CB8AC3E}">
        <p14:creationId xmlns:p14="http://schemas.microsoft.com/office/powerpoint/2010/main" val="648467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CBD70-D1C6-ADA8-2275-34E0FFBC5C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379291-D95A-45D1-E885-762F7E7202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36D757-E9D4-BCB6-2EAA-C721CC916677}"/>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5" name="Footer Placeholder 4">
            <a:extLst>
              <a:ext uri="{FF2B5EF4-FFF2-40B4-BE49-F238E27FC236}">
                <a16:creationId xmlns:a16="http://schemas.microsoft.com/office/drawing/2014/main" id="{76317DFC-1D00-5382-DFCF-68CB8F7CEA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B3A7D9-3FC7-7E31-B0B0-C1E15B274678}"/>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270580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41B7-228F-A98F-0551-0B4BCA4BD2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8E8730-E048-8CDA-8C23-47A1A54F28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97D23-2438-4110-211B-B7A1F5F49C2B}"/>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5" name="Footer Placeholder 4">
            <a:extLst>
              <a:ext uri="{FF2B5EF4-FFF2-40B4-BE49-F238E27FC236}">
                <a16:creationId xmlns:a16="http://schemas.microsoft.com/office/drawing/2014/main" id="{F6D742BF-18FA-297C-B3D8-D96F06A75C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53609-7F1C-B5CD-87E0-FB82E72E589B}"/>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414819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E21812-29AF-7028-7562-F830FD2A5A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2DFB0D-4D1F-3AB8-99CB-3F70482CF7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829D2-2C5B-7900-0BA2-FA35A2C9CAC1}"/>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5" name="Footer Placeholder 4">
            <a:extLst>
              <a:ext uri="{FF2B5EF4-FFF2-40B4-BE49-F238E27FC236}">
                <a16:creationId xmlns:a16="http://schemas.microsoft.com/office/drawing/2014/main" id="{FDBA5B7F-658A-41C7-B901-B721C35D06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02786-5E2B-300A-16FF-01ED07A0B4E3}"/>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6797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757B7-9737-2ADB-D629-D8BE67200B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63331B-273F-31E3-A847-B8BEE8DFC3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76C03-C7D6-0572-5DD9-BE4FDC94115A}"/>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5" name="Footer Placeholder 4">
            <a:extLst>
              <a:ext uri="{FF2B5EF4-FFF2-40B4-BE49-F238E27FC236}">
                <a16:creationId xmlns:a16="http://schemas.microsoft.com/office/drawing/2014/main" id="{B50D2EBF-A77C-8DE1-B39A-1CEC459DF7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7A0DA-6115-FC56-2CFF-D384993AC4E7}"/>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110326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397D9-9E27-310C-5F4C-3BA445196A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C625AB-7ED6-9504-6511-EDBB9C95E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FE37AB-7323-BF2E-1543-A84F7D4BCB03}"/>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5" name="Footer Placeholder 4">
            <a:extLst>
              <a:ext uri="{FF2B5EF4-FFF2-40B4-BE49-F238E27FC236}">
                <a16:creationId xmlns:a16="http://schemas.microsoft.com/office/drawing/2014/main" id="{9CBA7BED-0A65-2EDB-D934-31A8FC0300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E3A58-FB84-C79C-0BE6-5E8E929A4B31}"/>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3534624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7C830-2634-A228-DF36-CD3B256FB4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A22133-B8FC-C28F-0703-238CAFBE64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36A45-3D42-47A3-531C-7BF05CA7DA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CE0274-5E68-6830-300E-AD6FC99BAF07}"/>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6" name="Footer Placeholder 5">
            <a:extLst>
              <a:ext uri="{FF2B5EF4-FFF2-40B4-BE49-F238E27FC236}">
                <a16:creationId xmlns:a16="http://schemas.microsoft.com/office/drawing/2014/main" id="{197DE35C-B199-75C7-2928-448FE0170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09FD5-6071-E8F7-4648-37B2535F2A5E}"/>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179727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9EBF5-FE64-0B76-5188-04563A15C7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4BA683-203B-BFB7-1569-47274F92C1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BF8CE4-BEA0-9364-DC28-A925ACDBB4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9EFD8A-470C-9BB0-0362-7D4D1CDC47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CCD887-6796-8CCD-C64D-B1E64D36F4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4A71EC-190C-7301-3FDF-8AEBBA669877}"/>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8" name="Footer Placeholder 7">
            <a:extLst>
              <a:ext uri="{FF2B5EF4-FFF2-40B4-BE49-F238E27FC236}">
                <a16:creationId xmlns:a16="http://schemas.microsoft.com/office/drawing/2014/main" id="{CCB6AF90-6646-4445-1CE5-87C6A810CF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06B1DA-01A8-616A-F360-978EB9F24CC0}"/>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7615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4EBEA-A53F-1A34-BBC1-83F2EDAE4A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075439-B023-CA86-F362-0FE72E043329}"/>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4" name="Footer Placeholder 3">
            <a:extLst>
              <a:ext uri="{FF2B5EF4-FFF2-40B4-BE49-F238E27FC236}">
                <a16:creationId xmlns:a16="http://schemas.microsoft.com/office/drawing/2014/main" id="{8B0DD4ED-9585-0E9E-8F7E-34B44A62A2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4C43C3-FE72-CABE-FD4B-5C92F55249E6}"/>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213679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237502-3E3C-F65E-944D-CB812365FB87}"/>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3" name="Footer Placeholder 2">
            <a:extLst>
              <a:ext uri="{FF2B5EF4-FFF2-40B4-BE49-F238E27FC236}">
                <a16:creationId xmlns:a16="http://schemas.microsoft.com/office/drawing/2014/main" id="{3CC3E89D-9911-C934-6944-94F35011AC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E22449-6A0D-9BFD-7705-C0F9644EE223}"/>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191563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D3D1-E618-A98E-5177-19E5300EB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E1C0DD-9DFD-97F3-1B98-90311A778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4DEB3E-6CAB-4823-12C0-9542EA75F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F2EB9F-C1BE-E233-7B86-1E177F400C7B}"/>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6" name="Footer Placeholder 5">
            <a:extLst>
              <a:ext uri="{FF2B5EF4-FFF2-40B4-BE49-F238E27FC236}">
                <a16:creationId xmlns:a16="http://schemas.microsoft.com/office/drawing/2014/main" id="{00AC0916-ACC9-1673-CC1A-74AEF3A1F6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088B39-BF77-D733-D17E-AF02360B8378}"/>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25976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2E36-5DAB-66B0-56AF-E834303A19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9EBAB4-F5EC-E925-C6AE-52F2E3B256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4C77C0-0114-5159-98E8-0D89170079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75B7F-36BE-8FA2-23E6-069CF2284DCA}"/>
              </a:ext>
            </a:extLst>
          </p:cNvPr>
          <p:cNvSpPr>
            <a:spLocks noGrp="1"/>
          </p:cNvSpPr>
          <p:nvPr>
            <p:ph type="dt" sz="half" idx="10"/>
          </p:nvPr>
        </p:nvSpPr>
        <p:spPr/>
        <p:txBody>
          <a:bodyPr/>
          <a:lstStyle/>
          <a:p>
            <a:fld id="{82211D32-6D8C-4F42-B84E-407427A4F41C}" type="datetimeFigureOut">
              <a:rPr lang="en-US" smtClean="0"/>
              <a:t>3/24/2023</a:t>
            </a:fld>
            <a:endParaRPr lang="en-US"/>
          </a:p>
        </p:txBody>
      </p:sp>
      <p:sp>
        <p:nvSpPr>
          <p:cNvPr id="6" name="Footer Placeholder 5">
            <a:extLst>
              <a:ext uri="{FF2B5EF4-FFF2-40B4-BE49-F238E27FC236}">
                <a16:creationId xmlns:a16="http://schemas.microsoft.com/office/drawing/2014/main" id="{A77974DA-506C-B4D8-4416-EBE838E71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DE5ED-99AE-75E3-F794-725094471ACB}"/>
              </a:ext>
            </a:extLst>
          </p:cNvPr>
          <p:cNvSpPr>
            <a:spLocks noGrp="1"/>
          </p:cNvSpPr>
          <p:nvPr>
            <p:ph type="sldNum" sz="quarter" idx="12"/>
          </p:nvPr>
        </p:nvSpPr>
        <p:spPr/>
        <p:txBody>
          <a:bodyPr/>
          <a:lstStyle/>
          <a:p>
            <a:fld id="{DC1D3B79-D6DD-044B-8E6D-A5B370485197}" type="slidenum">
              <a:rPr lang="en-US" smtClean="0"/>
              <a:t>‹#›</a:t>
            </a:fld>
            <a:endParaRPr lang="en-US"/>
          </a:p>
        </p:txBody>
      </p:sp>
    </p:spTree>
    <p:extLst>
      <p:ext uri="{BB962C8B-B14F-4D97-AF65-F5344CB8AC3E}">
        <p14:creationId xmlns:p14="http://schemas.microsoft.com/office/powerpoint/2010/main" val="427189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A7916-C12B-4E7E-8924-E063253855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21CE37-2EFC-9049-A4E5-4D9699AA19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22BD9-6D44-4799-C5D4-48C90D9A1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11D32-6D8C-4F42-B84E-407427A4F41C}" type="datetimeFigureOut">
              <a:rPr lang="en-US" smtClean="0"/>
              <a:t>3/24/2023</a:t>
            </a:fld>
            <a:endParaRPr lang="en-US"/>
          </a:p>
        </p:txBody>
      </p:sp>
      <p:sp>
        <p:nvSpPr>
          <p:cNvPr id="5" name="Footer Placeholder 4">
            <a:extLst>
              <a:ext uri="{FF2B5EF4-FFF2-40B4-BE49-F238E27FC236}">
                <a16:creationId xmlns:a16="http://schemas.microsoft.com/office/drawing/2014/main" id="{FE2AFE47-05A7-E4C1-F04C-AD63D0DFF8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0822D0-DE29-BDE5-9900-61EAD65CB6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D3B79-D6DD-044B-8E6D-A5B370485197}" type="slidenum">
              <a:rPr lang="en-US" smtClean="0"/>
              <a:t>‹#›</a:t>
            </a:fld>
            <a:endParaRPr lang="en-US"/>
          </a:p>
        </p:txBody>
      </p:sp>
    </p:spTree>
    <p:extLst>
      <p:ext uri="{BB962C8B-B14F-4D97-AF65-F5344CB8AC3E}">
        <p14:creationId xmlns:p14="http://schemas.microsoft.com/office/powerpoint/2010/main" val="3574800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graphicFrame>
        <p:nvGraphicFramePr>
          <p:cNvPr id="4" name="object 29">
            <a:extLst>
              <a:ext uri="{FF2B5EF4-FFF2-40B4-BE49-F238E27FC236}">
                <a16:creationId xmlns:a16="http://schemas.microsoft.com/office/drawing/2014/main" id="{49DDA7FA-280E-521C-6FC8-7E9F76D189F3}"/>
              </a:ext>
            </a:extLst>
          </p:cNvPr>
          <p:cNvGraphicFramePr>
            <a:graphicFrameLocks noGrp="1"/>
          </p:cNvGraphicFramePr>
          <p:nvPr/>
        </p:nvGraphicFramePr>
        <p:xfrm>
          <a:off x="7964423" y="3971874"/>
          <a:ext cx="2202814" cy="1248410"/>
        </p:xfrm>
        <a:graphic>
          <a:graphicData uri="http://schemas.openxmlformats.org/drawingml/2006/table">
            <a:tbl>
              <a:tblPr firstRow="1" bandRow="1">
                <a:tableStyleId>{2D5ABB26-0587-4C30-8999-92F81FD0307C}</a:tableStyleId>
              </a:tblPr>
              <a:tblGrid>
                <a:gridCol w="900430">
                  <a:extLst>
                    <a:ext uri="{9D8B030D-6E8A-4147-A177-3AD203B41FA5}">
                      <a16:colId xmlns:a16="http://schemas.microsoft.com/office/drawing/2014/main" val="20000"/>
                    </a:ext>
                  </a:extLst>
                </a:gridCol>
                <a:gridCol w="1302384">
                  <a:extLst>
                    <a:ext uri="{9D8B030D-6E8A-4147-A177-3AD203B41FA5}">
                      <a16:colId xmlns:a16="http://schemas.microsoft.com/office/drawing/2014/main" val="20001"/>
                    </a:ext>
                  </a:extLst>
                </a:gridCol>
              </a:tblGrid>
              <a:tr h="289560">
                <a:tc>
                  <a:txBody>
                    <a:bodyPr/>
                    <a:lstStyle/>
                    <a:p>
                      <a:pPr>
                        <a:lnSpc>
                          <a:spcPct val="100000"/>
                        </a:lnSpc>
                      </a:pPr>
                      <a:endParaRPr sz="1800">
                        <a:latin typeface="Times New Roman"/>
                        <a:cs typeface="Times New Roman"/>
                      </a:endParaRPr>
                    </a:p>
                  </a:txBody>
                  <a:tcPr marL="0" marR="0" marT="0" marB="0"/>
                </a:tc>
                <a:tc>
                  <a:txBody>
                    <a:bodyPr/>
                    <a:lstStyle/>
                    <a:p>
                      <a:pPr>
                        <a:lnSpc>
                          <a:spcPct val="100000"/>
                        </a:lnSpc>
                      </a:pPr>
                      <a:endParaRPr sz="1800">
                        <a:latin typeface="Times New Roman"/>
                        <a:cs typeface="Times New Roman"/>
                      </a:endParaRPr>
                    </a:p>
                  </a:txBody>
                  <a:tcPr marL="0" marR="0" marT="0" marB="0"/>
                </a:tc>
                <a:extLst>
                  <a:ext uri="{0D108BD9-81ED-4DB2-BD59-A6C34878D82A}">
                    <a16:rowId xmlns:a16="http://schemas.microsoft.com/office/drawing/2014/main" val="10000"/>
                  </a:ext>
                </a:extLst>
              </a:tr>
              <a:tr h="335280">
                <a:tc>
                  <a:txBody>
                    <a:bodyPr/>
                    <a:lstStyle/>
                    <a:p>
                      <a:pPr>
                        <a:lnSpc>
                          <a:spcPct val="100000"/>
                        </a:lnSpc>
                      </a:pPr>
                      <a:endParaRPr sz="1800">
                        <a:latin typeface="Times New Roman"/>
                        <a:cs typeface="Times New Roman"/>
                      </a:endParaRPr>
                    </a:p>
                  </a:txBody>
                  <a:tcPr marL="0" marR="0" marT="0" marB="0"/>
                </a:tc>
                <a:tc>
                  <a:txBody>
                    <a:bodyPr/>
                    <a:lstStyle/>
                    <a:p>
                      <a:pPr>
                        <a:lnSpc>
                          <a:spcPct val="100000"/>
                        </a:lnSpc>
                      </a:pPr>
                      <a:endParaRPr sz="1800">
                        <a:latin typeface="Times New Roman"/>
                        <a:cs typeface="Times New Roman"/>
                      </a:endParaRPr>
                    </a:p>
                  </a:txBody>
                  <a:tcPr marL="0" marR="0" marT="0" marB="0"/>
                </a:tc>
                <a:extLst>
                  <a:ext uri="{0D108BD9-81ED-4DB2-BD59-A6C34878D82A}">
                    <a16:rowId xmlns:a16="http://schemas.microsoft.com/office/drawing/2014/main" val="10001"/>
                  </a:ext>
                </a:extLst>
              </a:tr>
              <a:tr h="334645">
                <a:tc>
                  <a:txBody>
                    <a:bodyPr/>
                    <a:lstStyle/>
                    <a:p>
                      <a:pPr>
                        <a:lnSpc>
                          <a:spcPct val="100000"/>
                        </a:lnSpc>
                      </a:pPr>
                      <a:endParaRPr sz="1800">
                        <a:latin typeface="Times New Roman"/>
                        <a:cs typeface="Times New Roman"/>
                      </a:endParaRPr>
                    </a:p>
                  </a:txBody>
                  <a:tcPr marL="0" marR="0" marT="0" marB="0"/>
                </a:tc>
                <a:tc>
                  <a:txBody>
                    <a:bodyPr/>
                    <a:lstStyle/>
                    <a:p>
                      <a:pPr>
                        <a:lnSpc>
                          <a:spcPct val="100000"/>
                        </a:lnSpc>
                      </a:pPr>
                      <a:endParaRPr sz="1800">
                        <a:latin typeface="Times New Roman"/>
                        <a:cs typeface="Times New Roman"/>
                      </a:endParaRPr>
                    </a:p>
                  </a:txBody>
                  <a:tcPr marL="0" marR="0" marT="0" marB="0"/>
                </a:tc>
                <a:extLst>
                  <a:ext uri="{0D108BD9-81ED-4DB2-BD59-A6C34878D82A}">
                    <a16:rowId xmlns:a16="http://schemas.microsoft.com/office/drawing/2014/main" val="10002"/>
                  </a:ext>
                </a:extLst>
              </a:tr>
              <a:tr h="288925">
                <a:tc>
                  <a:txBody>
                    <a:bodyPr/>
                    <a:lstStyle/>
                    <a:p>
                      <a:pPr>
                        <a:lnSpc>
                          <a:spcPct val="100000"/>
                        </a:lnSpc>
                      </a:pPr>
                      <a:endParaRPr sz="1800">
                        <a:latin typeface="Times New Roman"/>
                        <a:cs typeface="Times New Roman"/>
                      </a:endParaRPr>
                    </a:p>
                  </a:txBody>
                  <a:tcPr marL="0" marR="0" marT="0" marB="0"/>
                </a:tc>
                <a:tc>
                  <a:txBody>
                    <a:bodyPr/>
                    <a:lstStyle/>
                    <a:p>
                      <a:pPr>
                        <a:lnSpc>
                          <a:spcPct val="100000"/>
                        </a:lnSpc>
                      </a:pPr>
                      <a:endParaRPr sz="1800">
                        <a:latin typeface="Times New Roman"/>
                        <a:cs typeface="Times New Roman"/>
                      </a:endParaRPr>
                    </a:p>
                  </a:txBody>
                  <a:tcPr marL="0" marR="0" marT="0" marB="0"/>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E8C20B1D-8F47-947D-0857-DA09ABD6A33A}"/>
              </a:ext>
            </a:extLst>
          </p:cNvPr>
          <p:cNvSpPr txBox="1"/>
          <p:nvPr/>
        </p:nvSpPr>
        <p:spPr>
          <a:xfrm>
            <a:off x="1295400" y="1905000"/>
            <a:ext cx="9220200" cy="646331"/>
          </a:xfrm>
          <a:prstGeom prst="rect">
            <a:avLst/>
          </a:prstGeom>
          <a:noFill/>
        </p:spPr>
        <p:txBody>
          <a:bodyPr wrap="square" rtlCol="0">
            <a:spAutoFit/>
          </a:bodyPr>
          <a:lstStyle/>
          <a:p>
            <a:pPr algn="ctr"/>
            <a:r>
              <a:rPr lang="en-US" sz="3600" b="1">
                <a:latin typeface="Segoe UI" panose="020B0502040204020203" pitchFamily="34" charset="0"/>
                <a:cs typeface="Segoe UI" panose="020B0502040204020203" pitchFamily="34" charset="0"/>
              </a:rPr>
              <a:t>Department on Disability Services</a:t>
            </a:r>
          </a:p>
        </p:txBody>
      </p:sp>
      <p:sp>
        <p:nvSpPr>
          <p:cNvPr id="6" name="TextBox 5">
            <a:extLst>
              <a:ext uri="{FF2B5EF4-FFF2-40B4-BE49-F238E27FC236}">
                <a16:creationId xmlns:a16="http://schemas.microsoft.com/office/drawing/2014/main" id="{F008486B-D027-6869-CB93-212A533274AA}"/>
              </a:ext>
            </a:extLst>
          </p:cNvPr>
          <p:cNvSpPr txBox="1"/>
          <p:nvPr/>
        </p:nvSpPr>
        <p:spPr>
          <a:xfrm>
            <a:off x="3200400" y="2737010"/>
            <a:ext cx="5029200" cy="1569660"/>
          </a:xfrm>
          <a:prstGeom prst="rect">
            <a:avLst/>
          </a:prstGeom>
          <a:noFill/>
        </p:spPr>
        <p:txBody>
          <a:bodyPr wrap="square" lIns="91440" tIns="45720" rIns="91440" bIns="45720" rtlCol="0" anchor="t">
            <a:spAutoFit/>
          </a:bodyPr>
          <a:lstStyle/>
          <a:p>
            <a:pPr algn="ctr"/>
            <a:r>
              <a:rPr lang="en-US" sz="3200">
                <a:latin typeface="Segoe UI"/>
                <a:cs typeface="Segoe UI"/>
              </a:rPr>
              <a:t>Budget Presentation</a:t>
            </a:r>
          </a:p>
          <a:p>
            <a:pPr algn="ctr"/>
            <a:endParaRPr lang="en-US" sz="3200">
              <a:latin typeface="Segoe UI"/>
              <a:cs typeface="Segoe UI"/>
            </a:endParaRPr>
          </a:p>
          <a:p>
            <a:pPr algn="ctr"/>
            <a:r>
              <a:rPr lang="en-US" sz="3200">
                <a:latin typeface="Segoe UI" panose="020B0502040204020203" pitchFamily="34" charset="0"/>
                <a:cs typeface="Segoe UI" panose="020B0502040204020203" pitchFamily="34" charset="0"/>
              </a:rPr>
              <a:t>Fiscal Year 2024</a:t>
            </a:r>
          </a:p>
        </p:txBody>
      </p:sp>
      <p:sp>
        <p:nvSpPr>
          <p:cNvPr id="7" name="TextBox 6">
            <a:extLst>
              <a:ext uri="{FF2B5EF4-FFF2-40B4-BE49-F238E27FC236}">
                <a16:creationId xmlns:a16="http://schemas.microsoft.com/office/drawing/2014/main" id="{6717C1A4-3411-EA2E-19B2-D60F73A8B770}"/>
              </a:ext>
            </a:extLst>
          </p:cNvPr>
          <p:cNvSpPr txBox="1"/>
          <p:nvPr/>
        </p:nvSpPr>
        <p:spPr>
          <a:xfrm>
            <a:off x="5791200" y="4804785"/>
            <a:ext cx="4724400" cy="830997"/>
          </a:xfrm>
          <a:prstGeom prst="rect">
            <a:avLst/>
          </a:prstGeom>
          <a:noFill/>
        </p:spPr>
        <p:txBody>
          <a:bodyPr wrap="square" rtlCol="0">
            <a:spAutoFit/>
          </a:bodyPr>
          <a:lstStyle/>
          <a:p>
            <a:r>
              <a:rPr lang="en-US" sz="2400">
                <a:latin typeface="Segoe UI" panose="020B0502040204020203" pitchFamily="34" charset="0"/>
                <a:cs typeface="Segoe UI" panose="020B0502040204020203" pitchFamily="34" charset="0"/>
              </a:rPr>
              <a:t>Andrew P. Reese, DDS Director</a:t>
            </a:r>
          </a:p>
          <a:p>
            <a:r>
              <a:rPr lang="en-US" sz="2400">
                <a:latin typeface="Segoe UI" panose="020B0502040204020203" pitchFamily="34" charset="0"/>
                <a:cs typeface="Segoe UI" panose="020B0502040204020203" pitchFamily="34" charset="0"/>
              </a:rPr>
              <a:t>Public Forum – March 24, 2023</a:t>
            </a:r>
          </a:p>
        </p:txBody>
      </p:sp>
    </p:spTree>
    <p:extLst>
      <p:ext uri="{BB962C8B-B14F-4D97-AF65-F5344CB8AC3E}">
        <p14:creationId xmlns:p14="http://schemas.microsoft.com/office/powerpoint/2010/main" val="2211067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696344"/>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10</a:t>
            </a:r>
          </a:p>
          <a:p>
            <a:pPr marL="12700">
              <a:lnSpc>
                <a:spcPct val="100000"/>
              </a:lnSpc>
              <a:spcBef>
                <a:spcPts val="30"/>
              </a:spcBef>
            </a:pP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sp>
        <p:nvSpPr>
          <p:cNvPr id="2" name="TextBox 1">
            <a:extLst>
              <a:ext uri="{FF2B5EF4-FFF2-40B4-BE49-F238E27FC236}">
                <a16:creationId xmlns:a16="http://schemas.microsoft.com/office/drawing/2014/main" id="{64DA11F0-9D33-B936-C16A-ACFC37A0656C}"/>
              </a:ext>
            </a:extLst>
          </p:cNvPr>
          <p:cNvSpPr txBox="1"/>
          <p:nvPr/>
        </p:nvSpPr>
        <p:spPr>
          <a:xfrm>
            <a:off x="380999" y="347010"/>
            <a:ext cx="8214049" cy="523220"/>
          </a:xfrm>
          <a:prstGeom prst="rect">
            <a:avLst/>
          </a:prstGeom>
          <a:noFill/>
        </p:spPr>
        <p:txBody>
          <a:bodyPr wrap="square" rtlCol="0">
            <a:spAutoFit/>
          </a:bodyPr>
          <a:lstStyle/>
          <a:p>
            <a:r>
              <a:rPr lang="en-US" sz="2800" b="1">
                <a:solidFill>
                  <a:prstClr val="white"/>
                </a:solidFill>
                <a:latin typeface="Segoe UI" panose="020B0502040204020203" pitchFamily="34" charset="0"/>
                <a:cs typeface="Segoe UI" panose="020B0502040204020203" pitchFamily="34" charset="0"/>
              </a:rPr>
              <a:t>RSA MATCH AND MAINTENANCE OF EFFORT</a:t>
            </a:r>
          </a:p>
        </p:txBody>
      </p:sp>
      <p:graphicFrame>
        <p:nvGraphicFramePr>
          <p:cNvPr id="3" name="Table 6">
            <a:extLst>
              <a:ext uri="{FF2B5EF4-FFF2-40B4-BE49-F238E27FC236}">
                <a16:creationId xmlns:a16="http://schemas.microsoft.com/office/drawing/2014/main" id="{A8FDEBCB-F1FF-D4B2-B45E-D47459397C3D}"/>
              </a:ext>
            </a:extLst>
          </p:cNvPr>
          <p:cNvGraphicFramePr>
            <a:graphicFrameLocks noGrp="1"/>
          </p:cNvGraphicFramePr>
          <p:nvPr>
            <p:extLst>
              <p:ext uri="{D42A27DB-BD31-4B8C-83A1-F6EECF244321}">
                <p14:modId xmlns:p14="http://schemas.microsoft.com/office/powerpoint/2010/main" val="3427666506"/>
              </p:ext>
            </p:extLst>
          </p:nvPr>
        </p:nvGraphicFramePr>
        <p:xfrm>
          <a:off x="800612" y="1790587"/>
          <a:ext cx="10680188" cy="3153935"/>
        </p:xfrm>
        <a:graphic>
          <a:graphicData uri="http://schemas.openxmlformats.org/drawingml/2006/table">
            <a:tbl>
              <a:tblPr firstRow="1" bandRow="1">
                <a:tableStyleId>{F5AB1C69-6EDB-4FF4-983F-18BD219EF322}</a:tableStyleId>
              </a:tblPr>
              <a:tblGrid>
                <a:gridCol w="1827965">
                  <a:extLst>
                    <a:ext uri="{9D8B030D-6E8A-4147-A177-3AD203B41FA5}">
                      <a16:colId xmlns:a16="http://schemas.microsoft.com/office/drawing/2014/main" val="990139537"/>
                    </a:ext>
                  </a:extLst>
                </a:gridCol>
                <a:gridCol w="2456784">
                  <a:extLst>
                    <a:ext uri="{9D8B030D-6E8A-4147-A177-3AD203B41FA5}">
                      <a16:colId xmlns:a16="http://schemas.microsoft.com/office/drawing/2014/main" val="1224382261"/>
                    </a:ext>
                  </a:extLst>
                </a:gridCol>
                <a:gridCol w="2174060">
                  <a:extLst>
                    <a:ext uri="{9D8B030D-6E8A-4147-A177-3AD203B41FA5}">
                      <a16:colId xmlns:a16="http://schemas.microsoft.com/office/drawing/2014/main" val="2677732904"/>
                    </a:ext>
                  </a:extLst>
                </a:gridCol>
                <a:gridCol w="2085341">
                  <a:extLst>
                    <a:ext uri="{9D8B030D-6E8A-4147-A177-3AD203B41FA5}">
                      <a16:colId xmlns:a16="http://schemas.microsoft.com/office/drawing/2014/main" val="1066281304"/>
                    </a:ext>
                  </a:extLst>
                </a:gridCol>
                <a:gridCol w="2136038">
                  <a:extLst>
                    <a:ext uri="{9D8B030D-6E8A-4147-A177-3AD203B41FA5}">
                      <a16:colId xmlns:a16="http://schemas.microsoft.com/office/drawing/2014/main" val="1832686267"/>
                    </a:ext>
                  </a:extLst>
                </a:gridCol>
              </a:tblGrid>
              <a:tr h="804665">
                <a:tc>
                  <a:txBody>
                    <a:bodyPr/>
                    <a:lstStyle/>
                    <a:p>
                      <a:pPr algn="ctr"/>
                      <a:r>
                        <a:rPr lang="en-US" sz="2400">
                          <a:latin typeface="Segoe UI" panose="020B0502040204020203" pitchFamily="34" charset="0"/>
                          <a:cs typeface="Segoe UI" panose="020B0502040204020203" pitchFamily="34" charset="0"/>
                        </a:rPr>
                        <a:t>Fiscal Year</a:t>
                      </a:r>
                    </a:p>
                  </a:txBody>
                  <a:tcPr anchor="ctr">
                    <a:solidFill>
                      <a:schemeClr val="accent6">
                        <a:lumMod val="60000"/>
                        <a:lumOff val="40000"/>
                      </a:schemeClr>
                    </a:solidFill>
                  </a:tcPr>
                </a:tc>
                <a:tc>
                  <a:txBody>
                    <a:bodyPr/>
                    <a:lstStyle/>
                    <a:p>
                      <a:pPr algn="ctr"/>
                      <a:r>
                        <a:rPr lang="en-US" sz="2400">
                          <a:latin typeface="Segoe UI" panose="020B0502040204020203" pitchFamily="34" charset="0"/>
                          <a:cs typeface="Segoe UI" panose="020B0502040204020203" pitchFamily="34" charset="0"/>
                        </a:rPr>
                        <a:t>Match</a:t>
                      </a:r>
                    </a:p>
                  </a:txBody>
                  <a:tcPr anchor="ctr">
                    <a:solidFill>
                      <a:schemeClr val="accent6">
                        <a:lumMod val="60000"/>
                        <a:lumOff val="40000"/>
                      </a:schemeClr>
                    </a:solidFill>
                  </a:tcPr>
                </a:tc>
                <a:tc>
                  <a:txBody>
                    <a:bodyPr/>
                    <a:lstStyle/>
                    <a:p>
                      <a:pPr algn="ctr"/>
                      <a:r>
                        <a:rPr lang="en-US" sz="2400">
                          <a:latin typeface="Segoe UI" panose="020B0502040204020203" pitchFamily="34" charset="0"/>
                          <a:cs typeface="Segoe UI" panose="020B0502040204020203" pitchFamily="34" charset="0"/>
                        </a:rPr>
                        <a:t>Maintenance </a:t>
                      </a:r>
                    </a:p>
                    <a:p>
                      <a:pPr algn="ctr"/>
                      <a:r>
                        <a:rPr lang="en-US" sz="2400">
                          <a:latin typeface="Segoe UI" panose="020B0502040204020203" pitchFamily="34" charset="0"/>
                          <a:cs typeface="Segoe UI" panose="020B0502040204020203" pitchFamily="34" charset="0"/>
                        </a:rPr>
                        <a:t>of Effort</a:t>
                      </a:r>
                    </a:p>
                  </a:txBody>
                  <a:tcPr anchor="ctr">
                    <a:solidFill>
                      <a:schemeClr val="accent6">
                        <a:lumMod val="60000"/>
                        <a:lumOff val="40000"/>
                      </a:schemeClr>
                    </a:solidFill>
                  </a:tcPr>
                </a:tc>
                <a:tc>
                  <a:txBody>
                    <a:bodyPr/>
                    <a:lstStyle/>
                    <a:p>
                      <a:pPr algn="ctr"/>
                      <a:r>
                        <a:rPr lang="en-US" sz="2400">
                          <a:latin typeface="Segoe UI" panose="020B0502040204020203" pitchFamily="34" charset="0"/>
                          <a:cs typeface="Segoe UI" panose="020B0502040204020203" pitchFamily="34" charset="0"/>
                        </a:rPr>
                        <a:t>Approved Budget</a:t>
                      </a:r>
                    </a:p>
                  </a:txBody>
                  <a:tcPr anchor="ctr">
                    <a:solidFill>
                      <a:schemeClr val="accent6">
                        <a:lumMod val="60000"/>
                        <a:lumOff val="40000"/>
                      </a:schemeClr>
                    </a:solidFill>
                  </a:tcPr>
                </a:tc>
                <a:tc>
                  <a:txBody>
                    <a:bodyPr/>
                    <a:lstStyle/>
                    <a:p>
                      <a:pPr algn="ctr"/>
                      <a:r>
                        <a:rPr lang="en-US" sz="2400">
                          <a:latin typeface="Segoe UI" panose="020B0502040204020203" pitchFamily="34" charset="0"/>
                          <a:cs typeface="Segoe UI" panose="020B0502040204020203" pitchFamily="34" charset="0"/>
                        </a:rPr>
                        <a:t>Expenditures</a:t>
                      </a:r>
                    </a:p>
                  </a:txBody>
                  <a:tcPr anchor="ctr">
                    <a:solidFill>
                      <a:schemeClr val="accent6">
                        <a:lumMod val="60000"/>
                        <a:lumOff val="40000"/>
                      </a:schemeClr>
                    </a:solidFill>
                  </a:tcPr>
                </a:tc>
                <a:extLst>
                  <a:ext uri="{0D108BD9-81ED-4DB2-BD59-A6C34878D82A}">
                    <a16:rowId xmlns:a16="http://schemas.microsoft.com/office/drawing/2014/main" val="860009254"/>
                  </a:ext>
                </a:extLst>
              </a:tr>
              <a:tr h="466195">
                <a:tc>
                  <a:txBody>
                    <a:bodyPr/>
                    <a:lstStyle/>
                    <a:p>
                      <a:pPr algn="ctr"/>
                      <a:r>
                        <a:rPr lang="en-US" sz="2400">
                          <a:latin typeface="Segoe UI" panose="020B0502040204020203" pitchFamily="34" charset="0"/>
                          <a:cs typeface="Segoe UI" panose="020B0502040204020203" pitchFamily="34" charset="0"/>
                        </a:rPr>
                        <a:t>FY 2020</a:t>
                      </a:r>
                    </a:p>
                  </a:txBody>
                  <a:tcPr anchor="ctr"/>
                </a:tc>
                <a:tc>
                  <a:txBody>
                    <a:bodyPr/>
                    <a:lstStyle/>
                    <a:p>
                      <a:pPr algn="ctr"/>
                      <a:r>
                        <a:rPr lang="en-US" sz="2400">
                          <a:latin typeface="Segoe UI" panose="020B0502040204020203" pitchFamily="34" charset="0"/>
                          <a:cs typeface="Segoe UI" panose="020B0502040204020203" pitchFamily="34" charset="0"/>
                        </a:rPr>
                        <a:t>$4,157,617</a:t>
                      </a:r>
                    </a:p>
                  </a:txBody>
                  <a:tcPr anchor="ctr"/>
                </a:tc>
                <a:tc>
                  <a:txBody>
                    <a:bodyPr/>
                    <a:lstStyle/>
                    <a:p>
                      <a:pPr algn="ctr"/>
                      <a:r>
                        <a:rPr lang="en-US" sz="2400">
                          <a:latin typeface="Segoe UI" panose="020B0502040204020203" pitchFamily="34" charset="0"/>
                          <a:cs typeface="Segoe UI" panose="020B0502040204020203" pitchFamily="34" charset="0"/>
                        </a:rPr>
                        <a:t>$8,209,038</a:t>
                      </a:r>
                    </a:p>
                  </a:txBody>
                  <a:tcPr anchor="ctr"/>
                </a:tc>
                <a:tc>
                  <a:txBody>
                    <a:bodyPr/>
                    <a:lstStyle/>
                    <a:p>
                      <a:pPr algn="ctr"/>
                      <a:r>
                        <a:rPr lang="en-US" sz="2400">
                          <a:latin typeface="Segoe UI" panose="020B0502040204020203" pitchFamily="34" charset="0"/>
                          <a:cs typeface="Segoe UI" panose="020B0502040204020203" pitchFamily="34" charset="0"/>
                        </a:rPr>
                        <a:t>$7,369,966</a:t>
                      </a:r>
                    </a:p>
                  </a:txBody>
                  <a:tcPr anchor="ctr"/>
                </a:tc>
                <a:tc>
                  <a:txBody>
                    <a:bodyPr/>
                    <a:lstStyle/>
                    <a:p>
                      <a:pPr algn="ctr"/>
                      <a:r>
                        <a:rPr lang="en-US" sz="2400">
                          <a:latin typeface="Segoe UI" panose="020B0502040204020203" pitchFamily="34" charset="0"/>
                          <a:cs typeface="Segoe UI" panose="020B0502040204020203" pitchFamily="34" charset="0"/>
                        </a:rPr>
                        <a:t>$8,593,447</a:t>
                      </a:r>
                    </a:p>
                  </a:txBody>
                  <a:tcPr anchor="ctr"/>
                </a:tc>
                <a:extLst>
                  <a:ext uri="{0D108BD9-81ED-4DB2-BD59-A6C34878D82A}">
                    <a16:rowId xmlns:a16="http://schemas.microsoft.com/office/drawing/2014/main" val="627717265"/>
                  </a:ext>
                </a:extLst>
              </a:tr>
              <a:tr h="466195">
                <a:tc>
                  <a:txBody>
                    <a:bodyPr/>
                    <a:lstStyle/>
                    <a:p>
                      <a:pPr algn="ctr"/>
                      <a:r>
                        <a:rPr lang="en-US" sz="2400">
                          <a:latin typeface="Segoe UI" panose="020B0502040204020203" pitchFamily="34" charset="0"/>
                          <a:cs typeface="Segoe UI" panose="020B0502040204020203" pitchFamily="34" charset="0"/>
                        </a:rPr>
                        <a:t>FY 2021</a:t>
                      </a:r>
                    </a:p>
                  </a:txBody>
                  <a:tcPr anchor="ctr"/>
                </a:tc>
                <a:tc>
                  <a:txBody>
                    <a:bodyPr/>
                    <a:lstStyle/>
                    <a:p>
                      <a:pPr algn="ctr"/>
                      <a:r>
                        <a:rPr lang="en-US" sz="2400">
                          <a:latin typeface="Segoe UI" panose="020B0502040204020203" pitchFamily="34" charset="0"/>
                          <a:cs typeface="Segoe UI" panose="020B0502040204020203" pitchFamily="34" charset="0"/>
                        </a:rPr>
                        <a:t>$4,225,263</a:t>
                      </a:r>
                    </a:p>
                  </a:txBody>
                  <a:tcPr anchor="ctr"/>
                </a:tc>
                <a:tc>
                  <a:txBody>
                    <a:bodyPr/>
                    <a:lstStyle/>
                    <a:p>
                      <a:pPr algn="ctr"/>
                      <a:r>
                        <a:rPr lang="en-US" sz="2400">
                          <a:latin typeface="Segoe UI" panose="020B0502040204020203" pitchFamily="34" charset="0"/>
                          <a:cs typeface="Segoe UI" panose="020B0502040204020203" pitchFamily="34" charset="0"/>
                        </a:rPr>
                        <a:t>$8,813,367</a:t>
                      </a:r>
                    </a:p>
                  </a:txBody>
                  <a:tcPr anchor="ctr"/>
                </a:tc>
                <a:tc>
                  <a:txBody>
                    <a:bodyPr/>
                    <a:lstStyle/>
                    <a:p>
                      <a:pPr algn="ctr"/>
                      <a:r>
                        <a:rPr lang="en-US" sz="2400">
                          <a:latin typeface="Segoe UI" panose="020B0502040204020203" pitchFamily="34" charset="0"/>
                          <a:cs typeface="Segoe UI" panose="020B0502040204020203" pitchFamily="34" charset="0"/>
                        </a:rPr>
                        <a:t>$5,142,610</a:t>
                      </a:r>
                    </a:p>
                  </a:txBody>
                  <a:tcPr anchor="ctr"/>
                </a:tc>
                <a:tc>
                  <a:txBody>
                    <a:bodyPr/>
                    <a:lstStyle/>
                    <a:p>
                      <a:pPr algn="ctr"/>
                      <a:r>
                        <a:rPr lang="en-US" sz="2400">
                          <a:latin typeface="Segoe UI" panose="020B0502040204020203" pitchFamily="34" charset="0"/>
                          <a:cs typeface="Segoe UI" panose="020B0502040204020203" pitchFamily="34" charset="0"/>
                        </a:rPr>
                        <a:t>$8,824,120</a:t>
                      </a:r>
                    </a:p>
                  </a:txBody>
                  <a:tcPr anchor="ctr"/>
                </a:tc>
                <a:extLst>
                  <a:ext uri="{0D108BD9-81ED-4DB2-BD59-A6C34878D82A}">
                    <a16:rowId xmlns:a16="http://schemas.microsoft.com/office/drawing/2014/main" val="3907733637"/>
                  </a:ext>
                </a:extLst>
              </a:tr>
              <a:tr h="466195">
                <a:tc>
                  <a:txBody>
                    <a:bodyPr/>
                    <a:lstStyle/>
                    <a:p>
                      <a:pPr algn="ctr"/>
                      <a:r>
                        <a:rPr lang="en-US" sz="2400">
                          <a:latin typeface="Segoe UI" panose="020B0502040204020203" pitchFamily="34" charset="0"/>
                          <a:cs typeface="Segoe UI" panose="020B0502040204020203" pitchFamily="34" charset="0"/>
                        </a:rPr>
                        <a:t>FY 2022</a:t>
                      </a:r>
                    </a:p>
                  </a:txBody>
                  <a:tcPr anchor="ctr"/>
                </a:tc>
                <a:tc>
                  <a:txBody>
                    <a:bodyPr/>
                    <a:lstStyle/>
                    <a:p>
                      <a:pPr algn="ctr"/>
                      <a:r>
                        <a:rPr lang="en-US" sz="2400">
                          <a:latin typeface="Segoe UI" panose="020B0502040204020203" pitchFamily="34" charset="0"/>
                          <a:cs typeface="Segoe UI" panose="020B0502040204020203" pitchFamily="34" charset="0"/>
                        </a:rPr>
                        <a:t>$4,287,286</a:t>
                      </a:r>
                    </a:p>
                  </a:txBody>
                  <a:tcPr anchor="ctr"/>
                </a:tc>
                <a:tc>
                  <a:txBody>
                    <a:bodyPr/>
                    <a:lstStyle/>
                    <a:p>
                      <a:pPr algn="ctr"/>
                      <a:r>
                        <a:rPr lang="en-US" sz="2400">
                          <a:latin typeface="Segoe UI" panose="020B0502040204020203" pitchFamily="34" charset="0"/>
                          <a:cs typeface="Segoe UI" panose="020B0502040204020203" pitchFamily="34" charset="0"/>
                        </a:rPr>
                        <a:t>$8,593,448</a:t>
                      </a:r>
                    </a:p>
                  </a:txBody>
                  <a:tcPr anchor="ctr"/>
                </a:tc>
                <a:tc>
                  <a:txBody>
                    <a:bodyPr/>
                    <a:lstStyle/>
                    <a:p>
                      <a:pPr algn="ctr"/>
                      <a:r>
                        <a:rPr lang="en-US" sz="2400">
                          <a:latin typeface="Segoe UI" panose="020B0502040204020203" pitchFamily="34" charset="0"/>
                          <a:cs typeface="Segoe UI" panose="020B0502040204020203" pitchFamily="34" charset="0"/>
                        </a:rPr>
                        <a:t>$5,142,610</a:t>
                      </a:r>
                    </a:p>
                  </a:txBody>
                  <a:tcPr anchor="ctr"/>
                </a:tc>
                <a:tc>
                  <a:txBody>
                    <a:bodyPr/>
                    <a:lstStyle/>
                    <a:p>
                      <a:pPr algn="ctr"/>
                      <a:r>
                        <a:rPr lang="en-US" sz="2400">
                          <a:latin typeface="Segoe UI" panose="020B0502040204020203" pitchFamily="34" charset="0"/>
                          <a:cs typeface="Segoe UI" panose="020B0502040204020203" pitchFamily="34" charset="0"/>
                        </a:rPr>
                        <a:t>$8,739,063</a:t>
                      </a:r>
                    </a:p>
                  </a:txBody>
                  <a:tcPr anchor="ctr"/>
                </a:tc>
                <a:extLst>
                  <a:ext uri="{0D108BD9-81ED-4DB2-BD59-A6C34878D82A}">
                    <a16:rowId xmlns:a16="http://schemas.microsoft.com/office/drawing/2014/main" val="3699288906"/>
                  </a:ext>
                </a:extLst>
              </a:tr>
              <a:tr h="466195">
                <a:tc>
                  <a:txBody>
                    <a:bodyPr/>
                    <a:lstStyle/>
                    <a:p>
                      <a:pPr algn="ctr"/>
                      <a:r>
                        <a:rPr lang="en-US" sz="2400">
                          <a:latin typeface="Segoe UI" panose="020B0502040204020203" pitchFamily="34" charset="0"/>
                          <a:cs typeface="Segoe UI" panose="020B0502040204020203" pitchFamily="34" charset="0"/>
                        </a:rPr>
                        <a:t>FY 2023</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a:latin typeface="Segoe UI" panose="020B0502040204020203" pitchFamily="34" charset="0"/>
                          <a:cs typeface="Segoe UI" panose="020B0502040204020203" pitchFamily="34" charset="0"/>
                        </a:rPr>
                        <a:t>$4,287,286 (est.)</a:t>
                      </a:r>
                    </a:p>
                  </a:txBody>
                  <a:tcPr anchor="ctr"/>
                </a:tc>
                <a:tc>
                  <a:txBody>
                    <a:bodyPr/>
                    <a:lstStyle/>
                    <a:p>
                      <a:pPr algn="ctr"/>
                      <a:r>
                        <a:rPr lang="en-US" sz="2400">
                          <a:latin typeface="Segoe UI" panose="020B0502040204020203" pitchFamily="34" charset="0"/>
                          <a:cs typeface="Segoe UI" panose="020B0502040204020203" pitchFamily="34" charset="0"/>
                        </a:rPr>
                        <a:t>$8,824,121</a:t>
                      </a:r>
                    </a:p>
                  </a:txBody>
                  <a:tcPr anchor="ctr"/>
                </a:tc>
                <a:tc>
                  <a:txBody>
                    <a:bodyPr/>
                    <a:lstStyle/>
                    <a:p>
                      <a:pPr algn="ctr"/>
                      <a:r>
                        <a:rPr lang="en-US" sz="2400">
                          <a:latin typeface="Segoe UI" panose="020B0502040204020203" pitchFamily="34" charset="0"/>
                          <a:cs typeface="Segoe UI" panose="020B0502040204020203" pitchFamily="34" charset="0"/>
                        </a:rPr>
                        <a:t>$4,828,344</a:t>
                      </a:r>
                    </a:p>
                  </a:txBody>
                  <a:tcPr anchor="ctr"/>
                </a:tc>
                <a:tc>
                  <a:txBody>
                    <a:bodyPr/>
                    <a:lstStyle/>
                    <a:p>
                      <a:pPr algn="ctr"/>
                      <a:endParaRPr lang="en-US" sz="2400">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1111893543"/>
                  </a:ext>
                </a:extLst>
              </a:tr>
              <a:tr h="466195">
                <a:tc>
                  <a:txBody>
                    <a:bodyPr/>
                    <a:lstStyle/>
                    <a:p>
                      <a:pPr algn="ctr"/>
                      <a:r>
                        <a:rPr lang="en-US" sz="2400">
                          <a:latin typeface="Segoe UI" panose="020B0502040204020203" pitchFamily="34" charset="0"/>
                          <a:cs typeface="Segoe UI" panose="020B0502040204020203" pitchFamily="34" charset="0"/>
                        </a:rPr>
                        <a:t>FY 2024</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a:latin typeface="Segoe UI" panose="020B0502040204020203" pitchFamily="34" charset="0"/>
                          <a:cs typeface="Segoe UI" panose="020B0502040204020203" pitchFamily="34" charset="0"/>
                        </a:rPr>
                        <a:t>$4,287,286 (est.)</a:t>
                      </a:r>
                    </a:p>
                  </a:txBody>
                  <a:tcPr anchor="ctr"/>
                </a:tc>
                <a:tc>
                  <a:txBody>
                    <a:bodyPr/>
                    <a:lstStyle/>
                    <a:p>
                      <a:pPr algn="ctr"/>
                      <a:r>
                        <a:rPr lang="en-US" sz="2400">
                          <a:latin typeface="Segoe UI" panose="020B0502040204020203" pitchFamily="34" charset="0"/>
                          <a:cs typeface="Segoe UI" panose="020B0502040204020203" pitchFamily="34" charset="0"/>
                        </a:rPr>
                        <a:t>$8,739,064</a:t>
                      </a:r>
                    </a:p>
                  </a:txBody>
                  <a:tcPr anchor="ctr"/>
                </a:tc>
                <a:tc>
                  <a:txBody>
                    <a:bodyPr/>
                    <a:lstStyle/>
                    <a:p>
                      <a:pPr algn="ctr"/>
                      <a:r>
                        <a:rPr lang="en-US" sz="2400">
                          <a:latin typeface="Segoe UI" panose="020B0502040204020203" pitchFamily="34" charset="0"/>
                          <a:cs typeface="Segoe UI" panose="020B0502040204020203" pitchFamily="34" charset="0"/>
                        </a:rPr>
                        <a:t>$4,743,191</a:t>
                      </a:r>
                    </a:p>
                  </a:txBody>
                  <a:tcPr anchor="ctr"/>
                </a:tc>
                <a:tc>
                  <a:txBody>
                    <a:bodyPr/>
                    <a:lstStyle/>
                    <a:p>
                      <a:pPr algn="ctr"/>
                      <a:endParaRPr lang="en-US" sz="2400">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2412766890"/>
                  </a:ext>
                </a:extLst>
              </a:tr>
            </a:tbl>
          </a:graphicData>
        </a:graphic>
      </p:graphicFrame>
    </p:spTree>
    <p:extLst>
      <p:ext uri="{BB962C8B-B14F-4D97-AF65-F5344CB8AC3E}">
        <p14:creationId xmlns:p14="http://schemas.microsoft.com/office/powerpoint/2010/main" val="337307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350096"/>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11</a:t>
            </a: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sp>
        <p:nvSpPr>
          <p:cNvPr id="2" name="TextBox 1">
            <a:extLst>
              <a:ext uri="{FF2B5EF4-FFF2-40B4-BE49-F238E27FC236}">
                <a16:creationId xmlns:a16="http://schemas.microsoft.com/office/drawing/2014/main" id="{48A9CB88-383D-FAD2-BD77-ABEE1DDB46F2}"/>
              </a:ext>
            </a:extLst>
          </p:cNvPr>
          <p:cNvSpPr txBox="1"/>
          <p:nvPr/>
        </p:nvSpPr>
        <p:spPr>
          <a:xfrm>
            <a:off x="298452" y="308910"/>
            <a:ext cx="9144000" cy="523220"/>
          </a:xfrm>
          <a:prstGeom prst="rect">
            <a:avLst/>
          </a:prstGeom>
          <a:noFill/>
        </p:spPr>
        <p:txBody>
          <a:bodyPr wrap="square" rtlCol="0">
            <a:spAutoFit/>
          </a:bodyPr>
          <a:lstStyle/>
          <a:p>
            <a:r>
              <a:rPr lang="en-US" sz="2800" b="1">
                <a:solidFill>
                  <a:schemeClr val="bg1"/>
                </a:solidFill>
                <a:latin typeface="Segoe UI" panose="020B0502040204020203" pitchFamily="34" charset="0"/>
                <a:cs typeface="Segoe UI" panose="020B0502040204020203" pitchFamily="34" charset="0"/>
              </a:rPr>
              <a:t>DISABILITY DETERMINATION DIVISION</a:t>
            </a:r>
          </a:p>
        </p:txBody>
      </p:sp>
      <p:sp>
        <p:nvSpPr>
          <p:cNvPr id="3" name="TextBox 2">
            <a:extLst>
              <a:ext uri="{FF2B5EF4-FFF2-40B4-BE49-F238E27FC236}">
                <a16:creationId xmlns:a16="http://schemas.microsoft.com/office/drawing/2014/main" id="{115EA0CB-0C9E-0403-90D1-93885B3FB067}"/>
              </a:ext>
            </a:extLst>
          </p:cNvPr>
          <p:cNvSpPr txBox="1"/>
          <p:nvPr/>
        </p:nvSpPr>
        <p:spPr>
          <a:xfrm>
            <a:off x="495300" y="1660152"/>
            <a:ext cx="11201400" cy="1569660"/>
          </a:xfrm>
          <a:prstGeom prst="rect">
            <a:avLst/>
          </a:prstGeom>
          <a:noFill/>
        </p:spPr>
        <p:txBody>
          <a:bodyPr wrap="square" rtlCol="0">
            <a:spAutoFit/>
          </a:bodyPr>
          <a:lstStyle/>
          <a:p>
            <a:pPr marL="457200" indent="-457200">
              <a:buFont typeface="Arial" panose="020B0604020202020204" pitchFamily="34" charset="0"/>
              <a:buChar char="•"/>
            </a:pPr>
            <a:r>
              <a:rPr lang="en-US" sz="3200">
                <a:latin typeface="Segoe UI" panose="020B0502040204020203" pitchFamily="34" charset="0"/>
                <a:cs typeface="Segoe UI" panose="020B0502040204020203" pitchFamily="34" charset="0"/>
              </a:rPr>
              <a:t>DDD is the District office for the Social Security Administration’s review and determination of disability claims.</a:t>
            </a:r>
          </a:p>
        </p:txBody>
      </p:sp>
      <p:sp>
        <p:nvSpPr>
          <p:cNvPr id="4" name="TextBox 3">
            <a:extLst>
              <a:ext uri="{FF2B5EF4-FFF2-40B4-BE49-F238E27FC236}">
                <a16:creationId xmlns:a16="http://schemas.microsoft.com/office/drawing/2014/main" id="{3E90DB4F-57BB-2516-5AD0-D9C79CF4C5B8}"/>
              </a:ext>
            </a:extLst>
          </p:cNvPr>
          <p:cNvSpPr txBox="1"/>
          <p:nvPr/>
        </p:nvSpPr>
        <p:spPr>
          <a:xfrm>
            <a:off x="495300" y="3165420"/>
            <a:ext cx="9753599" cy="1077218"/>
          </a:xfrm>
          <a:prstGeom prst="rect">
            <a:avLst/>
          </a:prstGeom>
          <a:noFill/>
        </p:spPr>
        <p:txBody>
          <a:bodyPr wrap="square" rtlCol="0">
            <a:spAutoFit/>
          </a:bodyPr>
          <a:lstStyle/>
          <a:p>
            <a:pPr marL="457200" indent="-457200">
              <a:buFont typeface="Arial" panose="020B0604020202020204" pitchFamily="34" charset="0"/>
              <a:buChar char="•"/>
            </a:pPr>
            <a:r>
              <a:rPr lang="en-US" sz="3200">
                <a:latin typeface="Segoe UI" panose="020B0502040204020203" pitchFamily="34" charset="0"/>
                <a:cs typeface="Segoe UI" panose="020B0502040204020203" pitchFamily="34" charset="0"/>
              </a:rPr>
              <a:t>100 percent federally funded, with a proposed FY 24 budget of $13,023,885.</a:t>
            </a:r>
          </a:p>
        </p:txBody>
      </p:sp>
      <p:sp>
        <p:nvSpPr>
          <p:cNvPr id="5" name="TextBox 4">
            <a:extLst>
              <a:ext uri="{FF2B5EF4-FFF2-40B4-BE49-F238E27FC236}">
                <a16:creationId xmlns:a16="http://schemas.microsoft.com/office/drawing/2014/main" id="{A039AD50-B670-C63F-F5EE-38331055323B}"/>
              </a:ext>
            </a:extLst>
          </p:cNvPr>
          <p:cNvSpPr txBox="1"/>
          <p:nvPr/>
        </p:nvSpPr>
        <p:spPr>
          <a:xfrm>
            <a:off x="495300" y="4257022"/>
            <a:ext cx="10972799" cy="1077218"/>
          </a:xfrm>
          <a:prstGeom prst="rect">
            <a:avLst/>
          </a:prstGeom>
          <a:noFill/>
        </p:spPr>
        <p:txBody>
          <a:bodyPr wrap="square" rtlCol="0">
            <a:spAutoFit/>
          </a:bodyPr>
          <a:lstStyle/>
          <a:p>
            <a:pPr marL="457200" indent="-457200">
              <a:buFont typeface="Arial" panose="020B0604020202020204" pitchFamily="34" charset="0"/>
              <a:buChar char="•"/>
            </a:pPr>
            <a:r>
              <a:rPr lang="en-US" sz="3200">
                <a:latin typeface="Segoe UI" panose="020B0502040204020203" pitchFamily="34" charset="0"/>
                <a:cs typeface="Segoe UI" panose="020B0502040204020203" pitchFamily="34" charset="0"/>
              </a:rPr>
              <a:t>Four positions are in recruitment.</a:t>
            </a:r>
          </a:p>
          <a:p>
            <a:pPr marL="457200" indent="-457200">
              <a:buFont typeface="Arial" panose="020B0604020202020204" pitchFamily="34" charset="0"/>
              <a:buChar char="•"/>
            </a:pPr>
            <a:r>
              <a:rPr lang="en-US" sz="3200">
                <a:latin typeface="Segoe UI" panose="020B0502040204020203" pitchFamily="34" charset="0"/>
                <a:cs typeface="Segoe UI" panose="020B0502040204020203" pitchFamily="34" charset="0"/>
              </a:rPr>
              <a:t>Awaiting SSA approval to fill nine open positions.</a:t>
            </a:r>
          </a:p>
        </p:txBody>
      </p:sp>
    </p:spTree>
    <p:extLst>
      <p:ext uri="{BB962C8B-B14F-4D97-AF65-F5344CB8AC3E}">
        <p14:creationId xmlns:p14="http://schemas.microsoft.com/office/powerpoint/2010/main" val="3912865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350096"/>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2</a:t>
            </a: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graphicFrame>
        <p:nvGraphicFramePr>
          <p:cNvPr id="2" name="Chart 1">
            <a:extLst>
              <a:ext uri="{FF2B5EF4-FFF2-40B4-BE49-F238E27FC236}">
                <a16:creationId xmlns:a16="http://schemas.microsoft.com/office/drawing/2014/main" id="{E6DF4F5E-FAFE-CA51-A3EF-02F167B2342A}"/>
              </a:ext>
            </a:extLst>
          </p:cNvPr>
          <p:cNvGraphicFramePr/>
          <p:nvPr>
            <p:extLst>
              <p:ext uri="{D42A27DB-BD31-4B8C-83A1-F6EECF244321}">
                <p14:modId xmlns:p14="http://schemas.microsoft.com/office/powerpoint/2010/main" val="3253347513"/>
              </p:ext>
            </p:extLst>
          </p:nvPr>
        </p:nvGraphicFramePr>
        <p:xfrm>
          <a:off x="2365818" y="1102491"/>
          <a:ext cx="7460363" cy="4653017"/>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94669B30-5267-A15E-83A0-BA6A305D8249}"/>
              </a:ext>
            </a:extLst>
          </p:cNvPr>
          <p:cNvSpPr txBox="1"/>
          <p:nvPr/>
        </p:nvSpPr>
        <p:spPr>
          <a:xfrm>
            <a:off x="457200" y="304800"/>
            <a:ext cx="4114800" cy="523220"/>
          </a:xfrm>
          <a:prstGeom prst="rect">
            <a:avLst/>
          </a:prstGeom>
          <a:noFill/>
        </p:spPr>
        <p:txBody>
          <a:bodyPr wrap="square" rtlCol="0">
            <a:spAutoFit/>
          </a:bodyPr>
          <a:lstStyle/>
          <a:p>
            <a:r>
              <a:rPr lang="en-US" sz="2800" b="1">
                <a:solidFill>
                  <a:schemeClr val="bg1"/>
                </a:solidFill>
                <a:latin typeface="Segoe UI" panose="020B0502040204020203" pitchFamily="34" charset="0"/>
                <a:cs typeface="Segoe UI" panose="020B0502040204020203" pitchFamily="34" charset="0"/>
              </a:rPr>
              <a:t>DDS BUDGET HISTORY</a:t>
            </a:r>
          </a:p>
        </p:txBody>
      </p:sp>
    </p:spTree>
    <p:extLst>
      <p:ext uri="{BB962C8B-B14F-4D97-AF65-F5344CB8AC3E}">
        <p14:creationId xmlns:p14="http://schemas.microsoft.com/office/powerpoint/2010/main" val="395374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350096"/>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3</a:t>
            </a: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4"/>
          <a:stretch>
            <a:fillRect/>
          </a:stretch>
        </p:blipFill>
        <p:spPr>
          <a:xfrm>
            <a:off x="8786190" y="6385897"/>
            <a:ext cx="2236107" cy="433561"/>
          </a:xfrm>
          <a:prstGeom prst="rect">
            <a:avLst/>
          </a:prstGeom>
        </p:spPr>
      </p:pic>
      <p:sp>
        <p:nvSpPr>
          <p:cNvPr id="4" name="TextBox 3">
            <a:extLst>
              <a:ext uri="{FF2B5EF4-FFF2-40B4-BE49-F238E27FC236}">
                <a16:creationId xmlns:a16="http://schemas.microsoft.com/office/drawing/2014/main" id="{5B2BAC05-7AF3-562F-E9D3-432E87D42867}"/>
              </a:ext>
            </a:extLst>
          </p:cNvPr>
          <p:cNvSpPr txBox="1"/>
          <p:nvPr/>
        </p:nvSpPr>
        <p:spPr>
          <a:xfrm>
            <a:off x="610385" y="339795"/>
            <a:ext cx="6019800" cy="523220"/>
          </a:xfrm>
          <a:prstGeom prst="rect">
            <a:avLst/>
          </a:prstGeom>
          <a:noFill/>
        </p:spPr>
        <p:txBody>
          <a:bodyPr wrap="square" rtlCol="0">
            <a:spAutoFit/>
          </a:bodyPr>
          <a:lstStyle/>
          <a:p>
            <a:r>
              <a:rPr lang="en-US" sz="2800" b="1">
                <a:solidFill>
                  <a:schemeClr val="bg1"/>
                </a:solidFill>
                <a:latin typeface="Segoe UI" panose="020B0502040204020203" pitchFamily="34" charset="0"/>
                <a:cs typeface="Segoe UI" panose="020B0502040204020203" pitchFamily="34" charset="0"/>
              </a:rPr>
              <a:t>PROPOSED BUDGET BY PROGRAM</a:t>
            </a:r>
          </a:p>
        </p:txBody>
      </p:sp>
      <p:graphicFrame>
        <p:nvGraphicFramePr>
          <p:cNvPr id="7" name="Table 6">
            <a:extLst>
              <a:ext uri="{FF2B5EF4-FFF2-40B4-BE49-F238E27FC236}">
                <a16:creationId xmlns:a16="http://schemas.microsoft.com/office/drawing/2014/main" id="{ED36A2FB-2F99-2A44-862C-6548D5E8187B}"/>
              </a:ext>
            </a:extLst>
          </p:cNvPr>
          <p:cNvGraphicFramePr>
            <a:graphicFrameLocks noGrp="1"/>
          </p:cNvGraphicFramePr>
          <p:nvPr>
            <p:extLst>
              <p:ext uri="{D42A27DB-BD31-4B8C-83A1-F6EECF244321}">
                <p14:modId xmlns:p14="http://schemas.microsoft.com/office/powerpoint/2010/main" val="1395845440"/>
              </p:ext>
            </p:extLst>
          </p:nvPr>
        </p:nvGraphicFramePr>
        <p:xfrm>
          <a:off x="838200" y="1825625"/>
          <a:ext cx="10058400" cy="3731472"/>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1625466719"/>
                    </a:ext>
                  </a:extLst>
                </a:gridCol>
                <a:gridCol w="1981200">
                  <a:extLst>
                    <a:ext uri="{9D8B030D-6E8A-4147-A177-3AD203B41FA5}">
                      <a16:colId xmlns:a16="http://schemas.microsoft.com/office/drawing/2014/main" val="2807109098"/>
                    </a:ext>
                  </a:extLst>
                </a:gridCol>
                <a:gridCol w="1981200">
                  <a:extLst>
                    <a:ext uri="{9D8B030D-6E8A-4147-A177-3AD203B41FA5}">
                      <a16:colId xmlns:a16="http://schemas.microsoft.com/office/drawing/2014/main" val="1694867812"/>
                    </a:ext>
                  </a:extLst>
                </a:gridCol>
                <a:gridCol w="1981200">
                  <a:extLst>
                    <a:ext uri="{9D8B030D-6E8A-4147-A177-3AD203B41FA5}">
                      <a16:colId xmlns:a16="http://schemas.microsoft.com/office/drawing/2014/main" val="395018765"/>
                    </a:ext>
                  </a:extLst>
                </a:gridCol>
              </a:tblGrid>
              <a:tr h="508174">
                <a:tc>
                  <a:txBody>
                    <a:bodyPr/>
                    <a:lstStyle/>
                    <a:p>
                      <a:r>
                        <a:rPr lang="en-US">
                          <a:solidFill>
                            <a:schemeClr val="tx1">
                              <a:lumMod val="75000"/>
                              <a:lumOff val="25000"/>
                            </a:schemeClr>
                          </a:solidFill>
                        </a:rPr>
                        <a:t>Program</a:t>
                      </a:r>
                    </a:p>
                  </a:txBody>
                  <a:tcPr anchor="ctr">
                    <a:solidFill>
                      <a:schemeClr val="accent6">
                        <a:lumMod val="60000"/>
                        <a:lumOff val="40000"/>
                      </a:schemeClr>
                    </a:solidFill>
                  </a:tcPr>
                </a:tc>
                <a:tc>
                  <a:txBody>
                    <a:bodyPr/>
                    <a:lstStyle/>
                    <a:p>
                      <a:pPr algn="r"/>
                      <a:r>
                        <a:rPr lang="en-US">
                          <a:solidFill>
                            <a:schemeClr val="tx1">
                              <a:lumMod val="75000"/>
                              <a:lumOff val="25000"/>
                            </a:schemeClr>
                          </a:solidFill>
                        </a:rPr>
                        <a:t>FY 2023</a:t>
                      </a:r>
                    </a:p>
                    <a:p>
                      <a:pPr algn="r"/>
                      <a:r>
                        <a:rPr lang="en-US">
                          <a:solidFill>
                            <a:schemeClr val="tx1">
                              <a:lumMod val="75000"/>
                              <a:lumOff val="25000"/>
                            </a:schemeClr>
                          </a:solidFill>
                        </a:rPr>
                        <a:t>Approved</a:t>
                      </a:r>
                    </a:p>
                  </a:txBody>
                  <a:tcPr>
                    <a:solidFill>
                      <a:schemeClr val="accent6">
                        <a:lumMod val="60000"/>
                        <a:lumOff val="40000"/>
                      </a:schemeClr>
                    </a:solidFill>
                  </a:tcPr>
                </a:tc>
                <a:tc>
                  <a:txBody>
                    <a:bodyPr/>
                    <a:lstStyle/>
                    <a:p>
                      <a:pPr algn="r"/>
                      <a:r>
                        <a:rPr lang="en-US">
                          <a:solidFill>
                            <a:schemeClr val="tx1">
                              <a:lumMod val="75000"/>
                              <a:lumOff val="25000"/>
                            </a:schemeClr>
                          </a:solidFill>
                        </a:rPr>
                        <a:t>FY2024</a:t>
                      </a:r>
                    </a:p>
                    <a:p>
                      <a:pPr algn="r"/>
                      <a:r>
                        <a:rPr lang="en-US">
                          <a:solidFill>
                            <a:schemeClr val="tx1">
                              <a:lumMod val="75000"/>
                              <a:lumOff val="25000"/>
                            </a:schemeClr>
                          </a:solidFill>
                        </a:rPr>
                        <a:t>Proposed</a:t>
                      </a:r>
                    </a:p>
                  </a:txBody>
                  <a:tcPr>
                    <a:solidFill>
                      <a:schemeClr val="accent6">
                        <a:lumMod val="60000"/>
                        <a:lumOff val="40000"/>
                      </a:schemeClr>
                    </a:solidFill>
                  </a:tcPr>
                </a:tc>
                <a:tc>
                  <a:txBody>
                    <a:bodyPr/>
                    <a:lstStyle/>
                    <a:p>
                      <a:pPr algn="r"/>
                      <a:r>
                        <a:rPr lang="en-US">
                          <a:solidFill>
                            <a:schemeClr val="tx1">
                              <a:lumMod val="75000"/>
                              <a:lumOff val="25000"/>
                            </a:schemeClr>
                          </a:solidFill>
                        </a:rPr>
                        <a:t>Change</a:t>
                      </a:r>
                    </a:p>
                    <a:p>
                      <a:pPr algn="r"/>
                      <a:r>
                        <a:rPr lang="en-US">
                          <a:solidFill>
                            <a:schemeClr val="tx1">
                              <a:lumMod val="75000"/>
                              <a:lumOff val="25000"/>
                            </a:schemeClr>
                          </a:solidFill>
                        </a:rPr>
                        <a:t>FY23 to FY24</a:t>
                      </a:r>
                    </a:p>
                  </a:txBody>
                  <a:tcPr>
                    <a:solidFill>
                      <a:schemeClr val="accent6">
                        <a:lumMod val="60000"/>
                        <a:lumOff val="40000"/>
                      </a:schemeClr>
                    </a:solidFill>
                  </a:tcPr>
                </a:tc>
                <a:extLst>
                  <a:ext uri="{0D108BD9-81ED-4DB2-BD59-A6C34878D82A}">
                    <a16:rowId xmlns:a16="http://schemas.microsoft.com/office/drawing/2014/main" val="3323773578"/>
                  </a:ext>
                </a:extLst>
              </a:tr>
              <a:tr h="515232">
                <a:tc>
                  <a:txBody>
                    <a:bodyPr/>
                    <a:lstStyle/>
                    <a:p>
                      <a:r>
                        <a:rPr lang="en-US">
                          <a:solidFill>
                            <a:schemeClr val="tx1">
                              <a:lumMod val="75000"/>
                              <a:lumOff val="25000"/>
                            </a:schemeClr>
                          </a:solidFill>
                        </a:rPr>
                        <a:t>Developmental Disabilities Administration</a:t>
                      </a:r>
                    </a:p>
                  </a:txBody>
                  <a:tcPr anchor="ctr"/>
                </a:tc>
                <a:tc>
                  <a:txBody>
                    <a:bodyPr/>
                    <a:lstStyle/>
                    <a:p>
                      <a:pPr algn="r"/>
                      <a:r>
                        <a:rPr lang="en-US">
                          <a:solidFill>
                            <a:schemeClr val="tx1">
                              <a:lumMod val="75000"/>
                              <a:lumOff val="25000"/>
                            </a:schemeClr>
                          </a:solidFill>
                        </a:rPr>
                        <a:t>$147,846</a:t>
                      </a:r>
                    </a:p>
                  </a:txBody>
                  <a:tcPr anchor="ctr"/>
                </a:tc>
                <a:tc>
                  <a:txBody>
                    <a:bodyPr/>
                    <a:lstStyle/>
                    <a:p>
                      <a:pPr algn="r"/>
                      <a:r>
                        <a:rPr lang="en-US">
                          <a:solidFill>
                            <a:schemeClr val="tx1">
                              <a:lumMod val="75000"/>
                              <a:lumOff val="25000"/>
                            </a:schemeClr>
                          </a:solidFill>
                        </a:rPr>
                        <a:t>$152,244*</a:t>
                      </a:r>
                    </a:p>
                  </a:txBody>
                  <a:tcPr anchor="ctr"/>
                </a:tc>
                <a:tc>
                  <a:txBody>
                    <a:bodyPr/>
                    <a:lstStyle/>
                    <a:p>
                      <a:pPr algn="r"/>
                      <a:r>
                        <a:rPr lang="en-US">
                          <a:solidFill>
                            <a:schemeClr val="tx1">
                              <a:lumMod val="75000"/>
                              <a:lumOff val="25000"/>
                            </a:schemeClr>
                          </a:solidFill>
                        </a:rPr>
                        <a:t>$4,398*</a:t>
                      </a:r>
                    </a:p>
                  </a:txBody>
                  <a:tcPr anchor="ctr"/>
                </a:tc>
                <a:extLst>
                  <a:ext uri="{0D108BD9-81ED-4DB2-BD59-A6C34878D82A}">
                    <a16:rowId xmlns:a16="http://schemas.microsoft.com/office/drawing/2014/main" val="3164317068"/>
                  </a:ext>
                </a:extLst>
              </a:tr>
              <a:tr h="515232">
                <a:tc>
                  <a:txBody>
                    <a:bodyPr/>
                    <a:lstStyle/>
                    <a:p>
                      <a:r>
                        <a:rPr lang="en-US">
                          <a:solidFill>
                            <a:schemeClr val="tx1">
                              <a:lumMod val="75000"/>
                              <a:lumOff val="25000"/>
                            </a:schemeClr>
                          </a:solidFill>
                        </a:rPr>
                        <a:t>Rehabilitation Services Administration</a:t>
                      </a:r>
                    </a:p>
                  </a:txBody>
                  <a:tcPr anchor="ctr"/>
                </a:tc>
                <a:tc>
                  <a:txBody>
                    <a:bodyPr/>
                    <a:lstStyle/>
                    <a:p>
                      <a:pPr algn="r"/>
                      <a:r>
                        <a:rPr lang="en-US">
                          <a:solidFill>
                            <a:schemeClr val="tx1">
                              <a:lumMod val="75000"/>
                              <a:lumOff val="25000"/>
                            </a:schemeClr>
                          </a:solidFill>
                        </a:rPr>
                        <a:t>$20,616</a:t>
                      </a:r>
                    </a:p>
                  </a:txBody>
                  <a:tcPr anchor="ctr"/>
                </a:tc>
                <a:tc>
                  <a:txBody>
                    <a:bodyPr/>
                    <a:lstStyle/>
                    <a:p>
                      <a:pPr algn="r"/>
                      <a:r>
                        <a:rPr lang="en-US">
                          <a:solidFill>
                            <a:schemeClr val="tx1">
                              <a:lumMod val="75000"/>
                              <a:lumOff val="25000"/>
                            </a:schemeClr>
                          </a:solidFill>
                        </a:rPr>
                        <a:t>$21,643*</a:t>
                      </a:r>
                    </a:p>
                  </a:txBody>
                  <a:tcPr anchor="ctr"/>
                </a:tc>
                <a:tc>
                  <a:txBody>
                    <a:bodyPr/>
                    <a:lstStyle/>
                    <a:p>
                      <a:pPr algn="r"/>
                      <a:r>
                        <a:rPr lang="en-US">
                          <a:solidFill>
                            <a:schemeClr val="tx1">
                              <a:lumMod val="75000"/>
                              <a:lumOff val="25000"/>
                            </a:schemeClr>
                          </a:solidFill>
                        </a:rPr>
                        <a:t>$1,027</a:t>
                      </a:r>
                    </a:p>
                  </a:txBody>
                  <a:tcPr anchor="ctr"/>
                </a:tc>
                <a:extLst>
                  <a:ext uri="{0D108BD9-81ED-4DB2-BD59-A6C34878D82A}">
                    <a16:rowId xmlns:a16="http://schemas.microsoft.com/office/drawing/2014/main" val="2477930336"/>
                  </a:ext>
                </a:extLst>
              </a:tr>
              <a:tr h="515232">
                <a:tc>
                  <a:txBody>
                    <a:bodyPr/>
                    <a:lstStyle/>
                    <a:p>
                      <a:r>
                        <a:rPr lang="en-US">
                          <a:solidFill>
                            <a:schemeClr val="tx1">
                              <a:lumMod val="75000"/>
                              <a:lumOff val="25000"/>
                            </a:schemeClr>
                          </a:solidFill>
                        </a:rPr>
                        <a:t>Disability Determination Division</a:t>
                      </a:r>
                    </a:p>
                  </a:txBody>
                  <a:tcPr anchor="ctr"/>
                </a:tc>
                <a:tc>
                  <a:txBody>
                    <a:bodyPr/>
                    <a:lstStyle/>
                    <a:p>
                      <a:pPr algn="r"/>
                      <a:r>
                        <a:rPr lang="en-US">
                          <a:solidFill>
                            <a:schemeClr val="tx1">
                              <a:lumMod val="75000"/>
                              <a:lumOff val="25000"/>
                            </a:schemeClr>
                          </a:solidFill>
                        </a:rPr>
                        <a:t>$11,687</a:t>
                      </a:r>
                    </a:p>
                  </a:txBody>
                  <a:tcPr anchor="ctr"/>
                </a:tc>
                <a:tc>
                  <a:txBody>
                    <a:bodyPr/>
                    <a:lstStyle/>
                    <a:p>
                      <a:pPr algn="r"/>
                      <a:r>
                        <a:rPr lang="en-US">
                          <a:solidFill>
                            <a:schemeClr val="tx1">
                              <a:lumMod val="75000"/>
                              <a:lumOff val="25000"/>
                            </a:schemeClr>
                          </a:solidFill>
                        </a:rPr>
                        <a:t>$12,024</a:t>
                      </a:r>
                    </a:p>
                  </a:txBody>
                  <a:tcPr anchor="ctr"/>
                </a:tc>
                <a:tc>
                  <a:txBody>
                    <a:bodyPr/>
                    <a:lstStyle/>
                    <a:p>
                      <a:pPr algn="r"/>
                      <a:r>
                        <a:rPr lang="en-US">
                          <a:solidFill>
                            <a:schemeClr val="tx1">
                              <a:lumMod val="75000"/>
                              <a:lumOff val="25000"/>
                            </a:schemeClr>
                          </a:solidFill>
                        </a:rPr>
                        <a:t>$337</a:t>
                      </a:r>
                    </a:p>
                  </a:txBody>
                  <a:tcPr anchor="ctr"/>
                </a:tc>
                <a:extLst>
                  <a:ext uri="{0D108BD9-81ED-4DB2-BD59-A6C34878D82A}">
                    <a16:rowId xmlns:a16="http://schemas.microsoft.com/office/drawing/2014/main" val="3577304143"/>
                  </a:ext>
                </a:extLst>
              </a:tr>
              <a:tr h="515232">
                <a:tc>
                  <a:txBody>
                    <a:bodyPr/>
                    <a:lstStyle/>
                    <a:p>
                      <a:r>
                        <a:rPr lang="en-US">
                          <a:solidFill>
                            <a:schemeClr val="tx1">
                              <a:lumMod val="75000"/>
                              <a:lumOff val="25000"/>
                            </a:schemeClr>
                          </a:solidFill>
                        </a:rPr>
                        <a:t>Agency Management</a:t>
                      </a:r>
                    </a:p>
                  </a:txBody>
                  <a:tcPr anchor="ctr"/>
                </a:tc>
                <a:tc>
                  <a:txBody>
                    <a:bodyPr/>
                    <a:lstStyle/>
                    <a:p>
                      <a:pPr algn="r"/>
                      <a:r>
                        <a:rPr lang="en-US">
                          <a:solidFill>
                            <a:schemeClr val="tx1">
                              <a:lumMod val="75000"/>
                              <a:lumOff val="25000"/>
                            </a:schemeClr>
                          </a:solidFill>
                        </a:rPr>
                        <a:t>$14,894</a:t>
                      </a:r>
                    </a:p>
                  </a:txBody>
                  <a:tcPr anchor="ctr"/>
                </a:tc>
                <a:tc>
                  <a:txBody>
                    <a:bodyPr/>
                    <a:lstStyle/>
                    <a:p>
                      <a:pPr algn="r"/>
                      <a:r>
                        <a:rPr lang="en-US">
                          <a:solidFill>
                            <a:schemeClr val="tx1">
                              <a:lumMod val="75000"/>
                              <a:lumOff val="25000"/>
                            </a:schemeClr>
                          </a:solidFill>
                        </a:rPr>
                        <a:t>$14,857</a:t>
                      </a:r>
                    </a:p>
                  </a:txBody>
                  <a:tcPr anchor="ctr"/>
                </a:tc>
                <a:tc>
                  <a:txBody>
                    <a:bodyPr/>
                    <a:lstStyle/>
                    <a:p>
                      <a:pPr algn="r"/>
                      <a:r>
                        <a:rPr lang="en-US">
                          <a:solidFill>
                            <a:schemeClr val="tx1">
                              <a:lumMod val="75000"/>
                              <a:lumOff val="25000"/>
                            </a:schemeClr>
                          </a:solidFill>
                        </a:rPr>
                        <a:t>($36)</a:t>
                      </a:r>
                    </a:p>
                  </a:txBody>
                  <a:tcPr anchor="ctr"/>
                </a:tc>
                <a:extLst>
                  <a:ext uri="{0D108BD9-81ED-4DB2-BD59-A6C34878D82A}">
                    <a16:rowId xmlns:a16="http://schemas.microsoft.com/office/drawing/2014/main" val="2275527114"/>
                  </a:ext>
                </a:extLst>
              </a:tr>
              <a:tr h="515232">
                <a:tc>
                  <a:txBody>
                    <a:bodyPr/>
                    <a:lstStyle/>
                    <a:p>
                      <a:r>
                        <a:rPr lang="en-US">
                          <a:solidFill>
                            <a:schemeClr val="tx1">
                              <a:lumMod val="75000"/>
                              <a:lumOff val="25000"/>
                            </a:schemeClr>
                          </a:solidFill>
                        </a:rPr>
                        <a:t>Financial Operations</a:t>
                      </a:r>
                    </a:p>
                  </a:txBody>
                  <a:tcPr anchor="ctr"/>
                </a:tc>
                <a:tc>
                  <a:txBody>
                    <a:bodyPr/>
                    <a:lstStyle/>
                    <a:p>
                      <a:pPr algn="r"/>
                      <a:r>
                        <a:rPr lang="en-US">
                          <a:solidFill>
                            <a:schemeClr val="tx1">
                              <a:lumMod val="75000"/>
                              <a:lumOff val="25000"/>
                            </a:schemeClr>
                          </a:solidFill>
                        </a:rPr>
                        <a:t>$1,933</a:t>
                      </a:r>
                    </a:p>
                  </a:txBody>
                  <a:tcPr anchor="ctr"/>
                </a:tc>
                <a:tc>
                  <a:txBody>
                    <a:bodyPr/>
                    <a:lstStyle/>
                    <a:p>
                      <a:pPr algn="r"/>
                      <a:r>
                        <a:rPr lang="en-US">
                          <a:solidFill>
                            <a:schemeClr val="tx1">
                              <a:lumMod val="75000"/>
                              <a:lumOff val="25000"/>
                            </a:schemeClr>
                          </a:solidFill>
                        </a:rPr>
                        <a:t>$1,958</a:t>
                      </a:r>
                    </a:p>
                  </a:txBody>
                  <a:tcPr anchor="ctr"/>
                </a:tc>
                <a:tc>
                  <a:txBody>
                    <a:bodyPr/>
                    <a:lstStyle/>
                    <a:p>
                      <a:pPr algn="r"/>
                      <a:r>
                        <a:rPr lang="en-US">
                          <a:solidFill>
                            <a:schemeClr val="tx1">
                              <a:lumMod val="75000"/>
                              <a:lumOff val="25000"/>
                            </a:schemeClr>
                          </a:solidFill>
                        </a:rPr>
                        <a:t>$24</a:t>
                      </a:r>
                    </a:p>
                  </a:txBody>
                  <a:tcPr anchor="ctr"/>
                </a:tc>
                <a:extLst>
                  <a:ext uri="{0D108BD9-81ED-4DB2-BD59-A6C34878D82A}">
                    <a16:rowId xmlns:a16="http://schemas.microsoft.com/office/drawing/2014/main" val="2133774993"/>
                  </a:ext>
                </a:extLst>
              </a:tr>
              <a:tr h="515232">
                <a:tc>
                  <a:txBody>
                    <a:bodyPr/>
                    <a:lstStyle/>
                    <a:p>
                      <a:r>
                        <a:rPr lang="en-US" b="1">
                          <a:solidFill>
                            <a:schemeClr val="tx1">
                              <a:lumMod val="75000"/>
                              <a:lumOff val="25000"/>
                            </a:schemeClr>
                          </a:solidFill>
                        </a:rPr>
                        <a:t>Total</a:t>
                      </a:r>
                    </a:p>
                  </a:txBody>
                  <a:tcPr anchor="ctr">
                    <a:solidFill>
                      <a:schemeClr val="accent6">
                        <a:lumMod val="60000"/>
                        <a:lumOff val="40000"/>
                      </a:schemeClr>
                    </a:solidFill>
                  </a:tcPr>
                </a:tc>
                <a:tc>
                  <a:txBody>
                    <a:bodyPr/>
                    <a:lstStyle/>
                    <a:p>
                      <a:pPr algn="r"/>
                      <a:r>
                        <a:rPr lang="en-US" b="1">
                          <a:solidFill>
                            <a:schemeClr val="tx1">
                              <a:lumMod val="75000"/>
                              <a:lumOff val="25000"/>
                            </a:schemeClr>
                          </a:solidFill>
                        </a:rPr>
                        <a:t>$197,976</a:t>
                      </a:r>
                    </a:p>
                  </a:txBody>
                  <a:tcPr anchor="ctr">
                    <a:solidFill>
                      <a:schemeClr val="accent6">
                        <a:lumMod val="60000"/>
                        <a:lumOff val="40000"/>
                      </a:schemeClr>
                    </a:solidFill>
                  </a:tcPr>
                </a:tc>
                <a:tc>
                  <a:txBody>
                    <a:bodyPr/>
                    <a:lstStyle/>
                    <a:p>
                      <a:pPr algn="r"/>
                      <a:r>
                        <a:rPr lang="en-US" b="1">
                          <a:solidFill>
                            <a:schemeClr val="tx1">
                              <a:lumMod val="75000"/>
                              <a:lumOff val="25000"/>
                            </a:schemeClr>
                          </a:solidFill>
                        </a:rPr>
                        <a:t>$203,726</a:t>
                      </a:r>
                    </a:p>
                  </a:txBody>
                  <a:tcPr anchor="ctr">
                    <a:solidFill>
                      <a:schemeClr val="accent6">
                        <a:lumMod val="60000"/>
                        <a:lumOff val="40000"/>
                      </a:schemeClr>
                    </a:solidFill>
                  </a:tcPr>
                </a:tc>
                <a:tc>
                  <a:txBody>
                    <a:bodyPr/>
                    <a:lstStyle/>
                    <a:p>
                      <a:pPr algn="r"/>
                      <a:r>
                        <a:rPr lang="en-US" b="1">
                          <a:solidFill>
                            <a:schemeClr val="tx1">
                              <a:lumMod val="75000"/>
                              <a:lumOff val="25000"/>
                            </a:schemeClr>
                          </a:solidFill>
                        </a:rPr>
                        <a:t>$5,751</a:t>
                      </a:r>
                    </a:p>
                  </a:txBody>
                  <a:tcPr anchor="ctr">
                    <a:solidFill>
                      <a:schemeClr val="accent6">
                        <a:lumMod val="60000"/>
                        <a:lumOff val="40000"/>
                      </a:schemeClr>
                    </a:solidFill>
                  </a:tcPr>
                </a:tc>
                <a:extLst>
                  <a:ext uri="{0D108BD9-81ED-4DB2-BD59-A6C34878D82A}">
                    <a16:rowId xmlns:a16="http://schemas.microsoft.com/office/drawing/2014/main" val="4060049346"/>
                  </a:ext>
                </a:extLst>
              </a:tr>
            </a:tbl>
          </a:graphicData>
        </a:graphic>
      </p:graphicFrame>
    </p:spTree>
    <p:extLst>
      <p:ext uri="{BB962C8B-B14F-4D97-AF65-F5344CB8AC3E}">
        <p14:creationId xmlns:p14="http://schemas.microsoft.com/office/powerpoint/2010/main" val="232031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350096"/>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4</a:t>
            </a: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sp>
        <p:nvSpPr>
          <p:cNvPr id="2" name="TextBox 1">
            <a:extLst>
              <a:ext uri="{FF2B5EF4-FFF2-40B4-BE49-F238E27FC236}">
                <a16:creationId xmlns:a16="http://schemas.microsoft.com/office/drawing/2014/main" id="{6E2C7C17-BC18-636A-5BAD-26EB23C484F0}"/>
              </a:ext>
            </a:extLst>
          </p:cNvPr>
          <p:cNvSpPr txBox="1"/>
          <p:nvPr/>
        </p:nvSpPr>
        <p:spPr>
          <a:xfrm>
            <a:off x="457200" y="381000"/>
            <a:ext cx="6553200" cy="523220"/>
          </a:xfrm>
          <a:prstGeom prst="rect">
            <a:avLst/>
          </a:prstGeom>
          <a:noFill/>
        </p:spPr>
        <p:txBody>
          <a:bodyPr wrap="square" rtlCol="0">
            <a:spAutoFit/>
          </a:bodyPr>
          <a:lstStyle/>
          <a:p>
            <a:r>
              <a:rPr lang="en-US" sz="2800" b="1">
                <a:solidFill>
                  <a:schemeClr val="bg1"/>
                </a:solidFill>
                <a:latin typeface="Segoe UI" panose="020B0502040204020203" pitchFamily="34" charset="0"/>
                <a:cs typeface="Segoe UI" panose="020B0502040204020203" pitchFamily="34" charset="0"/>
              </a:rPr>
              <a:t>WHERE THE MONEY COMES FROM</a:t>
            </a:r>
          </a:p>
        </p:txBody>
      </p:sp>
      <p:graphicFrame>
        <p:nvGraphicFramePr>
          <p:cNvPr id="3" name="Table 2">
            <a:extLst>
              <a:ext uri="{FF2B5EF4-FFF2-40B4-BE49-F238E27FC236}">
                <a16:creationId xmlns:a16="http://schemas.microsoft.com/office/drawing/2014/main" id="{3A31690E-349A-159D-C0D3-60DD362A63F8}"/>
              </a:ext>
            </a:extLst>
          </p:cNvPr>
          <p:cNvGraphicFramePr>
            <a:graphicFrameLocks noGrp="1"/>
          </p:cNvGraphicFramePr>
          <p:nvPr>
            <p:extLst>
              <p:ext uri="{D42A27DB-BD31-4B8C-83A1-F6EECF244321}">
                <p14:modId xmlns:p14="http://schemas.microsoft.com/office/powerpoint/2010/main" val="635797376"/>
              </p:ext>
            </p:extLst>
          </p:nvPr>
        </p:nvGraphicFramePr>
        <p:xfrm>
          <a:off x="762000" y="1371600"/>
          <a:ext cx="10058400" cy="3856320"/>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2326013677"/>
                    </a:ext>
                  </a:extLst>
                </a:gridCol>
                <a:gridCol w="1981200">
                  <a:extLst>
                    <a:ext uri="{9D8B030D-6E8A-4147-A177-3AD203B41FA5}">
                      <a16:colId xmlns:a16="http://schemas.microsoft.com/office/drawing/2014/main" val="2720080047"/>
                    </a:ext>
                  </a:extLst>
                </a:gridCol>
                <a:gridCol w="1981200">
                  <a:extLst>
                    <a:ext uri="{9D8B030D-6E8A-4147-A177-3AD203B41FA5}">
                      <a16:colId xmlns:a16="http://schemas.microsoft.com/office/drawing/2014/main" val="2140838419"/>
                    </a:ext>
                  </a:extLst>
                </a:gridCol>
                <a:gridCol w="1981200">
                  <a:extLst>
                    <a:ext uri="{9D8B030D-6E8A-4147-A177-3AD203B41FA5}">
                      <a16:colId xmlns:a16="http://schemas.microsoft.com/office/drawing/2014/main" val="2793590588"/>
                    </a:ext>
                  </a:extLst>
                </a:gridCol>
              </a:tblGrid>
              <a:tr h="508174">
                <a:tc>
                  <a:txBody>
                    <a:bodyPr/>
                    <a:lstStyle/>
                    <a:p>
                      <a:r>
                        <a:rPr lang="en-US" sz="1800" b="1" kern="1200">
                          <a:solidFill>
                            <a:schemeClr val="tx1">
                              <a:lumMod val="75000"/>
                              <a:lumOff val="25000"/>
                            </a:schemeClr>
                          </a:solidFill>
                          <a:latin typeface="+mn-lt"/>
                          <a:ea typeface="+mn-ea"/>
                          <a:cs typeface="+mn-cs"/>
                        </a:rPr>
                        <a:t>Fund</a:t>
                      </a:r>
                    </a:p>
                  </a:txBody>
                  <a:tcPr anchor="ctr">
                    <a:solidFill>
                      <a:schemeClr val="accent6">
                        <a:lumMod val="60000"/>
                        <a:lumOff val="40000"/>
                      </a:schemeClr>
                    </a:solidFill>
                  </a:tcPr>
                </a:tc>
                <a:tc>
                  <a:txBody>
                    <a:bodyPr/>
                    <a:lstStyle/>
                    <a:p>
                      <a:pPr algn="r"/>
                      <a:r>
                        <a:rPr lang="en-US" sz="1800" b="1" kern="1200">
                          <a:solidFill>
                            <a:schemeClr val="tx1">
                              <a:lumMod val="75000"/>
                              <a:lumOff val="25000"/>
                            </a:schemeClr>
                          </a:solidFill>
                          <a:latin typeface="+mn-lt"/>
                          <a:ea typeface="+mn-ea"/>
                          <a:cs typeface="+mn-cs"/>
                        </a:rPr>
                        <a:t>FY 2023</a:t>
                      </a:r>
                    </a:p>
                    <a:p>
                      <a:pPr algn="r"/>
                      <a:r>
                        <a:rPr lang="en-US" sz="1800" b="1" kern="1200">
                          <a:solidFill>
                            <a:schemeClr val="tx1">
                              <a:lumMod val="75000"/>
                              <a:lumOff val="25000"/>
                            </a:schemeClr>
                          </a:solidFill>
                          <a:latin typeface="+mn-lt"/>
                          <a:ea typeface="+mn-ea"/>
                          <a:cs typeface="+mn-cs"/>
                        </a:rPr>
                        <a:t>Approved</a:t>
                      </a:r>
                    </a:p>
                  </a:txBody>
                  <a:tcPr>
                    <a:solidFill>
                      <a:schemeClr val="accent6">
                        <a:lumMod val="60000"/>
                        <a:lumOff val="40000"/>
                      </a:schemeClr>
                    </a:solidFill>
                  </a:tcPr>
                </a:tc>
                <a:tc>
                  <a:txBody>
                    <a:bodyPr/>
                    <a:lstStyle/>
                    <a:p>
                      <a:pPr algn="r"/>
                      <a:r>
                        <a:rPr lang="en-US" sz="1800" b="1" kern="1200">
                          <a:solidFill>
                            <a:schemeClr val="tx1">
                              <a:lumMod val="75000"/>
                              <a:lumOff val="25000"/>
                            </a:schemeClr>
                          </a:solidFill>
                          <a:latin typeface="+mn-lt"/>
                          <a:ea typeface="+mn-ea"/>
                          <a:cs typeface="+mn-cs"/>
                        </a:rPr>
                        <a:t>FY2024</a:t>
                      </a:r>
                    </a:p>
                    <a:p>
                      <a:pPr algn="r"/>
                      <a:r>
                        <a:rPr lang="en-US" sz="1800" b="1" kern="1200">
                          <a:solidFill>
                            <a:schemeClr val="tx1">
                              <a:lumMod val="75000"/>
                              <a:lumOff val="25000"/>
                            </a:schemeClr>
                          </a:solidFill>
                          <a:latin typeface="+mn-lt"/>
                          <a:ea typeface="+mn-ea"/>
                          <a:cs typeface="+mn-cs"/>
                        </a:rPr>
                        <a:t>Proposed</a:t>
                      </a:r>
                    </a:p>
                  </a:txBody>
                  <a:tcPr>
                    <a:solidFill>
                      <a:schemeClr val="accent6">
                        <a:lumMod val="60000"/>
                        <a:lumOff val="40000"/>
                      </a:schemeClr>
                    </a:solidFill>
                  </a:tcPr>
                </a:tc>
                <a:tc>
                  <a:txBody>
                    <a:bodyPr/>
                    <a:lstStyle/>
                    <a:p>
                      <a:pPr algn="r"/>
                      <a:r>
                        <a:rPr lang="en-US" sz="1800" b="1" kern="1200">
                          <a:solidFill>
                            <a:schemeClr val="tx1">
                              <a:lumMod val="75000"/>
                              <a:lumOff val="25000"/>
                            </a:schemeClr>
                          </a:solidFill>
                          <a:latin typeface="+mn-lt"/>
                          <a:ea typeface="+mn-ea"/>
                          <a:cs typeface="+mn-cs"/>
                        </a:rPr>
                        <a:t>Change</a:t>
                      </a:r>
                    </a:p>
                    <a:p>
                      <a:pPr algn="r"/>
                      <a:r>
                        <a:rPr lang="en-US" sz="1800" b="1" kern="1200">
                          <a:solidFill>
                            <a:schemeClr val="tx1">
                              <a:lumMod val="75000"/>
                              <a:lumOff val="25000"/>
                            </a:schemeClr>
                          </a:solidFill>
                          <a:latin typeface="+mn-lt"/>
                          <a:ea typeface="+mn-ea"/>
                          <a:cs typeface="+mn-cs"/>
                        </a:rPr>
                        <a:t>FY23 to FY24</a:t>
                      </a:r>
                    </a:p>
                  </a:txBody>
                  <a:tcPr>
                    <a:solidFill>
                      <a:schemeClr val="accent6">
                        <a:lumMod val="60000"/>
                        <a:lumOff val="40000"/>
                      </a:schemeClr>
                    </a:solidFill>
                  </a:tcPr>
                </a:tc>
                <a:extLst>
                  <a:ext uri="{0D108BD9-81ED-4DB2-BD59-A6C34878D82A}">
                    <a16:rowId xmlns:a16="http://schemas.microsoft.com/office/drawing/2014/main" val="1218047777"/>
                  </a:ext>
                </a:extLst>
              </a:tr>
              <a:tr h="515232">
                <a:tc>
                  <a:txBody>
                    <a:bodyPr/>
                    <a:lstStyle/>
                    <a:p>
                      <a:r>
                        <a:rPr lang="en-US">
                          <a:solidFill>
                            <a:schemeClr val="tx1">
                              <a:lumMod val="75000"/>
                              <a:lumOff val="25000"/>
                            </a:schemeClr>
                          </a:solidFill>
                        </a:rPr>
                        <a:t>Local Funds</a:t>
                      </a:r>
                    </a:p>
                  </a:txBody>
                  <a:tcPr anchor="ctr"/>
                </a:tc>
                <a:tc>
                  <a:txBody>
                    <a:bodyPr/>
                    <a:lstStyle/>
                    <a:p>
                      <a:pPr algn="r"/>
                      <a:r>
                        <a:rPr lang="en-US">
                          <a:solidFill>
                            <a:schemeClr val="tx1">
                              <a:lumMod val="75000"/>
                              <a:lumOff val="25000"/>
                            </a:schemeClr>
                          </a:solidFill>
                        </a:rPr>
                        <a:t>$136,407</a:t>
                      </a:r>
                    </a:p>
                  </a:txBody>
                  <a:tcPr anchor="ctr"/>
                </a:tc>
                <a:tc>
                  <a:txBody>
                    <a:bodyPr/>
                    <a:lstStyle/>
                    <a:p>
                      <a:pPr algn="r"/>
                      <a:r>
                        <a:rPr lang="en-US">
                          <a:solidFill>
                            <a:schemeClr val="tx1">
                              <a:lumMod val="75000"/>
                              <a:lumOff val="25000"/>
                            </a:schemeClr>
                          </a:solidFill>
                        </a:rPr>
                        <a:t>$142,848</a:t>
                      </a:r>
                    </a:p>
                  </a:txBody>
                  <a:tcPr anchor="ctr"/>
                </a:tc>
                <a:tc>
                  <a:txBody>
                    <a:bodyPr/>
                    <a:lstStyle/>
                    <a:p>
                      <a:pPr algn="r"/>
                      <a:r>
                        <a:rPr lang="en-US">
                          <a:solidFill>
                            <a:schemeClr val="tx1">
                              <a:lumMod val="75000"/>
                              <a:lumOff val="25000"/>
                            </a:schemeClr>
                          </a:solidFill>
                        </a:rPr>
                        <a:t>$6,440</a:t>
                      </a:r>
                    </a:p>
                  </a:txBody>
                  <a:tcPr anchor="ctr"/>
                </a:tc>
                <a:extLst>
                  <a:ext uri="{0D108BD9-81ED-4DB2-BD59-A6C34878D82A}">
                    <a16:rowId xmlns:a16="http://schemas.microsoft.com/office/drawing/2014/main" val="4225233829"/>
                  </a:ext>
                </a:extLst>
              </a:tr>
              <a:tr h="515232">
                <a:tc>
                  <a:txBody>
                    <a:bodyPr/>
                    <a:lstStyle/>
                    <a:p>
                      <a:r>
                        <a:rPr lang="en-US">
                          <a:solidFill>
                            <a:schemeClr val="tx1">
                              <a:lumMod val="75000"/>
                              <a:lumOff val="25000"/>
                            </a:schemeClr>
                          </a:solidFill>
                        </a:rPr>
                        <a:t>Special Purpose Revenue Funds</a:t>
                      </a:r>
                    </a:p>
                  </a:txBody>
                  <a:tcPr anchor="ctr"/>
                </a:tc>
                <a:tc>
                  <a:txBody>
                    <a:bodyPr/>
                    <a:lstStyle/>
                    <a:p>
                      <a:pPr algn="r"/>
                      <a:r>
                        <a:rPr lang="en-US">
                          <a:solidFill>
                            <a:schemeClr val="tx1">
                              <a:lumMod val="75000"/>
                              <a:lumOff val="25000"/>
                            </a:schemeClr>
                          </a:solidFill>
                        </a:rPr>
                        <a:t>$12,715</a:t>
                      </a:r>
                    </a:p>
                  </a:txBody>
                  <a:tcPr anchor="ctr"/>
                </a:tc>
                <a:tc>
                  <a:txBody>
                    <a:bodyPr/>
                    <a:lstStyle/>
                    <a:p>
                      <a:pPr algn="r"/>
                      <a:r>
                        <a:rPr lang="en-US">
                          <a:solidFill>
                            <a:schemeClr val="tx1">
                              <a:lumMod val="75000"/>
                              <a:lumOff val="25000"/>
                            </a:schemeClr>
                          </a:solidFill>
                        </a:rPr>
                        <a:t>$10,082</a:t>
                      </a:r>
                    </a:p>
                  </a:txBody>
                  <a:tcPr anchor="ctr"/>
                </a:tc>
                <a:tc>
                  <a:txBody>
                    <a:bodyPr/>
                    <a:lstStyle/>
                    <a:p>
                      <a:pPr algn="r"/>
                      <a:r>
                        <a:rPr lang="en-US">
                          <a:solidFill>
                            <a:schemeClr val="tx1">
                              <a:lumMod val="75000"/>
                              <a:lumOff val="25000"/>
                            </a:schemeClr>
                          </a:solidFill>
                        </a:rPr>
                        <a:t>($2,633)</a:t>
                      </a:r>
                    </a:p>
                  </a:txBody>
                  <a:tcPr anchor="ctr"/>
                </a:tc>
                <a:extLst>
                  <a:ext uri="{0D108BD9-81ED-4DB2-BD59-A6C34878D82A}">
                    <a16:rowId xmlns:a16="http://schemas.microsoft.com/office/drawing/2014/main" val="3367935342"/>
                  </a:ext>
                </a:extLst>
              </a:tr>
              <a:tr h="515232">
                <a:tc>
                  <a:txBody>
                    <a:bodyPr/>
                    <a:lstStyle/>
                    <a:p>
                      <a:r>
                        <a:rPr lang="en-US">
                          <a:solidFill>
                            <a:schemeClr val="tx1">
                              <a:lumMod val="75000"/>
                              <a:lumOff val="25000"/>
                            </a:schemeClr>
                          </a:solidFill>
                        </a:rPr>
                        <a:t>Federal Grant Funds</a:t>
                      </a:r>
                    </a:p>
                  </a:txBody>
                  <a:tcPr anchor="ctr"/>
                </a:tc>
                <a:tc>
                  <a:txBody>
                    <a:bodyPr/>
                    <a:lstStyle/>
                    <a:p>
                      <a:pPr algn="r"/>
                      <a:r>
                        <a:rPr lang="en-US">
                          <a:solidFill>
                            <a:schemeClr val="tx1">
                              <a:lumMod val="75000"/>
                              <a:lumOff val="25000"/>
                            </a:schemeClr>
                          </a:solidFill>
                        </a:rPr>
                        <a:t>$34,326</a:t>
                      </a:r>
                    </a:p>
                  </a:txBody>
                  <a:tcPr anchor="ctr"/>
                </a:tc>
                <a:tc>
                  <a:txBody>
                    <a:bodyPr/>
                    <a:lstStyle/>
                    <a:p>
                      <a:pPr algn="r"/>
                      <a:r>
                        <a:rPr lang="en-US">
                          <a:solidFill>
                            <a:schemeClr val="tx1">
                              <a:lumMod val="75000"/>
                              <a:lumOff val="25000"/>
                            </a:schemeClr>
                          </a:solidFill>
                        </a:rPr>
                        <a:t>$34,362</a:t>
                      </a:r>
                    </a:p>
                  </a:txBody>
                  <a:tcPr anchor="ctr"/>
                </a:tc>
                <a:tc>
                  <a:txBody>
                    <a:bodyPr/>
                    <a:lstStyle/>
                    <a:p>
                      <a:pPr algn="r"/>
                      <a:r>
                        <a:rPr lang="en-US">
                          <a:solidFill>
                            <a:schemeClr val="tx1">
                              <a:lumMod val="75000"/>
                              <a:lumOff val="25000"/>
                            </a:schemeClr>
                          </a:solidFill>
                        </a:rPr>
                        <a:t>$36</a:t>
                      </a:r>
                    </a:p>
                  </a:txBody>
                  <a:tcPr anchor="ctr"/>
                </a:tc>
                <a:extLst>
                  <a:ext uri="{0D108BD9-81ED-4DB2-BD59-A6C34878D82A}">
                    <a16:rowId xmlns:a16="http://schemas.microsoft.com/office/drawing/2014/main" val="1108413848"/>
                  </a:ext>
                </a:extLst>
              </a:tr>
              <a:tr h="515232">
                <a:tc>
                  <a:txBody>
                    <a:bodyPr/>
                    <a:lstStyle/>
                    <a:p>
                      <a:r>
                        <a:rPr lang="en-US">
                          <a:solidFill>
                            <a:schemeClr val="tx1">
                              <a:lumMod val="75000"/>
                              <a:lumOff val="25000"/>
                            </a:schemeClr>
                          </a:solidFill>
                        </a:rPr>
                        <a:t>Federal Medicaid Payments</a:t>
                      </a:r>
                    </a:p>
                  </a:txBody>
                  <a:tcPr anchor="ctr"/>
                </a:tc>
                <a:tc>
                  <a:txBody>
                    <a:bodyPr/>
                    <a:lstStyle/>
                    <a:p>
                      <a:pPr algn="r"/>
                      <a:r>
                        <a:rPr lang="en-US">
                          <a:solidFill>
                            <a:schemeClr val="tx1">
                              <a:lumMod val="75000"/>
                              <a:lumOff val="25000"/>
                            </a:schemeClr>
                          </a:solidFill>
                        </a:rPr>
                        <a:t>$14,429</a:t>
                      </a:r>
                    </a:p>
                  </a:txBody>
                  <a:tcPr anchor="ctr"/>
                </a:tc>
                <a:tc>
                  <a:txBody>
                    <a:bodyPr/>
                    <a:lstStyle/>
                    <a:p>
                      <a:pPr algn="r"/>
                      <a:r>
                        <a:rPr lang="en-US">
                          <a:solidFill>
                            <a:schemeClr val="tx1">
                              <a:lumMod val="75000"/>
                              <a:lumOff val="25000"/>
                            </a:schemeClr>
                          </a:solidFill>
                        </a:rPr>
                        <a:t>$16,336</a:t>
                      </a:r>
                    </a:p>
                  </a:txBody>
                  <a:tcPr anchor="ctr"/>
                </a:tc>
                <a:tc>
                  <a:txBody>
                    <a:bodyPr/>
                    <a:lstStyle/>
                    <a:p>
                      <a:pPr algn="r"/>
                      <a:r>
                        <a:rPr lang="en-US">
                          <a:solidFill>
                            <a:schemeClr val="tx1">
                              <a:lumMod val="75000"/>
                              <a:lumOff val="25000"/>
                            </a:schemeClr>
                          </a:solidFill>
                        </a:rPr>
                        <a:t>$1,908</a:t>
                      </a:r>
                    </a:p>
                  </a:txBody>
                  <a:tcPr anchor="ctr"/>
                </a:tc>
                <a:extLst>
                  <a:ext uri="{0D108BD9-81ED-4DB2-BD59-A6C34878D82A}">
                    <a16:rowId xmlns:a16="http://schemas.microsoft.com/office/drawing/2014/main" val="4172245757"/>
                  </a:ext>
                </a:extLst>
              </a:tr>
              <a:tr h="515232">
                <a:tc>
                  <a:txBody>
                    <a:bodyPr/>
                    <a:lstStyle/>
                    <a:p>
                      <a:r>
                        <a:rPr lang="en-US">
                          <a:solidFill>
                            <a:schemeClr val="tx1">
                              <a:lumMod val="75000"/>
                              <a:lumOff val="25000"/>
                            </a:schemeClr>
                          </a:solidFill>
                        </a:rPr>
                        <a:t>Federal Payments /American Rescue Plan Act (ARPA)</a:t>
                      </a:r>
                    </a:p>
                  </a:txBody>
                  <a:tcPr anchor="ctr"/>
                </a:tc>
                <a:tc>
                  <a:txBody>
                    <a:bodyPr/>
                    <a:lstStyle/>
                    <a:p>
                      <a:pPr algn="r"/>
                      <a:r>
                        <a:rPr lang="en-US">
                          <a:solidFill>
                            <a:schemeClr val="tx1">
                              <a:lumMod val="75000"/>
                              <a:lumOff val="25000"/>
                            </a:schemeClr>
                          </a:solidFill>
                        </a:rPr>
                        <a:t>$99</a:t>
                      </a:r>
                    </a:p>
                  </a:txBody>
                  <a:tcPr anchor="ctr"/>
                </a:tc>
                <a:tc>
                  <a:txBody>
                    <a:bodyPr/>
                    <a:lstStyle/>
                    <a:p>
                      <a:pPr algn="r"/>
                      <a:r>
                        <a:rPr lang="en-US">
                          <a:solidFill>
                            <a:schemeClr val="tx1">
                              <a:lumMod val="75000"/>
                              <a:lumOff val="25000"/>
                            </a:schemeClr>
                          </a:solidFill>
                        </a:rPr>
                        <a:t>$99</a:t>
                      </a:r>
                    </a:p>
                  </a:txBody>
                  <a:tcPr anchor="ctr"/>
                </a:tc>
                <a:tc>
                  <a:txBody>
                    <a:bodyPr/>
                    <a:lstStyle/>
                    <a:p>
                      <a:pPr algn="r"/>
                      <a:r>
                        <a:rPr lang="en-US">
                          <a:solidFill>
                            <a:schemeClr val="tx1">
                              <a:lumMod val="75000"/>
                              <a:lumOff val="25000"/>
                            </a:schemeClr>
                          </a:solidFill>
                        </a:rPr>
                        <a:t>$0</a:t>
                      </a:r>
                    </a:p>
                  </a:txBody>
                  <a:tcPr anchor="ctr"/>
                </a:tc>
                <a:extLst>
                  <a:ext uri="{0D108BD9-81ED-4DB2-BD59-A6C34878D82A}">
                    <a16:rowId xmlns:a16="http://schemas.microsoft.com/office/drawing/2014/main" val="519283357"/>
                  </a:ext>
                </a:extLst>
              </a:tr>
              <a:tr h="515232">
                <a:tc>
                  <a:txBody>
                    <a:bodyPr/>
                    <a:lstStyle/>
                    <a:p>
                      <a:r>
                        <a:rPr lang="en-US" b="1">
                          <a:solidFill>
                            <a:schemeClr val="tx1">
                              <a:lumMod val="75000"/>
                              <a:lumOff val="25000"/>
                            </a:schemeClr>
                          </a:solidFill>
                        </a:rPr>
                        <a:t>Total</a:t>
                      </a:r>
                    </a:p>
                  </a:txBody>
                  <a:tcPr anchor="ctr">
                    <a:solidFill>
                      <a:schemeClr val="accent6">
                        <a:lumMod val="60000"/>
                        <a:lumOff val="40000"/>
                      </a:schemeClr>
                    </a:solidFill>
                  </a:tcPr>
                </a:tc>
                <a:tc>
                  <a:txBody>
                    <a:bodyPr/>
                    <a:lstStyle/>
                    <a:p>
                      <a:pPr algn="r"/>
                      <a:r>
                        <a:rPr lang="en-US" b="1">
                          <a:solidFill>
                            <a:schemeClr val="tx1">
                              <a:lumMod val="75000"/>
                              <a:lumOff val="25000"/>
                            </a:schemeClr>
                          </a:solidFill>
                        </a:rPr>
                        <a:t>$197,976</a:t>
                      </a:r>
                    </a:p>
                  </a:txBody>
                  <a:tcPr anchor="ctr">
                    <a:solidFill>
                      <a:schemeClr val="accent6">
                        <a:lumMod val="60000"/>
                        <a:lumOff val="40000"/>
                      </a:schemeClr>
                    </a:solidFill>
                  </a:tcPr>
                </a:tc>
                <a:tc>
                  <a:txBody>
                    <a:bodyPr/>
                    <a:lstStyle/>
                    <a:p>
                      <a:pPr algn="r"/>
                      <a:r>
                        <a:rPr lang="en-US" b="1">
                          <a:solidFill>
                            <a:schemeClr val="tx1">
                              <a:lumMod val="75000"/>
                              <a:lumOff val="25000"/>
                            </a:schemeClr>
                          </a:solidFill>
                        </a:rPr>
                        <a:t>$203,726</a:t>
                      </a:r>
                    </a:p>
                  </a:txBody>
                  <a:tcPr anchor="ctr">
                    <a:solidFill>
                      <a:schemeClr val="accent6">
                        <a:lumMod val="60000"/>
                        <a:lumOff val="40000"/>
                      </a:schemeClr>
                    </a:solidFill>
                  </a:tcPr>
                </a:tc>
                <a:tc>
                  <a:txBody>
                    <a:bodyPr/>
                    <a:lstStyle/>
                    <a:p>
                      <a:pPr algn="r"/>
                      <a:r>
                        <a:rPr lang="en-US" b="1">
                          <a:solidFill>
                            <a:schemeClr val="tx1">
                              <a:lumMod val="75000"/>
                              <a:lumOff val="25000"/>
                            </a:schemeClr>
                          </a:solidFill>
                        </a:rPr>
                        <a:t>$5,751</a:t>
                      </a:r>
                    </a:p>
                  </a:txBody>
                  <a:tcPr anchor="ctr">
                    <a:solidFill>
                      <a:schemeClr val="accent6">
                        <a:lumMod val="60000"/>
                        <a:lumOff val="40000"/>
                      </a:schemeClr>
                    </a:solidFill>
                  </a:tcPr>
                </a:tc>
                <a:extLst>
                  <a:ext uri="{0D108BD9-81ED-4DB2-BD59-A6C34878D82A}">
                    <a16:rowId xmlns:a16="http://schemas.microsoft.com/office/drawing/2014/main" val="1925800993"/>
                  </a:ext>
                </a:extLst>
              </a:tr>
            </a:tbl>
          </a:graphicData>
        </a:graphic>
      </p:graphicFrame>
    </p:spTree>
    <p:extLst>
      <p:ext uri="{BB962C8B-B14F-4D97-AF65-F5344CB8AC3E}">
        <p14:creationId xmlns:p14="http://schemas.microsoft.com/office/powerpoint/2010/main" val="108711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350096"/>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5</a:t>
            </a: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sp>
        <p:nvSpPr>
          <p:cNvPr id="4" name="TextBox 3">
            <a:extLst>
              <a:ext uri="{FF2B5EF4-FFF2-40B4-BE49-F238E27FC236}">
                <a16:creationId xmlns:a16="http://schemas.microsoft.com/office/drawing/2014/main" id="{84DC3338-6B72-F473-EA87-1FCD9307FA69}"/>
              </a:ext>
            </a:extLst>
          </p:cNvPr>
          <p:cNvSpPr txBox="1"/>
          <p:nvPr/>
        </p:nvSpPr>
        <p:spPr>
          <a:xfrm>
            <a:off x="447964" y="464127"/>
            <a:ext cx="2743200" cy="523220"/>
          </a:xfrm>
          <a:prstGeom prst="rect">
            <a:avLst/>
          </a:prstGeom>
          <a:noFill/>
        </p:spPr>
        <p:txBody>
          <a:bodyPr wrap="square" rtlCol="0">
            <a:spAutoFit/>
          </a:bodyPr>
          <a:lstStyle/>
          <a:p>
            <a:r>
              <a:rPr lang="en-US" sz="2800" b="1">
                <a:solidFill>
                  <a:schemeClr val="bg1"/>
                </a:solidFill>
                <a:latin typeface="Segoe UI" panose="020B0502040204020203" pitchFamily="34" charset="0"/>
                <a:cs typeface="Segoe UI" panose="020B0502040204020203" pitchFamily="34" charset="0"/>
              </a:rPr>
              <a:t>DDS STAFFING</a:t>
            </a:r>
          </a:p>
        </p:txBody>
      </p:sp>
      <p:graphicFrame>
        <p:nvGraphicFramePr>
          <p:cNvPr id="5" name="Table 2">
            <a:extLst>
              <a:ext uri="{FF2B5EF4-FFF2-40B4-BE49-F238E27FC236}">
                <a16:creationId xmlns:a16="http://schemas.microsoft.com/office/drawing/2014/main" id="{E22FE683-4FE6-0ACD-7259-AE7B9C9E375A}"/>
              </a:ext>
            </a:extLst>
          </p:cNvPr>
          <p:cNvGraphicFramePr>
            <a:graphicFrameLocks noGrp="1"/>
          </p:cNvGraphicFramePr>
          <p:nvPr>
            <p:extLst>
              <p:ext uri="{D42A27DB-BD31-4B8C-83A1-F6EECF244321}">
                <p14:modId xmlns:p14="http://schemas.microsoft.com/office/powerpoint/2010/main" val="877990303"/>
              </p:ext>
            </p:extLst>
          </p:nvPr>
        </p:nvGraphicFramePr>
        <p:xfrm>
          <a:off x="1057564" y="1454727"/>
          <a:ext cx="9100437" cy="3349713"/>
        </p:xfrm>
        <a:graphic>
          <a:graphicData uri="http://schemas.openxmlformats.org/drawingml/2006/table">
            <a:tbl>
              <a:tblPr firstRow="1" bandRow="1">
                <a:tableStyleId>{F5AB1C69-6EDB-4FF4-983F-18BD219EF322}</a:tableStyleId>
              </a:tblPr>
              <a:tblGrid>
                <a:gridCol w="4206806">
                  <a:extLst>
                    <a:ext uri="{9D8B030D-6E8A-4147-A177-3AD203B41FA5}">
                      <a16:colId xmlns:a16="http://schemas.microsoft.com/office/drawing/2014/main" val="2326013677"/>
                    </a:ext>
                  </a:extLst>
                </a:gridCol>
                <a:gridCol w="1545357">
                  <a:extLst>
                    <a:ext uri="{9D8B030D-6E8A-4147-A177-3AD203B41FA5}">
                      <a16:colId xmlns:a16="http://schemas.microsoft.com/office/drawing/2014/main" val="2720080047"/>
                    </a:ext>
                  </a:extLst>
                </a:gridCol>
                <a:gridCol w="1545357">
                  <a:extLst>
                    <a:ext uri="{9D8B030D-6E8A-4147-A177-3AD203B41FA5}">
                      <a16:colId xmlns:a16="http://schemas.microsoft.com/office/drawing/2014/main" val="2140838419"/>
                    </a:ext>
                  </a:extLst>
                </a:gridCol>
                <a:gridCol w="1802917">
                  <a:extLst>
                    <a:ext uri="{9D8B030D-6E8A-4147-A177-3AD203B41FA5}">
                      <a16:colId xmlns:a16="http://schemas.microsoft.com/office/drawing/2014/main" val="2793590588"/>
                    </a:ext>
                  </a:extLst>
                </a:gridCol>
              </a:tblGrid>
              <a:tr h="539258">
                <a:tc>
                  <a:txBody>
                    <a:bodyPr/>
                    <a:lstStyle/>
                    <a:p>
                      <a:r>
                        <a:rPr lang="en-US">
                          <a:solidFill>
                            <a:schemeClr val="tx1">
                              <a:lumMod val="75000"/>
                              <a:lumOff val="25000"/>
                            </a:schemeClr>
                          </a:solidFill>
                        </a:rPr>
                        <a:t>Program</a:t>
                      </a:r>
                    </a:p>
                  </a:txBody>
                  <a:tcPr anchor="ctr">
                    <a:solidFill>
                      <a:schemeClr val="accent6">
                        <a:lumMod val="60000"/>
                        <a:lumOff val="40000"/>
                      </a:schemeClr>
                    </a:solidFill>
                  </a:tcPr>
                </a:tc>
                <a:tc>
                  <a:txBody>
                    <a:bodyPr/>
                    <a:lstStyle/>
                    <a:p>
                      <a:pPr algn="r"/>
                      <a:r>
                        <a:rPr lang="en-US">
                          <a:solidFill>
                            <a:schemeClr val="tx1">
                              <a:lumMod val="75000"/>
                              <a:lumOff val="25000"/>
                            </a:schemeClr>
                          </a:solidFill>
                        </a:rPr>
                        <a:t>FY 2022</a:t>
                      </a:r>
                    </a:p>
                    <a:p>
                      <a:pPr algn="r"/>
                      <a:r>
                        <a:rPr lang="en-US">
                          <a:solidFill>
                            <a:schemeClr val="tx1">
                              <a:lumMod val="75000"/>
                              <a:lumOff val="25000"/>
                            </a:schemeClr>
                          </a:solidFill>
                        </a:rPr>
                        <a:t>FTEs</a:t>
                      </a:r>
                    </a:p>
                  </a:txBody>
                  <a:tcPr>
                    <a:solidFill>
                      <a:schemeClr val="accent6">
                        <a:lumMod val="60000"/>
                        <a:lumOff val="40000"/>
                      </a:schemeClr>
                    </a:solidFill>
                  </a:tcPr>
                </a:tc>
                <a:tc>
                  <a:txBody>
                    <a:bodyPr/>
                    <a:lstStyle/>
                    <a:p>
                      <a:pPr algn="r"/>
                      <a:r>
                        <a:rPr lang="en-US">
                          <a:solidFill>
                            <a:schemeClr val="tx1">
                              <a:lumMod val="75000"/>
                              <a:lumOff val="25000"/>
                            </a:schemeClr>
                          </a:solidFill>
                        </a:rPr>
                        <a:t>FY2023</a:t>
                      </a:r>
                    </a:p>
                    <a:p>
                      <a:pPr algn="r"/>
                      <a:r>
                        <a:rPr lang="en-US">
                          <a:solidFill>
                            <a:schemeClr val="tx1">
                              <a:lumMod val="75000"/>
                              <a:lumOff val="25000"/>
                            </a:schemeClr>
                          </a:solidFill>
                        </a:rPr>
                        <a:t>FTEs</a:t>
                      </a:r>
                    </a:p>
                  </a:txBody>
                  <a:tcPr>
                    <a:solidFill>
                      <a:schemeClr val="accent6">
                        <a:lumMod val="60000"/>
                        <a:lumOff val="40000"/>
                      </a:schemeClr>
                    </a:solidFill>
                  </a:tcPr>
                </a:tc>
                <a:tc>
                  <a:txBody>
                    <a:bodyPr/>
                    <a:lstStyle/>
                    <a:p>
                      <a:pPr algn="r"/>
                      <a:r>
                        <a:rPr lang="en-US">
                          <a:solidFill>
                            <a:schemeClr val="tx1">
                              <a:lumMod val="75000"/>
                              <a:lumOff val="25000"/>
                            </a:schemeClr>
                          </a:solidFill>
                        </a:rPr>
                        <a:t>Change</a:t>
                      </a:r>
                    </a:p>
                    <a:p>
                      <a:pPr algn="r"/>
                      <a:r>
                        <a:rPr lang="en-US">
                          <a:solidFill>
                            <a:schemeClr val="tx1">
                              <a:lumMod val="75000"/>
                              <a:lumOff val="25000"/>
                            </a:schemeClr>
                          </a:solidFill>
                        </a:rPr>
                        <a:t>FY22 to FY23</a:t>
                      </a:r>
                    </a:p>
                  </a:txBody>
                  <a:tcPr>
                    <a:solidFill>
                      <a:schemeClr val="accent6">
                        <a:lumMod val="60000"/>
                        <a:lumOff val="40000"/>
                      </a:schemeClr>
                    </a:solidFill>
                  </a:tcPr>
                </a:tc>
                <a:extLst>
                  <a:ext uri="{0D108BD9-81ED-4DB2-BD59-A6C34878D82A}">
                    <a16:rowId xmlns:a16="http://schemas.microsoft.com/office/drawing/2014/main" val="1218047777"/>
                  </a:ext>
                </a:extLst>
              </a:tr>
              <a:tr h="539258">
                <a:tc>
                  <a:txBody>
                    <a:bodyPr/>
                    <a:lstStyle/>
                    <a:p>
                      <a:r>
                        <a:rPr lang="en-US">
                          <a:solidFill>
                            <a:schemeClr val="tx1">
                              <a:lumMod val="75000"/>
                              <a:lumOff val="25000"/>
                            </a:schemeClr>
                          </a:solidFill>
                        </a:rPr>
                        <a:t>Developmental Disabilities Administration</a:t>
                      </a:r>
                    </a:p>
                  </a:txBody>
                  <a:tcPr anchor="ctr"/>
                </a:tc>
                <a:tc>
                  <a:txBody>
                    <a:bodyPr/>
                    <a:lstStyle/>
                    <a:p>
                      <a:pPr algn="r"/>
                      <a:r>
                        <a:rPr lang="en-US">
                          <a:solidFill>
                            <a:schemeClr val="tx1">
                              <a:lumMod val="75000"/>
                              <a:lumOff val="25000"/>
                            </a:schemeClr>
                          </a:solidFill>
                        </a:rPr>
                        <a:t>185</a:t>
                      </a:r>
                    </a:p>
                  </a:txBody>
                  <a:tcPr anchor="ctr"/>
                </a:tc>
                <a:tc>
                  <a:txBody>
                    <a:bodyPr/>
                    <a:lstStyle/>
                    <a:p>
                      <a:pPr algn="r"/>
                      <a:r>
                        <a:rPr lang="en-US">
                          <a:solidFill>
                            <a:schemeClr val="tx1">
                              <a:lumMod val="75000"/>
                              <a:lumOff val="25000"/>
                            </a:schemeClr>
                          </a:solidFill>
                        </a:rPr>
                        <a:t>185</a:t>
                      </a:r>
                    </a:p>
                  </a:txBody>
                  <a:tcPr anchor="ctr"/>
                </a:tc>
                <a:tc>
                  <a:txBody>
                    <a:bodyPr/>
                    <a:lstStyle/>
                    <a:p>
                      <a:pPr algn="r"/>
                      <a:r>
                        <a:rPr lang="en-US">
                          <a:solidFill>
                            <a:schemeClr val="tx1">
                              <a:lumMod val="75000"/>
                              <a:lumOff val="25000"/>
                            </a:schemeClr>
                          </a:solidFill>
                        </a:rPr>
                        <a:t>0</a:t>
                      </a:r>
                    </a:p>
                  </a:txBody>
                  <a:tcPr anchor="ctr"/>
                </a:tc>
                <a:extLst>
                  <a:ext uri="{0D108BD9-81ED-4DB2-BD59-A6C34878D82A}">
                    <a16:rowId xmlns:a16="http://schemas.microsoft.com/office/drawing/2014/main" val="4225233829"/>
                  </a:ext>
                </a:extLst>
              </a:tr>
              <a:tr h="434075">
                <a:tc>
                  <a:txBody>
                    <a:bodyPr/>
                    <a:lstStyle/>
                    <a:p>
                      <a:r>
                        <a:rPr lang="en-US">
                          <a:solidFill>
                            <a:schemeClr val="tx1">
                              <a:lumMod val="75000"/>
                              <a:lumOff val="25000"/>
                            </a:schemeClr>
                          </a:solidFill>
                        </a:rPr>
                        <a:t>Rehabilitation Services Administration</a:t>
                      </a:r>
                    </a:p>
                  </a:txBody>
                  <a:tcPr anchor="ctr"/>
                </a:tc>
                <a:tc>
                  <a:txBody>
                    <a:bodyPr/>
                    <a:lstStyle/>
                    <a:p>
                      <a:pPr algn="r"/>
                      <a:r>
                        <a:rPr lang="en-US">
                          <a:solidFill>
                            <a:schemeClr val="tx1">
                              <a:lumMod val="75000"/>
                              <a:lumOff val="25000"/>
                            </a:schemeClr>
                          </a:solidFill>
                        </a:rPr>
                        <a:t>105.5</a:t>
                      </a:r>
                    </a:p>
                  </a:txBody>
                  <a:tcPr anchor="ctr"/>
                </a:tc>
                <a:tc>
                  <a:txBody>
                    <a:bodyPr/>
                    <a:lstStyle/>
                    <a:p>
                      <a:pPr algn="r"/>
                      <a:r>
                        <a:rPr lang="en-US">
                          <a:solidFill>
                            <a:schemeClr val="tx1">
                              <a:lumMod val="75000"/>
                              <a:lumOff val="25000"/>
                            </a:schemeClr>
                          </a:solidFill>
                        </a:rPr>
                        <a:t>106.5</a:t>
                      </a:r>
                    </a:p>
                  </a:txBody>
                  <a:tcPr anchor="ctr"/>
                </a:tc>
                <a:tc>
                  <a:txBody>
                    <a:bodyPr/>
                    <a:lstStyle/>
                    <a:p>
                      <a:pPr algn="r"/>
                      <a:r>
                        <a:rPr lang="en-US">
                          <a:solidFill>
                            <a:schemeClr val="tx1">
                              <a:lumMod val="75000"/>
                              <a:lumOff val="25000"/>
                            </a:schemeClr>
                          </a:solidFill>
                        </a:rPr>
                        <a:t>1</a:t>
                      </a:r>
                    </a:p>
                  </a:txBody>
                  <a:tcPr anchor="ctr"/>
                </a:tc>
                <a:extLst>
                  <a:ext uri="{0D108BD9-81ED-4DB2-BD59-A6C34878D82A}">
                    <a16:rowId xmlns:a16="http://schemas.microsoft.com/office/drawing/2014/main" val="3367935342"/>
                  </a:ext>
                </a:extLst>
              </a:tr>
              <a:tr h="434075">
                <a:tc>
                  <a:txBody>
                    <a:bodyPr/>
                    <a:lstStyle/>
                    <a:p>
                      <a:r>
                        <a:rPr lang="en-US">
                          <a:solidFill>
                            <a:schemeClr val="tx1">
                              <a:lumMod val="75000"/>
                              <a:lumOff val="25000"/>
                            </a:schemeClr>
                          </a:solidFill>
                        </a:rPr>
                        <a:t>Disability Determination Division</a:t>
                      </a:r>
                    </a:p>
                  </a:txBody>
                  <a:tcPr anchor="ctr"/>
                </a:tc>
                <a:tc>
                  <a:txBody>
                    <a:bodyPr/>
                    <a:lstStyle/>
                    <a:p>
                      <a:pPr algn="r"/>
                      <a:r>
                        <a:rPr lang="en-US">
                          <a:solidFill>
                            <a:schemeClr val="tx1">
                              <a:lumMod val="75000"/>
                              <a:lumOff val="25000"/>
                            </a:schemeClr>
                          </a:solidFill>
                        </a:rPr>
                        <a:t>63</a:t>
                      </a:r>
                    </a:p>
                  </a:txBody>
                  <a:tcPr anchor="ctr"/>
                </a:tc>
                <a:tc>
                  <a:txBody>
                    <a:bodyPr/>
                    <a:lstStyle/>
                    <a:p>
                      <a:pPr algn="r"/>
                      <a:r>
                        <a:rPr lang="en-US">
                          <a:solidFill>
                            <a:schemeClr val="tx1">
                              <a:lumMod val="75000"/>
                              <a:lumOff val="25000"/>
                            </a:schemeClr>
                          </a:solidFill>
                        </a:rPr>
                        <a:t>62</a:t>
                      </a:r>
                    </a:p>
                  </a:txBody>
                  <a:tcPr anchor="ctr"/>
                </a:tc>
                <a:tc>
                  <a:txBody>
                    <a:bodyPr/>
                    <a:lstStyle/>
                    <a:p>
                      <a:pPr algn="r"/>
                      <a:r>
                        <a:rPr lang="en-US">
                          <a:solidFill>
                            <a:schemeClr val="tx1">
                              <a:lumMod val="75000"/>
                              <a:lumOff val="25000"/>
                            </a:schemeClr>
                          </a:solidFill>
                        </a:rPr>
                        <a:t>-1</a:t>
                      </a:r>
                    </a:p>
                  </a:txBody>
                  <a:tcPr anchor="ctr"/>
                </a:tc>
                <a:extLst>
                  <a:ext uri="{0D108BD9-81ED-4DB2-BD59-A6C34878D82A}">
                    <a16:rowId xmlns:a16="http://schemas.microsoft.com/office/drawing/2014/main" val="1108413848"/>
                  </a:ext>
                </a:extLst>
              </a:tr>
              <a:tr h="434075">
                <a:tc>
                  <a:txBody>
                    <a:bodyPr/>
                    <a:lstStyle/>
                    <a:p>
                      <a:r>
                        <a:rPr lang="en-US">
                          <a:solidFill>
                            <a:schemeClr val="tx1">
                              <a:lumMod val="75000"/>
                              <a:lumOff val="25000"/>
                            </a:schemeClr>
                          </a:solidFill>
                        </a:rPr>
                        <a:t>Agency Management</a:t>
                      </a:r>
                    </a:p>
                  </a:txBody>
                  <a:tcPr anchor="ctr"/>
                </a:tc>
                <a:tc>
                  <a:txBody>
                    <a:bodyPr/>
                    <a:lstStyle/>
                    <a:p>
                      <a:pPr algn="r"/>
                      <a:r>
                        <a:rPr lang="en-US">
                          <a:solidFill>
                            <a:schemeClr val="tx1">
                              <a:lumMod val="75000"/>
                              <a:lumOff val="25000"/>
                            </a:schemeClr>
                          </a:solidFill>
                        </a:rPr>
                        <a:t>62.5</a:t>
                      </a:r>
                    </a:p>
                  </a:txBody>
                  <a:tcPr anchor="ctr"/>
                </a:tc>
                <a:tc>
                  <a:txBody>
                    <a:bodyPr/>
                    <a:lstStyle/>
                    <a:p>
                      <a:pPr algn="r"/>
                      <a:r>
                        <a:rPr lang="en-US">
                          <a:solidFill>
                            <a:schemeClr val="tx1">
                              <a:lumMod val="75000"/>
                              <a:lumOff val="25000"/>
                            </a:schemeClr>
                          </a:solidFill>
                        </a:rPr>
                        <a:t>62.5</a:t>
                      </a:r>
                    </a:p>
                  </a:txBody>
                  <a:tcPr anchor="ctr"/>
                </a:tc>
                <a:tc>
                  <a:txBody>
                    <a:bodyPr/>
                    <a:lstStyle/>
                    <a:p>
                      <a:pPr algn="r"/>
                      <a:r>
                        <a:rPr lang="en-US">
                          <a:solidFill>
                            <a:schemeClr val="tx1">
                              <a:lumMod val="75000"/>
                              <a:lumOff val="25000"/>
                            </a:schemeClr>
                          </a:solidFill>
                        </a:rPr>
                        <a:t>0</a:t>
                      </a:r>
                    </a:p>
                  </a:txBody>
                  <a:tcPr anchor="ctr"/>
                </a:tc>
                <a:extLst>
                  <a:ext uri="{0D108BD9-81ED-4DB2-BD59-A6C34878D82A}">
                    <a16:rowId xmlns:a16="http://schemas.microsoft.com/office/drawing/2014/main" val="4172245757"/>
                  </a:ext>
                </a:extLst>
              </a:tr>
              <a:tr h="434075">
                <a:tc>
                  <a:txBody>
                    <a:bodyPr/>
                    <a:lstStyle/>
                    <a:p>
                      <a:r>
                        <a:rPr lang="en-US">
                          <a:solidFill>
                            <a:schemeClr val="tx1">
                              <a:lumMod val="75000"/>
                              <a:lumOff val="25000"/>
                            </a:schemeClr>
                          </a:solidFill>
                        </a:rPr>
                        <a:t>Financial Operations</a:t>
                      </a:r>
                    </a:p>
                  </a:txBody>
                  <a:tcPr anchor="ctr"/>
                </a:tc>
                <a:tc>
                  <a:txBody>
                    <a:bodyPr/>
                    <a:lstStyle/>
                    <a:p>
                      <a:pPr algn="r"/>
                      <a:r>
                        <a:rPr lang="en-US">
                          <a:solidFill>
                            <a:schemeClr val="tx1">
                              <a:lumMod val="75000"/>
                              <a:lumOff val="25000"/>
                            </a:schemeClr>
                          </a:solidFill>
                        </a:rPr>
                        <a:t>12</a:t>
                      </a:r>
                    </a:p>
                  </a:txBody>
                  <a:tcPr anchor="ctr"/>
                </a:tc>
                <a:tc>
                  <a:txBody>
                    <a:bodyPr/>
                    <a:lstStyle/>
                    <a:p>
                      <a:pPr algn="r"/>
                      <a:r>
                        <a:rPr lang="en-US">
                          <a:solidFill>
                            <a:schemeClr val="tx1">
                              <a:lumMod val="75000"/>
                              <a:lumOff val="25000"/>
                            </a:schemeClr>
                          </a:solidFill>
                        </a:rPr>
                        <a:t>12</a:t>
                      </a:r>
                    </a:p>
                  </a:txBody>
                  <a:tcPr anchor="ctr"/>
                </a:tc>
                <a:tc>
                  <a:txBody>
                    <a:bodyPr/>
                    <a:lstStyle/>
                    <a:p>
                      <a:pPr algn="r"/>
                      <a:r>
                        <a:rPr lang="en-US">
                          <a:solidFill>
                            <a:schemeClr val="tx1">
                              <a:lumMod val="75000"/>
                              <a:lumOff val="25000"/>
                            </a:schemeClr>
                          </a:solidFill>
                        </a:rPr>
                        <a:t>0</a:t>
                      </a:r>
                    </a:p>
                  </a:txBody>
                  <a:tcPr anchor="ctr"/>
                </a:tc>
                <a:extLst>
                  <a:ext uri="{0D108BD9-81ED-4DB2-BD59-A6C34878D82A}">
                    <a16:rowId xmlns:a16="http://schemas.microsoft.com/office/drawing/2014/main" val="3745267536"/>
                  </a:ext>
                </a:extLst>
              </a:tr>
              <a:tr h="434075">
                <a:tc>
                  <a:txBody>
                    <a:bodyPr/>
                    <a:lstStyle/>
                    <a:p>
                      <a:r>
                        <a:rPr lang="en-US" b="1">
                          <a:solidFill>
                            <a:schemeClr val="tx1">
                              <a:lumMod val="75000"/>
                              <a:lumOff val="25000"/>
                            </a:schemeClr>
                          </a:solidFill>
                        </a:rPr>
                        <a:t>Total</a:t>
                      </a:r>
                    </a:p>
                  </a:txBody>
                  <a:tcPr anchor="ctr">
                    <a:solidFill>
                      <a:schemeClr val="accent6">
                        <a:lumMod val="60000"/>
                        <a:lumOff val="40000"/>
                      </a:schemeClr>
                    </a:solidFill>
                  </a:tcPr>
                </a:tc>
                <a:tc>
                  <a:txBody>
                    <a:bodyPr/>
                    <a:lstStyle/>
                    <a:p>
                      <a:pPr algn="r"/>
                      <a:r>
                        <a:rPr lang="en-US" b="1">
                          <a:solidFill>
                            <a:schemeClr val="tx1">
                              <a:lumMod val="75000"/>
                              <a:lumOff val="25000"/>
                            </a:schemeClr>
                          </a:solidFill>
                        </a:rPr>
                        <a:t>428</a:t>
                      </a:r>
                    </a:p>
                  </a:txBody>
                  <a:tcPr anchor="ctr">
                    <a:solidFill>
                      <a:schemeClr val="accent6">
                        <a:lumMod val="60000"/>
                        <a:lumOff val="40000"/>
                      </a:schemeClr>
                    </a:solidFill>
                  </a:tcPr>
                </a:tc>
                <a:tc>
                  <a:txBody>
                    <a:bodyPr/>
                    <a:lstStyle/>
                    <a:p>
                      <a:pPr algn="r"/>
                      <a:r>
                        <a:rPr lang="en-US" b="1">
                          <a:solidFill>
                            <a:schemeClr val="tx1">
                              <a:lumMod val="75000"/>
                              <a:lumOff val="25000"/>
                            </a:schemeClr>
                          </a:solidFill>
                        </a:rPr>
                        <a:t>428</a:t>
                      </a:r>
                    </a:p>
                  </a:txBody>
                  <a:tcPr anchor="ctr">
                    <a:solidFill>
                      <a:schemeClr val="accent6">
                        <a:lumMod val="60000"/>
                        <a:lumOff val="40000"/>
                      </a:schemeClr>
                    </a:solidFill>
                  </a:tcPr>
                </a:tc>
                <a:tc>
                  <a:txBody>
                    <a:bodyPr/>
                    <a:lstStyle/>
                    <a:p>
                      <a:pPr algn="r"/>
                      <a:r>
                        <a:rPr lang="en-US" b="1">
                          <a:solidFill>
                            <a:schemeClr val="tx1">
                              <a:lumMod val="75000"/>
                              <a:lumOff val="25000"/>
                            </a:schemeClr>
                          </a:solidFill>
                        </a:rPr>
                        <a:t>0</a:t>
                      </a:r>
                    </a:p>
                  </a:txBody>
                  <a:tcPr anchor="ctr">
                    <a:solidFill>
                      <a:schemeClr val="accent6">
                        <a:lumMod val="60000"/>
                        <a:lumOff val="40000"/>
                      </a:schemeClr>
                    </a:solidFill>
                  </a:tcPr>
                </a:tc>
                <a:extLst>
                  <a:ext uri="{0D108BD9-81ED-4DB2-BD59-A6C34878D82A}">
                    <a16:rowId xmlns:a16="http://schemas.microsoft.com/office/drawing/2014/main" val="1925800993"/>
                  </a:ext>
                </a:extLst>
              </a:tr>
            </a:tbl>
          </a:graphicData>
        </a:graphic>
      </p:graphicFrame>
    </p:spTree>
    <p:extLst>
      <p:ext uri="{BB962C8B-B14F-4D97-AF65-F5344CB8AC3E}">
        <p14:creationId xmlns:p14="http://schemas.microsoft.com/office/powerpoint/2010/main" val="2703633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350096"/>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6</a:t>
            </a: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sp>
        <p:nvSpPr>
          <p:cNvPr id="4" name="TextBox 3">
            <a:extLst>
              <a:ext uri="{FF2B5EF4-FFF2-40B4-BE49-F238E27FC236}">
                <a16:creationId xmlns:a16="http://schemas.microsoft.com/office/drawing/2014/main" id="{16221363-3CA6-3C20-E333-F286B9B86393}"/>
              </a:ext>
            </a:extLst>
          </p:cNvPr>
          <p:cNvSpPr txBox="1"/>
          <p:nvPr/>
        </p:nvSpPr>
        <p:spPr>
          <a:xfrm>
            <a:off x="304800" y="366060"/>
            <a:ext cx="9144000" cy="523220"/>
          </a:xfrm>
          <a:prstGeom prst="rect">
            <a:avLst/>
          </a:prstGeom>
          <a:noFill/>
        </p:spPr>
        <p:txBody>
          <a:bodyPr wrap="square" rtlCol="0">
            <a:spAutoFit/>
          </a:bodyPr>
          <a:lstStyle/>
          <a:p>
            <a:r>
              <a:rPr lang="en-US" sz="2800" b="1">
                <a:solidFill>
                  <a:schemeClr val="bg1"/>
                </a:solidFill>
                <a:latin typeface="Segoe UI" panose="020B0502040204020203" pitchFamily="34" charset="0"/>
                <a:cs typeface="Segoe UI" panose="020B0502040204020203" pitchFamily="34" charset="0"/>
              </a:rPr>
              <a:t>DEVELOPMENTAL DISABILITIES ADMINISTRATION</a:t>
            </a:r>
          </a:p>
        </p:txBody>
      </p:sp>
      <p:sp>
        <p:nvSpPr>
          <p:cNvPr id="6" name="TextBox 5">
            <a:extLst>
              <a:ext uri="{FF2B5EF4-FFF2-40B4-BE49-F238E27FC236}">
                <a16:creationId xmlns:a16="http://schemas.microsoft.com/office/drawing/2014/main" id="{2F877562-DA8C-CF62-991A-5EA370F04EE9}"/>
              </a:ext>
            </a:extLst>
          </p:cNvPr>
          <p:cNvSpPr txBox="1"/>
          <p:nvPr/>
        </p:nvSpPr>
        <p:spPr>
          <a:xfrm>
            <a:off x="855060" y="1743363"/>
            <a:ext cx="10167237" cy="5693866"/>
          </a:xfrm>
          <a:prstGeom prst="rect">
            <a:avLst/>
          </a:prstGeom>
          <a:noFill/>
        </p:spPr>
        <p:txBody>
          <a:bodyPr wrap="square" lIns="91440" tIns="45720" rIns="91440" bIns="45720" rtlCol="0" anchor="t">
            <a:spAutoFit/>
          </a:bodyPr>
          <a:lstStyle/>
          <a:p>
            <a:pPr marL="571500" indent="-571500">
              <a:buFont typeface="Arial" panose="020B0604020202020204" pitchFamily="34" charset="0"/>
              <a:buChar char="•"/>
            </a:pPr>
            <a:r>
              <a:rPr lang="en-US" sz="2800">
                <a:latin typeface="Segoe UI"/>
                <a:cs typeface="Segoe UI"/>
              </a:rPr>
              <a:t>Supports more than 2,300 adults with intellectual and developmental disabilities.</a:t>
            </a:r>
          </a:p>
          <a:p>
            <a:endParaRPr lang="en-US" sz="2800">
              <a:latin typeface="Segoe UI" panose="020B0502040204020203" pitchFamily="34" charset="0"/>
              <a:cs typeface="Segoe UI" panose="020B0502040204020203" pitchFamily="34" charset="0"/>
            </a:endParaRPr>
          </a:p>
          <a:p>
            <a:pPr marL="571500" indent="-571500">
              <a:buFont typeface="Arial" panose="020B0604020202020204" pitchFamily="34" charset="0"/>
              <a:buChar char="•"/>
            </a:pPr>
            <a:r>
              <a:rPr lang="en-US" sz="2800">
                <a:latin typeface="Segoe UI" panose="020B0502040204020203" pitchFamily="34" charset="0"/>
                <a:cs typeface="Segoe UI" panose="020B0502040204020203" pitchFamily="34" charset="0"/>
              </a:rPr>
              <a:t>Two HCBS Waivers serving more than 1,800 people in integrated, community-based settings.</a:t>
            </a:r>
          </a:p>
          <a:p>
            <a:endParaRPr lang="en-US" sz="2800">
              <a:latin typeface="Segoe UI" panose="020B0502040204020203" pitchFamily="34" charset="0"/>
              <a:cs typeface="Segoe UI" panose="020B0502040204020203" pitchFamily="34" charset="0"/>
            </a:endParaRPr>
          </a:p>
          <a:p>
            <a:pPr marL="571500" indent="-571500">
              <a:buFont typeface="Arial" panose="020B0604020202020204" pitchFamily="34" charset="0"/>
              <a:buChar char="•"/>
            </a:pPr>
            <a:r>
              <a:rPr lang="en-US" sz="2800">
                <a:latin typeface="Segoe UI" panose="020B0502040204020203" pitchFamily="34" charset="0"/>
                <a:cs typeface="Segoe UI" panose="020B0502040204020203" pitchFamily="34" charset="0"/>
              </a:rPr>
              <a:t>FY 2024 Total Budget - $152,244,402</a:t>
            </a:r>
          </a:p>
          <a:p>
            <a:pPr marL="571500" indent="-571500">
              <a:buFont typeface="Arial" panose="020B0604020202020204" pitchFamily="34" charset="0"/>
              <a:buChar char="•"/>
            </a:pPr>
            <a:r>
              <a:rPr lang="en-US" sz="2800">
                <a:latin typeface="Segoe UI" panose="020B0502040204020203" pitchFamily="34" charset="0"/>
                <a:cs typeface="Segoe UI" panose="020B0502040204020203" pitchFamily="34" charset="0"/>
              </a:rPr>
              <a:t>FY 2024 Local Funding - $132,130,623</a:t>
            </a:r>
          </a:p>
          <a:p>
            <a:pPr marL="571500" indent="-571500">
              <a:buFont typeface="Arial" panose="020B0604020202020204" pitchFamily="34" charset="0"/>
              <a:buChar char="•"/>
            </a:pPr>
            <a:endParaRPr lang="en-US" sz="2800">
              <a:latin typeface="Segoe UI" panose="020B0502040204020203" pitchFamily="34" charset="0"/>
              <a:cs typeface="Segoe UI" panose="020B0502040204020203" pitchFamily="34" charset="0"/>
            </a:endParaRPr>
          </a:p>
          <a:p>
            <a:pPr marL="571500" indent="-571500">
              <a:buFont typeface="Arial" panose="020B0604020202020204" pitchFamily="34" charset="0"/>
              <a:buChar char="•"/>
            </a:pPr>
            <a:r>
              <a:rPr lang="en-US" sz="2800">
                <a:latin typeface="Segoe UI" panose="020B0502040204020203" pitchFamily="34" charset="0"/>
                <a:cs typeface="Segoe UI" panose="020B0502040204020203" pitchFamily="34" charset="0"/>
              </a:rPr>
              <a:t>Includes a $744,600 enhancement to increase PNA</a:t>
            </a:r>
          </a:p>
          <a:p>
            <a:endParaRPr lang="en-US" sz="2800">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2800">
              <a:latin typeface="Segoe UI" panose="020B0502040204020203" pitchFamily="34" charset="0"/>
              <a:cs typeface="Segoe UI" panose="020B0502040204020203" pitchFamily="34" charset="0"/>
            </a:endParaRPr>
          </a:p>
          <a:p>
            <a:pPr marL="571500" indent="-571500">
              <a:buFont typeface="Arial" panose="020B0604020202020204" pitchFamily="34" charset="0"/>
              <a:buChar char="•"/>
            </a:pPr>
            <a:endParaRPr lang="en-US" sz="28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0799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350096"/>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7</a:t>
            </a: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sp>
        <p:nvSpPr>
          <p:cNvPr id="3" name="TextBox 2">
            <a:extLst>
              <a:ext uri="{FF2B5EF4-FFF2-40B4-BE49-F238E27FC236}">
                <a16:creationId xmlns:a16="http://schemas.microsoft.com/office/drawing/2014/main" id="{E4ACD740-5415-4608-591F-FAEAE5E7BB27}"/>
              </a:ext>
            </a:extLst>
          </p:cNvPr>
          <p:cNvSpPr txBox="1"/>
          <p:nvPr/>
        </p:nvSpPr>
        <p:spPr>
          <a:xfrm>
            <a:off x="457200" y="304800"/>
            <a:ext cx="5105400" cy="523220"/>
          </a:xfrm>
          <a:prstGeom prst="rect">
            <a:avLst/>
          </a:prstGeom>
          <a:noFill/>
        </p:spPr>
        <p:txBody>
          <a:bodyPr wrap="square" rtlCol="0">
            <a:spAutoFit/>
          </a:bodyPr>
          <a:lstStyle/>
          <a:p>
            <a:r>
              <a:rPr lang="en-US" sz="2800" b="1">
                <a:solidFill>
                  <a:schemeClr val="bg1"/>
                </a:solidFill>
                <a:latin typeface="Segoe UI" panose="020B0502040204020203" pitchFamily="34" charset="0"/>
                <a:cs typeface="Segoe UI" panose="020B0502040204020203" pitchFamily="34" charset="0"/>
              </a:rPr>
              <a:t>DDS HCBS WAIVERS</a:t>
            </a:r>
          </a:p>
        </p:txBody>
      </p:sp>
      <p:pic>
        <p:nvPicPr>
          <p:cNvPr id="4" name="Picture 3">
            <a:extLst>
              <a:ext uri="{FF2B5EF4-FFF2-40B4-BE49-F238E27FC236}">
                <a16:creationId xmlns:a16="http://schemas.microsoft.com/office/drawing/2014/main" id="{CB215DA0-044A-D407-FCE9-09BAD711D66C}"/>
              </a:ext>
            </a:extLst>
          </p:cNvPr>
          <p:cNvPicPr>
            <a:picLocks noChangeAspect="1"/>
          </p:cNvPicPr>
          <p:nvPr/>
        </p:nvPicPr>
        <p:blipFill>
          <a:blip r:embed="rId4"/>
          <a:stretch>
            <a:fillRect/>
          </a:stretch>
        </p:blipFill>
        <p:spPr>
          <a:xfrm>
            <a:off x="2288718" y="1100126"/>
            <a:ext cx="7614564" cy="4657748"/>
          </a:xfrm>
          <a:prstGeom prst="rect">
            <a:avLst/>
          </a:prstGeom>
        </p:spPr>
      </p:pic>
    </p:spTree>
    <p:extLst>
      <p:ext uri="{BB962C8B-B14F-4D97-AF65-F5344CB8AC3E}">
        <p14:creationId xmlns:p14="http://schemas.microsoft.com/office/powerpoint/2010/main" val="227303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350096"/>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8</a:t>
            </a: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sp>
        <p:nvSpPr>
          <p:cNvPr id="2" name="TextBox 1">
            <a:extLst>
              <a:ext uri="{FF2B5EF4-FFF2-40B4-BE49-F238E27FC236}">
                <a16:creationId xmlns:a16="http://schemas.microsoft.com/office/drawing/2014/main" id="{046EE11E-8D89-D68A-7B64-2C11BC1D5690}"/>
              </a:ext>
            </a:extLst>
          </p:cNvPr>
          <p:cNvSpPr txBox="1"/>
          <p:nvPr/>
        </p:nvSpPr>
        <p:spPr>
          <a:xfrm>
            <a:off x="298452" y="289860"/>
            <a:ext cx="6400800" cy="523220"/>
          </a:xfrm>
          <a:prstGeom prst="rect">
            <a:avLst/>
          </a:prstGeom>
          <a:noFill/>
        </p:spPr>
        <p:txBody>
          <a:bodyPr wrap="square" rtlCol="0">
            <a:spAutoFit/>
          </a:bodyPr>
          <a:lstStyle/>
          <a:p>
            <a:r>
              <a:rPr lang="en-US" sz="2800" b="1">
                <a:solidFill>
                  <a:schemeClr val="bg1"/>
                </a:solidFill>
                <a:latin typeface="Segoe UI" panose="020B0502040204020203" pitchFamily="34" charset="0"/>
                <a:cs typeface="Segoe UI" panose="020B0502040204020203" pitchFamily="34" charset="0"/>
              </a:rPr>
              <a:t>DDA WAIVER &amp; RESIDENTIAL COSTS</a:t>
            </a:r>
          </a:p>
        </p:txBody>
      </p:sp>
      <p:graphicFrame>
        <p:nvGraphicFramePr>
          <p:cNvPr id="4" name="Table 7">
            <a:extLst>
              <a:ext uri="{FF2B5EF4-FFF2-40B4-BE49-F238E27FC236}">
                <a16:creationId xmlns:a16="http://schemas.microsoft.com/office/drawing/2014/main" id="{BD6EE3DF-0558-993B-34BA-338B8B6BBB5E}"/>
              </a:ext>
            </a:extLst>
          </p:cNvPr>
          <p:cNvGraphicFramePr>
            <a:graphicFrameLocks noGrp="1"/>
          </p:cNvGraphicFramePr>
          <p:nvPr>
            <p:extLst>
              <p:ext uri="{D42A27DB-BD31-4B8C-83A1-F6EECF244321}">
                <p14:modId xmlns:p14="http://schemas.microsoft.com/office/powerpoint/2010/main" val="1937704222"/>
              </p:ext>
            </p:extLst>
          </p:nvPr>
        </p:nvGraphicFramePr>
        <p:xfrm>
          <a:off x="2132018" y="1478335"/>
          <a:ext cx="7991037" cy="1371600"/>
        </p:xfrm>
        <a:graphic>
          <a:graphicData uri="http://schemas.openxmlformats.org/drawingml/2006/table">
            <a:tbl>
              <a:tblPr firstRow="1" bandRow="1">
                <a:tableStyleId>{F5AB1C69-6EDB-4FF4-983F-18BD219EF322}</a:tableStyleId>
              </a:tblPr>
              <a:tblGrid>
                <a:gridCol w="3197997">
                  <a:extLst>
                    <a:ext uri="{9D8B030D-6E8A-4147-A177-3AD203B41FA5}">
                      <a16:colId xmlns:a16="http://schemas.microsoft.com/office/drawing/2014/main" val="2120311724"/>
                    </a:ext>
                  </a:extLst>
                </a:gridCol>
                <a:gridCol w="2375405">
                  <a:extLst>
                    <a:ext uri="{9D8B030D-6E8A-4147-A177-3AD203B41FA5}">
                      <a16:colId xmlns:a16="http://schemas.microsoft.com/office/drawing/2014/main" val="117682320"/>
                    </a:ext>
                  </a:extLst>
                </a:gridCol>
                <a:gridCol w="2417635">
                  <a:extLst>
                    <a:ext uri="{9D8B030D-6E8A-4147-A177-3AD203B41FA5}">
                      <a16:colId xmlns:a16="http://schemas.microsoft.com/office/drawing/2014/main" val="3253913063"/>
                    </a:ext>
                  </a:extLst>
                </a:gridCol>
              </a:tblGrid>
              <a:tr h="370840">
                <a:tc>
                  <a:txBody>
                    <a:bodyPr/>
                    <a:lstStyle/>
                    <a:p>
                      <a:pPr algn="ctr"/>
                      <a:r>
                        <a:rPr lang="en-US" sz="2400">
                          <a:latin typeface="Segoe UI" panose="020B0502040204020203" pitchFamily="34" charset="0"/>
                          <a:cs typeface="Segoe UI" panose="020B0502040204020203" pitchFamily="34" charset="0"/>
                        </a:rPr>
                        <a:t>HCBS Waiver Slots</a:t>
                      </a:r>
                    </a:p>
                  </a:txBody>
                  <a:tcPr>
                    <a:solidFill>
                      <a:schemeClr val="accent6">
                        <a:lumMod val="60000"/>
                        <a:lumOff val="40000"/>
                      </a:schemeClr>
                    </a:solidFill>
                  </a:tcPr>
                </a:tc>
                <a:tc>
                  <a:txBody>
                    <a:bodyPr/>
                    <a:lstStyle/>
                    <a:p>
                      <a:pPr algn="ctr"/>
                      <a:r>
                        <a:rPr lang="en-US" sz="2400">
                          <a:latin typeface="Segoe UI" panose="020B0502040204020203" pitchFamily="34" charset="0"/>
                          <a:cs typeface="Segoe UI" panose="020B0502040204020203" pitchFamily="34" charset="0"/>
                        </a:rPr>
                        <a:t>IDD</a:t>
                      </a:r>
                    </a:p>
                  </a:txBody>
                  <a:tcPr>
                    <a:solidFill>
                      <a:schemeClr val="accent6">
                        <a:lumMod val="60000"/>
                        <a:lumOff val="40000"/>
                      </a:schemeClr>
                    </a:solidFill>
                  </a:tcPr>
                </a:tc>
                <a:tc>
                  <a:txBody>
                    <a:bodyPr/>
                    <a:lstStyle/>
                    <a:p>
                      <a:pPr algn="ctr"/>
                      <a:r>
                        <a:rPr lang="en-US" sz="2400">
                          <a:latin typeface="Segoe UI" panose="020B0502040204020203" pitchFamily="34" charset="0"/>
                          <a:cs typeface="Segoe UI" panose="020B0502040204020203" pitchFamily="34" charset="0"/>
                        </a:rPr>
                        <a:t>IFS</a:t>
                      </a:r>
                    </a:p>
                  </a:txBody>
                  <a:tcPr>
                    <a:solidFill>
                      <a:schemeClr val="accent6">
                        <a:lumMod val="60000"/>
                        <a:lumOff val="40000"/>
                      </a:schemeClr>
                    </a:solidFill>
                  </a:tcPr>
                </a:tc>
                <a:extLst>
                  <a:ext uri="{0D108BD9-81ED-4DB2-BD59-A6C34878D82A}">
                    <a16:rowId xmlns:a16="http://schemas.microsoft.com/office/drawing/2014/main" val="1671487271"/>
                  </a:ext>
                </a:extLst>
              </a:tr>
              <a:tr h="370840">
                <a:tc>
                  <a:txBody>
                    <a:bodyPr/>
                    <a:lstStyle/>
                    <a:p>
                      <a:pPr algn="ctr"/>
                      <a:r>
                        <a:rPr lang="en-US" sz="2400">
                          <a:latin typeface="Segoe UI" panose="020B0502040204020203" pitchFamily="34" charset="0"/>
                          <a:cs typeface="Segoe UI" panose="020B0502040204020203" pitchFamily="34" charset="0"/>
                        </a:rPr>
                        <a:t>Available</a:t>
                      </a:r>
                    </a:p>
                  </a:txBody>
                  <a:tcPr/>
                </a:tc>
                <a:tc>
                  <a:txBody>
                    <a:bodyPr/>
                    <a:lstStyle/>
                    <a:p>
                      <a:pPr algn="ctr"/>
                      <a:r>
                        <a:rPr lang="en-US" sz="2400">
                          <a:latin typeface="Segoe UI" panose="020B0502040204020203" pitchFamily="34" charset="0"/>
                          <a:cs typeface="Segoe UI" panose="020B0502040204020203" pitchFamily="34" charset="0"/>
                        </a:rPr>
                        <a:t>116</a:t>
                      </a:r>
                    </a:p>
                  </a:txBody>
                  <a:tcPr/>
                </a:tc>
                <a:tc>
                  <a:txBody>
                    <a:bodyPr/>
                    <a:lstStyle/>
                    <a:p>
                      <a:pPr algn="ctr"/>
                      <a:r>
                        <a:rPr lang="en-US" sz="2400">
                          <a:latin typeface="Segoe UI" panose="020B0502040204020203" pitchFamily="34" charset="0"/>
                          <a:cs typeface="Segoe UI" panose="020B0502040204020203" pitchFamily="34" charset="0"/>
                        </a:rPr>
                        <a:t>78</a:t>
                      </a:r>
                    </a:p>
                  </a:txBody>
                  <a:tcPr/>
                </a:tc>
                <a:extLst>
                  <a:ext uri="{0D108BD9-81ED-4DB2-BD59-A6C34878D82A}">
                    <a16:rowId xmlns:a16="http://schemas.microsoft.com/office/drawing/2014/main" val="1945843332"/>
                  </a:ext>
                </a:extLst>
              </a:tr>
              <a:tr h="370840">
                <a:tc>
                  <a:txBody>
                    <a:bodyPr/>
                    <a:lstStyle/>
                    <a:p>
                      <a:pPr algn="ctr"/>
                      <a:r>
                        <a:rPr lang="en-US" sz="2400">
                          <a:latin typeface="Segoe UI" panose="020B0502040204020203" pitchFamily="34" charset="0"/>
                          <a:cs typeface="Segoe UI" panose="020B0502040204020203" pitchFamily="34" charset="0"/>
                        </a:rPr>
                        <a:t>Utilized</a:t>
                      </a:r>
                    </a:p>
                  </a:txBody>
                  <a:tcPr/>
                </a:tc>
                <a:tc>
                  <a:txBody>
                    <a:bodyPr/>
                    <a:lstStyle/>
                    <a:p>
                      <a:pPr algn="ctr"/>
                      <a:r>
                        <a:rPr lang="en-US" sz="2400">
                          <a:latin typeface="Segoe UI" panose="020B0502040204020203" pitchFamily="34" charset="0"/>
                          <a:cs typeface="Segoe UI" panose="020B0502040204020203" pitchFamily="34" charset="0"/>
                        </a:rPr>
                        <a:t>1,826</a:t>
                      </a:r>
                    </a:p>
                  </a:txBody>
                  <a:tcPr/>
                </a:tc>
                <a:tc>
                  <a:txBody>
                    <a:bodyPr/>
                    <a:lstStyle/>
                    <a:p>
                      <a:pPr algn="ctr"/>
                      <a:r>
                        <a:rPr lang="en-US" sz="2400">
                          <a:latin typeface="Segoe UI" panose="020B0502040204020203" pitchFamily="34" charset="0"/>
                          <a:cs typeface="Segoe UI" panose="020B0502040204020203" pitchFamily="34" charset="0"/>
                        </a:rPr>
                        <a:t>12</a:t>
                      </a:r>
                    </a:p>
                  </a:txBody>
                  <a:tcPr/>
                </a:tc>
                <a:extLst>
                  <a:ext uri="{0D108BD9-81ED-4DB2-BD59-A6C34878D82A}">
                    <a16:rowId xmlns:a16="http://schemas.microsoft.com/office/drawing/2014/main" val="3469197308"/>
                  </a:ext>
                </a:extLst>
              </a:tr>
            </a:tbl>
          </a:graphicData>
        </a:graphic>
      </p:graphicFrame>
      <p:sp>
        <p:nvSpPr>
          <p:cNvPr id="6" name="TextBox 5">
            <a:extLst>
              <a:ext uri="{FF2B5EF4-FFF2-40B4-BE49-F238E27FC236}">
                <a16:creationId xmlns:a16="http://schemas.microsoft.com/office/drawing/2014/main" id="{2638F438-B335-357E-3764-57B61B66BA4B}"/>
              </a:ext>
            </a:extLst>
          </p:cNvPr>
          <p:cNvSpPr txBox="1"/>
          <p:nvPr/>
        </p:nvSpPr>
        <p:spPr>
          <a:xfrm>
            <a:off x="3044753" y="4044942"/>
            <a:ext cx="6096000" cy="1200329"/>
          </a:xfrm>
          <a:prstGeom prst="rect">
            <a:avLst/>
          </a:prstGeom>
          <a:noFill/>
        </p:spPr>
        <p:txBody>
          <a:bodyPr wrap="square">
            <a:spAutoFit/>
          </a:bodyPr>
          <a:lstStyle/>
          <a:p>
            <a:pPr algn="ctr"/>
            <a:r>
              <a:rPr lang="en-US" sz="1800" u="sng">
                <a:latin typeface="Segoe UI" panose="020B0502040204020203" pitchFamily="34" charset="0"/>
                <a:cs typeface="Segoe UI" panose="020B0502040204020203" pitchFamily="34" charset="0"/>
              </a:rPr>
              <a:t>Residential Costs</a:t>
            </a:r>
          </a:p>
          <a:p>
            <a:pPr algn="ctr"/>
            <a:r>
              <a:rPr lang="en-US" sz="1800">
                <a:latin typeface="Segoe UI" panose="020B0502040204020203" pitchFamily="34" charset="0"/>
                <a:cs typeface="Segoe UI" panose="020B0502040204020203" pitchFamily="34" charset="0"/>
              </a:rPr>
              <a:t>Budgeted residential costs for FY 2024 - $27.5 million</a:t>
            </a:r>
          </a:p>
          <a:p>
            <a:pPr algn="ctr"/>
            <a:r>
              <a:rPr lang="en-US" sz="1800">
                <a:latin typeface="Segoe UI" panose="020B0502040204020203" pitchFamily="34" charset="0"/>
                <a:cs typeface="Segoe UI" panose="020B0502040204020203" pitchFamily="34" charset="0"/>
              </a:rPr>
              <a:t>Budgeted residential costs for FY 2023 - $26.7 million</a:t>
            </a:r>
          </a:p>
          <a:p>
            <a:pPr algn="ctr"/>
            <a:r>
              <a:rPr lang="en-US" sz="1800">
                <a:latin typeface="Segoe UI" panose="020B0502040204020203" pitchFamily="34" charset="0"/>
                <a:cs typeface="Segoe UI" panose="020B0502040204020203" pitchFamily="34" charset="0"/>
              </a:rPr>
              <a:t>Actual residential expenditures FY 2022 - $24.6 million</a:t>
            </a:r>
          </a:p>
        </p:txBody>
      </p:sp>
      <p:sp>
        <p:nvSpPr>
          <p:cNvPr id="9" name="TextBox 8">
            <a:extLst>
              <a:ext uri="{FF2B5EF4-FFF2-40B4-BE49-F238E27FC236}">
                <a16:creationId xmlns:a16="http://schemas.microsoft.com/office/drawing/2014/main" id="{E9DE49B3-0A97-E1F0-26CC-3E844EA68842}"/>
              </a:ext>
            </a:extLst>
          </p:cNvPr>
          <p:cNvSpPr txBox="1"/>
          <p:nvPr/>
        </p:nvSpPr>
        <p:spPr>
          <a:xfrm>
            <a:off x="2690190" y="3198167"/>
            <a:ext cx="6805127" cy="461665"/>
          </a:xfrm>
          <a:prstGeom prst="rect">
            <a:avLst/>
          </a:prstGeom>
          <a:noFill/>
        </p:spPr>
        <p:txBody>
          <a:bodyPr wrap="square" rtlCol="0">
            <a:spAutoFit/>
          </a:bodyPr>
          <a:lstStyle/>
          <a:p>
            <a:pPr algn="ctr"/>
            <a:r>
              <a:rPr lang="en-US" sz="2400">
                <a:latin typeface="Segoe UI" panose="020B0502040204020203" pitchFamily="34" charset="0"/>
                <a:cs typeface="Segoe UI" panose="020B0502040204020203" pitchFamily="34" charset="0"/>
              </a:rPr>
              <a:t>Planned net increase of 50 waiver slots per year</a:t>
            </a:r>
          </a:p>
        </p:txBody>
      </p:sp>
    </p:spTree>
    <p:extLst>
      <p:ext uri="{BB962C8B-B14F-4D97-AF65-F5344CB8AC3E}">
        <p14:creationId xmlns:p14="http://schemas.microsoft.com/office/powerpoint/2010/main" val="1437438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bject 21">
            <a:extLst>
              <a:ext uri="{FF2B5EF4-FFF2-40B4-BE49-F238E27FC236}">
                <a16:creationId xmlns:a16="http://schemas.microsoft.com/office/drawing/2014/main" id="{AC535FA9-4B44-B5FE-166F-71CB06F81848}"/>
              </a:ext>
            </a:extLst>
          </p:cNvPr>
          <p:cNvSpPr txBox="1"/>
          <p:nvPr/>
        </p:nvSpPr>
        <p:spPr>
          <a:xfrm>
            <a:off x="298452" y="6425842"/>
            <a:ext cx="623866" cy="350096"/>
          </a:xfrm>
          <a:prstGeom prst="rect">
            <a:avLst/>
          </a:prstGeom>
        </p:spPr>
        <p:txBody>
          <a:bodyPr vert="horz" wrap="square" lIns="0" tIns="3810" rIns="0" bIns="0" rtlCol="0">
            <a:spAutoFit/>
          </a:bodyPr>
          <a:lstStyle/>
          <a:p>
            <a:pPr marL="12700">
              <a:lnSpc>
                <a:spcPct val="100000"/>
              </a:lnSpc>
              <a:spcBef>
                <a:spcPts val="30"/>
              </a:spcBef>
            </a:pPr>
            <a:r>
              <a:rPr lang="en-US" sz="2250" spc="10">
                <a:solidFill>
                  <a:srgbClr val="FFFFFF"/>
                </a:solidFill>
                <a:latin typeface="NeutraText-DemiAlt"/>
                <a:cs typeface="NeutraText-DemiAlt"/>
              </a:rPr>
              <a:t>9</a:t>
            </a:r>
            <a:endParaRPr sz="2250">
              <a:latin typeface="NeutraText-DemiAlt"/>
              <a:cs typeface="NeutraText-DemiAlt"/>
            </a:endParaRPr>
          </a:p>
        </p:txBody>
      </p:sp>
      <p:pic>
        <p:nvPicPr>
          <p:cNvPr id="20" name="Picture 19" descr="A picture containing text&#10;&#10;Description automatically generated">
            <a:extLst>
              <a:ext uri="{FF2B5EF4-FFF2-40B4-BE49-F238E27FC236}">
                <a16:creationId xmlns:a16="http://schemas.microsoft.com/office/drawing/2014/main" id="{6DF6A4D8-AF17-2541-119E-3032E80C0143}"/>
              </a:ext>
            </a:extLst>
          </p:cNvPr>
          <p:cNvPicPr>
            <a:picLocks noChangeAspect="1"/>
          </p:cNvPicPr>
          <p:nvPr/>
        </p:nvPicPr>
        <p:blipFill>
          <a:blip r:embed="rId3"/>
          <a:stretch>
            <a:fillRect/>
          </a:stretch>
        </p:blipFill>
        <p:spPr>
          <a:xfrm>
            <a:off x="8786190" y="6385897"/>
            <a:ext cx="2236107" cy="433561"/>
          </a:xfrm>
          <a:prstGeom prst="rect">
            <a:avLst/>
          </a:prstGeom>
        </p:spPr>
      </p:pic>
      <p:sp>
        <p:nvSpPr>
          <p:cNvPr id="5" name="TextBox 4">
            <a:extLst>
              <a:ext uri="{FF2B5EF4-FFF2-40B4-BE49-F238E27FC236}">
                <a16:creationId xmlns:a16="http://schemas.microsoft.com/office/drawing/2014/main" id="{FF9C40DB-2735-CEDE-1618-BFF24AFF78D5}"/>
              </a:ext>
            </a:extLst>
          </p:cNvPr>
          <p:cNvSpPr txBox="1"/>
          <p:nvPr/>
        </p:nvSpPr>
        <p:spPr>
          <a:xfrm>
            <a:off x="610385" y="415697"/>
            <a:ext cx="7997906" cy="523220"/>
          </a:xfrm>
          <a:prstGeom prst="rect">
            <a:avLst/>
          </a:prstGeom>
          <a:noFill/>
        </p:spPr>
        <p:txBody>
          <a:bodyPr wrap="square">
            <a:spAutoFit/>
          </a:bodyPr>
          <a:lstStyle/>
          <a:p>
            <a:r>
              <a:rPr lang="en-US" sz="2800" b="1">
                <a:solidFill>
                  <a:schemeClr val="bg1"/>
                </a:solidFill>
                <a:latin typeface="Segoe UI" panose="020B0502040204020203" pitchFamily="34" charset="0"/>
                <a:cs typeface="Segoe UI" panose="020B0502040204020203" pitchFamily="34" charset="0"/>
              </a:rPr>
              <a:t>REHABILITATION SERVICES ADMINISTRATION</a:t>
            </a:r>
          </a:p>
        </p:txBody>
      </p:sp>
      <p:sp>
        <p:nvSpPr>
          <p:cNvPr id="9" name="TextBox 8">
            <a:extLst>
              <a:ext uri="{FF2B5EF4-FFF2-40B4-BE49-F238E27FC236}">
                <a16:creationId xmlns:a16="http://schemas.microsoft.com/office/drawing/2014/main" id="{FE3EFEBF-0BE3-817E-8CC2-6EC354337E2A}"/>
              </a:ext>
            </a:extLst>
          </p:cNvPr>
          <p:cNvSpPr txBox="1"/>
          <p:nvPr/>
        </p:nvSpPr>
        <p:spPr>
          <a:xfrm>
            <a:off x="922318" y="1954163"/>
            <a:ext cx="7919097" cy="954107"/>
          </a:xfrm>
          <a:prstGeom prst="rect">
            <a:avLst/>
          </a:prstGeom>
          <a:noFill/>
        </p:spPr>
        <p:txBody>
          <a:bodyPr wrap="square" rtlCol="0">
            <a:spAutoFit/>
          </a:bodyPr>
          <a:lstStyle/>
          <a:p>
            <a:pPr marL="457200" indent="-457200">
              <a:buFont typeface="Arial" panose="020B0604020202020204" pitchFamily="34" charset="0"/>
              <a:buChar char="•"/>
            </a:pPr>
            <a:r>
              <a:rPr lang="en-US" sz="2800">
                <a:latin typeface="Segoe UI" panose="020B0502040204020203" pitchFamily="34" charset="0"/>
                <a:cs typeface="Segoe UI" panose="020B0502040204020203" pitchFamily="34" charset="0"/>
              </a:rPr>
              <a:t>RSA helps people prepare for work and to get and keep better jobs.</a:t>
            </a:r>
          </a:p>
        </p:txBody>
      </p:sp>
      <p:sp>
        <p:nvSpPr>
          <p:cNvPr id="10" name="TextBox 9">
            <a:extLst>
              <a:ext uri="{FF2B5EF4-FFF2-40B4-BE49-F238E27FC236}">
                <a16:creationId xmlns:a16="http://schemas.microsoft.com/office/drawing/2014/main" id="{158702DD-C594-4C44-CB20-178CA6623B78}"/>
              </a:ext>
            </a:extLst>
          </p:cNvPr>
          <p:cNvSpPr txBox="1"/>
          <p:nvPr/>
        </p:nvSpPr>
        <p:spPr>
          <a:xfrm>
            <a:off x="963646" y="3326738"/>
            <a:ext cx="6407538" cy="523220"/>
          </a:xfrm>
          <a:prstGeom prst="rect">
            <a:avLst/>
          </a:prstGeom>
          <a:noFill/>
        </p:spPr>
        <p:txBody>
          <a:bodyPr wrap="square" rtlCol="0">
            <a:spAutoFit/>
          </a:bodyPr>
          <a:lstStyle/>
          <a:p>
            <a:pPr marL="457200" indent="-457200">
              <a:buFont typeface="Arial" panose="020B0604020202020204" pitchFamily="34" charset="0"/>
              <a:buChar char="•"/>
            </a:pPr>
            <a:r>
              <a:rPr lang="en-US" sz="2800">
                <a:latin typeface="Segoe UI" panose="020B0502040204020203" pitchFamily="34" charset="0"/>
                <a:cs typeface="Segoe UI" panose="020B0502040204020203" pitchFamily="34" charset="0"/>
              </a:rPr>
              <a:t>RSA FY 2024 Budget - $21,642,607 </a:t>
            </a:r>
          </a:p>
        </p:txBody>
      </p:sp>
      <p:sp>
        <p:nvSpPr>
          <p:cNvPr id="11" name="TextBox 10">
            <a:extLst>
              <a:ext uri="{FF2B5EF4-FFF2-40B4-BE49-F238E27FC236}">
                <a16:creationId xmlns:a16="http://schemas.microsoft.com/office/drawing/2014/main" id="{AD46AF03-7C8F-7485-11B4-BD0BB5597DED}"/>
              </a:ext>
            </a:extLst>
          </p:cNvPr>
          <p:cNvSpPr txBox="1"/>
          <p:nvPr/>
        </p:nvSpPr>
        <p:spPr>
          <a:xfrm>
            <a:off x="963646" y="4268426"/>
            <a:ext cx="7443236" cy="954107"/>
          </a:xfrm>
          <a:prstGeom prst="rect">
            <a:avLst/>
          </a:prstGeom>
          <a:noFill/>
        </p:spPr>
        <p:txBody>
          <a:bodyPr wrap="square" rtlCol="0">
            <a:spAutoFit/>
          </a:bodyPr>
          <a:lstStyle/>
          <a:p>
            <a:pPr marL="457200" indent="-457200">
              <a:buFont typeface="Arial" panose="020B0604020202020204" pitchFamily="34" charset="0"/>
              <a:buChar char="•"/>
            </a:pPr>
            <a:r>
              <a:rPr lang="en-US" sz="2800">
                <a:latin typeface="Segoe UI" panose="020B0502040204020203" pitchFamily="34" charset="0"/>
                <a:cs typeface="Segoe UI" panose="020B0502040204020203" pitchFamily="34" charset="0"/>
              </a:rPr>
              <a:t>78.7% federally-funded, with a 21.3% local share and required maintenance of effort.</a:t>
            </a:r>
          </a:p>
        </p:txBody>
      </p:sp>
      <p:pic>
        <p:nvPicPr>
          <p:cNvPr id="12" name="Picture 3" descr="C:\Users\elizabeth.seaton\AppData\Local\Microsoft\Windows\INetCache\IE\9PCQU761\trabajo%20en%20curso[1].png">
            <a:extLst>
              <a:ext uri="{FF2B5EF4-FFF2-40B4-BE49-F238E27FC236}">
                <a16:creationId xmlns:a16="http://schemas.microsoft.com/office/drawing/2014/main" id="{1AAF92EA-2807-D1D3-26D5-A5C2028D32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4038" y="1961329"/>
            <a:ext cx="2784150" cy="278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517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Kelliebrew, Kia (EOM)</dc:creator>
  <cp:revision>1</cp:revision>
  <dcterms:created xsi:type="dcterms:W3CDTF">2023-03-15T18:27:27Z</dcterms:created>
  <dcterms:modified xsi:type="dcterms:W3CDTF">2023-03-24T15:49:25Z</dcterms:modified>
</cp:coreProperties>
</file>