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655" r:id="rId6"/>
    <p:sldId id="656" r:id="rId7"/>
    <p:sldId id="616" r:id="rId8"/>
    <p:sldId id="630" r:id="rId9"/>
    <p:sldId id="631" r:id="rId10"/>
    <p:sldId id="632" r:id="rId11"/>
    <p:sldId id="650" r:id="rId12"/>
    <p:sldId id="659" r:id="rId13"/>
    <p:sldId id="647" r:id="rId14"/>
    <p:sldId id="639" r:id="rId15"/>
    <p:sldId id="640" r:id="rId16"/>
    <p:sldId id="658" r:id="rId17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40033"/>
    <a:srgbClr val="011F4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4" autoAdjust="0"/>
    <p:restoredTop sz="86006" autoAdjust="0"/>
  </p:normalViewPr>
  <p:slideViewPr>
    <p:cSldViewPr snapToGrid="0" snapToObjects="1" showGuides="1">
      <p:cViewPr varScale="1">
        <p:scale>
          <a:sx n="98" d="100"/>
          <a:sy n="98" d="100"/>
        </p:scale>
        <p:origin x="19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1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86" d="100"/>
          <a:sy n="86" d="100"/>
        </p:scale>
        <p:origin x="3840" y="8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C1AB9-EAE1-435D-B633-260B1ACC68E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93DACE-9E08-4FA5-B789-1A40253E24FC}">
      <dgm:prSet custT="1"/>
      <dgm:spPr/>
      <dgm:t>
        <a:bodyPr/>
        <a:lstStyle/>
        <a:p>
          <a:r>
            <a:rPr lang="en-US" sz="2000" dirty="0"/>
            <a:t>Criterion A: </a:t>
          </a:r>
        </a:p>
        <a:p>
          <a:r>
            <a:rPr lang="en-US" sz="2000" dirty="0"/>
            <a:t>Deficits in intellectual functioning</a:t>
          </a:r>
        </a:p>
      </dgm:t>
    </dgm:pt>
    <dgm:pt modelId="{24B409B5-A79E-4D39-A5FF-953D7D9E7521}" type="parTrans" cxnId="{8EAE1234-CD1E-4F6B-9F9F-FD7D6B9A3208}">
      <dgm:prSet/>
      <dgm:spPr/>
      <dgm:t>
        <a:bodyPr/>
        <a:lstStyle/>
        <a:p>
          <a:endParaRPr lang="en-US"/>
        </a:p>
      </dgm:t>
    </dgm:pt>
    <dgm:pt modelId="{84CF7AE6-D4AC-41F5-A2BA-E745A7BB7904}" type="sibTrans" cxnId="{8EAE1234-CD1E-4F6B-9F9F-FD7D6B9A3208}">
      <dgm:prSet/>
      <dgm:spPr/>
      <dgm:t>
        <a:bodyPr/>
        <a:lstStyle/>
        <a:p>
          <a:endParaRPr lang="en-US"/>
        </a:p>
      </dgm:t>
    </dgm:pt>
    <dgm:pt modelId="{40C10CEB-7BEE-4267-BF93-D658B59D41C5}">
      <dgm:prSet custT="1"/>
      <dgm:spPr/>
      <dgm:t>
        <a:bodyPr/>
        <a:lstStyle/>
        <a:p>
          <a:r>
            <a:rPr lang="en-US" sz="2000" dirty="0"/>
            <a:t>Criterion B: </a:t>
          </a:r>
        </a:p>
        <a:p>
          <a:r>
            <a:rPr lang="en-US" sz="2000" dirty="0"/>
            <a:t>Deficits in adaptive functioning</a:t>
          </a:r>
        </a:p>
      </dgm:t>
    </dgm:pt>
    <dgm:pt modelId="{3D8E5DB5-1828-488C-93C9-FC1508C923F0}" type="parTrans" cxnId="{49831C93-B86E-4F38-8013-3308A91C968F}">
      <dgm:prSet/>
      <dgm:spPr/>
      <dgm:t>
        <a:bodyPr/>
        <a:lstStyle/>
        <a:p>
          <a:endParaRPr lang="en-US"/>
        </a:p>
      </dgm:t>
    </dgm:pt>
    <dgm:pt modelId="{51F51BEA-3672-487D-901E-9523B6EB4BC8}" type="sibTrans" cxnId="{49831C93-B86E-4F38-8013-3308A91C968F}">
      <dgm:prSet/>
      <dgm:spPr/>
      <dgm:t>
        <a:bodyPr/>
        <a:lstStyle/>
        <a:p>
          <a:endParaRPr lang="en-US"/>
        </a:p>
      </dgm:t>
    </dgm:pt>
    <dgm:pt modelId="{7EB78E20-941F-4F7F-BA51-14295437F6B8}">
      <dgm:prSet custT="1"/>
      <dgm:spPr/>
      <dgm:t>
        <a:bodyPr/>
        <a:lstStyle/>
        <a:p>
          <a:r>
            <a:rPr lang="en-US" sz="2000" dirty="0"/>
            <a:t>Criterion C: </a:t>
          </a:r>
        </a:p>
        <a:p>
          <a:r>
            <a:rPr lang="en-US" sz="2000" dirty="0"/>
            <a:t>Onset of intellectual and adaptive deficits during the developmental period</a:t>
          </a:r>
        </a:p>
      </dgm:t>
    </dgm:pt>
    <dgm:pt modelId="{296AF363-D35D-4601-BB44-6C0ED895AABB}" type="parTrans" cxnId="{C5618824-03FD-48AE-BE53-CA69D8B7E438}">
      <dgm:prSet/>
      <dgm:spPr/>
      <dgm:t>
        <a:bodyPr/>
        <a:lstStyle/>
        <a:p>
          <a:endParaRPr lang="en-US"/>
        </a:p>
      </dgm:t>
    </dgm:pt>
    <dgm:pt modelId="{AECECDB4-4FBC-45BC-B4F0-8BF0E4438F59}" type="sibTrans" cxnId="{C5618824-03FD-48AE-BE53-CA69D8B7E438}">
      <dgm:prSet/>
      <dgm:spPr/>
      <dgm:t>
        <a:bodyPr/>
        <a:lstStyle/>
        <a:p>
          <a:endParaRPr lang="en-US"/>
        </a:p>
      </dgm:t>
    </dgm:pt>
    <dgm:pt modelId="{25EAEFA7-AD09-4782-8CCF-62F9CBAA82E2}" type="pres">
      <dgm:prSet presAssocID="{218C1AB9-EAE1-435D-B633-260B1ACC68E2}" presName="linear" presStyleCnt="0">
        <dgm:presLayoutVars>
          <dgm:animLvl val="lvl"/>
          <dgm:resizeHandles val="exact"/>
        </dgm:presLayoutVars>
      </dgm:prSet>
      <dgm:spPr/>
    </dgm:pt>
    <dgm:pt modelId="{35BF8613-4FDB-4BC4-A503-43A58F065B84}" type="pres">
      <dgm:prSet presAssocID="{3393DACE-9E08-4FA5-B789-1A40253E24FC}" presName="parentText" presStyleLbl="node1" presStyleIdx="0" presStyleCnt="3" custLinFactY="-416" custLinFactNeighborX="-3366" custLinFactNeighborY="-100000">
        <dgm:presLayoutVars>
          <dgm:chMax val="0"/>
          <dgm:bulletEnabled val="1"/>
        </dgm:presLayoutVars>
      </dgm:prSet>
      <dgm:spPr/>
    </dgm:pt>
    <dgm:pt modelId="{25CB198F-C6A7-45B8-8D65-9E3EE18A0170}" type="pres">
      <dgm:prSet presAssocID="{84CF7AE6-D4AC-41F5-A2BA-E745A7BB7904}" presName="spacer" presStyleCnt="0"/>
      <dgm:spPr/>
    </dgm:pt>
    <dgm:pt modelId="{4E3C799E-8E73-44FB-9274-58FE0DF4F9D4}" type="pres">
      <dgm:prSet presAssocID="{40C10CEB-7BEE-4267-BF93-D658B59D41C5}" presName="parentText" presStyleLbl="node1" presStyleIdx="1" presStyleCnt="3" custLinFactNeighborY="-26305">
        <dgm:presLayoutVars>
          <dgm:chMax val="0"/>
          <dgm:bulletEnabled val="1"/>
        </dgm:presLayoutVars>
      </dgm:prSet>
      <dgm:spPr/>
    </dgm:pt>
    <dgm:pt modelId="{3294216F-1F45-4320-A42A-B10678759889}" type="pres">
      <dgm:prSet presAssocID="{51F51BEA-3672-487D-901E-9523B6EB4BC8}" presName="spacer" presStyleCnt="0"/>
      <dgm:spPr/>
    </dgm:pt>
    <dgm:pt modelId="{38560F82-1E7B-4D08-BF4B-00A2813EB988}" type="pres">
      <dgm:prSet presAssocID="{7EB78E20-941F-4F7F-BA51-14295437F6B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5618824-03FD-48AE-BE53-CA69D8B7E438}" srcId="{218C1AB9-EAE1-435D-B633-260B1ACC68E2}" destId="{7EB78E20-941F-4F7F-BA51-14295437F6B8}" srcOrd="2" destOrd="0" parTransId="{296AF363-D35D-4601-BB44-6C0ED895AABB}" sibTransId="{AECECDB4-4FBC-45BC-B4F0-8BF0E4438F59}"/>
    <dgm:cxn modelId="{8EAE1234-CD1E-4F6B-9F9F-FD7D6B9A3208}" srcId="{218C1AB9-EAE1-435D-B633-260B1ACC68E2}" destId="{3393DACE-9E08-4FA5-B789-1A40253E24FC}" srcOrd="0" destOrd="0" parTransId="{24B409B5-A79E-4D39-A5FF-953D7D9E7521}" sibTransId="{84CF7AE6-D4AC-41F5-A2BA-E745A7BB7904}"/>
    <dgm:cxn modelId="{D038FB60-6023-4CE7-B230-F97E23B9EAFE}" type="presOf" srcId="{40C10CEB-7BEE-4267-BF93-D658B59D41C5}" destId="{4E3C799E-8E73-44FB-9274-58FE0DF4F9D4}" srcOrd="0" destOrd="0" presId="urn:microsoft.com/office/officeart/2005/8/layout/vList2"/>
    <dgm:cxn modelId="{F247A74F-D9FA-4F51-82FA-A7B6E42D2126}" type="presOf" srcId="{7EB78E20-941F-4F7F-BA51-14295437F6B8}" destId="{38560F82-1E7B-4D08-BF4B-00A2813EB988}" srcOrd="0" destOrd="0" presId="urn:microsoft.com/office/officeart/2005/8/layout/vList2"/>
    <dgm:cxn modelId="{57295384-A4D5-41CB-8683-DFA089AF94B2}" type="presOf" srcId="{3393DACE-9E08-4FA5-B789-1A40253E24FC}" destId="{35BF8613-4FDB-4BC4-A503-43A58F065B84}" srcOrd="0" destOrd="0" presId="urn:microsoft.com/office/officeart/2005/8/layout/vList2"/>
    <dgm:cxn modelId="{0C64E588-F6D5-4A2D-972D-0F4AA417E6EC}" type="presOf" srcId="{218C1AB9-EAE1-435D-B633-260B1ACC68E2}" destId="{25EAEFA7-AD09-4782-8CCF-62F9CBAA82E2}" srcOrd="0" destOrd="0" presId="urn:microsoft.com/office/officeart/2005/8/layout/vList2"/>
    <dgm:cxn modelId="{49831C93-B86E-4F38-8013-3308A91C968F}" srcId="{218C1AB9-EAE1-435D-B633-260B1ACC68E2}" destId="{40C10CEB-7BEE-4267-BF93-D658B59D41C5}" srcOrd="1" destOrd="0" parTransId="{3D8E5DB5-1828-488C-93C9-FC1508C923F0}" sibTransId="{51F51BEA-3672-487D-901E-9523B6EB4BC8}"/>
    <dgm:cxn modelId="{DA6DD5A0-9D84-489F-9D37-98B9D9D40AA0}" type="presParOf" srcId="{25EAEFA7-AD09-4782-8CCF-62F9CBAA82E2}" destId="{35BF8613-4FDB-4BC4-A503-43A58F065B84}" srcOrd="0" destOrd="0" presId="urn:microsoft.com/office/officeart/2005/8/layout/vList2"/>
    <dgm:cxn modelId="{176D5F25-F9B3-484A-AA4E-00CAE9249DB4}" type="presParOf" srcId="{25EAEFA7-AD09-4782-8CCF-62F9CBAA82E2}" destId="{25CB198F-C6A7-45B8-8D65-9E3EE18A0170}" srcOrd="1" destOrd="0" presId="urn:microsoft.com/office/officeart/2005/8/layout/vList2"/>
    <dgm:cxn modelId="{39BB2ABD-BC41-42F5-961B-9A46628DB263}" type="presParOf" srcId="{25EAEFA7-AD09-4782-8CCF-62F9CBAA82E2}" destId="{4E3C799E-8E73-44FB-9274-58FE0DF4F9D4}" srcOrd="2" destOrd="0" presId="urn:microsoft.com/office/officeart/2005/8/layout/vList2"/>
    <dgm:cxn modelId="{983BBD0C-381A-4BEC-A7DC-D2E7FAADDA51}" type="presParOf" srcId="{25EAEFA7-AD09-4782-8CCF-62F9CBAA82E2}" destId="{3294216F-1F45-4320-A42A-B10678759889}" srcOrd="3" destOrd="0" presId="urn:microsoft.com/office/officeart/2005/8/layout/vList2"/>
    <dgm:cxn modelId="{CF810CD7-6145-4A17-99E7-AC957D9EE371}" type="presParOf" srcId="{25EAEFA7-AD09-4782-8CCF-62F9CBAA82E2}" destId="{38560F82-1E7B-4D08-BF4B-00A2813EB98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F8613-4FDB-4BC4-A503-43A58F065B84}">
      <dsp:nvSpPr>
        <dsp:cNvPr id="0" name=""/>
        <dsp:cNvSpPr/>
      </dsp:nvSpPr>
      <dsp:spPr>
        <a:xfrm>
          <a:off x="0" y="490486"/>
          <a:ext cx="5246272" cy="1254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Criterion A: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Deficits in intellectual functioning</a:t>
          </a:r>
        </a:p>
      </dsp:txBody>
      <dsp:txXfrm>
        <a:off x="61256" y="551742"/>
        <a:ext cx="5123760" cy="1132313"/>
      </dsp:txXfrm>
    </dsp:sp>
    <dsp:sp modelId="{4E3C799E-8E73-44FB-9274-58FE0DF4F9D4}">
      <dsp:nvSpPr>
        <dsp:cNvPr id="0" name=""/>
        <dsp:cNvSpPr/>
      </dsp:nvSpPr>
      <dsp:spPr>
        <a:xfrm>
          <a:off x="0" y="2075688"/>
          <a:ext cx="5246272" cy="1254825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Criterion B: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Deficits in adaptive functioning</a:t>
          </a:r>
        </a:p>
      </dsp:txBody>
      <dsp:txXfrm>
        <a:off x="61256" y="2136944"/>
        <a:ext cx="5123760" cy="1132313"/>
      </dsp:txXfrm>
    </dsp:sp>
    <dsp:sp modelId="{38560F82-1E7B-4D08-BF4B-00A2813EB988}">
      <dsp:nvSpPr>
        <dsp:cNvPr id="0" name=""/>
        <dsp:cNvSpPr/>
      </dsp:nvSpPr>
      <dsp:spPr>
        <a:xfrm>
          <a:off x="0" y="3566956"/>
          <a:ext cx="5246272" cy="125482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Criterion C: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Onset of intellectual and adaptive deficits during the developmental period</a:t>
          </a:r>
        </a:p>
      </dsp:txBody>
      <dsp:txXfrm>
        <a:off x="61256" y="3628212"/>
        <a:ext cx="5123760" cy="1132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7050" cy="469900"/>
          </a:xfrm>
          <a:prstGeom prst="rect">
            <a:avLst/>
          </a:prstGeom>
        </p:spPr>
        <p:txBody>
          <a:bodyPr vert="horz" lIns="91414" tIns="45706" rIns="91414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14" tIns="45706" rIns="91414" bIns="45706" rtlCol="0"/>
          <a:lstStyle>
            <a:lvl1pPr algn="r">
              <a:defRPr sz="1200"/>
            </a:lvl1pPr>
          </a:lstStyle>
          <a:p>
            <a:fld id="{4FA3D3B9-83BA-49F1-8E18-A4B5B77E960F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93175"/>
            <a:ext cx="3067050" cy="469900"/>
          </a:xfrm>
          <a:prstGeom prst="rect">
            <a:avLst/>
          </a:prstGeom>
        </p:spPr>
        <p:txBody>
          <a:bodyPr vert="horz" lIns="91414" tIns="45706" rIns="91414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14" tIns="45706" rIns="91414" bIns="45706" rtlCol="0" anchor="b"/>
          <a:lstStyle>
            <a:lvl1pPr algn="r">
              <a:defRPr sz="1200"/>
            </a:lvl1pPr>
          </a:lstStyle>
          <a:p>
            <a:fld id="{02BA398D-B925-4312-AC7F-5AE5DD672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54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66732" cy="468154"/>
          </a:xfrm>
          <a:prstGeom prst="rect">
            <a:avLst/>
          </a:prstGeom>
        </p:spPr>
        <p:txBody>
          <a:bodyPr vert="horz" lIns="93908" tIns="46953" rIns="93908" bIns="4695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8" y="0"/>
            <a:ext cx="3066732" cy="468154"/>
          </a:xfrm>
          <a:prstGeom prst="rect">
            <a:avLst/>
          </a:prstGeom>
        </p:spPr>
        <p:txBody>
          <a:bodyPr vert="horz" lIns="93908" tIns="46953" rIns="93908" bIns="46953" rtlCol="0"/>
          <a:lstStyle>
            <a:lvl1pPr algn="r">
              <a:defRPr sz="1200"/>
            </a:lvl1pPr>
          </a:lstStyle>
          <a:p>
            <a:fld id="{7F9D21CA-4368-DC42-977B-52126C9F9BC4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701675"/>
            <a:ext cx="2135187" cy="1601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08" tIns="46953" rIns="93908" bIns="469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10726" y="2808923"/>
            <a:ext cx="5661660" cy="4213384"/>
          </a:xfrm>
          <a:prstGeom prst="rect">
            <a:avLst/>
          </a:prstGeom>
        </p:spPr>
        <p:txBody>
          <a:bodyPr vert="horz" lIns="93908" tIns="46953" rIns="93908" bIns="4695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93296"/>
            <a:ext cx="3066732" cy="468154"/>
          </a:xfrm>
          <a:prstGeom prst="rect">
            <a:avLst/>
          </a:prstGeom>
        </p:spPr>
        <p:txBody>
          <a:bodyPr vert="horz" lIns="93908" tIns="46953" rIns="93908" bIns="4695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8" y="8893296"/>
            <a:ext cx="3066732" cy="468154"/>
          </a:xfrm>
          <a:prstGeom prst="rect">
            <a:avLst/>
          </a:prstGeom>
        </p:spPr>
        <p:txBody>
          <a:bodyPr vert="horz" lIns="93908" tIns="46953" rIns="93908" bIns="46953" rtlCol="0" anchor="b"/>
          <a:lstStyle>
            <a:lvl1pPr algn="r">
              <a:defRPr sz="1200"/>
            </a:lvl1pPr>
          </a:lstStyle>
          <a:p>
            <a:fld id="{55B810AC-92B2-C843-AD7B-EBCA31EF58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2205038" cy="1654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24581" y="2653298"/>
            <a:ext cx="5661660" cy="4213384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07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74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266">
              <a:defRPr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32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01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731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99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96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80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266">
              <a:defRPr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19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266">
              <a:defRPr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3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266">
              <a:defRPr/>
            </a:pPr>
            <a:r>
              <a:rPr lang="en-US" dirty="0"/>
              <a:t> 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defTabSz="46426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04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810AC-92B2-C843-AD7B-EBCA31EF58C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9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702733"/>
            <a:ext cx="9144000" cy="6155267"/>
          </a:xfrm>
          <a:prstGeom prst="rect">
            <a:avLst/>
          </a:prstGeom>
          <a:solidFill>
            <a:srgbClr val="C40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 userDrawn="1"/>
        </p:nvSpPr>
        <p:spPr>
          <a:xfrm rot="1112321">
            <a:off x="-1085917" y="-1716455"/>
            <a:ext cx="12657749" cy="518639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14160DDSS_logo_DDSfina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0778" y="486713"/>
            <a:ext cx="1242490" cy="153317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7208648" y="0"/>
            <a:ext cx="1944496" cy="294162"/>
          </a:xfrm>
          <a:prstGeom prst="rect">
            <a:avLst/>
          </a:prstGeom>
          <a:solidFill>
            <a:srgbClr val="C40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7208648" cy="294162"/>
          </a:xfrm>
          <a:prstGeom prst="rect">
            <a:avLst/>
          </a:prstGeom>
          <a:solidFill>
            <a:srgbClr val="011F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124200"/>
            <a:ext cx="7315200" cy="2895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buNone/>
              <a:defRPr sz="3200" b="0" i="0">
                <a:latin typeface="Gill Sans Std Light"/>
                <a:cs typeface="Gill Sans Std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762000"/>
            <a:ext cx="7315200" cy="1143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900"/>
              </a:lnSpc>
              <a:defRPr sz="4800" b="0" i="0">
                <a:solidFill>
                  <a:srgbClr val="C4004F"/>
                </a:solidFill>
                <a:latin typeface="Gill Sans Std Light"/>
                <a:cs typeface="Gill Sans Std Light"/>
              </a:defRPr>
            </a:lvl1pPr>
          </a:lstStyle>
          <a:p>
            <a:r>
              <a:rPr lang="en-US" dirty="0"/>
              <a:t>Slide Headline 1</a:t>
            </a:r>
            <a:br>
              <a:rPr lang="en-US" dirty="0"/>
            </a:br>
            <a:r>
              <a:rPr lang="en-US" dirty="0"/>
              <a:t>Slide Headline 2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2362200"/>
            <a:ext cx="7315200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b="0" i="0">
                <a:solidFill>
                  <a:srgbClr val="011F4F"/>
                </a:solidFill>
                <a:latin typeface="Gill Sans Std Bold"/>
                <a:cs typeface="Gill Sans Std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Subhead</a:t>
            </a: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fld id="{7D289284-70B2-944D-BA0D-80D5B831EF78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Gill Sans Std Light"/>
              </a:defRPr>
            </a:lvl1pPr>
          </a:lstStyle>
          <a:p>
            <a:fld id="{4A75BE36-4E3E-C248-B598-07ED9BB6E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56643"/>
            <a:ext cx="7772400" cy="2869520"/>
          </a:xfrm>
          <a:prstGeom prst="rect">
            <a:avLst/>
          </a:prstGeom>
        </p:spPr>
        <p:txBody>
          <a:bodyPr/>
          <a:lstStyle>
            <a:lvl1pPr>
              <a:buClr>
                <a:srgbClr val="C40033"/>
              </a:buClr>
              <a:defRPr>
                <a:latin typeface="Gill Sans Std Light"/>
              </a:defRPr>
            </a:lvl1pPr>
            <a:lvl2pPr>
              <a:buClr>
                <a:srgbClr val="C40033"/>
              </a:buClr>
              <a:defRPr>
                <a:latin typeface="Gill Sans Std Light"/>
              </a:defRPr>
            </a:lvl2pPr>
            <a:lvl3pPr>
              <a:buClr>
                <a:srgbClr val="C40033"/>
              </a:buClr>
              <a:defRPr>
                <a:latin typeface="Gill Sans Std Light"/>
              </a:defRPr>
            </a:lvl3pPr>
            <a:lvl4pPr>
              <a:buClr>
                <a:srgbClr val="C40033"/>
              </a:buClr>
              <a:defRPr>
                <a:latin typeface="Gill Sans Std Light"/>
              </a:defRPr>
            </a:lvl4pPr>
            <a:lvl5pPr>
              <a:buClr>
                <a:srgbClr val="C40033"/>
              </a:buClr>
              <a:defRPr>
                <a:latin typeface="Gill Sans Std 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762000"/>
            <a:ext cx="7315200" cy="1143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900"/>
              </a:lnSpc>
              <a:defRPr sz="4800" b="0" i="0">
                <a:solidFill>
                  <a:srgbClr val="C4004F"/>
                </a:solidFill>
                <a:latin typeface="Gill Sans Std Light"/>
                <a:cs typeface="Gill Sans Std Light"/>
              </a:defRPr>
            </a:lvl1pPr>
          </a:lstStyle>
          <a:p>
            <a:r>
              <a:rPr lang="en-US" dirty="0"/>
              <a:t>Slide Headline 1</a:t>
            </a:r>
            <a:br>
              <a:rPr lang="en-US" dirty="0"/>
            </a:br>
            <a:r>
              <a:rPr lang="en-US" dirty="0"/>
              <a:t>Slide Headline 2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914400" y="2362200"/>
            <a:ext cx="7315200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b="0" i="0">
                <a:solidFill>
                  <a:srgbClr val="011F4F"/>
                </a:solidFill>
                <a:latin typeface="Gill Sans Std Bold"/>
                <a:cs typeface="Gill Sans Std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Subhead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fld id="{7D289284-70B2-944D-BA0D-80D5B831EF78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Gill Sans Std Light"/>
              </a:defRPr>
            </a:lvl1pPr>
          </a:lstStyle>
          <a:p>
            <a:fld id="{4A75BE36-4E3E-C248-B598-07ED9BB6E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95837"/>
            <a:ext cx="3581400" cy="3830326"/>
          </a:xfrm>
          <a:prstGeom prst="rect">
            <a:avLst/>
          </a:prstGeom>
        </p:spPr>
        <p:txBody>
          <a:bodyPr/>
          <a:lstStyle>
            <a:lvl1pPr>
              <a:buClr>
                <a:srgbClr val="C40033"/>
              </a:buClr>
              <a:defRPr sz="2800">
                <a:latin typeface="Gill Sans Std Light"/>
              </a:defRPr>
            </a:lvl1pPr>
            <a:lvl2pPr>
              <a:buClr>
                <a:srgbClr val="C40033"/>
              </a:buClr>
              <a:defRPr sz="2400">
                <a:latin typeface="Gill Sans Std Light"/>
              </a:defRPr>
            </a:lvl2pPr>
            <a:lvl3pPr>
              <a:buClr>
                <a:srgbClr val="C40033"/>
              </a:buClr>
              <a:defRPr sz="2000">
                <a:latin typeface="Gill Sans Std Light"/>
              </a:defRPr>
            </a:lvl3pPr>
            <a:lvl4pPr>
              <a:buClr>
                <a:srgbClr val="C40033"/>
              </a:buClr>
              <a:defRPr sz="1800">
                <a:latin typeface="Gill Sans Std Light"/>
              </a:defRPr>
            </a:lvl4pPr>
            <a:lvl5pPr>
              <a:buClr>
                <a:srgbClr val="C40033"/>
              </a:buClr>
              <a:defRPr sz="1800">
                <a:latin typeface="Gill Sans Std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5837"/>
            <a:ext cx="3581400" cy="3830326"/>
          </a:xfrm>
          <a:prstGeom prst="rect">
            <a:avLst/>
          </a:prstGeom>
        </p:spPr>
        <p:txBody>
          <a:bodyPr/>
          <a:lstStyle>
            <a:lvl1pPr>
              <a:buClr>
                <a:srgbClr val="C40033"/>
              </a:buClr>
              <a:defRPr sz="2800">
                <a:latin typeface="Gill Sans Std Light"/>
              </a:defRPr>
            </a:lvl1pPr>
            <a:lvl2pPr>
              <a:buClr>
                <a:srgbClr val="C40033"/>
              </a:buClr>
              <a:defRPr sz="2400">
                <a:latin typeface="Gill Sans Std Light"/>
              </a:defRPr>
            </a:lvl2pPr>
            <a:lvl3pPr>
              <a:buClr>
                <a:srgbClr val="C40033"/>
              </a:buClr>
              <a:defRPr sz="2000">
                <a:latin typeface="Gill Sans Std Light"/>
              </a:defRPr>
            </a:lvl3pPr>
            <a:lvl4pPr>
              <a:buClr>
                <a:srgbClr val="C40033"/>
              </a:buClr>
              <a:defRPr sz="1800">
                <a:latin typeface="Gill Sans Std Light"/>
              </a:defRPr>
            </a:lvl4pPr>
            <a:lvl5pPr>
              <a:buClr>
                <a:srgbClr val="C40033"/>
              </a:buClr>
              <a:defRPr sz="1800">
                <a:latin typeface="Gill Sans Std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762000"/>
            <a:ext cx="7315200" cy="1143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900"/>
              </a:lnSpc>
              <a:defRPr sz="4800" b="0" i="0">
                <a:solidFill>
                  <a:srgbClr val="C4004F"/>
                </a:solidFill>
                <a:latin typeface="Gill Sans Std Light"/>
                <a:cs typeface="Gill Sans Std Light"/>
              </a:defRPr>
            </a:lvl1pPr>
          </a:lstStyle>
          <a:p>
            <a:r>
              <a:rPr lang="en-US" dirty="0"/>
              <a:t>Slide Headline 1</a:t>
            </a:r>
            <a:br>
              <a:rPr lang="en-US" dirty="0"/>
            </a:br>
            <a:r>
              <a:rPr lang="en-US" dirty="0"/>
              <a:t>Slide Headline 2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fld id="{7D289284-70B2-944D-BA0D-80D5B831EF78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Gill Sans Std Light"/>
              </a:defRPr>
            </a:lvl1pPr>
          </a:lstStyle>
          <a:p>
            <a:fld id="{4A75BE36-4E3E-C248-B598-07ED9BB6E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2225963"/>
            <a:ext cx="35829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0" i="0">
                <a:solidFill>
                  <a:srgbClr val="011F4F"/>
                </a:solidFill>
                <a:latin typeface="Gill Sans Std Bold"/>
                <a:cs typeface="Gill Sans Std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Slide Subhead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65725"/>
            <a:ext cx="3582988" cy="3260437"/>
          </a:xfrm>
          <a:prstGeom prst="rect">
            <a:avLst/>
          </a:prstGeom>
        </p:spPr>
        <p:txBody>
          <a:bodyPr/>
          <a:lstStyle>
            <a:lvl1pPr>
              <a:buClr>
                <a:srgbClr val="C40033"/>
              </a:buClr>
              <a:defRPr sz="2400">
                <a:latin typeface="Gill Sans Std Light"/>
              </a:defRPr>
            </a:lvl1pPr>
            <a:lvl2pPr>
              <a:buClr>
                <a:srgbClr val="C40033"/>
              </a:buClr>
              <a:defRPr sz="2000">
                <a:latin typeface="Gill Sans Std Light"/>
              </a:defRPr>
            </a:lvl2pPr>
            <a:lvl3pPr>
              <a:buClr>
                <a:srgbClr val="C40033"/>
              </a:buClr>
              <a:defRPr sz="1800">
                <a:latin typeface="Gill Sans Std Light"/>
              </a:defRPr>
            </a:lvl3pPr>
            <a:lvl4pPr>
              <a:buClr>
                <a:srgbClr val="C40033"/>
              </a:buClr>
              <a:defRPr sz="1600">
                <a:latin typeface="Gill Sans Std Light"/>
              </a:defRPr>
            </a:lvl4pPr>
            <a:lvl5pPr>
              <a:buClr>
                <a:srgbClr val="C40033"/>
              </a:buClr>
              <a:defRPr sz="1600">
                <a:latin typeface="Gill Sans Std Ligh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2225963"/>
            <a:ext cx="35845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0" i="0">
                <a:solidFill>
                  <a:srgbClr val="011F4F"/>
                </a:solidFill>
                <a:latin typeface="Gill Sans Std Bold"/>
                <a:cs typeface="Gill Sans Std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Slide Subhead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65725"/>
            <a:ext cx="3584575" cy="3260438"/>
          </a:xfrm>
          <a:prstGeom prst="rect">
            <a:avLst/>
          </a:prstGeom>
        </p:spPr>
        <p:txBody>
          <a:bodyPr/>
          <a:lstStyle>
            <a:lvl1pPr>
              <a:buClr>
                <a:srgbClr val="C40033"/>
              </a:buClr>
              <a:defRPr sz="2400">
                <a:latin typeface="Gill Sans Std Light"/>
              </a:defRPr>
            </a:lvl1pPr>
            <a:lvl2pPr>
              <a:buClr>
                <a:srgbClr val="C40033"/>
              </a:buClr>
              <a:defRPr sz="2000">
                <a:latin typeface="Gill Sans Std Light"/>
              </a:defRPr>
            </a:lvl2pPr>
            <a:lvl3pPr>
              <a:buClr>
                <a:srgbClr val="C40033"/>
              </a:buClr>
              <a:defRPr sz="1800">
                <a:latin typeface="Gill Sans Std Light"/>
              </a:defRPr>
            </a:lvl3pPr>
            <a:lvl4pPr>
              <a:buClr>
                <a:srgbClr val="C40033"/>
              </a:buClr>
              <a:defRPr sz="1600">
                <a:latin typeface="Gill Sans Std Light"/>
              </a:defRPr>
            </a:lvl4pPr>
            <a:lvl5pPr>
              <a:buClr>
                <a:srgbClr val="C40033"/>
              </a:buClr>
              <a:defRPr sz="1600">
                <a:latin typeface="Gill Sans Std Ligh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762000"/>
            <a:ext cx="7315200" cy="1143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900"/>
              </a:lnSpc>
              <a:defRPr sz="4800" b="0" i="0">
                <a:solidFill>
                  <a:srgbClr val="C4004F"/>
                </a:solidFill>
                <a:latin typeface="Gill Sans Std Light"/>
                <a:cs typeface="Gill Sans Std Light"/>
              </a:defRPr>
            </a:lvl1pPr>
          </a:lstStyle>
          <a:p>
            <a:r>
              <a:rPr lang="en-US" dirty="0"/>
              <a:t>Slide Headline 1</a:t>
            </a:r>
            <a:br>
              <a:rPr lang="en-US" dirty="0"/>
            </a:br>
            <a:r>
              <a:rPr lang="en-US" dirty="0"/>
              <a:t>Slide Headline 2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fld id="{7D289284-70B2-944D-BA0D-80D5B831EF78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Gill Sans Std Light"/>
              </a:defRPr>
            </a:lvl1pPr>
          </a:lstStyle>
          <a:p>
            <a:fld id="{4A75BE36-4E3E-C248-B598-07ED9BB6E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134388"/>
            <a:ext cx="5111750" cy="2991775"/>
          </a:xfrm>
          <a:prstGeom prst="rect">
            <a:avLst/>
          </a:prstGeom>
        </p:spPr>
        <p:txBody>
          <a:bodyPr/>
          <a:lstStyle>
            <a:lvl1pPr>
              <a:buClr>
                <a:srgbClr val="C40033"/>
              </a:buClr>
              <a:defRPr sz="3200">
                <a:latin typeface="Gill Sans Std Light"/>
              </a:defRPr>
            </a:lvl1pPr>
            <a:lvl2pPr>
              <a:buClr>
                <a:srgbClr val="C40033"/>
              </a:buClr>
              <a:defRPr sz="2800">
                <a:latin typeface="Gill Sans Std Light"/>
              </a:defRPr>
            </a:lvl2pPr>
            <a:lvl3pPr>
              <a:buClr>
                <a:srgbClr val="C40033"/>
              </a:buClr>
              <a:defRPr sz="2400">
                <a:latin typeface="Gill Sans Std Light"/>
              </a:defRPr>
            </a:lvl3pPr>
            <a:lvl4pPr>
              <a:buClr>
                <a:srgbClr val="C40033"/>
              </a:buClr>
              <a:defRPr sz="2000">
                <a:latin typeface="Gill Sans Std Light"/>
              </a:defRPr>
            </a:lvl4pPr>
            <a:lvl5pPr>
              <a:buClr>
                <a:srgbClr val="C40033"/>
              </a:buClr>
              <a:defRPr sz="2000">
                <a:latin typeface="Gill Sans Std Ligh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134388"/>
            <a:ext cx="2551113" cy="2991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latin typeface="Gill Sans Std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914400" y="2362200"/>
            <a:ext cx="7315200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b="0" i="0">
                <a:solidFill>
                  <a:srgbClr val="011F4F"/>
                </a:solidFill>
                <a:latin typeface="Gill Sans Std Bold"/>
                <a:cs typeface="Gill Sans Std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Subhead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762000"/>
            <a:ext cx="7315200" cy="1143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900"/>
              </a:lnSpc>
              <a:defRPr sz="4800" b="0" i="0">
                <a:solidFill>
                  <a:srgbClr val="C4004F"/>
                </a:solidFill>
                <a:latin typeface="Gill Sans Std Light"/>
                <a:cs typeface="Gill Sans Std Light"/>
              </a:defRPr>
            </a:lvl1pPr>
          </a:lstStyle>
          <a:p>
            <a:r>
              <a:rPr lang="en-US" dirty="0"/>
              <a:t>Slide Headline 1</a:t>
            </a:r>
            <a:br>
              <a:rPr lang="en-US" dirty="0"/>
            </a:br>
            <a:r>
              <a:rPr lang="en-US" dirty="0"/>
              <a:t>Slide Headline 2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fld id="{7D289284-70B2-944D-BA0D-80D5B831EF78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Gill Sans Std Light"/>
              </a:defRPr>
            </a:lvl1pPr>
          </a:lstStyle>
          <a:p>
            <a:fld id="{4A75BE36-4E3E-C248-B598-07ED9BB6E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 i="0">
                <a:solidFill>
                  <a:srgbClr val="011F4F"/>
                </a:solidFill>
                <a:latin typeface="Gill Sans Std Bold"/>
                <a:cs typeface="Gill Sans Std Bold"/>
              </a:defRPr>
            </a:lvl1pPr>
          </a:lstStyle>
          <a:p>
            <a:r>
              <a:rPr lang="en-US" dirty="0"/>
              <a:t>Slide Subhead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ill Sans Std Ligh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ill Sans Std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fld id="{7D289284-70B2-944D-BA0D-80D5B831EF78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Gill Sans Std Light"/>
              </a:defRPr>
            </a:lvl1pPr>
          </a:lstStyle>
          <a:p>
            <a:fld id="{4A75BE36-4E3E-C248-B598-07ED9BB6E0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415A-2994-4765-8F5B-582789E9BF20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DD87-AF2A-4F4D-A352-32A5F0DC8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5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208648" y="0"/>
            <a:ext cx="1944496" cy="294162"/>
          </a:xfrm>
          <a:prstGeom prst="rect">
            <a:avLst/>
          </a:prstGeom>
          <a:solidFill>
            <a:srgbClr val="C40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14160DDSS_logo_DDSfinal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215889" y="422006"/>
            <a:ext cx="718095" cy="88609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7208648" cy="294162"/>
          </a:xfrm>
          <a:prstGeom prst="rect">
            <a:avLst/>
          </a:prstGeom>
          <a:solidFill>
            <a:srgbClr val="011F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68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4030691"/>
            <a:ext cx="9144000" cy="1669021"/>
          </a:xfrm>
          <a:prstGeom prst="rect">
            <a:avLst/>
          </a:prstGeom>
        </p:spPr>
        <p:txBody>
          <a:bodyPr/>
          <a:lstStyle>
            <a:lvl1pPr>
              <a:lnSpc>
                <a:spcPts val="4900"/>
              </a:lnSpc>
              <a:defRPr sz="4800">
                <a:solidFill>
                  <a:srgbClr val="FFFFFF"/>
                </a:solidFill>
              </a:defRPr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2400" dirty="0">
                <a:solidFill>
                  <a:schemeClr val="bg1"/>
                </a:solidFill>
              </a:rPr>
              <a:t>Developmental Disability Eligibility Reform Amendment Act of 2022: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dirty="0">
                <a:solidFill>
                  <a:schemeClr val="bg1"/>
                </a:solidFill>
              </a:rPr>
              <a:t>Eligibility Determination  </a:t>
            </a:r>
          </a:p>
          <a:p>
            <a:pPr algn="ctr">
              <a:spcBef>
                <a:spcPct val="0"/>
              </a:spcBef>
              <a:defRPr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9424" y="5255682"/>
            <a:ext cx="9144000" cy="997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4900"/>
              </a:lnSpc>
              <a:defRPr sz="4800"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Std"/>
                <a:ea typeface="+mj-ea"/>
                <a:cs typeface="Gill Sans Std"/>
              </a:rPr>
              <a:t>Yolanda V. Van Horn, Ph.D.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1526" y="425303"/>
            <a:ext cx="1472717" cy="20166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8D75DE-5A4E-7418-FBD9-AAEEB1D51B86}"/>
              </a:ext>
            </a:extLst>
          </p:cNvPr>
          <p:cNvSpPr txBox="1"/>
          <p:nvPr/>
        </p:nvSpPr>
        <p:spPr>
          <a:xfrm>
            <a:off x="718534" y="2039031"/>
            <a:ext cx="778362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Gill Sans Std"/>
                <a:cs typeface="Calibri" panose="020F0502020204030204" pitchFamily="34" charset="0"/>
              </a:rPr>
              <a:t>The LON identifies:</a:t>
            </a:r>
          </a:p>
          <a:p>
            <a:endParaRPr lang="en-US" sz="1400" dirty="0">
              <a:latin typeface="Gill Sans Std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Gill Sans Std"/>
                <a:cs typeface="Calibri" panose="020F0502020204030204" pitchFamily="34" charset="0"/>
              </a:rPr>
              <a:t>The areas or major life activities where the person needs support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Gill Sans Std"/>
                <a:cs typeface="Calibri" panose="020F0502020204030204" pitchFamily="34" charset="0"/>
              </a:rPr>
              <a:t>How much support the person needs to manage a health condition or to successfully perform an activity or skill. </a:t>
            </a:r>
          </a:p>
          <a:p>
            <a:endParaRPr lang="en-US" sz="1400" dirty="0">
              <a:latin typeface="Gill Sans Std"/>
              <a:cs typeface="Calibri" panose="020F0502020204030204" pitchFamily="34" charset="0"/>
            </a:endParaRPr>
          </a:p>
          <a:p>
            <a:r>
              <a:rPr lang="en-US" sz="1400" dirty="0">
                <a:latin typeface="Gill Sans Std"/>
                <a:cs typeface="Calibri" panose="020F0502020204030204" pitchFamily="34" charset="0"/>
              </a:rPr>
              <a:t>The LON is completed by the Eligibility Determination Unit </a:t>
            </a:r>
            <a:r>
              <a:rPr lang="en-US" sz="1400" i="1" dirty="0">
                <a:latin typeface="Gill Sans Std"/>
                <a:cs typeface="Calibri" panose="020F0502020204030204" pitchFamily="34" charset="0"/>
              </a:rPr>
              <a:t>team</a:t>
            </a:r>
            <a:r>
              <a:rPr lang="en-US" sz="1400" dirty="0">
                <a:latin typeface="Gill Sans Std"/>
                <a:cs typeface="Calibri" panose="020F0502020204030204" pitchFamily="34" charset="0"/>
              </a:rPr>
              <a:t> during the case review process. </a:t>
            </a:r>
          </a:p>
          <a:p>
            <a:endParaRPr lang="en-US" sz="1400" dirty="0">
              <a:latin typeface="Gill Sans Std"/>
              <a:cs typeface="Calibri" panose="020F0502020204030204" pitchFamily="34" charset="0"/>
            </a:endParaRPr>
          </a:p>
          <a:p>
            <a:r>
              <a:rPr lang="en-US" sz="1400" dirty="0">
                <a:latin typeface="Gill Sans Std"/>
                <a:cs typeface="Calibri" panose="020F0502020204030204" pitchFamily="34" charset="0"/>
              </a:rPr>
              <a:t>The LON is completed based on interviews, observations and supporting documentation:</a:t>
            </a:r>
          </a:p>
          <a:p>
            <a:r>
              <a:rPr lang="en-US" sz="1400" dirty="0">
                <a:latin typeface="Gill Sans Std"/>
                <a:cs typeface="Calibri" panose="020F0502020204030204" pitchFamily="34" charset="0"/>
              </a:rPr>
              <a:t>		</a:t>
            </a:r>
            <a:r>
              <a:rPr lang="en-US" sz="1400" dirty="0">
                <a:solidFill>
                  <a:srgbClr val="CC0000"/>
                </a:solidFill>
                <a:latin typeface="Gill Sans Std"/>
                <a:cs typeface="Calibri" panose="020F0502020204030204" pitchFamily="34" charset="0"/>
              </a:rPr>
              <a:t>School Records				Psychological Evaluations</a:t>
            </a:r>
          </a:p>
          <a:p>
            <a:r>
              <a:rPr lang="en-US" sz="1400" dirty="0">
                <a:solidFill>
                  <a:srgbClr val="CC0000"/>
                </a:solidFill>
                <a:latin typeface="Gill Sans Std"/>
                <a:cs typeface="Calibri" panose="020F0502020204030204" pitchFamily="34" charset="0"/>
              </a:rPr>
              <a:t>		Vocational Assessments			Psychiatric Evaluations 					</a:t>
            </a:r>
          </a:p>
          <a:p>
            <a:r>
              <a:rPr lang="en-US" sz="1400" dirty="0">
                <a:solidFill>
                  <a:srgbClr val="CC0000"/>
                </a:solidFill>
                <a:latin typeface="Gill Sans Std"/>
                <a:cs typeface="Calibri" panose="020F0502020204030204" pitchFamily="34" charset="0"/>
              </a:rPr>
              <a:t>		OT, PT, Speech Evaluations 		Medical Records</a:t>
            </a:r>
          </a:p>
          <a:p>
            <a:endParaRPr lang="en-US" sz="1400" dirty="0">
              <a:solidFill>
                <a:srgbClr val="000000"/>
              </a:solidFill>
              <a:latin typeface="Gill Sans Std"/>
              <a:cs typeface="Calibri" panose="020F0502020204030204" pitchFamily="34" charset="0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Gill Sans Std"/>
                <a:cs typeface="Calibri" panose="020F0502020204030204" pitchFamily="34" charset="0"/>
              </a:rPr>
              <a:t>The EDU team will also interview the person (if possible) and supporters to get information about the person’s functional capabilities and support needs</a:t>
            </a:r>
            <a:r>
              <a:rPr lang="en-US" sz="1400" dirty="0">
                <a:solidFill>
                  <a:srgbClr val="000000"/>
                </a:solidFill>
                <a:latin typeface="Gill Sans Std"/>
              </a:rPr>
              <a:t>. </a:t>
            </a:r>
            <a:r>
              <a:rPr lang="en-US" sz="1400" dirty="0">
                <a:latin typeface="Gill Sans Std"/>
              </a:rPr>
              <a:t> </a:t>
            </a:r>
          </a:p>
        </p:txBody>
      </p:sp>
      <p:sp>
        <p:nvSpPr>
          <p:cNvPr id="6" name="Subtitle 7">
            <a:extLst>
              <a:ext uri="{FF2B5EF4-FFF2-40B4-BE49-F238E27FC236}">
                <a16:creationId xmlns:a16="http://schemas.microsoft.com/office/drawing/2014/main" id="{A3C75058-20FD-7DEA-FCFB-4102B3E8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553" y="1617937"/>
            <a:ext cx="7315200" cy="457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How it Works</a:t>
            </a:r>
          </a:p>
        </p:txBody>
      </p:sp>
      <p:sp>
        <p:nvSpPr>
          <p:cNvPr id="7" name="Title 8">
            <a:extLst>
              <a:ext uri="{FF2B5EF4-FFF2-40B4-BE49-F238E27FC236}">
                <a16:creationId xmlns:a16="http://schemas.microsoft.com/office/drawing/2014/main" id="{59F2924E-29A3-8C49-5B6E-FD9EC9CCBF23}"/>
              </a:ext>
            </a:extLst>
          </p:cNvPr>
          <p:cNvSpPr txBox="1">
            <a:spLocks/>
          </p:cNvSpPr>
          <p:nvPr/>
        </p:nvSpPr>
        <p:spPr>
          <a:xfrm>
            <a:off x="194553" y="246337"/>
            <a:ext cx="7315200" cy="1143000"/>
          </a:xfrm>
        </p:spPr>
        <p:txBody>
          <a:bodyPr anchor="t"/>
          <a:lstStyle>
            <a:lvl1pPr algn="ctr" defTabSz="4572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dirty="0">
              <a:solidFill>
                <a:srgbClr val="FF0000"/>
              </a:solidFill>
            </a:endParaRP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Eligibility Determination </a:t>
            </a:r>
          </a:p>
          <a:p>
            <a:pPr algn="l"/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Level of Need Assessment and Screening Tool- (LON)</a:t>
            </a:r>
          </a:p>
        </p:txBody>
      </p:sp>
    </p:spTree>
    <p:extLst>
      <p:ext uri="{BB962C8B-B14F-4D97-AF65-F5344CB8AC3E}">
        <p14:creationId xmlns:p14="http://schemas.microsoft.com/office/powerpoint/2010/main" val="589057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265940-6EB9-E4D1-095C-49134281E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9498" y="3669409"/>
            <a:ext cx="2551113" cy="2991775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>
                <a:solidFill>
                  <a:srgbClr val="000000"/>
                </a:solidFill>
                <a:latin typeface="Gill Sans Std"/>
                <a:cs typeface="Times New Roman" panose="02020603050405020304" pitchFamily="18" charset="0"/>
              </a:rPr>
              <a:t>Leisure/Recreation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0" lang="en-US" altLang="en-US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Career/ Employment  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0" lang="en-US" altLang="en-US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Self-Determination/Advocacy   </a:t>
            </a:r>
            <a:endParaRPr lang="en-US" altLang="en-US" dirty="0">
              <a:latin typeface="Gill Sans Std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0" lang="en-US" altLang="en-US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Health and Safety   </a:t>
            </a:r>
            <a:endParaRPr kumimoji="0" lang="en-US" altLang="en-US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Std"/>
            </a:endParaRPr>
          </a:p>
          <a:p>
            <a:endParaRPr lang="en-US" dirty="0"/>
          </a:p>
        </p:txBody>
      </p:sp>
      <p:sp>
        <p:nvSpPr>
          <p:cNvPr id="14" name="Subtitle 7">
            <a:extLst>
              <a:ext uri="{FF2B5EF4-FFF2-40B4-BE49-F238E27FC236}">
                <a16:creationId xmlns:a16="http://schemas.microsoft.com/office/drawing/2014/main" id="{60C32ED4-51FE-DD6F-20D0-573BD5FCDFC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96111" y="1707107"/>
            <a:ext cx="7315200" cy="45720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Gill Sans Std"/>
                <a:cs typeface="Calibri" panose="020F0502020204030204" pitchFamily="34" charset="0"/>
              </a:rPr>
              <a:t>The Functional Skills Interview asks open ended questions about the functional capabilities and support needs of people with disabilities ages 12 – adult.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tx1"/>
              </a:solidFill>
              <a:latin typeface="Gill Sans Std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Gill Sans Std"/>
                <a:cs typeface="Calibri" panose="020F0502020204030204" pitchFamily="34" charset="0"/>
              </a:rPr>
              <a:t>2. 	This  interview assesses needs across multiple settings including home, day setting, 	community, and work setting.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Interview assesses skills and needs for support in 9 areas:</a:t>
            </a:r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6575CF51-2A41-8BDD-718C-50CE55238162}"/>
              </a:ext>
            </a:extLst>
          </p:cNvPr>
          <p:cNvSpPr txBox="1">
            <a:spLocks/>
          </p:cNvSpPr>
          <p:nvPr/>
        </p:nvSpPr>
        <p:spPr>
          <a:xfrm>
            <a:off x="4734127" y="3512787"/>
            <a:ext cx="3845669" cy="299177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Gill Sans Std Ligh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altLang="en-US" dirty="0">
                <a:solidFill>
                  <a:srgbClr val="000000"/>
                </a:solidFill>
                <a:latin typeface="Gill Sans Std"/>
                <a:cs typeface="Times New Roman" panose="02020603050405020304" pitchFamily="18" charset="0"/>
              </a:rPr>
              <a:t>Peer relationships, Socialization, and Social Communication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altLang="en-US" dirty="0">
                <a:solidFill>
                  <a:srgbClr val="000000"/>
                </a:solidFill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Community Participation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altLang="en-US" dirty="0">
                <a:solidFill>
                  <a:srgbClr val="000000"/>
                </a:solidFill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Mobility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altLang="en-US" dirty="0">
                <a:solidFill>
                  <a:srgbClr val="000000"/>
                </a:solidFill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Home Living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altLang="en-US" dirty="0">
                <a:solidFill>
                  <a:srgbClr val="000000"/>
                </a:solidFill>
                <a:latin typeface="Gill Sans Std"/>
                <a:cs typeface="Times New Roman" panose="02020603050405020304" pitchFamily="18" charset="0"/>
              </a:rPr>
              <a:t>Transportation</a:t>
            </a:r>
            <a:endParaRPr lang="en-US" altLang="en-US" dirty="0">
              <a:latin typeface="Gill Sans Std"/>
            </a:endParaRPr>
          </a:p>
          <a:p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64C2E64-9BC7-2106-432D-0165F927EF93}"/>
              </a:ext>
            </a:extLst>
          </p:cNvPr>
          <p:cNvSpPr txBox="1">
            <a:spLocks/>
          </p:cNvSpPr>
          <p:nvPr/>
        </p:nvSpPr>
        <p:spPr>
          <a:xfrm>
            <a:off x="194553" y="344798"/>
            <a:ext cx="7252532" cy="1026802"/>
          </a:xfrm>
        </p:spPr>
        <p:txBody>
          <a:bodyPr anchor="t"/>
          <a:lstStyle>
            <a:lvl1pPr algn="ctr" defTabSz="4572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FF0000"/>
                </a:solidFill>
              </a:rPr>
              <a:t>Eligibility Determination </a:t>
            </a:r>
          </a:p>
          <a:p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Functional Skills Interview</a:t>
            </a:r>
          </a:p>
        </p:txBody>
      </p:sp>
      <p:sp>
        <p:nvSpPr>
          <p:cNvPr id="12" name="Subtitle 7">
            <a:extLst>
              <a:ext uri="{FF2B5EF4-FFF2-40B4-BE49-F238E27FC236}">
                <a16:creationId xmlns:a16="http://schemas.microsoft.com/office/drawing/2014/main" id="{6AA0A5B5-C324-B2A7-AD95-730B87743E1B}"/>
              </a:ext>
            </a:extLst>
          </p:cNvPr>
          <p:cNvSpPr txBox="1">
            <a:spLocks/>
          </p:cNvSpPr>
          <p:nvPr/>
        </p:nvSpPr>
        <p:spPr>
          <a:xfrm>
            <a:off x="194553" y="1249907"/>
            <a:ext cx="7315200" cy="457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40033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Gill Sans Std Ligh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40033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Gill Sans Std Ligh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40033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Gill Sans Std Ligh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40033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Gill Sans Std Ligh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40033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Gill Sans Std Ligh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it Works</a:t>
            </a:r>
          </a:p>
        </p:txBody>
      </p:sp>
    </p:spTree>
    <p:extLst>
      <p:ext uri="{BB962C8B-B14F-4D97-AF65-F5344CB8AC3E}">
        <p14:creationId xmlns:p14="http://schemas.microsoft.com/office/powerpoint/2010/main" val="920003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3A39062-80CA-D341-B9F1-10338A4E6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6383" y="2355715"/>
            <a:ext cx="7315200" cy="1143000"/>
          </a:xfrm>
        </p:spPr>
        <p:txBody>
          <a:bodyPr/>
          <a:lstStyle/>
          <a:p>
            <a:r>
              <a:rPr lang="en-US" sz="1600" dirty="0"/>
              <a:t>The EDU service coordinator will interview one or more informants who know the person well and will interview the person, if possible, using  open-ended interview questions in 9 skill areas.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F1FC4F-4B4E-D340-4261-22112CC1F5BD}"/>
              </a:ext>
            </a:extLst>
          </p:cNvPr>
          <p:cNvSpPr txBox="1"/>
          <p:nvPr/>
        </p:nvSpPr>
        <p:spPr>
          <a:xfrm>
            <a:off x="2480552" y="3498715"/>
            <a:ext cx="30414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Gill Sans Std"/>
              </a:rPr>
              <a:t>People who might be interviewed: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Gill Sans Std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Std"/>
              </a:rPr>
              <a:t>Parent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Std"/>
              </a:rPr>
              <a:t>Person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Std"/>
              </a:rPr>
              <a:t>Partner/Spouse/Roommate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Std"/>
              </a:rPr>
              <a:t>Job coach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Std"/>
              </a:rPr>
              <a:t>Case manager (HSCSN)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Std"/>
              </a:rPr>
              <a:t>Employer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Std"/>
              </a:rPr>
              <a:t>School staff</a:t>
            </a:r>
          </a:p>
          <a:p>
            <a:endParaRPr lang="en-US" dirty="0"/>
          </a:p>
        </p:txBody>
      </p:sp>
      <p:sp>
        <p:nvSpPr>
          <p:cNvPr id="7" name="Title 8">
            <a:extLst>
              <a:ext uri="{FF2B5EF4-FFF2-40B4-BE49-F238E27FC236}">
                <a16:creationId xmlns:a16="http://schemas.microsoft.com/office/drawing/2014/main" id="{A7DE38AC-6864-8BFD-ACFB-DA34FB86B5DD}"/>
              </a:ext>
            </a:extLst>
          </p:cNvPr>
          <p:cNvSpPr txBox="1">
            <a:spLocks/>
          </p:cNvSpPr>
          <p:nvPr/>
        </p:nvSpPr>
        <p:spPr>
          <a:xfrm>
            <a:off x="194553" y="246337"/>
            <a:ext cx="7315200" cy="1143000"/>
          </a:xfrm>
        </p:spPr>
        <p:txBody>
          <a:bodyPr anchor="t"/>
          <a:lstStyle>
            <a:lvl1pPr algn="ctr" defTabSz="4572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dirty="0">
              <a:solidFill>
                <a:srgbClr val="FF0000"/>
              </a:solidFill>
            </a:endParaRP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Eligibility Determination </a:t>
            </a:r>
          </a:p>
          <a:p>
            <a:endParaRPr lang="en-US" sz="20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Functional Skills Interview</a:t>
            </a:r>
          </a:p>
        </p:txBody>
      </p:sp>
      <p:sp>
        <p:nvSpPr>
          <p:cNvPr id="11" name="Subtitle 7">
            <a:extLst>
              <a:ext uri="{FF2B5EF4-FFF2-40B4-BE49-F238E27FC236}">
                <a16:creationId xmlns:a16="http://schemas.microsoft.com/office/drawing/2014/main" id="{23A10334-F42A-997B-74E7-C05E7B358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553" y="1617937"/>
            <a:ext cx="7315200" cy="457200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it Works</a:t>
            </a:r>
          </a:p>
        </p:txBody>
      </p:sp>
    </p:spTree>
    <p:extLst>
      <p:ext uri="{BB962C8B-B14F-4D97-AF65-F5344CB8AC3E}">
        <p14:creationId xmlns:p14="http://schemas.microsoft.com/office/powerpoint/2010/main" val="1206717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B097DC-ADC2-904A-3816-C481CAE2F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2248" y="2596414"/>
            <a:ext cx="3822970" cy="2991775"/>
          </a:xfrm>
          <a:solidFill>
            <a:schemeClr val="accent1">
              <a:lumMod val="40000"/>
              <a:lumOff val="60000"/>
              <a:alpha val="93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1400" u="sng" spc="-20" dirty="0">
                <a:solidFill>
                  <a:srgbClr val="000000"/>
                </a:solidFill>
                <a:latin typeface="Gill Sans Std"/>
                <a:ea typeface="SimSun" panose="02010600030101010101" pitchFamily="2" charset="-122"/>
              </a:rPr>
              <a:t>Substantial Functional Limitations in 3 or more areas of</a:t>
            </a:r>
            <a:r>
              <a:rPr lang="en-US" sz="1400" u="sng" dirty="0">
                <a:effectLst/>
                <a:latin typeface="Gill Sans Std"/>
                <a:ea typeface="SimSun" panose="02010600030101010101" pitchFamily="2" charset="-122"/>
              </a:rPr>
              <a:t>  major life activities:</a:t>
            </a:r>
            <a:endParaRPr lang="en-US" sz="1400" u="sng" dirty="0">
              <a:latin typeface="Gill Sans Std"/>
              <a:ea typeface="SimSun" panose="02010600030101010101" pitchFamily="2" charset="-122"/>
            </a:endParaRPr>
          </a:p>
          <a:p>
            <a:pPr>
              <a:buAutoNum type="arabicParenBoth"/>
            </a:pPr>
            <a:r>
              <a:rPr lang="en-US" sz="1400" dirty="0">
                <a:effectLst/>
                <a:latin typeface="Gill Sans Std"/>
                <a:ea typeface="SimSun" panose="02010600030101010101" pitchFamily="2" charset="-122"/>
              </a:rPr>
              <a:t>Self-care</a:t>
            </a:r>
            <a:endParaRPr lang="en-US" sz="1400" dirty="0">
              <a:latin typeface="Gill Sans Std"/>
              <a:ea typeface="SimSun" panose="02010600030101010101" pitchFamily="2" charset="-122"/>
            </a:endParaRPr>
          </a:p>
          <a:p>
            <a:pPr>
              <a:buAutoNum type="arabicParenBoth"/>
            </a:pPr>
            <a:r>
              <a:rPr lang="en-US" sz="1400" dirty="0">
                <a:effectLst/>
                <a:latin typeface="Gill Sans Std"/>
                <a:ea typeface="SimSun" panose="02010600030101010101" pitchFamily="2" charset="-122"/>
              </a:rPr>
              <a:t>Understanding and use of language</a:t>
            </a:r>
          </a:p>
          <a:p>
            <a:pPr>
              <a:buAutoNum type="arabicParenBoth"/>
            </a:pPr>
            <a:r>
              <a:rPr lang="en-US" sz="1400" dirty="0">
                <a:effectLst/>
                <a:latin typeface="Gill Sans Std"/>
                <a:ea typeface="SimSun" panose="02010600030101010101" pitchFamily="2" charset="-122"/>
              </a:rPr>
              <a:t>Functional academics</a:t>
            </a:r>
            <a:endParaRPr lang="en-US" sz="1400" dirty="0">
              <a:latin typeface="Gill Sans Std"/>
              <a:ea typeface="SimSun" panose="02010600030101010101" pitchFamily="2" charset="-122"/>
            </a:endParaRPr>
          </a:p>
          <a:p>
            <a:pPr>
              <a:buAutoNum type="arabicParenBoth"/>
            </a:pPr>
            <a:r>
              <a:rPr lang="en-US" sz="1400" dirty="0">
                <a:effectLst/>
                <a:latin typeface="Gill Sans Std"/>
                <a:ea typeface="SimSun" panose="02010600030101010101" pitchFamily="2" charset="-122"/>
              </a:rPr>
              <a:t>Social skills</a:t>
            </a:r>
          </a:p>
          <a:p>
            <a:pPr>
              <a:buAutoNum type="arabicParenBoth"/>
            </a:pPr>
            <a:r>
              <a:rPr lang="en-US" sz="1400" dirty="0">
                <a:effectLst/>
                <a:latin typeface="Gill Sans Std"/>
                <a:ea typeface="SimSun" panose="02010600030101010101" pitchFamily="2" charset="-122"/>
              </a:rPr>
              <a:t>Mobility</a:t>
            </a:r>
          </a:p>
          <a:p>
            <a:pPr>
              <a:buAutoNum type="arabicParenBoth"/>
            </a:pPr>
            <a:r>
              <a:rPr lang="en-US" sz="1400" dirty="0">
                <a:effectLst/>
                <a:latin typeface="Gill Sans Std"/>
                <a:ea typeface="SimSun" panose="02010600030101010101" pitchFamily="2" charset="-122"/>
              </a:rPr>
              <a:t>Self-direction</a:t>
            </a:r>
          </a:p>
          <a:p>
            <a:pPr>
              <a:buAutoNum type="arabicParenBoth"/>
            </a:pPr>
            <a:r>
              <a:rPr lang="en-US" sz="1400" dirty="0">
                <a:latin typeface="Gill Sans Std"/>
                <a:ea typeface="SimSun" panose="02010600030101010101" pitchFamily="2" charset="-122"/>
              </a:rPr>
              <a:t>C</a:t>
            </a:r>
            <a:r>
              <a:rPr lang="en-US" sz="1400" dirty="0">
                <a:effectLst/>
                <a:latin typeface="Gill Sans Std"/>
                <a:ea typeface="SimSun" panose="02010600030101010101" pitchFamily="2" charset="-122"/>
              </a:rPr>
              <a:t>apacity for independent living</a:t>
            </a:r>
          </a:p>
          <a:p>
            <a:pPr>
              <a:buAutoNum type="arabicParenBoth"/>
            </a:pPr>
            <a:r>
              <a:rPr lang="en-US" sz="1400" dirty="0">
                <a:effectLst/>
                <a:latin typeface="Gill Sans Std"/>
                <a:ea typeface="SimSun" panose="02010600030101010101" pitchFamily="2" charset="-122"/>
              </a:rPr>
              <a:t>Health and safety</a:t>
            </a:r>
            <a:endParaRPr lang="en-US" sz="1400" dirty="0">
              <a:effectLst/>
              <a:latin typeface="Gill Sans Std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219200" algn="l"/>
              </a:tabLs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2760799-0ADA-29A5-69AE-1F20ECDF9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36" y="472047"/>
            <a:ext cx="7315200" cy="1143000"/>
          </a:xfrm>
        </p:spPr>
        <p:txBody>
          <a:bodyPr/>
          <a:lstStyle/>
          <a:p>
            <a:r>
              <a:rPr lang="en-US" sz="2000" dirty="0"/>
              <a:t>Eligibility Determination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55B94A-8CD7-F771-680E-AA86FBE3DB7B}"/>
              </a:ext>
            </a:extLst>
          </p:cNvPr>
          <p:cNvSpPr/>
          <p:nvPr/>
        </p:nvSpPr>
        <p:spPr>
          <a:xfrm>
            <a:off x="396240" y="8652510"/>
            <a:ext cx="6610350" cy="994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F1320-F099-9475-F19F-CC5DEDB2F580}"/>
              </a:ext>
            </a:extLst>
          </p:cNvPr>
          <p:cNvSpPr/>
          <p:nvPr/>
        </p:nvSpPr>
        <p:spPr>
          <a:xfrm>
            <a:off x="457200" y="8557260"/>
            <a:ext cx="6854190" cy="1087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8" name="Subtitle 10">
            <a:extLst>
              <a:ext uri="{FF2B5EF4-FFF2-40B4-BE49-F238E27FC236}">
                <a16:creationId xmlns:a16="http://schemas.microsoft.com/office/drawing/2014/main" id="{71855FE6-4835-FCFD-58ED-E361AC6548A3}"/>
              </a:ext>
            </a:extLst>
          </p:cNvPr>
          <p:cNvSpPr txBox="1">
            <a:spLocks/>
          </p:cNvSpPr>
          <p:nvPr/>
        </p:nvSpPr>
        <p:spPr>
          <a:xfrm>
            <a:off x="5182249" y="2039384"/>
            <a:ext cx="3822970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>
                <a:solidFill>
                  <a:srgbClr val="011F4F"/>
                </a:solidFill>
                <a:latin typeface="Gill Sans Std Bold"/>
                <a:ea typeface="+mn-ea"/>
                <a:cs typeface="Gill Sans Std 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Gill Sans Std"/>
              </a:rPr>
              <a:t>Level of Need Assessment and Screening Tool (LON)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85B756-FC38-2272-230A-51BF8EF9A12D}"/>
              </a:ext>
            </a:extLst>
          </p:cNvPr>
          <p:cNvSpPr txBox="1"/>
          <p:nvPr/>
        </p:nvSpPr>
        <p:spPr>
          <a:xfrm>
            <a:off x="-319018" y="2547670"/>
            <a:ext cx="60214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defTabSz="914400" eaLnBrk="0" fontAlgn="base" hangingPunct="0">
              <a:spcBef>
                <a:spcPct val="0"/>
              </a:spcBef>
              <a:spcAft>
                <a:spcPts val="600"/>
              </a:spcAft>
              <a:tabLst>
                <a:tab pos="635000" algn="l"/>
              </a:tabLst>
            </a:pPr>
            <a:r>
              <a:rPr lang="en-US" altLang="en-US" sz="1400" u="sng" dirty="0">
                <a:solidFill>
                  <a:srgbClr val="000000"/>
                </a:solidFill>
                <a:latin typeface="Gill Sans Std"/>
                <a:cs typeface="Times New Roman" panose="02020603050405020304" pitchFamily="18" charset="0"/>
              </a:rPr>
              <a:t>Functional Skills</a:t>
            </a:r>
          </a:p>
          <a:p>
            <a:pPr marL="1257300" lvl="2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tabLst>
                <a:tab pos="635000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Gill Sans Std"/>
                <a:cs typeface="Times New Roman" panose="02020603050405020304" pitchFamily="18" charset="0"/>
              </a:rPr>
              <a:t>Leisure/Recreation</a:t>
            </a:r>
          </a:p>
          <a:p>
            <a:pPr marL="1257300" lvl="2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tabLst>
                <a:tab pos="635000" algn="l"/>
              </a:tabLst>
            </a:pPr>
            <a:r>
              <a:rPr kumimoji="0" lang="en-US" altLang="en-US" sz="14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Career path and employment    </a:t>
            </a:r>
          </a:p>
          <a:p>
            <a:pPr marL="1257300" lvl="2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tabLst>
                <a:tab pos="635000" algn="l"/>
              </a:tabLst>
            </a:pPr>
            <a:r>
              <a:rPr kumimoji="0" lang="en-US" altLang="en-US" sz="14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Self-determination/advocacy   </a:t>
            </a:r>
            <a:endParaRPr kumimoji="0" lang="en-US" altLang="en-US" sz="1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Std"/>
            </a:endParaRPr>
          </a:p>
          <a:p>
            <a:pPr marL="1257300" lvl="2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tabLst>
                <a:tab pos="635000" algn="l"/>
              </a:tabLst>
            </a:pPr>
            <a:r>
              <a:rPr kumimoji="0" lang="en-US" altLang="en-US" sz="14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Health and safety   </a:t>
            </a:r>
            <a:endParaRPr kumimoji="0" lang="en-US" altLang="en-US" sz="1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Std"/>
            </a:endParaRPr>
          </a:p>
          <a:p>
            <a:pPr marL="1257300" lvl="2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tabLst>
                <a:tab pos="635000" algn="l"/>
              </a:tabLst>
            </a:pPr>
            <a:r>
              <a:rPr kumimoji="0" lang="en-US" altLang="en-US" sz="14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Peer relationships, socialization and social communication</a:t>
            </a:r>
            <a:endParaRPr kumimoji="0" lang="en-US" altLang="en-US" sz="1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Std"/>
            </a:endParaRPr>
          </a:p>
          <a:p>
            <a:pPr marL="1257300" lvl="2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tabLst>
                <a:tab pos="635000" algn="l"/>
              </a:tabLst>
            </a:pPr>
            <a:r>
              <a:rPr kumimoji="0" lang="en-US" altLang="en-US" sz="14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Community participation   </a:t>
            </a:r>
            <a:endParaRPr kumimoji="0" lang="en-US" altLang="en-US" sz="1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Std"/>
            </a:endParaRPr>
          </a:p>
          <a:p>
            <a:pPr marL="1257300" lvl="2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tabLst>
                <a:tab pos="635000" algn="l"/>
              </a:tabLst>
            </a:pPr>
            <a:r>
              <a:rPr kumimoji="0" lang="en-US" altLang="en-US" sz="14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Mobility   </a:t>
            </a:r>
            <a:endParaRPr lang="en-US" altLang="en-US" sz="1400" dirty="0">
              <a:latin typeface="Gill Sans Std"/>
            </a:endParaRPr>
          </a:p>
          <a:p>
            <a:pPr marL="1257300" lvl="2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tabLst>
                <a:tab pos="635000" algn="l"/>
              </a:tabLst>
            </a:pPr>
            <a:r>
              <a:rPr kumimoji="0" lang="en-US" altLang="en-US" sz="14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Home living</a:t>
            </a:r>
          </a:p>
          <a:p>
            <a:pPr marL="1257300" lvl="2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tabLst>
                <a:tab pos="635000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Gill Sans Std"/>
                <a:ea typeface="Calibri" panose="020F0502020204030204" pitchFamily="34" charset="0"/>
                <a:cs typeface="Times New Roman" panose="02020603050405020304" pitchFamily="18" charset="0"/>
              </a:rPr>
              <a:t>Transportation</a:t>
            </a:r>
            <a:endParaRPr kumimoji="0" lang="en-US" altLang="en-US" sz="1400" i="0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St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930FD447-4EBF-17DB-4B60-04D81D3240E3}"/>
              </a:ext>
            </a:extLst>
          </p:cNvPr>
          <p:cNvSpPr/>
          <p:nvPr/>
        </p:nvSpPr>
        <p:spPr>
          <a:xfrm>
            <a:off x="735289" y="1920356"/>
            <a:ext cx="2966126" cy="60704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Functional Skills Interview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1D59F816-78E2-305E-ABE8-67BB1D82DC81}"/>
              </a:ext>
            </a:extLst>
          </p:cNvPr>
          <p:cNvSpPr/>
          <p:nvPr/>
        </p:nvSpPr>
        <p:spPr>
          <a:xfrm>
            <a:off x="487876" y="6146188"/>
            <a:ext cx="2894501" cy="60704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Direct Observations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E382168A-1E29-3734-B5CD-C8210C3A116B}"/>
              </a:ext>
            </a:extLst>
          </p:cNvPr>
          <p:cNvSpPr/>
          <p:nvPr/>
        </p:nvSpPr>
        <p:spPr>
          <a:xfrm>
            <a:off x="575592" y="5491516"/>
            <a:ext cx="2806785" cy="60704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Supporting Documents</a:t>
            </a:r>
          </a:p>
        </p:txBody>
      </p:sp>
    </p:spTree>
    <p:extLst>
      <p:ext uri="{BB962C8B-B14F-4D97-AF65-F5344CB8AC3E}">
        <p14:creationId xmlns:p14="http://schemas.microsoft.com/office/powerpoint/2010/main" val="4067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847380C-7D42-45CD-B194-761DA119C220}"/>
              </a:ext>
            </a:extLst>
          </p:cNvPr>
          <p:cNvSpPr txBox="1"/>
          <p:nvPr/>
        </p:nvSpPr>
        <p:spPr>
          <a:xfrm>
            <a:off x="155643" y="5222973"/>
            <a:ext cx="303147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2"/>
                </a:solidFill>
                <a:effectLst/>
              </a:rPr>
              <a:t>ADHD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2"/>
                </a:solidFill>
                <a:effectLst/>
              </a:rPr>
              <a:t>Autism Spectrum Disorder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2"/>
                </a:solidFill>
                <a:effectLst/>
              </a:rPr>
              <a:t>Cerebral Palsy</a:t>
            </a:r>
            <a:endParaRPr lang="en-US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F026E204-9591-4EA2-8A2D-89EEB0EAE7A1}"/>
              </a:ext>
            </a:extLst>
          </p:cNvPr>
          <p:cNvSpPr txBox="1">
            <a:spLocks/>
          </p:cNvSpPr>
          <p:nvPr/>
        </p:nvSpPr>
        <p:spPr>
          <a:xfrm>
            <a:off x="3710354" y="1443704"/>
            <a:ext cx="5324216" cy="2977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0" defTabSz="914400">
              <a:lnSpc>
                <a:spcPct val="90000"/>
              </a:lnSpc>
              <a:buNone/>
            </a:pPr>
            <a:endParaRPr lang="en-US" sz="1900" dirty="0">
              <a:solidFill>
                <a:srgbClr val="002060"/>
              </a:solidFill>
            </a:endParaRPr>
          </a:p>
          <a:p>
            <a:pPr marL="5143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Defines </a:t>
            </a:r>
            <a:r>
              <a:rPr lang="en-US" sz="1900" dirty="0">
                <a:solidFill>
                  <a:srgbClr val="C40033"/>
                </a:solidFill>
              </a:rPr>
              <a:t>“Intellectual Disability”</a:t>
            </a:r>
          </a:p>
          <a:p>
            <a:pPr marL="285750" indent="0" defTabSz="914400">
              <a:lnSpc>
                <a:spcPct val="90000"/>
              </a:lnSpc>
              <a:buNone/>
            </a:pPr>
            <a:endParaRPr lang="en-US" sz="1900" dirty="0">
              <a:solidFill>
                <a:srgbClr val="002060"/>
              </a:solidFill>
            </a:endParaRPr>
          </a:p>
          <a:p>
            <a:pPr marL="5143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Defines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4003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“Developmental Disability</a:t>
            </a:r>
            <a:r>
              <a:rPr lang="en-US" sz="1900" dirty="0">
                <a:solidFill>
                  <a:srgbClr val="C40033"/>
                </a:solidFill>
              </a:rPr>
              <a:t>”</a:t>
            </a:r>
          </a:p>
          <a:p>
            <a:pPr marL="285750" indent="0" defTabSz="914400">
              <a:lnSpc>
                <a:spcPct val="90000"/>
              </a:lnSpc>
              <a:buNone/>
            </a:pPr>
            <a:endParaRPr lang="en-US" sz="1900" dirty="0">
              <a:solidFill>
                <a:srgbClr val="002060"/>
              </a:solidFill>
            </a:endParaRPr>
          </a:p>
          <a:p>
            <a:pPr marL="5143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Introduces </a:t>
            </a:r>
            <a:r>
              <a:rPr lang="en-US" sz="1900" dirty="0">
                <a:solidFill>
                  <a:srgbClr val="C40033"/>
                </a:solidFill>
              </a:rPr>
              <a:t>“Substantial Functional Limitations”</a:t>
            </a:r>
          </a:p>
          <a:p>
            <a:pPr marL="285750" indent="0" defTabSz="914400">
              <a:lnSpc>
                <a:spcPct val="90000"/>
              </a:lnSpc>
              <a:buNone/>
            </a:pPr>
            <a:endParaRPr lang="en-US" sz="1900" dirty="0">
              <a:solidFill>
                <a:srgbClr val="C40033"/>
              </a:solidFill>
            </a:endParaRPr>
          </a:p>
          <a:p>
            <a:pPr marL="5143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Expands DDS services to people with all developmental disabilities</a:t>
            </a:r>
          </a:p>
          <a:p>
            <a:pPr marL="5143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C40033"/>
              </a:solidFill>
            </a:endParaRPr>
          </a:p>
          <a:p>
            <a:pPr marL="0" indent="0" defTabSz="914400">
              <a:lnSpc>
                <a:spcPct val="90000"/>
              </a:lnSpc>
              <a:buNone/>
            </a:pPr>
            <a:endParaRPr lang="en-US" sz="1900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C48CEE-934A-4034-912F-078241822962}"/>
              </a:ext>
            </a:extLst>
          </p:cNvPr>
          <p:cNvSpPr txBox="1"/>
          <p:nvPr/>
        </p:nvSpPr>
        <p:spPr>
          <a:xfrm>
            <a:off x="231594" y="566541"/>
            <a:ext cx="3365770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Developmental Disability Eligibility Reform Amendment Act of 2022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8602F2-B583-F6A5-3B58-02D489EBD95F}"/>
              </a:ext>
            </a:extLst>
          </p:cNvPr>
          <p:cNvSpPr txBox="1"/>
          <p:nvPr/>
        </p:nvSpPr>
        <p:spPr>
          <a:xfrm>
            <a:off x="3411983" y="5258846"/>
            <a:ext cx="269718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Down Syndrome</a:t>
            </a:r>
            <a:endParaRPr lang="en-US" b="0" i="0" dirty="0">
              <a:solidFill>
                <a:schemeClr val="tx2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i="0" dirty="0">
              <a:solidFill>
                <a:schemeClr val="tx2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2"/>
                </a:solidFill>
                <a:effectLst/>
              </a:rPr>
              <a:t>Fragile X Syndrome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783F9F-E690-70FB-7454-8B0CA265AB10}"/>
              </a:ext>
            </a:extLst>
          </p:cNvPr>
          <p:cNvSpPr txBox="1"/>
          <p:nvPr/>
        </p:nvSpPr>
        <p:spPr>
          <a:xfrm>
            <a:off x="6313449" y="5259892"/>
            <a:ext cx="272112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2"/>
                </a:solidFill>
                <a:effectLst/>
              </a:rPr>
              <a:t>Intellectual Disability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2"/>
                </a:solidFill>
                <a:effectLst/>
              </a:rPr>
              <a:t>Muscular Dystrophy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2"/>
                </a:solidFill>
                <a:effectLst/>
              </a:rPr>
              <a:t>Tourette’s Syndrome</a:t>
            </a:r>
            <a:endParaRPr lang="en-US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DC7E13-FEEC-C731-D462-658CF492B54E}"/>
              </a:ext>
            </a:extLst>
          </p:cNvPr>
          <p:cNvSpPr txBox="1"/>
          <p:nvPr/>
        </p:nvSpPr>
        <p:spPr>
          <a:xfrm>
            <a:off x="2162908" y="4721442"/>
            <a:ext cx="5890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CDC Examples of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61701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3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A041BD-A303-410B-B9EE-DFCB1D6F8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defRPr/>
            </a:pPr>
            <a:b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What’s New</a:t>
            </a:r>
            <a:b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C2017E-437F-3E3F-DFD2-BAE569A6DA55}"/>
              </a:ext>
            </a:extLst>
          </p:cNvPr>
          <p:cNvGrpSpPr/>
          <p:nvPr/>
        </p:nvGrpSpPr>
        <p:grpSpPr>
          <a:xfrm>
            <a:off x="3964012" y="1499117"/>
            <a:ext cx="4697730" cy="822958"/>
            <a:chOff x="0" y="0"/>
            <a:chExt cx="4697730" cy="822958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F41E13DB-DFB0-23B7-C0AF-ED87D0D9214A}"/>
                </a:ext>
              </a:extLst>
            </p:cNvPr>
            <p:cNvSpPr/>
            <p:nvPr/>
          </p:nvSpPr>
          <p:spPr>
            <a:xfrm>
              <a:off x="0" y="0"/>
              <a:ext cx="4697730" cy="82295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C117EE52-9E23-D7D6-30D0-B14CE5311A98}"/>
                </a:ext>
              </a:extLst>
            </p:cNvPr>
            <p:cNvSpPr txBox="1"/>
            <p:nvPr/>
          </p:nvSpPr>
          <p:spPr>
            <a:xfrm>
              <a:off x="40173" y="40173"/>
              <a:ext cx="4617384" cy="742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Review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3C20ABE-5308-DE61-EB8C-7ED9D34A4933}"/>
              </a:ext>
            </a:extLst>
          </p:cNvPr>
          <p:cNvGrpSpPr/>
          <p:nvPr/>
        </p:nvGrpSpPr>
        <p:grpSpPr>
          <a:xfrm>
            <a:off x="3964012" y="2449524"/>
            <a:ext cx="4697730" cy="1648237"/>
            <a:chOff x="0" y="950407"/>
            <a:chExt cx="4697730" cy="164823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CCBCCE-6EF0-90E4-9156-6A568C8C38B9}"/>
                </a:ext>
              </a:extLst>
            </p:cNvPr>
            <p:cNvSpPr/>
            <p:nvPr/>
          </p:nvSpPr>
          <p:spPr>
            <a:xfrm>
              <a:off x="0" y="950407"/>
              <a:ext cx="4697730" cy="16482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7A32E1C-3F83-829C-58FE-C98AC44CD604}"/>
                </a:ext>
              </a:extLst>
            </p:cNvPr>
            <p:cNvSpPr txBox="1"/>
            <p:nvPr/>
          </p:nvSpPr>
          <p:spPr>
            <a:xfrm>
              <a:off x="0" y="950407"/>
              <a:ext cx="4697730" cy="16482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153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 typeface="Arial" panose="020B0604020202020204" pitchFamily="34" charset="0"/>
                <a:buChar char="•"/>
              </a:pPr>
              <a:r>
                <a:rPr lang="en-US" sz="2400" kern="1200" dirty="0"/>
                <a:t>New definitions:</a:t>
              </a:r>
              <a:endParaRPr lang="en-US" sz="2400" kern="1200" dirty="0">
                <a:solidFill>
                  <a:schemeClr val="tx1"/>
                </a:solidFill>
              </a:endParaRPr>
            </a:p>
            <a:p>
              <a:pPr marL="457200" lvl="2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 typeface="Wingdings" panose="05000000000000000000" pitchFamily="2" charset="2"/>
                <a:buChar char="v"/>
              </a:pPr>
              <a:r>
                <a:rPr lang="en-US" sz="2400" kern="1200" dirty="0">
                  <a:solidFill>
                    <a:srgbClr val="FF0000"/>
                  </a:solidFill>
                </a:rPr>
                <a:t>Intellectual Disability (DSM)</a:t>
              </a:r>
              <a:endParaRPr lang="en-US" sz="2400" kern="1200" dirty="0">
                <a:solidFill>
                  <a:schemeClr val="tx1"/>
                </a:solidFill>
              </a:endParaRPr>
            </a:p>
            <a:p>
              <a:pPr marL="457200" lvl="2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 typeface="Wingdings" panose="05000000000000000000" pitchFamily="2" charset="2"/>
                <a:buChar char="v"/>
              </a:pPr>
              <a:r>
                <a:rPr lang="en-US" sz="2400" kern="1200" dirty="0">
                  <a:solidFill>
                    <a:srgbClr val="FF0000"/>
                  </a:solidFill>
                </a:rPr>
                <a:t>Developmental Disability </a:t>
              </a:r>
              <a:endParaRPr lang="en-US" sz="2400" kern="1200" dirty="0">
                <a:solidFill>
                  <a:schemeClr val="tx1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 typeface="Wingdings" panose="05000000000000000000" pitchFamily="2" charset="2"/>
                <a:buChar char="v"/>
              </a:pP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D5FD4EC-8285-A94D-F7C1-5C0E863C0717}"/>
              </a:ext>
            </a:extLst>
          </p:cNvPr>
          <p:cNvGrpSpPr/>
          <p:nvPr/>
        </p:nvGrpSpPr>
        <p:grpSpPr>
          <a:xfrm>
            <a:off x="3964012" y="4495752"/>
            <a:ext cx="4697730" cy="822958"/>
            <a:chOff x="0" y="3038262"/>
            <a:chExt cx="4697730" cy="82295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F20C0EA-2FB5-DBB8-1E7F-936A12256C82}"/>
                </a:ext>
              </a:extLst>
            </p:cNvPr>
            <p:cNvSpPr/>
            <p:nvPr/>
          </p:nvSpPr>
          <p:spPr>
            <a:xfrm>
              <a:off x="0" y="3038262"/>
              <a:ext cx="4697730" cy="82295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8">
              <a:extLst>
                <a:ext uri="{FF2B5EF4-FFF2-40B4-BE49-F238E27FC236}">
                  <a16:creationId xmlns:a16="http://schemas.microsoft.com/office/drawing/2014/main" id="{63342DE7-A8B2-D130-3E99-767393F30F40}"/>
                </a:ext>
              </a:extLst>
            </p:cNvPr>
            <p:cNvSpPr txBox="1"/>
            <p:nvPr/>
          </p:nvSpPr>
          <p:spPr>
            <a:xfrm>
              <a:off x="40173" y="3078435"/>
              <a:ext cx="4617384" cy="742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Review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4128FF8-317E-A722-A71D-DB6B8A835587}"/>
              </a:ext>
            </a:extLst>
          </p:cNvPr>
          <p:cNvGrpSpPr/>
          <p:nvPr/>
        </p:nvGrpSpPr>
        <p:grpSpPr>
          <a:xfrm>
            <a:off x="3964012" y="5360338"/>
            <a:ext cx="4697730" cy="1076400"/>
            <a:chOff x="0" y="3861221"/>
            <a:chExt cx="4697730" cy="10764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8B06B0-9529-D206-A5EC-2D409D7EA464}"/>
                </a:ext>
              </a:extLst>
            </p:cNvPr>
            <p:cNvSpPr/>
            <p:nvPr/>
          </p:nvSpPr>
          <p:spPr>
            <a:xfrm>
              <a:off x="0" y="3861221"/>
              <a:ext cx="4697730" cy="10764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832E4C5-DEE1-29A1-2759-C7125A3CA46F}"/>
                </a:ext>
              </a:extLst>
            </p:cNvPr>
            <p:cNvSpPr txBox="1"/>
            <p:nvPr/>
          </p:nvSpPr>
          <p:spPr>
            <a:xfrm>
              <a:off x="0" y="3861221"/>
              <a:ext cx="4697730" cy="107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153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 typeface="Arial" panose="020B0604020202020204" pitchFamily="34" charset="0"/>
                <a:buChar char="•"/>
              </a:pPr>
              <a:r>
                <a:rPr lang="en-US" sz="2400" kern="1200" dirty="0"/>
                <a:t>New eligibility criteria:</a:t>
              </a:r>
              <a:endParaRPr lang="en-US" sz="2400" kern="1200" dirty="0">
                <a:solidFill>
                  <a:srgbClr val="FF0000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 typeface="Wingdings" panose="05000000000000000000" pitchFamily="2" charset="2"/>
                <a:buChar char="v"/>
              </a:pPr>
              <a:r>
                <a:rPr lang="en-US" sz="2400" kern="1200" dirty="0">
                  <a:solidFill>
                    <a:srgbClr val="FF0000"/>
                  </a:solidFill>
                </a:rPr>
                <a:t> </a:t>
              </a:r>
              <a:r>
                <a:rPr lang="en-US" sz="2300" kern="1200" dirty="0">
                  <a:solidFill>
                    <a:srgbClr val="FF0000"/>
                  </a:solidFill>
                </a:rPr>
                <a:t>Substantial Functional Limitations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684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B6A563-42AB-FA40-83B2-C147124A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DSM-5-TR Definition of Intellectual Disability</a:t>
            </a:r>
            <a:b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3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3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6" name="Text Placeholder 1">
            <a:extLst>
              <a:ext uri="{FF2B5EF4-FFF2-40B4-BE49-F238E27FC236}">
                <a16:creationId xmlns:a16="http://schemas.microsoft.com/office/drawing/2014/main" id="{E64D35F3-A6AE-F833-8C06-F1A20DAE94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9168972"/>
              </p:ext>
            </p:extLst>
          </p:nvPr>
        </p:nvGraphicFramePr>
        <p:xfrm>
          <a:off x="3819905" y="1353312"/>
          <a:ext cx="5246273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604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0F6DA20-CA01-4636-AB0B-24280E5FF8D2}"/>
              </a:ext>
            </a:extLst>
          </p:cNvPr>
          <p:cNvSpPr txBox="1">
            <a:spLocks/>
          </p:cNvSpPr>
          <p:nvPr/>
        </p:nvSpPr>
        <p:spPr>
          <a:xfrm>
            <a:off x="1034269" y="2238130"/>
            <a:ext cx="6562285" cy="2895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rgbClr val="C40033"/>
                </a:solidFill>
                <a:latin typeface="Gill Sans Std"/>
              </a:rPr>
              <a:t>Criterion A: 	Deficits in intellectual functioning</a:t>
            </a:r>
          </a:p>
          <a:p>
            <a:endParaRPr lang="en-US" sz="1400" dirty="0">
              <a:latin typeface="Gill Sans Std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Gill Sans Std"/>
              </a:rPr>
              <a:t>Individuals with intellectual disability have IQ scores around 70, including a margin for measurement error (generally </a:t>
            </a:r>
            <a:r>
              <a:rPr lang="en-US" sz="1400" b="1" u="sng" dirty="0">
                <a:latin typeface="Gill Sans Std"/>
              </a:rPr>
              <a:t>+</a:t>
            </a:r>
            <a:r>
              <a:rPr lang="en-US" sz="1400" b="1" dirty="0">
                <a:latin typeface="Gill Sans Std"/>
              </a:rPr>
              <a:t> 5 points).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Gill Sans Std"/>
              </a:rPr>
              <a:t>This involves a score range of 65-75 (70 </a:t>
            </a:r>
            <a:r>
              <a:rPr lang="en-US" sz="1400" b="1" u="sng" dirty="0">
                <a:latin typeface="Gill Sans Std"/>
              </a:rPr>
              <a:t>+</a:t>
            </a:r>
            <a:r>
              <a:rPr lang="en-US" sz="1400" b="1" dirty="0">
                <a:latin typeface="Gill Sans Std"/>
              </a:rPr>
              <a:t> 5).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Gill Sans Std"/>
              </a:rPr>
              <a:t>Clinical training and judgment are required to interpret test results and assess intellectual performance</a:t>
            </a:r>
            <a:r>
              <a:rPr lang="en-US" sz="1600" b="1" dirty="0">
                <a:latin typeface="Gill Sans Std"/>
              </a:rPr>
              <a:t>.</a:t>
            </a:r>
          </a:p>
          <a:p>
            <a:endParaRPr lang="en-US" sz="1600" dirty="0"/>
          </a:p>
          <a:p>
            <a:pPr marL="0" indent="0" algn="just">
              <a:buNone/>
            </a:pPr>
            <a:r>
              <a:rPr lang="en-US" sz="1100" dirty="0"/>
              <a:t>			</a:t>
            </a:r>
          </a:p>
          <a:p>
            <a:pPr marL="0" indent="0" algn="just">
              <a:buNone/>
            </a:pPr>
            <a:r>
              <a:rPr lang="en-US" sz="1100" dirty="0"/>
              <a:t>											DSM-5-TR p. 38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endParaRPr lang="en-US" sz="1800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376B653-02BD-41C8-9AE3-2B50CD6CA657}"/>
              </a:ext>
            </a:extLst>
          </p:cNvPr>
          <p:cNvSpPr txBox="1">
            <a:spLocks/>
          </p:cNvSpPr>
          <p:nvPr/>
        </p:nvSpPr>
        <p:spPr>
          <a:xfrm>
            <a:off x="963930" y="1008994"/>
            <a:ext cx="6923558" cy="51825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lnSpc>
                <a:spcPct val="90000"/>
              </a:lnSpc>
            </a:pPr>
            <a:r>
              <a:rPr lang="en-US" sz="2800" dirty="0"/>
              <a:t>DSM-5-TR Definition of Intellectual Disability</a:t>
            </a:r>
          </a:p>
        </p:txBody>
      </p:sp>
    </p:spTree>
    <p:extLst>
      <p:ext uri="{BB962C8B-B14F-4D97-AF65-F5344CB8AC3E}">
        <p14:creationId xmlns:p14="http://schemas.microsoft.com/office/powerpoint/2010/main" val="421090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DAC9C-B6B5-4DFE-82C1-B56C410B7CA5}"/>
              </a:ext>
            </a:extLst>
          </p:cNvPr>
          <p:cNvSpPr txBox="1"/>
          <p:nvPr/>
        </p:nvSpPr>
        <p:spPr>
          <a:xfrm>
            <a:off x="930303" y="2158979"/>
            <a:ext cx="6809362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  <a:latin typeface="Gill Sans Std"/>
              </a:rPr>
              <a:t>Criterion C: 	Onset of intellectual and adaptive deficits during the 						developmental period</a:t>
            </a:r>
          </a:p>
          <a:p>
            <a:endParaRPr lang="en-US" sz="1400" dirty="0">
              <a:latin typeface="Gill Sans Std"/>
            </a:endParaRPr>
          </a:p>
          <a:p>
            <a:pPr>
              <a:lnSpc>
                <a:spcPct val="150000"/>
              </a:lnSpc>
            </a:pPr>
            <a:endParaRPr lang="en-US" sz="1400" b="1" dirty="0">
              <a:latin typeface="Gill Sans Std"/>
            </a:endParaRPr>
          </a:p>
          <a:p>
            <a:pPr lvl="2">
              <a:lnSpc>
                <a:spcPct val="150000"/>
              </a:lnSpc>
            </a:pPr>
            <a:r>
              <a:rPr lang="en-US" sz="1400" b="1" dirty="0">
                <a:latin typeface="Gill Sans Std"/>
              </a:rPr>
              <a:t>Criterion C, onset during the developmental period, means that intellectual and adaptive deficits are present during childhood or adolescence. </a:t>
            </a:r>
          </a:p>
          <a:p>
            <a:endParaRPr lang="en-US" sz="1400" dirty="0"/>
          </a:p>
          <a:p>
            <a:pPr algn="r"/>
            <a:endParaRPr lang="en-US" sz="1400" dirty="0"/>
          </a:p>
          <a:p>
            <a:pPr algn="ctr"/>
            <a:r>
              <a:rPr lang="en-US" sz="1200" dirty="0"/>
              <a:t>												DSM-5-TR p. 42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A1492586-7AB3-4FE3-B070-F8F88D3F5400}"/>
              </a:ext>
            </a:extLst>
          </p:cNvPr>
          <p:cNvSpPr txBox="1">
            <a:spLocks/>
          </p:cNvSpPr>
          <p:nvPr/>
        </p:nvSpPr>
        <p:spPr>
          <a:xfrm>
            <a:off x="743422" y="671439"/>
            <a:ext cx="6923558" cy="596071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lnSpc>
                <a:spcPct val="90000"/>
              </a:lnSpc>
            </a:pPr>
            <a:r>
              <a:rPr lang="en-US" sz="2400" dirty="0"/>
              <a:t>DSM-5-TR Definition of Intellectual Disability</a:t>
            </a:r>
          </a:p>
        </p:txBody>
      </p:sp>
    </p:spTree>
    <p:extLst>
      <p:ext uri="{BB962C8B-B14F-4D97-AF65-F5344CB8AC3E}">
        <p14:creationId xmlns:p14="http://schemas.microsoft.com/office/powerpoint/2010/main" val="421053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1020F5A6-D4E8-4969-AF58-525C46CA422F}"/>
              </a:ext>
            </a:extLst>
          </p:cNvPr>
          <p:cNvSpPr txBox="1">
            <a:spLocks/>
          </p:cNvSpPr>
          <p:nvPr/>
        </p:nvSpPr>
        <p:spPr>
          <a:xfrm>
            <a:off x="831716" y="2108832"/>
            <a:ext cx="7169284" cy="282264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rgbClr val="C40033"/>
                </a:solidFill>
                <a:latin typeface="Gill Sans Std"/>
              </a:rPr>
              <a:t>Criterion B:	Deficits in adaptive functioning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b="1" dirty="0">
              <a:latin typeface="Gill Sans Std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Gill Sans Std"/>
              </a:rPr>
              <a:t>“Criterion B is met when at least </a:t>
            </a:r>
            <a:r>
              <a:rPr lang="en-US" sz="1400" b="1" dirty="0">
                <a:solidFill>
                  <a:srgbClr val="FF0000"/>
                </a:solidFill>
                <a:latin typeface="Gill Sans Std"/>
              </a:rPr>
              <a:t>one domain </a:t>
            </a:r>
            <a:r>
              <a:rPr lang="en-US" sz="1400" b="1" dirty="0">
                <a:latin typeface="Gill Sans Std"/>
              </a:rPr>
              <a:t>of adaptive functioning –</a:t>
            </a:r>
            <a:r>
              <a:rPr lang="en-US" sz="1400" b="1" dirty="0">
                <a:solidFill>
                  <a:srgbClr val="FF0000"/>
                </a:solidFill>
                <a:latin typeface="Gill Sans Std"/>
              </a:rPr>
              <a:t>conceptual, social, practical</a:t>
            </a:r>
            <a:r>
              <a:rPr lang="en-US" sz="1400" b="1" dirty="0">
                <a:latin typeface="Gill Sans Std"/>
              </a:rPr>
              <a:t> - is sufficiently impaired that </a:t>
            </a:r>
            <a:r>
              <a:rPr lang="en-US" sz="1400" b="1" i="1" u="sng" dirty="0">
                <a:highlight>
                  <a:srgbClr val="FFFF00"/>
                </a:highlight>
                <a:latin typeface="Gill Sans Std"/>
              </a:rPr>
              <a:t>ongoing support</a:t>
            </a:r>
            <a:r>
              <a:rPr lang="en-US" sz="1400" b="1" i="1" u="sng" dirty="0">
                <a:latin typeface="Gill Sans Std"/>
              </a:rPr>
              <a:t> </a:t>
            </a:r>
            <a:r>
              <a:rPr lang="en-US" sz="1400" b="1" i="1" dirty="0">
                <a:latin typeface="Gill Sans Std"/>
              </a:rPr>
              <a:t>is needed in order for the person to perform adequately </a:t>
            </a:r>
            <a:r>
              <a:rPr lang="en-US" sz="1400" b="1" i="1" u="sng" dirty="0">
                <a:highlight>
                  <a:srgbClr val="FFFF00"/>
                </a:highlight>
                <a:latin typeface="Gill Sans Std"/>
              </a:rPr>
              <a:t>across multiple environments, such as home , school, work and community</a:t>
            </a:r>
            <a:r>
              <a:rPr lang="en-US" sz="1400" b="1" dirty="0">
                <a:highlight>
                  <a:srgbClr val="FFFF00"/>
                </a:highlight>
                <a:latin typeface="Gill Sans Std"/>
              </a:rPr>
              <a:t>. 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b="1" dirty="0">
                <a:latin typeface="Gill Sans Std"/>
              </a:rPr>
              <a:t>													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Gill Sans Std"/>
              </a:rPr>
              <a:t>“Adaptive functioning is assessed using both clinical evaluation and individualized, culturally appropriate, psychometrically sound measures.”</a:t>
            </a:r>
          </a:p>
          <a:p>
            <a:pPr marL="0" indent="0">
              <a:buNone/>
            </a:pPr>
            <a:r>
              <a:rPr lang="en-US" sz="1200" dirty="0"/>
              <a:t>											DSM-5-TR p. 42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7F1E5E3-E712-4D90-9FDB-87C11B4306FA}"/>
              </a:ext>
            </a:extLst>
          </p:cNvPr>
          <p:cNvSpPr txBox="1">
            <a:spLocks/>
          </p:cNvSpPr>
          <p:nvPr/>
        </p:nvSpPr>
        <p:spPr>
          <a:xfrm>
            <a:off x="963930" y="545581"/>
            <a:ext cx="6923558" cy="819807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lnSpc>
                <a:spcPct val="90000"/>
              </a:lnSpc>
            </a:pPr>
            <a:r>
              <a:rPr lang="en-US" sz="2800" dirty="0"/>
              <a:t>DSM-5-TR Definition of Intellectual Disability</a:t>
            </a:r>
          </a:p>
        </p:txBody>
      </p:sp>
    </p:spTree>
    <p:extLst>
      <p:ext uri="{BB962C8B-B14F-4D97-AF65-F5344CB8AC3E}">
        <p14:creationId xmlns:p14="http://schemas.microsoft.com/office/powerpoint/2010/main" val="159787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3B959A-E536-71CC-3796-ABF27DB2FD85}"/>
              </a:ext>
            </a:extLst>
          </p:cNvPr>
          <p:cNvSpPr txBox="1"/>
          <p:nvPr/>
        </p:nvSpPr>
        <p:spPr>
          <a:xfrm>
            <a:off x="467114" y="1310246"/>
            <a:ext cx="7898859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“(3A) “Developmental disability” means a severe and chronic disability of a person that:</a:t>
            </a:r>
            <a:endParaRPr lang="en-US" sz="1400" dirty="0"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effectLst/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“(A) Is attributable to a mental or physical impairment, other than the sole diagnosis of mental illness, or to a combination of mental and physical impairments;</a:t>
            </a:r>
            <a:endParaRPr lang="en-US" sz="1400" dirty="0"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effectLst/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“(B) Is manifested before 22 years of age;</a:t>
            </a:r>
            <a:endParaRPr lang="en-US" sz="1400" dirty="0"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effectLst/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“(C) Is likely to continue indefinitely;</a:t>
            </a:r>
            <a:endParaRPr lang="en-US" sz="1400" dirty="0"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effectLst/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“(D) Results in substantial functional limitations in 3 or more of the following areas of major life activity:</a:t>
            </a:r>
            <a:endParaRPr lang="en-US" sz="1400" dirty="0">
              <a:highlight>
                <a:srgbClr val="FFFF00"/>
              </a:highlight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	“(i) Self-care;</a:t>
            </a:r>
            <a:endParaRPr lang="en-US" sz="1400" dirty="0">
              <a:highlight>
                <a:srgbClr val="FFFF00"/>
              </a:highlight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	“(ii) Understanding and use of language;</a:t>
            </a:r>
            <a:endParaRPr lang="en-US" sz="1400" dirty="0">
              <a:highlight>
                <a:srgbClr val="FFFF00"/>
              </a:highlight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	“(iii) Functional academics;</a:t>
            </a:r>
            <a:endParaRPr lang="en-US" sz="1400" dirty="0">
              <a:highlight>
                <a:srgbClr val="FFFF00"/>
              </a:highlight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	“(iv) Social skills;</a:t>
            </a:r>
            <a:endParaRPr lang="en-US" sz="1400" dirty="0">
              <a:highlight>
                <a:srgbClr val="FFFF00"/>
              </a:highlight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	“(v) Mobility;</a:t>
            </a:r>
            <a:endParaRPr lang="en-US" sz="1400" dirty="0">
              <a:highlight>
                <a:srgbClr val="FFFF00"/>
              </a:highlight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	“(vi) Self-direction“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	“</a:t>
            </a: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(vii) Capacity for independent living; 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“(viii) Health and safety; and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effectLst/>
              <a:latin typeface="Gill Sans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“(E) Reflects the person’s need for a combination and sequence of special, interdisciplinary, or generic services, individualized supports, or other forms of assistance that are of </a:t>
            </a: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lifelong or extended duration</a:t>
            </a:r>
            <a:r>
              <a:rPr lang="en-US" sz="1400" dirty="0">
                <a:solidFill>
                  <a:srgbClr val="000000"/>
                </a:solidFill>
                <a:effectLst/>
                <a:latin typeface="Gill Sans Std"/>
                <a:ea typeface="Times New Roman" panose="02020603050405020304" pitchFamily="18" charset="0"/>
                <a:cs typeface="Times New Roman" panose="02020603050405020304" pitchFamily="18" charset="0"/>
              </a:rPr>
              <a:t> and are person-centered, planned, and coordinated.”</a:t>
            </a:r>
            <a:endParaRPr lang="en-US" sz="1400" dirty="0">
              <a:effectLst/>
              <a:latin typeface="Gill Sans St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Gill Sans Std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66C16F-E34D-3FCB-34CD-5E9179FA2CD3}"/>
              </a:ext>
            </a:extLst>
          </p:cNvPr>
          <p:cNvSpPr txBox="1"/>
          <p:nvPr/>
        </p:nvSpPr>
        <p:spPr>
          <a:xfrm>
            <a:off x="2154115" y="438663"/>
            <a:ext cx="4651131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Definition: Developmental Disability</a:t>
            </a:r>
          </a:p>
        </p:txBody>
      </p:sp>
    </p:spTree>
    <p:extLst>
      <p:ext uri="{BB962C8B-B14F-4D97-AF65-F5344CB8AC3E}">
        <p14:creationId xmlns:p14="http://schemas.microsoft.com/office/powerpoint/2010/main" val="212112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E7451285-0579-4836-9BA7-661ADA8B54B6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2503549"/>
          <a:ext cx="7475706" cy="293573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257550">
                  <a:extLst>
                    <a:ext uri="{9D8B030D-6E8A-4147-A177-3AD203B41FA5}">
                      <a16:colId xmlns:a16="http://schemas.microsoft.com/office/drawing/2014/main" val="2624596070"/>
                    </a:ext>
                  </a:extLst>
                </a:gridCol>
                <a:gridCol w="4218156">
                  <a:extLst>
                    <a:ext uri="{9D8B030D-6E8A-4147-A177-3AD203B41FA5}">
                      <a16:colId xmlns:a16="http://schemas.microsoft.com/office/drawing/2014/main" val="757526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Self -Care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3 or greater in Personal Care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690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Understanding and Use of Language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or greater in Communication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8348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Social Skills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 or greater in Social Life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6990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Functional Academics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Refer to Psychological Evaluation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782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Mobility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or greater in Mobility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8311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Capacity for Independent Living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 or greater in Daily Living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2263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 and Safety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 or greater in Health AND 2 or greater in Safety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390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Self-Direction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or greater in Comprehension and Understanding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460079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CA678A38-3EB8-4899-8BF0-A8E7B536F45B}"/>
              </a:ext>
            </a:extLst>
          </p:cNvPr>
          <p:cNvSpPr txBox="1"/>
          <p:nvPr/>
        </p:nvSpPr>
        <p:spPr>
          <a:xfrm>
            <a:off x="204282" y="889682"/>
            <a:ext cx="7976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Level of Need Assessment and Screening Tool (LON): </a:t>
            </a:r>
          </a:p>
          <a:p>
            <a:pPr algn="ctr"/>
            <a:r>
              <a:rPr lang="en-US" sz="2000" dirty="0"/>
              <a:t>Criteria for Substantial Functional Limitations</a:t>
            </a:r>
          </a:p>
          <a:p>
            <a:pPr algn="ctr"/>
            <a:r>
              <a:rPr lang="en-US" sz="2000" dirty="0"/>
              <a:t> in 3 or more  Major Life Activities</a:t>
            </a:r>
          </a:p>
          <a:p>
            <a:endParaRPr lang="en-US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578D1-9A68-E829-4E80-212636296985}"/>
              </a:ext>
            </a:extLst>
          </p:cNvPr>
          <p:cNvSpPr txBox="1"/>
          <p:nvPr/>
        </p:nvSpPr>
        <p:spPr>
          <a:xfrm>
            <a:off x="97276" y="5834442"/>
            <a:ext cx="8939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LON is an assessment that will allow DDS to determine the person’s support needs in an equitable and consistent manner based on interviews, observations and records</a:t>
            </a:r>
          </a:p>
        </p:txBody>
      </p:sp>
    </p:spTree>
    <p:extLst>
      <p:ext uri="{BB962C8B-B14F-4D97-AF65-F5344CB8AC3E}">
        <p14:creationId xmlns:p14="http://schemas.microsoft.com/office/powerpoint/2010/main" val="188425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952A4EFBFE949B3AD630877C07923" ma:contentTypeVersion="11" ma:contentTypeDescription="Create a new document." ma:contentTypeScope="" ma:versionID="5d0fa9517776dada115a765484d43a5c">
  <xsd:schema xmlns:xsd="http://www.w3.org/2001/XMLSchema" xmlns:xs="http://www.w3.org/2001/XMLSchema" xmlns:p="http://schemas.microsoft.com/office/2006/metadata/properties" xmlns:ns3="3f1f9e40-738a-4cd3-91c0-bbec6d4c5991" xmlns:ns4="162d36ea-5c28-4d6e-a351-5384661e0111" targetNamespace="http://schemas.microsoft.com/office/2006/metadata/properties" ma:root="true" ma:fieldsID="c6e96da8861b0958d69161ccfd61264c" ns3:_="" ns4:_="">
    <xsd:import namespace="3f1f9e40-738a-4cd3-91c0-bbec6d4c5991"/>
    <xsd:import namespace="162d36ea-5c28-4d6e-a351-5384661e011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f9e40-738a-4cd3-91c0-bbec6d4c59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2d36ea-5c28-4d6e-a351-5384661e01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83BDBB-946E-4146-B4F0-E168176432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CCF4D4-5946-43B5-BFBA-003BA902DA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f9e40-738a-4cd3-91c0-bbec6d4c5991"/>
    <ds:schemaRef ds:uri="162d36ea-5c28-4d6e-a351-5384661e0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9BA512-7CF2-45ED-AC50-C243EAA1A581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162d36ea-5c28-4d6e-a351-5384661e0111"/>
    <ds:schemaRef ds:uri="http://schemas.openxmlformats.org/package/2006/metadata/core-properties"/>
    <ds:schemaRef ds:uri="http://www.w3.org/XML/1998/namespace"/>
    <ds:schemaRef ds:uri="3f1f9e40-738a-4cd3-91c0-bbec6d4c599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35297</TotalTime>
  <Words>1113</Words>
  <Application>Microsoft Office PowerPoint</Application>
  <PresentationFormat>On-screen Show (4:3)</PresentationFormat>
  <Paragraphs>204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Gill Sans Std</vt:lpstr>
      <vt:lpstr>Gill Sans Std Bold</vt:lpstr>
      <vt:lpstr>Gill Sans Std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 What’s New </vt:lpstr>
      <vt:lpstr>DSM-5-TR Definition of Intellectual Disability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Eligibility Determination</vt:lpstr>
    </vt:vector>
  </TitlesOfParts>
  <Company>Production Artist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Beidleman, Steven (DDS)</cp:lastModifiedBy>
  <cp:revision>715</cp:revision>
  <cp:lastPrinted>2022-06-22T22:08:11Z</cp:lastPrinted>
  <dcterms:created xsi:type="dcterms:W3CDTF">2014-12-09T03:54:50Z</dcterms:created>
  <dcterms:modified xsi:type="dcterms:W3CDTF">2022-12-08T15:34:05Z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0x01010002C952A4EFBFE949B3AD630877C07923</vt:lpwstr>
  </property>
</Properties>
</file>