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520" r:id="rId4"/>
    <p:sldId id="521" r:id="rId5"/>
    <p:sldId id="522" r:id="rId6"/>
    <p:sldId id="518" r:id="rId7"/>
    <p:sldId id="519" r:id="rId8"/>
    <p:sldId id="260" r:id="rId9"/>
    <p:sldId id="259" r:id="rId10"/>
    <p:sldId id="261" r:id="rId11"/>
    <p:sldId id="524" r:id="rId12"/>
    <p:sldId id="528" r:id="rId13"/>
    <p:sldId id="529" r:id="rId14"/>
    <p:sldId id="530" r:id="rId15"/>
    <p:sldId id="532" r:id="rId16"/>
    <p:sldId id="263" r:id="rId17"/>
    <p:sldId id="531" r:id="rId18"/>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A0D76-BE22-4816-ADF6-B234304B1B7F}" v="91" dt="2022-10-26T15:47:15.96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41DCB98-D3BA-42D8-807E-A31F7E468768}" type="datetimeFigureOut">
              <a:rPr lang="en-US" smtClean="0"/>
              <a:t>4/13/2023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0FCA2DA-DA34-4BE5-8676-A52EFD1E88A2}" type="slidenum">
              <a:rPr lang="en-US" smtClean="0"/>
              <a:t>‹#›</a:t>
            </a:fld>
            <a:endParaRPr lang="en-US"/>
          </a:p>
        </p:txBody>
      </p:sp>
    </p:spTree>
    <p:extLst>
      <p:ext uri="{BB962C8B-B14F-4D97-AF65-F5344CB8AC3E}">
        <p14:creationId xmlns:p14="http://schemas.microsoft.com/office/powerpoint/2010/main" val="196596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CA2DA-DA34-4BE5-8676-A52EFD1E88A2}" type="slidenum">
              <a:rPr lang="en-US" smtClean="0"/>
              <a:t>11</a:t>
            </a:fld>
            <a:endParaRPr lang="en-US" dirty="0"/>
          </a:p>
        </p:txBody>
      </p:sp>
    </p:spTree>
    <p:extLst>
      <p:ext uri="{BB962C8B-B14F-4D97-AF65-F5344CB8AC3E}">
        <p14:creationId xmlns:p14="http://schemas.microsoft.com/office/powerpoint/2010/main" val="282922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CA2DA-DA34-4BE5-8676-A52EFD1E88A2}" type="slidenum">
              <a:rPr lang="en-US" smtClean="0"/>
              <a:t>12</a:t>
            </a:fld>
            <a:endParaRPr lang="en-US" dirty="0"/>
          </a:p>
        </p:txBody>
      </p:sp>
    </p:spTree>
    <p:extLst>
      <p:ext uri="{BB962C8B-B14F-4D97-AF65-F5344CB8AC3E}">
        <p14:creationId xmlns:p14="http://schemas.microsoft.com/office/powerpoint/2010/main" val="409881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CA2DA-DA34-4BE5-8676-A52EFD1E88A2}" type="slidenum">
              <a:rPr lang="en-US" smtClean="0"/>
              <a:t>13</a:t>
            </a:fld>
            <a:endParaRPr lang="en-US" dirty="0"/>
          </a:p>
        </p:txBody>
      </p:sp>
    </p:spTree>
    <p:extLst>
      <p:ext uri="{BB962C8B-B14F-4D97-AF65-F5344CB8AC3E}">
        <p14:creationId xmlns:p14="http://schemas.microsoft.com/office/powerpoint/2010/main" val="2023310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CA2DA-DA34-4BE5-8676-A52EFD1E88A2}" type="slidenum">
              <a:rPr lang="en-US" smtClean="0"/>
              <a:t>14</a:t>
            </a:fld>
            <a:endParaRPr lang="en-US" dirty="0"/>
          </a:p>
        </p:txBody>
      </p:sp>
    </p:spTree>
    <p:extLst>
      <p:ext uri="{BB962C8B-B14F-4D97-AF65-F5344CB8AC3E}">
        <p14:creationId xmlns:p14="http://schemas.microsoft.com/office/powerpoint/2010/main" val="313621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59DCCDD-3358-47DC-9DEC-21D22372F9B5}" type="datetime1">
              <a:rPr lang="en-US" smtClean="0"/>
              <a:t>4/13/2023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F1F1F"/>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E0038A9-7855-4629-BA63-FAD643E2CE05}" type="datetime1">
              <a:rPr lang="en-US" smtClean="0"/>
              <a:t>4/13/2023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F1F1F"/>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8322A5F-2859-42D6-9980-57AF3BF91ECA}" type="datetime1">
              <a:rPr lang="en-US" smtClean="0"/>
              <a:t>4/13/2023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F1F1F"/>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B81E691C-9AB8-43AE-8EAE-2F496D112594}" type="datetime1">
              <a:rPr lang="en-US" smtClean="0"/>
              <a:t>4/13/2023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8519" y="0"/>
            <a:ext cx="1935480" cy="294640"/>
          </a:xfrm>
          <a:custGeom>
            <a:avLst/>
            <a:gdLst/>
            <a:ahLst/>
            <a:cxnLst/>
            <a:rect l="l" t="t" r="r" b="b"/>
            <a:pathLst>
              <a:path w="1935479" h="294640">
                <a:moveTo>
                  <a:pt x="0" y="294131"/>
                </a:moveTo>
                <a:lnTo>
                  <a:pt x="1935479" y="294131"/>
                </a:lnTo>
                <a:lnTo>
                  <a:pt x="1935479" y="0"/>
                </a:lnTo>
                <a:lnTo>
                  <a:pt x="0" y="0"/>
                </a:lnTo>
                <a:lnTo>
                  <a:pt x="0" y="294131"/>
                </a:lnTo>
                <a:close/>
              </a:path>
            </a:pathLst>
          </a:custGeom>
          <a:solidFill>
            <a:srgbClr val="C40033"/>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8215883" y="422148"/>
            <a:ext cx="717803" cy="885443"/>
          </a:xfrm>
          <a:prstGeom prst="rect">
            <a:avLst/>
          </a:prstGeom>
        </p:spPr>
      </p:pic>
      <p:sp>
        <p:nvSpPr>
          <p:cNvPr id="18" name="bg object 18"/>
          <p:cNvSpPr/>
          <p:nvPr/>
        </p:nvSpPr>
        <p:spPr>
          <a:xfrm>
            <a:off x="0" y="0"/>
            <a:ext cx="7208520" cy="294640"/>
          </a:xfrm>
          <a:custGeom>
            <a:avLst/>
            <a:gdLst/>
            <a:ahLst/>
            <a:cxnLst/>
            <a:rect l="l" t="t" r="r" b="b"/>
            <a:pathLst>
              <a:path w="7208520" h="294640">
                <a:moveTo>
                  <a:pt x="7208520" y="0"/>
                </a:moveTo>
                <a:lnTo>
                  <a:pt x="0" y="0"/>
                </a:lnTo>
                <a:lnTo>
                  <a:pt x="0" y="294131"/>
                </a:lnTo>
                <a:lnTo>
                  <a:pt x="7208520" y="294131"/>
                </a:lnTo>
                <a:lnTo>
                  <a:pt x="7208520" y="0"/>
                </a:lnTo>
                <a:close/>
              </a:path>
            </a:pathLst>
          </a:custGeom>
          <a:solidFill>
            <a:srgbClr val="001F4F"/>
          </a:solidFill>
        </p:spPr>
        <p:txBody>
          <a:bodyPr wrap="square" lIns="0" tIns="0" rIns="0" bIns="0" rtlCol="0"/>
          <a:lstStyle/>
          <a:p>
            <a:endParaRPr/>
          </a:p>
        </p:txBody>
      </p:sp>
      <p:sp>
        <p:nvSpPr>
          <p:cNvPr id="19" name="bg object 19"/>
          <p:cNvSpPr/>
          <p:nvPr/>
        </p:nvSpPr>
        <p:spPr>
          <a:xfrm>
            <a:off x="0" y="702563"/>
            <a:ext cx="9144000" cy="6155690"/>
          </a:xfrm>
          <a:custGeom>
            <a:avLst/>
            <a:gdLst/>
            <a:ahLst/>
            <a:cxnLst/>
            <a:rect l="l" t="t" r="r" b="b"/>
            <a:pathLst>
              <a:path w="9144000" h="6155690">
                <a:moveTo>
                  <a:pt x="9144000" y="0"/>
                </a:moveTo>
                <a:lnTo>
                  <a:pt x="0" y="0"/>
                </a:lnTo>
                <a:lnTo>
                  <a:pt x="0" y="6155436"/>
                </a:lnTo>
                <a:lnTo>
                  <a:pt x="9144000" y="6155436"/>
                </a:lnTo>
                <a:lnTo>
                  <a:pt x="9144000" y="0"/>
                </a:lnTo>
                <a:close/>
              </a:path>
            </a:pathLst>
          </a:custGeom>
          <a:solidFill>
            <a:srgbClr val="C40033"/>
          </a:solidFill>
        </p:spPr>
        <p:txBody>
          <a:bodyPr wrap="square" lIns="0" tIns="0" rIns="0" bIns="0" rtlCol="0"/>
          <a:lstStyle/>
          <a:p>
            <a:endParaRPr/>
          </a:p>
        </p:txBody>
      </p:sp>
      <p:sp>
        <p:nvSpPr>
          <p:cNvPr id="20" name="bg object 20"/>
          <p:cNvSpPr/>
          <p:nvPr/>
        </p:nvSpPr>
        <p:spPr>
          <a:xfrm>
            <a:off x="0" y="0"/>
            <a:ext cx="9144000" cy="4054475"/>
          </a:xfrm>
          <a:custGeom>
            <a:avLst/>
            <a:gdLst/>
            <a:ahLst/>
            <a:cxnLst/>
            <a:rect l="l" t="t" r="r" b="b"/>
            <a:pathLst>
              <a:path w="9144000" h="4054475">
                <a:moveTo>
                  <a:pt x="9144000" y="0"/>
                </a:moveTo>
                <a:lnTo>
                  <a:pt x="0" y="0"/>
                </a:lnTo>
                <a:lnTo>
                  <a:pt x="0" y="797733"/>
                </a:lnTo>
                <a:lnTo>
                  <a:pt x="36358" y="835427"/>
                </a:lnTo>
                <a:lnTo>
                  <a:pt x="66942" y="866533"/>
                </a:lnTo>
                <a:lnTo>
                  <a:pt x="98012" y="897634"/>
                </a:lnTo>
                <a:lnTo>
                  <a:pt x="129568" y="928728"/>
                </a:lnTo>
                <a:lnTo>
                  <a:pt x="161606" y="959811"/>
                </a:lnTo>
                <a:lnTo>
                  <a:pt x="194123" y="990883"/>
                </a:lnTo>
                <a:lnTo>
                  <a:pt x="227117" y="1021940"/>
                </a:lnTo>
                <a:lnTo>
                  <a:pt x="260584" y="1052980"/>
                </a:lnTo>
                <a:lnTo>
                  <a:pt x="294523" y="1084000"/>
                </a:lnTo>
                <a:lnTo>
                  <a:pt x="328931" y="1114999"/>
                </a:lnTo>
                <a:lnTo>
                  <a:pt x="363804" y="1145974"/>
                </a:lnTo>
                <a:lnTo>
                  <a:pt x="399140" y="1176923"/>
                </a:lnTo>
                <a:lnTo>
                  <a:pt x="434936" y="1207843"/>
                </a:lnTo>
                <a:lnTo>
                  <a:pt x="471189" y="1238731"/>
                </a:lnTo>
                <a:lnTo>
                  <a:pt x="507897" y="1269586"/>
                </a:lnTo>
                <a:lnTo>
                  <a:pt x="545057" y="1300405"/>
                </a:lnTo>
                <a:lnTo>
                  <a:pt x="582666" y="1331186"/>
                </a:lnTo>
                <a:lnTo>
                  <a:pt x="620721" y="1361926"/>
                </a:lnTo>
                <a:lnTo>
                  <a:pt x="659220" y="1392623"/>
                </a:lnTo>
                <a:lnTo>
                  <a:pt x="737538" y="1453878"/>
                </a:lnTo>
                <a:lnTo>
                  <a:pt x="817597" y="1514932"/>
                </a:lnTo>
                <a:lnTo>
                  <a:pt x="899376" y="1575767"/>
                </a:lnTo>
                <a:lnTo>
                  <a:pt x="982852" y="1636362"/>
                </a:lnTo>
                <a:lnTo>
                  <a:pt x="1068003" y="1696699"/>
                </a:lnTo>
                <a:lnTo>
                  <a:pt x="1154807" y="1756760"/>
                </a:lnTo>
                <a:lnTo>
                  <a:pt x="1243243" y="1816524"/>
                </a:lnTo>
                <a:lnTo>
                  <a:pt x="1333288" y="1875974"/>
                </a:lnTo>
                <a:lnTo>
                  <a:pt x="1424920" y="1935089"/>
                </a:lnTo>
                <a:lnTo>
                  <a:pt x="1518118" y="1993851"/>
                </a:lnTo>
                <a:lnTo>
                  <a:pt x="1612858" y="2052241"/>
                </a:lnTo>
                <a:lnTo>
                  <a:pt x="1709120" y="2110240"/>
                </a:lnTo>
                <a:lnTo>
                  <a:pt x="1806881" y="2167829"/>
                </a:lnTo>
                <a:lnTo>
                  <a:pt x="1956285" y="2253402"/>
                </a:lnTo>
                <a:lnTo>
                  <a:pt x="2108937" y="2337944"/>
                </a:lnTo>
                <a:lnTo>
                  <a:pt x="2264765" y="2421393"/>
                </a:lnTo>
                <a:lnTo>
                  <a:pt x="2423692" y="2503683"/>
                </a:lnTo>
                <a:lnTo>
                  <a:pt x="2585646" y="2584750"/>
                </a:lnTo>
                <a:lnTo>
                  <a:pt x="2750551" y="2664531"/>
                </a:lnTo>
                <a:lnTo>
                  <a:pt x="2918334" y="2742961"/>
                </a:lnTo>
                <a:lnTo>
                  <a:pt x="3088920" y="2819975"/>
                </a:lnTo>
                <a:lnTo>
                  <a:pt x="3262234" y="2895510"/>
                </a:lnTo>
                <a:lnTo>
                  <a:pt x="3438202" y="2969502"/>
                </a:lnTo>
                <a:lnTo>
                  <a:pt x="3616750" y="3041885"/>
                </a:lnTo>
                <a:lnTo>
                  <a:pt x="3858699" y="3135784"/>
                </a:lnTo>
                <a:lnTo>
                  <a:pt x="4104926" y="3226559"/>
                </a:lnTo>
                <a:lnTo>
                  <a:pt x="4355254" y="3314056"/>
                </a:lnTo>
                <a:lnTo>
                  <a:pt x="4608128" y="3397668"/>
                </a:lnTo>
                <a:lnTo>
                  <a:pt x="4859974" y="3476234"/>
                </a:lnTo>
                <a:lnTo>
                  <a:pt x="5110407" y="3549721"/>
                </a:lnTo>
                <a:lnTo>
                  <a:pt x="5359195" y="3618143"/>
                </a:lnTo>
                <a:lnTo>
                  <a:pt x="5606106" y="3681517"/>
                </a:lnTo>
                <a:lnTo>
                  <a:pt x="5850906" y="3739856"/>
                </a:lnTo>
                <a:lnTo>
                  <a:pt x="6093365" y="3793177"/>
                </a:lnTo>
                <a:lnTo>
                  <a:pt x="6333248" y="3841494"/>
                </a:lnTo>
                <a:lnTo>
                  <a:pt x="6570325" y="3884823"/>
                </a:lnTo>
                <a:lnTo>
                  <a:pt x="6804362" y="3923178"/>
                </a:lnTo>
                <a:lnTo>
                  <a:pt x="7035128" y="3956576"/>
                </a:lnTo>
                <a:lnTo>
                  <a:pt x="7262389" y="3985030"/>
                </a:lnTo>
                <a:lnTo>
                  <a:pt x="7430396" y="4003136"/>
                </a:lnTo>
                <a:lnTo>
                  <a:pt x="7596203" y="4018477"/>
                </a:lnTo>
                <a:lnTo>
                  <a:pt x="7759712" y="4031059"/>
                </a:lnTo>
                <a:lnTo>
                  <a:pt x="7920825" y="4040888"/>
                </a:lnTo>
                <a:lnTo>
                  <a:pt x="8079444" y="4047971"/>
                </a:lnTo>
                <a:lnTo>
                  <a:pt x="8235472" y="4052314"/>
                </a:lnTo>
                <a:lnTo>
                  <a:pt x="8388809" y="4053923"/>
                </a:lnTo>
                <a:lnTo>
                  <a:pt x="8539358" y="4052806"/>
                </a:lnTo>
                <a:lnTo>
                  <a:pt x="8687021" y="4048968"/>
                </a:lnTo>
                <a:lnTo>
                  <a:pt x="8831700" y="4042415"/>
                </a:lnTo>
                <a:lnTo>
                  <a:pt x="8926447" y="4036542"/>
                </a:lnTo>
                <a:lnTo>
                  <a:pt x="9019794" y="4029468"/>
                </a:lnTo>
                <a:lnTo>
                  <a:pt x="9111714" y="4021193"/>
                </a:lnTo>
                <a:lnTo>
                  <a:pt x="9144000" y="4017933"/>
                </a:lnTo>
                <a:lnTo>
                  <a:pt x="9144000" y="0"/>
                </a:lnTo>
                <a:close/>
              </a:path>
            </a:pathLst>
          </a:custGeom>
          <a:solidFill>
            <a:srgbClr val="FFFFFF"/>
          </a:solidFill>
        </p:spPr>
        <p:txBody>
          <a:bodyPr wrap="square" lIns="0" tIns="0" rIns="0" bIns="0" rtlCol="0"/>
          <a:lstStyle/>
          <a:p>
            <a:endParaRPr/>
          </a:p>
        </p:txBody>
      </p:sp>
      <p:pic>
        <p:nvPicPr>
          <p:cNvPr id="21" name="bg object 21"/>
          <p:cNvPicPr/>
          <p:nvPr/>
        </p:nvPicPr>
        <p:blipFill>
          <a:blip r:embed="rId2" cstate="print"/>
          <a:stretch>
            <a:fillRect/>
          </a:stretch>
        </p:blipFill>
        <p:spPr>
          <a:xfrm>
            <a:off x="7490459" y="486155"/>
            <a:ext cx="1242059" cy="1533144"/>
          </a:xfrm>
          <a:prstGeom prst="rect">
            <a:avLst/>
          </a:prstGeom>
        </p:spPr>
      </p:pic>
      <p:sp>
        <p:nvSpPr>
          <p:cNvPr id="22" name="bg object 22"/>
          <p:cNvSpPr/>
          <p:nvPr/>
        </p:nvSpPr>
        <p:spPr>
          <a:xfrm>
            <a:off x="7208519" y="0"/>
            <a:ext cx="1935480" cy="294640"/>
          </a:xfrm>
          <a:custGeom>
            <a:avLst/>
            <a:gdLst/>
            <a:ahLst/>
            <a:cxnLst/>
            <a:rect l="l" t="t" r="r" b="b"/>
            <a:pathLst>
              <a:path w="1935479" h="294640">
                <a:moveTo>
                  <a:pt x="0" y="294131"/>
                </a:moveTo>
                <a:lnTo>
                  <a:pt x="1935479" y="294131"/>
                </a:lnTo>
                <a:lnTo>
                  <a:pt x="1935479" y="0"/>
                </a:lnTo>
                <a:lnTo>
                  <a:pt x="0" y="0"/>
                </a:lnTo>
                <a:lnTo>
                  <a:pt x="0" y="294131"/>
                </a:lnTo>
                <a:close/>
              </a:path>
            </a:pathLst>
          </a:custGeom>
          <a:solidFill>
            <a:srgbClr val="C40033"/>
          </a:solidFill>
        </p:spPr>
        <p:txBody>
          <a:bodyPr wrap="square" lIns="0" tIns="0" rIns="0" bIns="0" rtlCol="0"/>
          <a:lstStyle/>
          <a:p>
            <a:endParaRPr/>
          </a:p>
        </p:txBody>
      </p:sp>
      <p:sp>
        <p:nvSpPr>
          <p:cNvPr id="23" name="bg object 23"/>
          <p:cNvSpPr/>
          <p:nvPr/>
        </p:nvSpPr>
        <p:spPr>
          <a:xfrm>
            <a:off x="0" y="0"/>
            <a:ext cx="7208520" cy="294640"/>
          </a:xfrm>
          <a:custGeom>
            <a:avLst/>
            <a:gdLst/>
            <a:ahLst/>
            <a:cxnLst/>
            <a:rect l="l" t="t" r="r" b="b"/>
            <a:pathLst>
              <a:path w="7208520" h="294640">
                <a:moveTo>
                  <a:pt x="7208520" y="0"/>
                </a:moveTo>
                <a:lnTo>
                  <a:pt x="0" y="0"/>
                </a:lnTo>
                <a:lnTo>
                  <a:pt x="0" y="294131"/>
                </a:lnTo>
                <a:lnTo>
                  <a:pt x="7208520" y="294131"/>
                </a:lnTo>
                <a:lnTo>
                  <a:pt x="7208520" y="0"/>
                </a:lnTo>
                <a:close/>
              </a:path>
            </a:pathLst>
          </a:custGeom>
          <a:solidFill>
            <a:srgbClr val="001F4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2AD072F-DF91-4F8C-8EE4-C4A943D2F41F}" type="datetime1">
              <a:rPr lang="en-US" smtClean="0"/>
              <a:t>4/13/2023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8519" y="0"/>
            <a:ext cx="1935480" cy="294640"/>
          </a:xfrm>
          <a:custGeom>
            <a:avLst/>
            <a:gdLst/>
            <a:ahLst/>
            <a:cxnLst/>
            <a:rect l="l" t="t" r="r" b="b"/>
            <a:pathLst>
              <a:path w="1935479" h="294640">
                <a:moveTo>
                  <a:pt x="0" y="294131"/>
                </a:moveTo>
                <a:lnTo>
                  <a:pt x="1935479" y="294131"/>
                </a:lnTo>
                <a:lnTo>
                  <a:pt x="1935479" y="0"/>
                </a:lnTo>
                <a:lnTo>
                  <a:pt x="0" y="0"/>
                </a:lnTo>
                <a:lnTo>
                  <a:pt x="0" y="294131"/>
                </a:lnTo>
                <a:close/>
              </a:path>
            </a:pathLst>
          </a:custGeom>
          <a:solidFill>
            <a:srgbClr val="C40033"/>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8215883" y="422148"/>
            <a:ext cx="717803" cy="885443"/>
          </a:xfrm>
          <a:prstGeom prst="rect">
            <a:avLst/>
          </a:prstGeom>
        </p:spPr>
      </p:pic>
      <p:sp>
        <p:nvSpPr>
          <p:cNvPr id="18" name="bg object 18"/>
          <p:cNvSpPr/>
          <p:nvPr/>
        </p:nvSpPr>
        <p:spPr>
          <a:xfrm>
            <a:off x="0" y="0"/>
            <a:ext cx="7208520" cy="294640"/>
          </a:xfrm>
          <a:custGeom>
            <a:avLst/>
            <a:gdLst/>
            <a:ahLst/>
            <a:cxnLst/>
            <a:rect l="l" t="t" r="r" b="b"/>
            <a:pathLst>
              <a:path w="7208520" h="294640">
                <a:moveTo>
                  <a:pt x="7208520" y="0"/>
                </a:moveTo>
                <a:lnTo>
                  <a:pt x="0" y="0"/>
                </a:lnTo>
                <a:lnTo>
                  <a:pt x="0" y="294131"/>
                </a:lnTo>
                <a:lnTo>
                  <a:pt x="7208520" y="294131"/>
                </a:lnTo>
                <a:lnTo>
                  <a:pt x="7208520" y="0"/>
                </a:lnTo>
                <a:close/>
              </a:path>
            </a:pathLst>
          </a:custGeom>
          <a:solidFill>
            <a:srgbClr val="001F4F"/>
          </a:solidFill>
        </p:spPr>
        <p:txBody>
          <a:bodyPr wrap="square" lIns="0" tIns="0" rIns="0" bIns="0" rtlCol="0"/>
          <a:lstStyle/>
          <a:p>
            <a:endParaRPr/>
          </a:p>
        </p:txBody>
      </p:sp>
      <p:sp>
        <p:nvSpPr>
          <p:cNvPr id="2" name="Holder 2"/>
          <p:cNvSpPr>
            <a:spLocks noGrp="1"/>
          </p:cNvSpPr>
          <p:nvPr>
            <p:ph type="title"/>
          </p:nvPr>
        </p:nvSpPr>
        <p:spPr>
          <a:xfrm>
            <a:off x="2595117" y="292735"/>
            <a:ext cx="3298825" cy="452120"/>
          </a:xfrm>
          <a:prstGeom prst="rect">
            <a:avLst/>
          </a:prstGeom>
        </p:spPr>
        <p:txBody>
          <a:bodyPr wrap="square" lIns="0" tIns="0" rIns="0" bIns="0">
            <a:spAutoFit/>
          </a:bodyPr>
          <a:lstStyle>
            <a:lvl1pPr>
              <a:defRPr sz="2800" b="1" i="0">
                <a:solidFill>
                  <a:srgbClr val="1F1F1F"/>
                </a:solidFill>
                <a:latin typeface="Calibri"/>
                <a:cs typeface="Calibri"/>
              </a:defRPr>
            </a:lvl1pPr>
          </a:lstStyle>
          <a:p>
            <a:endParaRPr/>
          </a:p>
        </p:txBody>
      </p:sp>
      <p:sp>
        <p:nvSpPr>
          <p:cNvPr id="3" name="Holder 3"/>
          <p:cNvSpPr>
            <a:spLocks noGrp="1"/>
          </p:cNvSpPr>
          <p:nvPr>
            <p:ph type="body" idx="1"/>
          </p:nvPr>
        </p:nvSpPr>
        <p:spPr>
          <a:xfrm>
            <a:off x="1189901" y="2451100"/>
            <a:ext cx="6108700" cy="265620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211F31F4-A597-4575-92B3-6AE8D978795B}" type="datetime1">
              <a:rPr lang="en-US" smtClean="0"/>
              <a:t>4/13/2023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pn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29"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24" Type="http://schemas.openxmlformats.org/officeDocument/2006/relationships/image" Target="../media/image28.pn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 Id="rId27"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deaboardz.com/for/Racial%20Equity%20Action%20Plan%20(REAP)%20Discussion/4700069"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winslow.woodland@dc.gov" TargetMode="External"/><Relationship Id="rId3" Type="http://schemas.openxmlformats.org/officeDocument/2006/relationships/image" Target="../media/image2.jpg"/><Relationship Id="rId7" Type="http://schemas.openxmlformats.org/officeDocument/2006/relationships/hyperlink" Target="mailto:Charlotte.Roberts@dc.gov" TargetMode="External"/><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hyperlink" Target="mailto:kwame.king@dc.gov" TargetMode="External"/><Relationship Id="rId5" Type="http://schemas.openxmlformats.org/officeDocument/2006/relationships/hyperlink" Target="mailto:fikicia.guy@dc.gov" TargetMode="External"/><Relationship Id="rId4" Type="http://schemas.openxmlformats.org/officeDocument/2006/relationships/hyperlink" Target="mailto:mark.agosto@dc.gov"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urface.syr.edu/lerner/131/?_gl=1*cuerou*_ga*NzQ0OTM4MTUyLjE2NjY3MTg0MTg.*_ga_QT13NN6N9S*MTY2NjcxODQxOC4xLjAuMTY2NjcxODQxOC42MC4wLjA." TargetMode="External"/><Relationship Id="rId7" Type="http://schemas.openxmlformats.org/officeDocument/2006/relationships/hyperlink" Target="https://www.federalregister.gov/documents/2021/01/25/2021-01753/advancing-racial-equity-and-support-for-underserved-communities-through-the-federal-government"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ode.dccouncil.us/us/dc/council/acts/23-521#%C2%A7103" TargetMode="External"/><Relationship Id="rId5" Type="http://schemas.openxmlformats.org/officeDocument/2006/relationships/hyperlink" Target="https://www.nasddds.org/event/nasddds-equity-diversity-and-inclusion-state-round-table-series-2/#:~:text=NASDDDS%20Equity%2C%20Diversity%2C%20and%20Inclusion%3A%20State%20Round%20Table,Equity%2C%20Diversity%2C%20and%20Inclusion%3A%20State%20Round%20Table%20Series." TargetMode="External"/><Relationship Id="rId4" Type="http://schemas.openxmlformats.org/officeDocument/2006/relationships/hyperlink" Target="https://www.tandfonline.com/doi/pdf/10.1080/19315864.2020.179070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99638" y="4145026"/>
            <a:ext cx="2745105" cy="2298065"/>
          </a:xfrm>
          <a:prstGeom prst="rect">
            <a:avLst/>
          </a:prstGeom>
        </p:spPr>
        <p:txBody>
          <a:bodyPr vert="horz" wrap="square" lIns="0" tIns="12700" rIns="0" bIns="0" rtlCol="0">
            <a:spAutoFit/>
          </a:bodyPr>
          <a:lstStyle/>
          <a:p>
            <a:pPr algn="ctr">
              <a:lnSpc>
                <a:spcPct val="100000"/>
              </a:lnSpc>
              <a:spcBef>
                <a:spcPts val="100"/>
              </a:spcBef>
            </a:pPr>
            <a:r>
              <a:rPr sz="2400" dirty="0">
                <a:solidFill>
                  <a:srgbClr val="FFFFFF"/>
                </a:solidFill>
                <a:latin typeface="Calibri"/>
                <a:cs typeface="Calibri"/>
              </a:rPr>
              <a:t>Racial</a:t>
            </a:r>
            <a:r>
              <a:rPr sz="2400" spc="-50" dirty="0">
                <a:solidFill>
                  <a:srgbClr val="FFFFFF"/>
                </a:solidFill>
                <a:latin typeface="Calibri"/>
                <a:cs typeface="Calibri"/>
              </a:rPr>
              <a:t> </a:t>
            </a:r>
            <a:r>
              <a:rPr sz="2400" dirty="0">
                <a:solidFill>
                  <a:srgbClr val="FFFFFF"/>
                </a:solidFill>
                <a:latin typeface="Calibri"/>
                <a:cs typeface="Calibri"/>
              </a:rPr>
              <a:t>Equity</a:t>
            </a:r>
            <a:r>
              <a:rPr sz="2400" spc="-30" dirty="0">
                <a:solidFill>
                  <a:srgbClr val="FFFFFF"/>
                </a:solidFill>
                <a:latin typeface="Calibri"/>
                <a:cs typeface="Calibri"/>
              </a:rPr>
              <a:t> </a:t>
            </a:r>
            <a:r>
              <a:rPr sz="2400" spc="-10" dirty="0">
                <a:solidFill>
                  <a:srgbClr val="FFFFFF"/>
                </a:solidFill>
                <a:latin typeface="Calibri"/>
                <a:cs typeface="Calibri"/>
              </a:rPr>
              <a:t>Initiative</a:t>
            </a:r>
            <a:endParaRPr sz="2400" dirty="0">
              <a:latin typeface="Calibri"/>
              <a:cs typeface="Calibri"/>
            </a:endParaRPr>
          </a:p>
          <a:p>
            <a:pPr algn="ctr">
              <a:lnSpc>
                <a:spcPct val="100000"/>
              </a:lnSpc>
              <a:spcBef>
                <a:spcPts val="2025"/>
              </a:spcBef>
            </a:pPr>
            <a:r>
              <a:rPr lang="en-US" sz="2400" dirty="0">
                <a:solidFill>
                  <a:srgbClr val="FFFFFF"/>
                </a:solidFill>
                <a:latin typeface="Calibri"/>
                <a:cs typeface="Calibri"/>
              </a:rPr>
              <a:t>DDS </a:t>
            </a:r>
            <a:r>
              <a:rPr sz="2400" dirty="0">
                <a:solidFill>
                  <a:srgbClr val="FFFFFF"/>
                </a:solidFill>
                <a:latin typeface="Calibri"/>
                <a:cs typeface="Calibri"/>
              </a:rPr>
              <a:t>Pilot</a:t>
            </a:r>
            <a:r>
              <a:rPr sz="2400" spc="-35" dirty="0">
                <a:solidFill>
                  <a:srgbClr val="FFFFFF"/>
                </a:solidFill>
                <a:latin typeface="Calibri"/>
                <a:cs typeface="Calibri"/>
              </a:rPr>
              <a:t> </a:t>
            </a:r>
            <a:r>
              <a:rPr sz="2400" dirty="0">
                <a:solidFill>
                  <a:srgbClr val="FFFFFF"/>
                </a:solidFill>
                <a:latin typeface="Calibri"/>
                <a:cs typeface="Calibri"/>
              </a:rPr>
              <a:t>Cohort</a:t>
            </a:r>
            <a:r>
              <a:rPr sz="2400" spc="-20" dirty="0">
                <a:solidFill>
                  <a:srgbClr val="FFFFFF"/>
                </a:solidFill>
                <a:latin typeface="Calibri"/>
                <a:cs typeface="Calibri"/>
              </a:rPr>
              <a:t> </a:t>
            </a:r>
            <a:r>
              <a:rPr sz="2400" spc="-10" dirty="0">
                <a:solidFill>
                  <a:srgbClr val="FFFFFF"/>
                </a:solidFill>
                <a:latin typeface="Calibri"/>
                <a:cs typeface="Calibri"/>
              </a:rPr>
              <a:t>Overview</a:t>
            </a:r>
            <a:endParaRPr sz="2400" dirty="0">
              <a:latin typeface="Calibri"/>
              <a:cs typeface="Calibri"/>
            </a:endParaRPr>
          </a:p>
          <a:p>
            <a:pPr>
              <a:lnSpc>
                <a:spcPct val="100000"/>
              </a:lnSpc>
            </a:pPr>
            <a:endParaRPr sz="2400" dirty="0">
              <a:latin typeface="Calibri"/>
              <a:cs typeface="Calibri"/>
            </a:endParaRPr>
          </a:p>
          <a:p>
            <a:pPr algn="ctr">
              <a:lnSpc>
                <a:spcPct val="100000"/>
              </a:lnSpc>
              <a:spcBef>
                <a:spcPts val="1850"/>
              </a:spcBef>
            </a:pPr>
            <a:r>
              <a:rPr lang="en-US" sz="2000" i="1" dirty="0">
                <a:solidFill>
                  <a:srgbClr val="FFFFFF"/>
                </a:solidFill>
                <a:latin typeface="Calibri"/>
                <a:cs typeface="Calibri"/>
              </a:rPr>
              <a:t>October</a:t>
            </a:r>
            <a:r>
              <a:rPr sz="2000" i="1" spc="-55" dirty="0">
                <a:solidFill>
                  <a:srgbClr val="FFFFFF"/>
                </a:solidFill>
                <a:latin typeface="Calibri"/>
                <a:cs typeface="Calibri"/>
              </a:rPr>
              <a:t> </a:t>
            </a:r>
            <a:r>
              <a:rPr sz="2000" i="1" spc="-20" dirty="0">
                <a:solidFill>
                  <a:srgbClr val="FFFFFF"/>
                </a:solidFill>
                <a:latin typeface="Calibri"/>
                <a:cs typeface="Calibri"/>
              </a:rPr>
              <a:t>2022</a:t>
            </a:r>
            <a:endParaRPr sz="2000" dirty="0">
              <a:latin typeface="Calibri"/>
              <a:cs typeface="Calibri"/>
            </a:endParaRPr>
          </a:p>
        </p:txBody>
      </p:sp>
      <p:pic>
        <p:nvPicPr>
          <p:cNvPr id="3" name="object 3"/>
          <p:cNvPicPr/>
          <p:nvPr/>
        </p:nvPicPr>
        <p:blipFill>
          <a:blip r:embed="rId2" cstate="print"/>
          <a:stretch>
            <a:fillRect/>
          </a:stretch>
        </p:blipFill>
        <p:spPr>
          <a:xfrm>
            <a:off x="7447788" y="385572"/>
            <a:ext cx="1363979" cy="2007107"/>
          </a:xfrm>
          <a:prstGeom prst="rect">
            <a:avLst/>
          </a:prstGeom>
        </p:spPr>
      </p:pic>
      <p:sp>
        <p:nvSpPr>
          <p:cNvPr id="4" name="Slide Number Placeholder 3">
            <a:extLst>
              <a:ext uri="{FF2B5EF4-FFF2-40B4-BE49-F238E27FC236}">
                <a16:creationId xmlns:a16="http://schemas.microsoft.com/office/drawing/2014/main" id="{E97D842E-A9CE-96D1-7D41-530D3D6044A4}"/>
              </a:ext>
            </a:extLst>
          </p:cNvPr>
          <p:cNvSpPr>
            <a:spLocks noGrp="1"/>
          </p:cNvSpPr>
          <p:nvPr>
            <p:ph type="sldNum" sz="quarter" idx="7"/>
          </p:nvPr>
        </p:nvSpPr>
        <p:spPr/>
        <p:txBody>
          <a:bodyPr/>
          <a:lstStyle/>
          <a:p>
            <a:fld id="{B6F15528-21DE-4FAA-801E-634DDDAF4B2B}"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24377" y="1549146"/>
            <a:ext cx="1104900" cy="958850"/>
          </a:xfrm>
          <a:custGeom>
            <a:avLst/>
            <a:gdLst/>
            <a:ahLst/>
            <a:cxnLst/>
            <a:rect l="l" t="t" r="r" b="b"/>
            <a:pathLst>
              <a:path w="1104900" h="958850">
                <a:moveTo>
                  <a:pt x="0" y="479298"/>
                </a:moveTo>
                <a:lnTo>
                  <a:pt x="2258" y="435678"/>
                </a:lnTo>
                <a:lnTo>
                  <a:pt x="8902" y="393154"/>
                </a:lnTo>
                <a:lnTo>
                  <a:pt x="19737" y="351895"/>
                </a:lnTo>
                <a:lnTo>
                  <a:pt x="34569" y="312071"/>
                </a:lnTo>
                <a:lnTo>
                  <a:pt x="53200" y="273851"/>
                </a:lnTo>
                <a:lnTo>
                  <a:pt x="75438" y="237405"/>
                </a:lnTo>
                <a:lnTo>
                  <a:pt x="101085" y="202901"/>
                </a:lnTo>
                <a:lnTo>
                  <a:pt x="129947" y="170509"/>
                </a:lnTo>
                <a:lnTo>
                  <a:pt x="161829" y="140398"/>
                </a:lnTo>
                <a:lnTo>
                  <a:pt x="196536" y="112738"/>
                </a:lnTo>
                <a:lnTo>
                  <a:pt x="233872" y="87698"/>
                </a:lnTo>
                <a:lnTo>
                  <a:pt x="273642" y="65447"/>
                </a:lnTo>
                <a:lnTo>
                  <a:pt x="315651" y="46155"/>
                </a:lnTo>
                <a:lnTo>
                  <a:pt x="359704" y="29990"/>
                </a:lnTo>
                <a:lnTo>
                  <a:pt x="405606" y="17123"/>
                </a:lnTo>
                <a:lnTo>
                  <a:pt x="453161" y="7723"/>
                </a:lnTo>
                <a:lnTo>
                  <a:pt x="502174" y="1959"/>
                </a:lnTo>
                <a:lnTo>
                  <a:pt x="552450" y="0"/>
                </a:lnTo>
                <a:lnTo>
                  <a:pt x="602725" y="1959"/>
                </a:lnTo>
                <a:lnTo>
                  <a:pt x="651738" y="7723"/>
                </a:lnTo>
                <a:lnTo>
                  <a:pt x="699293" y="17123"/>
                </a:lnTo>
                <a:lnTo>
                  <a:pt x="745195" y="29990"/>
                </a:lnTo>
                <a:lnTo>
                  <a:pt x="789248" y="46155"/>
                </a:lnTo>
                <a:lnTo>
                  <a:pt x="831257" y="65447"/>
                </a:lnTo>
                <a:lnTo>
                  <a:pt x="871027" y="87698"/>
                </a:lnTo>
                <a:lnTo>
                  <a:pt x="908363" y="112738"/>
                </a:lnTo>
                <a:lnTo>
                  <a:pt x="943070" y="140398"/>
                </a:lnTo>
                <a:lnTo>
                  <a:pt x="974952" y="170509"/>
                </a:lnTo>
                <a:lnTo>
                  <a:pt x="1003814" y="202901"/>
                </a:lnTo>
                <a:lnTo>
                  <a:pt x="1029462" y="237405"/>
                </a:lnTo>
                <a:lnTo>
                  <a:pt x="1051699" y="273851"/>
                </a:lnTo>
                <a:lnTo>
                  <a:pt x="1070330" y="312071"/>
                </a:lnTo>
                <a:lnTo>
                  <a:pt x="1085162" y="351895"/>
                </a:lnTo>
                <a:lnTo>
                  <a:pt x="1095997" y="393154"/>
                </a:lnTo>
                <a:lnTo>
                  <a:pt x="1102641" y="435678"/>
                </a:lnTo>
                <a:lnTo>
                  <a:pt x="1104900" y="479298"/>
                </a:lnTo>
                <a:lnTo>
                  <a:pt x="1102641" y="522917"/>
                </a:lnTo>
                <a:lnTo>
                  <a:pt x="1095997" y="565441"/>
                </a:lnTo>
                <a:lnTo>
                  <a:pt x="1085162" y="606700"/>
                </a:lnTo>
                <a:lnTo>
                  <a:pt x="1070330" y="646524"/>
                </a:lnTo>
                <a:lnTo>
                  <a:pt x="1051699" y="684744"/>
                </a:lnTo>
                <a:lnTo>
                  <a:pt x="1029462" y="721190"/>
                </a:lnTo>
                <a:lnTo>
                  <a:pt x="1003814" y="755694"/>
                </a:lnTo>
                <a:lnTo>
                  <a:pt x="974952" y="788086"/>
                </a:lnTo>
                <a:lnTo>
                  <a:pt x="943070" y="818197"/>
                </a:lnTo>
                <a:lnTo>
                  <a:pt x="908363" y="845857"/>
                </a:lnTo>
                <a:lnTo>
                  <a:pt x="871027" y="870897"/>
                </a:lnTo>
                <a:lnTo>
                  <a:pt x="831257" y="893148"/>
                </a:lnTo>
                <a:lnTo>
                  <a:pt x="789248" y="912440"/>
                </a:lnTo>
                <a:lnTo>
                  <a:pt x="745195" y="928605"/>
                </a:lnTo>
                <a:lnTo>
                  <a:pt x="699293" y="941472"/>
                </a:lnTo>
                <a:lnTo>
                  <a:pt x="651738" y="950872"/>
                </a:lnTo>
                <a:lnTo>
                  <a:pt x="602725" y="956636"/>
                </a:lnTo>
                <a:lnTo>
                  <a:pt x="552450" y="958595"/>
                </a:lnTo>
                <a:lnTo>
                  <a:pt x="502174" y="956636"/>
                </a:lnTo>
                <a:lnTo>
                  <a:pt x="453161" y="950872"/>
                </a:lnTo>
                <a:lnTo>
                  <a:pt x="405606" y="941472"/>
                </a:lnTo>
                <a:lnTo>
                  <a:pt x="359704" y="928605"/>
                </a:lnTo>
                <a:lnTo>
                  <a:pt x="315651" y="912440"/>
                </a:lnTo>
                <a:lnTo>
                  <a:pt x="273642" y="893148"/>
                </a:lnTo>
                <a:lnTo>
                  <a:pt x="233872" y="870897"/>
                </a:lnTo>
                <a:lnTo>
                  <a:pt x="196536" y="845857"/>
                </a:lnTo>
                <a:lnTo>
                  <a:pt x="161829" y="818197"/>
                </a:lnTo>
                <a:lnTo>
                  <a:pt x="129947" y="788086"/>
                </a:lnTo>
                <a:lnTo>
                  <a:pt x="101085" y="755694"/>
                </a:lnTo>
                <a:lnTo>
                  <a:pt x="75438" y="721190"/>
                </a:lnTo>
                <a:lnTo>
                  <a:pt x="53200" y="684744"/>
                </a:lnTo>
                <a:lnTo>
                  <a:pt x="34569" y="646524"/>
                </a:lnTo>
                <a:lnTo>
                  <a:pt x="19737" y="606700"/>
                </a:lnTo>
                <a:lnTo>
                  <a:pt x="8902" y="565441"/>
                </a:lnTo>
                <a:lnTo>
                  <a:pt x="2258" y="522917"/>
                </a:lnTo>
                <a:lnTo>
                  <a:pt x="0" y="479298"/>
                </a:lnTo>
                <a:close/>
              </a:path>
            </a:pathLst>
          </a:custGeom>
          <a:ln w="38100">
            <a:solidFill>
              <a:srgbClr val="4AACC5"/>
            </a:solidFill>
          </a:ln>
        </p:spPr>
        <p:txBody>
          <a:bodyPr wrap="square" lIns="0" tIns="0" rIns="0" bIns="0" rtlCol="0"/>
          <a:lstStyle/>
          <a:p>
            <a:endParaRPr dirty="0"/>
          </a:p>
        </p:txBody>
      </p:sp>
      <p:sp>
        <p:nvSpPr>
          <p:cNvPr id="3" name="object 3"/>
          <p:cNvSpPr txBox="1"/>
          <p:nvPr/>
        </p:nvSpPr>
        <p:spPr>
          <a:xfrm>
            <a:off x="3280409" y="1629536"/>
            <a:ext cx="593725" cy="756920"/>
          </a:xfrm>
          <a:prstGeom prst="rect">
            <a:avLst/>
          </a:prstGeom>
        </p:spPr>
        <p:txBody>
          <a:bodyPr vert="horz" wrap="square" lIns="0" tIns="12700" rIns="0" bIns="0" rtlCol="0">
            <a:spAutoFit/>
          </a:bodyPr>
          <a:lstStyle/>
          <a:p>
            <a:pPr marL="219710" marR="5080" indent="-207645">
              <a:lnSpc>
                <a:spcPct val="100000"/>
              </a:lnSpc>
              <a:spcBef>
                <a:spcPts val="100"/>
              </a:spcBef>
            </a:pPr>
            <a:r>
              <a:rPr sz="2400" spc="-20" dirty="0">
                <a:solidFill>
                  <a:srgbClr val="4AACC5"/>
                </a:solidFill>
                <a:latin typeface="Calibri"/>
                <a:cs typeface="Calibri"/>
              </a:rPr>
              <a:t>Goal </a:t>
            </a:r>
            <a:r>
              <a:rPr sz="2400" spc="-50" dirty="0">
                <a:solidFill>
                  <a:srgbClr val="4AACC5"/>
                </a:solidFill>
                <a:latin typeface="Calibri"/>
                <a:cs typeface="Calibri"/>
              </a:rPr>
              <a:t>2</a:t>
            </a:r>
            <a:endParaRPr sz="2400" dirty="0">
              <a:latin typeface="Calibri"/>
              <a:cs typeface="Calibri"/>
            </a:endParaRPr>
          </a:p>
        </p:txBody>
      </p:sp>
      <p:sp>
        <p:nvSpPr>
          <p:cNvPr id="4" name="object 4"/>
          <p:cNvSpPr/>
          <p:nvPr/>
        </p:nvSpPr>
        <p:spPr>
          <a:xfrm>
            <a:off x="4758690" y="1797557"/>
            <a:ext cx="1104900" cy="962025"/>
          </a:xfrm>
          <a:custGeom>
            <a:avLst/>
            <a:gdLst/>
            <a:ahLst/>
            <a:cxnLst/>
            <a:rect l="l" t="t" r="r" b="b"/>
            <a:pathLst>
              <a:path w="1104900" h="962025">
                <a:moveTo>
                  <a:pt x="0" y="480821"/>
                </a:moveTo>
                <a:lnTo>
                  <a:pt x="2258" y="437056"/>
                </a:lnTo>
                <a:lnTo>
                  <a:pt x="8902" y="394391"/>
                </a:lnTo>
                <a:lnTo>
                  <a:pt x="19737" y="352998"/>
                </a:lnTo>
                <a:lnTo>
                  <a:pt x="34569" y="313045"/>
                </a:lnTo>
                <a:lnTo>
                  <a:pt x="53200" y="274702"/>
                </a:lnTo>
                <a:lnTo>
                  <a:pt x="75437" y="238139"/>
                </a:lnTo>
                <a:lnTo>
                  <a:pt x="101085" y="203525"/>
                </a:lnTo>
                <a:lnTo>
                  <a:pt x="129947" y="171031"/>
                </a:lnTo>
                <a:lnTo>
                  <a:pt x="161829" y="140827"/>
                </a:lnTo>
                <a:lnTo>
                  <a:pt x="196536" y="113081"/>
                </a:lnTo>
                <a:lnTo>
                  <a:pt x="233872" y="87963"/>
                </a:lnTo>
                <a:lnTo>
                  <a:pt x="273642" y="65644"/>
                </a:lnTo>
                <a:lnTo>
                  <a:pt x="315651" y="46293"/>
                </a:lnTo>
                <a:lnTo>
                  <a:pt x="359704" y="30080"/>
                </a:lnTo>
                <a:lnTo>
                  <a:pt x="405606" y="17174"/>
                </a:lnTo>
                <a:lnTo>
                  <a:pt x="453161" y="7746"/>
                </a:lnTo>
                <a:lnTo>
                  <a:pt x="502174" y="1964"/>
                </a:lnTo>
                <a:lnTo>
                  <a:pt x="552450" y="0"/>
                </a:lnTo>
                <a:lnTo>
                  <a:pt x="602725" y="1964"/>
                </a:lnTo>
                <a:lnTo>
                  <a:pt x="651738" y="7746"/>
                </a:lnTo>
                <a:lnTo>
                  <a:pt x="699293" y="17174"/>
                </a:lnTo>
                <a:lnTo>
                  <a:pt x="745195" y="30080"/>
                </a:lnTo>
                <a:lnTo>
                  <a:pt x="789248" y="46293"/>
                </a:lnTo>
                <a:lnTo>
                  <a:pt x="831257" y="65644"/>
                </a:lnTo>
                <a:lnTo>
                  <a:pt x="871027" y="87963"/>
                </a:lnTo>
                <a:lnTo>
                  <a:pt x="908363" y="113081"/>
                </a:lnTo>
                <a:lnTo>
                  <a:pt x="943070" y="140827"/>
                </a:lnTo>
                <a:lnTo>
                  <a:pt x="974952" y="171031"/>
                </a:lnTo>
                <a:lnTo>
                  <a:pt x="1003814" y="203525"/>
                </a:lnTo>
                <a:lnTo>
                  <a:pt x="1029462" y="238139"/>
                </a:lnTo>
                <a:lnTo>
                  <a:pt x="1051699" y="274702"/>
                </a:lnTo>
                <a:lnTo>
                  <a:pt x="1070330" y="313045"/>
                </a:lnTo>
                <a:lnTo>
                  <a:pt x="1085162" y="352998"/>
                </a:lnTo>
                <a:lnTo>
                  <a:pt x="1095997" y="394391"/>
                </a:lnTo>
                <a:lnTo>
                  <a:pt x="1102641" y="437056"/>
                </a:lnTo>
                <a:lnTo>
                  <a:pt x="1104900" y="480821"/>
                </a:lnTo>
                <a:lnTo>
                  <a:pt x="1102641" y="524587"/>
                </a:lnTo>
                <a:lnTo>
                  <a:pt x="1095997" y="567252"/>
                </a:lnTo>
                <a:lnTo>
                  <a:pt x="1085162" y="608645"/>
                </a:lnTo>
                <a:lnTo>
                  <a:pt x="1070330" y="648598"/>
                </a:lnTo>
                <a:lnTo>
                  <a:pt x="1051699" y="686941"/>
                </a:lnTo>
                <a:lnTo>
                  <a:pt x="1029462" y="723504"/>
                </a:lnTo>
                <a:lnTo>
                  <a:pt x="1003814" y="758118"/>
                </a:lnTo>
                <a:lnTo>
                  <a:pt x="974952" y="790612"/>
                </a:lnTo>
                <a:lnTo>
                  <a:pt x="943070" y="820816"/>
                </a:lnTo>
                <a:lnTo>
                  <a:pt x="908363" y="848562"/>
                </a:lnTo>
                <a:lnTo>
                  <a:pt x="871027" y="873680"/>
                </a:lnTo>
                <a:lnTo>
                  <a:pt x="831257" y="895999"/>
                </a:lnTo>
                <a:lnTo>
                  <a:pt x="789248" y="915350"/>
                </a:lnTo>
                <a:lnTo>
                  <a:pt x="745195" y="931563"/>
                </a:lnTo>
                <a:lnTo>
                  <a:pt x="699293" y="944469"/>
                </a:lnTo>
                <a:lnTo>
                  <a:pt x="651738" y="953897"/>
                </a:lnTo>
                <a:lnTo>
                  <a:pt x="602725" y="959679"/>
                </a:lnTo>
                <a:lnTo>
                  <a:pt x="552450" y="961643"/>
                </a:lnTo>
                <a:lnTo>
                  <a:pt x="502174" y="959679"/>
                </a:lnTo>
                <a:lnTo>
                  <a:pt x="453161" y="953897"/>
                </a:lnTo>
                <a:lnTo>
                  <a:pt x="405606" y="944469"/>
                </a:lnTo>
                <a:lnTo>
                  <a:pt x="359704" y="931563"/>
                </a:lnTo>
                <a:lnTo>
                  <a:pt x="315651" y="915350"/>
                </a:lnTo>
                <a:lnTo>
                  <a:pt x="273642" y="895999"/>
                </a:lnTo>
                <a:lnTo>
                  <a:pt x="233872" y="873680"/>
                </a:lnTo>
                <a:lnTo>
                  <a:pt x="196536" y="848562"/>
                </a:lnTo>
                <a:lnTo>
                  <a:pt x="161829" y="820816"/>
                </a:lnTo>
                <a:lnTo>
                  <a:pt x="129947" y="790612"/>
                </a:lnTo>
                <a:lnTo>
                  <a:pt x="101085" y="758118"/>
                </a:lnTo>
                <a:lnTo>
                  <a:pt x="75437" y="723504"/>
                </a:lnTo>
                <a:lnTo>
                  <a:pt x="53200" y="686941"/>
                </a:lnTo>
                <a:lnTo>
                  <a:pt x="34569" y="648598"/>
                </a:lnTo>
                <a:lnTo>
                  <a:pt x="19737" y="608645"/>
                </a:lnTo>
                <a:lnTo>
                  <a:pt x="8902" y="567252"/>
                </a:lnTo>
                <a:lnTo>
                  <a:pt x="2258" y="524587"/>
                </a:lnTo>
                <a:lnTo>
                  <a:pt x="0" y="480821"/>
                </a:lnTo>
                <a:close/>
              </a:path>
            </a:pathLst>
          </a:custGeom>
          <a:ln w="38100">
            <a:solidFill>
              <a:srgbClr val="00AFEF"/>
            </a:solidFill>
          </a:ln>
        </p:spPr>
        <p:txBody>
          <a:bodyPr wrap="square" lIns="0" tIns="0" rIns="0" bIns="0" rtlCol="0"/>
          <a:lstStyle/>
          <a:p>
            <a:endParaRPr dirty="0"/>
          </a:p>
        </p:txBody>
      </p:sp>
      <p:sp>
        <p:nvSpPr>
          <p:cNvPr id="5" name="object 5"/>
          <p:cNvSpPr txBox="1"/>
          <p:nvPr/>
        </p:nvSpPr>
        <p:spPr>
          <a:xfrm>
            <a:off x="5014086" y="1880361"/>
            <a:ext cx="593725" cy="757555"/>
          </a:xfrm>
          <a:prstGeom prst="rect">
            <a:avLst/>
          </a:prstGeom>
        </p:spPr>
        <p:txBody>
          <a:bodyPr vert="horz" wrap="square" lIns="0" tIns="12700" rIns="0" bIns="0" rtlCol="0">
            <a:spAutoFit/>
          </a:bodyPr>
          <a:lstStyle/>
          <a:p>
            <a:pPr marL="219710" marR="5080" indent="-207645">
              <a:lnSpc>
                <a:spcPct val="100000"/>
              </a:lnSpc>
              <a:spcBef>
                <a:spcPts val="100"/>
              </a:spcBef>
            </a:pPr>
            <a:r>
              <a:rPr sz="2400" spc="-20" dirty="0">
                <a:solidFill>
                  <a:srgbClr val="00AFEF"/>
                </a:solidFill>
                <a:latin typeface="Calibri"/>
                <a:cs typeface="Calibri"/>
              </a:rPr>
              <a:t>Goal </a:t>
            </a:r>
            <a:r>
              <a:rPr sz="2400" spc="-50" dirty="0">
                <a:solidFill>
                  <a:srgbClr val="00AFEF"/>
                </a:solidFill>
                <a:latin typeface="Calibri"/>
                <a:cs typeface="Calibri"/>
              </a:rPr>
              <a:t>3</a:t>
            </a:r>
            <a:endParaRPr sz="2400" dirty="0">
              <a:latin typeface="Calibri"/>
              <a:cs typeface="Calibri"/>
            </a:endParaRPr>
          </a:p>
        </p:txBody>
      </p:sp>
      <p:sp>
        <p:nvSpPr>
          <p:cNvPr id="6" name="object 6"/>
          <p:cNvSpPr/>
          <p:nvPr/>
        </p:nvSpPr>
        <p:spPr>
          <a:xfrm>
            <a:off x="6448805" y="1456182"/>
            <a:ext cx="1104900" cy="1051560"/>
          </a:xfrm>
          <a:custGeom>
            <a:avLst/>
            <a:gdLst/>
            <a:ahLst/>
            <a:cxnLst/>
            <a:rect l="l" t="t" r="r" b="b"/>
            <a:pathLst>
              <a:path w="1104900" h="1051560">
                <a:moveTo>
                  <a:pt x="0" y="525779"/>
                </a:moveTo>
                <a:lnTo>
                  <a:pt x="2258" y="477931"/>
                </a:lnTo>
                <a:lnTo>
                  <a:pt x="8902" y="431285"/>
                </a:lnTo>
                <a:lnTo>
                  <a:pt x="19737" y="386027"/>
                </a:lnTo>
                <a:lnTo>
                  <a:pt x="34569" y="342341"/>
                </a:lnTo>
                <a:lnTo>
                  <a:pt x="53200" y="300415"/>
                </a:lnTo>
                <a:lnTo>
                  <a:pt x="75437" y="260434"/>
                </a:lnTo>
                <a:lnTo>
                  <a:pt x="101085" y="222584"/>
                </a:lnTo>
                <a:lnTo>
                  <a:pt x="129947" y="187050"/>
                </a:lnTo>
                <a:lnTo>
                  <a:pt x="161829" y="154019"/>
                </a:lnTo>
                <a:lnTo>
                  <a:pt x="196536" y="123676"/>
                </a:lnTo>
                <a:lnTo>
                  <a:pt x="233872" y="96206"/>
                </a:lnTo>
                <a:lnTo>
                  <a:pt x="273642" y="71797"/>
                </a:lnTo>
                <a:lnTo>
                  <a:pt x="315651" y="50633"/>
                </a:lnTo>
                <a:lnTo>
                  <a:pt x="359704" y="32900"/>
                </a:lnTo>
                <a:lnTo>
                  <a:pt x="405606" y="18785"/>
                </a:lnTo>
                <a:lnTo>
                  <a:pt x="453161" y="8472"/>
                </a:lnTo>
                <a:lnTo>
                  <a:pt x="502174" y="2149"/>
                </a:lnTo>
                <a:lnTo>
                  <a:pt x="552450" y="0"/>
                </a:lnTo>
                <a:lnTo>
                  <a:pt x="602725" y="2149"/>
                </a:lnTo>
                <a:lnTo>
                  <a:pt x="651738" y="8472"/>
                </a:lnTo>
                <a:lnTo>
                  <a:pt x="699293" y="18785"/>
                </a:lnTo>
                <a:lnTo>
                  <a:pt x="745195" y="32900"/>
                </a:lnTo>
                <a:lnTo>
                  <a:pt x="789248" y="50633"/>
                </a:lnTo>
                <a:lnTo>
                  <a:pt x="831257" y="71797"/>
                </a:lnTo>
                <a:lnTo>
                  <a:pt x="871027" y="96206"/>
                </a:lnTo>
                <a:lnTo>
                  <a:pt x="908363" y="123676"/>
                </a:lnTo>
                <a:lnTo>
                  <a:pt x="943070" y="154019"/>
                </a:lnTo>
                <a:lnTo>
                  <a:pt x="974952" y="187050"/>
                </a:lnTo>
                <a:lnTo>
                  <a:pt x="1003814" y="222584"/>
                </a:lnTo>
                <a:lnTo>
                  <a:pt x="1029462" y="260434"/>
                </a:lnTo>
                <a:lnTo>
                  <a:pt x="1051699" y="300415"/>
                </a:lnTo>
                <a:lnTo>
                  <a:pt x="1070330" y="342341"/>
                </a:lnTo>
                <a:lnTo>
                  <a:pt x="1085162" y="386027"/>
                </a:lnTo>
                <a:lnTo>
                  <a:pt x="1095997" y="431285"/>
                </a:lnTo>
                <a:lnTo>
                  <a:pt x="1102641" y="477931"/>
                </a:lnTo>
                <a:lnTo>
                  <a:pt x="1104900" y="525779"/>
                </a:lnTo>
                <a:lnTo>
                  <a:pt x="1102641" y="573628"/>
                </a:lnTo>
                <a:lnTo>
                  <a:pt x="1095997" y="620274"/>
                </a:lnTo>
                <a:lnTo>
                  <a:pt x="1085162" y="665532"/>
                </a:lnTo>
                <a:lnTo>
                  <a:pt x="1070330" y="709218"/>
                </a:lnTo>
                <a:lnTo>
                  <a:pt x="1051699" y="751144"/>
                </a:lnTo>
                <a:lnTo>
                  <a:pt x="1029461" y="791125"/>
                </a:lnTo>
                <a:lnTo>
                  <a:pt x="1003814" y="828975"/>
                </a:lnTo>
                <a:lnTo>
                  <a:pt x="974952" y="864509"/>
                </a:lnTo>
                <a:lnTo>
                  <a:pt x="943070" y="897540"/>
                </a:lnTo>
                <a:lnTo>
                  <a:pt x="908363" y="927883"/>
                </a:lnTo>
                <a:lnTo>
                  <a:pt x="871027" y="955353"/>
                </a:lnTo>
                <a:lnTo>
                  <a:pt x="831257" y="979762"/>
                </a:lnTo>
                <a:lnTo>
                  <a:pt x="789248" y="1000926"/>
                </a:lnTo>
                <a:lnTo>
                  <a:pt x="745195" y="1018659"/>
                </a:lnTo>
                <a:lnTo>
                  <a:pt x="699293" y="1032774"/>
                </a:lnTo>
                <a:lnTo>
                  <a:pt x="651738" y="1043087"/>
                </a:lnTo>
                <a:lnTo>
                  <a:pt x="602725" y="1049410"/>
                </a:lnTo>
                <a:lnTo>
                  <a:pt x="552450" y="1051559"/>
                </a:lnTo>
                <a:lnTo>
                  <a:pt x="502174" y="1049410"/>
                </a:lnTo>
                <a:lnTo>
                  <a:pt x="453161" y="1043087"/>
                </a:lnTo>
                <a:lnTo>
                  <a:pt x="405606" y="1032774"/>
                </a:lnTo>
                <a:lnTo>
                  <a:pt x="359704" y="1018659"/>
                </a:lnTo>
                <a:lnTo>
                  <a:pt x="315651" y="1000926"/>
                </a:lnTo>
                <a:lnTo>
                  <a:pt x="273642" y="979762"/>
                </a:lnTo>
                <a:lnTo>
                  <a:pt x="233872" y="955353"/>
                </a:lnTo>
                <a:lnTo>
                  <a:pt x="196536" y="927883"/>
                </a:lnTo>
                <a:lnTo>
                  <a:pt x="161829" y="897540"/>
                </a:lnTo>
                <a:lnTo>
                  <a:pt x="129947" y="864509"/>
                </a:lnTo>
                <a:lnTo>
                  <a:pt x="101085" y="828975"/>
                </a:lnTo>
                <a:lnTo>
                  <a:pt x="75437" y="791125"/>
                </a:lnTo>
                <a:lnTo>
                  <a:pt x="53200" y="751144"/>
                </a:lnTo>
                <a:lnTo>
                  <a:pt x="34569" y="709218"/>
                </a:lnTo>
                <a:lnTo>
                  <a:pt x="19737" y="665532"/>
                </a:lnTo>
                <a:lnTo>
                  <a:pt x="8902" y="620274"/>
                </a:lnTo>
                <a:lnTo>
                  <a:pt x="2258" y="573628"/>
                </a:lnTo>
                <a:lnTo>
                  <a:pt x="0" y="525779"/>
                </a:lnTo>
                <a:close/>
              </a:path>
            </a:pathLst>
          </a:custGeom>
          <a:ln w="38100">
            <a:solidFill>
              <a:srgbClr val="9BBA58"/>
            </a:solidFill>
          </a:ln>
        </p:spPr>
        <p:txBody>
          <a:bodyPr wrap="square" lIns="0" tIns="0" rIns="0" bIns="0" rtlCol="0"/>
          <a:lstStyle/>
          <a:p>
            <a:endParaRPr dirty="0"/>
          </a:p>
        </p:txBody>
      </p:sp>
      <p:sp>
        <p:nvSpPr>
          <p:cNvPr id="7" name="object 7"/>
          <p:cNvSpPr txBox="1"/>
          <p:nvPr/>
        </p:nvSpPr>
        <p:spPr>
          <a:xfrm>
            <a:off x="6705092" y="1582623"/>
            <a:ext cx="594360" cy="757555"/>
          </a:xfrm>
          <a:prstGeom prst="rect">
            <a:avLst/>
          </a:prstGeom>
        </p:spPr>
        <p:txBody>
          <a:bodyPr vert="horz" wrap="square" lIns="0" tIns="12700" rIns="0" bIns="0" rtlCol="0">
            <a:spAutoFit/>
          </a:bodyPr>
          <a:lstStyle/>
          <a:p>
            <a:pPr algn="ctr">
              <a:lnSpc>
                <a:spcPct val="100000"/>
              </a:lnSpc>
              <a:spcBef>
                <a:spcPts val="100"/>
              </a:spcBef>
            </a:pPr>
            <a:r>
              <a:rPr sz="2400" spc="-20" dirty="0">
                <a:solidFill>
                  <a:srgbClr val="9BBA58"/>
                </a:solidFill>
                <a:latin typeface="Calibri"/>
                <a:cs typeface="Calibri"/>
              </a:rPr>
              <a:t>Goal</a:t>
            </a:r>
            <a:endParaRPr sz="2400" dirty="0">
              <a:latin typeface="Calibri"/>
              <a:cs typeface="Calibri"/>
            </a:endParaRPr>
          </a:p>
          <a:p>
            <a:pPr algn="ctr">
              <a:lnSpc>
                <a:spcPct val="100000"/>
              </a:lnSpc>
              <a:spcBef>
                <a:spcPts val="5"/>
              </a:spcBef>
            </a:pPr>
            <a:r>
              <a:rPr sz="2400" dirty="0">
                <a:solidFill>
                  <a:srgbClr val="9BBA58"/>
                </a:solidFill>
                <a:latin typeface="Calibri"/>
                <a:cs typeface="Calibri"/>
              </a:rPr>
              <a:t>4</a:t>
            </a:r>
            <a:endParaRPr sz="2400" dirty="0">
              <a:latin typeface="Calibri"/>
              <a:cs typeface="Calibri"/>
            </a:endParaRPr>
          </a:p>
        </p:txBody>
      </p:sp>
      <p:sp>
        <p:nvSpPr>
          <p:cNvPr id="8" name="object 8"/>
          <p:cNvSpPr/>
          <p:nvPr/>
        </p:nvSpPr>
        <p:spPr>
          <a:xfrm>
            <a:off x="1306830" y="1888998"/>
            <a:ext cx="1106805" cy="870585"/>
          </a:xfrm>
          <a:custGeom>
            <a:avLst/>
            <a:gdLst/>
            <a:ahLst/>
            <a:cxnLst/>
            <a:rect l="l" t="t" r="r" b="b"/>
            <a:pathLst>
              <a:path w="1106805" h="870585">
                <a:moveTo>
                  <a:pt x="0" y="435101"/>
                </a:moveTo>
                <a:lnTo>
                  <a:pt x="2532" y="393201"/>
                </a:lnTo>
                <a:lnTo>
                  <a:pt x="9974" y="352426"/>
                </a:lnTo>
                <a:lnTo>
                  <a:pt x="22094" y="312961"/>
                </a:lnTo>
                <a:lnTo>
                  <a:pt x="38660" y="274986"/>
                </a:lnTo>
                <a:lnTo>
                  <a:pt x="59441" y="238685"/>
                </a:lnTo>
                <a:lnTo>
                  <a:pt x="84205" y="204240"/>
                </a:lnTo>
                <a:lnTo>
                  <a:pt x="112720" y="171833"/>
                </a:lnTo>
                <a:lnTo>
                  <a:pt x="144755" y="141647"/>
                </a:lnTo>
                <a:lnTo>
                  <a:pt x="180077" y="113864"/>
                </a:lnTo>
                <a:lnTo>
                  <a:pt x="218456" y="88667"/>
                </a:lnTo>
                <a:lnTo>
                  <a:pt x="259659" y="66237"/>
                </a:lnTo>
                <a:lnTo>
                  <a:pt x="303454" y="46758"/>
                </a:lnTo>
                <a:lnTo>
                  <a:pt x="349611" y="30411"/>
                </a:lnTo>
                <a:lnTo>
                  <a:pt x="397897" y="17380"/>
                </a:lnTo>
                <a:lnTo>
                  <a:pt x="448080" y="7846"/>
                </a:lnTo>
                <a:lnTo>
                  <a:pt x="499929" y="1991"/>
                </a:lnTo>
                <a:lnTo>
                  <a:pt x="553212" y="0"/>
                </a:lnTo>
                <a:lnTo>
                  <a:pt x="606494" y="1991"/>
                </a:lnTo>
                <a:lnTo>
                  <a:pt x="658343" y="7846"/>
                </a:lnTo>
                <a:lnTo>
                  <a:pt x="708526" y="17380"/>
                </a:lnTo>
                <a:lnTo>
                  <a:pt x="756812" y="30411"/>
                </a:lnTo>
                <a:lnTo>
                  <a:pt x="802969" y="46758"/>
                </a:lnTo>
                <a:lnTo>
                  <a:pt x="846764" y="66237"/>
                </a:lnTo>
                <a:lnTo>
                  <a:pt x="887967" y="88667"/>
                </a:lnTo>
                <a:lnTo>
                  <a:pt x="926346" y="113864"/>
                </a:lnTo>
                <a:lnTo>
                  <a:pt x="961668" y="141647"/>
                </a:lnTo>
                <a:lnTo>
                  <a:pt x="993703" y="171833"/>
                </a:lnTo>
                <a:lnTo>
                  <a:pt x="1022218" y="204240"/>
                </a:lnTo>
                <a:lnTo>
                  <a:pt x="1046982" y="238685"/>
                </a:lnTo>
                <a:lnTo>
                  <a:pt x="1067763" y="274986"/>
                </a:lnTo>
                <a:lnTo>
                  <a:pt x="1084329" y="312961"/>
                </a:lnTo>
                <a:lnTo>
                  <a:pt x="1096449" y="352426"/>
                </a:lnTo>
                <a:lnTo>
                  <a:pt x="1103891" y="393201"/>
                </a:lnTo>
                <a:lnTo>
                  <a:pt x="1106424" y="435101"/>
                </a:lnTo>
                <a:lnTo>
                  <a:pt x="1103891" y="477002"/>
                </a:lnTo>
                <a:lnTo>
                  <a:pt x="1096449" y="517777"/>
                </a:lnTo>
                <a:lnTo>
                  <a:pt x="1084329" y="557242"/>
                </a:lnTo>
                <a:lnTo>
                  <a:pt x="1067763" y="595217"/>
                </a:lnTo>
                <a:lnTo>
                  <a:pt x="1046982" y="631518"/>
                </a:lnTo>
                <a:lnTo>
                  <a:pt x="1022218" y="665963"/>
                </a:lnTo>
                <a:lnTo>
                  <a:pt x="993703" y="698370"/>
                </a:lnTo>
                <a:lnTo>
                  <a:pt x="961668" y="728556"/>
                </a:lnTo>
                <a:lnTo>
                  <a:pt x="926346" y="756339"/>
                </a:lnTo>
                <a:lnTo>
                  <a:pt x="887967" y="781536"/>
                </a:lnTo>
                <a:lnTo>
                  <a:pt x="846764" y="803966"/>
                </a:lnTo>
                <a:lnTo>
                  <a:pt x="802969" y="823445"/>
                </a:lnTo>
                <a:lnTo>
                  <a:pt x="756812" y="839792"/>
                </a:lnTo>
                <a:lnTo>
                  <a:pt x="708526" y="852823"/>
                </a:lnTo>
                <a:lnTo>
                  <a:pt x="658343" y="862357"/>
                </a:lnTo>
                <a:lnTo>
                  <a:pt x="606494" y="868212"/>
                </a:lnTo>
                <a:lnTo>
                  <a:pt x="553212" y="870203"/>
                </a:lnTo>
                <a:lnTo>
                  <a:pt x="499929" y="868212"/>
                </a:lnTo>
                <a:lnTo>
                  <a:pt x="448080" y="862357"/>
                </a:lnTo>
                <a:lnTo>
                  <a:pt x="397897" y="852823"/>
                </a:lnTo>
                <a:lnTo>
                  <a:pt x="349611" y="839792"/>
                </a:lnTo>
                <a:lnTo>
                  <a:pt x="303454" y="823445"/>
                </a:lnTo>
                <a:lnTo>
                  <a:pt x="259659" y="803966"/>
                </a:lnTo>
                <a:lnTo>
                  <a:pt x="218456" y="781536"/>
                </a:lnTo>
                <a:lnTo>
                  <a:pt x="180077" y="756339"/>
                </a:lnTo>
                <a:lnTo>
                  <a:pt x="144755" y="728556"/>
                </a:lnTo>
                <a:lnTo>
                  <a:pt x="112720" y="698370"/>
                </a:lnTo>
                <a:lnTo>
                  <a:pt x="84205" y="665963"/>
                </a:lnTo>
                <a:lnTo>
                  <a:pt x="59441" y="631518"/>
                </a:lnTo>
                <a:lnTo>
                  <a:pt x="38660" y="595217"/>
                </a:lnTo>
                <a:lnTo>
                  <a:pt x="22094" y="557242"/>
                </a:lnTo>
                <a:lnTo>
                  <a:pt x="9974" y="517777"/>
                </a:lnTo>
                <a:lnTo>
                  <a:pt x="2532" y="477002"/>
                </a:lnTo>
                <a:lnTo>
                  <a:pt x="0" y="435101"/>
                </a:lnTo>
                <a:close/>
              </a:path>
            </a:pathLst>
          </a:custGeom>
          <a:ln w="38099">
            <a:solidFill>
              <a:srgbClr val="8063A1"/>
            </a:solidFill>
          </a:ln>
        </p:spPr>
        <p:txBody>
          <a:bodyPr wrap="square" lIns="0" tIns="0" rIns="0" bIns="0" rtlCol="0"/>
          <a:lstStyle/>
          <a:p>
            <a:endParaRPr dirty="0"/>
          </a:p>
        </p:txBody>
      </p:sp>
      <p:sp>
        <p:nvSpPr>
          <p:cNvPr id="9" name="object 9"/>
          <p:cNvSpPr txBox="1"/>
          <p:nvPr/>
        </p:nvSpPr>
        <p:spPr>
          <a:xfrm>
            <a:off x="1562861" y="1926082"/>
            <a:ext cx="593725" cy="757555"/>
          </a:xfrm>
          <a:prstGeom prst="rect">
            <a:avLst/>
          </a:prstGeom>
        </p:spPr>
        <p:txBody>
          <a:bodyPr vert="horz" wrap="square" lIns="0" tIns="12700" rIns="0" bIns="0" rtlCol="0">
            <a:spAutoFit/>
          </a:bodyPr>
          <a:lstStyle/>
          <a:p>
            <a:pPr marL="219710" marR="5080" indent="-207645">
              <a:lnSpc>
                <a:spcPct val="100000"/>
              </a:lnSpc>
              <a:spcBef>
                <a:spcPts val="100"/>
              </a:spcBef>
            </a:pPr>
            <a:r>
              <a:rPr sz="2400" spc="-20" dirty="0">
                <a:solidFill>
                  <a:srgbClr val="8063A1"/>
                </a:solidFill>
                <a:latin typeface="Calibri"/>
                <a:cs typeface="Calibri"/>
              </a:rPr>
              <a:t>Goal </a:t>
            </a:r>
            <a:r>
              <a:rPr sz="2400" spc="-50" dirty="0">
                <a:solidFill>
                  <a:srgbClr val="8063A1"/>
                </a:solidFill>
                <a:latin typeface="Calibri"/>
                <a:cs typeface="Calibri"/>
              </a:rPr>
              <a:t>1</a:t>
            </a:r>
            <a:endParaRPr sz="2400" dirty="0">
              <a:latin typeface="Calibri"/>
              <a:cs typeface="Calibri"/>
            </a:endParaRPr>
          </a:p>
        </p:txBody>
      </p:sp>
      <p:grpSp>
        <p:nvGrpSpPr>
          <p:cNvPr id="10" name="object 10"/>
          <p:cNvGrpSpPr/>
          <p:nvPr/>
        </p:nvGrpSpPr>
        <p:grpSpPr>
          <a:xfrm>
            <a:off x="1020775" y="3172079"/>
            <a:ext cx="1679575" cy="1369060"/>
            <a:chOff x="1020775" y="3172079"/>
            <a:chExt cx="1679575" cy="1369060"/>
          </a:xfrm>
        </p:grpSpPr>
        <p:pic>
          <p:nvPicPr>
            <p:cNvPr id="11" name="object 11"/>
            <p:cNvPicPr/>
            <p:nvPr/>
          </p:nvPicPr>
          <p:blipFill>
            <a:blip r:embed="rId2" cstate="print"/>
            <a:stretch>
              <a:fillRect/>
            </a:stretch>
          </p:blipFill>
          <p:spPr>
            <a:xfrm>
              <a:off x="1307337" y="3172079"/>
              <a:ext cx="1104747" cy="275844"/>
            </a:xfrm>
            <a:prstGeom prst="rect">
              <a:avLst/>
            </a:prstGeom>
          </p:spPr>
        </p:pic>
        <p:pic>
          <p:nvPicPr>
            <p:cNvPr id="12" name="object 12"/>
            <p:cNvPicPr/>
            <p:nvPr/>
          </p:nvPicPr>
          <p:blipFill>
            <a:blip r:embed="rId3" cstate="print"/>
            <a:stretch>
              <a:fillRect/>
            </a:stretch>
          </p:blipFill>
          <p:spPr>
            <a:xfrm>
              <a:off x="1020775" y="3446094"/>
              <a:ext cx="1679194" cy="276148"/>
            </a:xfrm>
            <a:prstGeom prst="rect">
              <a:avLst/>
            </a:prstGeom>
          </p:spPr>
        </p:pic>
        <p:pic>
          <p:nvPicPr>
            <p:cNvPr id="13" name="object 13"/>
            <p:cNvPicPr/>
            <p:nvPr/>
          </p:nvPicPr>
          <p:blipFill>
            <a:blip r:embed="rId4" cstate="print"/>
            <a:stretch>
              <a:fillRect/>
            </a:stretch>
          </p:blipFill>
          <p:spPr>
            <a:xfrm>
              <a:off x="1061923" y="3720973"/>
              <a:ext cx="1596898" cy="275844"/>
            </a:xfrm>
            <a:prstGeom prst="rect">
              <a:avLst/>
            </a:prstGeom>
          </p:spPr>
        </p:pic>
        <p:pic>
          <p:nvPicPr>
            <p:cNvPr id="14" name="object 14"/>
            <p:cNvPicPr/>
            <p:nvPr/>
          </p:nvPicPr>
          <p:blipFill>
            <a:blip r:embed="rId5" cstate="print"/>
            <a:stretch>
              <a:fillRect/>
            </a:stretch>
          </p:blipFill>
          <p:spPr>
            <a:xfrm>
              <a:off x="1194511" y="3995293"/>
              <a:ext cx="1321181" cy="275844"/>
            </a:xfrm>
            <a:prstGeom prst="rect">
              <a:avLst/>
            </a:prstGeom>
          </p:spPr>
        </p:pic>
        <p:pic>
          <p:nvPicPr>
            <p:cNvPr id="15" name="object 15"/>
            <p:cNvPicPr/>
            <p:nvPr/>
          </p:nvPicPr>
          <p:blipFill>
            <a:blip r:embed="rId6" cstate="print"/>
            <a:stretch>
              <a:fillRect/>
            </a:stretch>
          </p:blipFill>
          <p:spPr>
            <a:xfrm>
              <a:off x="1160983" y="4265041"/>
              <a:ext cx="1381760" cy="275844"/>
            </a:xfrm>
            <a:prstGeom prst="rect">
              <a:avLst/>
            </a:prstGeom>
          </p:spPr>
        </p:pic>
      </p:grpSp>
      <p:grpSp>
        <p:nvGrpSpPr>
          <p:cNvPr id="16" name="object 16"/>
          <p:cNvGrpSpPr/>
          <p:nvPr/>
        </p:nvGrpSpPr>
        <p:grpSpPr>
          <a:xfrm>
            <a:off x="838200" y="1163700"/>
            <a:ext cx="7179945" cy="3547110"/>
            <a:chOff x="853439" y="1232916"/>
            <a:chExt cx="7179945" cy="3547110"/>
          </a:xfrm>
        </p:grpSpPr>
        <p:pic>
          <p:nvPicPr>
            <p:cNvPr id="17" name="object 17"/>
            <p:cNvPicPr/>
            <p:nvPr/>
          </p:nvPicPr>
          <p:blipFill>
            <a:blip r:embed="rId7" cstate="print"/>
            <a:stretch>
              <a:fillRect/>
            </a:stretch>
          </p:blipFill>
          <p:spPr>
            <a:xfrm>
              <a:off x="950975" y="1232916"/>
              <a:ext cx="6990588" cy="1807464"/>
            </a:xfrm>
            <a:prstGeom prst="rect">
              <a:avLst/>
            </a:prstGeom>
          </p:spPr>
        </p:pic>
        <p:pic>
          <p:nvPicPr>
            <p:cNvPr id="18" name="object 18"/>
            <p:cNvPicPr/>
            <p:nvPr/>
          </p:nvPicPr>
          <p:blipFill>
            <a:blip r:embed="rId8" cstate="print"/>
            <a:stretch>
              <a:fillRect/>
            </a:stretch>
          </p:blipFill>
          <p:spPr>
            <a:xfrm>
              <a:off x="853439" y="1805940"/>
              <a:ext cx="240791" cy="240792"/>
            </a:xfrm>
            <a:prstGeom prst="rect">
              <a:avLst/>
            </a:prstGeom>
          </p:spPr>
        </p:pic>
        <p:pic>
          <p:nvPicPr>
            <p:cNvPr id="19" name="object 19"/>
            <p:cNvPicPr/>
            <p:nvPr/>
          </p:nvPicPr>
          <p:blipFill>
            <a:blip r:embed="rId9" cstate="print"/>
            <a:stretch>
              <a:fillRect/>
            </a:stretch>
          </p:blipFill>
          <p:spPr>
            <a:xfrm>
              <a:off x="7793735" y="2340863"/>
              <a:ext cx="239268" cy="239268"/>
            </a:xfrm>
            <a:prstGeom prst="rect">
              <a:avLst/>
            </a:prstGeom>
          </p:spPr>
        </p:pic>
        <p:pic>
          <p:nvPicPr>
            <p:cNvPr id="20" name="object 20"/>
            <p:cNvPicPr/>
            <p:nvPr/>
          </p:nvPicPr>
          <p:blipFill>
            <a:blip r:embed="rId10" cstate="print"/>
            <a:stretch>
              <a:fillRect/>
            </a:stretch>
          </p:blipFill>
          <p:spPr>
            <a:xfrm>
              <a:off x="3171189" y="2736469"/>
              <a:ext cx="789000" cy="275843"/>
            </a:xfrm>
            <a:prstGeom prst="rect">
              <a:avLst/>
            </a:prstGeom>
          </p:spPr>
        </p:pic>
        <p:pic>
          <p:nvPicPr>
            <p:cNvPr id="21" name="object 21"/>
            <p:cNvPicPr/>
            <p:nvPr/>
          </p:nvPicPr>
          <p:blipFill>
            <a:blip r:embed="rId11" cstate="print"/>
            <a:stretch>
              <a:fillRect/>
            </a:stretch>
          </p:blipFill>
          <p:spPr>
            <a:xfrm>
              <a:off x="2825241" y="3010789"/>
              <a:ext cx="1486916" cy="275843"/>
            </a:xfrm>
            <a:prstGeom prst="rect">
              <a:avLst/>
            </a:prstGeom>
          </p:spPr>
        </p:pic>
        <p:pic>
          <p:nvPicPr>
            <p:cNvPr id="22" name="object 22"/>
            <p:cNvPicPr/>
            <p:nvPr/>
          </p:nvPicPr>
          <p:blipFill>
            <a:blip r:embed="rId12" cstate="print"/>
            <a:stretch>
              <a:fillRect/>
            </a:stretch>
          </p:blipFill>
          <p:spPr>
            <a:xfrm>
              <a:off x="2951733" y="3285185"/>
              <a:ext cx="1223391" cy="276148"/>
            </a:xfrm>
            <a:prstGeom prst="rect">
              <a:avLst/>
            </a:prstGeom>
          </p:spPr>
        </p:pic>
        <p:pic>
          <p:nvPicPr>
            <p:cNvPr id="23" name="object 23"/>
            <p:cNvPicPr/>
            <p:nvPr/>
          </p:nvPicPr>
          <p:blipFill>
            <a:blip r:embed="rId13" cstate="print"/>
            <a:stretch>
              <a:fillRect/>
            </a:stretch>
          </p:blipFill>
          <p:spPr>
            <a:xfrm>
              <a:off x="3023361" y="3559810"/>
              <a:ext cx="1077328" cy="275844"/>
            </a:xfrm>
            <a:prstGeom prst="rect">
              <a:avLst/>
            </a:prstGeom>
          </p:spPr>
        </p:pic>
        <p:pic>
          <p:nvPicPr>
            <p:cNvPr id="24" name="object 24"/>
            <p:cNvPicPr/>
            <p:nvPr/>
          </p:nvPicPr>
          <p:blipFill>
            <a:blip r:embed="rId14" cstate="print"/>
            <a:stretch>
              <a:fillRect/>
            </a:stretch>
          </p:blipFill>
          <p:spPr>
            <a:xfrm>
              <a:off x="3183382" y="3834130"/>
              <a:ext cx="761123" cy="275844"/>
            </a:xfrm>
            <a:prstGeom prst="rect">
              <a:avLst/>
            </a:prstGeom>
          </p:spPr>
        </p:pic>
        <p:pic>
          <p:nvPicPr>
            <p:cNvPr id="25" name="object 25"/>
            <p:cNvPicPr/>
            <p:nvPr/>
          </p:nvPicPr>
          <p:blipFill>
            <a:blip r:embed="rId15" cstate="print"/>
            <a:stretch>
              <a:fillRect/>
            </a:stretch>
          </p:blipFill>
          <p:spPr>
            <a:xfrm>
              <a:off x="2979166" y="4103877"/>
              <a:ext cx="1117231" cy="275844"/>
            </a:xfrm>
            <a:prstGeom prst="rect">
              <a:avLst/>
            </a:prstGeom>
          </p:spPr>
        </p:pic>
        <p:pic>
          <p:nvPicPr>
            <p:cNvPr id="26" name="object 26"/>
            <p:cNvPicPr/>
            <p:nvPr/>
          </p:nvPicPr>
          <p:blipFill>
            <a:blip r:embed="rId16" cstate="print"/>
            <a:stretch>
              <a:fillRect/>
            </a:stretch>
          </p:blipFill>
          <p:spPr>
            <a:xfrm>
              <a:off x="4585716" y="3075686"/>
              <a:ext cx="1705990" cy="243839"/>
            </a:xfrm>
            <a:prstGeom prst="rect">
              <a:avLst/>
            </a:prstGeom>
          </p:spPr>
        </p:pic>
        <p:pic>
          <p:nvPicPr>
            <p:cNvPr id="27" name="object 27"/>
            <p:cNvPicPr/>
            <p:nvPr/>
          </p:nvPicPr>
          <p:blipFill>
            <a:blip r:embed="rId17" cstate="print"/>
            <a:stretch>
              <a:fillRect/>
            </a:stretch>
          </p:blipFill>
          <p:spPr>
            <a:xfrm>
              <a:off x="4693919" y="3319526"/>
              <a:ext cx="1478406" cy="243839"/>
            </a:xfrm>
            <a:prstGeom prst="rect">
              <a:avLst/>
            </a:prstGeom>
          </p:spPr>
        </p:pic>
        <p:pic>
          <p:nvPicPr>
            <p:cNvPr id="28" name="object 28"/>
            <p:cNvPicPr/>
            <p:nvPr/>
          </p:nvPicPr>
          <p:blipFill>
            <a:blip r:embed="rId18" cstate="print"/>
            <a:stretch>
              <a:fillRect/>
            </a:stretch>
          </p:blipFill>
          <p:spPr>
            <a:xfrm>
              <a:off x="4985004" y="3563061"/>
              <a:ext cx="893521" cy="244144"/>
            </a:xfrm>
            <a:prstGeom prst="rect">
              <a:avLst/>
            </a:prstGeom>
          </p:spPr>
        </p:pic>
        <p:pic>
          <p:nvPicPr>
            <p:cNvPr id="29" name="object 29"/>
            <p:cNvPicPr/>
            <p:nvPr/>
          </p:nvPicPr>
          <p:blipFill>
            <a:blip r:embed="rId19" cstate="print"/>
            <a:stretch>
              <a:fillRect/>
            </a:stretch>
          </p:blipFill>
          <p:spPr>
            <a:xfrm>
              <a:off x="4700016" y="3807586"/>
              <a:ext cx="1477772" cy="243839"/>
            </a:xfrm>
            <a:prstGeom prst="rect">
              <a:avLst/>
            </a:prstGeom>
          </p:spPr>
        </p:pic>
        <p:pic>
          <p:nvPicPr>
            <p:cNvPr id="30" name="object 30"/>
            <p:cNvPicPr/>
            <p:nvPr/>
          </p:nvPicPr>
          <p:blipFill>
            <a:blip r:embed="rId20" cstate="print"/>
            <a:stretch>
              <a:fillRect/>
            </a:stretch>
          </p:blipFill>
          <p:spPr>
            <a:xfrm>
              <a:off x="4764024" y="4051426"/>
              <a:ext cx="1347089" cy="243839"/>
            </a:xfrm>
            <a:prstGeom prst="rect">
              <a:avLst/>
            </a:prstGeom>
          </p:spPr>
        </p:pic>
        <p:pic>
          <p:nvPicPr>
            <p:cNvPr id="31" name="object 31"/>
            <p:cNvPicPr/>
            <p:nvPr/>
          </p:nvPicPr>
          <p:blipFill>
            <a:blip r:embed="rId21" cstate="print"/>
            <a:stretch>
              <a:fillRect/>
            </a:stretch>
          </p:blipFill>
          <p:spPr>
            <a:xfrm>
              <a:off x="4884419" y="4295267"/>
              <a:ext cx="1116482" cy="243839"/>
            </a:xfrm>
            <a:prstGeom prst="rect">
              <a:avLst/>
            </a:prstGeom>
          </p:spPr>
        </p:pic>
        <p:pic>
          <p:nvPicPr>
            <p:cNvPr id="32" name="object 32"/>
            <p:cNvPicPr/>
            <p:nvPr/>
          </p:nvPicPr>
          <p:blipFill>
            <a:blip r:embed="rId22" cstate="print"/>
            <a:stretch>
              <a:fillRect/>
            </a:stretch>
          </p:blipFill>
          <p:spPr>
            <a:xfrm>
              <a:off x="4792980" y="4536058"/>
              <a:ext cx="1285113" cy="243839"/>
            </a:xfrm>
            <a:prstGeom prst="rect">
              <a:avLst/>
            </a:prstGeom>
          </p:spPr>
        </p:pic>
        <p:pic>
          <p:nvPicPr>
            <p:cNvPr id="33" name="object 33"/>
            <p:cNvPicPr/>
            <p:nvPr/>
          </p:nvPicPr>
          <p:blipFill>
            <a:blip r:embed="rId23" cstate="print"/>
            <a:stretch>
              <a:fillRect/>
            </a:stretch>
          </p:blipFill>
          <p:spPr>
            <a:xfrm>
              <a:off x="6534657" y="2677922"/>
              <a:ext cx="1078255" cy="550163"/>
            </a:xfrm>
            <a:prstGeom prst="rect">
              <a:avLst/>
            </a:prstGeom>
          </p:spPr>
        </p:pic>
        <p:pic>
          <p:nvPicPr>
            <p:cNvPr id="34" name="object 34"/>
            <p:cNvPicPr/>
            <p:nvPr/>
          </p:nvPicPr>
          <p:blipFill>
            <a:blip r:embed="rId24" cstate="print"/>
            <a:stretch>
              <a:fillRect/>
            </a:stretch>
          </p:blipFill>
          <p:spPr>
            <a:xfrm>
              <a:off x="6335013" y="3226942"/>
              <a:ext cx="1487296" cy="275843"/>
            </a:xfrm>
            <a:prstGeom prst="rect">
              <a:avLst/>
            </a:prstGeom>
          </p:spPr>
        </p:pic>
        <p:pic>
          <p:nvPicPr>
            <p:cNvPr id="35" name="object 35"/>
            <p:cNvPicPr/>
            <p:nvPr/>
          </p:nvPicPr>
          <p:blipFill>
            <a:blip r:embed="rId25" cstate="print"/>
            <a:stretch>
              <a:fillRect/>
            </a:stretch>
          </p:blipFill>
          <p:spPr>
            <a:xfrm>
              <a:off x="6491986" y="3501263"/>
              <a:ext cx="1167434" cy="275844"/>
            </a:xfrm>
            <a:prstGeom prst="rect">
              <a:avLst/>
            </a:prstGeom>
          </p:spPr>
        </p:pic>
        <p:pic>
          <p:nvPicPr>
            <p:cNvPr id="36" name="object 36"/>
            <p:cNvPicPr/>
            <p:nvPr/>
          </p:nvPicPr>
          <p:blipFill>
            <a:blip r:embed="rId26" cstate="print"/>
            <a:stretch>
              <a:fillRect/>
            </a:stretch>
          </p:blipFill>
          <p:spPr>
            <a:xfrm>
              <a:off x="6652005" y="3775583"/>
              <a:ext cx="831761" cy="275844"/>
            </a:xfrm>
            <a:prstGeom prst="rect">
              <a:avLst/>
            </a:prstGeom>
          </p:spPr>
        </p:pic>
        <p:pic>
          <p:nvPicPr>
            <p:cNvPr id="37" name="object 37"/>
            <p:cNvPicPr/>
            <p:nvPr/>
          </p:nvPicPr>
          <p:blipFill>
            <a:blip r:embed="rId27" cstate="print"/>
            <a:stretch>
              <a:fillRect/>
            </a:stretch>
          </p:blipFill>
          <p:spPr>
            <a:xfrm>
              <a:off x="6232905" y="4049902"/>
              <a:ext cx="1680082" cy="275844"/>
            </a:xfrm>
            <a:prstGeom prst="rect">
              <a:avLst/>
            </a:prstGeom>
          </p:spPr>
        </p:pic>
        <p:pic>
          <p:nvPicPr>
            <p:cNvPr id="38" name="object 38"/>
            <p:cNvPicPr/>
            <p:nvPr/>
          </p:nvPicPr>
          <p:blipFill>
            <a:blip r:embed="rId28" cstate="print"/>
            <a:stretch>
              <a:fillRect/>
            </a:stretch>
          </p:blipFill>
          <p:spPr>
            <a:xfrm>
              <a:off x="6522466" y="4319600"/>
              <a:ext cx="1099273" cy="276148"/>
            </a:xfrm>
            <a:prstGeom prst="rect">
              <a:avLst/>
            </a:prstGeom>
          </p:spPr>
        </p:pic>
      </p:grpSp>
      <p:sp>
        <p:nvSpPr>
          <p:cNvPr id="39" name="object 39"/>
          <p:cNvSpPr txBox="1">
            <a:spLocks noGrp="1"/>
          </p:cNvSpPr>
          <p:nvPr>
            <p:ph type="title"/>
          </p:nvPr>
        </p:nvSpPr>
        <p:spPr>
          <a:xfrm>
            <a:off x="941019" y="343280"/>
            <a:ext cx="6722745" cy="452120"/>
          </a:xfrm>
          <a:prstGeom prst="rect">
            <a:avLst/>
          </a:prstGeom>
        </p:spPr>
        <p:txBody>
          <a:bodyPr vert="horz" wrap="square" lIns="0" tIns="12065" rIns="0" bIns="0" rtlCol="0">
            <a:spAutoFit/>
          </a:bodyPr>
          <a:lstStyle/>
          <a:p>
            <a:pPr marL="12700">
              <a:lnSpc>
                <a:spcPct val="100000"/>
              </a:lnSpc>
              <a:spcBef>
                <a:spcPts val="95"/>
              </a:spcBef>
            </a:pPr>
            <a:r>
              <a:rPr b="0" dirty="0">
                <a:solidFill>
                  <a:srgbClr val="000000"/>
                </a:solidFill>
                <a:latin typeface="Calibri"/>
                <a:cs typeface="Calibri"/>
              </a:rPr>
              <a:t>Racial</a:t>
            </a:r>
            <a:r>
              <a:rPr b="0" spc="-90" dirty="0">
                <a:solidFill>
                  <a:srgbClr val="000000"/>
                </a:solidFill>
                <a:latin typeface="Calibri"/>
                <a:cs typeface="Calibri"/>
              </a:rPr>
              <a:t> </a:t>
            </a:r>
            <a:r>
              <a:rPr b="0" dirty="0">
                <a:solidFill>
                  <a:srgbClr val="000000"/>
                </a:solidFill>
                <a:latin typeface="Calibri"/>
                <a:cs typeface="Calibri"/>
              </a:rPr>
              <a:t>Equity</a:t>
            </a:r>
            <a:r>
              <a:rPr b="0" spc="-65" dirty="0">
                <a:solidFill>
                  <a:srgbClr val="000000"/>
                </a:solidFill>
                <a:latin typeface="Calibri"/>
                <a:cs typeface="Calibri"/>
              </a:rPr>
              <a:t> </a:t>
            </a:r>
            <a:r>
              <a:rPr b="0" dirty="0">
                <a:solidFill>
                  <a:srgbClr val="000000"/>
                </a:solidFill>
                <a:latin typeface="Calibri"/>
                <a:cs typeface="Calibri"/>
              </a:rPr>
              <a:t>Action</a:t>
            </a:r>
            <a:r>
              <a:rPr b="0" spc="-70" dirty="0">
                <a:solidFill>
                  <a:srgbClr val="000000"/>
                </a:solidFill>
                <a:latin typeface="Calibri"/>
                <a:cs typeface="Calibri"/>
              </a:rPr>
              <a:t> </a:t>
            </a:r>
            <a:r>
              <a:rPr b="0" dirty="0">
                <a:solidFill>
                  <a:srgbClr val="000000"/>
                </a:solidFill>
                <a:latin typeface="Calibri"/>
                <a:cs typeface="Calibri"/>
              </a:rPr>
              <a:t>Plan:</a:t>
            </a:r>
            <a:r>
              <a:rPr b="0" spc="-65" dirty="0">
                <a:solidFill>
                  <a:srgbClr val="000000"/>
                </a:solidFill>
                <a:latin typeface="Calibri"/>
                <a:cs typeface="Calibri"/>
              </a:rPr>
              <a:t> </a:t>
            </a:r>
            <a:r>
              <a:rPr b="0" dirty="0">
                <a:solidFill>
                  <a:srgbClr val="000000"/>
                </a:solidFill>
                <a:latin typeface="Calibri"/>
                <a:cs typeface="Calibri"/>
              </a:rPr>
              <a:t>Goals</a:t>
            </a:r>
            <a:r>
              <a:rPr b="0" spc="-70" dirty="0">
                <a:solidFill>
                  <a:srgbClr val="000000"/>
                </a:solidFill>
                <a:latin typeface="Calibri"/>
                <a:cs typeface="Calibri"/>
              </a:rPr>
              <a:t> </a:t>
            </a:r>
            <a:r>
              <a:rPr b="0" dirty="0">
                <a:solidFill>
                  <a:srgbClr val="000000"/>
                </a:solidFill>
                <a:latin typeface="Calibri"/>
                <a:cs typeface="Calibri"/>
              </a:rPr>
              <a:t>and</a:t>
            </a:r>
            <a:r>
              <a:rPr b="0" spc="-70" dirty="0">
                <a:solidFill>
                  <a:srgbClr val="000000"/>
                </a:solidFill>
                <a:latin typeface="Calibri"/>
                <a:cs typeface="Calibri"/>
              </a:rPr>
              <a:t> </a:t>
            </a:r>
            <a:r>
              <a:rPr b="0" spc="-10" dirty="0">
                <a:solidFill>
                  <a:srgbClr val="000000"/>
                </a:solidFill>
                <a:latin typeface="Calibri"/>
                <a:cs typeface="Calibri"/>
              </a:rPr>
              <a:t>Outcomes</a:t>
            </a:r>
          </a:p>
        </p:txBody>
      </p:sp>
      <p:pic>
        <p:nvPicPr>
          <p:cNvPr id="40" name="object 40"/>
          <p:cNvPicPr/>
          <p:nvPr/>
        </p:nvPicPr>
        <p:blipFill>
          <a:blip r:embed="rId29" cstate="print"/>
          <a:stretch>
            <a:fillRect/>
          </a:stretch>
        </p:blipFill>
        <p:spPr>
          <a:xfrm>
            <a:off x="8235695" y="391668"/>
            <a:ext cx="784859" cy="1156715"/>
          </a:xfrm>
          <a:prstGeom prst="rect">
            <a:avLst/>
          </a:prstGeom>
        </p:spPr>
      </p:pic>
      <p:sp>
        <p:nvSpPr>
          <p:cNvPr id="41" name="object 41"/>
          <p:cNvSpPr txBox="1"/>
          <p:nvPr/>
        </p:nvSpPr>
        <p:spPr>
          <a:xfrm>
            <a:off x="919378" y="4710810"/>
            <a:ext cx="1531620" cy="1854835"/>
          </a:xfrm>
          <a:prstGeom prst="rect">
            <a:avLst/>
          </a:prstGeom>
        </p:spPr>
        <p:txBody>
          <a:bodyPr vert="horz" wrap="square" lIns="0" tIns="12700" rIns="0" bIns="0" rtlCol="0">
            <a:spAutoFit/>
          </a:bodyPr>
          <a:lstStyle/>
          <a:p>
            <a:pPr marL="12065" marR="5080" algn="ctr">
              <a:lnSpc>
                <a:spcPct val="100000"/>
              </a:lnSpc>
              <a:spcBef>
                <a:spcPts val="100"/>
              </a:spcBef>
            </a:pPr>
            <a:r>
              <a:rPr sz="1500" b="1" spc="-10" dirty="0">
                <a:solidFill>
                  <a:srgbClr val="8063A1"/>
                </a:solidFill>
                <a:latin typeface="Calibri"/>
                <a:cs typeface="Calibri"/>
              </a:rPr>
              <a:t>Potential Outcomes: Centered </a:t>
            </a:r>
            <a:r>
              <a:rPr sz="1500" b="1" spc="-25" dirty="0">
                <a:solidFill>
                  <a:srgbClr val="8063A1"/>
                </a:solidFill>
                <a:latin typeface="Calibri"/>
                <a:cs typeface="Calibri"/>
              </a:rPr>
              <a:t>on </a:t>
            </a:r>
            <a:r>
              <a:rPr sz="1500" b="1" spc="-10" dirty="0">
                <a:solidFill>
                  <a:srgbClr val="8063A1"/>
                </a:solidFill>
                <a:latin typeface="Calibri"/>
                <a:cs typeface="Calibri"/>
              </a:rPr>
              <a:t>increasing awareness through </a:t>
            </a:r>
            <a:r>
              <a:rPr sz="1500" b="1" dirty="0">
                <a:solidFill>
                  <a:srgbClr val="8063A1"/>
                </a:solidFill>
                <a:latin typeface="Calibri"/>
                <a:cs typeface="Calibri"/>
              </a:rPr>
              <a:t>training</a:t>
            </a:r>
            <a:r>
              <a:rPr sz="1500" b="1" spc="-65" dirty="0">
                <a:solidFill>
                  <a:srgbClr val="8063A1"/>
                </a:solidFill>
                <a:latin typeface="Calibri"/>
                <a:cs typeface="Calibri"/>
              </a:rPr>
              <a:t> </a:t>
            </a:r>
            <a:r>
              <a:rPr sz="1500" b="1" spc="-25" dirty="0">
                <a:solidFill>
                  <a:srgbClr val="8063A1"/>
                </a:solidFill>
                <a:latin typeface="Calibri"/>
                <a:cs typeface="Calibri"/>
              </a:rPr>
              <a:t>and </a:t>
            </a:r>
            <a:r>
              <a:rPr sz="1500" b="1" spc="-10" dirty="0">
                <a:solidFill>
                  <a:srgbClr val="8063A1"/>
                </a:solidFill>
                <a:latin typeface="Calibri"/>
                <a:cs typeface="Calibri"/>
              </a:rPr>
              <a:t>sharing information</a:t>
            </a:r>
            <a:endParaRPr sz="1500" dirty="0">
              <a:latin typeface="Calibri"/>
              <a:cs typeface="Calibri"/>
            </a:endParaRPr>
          </a:p>
        </p:txBody>
      </p:sp>
      <p:sp>
        <p:nvSpPr>
          <p:cNvPr id="42" name="object 42"/>
          <p:cNvSpPr txBox="1"/>
          <p:nvPr/>
        </p:nvSpPr>
        <p:spPr>
          <a:xfrm>
            <a:off x="6545071" y="4699761"/>
            <a:ext cx="1134745" cy="2083435"/>
          </a:xfrm>
          <a:prstGeom prst="rect">
            <a:avLst/>
          </a:prstGeom>
        </p:spPr>
        <p:txBody>
          <a:bodyPr vert="horz" wrap="square" lIns="0" tIns="12700" rIns="0" bIns="0" rtlCol="0">
            <a:spAutoFit/>
          </a:bodyPr>
          <a:lstStyle/>
          <a:p>
            <a:pPr marL="12700" marR="5080" indent="-1905" algn="ctr">
              <a:lnSpc>
                <a:spcPct val="100000"/>
              </a:lnSpc>
              <a:spcBef>
                <a:spcPts val="100"/>
              </a:spcBef>
            </a:pPr>
            <a:r>
              <a:rPr sz="1500" b="1" spc="-10" dirty="0">
                <a:solidFill>
                  <a:srgbClr val="77923B"/>
                </a:solidFill>
                <a:latin typeface="Calibri"/>
                <a:cs typeface="Calibri"/>
              </a:rPr>
              <a:t>Potential Outcomes: Partnering </a:t>
            </a:r>
            <a:r>
              <a:rPr sz="1500" b="1" dirty="0">
                <a:solidFill>
                  <a:srgbClr val="77923B"/>
                </a:solidFill>
                <a:latin typeface="Calibri"/>
                <a:cs typeface="Calibri"/>
              </a:rPr>
              <a:t>with</a:t>
            </a:r>
            <a:r>
              <a:rPr sz="1500" b="1" spc="-45" dirty="0">
                <a:solidFill>
                  <a:srgbClr val="77923B"/>
                </a:solidFill>
                <a:latin typeface="Calibri"/>
                <a:cs typeface="Calibri"/>
              </a:rPr>
              <a:t> </a:t>
            </a:r>
            <a:r>
              <a:rPr sz="1500" b="1" dirty="0">
                <a:solidFill>
                  <a:srgbClr val="77923B"/>
                </a:solidFill>
                <a:latin typeface="Calibri"/>
                <a:cs typeface="Calibri"/>
              </a:rPr>
              <a:t>DCHR </a:t>
            </a:r>
            <a:r>
              <a:rPr sz="1500" b="1" spc="-25" dirty="0">
                <a:solidFill>
                  <a:srgbClr val="77923B"/>
                </a:solidFill>
                <a:latin typeface="Calibri"/>
                <a:cs typeface="Calibri"/>
              </a:rPr>
              <a:t>to </a:t>
            </a:r>
            <a:r>
              <a:rPr sz="1500" b="1" spc="-10" dirty="0">
                <a:solidFill>
                  <a:srgbClr val="77923B"/>
                </a:solidFill>
                <a:latin typeface="Calibri"/>
                <a:cs typeface="Calibri"/>
              </a:rPr>
              <a:t>establish </a:t>
            </a:r>
            <a:r>
              <a:rPr sz="1500" b="1" dirty="0">
                <a:solidFill>
                  <a:srgbClr val="77923B"/>
                </a:solidFill>
                <a:latin typeface="Calibri"/>
                <a:cs typeface="Calibri"/>
              </a:rPr>
              <a:t>routine</a:t>
            </a:r>
            <a:r>
              <a:rPr sz="1500" b="1" spc="-40" dirty="0">
                <a:solidFill>
                  <a:srgbClr val="77923B"/>
                </a:solidFill>
                <a:latin typeface="Calibri"/>
                <a:cs typeface="Calibri"/>
              </a:rPr>
              <a:t> </a:t>
            </a:r>
            <a:r>
              <a:rPr sz="1500" b="1" spc="-20" dirty="0">
                <a:solidFill>
                  <a:srgbClr val="77923B"/>
                </a:solidFill>
                <a:latin typeface="Calibri"/>
                <a:cs typeface="Calibri"/>
              </a:rPr>
              <a:t>data </a:t>
            </a:r>
            <a:r>
              <a:rPr sz="1500" b="1" dirty="0">
                <a:solidFill>
                  <a:srgbClr val="77923B"/>
                </a:solidFill>
                <a:latin typeface="Calibri"/>
                <a:cs typeface="Calibri"/>
              </a:rPr>
              <a:t>collection</a:t>
            </a:r>
            <a:r>
              <a:rPr sz="1500" b="1" spc="-35" dirty="0">
                <a:solidFill>
                  <a:srgbClr val="77923B"/>
                </a:solidFill>
                <a:latin typeface="Calibri"/>
                <a:cs typeface="Calibri"/>
              </a:rPr>
              <a:t> </a:t>
            </a:r>
            <a:r>
              <a:rPr sz="1500" b="1" spc="-25" dirty="0">
                <a:solidFill>
                  <a:srgbClr val="77923B"/>
                </a:solidFill>
                <a:latin typeface="Calibri"/>
                <a:cs typeface="Calibri"/>
              </a:rPr>
              <a:t>and </a:t>
            </a:r>
            <a:r>
              <a:rPr sz="1500" b="1" spc="-10" dirty="0">
                <a:solidFill>
                  <a:srgbClr val="77923B"/>
                </a:solidFill>
                <a:latin typeface="Calibri"/>
                <a:cs typeface="Calibri"/>
              </a:rPr>
              <a:t>sharing practices</a:t>
            </a:r>
            <a:endParaRPr sz="1500" dirty="0">
              <a:latin typeface="Calibri"/>
              <a:cs typeface="Calibri"/>
            </a:endParaRPr>
          </a:p>
        </p:txBody>
      </p:sp>
      <p:sp>
        <p:nvSpPr>
          <p:cNvPr id="43" name="object 43"/>
          <p:cNvSpPr txBox="1"/>
          <p:nvPr/>
        </p:nvSpPr>
        <p:spPr>
          <a:xfrm>
            <a:off x="4756784" y="4858892"/>
            <a:ext cx="1107440" cy="1626235"/>
          </a:xfrm>
          <a:prstGeom prst="rect">
            <a:avLst/>
          </a:prstGeom>
        </p:spPr>
        <p:txBody>
          <a:bodyPr vert="horz" wrap="square" lIns="0" tIns="12700" rIns="0" bIns="0" rtlCol="0">
            <a:spAutoFit/>
          </a:bodyPr>
          <a:lstStyle/>
          <a:p>
            <a:pPr marL="12700" marR="5080" indent="-2540" algn="ctr">
              <a:lnSpc>
                <a:spcPct val="100000"/>
              </a:lnSpc>
              <a:spcBef>
                <a:spcPts val="100"/>
              </a:spcBef>
            </a:pPr>
            <a:r>
              <a:rPr sz="1500" b="1" spc="-10" dirty="0">
                <a:solidFill>
                  <a:srgbClr val="00AFEF"/>
                </a:solidFill>
                <a:latin typeface="Calibri"/>
                <a:cs typeface="Calibri"/>
              </a:rPr>
              <a:t>Potential Outcomes: Increasing opportunities </a:t>
            </a:r>
            <a:r>
              <a:rPr sz="1500" b="1" dirty="0">
                <a:solidFill>
                  <a:srgbClr val="00AFEF"/>
                </a:solidFill>
                <a:latin typeface="Calibri"/>
                <a:cs typeface="Calibri"/>
              </a:rPr>
              <a:t>for</a:t>
            </a:r>
            <a:r>
              <a:rPr sz="1500" b="1" spc="-20" dirty="0">
                <a:solidFill>
                  <a:srgbClr val="00AFEF"/>
                </a:solidFill>
                <a:latin typeface="Calibri"/>
                <a:cs typeface="Calibri"/>
              </a:rPr>
              <a:t> </a:t>
            </a:r>
            <a:r>
              <a:rPr sz="1500" b="1" spc="-10" dirty="0">
                <a:solidFill>
                  <a:srgbClr val="00AFEF"/>
                </a:solidFill>
                <a:latin typeface="Calibri"/>
                <a:cs typeface="Calibri"/>
              </a:rPr>
              <a:t>sharing </a:t>
            </a:r>
            <a:r>
              <a:rPr sz="1500" b="1" dirty="0">
                <a:solidFill>
                  <a:srgbClr val="00AFEF"/>
                </a:solidFill>
                <a:latin typeface="Calibri"/>
                <a:cs typeface="Calibri"/>
              </a:rPr>
              <a:t>and</a:t>
            </a:r>
            <a:r>
              <a:rPr sz="1500" b="1" spc="-15" dirty="0">
                <a:solidFill>
                  <a:srgbClr val="00AFEF"/>
                </a:solidFill>
                <a:latin typeface="Calibri"/>
                <a:cs typeface="Calibri"/>
              </a:rPr>
              <a:t> </a:t>
            </a:r>
            <a:r>
              <a:rPr sz="1500" b="1" spc="-10" dirty="0">
                <a:solidFill>
                  <a:srgbClr val="00AFEF"/>
                </a:solidFill>
                <a:latin typeface="Calibri"/>
                <a:cs typeface="Calibri"/>
              </a:rPr>
              <a:t>accessing information</a:t>
            </a:r>
            <a:endParaRPr sz="1500" dirty="0">
              <a:latin typeface="Calibri"/>
              <a:cs typeface="Calibri"/>
            </a:endParaRPr>
          </a:p>
        </p:txBody>
      </p:sp>
      <p:sp>
        <p:nvSpPr>
          <p:cNvPr id="44" name="object 44"/>
          <p:cNvSpPr txBox="1"/>
          <p:nvPr/>
        </p:nvSpPr>
        <p:spPr>
          <a:xfrm>
            <a:off x="2809617" y="4434981"/>
            <a:ext cx="1319660" cy="2518638"/>
          </a:xfrm>
          <a:prstGeom prst="rect">
            <a:avLst/>
          </a:prstGeom>
        </p:spPr>
        <p:txBody>
          <a:bodyPr vert="horz" wrap="square" lIns="0" tIns="12700" rIns="0" bIns="0" rtlCol="0">
            <a:spAutoFit/>
          </a:bodyPr>
          <a:lstStyle/>
          <a:p>
            <a:pPr marL="12065" marR="5080" indent="-2540" algn="ctr">
              <a:spcBef>
                <a:spcPts val="100"/>
              </a:spcBef>
            </a:pPr>
            <a:r>
              <a:rPr sz="1500" b="1" spc="-10" dirty="0">
                <a:solidFill>
                  <a:srgbClr val="30859C"/>
                </a:solidFill>
                <a:latin typeface="Calibri"/>
                <a:cs typeface="Calibri"/>
              </a:rPr>
              <a:t>Potential Outcomes: </a:t>
            </a:r>
            <a:r>
              <a:rPr lang="en-US" sz="1300" b="1" dirty="0">
                <a:solidFill>
                  <a:schemeClr val="accent5">
                    <a:lumMod val="75000"/>
                  </a:schemeClr>
                </a:solidFill>
                <a:effectLst/>
              </a:rPr>
              <a:t>Streamlined focus on equity through Person- Centered Practices and expansion of services and program supports</a:t>
            </a:r>
          </a:p>
          <a:p>
            <a:pPr marL="12065" marR="5080" indent="-2540" algn="ctr">
              <a:lnSpc>
                <a:spcPct val="100000"/>
              </a:lnSpc>
              <a:spcBef>
                <a:spcPts val="100"/>
              </a:spcBef>
            </a:pPr>
            <a:endParaRPr sz="1500" dirty="0">
              <a:latin typeface="Calibri"/>
              <a:cs typeface="Calibri"/>
            </a:endParaRPr>
          </a:p>
        </p:txBody>
      </p:sp>
      <p:sp>
        <p:nvSpPr>
          <p:cNvPr id="45" name="Slide Number Placeholder 44">
            <a:extLst>
              <a:ext uri="{FF2B5EF4-FFF2-40B4-BE49-F238E27FC236}">
                <a16:creationId xmlns:a16="http://schemas.microsoft.com/office/drawing/2014/main" id="{922CD635-E07D-1A34-5D12-8AE1E82470B3}"/>
              </a:ext>
            </a:extLst>
          </p:cNvPr>
          <p:cNvSpPr>
            <a:spLocks noGrp="1"/>
          </p:cNvSpPr>
          <p:nvPr>
            <p:ph type="sldNum" sz="quarter" idx="7"/>
          </p:nvPr>
        </p:nvSpPr>
        <p:spPr/>
        <p:txBody>
          <a:bodyPr/>
          <a:lstStyle/>
          <a:p>
            <a:fld id="{B6F15528-21DE-4FAA-801E-634DDDAF4B2B}"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39"/>
          <p:cNvSpPr txBox="1">
            <a:spLocks noGrp="1"/>
          </p:cNvSpPr>
          <p:nvPr>
            <p:ph type="title"/>
          </p:nvPr>
        </p:nvSpPr>
        <p:spPr>
          <a:xfrm>
            <a:off x="941019" y="343280"/>
            <a:ext cx="6722745" cy="452120"/>
          </a:xfrm>
          <a:prstGeom prst="rect">
            <a:avLst/>
          </a:prstGeom>
        </p:spPr>
        <p:txBody>
          <a:bodyPr vert="horz" wrap="square" lIns="0" tIns="12065" rIns="0" bIns="0" rtlCol="0">
            <a:spAutoFit/>
          </a:bodyPr>
          <a:lstStyle/>
          <a:p>
            <a:pPr marL="12700">
              <a:lnSpc>
                <a:spcPct val="100000"/>
              </a:lnSpc>
              <a:spcBef>
                <a:spcPts val="95"/>
              </a:spcBef>
            </a:pPr>
            <a:r>
              <a:rPr b="0" dirty="0">
                <a:solidFill>
                  <a:srgbClr val="000000"/>
                </a:solidFill>
                <a:latin typeface="Calibri"/>
                <a:cs typeface="Calibri"/>
              </a:rPr>
              <a:t>Racial</a:t>
            </a:r>
            <a:r>
              <a:rPr b="0" spc="-90" dirty="0">
                <a:solidFill>
                  <a:srgbClr val="000000"/>
                </a:solidFill>
                <a:latin typeface="Calibri"/>
                <a:cs typeface="Calibri"/>
              </a:rPr>
              <a:t> </a:t>
            </a:r>
            <a:r>
              <a:rPr b="0" dirty="0">
                <a:solidFill>
                  <a:srgbClr val="000000"/>
                </a:solidFill>
                <a:latin typeface="Calibri"/>
                <a:cs typeface="Calibri"/>
              </a:rPr>
              <a:t>Equity</a:t>
            </a:r>
            <a:r>
              <a:rPr b="0" spc="-65" dirty="0">
                <a:solidFill>
                  <a:srgbClr val="000000"/>
                </a:solidFill>
                <a:latin typeface="Calibri"/>
                <a:cs typeface="Calibri"/>
              </a:rPr>
              <a:t> </a:t>
            </a:r>
            <a:r>
              <a:rPr b="0" dirty="0">
                <a:solidFill>
                  <a:srgbClr val="000000"/>
                </a:solidFill>
                <a:latin typeface="Calibri"/>
                <a:cs typeface="Calibri"/>
              </a:rPr>
              <a:t>Action</a:t>
            </a:r>
            <a:r>
              <a:rPr b="0" spc="-70" dirty="0">
                <a:solidFill>
                  <a:srgbClr val="000000"/>
                </a:solidFill>
                <a:latin typeface="Calibri"/>
                <a:cs typeface="Calibri"/>
              </a:rPr>
              <a:t> </a:t>
            </a:r>
            <a:r>
              <a:rPr b="0" dirty="0">
                <a:solidFill>
                  <a:srgbClr val="000000"/>
                </a:solidFill>
                <a:latin typeface="Calibri"/>
                <a:cs typeface="Calibri"/>
              </a:rPr>
              <a:t>Plan:</a:t>
            </a:r>
            <a:r>
              <a:rPr b="0" spc="-65" dirty="0">
                <a:solidFill>
                  <a:srgbClr val="000000"/>
                </a:solidFill>
                <a:latin typeface="Calibri"/>
                <a:cs typeface="Calibri"/>
              </a:rPr>
              <a:t> </a:t>
            </a:r>
            <a:r>
              <a:rPr b="0" dirty="0">
                <a:solidFill>
                  <a:srgbClr val="000000"/>
                </a:solidFill>
                <a:latin typeface="Calibri"/>
                <a:cs typeface="Calibri"/>
              </a:rPr>
              <a:t>Goals</a:t>
            </a:r>
            <a:r>
              <a:rPr b="0" spc="-70" dirty="0">
                <a:solidFill>
                  <a:srgbClr val="000000"/>
                </a:solidFill>
                <a:latin typeface="Calibri"/>
                <a:cs typeface="Calibri"/>
              </a:rPr>
              <a:t> </a:t>
            </a:r>
            <a:r>
              <a:rPr b="0" dirty="0">
                <a:solidFill>
                  <a:srgbClr val="000000"/>
                </a:solidFill>
                <a:latin typeface="Calibri"/>
                <a:cs typeface="Calibri"/>
              </a:rPr>
              <a:t>and</a:t>
            </a:r>
            <a:r>
              <a:rPr b="0" spc="-70" dirty="0">
                <a:solidFill>
                  <a:srgbClr val="000000"/>
                </a:solidFill>
                <a:latin typeface="Calibri"/>
                <a:cs typeface="Calibri"/>
              </a:rPr>
              <a:t> </a:t>
            </a:r>
            <a:r>
              <a:rPr b="0" spc="-10" dirty="0">
                <a:solidFill>
                  <a:srgbClr val="000000"/>
                </a:solidFill>
                <a:latin typeface="Calibri"/>
                <a:cs typeface="Calibri"/>
              </a:rPr>
              <a:t>Outcomes</a:t>
            </a:r>
          </a:p>
        </p:txBody>
      </p:sp>
      <p:pic>
        <p:nvPicPr>
          <p:cNvPr id="40" name="object 40"/>
          <p:cNvPicPr/>
          <p:nvPr/>
        </p:nvPicPr>
        <p:blipFill>
          <a:blip r:embed="rId3" cstate="print"/>
          <a:stretch>
            <a:fillRect/>
          </a:stretch>
        </p:blipFill>
        <p:spPr>
          <a:xfrm>
            <a:off x="8199933" y="343280"/>
            <a:ext cx="784859" cy="1156715"/>
          </a:xfrm>
          <a:prstGeom prst="rect">
            <a:avLst/>
          </a:prstGeom>
        </p:spPr>
      </p:pic>
      <p:graphicFrame>
        <p:nvGraphicFramePr>
          <p:cNvPr id="55" name="Table 54">
            <a:extLst>
              <a:ext uri="{FF2B5EF4-FFF2-40B4-BE49-F238E27FC236}">
                <a16:creationId xmlns:a16="http://schemas.microsoft.com/office/drawing/2014/main" id="{1FDB5C0A-9E7B-4208-BE25-B8981AA546CE}"/>
              </a:ext>
            </a:extLst>
          </p:cNvPr>
          <p:cNvGraphicFramePr>
            <a:graphicFrameLocks noGrp="1"/>
          </p:cNvGraphicFramePr>
          <p:nvPr>
            <p:extLst>
              <p:ext uri="{D42A27DB-BD31-4B8C-83A1-F6EECF244321}">
                <p14:modId xmlns:p14="http://schemas.microsoft.com/office/powerpoint/2010/main" val="588272059"/>
              </p:ext>
            </p:extLst>
          </p:nvPr>
        </p:nvGraphicFramePr>
        <p:xfrm>
          <a:off x="533400" y="921637"/>
          <a:ext cx="7543801" cy="5625002"/>
        </p:xfrm>
        <a:graphic>
          <a:graphicData uri="http://schemas.openxmlformats.org/drawingml/2006/table">
            <a:tbl>
              <a:tblPr firstRow="1" firstCol="1" bandRow="1">
                <a:tableStyleId>{5C22544A-7EE6-4342-B048-85BDC9FD1C3A}</a:tableStyleId>
              </a:tblPr>
              <a:tblGrid>
                <a:gridCol w="2610861">
                  <a:extLst>
                    <a:ext uri="{9D8B030D-6E8A-4147-A177-3AD203B41FA5}">
                      <a16:colId xmlns:a16="http://schemas.microsoft.com/office/drawing/2014/main" val="873064679"/>
                    </a:ext>
                  </a:extLst>
                </a:gridCol>
                <a:gridCol w="1046739">
                  <a:extLst>
                    <a:ext uri="{9D8B030D-6E8A-4147-A177-3AD203B41FA5}">
                      <a16:colId xmlns:a16="http://schemas.microsoft.com/office/drawing/2014/main" val="215586645"/>
                    </a:ext>
                  </a:extLst>
                </a:gridCol>
                <a:gridCol w="487089">
                  <a:extLst>
                    <a:ext uri="{9D8B030D-6E8A-4147-A177-3AD203B41FA5}">
                      <a16:colId xmlns:a16="http://schemas.microsoft.com/office/drawing/2014/main" val="2377821609"/>
                    </a:ext>
                  </a:extLst>
                </a:gridCol>
                <a:gridCol w="331458">
                  <a:extLst>
                    <a:ext uri="{9D8B030D-6E8A-4147-A177-3AD203B41FA5}">
                      <a16:colId xmlns:a16="http://schemas.microsoft.com/office/drawing/2014/main" val="527449763"/>
                    </a:ext>
                  </a:extLst>
                </a:gridCol>
                <a:gridCol w="1533827">
                  <a:extLst>
                    <a:ext uri="{9D8B030D-6E8A-4147-A177-3AD203B41FA5}">
                      <a16:colId xmlns:a16="http://schemas.microsoft.com/office/drawing/2014/main" val="2214870468"/>
                    </a:ext>
                  </a:extLst>
                </a:gridCol>
                <a:gridCol w="1533827">
                  <a:extLst>
                    <a:ext uri="{9D8B030D-6E8A-4147-A177-3AD203B41FA5}">
                      <a16:colId xmlns:a16="http://schemas.microsoft.com/office/drawing/2014/main" val="2918744023"/>
                    </a:ext>
                  </a:extLst>
                </a:gridCol>
              </a:tblGrid>
              <a:tr h="452740">
                <a:tc gridSpan="6">
                  <a:txBody>
                    <a:bodyPr/>
                    <a:lstStyle/>
                    <a:p>
                      <a:pPr marL="0" marR="0">
                        <a:lnSpc>
                          <a:spcPct val="107000"/>
                        </a:lnSpc>
                        <a:spcBef>
                          <a:spcPts val="200"/>
                        </a:spcBef>
                        <a:spcAft>
                          <a:spcPts val="0"/>
                        </a:spcAft>
                      </a:pPr>
                      <a:r>
                        <a:rPr lang="en-US" sz="1600" dirty="0">
                          <a:effectLst/>
                        </a:rPr>
                        <a:t>Goal 1: DDS staff understand and are committed to achieving racial equity. </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7902363"/>
                  </a:ext>
                </a:extLst>
              </a:tr>
              <a:tr h="524829">
                <a:tc gridSpan="2">
                  <a:txBody>
                    <a:bodyPr/>
                    <a:lstStyle/>
                    <a:p>
                      <a:pPr marL="0" marR="0">
                        <a:lnSpc>
                          <a:spcPct val="107000"/>
                        </a:lnSpc>
                        <a:spcBef>
                          <a:spcPts val="0"/>
                        </a:spcBef>
                        <a:spcAft>
                          <a:spcPts val="0"/>
                        </a:spcAft>
                      </a:pPr>
                      <a:r>
                        <a:rPr lang="en-US" sz="1600" dirty="0">
                          <a:effectLst/>
                        </a:rPr>
                        <a:t>Desired outcomes: </a:t>
                      </a:r>
                    </a:p>
                    <a:p>
                      <a:pPr marL="0" marR="0">
                        <a:lnSpc>
                          <a:spcPct val="107000"/>
                        </a:lnSpc>
                        <a:spcBef>
                          <a:spcPts val="0"/>
                        </a:spcBef>
                        <a:spcAft>
                          <a:spcPts val="0"/>
                        </a:spcAft>
                      </a:pPr>
                      <a:endParaRPr lang="en-US" sz="1600" dirty="0">
                        <a:effectLst/>
                      </a:endParaRPr>
                    </a:p>
                    <a:p>
                      <a:pPr marL="285750" marR="0" indent="-285750">
                        <a:lnSpc>
                          <a:spcPct val="107000"/>
                        </a:lnSpc>
                        <a:spcBef>
                          <a:spcPts val="0"/>
                        </a:spcBef>
                        <a:spcAft>
                          <a:spcPts val="0"/>
                        </a:spcAft>
                        <a:buFont typeface="Arial" panose="020B0604020202020204" pitchFamily="34" charset="0"/>
                        <a:buChar char="•"/>
                      </a:pPr>
                      <a:r>
                        <a:rPr lang="en-US" sz="1600" dirty="0">
                          <a:effectLst/>
                        </a:rPr>
                        <a:t>Centered on increasing awareness through training and sharing information</a:t>
                      </a:r>
                    </a:p>
                  </a:txBody>
                  <a:tcPr marL="19286" marR="19286" marT="0" marB="0"/>
                </a:tc>
                <a:tc hMerge="1">
                  <a:txBody>
                    <a:bodyPr/>
                    <a:lstStyle/>
                    <a:p>
                      <a:endParaRPr lang="en-US"/>
                    </a:p>
                  </a:txBody>
                  <a:tcPr/>
                </a:tc>
                <a:tc gridSpan="4">
                  <a:txBody>
                    <a:bodyPr/>
                    <a:lstStyle/>
                    <a:p>
                      <a:pPr marL="0" marR="0">
                        <a:lnSpc>
                          <a:spcPct val="107000"/>
                        </a:lnSpc>
                        <a:spcBef>
                          <a:spcPts val="0"/>
                        </a:spcBef>
                        <a:spcAft>
                          <a:spcPts val="0"/>
                        </a:spcAft>
                      </a:pPr>
                      <a:r>
                        <a:rPr lang="en-US" sz="1600" dirty="0">
                          <a:effectLst/>
                        </a:rPr>
                        <a:t>Indicator(s) of desired outcomes:</a:t>
                      </a:r>
                    </a:p>
                    <a:p>
                      <a:pPr marL="0" marR="0">
                        <a:lnSpc>
                          <a:spcPct val="107000"/>
                        </a:lnSpc>
                        <a:spcBef>
                          <a:spcPts val="0"/>
                        </a:spcBef>
                        <a:spcAft>
                          <a:spcPts val="0"/>
                        </a:spcAft>
                      </a:pPr>
                      <a:r>
                        <a:rPr lang="en-US" sz="1600" dirty="0">
                          <a:effectLst/>
                        </a:rPr>
                        <a:t> </a:t>
                      </a:r>
                    </a:p>
                    <a:p>
                      <a:pPr marL="285750" marR="0" indent="-285750">
                        <a:lnSpc>
                          <a:spcPct val="107000"/>
                        </a:lnSpc>
                        <a:spcBef>
                          <a:spcPts val="0"/>
                        </a:spcBef>
                        <a:spcAft>
                          <a:spcPts val="0"/>
                        </a:spcAft>
                        <a:buFont typeface="Arial" panose="020B0604020202020204" pitchFamily="34" charset="0"/>
                        <a:buChar char="•"/>
                      </a:pPr>
                      <a:r>
                        <a:rPr lang="en-US" sz="1600" dirty="0">
                          <a:effectLst/>
                        </a:rPr>
                        <a:t>Recognition and inclusion of cultural identities </a:t>
                      </a:r>
                      <a:endParaRPr lang="en-US" dirty="0"/>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613433"/>
                  </a:ext>
                </a:extLst>
              </a:tr>
              <a:tr h="452740">
                <a:tc gridSpan="6">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600" dirty="0">
                          <a:effectLst/>
                        </a:rPr>
                        <a:t>Supporting Action 1:</a:t>
                      </a: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t>Develop a new PCO Tool/Survey centered on aspects of racial identity and social experiences</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1237319"/>
                  </a:ext>
                </a:extLst>
              </a:tr>
              <a:tr h="607251">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Number of planning meetings held (involving community engagement) aimed at tool development</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1434590129"/>
                  </a:ext>
                </a:extLst>
              </a:tr>
              <a:tr h="452740">
                <a:tc gridSpan="6">
                  <a:txBody>
                    <a:bodyPr/>
                    <a:lstStyle/>
                    <a:p>
                      <a:pPr marL="0" marR="0">
                        <a:lnSpc>
                          <a:spcPct val="107000"/>
                        </a:lnSpc>
                        <a:spcBef>
                          <a:spcPts val="0"/>
                        </a:spcBef>
                        <a:spcAft>
                          <a:spcPts val="0"/>
                        </a:spcAft>
                      </a:pPr>
                      <a:r>
                        <a:rPr lang="en-US" sz="1600" dirty="0">
                          <a:effectLst/>
                        </a:rPr>
                        <a:t>Supporting Action 2:</a:t>
                      </a:r>
                    </a:p>
                    <a:p>
                      <a:pPr marL="285750" marR="0" indent="-285750">
                        <a:lnSpc>
                          <a:spcPct val="107000"/>
                        </a:lnSpc>
                        <a:spcBef>
                          <a:spcPts val="0"/>
                        </a:spcBef>
                        <a:spcAft>
                          <a:spcPts val="0"/>
                        </a:spcAft>
                        <a:buFont typeface="Arial" panose="020B0604020202020204" pitchFamily="34" charset="0"/>
                        <a:buChar char="•"/>
                      </a:pPr>
                      <a:r>
                        <a:rPr lang="en-US" sz="1600" dirty="0">
                          <a:effectLst/>
                        </a:rPr>
                        <a:t>Provide opportunities for training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1774215"/>
                  </a:ext>
                </a:extLst>
              </a:tr>
              <a:tr h="1412728">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Percentage of staff attending agency trainings </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543881662"/>
                  </a:ext>
                </a:extLst>
              </a:tr>
              <a:tr h="84857">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2">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p>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2061021840"/>
                  </a:ext>
                </a:extLst>
              </a:tr>
            </a:tbl>
          </a:graphicData>
        </a:graphic>
      </p:graphicFrame>
      <p:sp>
        <p:nvSpPr>
          <p:cNvPr id="2" name="Slide Number Placeholder 1">
            <a:extLst>
              <a:ext uri="{FF2B5EF4-FFF2-40B4-BE49-F238E27FC236}">
                <a16:creationId xmlns:a16="http://schemas.microsoft.com/office/drawing/2014/main" id="{89CCD471-598A-773D-6DE1-1ED28EB752D4}"/>
              </a:ext>
            </a:extLst>
          </p:cNvPr>
          <p:cNvSpPr>
            <a:spLocks noGrp="1"/>
          </p:cNvSpPr>
          <p:nvPr>
            <p:ph type="sldNum" sz="quarter" idx="7"/>
          </p:nvPr>
        </p:nvSpPr>
        <p:spPr/>
        <p:txBody>
          <a:bodyPr/>
          <a:lstStyle/>
          <a:p>
            <a:fld id="{B6F15528-21DE-4FAA-801E-634DDDAF4B2B}" type="slidenum">
              <a:rPr lang="en-US" smtClean="0"/>
              <a:t>11</a:t>
            </a:fld>
            <a:endParaRPr lang="en-US"/>
          </a:p>
        </p:txBody>
      </p:sp>
    </p:spTree>
    <p:extLst>
      <p:ext uri="{BB962C8B-B14F-4D97-AF65-F5344CB8AC3E}">
        <p14:creationId xmlns:p14="http://schemas.microsoft.com/office/powerpoint/2010/main" val="170221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39"/>
          <p:cNvSpPr txBox="1">
            <a:spLocks noGrp="1"/>
          </p:cNvSpPr>
          <p:nvPr>
            <p:ph type="title"/>
          </p:nvPr>
        </p:nvSpPr>
        <p:spPr>
          <a:xfrm>
            <a:off x="941019" y="343280"/>
            <a:ext cx="6722745" cy="452120"/>
          </a:xfrm>
          <a:prstGeom prst="rect">
            <a:avLst/>
          </a:prstGeom>
        </p:spPr>
        <p:txBody>
          <a:bodyPr vert="horz" wrap="square" lIns="0" tIns="12065" rIns="0" bIns="0" rtlCol="0">
            <a:spAutoFit/>
          </a:bodyPr>
          <a:lstStyle/>
          <a:p>
            <a:pPr marL="12700">
              <a:lnSpc>
                <a:spcPct val="100000"/>
              </a:lnSpc>
              <a:spcBef>
                <a:spcPts val="95"/>
              </a:spcBef>
            </a:pPr>
            <a:r>
              <a:rPr b="0" dirty="0">
                <a:solidFill>
                  <a:srgbClr val="000000"/>
                </a:solidFill>
                <a:latin typeface="Calibri"/>
                <a:cs typeface="Calibri"/>
              </a:rPr>
              <a:t>Racial</a:t>
            </a:r>
            <a:r>
              <a:rPr b="0" spc="-90" dirty="0">
                <a:solidFill>
                  <a:srgbClr val="000000"/>
                </a:solidFill>
                <a:latin typeface="Calibri"/>
                <a:cs typeface="Calibri"/>
              </a:rPr>
              <a:t> </a:t>
            </a:r>
            <a:r>
              <a:rPr b="0" dirty="0">
                <a:solidFill>
                  <a:srgbClr val="000000"/>
                </a:solidFill>
                <a:latin typeface="Calibri"/>
                <a:cs typeface="Calibri"/>
              </a:rPr>
              <a:t>Equity</a:t>
            </a:r>
            <a:r>
              <a:rPr b="0" spc="-65" dirty="0">
                <a:solidFill>
                  <a:srgbClr val="000000"/>
                </a:solidFill>
                <a:latin typeface="Calibri"/>
                <a:cs typeface="Calibri"/>
              </a:rPr>
              <a:t> </a:t>
            </a:r>
            <a:r>
              <a:rPr b="0" dirty="0">
                <a:solidFill>
                  <a:srgbClr val="000000"/>
                </a:solidFill>
                <a:latin typeface="Calibri"/>
                <a:cs typeface="Calibri"/>
              </a:rPr>
              <a:t>Action</a:t>
            </a:r>
            <a:r>
              <a:rPr b="0" spc="-70" dirty="0">
                <a:solidFill>
                  <a:srgbClr val="000000"/>
                </a:solidFill>
                <a:latin typeface="Calibri"/>
                <a:cs typeface="Calibri"/>
              </a:rPr>
              <a:t> </a:t>
            </a:r>
            <a:r>
              <a:rPr b="0" dirty="0">
                <a:solidFill>
                  <a:srgbClr val="000000"/>
                </a:solidFill>
                <a:latin typeface="Calibri"/>
                <a:cs typeface="Calibri"/>
              </a:rPr>
              <a:t>Plan:</a:t>
            </a:r>
            <a:r>
              <a:rPr b="0" spc="-65" dirty="0">
                <a:solidFill>
                  <a:srgbClr val="000000"/>
                </a:solidFill>
                <a:latin typeface="Calibri"/>
                <a:cs typeface="Calibri"/>
              </a:rPr>
              <a:t> </a:t>
            </a:r>
            <a:r>
              <a:rPr b="0" dirty="0">
                <a:solidFill>
                  <a:srgbClr val="000000"/>
                </a:solidFill>
                <a:latin typeface="Calibri"/>
                <a:cs typeface="Calibri"/>
              </a:rPr>
              <a:t>Goals</a:t>
            </a:r>
            <a:r>
              <a:rPr b="0" spc="-70" dirty="0">
                <a:solidFill>
                  <a:srgbClr val="000000"/>
                </a:solidFill>
                <a:latin typeface="Calibri"/>
                <a:cs typeface="Calibri"/>
              </a:rPr>
              <a:t> </a:t>
            </a:r>
            <a:r>
              <a:rPr b="0" dirty="0">
                <a:solidFill>
                  <a:srgbClr val="000000"/>
                </a:solidFill>
                <a:latin typeface="Calibri"/>
                <a:cs typeface="Calibri"/>
              </a:rPr>
              <a:t>and</a:t>
            </a:r>
            <a:r>
              <a:rPr b="0" spc="-70" dirty="0">
                <a:solidFill>
                  <a:srgbClr val="000000"/>
                </a:solidFill>
                <a:latin typeface="Calibri"/>
                <a:cs typeface="Calibri"/>
              </a:rPr>
              <a:t> </a:t>
            </a:r>
            <a:r>
              <a:rPr b="0" spc="-10" dirty="0">
                <a:solidFill>
                  <a:srgbClr val="000000"/>
                </a:solidFill>
                <a:latin typeface="Calibri"/>
                <a:cs typeface="Calibri"/>
              </a:rPr>
              <a:t>Outcomes</a:t>
            </a:r>
          </a:p>
        </p:txBody>
      </p:sp>
      <p:pic>
        <p:nvPicPr>
          <p:cNvPr id="40" name="object 40"/>
          <p:cNvPicPr/>
          <p:nvPr/>
        </p:nvPicPr>
        <p:blipFill>
          <a:blip r:embed="rId3" cstate="print"/>
          <a:stretch>
            <a:fillRect/>
          </a:stretch>
        </p:blipFill>
        <p:spPr>
          <a:xfrm>
            <a:off x="8199933" y="343280"/>
            <a:ext cx="784859" cy="1156715"/>
          </a:xfrm>
          <a:prstGeom prst="rect">
            <a:avLst/>
          </a:prstGeom>
        </p:spPr>
      </p:pic>
      <p:graphicFrame>
        <p:nvGraphicFramePr>
          <p:cNvPr id="55" name="Table 54">
            <a:extLst>
              <a:ext uri="{FF2B5EF4-FFF2-40B4-BE49-F238E27FC236}">
                <a16:creationId xmlns:a16="http://schemas.microsoft.com/office/drawing/2014/main" id="{1FDB5C0A-9E7B-4208-BE25-B8981AA546CE}"/>
              </a:ext>
            </a:extLst>
          </p:cNvPr>
          <p:cNvGraphicFramePr>
            <a:graphicFrameLocks noGrp="1"/>
          </p:cNvGraphicFramePr>
          <p:nvPr>
            <p:extLst>
              <p:ext uri="{D42A27DB-BD31-4B8C-83A1-F6EECF244321}">
                <p14:modId xmlns:p14="http://schemas.microsoft.com/office/powerpoint/2010/main" val="2169934752"/>
              </p:ext>
            </p:extLst>
          </p:nvPr>
        </p:nvGraphicFramePr>
        <p:xfrm>
          <a:off x="533400" y="921637"/>
          <a:ext cx="7543801" cy="5447779"/>
        </p:xfrm>
        <a:graphic>
          <a:graphicData uri="http://schemas.openxmlformats.org/drawingml/2006/table">
            <a:tbl>
              <a:tblPr firstRow="1" firstCol="1" bandRow="1">
                <a:tableStyleId>{5C22544A-7EE6-4342-B048-85BDC9FD1C3A}</a:tableStyleId>
              </a:tblPr>
              <a:tblGrid>
                <a:gridCol w="2610861">
                  <a:extLst>
                    <a:ext uri="{9D8B030D-6E8A-4147-A177-3AD203B41FA5}">
                      <a16:colId xmlns:a16="http://schemas.microsoft.com/office/drawing/2014/main" val="873064679"/>
                    </a:ext>
                  </a:extLst>
                </a:gridCol>
                <a:gridCol w="1046739">
                  <a:extLst>
                    <a:ext uri="{9D8B030D-6E8A-4147-A177-3AD203B41FA5}">
                      <a16:colId xmlns:a16="http://schemas.microsoft.com/office/drawing/2014/main" val="215586645"/>
                    </a:ext>
                  </a:extLst>
                </a:gridCol>
                <a:gridCol w="487089">
                  <a:extLst>
                    <a:ext uri="{9D8B030D-6E8A-4147-A177-3AD203B41FA5}">
                      <a16:colId xmlns:a16="http://schemas.microsoft.com/office/drawing/2014/main" val="2377821609"/>
                    </a:ext>
                  </a:extLst>
                </a:gridCol>
                <a:gridCol w="331458">
                  <a:extLst>
                    <a:ext uri="{9D8B030D-6E8A-4147-A177-3AD203B41FA5}">
                      <a16:colId xmlns:a16="http://schemas.microsoft.com/office/drawing/2014/main" val="527449763"/>
                    </a:ext>
                  </a:extLst>
                </a:gridCol>
                <a:gridCol w="1533827">
                  <a:extLst>
                    <a:ext uri="{9D8B030D-6E8A-4147-A177-3AD203B41FA5}">
                      <a16:colId xmlns:a16="http://schemas.microsoft.com/office/drawing/2014/main" val="2214870468"/>
                    </a:ext>
                  </a:extLst>
                </a:gridCol>
                <a:gridCol w="1533827">
                  <a:extLst>
                    <a:ext uri="{9D8B030D-6E8A-4147-A177-3AD203B41FA5}">
                      <a16:colId xmlns:a16="http://schemas.microsoft.com/office/drawing/2014/main" val="2918744023"/>
                    </a:ext>
                  </a:extLst>
                </a:gridCol>
              </a:tblGrid>
              <a:tr h="452740">
                <a:tc gridSpan="6">
                  <a:txBody>
                    <a:bodyPr/>
                    <a:lstStyle/>
                    <a:p>
                      <a:pPr marL="0" marR="0">
                        <a:lnSpc>
                          <a:spcPct val="107000"/>
                        </a:lnSpc>
                        <a:spcBef>
                          <a:spcPts val="200"/>
                        </a:spcBef>
                        <a:spcAft>
                          <a:spcPts val="0"/>
                        </a:spcAft>
                      </a:pPr>
                      <a:r>
                        <a:rPr lang="en-US" sz="1600" dirty="0">
                          <a:effectLst/>
                        </a:rPr>
                        <a:t>Goal 2: </a:t>
                      </a:r>
                      <a:r>
                        <a:rPr lang="en-US" sz="1600" b="1" dirty="0">
                          <a:solidFill>
                            <a:schemeClr val="lt1"/>
                          </a:solidFill>
                          <a:effectLst/>
                          <a:latin typeface="+mn-lt"/>
                          <a:ea typeface="+mn-ea"/>
                          <a:cs typeface="+mn-cs"/>
                        </a:rPr>
                        <a:t>DDS is committed to eliminating racial and ethnic inequities.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7902363"/>
                  </a:ext>
                </a:extLst>
              </a:tr>
              <a:tr h="524829">
                <a:tc gridSpan="2">
                  <a:txBody>
                    <a:bodyPr/>
                    <a:lstStyle/>
                    <a:p>
                      <a:pPr marL="0" marR="0">
                        <a:lnSpc>
                          <a:spcPct val="107000"/>
                        </a:lnSpc>
                        <a:spcBef>
                          <a:spcPts val="0"/>
                        </a:spcBef>
                        <a:spcAft>
                          <a:spcPts val="0"/>
                        </a:spcAft>
                      </a:pPr>
                      <a:r>
                        <a:rPr lang="en-US" sz="1600" dirty="0">
                          <a:effectLst/>
                        </a:rPr>
                        <a:t>Desired outcomes: </a:t>
                      </a:r>
                    </a:p>
                    <a:p>
                      <a:pPr marL="0" marR="0">
                        <a:lnSpc>
                          <a:spcPct val="107000"/>
                        </a:lnSpc>
                        <a:spcBef>
                          <a:spcPts val="0"/>
                        </a:spcBef>
                        <a:spcAft>
                          <a:spcPts val="0"/>
                        </a:spcAft>
                      </a:pPr>
                      <a:endParaRPr lang="en-US" sz="1600" dirty="0">
                        <a:effectLst/>
                      </a:endParaRPr>
                    </a:p>
                    <a:p>
                      <a:pPr marL="285750" marR="0" indent="-285750">
                        <a:lnSpc>
                          <a:spcPct val="107000"/>
                        </a:lnSpc>
                        <a:spcBef>
                          <a:spcPts val="0"/>
                        </a:spcBef>
                        <a:spcAft>
                          <a:spcPts val="0"/>
                        </a:spcAft>
                        <a:buFont typeface="Arial" panose="020B0604020202020204" pitchFamily="34" charset="0"/>
                        <a:buChar char="•"/>
                      </a:pPr>
                      <a:r>
                        <a:rPr lang="en-US" sz="1600" dirty="0">
                          <a:effectLst/>
                        </a:rPr>
                        <a:t>Streamlined focus on equity through Person- Centered Practices and expansion of services and program supports</a:t>
                      </a:r>
                    </a:p>
                  </a:txBody>
                  <a:tcPr marL="19286" marR="19286" marT="0" marB="0"/>
                </a:tc>
                <a:tc hMerge="1">
                  <a:txBody>
                    <a:bodyPr/>
                    <a:lstStyle/>
                    <a:p>
                      <a:endParaRPr lang="en-US"/>
                    </a:p>
                  </a:txBody>
                  <a:tcPr/>
                </a:tc>
                <a:tc gridSpan="4">
                  <a:txBody>
                    <a:bodyPr/>
                    <a:lstStyle/>
                    <a:p>
                      <a:pPr marL="0" marR="0">
                        <a:lnSpc>
                          <a:spcPct val="107000"/>
                        </a:lnSpc>
                        <a:spcBef>
                          <a:spcPts val="0"/>
                        </a:spcBef>
                        <a:spcAft>
                          <a:spcPts val="0"/>
                        </a:spcAft>
                      </a:pPr>
                      <a:r>
                        <a:rPr lang="en-US" sz="1600" dirty="0">
                          <a:effectLst/>
                        </a:rPr>
                        <a:t>Indicator(s) of desired outcomes:</a:t>
                      </a:r>
                    </a:p>
                    <a:p>
                      <a:pPr marL="0" marR="0">
                        <a:lnSpc>
                          <a:spcPct val="107000"/>
                        </a:lnSpc>
                        <a:spcBef>
                          <a:spcPts val="0"/>
                        </a:spcBef>
                        <a:spcAft>
                          <a:spcPts val="0"/>
                        </a:spcAft>
                      </a:pPr>
                      <a:r>
                        <a:rPr lang="en-US" sz="1600" dirty="0">
                          <a:effectLst/>
                        </a:rPr>
                        <a:t> </a:t>
                      </a:r>
                    </a:p>
                    <a:p>
                      <a:pPr marL="285750" marR="0" indent="-285750">
                        <a:lnSpc>
                          <a:spcPct val="107000"/>
                        </a:lnSpc>
                        <a:spcBef>
                          <a:spcPts val="0"/>
                        </a:spcBef>
                        <a:spcAft>
                          <a:spcPts val="0"/>
                        </a:spcAft>
                        <a:buFont typeface="Arial" panose="020B0604020202020204" pitchFamily="34" charset="0"/>
                        <a:buChar char="•"/>
                      </a:pPr>
                      <a:r>
                        <a:rPr lang="en-US" sz="1600" dirty="0">
                          <a:effectLst/>
                        </a:rPr>
                        <a:t>Racial Equity considerations occurring at program/procedure develop</a:t>
                      </a:r>
                      <a:endParaRPr lang="en-US" dirty="0"/>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613433"/>
                  </a:ext>
                </a:extLst>
              </a:tr>
              <a:tr h="452740">
                <a:tc gridSpan="6">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600" dirty="0">
                          <a:effectLst/>
                        </a:rPr>
                        <a:t>Supporting Action 1:</a:t>
                      </a: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t>Utilize Racial Equity Budget Tool during fiscal budget meetings</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1237319"/>
                  </a:ext>
                </a:extLst>
              </a:tr>
              <a:tr h="607251">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Document responses to tool questions and submit with budget package</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1434590129"/>
                  </a:ext>
                </a:extLst>
              </a:tr>
              <a:tr h="452740">
                <a:tc gridSpan="6">
                  <a:txBody>
                    <a:bodyPr/>
                    <a:lstStyle/>
                    <a:p>
                      <a:pPr marL="0" marR="0">
                        <a:lnSpc>
                          <a:spcPct val="107000"/>
                        </a:lnSpc>
                        <a:spcBef>
                          <a:spcPts val="0"/>
                        </a:spcBef>
                        <a:spcAft>
                          <a:spcPts val="0"/>
                        </a:spcAft>
                      </a:pPr>
                      <a:r>
                        <a:rPr lang="en-US" sz="1600" dirty="0">
                          <a:effectLst/>
                        </a:rPr>
                        <a:t>Supporting Action 2:</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Strategic Initiative Implementation</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1774215"/>
                  </a:ext>
                </a:extLst>
              </a:tr>
              <a:tr h="1412728">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Provide quarterly/annual progress on agency SI </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existing data to identify underserved and unserved communities</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543881662"/>
                  </a:ext>
                </a:extLst>
              </a:tr>
              <a:tr h="84857">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2">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p>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2061021840"/>
                  </a:ext>
                </a:extLst>
              </a:tr>
            </a:tbl>
          </a:graphicData>
        </a:graphic>
      </p:graphicFrame>
      <p:sp>
        <p:nvSpPr>
          <p:cNvPr id="2" name="Slide Number Placeholder 1">
            <a:extLst>
              <a:ext uri="{FF2B5EF4-FFF2-40B4-BE49-F238E27FC236}">
                <a16:creationId xmlns:a16="http://schemas.microsoft.com/office/drawing/2014/main" id="{4508BC6A-D01A-ECB6-F48D-79A8A7B65A6A}"/>
              </a:ext>
            </a:extLst>
          </p:cNvPr>
          <p:cNvSpPr>
            <a:spLocks noGrp="1"/>
          </p:cNvSpPr>
          <p:nvPr>
            <p:ph type="sldNum" sz="quarter" idx="7"/>
          </p:nvPr>
        </p:nvSpPr>
        <p:spPr/>
        <p:txBody>
          <a:bodyPr/>
          <a:lstStyle/>
          <a:p>
            <a:fld id="{B6F15528-21DE-4FAA-801E-634DDDAF4B2B}" type="slidenum">
              <a:rPr lang="en-US" smtClean="0"/>
              <a:t>12</a:t>
            </a:fld>
            <a:endParaRPr lang="en-US"/>
          </a:p>
        </p:txBody>
      </p:sp>
    </p:spTree>
    <p:extLst>
      <p:ext uri="{BB962C8B-B14F-4D97-AF65-F5344CB8AC3E}">
        <p14:creationId xmlns:p14="http://schemas.microsoft.com/office/powerpoint/2010/main" val="1062505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39"/>
          <p:cNvSpPr txBox="1">
            <a:spLocks noGrp="1"/>
          </p:cNvSpPr>
          <p:nvPr>
            <p:ph type="title"/>
          </p:nvPr>
        </p:nvSpPr>
        <p:spPr>
          <a:xfrm>
            <a:off x="941019" y="343280"/>
            <a:ext cx="6722745" cy="452120"/>
          </a:xfrm>
          <a:prstGeom prst="rect">
            <a:avLst/>
          </a:prstGeom>
        </p:spPr>
        <p:txBody>
          <a:bodyPr vert="horz" wrap="square" lIns="0" tIns="12065" rIns="0" bIns="0" rtlCol="0">
            <a:spAutoFit/>
          </a:bodyPr>
          <a:lstStyle/>
          <a:p>
            <a:pPr marL="12700">
              <a:lnSpc>
                <a:spcPct val="100000"/>
              </a:lnSpc>
              <a:spcBef>
                <a:spcPts val="95"/>
              </a:spcBef>
            </a:pPr>
            <a:r>
              <a:rPr b="0" dirty="0">
                <a:solidFill>
                  <a:srgbClr val="000000"/>
                </a:solidFill>
                <a:latin typeface="Calibri"/>
                <a:cs typeface="Calibri"/>
              </a:rPr>
              <a:t>Racial</a:t>
            </a:r>
            <a:r>
              <a:rPr b="0" spc="-90" dirty="0">
                <a:solidFill>
                  <a:srgbClr val="000000"/>
                </a:solidFill>
                <a:latin typeface="Calibri"/>
                <a:cs typeface="Calibri"/>
              </a:rPr>
              <a:t> </a:t>
            </a:r>
            <a:r>
              <a:rPr b="0" dirty="0">
                <a:solidFill>
                  <a:srgbClr val="000000"/>
                </a:solidFill>
                <a:latin typeface="Calibri"/>
                <a:cs typeface="Calibri"/>
              </a:rPr>
              <a:t>Equity</a:t>
            </a:r>
            <a:r>
              <a:rPr b="0" spc="-65" dirty="0">
                <a:solidFill>
                  <a:srgbClr val="000000"/>
                </a:solidFill>
                <a:latin typeface="Calibri"/>
                <a:cs typeface="Calibri"/>
              </a:rPr>
              <a:t> </a:t>
            </a:r>
            <a:r>
              <a:rPr b="0" dirty="0">
                <a:solidFill>
                  <a:srgbClr val="000000"/>
                </a:solidFill>
                <a:latin typeface="Calibri"/>
                <a:cs typeface="Calibri"/>
              </a:rPr>
              <a:t>Action</a:t>
            </a:r>
            <a:r>
              <a:rPr b="0" spc="-70" dirty="0">
                <a:solidFill>
                  <a:srgbClr val="000000"/>
                </a:solidFill>
                <a:latin typeface="Calibri"/>
                <a:cs typeface="Calibri"/>
              </a:rPr>
              <a:t> </a:t>
            </a:r>
            <a:r>
              <a:rPr b="0" dirty="0">
                <a:solidFill>
                  <a:srgbClr val="000000"/>
                </a:solidFill>
                <a:latin typeface="Calibri"/>
                <a:cs typeface="Calibri"/>
              </a:rPr>
              <a:t>Plan:</a:t>
            </a:r>
            <a:r>
              <a:rPr b="0" spc="-65" dirty="0">
                <a:solidFill>
                  <a:srgbClr val="000000"/>
                </a:solidFill>
                <a:latin typeface="Calibri"/>
                <a:cs typeface="Calibri"/>
              </a:rPr>
              <a:t> </a:t>
            </a:r>
            <a:r>
              <a:rPr b="0" dirty="0">
                <a:solidFill>
                  <a:srgbClr val="000000"/>
                </a:solidFill>
                <a:latin typeface="Calibri"/>
                <a:cs typeface="Calibri"/>
              </a:rPr>
              <a:t>Goals</a:t>
            </a:r>
            <a:r>
              <a:rPr b="0" spc="-70" dirty="0">
                <a:solidFill>
                  <a:srgbClr val="000000"/>
                </a:solidFill>
                <a:latin typeface="Calibri"/>
                <a:cs typeface="Calibri"/>
              </a:rPr>
              <a:t> </a:t>
            </a:r>
            <a:r>
              <a:rPr b="0" dirty="0">
                <a:solidFill>
                  <a:srgbClr val="000000"/>
                </a:solidFill>
                <a:latin typeface="Calibri"/>
                <a:cs typeface="Calibri"/>
              </a:rPr>
              <a:t>and</a:t>
            </a:r>
            <a:r>
              <a:rPr b="0" spc="-70" dirty="0">
                <a:solidFill>
                  <a:srgbClr val="000000"/>
                </a:solidFill>
                <a:latin typeface="Calibri"/>
                <a:cs typeface="Calibri"/>
              </a:rPr>
              <a:t> </a:t>
            </a:r>
            <a:r>
              <a:rPr b="0" spc="-10" dirty="0">
                <a:solidFill>
                  <a:srgbClr val="000000"/>
                </a:solidFill>
                <a:latin typeface="Calibri"/>
                <a:cs typeface="Calibri"/>
              </a:rPr>
              <a:t>Outcomes</a:t>
            </a:r>
          </a:p>
        </p:txBody>
      </p:sp>
      <p:pic>
        <p:nvPicPr>
          <p:cNvPr id="40" name="object 40"/>
          <p:cNvPicPr/>
          <p:nvPr/>
        </p:nvPicPr>
        <p:blipFill>
          <a:blip r:embed="rId3" cstate="print"/>
          <a:stretch>
            <a:fillRect/>
          </a:stretch>
        </p:blipFill>
        <p:spPr>
          <a:xfrm>
            <a:off x="8199933" y="343280"/>
            <a:ext cx="784859" cy="1156715"/>
          </a:xfrm>
          <a:prstGeom prst="rect">
            <a:avLst/>
          </a:prstGeom>
        </p:spPr>
      </p:pic>
      <p:graphicFrame>
        <p:nvGraphicFramePr>
          <p:cNvPr id="55" name="Table 54">
            <a:extLst>
              <a:ext uri="{FF2B5EF4-FFF2-40B4-BE49-F238E27FC236}">
                <a16:creationId xmlns:a16="http://schemas.microsoft.com/office/drawing/2014/main" id="{1FDB5C0A-9E7B-4208-BE25-B8981AA546CE}"/>
              </a:ext>
            </a:extLst>
          </p:cNvPr>
          <p:cNvGraphicFramePr>
            <a:graphicFrameLocks noGrp="1"/>
          </p:cNvGraphicFramePr>
          <p:nvPr>
            <p:extLst>
              <p:ext uri="{D42A27DB-BD31-4B8C-83A1-F6EECF244321}">
                <p14:modId xmlns:p14="http://schemas.microsoft.com/office/powerpoint/2010/main" val="1824640034"/>
              </p:ext>
            </p:extLst>
          </p:nvPr>
        </p:nvGraphicFramePr>
        <p:xfrm>
          <a:off x="533400" y="921637"/>
          <a:ext cx="7543801" cy="5625002"/>
        </p:xfrm>
        <a:graphic>
          <a:graphicData uri="http://schemas.openxmlformats.org/drawingml/2006/table">
            <a:tbl>
              <a:tblPr firstRow="1" firstCol="1" bandRow="1">
                <a:tableStyleId>{5C22544A-7EE6-4342-B048-85BDC9FD1C3A}</a:tableStyleId>
              </a:tblPr>
              <a:tblGrid>
                <a:gridCol w="2610861">
                  <a:extLst>
                    <a:ext uri="{9D8B030D-6E8A-4147-A177-3AD203B41FA5}">
                      <a16:colId xmlns:a16="http://schemas.microsoft.com/office/drawing/2014/main" val="873064679"/>
                    </a:ext>
                  </a:extLst>
                </a:gridCol>
                <a:gridCol w="1046739">
                  <a:extLst>
                    <a:ext uri="{9D8B030D-6E8A-4147-A177-3AD203B41FA5}">
                      <a16:colId xmlns:a16="http://schemas.microsoft.com/office/drawing/2014/main" val="215586645"/>
                    </a:ext>
                  </a:extLst>
                </a:gridCol>
                <a:gridCol w="487089">
                  <a:extLst>
                    <a:ext uri="{9D8B030D-6E8A-4147-A177-3AD203B41FA5}">
                      <a16:colId xmlns:a16="http://schemas.microsoft.com/office/drawing/2014/main" val="2377821609"/>
                    </a:ext>
                  </a:extLst>
                </a:gridCol>
                <a:gridCol w="331458">
                  <a:extLst>
                    <a:ext uri="{9D8B030D-6E8A-4147-A177-3AD203B41FA5}">
                      <a16:colId xmlns:a16="http://schemas.microsoft.com/office/drawing/2014/main" val="527449763"/>
                    </a:ext>
                  </a:extLst>
                </a:gridCol>
                <a:gridCol w="1533827">
                  <a:extLst>
                    <a:ext uri="{9D8B030D-6E8A-4147-A177-3AD203B41FA5}">
                      <a16:colId xmlns:a16="http://schemas.microsoft.com/office/drawing/2014/main" val="2214870468"/>
                    </a:ext>
                  </a:extLst>
                </a:gridCol>
                <a:gridCol w="1533827">
                  <a:extLst>
                    <a:ext uri="{9D8B030D-6E8A-4147-A177-3AD203B41FA5}">
                      <a16:colId xmlns:a16="http://schemas.microsoft.com/office/drawing/2014/main" val="2918744023"/>
                    </a:ext>
                  </a:extLst>
                </a:gridCol>
              </a:tblGrid>
              <a:tr h="452740">
                <a:tc gridSpan="6">
                  <a:txBody>
                    <a:bodyPr/>
                    <a:lstStyle/>
                    <a:p>
                      <a:pPr marL="0" marR="0">
                        <a:lnSpc>
                          <a:spcPct val="107000"/>
                        </a:lnSpc>
                        <a:spcBef>
                          <a:spcPts val="200"/>
                        </a:spcBef>
                        <a:spcAft>
                          <a:spcPts val="0"/>
                        </a:spcAft>
                      </a:pPr>
                      <a:r>
                        <a:rPr lang="en-US" sz="1600" dirty="0">
                          <a:effectLst/>
                        </a:rPr>
                        <a:t>Goal 3: </a:t>
                      </a:r>
                      <a:r>
                        <a:rPr lang="en-US" sz="1600" b="1" dirty="0">
                          <a:solidFill>
                            <a:schemeClr val="lt1"/>
                          </a:solidFill>
                          <a:effectLst/>
                          <a:latin typeface="+mn-lt"/>
                          <a:ea typeface="+mn-ea"/>
                          <a:cs typeface="+mn-cs"/>
                        </a:rPr>
                        <a:t>DDS is committed to meaningfully involving community and strengthening community partnerships.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7902363"/>
                  </a:ext>
                </a:extLst>
              </a:tr>
              <a:tr h="524829">
                <a:tc gridSpan="2">
                  <a:txBody>
                    <a:bodyPr/>
                    <a:lstStyle/>
                    <a:p>
                      <a:pPr marL="0" marR="0">
                        <a:lnSpc>
                          <a:spcPct val="107000"/>
                        </a:lnSpc>
                        <a:spcBef>
                          <a:spcPts val="0"/>
                        </a:spcBef>
                        <a:spcAft>
                          <a:spcPts val="0"/>
                        </a:spcAft>
                      </a:pPr>
                      <a:r>
                        <a:rPr lang="en-US" sz="1600" dirty="0">
                          <a:effectLst/>
                        </a:rPr>
                        <a:t>Desired outcomes: </a:t>
                      </a:r>
                    </a:p>
                    <a:p>
                      <a:pPr marL="0" marR="0">
                        <a:lnSpc>
                          <a:spcPct val="107000"/>
                        </a:lnSpc>
                        <a:spcBef>
                          <a:spcPts val="0"/>
                        </a:spcBef>
                        <a:spcAft>
                          <a:spcPts val="0"/>
                        </a:spcAft>
                      </a:pPr>
                      <a:endParaRPr lang="en-US" sz="1600" dirty="0">
                        <a:effectLst/>
                      </a:endParaRPr>
                    </a:p>
                    <a:p>
                      <a:pPr marL="285750" marR="0" indent="-285750">
                        <a:lnSpc>
                          <a:spcPct val="107000"/>
                        </a:lnSpc>
                        <a:spcBef>
                          <a:spcPts val="0"/>
                        </a:spcBef>
                        <a:spcAft>
                          <a:spcPts val="0"/>
                        </a:spcAft>
                        <a:buFont typeface="Arial" panose="020B0604020202020204" pitchFamily="34" charset="0"/>
                        <a:buChar char="•"/>
                      </a:pPr>
                      <a:r>
                        <a:rPr lang="en-US" sz="1600" dirty="0">
                          <a:effectLst/>
                        </a:rPr>
                        <a:t>Increased opportunities for sharing and accessing information</a:t>
                      </a:r>
                    </a:p>
                  </a:txBody>
                  <a:tcPr marL="19286" marR="19286" marT="0" marB="0"/>
                </a:tc>
                <a:tc hMerge="1">
                  <a:txBody>
                    <a:bodyPr/>
                    <a:lstStyle/>
                    <a:p>
                      <a:endParaRPr lang="en-US"/>
                    </a:p>
                  </a:txBody>
                  <a:tcPr/>
                </a:tc>
                <a:tc gridSpan="4">
                  <a:txBody>
                    <a:bodyPr/>
                    <a:lstStyle/>
                    <a:p>
                      <a:pPr marL="0" marR="0">
                        <a:lnSpc>
                          <a:spcPct val="107000"/>
                        </a:lnSpc>
                        <a:spcBef>
                          <a:spcPts val="0"/>
                        </a:spcBef>
                        <a:spcAft>
                          <a:spcPts val="0"/>
                        </a:spcAft>
                      </a:pPr>
                      <a:r>
                        <a:rPr lang="en-US" sz="1600" dirty="0">
                          <a:effectLst/>
                        </a:rPr>
                        <a:t>Indicator(s) of desired outcomes:</a:t>
                      </a:r>
                    </a:p>
                    <a:p>
                      <a:pPr marL="0" marR="0">
                        <a:lnSpc>
                          <a:spcPct val="107000"/>
                        </a:lnSpc>
                        <a:spcBef>
                          <a:spcPts val="0"/>
                        </a:spcBef>
                        <a:spcAft>
                          <a:spcPts val="0"/>
                        </a:spcAft>
                      </a:pPr>
                      <a:r>
                        <a:rPr lang="en-US" sz="1600" dirty="0">
                          <a:effectLst/>
                        </a:rPr>
                        <a:t> </a:t>
                      </a:r>
                    </a:p>
                    <a:p>
                      <a:pPr marL="285750" marR="0" indent="-285750">
                        <a:lnSpc>
                          <a:spcPct val="107000"/>
                        </a:lnSpc>
                        <a:spcBef>
                          <a:spcPts val="0"/>
                        </a:spcBef>
                        <a:spcAft>
                          <a:spcPts val="0"/>
                        </a:spcAft>
                        <a:buFont typeface="Arial" panose="020B0604020202020204" pitchFamily="34" charset="0"/>
                        <a:buChar char="•"/>
                      </a:pPr>
                      <a:r>
                        <a:rPr lang="en-US" sz="1600" dirty="0">
                          <a:effectLst/>
                        </a:rPr>
                        <a:t>Documented feedback from stakeholders </a:t>
                      </a:r>
                      <a:endParaRPr lang="en-US" dirty="0"/>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613433"/>
                  </a:ext>
                </a:extLst>
              </a:tr>
              <a:tr h="452740">
                <a:tc gridSpan="6">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600" dirty="0">
                          <a:effectLst/>
                        </a:rPr>
                        <a:t>Supporting Action 1:</a:t>
                      </a: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t>Targeted approach to Outreach and Community Engagement </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1237319"/>
                  </a:ext>
                </a:extLst>
              </a:tr>
              <a:tr h="607251">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Sponsor educational, informational, cultural, and social event in underserved and unserved communities</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1434590129"/>
                  </a:ext>
                </a:extLst>
              </a:tr>
              <a:tr h="452740">
                <a:tc gridSpan="6">
                  <a:txBody>
                    <a:bodyPr/>
                    <a:lstStyle/>
                    <a:p>
                      <a:pPr marL="0" marR="0">
                        <a:lnSpc>
                          <a:spcPct val="107000"/>
                        </a:lnSpc>
                        <a:spcBef>
                          <a:spcPts val="0"/>
                        </a:spcBef>
                        <a:spcAft>
                          <a:spcPts val="0"/>
                        </a:spcAft>
                      </a:pPr>
                      <a:r>
                        <a:rPr lang="en-US" sz="1600" dirty="0">
                          <a:effectLst/>
                        </a:rPr>
                        <a:t>Supporting Action 2:</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Utilize existing partners’ communications strategies to disseminate information through in-language or ethnic outlets</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1774215"/>
                  </a:ext>
                </a:extLst>
              </a:tr>
              <a:tr h="1412728">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Develop and maintain flyers, brochures, and other printed materials in diverse languages</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543881662"/>
                  </a:ext>
                </a:extLst>
              </a:tr>
              <a:tr h="84857">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2">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p>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2061021840"/>
                  </a:ext>
                </a:extLst>
              </a:tr>
            </a:tbl>
          </a:graphicData>
        </a:graphic>
      </p:graphicFrame>
      <p:sp>
        <p:nvSpPr>
          <p:cNvPr id="2" name="Slide Number Placeholder 1">
            <a:extLst>
              <a:ext uri="{FF2B5EF4-FFF2-40B4-BE49-F238E27FC236}">
                <a16:creationId xmlns:a16="http://schemas.microsoft.com/office/drawing/2014/main" id="{52326B24-236C-9E29-56D8-C043A32062C8}"/>
              </a:ext>
            </a:extLst>
          </p:cNvPr>
          <p:cNvSpPr>
            <a:spLocks noGrp="1"/>
          </p:cNvSpPr>
          <p:nvPr>
            <p:ph type="sldNum" sz="quarter" idx="7"/>
          </p:nvPr>
        </p:nvSpPr>
        <p:spPr/>
        <p:txBody>
          <a:bodyPr/>
          <a:lstStyle/>
          <a:p>
            <a:fld id="{B6F15528-21DE-4FAA-801E-634DDDAF4B2B}" type="slidenum">
              <a:rPr lang="en-US" smtClean="0"/>
              <a:t>13</a:t>
            </a:fld>
            <a:endParaRPr lang="en-US"/>
          </a:p>
        </p:txBody>
      </p:sp>
    </p:spTree>
    <p:extLst>
      <p:ext uri="{BB962C8B-B14F-4D97-AF65-F5344CB8AC3E}">
        <p14:creationId xmlns:p14="http://schemas.microsoft.com/office/powerpoint/2010/main" val="45114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39"/>
          <p:cNvSpPr txBox="1">
            <a:spLocks noGrp="1"/>
          </p:cNvSpPr>
          <p:nvPr>
            <p:ph type="title"/>
          </p:nvPr>
        </p:nvSpPr>
        <p:spPr>
          <a:xfrm>
            <a:off x="941019" y="343280"/>
            <a:ext cx="6722745" cy="452120"/>
          </a:xfrm>
          <a:prstGeom prst="rect">
            <a:avLst/>
          </a:prstGeom>
        </p:spPr>
        <p:txBody>
          <a:bodyPr vert="horz" wrap="square" lIns="0" tIns="12065" rIns="0" bIns="0" rtlCol="0">
            <a:spAutoFit/>
          </a:bodyPr>
          <a:lstStyle/>
          <a:p>
            <a:pPr marL="12700">
              <a:lnSpc>
                <a:spcPct val="100000"/>
              </a:lnSpc>
              <a:spcBef>
                <a:spcPts val="95"/>
              </a:spcBef>
            </a:pPr>
            <a:r>
              <a:rPr b="0" dirty="0">
                <a:solidFill>
                  <a:srgbClr val="000000"/>
                </a:solidFill>
                <a:latin typeface="Calibri"/>
                <a:cs typeface="Calibri"/>
              </a:rPr>
              <a:t>Racial</a:t>
            </a:r>
            <a:r>
              <a:rPr b="0" spc="-90" dirty="0">
                <a:solidFill>
                  <a:srgbClr val="000000"/>
                </a:solidFill>
                <a:latin typeface="Calibri"/>
                <a:cs typeface="Calibri"/>
              </a:rPr>
              <a:t> </a:t>
            </a:r>
            <a:r>
              <a:rPr b="0" dirty="0">
                <a:solidFill>
                  <a:srgbClr val="000000"/>
                </a:solidFill>
                <a:latin typeface="Calibri"/>
                <a:cs typeface="Calibri"/>
              </a:rPr>
              <a:t>Equity</a:t>
            </a:r>
            <a:r>
              <a:rPr b="0" spc="-65" dirty="0">
                <a:solidFill>
                  <a:srgbClr val="000000"/>
                </a:solidFill>
                <a:latin typeface="Calibri"/>
                <a:cs typeface="Calibri"/>
              </a:rPr>
              <a:t> </a:t>
            </a:r>
            <a:r>
              <a:rPr b="0" dirty="0">
                <a:solidFill>
                  <a:srgbClr val="000000"/>
                </a:solidFill>
                <a:latin typeface="Calibri"/>
                <a:cs typeface="Calibri"/>
              </a:rPr>
              <a:t>Action</a:t>
            </a:r>
            <a:r>
              <a:rPr b="0" spc="-70" dirty="0">
                <a:solidFill>
                  <a:srgbClr val="000000"/>
                </a:solidFill>
                <a:latin typeface="Calibri"/>
                <a:cs typeface="Calibri"/>
              </a:rPr>
              <a:t> </a:t>
            </a:r>
            <a:r>
              <a:rPr b="0" dirty="0">
                <a:solidFill>
                  <a:srgbClr val="000000"/>
                </a:solidFill>
                <a:latin typeface="Calibri"/>
                <a:cs typeface="Calibri"/>
              </a:rPr>
              <a:t>Plan:</a:t>
            </a:r>
            <a:r>
              <a:rPr b="0" spc="-65" dirty="0">
                <a:solidFill>
                  <a:srgbClr val="000000"/>
                </a:solidFill>
                <a:latin typeface="Calibri"/>
                <a:cs typeface="Calibri"/>
              </a:rPr>
              <a:t> </a:t>
            </a:r>
            <a:r>
              <a:rPr b="0" dirty="0">
                <a:solidFill>
                  <a:srgbClr val="000000"/>
                </a:solidFill>
                <a:latin typeface="Calibri"/>
                <a:cs typeface="Calibri"/>
              </a:rPr>
              <a:t>Goals</a:t>
            </a:r>
            <a:r>
              <a:rPr b="0" spc="-70" dirty="0">
                <a:solidFill>
                  <a:srgbClr val="000000"/>
                </a:solidFill>
                <a:latin typeface="Calibri"/>
                <a:cs typeface="Calibri"/>
              </a:rPr>
              <a:t> </a:t>
            </a:r>
            <a:r>
              <a:rPr b="0" dirty="0">
                <a:solidFill>
                  <a:srgbClr val="000000"/>
                </a:solidFill>
                <a:latin typeface="Calibri"/>
                <a:cs typeface="Calibri"/>
              </a:rPr>
              <a:t>and</a:t>
            </a:r>
            <a:r>
              <a:rPr b="0" spc="-70" dirty="0">
                <a:solidFill>
                  <a:srgbClr val="000000"/>
                </a:solidFill>
                <a:latin typeface="Calibri"/>
                <a:cs typeface="Calibri"/>
              </a:rPr>
              <a:t> </a:t>
            </a:r>
            <a:r>
              <a:rPr b="0" spc="-10" dirty="0">
                <a:solidFill>
                  <a:srgbClr val="000000"/>
                </a:solidFill>
                <a:latin typeface="Calibri"/>
                <a:cs typeface="Calibri"/>
              </a:rPr>
              <a:t>Outcomes</a:t>
            </a:r>
          </a:p>
        </p:txBody>
      </p:sp>
      <p:pic>
        <p:nvPicPr>
          <p:cNvPr id="40" name="object 40"/>
          <p:cNvPicPr/>
          <p:nvPr/>
        </p:nvPicPr>
        <p:blipFill>
          <a:blip r:embed="rId3" cstate="print"/>
          <a:stretch>
            <a:fillRect/>
          </a:stretch>
        </p:blipFill>
        <p:spPr>
          <a:xfrm>
            <a:off x="8199933" y="343280"/>
            <a:ext cx="784859" cy="1156715"/>
          </a:xfrm>
          <a:prstGeom prst="rect">
            <a:avLst/>
          </a:prstGeom>
        </p:spPr>
      </p:pic>
      <p:graphicFrame>
        <p:nvGraphicFramePr>
          <p:cNvPr id="55" name="Table 54">
            <a:extLst>
              <a:ext uri="{FF2B5EF4-FFF2-40B4-BE49-F238E27FC236}">
                <a16:creationId xmlns:a16="http://schemas.microsoft.com/office/drawing/2014/main" id="{1FDB5C0A-9E7B-4208-BE25-B8981AA546CE}"/>
              </a:ext>
            </a:extLst>
          </p:cNvPr>
          <p:cNvGraphicFramePr>
            <a:graphicFrameLocks noGrp="1"/>
          </p:cNvGraphicFramePr>
          <p:nvPr>
            <p:extLst>
              <p:ext uri="{D42A27DB-BD31-4B8C-83A1-F6EECF244321}">
                <p14:modId xmlns:p14="http://schemas.microsoft.com/office/powerpoint/2010/main" val="225196239"/>
              </p:ext>
            </p:extLst>
          </p:nvPr>
        </p:nvGraphicFramePr>
        <p:xfrm>
          <a:off x="533400" y="921637"/>
          <a:ext cx="7543801" cy="5045676"/>
        </p:xfrm>
        <a:graphic>
          <a:graphicData uri="http://schemas.openxmlformats.org/drawingml/2006/table">
            <a:tbl>
              <a:tblPr firstRow="1" firstCol="1" bandRow="1">
                <a:tableStyleId>{5C22544A-7EE6-4342-B048-85BDC9FD1C3A}</a:tableStyleId>
              </a:tblPr>
              <a:tblGrid>
                <a:gridCol w="2610861">
                  <a:extLst>
                    <a:ext uri="{9D8B030D-6E8A-4147-A177-3AD203B41FA5}">
                      <a16:colId xmlns:a16="http://schemas.microsoft.com/office/drawing/2014/main" val="873064679"/>
                    </a:ext>
                  </a:extLst>
                </a:gridCol>
                <a:gridCol w="1046739">
                  <a:extLst>
                    <a:ext uri="{9D8B030D-6E8A-4147-A177-3AD203B41FA5}">
                      <a16:colId xmlns:a16="http://schemas.microsoft.com/office/drawing/2014/main" val="215586645"/>
                    </a:ext>
                  </a:extLst>
                </a:gridCol>
                <a:gridCol w="487089">
                  <a:extLst>
                    <a:ext uri="{9D8B030D-6E8A-4147-A177-3AD203B41FA5}">
                      <a16:colId xmlns:a16="http://schemas.microsoft.com/office/drawing/2014/main" val="2377821609"/>
                    </a:ext>
                  </a:extLst>
                </a:gridCol>
                <a:gridCol w="331458">
                  <a:extLst>
                    <a:ext uri="{9D8B030D-6E8A-4147-A177-3AD203B41FA5}">
                      <a16:colId xmlns:a16="http://schemas.microsoft.com/office/drawing/2014/main" val="527449763"/>
                    </a:ext>
                  </a:extLst>
                </a:gridCol>
                <a:gridCol w="1533827">
                  <a:extLst>
                    <a:ext uri="{9D8B030D-6E8A-4147-A177-3AD203B41FA5}">
                      <a16:colId xmlns:a16="http://schemas.microsoft.com/office/drawing/2014/main" val="2214870468"/>
                    </a:ext>
                  </a:extLst>
                </a:gridCol>
                <a:gridCol w="1533827">
                  <a:extLst>
                    <a:ext uri="{9D8B030D-6E8A-4147-A177-3AD203B41FA5}">
                      <a16:colId xmlns:a16="http://schemas.microsoft.com/office/drawing/2014/main" val="2918744023"/>
                    </a:ext>
                  </a:extLst>
                </a:gridCol>
              </a:tblGrid>
              <a:tr h="452740">
                <a:tc gridSpan="6">
                  <a:txBody>
                    <a:bodyPr/>
                    <a:lstStyle/>
                    <a:p>
                      <a:pPr marL="0" marR="0">
                        <a:lnSpc>
                          <a:spcPct val="107000"/>
                        </a:lnSpc>
                        <a:spcBef>
                          <a:spcPts val="200"/>
                        </a:spcBef>
                        <a:spcAft>
                          <a:spcPts val="0"/>
                        </a:spcAft>
                      </a:pPr>
                      <a:r>
                        <a:rPr lang="en-US" sz="1600" dirty="0">
                          <a:effectLst/>
                        </a:rPr>
                        <a:t>Goal 4: </a:t>
                      </a:r>
                      <a:r>
                        <a:rPr lang="en-US" sz="1600" b="1" dirty="0">
                          <a:solidFill>
                            <a:schemeClr val="lt1"/>
                          </a:solidFill>
                          <a:effectLst/>
                          <a:latin typeface="+mn-lt"/>
                          <a:ea typeface="+mn-ea"/>
                          <a:cs typeface="+mn-cs"/>
                        </a:rPr>
                        <a:t>DDS is an equitable employer and engages in racially equitable hiring practices.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7902363"/>
                  </a:ext>
                </a:extLst>
              </a:tr>
              <a:tr h="524829">
                <a:tc gridSpan="2">
                  <a:txBody>
                    <a:bodyPr/>
                    <a:lstStyle/>
                    <a:p>
                      <a:pPr marL="0" marR="0">
                        <a:lnSpc>
                          <a:spcPct val="107000"/>
                        </a:lnSpc>
                        <a:spcBef>
                          <a:spcPts val="0"/>
                        </a:spcBef>
                        <a:spcAft>
                          <a:spcPts val="0"/>
                        </a:spcAft>
                      </a:pPr>
                      <a:r>
                        <a:rPr lang="en-US" sz="1600" dirty="0">
                          <a:effectLst/>
                        </a:rPr>
                        <a:t>Desired outcomes: </a:t>
                      </a:r>
                    </a:p>
                    <a:p>
                      <a:pPr marL="0" marR="0">
                        <a:lnSpc>
                          <a:spcPct val="107000"/>
                        </a:lnSpc>
                        <a:spcBef>
                          <a:spcPts val="0"/>
                        </a:spcBef>
                        <a:spcAft>
                          <a:spcPts val="0"/>
                        </a:spcAft>
                      </a:pPr>
                      <a:endParaRPr lang="en-US" sz="1600" dirty="0">
                        <a:effectLst/>
                      </a:endParaRPr>
                    </a:p>
                    <a:p>
                      <a:pPr marL="285750" marR="0" indent="-285750">
                        <a:lnSpc>
                          <a:spcPct val="107000"/>
                        </a:lnSpc>
                        <a:spcBef>
                          <a:spcPts val="0"/>
                        </a:spcBef>
                        <a:spcAft>
                          <a:spcPts val="0"/>
                        </a:spcAft>
                        <a:buFont typeface="Arial" panose="020B0604020202020204" pitchFamily="34" charset="0"/>
                        <a:buChar char="•"/>
                      </a:pPr>
                      <a:r>
                        <a:rPr lang="en-US" sz="1600" dirty="0">
                          <a:effectLst/>
                        </a:rPr>
                        <a:t>Partnering with DCHR to ensure equity in hiring practices includes perspective of disability and racial equity</a:t>
                      </a:r>
                    </a:p>
                  </a:txBody>
                  <a:tcPr marL="19286" marR="19286" marT="0" marB="0"/>
                </a:tc>
                <a:tc hMerge="1">
                  <a:txBody>
                    <a:bodyPr/>
                    <a:lstStyle/>
                    <a:p>
                      <a:endParaRPr lang="en-US"/>
                    </a:p>
                  </a:txBody>
                  <a:tcPr/>
                </a:tc>
                <a:tc gridSpan="4">
                  <a:txBody>
                    <a:bodyPr/>
                    <a:lstStyle/>
                    <a:p>
                      <a:pPr marL="0" marR="0">
                        <a:lnSpc>
                          <a:spcPct val="107000"/>
                        </a:lnSpc>
                        <a:spcBef>
                          <a:spcPts val="0"/>
                        </a:spcBef>
                        <a:spcAft>
                          <a:spcPts val="0"/>
                        </a:spcAft>
                      </a:pPr>
                      <a:r>
                        <a:rPr lang="en-US" sz="1600" dirty="0">
                          <a:effectLst/>
                        </a:rPr>
                        <a:t>Indicator(s) of desired outcomes:</a:t>
                      </a:r>
                    </a:p>
                    <a:p>
                      <a:pPr marL="0" marR="0">
                        <a:lnSpc>
                          <a:spcPct val="107000"/>
                        </a:lnSpc>
                        <a:spcBef>
                          <a:spcPts val="0"/>
                        </a:spcBef>
                        <a:spcAft>
                          <a:spcPts val="0"/>
                        </a:spcAft>
                      </a:pPr>
                      <a:r>
                        <a:rPr lang="en-US" sz="1600" dirty="0">
                          <a:effectLst/>
                        </a:rPr>
                        <a:t> </a:t>
                      </a:r>
                    </a:p>
                    <a:p>
                      <a:pPr marL="285750" marR="0" indent="-285750">
                        <a:lnSpc>
                          <a:spcPct val="107000"/>
                        </a:lnSpc>
                        <a:spcBef>
                          <a:spcPts val="0"/>
                        </a:spcBef>
                        <a:spcAft>
                          <a:spcPts val="0"/>
                        </a:spcAft>
                        <a:buFont typeface="Arial" panose="020B0604020202020204" pitchFamily="34" charset="0"/>
                        <a:buChar char="•"/>
                      </a:pPr>
                      <a:r>
                        <a:rPr lang="en-US" sz="1600" dirty="0">
                          <a:effectLst/>
                        </a:rPr>
                        <a:t>Development of Best Practices Documentation and supported through data analysis</a:t>
                      </a:r>
                      <a:endParaRPr lang="en-US" dirty="0"/>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613433"/>
                  </a:ext>
                </a:extLst>
              </a:tr>
              <a:tr h="452740">
                <a:tc gridSpan="6">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600" dirty="0">
                          <a:effectLst/>
                        </a:rPr>
                        <a:t>Supporting Action 1:</a:t>
                      </a: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t>Targeted approach to training </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1237319"/>
                  </a:ext>
                </a:extLst>
              </a:tr>
              <a:tr h="607251">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Host quarterly/annual trainings with HR teams from cluster agencies</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1434590129"/>
                  </a:ext>
                </a:extLst>
              </a:tr>
              <a:tr h="452740">
                <a:tc gridSpan="6">
                  <a:txBody>
                    <a:bodyPr/>
                    <a:lstStyle/>
                    <a:p>
                      <a:pPr marL="0" marR="0">
                        <a:lnSpc>
                          <a:spcPct val="107000"/>
                        </a:lnSpc>
                        <a:spcBef>
                          <a:spcPts val="0"/>
                        </a:spcBef>
                        <a:spcAft>
                          <a:spcPts val="0"/>
                        </a:spcAft>
                      </a:pPr>
                      <a:r>
                        <a:rPr lang="en-US" sz="1600" dirty="0">
                          <a:effectLst/>
                        </a:rPr>
                        <a:t>Supporting Action 2:</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 Sharing</a:t>
                      </a:r>
                    </a:p>
                  </a:txBody>
                  <a:tcPr marL="19286" marR="1928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1774215"/>
                  </a:ext>
                </a:extLst>
              </a:tr>
              <a:tr h="1412728">
                <a:tc gridSpan="2">
                  <a:txBody>
                    <a:bodyPr/>
                    <a:lstStyle/>
                    <a:p>
                      <a:pPr marL="0" marR="0">
                        <a:lnSpc>
                          <a:spcPct val="107000"/>
                        </a:lnSpc>
                        <a:spcBef>
                          <a:spcPts val="0"/>
                        </a:spcBef>
                        <a:spcAft>
                          <a:spcPts val="0"/>
                        </a:spcAft>
                      </a:pPr>
                      <a:r>
                        <a:rPr lang="en-US" sz="1600" dirty="0">
                          <a:effectLst/>
                        </a:rPr>
                        <a:t>Performance Measure</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Analyze DCHR data on points relating to staff composition and/or advancement</a:t>
                      </a:r>
                    </a:p>
                  </a:txBody>
                  <a:tcPr marL="19286" marR="19286" marT="0" marB="0"/>
                </a:tc>
                <a:tc hMerge="1">
                  <a:txBody>
                    <a:bodyPr/>
                    <a:lstStyle/>
                    <a:p>
                      <a:pPr marL="0" marR="0">
                        <a:lnSpc>
                          <a:spcPct val="107000"/>
                        </a:lnSpc>
                        <a:spcBef>
                          <a:spcPts val="0"/>
                        </a:spcBef>
                        <a:spcAft>
                          <a:spcPts val="0"/>
                        </a:spcAft>
                      </a:pPr>
                      <a:r>
                        <a:rPr lang="en-US" sz="1600" dirty="0">
                          <a:effectLst/>
                        </a:rPr>
                        <a:t>Timeline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Target Completion – September 2023</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Timeline:</a:t>
                      </a:r>
                    </a:p>
                  </a:txBody>
                  <a:tcPr marL="19286" marR="19286" marT="0" marB="0"/>
                </a:tc>
                <a:tc hMerge="1">
                  <a:txBody>
                    <a:bodyPr/>
                    <a:lstStyle/>
                    <a:p>
                      <a:pPr marL="0" marR="0">
                        <a:lnSpc>
                          <a:spcPct val="107000"/>
                        </a:lnSpc>
                        <a:spcBef>
                          <a:spcPts val="0"/>
                        </a:spcBef>
                        <a:spcAft>
                          <a:spcPts val="0"/>
                        </a:spcAft>
                      </a:pPr>
                      <a:r>
                        <a:rPr lang="en-US" sz="1600">
                          <a:effectLst/>
                        </a:rPr>
                        <a:t>Required 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543881662"/>
                  </a:ext>
                </a:extLst>
              </a:tr>
              <a:tr h="84857">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gridSpan="2">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hMerge="1">
                  <a:txBody>
                    <a:bodyPr/>
                    <a:lstStyle/>
                    <a:p>
                      <a:pPr marL="0" marR="0">
                        <a:lnSpc>
                          <a:spcPct val="107000"/>
                        </a:lnSpc>
                        <a:spcBef>
                          <a:spcPts val="0"/>
                        </a:spcBef>
                        <a:spcAft>
                          <a:spcPts val="0"/>
                        </a:spcAft>
                      </a:pP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tc>
                  <a:txBody>
                    <a:bodyPr/>
                    <a:lstStyle/>
                    <a:p>
                      <a:pPr marL="0" marR="0">
                        <a:lnSpc>
                          <a:spcPct val="107000"/>
                        </a:lnSpc>
                        <a:spcBef>
                          <a:spcPts val="0"/>
                        </a:spcBef>
                        <a:spcAft>
                          <a:spcPts val="0"/>
                        </a:spcAft>
                      </a:pPr>
                      <a:r>
                        <a:rPr lang="en-US" sz="300" dirty="0">
                          <a:effectLst/>
                        </a:rPr>
                        <a:t> </a:t>
                      </a:r>
                    </a:p>
                    <a:p>
                      <a:pPr marL="0" marR="0">
                        <a:lnSpc>
                          <a:spcPct val="107000"/>
                        </a:lnSpc>
                        <a:spcBef>
                          <a:spcPts val="0"/>
                        </a:spcBef>
                        <a:spcAft>
                          <a:spcPts val="0"/>
                        </a:spcAft>
                      </a:pPr>
                      <a:r>
                        <a:rPr lang="en-US" sz="300" dirty="0">
                          <a:effectLst/>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9286" marR="19286" marT="0" marB="0"/>
                </a:tc>
                <a:extLst>
                  <a:ext uri="{0D108BD9-81ED-4DB2-BD59-A6C34878D82A}">
                    <a16:rowId xmlns:a16="http://schemas.microsoft.com/office/drawing/2014/main" val="2061021840"/>
                  </a:ext>
                </a:extLst>
              </a:tr>
            </a:tbl>
          </a:graphicData>
        </a:graphic>
      </p:graphicFrame>
      <p:sp>
        <p:nvSpPr>
          <p:cNvPr id="2" name="Slide Number Placeholder 1">
            <a:extLst>
              <a:ext uri="{FF2B5EF4-FFF2-40B4-BE49-F238E27FC236}">
                <a16:creationId xmlns:a16="http://schemas.microsoft.com/office/drawing/2014/main" id="{47EA7759-535C-9F09-1D36-5977947520B1}"/>
              </a:ext>
            </a:extLst>
          </p:cNvPr>
          <p:cNvSpPr>
            <a:spLocks noGrp="1"/>
          </p:cNvSpPr>
          <p:nvPr>
            <p:ph type="sldNum" sz="quarter" idx="7"/>
          </p:nvPr>
        </p:nvSpPr>
        <p:spPr/>
        <p:txBody>
          <a:bodyPr/>
          <a:lstStyle/>
          <a:p>
            <a:fld id="{B6F15528-21DE-4FAA-801E-634DDDAF4B2B}" type="slidenum">
              <a:rPr lang="en-US" smtClean="0"/>
              <a:t>14</a:t>
            </a:fld>
            <a:endParaRPr lang="en-US"/>
          </a:p>
        </p:txBody>
      </p:sp>
    </p:spTree>
    <p:extLst>
      <p:ext uri="{BB962C8B-B14F-4D97-AF65-F5344CB8AC3E}">
        <p14:creationId xmlns:p14="http://schemas.microsoft.com/office/powerpoint/2010/main" val="6423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5117" y="292735"/>
            <a:ext cx="3424683" cy="452120"/>
          </a:xfrm>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pic>
        <p:nvPicPr>
          <p:cNvPr id="3" name="object 3"/>
          <p:cNvPicPr/>
          <p:nvPr/>
        </p:nvPicPr>
        <p:blipFill>
          <a:blip r:embed="rId2" cstate="print"/>
          <a:stretch>
            <a:fillRect/>
          </a:stretch>
        </p:blipFill>
        <p:spPr>
          <a:xfrm>
            <a:off x="8186928" y="355091"/>
            <a:ext cx="786383" cy="1156715"/>
          </a:xfrm>
          <a:prstGeom prst="rect">
            <a:avLst/>
          </a:prstGeom>
        </p:spPr>
      </p:pic>
      <p:sp>
        <p:nvSpPr>
          <p:cNvPr id="4" name="object 4"/>
          <p:cNvSpPr txBox="1"/>
          <p:nvPr/>
        </p:nvSpPr>
        <p:spPr>
          <a:xfrm>
            <a:off x="408304" y="1511806"/>
            <a:ext cx="8430896" cy="4775666"/>
          </a:xfrm>
          <a:prstGeom prst="rect">
            <a:avLst/>
          </a:prstGeom>
        </p:spPr>
        <p:txBody>
          <a:bodyPr vert="horz" wrap="square" lIns="0" tIns="12700" rIns="0" bIns="0" rtlCol="0">
            <a:spAutoFit/>
          </a:bodyPr>
          <a:lstStyle/>
          <a:p>
            <a:pPr marL="12700">
              <a:lnSpc>
                <a:spcPct val="100000"/>
              </a:lnSpc>
              <a:spcBef>
                <a:spcPts val="100"/>
              </a:spcBef>
            </a:pPr>
            <a:r>
              <a:rPr lang="en-US" sz="2400" b="1" dirty="0">
                <a:latin typeface="Calibri"/>
                <a:cs typeface="Calibri"/>
              </a:rPr>
              <a:t>Opportunities for Feedback</a:t>
            </a:r>
            <a:endParaRPr sz="2400" dirty="0">
              <a:latin typeface="Calibri"/>
              <a:cs typeface="Calibri"/>
            </a:endParaRPr>
          </a:p>
          <a:p>
            <a:pPr>
              <a:lnSpc>
                <a:spcPct val="100000"/>
              </a:lnSpc>
              <a:spcBef>
                <a:spcPts val="45"/>
              </a:spcBef>
            </a:pPr>
            <a:endParaRPr sz="1950" dirty="0">
              <a:latin typeface="Calibri"/>
              <a:cs typeface="Calibri"/>
            </a:endParaRPr>
          </a:p>
          <a:p>
            <a:pPr>
              <a:lnSpc>
                <a:spcPct val="100000"/>
              </a:lnSpc>
              <a:spcBef>
                <a:spcPts val="20"/>
              </a:spcBef>
            </a:pPr>
            <a:r>
              <a:rPr lang="en-US" sz="2000" dirty="0">
                <a:hlinkClick r:id="rId3"/>
              </a:rPr>
              <a:t>IdeaBoardz - Racial Equity Action Plan (REAP) Discussion</a:t>
            </a:r>
            <a:endParaRPr sz="1950" dirty="0">
              <a:latin typeface="Calibri"/>
              <a:cs typeface="Calibri"/>
            </a:endParaRPr>
          </a:p>
          <a:p>
            <a:pPr marL="756285" marR="1033144" indent="-287020" algn="just">
              <a:lnSpc>
                <a:spcPct val="100000"/>
              </a:lnSpc>
              <a:buClr>
                <a:srgbClr val="C40033"/>
              </a:buClr>
              <a:buFont typeface="Arial"/>
              <a:buChar char="•"/>
              <a:tabLst>
                <a:tab pos="756920" algn="l"/>
              </a:tabLst>
            </a:pPr>
            <a:r>
              <a:rPr lang="en-US" sz="2000" dirty="0">
                <a:latin typeface="Calibri"/>
                <a:cs typeface="Calibri"/>
              </a:rPr>
              <a:t>Access this link to provide comments and suggestions for the DDS Action Team</a:t>
            </a:r>
            <a:endParaRPr sz="2000" dirty="0">
              <a:latin typeface="Calibri"/>
              <a:cs typeface="Calibri"/>
            </a:endParaRPr>
          </a:p>
          <a:p>
            <a:pPr>
              <a:lnSpc>
                <a:spcPct val="100000"/>
              </a:lnSpc>
              <a:spcBef>
                <a:spcPts val="25"/>
              </a:spcBef>
            </a:pPr>
            <a:endParaRPr sz="20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lang="en-US" sz="1400" dirty="0">
              <a:latin typeface="Calibri"/>
              <a:cs typeface="Calibri"/>
            </a:endParaRPr>
          </a:p>
          <a:p>
            <a:pPr marL="8068309">
              <a:lnSpc>
                <a:spcPct val="100000"/>
              </a:lnSpc>
              <a:spcBef>
                <a:spcPts val="750"/>
              </a:spcBef>
            </a:pPr>
            <a:endParaRPr sz="1400" dirty="0">
              <a:latin typeface="Calibri"/>
              <a:cs typeface="Calibri"/>
            </a:endParaRPr>
          </a:p>
        </p:txBody>
      </p:sp>
      <p:sp>
        <p:nvSpPr>
          <p:cNvPr id="5" name="Slide Number Placeholder 4">
            <a:extLst>
              <a:ext uri="{FF2B5EF4-FFF2-40B4-BE49-F238E27FC236}">
                <a16:creationId xmlns:a16="http://schemas.microsoft.com/office/drawing/2014/main" id="{03AF7560-26B9-5756-B89F-6CF3AD084476}"/>
              </a:ext>
            </a:extLst>
          </p:cNvPr>
          <p:cNvSpPr>
            <a:spLocks noGrp="1"/>
          </p:cNvSpPr>
          <p:nvPr>
            <p:ph type="sldNum" sz="quarter" idx="7"/>
          </p:nvPr>
        </p:nvSpPr>
        <p:spPr/>
        <p:txBody>
          <a:bodyPr/>
          <a:lstStyle/>
          <a:p>
            <a:fld id="{B6F15528-21DE-4FAA-801E-634DDDAF4B2B}" type="slidenum">
              <a:rPr lang="en-US" smtClean="0"/>
              <a:t>15</a:t>
            </a:fld>
            <a:endParaRPr lang="en-US"/>
          </a:p>
        </p:txBody>
      </p:sp>
    </p:spTree>
    <p:extLst>
      <p:ext uri="{BB962C8B-B14F-4D97-AF65-F5344CB8AC3E}">
        <p14:creationId xmlns:p14="http://schemas.microsoft.com/office/powerpoint/2010/main" val="2088165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538748" y="1571244"/>
            <a:ext cx="3032590" cy="3431070"/>
          </a:xfrm>
          <a:prstGeom prst="rect">
            <a:avLst/>
          </a:prstGeom>
        </p:spPr>
      </p:pic>
      <p:pic>
        <p:nvPicPr>
          <p:cNvPr id="3" name="object 3"/>
          <p:cNvPicPr/>
          <p:nvPr/>
        </p:nvPicPr>
        <p:blipFill>
          <a:blip r:embed="rId3" cstate="print"/>
          <a:stretch>
            <a:fillRect/>
          </a:stretch>
        </p:blipFill>
        <p:spPr>
          <a:xfrm>
            <a:off x="8161019" y="382524"/>
            <a:ext cx="809244" cy="1101852"/>
          </a:xfrm>
          <a:prstGeom prst="rect">
            <a:avLst/>
          </a:prstGeom>
        </p:spPr>
      </p:pic>
      <p:sp>
        <p:nvSpPr>
          <p:cNvPr id="4" name="object 4"/>
          <p:cNvSpPr txBox="1">
            <a:spLocks noGrp="1"/>
          </p:cNvSpPr>
          <p:nvPr>
            <p:ph type="title"/>
          </p:nvPr>
        </p:nvSpPr>
        <p:spPr>
          <a:xfrm>
            <a:off x="155854" y="604265"/>
            <a:ext cx="321437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1F4F"/>
                </a:solidFill>
              </a:rPr>
              <a:t>Questions</a:t>
            </a:r>
            <a:r>
              <a:rPr sz="2400" spc="-20" dirty="0">
                <a:solidFill>
                  <a:srgbClr val="001F4F"/>
                </a:solidFill>
              </a:rPr>
              <a:t> </a:t>
            </a:r>
            <a:r>
              <a:rPr sz="2400" dirty="0">
                <a:solidFill>
                  <a:srgbClr val="001F4F"/>
                </a:solidFill>
              </a:rPr>
              <a:t>or</a:t>
            </a:r>
            <a:r>
              <a:rPr sz="2400" spc="-35" dirty="0">
                <a:solidFill>
                  <a:srgbClr val="001F4F"/>
                </a:solidFill>
              </a:rPr>
              <a:t> </a:t>
            </a:r>
            <a:r>
              <a:rPr sz="2400" spc="-10" dirty="0">
                <a:solidFill>
                  <a:srgbClr val="001F4F"/>
                </a:solidFill>
              </a:rPr>
              <a:t>Comments?</a:t>
            </a:r>
            <a:endParaRPr sz="2400" dirty="0"/>
          </a:p>
        </p:txBody>
      </p:sp>
      <p:sp>
        <p:nvSpPr>
          <p:cNvPr id="5" name="object 5"/>
          <p:cNvSpPr txBox="1"/>
          <p:nvPr/>
        </p:nvSpPr>
        <p:spPr>
          <a:xfrm>
            <a:off x="-12700" y="-27940"/>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8</a:t>
            </a:r>
          </a:p>
        </p:txBody>
      </p:sp>
      <p:sp>
        <p:nvSpPr>
          <p:cNvPr id="6" name="object 6"/>
          <p:cNvSpPr txBox="1"/>
          <p:nvPr/>
        </p:nvSpPr>
        <p:spPr>
          <a:xfrm>
            <a:off x="69291" y="1194308"/>
            <a:ext cx="5949315" cy="53162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For</a:t>
            </a:r>
            <a:r>
              <a:rPr sz="1800" spc="-45" dirty="0">
                <a:latin typeface="Calibri"/>
                <a:cs typeface="Calibri"/>
              </a:rPr>
              <a:t> </a:t>
            </a:r>
            <a:r>
              <a:rPr sz="1800" dirty="0">
                <a:latin typeface="Calibri"/>
                <a:cs typeface="Calibri"/>
              </a:rPr>
              <a:t>more</a:t>
            </a:r>
            <a:r>
              <a:rPr sz="1800" spc="-20" dirty="0">
                <a:latin typeface="Calibri"/>
                <a:cs typeface="Calibri"/>
              </a:rPr>
              <a:t> </a:t>
            </a:r>
            <a:r>
              <a:rPr sz="1800" dirty="0">
                <a:latin typeface="Calibri"/>
                <a:cs typeface="Calibri"/>
              </a:rPr>
              <a:t>information,</a:t>
            </a:r>
            <a:r>
              <a:rPr sz="1800" spc="-30" dirty="0">
                <a:latin typeface="Calibri"/>
                <a:cs typeface="Calibri"/>
              </a:rPr>
              <a:t> </a:t>
            </a:r>
            <a:r>
              <a:rPr sz="1800" dirty="0">
                <a:latin typeface="Calibri"/>
                <a:cs typeface="Calibri"/>
              </a:rPr>
              <a:t>please</a:t>
            </a:r>
            <a:r>
              <a:rPr sz="1800" spc="-35" dirty="0">
                <a:latin typeface="Calibri"/>
                <a:cs typeface="Calibri"/>
              </a:rPr>
              <a:t> </a:t>
            </a:r>
            <a:r>
              <a:rPr sz="1800" spc="-10" dirty="0">
                <a:latin typeface="Calibri"/>
                <a:cs typeface="Calibri"/>
              </a:rPr>
              <a:t>contact:</a:t>
            </a:r>
            <a:endParaRPr sz="1800" dirty="0">
              <a:latin typeface="Calibri"/>
              <a:cs typeface="Calibri"/>
            </a:endParaRPr>
          </a:p>
          <a:p>
            <a:pPr>
              <a:lnSpc>
                <a:spcPct val="100000"/>
              </a:lnSpc>
              <a:spcBef>
                <a:spcPts val="20"/>
              </a:spcBef>
            </a:pPr>
            <a:endParaRPr sz="1750" dirty="0">
              <a:latin typeface="Calibri"/>
              <a:cs typeface="Calibri"/>
            </a:endParaRPr>
          </a:p>
          <a:p>
            <a:pPr marL="12700">
              <a:lnSpc>
                <a:spcPct val="100000"/>
              </a:lnSpc>
            </a:pPr>
            <a:r>
              <a:rPr sz="1800" dirty="0">
                <a:latin typeface="Calibri"/>
                <a:cs typeface="Calibri"/>
              </a:rPr>
              <a:t>Mark</a:t>
            </a:r>
            <a:r>
              <a:rPr sz="1800" spc="-10" dirty="0">
                <a:latin typeface="Calibri"/>
                <a:cs typeface="Calibri"/>
              </a:rPr>
              <a:t> Agosto</a:t>
            </a:r>
            <a:endParaRPr sz="1800" dirty="0">
              <a:latin typeface="Calibri"/>
              <a:cs typeface="Calibri"/>
            </a:endParaRPr>
          </a:p>
          <a:p>
            <a:pPr marL="12700">
              <a:lnSpc>
                <a:spcPct val="100000"/>
              </a:lnSpc>
              <a:spcBef>
                <a:spcPts val="5"/>
              </a:spcBef>
            </a:pPr>
            <a:r>
              <a:rPr sz="1800" u="sng" spc="-10" dirty="0">
                <a:solidFill>
                  <a:srgbClr val="0000FF"/>
                </a:solidFill>
                <a:uFill>
                  <a:solidFill>
                    <a:srgbClr val="0000FF"/>
                  </a:solidFill>
                </a:uFill>
                <a:latin typeface="Calibri"/>
                <a:cs typeface="Calibri"/>
                <a:hlinkClick r:id="rId4"/>
              </a:rPr>
              <a:t>mark.agosto@dc.gov</a:t>
            </a:r>
            <a:endParaRPr sz="1800" dirty="0">
              <a:latin typeface="Calibri"/>
              <a:cs typeface="Calibri"/>
            </a:endParaRPr>
          </a:p>
          <a:p>
            <a:pPr>
              <a:lnSpc>
                <a:spcPct val="100000"/>
              </a:lnSpc>
              <a:spcBef>
                <a:spcPts val="20"/>
              </a:spcBef>
            </a:pPr>
            <a:endParaRPr sz="1750" dirty="0">
              <a:latin typeface="Calibri"/>
              <a:cs typeface="Calibri"/>
            </a:endParaRPr>
          </a:p>
          <a:p>
            <a:pPr marL="12700" marR="4189095">
              <a:lnSpc>
                <a:spcPct val="100000"/>
              </a:lnSpc>
              <a:spcBef>
                <a:spcPts val="5"/>
              </a:spcBef>
            </a:pPr>
            <a:r>
              <a:rPr sz="1800" dirty="0">
                <a:latin typeface="Calibri"/>
                <a:cs typeface="Calibri"/>
              </a:rPr>
              <a:t>Fikicia</a:t>
            </a:r>
            <a:r>
              <a:rPr sz="1800" spc="-30" dirty="0">
                <a:latin typeface="Calibri"/>
                <a:cs typeface="Calibri"/>
              </a:rPr>
              <a:t> </a:t>
            </a:r>
            <a:r>
              <a:rPr sz="1800" spc="-25" dirty="0">
                <a:latin typeface="Calibri"/>
                <a:cs typeface="Calibri"/>
              </a:rPr>
              <a:t>Guy </a:t>
            </a:r>
            <a:r>
              <a:rPr sz="1800" u="sng" spc="-10" dirty="0">
                <a:solidFill>
                  <a:srgbClr val="0000FF"/>
                </a:solidFill>
                <a:uFill>
                  <a:solidFill>
                    <a:srgbClr val="0000FF"/>
                  </a:solidFill>
                </a:uFill>
                <a:latin typeface="Calibri"/>
                <a:cs typeface="Calibri"/>
                <a:hlinkClick r:id="rId5"/>
              </a:rPr>
              <a:t>fikicia.guy@dc.gov</a:t>
            </a:r>
            <a:endParaRPr sz="1800" dirty="0">
              <a:latin typeface="Calibri"/>
              <a:cs typeface="Calibri"/>
            </a:endParaRPr>
          </a:p>
          <a:p>
            <a:pPr>
              <a:lnSpc>
                <a:spcPct val="100000"/>
              </a:lnSpc>
              <a:spcBef>
                <a:spcPts val="25"/>
              </a:spcBef>
            </a:pPr>
            <a:endParaRPr sz="1750" dirty="0">
              <a:latin typeface="Calibri"/>
              <a:cs typeface="Calibri"/>
            </a:endParaRPr>
          </a:p>
          <a:p>
            <a:pPr marL="12700" marR="4004945">
              <a:lnSpc>
                <a:spcPct val="100000"/>
              </a:lnSpc>
            </a:pPr>
            <a:r>
              <a:rPr sz="1800" dirty="0">
                <a:latin typeface="Calibri"/>
                <a:cs typeface="Calibri"/>
              </a:rPr>
              <a:t>Kwame</a:t>
            </a:r>
            <a:r>
              <a:rPr sz="1800" spc="-95" dirty="0">
                <a:latin typeface="Calibri"/>
                <a:cs typeface="Calibri"/>
              </a:rPr>
              <a:t> </a:t>
            </a:r>
            <a:r>
              <a:rPr sz="1800" spc="-20" dirty="0">
                <a:latin typeface="Calibri"/>
                <a:cs typeface="Calibri"/>
              </a:rPr>
              <a:t>King </a:t>
            </a:r>
            <a:r>
              <a:rPr sz="1800" u="sng" spc="-10" dirty="0">
                <a:solidFill>
                  <a:srgbClr val="0000FF"/>
                </a:solidFill>
                <a:uFill>
                  <a:solidFill>
                    <a:srgbClr val="0000FF"/>
                  </a:solidFill>
                </a:uFill>
                <a:latin typeface="Calibri"/>
                <a:cs typeface="Calibri"/>
                <a:hlinkClick r:id="rId6"/>
              </a:rPr>
              <a:t>kwame.king@dc.gov</a:t>
            </a:r>
            <a:endParaRPr sz="1800" dirty="0">
              <a:latin typeface="Calibri"/>
              <a:cs typeface="Calibri"/>
            </a:endParaRPr>
          </a:p>
          <a:p>
            <a:pPr>
              <a:lnSpc>
                <a:spcPct val="100000"/>
              </a:lnSpc>
              <a:spcBef>
                <a:spcPts val="25"/>
              </a:spcBef>
            </a:pPr>
            <a:endParaRPr sz="1750" dirty="0">
              <a:latin typeface="Calibri"/>
              <a:cs typeface="Calibri"/>
            </a:endParaRPr>
          </a:p>
          <a:p>
            <a:pPr marL="12700" marR="3474720">
              <a:lnSpc>
                <a:spcPct val="100000"/>
              </a:lnSpc>
            </a:pPr>
            <a:r>
              <a:rPr sz="1800" dirty="0">
                <a:latin typeface="Calibri"/>
                <a:cs typeface="Calibri"/>
              </a:rPr>
              <a:t>Charlotte</a:t>
            </a:r>
            <a:r>
              <a:rPr sz="1800" spc="-60" dirty="0">
                <a:latin typeface="Calibri"/>
                <a:cs typeface="Calibri"/>
              </a:rPr>
              <a:t> </a:t>
            </a:r>
            <a:r>
              <a:rPr sz="1800" spc="-10" dirty="0">
                <a:latin typeface="Calibri"/>
                <a:cs typeface="Calibri"/>
              </a:rPr>
              <a:t>Roberts </a:t>
            </a:r>
            <a:r>
              <a:rPr sz="1800" u="sng" spc="-10" dirty="0">
                <a:solidFill>
                  <a:srgbClr val="0000FF"/>
                </a:solidFill>
                <a:uFill>
                  <a:solidFill>
                    <a:srgbClr val="0000FF"/>
                  </a:solidFill>
                </a:uFill>
                <a:latin typeface="Calibri"/>
                <a:cs typeface="Calibri"/>
                <a:hlinkClick r:id="rId7"/>
              </a:rPr>
              <a:t>Charlotte.Roberts@dc.gov</a:t>
            </a:r>
            <a:endParaRPr sz="1800" dirty="0">
              <a:latin typeface="Calibri"/>
              <a:cs typeface="Calibri"/>
            </a:endParaRPr>
          </a:p>
          <a:p>
            <a:pPr>
              <a:lnSpc>
                <a:spcPct val="100000"/>
              </a:lnSpc>
              <a:spcBef>
                <a:spcPts val="25"/>
              </a:spcBef>
            </a:pPr>
            <a:endParaRPr sz="1750" dirty="0">
              <a:latin typeface="Calibri"/>
              <a:cs typeface="Calibri"/>
            </a:endParaRPr>
          </a:p>
          <a:p>
            <a:pPr marL="12700" marR="3396615">
              <a:lnSpc>
                <a:spcPct val="100000"/>
              </a:lnSpc>
            </a:pPr>
            <a:r>
              <a:rPr sz="1800" dirty="0">
                <a:latin typeface="Calibri"/>
                <a:cs typeface="Calibri"/>
              </a:rPr>
              <a:t>Winslow</a:t>
            </a:r>
            <a:r>
              <a:rPr sz="1800" spc="-15" dirty="0">
                <a:latin typeface="Calibri"/>
                <a:cs typeface="Calibri"/>
              </a:rPr>
              <a:t> </a:t>
            </a:r>
            <a:r>
              <a:rPr sz="1800" spc="-10" dirty="0">
                <a:latin typeface="Calibri"/>
                <a:cs typeface="Calibri"/>
              </a:rPr>
              <a:t>Woodland </a:t>
            </a:r>
            <a:r>
              <a:rPr sz="1800" u="sng" spc="-20" dirty="0">
                <a:solidFill>
                  <a:srgbClr val="0000FF"/>
                </a:solidFill>
                <a:uFill>
                  <a:solidFill>
                    <a:srgbClr val="0000FF"/>
                  </a:solidFill>
                </a:uFill>
                <a:latin typeface="Calibri"/>
                <a:cs typeface="Calibri"/>
                <a:hlinkClick r:id="rId8"/>
              </a:rPr>
              <a:t>winslow.woodland@dc.gov</a:t>
            </a:r>
            <a:endParaRPr sz="1800" dirty="0">
              <a:latin typeface="Calibri"/>
              <a:cs typeface="Calibri"/>
            </a:endParaRPr>
          </a:p>
          <a:p>
            <a:pPr>
              <a:lnSpc>
                <a:spcPct val="100000"/>
              </a:lnSpc>
            </a:pPr>
            <a:endParaRPr sz="1800" dirty="0">
              <a:latin typeface="Calibri"/>
              <a:cs typeface="Calibri"/>
            </a:endParaRPr>
          </a:p>
          <a:p>
            <a:pPr>
              <a:lnSpc>
                <a:spcPct val="100000"/>
              </a:lnSpc>
              <a:spcBef>
                <a:spcPts val="50"/>
              </a:spcBef>
            </a:pPr>
            <a:endParaRPr sz="2000" dirty="0">
              <a:latin typeface="Calibri"/>
              <a:cs typeface="Calibri"/>
            </a:endParaRPr>
          </a:p>
          <a:p>
            <a:pPr marL="2407920">
              <a:lnSpc>
                <a:spcPct val="100000"/>
              </a:lnSpc>
            </a:pPr>
            <a:r>
              <a:rPr sz="2000" dirty="0">
                <a:latin typeface="Calibri"/>
                <a:cs typeface="Calibri"/>
              </a:rPr>
              <a:t>Thank</a:t>
            </a:r>
            <a:r>
              <a:rPr sz="2000" spc="-35" dirty="0">
                <a:latin typeface="Calibri"/>
                <a:cs typeface="Calibri"/>
              </a:rPr>
              <a:t> </a:t>
            </a:r>
            <a:r>
              <a:rPr sz="2000" dirty="0">
                <a:latin typeface="Calibri"/>
                <a:cs typeface="Calibri"/>
              </a:rPr>
              <a:t>you</a:t>
            </a:r>
            <a:r>
              <a:rPr sz="2000" spc="-45" dirty="0">
                <a:latin typeface="Calibri"/>
                <a:cs typeface="Calibri"/>
              </a:rPr>
              <a:t> </a:t>
            </a:r>
            <a:r>
              <a:rPr sz="2000" dirty="0">
                <a:latin typeface="Calibri"/>
                <a:cs typeface="Calibri"/>
              </a:rPr>
              <a:t>Action</a:t>
            </a:r>
            <a:r>
              <a:rPr sz="2000" spc="-40" dirty="0">
                <a:latin typeface="Calibri"/>
                <a:cs typeface="Calibri"/>
              </a:rPr>
              <a:t> </a:t>
            </a:r>
            <a:r>
              <a:rPr sz="2000" spc="-30" dirty="0">
                <a:latin typeface="Calibri"/>
                <a:cs typeface="Calibri"/>
              </a:rPr>
              <a:t>Team</a:t>
            </a:r>
            <a:r>
              <a:rPr sz="2000" spc="-35" dirty="0">
                <a:latin typeface="Calibri"/>
                <a:cs typeface="Calibri"/>
              </a:rPr>
              <a:t> </a:t>
            </a:r>
            <a:r>
              <a:rPr sz="2000" spc="-10" dirty="0">
                <a:latin typeface="Calibri"/>
                <a:cs typeface="Calibri"/>
              </a:rPr>
              <a:t>Members!</a:t>
            </a:r>
            <a:endParaRPr sz="2000" dirty="0">
              <a:latin typeface="Calibri"/>
              <a:cs typeface="Calibri"/>
            </a:endParaRPr>
          </a:p>
        </p:txBody>
      </p:sp>
      <p:sp>
        <p:nvSpPr>
          <p:cNvPr id="7" name="Slide Number Placeholder 6">
            <a:extLst>
              <a:ext uri="{FF2B5EF4-FFF2-40B4-BE49-F238E27FC236}">
                <a16:creationId xmlns:a16="http://schemas.microsoft.com/office/drawing/2014/main" id="{115B737D-76E5-40A9-24FF-C8A67FF8BF09}"/>
              </a:ext>
            </a:extLst>
          </p:cNvPr>
          <p:cNvSpPr>
            <a:spLocks noGrp="1"/>
          </p:cNvSpPr>
          <p:nvPr>
            <p:ph type="sldNum" sz="quarter" idx="7"/>
          </p:nvPr>
        </p:nvSpPr>
        <p:spPr/>
        <p:txBody>
          <a:bodyPr/>
          <a:lstStyle/>
          <a:p>
            <a:fld id="{B6F15528-21DE-4FAA-801E-634DDDAF4B2B}"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8161019" y="382524"/>
            <a:ext cx="809244" cy="1101852"/>
          </a:xfrm>
          <a:prstGeom prst="rect">
            <a:avLst/>
          </a:prstGeom>
        </p:spPr>
      </p:pic>
      <p:sp>
        <p:nvSpPr>
          <p:cNvPr id="4" name="object 4"/>
          <p:cNvSpPr txBox="1">
            <a:spLocks noGrp="1"/>
          </p:cNvSpPr>
          <p:nvPr>
            <p:ph type="title"/>
          </p:nvPr>
        </p:nvSpPr>
        <p:spPr>
          <a:xfrm>
            <a:off x="3810000" y="341884"/>
            <a:ext cx="3214370" cy="391160"/>
          </a:xfrm>
          <a:prstGeom prst="rect">
            <a:avLst/>
          </a:prstGeom>
        </p:spPr>
        <p:txBody>
          <a:bodyPr vert="horz" wrap="square" lIns="0" tIns="12700" rIns="0" bIns="0" rtlCol="0">
            <a:spAutoFit/>
          </a:bodyPr>
          <a:lstStyle/>
          <a:p>
            <a:pPr marL="12700">
              <a:lnSpc>
                <a:spcPct val="100000"/>
              </a:lnSpc>
              <a:spcBef>
                <a:spcPts val="100"/>
              </a:spcBef>
            </a:pPr>
            <a:r>
              <a:rPr lang="en-US" sz="2400" dirty="0"/>
              <a:t>Resources</a:t>
            </a:r>
            <a:endParaRPr sz="2400" dirty="0"/>
          </a:p>
        </p:txBody>
      </p:sp>
      <p:sp>
        <p:nvSpPr>
          <p:cNvPr id="5" name="object 5"/>
          <p:cNvSpPr txBox="1"/>
          <p:nvPr/>
        </p:nvSpPr>
        <p:spPr>
          <a:xfrm>
            <a:off x="-12700" y="-27940"/>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8</a:t>
            </a:r>
          </a:p>
        </p:txBody>
      </p:sp>
      <p:sp>
        <p:nvSpPr>
          <p:cNvPr id="6" name="object 6"/>
          <p:cNvSpPr txBox="1"/>
          <p:nvPr/>
        </p:nvSpPr>
        <p:spPr>
          <a:xfrm>
            <a:off x="69291" y="1194309"/>
            <a:ext cx="7855509" cy="4960332"/>
          </a:xfrm>
          <a:prstGeom prst="rect">
            <a:avLst/>
          </a:prstGeom>
        </p:spPr>
        <p:txBody>
          <a:bodyPr vert="horz" wrap="square" lIns="0" tIns="12700" rIns="0" bIns="0" rtlCol="0">
            <a:spAutoFit/>
          </a:bodyPr>
          <a:lstStyle/>
          <a:p>
            <a:pPr marL="342900" indent="-342900">
              <a:lnSpc>
                <a:spcPct val="100000"/>
              </a:lnSpc>
              <a:spcBef>
                <a:spcPts val="20"/>
              </a:spcBef>
              <a:buAutoNum type="arabicParenR"/>
            </a:pPr>
            <a:r>
              <a:rPr lang="en-US" sz="1600" dirty="0">
                <a:hlinkClick r:id="rId3"/>
              </a:rPr>
              <a:t>"Racial-Ethnic Disparities in Educational Attainment Among Adults with " by Erin </a:t>
            </a:r>
            <a:r>
              <a:rPr lang="en-US" sz="1600" dirty="0" err="1">
                <a:hlinkClick r:id="rId3"/>
              </a:rPr>
              <a:t>Bisesti</a:t>
            </a:r>
            <a:r>
              <a:rPr lang="en-US" sz="1600" dirty="0">
                <a:hlinkClick r:id="rId3"/>
              </a:rPr>
              <a:t> (syr.edu)</a:t>
            </a: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r>
              <a:rPr lang="en-US" sz="1600" dirty="0">
                <a:hlinkClick r:id="rId4"/>
              </a:rPr>
              <a:t>The Intersectionality of Ethnicity/race and Intellectual and Developmental Disabilities: Impact on H (tandfonline.com)</a:t>
            </a: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r>
              <a:rPr lang="en-US" sz="1600" dirty="0">
                <a:hlinkClick r:id="rId5"/>
              </a:rPr>
              <a:t>NASDDDS Equity, Diversity, and Inclusion: State Round Table Series – </a:t>
            </a:r>
            <a:r>
              <a:rPr lang="en-US" sz="1600" dirty="0" err="1">
                <a:hlinkClick r:id="rId5"/>
              </a:rPr>
              <a:t>Nasddds</a:t>
            </a: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r>
              <a:rPr lang="en-US" sz="1600" dirty="0">
                <a:hlinkClick r:id="rId6"/>
              </a:rPr>
              <a:t>https://code.dccouncil.us/us/dc/council/acts/23-521#%C2%A7103</a:t>
            </a: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r>
              <a:rPr lang="en-US" sz="1600" u="sng" dirty="0">
                <a:solidFill>
                  <a:srgbClr val="0000FF"/>
                </a:solidFill>
                <a:uFill>
                  <a:solidFill>
                    <a:srgbClr val="0000FF"/>
                  </a:solidFill>
                </a:uFill>
                <a:latin typeface="Calibri"/>
                <a:cs typeface="Calibri"/>
              </a:rPr>
              <a:t>What</a:t>
            </a:r>
            <a:r>
              <a:rPr lang="en-US" sz="1600" u="sng" spc="-15" dirty="0">
                <a:solidFill>
                  <a:srgbClr val="0000FF"/>
                </a:solidFill>
                <a:uFill>
                  <a:solidFill>
                    <a:srgbClr val="0000FF"/>
                  </a:solidFill>
                </a:uFill>
                <a:latin typeface="Calibri"/>
                <a:cs typeface="Calibri"/>
              </a:rPr>
              <a:t> </a:t>
            </a:r>
            <a:r>
              <a:rPr lang="en-US" sz="1600" u="sng" dirty="0">
                <a:solidFill>
                  <a:srgbClr val="0000FF"/>
                </a:solidFill>
                <a:uFill>
                  <a:solidFill>
                    <a:srgbClr val="0000FF"/>
                  </a:solidFill>
                </a:uFill>
                <a:latin typeface="Calibri"/>
                <a:cs typeface="Calibri"/>
              </a:rPr>
              <a:t>is</a:t>
            </a:r>
            <a:r>
              <a:rPr lang="en-US" sz="1600" u="sng" spc="-15" dirty="0">
                <a:solidFill>
                  <a:srgbClr val="0000FF"/>
                </a:solidFill>
                <a:uFill>
                  <a:solidFill>
                    <a:srgbClr val="0000FF"/>
                  </a:solidFill>
                </a:uFill>
                <a:latin typeface="Calibri"/>
                <a:cs typeface="Calibri"/>
              </a:rPr>
              <a:t> </a:t>
            </a:r>
            <a:r>
              <a:rPr lang="en-US" sz="1600" u="sng" dirty="0">
                <a:solidFill>
                  <a:srgbClr val="0000FF"/>
                </a:solidFill>
                <a:uFill>
                  <a:solidFill>
                    <a:srgbClr val="0000FF"/>
                  </a:solidFill>
                </a:uFill>
                <a:latin typeface="Calibri"/>
                <a:cs typeface="Calibri"/>
              </a:rPr>
              <a:t>Racial</a:t>
            </a:r>
            <a:r>
              <a:rPr lang="en-US" sz="1600" u="sng" spc="-10" dirty="0">
                <a:solidFill>
                  <a:srgbClr val="0000FF"/>
                </a:solidFill>
                <a:uFill>
                  <a:solidFill>
                    <a:srgbClr val="0000FF"/>
                  </a:solidFill>
                </a:uFill>
                <a:latin typeface="Calibri"/>
                <a:cs typeface="Calibri"/>
              </a:rPr>
              <a:t> </a:t>
            </a:r>
            <a:r>
              <a:rPr lang="en-US" sz="1600" u="sng" dirty="0">
                <a:solidFill>
                  <a:srgbClr val="0000FF"/>
                </a:solidFill>
                <a:uFill>
                  <a:solidFill>
                    <a:srgbClr val="0000FF"/>
                  </a:solidFill>
                </a:uFill>
                <a:latin typeface="Calibri"/>
                <a:cs typeface="Calibri"/>
              </a:rPr>
              <a:t>Equity?</a:t>
            </a:r>
            <a:r>
              <a:rPr lang="en-US" sz="1600" u="sng" spc="-20" dirty="0">
                <a:solidFill>
                  <a:srgbClr val="0000FF"/>
                </a:solidFill>
                <a:uFill>
                  <a:solidFill>
                    <a:srgbClr val="0000FF"/>
                  </a:solidFill>
                </a:uFill>
                <a:latin typeface="Calibri"/>
                <a:cs typeface="Calibri"/>
              </a:rPr>
              <a:t> </a:t>
            </a:r>
            <a:r>
              <a:rPr lang="en-US" sz="1600" u="sng" dirty="0">
                <a:solidFill>
                  <a:srgbClr val="0000FF"/>
                </a:solidFill>
                <a:uFill>
                  <a:solidFill>
                    <a:srgbClr val="0000FF"/>
                  </a:solidFill>
                </a:uFill>
                <a:latin typeface="Calibri"/>
                <a:cs typeface="Calibri"/>
              </a:rPr>
              <a:t>|</a:t>
            </a:r>
            <a:r>
              <a:rPr lang="en-US" sz="1600" u="sng" spc="-20" dirty="0">
                <a:solidFill>
                  <a:srgbClr val="0000FF"/>
                </a:solidFill>
                <a:uFill>
                  <a:solidFill>
                    <a:srgbClr val="0000FF"/>
                  </a:solidFill>
                </a:uFill>
                <a:latin typeface="Calibri"/>
                <a:cs typeface="Calibri"/>
              </a:rPr>
              <a:t> </a:t>
            </a:r>
            <a:r>
              <a:rPr lang="en-US" sz="1600" u="sng" dirty="0">
                <a:solidFill>
                  <a:srgbClr val="0000FF"/>
                </a:solidFill>
                <a:uFill>
                  <a:solidFill>
                    <a:srgbClr val="0000FF"/>
                  </a:solidFill>
                </a:uFill>
                <a:latin typeface="Calibri"/>
                <a:cs typeface="Calibri"/>
              </a:rPr>
              <a:t>Race</a:t>
            </a:r>
            <a:r>
              <a:rPr lang="en-US" sz="1600" u="sng" spc="-5" dirty="0">
                <a:solidFill>
                  <a:srgbClr val="0000FF"/>
                </a:solidFill>
                <a:uFill>
                  <a:solidFill>
                    <a:srgbClr val="0000FF"/>
                  </a:solidFill>
                </a:uFill>
                <a:latin typeface="Calibri"/>
                <a:cs typeface="Calibri"/>
              </a:rPr>
              <a:t> </a:t>
            </a:r>
            <a:r>
              <a:rPr lang="en-US" sz="1600" u="sng" spc="-10" dirty="0">
                <a:solidFill>
                  <a:srgbClr val="0000FF"/>
                </a:solidFill>
                <a:uFill>
                  <a:solidFill>
                    <a:srgbClr val="0000FF"/>
                  </a:solidFill>
                </a:uFill>
                <a:latin typeface="Calibri"/>
                <a:cs typeface="Calibri"/>
              </a:rPr>
              <a:t>Forward</a:t>
            </a:r>
          </a:p>
          <a:p>
            <a:pPr marL="342900" indent="-342900">
              <a:spcBef>
                <a:spcPts val="20"/>
              </a:spcBef>
              <a:buFontTx/>
              <a:buAutoNum type="arabicParenR"/>
            </a:pPr>
            <a:endParaRPr lang="en-US" sz="1600" u="sng" spc="-10" dirty="0">
              <a:solidFill>
                <a:srgbClr val="0000FF"/>
              </a:solidFill>
              <a:uFill>
                <a:solidFill>
                  <a:srgbClr val="0000FF"/>
                </a:solidFill>
              </a:uFill>
              <a:latin typeface="Calibri"/>
              <a:cs typeface="Calibri"/>
            </a:endParaRPr>
          </a:p>
          <a:p>
            <a:pPr marL="342900" indent="-342900">
              <a:spcBef>
                <a:spcPts val="20"/>
              </a:spcBef>
              <a:buFontTx/>
              <a:buAutoNum type="arabicParenR"/>
            </a:pPr>
            <a:r>
              <a:rPr lang="en-US" sz="1600" dirty="0">
                <a:hlinkClick r:id="rId7"/>
              </a:rPr>
              <a:t>Federal Register :: Advancing Racial Equity and Support for Underserved Communities Through the Federal Government</a:t>
            </a:r>
            <a:endParaRPr lang="en-US" sz="1600" dirty="0"/>
          </a:p>
          <a:p>
            <a:pPr marL="342900" indent="-342900">
              <a:spcBef>
                <a:spcPts val="20"/>
              </a:spcBef>
              <a:buFontTx/>
              <a:buAutoNum type="arabicParenR"/>
            </a:pPr>
            <a:endParaRPr lang="en-US" sz="1600" dirty="0">
              <a:latin typeface="Calibri"/>
              <a:cs typeface="Calibri"/>
            </a:endParaRPr>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endParaRPr lang="en-US" sz="1600" dirty="0"/>
          </a:p>
          <a:p>
            <a:pPr marL="342900" indent="-342900">
              <a:lnSpc>
                <a:spcPct val="100000"/>
              </a:lnSpc>
              <a:spcBef>
                <a:spcPts val="20"/>
              </a:spcBef>
              <a:buAutoNum type="arabicParenR"/>
            </a:pPr>
            <a:endParaRPr lang="en-US" sz="1600" dirty="0"/>
          </a:p>
          <a:p>
            <a:pPr>
              <a:lnSpc>
                <a:spcPct val="100000"/>
              </a:lnSpc>
              <a:spcBef>
                <a:spcPts val="20"/>
              </a:spcBef>
            </a:pPr>
            <a:endParaRPr sz="1750" dirty="0">
              <a:latin typeface="Calibri"/>
              <a:cs typeface="Calibri"/>
            </a:endParaRPr>
          </a:p>
        </p:txBody>
      </p:sp>
      <p:sp>
        <p:nvSpPr>
          <p:cNvPr id="2" name="Slide Number Placeholder 1">
            <a:extLst>
              <a:ext uri="{FF2B5EF4-FFF2-40B4-BE49-F238E27FC236}">
                <a16:creationId xmlns:a16="http://schemas.microsoft.com/office/drawing/2014/main" id="{87C28669-5DD6-832D-8DFC-1929E40C2A1C}"/>
              </a:ext>
            </a:extLst>
          </p:cNvPr>
          <p:cNvSpPr>
            <a:spLocks noGrp="1"/>
          </p:cNvSpPr>
          <p:nvPr>
            <p:ph type="sldNum" sz="quarter" idx="7"/>
          </p:nvPr>
        </p:nvSpPr>
        <p:spPr/>
        <p:txBody>
          <a:bodyPr/>
          <a:lstStyle/>
          <a:p>
            <a:fld id="{B6F15528-21DE-4FAA-801E-634DDDAF4B2B}" type="slidenum">
              <a:rPr lang="en-US" smtClean="0"/>
              <a:t>17</a:t>
            </a:fld>
            <a:endParaRPr lang="en-US"/>
          </a:p>
        </p:txBody>
      </p:sp>
    </p:spTree>
    <p:extLst>
      <p:ext uri="{BB962C8B-B14F-4D97-AF65-F5344CB8AC3E}">
        <p14:creationId xmlns:p14="http://schemas.microsoft.com/office/powerpoint/2010/main" val="168756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249591" y="5661676"/>
            <a:ext cx="627530" cy="853407"/>
          </a:xfrm>
          <a:prstGeom prst="rect">
            <a:avLst/>
          </a:prstGeom>
        </p:spPr>
      </p:pic>
      <p:pic>
        <p:nvPicPr>
          <p:cNvPr id="3" name="object 3"/>
          <p:cNvPicPr/>
          <p:nvPr/>
        </p:nvPicPr>
        <p:blipFill>
          <a:blip r:embed="rId3" cstate="print"/>
          <a:stretch>
            <a:fillRect/>
          </a:stretch>
        </p:blipFill>
        <p:spPr>
          <a:xfrm>
            <a:off x="8186928" y="355091"/>
            <a:ext cx="786383" cy="1156715"/>
          </a:xfrm>
          <a:prstGeom prst="rect">
            <a:avLst/>
          </a:prstGeom>
        </p:spPr>
      </p:pic>
      <p:sp>
        <p:nvSpPr>
          <p:cNvPr id="4" name="object 4"/>
          <p:cNvSpPr txBox="1"/>
          <p:nvPr/>
        </p:nvSpPr>
        <p:spPr>
          <a:xfrm>
            <a:off x="457200" y="1219200"/>
            <a:ext cx="7601584" cy="3760645"/>
          </a:xfrm>
          <a:prstGeom prst="rect">
            <a:avLst/>
          </a:prstGeom>
        </p:spPr>
        <p:txBody>
          <a:bodyPr vert="horz" wrap="square" lIns="0" tIns="13335" rIns="0" bIns="0" rtlCol="0">
            <a:spAutoFit/>
          </a:bodyPr>
          <a:lstStyle/>
          <a:p>
            <a:pPr marL="12700">
              <a:lnSpc>
                <a:spcPct val="100000"/>
              </a:lnSpc>
              <a:spcBef>
                <a:spcPts val="105"/>
              </a:spcBef>
            </a:pPr>
            <a:r>
              <a:rPr lang="en-US" sz="2000" b="1" dirty="0">
                <a:latin typeface="Calibri"/>
                <a:cs typeface="Calibri"/>
              </a:rPr>
              <a:t>Session Goals</a:t>
            </a:r>
            <a:endParaRPr sz="2000" dirty="0">
              <a:latin typeface="Calibri"/>
              <a:cs typeface="Calibri"/>
            </a:endParaRPr>
          </a:p>
          <a:p>
            <a:pPr>
              <a:lnSpc>
                <a:spcPct val="100000"/>
              </a:lnSpc>
              <a:spcBef>
                <a:spcPts val="10"/>
              </a:spcBef>
            </a:pPr>
            <a:endParaRPr sz="2100" dirty="0">
              <a:latin typeface="Calibri"/>
              <a:cs typeface="Calibri"/>
            </a:endParaRPr>
          </a:p>
          <a:p>
            <a:pPr marL="355600" marR="786765" indent="-342900">
              <a:lnSpc>
                <a:spcPct val="100000"/>
              </a:lnSpc>
              <a:buClr>
                <a:srgbClr val="C40033"/>
              </a:buClr>
              <a:buFont typeface="Arial"/>
              <a:buChar char="•"/>
              <a:tabLst>
                <a:tab pos="354965" algn="l"/>
                <a:tab pos="355600" algn="l"/>
              </a:tabLst>
            </a:pPr>
            <a:r>
              <a:rPr lang="en-US" sz="2000" dirty="0">
                <a:latin typeface="Calibri"/>
                <a:cs typeface="Calibri"/>
              </a:rPr>
              <a:t>Discuss Background and Context for the District-Wide Racial Equity Initiative </a:t>
            </a:r>
          </a:p>
          <a:p>
            <a:pPr marL="12700" marR="786765">
              <a:lnSpc>
                <a:spcPct val="100000"/>
              </a:lnSpc>
              <a:buClr>
                <a:srgbClr val="C40033"/>
              </a:buClr>
              <a:tabLst>
                <a:tab pos="354965" algn="l"/>
                <a:tab pos="355600" algn="l"/>
              </a:tabLst>
            </a:pPr>
            <a:endParaRPr lang="en-US" sz="2000" dirty="0">
              <a:latin typeface="Calibri"/>
              <a:cs typeface="Calibri"/>
            </a:endParaRPr>
          </a:p>
          <a:p>
            <a:pPr marL="355600" marR="786765" indent="-342900">
              <a:lnSpc>
                <a:spcPct val="100000"/>
              </a:lnSpc>
              <a:buClr>
                <a:srgbClr val="C40033"/>
              </a:buClr>
              <a:buFont typeface="Arial"/>
              <a:buChar char="•"/>
              <a:tabLst>
                <a:tab pos="354965" algn="l"/>
                <a:tab pos="355600" algn="l"/>
              </a:tabLst>
            </a:pPr>
            <a:r>
              <a:rPr lang="en-US" sz="2000" dirty="0">
                <a:latin typeface="Calibri"/>
                <a:cs typeface="Calibri"/>
              </a:rPr>
              <a:t>Provide update on current Racial Equity Efforts at DDS</a:t>
            </a:r>
            <a:endParaRPr sz="2000" dirty="0">
              <a:latin typeface="Calibri"/>
              <a:cs typeface="Calibri"/>
            </a:endParaRPr>
          </a:p>
          <a:p>
            <a:pPr>
              <a:lnSpc>
                <a:spcPct val="100000"/>
              </a:lnSpc>
              <a:spcBef>
                <a:spcPts val="5"/>
              </a:spcBef>
              <a:buClr>
                <a:srgbClr val="C40033"/>
              </a:buClr>
              <a:buFont typeface="Arial"/>
              <a:buChar char="•"/>
            </a:pPr>
            <a:endParaRPr sz="2550" dirty="0">
              <a:latin typeface="Calibri"/>
              <a:cs typeface="Calibri"/>
            </a:endParaRPr>
          </a:p>
          <a:p>
            <a:pPr marL="355600" marR="253365" indent="-342900">
              <a:lnSpc>
                <a:spcPct val="110000"/>
              </a:lnSpc>
              <a:buClr>
                <a:srgbClr val="C40033"/>
              </a:buClr>
              <a:buFont typeface="Arial"/>
              <a:buChar char="•"/>
              <a:tabLst>
                <a:tab pos="354965" algn="l"/>
                <a:tab pos="355600" algn="l"/>
              </a:tabLst>
            </a:pPr>
            <a:r>
              <a:rPr lang="en-US" sz="2000" dirty="0">
                <a:latin typeface="Calibri"/>
                <a:cs typeface="Calibri"/>
              </a:rPr>
              <a:t>Discuss Four Key Goal and Outcome Areas</a:t>
            </a:r>
            <a:endParaRPr sz="2000" dirty="0">
              <a:latin typeface="Calibri"/>
              <a:cs typeface="Calibri"/>
            </a:endParaRPr>
          </a:p>
          <a:p>
            <a:pPr>
              <a:lnSpc>
                <a:spcPct val="100000"/>
              </a:lnSpc>
              <a:spcBef>
                <a:spcPts val="5"/>
              </a:spcBef>
              <a:buClr>
                <a:srgbClr val="C40033"/>
              </a:buClr>
              <a:buFont typeface="Arial"/>
              <a:buChar char="•"/>
            </a:pPr>
            <a:endParaRPr sz="2750" dirty="0">
              <a:latin typeface="Calibri"/>
              <a:cs typeface="Calibri"/>
            </a:endParaRPr>
          </a:p>
          <a:p>
            <a:pPr marL="355600" marR="212725" indent="-342900">
              <a:lnSpc>
                <a:spcPct val="100000"/>
              </a:lnSpc>
              <a:buClr>
                <a:srgbClr val="C40033"/>
              </a:buClr>
              <a:buFont typeface="Arial"/>
              <a:buChar char="•"/>
              <a:tabLst>
                <a:tab pos="354965" algn="l"/>
                <a:tab pos="355600" algn="l"/>
              </a:tabLst>
            </a:pPr>
            <a:r>
              <a:rPr lang="en-US" sz="2000" dirty="0">
                <a:latin typeface="Calibri"/>
                <a:cs typeface="Calibri"/>
              </a:rPr>
              <a:t>Collect Feedback via virtual Whiteboard (during and after meeting)</a:t>
            </a:r>
            <a:endParaRPr sz="2000" dirty="0">
              <a:latin typeface="Calibri"/>
              <a:cs typeface="Calibri"/>
            </a:endParaRPr>
          </a:p>
          <a:p>
            <a:pPr>
              <a:lnSpc>
                <a:spcPct val="100000"/>
              </a:lnSpc>
              <a:spcBef>
                <a:spcPts val="5"/>
              </a:spcBef>
              <a:buClr>
                <a:srgbClr val="C40033"/>
              </a:buClr>
            </a:pPr>
            <a:endParaRPr sz="2750" dirty="0">
              <a:latin typeface="Calibri"/>
              <a:cs typeface="Calibri"/>
            </a:endParaRPr>
          </a:p>
        </p:txBody>
      </p:sp>
      <p:sp>
        <p:nvSpPr>
          <p:cNvPr id="5" name="object 5"/>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sp>
        <p:nvSpPr>
          <p:cNvPr id="7" name="Slide Number Placeholder 6">
            <a:extLst>
              <a:ext uri="{FF2B5EF4-FFF2-40B4-BE49-F238E27FC236}">
                <a16:creationId xmlns:a16="http://schemas.microsoft.com/office/drawing/2014/main" id="{7A15FFF5-4CB2-40E9-7DEB-4441FEC9EA26}"/>
              </a:ext>
            </a:extLst>
          </p:cNvPr>
          <p:cNvSpPr>
            <a:spLocks noGrp="1"/>
          </p:cNvSpPr>
          <p:nvPr>
            <p:ph type="sldNum" sz="quarter" idx="7"/>
          </p:nvPr>
        </p:nvSpPr>
        <p:spPr/>
        <p:txBody>
          <a:bodyPr/>
          <a:lstStyle/>
          <a:p>
            <a:fld id="{B6F15528-21DE-4FAA-801E-634DDDAF4B2B}"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300314" y="5579768"/>
            <a:ext cx="627530" cy="853407"/>
          </a:xfrm>
          <a:prstGeom prst="rect">
            <a:avLst/>
          </a:prstGeom>
        </p:spPr>
      </p:pic>
      <p:pic>
        <p:nvPicPr>
          <p:cNvPr id="3" name="object 3"/>
          <p:cNvPicPr/>
          <p:nvPr/>
        </p:nvPicPr>
        <p:blipFill>
          <a:blip r:embed="rId3" cstate="print"/>
          <a:stretch>
            <a:fillRect/>
          </a:stretch>
        </p:blipFill>
        <p:spPr>
          <a:xfrm>
            <a:off x="8186928" y="355091"/>
            <a:ext cx="786383" cy="1156715"/>
          </a:xfrm>
          <a:prstGeom prst="rect">
            <a:avLst/>
          </a:prstGeom>
        </p:spPr>
      </p:pic>
      <p:sp>
        <p:nvSpPr>
          <p:cNvPr id="4" name="object 4"/>
          <p:cNvSpPr txBox="1"/>
          <p:nvPr/>
        </p:nvSpPr>
        <p:spPr>
          <a:xfrm>
            <a:off x="443737" y="744855"/>
            <a:ext cx="7805854" cy="6481903"/>
          </a:xfrm>
          <a:prstGeom prst="rect">
            <a:avLst/>
          </a:prstGeom>
        </p:spPr>
        <p:txBody>
          <a:bodyPr vert="horz" wrap="square" lIns="0" tIns="13335" rIns="0" bIns="0" rtlCol="0">
            <a:spAutoFit/>
          </a:bodyPr>
          <a:lstStyle/>
          <a:p>
            <a:pPr marL="12700">
              <a:lnSpc>
                <a:spcPct val="100000"/>
              </a:lnSpc>
              <a:spcBef>
                <a:spcPts val="105"/>
              </a:spcBef>
            </a:pPr>
            <a:r>
              <a:rPr lang="en-US" sz="2000" b="1" dirty="0">
                <a:latin typeface="Calibri"/>
                <a:cs typeface="Calibri"/>
              </a:rPr>
              <a:t>Data Informed Discussion</a:t>
            </a:r>
            <a:endParaRPr sz="2000" dirty="0">
              <a:latin typeface="Calibri"/>
              <a:cs typeface="Calibri"/>
            </a:endParaRPr>
          </a:p>
          <a:p>
            <a:pPr>
              <a:lnSpc>
                <a:spcPct val="100000"/>
              </a:lnSpc>
              <a:spcBef>
                <a:spcPts val="10"/>
              </a:spcBef>
            </a:pPr>
            <a:endParaRPr sz="2100" dirty="0">
              <a:latin typeface="Calibri"/>
              <a:cs typeface="Calibri"/>
            </a:endParaRPr>
          </a:p>
          <a:p>
            <a:pPr marL="355600" marR="786765" indent="-342900">
              <a:lnSpc>
                <a:spcPct val="100000"/>
              </a:lnSpc>
              <a:buClr>
                <a:srgbClr val="C40033"/>
              </a:buClr>
              <a:buFont typeface="Arial"/>
              <a:buChar char="•"/>
              <a:tabLst>
                <a:tab pos="354965" algn="l"/>
                <a:tab pos="355600" algn="l"/>
              </a:tabLst>
            </a:pPr>
            <a:r>
              <a:rPr lang="en-US" sz="2000" dirty="0">
                <a:latin typeface="+mn-lt"/>
              </a:rPr>
              <a:t>Racial-Ethnic Disparities in Educational Attainment Among Adults with Intellectual Disability</a:t>
            </a:r>
            <a:r>
              <a:rPr lang="en-US" sz="2000" baseline="30000" dirty="0">
                <a:latin typeface="+mn-lt"/>
              </a:rPr>
              <a:t>1</a:t>
            </a:r>
          </a:p>
          <a:p>
            <a:pPr marL="12700" marR="786765" lvl="3">
              <a:buClr>
                <a:srgbClr val="C40033"/>
              </a:buClr>
              <a:tabLst>
                <a:tab pos="354965" algn="l"/>
                <a:tab pos="355600" algn="l"/>
              </a:tabLst>
            </a:pPr>
            <a:r>
              <a:rPr lang="en-US" sz="2000" dirty="0"/>
              <a:t>	</a:t>
            </a:r>
          </a:p>
          <a:p>
            <a:pPr marL="355600" marR="786765" lvl="4" indent="-342900">
              <a:buClr>
                <a:srgbClr val="C40033"/>
              </a:buClr>
              <a:buFont typeface="Wingdings" panose="05000000000000000000" pitchFamily="2" charset="2"/>
              <a:buChar char="Ø"/>
              <a:tabLst>
                <a:tab pos="354965" algn="l"/>
                <a:tab pos="355600" algn="l"/>
              </a:tabLst>
            </a:pPr>
            <a:r>
              <a:rPr lang="en-US" sz="1200" dirty="0"/>
              <a:t>Educational attainment among all adults with intellectual disability (ID) has increased but increases have varied by racial-ethnic group.</a:t>
            </a:r>
          </a:p>
          <a:p>
            <a:pPr marL="12700" marR="786765" lvl="4">
              <a:buClr>
                <a:srgbClr val="C40033"/>
              </a:buClr>
              <a:tabLst>
                <a:tab pos="354965" algn="l"/>
                <a:tab pos="355600" algn="l"/>
              </a:tabLst>
            </a:pPr>
            <a:endParaRPr lang="en-US" sz="1200" dirty="0"/>
          </a:p>
          <a:p>
            <a:pPr marL="355600" marR="786765" lvl="4" indent="-342900">
              <a:buClr>
                <a:srgbClr val="C40033"/>
              </a:buClr>
              <a:buFont typeface="Wingdings" panose="05000000000000000000" pitchFamily="2" charset="2"/>
              <a:buChar char="Ø"/>
              <a:tabLst>
                <a:tab pos="354965" algn="l"/>
                <a:tab pos="355600" algn="l"/>
              </a:tabLst>
            </a:pPr>
            <a:r>
              <a:rPr lang="en-US" sz="1200" dirty="0"/>
              <a:t>Across all birth cohorts, Black adults with ID had the lowest probability of attaining a high school    degree or more.</a:t>
            </a:r>
          </a:p>
          <a:p>
            <a:pPr marL="12700" marR="786765" lvl="4">
              <a:buClr>
                <a:srgbClr val="C40033"/>
              </a:buClr>
              <a:tabLst>
                <a:tab pos="354965" algn="l"/>
                <a:tab pos="355600" algn="l"/>
              </a:tabLst>
            </a:pPr>
            <a:endParaRPr lang="en-US" sz="2000" dirty="0"/>
          </a:p>
          <a:p>
            <a:pPr marL="355600" marR="786765" lvl="4" indent="-342900">
              <a:buClr>
                <a:srgbClr val="C40033"/>
              </a:buClr>
              <a:buFont typeface="Arial" panose="020B0604020202020204" pitchFamily="34" charset="0"/>
              <a:buChar char="•"/>
              <a:tabLst>
                <a:tab pos="354965" algn="l"/>
                <a:tab pos="355600" algn="l"/>
              </a:tabLst>
            </a:pPr>
            <a:r>
              <a:rPr lang="en-US" sz="2000" dirty="0">
                <a:effectLst/>
                <a:latin typeface="+mj-lt"/>
                <a:ea typeface="Calibri" panose="020F0502020204030204" pitchFamily="34" charset="0"/>
                <a:cs typeface="Times New Roman" panose="02020603050405020304" pitchFamily="18" charset="0"/>
              </a:rPr>
              <a:t>The Intersectionality of Ethnicity/race and Intellectual and  Developmental Disabilities: Impact on Health Profiles, Service Access and Mortality</a:t>
            </a:r>
            <a:r>
              <a:rPr lang="en-US" sz="2000" baseline="30000" dirty="0">
                <a:effectLst/>
                <a:latin typeface="+mj-lt"/>
                <a:ea typeface="Calibri" panose="020F0502020204030204" pitchFamily="34" charset="0"/>
                <a:cs typeface="Times New Roman" panose="02020603050405020304" pitchFamily="18" charset="0"/>
              </a:rPr>
              <a:t>2</a:t>
            </a:r>
          </a:p>
          <a:p>
            <a:pPr marL="12700" marR="786765" lvl="4">
              <a:buClr>
                <a:srgbClr val="C40033"/>
              </a:buClr>
              <a:tabLst>
                <a:tab pos="354965" algn="l"/>
                <a:tab pos="355600" algn="l"/>
              </a:tabLst>
            </a:pPr>
            <a:endParaRPr lang="en-US" sz="2000" baseline="30000" dirty="0">
              <a:latin typeface="+mj-lt"/>
              <a:ea typeface="Calibri" panose="020F0502020204030204" pitchFamily="34" charset="0"/>
              <a:cs typeface="Times New Roman" panose="02020603050405020304" pitchFamily="18" charset="0"/>
            </a:endParaRPr>
          </a:p>
          <a:p>
            <a:pPr marL="355600" marR="786765" lvl="4" indent="-342900">
              <a:buClr>
                <a:srgbClr val="C40033"/>
              </a:buClr>
              <a:buFont typeface="Wingdings" panose="05000000000000000000" pitchFamily="2" charset="2"/>
              <a:buChar char="Ø"/>
              <a:tabLst>
                <a:tab pos="354965" algn="l"/>
                <a:tab pos="355600" algn="l"/>
              </a:tabLst>
            </a:pPr>
            <a:r>
              <a:rPr lang="en-US" sz="1050" dirty="0"/>
              <a:t>People from Black Asian and Minority Ethnic (BAME) groups are experiencing more severe forms of COVID-19 and dying at higher rates than their white counterparts. </a:t>
            </a:r>
          </a:p>
          <a:p>
            <a:pPr marL="12700" marR="786765" lvl="4">
              <a:buClr>
                <a:srgbClr val="C40033"/>
              </a:buClr>
              <a:tabLst>
                <a:tab pos="354965" algn="l"/>
                <a:tab pos="355600" algn="l"/>
              </a:tabLst>
            </a:pPr>
            <a:endParaRPr lang="en-US" sz="1050" dirty="0"/>
          </a:p>
          <a:p>
            <a:pPr marL="355600" marR="786765" lvl="4" indent="-342900">
              <a:buClr>
                <a:srgbClr val="C40033"/>
              </a:buClr>
              <a:buFont typeface="Wingdings" panose="05000000000000000000" pitchFamily="2" charset="2"/>
              <a:buChar char="Ø"/>
              <a:tabLst>
                <a:tab pos="354965" algn="l"/>
                <a:tab pos="355600" algn="l"/>
              </a:tabLst>
            </a:pPr>
            <a:r>
              <a:rPr lang="en-US" sz="1050" dirty="0"/>
              <a:t>One critical actionable item was described as “tackling lack of cultural relevance in services and institutionalized racism” as this is “long overdue and the international scientific and professional community in intellectual disabilities must redress those obstacles”</a:t>
            </a:r>
          </a:p>
          <a:p>
            <a:pPr marL="355600" marR="786765" lvl="4" indent="-342900">
              <a:buClr>
                <a:srgbClr val="C40033"/>
              </a:buClr>
              <a:buFont typeface="Wingdings" panose="05000000000000000000" pitchFamily="2" charset="2"/>
              <a:buChar char="Ø"/>
              <a:tabLst>
                <a:tab pos="354965" algn="l"/>
                <a:tab pos="355600" algn="l"/>
              </a:tabLst>
            </a:pPr>
            <a:endParaRPr lang="en-US" sz="1050" dirty="0"/>
          </a:p>
          <a:p>
            <a:pPr marL="355600" marR="786765" lvl="4" indent="-342900">
              <a:buClr>
                <a:srgbClr val="C40033"/>
              </a:buClr>
              <a:buFont typeface="Wingdings" panose="05000000000000000000" pitchFamily="2" charset="2"/>
              <a:buChar char="Ø"/>
              <a:tabLst>
                <a:tab pos="354965" algn="l"/>
                <a:tab pos="355600" algn="l"/>
              </a:tabLst>
            </a:pPr>
            <a:endParaRPr lang="en-US" sz="1050" dirty="0"/>
          </a:p>
          <a:p>
            <a:pPr marL="355600" marR="786765" lvl="4" indent="-342900">
              <a:buClr>
                <a:srgbClr val="C40033"/>
              </a:buClr>
              <a:buFont typeface="Arial" panose="020B0604020202020204" pitchFamily="34" charset="0"/>
              <a:buChar char="•"/>
              <a:tabLst>
                <a:tab pos="354965" algn="l"/>
                <a:tab pos="355600" algn="l"/>
              </a:tabLst>
            </a:pPr>
            <a:r>
              <a:rPr lang="en-US" sz="2000" dirty="0">
                <a:latin typeface="Calibri"/>
                <a:cs typeface="Calibri"/>
              </a:rPr>
              <a:t>NASDDDS hosted a series of sessions as part of the Equity, Diversity and Inclusion: State Round Table Series </a:t>
            </a:r>
            <a:r>
              <a:rPr lang="en-US" sz="2000" baseline="30000" dirty="0">
                <a:latin typeface="Calibri"/>
                <a:cs typeface="Calibri"/>
              </a:rPr>
              <a:t>3</a:t>
            </a:r>
          </a:p>
          <a:p>
            <a:pPr marL="12700" marR="786765" lvl="4">
              <a:buClr>
                <a:srgbClr val="C40033"/>
              </a:buClr>
              <a:tabLst>
                <a:tab pos="354965" algn="l"/>
                <a:tab pos="355600" algn="l"/>
              </a:tabLst>
            </a:pPr>
            <a:endParaRPr lang="en-US" sz="1050" dirty="0"/>
          </a:p>
          <a:p>
            <a:pPr lvl="1">
              <a:spcBef>
                <a:spcPts val="5"/>
              </a:spcBef>
              <a:buClr>
                <a:srgbClr val="C40033"/>
              </a:buClr>
            </a:pPr>
            <a:endParaRPr lang="en-US" sz="1050" dirty="0"/>
          </a:p>
          <a:p>
            <a:pPr lvl="1">
              <a:spcBef>
                <a:spcPts val="5"/>
              </a:spcBef>
              <a:buClr>
                <a:srgbClr val="C40033"/>
              </a:buClr>
            </a:pPr>
            <a:endParaRPr lang="en-US" sz="1050" dirty="0">
              <a:latin typeface="Calibri"/>
              <a:cs typeface="Calibri"/>
            </a:endParaRPr>
          </a:p>
          <a:p>
            <a:pPr lvl="1">
              <a:spcBef>
                <a:spcPts val="5"/>
              </a:spcBef>
              <a:buClr>
                <a:srgbClr val="C40033"/>
              </a:buClr>
            </a:pPr>
            <a:endParaRPr sz="1050" dirty="0">
              <a:latin typeface="Calibri"/>
              <a:cs typeface="Calibri"/>
            </a:endParaRPr>
          </a:p>
        </p:txBody>
      </p:sp>
      <p:sp>
        <p:nvSpPr>
          <p:cNvPr id="5" name="object 5"/>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sp>
        <p:nvSpPr>
          <p:cNvPr id="7" name="Slide Number Placeholder 6">
            <a:extLst>
              <a:ext uri="{FF2B5EF4-FFF2-40B4-BE49-F238E27FC236}">
                <a16:creationId xmlns:a16="http://schemas.microsoft.com/office/drawing/2014/main" id="{B7546EE1-AEB1-70B1-CB8C-BC9DDBA03233}"/>
              </a:ext>
            </a:extLst>
          </p:cNvPr>
          <p:cNvSpPr>
            <a:spLocks noGrp="1"/>
          </p:cNvSpPr>
          <p:nvPr>
            <p:ph type="sldNum" sz="quarter" idx="7"/>
          </p:nvPr>
        </p:nvSpPr>
        <p:spPr/>
        <p:txBody>
          <a:bodyPr/>
          <a:lstStyle/>
          <a:p>
            <a:fld id="{B6F15528-21DE-4FAA-801E-634DDDAF4B2B}" type="slidenum">
              <a:rPr lang="en-US" smtClean="0"/>
              <a:t>3</a:t>
            </a:fld>
            <a:endParaRPr lang="en-US" dirty="0"/>
          </a:p>
        </p:txBody>
      </p:sp>
    </p:spTree>
    <p:extLst>
      <p:ext uri="{BB962C8B-B14F-4D97-AF65-F5344CB8AC3E}">
        <p14:creationId xmlns:p14="http://schemas.microsoft.com/office/powerpoint/2010/main" val="346787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249591" y="5661676"/>
            <a:ext cx="627530" cy="853407"/>
          </a:xfrm>
          <a:prstGeom prst="rect">
            <a:avLst/>
          </a:prstGeom>
        </p:spPr>
      </p:pic>
      <p:pic>
        <p:nvPicPr>
          <p:cNvPr id="3" name="object 3"/>
          <p:cNvPicPr/>
          <p:nvPr/>
        </p:nvPicPr>
        <p:blipFill>
          <a:blip r:embed="rId3" cstate="print"/>
          <a:stretch>
            <a:fillRect/>
          </a:stretch>
        </p:blipFill>
        <p:spPr>
          <a:xfrm>
            <a:off x="8186928" y="355091"/>
            <a:ext cx="786383" cy="1156715"/>
          </a:xfrm>
          <a:prstGeom prst="rect">
            <a:avLst/>
          </a:prstGeom>
        </p:spPr>
      </p:pic>
      <p:sp>
        <p:nvSpPr>
          <p:cNvPr id="4" name="object 4"/>
          <p:cNvSpPr txBox="1"/>
          <p:nvPr/>
        </p:nvSpPr>
        <p:spPr>
          <a:xfrm>
            <a:off x="436880" y="918718"/>
            <a:ext cx="7601584" cy="5330305"/>
          </a:xfrm>
          <a:prstGeom prst="rect">
            <a:avLst/>
          </a:prstGeom>
        </p:spPr>
        <p:txBody>
          <a:bodyPr vert="horz" wrap="square" lIns="0" tIns="13335" rIns="0" bIns="0" rtlCol="0">
            <a:spAutoFit/>
          </a:bodyPr>
          <a:lstStyle/>
          <a:p>
            <a:pPr marL="12700">
              <a:lnSpc>
                <a:spcPct val="100000"/>
              </a:lnSpc>
              <a:spcBef>
                <a:spcPts val="105"/>
              </a:spcBef>
            </a:pPr>
            <a:r>
              <a:rPr sz="2000" b="1" dirty="0">
                <a:latin typeface="Calibri"/>
                <a:cs typeface="Calibri"/>
              </a:rPr>
              <a:t>Background</a:t>
            </a:r>
            <a:r>
              <a:rPr sz="2000" b="1" spc="-35" dirty="0">
                <a:latin typeface="Calibri"/>
                <a:cs typeface="Calibri"/>
              </a:rPr>
              <a:t> </a:t>
            </a:r>
            <a:r>
              <a:rPr sz="2000" b="1" dirty="0">
                <a:latin typeface="Calibri"/>
                <a:cs typeface="Calibri"/>
              </a:rPr>
              <a:t>and</a:t>
            </a:r>
            <a:r>
              <a:rPr sz="2000" b="1" spc="-25" dirty="0">
                <a:latin typeface="Calibri"/>
                <a:cs typeface="Calibri"/>
              </a:rPr>
              <a:t> </a:t>
            </a:r>
            <a:r>
              <a:rPr sz="2000" b="1" spc="-10" dirty="0">
                <a:latin typeface="Calibri"/>
                <a:cs typeface="Calibri"/>
              </a:rPr>
              <a:t>Context</a:t>
            </a:r>
            <a:endParaRPr sz="2000" dirty="0">
              <a:latin typeface="Calibri"/>
              <a:cs typeface="Calibri"/>
            </a:endParaRPr>
          </a:p>
          <a:p>
            <a:pPr>
              <a:lnSpc>
                <a:spcPct val="100000"/>
              </a:lnSpc>
              <a:spcBef>
                <a:spcPts val="10"/>
              </a:spcBef>
            </a:pPr>
            <a:endParaRPr sz="2100" dirty="0">
              <a:latin typeface="Calibri"/>
              <a:cs typeface="Calibri"/>
            </a:endParaRPr>
          </a:p>
          <a:p>
            <a:pPr marL="355600" marR="786765" indent="-342900">
              <a:lnSpc>
                <a:spcPct val="100000"/>
              </a:lnSpc>
              <a:buClr>
                <a:srgbClr val="C40033"/>
              </a:buClr>
              <a:buFont typeface="Arial"/>
              <a:buChar char="•"/>
              <a:tabLst>
                <a:tab pos="354965" algn="l"/>
                <a:tab pos="355600" algn="l"/>
              </a:tabLst>
            </a:pPr>
            <a:r>
              <a:rPr sz="2000" dirty="0">
                <a:latin typeface="Calibri"/>
                <a:cs typeface="Calibri"/>
              </a:rPr>
              <a:t>The</a:t>
            </a:r>
            <a:r>
              <a:rPr sz="2000" spc="-15" dirty="0">
                <a:latin typeface="Calibri"/>
                <a:cs typeface="Calibri"/>
              </a:rPr>
              <a:t> </a:t>
            </a:r>
            <a:r>
              <a:rPr sz="2000" dirty="0">
                <a:latin typeface="Calibri"/>
                <a:cs typeface="Calibri"/>
              </a:rPr>
              <a:t>Office</a:t>
            </a:r>
            <a:r>
              <a:rPr sz="2000" spc="-10" dirty="0">
                <a:latin typeface="Calibri"/>
                <a:cs typeface="Calibri"/>
              </a:rPr>
              <a:t> </a:t>
            </a:r>
            <a:r>
              <a:rPr sz="2000" dirty="0">
                <a:latin typeface="Calibri"/>
                <a:cs typeface="Calibri"/>
              </a:rPr>
              <a:t>of</a:t>
            </a:r>
            <a:r>
              <a:rPr sz="2000" spc="-20" dirty="0">
                <a:latin typeface="Calibri"/>
                <a:cs typeface="Calibri"/>
              </a:rPr>
              <a:t> </a:t>
            </a:r>
            <a:r>
              <a:rPr sz="2000" dirty="0">
                <a:latin typeface="Calibri"/>
                <a:cs typeface="Calibri"/>
              </a:rPr>
              <a:t>Racial</a:t>
            </a:r>
            <a:r>
              <a:rPr sz="2000" spc="-15" dirty="0">
                <a:latin typeface="Calibri"/>
                <a:cs typeface="Calibri"/>
              </a:rPr>
              <a:t> </a:t>
            </a:r>
            <a:r>
              <a:rPr sz="2000" dirty="0">
                <a:latin typeface="Calibri"/>
                <a:cs typeface="Calibri"/>
              </a:rPr>
              <a:t>Equity</a:t>
            </a:r>
            <a:r>
              <a:rPr sz="2000" spc="-45" dirty="0">
                <a:latin typeface="Calibri"/>
                <a:cs typeface="Calibri"/>
              </a:rPr>
              <a:t> </a:t>
            </a:r>
            <a:r>
              <a:rPr sz="2000" dirty="0">
                <a:latin typeface="Calibri"/>
                <a:cs typeface="Calibri"/>
              </a:rPr>
              <a:t>(ORE)</a:t>
            </a:r>
            <a:r>
              <a:rPr sz="2000" spc="-30" dirty="0">
                <a:latin typeface="Calibri"/>
                <a:cs typeface="Calibri"/>
              </a:rPr>
              <a:t> </a:t>
            </a:r>
            <a:r>
              <a:rPr sz="2000" dirty="0">
                <a:latin typeface="Calibri"/>
                <a:cs typeface="Calibri"/>
              </a:rPr>
              <a:t>within</a:t>
            </a:r>
            <a:r>
              <a:rPr sz="2000" spc="-10" dirty="0">
                <a:latin typeface="Calibri"/>
                <a:cs typeface="Calibri"/>
              </a:rPr>
              <a:t> </a:t>
            </a:r>
            <a:r>
              <a:rPr sz="2000" dirty="0">
                <a:latin typeface="Calibri"/>
                <a:cs typeface="Calibri"/>
              </a:rPr>
              <a:t>the</a:t>
            </a:r>
            <a:r>
              <a:rPr sz="2000" spc="-15" dirty="0">
                <a:latin typeface="Calibri"/>
                <a:cs typeface="Calibri"/>
              </a:rPr>
              <a:t> </a:t>
            </a:r>
            <a:r>
              <a:rPr sz="2000" dirty="0">
                <a:latin typeface="Calibri"/>
                <a:cs typeface="Calibri"/>
              </a:rPr>
              <a:t>Office</a:t>
            </a:r>
            <a:r>
              <a:rPr sz="2000" spc="-10" dirty="0">
                <a:latin typeface="Calibri"/>
                <a:cs typeface="Calibri"/>
              </a:rPr>
              <a:t> </a:t>
            </a:r>
            <a:r>
              <a:rPr sz="2000" dirty="0">
                <a:latin typeface="Calibri"/>
                <a:cs typeface="Calibri"/>
              </a:rPr>
              <a:t>of</a:t>
            </a:r>
            <a:r>
              <a:rPr sz="2000" spc="-20" dirty="0">
                <a:latin typeface="Calibri"/>
                <a:cs typeface="Calibri"/>
              </a:rPr>
              <a:t> </a:t>
            </a:r>
            <a:r>
              <a:rPr sz="2000" dirty="0">
                <a:latin typeface="Calibri"/>
                <a:cs typeface="Calibri"/>
              </a:rPr>
              <a:t>the</a:t>
            </a:r>
            <a:r>
              <a:rPr sz="2000" spc="-5" dirty="0">
                <a:latin typeface="Calibri"/>
                <a:cs typeface="Calibri"/>
              </a:rPr>
              <a:t> </a:t>
            </a:r>
            <a:r>
              <a:rPr sz="2000" spc="-20" dirty="0">
                <a:latin typeface="Calibri"/>
                <a:cs typeface="Calibri"/>
              </a:rPr>
              <a:t>City </a:t>
            </a:r>
            <a:r>
              <a:rPr sz="2000" spc="-10" dirty="0">
                <a:latin typeface="Calibri"/>
                <a:cs typeface="Calibri"/>
              </a:rPr>
              <a:t>Administrator</a:t>
            </a:r>
            <a:r>
              <a:rPr sz="2000" spc="-25" dirty="0">
                <a:latin typeface="Calibri"/>
                <a:cs typeface="Calibri"/>
              </a:rPr>
              <a:t> </a:t>
            </a:r>
            <a:r>
              <a:rPr sz="2000" dirty="0">
                <a:latin typeface="Calibri"/>
                <a:cs typeface="Calibri"/>
              </a:rPr>
              <a:t>(OCA)</a:t>
            </a:r>
            <a:r>
              <a:rPr sz="2000" spc="-40" dirty="0">
                <a:latin typeface="Calibri"/>
                <a:cs typeface="Calibri"/>
              </a:rPr>
              <a:t> </a:t>
            </a:r>
            <a:r>
              <a:rPr sz="2000" dirty="0">
                <a:latin typeface="Calibri"/>
                <a:cs typeface="Calibri"/>
              </a:rPr>
              <a:t>was</a:t>
            </a:r>
            <a:r>
              <a:rPr sz="2000" spc="-30" dirty="0">
                <a:latin typeface="Calibri"/>
                <a:cs typeface="Calibri"/>
              </a:rPr>
              <a:t> </a:t>
            </a:r>
            <a:r>
              <a:rPr sz="2000" dirty="0">
                <a:latin typeface="Calibri"/>
                <a:cs typeface="Calibri"/>
              </a:rPr>
              <a:t>established</a:t>
            </a:r>
            <a:r>
              <a:rPr sz="2000" spc="-10" dirty="0">
                <a:latin typeface="Calibri"/>
                <a:cs typeface="Calibri"/>
              </a:rPr>
              <a:t> </a:t>
            </a:r>
            <a:r>
              <a:rPr sz="2000" dirty="0">
                <a:latin typeface="Calibri"/>
                <a:cs typeface="Calibri"/>
              </a:rPr>
              <a:t>by</a:t>
            </a:r>
            <a:r>
              <a:rPr sz="2000" spc="-40" dirty="0">
                <a:latin typeface="Calibri"/>
                <a:cs typeface="Calibri"/>
              </a:rPr>
              <a:t> </a:t>
            </a:r>
            <a:r>
              <a:rPr sz="2000" dirty="0">
                <a:latin typeface="Calibri"/>
                <a:cs typeface="Calibri"/>
              </a:rPr>
              <a:t>Mayor</a:t>
            </a:r>
            <a:r>
              <a:rPr sz="2000" spc="-55" dirty="0">
                <a:latin typeface="Calibri"/>
                <a:cs typeface="Calibri"/>
              </a:rPr>
              <a:t> </a:t>
            </a:r>
            <a:r>
              <a:rPr sz="2000" dirty="0">
                <a:latin typeface="Calibri"/>
                <a:cs typeface="Calibri"/>
              </a:rPr>
              <a:t>Bowser</a:t>
            </a:r>
            <a:r>
              <a:rPr sz="2000" spc="-40" dirty="0">
                <a:latin typeface="Calibri"/>
                <a:cs typeface="Calibri"/>
              </a:rPr>
              <a:t> </a:t>
            </a:r>
            <a:r>
              <a:rPr sz="2000" dirty="0">
                <a:latin typeface="Calibri"/>
                <a:cs typeface="Calibri"/>
              </a:rPr>
              <a:t>in</a:t>
            </a:r>
            <a:r>
              <a:rPr sz="2000" spc="-35" dirty="0">
                <a:latin typeface="Calibri"/>
                <a:cs typeface="Calibri"/>
              </a:rPr>
              <a:t> </a:t>
            </a:r>
            <a:r>
              <a:rPr sz="2000" spc="-20" dirty="0">
                <a:latin typeface="Calibri"/>
                <a:cs typeface="Calibri"/>
              </a:rPr>
              <a:t>2021</a:t>
            </a:r>
            <a:endParaRPr sz="2000" dirty="0">
              <a:latin typeface="Calibri"/>
              <a:cs typeface="Calibri"/>
            </a:endParaRPr>
          </a:p>
          <a:p>
            <a:pPr>
              <a:lnSpc>
                <a:spcPct val="100000"/>
              </a:lnSpc>
              <a:spcBef>
                <a:spcPts val="5"/>
              </a:spcBef>
              <a:buClr>
                <a:srgbClr val="C40033"/>
              </a:buClr>
              <a:buFont typeface="Arial"/>
              <a:buChar char="•"/>
            </a:pPr>
            <a:endParaRPr sz="2550" dirty="0">
              <a:latin typeface="Calibri"/>
              <a:cs typeface="Calibri"/>
            </a:endParaRPr>
          </a:p>
          <a:p>
            <a:pPr marL="355600" marR="253365" indent="-342900">
              <a:lnSpc>
                <a:spcPct val="110000"/>
              </a:lnSpc>
              <a:buClr>
                <a:srgbClr val="C40033"/>
              </a:buClr>
              <a:buFont typeface="Arial"/>
              <a:buChar char="•"/>
              <a:tabLst>
                <a:tab pos="354965" algn="l"/>
                <a:tab pos="355600" algn="l"/>
              </a:tabLst>
            </a:pPr>
            <a:r>
              <a:rPr sz="2000" dirty="0">
                <a:latin typeface="Calibri"/>
                <a:cs typeface="Calibri"/>
              </a:rPr>
              <a:t>The</a:t>
            </a:r>
            <a:r>
              <a:rPr sz="2000" spc="-40" dirty="0">
                <a:latin typeface="Calibri"/>
                <a:cs typeface="Calibri"/>
              </a:rPr>
              <a:t> </a:t>
            </a:r>
            <a:r>
              <a:rPr sz="2000" dirty="0">
                <a:latin typeface="Calibri"/>
                <a:cs typeface="Calibri"/>
              </a:rPr>
              <a:t>Office</a:t>
            </a:r>
            <a:r>
              <a:rPr sz="2000" spc="-20" dirty="0">
                <a:latin typeface="Calibri"/>
                <a:cs typeface="Calibri"/>
              </a:rPr>
              <a:t> </a:t>
            </a:r>
            <a:r>
              <a:rPr sz="2000" dirty="0">
                <a:latin typeface="Calibri"/>
                <a:cs typeface="Calibri"/>
              </a:rPr>
              <a:t>carries</a:t>
            </a:r>
            <a:r>
              <a:rPr sz="2000" spc="-15" dirty="0">
                <a:latin typeface="Calibri"/>
                <a:cs typeface="Calibri"/>
              </a:rPr>
              <a:t> </a:t>
            </a:r>
            <a:r>
              <a:rPr sz="2000" spc="-10" dirty="0">
                <a:latin typeface="Calibri"/>
                <a:cs typeface="Calibri"/>
              </a:rPr>
              <a:t>forward</a:t>
            </a:r>
            <a:r>
              <a:rPr sz="2000" spc="-40" dirty="0">
                <a:latin typeface="Calibri"/>
                <a:cs typeface="Calibri"/>
              </a:rPr>
              <a:t> </a:t>
            </a:r>
            <a:r>
              <a:rPr sz="2000" dirty="0">
                <a:latin typeface="Calibri"/>
                <a:cs typeface="Calibri"/>
              </a:rPr>
              <a:t>the</a:t>
            </a:r>
            <a:r>
              <a:rPr sz="2000" spc="-25" dirty="0">
                <a:latin typeface="Calibri"/>
                <a:cs typeface="Calibri"/>
              </a:rPr>
              <a:t> </a:t>
            </a:r>
            <a:r>
              <a:rPr sz="2000" dirty="0">
                <a:latin typeface="Calibri"/>
                <a:cs typeface="Calibri"/>
              </a:rPr>
              <a:t>implementation</a:t>
            </a:r>
            <a:r>
              <a:rPr sz="2000" spc="5" dirty="0">
                <a:latin typeface="Calibri"/>
                <a:cs typeface="Calibri"/>
              </a:rPr>
              <a:t> </a:t>
            </a:r>
            <a:r>
              <a:rPr sz="2000" dirty="0">
                <a:latin typeface="Calibri"/>
                <a:cs typeface="Calibri"/>
              </a:rPr>
              <a:t>of</a:t>
            </a:r>
            <a:r>
              <a:rPr sz="2000" spc="-35" dirty="0">
                <a:latin typeface="Calibri"/>
                <a:cs typeface="Calibri"/>
              </a:rPr>
              <a:t> </a:t>
            </a:r>
            <a:r>
              <a:rPr sz="2000" dirty="0">
                <a:latin typeface="Calibri"/>
                <a:cs typeface="Calibri"/>
              </a:rPr>
              <a:t>the</a:t>
            </a:r>
            <a:r>
              <a:rPr sz="2000" spc="-20" dirty="0">
                <a:latin typeface="Calibri"/>
                <a:cs typeface="Calibri"/>
              </a:rPr>
              <a:t> </a:t>
            </a:r>
            <a:r>
              <a:rPr sz="2000" dirty="0">
                <a:latin typeface="Calibri"/>
                <a:cs typeface="Calibri"/>
              </a:rPr>
              <a:t>Racial</a:t>
            </a:r>
            <a:r>
              <a:rPr sz="2000" spc="-20" dirty="0">
                <a:latin typeface="Calibri"/>
                <a:cs typeface="Calibri"/>
              </a:rPr>
              <a:t> </a:t>
            </a:r>
            <a:r>
              <a:rPr sz="2000" spc="-10" dirty="0">
                <a:latin typeface="Calibri"/>
                <a:cs typeface="Calibri"/>
              </a:rPr>
              <a:t>Equity </a:t>
            </a:r>
            <a:r>
              <a:rPr sz="2000" dirty="0">
                <a:latin typeface="Calibri"/>
                <a:cs typeface="Calibri"/>
              </a:rPr>
              <a:t>Achieves</a:t>
            </a:r>
            <a:r>
              <a:rPr sz="2000" spc="-35" dirty="0">
                <a:latin typeface="Calibri"/>
                <a:cs typeface="Calibri"/>
              </a:rPr>
              <a:t> </a:t>
            </a:r>
            <a:r>
              <a:rPr sz="2000" dirty="0">
                <a:latin typeface="Calibri"/>
                <a:cs typeface="Calibri"/>
              </a:rPr>
              <a:t>Results</a:t>
            </a:r>
            <a:r>
              <a:rPr sz="2000" spc="-35" dirty="0">
                <a:latin typeface="Calibri"/>
                <a:cs typeface="Calibri"/>
              </a:rPr>
              <a:t> </a:t>
            </a:r>
            <a:r>
              <a:rPr sz="2000" dirty="0">
                <a:latin typeface="Calibri"/>
                <a:cs typeface="Calibri"/>
              </a:rPr>
              <a:t>“REACH</a:t>
            </a:r>
            <a:r>
              <a:rPr sz="2000" spc="-60" dirty="0">
                <a:latin typeface="Calibri"/>
                <a:cs typeface="Calibri"/>
              </a:rPr>
              <a:t> </a:t>
            </a:r>
            <a:r>
              <a:rPr sz="2000" spc="-20" dirty="0">
                <a:latin typeface="Calibri"/>
                <a:cs typeface="Calibri"/>
              </a:rPr>
              <a:t>Act”</a:t>
            </a:r>
            <a:r>
              <a:rPr lang="en-US" sz="2000" spc="-20" baseline="30000" dirty="0">
                <a:latin typeface="Calibri"/>
                <a:cs typeface="Calibri"/>
              </a:rPr>
              <a:t>4</a:t>
            </a:r>
          </a:p>
          <a:p>
            <a:pPr>
              <a:lnSpc>
                <a:spcPct val="100000"/>
              </a:lnSpc>
              <a:spcBef>
                <a:spcPts val="5"/>
              </a:spcBef>
              <a:buClr>
                <a:srgbClr val="C40033"/>
              </a:buClr>
              <a:buFont typeface="Arial"/>
              <a:buChar char="•"/>
            </a:pPr>
            <a:endParaRPr sz="2750" dirty="0">
              <a:latin typeface="Calibri"/>
              <a:cs typeface="Calibri"/>
            </a:endParaRPr>
          </a:p>
          <a:p>
            <a:pPr marL="355600" marR="212725" indent="-342900">
              <a:lnSpc>
                <a:spcPct val="100000"/>
              </a:lnSpc>
              <a:buClr>
                <a:srgbClr val="C40033"/>
              </a:buClr>
              <a:buFont typeface="Arial"/>
              <a:buChar char="•"/>
              <a:tabLst>
                <a:tab pos="354965" algn="l"/>
                <a:tab pos="355600" algn="l"/>
              </a:tabLst>
            </a:pPr>
            <a:r>
              <a:rPr sz="2000" dirty="0">
                <a:latin typeface="Calibri"/>
                <a:cs typeface="Calibri"/>
              </a:rPr>
              <a:t>The</a:t>
            </a:r>
            <a:r>
              <a:rPr sz="2000" spc="-25" dirty="0">
                <a:latin typeface="Calibri"/>
                <a:cs typeface="Calibri"/>
              </a:rPr>
              <a:t> </a:t>
            </a:r>
            <a:r>
              <a:rPr sz="2000" dirty="0">
                <a:latin typeface="Calibri"/>
                <a:cs typeface="Calibri"/>
              </a:rPr>
              <a:t>Office</a:t>
            </a:r>
            <a:r>
              <a:rPr sz="2000" spc="-20" dirty="0">
                <a:latin typeface="Calibri"/>
                <a:cs typeface="Calibri"/>
              </a:rPr>
              <a:t> </a:t>
            </a:r>
            <a:r>
              <a:rPr sz="2000" dirty="0">
                <a:latin typeface="Calibri"/>
                <a:cs typeface="Calibri"/>
              </a:rPr>
              <a:t>is</a:t>
            </a:r>
            <a:r>
              <a:rPr sz="2000" spc="-30" dirty="0">
                <a:latin typeface="Calibri"/>
                <a:cs typeface="Calibri"/>
              </a:rPr>
              <a:t> </a:t>
            </a:r>
            <a:r>
              <a:rPr sz="2000" dirty="0">
                <a:latin typeface="Calibri"/>
                <a:cs typeface="Calibri"/>
              </a:rPr>
              <a:t>charged</a:t>
            </a:r>
            <a:r>
              <a:rPr sz="2000" spc="-35" dirty="0">
                <a:latin typeface="Calibri"/>
                <a:cs typeface="Calibri"/>
              </a:rPr>
              <a:t> </a:t>
            </a:r>
            <a:r>
              <a:rPr sz="2000" dirty="0">
                <a:latin typeface="Calibri"/>
                <a:cs typeface="Calibri"/>
              </a:rPr>
              <a:t>with</a:t>
            </a:r>
            <a:r>
              <a:rPr sz="2000" spc="-15" dirty="0">
                <a:latin typeface="Calibri"/>
                <a:cs typeface="Calibri"/>
              </a:rPr>
              <a:t> </a:t>
            </a:r>
            <a:r>
              <a:rPr sz="2000" dirty="0">
                <a:latin typeface="Calibri"/>
                <a:cs typeface="Calibri"/>
              </a:rPr>
              <a:t>developing</a:t>
            </a:r>
            <a:r>
              <a:rPr sz="2000" spc="-35" dirty="0">
                <a:latin typeface="Calibri"/>
                <a:cs typeface="Calibri"/>
              </a:rPr>
              <a:t> </a:t>
            </a:r>
            <a:r>
              <a:rPr sz="2000" dirty="0">
                <a:latin typeface="Calibri"/>
                <a:cs typeface="Calibri"/>
              </a:rPr>
              <a:t>an</a:t>
            </a:r>
            <a:r>
              <a:rPr sz="2000" spc="-15" dirty="0">
                <a:latin typeface="Calibri"/>
                <a:cs typeface="Calibri"/>
              </a:rPr>
              <a:t> </a:t>
            </a:r>
            <a:r>
              <a:rPr sz="2000" spc="-10" dirty="0">
                <a:latin typeface="Calibri"/>
                <a:cs typeface="Calibri"/>
              </a:rPr>
              <a:t>infrastructure</a:t>
            </a:r>
            <a:r>
              <a:rPr sz="2000" spc="-20" dirty="0">
                <a:latin typeface="Calibri"/>
                <a:cs typeface="Calibri"/>
              </a:rPr>
              <a:t> </a:t>
            </a:r>
            <a:r>
              <a:rPr sz="2000" dirty="0">
                <a:latin typeface="Calibri"/>
                <a:cs typeface="Calibri"/>
              </a:rPr>
              <a:t>to</a:t>
            </a:r>
            <a:r>
              <a:rPr sz="2000" spc="-20" dirty="0">
                <a:latin typeface="Calibri"/>
                <a:cs typeface="Calibri"/>
              </a:rPr>
              <a:t> </a:t>
            </a:r>
            <a:r>
              <a:rPr sz="2000" spc="-10" dirty="0">
                <a:latin typeface="Calibri"/>
                <a:cs typeface="Calibri"/>
              </a:rPr>
              <a:t>ensure </a:t>
            </a:r>
            <a:r>
              <a:rPr sz="2000" dirty="0">
                <a:latin typeface="Calibri"/>
                <a:cs typeface="Calibri"/>
              </a:rPr>
              <a:t>policy</a:t>
            </a:r>
            <a:r>
              <a:rPr sz="2000" spc="-60" dirty="0">
                <a:latin typeface="Calibri"/>
                <a:cs typeface="Calibri"/>
              </a:rPr>
              <a:t> </a:t>
            </a:r>
            <a:r>
              <a:rPr sz="2000" dirty="0">
                <a:latin typeface="Calibri"/>
                <a:cs typeface="Calibri"/>
              </a:rPr>
              <a:t>decisions</a:t>
            </a:r>
            <a:r>
              <a:rPr sz="2000" spc="-30" dirty="0">
                <a:latin typeface="Calibri"/>
                <a:cs typeface="Calibri"/>
              </a:rPr>
              <a:t> </a:t>
            </a:r>
            <a:r>
              <a:rPr sz="2000" dirty="0">
                <a:latin typeface="Calibri"/>
                <a:cs typeface="Calibri"/>
              </a:rPr>
              <a:t>and</a:t>
            </a:r>
            <a:r>
              <a:rPr sz="2000" spc="-40" dirty="0">
                <a:latin typeface="Calibri"/>
                <a:cs typeface="Calibri"/>
              </a:rPr>
              <a:t> </a:t>
            </a:r>
            <a:r>
              <a:rPr sz="2000" dirty="0">
                <a:latin typeface="Calibri"/>
                <a:cs typeface="Calibri"/>
              </a:rPr>
              <a:t>District</a:t>
            </a:r>
            <a:r>
              <a:rPr sz="2000" spc="-25" dirty="0">
                <a:latin typeface="Calibri"/>
                <a:cs typeface="Calibri"/>
              </a:rPr>
              <a:t> </a:t>
            </a:r>
            <a:r>
              <a:rPr sz="2000" spc="-10" dirty="0">
                <a:latin typeface="Calibri"/>
                <a:cs typeface="Calibri"/>
              </a:rPr>
              <a:t>programs</a:t>
            </a:r>
            <a:r>
              <a:rPr sz="2000" spc="-50" dirty="0">
                <a:latin typeface="Calibri"/>
                <a:cs typeface="Calibri"/>
              </a:rPr>
              <a:t> </a:t>
            </a:r>
            <a:r>
              <a:rPr sz="2000" dirty="0">
                <a:latin typeface="Calibri"/>
                <a:cs typeface="Calibri"/>
              </a:rPr>
              <a:t>are</a:t>
            </a:r>
            <a:r>
              <a:rPr sz="2000" spc="-40" dirty="0">
                <a:latin typeface="Calibri"/>
                <a:cs typeface="Calibri"/>
              </a:rPr>
              <a:t> </a:t>
            </a:r>
            <a:r>
              <a:rPr sz="2000" dirty="0">
                <a:latin typeface="Calibri"/>
                <a:cs typeface="Calibri"/>
              </a:rPr>
              <a:t>evaluated</a:t>
            </a:r>
            <a:r>
              <a:rPr sz="2000" spc="-25" dirty="0">
                <a:latin typeface="Calibri"/>
                <a:cs typeface="Calibri"/>
              </a:rPr>
              <a:t> </a:t>
            </a:r>
            <a:r>
              <a:rPr sz="2000" dirty="0">
                <a:latin typeface="Calibri"/>
                <a:cs typeface="Calibri"/>
              </a:rPr>
              <a:t>through</a:t>
            </a:r>
            <a:r>
              <a:rPr sz="2000" spc="-55" dirty="0">
                <a:latin typeface="Calibri"/>
                <a:cs typeface="Calibri"/>
              </a:rPr>
              <a:t> </a:t>
            </a:r>
            <a:r>
              <a:rPr sz="2000" dirty="0">
                <a:latin typeface="Calibri"/>
                <a:cs typeface="Calibri"/>
              </a:rPr>
              <a:t>a</a:t>
            </a:r>
            <a:r>
              <a:rPr sz="2000" spc="-45" dirty="0">
                <a:latin typeface="Calibri"/>
                <a:cs typeface="Calibri"/>
              </a:rPr>
              <a:t> </a:t>
            </a:r>
            <a:r>
              <a:rPr sz="2000" spc="-10" dirty="0">
                <a:latin typeface="Calibri"/>
                <a:cs typeface="Calibri"/>
              </a:rPr>
              <a:t>racial </a:t>
            </a:r>
            <a:r>
              <a:rPr sz="2000" dirty="0">
                <a:latin typeface="Calibri"/>
                <a:cs typeface="Calibri"/>
              </a:rPr>
              <a:t>equity </a:t>
            </a:r>
            <a:r>
              <a:rPr sz="2000" spc="-20" dirty="0">
                <a:latin typeface="Calibri"/>
                <a:cs typeface="Calibri"/>
              </a:rPr>
              <a:t>lens</a:t>
            </a:r>
            <a:endParaRPr sz="2000" dirty="0">
              <a:latin typeface="Calibri"/>
              <a:cs typeface="Calibri"/>
            </a:endParaRPr>
          </a:p>
          <a:p>
            <a:pPr>
              <a:lnSpc>
                <a:spcPct val="100000"/>
              </a:lnSpc>
              <a:spcBef>
                <a:spcPts val="5"/>
              </a:spcBef>
              <a:buClr>
                <a:srgbClr val="C40033"/>
              </a:buClr>
              <a:buFont typeface="Arial"/>
              <a:buChar char="•"/>
            </a:pPr>
            <a:endParaRPr sz="2750" dirty="0">
              <a:latin typeface="Calibri"/>
              <a:cs typeface="Calibri"/>
            </a:endParaRPr>
          </a:p>
          <a:p>
            <a:pPr marL="355600" marR="5080" indent="-342900">
              <a:lnSpc>
                <a:spcPct val="100000"/>
              </a:lnSpc>
              <a:buClr>
                <a:srgbClr val="C40033"/>
              </a:buClr>
              <a:buFont typeface="Arial"/>
              <a:buChar char="•"/>
              <a:tabLst>
                <a:tab pos="354965" algn="l"/>
                <a:tab pos="355600" algn="l"/>
              </a:tabLst>
            </a:pPr>
            <a:r>
              <a:rPr sz="2000" dirty="0">
                <a:latin typeface="Calibri"/>
                <a:cs typeface="Calibri"/>
              </a:rPr>
              <a:t>The</a:t>
            </a:r>
            <a:r>
              <a:rPr sz="2000" spc="-40" dirty="0">
                <a:latin typeface="Calibri"/>
                <a:cs typeface="Calibri"/>
              </a:rPr>
              <a:t> </a:t>
            </a:r>
            <a:r>
              <a:rPr sz="2000" dirty="0">
                <a:latin typeface="Calibri"/>
                <a:cs typeface="Calibri"/>
              </a:rPr>
              <a:t>Act</a:t>
            </a:r>
            <a:r>
              <a:rPr sz="2000" spc="-30" dirty="0">
                <a:latin typeface="Calibri"/>
                <a:cs typeface="Calibri"/>
              </a:rPr>
              <a:t> </a:t>
            </a:r>
            <a:r>
              <a:rPr sz="2000" dirty="0">
                <a:latin typeface="Calibri"/>
                <a:cs typeface="Calibri"/>
              </a:rPr>
              <a:t>also</a:t>
            </a:r>
            <a:r>
              <a:rPr sz="2000" spc="-30" dirty="0">
                <a:latin typeface="Calibri"/>
                <a:cs typeface="Calibri"/>
              </a:rPr>
              <a:t> </a:t>
            </a:r>
            <a:r>
              <a:rPr sz="2000" dirty="0">
                <a:latin typeface="Calibri"/>
                <a:cs typeface="Calibri"/>
              </a:rPr>
              <a:t>requires</a:t>
            </a:r>
            <a:r>
              <a:rPr sz="2000" spc="-10" dirty="0">
                <a:latin typeface="Calibri"/>
                <a:cs typeface="Calibri"/>
              </a:rPr>
              <a:t> </a:t>
            </a:r>
            <a:r>
              <a:rPr sz="2000" dirty="0">
                <a:latin typeface="Calibri"/>
                <a:cs typeface="Calibri"/>
              </a:rPr>
              <a:t>the</a:t>
            </a:r>
            <a:r>
              <a:rPr sz="2000" spc="-20" dirty="0">
                <a:latin typeface="Calibri"/>
                <a:cs typeface="Calibri"/>
              </a:rPr>
              <a:t> </a:t>
            </a:r>
            <a:r>
              <a:rPr sz="2000" dirty="0">
                <a:latin typeface="Calibri"/>
                <a:cs typeface="Calibri"/>
              </a:rPr>
              <a:t>Mayor</a:t>
            </a:r>
            <a:r>
              <a:rPr sz="2000" spc="-50" dirty="0">
                <a:latin typeface="Calibri"/>
                <a:cs typeface="Calibri"/>
              </a:rPr>
              <a:t> </a:t>
            </a:r>
            <a:r>
              <a:rPr sz="2000" dirty="0">
                <a:latin typeface="Calibri"/>
                <a:cs typeface="Calibri"/>
              </a:rPr>
              <a:t>(via</a:t>
            </a:r>
            <a:r>
              <a:rPr sz="2000" spc="-20" dirty="0">
                <a:latin typeface="Calibri"/>
                <a:cs typeface="Calibri"/>
              </a:rPr>
              <a:t> </a:t>
            </a:r>
            <a:r>
              <a:rPr sz="2000" dirty="0">
                <a:latin typeface="Calibri"/>
                <a:cs typeface="Calibri"/>
              </a:rPr>
              <a:t>agencies)</a:t>
            </a:r>
            <a:r>
              <a:rPr sz="2000" spc="-20" dirty="0">
                <a:latin typeface="Calibri"/>
                <a:cs typeface="Calibri"/>
              </a:rPr>
              <a:t> </a:t>
            </a:r>
            <a:r>
              <a:rPr sz="2000" dirty="0">
                <a:latin typeface="Calibri"/>
                <a:cs typeface="Calibri"/>
              </a:rPr>
              <a:t>to</a:t>
            </a:r>
            <a:r>
              <a:rPr sz="2000" spc="-35" dirty="0">
                <a:latin typeface="Calibri"/>
                <a:cs typeface="Calibri"/>
              </a:rPr>
              <a:t> </a:t>
            </a:r>
            <a:r>
              <a:rPr sz="2000" dirty="0">
                <a:latin typeface="Calibri"/>
                <a:cs typeface="Calibri"/>
              </a:rPr>
              <a:t>include</a:t>
            </a:r>
            <a:r>
              <a:rPr sz="2000" spc="-20" dirty="0">
                <a:latin typeface="Calibri"/>
                <a:cs typeface="Calibri"/>
              </a:rPr>
              <a:t> </a:t>
            </a:r>
            <a:r>
              <a:rPr sz="2000" dirty="0">
                <a:latin typeface="Calibri"/>
                <a:cs typeface="Calibri"/>
              </a:rPr>
              <a:t>racial</a:t>
            </a:r>
            <a:r>
              <a:rPr sz="2000" spc="-20" dirty="0">
                <a:latin typeface="Calibri"/>
                <a:cs typeface="Calibri"/>
              </a:rPr>
              <a:t> </a:t>
            </a:r>
            <a:r>
              <a:rPr sz="2000" spc="-10" dirty="0">
                <a:latin typeface="Calibri"/>
                <a:cs typeface="Calibri"/>
              </a:rPr>
              <a:t>equity- </a:t>
            </a:r>
            <a:r>
              <a:rPr sz="2000" dirty="0">
                <a:latin typeface="Calibri"/>
                <a:cs typeface="Calibri"/>
              </a:rPr>
              <a:t>related</a:t>
            </a:r>
            <a:r>
              <a:rPr sz="2000" spc="-35" dirty="0">
                <a:latin typeface="Calibri"/>
                <a:cs typeface="Calibri"/>
              </a:rPr>
              <a:t> </a:t>
            </a:r>
            <a:r>
              <a:rPr sz="2000" dirty="0">
                <a:latin typeface="Calibri"/>
                <a:cs typeface="Calibri"/>
              </a:rPr>
              <a:t>performance</a:t>
            </a:r>
            <a:r>
              <a:rPr sz="2000" spc="-40" dirty="0">
                <a:latin typeface="Calibri"/>
                <a:cs typeface="Calibri"/>
              </a:rPr>
              <a:t> </a:t>
            </a:r>
            <a:r>
              <a:rPr sz="2000" dirty="0">
                <a:latin typeface="Calibri"/>
                <a:cs typeface="Calibri"/>
              </a:rPr>
              <a:t>measures</a:t>
            </a:r>
            <a:r>
              <a:rPr sz="2000" spc="-40" dirty="0">
                <a:latin typeface="Calibri"/>
                <a:cs typeface="Calibri"/>
              </a:rPr>
              <a:t> </a:t>
            </a:r>
            <a:r>
              <a:rPr sz="2000" dirty="0">
                <a:latin typeface="Calibri"/>
                <a:cs typeface="Calibri"/>
              </a:rPr>
              <a:t>in</a:t>
            </a:r>
            <a:r>
              <a:rPr sz="2000" spc="-50" dirty="0">
                <a:latin typeface="Calibri"/>
                <a:cs typeface="Calibri"/>
              </a:rPr>
              <a:t> </a:t>
            </a:r>
            <a:r>
              <a:rPr sz="2000" dirty="0">
                <a:latin typeface="Calibri"/>
                <a:cs typeface="Calibri"/>
              </a:rPr>
              <a:t>the</a:t>
            </a:r>
            <a:r>
              <a:rPr sz="2000" spc="-55" dirty="0">
                <a:latin typeface="Calibri"/>
                <a:cs typeface="Calibri"/>
              </a:rPr>
              <a:t> </a:t>
            </a:r>
            <a:r>
              <a:rPr sz="2000" dirty="0">
                <a:latin typeface="Calibri"/>
                <a:cs typeface="Calibri"/>
              </a:rPr>
              <a:t>development</a:t>
            </a:r>
            <a:r>
              <a:rPr sz="2000" spc="-35" dirty="0">
                <a:latin typeface="Calibri"/>
                <a:cs typeface="Calibri"/>
              </a:rPr>
              <a:t> </a:t>
            </a:r>
            <a:r>
              <a:rPr sz="2000" dirty="0">
                <a:latin typeface="Calibri"/>
                <a:cs typeface="Calibri"/>
              </a:rPr>
              <a:t>of</a:t>
            </a:r>
            <a:r>
              <a:rPr sz="2000" spc="-55" dirty="0">
                <a:latin typeface="Calibri"/>
                <a:cs typeface="Calibri"/>
              </a:rPr>
              <a:t> </a:t>
            </a:r>
            <a:r>
              <a:rPr sz="2000" dirty="0">
                <a:latin typeface="Calibri"/>
                <a:cs typeface="Calibri"/>
              </a:rPr>
              <a:t>agency</a:t>
            </a:r>
            <a:r>
              <a:rPr sz="2000" spc="-65" dirty="0">
                <a:latin typeface="Calibri"/>
                <a:cs typeface="Calibri"/>
              </a:rPr>
              <a:t> </a:t>
            </a:r>
            <a:r>
              <a:rPr sz="2000" spc="-10" dirty="0">
                <a:latin typeface="Calibri"/>
                <a:cs typeface="Calibri"/>
              </a:rPr>
              <a:t>annual </a:t>
            </a:r>
            <a:r>
              <a:rPr sz="2000" dirty="0">
                <a:latin typeface="Calibri"/>
                <a:cs typeface="Calibri"/>
              </a:rPr>
              <a:t>performance</a:t>
            </a:r>
            <a:r>
              <a:rPr sz="2000" spc="-40" dirty="0">
                <a:latin typeface="Calibri"/>
                <a:cs typeface="Calibri"/>
              </a:rPr>
              <a:t> </a:t>
            </a:r>
            <a:r>
              <a:rPr sz="2000" dirty="0">
                <a:latin typeface="Calibri"/>
                <a:cs typeface="Calibri"/>
              </a:rPr>
              <a:t>plans</a:t>
            </a:r>
            <a:r>
              <a:rPr sz="2000" spc="-20" dirty="0">
                <a:latin typeface="Calibri"/>
                <a:cs typeface="Calibri"/>
              </a:rPr>
              <a:t> </a:t>
            </a:r>
            <a:r>
              <a:rPr sz="2000" dirty="0">
                <a:latin typeface="Calibri"/>
                <a:cs typeface="Calibri"/>
              </a:rPr>
              <a:t>and</a:t>
            </a:r>
            <a:r>
              <a:rPr sz="2000" spc="-25" dirty="0">
                <a:latin typeface="Calibri"/>
                <a:cs typeface="Calibri"/>
              </a:rPr>
              <a:t> </a:t>
            </a:r>
            <a:r>
              <a:rPr sz="2000" dirty="0">
                <a:latin typeface="Calibri"/>
                <a:cs typeface="Calibri"/>
              </a:rPr>
              <a:t>an</a:t>
            </a:r>
            <a:r>
              <a:rPr sz="2000" spc="-30" dirty="0">
                <a:latin typeface="Calibri"/>
                <a:cs typeface="Calibri"/>
              </a:rPr>
              <a:t> </a:t>
            </a:r>
            <a:r>
              <a:rPr sz="2000" dirty="0">
                <a:latin typeface="Calibri"/>
                <a:cs typeface="Calibri"/>
              </a:rPr>
              <a:t>evaluation</a:t>
            </a:r>
            <a:r>
              <a:rPr sz="2000" spc="-20" dirty="0">
                <a:latin typeface="Calibri"/>
                <a:cs typeface="Calibri"/>
              </a:rPr>
              <a:t> </a:t>
            </a:r>
            <a:r>
              <a:rPr sz="2000" dirty="0">
                <a:latin typeface="Calibri"/>
                <a:cs typeface="Calibri"/>
              </a:rPr>
              <a:t>of</a:t>
            </a:r>
            <a:r>
              <a:rPr sz="2000" spc="-20" dirty="0">
                <a:latin typeface="Calibri"/>
                <a:cs typeface="Calibri"/>
              </a:rPr>
              <a:t> </a:t>
            </a:r>
            <a:r>
              <a:rPr sz="2000" dirty="0">
                <a:latin typeface="Calibri"/>
                <a:cs typeface="Calibri"/>
              </a:rPr>
              <a:t>the</a:t>
            </a:r>
            <a:r>
              <a:rPr sz="2000" spc="-20" dirty="0">
                <a:latin typeface="Calibri"/>
                <a:cs typeface="Calibri"/>
              </a:rPr>
              <a:t> </a:t>
            </a:r>
            <a:r>
              <a:rPr sz="2000" dirty="0">
                <a:latin typeface="Calibri"/>
                <a:cs typeface="Calibri"/>
              </a:rPr>
              <a:t>use</a:t>
            </a:r>
            <a:r>
              <a:rPr sz="2000" spc="-25" dirty="0">
                <a:latin typeface="Calibri"/>
                <a:cs typeface="Calibri"/>
              </a:rPr>
              <a:t> </a:t>
            </a:r>
            <a:r>
              <a:rPr sz="2000" dirty="0">
                <a:latin typeface="Calibri"/>
                <a:cs typeface="Calibri"/>
              </a:rPr>
              <a:t>of</a:t>
            </a:r>
            <a:r>
              <a:rPr sz="2000" spc="-30" dirty="0">
                <a:latin typeface="Calibri"/>
                <a:cs typeface="Calibri"/>
              </a:rPr>
              <a:t> </a:t>
            </a:r>
            <a:r>
              <a:rPr sz="2000" dirty="0">
                <a:latin typeface="Calibri"/>
                <a:cs typeface="Calibri"/>
              </a:rPr>
              <a:t>racial</a:t>
            </a:r>
            <a:r>
              <a:rPr sz="2000" spc="-15" dirty="0">
                <a:latin typeface="Calibri"/>
                <a:cs typeface="Calibri"/>
              </a:rPr>
              <a:t> </a:t>
            </a:r>
            <a:r>
              <a:rPr sz="2000" dirty="0">
                <a:latin typeface="Calibri"/>
                <a:cs typeface="Calibri"/>
              </a:rPr>
              <a:t>equity</a:t>
            </a:r>
            <a:r>
              <a:rPr sz="2000" spc="-30" dirty="0">
                <a:latin typeface="Calibri"/>
                <a:cs typeface="Calibri"/>
              </a:rPr>
              <a:t> </a:t>
            </a:r>
            <a:r>
              <a:rPr sz="2000" spc="-10" dirty="0">
                <a:latin typeface="Calibri"/>
                <a:cs typeface="Calibri"/>
              </a:rPr>
              <a:t>tools </a:t>
            </a:r>
            <a:r>
              <a:rPr sz="2000" dirty="0">
                <a:latin typeface="Calibri"/>
                <a:cs typeface="Calibri"/>
              </a:rPr>
              <a:t>in</a:t>
            </a:r>
            <a:r>
              <a:rPr sz="2000" spc="-50" dirty="0">
                <a:latin typeface="Calibri"/>
                <a:cs typeface="Calibri"/>
              </a:rPr>
              <a:t> </a:t>
            </a:r>
            <a:r>
              <a:rPr sz="2000" dirty="0">
                <a:latin typeface="Calibri"/>
                <a:cs typeface="Calibri"/>
              </a:rPr>
              <a:t>annual</a:t>
            </a:r>
            <a:r>
              <a:rPr sz="2000" spc="-55" dirty="0">
                <a:latin typeface="Calibri"/>
                <a:cs typeface="Calibri"/>
              </a:rPr>
              <a:t> </a:t>
            </a:r>
            <a:r>
              <a:rPr sz="2000" dirty="0">
                <a:latin typeface="Calibri"/>
                <a:cs typeface="Calibri"/>
              </a:rPr>
              <a:t>performance</a:t>
            </a:r>
            <a:r>
              <a:rPr sz="2000" spc="-30" dirty="0">
                <a:latin typeface="Calibri"/>
                <a:cs typeface="Calibri"/>
              </a:rPr>
              <a:t> </a:t>
            </a:r>
            <a:r>
              <a:rPr sz="2000" dirty="0">
                <a:latin typeface="Calibri"/>
                <a:cs typeface="Calibri"/>
              </a:rPr>
              <a:t>accountability</a:t>
            </a:r>
            <a:r>
              <a:rPr sz="2000" spc="-30" dirty="0">
                <a:latin typeface="Calibri"/>
                <a:cs typeface="Calibri"/>
              </a:rPr>
              <a:t> </a:t>
            </a:r>
            <a:r>
              <a:rPr sz="2000" spc="-10" dirty="0">
                <a:latin typeface="Calibri"/>
                <a:cs typeface="Calibri"/>
              </a:rPr>
              <a:t>reports</a:t>
            </a:r>
            <a:endParaRPr sz="2000" dirty="0">
              <a:latin typeface="Calibri"/>
              <a:cs typeface="Calibri"/>
            </a:endParaRPr>
          </a:p>
        </p:txBody>
      </p:sp>
      <p:sp>
        <p:nvSpPr>
          <p:cNvPr id="5" name="object 5"/>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sp>
        <p:nvSpPr>
          <p:cNvPr id="7" name="Slide Number Placeholder 6">
            <a:extLst>
              <a:ext uri="{FF2B5EF4-FFF2-40B4-BE49-F238E27FC236}">
                <a16:creationId xmlns:a16="http://schemas.microsoft.com/office/drawing/2014/main" id="{08F42F69-E814-468D-EDC9-06AFBFC07FAE}"/>
              </a:ext>
            </a:extLst>
          </p:cNvPr>
          <p:cNvSpPr>
            <a:spLocks noGrp="1"/>
          </p:cNvSpPr>
          <p:nvPr>
            <p:ph type="sldNum" sz="quarter" idx="7"/>
          </p:nvPr>
        </p:nvSpPr>
        <p:spPr>
          <a:xfrm>
            <a:off x="6774001" y="6539010"/>
            <a:ext cx="2103120" cy="342900"/>
          </a:xfrm>
        </p:spPr>
        <p:txBody>
          <a:bodyPr/>
          <a:lstStyle/>
          <a:p>
            <a:fld id="{B6F15528-21DE-4FAA-801E-634DDDAF4B2B}" type="slidenum">
              <a:rPr lang="en-US" smtClean="0"/>
              <a:t>4</a:t>
            </a:fld>
            <a:endParaRPr lang="en-US" dirty="0"/>
          </a:p>
        </p:txBody>
      </p:sp>
    </p:spTree>
    <p:extLst>
      <p:ext uri="{BB962C8B-B14F-4D97-AF65-F5344CB8AC3E}">
        <p14:creationId xmlns:p14="http://schemas.microsoft.com/office/powerpoint/2010/main" val="279823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455" y="830859"/>
            <a:ext cx="7800975" cy="2934137"/>
          </a:xfrm>
          <a:prstGeom prst="rect">
            <a:avLst/>
          </a:prstGeom>
        </p:spPr>
        <p:txBody>
          <a:bodyPr vert="horz" wrap="square" lIns="0" tIns="12700" rIns="0" bIns="0" rtlCol="0">
            <a:spAutoFit/>
          </a:bodyPr>
          <a:lstStyle/>
          <a:p>
            <a:pPr marL="69215">
              <a:lnSpc>
                <a:spcPct val="100000"/>
              </a:lnSpc>
              <a:spcBef>
                <a:spcPts val="100"/>
              </a:spcBef>
            </a:pPr>
            <a:r>
              <a:rPr lang="en-US" sz="2400" b="1" spc="-10" dirty="0">
                <a:latin typeface="Calibri"/>
                <a:cs typeface="Calibri"/>
              </a:rPr>
              <a:t>Office of Racial Equity (ORE) Mission Statement:</a:t>
            </a:r>
          </a:p>
          <a:p>
            <a:pPr marL="69215">
              <a:lnSpc>
                <a:spcPct val="100000"/>
              </a:lnSpc>
              <a:spcBef>
                <a:spcPts val="100"/>
              </a:spcBef>
            </a:pPr>
            <a:endParaRPr lang="en-US" sz="2400" b="1" spc="-10" dirty="0">
              <a:latin typeface="Calibri"/>
              <a:cs typeface="Calibri"/>
            </a:endParaRPr>
          </a:p>
          <a:p>
            <a:pPr marL="69215">
              <a:lnSpc>
                <a:spcPct val="100000"/>
              </a:lnSpc>
              <a:spcBef>
                <a:spcPts val="100"/>
              </a:spcBef>
            </a:pPr>
            <a:r>
              <a:rPr lang="en-US" sz="1400" spc="-10" dirty="0">
                <a:latin typeface="Calibri"/>
                <a:cs typeface="Calibri"/>
              </a:rPr>
              <a:t>The Mayor’s Office of Racial Equity (ORE) works in collaboration with District leadership and agencies to apply a racial equity lens across government operations. The office also works to:</a:t>
            </a:r>
          </a:p>
          <a:p>
            <a:pPr marL="69215">
              <a:lnSpc>
                <a:spcPct val="100000"/>
              </a:lnSpc>
              <a:spcBef>
                <a:spcPts val="100"/>
              </a:spcBef>
            </a:pPr>
            <a:endParaRPr lang="en-US" sz="1400" spc="-10" dirty="0">
              <a:latin typeface="Calibri"/>
              <a:cs typeface="Calibri"/>
            </a:endParaRPr>
          </a:p>
          <a:p>
            <a:pPr marL="240665" indent="-171450">
              <a:lnSpc>
                <a:spcPct val="100000"/>
              </a:lnSpc>
              <a:spcBef>
                <a:spcPts val="100"/>
              </a:spcBef>
              <a:buFont typeface="Arial" panose="020B0604020202020204" pitchFamily="34" charset="0"/>
              <a:buChar char="•"/>
            </a:pPr>
            <a:r>
              <a:rPr lang="en-US" sz="1400" spc="-10" dirty="0">
                <a:latin typeface="Calibri"/>
                <a:cs typeface="Calibri"/>
              </a:rPr>
              <a:t>Provide leadership, guidance, and technical assistance to District agencies on racial equity to improve the quality of life for Washingtonians.</a:t>
            </a:r>
          </a:p>
          <a:p>
            <a:pPr marL="240665" indent="-171450">
              <a:lnSpc>
                <a:spcPct val="100000"/>
              </a:lnSpc>
              <a:spcBef>
                <a:spcPts val="100"/>
              </a:spcBef>
              <a:buFont typeface="Arial" panose="020B0604020202020204" pitchFamily="34" charset="0"/>
              <a:buChar char="•"/>
            </a:pPr>
            <a:r>
              <a:rPr lang="en-US" sz="1400" spc="-10" dirty="0">
                <a:latin typeface="Calibri"/>
                <a:cs typeface="Calibri"/>
              </a:rPr>
              <a:t>Promote strategic alignment and coordinate the District’s efforts toward achieving racial equity.</a:t>
            </a:r>
          </a:p>
          <a:p>
            <a:pPr marL="240665" indent="-171450">
              <a:lnSpc>
                <a:spcPct val="100000"/>
              </a:lnSpc>
              <a:spcBef>
                <a:spcPts val="100"/>
              </a:spcBef>
              <a:buFont typeface="Arial" panose="020B0604020202020204" pitchFamily="34" charset="0"/>
              <a:buChar char="•"/>
            </a:pPr>
            <a:r>
              <a:rPr lang="en-US" sz="1400" spc="-10" dirty="0">
                <a:latin typeface="Calibri"/>
                <a:cs typeface="Calibri"/>
              </a:rPr>
              <a:t>Strengthen external partnerships with local racial and social justice organizations through meaningful community engagement.</a:t>
            </a:r>
          </a:p>
          <a:p>
            <a:pPr marL="69215">
              <a:lnSpc>
                <a:spcPct val="100000"/>
              </a:lnSpc>
              <a:spcBef>
                <a:spcPts val="100"/>
              </a:spcBef>
            </a:pPr>
            <a:endParaRPr lang="en-US" sz="2400" b="1" spc="-10" dirty="0">
              <a:latin typeface="Calibri"/>
              <a:cs typeface="Calibri"/>
            </a:endParaRPr>
          </a:p>
        </p:txBody>
      </p:sp>
      <p:sp>
        <p:nvSpPr>
          <p:cNvPr id="3" name="object 3"/>
          <p:cNvSpPr txBox="1">
            <a:spLocks noGrp="1"/>
          </p:cNvSpPr>
          <p:nvPr>
            <p:ph type="title"/>
          </p:nvPr>
        </p:nvSpPr>
        <p:spPr>
          <a:xfrm>
            <a:off x="2514600" y="347208"/>
            <a:ext cx="3298825" cy="452120"/>
          </a:xfrm>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pic>
        <p:nvPicPr>
          <p:cNvPr id="4" name="object 4"/>
          <p:cNvPicPr/>
          <p:nvPr/>
        </p:nvPicPr>
        <p:blipFill>
          <a:blip r:embed="rId2" cstate="print"/>
          <a:stretch>
            <a:fillRect/>
          </a:stretch>
        </p:blipFill>
        <p:spPr>
          <a:xfrm>
            <a:off x="8186928" y="355091"/>
            <a:ext cx="786383" cy="1156715"/>
          </a:xfrm>
          <a:prstGeom prst="rect">
            <a:avLst/>
          </a:prstGeom>
        </p:spPr>
      </p:pic>
      <p:pic>
        <p:nvPicPr>
          <p:cNvPr id="6" name="Picture 5">
            <a:extLst>
              <a:ext uri="{FF2B5EF4-FFF2-40B4-BE49-F238E27FC236}">
                <a16:creationId xmlns:a16="http://schemas.microsoft.com/office/drawing/2014/main" id="{A55451CB-035F-F094-477B-C85E4942847A}"/>
              </a:ext>
            </a:extLst>
          </p:cNvPr>
          <p:cNvPicPr>
            <a:picLocks noChangeAspect="1"/>
          </p:cNvPicPr>
          <p:nvPr/>
        </p:nvPicPr>
        <p:blipFill>
          <a:blip r:embed="rId3"/>
          <a:stretch>
            <a:fillRect/>
          </a:stretch>
        </p:blipFill>
        <p:spPr>
          <a:xfrm>
            <a:off x="1371600" y="3894517"/>
            <a:ext cx="6133108" cy="2786113"/>
          </a:xfrm>
          <a:prstGeom prst="rect">
            <a:avLst/>
          </a:prstGeom>
        </p:spPr>
      </p:pic>
      <p:sp>
        <p:nvSpPr>
          <p:cNvPr id="8" name="TextBox 7">
            <a:extLst>
              <a:ext uri="{FF2B5EF4-FFF2-40B4-BE49-F238E27FC236}">
                <a16:creationId xmlns:a16="http://schemas.microsoft.com/office/drawing/2014/main" id="{49133267-CC2F-8CDE-7953-D8EDDDE64704}"/>
              </a:ext>
            </a:extLst>
          </p:cNvPr>
          <p:cNvSpPr txBox="1"/>
          <p:nvPr/>
        </p:nvSpPr>
        <p:spPr>
          <a:xfrm>
            <a:off x="3048000" y="3522222"/>
            <a:ext cx="2743200" cy="369332"/>
          </a:xfrm>
          <a:prstGeom prst="rect">
            <a:avLst/>
          </a:prstGeom>
          <a:noFill/>
        </p:spPr>
        <p:txBody>
          <a:bodyPr wrap="square" rtlCol="0">
            <a:spAutoFit/>
          </a:bodyPr>
          <a:lstStyle/>
          <a:p>
            <a:r>
              <a:rPr lang="en-US" dirty="0"/>
              <a:t>Defining Racial Equity</a:t>
            </a:r>
            <a:r>
              <a:rPr lang="en-US" baseline="30000" dirty="0"/>
              <a:t>5</a:t>
            </a:r>
          </a:p>
        </p:txBody>
      </p:sp>
      <p:sp>
        <p:nvSpPr>
          <p:cNvPr id="7" name="Slide Number Placeholder 6">
            <a:extLst>
              <a:ext uri="{FF2B5EF4-FFF2-40B4-BE49-F238E27FC236}">
                <a16:creationId xmlns:a16="http://schemas.microsoft.com/office/drawing/2014/main" id="{9A02F0E3-30DF-9565-DF36-F21EEF4CF3BB}"/>
              </a:ext>
            </a:extLst>
          </p:cNvPr>
          <p:cNvSpPr>
            <a:spLocks noGrp="1"/>
          </p:cNvSpPr>
          <p:nvPr>
            <p:ph type="sldNum" sz="quarter" idx="7"/>
          </p:nvPr>
        </p:nvSpPr>
        <p:spPr>
          <a:xfrm>
            <a:off x="6848540" y="6248400"/>
            <a:ext cx="2103120" cy="342900"/>
          </a:xfrm>
        </p:spPr>
        <p:txBody>
          <a:bodyPr/>
          <a:lstStyle/>
          <a:p>
            <a:fld id="{B6F15528-21DE-4FAA-801E-634DDDAF4B2B}" type="slidenum">
              <a:rPr lang="en-US" smtClean="0"/>
              <a:t>5</a:t>
            </a:fld>
            <a:endParaRPr lang="en-US" dirty="0"/>
          </a:p>
        </p:txBody>
      </p:sp>
    </p:spTree>
    <p:extLst>
      <p:ext uri="{BB962C8B-B14F-4D97-AF65-F5344CB8AC3E}">
        <p14:creationId xmlns:p14="http://schemas.microsoft.com/office/powerpoint/2010/main" val="4172571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249591" y="5661676"/>
            <a:ext cx="627530" cy="853407"/>
          </a:xfrm>
          <a:prstGeom prst="rect">
            <a:avLst/>
          </a:prstGeom>
        </p:spPr>
      </p:pic>
      <p:pic>
        <p:nvPicPr>
          <p:cNvPr id="3" name="object 3"/>
          <p:cNvPicPr/>
          <p:nvPr/>
        </p:nvPicPr>
        <p:blipFill>
          <a:blip r:embed="rId3" cstate="print"/>
          <a:stretch>
            <a:fillRect/>
          </a:stretch>
        </p:blipFill>
        <p:spPr>
          <a:xfrm>
            <a:off x="8186928" y="355091"/>
            <a:ext cx="786383" cy="1156715"/>
          </a:xfrm>
          <a:prstGeom prst="rect">
            <a:avLst/>
          </a:prstGeom>
        </p:spPr>
      </p:pic>
      <p:sp>
        <p:nvSpPr>
          <p:cNvPr id="4" name="object 4"/>
          <p:cNvSpPr txBox="1"/>
          <p:nvPr/>
        </p:nvSpPr>
        <p:spPr>
          <a:xfrm>
            <a:off x="436880" y="918718"/>
            <a:ext cx="7601584" cy="5422638"/>
          </a:xfrm>
          <a:prstGeom prst="rect">
            <a:avLst/>
          </a:prstGeom>
        </p:spPr>
        <p:txBody>
          <a:bodyPr vert="horz" wrap="square" lIns="0" tIns="13335" rIns="0" bIns="0" rtlCol="0">
            <a:spAutoFit/>
          </a:bodyPr>
          <a:lstStyle/>
          <a:p>
            <a:pPr marL="12700">
              <a:lnSpc>
                <a:spcPct val="100000"/>
              </a:lnSpc>
              <a:spcBef>
                <a:spcPts val="105"/>
              </a:spcBef>
            </a:pPr>
            <a:r>
              <a:rPr sz="2000" b="1" dirty="0">
                <a:latin typeface="Calibri"/>
                <a:cs typeface="Calibri"/>
              </a:rPr>
              <a:t>Background</a:t>
            </a:r>
            <a:r>
              <a:rPr sz="2000" b="1" spc="-35" dirty="0">
                <a:latin typeface="Calibri"/>
                <a:cs typeface="Calibri"/>
              </a:rPr>
              <a:t> </a:t>
            </a:r>
            <a:r>
              <a:rPr sz="2000" b="1" dirty="0">
                <a:latin typeface="Calibri"/>
                <a:cs typeface="Calibri"/>
              </a:rPr>
              <a:t>and</a:t>
            </a:r>
            <a:r>
              <a:rPr sz="2000" b="1" spc="-25" dirty="0">
                <a:latin typeface="Calibri"/>
                <a:cs typeface="Calibri"/>
              </a:rPr>
              <a:t> </a:t>
            </a:r>
            <a:r>
              <a:rPr sz="2000" b="1" spc="-10" dirty="0">
                <a:latin typeface="Calibri"/>
                <a:cs typeface="Calibri"/>
              </a:rPr>
              <a:t>Context</a:t>
            </a:r>
            <a:endParaRPr sz="2000" dirty="0">
              <a:latin typeface="Calibri"/>
              <a:cs typeface="Calibri"/>
            </a:endParaRPr>
          </a:p>
          <a:p>
            <a:pPr>
              <a:lnSpc>
                <a:spcPct val="100000"/>
              </a:lnSpc>
              <a:spcBef>
                <a:spcPts val="5"/>
              </a:spcBef>
              <a:buClr>
                <a:srgbClr val="C40033"/>
              </a:buClr>
            </a:pPr>
            <a:endParaRPr lang="en-US" sz="2550" dirty="0">
              <a:latin typeface="Calibri"/>
              <a:cs typeface="Calibri"/>
            </a:endParaRPr>
          </a:p>
          <a:p>
            <a:pPr marL="355600" marR="253365" indent="-342900">
              <a:lnSpc>
                <a:spcPct val="110000"/>
              </a:lnSpc>
              <a:buClr>
                <a:srgbClr val="C40033"/>
              </a:buClr>
              <a:buFont typeface="Arial"/>
              <a:buChar char="•"/>
              <a:tabLst>
                <a:tab pos="354965" algn="l"/>
                <a:tab pos="355600" algn="l"/>
              </a:tabLst>
            </a:pPr>
            <a:r>
              <a:rPr lang="en-US" sz="2000" dirty="0">
                <a:latin typeface="Calibri"/>
                <a:cs typeface="Calibri"/>
              </a:rPr>
              <a:t>Executive Order 13985 of January 20, 2021: Advancing Racial Equity and Support for Underserved Communities Through the Federal Government</a:t>
            </a:r>
            <a:r>
              <a:rPr lang="en-US" sz="2000" baseline="30000" dirty="0">
                <a:latin typeface="Calibri"/>
                <a:cs typeface="Calibri"/>
              </a:rPr>
              <a:t>6</a:t>
            </a:r>
          </a:p>
          <a:p>
            <a:pPr marL="12700" marR="253365">
              <a:lnSpc>
                <a:spcPct val="110000"/>
              </a:lnSpc>
              <a:buClr>
                <a:srgbClr val="C40033"/>
              </a:buClr>
              <a:tabLst>
                <a:tab pos="354965" algn="l"/>
                <a:tab pos="355600" algn="l"/>
              </a:tabLst>
            </a:pPr>
            <a:endParaRPr lang="en-US" sz="2000" dirty="0">
              <a:latin typeface="Calibri"/>
              <a:cs typeface="Calibri"/>
            </a:endParaRPr>
          </a:p>
          <a:p>
            <a:pPr marL="355600" marR="253365" indent="-342900">
              <a:lnSpc>
                <a:spcPct val="110000"/>
              </a:lnSpc>
              <a:buClr>
                <a:srgbClr val="C40033"/>
              </a:buClr>
              <a:buFont typeface="Arial"/>
              <a:buChar char="•"/>
              <a:tabLst>
                <a:tab pos="354965" algn="l"/>
                <a:tab pos="355600" algn="l"/>
              </a:tabLst>
            </a:pPr>
            <a:r>
              <a:rPr lang="en-US" sz="2000" dirty="0">
                <a:latin typeface="+mj-lt"/>
              </a:rPr>
              <a:t>CMS Developed a Framework for Health Equity where it defines health equity as:</a:t>
            </a:r>
            <a:br>
              <a:rPr lang="en-US" sz="2000" dirty="0">
                <a:latin typeface="+mj-lt"/>
              </a:rPr>
            </a:br>
            <a:r>
              <a:rPr lang="en-US" sz="2000" dirty="0">
                <a:latin typeface="+mj-lt"/>
              </a:rPr>
              <a:t>	 “…the attainment of the highest level of health for all people, where everyone has a fair and just opportunity to attain their optimal health regardless of race, ethnicity, disability, sexual orientation, gender identity, socioeconomic status, geography, preferred language, or other factors that affect access to care and health outcomes…”</a:t>
            </a:r>
          </a:p>
          <a:p>
            <a:pPr marL="12700" marR="253365">
              <a:lnSpc>
                <a:spcPct val="110000"/>
              </a:lnSpc>
              <a:buClr>
                <a:srgbClr val="C40033"/>
              </a:buClr>
              <a:tabLst>
                <a:tab pos="354965" algn="l"/>
                <a:tab pos="355600" algn="l"/>
              </a:tabLst>
            </a:pPr>
            <a:r>
              <a:rPr lang="en-US" sz="2000" dirty="0">
                <a:latin typeface="+mj-lt"/>
              </a:rPr>
              <a:t> </a:t>
            </a:r>
            <a:endParaRPr sz="2750" dirty="0">
              <a:latin typeface="Calibri"/>
              <a:cs typeface="Calibri"/>
            </a:endParaRPr>
          </a:p>
          <a:p>
            <a:pPr marL="12700" marR="5080">
              <a:lnSpc>
                <a:spcPct val="100000"/>
              </a:lnSpc>
              <a:buClr>
                <a:srgbClr val="C40033"/>
              </a:buClr>
              <a:tabLst>
                <a:tab pos="354965" algn="l"/>
                <a:tab pos="355600" algn="l"/>
              </a:tabLst>
            </a:pPr>
            <a:endParaRPr sz="2000" dirty="0">
              <a:latin typeface="Calibri"/>
              <a:cs typeface="Calibri"/>
            </a:endParaRPr>
          </a:p>
        </p:txBody>
      </p:sp>
      <p:sp>
        <p:nvSpPr>
          <p:cNvPr id="9" name="object 3">
            <a:extLst>
              <a:ext uri="{FF2B5EF4-FFF2-40B4-BE49-F238E27FC236}">
                <a16:creationId xmlns:a16="http://schemas.microsoft.com/office/drawing/2014/main" id="{9D74E978-D31D-A3CC-3C42-955A8192E9E1}"/>
              </a:ext>
            </a:extLst>
          </p:cNvPr>
          <p:cNvSpPr txBox="1">
            <a:spLocks noGrp="1"/>
          </p:cNvSpPr>
          <p:nvPr>
            <p:ph type="title"/>
          </p:nvPr>
        </p:nvSpPr>
        <p:spPr>
          <a:xfrm>
            <a:off x="871728" y="355091"/>
            <a:ext cx="7315200" cy="443070"/>
          </a:xfrm>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r>
              <a:rPr lang="en-US" spc="-10" dirty="0"/>
              <a:t>: Federal Level Action</a:t>
            </a:r>
            <a:endParaRPr spc="-10" dirty="0"/>
          </a:p>
        </p:txBody>
      </p:sp>
      <p:sp>
        <p:nvSpPr>
          <p:cNvPr id="5" name="Slide Number Placeholder 4">
            <a:extLst>
              <a:ext uri="{FF2B5EF4-FFF2-40B4-BE49-F238E27FC236}">
                <a16:creationId xmlns:a16="http://schemas.microsoft.com/office/drawing/2014/main" id="{BC900BE8-DEBB-5F8E-87F8-ABA5ED73799C}"/>
              </a:ext>
            </a:extLst>
          </p:cNvPr>
          <p:cNvSpPr>
            <a:spLocks noGrp="1"/>
          </p:cNvSpPr>
          <p:nvPr>
            <p:ph type="sldNum" sz="quarter" idx="7"/>
          </p:nvPr>
        </p:nvSpPr>
        <p:spPr>
          <a:xfrm>
            <a:off x="6705600" y="6290463"/>
            <a:ext cx="2103120" cy="342900"/>
          </a:xfrm>
        </p:spPr>
        <p:txBody>
          <a:bodyPr/>
          <a:lstStyle/>
          <a:p>
            <a:fld id="{B6F15528-21DE-4FAA-801E-634DDDAF4B2B}" type="slidenum">
              <a:rPr lang="en-US" smtClean="0"/>
              <a:t>6</a:t>
            </a:fld>
            <a:endParaRPr lang="en-US" dirty="0"/>
          </a:p>
        </p:txBody>
      </p:sp>
    </p:spTree>
    <p:extLst>
      <p:ext uri="{BB962C8B-B14F-4D97-AF65-F5344CB8AC3E}">
        <p14:creationId xmlns:p14="http://schemas.microsoft.com/office/powerpoint/2010/main" val="3903864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249591" y="5661676"/>
            <a:ext cx="627530" cy="853407"/>
          </a:xfrm>
          <a:prstGeom prst="rect">
            <a:avLst/>
          </a:prstGeom>
        </p:spPr>
      </p:pic>
      <p:pic>
        <p:nvPicPr>
          <p:cNvPr id="3" name="object 3"/>
          <p:cNvPicPr/>
          <p:nvPr/>
        </p:nvPicPr>
        <p:blipFill>
          <a:blip r:embed="rId3" cstate="print"/>
          <a:stretch>
            <a:fillRect/>
          </a:stretch>
        </p:blipFill>
        <p:spPr>
          <a:xfrm>
            <a:off x="8186928" y="355091"/>
            <a:ext cx="786383" cy="1156715"/>
          </a:xfrm>
          <a:prstGeom prst="rect">
            <a:avLst/>
          </a:prstGeom>
        </p:spPr>
      </p:pic>
      <p:sp>
        <p:nvSpPr>
          <p:cNvPr id="4" name="object 4"/>
          <p:cNvSpPr txBox="1"/>
          <p:nvPr/>
        </p:nvSpPr>
        <p:spPr>
          <a:xfrm>
            <a:off x="436880" y="918718"/>
            <a:ext cx="7601584" cy="4937890"/>
          </a:xfrm>
          <a:prstGeom prst="rect">
            <a:avLst/>
          </a:prstGeom>
        </p:spPr>
        <p:txBody>
          <a:bodyPr vert="horz" wrap="square" lIns="0" tIns="13335" rIns="0" bIns="0" rtlCol="0">
            <a:spAutoFit/>
          </a:bodyPr>
          <a:lstStyle/>
          <a:p>
            <a:pPr marL="12700">
              <a:lnSpc>
                <a:spcPct val="100000"/>
              </a:lnSpc>
              <a:spcBef>
                <a:spcPts val="105"/>
              </a:spcBef>
            </a:pPr>
            <a:r>
              <a:rPr sz="2000" b="1" dirty="0">
                <a:latin typeface="Calibri"/>
                <a:cs typeface="Calibri"/>
              </a:rPr>
              <a:t>Background</a:t>
            </a:r>
            <a:r>
              <a:rPr sz="2000" b="1" spc="-35" dirty="0">
                <a:latin typeface="Calibri"/>
                <a:cs typeface="Calibri"/>
              </a:rPr>
              <a:t> </a:t>
            </a:r>
            <a:r>
              <a:rPr sz="2000" b="1" dirty="0">
                <a:latin typeface="Calibri"/>
                <a:cs typeface="Calibri"/>
              </a:rPr>
              <a:t>and</a:t>
            </a:r>
            <a:r>
              <a:rPr sz="2000" b="1" spc="-25" dirty="0">
                <a:latin typeface="Calibri"/>
                <a:cs typeface="Calibri"/>
              </a:rPr>
              <a:t> </a:t>
            </a:r>
            <a:r>
              <a:rPr sz="2000" b="1" spc="-10" dirty="0">
                <a:latin typeface="Calibri"/>
                <a:cs typeface="Calibri"/>
              </a:rPr>
              <a:t>Context</a:t>
            </a:r>
            <a:endParaRPr sz="2750" dirty="0">
              <a:latin typeface="Calibri"/>
              <a:cs typeface="Calibri"/>
            </a:endParaRPr>
          </a:p>
          <a:p>
            <a:pPr marL="355600" marR="5080" indent="-342900">
              <a:buClr>
                <a:srgbClr val="C40033"/>
              </a:buClr>
              <a:buFont typeface="Arial"/>
              <a:buChar char="•"/>
              <a:tabLst>
                <a:tab pos="354965" algn="l"/>
                <a:tab pos="355600" algn="l"/>
              </a:tabLst>
            </a:pPr>
            <a:r>
              <a:rPr lang="en-US" sz="2000" dirty="0">
                <a:latin typeface="Calibri"/>
                <a:cs typeface="Calibri"/>
              </a:rPr>
              <a:t>HCBS Quality Measure Set was informed by the CMS Framework for Health Equity as it aligns within the 5 key priority areas:</a:t>
            </a:r>
          </a:p>
          <a:p>
            <a:pPr marL="12700" marR="5080">
              <a:buClr>
                <a:srgbClr val="C40033"/>
              </a:buClr>
              <a:tabLst>
                <a:tab pos="354965" algn="l"/>
                <a:tab pos="355600" algn="l"/>
              </a:tabLst>
            </a:pPr>
            <a:endParaRPr lang="en-US" sz="2000" dirty="0">
              <a:latin typeface="+mn-lt"/>
              <a:cs typeface="Calibri"/>
            </a:endParaRPr>
          </a:p>
          <a:p>
            <a:pPr marL="469900" marR="5080" lvl="1" indent="-457200">
              <a:buClr>
                <a:srgbClr val="C40033"/>
              </a:buClr>
              <a:buFont typeface="+mj-lt"/>
              <a:buAutoNum type="arabicParenR"/>
              <a:tabLst>
                <a:tab pos="354965" algn="l"/>
                <a:tab pos="355600" algn="l"/>
              </a:tabLst>
            </a:pPr>
            <a:r>
              <a:rPr lang="en-US" sz="2000" dirty="0">
                <a:latin typeface="+mn-lt"/>
              </a:rPr>
              <a:t>Priority 1: Expand the Collection, Reporting, and Analysis of Standardized Data</a:t>
            </a:r>
          </a:p>
          <a:p>
            <a:pPr marL="469900" marR="5080" lvl="1" indent="-457200">
              <a:buClr>
                <a:srgbClr val="C40033"/>
              </a:buClr>
              <a:buFont typeface="+mj-lt"/>
              <a:buAutoNum type="arabicParenR"/>
              <a:tabLst>
                <a:tab pos="354965" algn="l"/>
                <a:tab pos="355600" algn="l"/>
              </a:tabLst>
            </a:pPr>
            <a:r>
              <a:rPr lang="en-US" sz="2000" dirty="0">
                <a:latin typeface="+mn-lt"/>
              </a:rPr>
              <a:t>Priority 2: Assess Causes of Disparities Within CMS Programs, and Address Inequities in Policies and Operations to Close Gaps</a:t>
            </a:r>
          </a:p>
          <a:p>
            <a:pPr marL="469900" marR="5080" lvl="1" indent="-457200">
              <a:buClr>
                <a:srgbClr val="C40033"/>
              </a:buClr>
              <a:buFont typeface="+mj-lt"/>
              <a:buAutoNum type="arabicParenR"/>
              <a:tabLst>
                <a:tab pos="354965" algn="l"/>
                <a:tab pos="355600" algn="l"/>
              </a:tabLst>
            </a:pPr>
            <a:r>
              <a:rPr lang="en-US" sz="2000" dirty="0">
                <a:latin typeface="+mn-lt"/>
              </a:rPr>
              <a:t>Priority 3: Build Capacity of Health Care Organizations and the Workforce to Reduce Health and Health Care Disparities</a:t>
            </a:r>
          </a:p>
          <a:p>
            <a:pPr marL="469900" marR="5080" lvl="1" indent="-457200">
              <a:buClr>
                <a:srgbClr val="C40033"/>
              </a:buClr>
              <a:buFont typeface="+mj-lt"/>
              <a:buAutoNum type="arabicParenR"/>
              <a:tabLst>
                <a:tab pos="354965" algn="l"/>
                <a:tab pos="355600" algn="l"/>
              </a:tabLst>
            </a:pPr>
            <a:r>
              <a:rPr lang="en-US" sz="2000" dirty="0">
                <a:latin typeface="+mn-lt"/>
              </a:rPr>
              <a:t>Priority 4: Advance Language Access, Health Literacy, and the Provision of Culturally Tailored Services</a:t>
            </a:r>
          </a:p>
          <a:p>
            <a:pPr marL="469900" marR="5080" lvl="1" indent="-457200">
              <a:buClr>
                <a:srgbClr val="C40033"/>
              </a:buClr>
              <a:buFont typeface="+mj-lt"/>
              <a:buAutoNum type="arabicParenR"/>
              <a:tabLst>
                <a:tab pos="354965" algn="l"/>
                <a:tab pos="355600" algn="l"/>
              </a:tabLst>
            </a:pPr>
            <a:r>
              <a:rPr lang="en-US" sz="2000" dirty="0">
                <a:latin typeface="+mn-lt"/>
              </a:rPr>
              <a:t>Priority 5: Increase All Forms of Accessibility to Health Care Services and Coverage</a:t>
            </a:r>
            <a:endParaRPr lang="en-US" sz="2000" dirty="0">
              <a:latin typeface="+mn-lt"/>
              <a:cs typeface="Calibri"/>
            </a:endParaRPr>
          </a:p>
          <a:p>
            <a:pPr marL="12700" marR="5080" lvl="2">
              <a:buClr>
                <a:srgbClr val="C40033"/>
              </a:buClr>
              <a:tabLst>
                <a:tab pos="354965" algn="l"/>
                <a:tab pos="355600" algn="l"/>
              </a:tabLst>
            </a:pPr>
            <a:endParaRPr lang="en-US" sz="2000" dirty="0">
              <a:latin typeface="Calibri"/>
              <a:cs typeface="Calibri"/>
            </a:endParaRPr>
          </a:p>
          <a:p>
            <a:pPr marL="12700" marR="5080">
              <a:lnSpc>
                <a:spcPct val="100000"/>
              </a:lnSpc>
              <a:buClr>
                <a:srgbClr val="C40033"/>
              </a:buClr>
              <a:tabLst>
                <a:tab pos="354965" algn="l"/>
                <a:tab pos="355600" algn="l"/>
              </a:tabLst>
            </a:pPr>
            <a:endParaRPr sz="2000" dirty="0">
              <a:latin typeface="Calibri"/>
              <a:cs typeface="Calibri"/>
            </a:endParaRPr>
          </a:p>
        </p:txBody>
      </p:sp>
      <p:sp>
        <p:nvSpPr>
          <p:cNvPr id="9" name="object 3">
            <a:extLst>
              <a:ext uri="{FF2B5EF4-FFF2-40B4-BE49-F238E27FC236}">
                <a16:creationId xmlns:a16="http://schemas.microsoft.com/office/drawing/2014/main" id="{9D74E978-D31D-A3CC-3C42-955A8192E9E1}"/>
              </a:ext>
            </a:extLst>
          </p:cNvPr>
          <p:cNvSpPr txBox="1">
            <a:spLocks noGrp="1"/>
          </p:cNvSpPr>
          <p:nvPr>
            <p:ph type="title"/>
          </p:nvPr>
        </p:nvSpPr>
        <p:spPr>
          <a:xfrm>
            <a:off x="871728" y="355091"/>
            <a:ext cx="7315200" cy="443070"/>
          </a:xfrm>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r>
              <a:rPr lang="en-US" spc="-10" dirty="0"/>
              <a:t>: Federal Level Action</a:t>
            </a:r>
            <a:endParaRPr spc="-10" dirty="0"/>
          </a:p>
        </p:txBody>
      </p:sp>
      <p:sp>
        <p:nvSpPr>
          <p:cNvPr id="5" name="Slide Number Placeholder 4">
            <a:extLst>
              <a:ext uri="{FF2B5EF4-FFF2-40B4-BE49-F238E27FC236}">
                <a16:creationId xmlns:a16="http://schemas.microsoft.com/office/drawing/2014/main" id="{0E2AED13-D6CE-F04B-73F1-0CCCEF404B16}"/>
              </a:ext>
            </a:extLst>
          </p:cNvPr>
          <p:cNvSpPr>
            <a:spLocks noGrp="1"/>
          </p:cNvSpPr>
          <p:nvPr>
            <p:ph type="sldNum" sz="quarter" idx="7"/>
          </p:nvPr>
        </p:nvSpPr>
        <p:spPr>
          <a:xfrm>
            <a:off x="6774001" y="6248400"/>
            <a:ext cx="2103120" cy="342900"/>
          </a:xfrm>
        </p:spPr>
        <p:txBody>
          <a:bodyPr/>
          <a:lstStyle/>
          <a:p>
            <a:fld id="{B6F15528-21DE-4FAA-801E-634DDDAF4B2B}" type="slidenum">
              <a:rPr lang="en-US" smtClean="0"/>
              <a:t>7</a:t>
            </a:fld>
            <a:endParaRPr lang="en-US" dirty="0"/>
          </a:p>
        </p:txBody>
      </p:sp>
    </p:spTree>
    <p:extLst>
      <p:ext uri="{BB962C8B-B14F-4D97-AF65-F5344CB8AC3E}">
        <p14:creationId xmlns:p14="http://schemas.microsoft.com/office/powerpoint/2010/main" val="314797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3524" y="933448"/>
            <a:ext cx="7800975" cy="5311069"/>
          </a:xfrm>
          <a:prstGeom prst="rect">
            <a:avLst/>
          </a:prstGeom>
        </p:spPr>
        <p:txBody>
          <a:bodyPr vert="horz" wrap="square" lIns="0" tIns="12700" rIns="0" bIns="0" rtlCol="0">
            <a:spAutoFit/>
          </a:bodyPr>
          <a:lstStyle/>
          <a:p>
            <a:pPr marL="69215">
              <a:lnSpc>
                <a:spcPct val="100000"/>
              </a:lnSpc>
              <a:spcBef>
                <a:spcPts val="100"/>
              </a:spcBef>
            </a:pPr>
            <a:r>
              <a:rPr lang="en-US" sz="2400" b="1" spc="-10" dirty="0">
                <a:latin typeface="Calibri"/>
                <a:cs typeface="Calibri"/>
              </a:rPr>
              <a:t>Vision Statement</a:t>
            </a:r>
            <a:r>
              <a:rPr sz="2400" b="1" spc="-10" dirty="0">
                <a:latin typeface="Calibri"/>
                <a:cs typeface="Calibri"/>
              </a:rPr>
              <a:t>:</a:t>
            </a:r>
            <a:endParaRPr sz="2400" dirty="0">
              <a:latin typeface="Calibri"/>
              <a:cs typeface="Calibri"/>
            </a:endParaRPr>
          </a:p>
          <a:p>
            <a:pPr>
              <a:lnSpc>
                <a:spcPct val="100000"/>
              </a:lnSpc>
              <a:spcBef>
                <a:spcPts val="45"/>
              </a:spcBef>
            </a:pPr>
            <a:endParaRPr sz="1650" dirty="0">
              <a:latin typeface="Calibri"/>
              <a:cs typeface="Calibri"/>
            </a:endParaRPr>
          </a:p>
          <a:p>
            <a:pPr marL="264160" marR="5080" indent="1270" algn="ctr">
              <a:lnSpc>
                <a:spcPct val="107000"/>
              </a:lnSpc>
            </a:pPr>
            <a:r>
              <a:rPr sz="1800" i="1" dirty="0">
                <a:latin typeface="Calibri"/>
                <a:cs typeface="Calibri"/>
              </a:rPr>
              <a:t>The</a:t>
            </a:r>
            <a:r>
              <a:rPr sz="1800" i="1" spc="-40" dirty="0">
                <a:latin typeface="Calibri"/>
                <a:cs typeface="Calibri"/>
              </a:rPr>
              <a:t> </a:t>
            </a:r>
            <a:r>
              <a:rPr sz="1800" i="1" dirty="0">
                <a:latin typeface="Calibri"/>
                <a:cs typeface="Calibri"/>
              </a:rPr>
              <a:t>Department</a:t>
            </a:r>
            <a:r>
              <a:rPr sz="1800" i="1" spc="-20" dirty="0">
                <a:latin typeface="Calibri"/>
                <a:cs typeface="Calibri"/>
              </a:rPr>
              <a:t> </a:t>
            </a:r>
            <a:r>
              <a:rPr sz="1800" i="1" dirty="0">
                <a:latin typeface="Calibri"/>
                <a:cs typeface="Calibri"/>
              </a:rPr>
              <a:t>on</a:t>
            </a:r>
            <a:r>
              <a:rPr sz="1800" i="1" spc="-25" dirty="0">
                <a:latin typeface="Calibri"/>
                <a:cs typeface="Calibri"/>
              </a:rPr>
              <a:t> </a:t>
            </a:r>
            <a:r>
              <a:rPr sz="1800" i="1" dirty="0">
                <a:latin typeface="Calibri"/>
                <a:cs typeface="Calibri"/>
              </a:rPr>
              <a:t>Disability</a:t>
            </a:r>
            <a:r>
              <a:rPr sz="1800" i="1" spc="5" dirty="0">
                <a:latin typeface="Calibri"/>
                <a:cs typeface="Calibri"/>
              </a:rPr>
              <a:t> </a:t>
            </a:r>
            <a:r>
              <a:rPr sz="1800" i="1" dirty="0">
                <a:latin typeface="Calibri"/>
                <a:cs typeface="Calibri"/>
              </a:rPr>
              <a:t>Services</a:t>
            </a:r>
            <a:r>
              <a:rPr sz="1800" i="1" spc="-10" dirty="0">
                <a:latin typeface="Calibri"/>
                <a:cs typeface="Calibri"/>
              </a:rPr>
              <a:t> </a:t>
            </a:r>
            <a:r>
              <a:rPr sz="1800" i="1" dirty="0">
                <a:latin typeface="Calibri"/>
                <a:cs typeface="Calibri"/>
              </a:rPr>
              <a:t>believes</a:t>
            </a:r>
            <a:r>
              <a:rPr sz="1800" i="1" spc="-15" dirty="0">
                <a:latin typeface="Calibri"/>
                <a:cs typeface="Calibri"/>
              </a:rPr>
              <a:t> </a:t>
            </a:r>
            <a:r>
              <a:rPr sz="1800" i="1" dirty="0">
                <a:latin typeface="Calibri"/>
                <a:cs typeface="Calibri"/>
              </a:rPr>
              <a:t>in</a:t>
            </a:r>
            <a:r>
              <a:rPr sz="1800" i="1" spc="-15" dirty="0">
                <a:latin typeface="Calibri"/>
                <a:cs typeface="Calibri"/>
              </a:rPr>
              <a:t> </a:t>
            </a:r>
            <a:r>
              <a:rPr sz="1800" i="1" dirty="0">
                <a:latin typeface="Calibri"/>
                <a:cs typeface="Calibri"/>
              </a:rPr>
              <a:t>the</a:t>
            </a:r>
            <a:r>
              <a:rPr sz="1800" i="1" spc="-20" dirty="0">
                <a:latin typeface="Calibri"/>
                <a:cs typeface="Calibri"/>
              </a:rPr>
              <a:t> </a:t>
            </a:r>
            <a:r>
              <a:rPr sz="1800" i="1" dirty="0">
                <a:latin typeface="Calibri"/>
                <a:cs typeface="Calibri"/>
              </a:rPr>
              <a:t>power</a:t>
            </a:r>
            <a:r>
              <a:rPr sz="1800" i="1" spc="-20" dirty="0">
                <a:latin typeface="Calibri"/>
                <a:cs typeface="Calibri"/>
              </a:rPr>
              <a:t> </a:t>
            </a:r>
            <a:r>
              <a:rPr sz="1800" i="1" dirty="0">
                <a:latin typeface="Calibri"/>
                <a:cs typeface="Calibri"/>
              </a:rPr>
              <a:t>of</a:t>
            </a:r>
            <a:r>
              <a:rPr sz="1800" i="1" spc="-25" dirty="0">
                <a:latin typeface="Calibri"/>
                <a:cs typeface="Calibri"/>
              </a:rPr>
              <a:t> </a:t>
            </a:r>
            <a:r>
              <a:rPr sz="1800" i="1" dirty="0">
                <a:latin typeface="Calibri"/>
                <a:cs typeface="Calibri"/>
              </a:rPr>
              <a:t>Inclusion</a:t>
            </a:r>
            <a:r>
              <a:rPr sz="1800" i="1" spc="-5" dirty="0">
                <a:latin typeface="Calibri"/>
                <a:cs typeface="Calibri"/>
              </a:rPr>
              <a:t> </a:t>
            </a:r>
            <a:r>
              <a:rPr sz="1800" i="1" dirty="0">
                <a:latin typeface="Calibri"/>
                <a:cs typeface="Calibri"/>
              </a:rPr>
              <a:t>for</a:t>
            </a:r>
            <a:r>
              <a:rPr sz="1800" i="1" spc="-15" dirty="0">
                <a:latin typeface="Calibri"/>
                <a:cs typeface="Calibri"/>
              </a:rPr>
              <a:t> </a:t>
            </a:r>
            <a:r>
              <a:rPr sz="1800" i="1" spc="-20" dirty="0">
                <a:latin typeface="Calibri"/>
                <a:cs typeface="Calibri"/>
              </a:rPr>
              <a:t>All. </a:t>
            </a:r>
            <a:r>
              <a:rPr sz="1800" i="1" dirty="0">
                <a:latin typeface="Calibri"/>
                <a:cs typeface="Calibri"/>
              </a:rPr>
              <a:t>Through</a:t>
            </a:r>
            <a:r>
              <a:rPr sz="1800" i="1" spc="-40" dirty="0">
                <a:latin typeface="Calibri"/>
                <a:cs typeface="Calibri"/>
              </a:rPr>
              <a:t> </a:t>
            </a:r>
            <a:r>
              <a:rPr sz="1800" i="1" spc="-10" dirty="0">
                <a:latin typeface="Calibri"/>
                <a:cs typeface="Calibri"/>
              </a:rPr>
              <a:t>person-</a:t>
            </a:r>
            <a:r>
              <a:rPr sz="1800" i="1" dirty="0">
                <a:latin typeface="Calibri"/>
                <a:cs typeface="Calibri"/>
              </a:rPr>
              <a:t>centered</a:t>
            </a:r>
            <a:r>
              <a:rPr sz="1800" i="1" spc="-25" dirty="0">
                <a:latin typeface="Calibri"/>
                <a:cs typeface="Calibri"/>
              </a:rPr>
              <a:t> </a:t>
            </a:r>
            <a:r>
              <a:rPr sz="1800" i="1" dirty="0">
                <a:latin typeface="Calibri"/>
                <a:cs typeface="Calibri"/>
              </a:rPr>
              <a:t>practices</a:t>
            </a:r>
            <a:r>
              <a:rPr lang="en-US" sz="1800" i="1" dirty="0">
                <a:latin typeface="Calibri"/>
                <a:cs typeface="Calibri"/>
              </a:rPr>
              <a:t> and a race and racial inequity perspective </a:t>
            </a:r>
            <a:r>
              <a:rPr sz="1800" i="1" spc="-15" dirty="0">
                <a:latin typeface="Calibri"/>
                <a:cs typeface="Calibri"/>
              </a:rPr>
              <a:t> </a:t>
            </a:r>
            <a:r>
              <a:rPr sz="1800" i="1" dirty="0">
                <a:latin typeface="Calibri"/>
                <a:cs typeface="Calibri"/>
              </a:rPr>
              <a:t>aimed</a:t>
            </a:r>
            <a:r>
              <a:rPr sz="1800" i="1" spc="-20" dirty="0">
                <a:latin typeface="Calibri"/>
                <a:cs typeface="Calibri"/>
              </a:rPr>
              <a:t> </a:t>
            </a:r>
            <a:r>
              <a:rPr sz="1800" i="1" dirty="0">
                <a:latin typeface="Calibri"/>
                <a:cs typeface="Calibri"/>
              </a:rPr>
              <a:t>at</a:t>
            </a:r>
            <a:r>
              <a:rPr sz="1800" i="1" spc="-40" dirty="0">
                <a:latin typeface="Calibri"/>
                <a:cs typeface="Calibri"/>
              </a:rPr>
              <a:t> </a:t>
            </a:r>
            <a:r>
              <a:rPr sz="1800" i="1" dirty="0">
                <a:latin typeface="Calibri"/>
                <a:cs typeface="Calibri"/>
              </a:rPr>
              <a:t>developing</a:t>
            </a:r>
            <a:r>
              <a:rPr sz="1800" i="1" spc="-25" dirty="0">
                <a:latin typeface="Calibri"/>
                <a:cs typeface="Calibri"/>
              </a:rPr>
              <a:t> </a:t>
            </a:r>
            <a:r>
              <a:rPr sz="1800" i="1" dirty="0">
                <a:latin typeface="Calibri"/>
                <a:cs typeface="Calibri"/>
              </a:rPr>
              <a:t>programs,</a:t>
            </a:r>
            <a:r>
              <a:rPr sz="1800" i="1" spc="-35" dirty="0">
                <a:latin typeface="Calibri"/>
                <a:cs typeface="Calibri"/>
              </a:rPr>
              <a:t> </a:t>
            </a:r>
            <a:r>
              <a:rPr sz="1800" i="1" dirty="0">
                <a:latin typeface="Calibri"/>
                <a:cs typeface="Calibri"/>
              </a:rPr>
              <a:t>initiatives</a:t>
            </a:r>
            <a:r>
              <a:rPr sz="1800" i="1" spc="-10" dirty="0">
                <a:latin typeface="Calibri"/>
                <a:cs typeface="Calibri"/>
              </a:rPr>
              <a:t> </a:t>
            </a:r>
            <a:r>
              <a:rPr sz="1800" i="1" spc="-25" dirty="0">
                <a:latin typeface="Calibri"/>
                <a:cs typeface="Calibri"/>
              </a:rPr>
              <a:t>and </a:t>
            </a:r>
            <a:r>
              <a:rPr sz="1800" i="1" dirty="0">
                <a:latin typeface="Calibri"/>
                <a:cs typeface="Calibri"/>
              </a:rPr>
              <a:t>provider</a:t>
            </a:r>
            <a:r>
              <a:rPr sz="1800" i="1" spc="-15" dirty="0">
                <a:latin typeface="Calibri"/>
                <a:cs typeface="Calibri"/>
              </a:rPr>
              <a:t> </a:t>
            </a:r>
            <a:r>
              <a:rPr sz="1800" i="1" dirty="0">
                <a:latin typeface="Calibri"/>
                <a:cs typeface="Calibri"/>
              </a:rPr>
              <a:t>networks</a:t>
            </a:r>
            <a:r>
              <a:rPr sz="1800" i="1" spc="-15" dirty="0">
                <a:latin typeface="Calibri"/>
                <a:cs typeface="Calibri"/>
              </a:rPr>
              <a:t> </a:t>
            </a:r>
            <a:r>
              <a:rPr sz="1800" i="1" dirty="0">
                <a:latin typeface="Calibri"/>
                <a:cs typeface="Calibri"/>
              </a:rPr>
              <a:t>that</a:t>
            </a:r>
            <a:r>
              <a:rPr sz="1800" i="1" spc="-30" dirty="0">
                <a:latin typeface="Calibri"/>
                <a:cs typeface="Calibri"/>
              </a:rPr>
              <a:t> </a:t>
            </a:r>
            <a:r>
              <a:rPr sz="1800" i="1" dirty="0">
                <a:latin typeface="Calibri"/>
                <a:cs typeface="Calibri"/>
              </a:rPr>
              <a:t>meet</a:t>
            </a:r>
            <a:r>
              <a:rPr sz="1800" i="1" spc="-30" dirty="0">
                <a:latin typeface="Calibri"/>
                <a:cs typeface="Calibri"/>
              </a:rPr>
              <a:t> </a:t>
            </a:r>
            <a:r>
              <a:rPr sz="1800" i="1" dirty="0">
                <a:latin typeface="Calibri"/>
                <a:cs typeface="Calibri"/>
              </a:rPr>
              <a:t>all</a:t>
            </a:r>
            <a:r>
              <a:rPr sz="1800" i="1" spc="-15" dirty="0">
                <a:latin typeface="Calibri"/>
                <a:cs typeface="Calibri"/>
              </a:rPr>
              <a:t> </a:t>
            </a:r>
            <a:r>
              <a:rPr sz="1800" i="1" dirty="0">
                <a:latin typeface="Calibri"/>
                <a:cs typeface="Calibri"/>
              </a:rPr>
              <a:t>service</a:t>
            </a:r>
            <a:r>
              <a:rPr sz="1800" i="1" spc="5" dirty="0">
                <a:latin typeface="Calibri"/>
                <a:cs typeface="Calibri"/>
              </a:rPr>
              <a:t> </a:t>
            </a:r>
            <a:r>
              <a:rPr sz="1800" i="1" dirty="0">
                <a:latin typeface="Calibri"/>
                <a:cs typeface="Calibri"/>
              </a:rPr>
              <a:t>and</a:t>
            </a:r>
            <a:r>
              <a:rPr sz="1800" i="1" spc="-20" dirty="0">
                <a:latin typeface="Calibri"/>
                <a:cs typeface="Calibri"/>
              </a:rPr>
              <a:t> </a:t>
            </a:r>
            <a:r>
              <a:rPr sz="1800" i="1" dirty="0">
                <a:latin typeface="Calibri"/>
                <a:cs typeface="Calibri"/>
              </a:rPr>
              <a:t>cultural</a:t>
            </a:r>
            <a:r>
              <a:rPr sz="1800" i="1" spc="-20" dirty="0">
                <a:latin typeface="Calibri"/>
                <a:cs typeface="Calibri"/>
              </a:rPr>
              <a:t> </a:t>
            </a:r>
            <a:r>
              <a:rPr sz="1800" i="1" dirty="0">
                <a:latin typeface="Calibri"/>
                <a:cs typeface="Calibri"/>
              </a:rPr>
              <a:t>needs</a:t>
            </a:r>
            <a:r>
              <a:rPr sz="1800" i="1" spc="-15" dirty="0">
                <a:latin typeface="Calibri"/>
                <a:cs typeface="Calibri"/>
              </a:rPr>
              <a:t> </a:t>
            </a:r>
            <a:r>
              <a:rPr sz="1800" i="1" dirty="0">
                <a:latin typeface="Calibri"/>
                <a:cs typeface="Calibri"/>
              </a:rPr>
              <a:t>of</a:t>
            </a:r>
            <a:r>
              <a:rPr sz="1800" i="1" spc="-25" dirty="0">
                <a:latin typeface="Calibri"/>
                <a:cs typeface="Calibri"/>
              </a:rPr>
              <a:t> </a:t>
            </a:r>
            <a:r>
              <a:rPr sz="1800" i="1" dirty="0">
                <a:latin typeface="Calibri"/>
                <a:cs typeface="Calibri"/>
              </a:rPr>
              <a:t>a</a:t>
            </a:r>
            <a:r>
              <a:rPr sz="1800" i="1" spc="-10" dirty="0">
                <a:latin typeface="Calibri"/>
                <a:cs typeface="Calibri"/>
              </a:rPr>
              <a:t> </a:t>
            </a:r>
            <a:r>
              <a:rPr sz="1800" i="1" dirty="0">
                <a:latin typeface="Calibri"/>
                <a:cs typeface="Calibri"/>
              </a:rPr>
              <a:t>person,</a:t>
            </a:r>
            <a:r>
              <a:rPr sz="1800" i="1" spc="-20" dirty="0">
                <a:latin typeface="Calibri"/>
                <a:cs typeface="Calibri"/>
              </a:rPr>
              <a:t> </a:t>
            </a:r>
            <a:r>
              <a:rPr sz="1800" i="1" dirty="0">
                <a:latin typeface="Calibri"/>
                <a:cs typeface="Calibri"/>
              </a:rPr>
              <a:t>strides </a:t>
            </a:r>
            <a:r>
              <a:rPr sz="1800" i="1" spc="-25" dirty="0">
                <a:latin typeface="Calibri"/>
                <a:cs typeface="Calibri"/>
              </a:rPr>
              <a:t>are </a:t>
            </a:r>
            <a:r>
              <a:rPr sz="1800" i="1" spc="-10" dirty="0">
                <a:latin typeface="Calibri"/>
                <a:cs typeface="Calibri"/>
              </a:rPr>
              <a:t>consistently </a:t>
            </a:r>
            <a:r>
              <a:rPr sz="1800" i="1" dirty="0">
                <a:latin typeface="Calibri"/>
                <a:cs typeface="Calibri"/>
              </a:rPr>
              <a:t>made</a:t>
            </a:r>
            <a:r>
              <a:rPr sz="1800" i="1" spc="-15" dirty="0">
                <a:latin typeface="Calibri"/>
                <a:cs typeface="Calibri"/>
              </a:rPr>
              <a:t> </a:t>
            </a:r>
            <a:r>
              <a:rPr sz="1800" i="1" dirty="0">
                <a:latin typeface="Calibri"/>
                <a:cs typeface="Calibri"/>
              </a:rPr>
              <a:t>allowing</a:t>
            </a:r>
            <a:r>
              <a:rPr sz="1800" i="1" spc="10" dirty="0">
                <a:latin typeface="Calibri"/>
                <a:cs typeface="Calibri"/>
              </a:rPr>
              <a:t> </a:t>
            </a:r>
            <a:r>
              <a:rPr sz="1800" i="1" dirty="0">
                <a:latin typeface="Calibri"/>
                <a:cs typeface="Calibri"/>
              </a:rPr>
              <a:t>for</a:t>
            </a:r>
            <a:r>
              <a:rPr sz="1800" i="1" spc="-20" dirty="0">
                <a:latin typeface="Calibri"/>
                <a:cs typeface="Calibri"/>
              </a:rPr>
              <a:t> </a:t>
            </a:r>
            <a:r>
              <a:rPr sz="1800" i="1" dirty="0">
                <a:latin typeface="Calibri"/>
                <a:cs typeface="Calibri"/>
              </a:rPr>
              <a:t>equal</a:t>
            </a:r>
            <a:r>
              <a:rPr sz="1800" i="1" spc="-15" dirty="0">
                <a:latin typeface="Calibri"/>
                <a:cs typeface="Calibri"/>
              </a:rPr>
              <a:t> </a:t>
            </a:r>
            <a:r>
              <a:rPr sz="1800" i="1" dirty="0">
                <a:latin typeface="Calibri"/>
                <a:cs typeface="Calibri"/>
              </a:rPr>
              <a:t>access that</a:t>
            </a:r>
            <a:r>
              <a:rPr sz="1800" i="1" spc="-30" dirty="0">
                <a:latin typeface="Calibri"/>
                <a:cs typeface="Calibri"/>
              </a:rPr>
              <a:t> </a:t>
            </a:r>
            <a:r>
              <a:rPr sz="1800" i="1" dirty="0">
                <a:latin typeface="Calibri"/>
                <a:cs typeface="Calibri"/>
              </a:rPr>
              <a:t>leads</a:t>
            </a:r>
            <a:r>
              <a:rPr sz="1800" i="1" spc="-15" dirty="0">
                <a:latin typeface="Calibri"/>
                <a:cs typeface="Calibri"/>
              </a:rPr>
              <a:t> </a:t>
            </a:r>
            <a:r>
              <a:rPr sz="1800" i="1" dirty="0">
                <a:latin typeface="Calibri"/>
                <a:cs typeface="Calibri"/>
              </a:rPr>
              <a:t>to</a:t>
            </a:r>
            <a:r>
              <a:rPr sz="1800" i="1" spc="-5" dirty="0">
                <a:latin typeface="Calibri"/>
                <a:cs typeface="Calibri"/>
              </a:rPr>
              <a:t> </a:t>
            </a:r>
            <a:r>
              <a:rPr sz="1800" i="1" dirty="0">
                <a:latin typeface="Calibri"/>
                <a:cs typeface="Calibri"/>
              </a:rPr>
              <a:t>equal</a:t>
            </a:r>
            <a:r>
              <a:rPr sz="1800" i="1" spc="-10" dirty="0">
                <a:latin typeface="Calibri"/>
                <a:cs typeface="Calibri"/>
              </a:rPr>
              <a:t> progress</a:t>
            </a:r>
            <a:r>
              <a:rPr lang="en-US" sz="1800" i="1" spc="-10" dirty="0">
                <a:latin typeface="Calibri"/>
                <a:cs typeface="Calibri"/>
              </a:rPr>
              <a:t> for </a:t>
            </a:r>
            <a:r>
              <a:rPr sz="1800" i="1" spc="-10" dirty="0">
                <a:latin typeface="Calibri"/>
                <a:cs typeface="Calibri"/>
              </a:rPr>
              <a:t>.</a:t>
            </a:r>
            <a:endParaRPr sz="1800" dirty="0">
              <a:latin typeface="Calibri"/>
              <a:cs typeface="Calibri"/>
            </a:endParaRPr>
          </a:p>
          <a:p>
            <a:pPr>
              <a:lnSpc>
                <a:spcPct val="100000"/>
              </a:lnSpc>
              <a:spcBef>
                <a:spcPts val="20"/>
              </a:spcBef>
            </a:pPr>
            <a:endParaRPr sz="1500" dirty="0">
              <a:latin typeface="Calibri"/>
              <a:cs typeface="Calibri"/>
            </a:endParaRPr>
          </a:p>
          <a:p>
            <a:pPr marL="12700">
              <a:lnSpc>
                <a:spcPct val="100000"/>
              </a:lnSpc>
            </a:pPr>
            <a:r>
              <a:rPr lang="en-US" sz="2400" b="1" dirty="0">
                <a:latin typeface="Calibri"/>
                <a:cs typeface="Calibri"/>
              </a:rPr>
              <a:t>DDS Racial Equity Strategic Initiative</a:t>
            </a:r>
            <a:r>
              <a:rPr sz="2400" b="1" spc="-10" dirty="0">
                <a:latin typeface="Calibri"/>
                <a:cs typeface="Calibri"/>
              </a:rPr>
              <a:t>:</a:t>
            </a:r>
            <a:endParaRPr sz="2400" dirty="0">
              <a:latin typeface="Calibri"/>
              <a:cs typeface="Calibri"/>
            </a:endParaRPr>
          </a:p>
          <a:p>
            <a:pPr>
              <a:lnSpc>
                <a:spcPct val="100000"/>
              </a:lnSpc>
              <a:spcBef>
                <a:spcPts val="35"/>
              </a:spcBef>
            </a:pPr>
            <a:endParaRPr sz="2450" dirty="0">
              <a:latin typeface="Calibri"/>
              <a:cs typeface="Calibri"/>
            </a:endParaRPr>
          </a:p>
          <a:p>
            <a:pPr marL="692149" marR="1186180" algn="ctr">
              <a:lnSpc>
                <a:spcPct val="100000"/>
              </a:lnSpc>
              <a:buClr>
                <a:srgbClr val="C00000"/>
              </a:buClr>
              <a:tabLst>
                <a:tab pos="979169" algn="l"/>
                <a:tab pos="979805" algn="l"/>
              </a:tabLst>
            </a:pPr>
            <a:r>
              <a:rPr lang="en-US" b="0" i="1" dirty="0">
                <a:solidFill>
                  <a:srgbClr val="242424"/>
                </a:solidFill>
                <a:effectLst/>
                <a:latin typeface="-apple-system"/>
              </a:rPr>
              <a:t>With a focus on the equity in service availability and outcomes made available to D.C. Residents through the passing of the Racial Equity Achieves Results Act, DDS will continue to ensure that all aspects of the service delivery system are designed and implemented in ways that allow for equality amongst all those seeking services.  In FY23, DDS will develop the agency-specific Racial Equity Action Plan (REAP) which will identify specific goals with target outcomes relating to this initiative.</a:t>
            </a:r>
            <a:endParaRPr sz="1800" i="1" dirty="0">
              <a:latin typeface="Calibri"/>
              <a:cs typeface="Calibri"/>
            </a:endParaRPr>
          </a:p>
        </p:txBody>
      </p:sp>
      <p:sp>
        <p:nvSpPr>
          <p:cNvPr id="3" name="object 3"/>
          <p:cNvSpPr txBox="1">
            <a:spLocks noGrp="1"/>
          </p:cNvSpPr>
          <p:nvPr>
            <p:ph type="title"/>
          </p:nvPr>
        </p:nvSpPr>
        <p:spPr>
          <a:xfrm>
            <a:off x="2514600" y="347208"/>
            <a:ext cx="3298825" cy="452120"/>
          </a:xfrm>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pic>
        <p:nvPicPr>
          <p:cNvPr id="4" name="object 4"/>
          <p:cNvPicPr/>
          <p:nvPr/>
        </p:nvPicPr>
        <p:blipFill>
          <a:blip r:embed="rId2" cstate="print"/>
          <a:stretch>
            <a:fillRect/>
          </a:stretch>
        </p:blipFill>
        <p:spPr>
          <a:xfrm>
            <a:off x="8186928" y="355091"/>
            <a:ext cx="786383" cy="1156715"/>
          </a:xfrm>
          <a:prstGeom prst="rect">
            <a:avLst/>
          </a:prstGeom>
        </p:spPr>
      </p:pic>
      <p:sp>
        <p:nvSpPr>
          <p:cNvPr id="6" name="Slide Number Placeholder 5">
            <a:extLst>
              <a:ext uri="{FF2B5EF4-FFF2-40B4-BE49-F238E27FC236}">
                <a16:creationId xmlns:a16="http://schemas.microsoft.com/office/drawing/2014/main" id="{925F0BD4-6CAA-829C-6F22-A6935A117B9D}"/>
              </a:ext>
            </a:extLst>
          </p:cNvPr>
          <p:cNvSpPr>
            <a:spLocks noGrp="1"/>
          </p:cNvSpPr>
          <p:nvPr>
            <p:ph type="sldNum" sz="quarter" idx="7"/>
          </p:nvPr>
        </p:nvSpPr>
        <p:spPr>
          <a:xfrm>
            <a:off x="6761590" y="6160009"/>
            <a:ext cx="2103120" cy="342900"/>
          </a:xfrm>
        </p:spPr>
        <p:txBody>
          <a:bodyPr/>
          <a:lstStyle/>
          <a:p>
            <a:fld id="{B6F15528-21DE-4FAA-801E-634DDDAF4B2B}"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Racial</a:t>
            </a:r>
            <a:r>
              <a:rPr spc="-80" dirty="0"/>
              <a:t> </a:t>
            </a:r>
            <a:r>
              <a:rPr dirty="0"/>
              <a:t>Equity</a:t>
            </a:r>
            <a:r>
              <a:rPr spc="-105" dirty="0"/>
              <a:t> </a:t>
            </a:r>
            <a:r>
              <a:rPr spc="-10" dirty="0"/>
              <a:t>Initiative</a:t>
            </a:r>
          </a:p>
        </p:txBody>
      </p:sp>
      <p:pic>
        <p:nvPicPr>
          <p:cNvPr id="3" name="object 3"/>
          <p:cNvPicPr/>
          <p:nvPr/>
        </p:nvPicPr>
        <p:blipFill>
          <a:blip r:embed="rId2" cstate="print"/>
          <a:stretch>
            <a:fillRect/>
          </a:stretch>
        </p:blipFill>
        <p:spPr>
          <a:xfrm>
            <a:off x="8186928" y="355091"/>
            <a:ext cx="786383" cy="1156715"/>
          </a:xfrm>
          <a:prstGeom prst="rect">
            <a:avLst/>
          </a:prstGeom>
        </p:spPr>
      </p:pic>
      <p:sp>
        <p:nvSpPr>
          <p:cNvPr id="4" name="object 4"/>
          <p:cNvSpPr txBox="1"/>
          <p:nvPr/>
        </p:nvSpPr>
        <p:spPr>
          <a:xfrm>
            <a:off x="436880" y="900176"/>
            <a:ext cx="8171815" cy="5718175"/>
          </a:xfrm>
          <a:prstGeom prst="rect">
            <a:avLst/>
          </a:prstGeom>
        </p:spPr>
        <p:txBody>
          <a:bodyPr vert="horz" wrap="square" lIns="0" tIns="12700" rIns="0" bIns="0" rtlCol="0">
            <a:spAutoFit/>
          </a:bodyPr>
          <a:lstStyle/>
          <a:p>
            <a:pPr marL="12700">
              <a:lnSpc>
                <a:spcPct val="100000"/>
              </a:lnSpc>
              <a:spcBef>
                <a:spcPts val="100"/>
              </a:spcBef>
            </a:pPr>
            <a:r>
              <a:rPr sz="2400" b="1" dirty="0">
                <a:latin typeface="Calibri"/>
                <a:cs typeface="Calibri"/>
              </a:rPr>
              <a:t>Inaugural</a:t>
            </a:r>
            <a:r>
              <a:rPr sz="2400" b="1" spc="-35" dirty="0">
                <a:latin typeface="Calibri"/>
                <a:cs typeface="Calibri"/>
              </a:rPr>
              <a:t> </a:t>
            </a:r>
            <a:r>
              <a:rPr sz="2400" b="1" dirty="0">
                <a:latin typeface="Calibri"/>
                <a:cs typeface="Calibri"/>
              </a:rPr>
              <a:t>Racial</a:t>
            </a:r>
            <a:r>
              <a:rPr sz="2400" b="1" spc="-60" dirty="0">
                <a:latin typeface="Calibri"/>
                <a:cs typeface="Calibri"/>
              </a:rPr>
              <a:t> </a:t>
            </a:r>
            <a:r>
              <a:rPr sz="2400" b="1" dirty="0">
                <a:latin typeface="Calibri"/>
                <a:cs typeface="Calibri"/>
              </a:rPr>
              <a:t>Equity</a:t>
            </a:r>
            <a:r>
              <a:rPr sz="2400" b="1" spc="-25" dirty="0">
                <a:latin typeface="Calibri"/>
                <a:cs typeface="Calibri"/>
              </a:rPr>
              <a:t> </a:t>
            </a:r>
            <a:r>
              <a:rPr sz="2400" b="1" dirty="0">
                <a:latin typeface="Calibri"/>
                <a:cs typeface="Calibri"/>
              </a:rPr>
              <a:t>Pilot</a:t>
            </a:r>
            <a:r>
              <a:rPr sz="2400" b="1" spc="-30" dirty="0">
                <a:latin typeface="Calibri"/>
                <a:cs typeface="Calibri"/>
              </a:rPr>
              <a:t> </a:t>
            </a:r>
            <a:r>
              <a:rPr sz="2400" b="1" spc="-10" dirty="0">
                <a:latin typeface="Calibri"/>
                <a:cs typeface="Calibri"/>
              </a:rPr>
              <a:t>Cohort</a:t>
            </a:r>
            <a:endParaRPr sz="2400" dirty="0">
              <a:latin typeface="Calibri"/>
              <a:cs typeface="Calibri"/>
            </a:endParaRPr>
          </a:p>
          <a:p>
            <a:pPr>
              <a:lnSpc>
                <a:spcPct val="100000"/>
              </a:lnSpc>
              <a:spcBef>
                <a:spcPts val="45"/>
              </a:spcBef>
            </a:pPr>
            <a:endParaRPr sz="1950" dirty="0">
              <a:latin typeface="Calibri"/>
              <a:cs typeface="Calibri"/>
            </a:endParaRPr>
          </a:p>
          <a:p>
            <a:pPr marL="756285" indent="-287020">
              <a:lnSpc>
                <a:spcPct val="100000"/>
              </a:lnSpc>
              <a:buClr>
                <a:srgbClr val="C40033"/>
              </a:buClr>
              <a:buFont typeface="Arial"/>
              <a:buChar char="•"/>
              <a:tabLst>
                <a:tab pos="756285" algn="l"/>
                <a:tab pos="756920" algn="l"/>
              </a:tabLst>
            </a:pPr>
            <a:r>
              <a:rPr sz="2000" dirty="0">
                <a:latin typeface="Calibri"/>
                <a:cs typeface="Calibri"/>
              </a:rPr>
              <a:t>The</a:t>
            </a:r>
            <a:r>
              <a:rPr sz="2000" spc="-15" dirty="0">
                <a:latin typeface="Calibri"/>
                <a:cs typeface="Calibri"/>
              </a:rPr>
              <a:t> </a:t>
            </a:r>
            <a:r>
              <a:rPr sz="2000" dirty="0">
                <a:latin typeface="Calibri"/>
                <a:cs typeface="Calibri"/>
              </a:rPr>
              <a:t>Office</a:t>
            </a:r>
            <a:r>
              <a:rPr sz="2000" spc="-15" dirty="0">
                <a:latin typeface="Calibri"/>
                <a:cs typeface="Calibri"/>
              </a:rPr>
              <a:t> </a:t>
            </a:r>
            <a:r>
              <a:rPr sz="2000" dirty="0">
                <a:latin typeface="Calibri"/>
                <a:cs typeface="Calibri"/>
              </a:rPr>
              <a:t>of</a:t>
            </a:r>
            <a:r>
              <a:rPr sz="2000" spc="-30" dirty="0">
                <a:latin typeface="Calibri"/>
                <a:cs typeface="Calibri"/>
              </a:rPr>
              <a:t> </a:t>
            </a:r>
            <a:r>
              <a:rPr sz="2000" dirty="0">
                <a:latin typeface="Calibri"/>
                <a:cs typeface="Calibri"/>
              </a:rPr>
              <a:t>Racial</a:t>
            </a:r>
            <a:r>
              <a:rPr sz="2000" spc="-25" dirty="0">
                <a:latin typeface="Calibri"/>
                <a:cs typeface="Calibri"/>
              </a:rPr>
              <a:t> </a:t>
            </a:r>
            <a:r>
              <a:rPr sz="2000" dirty="0">
                <a:latin typeface="Calibri"/>
                <a:cs typeface="Calibri"/>
              </a:rPr>
              <a:t>Equity</a:t>
            </a:r>
            <a:r>
              <a:rPr sz="2000" spc="-45" dirty="0">
                <a:latin typeface="Calibri"/>
                <a:cs typeface="Calibri"/>
              </a:rPr>
              <a:t> </a:t>
            </a:r>
            <a:r>
              <a:rPr sz="2000" dirty="0">
                <a:latin typeface="Calibri"/>
                <a:cs typeface="Calibri"/>
              </a:rPr>
              <a:t>(ORE)</a:t>
            </a:r>
            <a:r>
              <a:rPr sz="2000" spc="-20" dirty="0">
                <a:latin typeface="Calibri"/>
                <a:cs typeface="Calibri"/>
              </a:rPr>
              <a:t> </a:t>
            </a:r>
            <a:r>
              <a:rPr sz="2000" dirty="0">
                <a:latin typeface="Calibri"/>
                <a:cs typeface="Calibri"/>
              </a:rPr>
              <a:t>identified DDS</a:t>
            </a:r>
            <a:r>
              <a:rPr sz="2000" spc="-35" dirty="0">
                <a:latin typeface="Calibri"/>
                <a:cs typeface="Calibri"/>
              </a:rPr>
              <a:t> </a:t>
            </a:r>
            <a:r>
              <a:rPr sz="2000" dirty="0">
                <a:latin typeface="Calibri"/>
                <a:cs typeface="Calibri"/>
              </a:rPr>
              <a:t>as</a:t>
            </a:r>
            <a:r>
              <a:rPr sz="2000" spc="-15" dirty="0">
                <a:latin typeface="Calibri"/>
                <a:cs typeface="Calibri"/>
              </a:rPr>
              <a:t> </a:t>
            </a:r>
            <a:r>
              <a:rPr sz="2000" dirty="0">
                <a:latin typeface="Calibri"/>
                <a:cs typeface="Calibri"/>
              </a:rPr>
              <a:t>one</a:t>
            </a:r>
            <a:r>
              <a:rPr sz="2000" spc="-30" dirty="0">
                <a:latin typeface="Calibri"/>
                <a:cs typeface="Calibri"/>
              </a:rPr>
              <a:t> </a:t>
            </a:r>
            <a:r>
              <a:rPr sz="2000" dirty="0">
                <a:latin typeface="Calibri"/>
                <a:cs typeface="Calibri"/>
              </a:rPr>
              <a:t>of</a:t>
            </a:r>
            <a:r>
              <a:rPr sz="2000" spc="-25" dirty="0">
                <a:latin typeface="Calibri"/>
                <a:cs typeface="Calibri"/>
              </a:rPr>
              <a:t> the</a:t>
            </a:r>
            <a:endParaRPr sz="2000" dirty="0">
              <a:latin typeface="Calibri"/>
              <a:cs typeface="Calibri"/>
            </a:endParaRPr>
          </a:p>
          <a:p>
            <a:pPr marL="756285">
              <a:lnSpc>
                <a:spcPct val="100000"/>
              </a:lnSpc>
              <a:spcBef>
                <a:spcPts val="5"/>
              </a:spcBef>
            </a:pPr>
            <a:r>
              <a:rPr sz="2000" dirty="0">
                <a:latin typeface="Calibri"/>
                <a:cs typeface="Calibri"/>
              </a:rPr>
              <a:t>agencies</a:t>
            </a:r>
            <a:r>
              <a:rPr sz="2000" spc="-45" dirty="0">
                <a:latin typeface="Calibri"/>
                <a:cs typeface="Calibri"/>
              </a:rPr>
              <a:t> </a:t>
            </a:r>
            <a:r>
              <a:rPr sz="2000" dirty="0">
                <a:latin typeface="Calibri"/>
                <a:cs typeface="Calibri"/>
              </a:rPr>
              <a:t>that</a:t>
            </a:r>
            <a:r>
              <a:rPr sz="2000" spc="-30" dirty="0">
                <a:latin typeface="Calibri"/>
                <a:cs typeface="Calibri"/>
              </a:rPr>
              <a:t> </a:t>
            </a:r>
            <a:r>
              <a:rPr sz="2000" dirty="0">
                <a:latin typeface="Calibri"/>
                <a:cs typeface="Calibri"/>
              </a:rPr>
              <a:t>will</a:t>
            </a:r>
            <a:r>
              <a:rPr sz="2000" spc="-25" dirty="0">
                <a:latin typeface="Calibri"/>
                <a:cs typeface="Calibri"/>
              </a:rPr>
              <a:t> </a:t>
            </a:r>
            <a:r>
              <a:rPr sz="2000" dirty="0">
                <a:latin typeface="Calibri"/>
                <a:cs typeface="Calibri"/>
              </a:rPr>
              <a:t>consistently</a:t>
            </a:r>
            <a:r>
              <a:rPr sz="2000" spc="-30" dirty="0">
                <a:latin typeface="Calibri"/>
                <a:cs typeface="Calibri"/>
              </a:rPr>
              <a:t> </a:t>
            </a:r>
            <a:r>
              <a:rPr sz="2000" dirty="0">
                <a:latin typeface="Calibri"/>
                <a:cs typeface="Calibri"/>
              </a:rPr>
              <a:t>engage</a:t>
            </a:r>
            <a:r>
              <a:rPr sz="2000" spc="-50" dirty="0">
                <a:latin typeface="Calibri"/>
                <a:cs typeface="Calibri"/>
              </a:rPr>
              <a:t> </a:t>
            </a:r>
            <a:r>
              <a:rPr sz="2000" dirty="0">
                <a:latin typeface="Calibri"/>
                <a:cs typeface="Calibri"/>
              </a:rPr>
              <a:t>with</a:t>
            </a:r>
            <a:r>
              <a:rPr sz="2000" spc="-30" dirty="0">
                <a:latin typeface="Calibri"/>
                <a:cs typeface="Calibri"/>
              </a:rPr>
              <a:t> </a:t>
            </a:r>
            <a:r>
              <a:rPr sz="2000" dirty="0">
                <a:latin typeface="Calibri"/>
                <a:cs typeface="Calibri"/>
              </a:rPr>
              <a:t>ORE</a:t>
            </a:r>
            <a:r>
              <a:rPr sz="2000" spc="-45" dirty="0">
                <a:latin typeface="Calibri"/>
                <a:cs typeface="Calibri"/>
              </a:rPr>
              <a:t> </a:t>
            </a:r>
            <a:r>
              <a:rPr sz="2000" spc="-10" dirty="0">
                <a:latin typeface="Calibri"/>
                <a:cs typeface="Calibri"/>
              </a:rPr>
              <a:t>while:</a:t>
            </a:r>
            <a:endParaRPr sz="2000" dirty="0">
              <a:latin typeface="Calibri"/>
              <a:cs typeface="Calibri"/>
            </a:endParaRPr>
          </a:p>
          <a:p>
            <a:pPr marL="1155700" lvl="1" indent="-229235">
              <a:lnSpc>
                <a:spcPct val="100000"/>
              </a:lnSpc>
              <a:buClr>
                <a:srgbClr val="C40033"/>
              </a:buClr>
              <a:buFont typeface="Arial"/>
              <a:buChar char="•"/>
              <a:tabLst>
                <a:tab pos="1155700" algn="l"/>
                <a:tab pos="1156335" algn="l"/>
              </a:tabLst>
            </a:pPr>
            <a:r>
              <a:rPr sz="2000" dirty="0">
                <a:latin typeface="Calibri"/>
                <a:cs typeface="Calibri"/>
              </a:rPr>
              <a:t>Piloting</a:t>
            </a:r>
            <a:r>
              <a:rPr sz="2000" spc="-35" dirty="0">
                <a:latin typeface="Calibri"/>
                <a:cs typeface="Calibri"/>
              </a:rPr>
              <a:t> </a:t>
            </a:r>
            <a:r>
              <a:rPr sz="2000" dirty="0">
                <a:latin typeface="Calibri"/>
                <a:cs typeface="Calibri"/>
              </a:rPr>
              <a:t>racial</a:t>
            </a:r>
            <a:r>
              <a:rPr sz="2000" spc="-20" dirty="0">
                <a:latin typeface="Calibri"/>
                <a:cs typeface="Calibri"/>
              </a:rPr>
              <a:t> </a:t>
            </a:r>
            <a:r>
              <a:rPr sz="2000" dirty="0">
                <a:latin typeface="Calibri"/>
                <a:cs typeface="Calibri"/>
              </a:rPr>
              <a:t>equity</a:t>
            </a:r>
            <a:r>
              <a:rPr sz="2000" spc="-35" dirty="0">
                <a:latin typeface="Calibri"/>
                <a:cs typeface="Calibri"/>
              </a:rPr>
              <a:t> </a:t>
            </a:r>
            <a:r>
              <a:rPr sz="2000" spc="-10" dirty="0">
                <a:latin typeface="Calibri"/>
                <a:cs typeface="Calibri"/>
              </a:rPr>
              <a:t>tools;</a:t>
            </a:r>
            <a:endParaRPr sz="2000" dirty="0">
              <a:latin typeface="Calibri"/>
              <a:cs typeface="Calibri"/>
            </a:endParaRPr>
          </a:p>
          <a:p>
            <a:pPr marL="1155700" lvl="1" indent="-229235">
              <a:lnSpc>
                <a:spcPct val="100000"/>
              </a:lnSpc>
              <a:buClr>
                <a:srgbClr val="C40033"/>
              </a:buClr>
              <a:buFont typeface="Arial"/>
              <a:buChar char="•"/>
              <a:tabLst>
                <a:tab pos="1155700" algn="l"/>
                <a:tab pos="1156335" algn="l"/>
              </a:tabLst>
            </a:pPr>
            <a:r>
              <a:rPr sz="2000" dirty="0">
                <a:latin typeface="Calibri"/>
                <a:cs typeface="Calibri"/>
              </a:rPr>
              <a:t>Completing</a:t>
            </a:r>
            <a:r>
              <a:rPr sz="2000" spc="-35" dirty="0">
                <a:latin typeface="Calibri"/>
                <a:cs typeface="Calibri"/>
              </a:rPr>
              <a:t> </a:t>
            </a:r>
            <a:r>
              <a:rPr sz="2000" dirty="0">
                <a:latin typeface="Calibri"/>
                <a:cs typeface="Calibri"/>
              </a:rPr>
              <a:t>a</a:t>
            </a:r>
            <a:r>
              <a:rPr sz="2000" spc="-45" dirty="0">
                <a:latin typeface="Calibri"/>
                <a:cs typeface="Calibri"/>
              </a:rPr>
              <a:t> </a:t>
            </a:r>
            <a:r>
              <a:rPr sz="2000" dirty="0">
                <a:latin typeface="Calibri"/>
                <a:cs typeface="Calibri"/>
              </a:rPr>
              <a:t>departmental</a:t>
            </a:r>
            <a:r>
              <a:rPr sz="2000" spc="-15" dirty="0">
                <a:latin typeface="Calibri"/>
                <a:cs typeface="Calibri"/>
              </a:rPr>
              <a:t> </a:t>
            </a:r>
            <a:r>
              <a:rPr sz="2000" dirty="0">
                <a:latin typeface="Calibri"/>
                <a:cs typeface="Calibri"/>
              </a:rPr>
              <a:t>assessment of</a:t>
            </a:r>
            <a:r>
              <a:rPr sz="2000" spc="-45" dirty="0">
                <a:latin typeface="Calibri"/>
                <a:cs typeface="Calibri"/>
              </a:rPr>
              <a:t> </a:t>
            </a:r>
            <a:r>
              <a:rPr sz="2000" dirty="0">
                <a:latin typeface="Calibri"/>
                <a:cs typeface="Calibri"/>
              </a:rPr>
              <a:t>racial</a:t>
            </a:r>
            <a:r>
              <a:rPr sz="2000" spc="-25" dirty="0">
                <a:latin typeface="Calibri"/>
                <a:cs typeface="Calibri"/>
              </a:rPr>
              <a:t> </a:t>
            </a:r>
            <a:r>
              <a:rPr sz="2000" dirty="0">
                <a:latin typeface="Calibri"/>
                <a:cs typeface="Calibri"/>
              </a:rPr>
              <a:t>equity;</a:t>
            </a:r>
            <a:r>
              <a:rPr sz="2000" spc="-45" dirty="0">
                <a:latin typeface="Calibri"/>
                <a:cs typeface="Calibri"/>
              </a:rPr>
              <a:t> </a:t>
            </a:r>
            <a:r>
              <a:rPr sz="2000" spc="-25" dirty="0">
                <a:latin typeface="Calibri"/>
                <a:cs typeface="Calibri"/>
              </a:rPr>
              <a:t>and</a:t>
            </a:r>
            <a:endParaRPr sz="2000" dirty="0">
              <a:latin typeface="Calibri"/>
              <a:cs typeface="Calibri"/>
            </a:endParaRPr>
          </a:p>
          <a:p>
            <a:pPr marL="1155700" lvl="1" indent="-229235">
              <a:lnSpc>
                <a:spcPct val="100000"/>
              </a:lnSpc>
              <a:buClr>
                <a:srgbClr val="C40033"/>
              </a:buClr>
              <a:buFont typeface="Arial"/>
              <a:buChar char="•"/>
              <a:tabLst>
                <a:tab pos="1155700" algn="l"/>
                <a:tab pos="1156335" algn="l"/>
              </a:tabLst>
            </a:pPr>
            <a:r>
              <a:rPr sz="2000" dirty="0">
                <a:latin typeface="Calibri"/>
                <a:cs typeface="Calibri"/>
              </a:rPr>
              <a:t>Developing</a:t>
            </a:r>
            <a:r>
              <a:rPr sz="2000" spc="-45" dirty="0">
                <a:latin typeface="Calibri"/>
                <a:cs typeface="Calibri"/>
              </a:rPr>
              <a:t> </a:t>
            </a:r>
            <a:r>
              <a:rPr sz="2000" dirty="0">
                <a:latin typeface="Calibri"/>
                <a:cs typeface="Calibri"/>
              </a:rPr>
              <a:t>a</a:t>
            </a:r>
            <a:r>
              <a:rPr sz="2000" spc="-15" dirty="0">
                <a:latin typeface="Calibri"/>
                <a:cs typeface="Calibri"/>
              </a:rPr>
              <a:t> </a:t>
            </a:r>
            <a:r>
              <a:rPr sz="2000" dirty="0">
                <a:latin typeface="Calibri"/>
                <a:cs typeface="Calibri"/>
              </a:rPr>
              <a:t>Racial Equity</a:t>
            </a:r>
            <a:r>
              <a:rPr sz="2000" spc="-45" dirty="0">
                <a:latin typeface="Calibri"/>
                <a:cs typeface="Calibri"/>
              </a:rPr>
              <a:t> </a:t>
            </a:r>
            <a:r>
              <a:rPr sz="2000" dirty="0">
                <a:latin typeface="Calibri"/>
                <a:cs typeface="Calibri"/>
              </a:rPr>
              <a:t>Action</a:t>
            </a:r>
            <a:r>
              <a:rPr sz="2000" spc="-25" dirty="0">
                <a:latin typeface="Calibri"/>
                <a:cs typeface="Calibri"/>
              </a:rPr>
              <a:t> </a:t>
            </a:r>
            <a:r>
              <a:rPr sz="2000" dirty="0">
                <a:latin typeface="Calibri"/>
                <a:cs typeface="Calibri"/>
              </a:rPr>
              <a:t>Plan</a:t>
            </a:r>
            <a:r>
              <a:rPr sz="2000" spc="-15" dirty="0">
                <a:latin typeface="Calibri"/>
                <a:cs typeface="Calibri"/>
              </a:rPr>
              <a:t> </a:t>
            </a:r>
            <a:r>
              <a:rPr sz="2000" spc="-10" dirty="0">
                <a:latin typeface="Calibri"/>
                <a:cs typeface="Calibri"/>
              </a:rPr>
              <a:t>(operationalizing</a:t>
            </a:r>
            <a:endParaRPr sz="2000" dirty="0">
              <a:latin typeface="Calibri"/>
              <a:cs typeface="Calibri"/>
            </a:endParaRPr>
          </a:p>
          <a:p>
            <a:pPr marL="1155700">
              <a:lnSpc>
                <a:spcPct val="100000"/>
              </a:lnSpc>
            </a:pPr>
            <a:r>
              <a:rPr sz="2000" spc="-10" dirty="0">
                <a:latin typeface="Calibri"/>
                <a:cs typeface="Calibri"/>
              </a:rPr>
              <a:t>change).</a:t>
            </a:r>
            <a:endParaRPr sz="2000" dirty="0">
              <a:latin typeface="Calibri"/>
              <a:cs typeface="Calibri"/>
            </a:endParaRPr>
          </a:p>
          <a:p>
            <a:pPr>
              <a:lnSpc>
                <a:spcPct val="100000"/>
              </a:lnSpc>
              <a:spcBef>
                <a:spcPts val="20"/>
              </a:spcBef>
            </a:pPr>
            <a:endParaRPr sz="1950" dirty="0">
              <a:latin typeface="Calibri"/>
              <a:cs typeface="Calibri"/>
            </a:endParaRPr>
          </a:p>
          <a:p>
            <a:pPr marL="756285" marR="1033144" indent="-287020" algn="just">
              <a:lnSpc>
                <a:spcPct val="100000"/>
              </a:lnSpc>
              <a:buClr>
                <a:srgbClr val="C40033"/>
              </a:buClr>
              <a:buFont typeface="Arial"/>
              <a:buChar char="•"/>
              <a:tabLst>
                <a:tab pos="756920" algn="l"/>
              </a:tabLst>
            </a:pPr>
            <a:r>
              <a:rPr sz="2000" dirty="0">
                <a:latin typeface="Calibri"/>
                <a:cs typeface="Calibri"/>
              </a:rPr>
              <a:t>The</a:t>
            </a:r>
            <a:r>
              <a:rPr sz="2000" spc="-45" dirty="0">
                <a:latin typeface="Calibri"/>
                <a:cs typeface="Calibri"/>
              </a:rPr>
              <a:t> </a:t>
            </a:r>
            <a:r>
              <a:rPr sz="2000" dirty="0">
                <a:latin typeface="Calibri"/>
                <a:cs typeface="Calibri"/>
              </a:rPr>
              <a:t>goal</a:t>
            </a:r>
            <a:r>
              <a:rPr sz="2000" spc="-50" dirty="0">
                <a:latin typeface="Calibri"/>
                <a:cs typeface="Calibri"/>
              </a:rPr>
              <a:t> </a:t>
            </a:r>
            <a:r>
              <a:rPr sz="2000" dirty="0">
                <a:latin typeface="Calibri"/>
                <a:cs typeface="Calibri"/>
              </a:rPr>
              <a:t>of</a:t>
            </a:r>
            <a:r>
              <a:rPr sz="2000" spc="-35" dirty="0">
                <a:latin typeface="Calibri"/>
                <a:cs typeface="Calibri"/>
              </a:rPr>
              <a:t> </a:t>
            </a:r>
            <a:r>
              <a:rPr sz="2000" dirty="0">
                <a:latin typeface="Calibri"/>
                <a:cs typeface="Calibri"/>
              </a:rPr>
              <a:t>having</a:t>
            </a:r>
            <a:r>
              <a:rPr sz="2000" spc="-35" dirty="0">
                <a:latin typeface="Calibri"/>
                <a:cs typeface="Calibri"/>
              </a:rPr>
              <a:t> </a:t>
            </a:r>
            <a:r>
              <a:rPr sz="2000" dirty="0">
                <a:latin typeface="Calibri"/>
                <a:cs typeface="Calibri"/>
              </a:rPr>
              <a:t>all</a:t>
            </a:r>
            <a:r>
              <a:rPr sz="2000" spc="-20" dirty="0">
                <a:latin typeface="Calibri"/>
                <a:cs typeface="Calibri"/>
              </a:rPr>
              <a:t> </a:t>
            </a:r>
            <a:r>
              <a:rPr sz="2000" dirty="0">
                <a:latin typeface="Calibri"/>
                <a:cs typeface="Calibri"/>
              </a:rPr>
              <a:t>agencies</a:t>
            </a:r>
            <a:r>
              <a:rPr sz="2000" spc="-45" dirty="0">
                <a:latin typeface="Calibri"/>
                <a:cs typeface="Calibri"/>
              </a:rPr>
              <a:t> </a:t>
            </a:r>
            <a:r>
              <a:rPr sz="2000" dirty="0">
                <a:latin typeface="Calibri"/>
                <a:cs typeface="Calibri"/>
              </a:rPr>
              <a:t>implementing</a:t>
            </a:r>
            <a:r>
              <a:rPr sz="2000" spc="-10" dirty="0">
                <a:latin typeface="Calibri"/>
                <a:cs typeface="Calibri"/>
              </a:rPr>
              <a:t> </a:t>
            </a:r>
            <a:r>
              <a:rPr sz="2000" dirty="0">
                <a:latin typeface="Calibri"/>
                <a:cs typeface="Calibri"/>
              </a:rPr>
              <a:t>best</a:t>
            </a:r>
            <a:r>
              <a:rPr sz="2000" spc="-20" dirty="0">
                <a:latin typeface="Calibri"/>
                <a:cs typeface="Calibri"/>
              </a:rPr>
              <a:t> </a:t>
            </a:r>
            <a:r>
              <a:rPr sz="2000" dirty="0">
                <a:latin typeface="Calibri"/>
                <a:cs typeface="Calibri"/>
              </a:rPr>
              <a:t>practices</a:t>
            </a:r>
            <a:r>
              <a:rPr sz="2000" spc="-25" dirty="0">
                <a:latin typeface="Calibri"/>
                <a:cs typeface="Calibri"/>
              </a:rPr>
              <a:t> to </a:t>
            </a:r>
            <a:r>
              <a:rPr sz="2000" dirty="0">
                <a:latin typeface="Calibri"/>
                <a:cs typeface="Calibri"/>
              </a:rPr>
              <a:t>create</a:t>
            </a:r>
            <a:r>
              <a:rPr sz="2000" spc="-20" dirty="0">
                <a:latin typeface="Calibri"/>
                <a:cs typeface="Calibri"/>
              </a:rPr>
              <a:t> </a:t>
            </a:r>
            <a:r>
              <a:rPr sz="2000" dirty="0">
                <a:latin typeface="Calibri"/>
                <a:cs typeface="Calibri"/>
              </a:rPr>
              <a:t>racially</a:t>
            </a:r>
            <a:r>
              <a:rPr sz="2000" spc="-5" dirty="0">
                <a:latin typeface="Calibri"/>
                <a:cs typeface="Calibri"/>
              </a:rPr>
              <a:t> </a:t>
            </a:r>
            <a:r>
              <a:rPr sz="2000" dirty="0">
                <a:latin typeface="Calibri"/>
                <a:cs typeface="Calibri"/>
              </a:rPr>
              <a:t>equitable</a:t>
            </a:r>
            <a:r>
              <a:rPr sz="2000" spc="-30" dirty="0">
                <a:latin typeface="Calibri"/>
                <a:cs typeface="Calibri"/>
              </a:rPr>
              <a:t> </a:t>
            </a:r>
            <a:r>
              <a:rPr sz="2000" dirty="0">
                <a:latin typeface="Calibri"/>
                <a:cs typeface="Calibri"/>
              </a:rPr>
              <a:t>DC,</a:t>
            </a:r>
            <a:r>
              <a:rPr sz="2000" spc="-40" dirty="0">
                <a:latin typeface="Calibri"/>
                <a:cs typeface="Calibri"/>
              </a:rPr>
              <a:t> </a:t>
            </a:r>
            <a:r>
              <a:rPr sz="2000" dirty="0">
                <a:latin typeface="Calibri"/>
                <a:cs typeface="Calibri"/>
              </a:rPr>
              <a:t>will</a:t>
            </a:r>
            <a:r>
              <a:rPr sz="2000" spc="-25" dirty="0">
                <a:latin typeface="Calibri"/>
                <a:cs typeface="Calibri"/>
              </a:rPr>
              <a:t> </a:t>
            </a:r>
            <a:r>
              <a:rPr sz="2000" dirty="0">
                <a:latin typeface="Calibri"/>
                <a:cs typeface="Calibri"/>
              </a:rPr>
              <a:t>be</a:t>
            </a:r>
            <a:r>
              <a:rPr sz="2000" spc="-35" dirty="0">
                <a:latin typeface="Calibri"/>
                <a:cs typeface="Calibri"/>
              </a:rPr>
              <a:t> </a:t>
            </a:r>
            <a:r>
              <a:rPr sz="2000" dirty="0">
                <a:latin typeface="Calibri"/>
                <a:cs typeface="Calibri"/>
              </a:rPr>
              <a:t>addressed</a:t>
            </a:r>
            <a:r>
              <a:rPr sz="2000" spc="-25" dirty="0">
                <a:latin typeface="Calibri"/>
                <a:cs typeface="Calibri"/>
              </a:rPr>
              <a:t> </a:t>
            </a:r>
            <a:r>
              <a:rPr sz="2000" dirty="0">
                <a:latin typeface="Calibri"/>
                <a:cs typeface="Calibri"/>
              </a:rPr>
              <a:t>using</a:t>
            </a:r>
            <a:r>
              <a:rPr sz="2000" spc="-30" dirty="0">
                <a:latin typeface="Calibri"/>
                <a:cs typeface="Calibri"/>
              </a:rPr>
              <a:t> </a:t>
            </a:r>
            <a:r>
              <a:rPr sz="2000" dirty="0">
                <a:latin typeface="Calibri"/>
                <a:cs typeface="Calibri"/>
              </a:rPr>
              <a:t>a</a:t>
            </a:r>
            <a:r>
              <a:rPr sz="2000" spc="-25" dirty="0">
                <a:latin typeface="Calibri"/>
                <a:cs typeface="Calibri"/>
              </a:rPr>
              <a:t> </a:t>
            </a:r>
            <a:r>
              <a:rPr sz="2000" spc="-10" dirty="0">
                <a:latin typeface="Calibri"/>
                <a:cs typeface="Calibri"/>
              </a:rPr>
              <a:t>phased approach.</a:t>
            </a:r>
            <a:endParaRPr sz="2000" dirty="0">
              <a:latin typeface="Calibri"/>
              <a:cs typeface="Calibri"/>
            </a:endParaRPr>
          </a:p>
          <a:p>
            <a:pPr>
              <a:lnSpc>
                <a:spcPct val="100000"/>
              </a:lnSpc>
              <a:spcBef>
                <a:spcPts val="25"/>
              </a:spcBef>
            </a:pPr>
            <a:endParaRPr sz="2000" dirty="0">
              <a:latin typeface="Calibri"/>
              <a:cs typeface="Calibri"/>
            </a:endParaRPr>
          </a:p>
          <a:p>
            <a:pPr marL="69850">
              <a:lnSpc>
                <a:spcPct val="100000"/>
              </a:lnSpc>
            </a:pPr>
            <a:r>
              <a:rPr sz="2400" b="1" dirty="0">
                <a:latin typeface="Calibri"/>
                <a:cs typeface="Calibri"/>
              </a:rPr>
              <a:t>Racial</a:t>
            </a:r>
            <a:r>
              <a:rPr sz="2400" b="1" spc="-50" dirty="0">
                <a:latin typeface="Calibri"/>
                <a:cs typeface="Calibri"/>
              </a:rPr>
              <a:t> </a:t>
            </a:r>
            <a:r>
              <a:rPr sz="2400" b="1" dirty="0">
                <a:latin typeface="Calibri"/>
                <a:cs typeface="Calibri"/>
              </a:rPr>
              <a:t>Equity</a:t>
            </a:r>
            <a:r>
              <a:rPr sz="2400" b="1" spc="-10" dirty="0">
                <a:latin typeface="Calibri"/>
                <a:cs typeface="Calibri"/>
              </a:rPr>
              <a:t> </a:t>
            </a:r>
            <a:r>
              <a:rPr sz="2400" b="1" dirty="0">
                <a:latin typeface="Calibri"/>
                <a:cs typeface="Calibri"/>
              </a:rPr>
              <a:t>Action</a:t>
            </a:r>
            <a:r>
              <a:rPr sz="2400" b="1" spc="-25" dirty="0">
                <a:latin typeface="Calibri"/>
                <a:cs typeface="Calibri"/>
              </a:rPr>
              <a:t> </a:t>
            </a:r>
            <a:r>
              <a:rPr sz="2400" b="1" spc="-20" dirty="0">
                <a:latin typeface="Calibri"/>
                <a:cs typeface="Calibri"/>
              </a:rPr>
              <a:t>Team</a:t>
            </a:r>
            <a:endParaRPr sz="2400" dirty="0">
              <a:latin typeface="Calibri"/>
              <a:cs typeface="Calibri"/>
            </a:endParaRPr>
          </a:p>
          <a:p>
            <a:pPr marL="412750" marR="777240" indent="-342900">
              <a:lnSpc>
                <a:spcPct val="100000"/>
              </a:lnSpc>
              <a:spcBef>
                <a:spcPts val="1975"/>
              </a:spcBef>
              <a:buClr>
                <a:srgbClr val="C40033"/>
              </a:buClr>
              <a:buFont typeface="Arial"/>
              <a:buChar char="•"/>
              <a:tabLst>
                <a:tab pos="412750" algn="l"/>
                <a:tab pos="413384" algn="l"/>
              </a:tabLst>
            </a:pPr>
            <a:r>
              <a:rPr sz="1600" dirty="0">
                <a:latin typeface="Calibri"/>
                <a:cs typeface="Calibri"/>
              </a:rPr>
              <a:t>Action</a:t>
            </a:r>
            <a:r>
              <a:rPr sz="1600" spc="-50" dirty="0">
                <a:latin typeface="Calibri"/>
                <a:cs typeface="Calibri"/>
              </a:rPr>
              <a:t> </a:t>
            </a:r>
            <a:r>
              <a:rPr sz="1600" dirty="0">
                <a:latin typeface="Calibri"/>
                <a:cs typeface="Calibri"/>
              </a:rPr>
              <a:t>teams</a:t>
            </a:r>
            <a:r>
              <a:rPr sz="1600" spc="-40" dirty="0">
                <a:latin typeface="Calibri"/>
                <a:cs typeface="Calibri"/>
              </a:rPr>
              <a:t> </a:t>
            </a:r>
            <a:r>
              <a:rPr sz="1600" dirty="0">
                <a:latin typeface="Calibri"/>
                <a:cs typeface="Calibri"/>
              </a:rPr>
              <a:t>are</a:t>
            </a:r>
            <a:r>
              <a:rPr sz="1600" spc="-25" dirty="0">
                <a:latin typeface="Calibri"/>
                <a:cs typeface="Calibri"/>
              </a:rPr>
              <a:t> </a:t>
            </a:r>
            <a:r>
              <a:rPr sz="1600" spc="-10" dirty="0">
                <a:latin typeface="Calibri"/>
                <a:cs typeface="Calibri"/>
              </a:rPr>
              <a:t>responsible</a:t>
            </a:r>
            <a:r>
              <a:rPr sz="1600" spc="-40" dirty="0">
                <a:latin typeface="Calibri"/>
                <a:cs typeface="Calibri"/>
              </a:rPr>
              <a:t> </a:t>
            </a:r>
            <a:r>
              <a:rPr sz="1600" dirty="0">
                <a:latin typeface="Calibri"/>
                <a:cs typeface="Calibri"/>
              </a:rPr>
              <a:t>for</a:t>
            </a:r>
            <a:r>
              <a:rPr sz="1600" spc="-30" dirty="0">
                <a:latin typeface="Calibri"/>
                <a:cs typeface="Calibri"/>
              </a:rPr>
              <a:t> </a:t>
            </a:r>
            <a:r>
              <a:rPr sz="1600" spc="-10" dirty="0">
                <a:latin typeface="Calibri"/>
                <a:cs typeface="Calibri"/>
              </a:rPr>
              <a:t>providing</a:t>
            </a:r>
            <a:r>
              <a:rPr sz="1600" spc="-40" dirty="0">
                <a:latin typeface="Calibri"/>
                <a:cs typeface="Calibri"/>
              </a:rPr>
              <a:t> </a:t>
            </a:r>
            <a:r>
              <a:rPr sz="1600" spc="-10" dirty="0">
                <a:latin typeface="Calibri"/>
                <a:cs typeface="Calibri"/>
              </a:rPr>
              <a:t>leadership,</a:t>
            </a:r>
            <a:r>
              <a:rPr sz="1600" spc="-50" dirty="0">
                <a:latin typeface="Calibri"/>
                <a:cs typeface="Calibri"/>
              </a:rPr>
              <a:t> </a:t>
            </a:r>
            <a:r>
              <a:rPr sz="1600" dirty="0">
                <a:latin typeface="Calibri"/>
                <a:cs typeface="Calibri"/>
              </a:rPr>
              <a:t>assessing</a:t>
            </a:r>
            <a:r>
              <a:rPr sz="1600" spc="-50" dirty="0">
                <a:latin typeface="Calibri"/>
                <a:cs typeface="Calibri"/>
              </a:rPr>
              <a:t> </a:t>
            </a:r>
            <a:r>
              <a:rPr sz="1600" dirty="0">
                <a:latin typeface="Calibri"/>
                <a:cs typeface="Calibri"/>
              </a:rPr>
              <a:t>agency</a:t>
            </a:r>
            <a:r>
              <a:rPr sz="1600" spc="-45" dirty="0">
                <a:latin typeface="Calibri"/>
                <a:cs typeface="Calibri"/>
              </a:rPr>
              <a:t> </a:t>
            </a:r>
            <a:r>
              <a:rPr sz="1600" spc="-10" dirty="0">
                <a:latin typeface="Calibri"/>
                <a:cs typeface="Calibri"/>
              </a:rPr>
              <a:t>policies, procedures,</a:t>
            </a:r>
            <a:r>
              <a:rPr sz="1600" dirty="0">
                <a:latin typeface="Calibri"/>
                <a:cs typeface="Calibri"/>
              </a:rPr>
              <a:t> and</a:t>
            </a:r>
            <a:r>
              <a:rPr sz="1600" spc="-40" dirty="0">
                <a:latin typeface="Calibri"/>
                <a:cs typeface="Calibri"/>
              </a:rPr>
              <a:t> </a:t>
            </a:r>
            <a:r>
              <a:rPr sz="1600" spc="-10" dirty="0">
                <a:latin typeface="Calibri"/>
                <a:cs typeface="Calibri"/>
              </a:rPr>
              <a:t>practices</a:t>
            </a:r>
            <a:r>
              <a:rPr sz="1600" spc="-25" dirty="0">
                <a:latin typeface="Calibri"/>
                <a:cs typeface="Calibri"/>
              </a:rPr>
              <a:t> </a:t>
            </a:r>
            <a:r>
              <a:rPr sz="1600" spc="-10" dirty="0">
                <a:latin typeface="Calibri"/>
                <a:cs typeface="Calibri"/>
              </a:rPr>
              <a:t>through</a:t>
            </a:r>
            <a:r>
              <a:rPr sz="1600" spc="-40" dirty="0">
                <a:latin typeface="Calibri"/>
                <a:cs typeface="Calibri"/>
              </a:rPr>
              <a:t> </a:t>
            </a:r>
            <a:r>
              <a:rPr sz="1600" dirty="0">
                <a:latin typeface="Calibri"/>
                <a:cs typeface="Calibri"/>
              </a:rPr>
              <a:t>a</a:t>
            </a:r>
            <a:r>
              <a:rPr sz="1600" spc="-30" dirty="0">
                <a:latin typeface="Calibri"/>
                <a:cs typeface="Calibri"/>
              </a:rPr>
              <a:t> </a:t>
            </a:r>
            <a:r>
              <a:rPr sz="1600" dirty="0">
                <a:latin typeface="Calibri"/>
                <a:cs typeface="Calibri"/>
              </a:rPr>
              <a:t>racial</a:t>
            </a:r>
            <a:r>
              <a:rPr sz="1600" spc="-40" dirty="0">
                <a:latin typeface="Calibri"/>
                <a:cs typeface="Calibri"/>
              </a:rPr>
              <a:t> </a:t>
            </a:r>
            <a:r>
              <a:rPr sz="1600" dirty="0">
                <a:latin typeface="Calibri"/>
                <a:cs typeface="Calibri"/>
              </a:rPr>
              <a:t>equity</a:t>
            </a:r>
            <a:r>
              <a:rPr sz="1600" spc="-30" dirty="0">
                <a:latin typeface="Calibri"/>
                <a:cs typeface="Calibri"/>
              </a:rPr>
              <a:t> </a:t>
            </a:r>
            <a:r>
              <a:rPr sz="1600" dirty="0">
                <a:latin typeface="Calibri"/>
                <a:cs typeface="Calibri"/>
              </a:rPr>
              <a:t>lens,</a:t>
            </a:r>
            <a:r>
              <a:rPr sz="1600" spc="-35" dirty="0">
                <a:latin typeface="Calibri"/>
                <a:cs typeface="Calibri"/>
              </a:rPr>
              <a:t> </a:t>
            </a:r>
            <a:r>
              <a:rPr sz="1600" dirty="0">
                <a:latin typeface="Calibri"/>
                <a:cs typeface="Calibri"/>
              </a:rPr>
              <a:t>and</a:t>
            </a:r>
            <a:r>
              <a:rPr sz="1600" spc="-40" dirty="0">
                <a:latin typeface="Calibri"/>
                <a:cs typeface="Calibri"/>
              </a:rPr>
              <a:t> </a:t>
            </a:r>
            <a:r>
              <a:rPr sz="1600" dirty="0">
                <a:latin typeface="Calibri"/>
                <a:cs typeface="Calibri"/>
              </a:rPr>
              <a:t>lead</a:t>
            </a:r>
            <a:r>
              <a:rPr sz="1600" spc="-30" dirty="0">
                <a:latin typeface="Calibri"/>
                <a:cs typeface="Calibri"/>
              </a:rPr>
              <a:t> </a:t>
            </a:r>
            <a:r>
              <a:rPr sz="1600" dirty="0">
                <a:latin typeface="Calibri"/>
                <a:cs typeface="Calibri"/>
              </a:rPr>
              <a:t>the</a:t>
            </a:r>
            <a:r>
              <a:rPr sz="1600" spc="-40" dirty="0">
                <a:latin typeface="Calibri"/>
                <a:cs typeface="Calibri"/>
              </a:rPr>
              <a:t> </a:t>
            </a:r>
            <a:r>
              <a:rPr sz="1600" spc="-10" dirty="0">
                <a:latin typeface="Calibri"/>
                <a:cs typeface="Calibri"/>
              </a:rPr>
              <a:t>facilitation</a:t>
            </a:r>
            <a:r>
              <a:rPr sz="1600" spc="-60" dirty="0">
                <a:latin typeface="Calibri"/>
                <a:cs typeface="Calibri"/>
              </a:rPr>
              <a:t> </a:t>
            </a:r>
            <a:r>
              <a:rPr sz="1600" dirty="0">
                <a:latin typeface="Calibri"/>
                <a:cs typeface="Calibri"/>
              </a:rPr>
              <a:t>of</a:t>
            </a:r>
            <a:r>
              <a:rPr sz="1600" spc="-20" dirty="0">
                <a:latin typeface="Calibri"/>
                <a:cs typeface="Calibri"/>
              </a:rPr>
              <a:t> </a:t>
            </a:r>
            <a:r>
              <a:rPr sz="1600" spc="-25" dirty="0">
                <a:latin typeface="Calibri"/>
                <a:cs typeface="Calibri"/>
              </a:rPr>
              <a:t>the </a:t>
            </a:r>
            <a:r>
              <a:rPr sz="1600" dirty="0">
                <a:latin typeface="Calibri"/>
                <a:cs typeface="Calibri"/>
              </a:rPr>
              <a:t>racial</a:t>
            </a:r>
            <a:r>
              <a:rPr sz="1600" spc="-65" dirty="0">
                <a:latin typeface="Calibri"/>
                <a:cs typeface="Calibri"/>
              </a:rPr>
              <a:t> </a:t>
            </a:r>
            <a:r>
              <a:rPr sz="1600" dirty="0">
                <a:latin typeface="Calibri"/>
                <a:cs typeface="Calibri"/>
              </a:rPr>
              <a:t>equity</a:t>
            </a:r>
            <a:r>
              <a:rPr sz="1600" spc="-55" dirty="0">
                <a:latin typeface="Calibri"/>
                <a:cs typeface="Calibri"/>
              </a:rPr>
              <a:t> </a:t>
            </a:r>
            <a:r>
              <a:rPr sz="1600" dirty="0">
                <a:latin typeface="Calibri"/>
                <a:cs typeface="Calibri"/>
              </a:rPr>
              <a:t>action</a:t>
            </a:r>
            <a:r>
              <a:rPr sz="1600" spc="-60" dirty="0">
                <a:latin typeface="Calibri"/>
                <a:cs typeface="Calibri"/>
              </a:rPr>
              <a:t> </a:t>
            </a:r>
            <a:r>
              <a:rPr sz="1600" spc="-10" dirty="0">
                <a:latin typeface="Calibri"/>
                <a:cs typeface="Calibri"/>
              </a:rPr>
              <a:t>plans.</a:t>
            </a:r>
            <a:endParaRPr sz="1600" dirty="0">
              <a:latin typeface="Calibri"/>
              <a:cs typeface="Calibri"/>
            </a:endParaRPr>
          </a:p>
          <a:p>
            <a:pPr marL="8068309">
              <a:lnSpc>
                <a:spcPct val="100000"/>
              </a:lnSpc>
              <a:spcBef>
                <a:spcPts val="750"/>
              </a:spcBef>
            </a:pPr>
            <a:endParaRPr sz="1400" dirty="0">
              <a:latin typeface="Calibri"/>
              <a:cs typeface="Calibri"/>
            </a:endParaRPr>
          </a:p>
        </p:txBody>
      </p:sp>
      <p:sp>
        <p:nvSpPr>
          <p:cNvPr id="5" name="Slide Number Placeholder 4">
            <a:extLst>
              <a:ext uri="{FF2B5EF4-FFF2-40B4-BE49-F238E27FC236}">
                <a16:creationId xmlns:a16="http://schemas.microsoft.com/office/drawing/2014/main" id="{25BDBB12-DFC8-D1E3-0C54-F62C456A74B4}"/>
              </a:ext>
            </a:extLst>
          </p:cNvPr>
          <p:cNvSpPr>
            <a:spLocks noGrp="1"/>
          </p:cNvSpPr>
          <p:nvPr>
            <p:ph type="sldNum" sz="quarter" idx="7"/>
          </p:nvPr>
        </p:nvSpPr>
        <p:spPr>
          <a:xfrm>
            <a:off x="6781800" y="6291217"/>
            <a:ext cx="2103120" cy="342900"/>
          </a:xfrm>
        </p:spPr>
        <p:txBody>
          <a:bodyPr/>
          <a:lstStyle/>
          <a:p>
            <a:fld id="{B6F15528-21DE-4FAA-801E-634DDDAF4B2B}" type="slidenum">
              <a:rPr lang="en-US" smtClean="0"/>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1616</TotalTime>
  <Words>1713</Words>
  <Application>Microsoft Office PowerPoint</Application>
  <PresentationFormat>On-screen Show (4:3)</PresentationFormat>
  <Paragraphs>277</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-apple-system</vt:lpstr>
      <vt:lpstr>Arial</vt:lpstr>
      <vt:lpstr>Calibri</vt:lpstr>
      <vt:lpstr>Wingdings</vt:lpstr>
      <vt:lpstr>Office Theme</vt:lpstr>
      <vt:lpstr>PowerPoint Presentation</vt:lpstr>
      <vt:lpstr>Racial Equity Initiative</vt:lpstr>
      <vt:lpstr>Racial Equity Initiative</vt:lpstr>
      <vt:lpstr>Racial Equity Initiative</vt:lpstr>
      <vt:lpstr>Racial Equity Initiative</vt:lpstr>
      <vt:lpstr>Racial Equity Initiative: Federal Level Action</vt:lpstr>
      <vt:lpstr>Racial Equity Initiative: Federal Level Action</vt:lpstr>
      <vt:lpstr>Racial Equity Initiative</vt:lpstr>
      <vt:lpstr>Racial Equity Initiative</vt:lpstr>
      <vt:lpstr>Racial Equity Action Plan: Goals and Outcomes</vt:lpstr>
      <vt:lpstr>Racial Equity Action Plan: Goals and Outcomes</vt:lpstr>
      <vt:lpstr>Racial Equity Action Plan: Goals and Outcomes</vt:lpstr>
      <vt:lpstr>Racial Equity Action Plan: Goals and Outcomes</vt:lpstr>
      <vt:lpstr>Racial Equity Action Plan: Goals and Outcomes</vt:lpstr>
      <vt:lpstr>Racial Equity Initiative</vt:lpstr>
      <vt:lpstr>Questions or Comments?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Beidleman, Steven (DDS)</cp:lastModifiedBy>
  <cp:revision>4</cp:revision>
  <dcterms:created xsi:type="dcterms:W3CDTF">2022-10-07T19:31:11Z</dcterms:created>
  <dcterms:modified xsi:type="dcterms:W3CDTF">2023-04-13T14:28:18Z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2022-08-04T00:00:00Z</vt:filetime>
  </property>
  <property fmtid="{D5CDD505-2E9C-101B-9397-08002B2CF9AE}" pid="3" name="Creator">
    <vt:lpwstr>Microsoft® PowerPoint® for Microsoft 365</vt:lpwstr>
  </property>
  <property fmtid="{D5CDD505-2E9C-101B-9397-08002B2CF9AE}" pid="4" name="LastSaved">
    <vt:filetime>2022-10-07T00:00:00Z</vt:filetime>
  </property>
  <property fmtid="{D5CDD505-2E9C-101B-9397-08002B2CF9AE}" pid="5" name="Producer">
    <vt:lpwstr>Microsoft® PowerPoint® for Microsoft 365</vt:lpwstr>
  </property>
</Properties>
</file>