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23"/>
  </p:notesMasterIdLst>
  <p:sldIdLst>
    <p:sldId id="322" r:id="rId3"/>
    <p:sldId id="502" r:id="rId4"/>
    <p:sldId id="491" r:id="rId5"/>
    <p:sldId id="505" r:id="rId6"/>
    <p:sldId id="494" r:id="rId7"/>
    <p:sldId id="489" r:id="rId8"/>
    <p:sldId id="493" r:id="rId9"/>
    <p:sldId id="466" r:id="rId10"/>
    <p:sldId id="504" r:id="rId11"/>
    <p:sldId id="467" r:id="rId12"/>
    <p:sldId id="488" r:id="rId13"/>
    <p:sldId id="496" r:id="rId14"/>
    <p:sldId id="497" r:id="rId15"/>
    <p:sldId id="498" r:id="rId16"/>
    <p:sldId id="492" r:id="rId17"/>
    <p:sldId id="499" r:id="rId18"/>
    <p:sldId id="500" r:id="rId19"/>
    <p:sldId id="501" r:id="rId20"/>
    <p:sldId id="490" r:id="rId21"/>
    <p:sldId id="4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5BF7A0-840E-57E7-B5AA-415BB5296ACF}" name="Fofana, Musu (DDS)" initials="FM(" userId="S::musu.fofana@dc.gov::dc8919bb-2ec2-4280-9049-a0d9cb629c8d" providerId="AD"/>
  <p188:author id="{47C623B0-15E6-B128-A41F-CA63244FD846}" name="Parker, Bernetrice (DDS)" initials="PB(" userId="S::bernetrice.parker@dc.gov::2b97c3ac-cfc1-4c4b-9a8b-a6efe7d12aa3" providerId="AD"/>
  <p188:author id="{493007FF-1456-9E14-E6B4-01325183A807}" name="Bernadel, Rhode (DDS)" initials="BR(" userId="S::rhode.bernadel@dc.gov::9c7e178b-e0be-49b3-ad12-9b74dc360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mon, Pamela (DDS)" initials="HP(" lastIdx="1" clrIdx="0">
    <p:extLst>
      <p:ext uri="{19B8F6BF-5375-455C-9EA6-DF929625EA0E}">
        <p15:presenceInfo xmlns:p15="http://schemas.microsoft.com/office/powerpoint/2012/main" userId="S::pamela.harmon@dc.gov::e7cad59d-a632-47d3-99f8-3c4ddc7249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1AC5B-58B0-431E-8DE3-A5EC87B452ED}" v="3" dt="2023-10-27T14:11:49.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3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10/27/2023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dirty="0"/>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409937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14</a:t>
            </a:fld>
            <a:endParaRPr lang="en-US" dirty="0"/>
          </a:p>
        </p:txBody>
      </p:sp>
    </p:spTree>
    <p:extLst>
      <p:ext uri="{BB962C8B-B14F-4D97-AF65-F5344CB8AC3E}">
        <p14:creationId xmlns:p14="http://schemas.microsoft.com/office/powerpoint/2010/main" val="308310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17</a:t>
            </a:fld>
            <a:endParaRPr lang="en-US" dirty="0"/>
          </a:p>
        </p:txBody>
      </p:sp>
    </p:spTree>
    <p:extLst>
      <p:ext uri="{BB962C8B-B14F-4D97-AF65-F5344CB8AC3E}">
        <p14:creationId xmlns:p14="http://schemas.microsoft.com/office/powerpoint/2010/main" val="158810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extLst>
      <p:ext uri="{BB962C8B-B14F-4D97-AF65-F5344CB8AC3E}">
        <p14:creationId xmlns:p14="http://schemas.microsoft.com/office/powerpoint/2010/main" val="198353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214174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143565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97357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161105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24730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extLst>
      <p:ext uri="{BB962C8B-B14F-4D97-AF65-F5344CB8AC3E}">
        <p14:creationId xmlns:p14="http://schemas.microsoft.com/office/powerpoint/2010/main" val="365649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10/27/2023</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16"/>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49" r:id="rId8"/>
    <p:sldLayoutId id="2147483651" r:id="rId9"/>
    <p:sldLayoutId id="2147483650" r:id="rId10"/>
    <p:sldLayoutId id="2147483652" r:id="rId11"/>
    <p:sldLayoutId id="2147483653" r:id="rId12"/>
    <p:sldLayoutId id="2147483656" r:id="rId13"/>
    <p:sldLayoutId id="2147483657"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85" y="1181437"/>
            <a:ext cx="8838678" cy="541878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dirty="0">
              <a:solidFill>
                <a:schemeClr val="tx1"/>
              </a:solidFill>
              <a:latin typeface="+mj-lt"/>
              <a:ea typeface="+mj-ea"/>
              <a:cs typeface="Gill Sans Std Light"/>
            </a:endParaRPr>
          </a:p>
        </p:txBody>
      </p:sp>
      <p:sp>
        <p:nvSpPr>
          <p:cNvPr id="5" name="Title 1"/>
          <p:cNvSpPr txBox="1">
            <a:spLocks/>
          </p:cNvSpPr>
          <p:nvPr/>
        </p:nvSpPr>
        <p:spPr>
          <a:xfrm>
            <a:off x="0" y="5730812"/>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dirty="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22" y="485502"/>
            <a:ext cx="1362853" cy="1907744"/>
          </a:xfrm>
          <a:prstGeom prst="rect">
            <a:avLst/>
          </a:prstGeom>
        </p:spPr>
      </p:pic>
      <p:sp>
        <p:nvSpPr>
          <p:cNvPr id="6" name="TextBox 5">
            <a:extLst>
              <a:ext uri="{FF2B5EF4-FFF2-40B4-BE49-F238E27FC236}">
                <a16:creationId xmlns:a16="http://schemas.microsoft.com/office/drawing/2014/main" id="{1CF7C635-F428-9A6A-87DD-4A36C397CAF5}"/>
              </a:ext>
            </a:extLst>
          </p:cNvPr>
          <p:cNvSpPr txBox="1"/>
          <p:nvPr/>
        </p:nvSpPr>
        <p:spPr>
          <a:xfrm>
            <a:off x="334934" y="3801804"/>
            <a:ext cx="8891751" cy="3212546"/>
          </a:xfrm>
          <a:prstGeom prst="rect">
            <a:avLst/>
          </a:prstGeom>
          <a:noFill/>
        </p:spPr>
        <p:txBody>
          <a:bodyPr wrap="square">
            <a:spAutoFit/>
          </a:body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4800" dirty="0">
                <a:solidFill>
                  <a:schemeClr val="bg1"/>
                </a:solidFill>
                <a:latin typeface="+mj-lt"/>
                <a:ea typeface="+mj-ea"/>
                <a:cs typeface="Gill Sans Std Light"/>
              </a:rPr>
              <a:t>Service Coordination &amp; Waiver</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4800" dirty="0">
                <a:solidFill>
                  <a:schemeClr val="bg1"/>
                </a:solidFill>
                <a:latin typeface="+mj-lt"/>
                <a:ea typeface="+mj-ea"/>
                <a:cs typeface="Gill Sans Std Light"/>
              </a:rPr>
              <a:t>Public Health Emergency </a:t>
            </a:r>
            <a:r>
              <a:rPr lang="en-US" sz="5400" dirty="0">
                <a:solidFill>
                  <a:schemeClr val="bg1"/>
                </a:solidFill>
                <a:latin typeface="+mj-lt"/>
                <a:ea typeface="+mj-ea"/>
                <a:cs typeface="Gill Sans Std Light"/>
              </a:rPr>
              <a:t>Unwinding Activities</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a:solidFill>
                  <a:schemeClr val="bg1"/>
                </a:solidFill>
                <a:latin typeface="+mj-lt"/>
                <a:ea typeface="+mj-ea"/>
                <a:cs typeface="Gill Sans Std Light"/>
              </a:rPr>
              <a:t>Community and Provider Forum</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a:solidFill>
                  <a:schemeClr val="bg1"/>
                </a:solidFill>
                <a:latin typeface="+mj-lt"/>
                <a:ea typeface="+mj-ea"/>
                <a:cs typeface="Gill Sans Std Light"/>
              </a:rPr>
              <a:t>October 27, 2023</a:t>
            </a:r>
          </a:p>
        </p:txBody>
      </p:sp>
    </p:spTree>
    <p:extLst>
      <p:ext uri="{BB962C8B-B14F-4D97-AF65-F5344CB8AC3E}">
        <p14:creationId xmlns:p14="http://schemas.microsoft.com/office/powerpoint/2010/main" val="367936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8A23D2-82C3-24E9-1FE7-5DE4CFBCA9FF}"/>
              </a:ext>
            </a:extLst>
          </p:cNvPr>
          <p:cNvSpPr>
            <a:spLocks noGrp="1"/>
          </p:cNvSpPr>
          <p:nvPr>
            <p:ph type="body" sz="half" idx="2"/>
          </p:nvPr>
        </p:nvSpPr>
        <p:spPr>
          <a:xfrm>
            <a:off x="760492" y="2263366"/>
            <a:ext cx="7667515" cy="3983430"/>
          </a:xfrm>
        </p:spPr>
        <p:txBody>
          <a:bodyPr/>
          <a:lstStyle/>
          <a:p>
            <a:pPr marL="342900" marR="0" lvl="0" indent="-342900">
              <a:spcBef>
                <a:spcPts val="0"/>
              </a:spcBef>
              <a:spcAft>
                <a:spcPts val="0"/>
              </a:spcAft>
              <a:buFont typeface="Wingdings" panose="05000000000000000000" pitchFamily="2" charset="2"/>
              <a:buChar char="q"/>
              <a:tabLst>
                <a:tab pos="457200" algn="l"/>
              </a:tabLst>
            </a:pPr>
            <a:r>
              <a:rPr lang="en-US" sz="2000" dirty="0">
                <a:solidFill>
                  <a:srgbClr val="000000"/>
                </a:solidFill>
                <a:effectLst/>
                <a:ea typeface="Times New Roman" panose="02020603050405020304" pitchFamily="18" charset="0"/>
                <a:cs typeface="Times New Roman" panose="02020603050405020304" pitchFamily="18" charset="0"/>
              </a:rPr>
              <a:t>The </a:t>
            </a:r>
            <a:r>
              <a:rPr lang="en-US" sz="2000" b="1" dirty="0">
                <a:solidFill>
                  <a:srgbClr val="000000"/>
                </a:solidFill>
                <a:effectLst/>
                <a:ea typeface="Times New Roman" panose="02020603050405020304" pitchFamily="18" charset="0"/>
                <a:cs typeface="Times New Roman" panose="02020603050405020304" pitchFamily="18" charset="0"/>
              </a:rPr>
              <a:t>Meaningful Day Assessment and Plan </a:t>
            </a:r>
            <a:r>
              <a:rPr lang="en-US" sz="2000" dirty="0">
                <a:solidFill>
                  <a:srgbClr val="000000"/>
                </a:solidFill>
                <a:effectLst/>
                <a:ea typeface="Times New Roman" panose="02020603050405020304" pitchFamily="18" charset="0"/>
                <a:cs typeface="Times New Roman" panose="02020603050405020304" pitchFamily="18" charset="0"/>
              </a:rPr>
              <a:t>(MAP) is to be completed by the Interdisciplinary team for all persons receiving </a:t>
            </a:r>
            <a:r>
              <a:rPr lang="en-US" sz="2000" b="1" dirty="0">
                <a:solidFill>
                  <a:srgbClr val="000000"/>
                </a:solidFill>
                <a:effectLst/>
                <a:ea typeface="Times New Roman" panose="02020603050405020304" pitchFamily="18" charset="0"/>
                <a:cs typeface="Times New Roman" panose="02020603050405020304" pitchFamily="18" charset="0"/>
              </a:rPr>
              <a:t>Companion Services</a:t>
            </a:r>
            <a:r>
              <a:rPr lang="en-US" sz="2000" b="1" dirty="0">
                <a:solidFill>
                  <a:srgbClr val="000000"/>
                </a:solidFill>
                <a:ea typeface="Times New Roman" panose="02020603050405020304" pitchFamily="18" charset="0"/>
                <a:cs typeface="Times New Roman" panose="02020603050405020304" pitchFamily="18" charset="0"/>
              </a:rPr>
              <a:t> who are (1) not retired (2)&gt;65 years old and not interested in other day supports or employment (3) were not receiving companion prior to the PHE and (4) do not have a documented health or medical condition that is a barrier to participation in community-based day supports.</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tabLst>
                <a:tab pos="457200" algn="l"/>
              </a:tabLst>
            </a:pPr>
            <a:r>
              <a:rPr lang="en-US" sz="2000" dirty="0">
                <a:solidFill>
                  <a:srgbClr val="000000"/>
                </a:solidFill>
                <a:effectLst/>
                <a:ea typeface="Times New Roman" panose="02020603050405020304" pitchFamily="18" charset="0"/>
                <a:cs typeface="Times New Roman" panose="02020603050405020304" pitchFamily="18" charset="0"/>
              </a:rPr>
              <a:t>MAP will assist interdisciplinary teams with determining the need for amendments to current day authorizations and/or return to community based, in-person or virtual day supports, </a:t>
            </a:r>
            <a:r>
              <a:rPr lang="en-US" sz="2000" b="1" dirty="0">
                <a:solidFill>
                  <a:srgbClr val="000000"/>
                </a:solidFill>
                <a:effectLst/>
                <a:ea typeface="Times New Roman" panose="02020603050405020304" pitchFamily="18" charset="0"/>
                <a:cs typeface="Times New Roman" panose="02020603050405020304" pitchFamily="18" charset="0"/>
              </a:rPr>
              <a:t>consistent with their identified preferences and needs</a:t>
            </a:r>
            <a:r>
              <a:rPr lang="en-US" sz="2000" dirty="0">
                <a:solidFill>
                  <a:srgbClr val="000000"/>
                </a:solidFill>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q"/>
              <a:tabLst>
                <a:tab pos="457200" algn="l"/>
              </a:tabLst>
            </a:pPr>
            <a:r>
              <a:rPr lang="en-US" sz="2000" dirty="0">
                <a:solidFill>
                  <a:srgbClr val="000000"/>
                </a:solidFill>
                <a:effectLst/>
                <a:ea typeface="Times New Roman" panose="02020603050405020304" pitchFamily="18" charset="0"/>
                <a:cs typeface="Times New Roman" panose="02020603050405020304" pitchFamily="18" charset="0"/>
              </a:rPr>
              <a:t>The person’s companion provider shall ensure the </a:t>
            </a:r>
            <a:r>
              <a:rPr lang="en-US" sz="2000" b="1" dirty="0">
                <a:solidFill>
                  <a:srgbClr val="000000"/>
                </a:solidFill>
                <a:effectLst/>
                <a:ea typeface="Times New Roman" panose="02020603050405020304" pitchFamily="18" charset="0"/>
                <a:cs typeface="Times New Roman" panose="02020603050405020304" pitchFamily="18" charset="0"/>
              </a:rPr>
              <a:t>companion schedule</a:t>
            </a:r>
            <a:r>
              <a:rPr lang="en-US" sz="2000" dirty="0">
                <a:solidFill>
                  <a:srgbClr val="000000"/>
                </a:solidFill>
                <a:effectLst/>
                <a:ea typeface="Times New Roman" panose="02020603050405020304" pitchFamily="18" charset="0"/>
                <a:cs typeface="Times New Roman" panose="02020603050405020304" pitchFamily="18" charset="0"/>
              </a:rPr>
              <a:t> is available for team review during the MAP meeting. </a:t>
            </a:r>
            <a:endParaRPr lang="en-US" sz="2000" dirty="0">
              <a:effectLst/>
              <a:ea typeface="Calibri" panose="020F0502020204030204" pitchFamily="34" charset="0"/>
              <a:cs typeface="Times New Roman" panose="02020603050405020304" pitchFamily="18" charset="0"/>
            </a:endParaRP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457200" indent="-457200">
              <a:buFont typeface="Wingdings" panose="05000000000000000000" pitchFamily="2" charset="2"/>
              <a:buChar char="q"/>
            </a:pPr>
            <a:endParaRPr lang="en-US" dirty="0"/>
          </a:p>
        </p:txBody>
      </p:sp>
      <p:sp>
        <p:nvSpPr>
          <p:cNvPr id="3" name="Title 2">
            <a:extLst>
              <a:ext uri="{FF2B5EF4-FFF2-40B4-BE49-F238E27FC236}">
                <a16:creationId xmlns:a16="http://schemas.microsoft.com/office/drawing/2014/main" id="{FA3E7C54-5550-A70B-2C2E-EE2607950CFF}"/>
              </a:ext>
            </a:extLst>
          </p:cNvPr>
          <p:cNvSpPr>
            <a:spLocks noGrp="1"/>
          </p:cNvSpPr>
          <p:nvPr>
            <p:ph type="title"/>
          </p:nvPr>
        </p:nvSpPr>
        <p:spPr>
          <a:xfrm>
            <a:off x="561315" y="762000"/>
            <a:ext cx="7315200" cy="1143000"/>
          </a:xfrm>
        </p:spPr>
        <p:txBody>
          <a:bodyPr/>
          <a:lstStyle/>
          <a:p>
            <a:r>
              <a:rPr lang="en-US" dirty="0"/>
              <a:t>Meaningful Day Assessment &amp; Planning Tool (MAP)</a:t>
            </a:r>
          </a:p>
        </p:txBody>
      </p:sp>
      <p:sp>
        <p:nvSpPr>
          <p:cNvPr id="5" name="Slide Number Placeholder 4">
            <a:extLst>
              <a:ext uri="{FF2B5EF4-FFF2-40B4-BE49-F238E27FC236}">
                <a16:creationId xmlns:a16="http://schemas.microsoft.com/office/drawing/2014/main" id="{5D2526F4-1283-DCE4-20C0-B9C0F7D38EDB}"/>
              </a:ext>
            </a:extLst>
          </p:cNvPr>
          <p:cNvSpPr>
            <a:spLocks noGrp="1"/>
          </p:cNvSpPr>
          <p:nvPr>
            <p:ph type="sldNum" sz="quarter" idx="12"/>
          </p:nvPr>
        </p:nvSpPr>
        <p:spPr/>
        <p:txBody>
          <a:bodyPr/>
          <a:lstStyle/>
          <a:p>
            <a:fld id="{4A75BE36-4E3E-C248-B598-07ED9BB6E047}" type="slidenum">
              <a:rPr lang="en-US" smtClean="0"/>
              <a:pPr/>
              <a:t>10</a:t>
            </a:fld>
            <a:endParaRPr lang="en-US" dirty="0"/>
          </a:p>
        </p:txBody>
      </p:sp>
    </p:spTree>
    <p:extLst>
      <p:ext uri="{BB962C8B-B14F-4D97-AF65-F5344CB8AC3E}">
        <p14:creationId xmlns:p14="http://schemas.microsoft.com/office/powerpoint/2010/main" val="54978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CE1E3-618E-61ED-E9F6-40DB5E0C74EC}"/>
              </a:ext>
            </a:extLst>
          </p:cNvPr>
          <p:cNvSpPr>
            <a:spLocks noGrp="1"/>
          </p:cNvSpPr>
          <p:nvPr>
            <p:ph type="title"/>
          </p:nvPr>
        </p:nvSpPr>
        <p:spPr>
          <a:xfrm>
            <a:off x="125128" y="396240"/>
            <a:ext cx="7642460" cy="1143000"/>
          </a:xfrm>
        </p:spPr>
        <p:txBody>
          <a:bodyPr/>
          <a:lstStyle/>
          <a:p>
            <a:pPr algn="ctr"/>
            <a:r>
              <a:rPr lang="en-US" sz="4000" dirty="0"/>
              <a:t>IDT Review of Companion</a:t>
            </a:r>
          </a:p>
        </p:txBody>
      </p:sp>
      <p:sp>
        <p:nvSpPr>
          <p:cNvPr id="5" name="Slide Number Placeholder 4">
            <a:extLst>
              <a:ext uri="{FF2B5EF4-FFF2-40B4-BE49-F238E27FC236}">
                <a16:creationId xmlns:a16="http://schemas.microsoft.com/office/drawing/2014/main" id="{1B9863D9-3547-6C82-9266-09D5A68AE7FB}"/>
              </a:ext>
            </a:extLst>
          </p:cNvPr>
          <p:cNvSpPr>
            <a:spLocks noGrp="1"/>
          </p:cNvSpPr>
          <p:nvPr>
            <p:ph type="sldNum" sz="quarter" idx="12"/>
          </p:nvPr>
        </p:nvSpPr>
        <p:spPr/>
        <p:txBody>
          <a:bodyPr/>
          <a:lstStyle/>
          <a:p>
            <a:fld id="{4A75BE36-4E3E-C248-B598-07ED9BB6E047}" type="slidenum">
              <a:rPr lang="en-US" smtClean="0"/>
              <a:pPr/>
              <a:t>11</a:t>
            </a:fld>
            <a:endParaRPr lang="en-US" dirty="0"/>
          </a:p>
        </p:txBody>
      </p:sp>
      <p:pic>
        <p:nvPicPr>
          <p:cNvPr id="7" name="Picture 6" descr="A close up of text&#10;&#10;Description automatically generated">
            <a:extLst>
              <a:ext uri="{FF2B5EF4-FFF2-40B4-BE49-F238E27FC236}">
                <a16:creationId xmlns:a16="http://schemas.microsoft.com/office/drawing/2014/main" id="{7B2ECF0E-64B1-8EE7-341C-2FF63EF79CF5}"/>
              </a:ext>
            </a:extLst>
          </p:cNvPr>
          <p:cNvPicPr>
            <a:picLocks noChangeAspect="1"/>
          </p:cNvPicPr>
          <p:nvPr/>
        </p:nvPicPr>
        <p:blipFill>
          <a:blip r:embed="rId2"/>
          <a:stretch>
            <a:fillRect/>
          </a:stretch>
        </p:blipFill>
        <p:spPr>
          <a:xfrm>
            <a:off x="0" y="1061440"/>
            <a:ext cx="9144000" cy="2720224"/>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FBFBBE2-75CE-8411-01CC-DFB505706C60}"/>
              </a:ext>
            </a:extLst>
          </p:cNvPr>
          <p:cNvPicPr>
            <a:picLocks noChangeAspect="1"/>
          </p:cNvPicPr>
          <p:nvPr/>
        </p:nvPicPr>
        <p:blipFill>
          <a:blip r:embed="rId3"/>
          <a:stretch>
            <a:fillRect/>
          </a:stretch>
        </p:blipFill>
        <p:spPr>
          <a:xfrm>
            <a:off x="1761423" y="3571156"/>
            <a:ext cx="5621154" cy="3054551"/>
          </a:xfrm>
          <a:prstGeom prst="rect">
            <a:avLst/>
          </a:prstGeom>
        </p:spPr>
      </p:pic>
    </p:spTree>
    <p:extLst>
      <p:ext uri="{BB962C8B-B14F-4D97-AF65-F5344CB8AC3E}">
        <p14:creationId xmlns:p14="http://schemas.microsoft.com/office/powerpoint/2010/main" val="2151066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7F4905-5BC5-0BB1-FA02-C88BB9315673}"/>
              </a:ext>
            </a:extLst>
          </p:cNvPr>
          <p:cNvSpPr>
            <a:spLocks noGrp="1"/>
          </p:cNvSpPr>
          <p:nvPr>
            <p:ph type="title"/>
          </p:nvPr>
        </p:nvSpPr>
        <p:spPr/>
        <p:txBody>
          <a:bodyPr/>
          <a:lstStyle/>
          <a:p>
            <a:r>
              <a:rPr lang="en-US" dirty="0"/>
              <a:t>MAP Tool Continued….</a:t>
            </a:r>
          </a:p>
        </p:txBody>
      </p:sp>
      <p:sp>
        <p:nvSpPr>
          <p:cNvPr id="4" name="Subtitle 3">
            <a:extLst>
              <a:ext uri="{FF2B5EF4-FFF2-40B4-BE49-F238E27FC236}">
                <a16:creationId xmlns:a16="http://schemas.microsoft.com/office/drawing/2014/main" id="{820B7896-292F-2793-15ED-E7FBD600FD5C}"/>
              </a:ext>
            </a:extLst>
          </p:cNvPr>
          <p:cNvSpPr>
            <a:spLocks noGrp="1"/>
          </p:cNvSpPr>
          <p:nvPr>
            <p:ph type="subTitle" idx="1"/>
          </p:nvPr>
        </p:nvSpPr>
        <p:spPr>
          <a:xfrm>
            <a:off x="914400" y="1616075"/>
            <a:ext cx="7315200" cy="457200"/>
          </a:xfrm>
        </p:spPr>
        <p:txBody>
          <a:bodyPr/>
          <a:lstStyle/>
          <a:p>
            <a:r>
              <a:rPr lang="en-US" dirty="0"/>
              <a:t>Opening MAP Tool</a:t>
            </a:r>
          </a:p>
        </p:txBody>
      </p:sp>
      <p:sp>
        <p:nvSpPr>
          <p:cNvPr id="5" name="Slide Number Placeholder 4">
            <a:extLst>
              <a:ext uri="{FF2B5EF4-FFF2-40B4-BE49-F238E27FC236}">
                <a16:creationId xmlns:a16="http://schemas.microsoft.com/office/drawing/2014/main" id="{95E97E1B-D21C-23A4-B889-84C9B79CB601}"/>
              </a:ext>
            </a:extLst>
          </p:cNvPr>
          <p:cNvSpPr>
            <a:spLocks noGrp="1"/>
          </p:cNvSpPr>
          <p:nvPr>
            <p:ph type="sldNum" sz="quarter" idx="12"/>
          </p:nvPr>
        </p:nvSpPr>
        <p:spPr/>
        <p:txBody>
          <a:bodyPr/>
          <a:lstStyle/>
          <a:p>
            <a:fld id="{4A75BE36-4E3E-C248-B598-07ED9BB6E047}" type="slidenum">
              <a:rPr lang="en-US" smtClean="0"/>
              <a:pPr/>
              <a:t>12</a:t>
            </a:fld>
            <a:endParaRPr lang="en-US" dirty="0"/>
          </a:p>
        </p:txBody>
      </p:sp>
      <p:pic>
        <p:nvPicPr>
          <p:cNvPr id="9" name="Picture 8">
            <a:extLst>
              <a:ext uri="{FF2B5EF4-FFF2-40B4-BE49-F238E27FC236}">
                <a16:creationId xmlns:a16="http://schemas.microsoft.com/office/drawing/2014/main" id="{EDF67A05-6C3B-82CB-837C-579CE6BC0E21}"/>
              </a:ext>
            </a:extLst>
          </p:cNvPr>
          <p:cNvPicPr>
            <a:picLocks noChangeAspect="1"/>
          </p:cNvPicPr>
          <p:nvPr/>
        </p:nvPicPr>
        <p:blipFill>
          <a:blip r:embed="rId2"/>
          <a:stretch>
            <a:fillRect/>
          </a:stretch>
        </p:blipFill>
        <p:spPr>
          <a:xfrm>
            <a:off x="300789" y="2073275"/>
            <a:ext cx="8542421" cy="4740157"/>
          </a:xfrm>
          <a:prstGeom prst="rect">
            <a:avLst/>
          </a:prstGeom>
        </p:spPr>
      </p:pic>
    </p:spTree>
    <p:extLst>
      <p:ext uri="{BB962C8B-B14F-4D97-AF65-F5344CB8AC3E}">
        <p14:creationId xmlns:p14="http://schemas.microsoft.com/office/powerpoint/2010/main" val="94486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F8D0316F-3431-5920-6322-84D61943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11" y="4131642"/>
            <a:ext cx="13117756" cy="2839608"/>
          </a:xfrm>
          <a:prstGeom prst="rect">
            <a:avLst/>
          </a:prstGeom>
          <a:noFill/>
        </p:spPr>
      </p:pic>
      <p:sp>
        <p:nvSpPr>
          <p:cNvPr id="3" name="Title 2">
            <a:extLst>
              <a:ext uri="{FF2B5EF4-FFF2-40B4-BE49-F238E27FC236}">
                <a16:creationId xmlns:a16="http://schemas.microsoft.com/office/drawing/2014/main" id="{8D831A02-F912-4D2F-EF8F-52BABB17B5AE}"/>
              </a:ext>
            </a:extLst>
          </p:cNvPr>
          <p:cNvSpPr>
            <a:spLocks noGrp="1"/>
          </p:cNvSpPr>
          <p:nvPr>
            <p:ph type="title"/>
          </p:nvPr>
        </p:nvSpPr>
        <p:spPr>
          <a:xfrm>
            <a:off x="914400" y="762000"/>
            <a:ext cx="7315200" cy="1143000"/>
          </a:xfrm>
        </p:spPr>
        <p:txBody>
          <a:bodyPr anchor="t">
            <a:normAutofit/>
          </a:bodyPr>
          <a:lstStyle/>
          <a:p>
            <a:r>
              <a:rPr lang="en-US" dirty="0"/>
              <a:t>MAP Tool Continued…</a:t>
            </a:r>
          </a:p>
        </p:txBody>
      </p:sp>
      <p:sp>
        <p:nvSpPr>
          <p:cNvPr id="11" name="Subtitle 3">
            <a:extLst>
              <a:ext uri="{FF2B5EF4-FFF2-40B4-BE49-F238E27FC236}">
                <a16:creationId xmlns:a16="http://schemas.microsoft.com/office/drawing/2014/main" id="{5F4FAAB4-CE09-74A3-0072-CFFC01D02849}"/>
              </a:ext>
            </a:extLst>
          </p:cNvPr>
          <p:cNvSpPr>
            <a:spLocks noGrp="1"/>
          </p:cNvSpPr>
          <p:nvPr>
            <p:ph type="subTitle" idx="13"/>
          </p:nvPr>
        </p:nvSpPr>
        <p:spPr>
          <a:xfrm>
            <a:off x="731520" y="1905000"/>
            <a:ext cx="7315200" cy="457200"/>
          </a:xfrm>
        </p:spPr>
        <p:txBody>
          <a:bodyPr/>
          <a:lstStyle/>
          <a:p>
            <a:r>
              <a:rPr lang="en-US" sz="2800" dirty="0"/>
              <a:t>Section I: Specify the current companion DSP's relationship to the person. Starting from 11/11/2023, Medicaid reimbursable companion services cannot be provided by family members</a:t>
            </a:r>
          </a:p>
        </p:txBody>
      </p:sp>
      <p:sp>
        <p:nvSpPr>
          <p:cNvPr id="5" name="Slide Number Placeholder 4">
            <a:extLst>
              <a:ext uri="{FF2B5EF4-FFF2-40B4-BE49-F238E27FC236}">
                <a16:creationId xmlns:a16="http://schemas.microsoft.com/office/drawing/2014/main" id="{F862086A-1A6F-AD7E-B804-42BD3923CC03}"/>
              </a:ext>
            </a:extLst>
          </p:cNvPr>
          <p:cNvSpPr>
            <a:spLocks noGrp="1"/>
          </p:cNvSpPr>
          <p:nvPr>
            <p:ph type="sldNum" sz="quarter" idx="12"/>
          </p:nvPr>
        </p:nvSpPr>
        <p:spPr>
          <a:xfrm>
            <a:off x="6553200" y="6356350"/>
            <a:ext cx="2133600" cy="365125"/>
          </a:xfrm>
        </p:spPr>
        <p:txBody>
          <a:bodyPr>
            <a:normAutofit/>
          </a:bodyPr>
          <a:lstStyle/>
          <a:p>
            <a:pPr>
              <a:spcAft>
                <a:spcPts val="600"/>
              </a:spcAft>
            </a:pPr>
            <a:fld id="{4A75BE36-4E3E-C248-B598-07ED9BB6E047}" type="slidenum">
              <a:rPr lang="en-US" smtClean="0"/>
              <a:pPr>
                <a:spcAft>
                  <a:spcPts val="600"/>
                </a:spcAft>
              </a:pPr>
              <a:t>13</a:t>
            </a:fld>
            <a:endParaRPr lang="en-US" dirty="0"/>
          </a:p>
        </p:txBody>
      </p:sp>
      <p:cxnSp>
        <p:nvCxnSpPr>
          <p:cNvPr id="8" name="Straight Arrow Connector 7">
            <a:extLst>
              <a:ext uri="{FF2B5EF4-FFF2-40B4-BE49-F238E27FC236}">
                <a16:creationId xmlns:a16="http://schemas.microsoft.com/office/drawing/2014/main" id="{A83D5FC6-0B0F-D5A9-8A98-DAECF7A098D6}"/>
              </a:ext>
            </a:extLst>
          </p:cNvPr>
          <p:cNvCxnSpPr/>
          <p:nvPr/>
        </p:nvCxnSpPr>
        <p:spPr>
          <a:xfrm>
            <a:off x="2396691" y="4456497"/>
            <a:ext cx="1222408" cy="1828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92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C2383-319D-E6CE-DF74-8177B53A07C1}"/>
              </a:ext>
            </a:extLst>
          </p:cNvPr>
          <p:cNvSpPr>
            <a:spLocks noGrp="1"/>
          </p:cNvSpPr>
          <p:nvPr>
            <p:ph type="title"/>
          </p:nvPr>
        </p:nvSpPr>
        <p:spPr>
          <a:xfrm>
            <a:off x="827771" y="545431"/>
            <a:ext cx="7315200" cy="816639"/>
          </a:xfrm>
        </p:spPr>
        <p:txBody>
          <a:bodyPr/>
          <a:lstStyle/>
          <a:p>
            <a:r>
              <a:rPr lang="en-US" dirty="0"/>
              <a:t>Map Tool Continued….</a:t>
            </a:r>
          </a:p>
        </p:txBody>
      </p:sp>
      <p:sp>
        <p:nvSpPr>
          <p:cNvPr id="4" name="Subtitle 3">
            <a:extLst>
              <a:ext uri="{FF2B5EF4-FFF2-40B4-BE49-F238E27FC236}">
                <a16:creationId xmlns:a16="http://schemas.microsoft.com/office/drawing/2014/main" id="{66901507-4663-EC38-9308-FB42B3FF5669}"/>
              </a:ext>
            </a:extLst>
          </p:cNvPr>
          <p:cNvSpPr>
            <a:spLocks noGrp="1"/>
          </p:cNvSpPr>
          <p:nvPr>
            <p:ph type="subTitle" idx="13"/>
          </p:nvPr>
        </p:nvSpPr>
        <p:spPr>
          <a:xfrm>
            <a:off x="827772" y="1362070"/>
            <a:ext cx="7093819" cy="828575"/>
          </a:xfrm>
        </p:spPr>
        <p:txBody>
          <a:bodyPr/>
          <a:lstStyle/>
          <a:p>
            <a:r>
              <a:rPr lang="en-US" sz="2400" dirty="0"/>
              <a:t>Section II: Specify the person's preferences for a meaningful day.</a:t>
            </a:r>
          </a:p>
        </p:txBody>
      </p:sp>
      <p:sp>
        <p:nvSpPr>
          <p:cNvPr id="5" name="Slide Number Placeholder 4">
            <a:extLst>
              <a:ext uri="{FF2B5EF4-FFF2-40B4-BE49-F238E27FC236}">
                <a16:creationId xmlns:a16="http://schemas.microsoft.com/office/drawing/2014/main" id="{AE32F4E2-61D2-5DCB-A32A-74B0736C3C42}"/>
              </a:ext>
            </a:extLst>
          </p:cNvPr>
          <p:cNvSpPr>
            <a:spLocks noGrp="1"/>
          </p:cNvSpPr>
          <p:nvPr>
            <p:ph type="sldNum" sz="quarter" idx="12"/>
          </p:nvPr>
        </p:nvSpPr>
        <p:spPr/>
        <p:txBody>
          <a:bodyPr/>
          <a:lstStyle/>
          <a:p>
            <a:fld id="{4A75BE36-4E3E-C248-B598-07ED9BB6E047}" type="slidenum">
              <a:rPr lang="en-US" smtClean="0"/>
              <a:pPr/>
              <a:t>14</a:t>
            </a:fld>
            <a:endParaRPr lang="en-US" dirty="0"/>
          </a:p>
        </p:txBody>
      </p:sp>
      <p:pic>
        <p:nvPicPr>
          <p:cNvPr id="11" name="Content Placeholder 10" descr="A screenshot of a computer&#10;&#10;Description automatically generated">
            <a:extLst>
              <a:ext uri="{FF2B5EF4-FFF2-40B4-BE49-F238E27FC236}">
                <a16:creationId xmlns:a16="http://schemas.microsoft.com/office/drawing/2014/main" id="{AAFE7439-010C-BF90-E36B-40934807810E}"/>
              </a:ext>
            </a:extLst>
          </p:cNvPr>
          <p:cNvPicPr>
            <a:picLocks noGrp="1" noChangeAspect="1"/>
          </p:cNvPicPr>
          <p:nvPr>
            <p:ph idx="1"/>
          </p:nvPr>
        </p:nvPicPr>
        <p:blipFill>
          <a:blip r:embed="rId3"/>
          <a:stretch>
            <a:fillRect/>
          </a:stretch>
        </p:blipFill>
        <p:spPr>
          <a:xfrm>
            <a:off x="0" y="2300437"/>
            <a:ext cx="9077814" cy="4311246"/>
          </a:xfrm>
        </p:spPr>
      </p:pic>
    </p:spTree>
    <p:extLst>
      <p:ext uri="{BB962C8B-B14F-4D97-AF65-F5344CB8AC3E}">
        <p14:creationId xmlns:p14="http://schemas.microsoft.com/office/powerpoint/2010/main" val="393336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97440A2D-E4B3-C812-4415-A2210635EF5F}"/>
              </a:ext>
            </a:extLst>
          </p:cNvPr>
          <p:cNvPicPr>
            <a:picLocks noGrp="1" noChangeAspect="1"/>
          </p:cNvPicPr>
          <p:nvPr>
            <p:ph idx="1"/>
          </p:nvPr>
        </p:nvPicPr>
        <p:blipFill>
          <a:blip r:embed="rId2"/>
          <a:stretch>
            <a:fillRect/>
          </a:stretch>
        </p:blipFill>
        <p:spPr>
          <a:xfrm>
            <a:off x="0" y="2929971"/>
            <a:ext cx="9144000" cy="2229170"/>
          </a:xfrm>
        </p:spPr>
      </p:pic>
      <p:sp>
        <p:nvSpPr>
          <p:cNvPr id="3" name="Title 2">
            <a:extLst>
              <a:ext uri="{FF2B5EF4-FFF2-40B4-BE49-F238E27FC236}">
                <a16:creationId xmlns:a16="http://schemas.microsoft.com/office/drawing/2014/main" id="{85E9FF34-20D8-F396-6575-45CECDF799EA}"/>
              </a:ext>
            </a:extLst>
          </p:cNvPr>
          <p:cNvSpPr>
            <a:spLocks noGrp="1"/>
          </p:cNvSpPr>
          <p:nvPr>
            <p:ph type="title"/>
          </p:nvPr>
        </p:nvSpPr>
        <p:spPr>
          <a:xfrm>
            <a:off x="914400" y="434741"/>
            <a:ext cx="7315200" cy="1143000"/>
          </a:xfrm>
        </p:spPr>
        <p:txBody>
          <a:bodyPr/>
          <a:lstStyle/>
          <a:p>
            <a:r>
              <a:rPr lang="en-US" dirty="0"/>
              <a:t>Map Tool Continued….</a:t>
            </a:r>
          </a:p>
        </p:txBody>
      </p:sp>
      <p:sp>
        <p:nvSpPr>
          <p:cNvPr id="4" name="Subtitle 3">
            <a:extLst>
              <a:ext uri="{FF2B5EF4-FFF2-40B4-BE49-F238E27FC236}">
                <a16:creationId xmlns:a16="http://schemas.microsoft.com/office/drawing/2014/main" id="{B2D0EF01-D313-526A-F190-18CEBBF63C1E}"/>
              </a:ext>
            </a:extLst>
          </p:cNvPr>
          <p:cNvSpPr>
            <a:spLocks noGrp="1"/>
          </p:cNvSpPr>
          <p:nvPr>
            <p:ph type="subTitle" idx="13"/>
          </p:nvPr>
        </p:nvSpPr>
        <p:spPr>
          <a:xfrm>
            <a:off x="914400" y="1235635"/>
            <a:ext cx="7315200" cy="457200"/>
          </a:xfrm>
        </p:spPr>
        <p:txBody>
          <a:bodyPr/>
          <a:lstStyle/>
          <a:p>
            <a:r>
              <a:rPr lang="en-US" dirty="0"/>
              <a:t>Section III: Document barrier to community participation, select all that apply. </a:t>
            </a:r>
          </a:p>
        </p:txBody>
      </p:sp>
      <p:sp>
        <p:nvSpPr>
          <p:cNvPr id="5" name="Slide Number Placeholder 4">
            <a:extLst>
              <a:ext uri="{FF2B5EF4-FFF2-40B4-BE49-F238E27FC236}">
                <a16:creationId xmlns:a16="http://schemas.microsoft.com/office/drawing/2014/main" id="{43CFBCA5-253F-C3EB-87B6-E9E79F3FD731}"/>
              </a:ext>
            </a:extLst>
          </p:cNvPr>
          <p:cNvSpPr>
            <a:spLocks noGrp="1"/>
          </p:cNvSpPr>
          <p:nvPr>
            <p:ph type="sldNum" sz="quarter" idx="12"/>
          </p:nvPr>
        </p:nvSpPr>
        <p:spPr/>
        <p:txBody>
          <a:bodyPr/>
          <a:lstStyle/>
          <a:p>
            <a:fld id="{4A75BE36-4E3E-C248-B598-07ED9BB6E047}" type="slidenum">
              <a:rPr lang="en-US" smtClean="0"/>
              <a:pPr/>
              <a:t>15</a:t>
            </a:fld>
            <a:endParaRPr lang="en-US" dirty="0"/>
          </a:p>
        </p:txBody>
      </p:sp>
    </p:spTree>
    <p:extLst>
      <p:ext uri="{BB962C8B-B14F-4D97-AF65-F5344CB8AC3E}">
        <p14:creationId xmlns:p14="http://schemas.microsoft.com/office/powerpoint/2010/main" val="70357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B883F287-3F8F-8E5A-5208-CCA55178AE5F}"/>
              </a:ext>
            </a:extLst>
          </p:cNvPr>
          <p:cNvPicPr>
            <a:picLocks noGrp="1" noChangeAspect="1"/>
          </p:cNvPicPr>
          <p:nvPr>
            <p:ph idx="1"/>
          </p:nvPr>
        </p:nvPicPr>
        <p:blipFill>
          <a:blip r:embed="rId2"/>
          <a:stretch>
            <a:fillRect/>
          </a:stretch>
        </p:blipFill>
        <p:spPr>
          <a:xfrm>
            <a:off x="40550" y="2300438"/>
            <a:ext cx="9062899" cy="3457055"/>
          </a:xfrm>
        </p:spPr>
      </p:pic>
      <p:sp>
        <p:nvSpPr>
          <p:cNvPr id="3" name="Title 2">
            <a:extLst>
              <a:ext uri="{FF2B5EF4-FFF2-40B4-BE49-F238E27FC236}">
                <a16:creationId xmlns:a16="http://schemas.microsoft.com/office/drawing/2014/main" id="{9FA8DD73-9E42-3D67-2B0A-6D5F53F8AF83}"/>
              </a:ext>
            </a:extLst>
          </p:cNvPr>
          <p:cNvSpPr>
            <a:spLocks noGrp="1"/>
          </p:cNvSpPr>
          <p:nvPr>
            <p:ph type="title"/>
          </p:nvPr>
        </p:nvSpPr>
        <p:spPr>
          <a:xfrm>
            <a:off x="914400" y="547353"/>
            <a:ext cx="7315200" cy="672164"/>
          </a:xfrm>
        </p:spPr>
        <p:txBody>
          <a:bodyPr/>
          <a:lstStyle/>
          <a:p>
            <a:r>
              <a:rPr lang="en-US" dirty="0"/>
              <a:t>Map Tool Continued….</a:t>
            </a:r>
          </a:p>
        </p:txBody>
      </p:sp>
      <p:sp>
        <p:nvSpPr>
          <p:cNvPr id="4" name="Subtitle 3">
            <a:extLst>
              <a:ext uri="{FF2B5EF4-FFF2-40B4-BE49-F238E27FC236}">
                <a16:creationId xmlns:a16="http://schemas.microsoft.com/office/drawing/2014/main" id="{D0750989-0FE9-847A-702F-C119DC6CD5B9}"/>
              </a:ext>
            </a:extLst>
          </p:cNvPr>
          <p:cNvSpPr>
            <a:spLocks noGrp="1"/>
          </p:cNvSpPr>
          <p:nvPr>
            <p:ph type="subTitle" idx="13"/>
          </p:nvPr>
        </p:nvSpPr>
        <p:spPr>
          <a:xfrm>
            <a:off x="914400" y="1361173"/>
            <a:ext cx="7315200" cy="457200"/>
          </a:xfrm>
        </p:spPr>
        <p:txBody>
          <a:bodyPr/>
          <a:lstStyle/>
          <a:p>
            <a:r>
              <a:rPr lang="en-US" dirty="0"/>
              <a:t>Section IV &amp; Section V</a:t>
            </a:r>
          </a:p>
        </p:txBody>
      </p:sp>
      <p:sp>
        <p:nvSpPr>
          <p:cNvPr id="5" name="Slide Number Placeholder 4">
            <a:extLst>
              <a:ext uri="{FF2B5EF4-FFF2-40B4-BE49-F238E27FC236}">
                <a16:creationId xmlns:a16="http://schemas.microsoft.com/office/drawing/2014/main" id="{1BDE3BE6-53F2-A513-EB6B-1B97F332A261}"/>
              </a:ext>
            </a:extLst>
          </p:cNvPr>
          <p:cNvSpPr>
            <a:spLocks noGrp="1"/>
          </p:cNvSpPr>
          <p:nvPr>
            <p:ph type="sldNum" sz="quarter" idx="12"/>
          </p:nvPr>
        </p:nvSpPr>
        <p:spPr/>
        <p:txBody>
          <a:bodyPr/>
          <a:lstStyle/>
          <a:p>
            <a:fld id="{4A75BE36-4E3E-C248-B598-07ED9BB6E047}" type="slidenum">
              <a:rPr lang="en-US" smtClean="0"/>
              <a:pPr/>
              <a:t>16</a:t>
            </a:fld>
            <a:endParaRPr lang="en-US" dirty="0"/>
          </a:p>
        </p:txBody>
      </p:sp>
    </p:spTree>
    <p:extLst>
      <p:ext uri="{BB962C8B-B14F-4D97-AF65-F5344CB8AC3E}">
        <p14:creationId xmlns:p14="http://schemas.microsoft.com/office/powerpoint/2010/main" val="1727532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8DD73-9E42-3D67-2B0A-6D5F53F8AF83}"/>
              </a:ext>
            </a:extLst>
          </p:cNvPr>
          <p:cNvSpPr>
            <a:spLocks noGrp="1"/>
          </p:cNvSpPr>
          <p:nvPr>
            <p:ph type="title"/>
          </p:nvPr>
        </p:nvSpPr>
        <p:spPr>
          <a:xfrm>
            <a:off x="914400" y="547353"/>
            <a:ext cx="7315200" cy="672164"/>
          </a:xfrm>
        </p:spPr>
        <p:txBody>
          <a:bodyPr/>
          <a:lstStyle/>
          <a:p>
            <a:r>
              <a:rPr lang="en-US" dirty="0"/>
              <a:t>Map Tool Continued….</a:t>
            </a:r>
          </a:p>
        </p:txBody>
      </p:sp>
      <p:sp>
        <p:nvSpPr>
          <p:cNvPr id="4" name="Subtitle 3">
            <a:extLst>
              <a:ext uri="{FF2B5EF4-FFF2-40B4-BE49-F238E27FC236}">
                <a16:creationId xmlns:a16="http://schemas.microsoft.com/office/drawing/2014/main" id="{D0750989-0FE9-847A-702F-C119DC6CD5B9}"/>
              </a:ext>
            </a:extLst>
          </p:cNvPr>
          <p:cNvSpPr>
            <a:spLocks noGrp="1"/>
          </p:cNvSpPr>
          <p:nvPr>
            <p:ph type="subTitle" idx="13"/>
          </p:nvPr>
        </p:nvSpPr>
        <p:spPr>
          <a:xfrm>
            <a:off x="914400" y="1361173"/>
            <a:ext cx="7315200" cy="457200"/>
          </a:xfrm>
        </p:spPr>
        <p:txBody>
          <a:bodyPr/>
          <a:lstStyle/>
          <a:p>
            <a:r>
              <a:rPr lang="en-US" dirty="0"/>
              <a:t>Section IV &amp; Section V Continued….</a:t>
            </a:r>
          </a:p>
        </p:txBody>
      </p:sp>
      <p:sp>
        <p:nvSpPr>
          <p:cNvPr id="5" name="Slide Number Placeholder 4">
            <a:extLst>
              <a:ext uri="{FF2B5EF4-FFF2-40B4-BE49-F238E27FC236}">
                <a16:creationId xmlns:a16="http://schemas.microsoft.com/office/drawing/2014/main" id="{1BDE3BE6-53F2-A513-EB6B-1B97F332A261}"/>
              </a:ext>
            </a:extLst>
          </p:cNvPr>
          <p:cNvSpPr>
            <a:spLocks noGrp="1"/>
          </p:cNvSpPr>
          <p:nvPr>
            <p:ph type="sldNum" sz="quarter" idx="12"/>
          </p:nvPr>
        </p:nvSpPr>
        <p:spPr/>
        <p:txBody>
          <a:bodyPr/>
          <a:lstStyle/>
          <a:p>
            <a:fld id="{4A75BE36-4E3E-C248-B598-07ED9BB6E047}" type="slidenum">
              <a:rPr lang="en-US" smtClean="0"/>
              <a:pPr/>
              <a:t>17</a:t>
            </a:fld>
            <a:endParaRPr lang="en-US" dirty="0"/>
          </a:p>
        </p:txBody>
      </p:sp>
      <p:pic>
        <p:nvPicPr>
          <p:cNvPr id="9" name="Content Placeholder 8" descr="A screenshot of a computer&#10;&#10;Description automatically generated">
            <a:extLst>
              <a:ext uri="{FF2B5EF4-FFF2-40B4-BE49-F238E27FC236}">
                <a16:creationId xmlns:a16="http://schemas.microsoft.com/office/drawing/2014/main" id="{5F6A662E-0579-0820-32D6-D50E9953E959}"/>
              </a:ext>
            </a:extLst>
          </p:cNvPr>
          <p:cNvPicPr>
            <a:picLocks noGrp="1" noChangeAspect="1"/>
          </p:cNvPicPr>
          <p:nvPr>
            <p:ph idx="1"/>
          </p:nvPr>
        </p:nvPicPr>
        <p:blipFill>
          <a:blip r:embed="rId3"/>
          <a:stretch>
            <a:fillRect/>
          </a:stretch>
        </p:blipFill>
        <p:spPr>
          <a:xfrm>
            <a:off x="0" y="1960029"/>
            <a:ext cx="9028497" cy="4518592"/>
          </a:xfrm>
        </p:spPr>
      </p:pic>
    </p:spTree>
    <p:extLst>
      <p:ext uri="{BB962C8B-B14F-4D97-AF65-F5344CB8AC3E}">
        <p14:creationId xmlns:p14="http://schemas.microsoft.com/office/powerpoint/2010/main" val="2485319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54CDC-D1EE-3DE0-7465-39DF1F77095B}"/>
              </a:ext>
            </a:extLst>
          </p:cNvPr>
          <p:cNvSpPr>
            <a:spLocks noGrp="1"/>
          </p:cNvSpPr>
          <p:nvPr>
            <p:ph type="title"/>
          </p:nvPr>
        </p:nvSpPr>
        <p:spPr>
          <a:xfrm>
            <a:off x="914400" y="534211"/>
            <a:ext cx="7315200" cy="1143000"/>
          </a:xfrm>
        </p:spPr>
        <p:txBody>
          <a:bodyPr/>
          <a:lstStyle/>
          <a:p>
            <a:r>
              <a:rPr lang="en-US" dirty="0"/>
              <a:t>Map Tool Continued….</a:t>
            </a:r>
          </a:p>
        </p:txBody>
      </p:sp>
      <p:sp>
        <p:nvSpPr>
          <p:cNvPr id="4" name="Subtitle 3">
            <a:extLst>
              <a:ext uri="{FF2B5EF4-FFF2-40B4-BE49-F238E27FC236}">
                <a16:creationId xmlns:a16="http://schemas.microsoft.com/office/drawing/2014/main" id="{783E4339-7C86-E911-5D56-4C31327CA80C}"/>
              </a:ext>
            </a:extLst>
          </p:cNvPr>
          <p:cNvSpPr>
            <a:spLocks noGrp="1"/>
          </p:cNvSpPr>
          <p:nvPr>
            <p:ph type="subTitle" idx="13"/>
          </p:nvPr>
        </p:nvSpPr>
        <p:spPr>
          <a:xfrm>
            <a:off x="914400" y="1444583"/>
            <a:ext cx="7315200" cy="457200"/>
          </a:xfrm>
        </p:spPr>
        <p:txBody>
          <a:bodyPr/>
          <a:lstStyle/>
          <a:p>
            <a:r>
              <a:rPr lang="en-US" dirty="0"/>
              <a:t>Attendance Sheet: Who participated in the meeting?</a:t>
            </a:r>
          </a:p>
        </p:txBody>
      </p:sp>
      <p:sp>
        <p:nvSpPr>
          <p:cNvPr id="5" name="Slide Number Placeholder 4">
            <a:extLst>
              <a:ext uri="{FF2B5EF4-FFF2-40B4-BE49-F238E27FC236}">
                <a16:creationId xmlns:a16="http://schemas.microsoft.com/office/drawing/2014/main" id="{F7C84E40-506B-906C-29A1-EB73D068B496}"/>
              </a:ext>
            </a:extLst>
          </p:cNvPr>
          <p:cNvSpPr>
            <a:spLocks noGrp="1"/>
          </p:cNvSpPr>
          <p:nvPr>
            <p:ph type="sldNum" sz="quarter" idx="12"/>
          </p:nvPr>
        </p:nvSpPr>
        <p:spPr/>
        <p:txBody>
          <a:bodyPr/>
          <a:lstStyle/>
          <a:p>
            <a:fld id="{4A75BE36-4E3E-C248-B598-07ED9BB6E047}" type="slidenum">
              <a:rPr lang="en-US" smtClean="0"/>
              <a:pPr/>
              <a:t>18</a:t>
            </a:fld>
            <a:endParaRPr lang="en-US" dirty="0"/>
          </a:p>
        </p:txBody>
      </p:sp>
      <p:pic>
        <p:nvPicPr>
          <p:cNvPr id="11" name="Content Placeholder 10" descr="A close-up of a computer screen&#10;&#10;Description automatically generated">
            <a:extLst>
              <a:ext uri="{FF2B5EF4-FFF2-40B4-BE49-F238E27FC236}">
                <a16:creationId xmlns:a16="http://schemas.microsoft.com/office/drawing/2014/main" id="{589688E6-182C-3A34-A000-E3D5B337C99B}"/>
              </a:ext>
            </a:extLst>
          </p:cNvPr>
          <p:cNvPicPr>
            <a:picLocks noGrp="1" noChangeAspect="1"/>
          </p:cNvPicPr>
          <p:nvPr>
            <p:ph idx="1"/>
          </p:nvPr>
        </p:nvPicPr>
        <p:blipFill>
          <a:blip r:embed="rId2"/>
          <a:stretch>
            <a:fillRect/>
          </a:stretch>
        </p:blipFill>
        <p:spPr>
          <a:xfrm>
            <a:off x="282915" y="2712343"/>
            <a:ext cx="8655202" cy="2701074"/>
          </a:xfrm>
        </p:spPr>
      </p:pic>
    </p:spTree>
    <p:extLst>
      <p:ext uri="{BB962C8B-B14F-4D97-AF65-F5344CB8AC3E}">
        <p14:creationId xmlns:p14="http://schemas.microsoft.com/office/powerpoint/2010/main" val="181223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13283" y="1184456"/>
            <a:ext cx="7946006" cy="5662303"/>
          </a:xfrm>
        </p:spPr>
        <p:txBody>
          <a:bodyPr lIns="91440" tIns="45720" rIns="91440" bIns="45720" anchor="t"/>
          <a:lstStyle/>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If you have case specific questions regarding unwinding from the Public Health Emergency (PHE), please contact your </a:t>
            </a:r>
            <a:r>
              <a:rPr kumimoji="0" lang="en-US" sz="2400" b="0" i="0" u="sng" strike="noStrike" kern="1200" cap="none" spc="0" normalizeH="0" baseline="0" noProof="0" dirty="0">
                <a:ln>
                  <a:noFill/>
                </a:ln>
                <a:solidFill>
                  <a:prstClr val="black"/>
                </a:solidFill>
                <a:effectLst/>
                <a:uLnTx/>
                <a:uFillTx/>
                <a:latin typeface="Calibri"/>
                <a:ea typeface="+mn-ea"/>
                <a:cs typeface="+mn-cs"/>
              </a:rPr>
              <a:t>assigned Service Coordinator</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sng" strike="noStrike" kern="1200" cap="none" spc="0" normalizeH="0" baseline="0" noProof="0" dirty="0">
                <a:ln>
                  <a:noFill/>
                </a:ln>
                <a:solidFill>
                  <a:prstClr val="black"/>
                </a:solidFill>
                <a:effectLst/>
                <a:uLnTx/>
                <a:uFillTx/>
                <a:latin typeface="Calibri"/>
                <a:ea typeface="+mn-ea"/>
                <a:cs typeface="+mn-cs"/>
              </a:rPr>
              <a:t>Supervisory Service Coordinator</a:t>
            </a:r>
            <a:r>
              <a:rPr kumimoji="0" lang="en-US" sz="2400" b="0" i="0" u="none" strike="noStrike" kern="1200" cap="none" spc="0" normalizeH="0" baseline="0" noProof="0" dirty="0">
                <a:ln>
                  <a:noFill/>
                </a:ln>
                <a:solidFill>
                  <a:prstClr val="black"/>
                </a:solidFill>
                <a:effectLst/>
                <a:uLnTx/>
                <a:uFillTx/>
                <a:latin typeface="Calibri"/>
                <a:ea typeface="+mn-ea"/>
                <a:cs typeface="+mn-cs"/>
              </a:rPr>
              <a:t> or </a:t>
            </a:r>
            <a:r>
              <a:rPr kumimoji="0" lang="en-US" sz="2400" b="0" i="0" u="sng" strike="noStrike" kern="1200" cap="none" spc="0" normalizeH="0" baseline="0" noProof="0" dirty="0">
                <a:ln>
                  <a:noFill/>
                </a:ln>
                <a:solidFill>
                  <a:prstClr val="black"/>
                </a:solidFill>
                <a:effectLst/>
                <a:uLnTx/>
                <a:uFillTx/>
                <a:latin typeface="Calibri"/>
                <a:ea typeface="+mn-ea"/>
                <a:cs typeface="+mn-cs"/>
              </a:rPr>
              <a:t>Program Manager</a:t>
            </a:r>
          </a:p>
          <a:p>
            <a:pPr marL="0" indent="0">
              <a:buNone/>
            </a:pPr>
            <a:endParaRPr lang="en-US" sz="2400" u="sng" dirty="0">
              <a:solidFill>
                <a:prstClr val="black"/>
              </a:solidFill>
              <a:latin typeface="Calibri"/>
            </a:endParaRPr>
          </a:p>
          <a:p>
            <a:pPr marL="0" indent="0">
              <a:buNone/>
            </a:pPr>
            <a:r>
              <a:rPr kumimoji="0" lang="en-US" sz="2400" b="0" i="0" u="sng" strike="noStrike" kern="1200" cap="none" spc="0" normalizeH="0" baseline="0" noProof="0" dirty="0">
                <a:ln>
                  <a:noFill/>
                </a:ln>
                <a:solidFill>
                  <a:prstClr val="black"/>
                </a:solidFill>
                <a:effectLst/>
                <a:uLnTx/>
                <a:uFillTx/>
                <a:latin typeface="Calibri"/>
                <a:ea typeface="+mn-ea"/>
                <a:cs typeface="+mn-cs"/>
              </a:rPr>
              <a:t>If you are a provider and have questions about whether you are approved for companion, please contact your assigned CA</a:t>
            </a:r>
          </a:p>
          <a:p>
            <a:pPr marL="0" indent="0">
              <a:buNone/>
            </a:pPr>
            <a:endParaRPr kumimoji="0" lang="en-US" sz="2400" b="0" i="0" u="sng" strike="noStrike" kern="1200" cap="none" spc="0" normalizeH="0" baseline="0" noProof="0" dirty="0">
              <a:ln>
                <a:noFill/>
              </a:ln>
              <a:solidFill>
                <a:prstClr val="black"/>
              </a:solidFill>
              <a:effectLst/>
              <a:uLnTx/>
              <a:uFillTx/>
              <a:latin typeface="Calibri"/>
              <a:ea typeface="+mn-ea"/>
              <a:cs typeface="+mn-cs"/>
            </a:endParaRPr>
          </a:p>
          <a:p>
            <a:pPr marL="0" indent="0">
              <a:buNone/>
            </a:pPr>
            <a:r>
              <a:rPr kumimoji="0" lang="en-US" sz="2400" b="0" i="0" u="sng" strike="noStrike" kern="1200" cap="none" spc="0" normalizeH="0" baseline="0" noProof="0" dirty="0">
                <a:ln>
                  <a:noFill/>
                </a:ln>
                <a:solidFill>
                  <a:prstClr val="black"/>
                </a:solidFill>
                <a:effectLst/>
                <a:uLnTx/>
                <a:uFillTx/>
                <a:latin typeface="Calibri"/>
                <a:ea typeface="+mn-ea"/>
                <a:cs typeface="+mn-cs"/>
              </a:rPr>
              <a:t>SCs will need authorization from the CA to reschedule or cancel any meetings scheduled because a provider is not approved for companion services</a:t>
            </a: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sz="2400" dirty="0">
              <a:latin typeface="+mn-lt"/>
              <a:cs typeface="Calibri"/>
            </a:endParaRPr>
          </a:p>
          <a:p>
            <a:pPr marL="0" indent="0">
              <a:buNone/>
            </a:pPr>
            <a:endParaRPr lang="en-US" sz="2400" dirty="0">
              <a:latin typeface="+mn-lt"/>
              <a:cs typeface="Calibri"/>
            </a:endParaRPr>
          </a:p>
          <a:p>
            <a:pPr marL="0" indent="0">
              <a:buNone/>
            </a:pPr>
            <a:endParaRPr lang="en-US" sz="2400" dirty="0">
              <a:latin typeface="+mn-lt"/>
              <a:cs typeface="Calibri"/>
            </a:endParaRPr>
          </a:p>
        </p:txBody>
      </p:sp>
      <p:sp>
        <p:nvSpPr>
          <p:cNvPr id="21" name="Title 20"/>
          <p:cNvSpPr>
            <a:spLocks noGrp="1"/>
          </p:cNvSpPr>
          <p:nvPr>
            <p:ph type="title"/>
          </p:nvPr>
        </p:nvSpPr>
        <p:spPr>
          <a:xfrm>
            <a:off x="171450" y="442273"/>
            <a:ext cx="7912241" cy="742183"/>
          </a:xfrm>
        </p:spPr>
        <p:txBody>
          <a:bodyPr/>
          <a:lstStyle/>
          <a:p>
            <a:pPr algn="ctr"/>
            <a:r>
              <a:rPr lang="en-US" sz="4000" b="1" dirty="0">
                <a:latin typeface="+mn-lt"/>
              </a:rPr>
              <a:t>Questions?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3420984E-3B11-3587-73E2-75317ABE5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17" y="5207915"/>
            <a:ext cx="1364203" cy="1188965"/>
          </a:xfrm>
          <a:prstGeom prst="rect">
            <a:avLst/>
          </a:prstGeom>
        </p:spPr>
      </p:pic>
    </p:spTree>
    <p:extLst>
      <p:ext uri="{BB962C8B-B14F-4D97-AF65-F5344CB8AC3E}">
        <p14:creationId xmlns:p14="http://schemas.microsoft.com/office/powerpoint/2010/main" val="300628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41319"/>
            <a:ext cx="7772400" cy="3584844"/>
          </a:xfrm>
        </p:spPr>
        <p:txBody>
          <a:bodyPr/>
          <a:lstStyle/>
          <a:p>
            <a:pPr fontAlgn="base"/>
            <a:r>
              <a:rPr lang="en-US" sz="2800" b="1" dirty="0"/>
              <a:t>DDS Mission Statement</a:t>
            </a:r>
          </a:p>
          <a:p>
            <a:pPr marL="0" indent="0" fontAlgn="base">
              <a:buNone/>
            </a:pPr>
            <a:r>
              <a:rPr lang="en-US" sz="2800" dirty="0"/>
              <a:t>The mission of the Department on Disability Services (DDS) is to provide innovative high-quality services that enable people with disabilities to lead meaningful and productive lives as vital members of their families, schools, workplaces and communities in every neighborhood in the District of Columbia.</a:t>
            </a:r>
          </a:p>
          <a:p>
            <a:endParaRPr lang="en-US" dirty="0"/>
          </a:p>
        </p:txBody>
      </p:sp>
      <p:sp>
        <p:nvSpPr>
          <p:cNvPr id="3" name="Title 2"/>
          <p:cNvSpPr>
            <a:spLocks noGrp="1"/>
          </p:cNvSpPr>
          <p:nvPr>
            <p:ph type="title"/>
          </p:nvPr>
        </p:nvSpPr>
        <p:spPr/>
        <p:txBody>
          <a:bodyPr/>
          <a:lstStyle/>
          <a:p>
            <a:r>
              <a:rPr lang="en-US" dirty="0"/>
              <a:t>WHY ARE WE HERE?</a:t>
            </a:r>
          </a:p>
        </p:txBody>
      </p:sp>
      <p:sp>
        <p:nvSpPr>
          <p:cNvPr id="5" name="Slide Number Placeholder 4"/>
          <p:cNvSpPr>
            <a:spLocks noGrp="1"/>
          </p:cNvSpPr>
          <p:nvPr>
            <p:ph type="sldNum" sz="quarter" idx="12"/>
          </p:nvPr>
        </p:nvSpPr>
        <p:spPr/>
        <p:txBody>
          <a:bodyPr/>
          <a:lstStyle/>
          <a:p>
            <a:fld id="{4A75BE36-4E3E-C248-B598-07ED9BB6E047}" type="slidenum">
              <a:rPr lang="en-US" smtClean="0"/>
              <a:pPr/>
              <a:t>2</a:t>
            </a:fld>
            <a:endParaRPr lang="en-US" dirty="0"/>
          </a:p>
        </p:txBody>
      </p:sp>
    </p:spTree>
    <p:extLst>
      <p:ext uri="{BB962C8B-B14F-4D97-AF65-F5344CB8AC3E}">
        <p14:creationId xmlns:p14="http://schemas.microsoft.com/office/powerpoint/2010/main" val="2822882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20</a:t>
            </a:fld>
            <a:endParaRPr lang="en-US" dirty="0"/>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644737"/>
            <a:ext cx="8283497" cy="4788084"/>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2400" dirty="0">
              <a:latin typeface="Calibri"/>
              <a:cs typeface="Times New Roman"/>
            </a:endParaRPr>
          </a:p>
          <a:p>
            <a:pPr marL="457200" lvl="1" indent="0">
              <a:buNone/>
            </a:pPr>
            <a:endParaRPr lang="en-US" sz="2400" dirty="0">
              <a:latin typeface="Calibri"/>
              <a:cs typeface="Calibri"/>
            </a:endParaRPr>
          </a:p>
        </p:txBody>
      </p:sp>
      <p:pic>
        <p:nvPicPr>
          <p:cNvPr id="1026" name="Picture 2">
            <a:extLst>
              <a:ext uri="{FF2B5EF4-FFF2-40B4-BE49-F238E27FC236}">
                <a16:creationId xmlns:a16="http://schemas.microsoft.com/office/drawing/2014/main" id="{7E086CBC-04F6-8181-F349-2D7170E3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281591"/>
            <a:ext cx="2671998"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B5E7671-CA32-FA05-081D-291D0DC25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763" y="261258"/>
            <a:ext cx="2287506"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A65B2AF-2B81-6494-A8F0-FA4D05067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270" y="266230"/>
            <a:ext cx="2108880"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103538D6-30AE-5EE8-36A7-1DD8BF4D7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 y="3041408"/>
            <a:ext cx="2671998"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6D5FA5D-95C3-97BF-0F79-AC8433A7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762" y="3041408"/>
            <a:ext cx="2287506"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27" descr="A group of people doing a handstand on a stage&#10;&#10;Description automatically generated with low confidence">
            <a:extLst>
              <a:ext uri="{FF2B5EF4-FFF2-40B4-BE49-F238E27FC236}">
                <a16:creationId xmlns:a16="http://schemas.microsoft.com/office/drawing/2014/main" id="{D89B60AF-A98D-4B3F-1C63-88717CFA4EDC}"/>
              </a:ext>
            </a:extLst>
          </p:cNvPr>
          <p:cNvPicPr>
            <a:picLocks noChangeAspect="1"/>
          </p:cNvPicPr>
          <p:nvPr/>
        </p:nvPicPr>
        <p:blipFill rotWithShape="1">
          <a:blip r:embed="rId7"/>
          <a:srcRect r="6" b="219"/>
          <a:stretch/>
        </p:blipFill>
        <p:spPr>
          <a:xfrm rot="10800000">
            <a:off x="4979578" y="3041407"/>
            <a:ext cx="2093572" cy="2171856"/>
          </a:xfrm>
          <a:prstGeom prst="rect">
            <a:avLst/>
          </a:prstGeom>
        </p:spPr>
      </p:pic>
      <p:pic>
        <p:nvPicPr>
          <p:cNvPr id="3" name="Picture 2" descr="A person in a space suit&#10;&#10;Description automatically generated with medium confidence">
            <a:extLst>
              <a:ext uri="{FF2B5EF4-FFF2-40B4-BE49-F238E27FC236}">
                <a16:creationId xmlns:a16="http://schemas.microsoft.com/office/drawing/2014/main" id="{146E8841-3759-D045-64DD-88C73D63D044}"/>
              </a:ext>
            </a:extLst>
          </p:cNvPr>
          <p:cNvPicPr>
            <a:picLocks noChangeAspect="1"/>
          </p:cNvPicPr>
          <p:nvPr/>
        </p:nvPicPr>
        <p:blipFill rotWithShape="1">
          <a:blip r:embed="rId8"/>
          <a:srcRect r="-1" b="42521"/>
          <a:stretch/>
        </p:blipFill>
        <p:spPr>
          <a:xfrm>
            <a:off x="0" y="5213264"/>
            <a:ext cx="2227063" cy="1644738"/>
          </a:xfrm>
          <a:prstGeom prst="rect">
            <a:avLst/>
          </a:prstGeom>
        </p:spPr>
      </p:pic>
      <p:pic>
        <p:nvPicPr>
          <p:cNvPr id="8" name="Picture 7" descr="A picture containing tree, outdoor, building, tepee&#10;&#10;Description automatically generated">
            <a:extLst>
              <a:ext uri="{FF2B5EF4-FFF2-40B4-BE49-F238E27FC236}">
                <a16:creationId xmlns:a16="http://schemas.microsoft.com/office/drawing/2014/main" id="{455B2622-C2DC-B42F-A2F1-B44F204207D5}"/>
              </a:ext>
            </a:extLst>
          </p:cNvPr>
          <p:cNvPicPr>
            <a:picLocks noChangeAspect="1"/>
          </p:cNvPicPr>
          <p:nvPr/>
        </p:nvPicPr>
        <p:blipFill rotWithShape="1">
          <a:blip r:embed="rId9"/>
          <a:srcRect t="531" r="5" b="5"/>
          <a:stretch/>
        </p:blipFill>
        <p:spPr>
          <a:xfrm>
            <a:off x="2227065" y="5210442"/>
            <a:ext cx="2364361" cy="1647558"/>
          </a:xfrm>
          <a:prstGeom prst="rect">
            <a:avLst/>
          </a:prstGeom>
        </p:spPr>
      </p:pic>
      <p:pic>
        <p:nvPicPr>
          <p:cNvPr id="9" name="Picture 8" descr="A picture containing person, indoor, cluttered&#10;&#10;Description automatically generated">
            <a:extLst>
              <a:ext uri="{FF2B5EF4-FFF2-40B4-BE49-F238E27FC236}">
                <a16:creationId xmlns:a16="http://schemas.microsoft.com/office/drawing/2014/main" id="{25656B6C-CD2D-08EA-061F-981D4C9ABC31}"/>
              </a:ext>
            </a:extLst>
          </p:cNvPr>
          <p:cNvPicPr>
            <a:picLocks noChangeAspect="1"/>
          </p:cNvPicPr>
          <p:nvPr/>
        </p:nvPicPr>
        <p:blipFill rotWithShape="1">
          <a:blip r:embed="rId10"/>
          <a:srcRect t="214" r="6" b="6"/>
          <a:stretch/>
        </p:blipFill>
        <p:spPr>
          <a:xfrm>
            <a:off x="4572000" y="5210442"/>
            <a:ext cx="2501150" cy="1647558"/>
          </a:xfrm>
          <a:prstGeom prst="rect">
            <a:avLst/>
          </a:prstGeom>
        </p:spPr>
      </p:pic>
    </p:spTree>
    <p:extLst>
      <p:ext uri="{BB962C8B-B14F-4D97-AF65-F5344CB8AC3E}">
        <p14:creationId xmlns:p14="http://schemas.microsoft.com/office/powerpoint/2010/main" val="49889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90EC5-7781-7005-62BB-DD1DE6DCF877}"/>
              </a:ext>
            </a:extLst>
          </p:cNvPr>
          <p:cNvSpPr>
            <a:spLocks noGrp="1"/>
          </p:cNvSpPr>
          <p:nvPr>
            <p:ph idx="1"/>
          </p:nvPr>
        </p:nvSpPr>
        <p:spPr>
          <a:xfrm>
            <a:off x="298673" y="1847179"/>
            <a:ext cx="8739643" cy="4585785"/>
          </a:xfrm>
        </p:spPr>
        <p:txBody>
          <a:bodyPr/>
          <a:lstStyle/>
          <a:p>
            <a:r>
              <a:rPr lang="en-US" sz="4400" dirty="0"/>
              <a:t>Ended May 11, 2023</a:t>
            </a:r>
          </a:p>
          <a:p>
            <a:pPr lvl="1"/>
            <a:r>
              <a:rPr lang="en-US" sz="4000" dirty="0"/>
              <a:t>Flexibility of Companion remains in effect Until November 11, 2023</a:t>
            </a:r>
          </a:p>
        </p:txBody>
      </p:sp>
      <p:sp>
        <p:nvSpPr>
          <p:cNvPr id="3" name="Title 2">
            <a:extLst>
              <a:ext uri="{FF2B5EF4-FFF2-40B4-BE49-F238E27FC236}">
                <a16:creationId xmlns:a16="http://schemas.microsoft.com/office/drawing/2014/main" id="{34EBEA1C-7584-C59C-BA80-A0365CCDFE5C}"/>
              </a:ext>
            </a:extLst>
          </p:cNvPr>
          <p:cNvSpPr>
            <a:spLocks noGrp="1"/>
          </p:cNvSpPr>
          <p:nvPr>
            <p:ph type="title"/>
          </p:nvPr>
        </p:nvSpPr>
        <p:spPr>
          <a:xfrm>
            <a:off x="510042" y="297906"/>
            <a:ext cx="7315200" cy="1604413"/>
          </a:xfrm>
        </p:spPr>
        <p:txBody>
          <a:bodyPr/>
          <a:lstStyle/>
          <a:p>
            <a:r>
              <a:rPr lang="en-US" dirty="0"/>
              <a:t>Federal Public Health Emergency</a:t>
            </a:r>
          </a:p>
        </p:txBody>
      </p:sp>
      <p:sp>
        <p:nvSpPr>
          <p:cNvPr id="5" name="Slide Number Placeholder 4">
            <a:extLst>
              <a:ext uri="{FF2B5EF4-FFF2-40B4-BE49-F238E27FC236}">
                <a16:creationId xmlns:a16="http://schemas.microsoft.com/office/drawing/2014/main" id="{BA97F06F-D358-B56B-B893-5F8E8D46829F}"/>
              </a:ext>
            </a:extLst>
          </p:cNvPr>
          <p:cNvSpPr>
            <a:spLocks noGrp="1"/>
          </p:cNvSpPr>
          <p:nvPr>
            <p:ph type="sldNum" sz="quarter" idx="12"/>
          </p:nvPr>
        </p:nvSpPr>
        <p:spPr/>
        <p:txBody>
          <a:bodyPr/>
          <a:lstStyle/>
          <a:p>
            <a:fld id="{4A75BE36-4E3E-C248-B598-07ED9BB6E047}" type="slidenum">
              <a:rPr lang="en-US" smtClean="0"/>
              <a:pPr/>
              <a:t>3</a:t>
            </a:fld>
            <a:endParaRPr lang="en-US" dirty="0"/>
          </a:p>
        </p:txBody>
      </p:sp>
    </p:spTree>
    <p:extLst>
      <p:ext uri="{BB962C8B-B14F-4D97-AF65-F5344CB8AC3E}">
        <p14:creationId xmlns:p14="http://schemas.microsoft.com/office/powerpoint/2010/main" val="155492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EB686-A155-3BC3-7489-4A757B884A13}"/>
              </a:ext>
            </a:extLst>
          </p:cNvPr>
          <p:cNvSpPr>
            <a:spLocks noGrp="1"/>
          </p:cNvSpPr>
          <p:nvPr>
            <p:ph type="title"/>
          </p:nvPr>
        </p:nvSpPr>
        <p:spPr>
          <a:xfrm>
            <a:off x="168166" y="762000"/>
            <a:ext cx="8061434" cy="1143000"/>
          </a:xfrm>
        </p:spPr>
        <p:txBody>
          <a:bodyPr/>
          <a:lstStyle/>
          <a:p>
            <a:r>
              <a:rPr lang="en-US" sz="2800" b="1" dirty="0"/>
              <a:t>Flexibilities Cease 6 Months Post End Date of PHE</a:t>
            </a:r>
            <a:endParaRPr lang="en-US" sz="2800" dirty="0"/>
          </a:p>
        </p:txBody>
      </p:sp>
      <p:sp>
        <p:nvSpPr>
          <p:cNvPr id="5" name="Slide Number Placeholder 4">
            <a:extLst>
              <a:ext uri="{FF2B5EF4-FFF2-40B4-BE49-F238E27FC236}">
                <a16:creationId xmlns:a16="http://schemas.microsoft.com/office/drawing/2014/main" id="{E4A93B0C-BF8F-864F-4618-EBB61EE78D74}"/>
              </a:ext>
            </a:extLst>
          </p:cNvPr>
          <p:cNvSpPr>
            <a:spLocks noGrp="1"/>
          </p:cNvSpPr>
          <p:nvPr>
            <p:ph type="sldNum" sz="quarter" idx="12"/>
          </p:nvPr>
        </p:nvSpPr>
        <p:spPr/>
        <p:txBody>
          <a:bodyPr/>
          <a:lstStyle/>
          <a:p>
            <a:fld id="{4A75BE36-4E3E-C248-B598-07ED9BB6E047}" type="slidenum">
              <a:rPr lang="en-US" smtClean="0"/>
              <a:pPr/>
              <a:t>4</a:t>
            </a:fld>
            <a:endParaRPr lang="en-US" dirty="0"/>
          </a:p>
        </p:txBody>
      </p:sp>
      <p:pic>
        <p:nvPicPr>
          <p:cNvPr id="1030" name="Picture 6" descr="image">
            <a:extLst>
              <a:ext uri="{FF2B5EF4-FFF2-40B4-BE49-F238E27FC236}">
                <a16:creationId xmlns:a16="http://schemas.microsoft.com/office/drawing/2014/main" id="{67EFAE27-8298-D6F4-528A-CA3398981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66" y="1505517"/>
            <a:ext cx="8350469" cy="42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50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07E08-112B-D9A8-15EC-C3AFD0F88B14}"/>
              </a:ext>
            </a:extLst>
          </p:cNvPr>
          <p:cNvSpPr>
            <a:spLocks noGrp="1"/>
          </p:cNvSpPr>
          <p:nvPr>
            <p:ph type="body" sz="half" idx="2"/>
          </p:nvPr>
        </p:nvSpPr>
        <p:spPr>
          <a:xfrm>
            <a:off x="376787" y="1084414"/>
            <a:ext cx="8486919" cy="5773585"/>
          </a:xfrm>
        </p:spPr>
        <p:txBody>
          <a:bodyPr/>
          <a:lstStyle/>
          <a:p>
            <a:pPr marL="457200" indent="-457200">
              <a:lnSpc>
                <a:spcPts val="4000"/>
              </a:lnSpc>
              <a:spcBef>
                <a:spcPts val="1200"/>
              </a:spcBef>
              <a:buFontTx/>
              <a:buChar char="-"/>
            </a:pPr>
            <a:r>
              <a:rPr lang="en-US" dirty="0"/>
              <a:t>Multiple Presentations at Community and Provider Forums on the Unwinding Plan since 2022</a:t>
            </a:r>
          </a:p>
          <a:p>
            <a:pPr marL="457200" indent="-457200">
              <a:lnSpc>
                <a:spcPts val="4000"/>
              </a:lnSpc>
              <a:spcBef>
                <a:spcPts val="1200"/>
              </a:spcBef>
              <a:buFontTx/>
              <a:buChar char="-"/>
            </a:pPr>
            <a:r>
              <a:rPr lang="en-US" dirty="0"/>
              <a:t>Presentation at the DDS Provider Fair</a:t>
            </a:r>
          </a:p>
          <a:p>
            <a:pPr marL="457200" indent="-457200">
              <a:lnSpc>
                <a:spcPts val="4000"/>
              </a:lnSpc>
              <a:spcBef>
                <a:spcPts val="1200"/>
              </a:spcBef>
              <a:buFontTx/>
              <a:buChar char="-"/>
            </a:pPr>
            <a:r>
              <a:rPr lang="en-US" dirty="0"/>
              <a:t>Transmittals to DDS Providers</a:t>
            </a:r>
          </a:p>
          <a:p>
            <a:pPr marL="457200" indent="-457200">
              <a:lnSpc>
                <a:spcPts val="4000"/>
              </a:lnSpc>
              <a:spcBef>
                <a:spcPts val="1200"/>
              </a:spcBef>
              <a:buFontTx/>
              <a:buChar char="-"/>
            </a:pPr>
            <a:r>
              <a:rPr lang="en-US" dirty="0"/>
              <a:t>Letters to Families, Advocates, and Guardians of persons supported</a:t>
            </a:r>
          </a:p>
          <a:p>
            <a:pPr marL="457200" indent="-457200">
              <a:lnSpc>
                <a:spcPts val="4000"/>
              </a:lnSpc>
              <a:spcBef>
                <a:spcPts val="1200"/>
              </a:spcBef>
              <a:buFontTx/>
              <a:buChar char="-"/>
            </a:pPr>
            <a:r>
              <a:rPr lang="en-US" dirty="0"/>
              <a:t>Presentation by QAPMA at the Provider Coalition and Leadership Meeting</a:t>
            </a:r>
          </a:p>
          <a:p>
            <a:pPr marL="457200" indent="-457200">
              <a:lnSpc>
                <a:spcPts val="4000"/>
              </a:lnSpc>
              <a:spcBef>
                <a:spcPts val="1200"/>
              </a:spcBef>
              <a:buFontTx/>
              <a:buChar char="-"/>
            </a:pPr>
            <a:r>
              <a:rPr lang="en-US" dirty="0"/>
              <a:t>Presentation to Project Action</a:t>
            </a:r>
          </a:p>
          <a:p>
            <a:pPr lvl="1"/>
            <a:endParaRPr lang="en-US" dirty="0"/>
          </a:p>
        </p:txBody>
      </p:sp>
      <p:sp>
        <p:nvSpPr>
          <p:cNvPr id="3" name="Title 2">
            <a:extLst>
              <a:ext uri="{FF2B5EF4-FFF2-40B4-BE49-F238E27FC236}">
                <a16:creationId xmlns:a16="http://schemas.microsoft.com/office/drawing/2014/main" id="{D73C35A0-28AB-7A78-E8E2-0F77972D4F14}"/>
              </a:ext>
            </a:extLst>
          </p:cNvPr>
          <p:cNvSpPr>
            <a:spLocks noGrp="1"/>
          </p:cNvSpPr>
          <p:nvPr>
            <p:ph type="title"/>
          </p:nvPr>
        </p:nvSpPr>
        <p:spPr>
          <a:xfrm>
            <a:off x="831690" y="381399"/>
            <a:ext cx="7315200" cy="850055"/>
          </a:xfrm>
        </p:spPr>
        <p:txBody>
          <a:bodyPr/>
          <a:lstStyle/>
          <a:p>
            <a:r>
              <a:rPr lang="en-US" dirty="0"/>
              <a:t>Notification to Stakeholders</a:t>
            </a:r>
          </a:p>
        </p:txBody>
      </p:sp>
      <p:sp>
        <p:nvSpPr>
          <p:cNvPr id="5" name="Slide Number Placeholder 4">
            <a:extLst>
              <a:ext uri="{FF2B5EF4-FFF2-40B4-BE49-F238E27FC236}">
                <a16:creationId xmlns:a16="http://schemas.microsoft.com/office/drawing/2014/main" id="{A67229D8-DC90-1431-56A8-0CC499AFA37D}"/>
              </a:ext>
            </a:extLst>
          </p:cNvPr>
          <p:cNvSpPr>
            <a:spLocks noGrp="1"/>
          </p:cNvSpPr>
          <p:nvPr>
            <p:ph type="sldNum" sz="quarter" idx="12"/>
          </p:nvPr>
        </p:nvSpPr>
        <p:spPr/>
        <p:txBody>
          <a:bodyPr/>
          <a:lstStyle/>
          <a:p>
            <a:fld id="{4A75BE36-4E3E-C248-B598-07ED9BB6E047}" type="slidenum">
              <a:rPr lang="en-US" smtClean="0"/>
              <a:pPr/>
              <a:t>5</a:t>
            </a:fld>
            <a:endParaRPr lang="en-US" dirty="0"/>
          </a:p>
        </p:txBody>
      </p:sp>
    </p:spTree>
    <p:extLst>
      <p:ext uri="{BB962C8B-B14F-4D97-AF65-F5344CB8AC3E}">
        <p14:creationId xmlns:p14="http://schemas.microsoft.com/office/powerpoint/2010/main" val="330771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dirty="0"/>
          </a:p>
          <a:p>
            <a:pPr marL="0" indent="0">
              <a:buNone/>
            </a:pPr>
            <a:endParaRPr lang="en-US" dirty="0"/>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83007" y="919089"/>
            <a:ext cx="7897091" cy="1407316"/>
          </a:xfrm>
        </p:spPr>
        <p:txBody>
          <a:bodyPr/>
          <a:lstStyle/>
          <a:p>
            <a:pPr algn="ctr">
              <a:lnSpc>
                <a:spcPts val="4000"/>
              </a:lnSpc>
            </a:pPr>
            <a:r>
              <a:rPr lang="en-US" sz="3600" dirty="0">
                <a:latin typeface="Calibri"/>
                <a:cs typeface="Calibri"/>
              </a:rPr>
              <a:t>As we approach the end of the PHE, DDS wants people supported to:</a:t>
            </a:r>
            <a:br>
              <a:rPr lang="en-US" sz="3600" dirty="0">
                <a:latin typeface="Calibri"/>
                <a:cs typeface="Calibri"/>
              </a:rPr>
            </a:br>
            <a:endParaRPr lang="en-US" sz="3600" dirty="0">
              <a:latin typeface="Gill Sans Std"/>
              <a:cs typeface="Times New Roman" panose="02020603050405020304" pitchFamily="18" charset="0"/>
            </a:endParaRPr>
          </a:p>
        </p:txBody>
      </p:sp>
      <p:sp>
        <p:nvSpPr>
          <p:cNvPr id="5" name="Slide Number Placeholder 4">
            <a:extLst>
              <a:ext uri="{FF2B5EF4-FFF2-40B4-BE49-F238E27FC236}">
                <a16:creationId xmlns:a16="http://schemas.microsoft.com/office/drawing/2014/main" id="{43BE07AB-A040-4B9B-BF17-27EA7A5F9122}"/>
              </a:ext>
            </a:extLst>
          </p:cNvPr>
          <p:cNvSpPr>
            <a:spLocks noGrp="1"/>
          </p:cNvSpPr>
          <p:nvPr>
            <p:ph type="sldNum" sz="quarter" idx="12"/>
          </p:nvPr>
        </p:nvSpPr>
        <p:spPr/>
        <p:txBody>
          <a:bodyPr/>
          <a:lstStyle/>
          <a:p>
            <a:fld id="{4A75BE36-4E3E-C248-B598-07ED9BB6E047}" type="slidenum">
              <a:rPr lang="en-US" smtClean="0"/>
              <a:pPr/>
              <a:t>6</a:t>
            </a:fld>
            <a:endParaRPr lang="en-US" dirty="0"/>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403303" y="2086708"/>
            <a:ext cx="8283497" cy="4315851"/>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3200" dirty="0">
                <a:latin typeface="Calibri"/>
                <a:cs typeface="Calibri"/>
              </a:rPr>
              <a:t>Reconnect with their communities either in person or virtual </a:t>
            </a:r>
            <a:r>
              <a:rPr lang="en-US" sz="3200" u="sng" dirty="0">
                <a:latin typeface="Calibri"/>
                <a:cs typeface="Calibri"/>
              </a:rPr>
              <a:t>consistent with their identified preferences, choices and assessed needs</a:t>
            </a:r>
          </a:p>
          <a:p>
            <a:pPr lvl="1"/>
            <a:r>
              <a:rPr lang="en-US" sz="3200" dirty="0">
                <a:latin typeface="Calibri"/>
                <a:cs typeface="Calibri"/>
              </a:rPr>
              <a:t>Have a smooth transition to day programs, including Individualized Day or Employment services</a:t>
            </a:r>
          </a:p>
          <a:p>
            <a:pPr lvl="1"/>
            <a:r>
              <a:rPr lang="en-US" sz="3200" dirty="0">
                <a:latin typeface="Calibri"/>
                <a:cs typeface="Calibri"/>
              </a:rPr>
              <a:t>Utilize technology to promote inclusion and self determination</a:t>
            </a:r>
          </a:p>
          <a:p>
            <a:endParaRPr lang="en-US" sz="2000" dirty="0">
              <a:latin typeface="Calibri"/>
              <a:cs typeface="Calibri"/>
            </a:endParaRPr>
          </a:p>
          <a:p>
            <a:endParaRPr lang="en-US" sz="2400" dirty="0">
              <a:latin typeface="Calibri"/>
              <a:cs typeface="Calibri"/>
            </a:endParaRPr>
          </a:p>
          <a:p>
            <a:pPr marL="0" indent="0">
              <a:buNone/>
            </a:pPr>
            <a:endParaRPr lang="en-US" sz="2400" dirty="0">
              <a:latin typeface="Calibri"/>
              <a:cs typeface="Times New Roman"/>
            </a:endParaRPr>
          </a:p>
          <a:p>
            <a:pPr lvl="1"/>
            <a:endParaRPr lang="en-US" sz="2400" dirty="0">
              <a:latin typeface="Calibri"/>
              <a:cs typeface="Times New Roman"/>
            </a:endParaRPr>
          </a:p>
          <a:p>
            <a:pPr marL="457200" lvl="1" indent="0">
              <a:buNone/>
            </a:pPr>
            <a:endParaRPr lang="en-US" sz="2400" dirty="0">
              <a:latin typeface="Calibri"/>
              <a:cs typeface="Calibri"/>
            </a:endParaRPr>
          </a:p>
        </p:txBody>
      </p:sp>
    </p:spTree>
    <p:extLst>
      <p:ext uri="{BB962C8B-B14F-4D97-AF65-F5344CB8AC3E}">
        <p14:creationId xmlns:p14="http://schemas.microsoft.com/office/powerpoint/2010/main" val="310072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160D4-30AA-7C4F-ADA5-2E9D5EB70982}"/>
              </a:ext>
            </a:extLst>
          </p:cNvPr>
          <p:cNvSpPr>
            <a:spLocks noGrp="1"/>
          </p:cNvSpPr>
          <p:nvPr>
            <p:ph idx="1"/>
          </p:nvPr>
        </p:nvSpPr>
        <p:spPr>
          <a:xfrm>
            <a:off x="914400" y="2164233"/>
            <a:ext cx="7772400" cy="4277922"/>
          </a:xfrm>
        </p:spPr>
        <p:txBody>
          <a:bodyPr/>
          <a:lstStyle/>
          <a:p>
            <a:r>
              <a:rPr lang="en-US" dirty="0"/>
              <a:t>Companion Services were only included in the ISP after considering appropriateness of other waiver services such as </a:t>
            </a:r>
          </a:p>
          <a:p>
            <a:pPr lvl="1"/>
            <a:r>
              <a:rPr lang="en-US" dirty="0"/>
              <a:t>Day Habilitation</a:t>
            </a:r>
          </a:p>
          <a:p>
            <a:pPr lvl="1"/>
            <a:r>
              <a:rPr lang="en-US" dirty="0"/>
              <a:t>Employment Readiness</a:t>
            </a:r>
          </a:p>
          <a:p>
            <a:pPr lvl="1"/>
            <a:r>
              <a:rPr lang="en-US" dirty="0"/>
              <a:t>Individualized Day</a:t>
            </a:r>
          </a:p>
          <a:p>
            <a:pPr lvl="1"/>
            <a:r>
              <a:rPr lang="en-US" dirty="0"/>
              <a:t>Supported Employment</a:t>
            </a:r>
          </a:p>
          <a:p>
            <a:endParaRPr lang="en-US" dirty="0"/>
          </a:p>
        </p:txBody>
      </p:sp>
      <p:sp>
        <p:nvSpPr>
          <p:cNvPr id="3" name="Title 2">
            <a:extLst>
              <a:ext uri="{FF2B5EF4-FFF2-40B4-BE49-F238E27FC236}">
                <a16:creationId xmlns:a16="http://schemas.microsoft.com/office/drawing/2014/main" id="{E75E937C-02B2-2849-D5F2-89CCEB6481C8}"/>
              </a:ext>
            </a:extLst>
          </p:cNvPr>
          <p:cNvSpPr>
            <a:spLocks noGrp="1"/>
          </p:cNvSpPr>
          <p:nvPr>
            <p:ph type="title"/>
          </p:nvPr>
        </p:nvSpPr>
        <p:spPr/>
        <p:txBody>
          <a:bodyPr/>
          <a:lstStyle/>
          <a:p>
            <a:r>
              <a:rPr lang="en-US" dirty="0"/>
              <a:t>Prior to the Federal Public Health Emergency (PHE)</a:t>
            </a:r>
          </a:p>
        </p:txBody>
      </p:sp>
      <p:sp>
        <p:nvSpPr>
          <p:cNvPr id="5" name="Slide Number Placeholder 4">
            <a:extLst>
              <a:ext uri="{FF2B5EF4-FFF2-40B4-BE49-F238E27FC236}">
                <a16:creationId xmlns:a16="http://schemas.microsoft.com/office/drawing/2014/main" id="{C5578E90-951A-898C-B557-F385BAFEFB27}"/>
              </a:ext>
            </a:extLst>
          </p:cNvPr>
          <p:cNvSpPr>
            <a:spLocks noGrp="1"/>
          </p:cNvSpPr>
          <p:nvPr>
            <p:ph type="sldNum" sz="quarter" idx="12"/>
          </p:nvPr>
        </p:nvSpPr>
        <p:spPr/>
        <p:txBody>
          <a:bodyPr/>
          <a:lstStyle/>
          <a:p>
            <a:fld id="{4A75BE36-4E3E-C248-B598-07ED9BB6E047}" type="slidenum">
              <a:rPr lang="en-US" smtClean="0"/>
              <a:pPr/>
              <a:t>7</a:t>
            </a:fld>
            <a:endParaRPr lang="en-US" dirty="0"/>
          </a:p>
        </p:txBody>
      </p:sp>
    </p:spTree>
    <p:extLst>
      <p:ext uri="{BB962C8B-B14F-4D97-AF65-F5344CB8AC3E}">
        <p14:creationId xmlns:p14="http://schemas.microsoft.com/office/powerpoint/2010/main" val="78153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A44896-9627-09E3-FA58-DF48F0DDA54B}"/>
              </a:ext>
            </a:extLst>
          </p:cNvPr>
          <p:cNvSpPr>
            <a:spLocks noGrp="1"/>
          </p:cNvSpPr>
          <p:nvPr>
            <p:ph type="body" sz="half" idx="2"/>
          </p:nvPr>
        </p:nvSpPr>
        <p:spPr>
          <a:xfrm>
            <a:off x="457200" y="1230872"/>
            <a:ext cx="7611687" cy="5424852"/>
          </a:xfrm>
        </p:spPr>
        <p:txBody>
          <a:bodyPr/>
          <a:lstStyle/>
          <a:p>
            <a:r>
              <a:rPr lang="en-US" sz="1800" dirty="0">
                <a:cs typeface="Arial" panose="020B0604020202020204" pitchFamily="34" charset="0"/>
              </a:rPr>
              <a:t>Effective November 1, 2023, the IDT Review of companion services will be required for ALL people who are currently receiving companion services to ensure people have access to meaningful day options. </a:t>
            </a:r>
          </a:p>
          <a:p>
            <a:r>
              <a:rPr lang="en-US" sz="1800" dirty="0">
                <a:cs typeface="Arial" panose="020B0604020202020204" pitchFamily="34" charset="0"/>
              </a:rPr>
              <a:t>IDT Review of Companion will be documented in MCIS:</a:t>
            </a:r>
          </a:p>
          <a:p>
            <a:r>
              <a:rPr lang="en-US" sz="1600" b="1" dirty="0">
                <a:cs typeface="Arial" panose="020B0604020202020204" pitchFamily="34" charset="0"/>
              </a:rPr>
              <a:t>Outcome of IDT Meeting:</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Person has a </a:t>
            </a:r>
            <a:r>
              <a:rPr lang="en-US" sz="1600" b="1" dirty="0">
                <a:latin typeface="Gill Sans Std Light"/>
                <a:cs typeface="Arial" panose="020B0604020202020204" pitchFamily="34" charset="0"/>
              </a:rPr>
              <a:t>documented health or medical </a:t>
            </a:r>
            <a:r>
              <a:rPr lang="en-US" sz="1600" dirty="0">
                <a:latin typeface="Gill Sans Std Light"/>
                <a:cs typeface="Arial" panose="020B0604020202020204" pitchFamily="34" charset="0"/>
              </a:rPr>
              <a:t>condition that is a barrier to employment or day services </a:t>
            </a:r>
            <a:r>
              <a:rPr lang="en-US" sz="1600" b="1" dirty="0">
                <a:latin typeface="Gill Sans Std Light"/>
                <a:cs typeface="Arial" panose="020B0604020202020204" pitchFamily="34" charset="0"/>
              </a:rPr>
              <a:t>(Next steps: Upload medical documentation)</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Person is 65 and older and prefers to explore retirement options </a:t>
            </a:r>
            <a:r>
              <a:rPr lang="en-US" sz="1600" b="1" dirty="0">
                <a:latin typeface="Gill Sans Std Light"/>
                <a:cs typeface="Arial" panose="020B0604020202020204" pitchFamily="34" charset="0"/>
              </a:rPr>
              <a:t>(Next steps: None)</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Person received 3 or more days a week of companion </a:t>
            </a:r>
            <a:r>
              <a:rPr lang="en-US" sz="1600" b="1" dirty="0">
                <a:latin typeface="Gill Sans Std Light"/>
                <a:cs typeface="Arial" panose="020B0604020202020204" pitchFamily="34" charset="0"/>
              </a:rPr>
              <a:t>prior to the PHE </a:t>
            </a:r>
            <a:r>
              <a:rPr lang="en-US" sz="1600" dirty="0">
                <a:latin typeface="Gill Sans Std Light"/>
                <a:cs typeface="Arial" panose="020B0604020202020204" pitchFamily="34" charset="0"/>
              </a:rPr>
              <a:t>and wishes to continue to receive 3 or more days a week of companion </a:t>
            </a:r>
            <a:r>
              <a:rPr lang="en-US" sz="1600" b="1" dirty="0">
                <a:latin typeface="Gill Sans Std Light"/>
                <a:cs typeface="Arial" panose="020B0604020202020204" pitchFamily="34" charset="0"/>
              </a:rPr>
              <a:t>(Next steps: None)</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Person will decrease or cancel companion services and explore the following day supports: (check all that apply): ER, SE, IDS, DH, Other (specify) </a:t>
            </a:r>
            <a:r>
              <a:rPr lang="en-US" sz="1600" b="1" dirty="0">
                <a:latin typeface="Gill Sans Std Light"/>
                <a:cs typeface="Arial" panose="020B0604020202020204" pitchFamily="34" charset="0"/>
              </a:rPr>
              <a:t>(Amend ISP to request the needed services &amp; submit referral, if applicable)</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The person’s services are under $75,000 and they have decided to enroll in PDS </a:t>
            </a:r>
            <a:r>
              <a:rPr lang="en-US" sz="1600" b="1" dirty="0">
                <a:latin typeface="Gill Sans Std Light"/>
                <a:cs typeface="Arial" panose="020B0604020202020204" pitchFamily="34" charset="0"/>
              </a:rPr>
              <a:t>(Next steps: complete Pathway to PDS and update POC to reflect self directed services)</a:t>
            </a:r>
          </a:p>
          <a:p>
            <a:pPr marL="742950" lvl="1" indent="-285750">
              <a:buFont typeface="Wingdings" panose="05000000000000000000" pitchFamily="2" charset="2"/>
              <a:buChar char="q"/>
            </a:pPr>
            <a:r>
              <a:rPr lang="en-US" sz="1600" dirty="0">
                <a:latin typeface="Gill Sans Std Light"/>
                <a:cs typeface="Arial" panose="020B0604020202020204" pitchFamily="34" charset="0"/>
              </a:rPr>
              <a:t>The person is receiving companion services for three or more days and opting not to explore alternative day supports. </a:t>
            </a:r>
            <a:r>
              <a:rPr lang="en-US" sz="1600" b="1" dirty="0">
                <a:latin typeface="Gill Sans Std Light"/>
                <a:cs typeface="Arial" panose="020B0604020202020204" pitchFamily="34" charset="0"/>
              </a:rPr>
              <a:t>(Next Step Complete MAP Tool)</a:t>
            </a:r>
          </a:p>
        </p:txBody>
      </p:sp>
      <p:sp>
        <p:nvSpPr>
          <p:cNvPr id="3" name="Title 2">
            <a:extLst>
              <a:ext uri="{FF2B5EF4-FFF2-40B4-BE49-F238E27FC236}">
                <a16:creationId xmlns:a16="http://schemas.microsoft.com/office/drawing/2014/main" id="{CB685890-F0F3-FDA4-251E-6935979FD65C}"/>
              </a:ext>
            </a:extLst>
          </p:cNvPr>
          <p:cNvSpPr>
            <a:spLocks noGrp="1"/>
          </p:cNvSpPr>
          <p:nvPr>
            <p:ph type="title"/>
          </p:nvPr>
        </p:nvSpPr>
        <p:spPr>
          <a:xfrm>
            <a:off x="697117" y="537927"/>
            <a:ext cx="7315200" cy="1143000"/>
          </a:xfrm>
        </p:spPr>
        <p:txBody>
          <a:bodyPr/>
          <a:lstStyle/>
          <a:p>
            <a:r>
              <a:rPr lang="en-US" dirty="0"/>
              <a:t>IDT Review of Companion</a:t>
            </a:r>
          </a:p>
        </p:txBody>
      </p:sp>
      <p:sp>
        <p:nvSpPr>
          <p:cNvPr id="5" name="Slide Number Placeholder 4">
            <a:extLst>
              <a:ext uri="{FF2B5EF4-FFF2-40B4-BE49-F238E27FC236}">
                <a16:creationId xmlns:a16="http://schemas.microsoft.com/office/drawing/2014/main" id="{633368C9-110D-16E2-1B5F-D2AAD2FD2337}"/>
              </a:ext>
            </a:extLst>
          </p:cNvPr>
          <p:cNvSpPr>
            <a:spLocks noGrp="1"/>
          </p:cNvSpPr>
          <p:nvPr>
            <p:ph type="sldNum" sz="quarter" idx="12"/>
          </p:nvPr>
        </p:nvSpPr>
        <p:spPr/>
        <p:txBody>
          <a:bodyPr/>
          <a:lstStyle/>
          <a:p>
            <a:fld id="{4A75BE36-4E3E-C248-B598-07ED9BB6E047}" type="slidenum">
              <a:rPr lang="en-US" smtClean="0"/>
              <a:pPr/>
              <a:t>8</a:t>
            </a:fld>
            <a:endParaRPr lang="en-US" dirty="0"/>
          </a:p>
        </p:txBody>
      </p:sp>
    </p:spTree>
    <p:extLst>
      <p:ext uri="{BB962C8B-B14F-4D97-AF65-F5344CB8AC3E}">
        <p14:creationId xmlns:p14="http://schemas.microsoft.com/office/powerpoint/2010/main" val="2089010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EA808-186C-E84D-7CDB-D37C57A5CBA5}"/>
              </a:ext>
            </a:extLst>
          </p:cNvPr>
          <p:cNvSpPr>
            <a:spLocks noGrp="1"/>
          </p:cNvSpPr>
          <p:nvPr>
            <p:ph idx="1"/>
          </p:nvPr>
        </p:nvSpPr>
        <p:spPr>
          <a:xfrm>
            <a:off x="914400" y="1612836"/>
            <a:ext cx="8229600" cy="4944193"/>
          </a:xfrm>
        </p:spPr>
        <p:txBody>
          <a:bodyPr/>
          <a:lstStyle/>
          <a:p>
            <a:r>
              <a:rPr lang="en-US" dirty="0"/>
              <a:t>Providers – please support timely meetings as services are being canceled effective November 12</a:t>
            </a:r>
          </a:p>
          <a:p>
            <a:r>
              <a:rPr lang="en-US" dirty="0"/>
              <a:t>To confirm whether your agency is on the list, please contact your QRS or CA</a:t>
            </a:r>
          </a:p>
          <a:p>
            <a:r>
              <a:rPr lang="en-US" dirty="0"/>
              <a:t>If you believe there is an error, </a:t>
            </a:r>
            <a:r>
              <a:rPr lang="en-US" u="sng" dirty="0"/>
              <a:t>please speak with your CA</a:t>
            </a:r>
          </a:p>
          <a:p>
            <a:pPr lvl="1"/>
            <a:r>
              <a:rPr lang="en-US" dirty="0"/>
              <a:t>SCs are unable to reschedule or cancel meetings without confirmation by the </a:t>
            </a:r>
            <a:r>
              <a:rPr lang="en-US" b="1" u="sng" dirty="0"/>
              <a:t>CA or Waiver</a:t>
            </a:r>
          </a:p>
        </p:txBody>
      </p:sp>
      <p:sp>
        <p:nvSpPr>
          <p:cNvPr id="3" name="Title 2">
            <a:extLst>
              <a:ext uri="{FF2B5EF4-FFF2-40B4-BE49-F238E27FC236}">
                <a16:creationId xmlns:a16="http://schemas.microsoft.com/office/drawing/2014/main" id="{982E3B98-FC16-F41F-A649-83EA6F983D63}"/>
              </a:ext>
            </a:extLst>
          </p:cNvPr>
          <p:cNvSpPr>
            <a:spLocks noGrp="1"/>
          </p:cNvSpPr>
          <p:nvPr>
            <p:ph type="title"/>
          </p:nvPr>
        </p:nvSpPr>
        <p:spPr>
          <a:xfrm>
            <a:off x="840880" y="435757"/>
            <a:ext cx="7315200" cy="1121939"/>
          </a:xfrm>
        </p:spPr>
        <p:txBody>
          <a:bodyPr/>
          <a:lstStyle/>
          <a:p>
            <a:r>
              <a:rPr lang="en-US" sz="3200" dirty="0"/>
              <a:t>Persons with 8 Providers not authorized to provide companion pre-PHE</a:t>
            </a:r>
          </a:p>
        </p:txBody>
      </p:sp>
      <p:sp>
        <p:nvSpPr>
          <p:cNvPr id="5" name="Slide Number Placeholder 4">
            <a:extLst>
              <a:ext uri="{FF2B5EF4-FFF2-40B4-BE49-F238E27FC236}">
                <a16:creationId xmlns:a16="http://schemas.microsoft.com/office/drawing/2014/main" id="{E23E7C73-DA72-2F2E-DF08-82690A5BB9A4}"/>
              </a:ext>
            </a:extLst>
          </p:cNvPr>
          <p:cNvSpPr>
            <a:spLocks noGrp="1"/>
          </p:cNvSpPr>
          <p:nvPr>
            <p:ph type="sldNum" sz="quarter" idx="12"/>
          </p:nvPr>
        </p:nvSpPr>
        <p:spPr/>
        <p:txBody>
          <a:bodyPr/>
          <a:lstStyle/>
          <a:p>
            <a:fld id="{4A75BE36-4E3E-C248-B598-07ED9BB6E047}" type="slidenum">
              <a:rPr lang="en-US" smtClean="0"/>
              <a:pPr/>
              <a:t>9</a:t>
            </a:fld>
            <a:endParaRPr lang="en-US" dirty="0"/>
          </a:p>
        </p:txBody>
      </p:sp>
    </p:spTree>
    <p:extLst>
      <p:ext uri="{BB962C8B-B14F-4D97-AF65-F5344CB8AC3E}">
        <p14:creationId xmlns:p14="http://schemas.microsoft.com/office/powerpoint/2010/main" val="343695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TotalTime>
  <Words>899</Words>
  <Application>Microsoft Office PowerPoint</Application>
  <PresentationFormat>On-screen Show (4:3)</PresentationFormat>
  <Paragraphs>95</Paragraphs>
  <Slides>20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Gill Sans Std</vt:lpstr>
      <vt:lpstr>Gill Sans Std Bold</vt:lpstr>
      <vt:lpstr>Gill Sans Std Light</vt:lpstr>
      <vt:lpstr>Wingdings</vt:lpstr>
      <vt:lpstr>Office Theme</vt:lpstr>
      <vt:lpstr>Office Theme</vt:lpstr>
      <vt:lpstr>PowerPoint Presentation</vt:lpstr>
      <vt:lpstr>WHY ARE WE HERE?</vt:lpstr>
      <vt:lpstr>Federal Public Health Emergency</vt:lpstr>
      <vt:lpstr>Flexibilities Cease 6 Months Post End Date of PHE</vt:lpstr>
      <vt:lpstr>Notification to Stakeholders</vt:lpstr>
      <vt:lpstr>As we approach the end of the PHE, DDS wants people supported to: </vt:lpstr>
      <vt:lpstr>Prior to the Federal Public Health Emergency (PHE)</vt:lpstr>
      <vt:lpstr>IDT Review of Companion</vt:lpstr>
      <vt:lpstr>Persons with 8 Providers not authorized to provide companion pre-PHE</vt:lpstr>
      <vt:lpstr>Meaningful Day Assessment &amp; Planning Tool (MAP)</vt:lpstr>
      <vt:lpstr>IDT Review of Companion</vt:lpstr>
      <vt:lpstr>MAP Tool Continued….</vt:lpstr>
      <vt:lpstr>MAP Tool Continued…</vt:lpstr>
      <vt:lpstr>Map Tool Continued….</vt:lpstr>
      <vt:lpstr>Map Tool Continued….</vt:lpstr>
      <vt:lpstr>Map Tool Continued….</vt:lpstr>
      <vt:lpstr>Map Tool Continued….</vt:lpstr>
      <vt:lpstr>Map Tool Continued….</vt:lpstr>
      <vt:lpstr>Questions?</vt:lpstr>
      <vt:lpstr>PowerPoint Presentation</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Fofana, Musu (DDS)</cp:lastModifiedBy>
  <cp:revision>56</cp:revision>
  <dcterms:created xsi:type="dcterms:W3CDTF">2014-12-09T03:54:50Z</dcterms:created>
  <dcterms:modified xsi:type="dcterms:W3CDTF">2023-10-27T15:27:03Z</dcterms:modified>
</cp:coreProperties>
</file>