
<file path=[Content_Types].xml><?xml version="1.0" encoding="utf-8"?>
<Types xmlns="http://schemas.openxmlformats.org/package/2006/content-types">
  <Default Extension="fntdata" ContentType="application/x-fontdata"/>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Lst>
  <p:sldSz cx="18288000" cy="10287000"/>
  <p:notesSz cx="6858000" cy="9144000"/>
  <p:embeddedFontLst>
    <p:embeddedFont>
      <p:font typeface="Calibri" panose="020F0502020204030204" pitchFamily="34" charset="0"/>
      <p:regular r:id="rId15"/>
      <p:bold r:id="rId16"/>
      <p:italic r:id="rId17"/>
      <p:boldItalic r:id="rId18"/>
    </p:embeddedFont>
    <p:embeddedFont>
      <p:font typeface="Canva Sans" panose="020B0604020202020204" charset="0"/>
      <p:regular r:id="rId19"/>
    </p:embeddedFont>
    <p:embeddedFont>
      <p:font typeface="Canva Sans Bold" panose="020B0604020202020204" charset="0"/>
      <p:regular r:id="rId20"/>
    </p:embeddedFont>
    <p:embeddedFont>
      <p:font typeface="DM Serif Display" pitchFamily="2"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6662" autoAdjust="0"/>
  </p:normalViewPr>
  <p:slideViewPr>
    <p:cSldViewPr>
      <p:cViewPr varScale="1">
        <p:scale>
          <a:sx n="52" d="100"/>
          <a:sy n="52" d="100"/>
        </p:scale>
        <p:origin x="435"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27.10.2023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Should we add DC Gov general logo to this since it is not a DDS only project?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DCHR has been an incredible partner in the work (as well as our other partners).</a:t>
            </a:r>
          </a:p>
          <a:p>
            <a:r>
              <a:rPr lang="en-US"/>
              <a:t>-Highlight new partners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DC Government should reflect the diversity of the district</a:t>
            </a:r>
          </a:p>
          <a:p>
            <a:r>
              <a:rPr lang="en-US" dirty="0"/>
              <a:t>-Priority of the Mayor</a:t>
            </a:r>
          </a:p>
          <a:p>
            <a:r>
              <a:rPr lang="en-US" dirty="0"/>
              <a:t>-Part of bringing economic equity to marginalized community</a:t>
            </a:r>
          </a:p>
          <a:p>
            <a:r>
              <a:rPr lang="en-US" dirty="0"/>
              <a:t>-Retaining employees with disabilities saves tax payers</a:t>
            </a:r>
          </a:p>
          <a:p>
            <a:r>
              <a:rPr lang="en-US" dirty="0"/>
              <a:t>-We had a World Cafe and one of the recommendations key recommendations was that DC Gov should be a model employer.  Community feedback from that event was a catalyst to our first NEON proposal.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a:p>
          <a:p>
            <a:r>
              <a:rPr lang="en-US"/>
              <a:t>Subject matter experts worked with state agencies to collect information to be included in the landscape assessment</a:t>
            </a:r>
          </a:p>
          <a:p>
            <a:r>
              <a:rPr lang="en-US"/>
              <a:t>-Looked at current internship and apprenticeships available under different agencies</a:t>
            </a:r>
          </a:p>
          <a:p>
            <a:r>
              <a:rPr lang="en-US"/>
              <a:t>-SMEs looked at the hiring portal and created a mock application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 </a:t>
            </a:r>
          </a:p>
          <a:p>
            <a:r>
              <a:rPr lang="en-US" dirty="0"/>
              <a:t>-Our workgroup through it was important to focus on training on rights and accommodations and workplace culture in during the first fiscal year. </a:t>
            </a:r>
          </a:p>
          <a:p>
            <a:endParaRPr lang="en-US" dirty="0"/>
          </a:p>
          <a:p>
            <a:r>
              <a:rPr lang="en-US" dirty="0"/>
              <a:t>Baseline survey</a:t>
            </a:r>
          </a:p>
          <a:p>
            <a:r>
              <a:rPr lang="en-US" dirty="0"/>
              <a:t>-Appreciate DDS Staff who participated in a pilot and highlighted the need for more training on accommodations</a:t>
            </a:r>
          </a:p>
          <a:p>
            <a:r>
              <a:rPr lang="en-US" dirty="0"/>
              <a:t>-Need data to track progress (both participation and estimate number of employees with disabilities)</a:t>
            </a:r>
          </a:p>
          <a:p>
            <a:r>
              <a:rPr lang="en-US" dirty="0"/>
              <a:t>Careers Platform</a:t>
            </a:r>
          </a:p>
          <a:p>
            <a:r>
              <a:rPr lang="en-US" dirty="0"/>
              <a:t>-Look at access to the platform </a:t>
            </a:r>
          </a:p>
          <a:p>
            <a:r>
              <a:rPr lang="en-US" dirty="0"/>
              <a:t>-Look at content barriers that would discourage applicants with disabilities</a:t>
            </a:r>
          </a:p>
          <a:p>
            <a:r>
              <a:rPr lang="en-US" dirty="0"/>
              <a:t>WIOA</a:t>
            </a:r>
          </a:p>
          <a:p>
            <a:r>
              <a:rPr lang="en-US" dirty="0"/>
              <a:t>-Workforce Innovations and Opportunities Act</a:t>
            </a:r>
          </a:p>
          <a:p>
            <a:r>
              <a:rPr lang="en-US" dirty="0"/>
              <a:t>-Developing a 4 year comprehensive state plan, lead by our partners at the Workforce Investment Council</a:t>
            </a:r>
          </a:p>
          <a:p>
            <a:r>
              <a:rPr lang="en-US" dirty="0"/>
              <a:t>- WIOA State Plans outline what your State or Territory is doing to help Americans, including youth and those with significant barriers to employment, into high-quality jobs and careers and help employers hire and retain skilled workers.</a:t>
            </a:r>
          </a:p>
          <a:p>
            <a:r>
              <a:rPr lang="en-US" dirty="0"/>
              <a:t>-We will be looking at opportunities to align SAME and the WIOA state plan.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 </a:t>
            </a:r>
          </a:p>
          <a:p>
            <a:r>
              <a:rPr lang="en-US" dirty="0"/>
              <a:t>We want to keep up the momentum and engagement that we have with our agency partners. </a:t>
            </a:r>
          </a:p>
          <a:p>
            <a:endParaRPr lang="en-US" dirty="0"/>
          </a:p>
          <a:p>
            <a:r>
              <a:rPr lang="en-US" dirty="0"/>
              <a:t>Training Managers</a:t>
            </a:r>
          </a:p>
          <a:p>
            <a:r>
              <a:rPr lang="en-US" dirty="0"/>
              <a:t>-Training planned for Manager week on ADA/Accommodations</a:t>
            </a:r>
          </a:p>
          <a:p>
            <a:r>
              <a:rPr lang="en-US" dirty="0"/>
              <a:t>-Workshop to dig in deeper on attitudes and bias related to disability </a:t>
            </a:r>
          </a:p>
          <a:p>
            <a:r>
              <a:rPr lang="en-US" dirty="0"/>
              <a:t>-Use info and feedback from these trainings to inform future employee and manger training topics. </a:t>
            </a:r>
          </a:p>
          <a:p>
            <a:r>
              <a:rPr lang="en-US" dirty="0"/>
              <a:t>Flexibility </a:t>
            </a:r>
          </a:p>
          <a:p>
            <a:r>
              <a:rPr lang="en-US" dirty="0"/>
              <a:t>-Assess current workplace flexibilities</a:t>
            </a:r>
          </a:p>
          <a:p>
            <a:r>
              <a:rPr lang="en-US" dirty="0"/>
              <a:t>-Leading to development of a clearing house of resources that may include customized job descriptions, flexible work hours, part-time and shared positions, and remote work.</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 have been looking at ways that we can combine same priorities with other initiatives in the District</a:t>
            </a:r>
          </a:p>
          <a:p>
            <a:r>
              <a:rPr lang="en-US"/>
              <a:t>-We know that there will be a disability question included in an all </a:t>
            </a:r>
          </a:p>
          <a:p>
            <a:r>
              <a:rPr lang="en-US"/>
              <a:t>-Sub-group has identified priorities for measurement and drafted questions</a:t>
            </a:r>
          </a:p>
          <a:p>
            <a:r>
              <a:rPr lang="en-US"/>
              <a:t>Application</a:t>
            </a:r>
          </a:p>
          <a:p>
            <a:r>
              <a:rPr lang="en-US"/>
              <a:t>-DCHR and Mayor's office on innovation are revamping DC Careers website</a:t>
            </a:r>
          </a:p>
          <a:p>
            <a:r>
              <a:rPr lang="en-US"/>
              <a:t>-Home page is updated</a:t>
            </a:r>
          </a:p>
          <a:p>
            <a:r>
              <a:rPr lang="en-US"/>
              <a:t>-Subgroup including multiple people with disabilities will be part of the design and testing of the platform redesign</a:t>
            </a:r>
          </a:p>
          <a:p>
            <a:r>
              <a:rPr lang="en-US"/>
              <a:t>Manager Training</a:t>
            </a:r>
          </a:p>
          <a:p>
            <a:r>
              <a:rPr lang="en-US"/>
              <a:t>-First part of this strategy is to host two session during manager week (date tbd)</a:t>
            </a:r>
          </a:p>
          <a:p>
            <a:r>
              <a:rPr lang="en-US"/>
              <a:t>-Overview of ADA and Reasonable  Accommodations</a:t>
            </a:r>
          </a:p>
          <a:p>
            <a:r>
              <a:rPr lang="en-US"/>
              <a:t>-Workshop that will go more in depth into attitudes and lingering questions for managers</a:t>
            </a:r>
          </a:p>
          <a:p>
            <a:r>
              <a:rPr lang="en-US"/>
              <a:t>-We will use the feedback from these trainings to look at what is needed for both managers and staff</a:t>
            </a:r>
          </a:p>
          <a:p>
            <a:r>
              <a:rPr lang="en-US"/>
              <a:t>NEON Proposal </a:t>
            </a:r>
          </a:p>
          <a:p>
            <a:r>
              <a:rPr lang="en-US"/>
              <a:t>-EF partners are enthusiastic about continuing the work</a:t>
            </a:r>
          </a:p>
          <a:p>
            <a:r>
              <a:rPr lang="en-US"/>
              <a:t>-Adding partners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We are committed to hiring people with disabilities and using they their talents and skills to help further the mission of DDS</a:t>
            </a:r>
          </a:p>
          <a:p>
            <a:r>
              <a:rPr lang="en-US" dirty="0"/>
              <a:t>Here is our colleague Martin who has participated in our NEON work talking about  his experience as an employee. </a:t>
            </a:r>
          </a:p>
        </p:txBody>
      </p:sp>
      <p:sp>
        <p:nvSpPr>
          <p:cNvPr id="4" name="Slide Number Placeholder 3"/>
          <p:cNvSpPr>
            <a:spLocks noGrp="1"/>
          </p:cNvSpPr>
          <p:nvPr>
            <p:ph type="sldNum" sz="quarter" idx="5"/>
          </p:nvPr>
        </p:nvSpPr>
        <p:spPr/>
        <p:txBody>
          <a:bodyPr/>
          <a:lstStyle/>
          <a:p>
            <a:fld id="{871B2431-D351-4C6E-A3CF-9DFAC0E3E050}" type="slidenum">
              <a:rPr lang="cs-CZ" smtClean="0"/>
              <a:t>9</a:t>
            </a:fld>
            <a:endParaRPr lang="cs-CZ"/>
          </a:p>
        </p:txBody>
      </p:sp>
    </p:spTree>
    <p:extLst>
      <p:ext uri="{BB962C8B-B14F-4D97-AF65-F5344CB8AC3E}">
        <p14:creationId xmlns:p14="http://schemas.microsoft.com/office/powerpoint/2010/main" val="4175872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Do not direct questions to Martin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2.xml"/><Relationship Id="rId1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0.sv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0.sv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sv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1.jpe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576914" y="8041931"/>
            <a:ext cx="11372118" cy="5246370"/>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8B6FF"/>
            </a:solidFill>
          </p:spPr>
          <p:txBody>
            <a:bodyPr/>
            <a:lstStyle/>
            <a:p>
              <a:endParaRPr lang="en-US"/>
            </a:p>
          </p:txBody>
        </p:sp>
      </p:grpSp>
      <p:grpSp>
        <p:nvGrpSpPr>
          <p:cNvPr id="4" name="Group 4"/>
          <p:cNvGrpSpPr/>
          <p:nvPr/>
        </p:nvGrpSpPr>
        <p:grpSpPr>
          <a:xfrm>
            <a:off x="-559445" y="3255730"/>
            <a:ext cx="2331359" cy="2331359"/>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8B6FF"/>
            </a:solidFill>
          </p:spPr>
          <p:txBody>
            <a:bodyPr/>
            <a:lstStyle/>
            <a:p>
              <a:endParaRPr lang="en-US"/>
            </a:p>
          </p:txBody>
        </p:sp>
      </p:grpSp>
      <p:sp>
        <p:nvSpPr>
          <p:cNvPr id="6" name="Freeform 6"/>
          <p:cNvSpPr/>
          <p:nvPr/>
        </p:nvSpPr>
        <p:spPr>
          <a:xfrm>
            <a:off x="1028700" y="8607716"/>
            <a:ext cx="1766792" cy="2057400"/>
          </a:xfrm>
          <a:custGeom>
            <a:avLst/>
            <a:gdLst/>
            <a:ahLst/>
            <a:cxnLst/>
            <a:rect l="l" t="t" r="r" b="b"/>
            <a:pathLst>
              <a:path w="1766792" h="2057400">
                <a:moveTo>
                  <a:pt x="0" y="0"/>
                </a:moveTo>
                <a:lnTo>
                  <a:pt x="1766792" y="0"/>
                </a:lnTo>
                <a:lnTo>
                  <a:pt x="1766792" y="2057400"/>
                </a:lnTo>
                <a:lnTo>
                  <a:pt x="0" y="20574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7576914" y="-496413"/>
            <a:ext cx="1766792" cy="2057400"/>
          </a:xfrm>
          <a:custGeom>
            <a:avLst/>
            <a:gdLst/>
            <a:ahLst/>
            <a:cxnLst/>
            <a:rect l="l" t="t" r="r" b="b"/>
            <a:pathLst>
              <a:path w="1766792" h="2057400">
                <a:moveTo>
                  <a:pt x="0" y="0"/>
                </a:moveTo>
                <a:lnTo>
                  <a:pt x="1766792" y="0"/>
                </a:lnTo>
                <a:lnTo>
                  <a:pt x="1766792" y="2057400"/>
                </a:lnTo>
                <a:lnTo>
                  <a:pt x="0" y="20574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p:cNvSpPr/>
          <p:nvPr/>
        </p:nvSpPr>
        <p:spPr>
          <a:xfrm>
            <a:off x="9545196" y="2035019"/>
            <a:ext cx="7104140" cy="7104140"/>
          </a:xfrm>
          <a:custGeom>
            <a:avLst/>
            <a:gdLst/>
            <a:ahLst/>
            <a:cxnLst/>
            <a:rect l="l" t="t" r="r" b="b"/>
            <a:pathLst>
              <a:path w="7104140" h="7104140">
                <a:moveTo>
                  <a:pt x="0" y="0"/>
                </a:moveTo>
                <a:lnTo>
                  <a:pt x="7104140" y="0"/>
                </a:lnTo>
                <a:lnTo>
                  <a:pt x="7104140" y="7104140"/>
                </a:lnTo>
                <a:lnTo>
                  <a:pt x="0" y="710414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Freeform 9"/>
          <p:cNvSpPr/>
          <p:nvPr/>
        </p:nvSpPr>
        <p:spPr>
          <a:xfrm>
            <a:off x="16324628" y="220315"/>
            <a:ext cx="1485134" cy="2184020"/>
          </a:xfrm>
          <a:custGeom>
            <a:avLst/>
            <a:gdLst/>
            <a:ahLst/>
            <a:cxnLst/>
            <a:rect l="l" t="t" r="r" b="b"/>
            <a:pathLst>
              <a:path w="1485134" h="2184020">
                <a:moveTo>
                  <a:pt x="0" y="0"/>
                </a:moveTo>
                <a:lnTo>
                  <a:pt x="1485134" y="0"/>
                </a:lnTo>
                <a:lnTo>
                  <a:pt x="1485134" y="2184021"/>
                </a:lnTo>
                <a:lnTo>
                  <a:pt x="0" y="2184021"/>
                </a:lnTo>
                <a:lnTo>
                  <a:pt x="0" y="0"/>
                </a:lnTo>
                <a:close/>
              </a:path>
            </a:pathLst>
          </a:custGeom>
          <a:blipFill>
            <a:blip r:embed="rId7"/>
            <a:stretch>
              <a:fillRect/>
            </a:stretch>
          </a:blipFill>
        </p:spPr>
        <p:txBody>
          <a:bodyPr/>
          <a:lstStyle/>
          <a:p>
            <a:endParaRPr lang="en-US"/>
          </a:p>
        </p:txBody>
      </p:sp>
      <p:sp>
        <p:nvSpPr>
          <p:cNvPr id="10" name="TextBox 10"/>
          <p:cNvSpPr txBox="1"/>
          <p:nvPr/>
        </p:nvSpPr>
        <p:spPr>
          <a:xfrm>
            <a:off x="1028700" y="2519037"/>
            <a:ext cx="7245962" cy="5241259"/>
          </a:xfrm>
          <a:prstGeom prst="rect">
            <a:avLst/>
          </a:prstGeom>
        </p:spPr>
        <p:txBody>
          <a:bodyPr lIns="0" tIns="0" rIns="0" bIns="0" rtlCol="0" anchor="t">
            <a:spAutoFit/>
          </a:bodyPr>
          <a:lstStyle/>
          <a:p>
            <a:pPr>
              <a:lnSpc>
                <a:spcPts val="10104"/>
              </a:lnSpc>
            </a:pPr>
            <a:r>
              <a:rPr lang="en-US" sz="11749" spc="-516">
                <a:solidFill>
                  <a:srgbClr val="004AAD"/>
                </a:solidFill>
                <a:latin typeface="DM Serif Display"/>
              </a:rPr>
              <a:t>DC State as a Model Employer Initiative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4392784" cy="10287000"/>
          </a:xfrm>
          <a:prstGeom prst="rect">
            <a:avLst/>
          </a:prstGeom>
          <a:solidFill>
            <a:srgbClr val="38B6FF"/>
          </a:solidFill>
        </p:spPr>
        <p:txBody>
          <a:bodyPr/>
          <a:lstStyle/>
          <a:p>
            <a:endParaRPr lang="en-US"/>
          </a:p>
        </p:txBody>
      </p:sp>
      <p:sp>
        <p:nvSpPr>
          <p:cNvPr id="3" name="Freeform 3"/>
          <p:cNvSpPr/>
          <p:nvPr/>
        </p:nvSpPr>
        <p:spPr>
          <a:xfrm>
            <a:off x="787765" y="8023699"/>
            <a:ext cx="1766792" cy="2057400"/>
          </a:xfrm>
          <a:custGeom>
            <a:avLst/>
            <a:gdLst/>
            <a:ahLst/>
            <a:cxnLst/>
            <a:rect l="l" t="t" r="r" b="b"/>
            <a:pathLst>
              <a:path w="1766792" h="2057400">
                <a:moveTo>
                  <a:pt x="0" y="0"/>
                </a:moveTo>
                <a:lnTo>
                  <a:pt x="1766792" y="0"/>
                </a:lnTo>
                <a:lnTo>
                  <a:pt x="1766792" y="2057400"/>
                </a:lnTo>
                <a:lnTo>
                  <a:pt x="0" y="20574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5544800" y="442020"/>
            <a:ext cx="1766792" cy="2057400"/>
          </a:xfrm>
          <a:custGeom>
            <a:avLst/>
            <a:gdLst/>
            <a:ahLst/>
            <a:cxnLst/>
            <a:rect l="l" t="t" r="r" b="b"/>
            <a:pathLst>
              <a:path w="1766792" h="2057400">
                <a:moveTo>
                  <a:pt x="0" y="0"/>
                </a:moveTo>
                <a:lnTo>
                  <a:pt x="1766792" y="0"/>
                </a:lnTo>
                <a:lnTo>
                  <a:pt x="1766792" y="2057400"/>
                </a:lnTo>
                <a:lnTo>
                  <a:pt x="0" y="20574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5" name="Group 5"/>
          <p:cNvGrpSpPr/>
          <p:nvPr/>
        </p:nvGrpSpPr>
        <p:grpSpPr>
          <a:xfrm>
            <a:off x="11222378" y="7268831"/>
            <a:ext cx="6340812" cy="6340812"/>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004AAD"/>
            </a:solidFill>
          </p:spPr>
          <p:txBody>
            <a:bodyPr/>
            <a:lstStyle/>
            <a:p>
              <a:endParaRPr lang="en-US"/>
            </a:p>
          </p:txBody>
        </p:sp>
        <p:sp>
          <p:nvSpPr>
            <p:cNvPr id="7" name="TextBox 7"/>
            <p:cNvSpPr txBox="1"/>
            <p:nvPr/>
          </p:nvSpPr>
          <p:spPr>
            <a:xfrm>
              <a:off x="139700" y="101600"/>
              <a:ext cx="533400" cy="5715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543050" y="0"/>
            <a:ext cx="3086100" cy="3086100"/>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004AAD"/>
            </a:solidFill>
          </p:spPr>
          <p:txBody>
            <a:bodyPr/>
            <a:lstStyle/>
            <a:p>
              <a:endParaRPr lang="en-US"/>
            </a:p>
          </p:txBody>
        </p:sp>
        <p:sp>
          <p:nvSpPr>
            <p:cNvPr id="10" name="TextBox 10"/>
            <p:cNvSpPr txBox="1"/>
            <p:nvPr/>
          </p:nvSpPr>
          <p:spPr>
            <a:xfrm>
              <a:off x="139700" y="101600"/>
              <a:ext cx="533400" cy="571500"/>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a:off x="13650217" y="8102980"/>
            <a:ext cx="1485134" cy="2184020"/>
          </a:xfrm>
          <a:custGeom>
            <a:avLst/>
            <a:gdLst/>
            <a:ahLst/>
            <a:cxnLst/>
            <a:rect l="l" t="t" r="r" b="b"/>
            <a:pathLst>
              <a:path w="1485134" h="2184020">
                <a:moveTo>
                  <a:pt x="0" y="0"/>
                </a:moveTo>
                <a:lnTo>
                  <a:pt x="1485134" y="0"/>
                </a:lnTo>
                <a:lnTo>
                  <a:pt x="1485134" y="2184020"/>
                </a:lnTo>
                <a:lnTo>
                  <a:pt x="0" y="2184020"/>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771393" y="1724594"/>
            <a:ext cx="11373425" cy="6963410"/>
          </a:xfrm>
          <a:prstGeom prst="rect">
            <a:avLst/>
          </a:prstGeom>
        </p:spPr>
        <p:txBody>
          <a:bodyPr lIns="0" tIns="0" rIns="0" bIns="0" rtlCol="0" anchor="t">
            <a:spAutoFit/>
          </a:bodyPr>
          <a:lstStyle/>
          <a:p>
            <a:pPr marL="582932" lvl="1" indent="-291466">
              <a:lnSpc>
                <a:spcPts val="3780"/>
              </a:lnSpc>
              <a:buFont typeface="Arial"/>
              <a:buChar char="•"/>
            </a:pPr>
            <a:r>
              <a:rPr lang="en-US" sz="2700" spc="-118">
                <a:solidFill>
                  <a:srgbClr val="FFFFFF"/>
                </a:solidFill>
                <a:latin typeface="DM Serif Display"/>
              </a:rPr>
              <a:t>Align SAME Workplan with WIOA State Plan: Working with the cross-agency Employment First Leadership Workgroup, the cross-agency WIC workgroup of WIOA partners developing the 2024 WIOA State Plan, and NEON SMEs, include activities and initiatives in DC’s WIOA State Plan to support the implementation of SAME in DC.  </a:t>
            </a:r>
          </a:p>
          <a:p>
            <a:pPr>
              <a:lnSpc>
                <a:spcPts val="3780"/>
              </a:lnSpc>
            </a:pPr>
            <a:endParaRPr lang="en-US" sz="2700" spc="-118">
              <a:solidFill>
                <a:srgbClr val="FFFFFF"/>
              </a:solidFill>
              <a:latin typeface="DM Serif Display"/>
            </a:endParaRPr>
          </a:p>
          <a:p>
            <a:pPr marL="582932" lvl="1" indent="-291466">
              <a:lnSpc>
                <a:spcPts val="3780"/>
              </a:lnSpc>
              <a:buFont typeface="Arial"/>
              <a:buChar char="•"/>
            </a:pPr>
            <a:r>
              <a:rPr lang="en-US" sz="2700" spc="-118">
                <a:solidFill>
                  <a:srgbClr val="FFFFFF"/>
                </a:solidFill>
                <a:latin typeface="DM Serif Display"/>
              </a:rPr>
              <a:t>Develop and Iimplement training for managers, including hiring managers and ADA coordinators, primarily through DC Human Resources (DCHR) and the Office of Disability Rights (ODR) to improve outreach, recruitment, application, interviewing and retention processes, with a special focus on underserved underrepresented people with disabilities. This focus can be informed by DC’s cross-agency Cultural and Linguistic Competence Community of Practice. </a:t>
            </a:r>
          </a:p>
          <a:p>
            <a:pPr>
              <a:lnSpc>
                <a:spcPts val="2800"/>
              </a:lnSpc>
            </a:pPr>
            <a:endParaRPr lang="en-US" sz="2700" spc="-118">
              <a:solidFill>
                <a:srgbClr val="FFFFFF"/>
              </a:solidFill>
              <a:latin typeface="DM Serif Display"/>
            </a:endParaRPr>
          </a:p>
          <a:p>
            <a:pPr>
              <a:lnSpc>
                <a:spcPts val="3500"/>
              </a:lnSpc>
            </a:pPr>
            <a:endParaRPr lang="en-US" sz="2700" spc="-118">
              <a:solidFill>
                <a:srgbClr val="FFFFFF"/>
              </a:solidFill>
              <a:latin typeface="DM Serif Display"/>
            </a:endParaRPr>
          </a:p>
        </p:txBody>
      </p:sp>
      <p:sp>
        <p:nvSpPr>
          <p:cNvPr id="13" name="TextBox 13"/>
          <p:cNvSpPr txBox="1"/>
          <p:nvPr/>
        </p:nvSpPr>
        <p:spPr>
          <a:xfrm>
            <a:off x="1432384" y="358486"/>
            <a:ext cx="12051444" cy="1069617"/>
          </a:xfrm>
          <a:prstGeom prst="rect">
            <a:avLst/>
          </a:prstGeom>
        </p:spPr>
        <p:txBody>
          <a:bodyPr lIns="0" tIns="0" rIns="0" bIns="0" rtlCol="0" anchor="t">
            <a:spAutoFit/>
          </a:bodyPr>
          <a:lstStyle/>
          <a:p>
            <a:pPr algn="ctr">
              <a:lnSpc>
                <a:spcPts val="8769"/>
              </a:lnSpc>
            </a:pPr>
            <a:r>
              <a:rPr lang="en-US" sz="6264">
                <a:solidFill>
                  <a:srgbClr val="004AAD"/>
                </a:solidFill>
                <a:latin typeface="DM Serif Display"/>
              </a:rPr>
              <a:t>NEON 2023-2024 Proposal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4392784" cy="10287000"/>
          </a:xfrm>
          <a:prstGeom prst="rect">
            <a:avLst/>
          </a:prstGeom>
          <a:solidFill>
            <a:srgbClr val="38B6FF"/>
          </a:solidFill>
        </p:spPr>
        <p:txBody>
          <a:bodyPr/>
          <a:lstStyle/>
          <a:p>
            <a:endParaRPr lang="en-US"/>
          </a:p>
        </p:txBody>
      </p:sp>
      <p:sp>
        <p:nvSpPr>
          <p:cNvPr id="3" name="Freeform 3"/>
          <p:cNvSpPr/>
          <p:nvPr/>
        </p:nvSpPr>
        <p:spPr>
          <a:xfrm>
            <a:off x="787765" y="8023699"/>
            <a:ext cx="1766792" cy="2057400"/>
          </a:xfrm>
          <a:custGeom>
            <a:avLst/>
            <a:gdLst/>
            <a:ahLst/>
            <a:cxnLst/>
            <a:rect l="l" t="t" r="r" b="b"/>
            <a:pathLst>
              <a:path w="1766792" h="2057400">
                <a:moveTo>
                  <a:pt x="0" y="0"/>
                </a:moveTo>
                <a:lnTo>
                  <a:pt x="1766792" y="0"/>
                </a:lnTo>
                <a:lnTo>
                  <a:pt x="1766792" y="2057400"/>
                </a:lnTo>
                <a:lnTo>
                  <a:pt x="0" y="20574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5492508" y="-285181"/>
            <a:ext cx="1766792" cy="2057400"/>
          </a:xfrm>
          <a:custGeom>
            <a:avLst/>
            <a:gdLst/>
            <a:ahLst/>
            <a:cxnLst/>
            <a:rect l="l" t="t" r="r" b="b"/>
            <a:pathLst>
              <a:path w="1766792" h="2057400">
                <a:moveTo>
                  <a:pt x="0" y="0"/>
                </a:moveTo>
                <a:lnTo>
                  <a:pt x="1766792" y="0"/>
                </a:lnTo>
                <a:lnTo>
                  <a:pt x="1766792" y="2057400"/>
                </a:lnTo>
                <a:lnTo>
                  <a:pt x="0" y="20574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5" name="Group 5"/>
          <p:cNvGrpSpPr/>
          <p:nvPr/>
        </p:nvGrpSpPr>
        <p:grpSpPr>
          <a:xfrm>
            <a:off x="11222378" y="7268831"/>
            <a:ext cx="6340812" cy="6340812"/>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004AAD"/>
            </a:solidFill>
          </p:spPr>
          <p:txBody>
            <a:bodyPr/>
            <a:lstStyle/>
            <a:p>
              <a:endParaRPr lang="en-US"/>
            </a:p>
          </p:txBody>
        </p:sp>
        <p:sp>
          <p:nvSpPr>
            <p:cNvPr id="7" name="TextBox 7"/>
            <p:cNvSpPr txBox="1"/>
            <p:nvPr/>
          </p:nvSpPr>
          <p:spPr>
            <a:xfrm>
              <a:off x="139700" y="101600"/>
              <a:ext cx="533400" cy="5715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543050" y="0"/>
            <a:ext cx="3086100" cy="3086100"/>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004AAD"/>
            </a:solidFill>
          </p:spPr>
          <p:txBody>
            <a:bodyPr/>
            <a:lstStyle/>
            <a:p>
              <a:endParaRPr lang="en-US"/>
            </a:p>
          </p:txBody>
        </p:sp>
        <p:sp>
          <p:nvSpPr>
            <p:cNvPr id="10" name="TextBox 10"/>
            <p:cNvSpPr txBox="1"/>
            <p:nvPr/>
          </p:nvSpPr>
          <p:spPr>
            <a:xfrm>
              <a:off x="139700" y="101600"/>
              <a:ext cx="533400" cy="571500"/>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a:off x="13650217" y="8102980"/>
            <a:ext cx="1485134" cy="2184020"/>
          </a:xfrm>
          <a:custGeom>
            <a:avLst/>
            <a:gdLst/>
            <a:ahLst/>
            <a:cxnLst/>
            <a:rect l="l" t="t" r="r" b="b"/>
            <a:pathLst>
              <a:path w="1485134" h="2184020">
                <a:moveTo>
                  <a:pt x="0" y="0"/>
                </a:moveTo>
                <a:lnTo>
                  <a:pt x="1485134" y="0"/>
                </a:lnTo>
                <a:lnTo>
                  <a:pt x="1485134" y="2184020"/>
                </a:lnTo>
                <a:lnTo>
                  <a:pt x="0" y="2184020"/>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771393" y="1873630"/>
            <a:ext cx="11373425" cy="6229350"/>
          </a:xfrm>
          <a:prstGeom prst="rect">
            <a:avLst/>
          </a:prstGeom>
        </p:spPr>
        <p:txBody>
          <a:bodyPr lIns="0" tIns="0" rIns="0" bIns="0" rtlCol="0" anchor="t">
            <a:spAutoFit/>
          </a:bodyPr>
          <a:lstStyle/>
          <a:p>
            <a:pPr>
              <a:lnSpc>
                <a:spcPts val="2800"/>
              </a:lnSpc>
            </a:pPr>
            <a:endParaRPr/>
          </a:p>
          <a:p>
            <a:pPr marL="604521" lvl="1" indent="-302261">
              <a:lnSpc>
                <a:spcPts val="3920"/>
              </a:lnSpc>
              <a:buFont typeface="Arial"/>
              <a:buChar char="•"/>
            </a:pPr>
            <a:r>
              <a:rPr lang="en-US" sz="2800" spc="-123">
                <a:solidFill>
                  <a:srgbClr val="FFFFFF"/>
                </a:solidFill>
                <a:latin typeface="DM Serif Display"/>
              </a:rPr>
              <a:t>Develop a District-wide clearinghouse/webpage of flexible employment strategies (including customized employment) and support services (including assistive and enabling technologies) to improve employment outcomes for people with disabilities within DC government, which can be updated as new practices are identified. </a:t>
            </a:r>
          </a:p>
          <a:p>
            <a:pPr>
              <a:lnSpc>
                <a:spcPts val="3920"/>
              </a:lnSpc>
            </a:pPr>
            <a:endParaRPr lang="en-US" sz="2800" spc="-123">
              <a:solidFill>
                <a:srgbClr val="FFFFFF"/>
              </a:solidFill>
              <a:latin typeface="DM Serif Display"/>
            </a:endParaRPr>
          </a:p>
          <a:p>
            <a:pPr marL="604521" lvl="1" indent="-302261">
              <a:lnSpc>
                <a:spcPts val="3920"/>
              </a:lnSpc>
              <a:buFont typeface="Arial"/>
              <a:buChar char="•"/>
            </a:pPr>
            <a:r>
              <a:rPr lang="en-US" sz="2800" spc="-123">
                <a:solidFill>
                  <a:srgbClr val="FFFFFF"/>
                </a:solidFill>
                <a:latin typeface="DM Serif Display"/>
              </a:rPr>
              <a:t>Develop and provide training and technical assistance support to ADA coordinators in each District government agency to support them to become resources within their agencies to better ensure the retention and success of people with disabilities in their DC government positions and as part of teams. </a:t>
            </a:r>
          </a:p>
          <a:p>
            <a:pPr>
              <a:lnSpc>
                <a:spcPts val="3500"/>
              </a:lnSpc>
            </a:pPr>
            <a:endParaRPr lang="en-US" sz="2800" spc="-123">
              <a:solidFill>
                <a:srgbClr val="FFFFFF"/>
              </a:solidFill>
              <a:latin typeface="DM Serif Display"/>
            </a:endParaRPr>
          </a:p>
        </p:txBody>
      </p:sp>
      <p:sp>
        <p:nvSpPr>
          <p:cNvPr id="13" name="TextBox 13"/>
          <p:cNvSpPr txBox="1"/>
          <p:nvPr/>
        </p:nvSpPr>
        <p:spPr>
          <a:xfrm>
            <a:off x="1432384" y="358486"/>
            <a:ext cx="12051444" cy="1069617"/>
          </a:xfrm>
          <a:prstGeom prst="rect">
            <a:avLst/>
          </a:prstGeom>
        </p:spPr>
        <p:txBody>
          <a:bodyPr lIns="0" tIns="0" rIns="0" bIns="0" rtlCol="0" anchor="t">
            <a:spAutoFit/>
          </a:bodyPr>
          <a:lstStyle/>
          <a:p>
            <a:pPr algn="ctr">
              <a:lnSpc>
                <a:spcPts val="8769"/>
              </a:lnSpc>
            </a:pPr>
            <a:r>
              <a:rPr lang="en-US" sz="6264">
                <a:solidFill>
                  <a:srgbClr val="004AAD"/>
                </a:solidFill>
                <a:latin typeface="DM Serif Display"/>
              </a:rPr>
              <a:t>NEON 2023-2024 Proposal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693841" y="4304024"/>
            <a:ext cx="6160071" cy="1517028"/>
          </a:xfrm>
          <a:prstGeom prst="rect">
            <a:avLst/>
          </a:prstGeom>
        </p:spPr>
        <p:txBody>
          <a:bodyPr lIns="0" tIns="0" rIns="0" bIns="0" rtlCol="0" anchor="t">
            <a:spAutoFit/>
          </a:bodyPr>
          <a:lstStyle/>
          <a:p>
            <a:pPr algn="ctr">
              <a:lnSpc>
                <a:spcPts val="12459"/>
              </a:lnSpc>
              <a:spcBef>
                <a:spcPct val="0"/>
              </a:spcBef>
            </a:pPr>
            <a:r>
              <a:rPr lang="en-US" sz="8899">
                <a:solidFill>
                  <a:srgbClr val="28368E"/>
                </a:solidFill>
                <a:latin typeface="Canva Sans Bold"/>
              </a:rPr>
              <a:t>Questions?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4392784" cy="10287000"/>
          </a:xfrm>
          <a:prstGeom prst="rect">
            <a:avLst/>
          </a:prstGeom>
          <a:solidFill>
            <a:srgbClr val="38B6FF"/>
          </a:solidFill>
        </p:spPr>
        <p:txBody>
          <a:bodyPr/>
          <a:lstStyle/>
          <a:p>
            <a:endParaRPr lang="en-US"/>
          </a:p>
        </p:txBody>
      </p:sp>
      <p:sp>
        <p:nvSpPr>
          <p:cNvPr id="3" name="Freeform 3"/>
          <p:cNvSpPr/>
          <p:nvPr/>
        </p:nvSpPr>
        <p:spPr>
          <a:xfrm>
            <a:off x="787765" y="8023699"/>
            <a:ext cx="1766792" cy="2057400"/>
          </a:xfrm>
          <a:custGeom>
            <a:avLst/>
            <a:gdLst/>
            <a:ahLst/>
            <a:cxnLst/>
            <a:rect l="l" t="t" r="r" b="b"/>
            <a:pathLst>
              <a:path w="1766792" h="2057400">
                <a:moveTo>
                  <a:pt x="0" y="0"/>
                </a:moveTo>
                <a:lnTo>
                  <a:pt x="1766792" y="0"/>
                </a:lnTo>
                <a:lnTo>
                  <a:pt x="1766792" y="2057400"/>
                </a:lnTo>
                <a:lnTo>
                  <a:pt x="0" y="20574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5492508" y="-285181"/>
            <a:ext cx="1766792" cy="2057400"/>
          </a:xfrm>
          <a:custGeom>
            <a:avLst/>
            <a:gdLst/>
            <a:ahLst/>
            <a:cxnLst/>
            <a:rect l="l" t="t" r="r" b="b"/>
            <a:pathLst>
              <a:path w="1766792" h="2057400">
                <a:moveTo>
                  <a:pt x="0" y="0"/>
                </a:moveTo>
                <a:lnTo>
                  <a:pt x="1766792" y="0"/>
                </a:lnTo>
                <a:lnTo>
                  <a:pt x="1766792" y="2057400"/>
                </a:lnTo>
                <a:lnTo>
                  <a:pt x="0" y="20574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5" name="Group 5"/>
          <p:cNvGrpSpPr/>
          <p:nvPr/>
        </p:nvGrpSpPr>
        <p:grpSpPr>
          <a:xfrm>
            <a:off x="11222378" y="7268831"/>
            <a:ext cx="6340812" cy="6340812"/>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004AAD"/>
            </a:solidFill>
          </p:spPr>
          <p:txBody>
            <a:bodyPr/>
            <a:lstStyle/>
            <a:p>
              <a:endParaRPr lang="en-US"/>
            </a:p>
          </p:txBody>
        </p:sp>
        <p:sp>
          <p:nvSpPr>
            <p:cNvPr id="7" name="TextBox 7"/>
            <p:cNvSpPr txBox="1"/>
            <p:nvPr/>
          </p:nvSpPr>
          <p:spPr>
            <a:xfrm>
              <a:off x="139700" y="101600"/>
              <a:ext cx="533400" cy="5715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543050" y="0"/>
            <a:ext cx="3086100" cy="3086100"/>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004AAD"/>
            </a:solidFill>
          </p:spPr>
          <p:txBody>
            <a:bodyPr/>
            <a:lstStyle/>
            <a:p>
              <a:endParaRPr lang="en-US"/>
            </a:p>
          </p:txBody>
        </p:sp>
        <p:sp>
          <p:nvSpPr>
            <p:cNvPr id="10" name="TextBox 10"/>
            <p:cNvSpPr txBox="1"/>
            <p:nvPr/>
          </p:nvSpPr>
          <p:spPr>
            <a:xfrm>
              <a:off x="139700" y="101600"/>
              <a:ext cx="533400" cy="571500"/>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a:off x="13650217" y="8102980"/>
            <a:ext cx="1485134" cy="2184020"/>
          </a:xfrm>
          <a:custGeom>
            <a:avLst/>
            <a:gdLst/>
            <a:ahLst/>
            <a:cxnLst/>
            <a:rect l="l" t="t" r="r" b="b"/>
            <a:pathLst>
              <a:path w="1485134" h="2184020">
                <a:moveTo>
                  <a:pt x="0" y="0"/>
                </a:moveTo>
                <a:lnTo>
                  <a:pt x="1485134" y="0"/>
                </a:lnTo>
                <a:lnTo>
                  <a:pt x="1485134" y="2184020"/>
                </a:lnTo>
                <a:lnTo>
                  <a:pt x="0" y="2184020"/>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877098" y="2030502"/>
            <a:ext cx="11373425" cy="4781550"/>
          </a:xfrm>
          <a:prstGeom prst="rect">
            <a:avLst/>
          </a:prstGeom>
        </p:spPr>
        <p:txBody>
          <a:bodyPr lIns="0" tIns="0" rIns="0" bIns="0" rtlCol="0" anchor="t">
            <a:spAutoFit/>
          </a:bodyPr>
          <a:lstStyle/>
          <a:p>
            <a:pPr marL="647700" lvl="1" indent="-323850">
              <a:lnSpc>
                <a:spcPts val="4200"/>
              </a:lnSpc>
              <a:buFont typeface="Arial"/>
              <a:buChar char="•"/>
            </a:pPr>
            <a:r>
              <a:rPr lang="en-US" sz="3000" spc="-131">
                <a:solidFill>
                  <a:srgbClr val="FFFFFF"/>
                </a:solidFill>
                <a:latin typeface="DM Serif Display"/>
              </a:rPr>
              <a:t>The District of Columbia was selected to receive support from U.S. Department of Labor’s Office of Disability Employment Policy (ODEP)’s  competitive solicitation process for state government agencies, as part of their National Expansion of Employment Opportunities Network (NEON) initiative to improve employment outcomes within statewide systems that serve individuals with disabilities.</a:t>
            </a:r>
          </a:p>
          <a:p>
            <a:pPr marL="647700" lvl="1" indent="-323850">
              <a:lnSpc>
                <a:spcPts val="4200"/>
              </a:lnSpc>
              <a:buFont typeface="Arial"/>
              <a:buChar char="•"/>
            </a:pPr>
            <a:r>
              <a:rPr lang="en-US" sz="3000" spc="-131">
                <a:solidFill>
                  <a:srgbClr val="FFFFFF"/>
                </a:solidFill>
                <a:latin typeface="DM Serif Display"/>
              </a:rPr>
              <a:t>DC received support from two nationally recognized subject matter experts  who have worked on SAME initiatives in other states.    </a:t>
            </a:r>
          </a:p>
        </p:txBody>
      </p:sp>
      <p:sp>
        <p:nvSpPr>
          <p:cNvPr id="13" name="TextBox 13"/>
          <p:cNvSpPr txBox="1"/>
          <p:nvPr/>
        </p:nvSpPr>
        <p:spPr>
          <a:xfrm>
            <a:off x="1767827" y="550090"/>
            <a:ext cx="12051444" cy="861971"/>
          </a:xfrm>
          <a:prstGeom prst="rect">
            <a:avLst/>
          </a:prstGeom>
        </p:spPr>
        <p:txBody>
          <a:bodyPr lIns="0" tIns="0" rIns="0" bIns="0" rtlCol="0" anchor="t">
            <a:spAutoFit/>
          </a:bodyPr>
          <a:lstStyle/>
          <a:p>
            <a:pPr>
              <a:lnSpc>
                <a:spcPts val="7089"/>
              </a:lnSpc>
            </a:pPr>
            <a:r>
              <a:rPr lang="en-US" sz="5064">
                <a:solidFill>
                  <a:srgbClr val="004AAD"/>
                </a:solidFill>
                <a:latin typeface="DM Serif Display"/>
              </a:rPr>
              <a:t>DC’s State as a Model Employer Initiative</a:t>
            </a:r>
          </a:p>
        </p:txBody>
      </p:sp>
      <p:sp>
        <p:nvSpPr>
          <p:cNvPr id="14" name="TextBox 14"/>
          <p:cNvSpPr txBox="1"/>
          <p:nvPr/>
        </p:nvSpPr>
        <p:spPr>
          <a:xfrm>
            <a:off x="3838838" y="1003877"/>
            <a:ext cx="7238536" cy="1029961"/>
          </a:xfrm>
          <a:prstGeom prst="rect">
            <a:avLst/>
          </a:prstGeom>
        </p:spPr>
        <p:txBody>
          <a:bodyPr lIns="0" tIns="0" rIns="0" bIns="0" rtlCol="0" anchor="t">
            <a:spAutoFit/>
          </a:bodyPr>
          <a:lstStyle/>
          <a:p>
            <a:pPr algn="ctr">
              <a:lnSpc>
                <a:spcPts val="8330"/>
              </a:lnSpc>
              <a:spcBef>
                <a:spcPct val="0"/>
              </a:spcBef>
            </a:pPr>
            <a:r>
              <a:rPr lang="en-US" sz="5950" spc="-261">
                <a:solidFill>
                  <a:srgbClr val="004AAD"/>
                </a:solidFill>
                <a:latin typeface="DM Serif Display"/>
              </a:rPr>
              <a:t>(SAME)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30185" y="1592382"/>
            <a:ext cx="1485134" cy="2184020"/>
          </a:xfrm>
          <a:custGeom>
            <a:avLst/>
            <a:gdLst/>
            <a:ahLst/>
            <a:cxnLst/>
            <a:rect l="l" t="t" r="r" b="b"/>
            <a:pathLst>
              <a:path w="1485134" h="2184020">
                <a:moveTo>
                  <a:pt x="0" y="0"/>
                </a:moveTo>
                <a:lnTo>
                  <a:pt x="1485134" y="0"/>
                </a:lnTo>
                <a:lnTo>
                  <a:pt x="1485134" y="2184020"/>
                </a:lnTo>
                <a:lnTo>
                  <a:pt x="0" y="2184020"/>
                </a:lnTo>
                <a:lnTo>
                  <a:pt x="0" y="0"/>
                </a:lnTo>
                <a:close/>
              </a:path>
            </a:pathLst>
          </a:custGeom>
          <a:blipFill>
            <a:blip r:embed="rId3"/>
            <a:stretch>
              <a:fillRect/>
            </a:stretch>
          </a:blipFill>
        </p:spPr>
        <p:txBody>
          <a:bodyPr/>
          <a:lstStyle/>
          <a:p>
            <a:endParaRPr lang="en-US"/>
          </a:p>
        </p:txBody>
      </p:sp>
      <p:sp>
        <p:nvSpPr>
          <p:cNvPr id="3" name="Freeform 3"/>
          <p:cNvSpPr/>
          <p:nvPr/>
        </p:nvSpPr>
        <p:spPr>
          <a:xfrm>
            <a:off x="6199048" y="7438674"/>
            <a:ext cx="2021272" cy="2120679"/>
          </a:xfrm>
          <a:custGeom>
            <a:avLst/>
            <a:gdLst/>
            <a:ahLst/>
            <a:cxnLst/>
            <a:rect l="l" t="t" r="r" b="b"/>
            <a:pathLst>
              <a:path w="2021272" h="2120679">
                <a:moveTo>
                  <a:pt x="0" y="0"/>
                </a:moveTo>
                <a:lnTo>
                  <a:pt x="2021272" y="0"/>
                </a:lnTo>
                <a:lnTo>
                  <a:pt x="2021272" y="2120678"/>
                </a:lnTo>
                <a:lnTo>
                  <a:pt x="0" y="2120678"/>
                </a:lnTo>
                <a:lnTo>
                  <a:pt x="0" y="0"/>
                </a:lnTo>
                <a:close/>
              </a:path>
            </a:pathLst>
          </a:custGeom>
          <a:blipFill>
            <a:blip r:embed="rId4"/>
            <a:stretch>
              <a:fillRect/>
            </a:stretch>
          </a:blipFill>
        </p:spPr>
        <p:txBody>
          <a:bodyPr/>
          <a:lstStyle/>
          <a:p>
            <a:endParaRPr lang="en-US"/>
          </a:p>
        </p:txBody>
      </p:sp>
      <p:sp>
        <p:nvSpPr>
          <p:cNvPr id="4" name="Freeform 4"/>
          <p:cNvSpPr/>
          <p:nvPr/>
        </p:nvSpPr>
        <p:spPr>
          <a:xfrm>
            <a:off x="13506375" y="1950019"/>
            <a:ext cx="3251443" cy="1132447"/>
          </a:xfrm>
          <a:custGeom>
            <a:avLst/>
            <a:gdLst/>
            <a:ahLst/>
            <a:cxnLst/>
            <a:rect l="l" t="t" r="r" b="b"/>
            <a:pathLst>
              <a:path w="3251443" h="1132447">
                <a:moveTo>
                  <a:pt x="0" y="0"/>
                </a:moveTo>
                <a:lnTo>
                  <a:pt x="3251443" y="0"/>
                </a:lnTo>
                <a:lnTo>
                  <a:pt x="3251443" y="1132447"/>
                </a:lnTo>
                <a:lnTo>
                  <a:pt x="0" y="1132447"/>
                </a:lnTo>
                <a:lnTo>
                  <a:pt x="0" y="0"/>
                </a:lnTo>
                <a:close/>
              </a:path>
            </a:pathLst>
          </a:custGeom>
          <a:blipFill>
            <a:blip r:embed="rId5"/>
            <a:stretch>
              <a:fillRect/>
            </a:stretch>
          </a:blipFill>
        </p:spPr>
        <p:txBody>
          <a:bodyPr/>
          <a:lstStyle/>
          <a:p>
            <a:endParaRPr lang="en-US"/>
          </a:p>
        </p:txBody>
      </p:sp>
      <p:sp>
        <p:nvSpPr>
          <p:cNvPr id="5" name="Freeform 5"/>
          <p:cNvSpPr/>
          <p:nvPr/>
        </p:nvSpPr>
        <p:spPr>
          <a:xfrm>
            <a:off x="13087350" y="4283386"/>
            <a:ext cx="3396349" cy="860114"/>
          </a:xfrm>
          <a:custGeom>
            <a:avLst/>
            <a:gdLst/>
            <a:ahLst/>
            <a:cxnLst/>
            <a:rect l="l" t="t" r="r" b="b"/>
            <a:pathLst>
              <a:path w="3396349" h="860114">
                <a:moveTo>
                  <a:pt x="0" y="0"/>
                </a:moveTo>
                <a:lnTo>
                  <a:pt x="3396349" y="0"/>
                </a:lnTo>
                <a:lnTo>
                  <a:pt x="3396349" y="860114"/>
                </a:lnTo>
                <a:lnTo>
                  <a:pt x="0" y="860114"/>
                </a:lnTo>
                <a:lnTo>
                  <a:pt x="0" y="0"/>
                </a:lnTo>
                <a:close/>
              </a:path>
            </a:pathLst>
          </a:custGeom>
          <a:blipFill>
            <a:blip r:embed="rId6"/>
            <a:stretch>
              <a:fillRect/>
            </a:stretch>
          </a:blipFill>
        </p:spPr>
        <p:txBody>
          <a:bodyPr/>
          <a:lstStyle/>
          <a:p>
            <a:endParaRPr lang="en-US"/>
          </a:p>
        </p:txBody>
      </p:sp>
      <p:sp>
        <p:nvSpPr>
          <p:cNvPr id="6" name="Freeform 6"/>
          <p:cNvSpPr/>
          <p:nvPr/>
        </p:nvSpPr>
        <p:spPr>
          <a:xfrm>
            <a:off x="6199048" y="3082466"/>
            <a:ext cx="1546569" cy="1769097"/>
          </a:xfrm>
          <a:custGeom>
            <a:avLst/>
            <a:gdLst/>
            <a:ahLst/>
            <a:cxnLst/>
            <a:rect l="l" t="t" r="r" b="b"/>
            <a:pathLst>
              <a:path w="1546569" h="1769097">
                <a:moveTo>
                  <a:pt x="0" y="0"/>
                </a:moveTo>
                <a:lnTo>
                  <a:pt x="1546569" y="0"/>
                </a:lnTo>
                <a:lnTo>
                  <a:pt x="1546569" y="1769097"/>
                </a:lnTo>
                <a:lnTo>
                  <a:pt x="0" y="1769097"/>
                </a:lnTo>
                <a:lnTo>
                  <a:pt x="0" y="0"/>
                </a:lnTo>
                <a:close/>
              </a:path>
            </a:pathLst>
          </a:custGeom>
          <a:blipFill>
            <a:blip r:embed="rId7"/>
            <a:stretch>
              <a:fillRect/>
            </a:stretch>
          </a:blipFill>
        </p:spPr>
        <p:txBody>
          <a:bodyPr/>
          <a:lstStyle/>
          <a:p>
            <a:endParaRPr lang="en-US"/>
          </a:p>
        </p:txBody>
      </p:sp>
      <p:sp>
        <p:nvSpPr>
          <p:cNvPr id="7" name="Freeform 7"/>
          <p:cNvSpPr/>
          <p:nvPr/>
        </p:nvSpPr>
        <p:spPr>
          <a:xfrm>
            <a:off x="900807" y="5838492"/>
            <a:ext cx="2581880" cy="951219"/>
          </a:xfrm>
          <a:custGeom>
            <a:avLst/>
            <a:gdLst/>
            <a:ahLst/>
            <a:cxnLst/>
            <a:rect l="l" t="t" r="r" b="b"/>
            <a:pathLst>
              <a:path w="2581880" h="951219">
                <a:moveTo>
                  <a:pt x="0" y="0"/>
                </a:moveTo>
                <a:lnTo>
                  <a:pt x="2581880" y="0"/>
                </a:lnTo>
                <a:lnTo>
                  <a:pt x="2581880" y="951219"/>
                </a:lnTo>
                <a:lnTo>
                  <a:pt x="0" y="951219"/>
                </a:lnTo>
                <a:lnTo>
                  <a:pt x="0" y="0"/>
                </a:lnTo>
                <a:close/>
              </a:path>
            </a:pathLst>
          </a:custGeom>
          <a:blipFill>
            <a:blip r:embed="rId8"/>
            <a:stretch>
              <a:fillRect/>
            </a:stretch>
          </a:blipFill>
        </p:spPr>
        <p:txBody>
          <a:bodyPr/>
          <a:lstStyle/>
          <a:p>
            <a:endParaRPr lang="en-US"/>
          </a:p>
        </p:txBody>
      </p:sp>
      <p:sp>
        <p:nvSpPr>
          <p:cNvPr id="8" name="Freeform 8"/>
          <p:cNvSpPr/>
          <p:nvPr/>
        </p:nvSpPr>
        <p:spPr>
          <a:xfrm>
            <a:off x="8981496" y="2853681"/>
            <a:ext cx="2647258" cy="1113333"/>
          </a:xfrm>
          <a:custGeom>
            <a:avLst/>
            <a:gdLst/>
            <a:ahLst/>
            <a:cxnLst/>
            <a:rect l="l" t="t" r="r" b="b"/>
            <a:pathLst>
              <a:path w="2647258" h="1113333">
                <a:moveTo>
                  <a:pt x="0" y="0"/>
                </a:moveTo>
                <a:lnTo>
                  <a:pt x="2647259" y="0"/>
                </a:lnTo>
                <a:lnTo>
                  <a:pt x="2647259" y="1113333"/>
                </a:lnTo>
                <a:lnTo>
                  <a:pt x="0" y="1113333"/>
                </a:lnTo>
                <a:lnTo>
                  <a:pt x="0" y="0"/>
                </a:lnTo>
                <a:close/>
              </a:path>
            </a:pathLst>
          </a:custGeom>
          <a:blipFill>
            <a:blip r:embed="rId9"/>
            <a:stretch>
              <a:fillRect/>
            </a:stretch>
          </a:blipFill>
        </p:spPr>
        <p:txBody>
          <a:bodyPr/>
          <a:lstStyle/>
          <a:p>
            <a:endParaRPr lang="en-US"/>
          </a:p>
        </p:txBody>
      </p:sp>
      <p:sp>
        <p:nvSpPr>
          <p:cNvPr id="9" name="Freeform 9"/>
          <p:cNvSpPr/>
          <p:nvPr/>
        </p:nvSpPr>
        <p:spPr>
          <a:xfrm>
            <a:off x="9478851" y="4962084"/>
            <a:ext cx="2027260" cy="1102830"/>
          </a:xfrm>
          <a:custGeom>
            <a:avLst/>
            <a:gdLst/>
            <a:ahLst/>
            <a:cxnLst/>
            <a:rect l="l" t="t" r="r" b="b"/>
            <a:pathLst>
              <a:path w="2027260" h="1102830">
                <a:moveTo>
                  <a:pt x="0" y="0"/>
                </a:moveTo>
                <a:lnTo>
                  <a:pt x="2027260" y="0"/>
                </a:lnTo>
                <a:lnTo>
                  <a:pt x="2027260" y="1102830"/>
                </a:lnTo>
                <a:lnTo>
                  <a:pt x="0" y="1102830"/>
                </a:lnTo>
                <a:lnTo>
                  <a:pt x="0" y="0"/>
                </a:lnTo>
                <a:close/>
              </a:path>
            </a:pathLst>
          </a:custGeom>
          <a:blipFill>
            <a:blip r:embed="rId10"/>
            <a:stretch>
              <a:fillRect/>
            </a:stretch>
          </a:blipFill>
        </p:spPr>
        <p:txBody>
          <a:bodyPr/>
          <a:lstStyle/>
          <a:p>
            <a:endParaRPr lang="en-US"/>
          </a:p>
        </p:txBody>
      </p:sp>
      <p:sp>
        <p:nvSpPr>
          <p:cNvPr id="10" name="Freeform 10"/>
          <p:cNvSpPr/>
          <p:nvPr/>
        </p:nvSpPr>
        <p:spPr>
          <a:xfrm>
            <a:off x="1450086" y="8206233"/>
            <a:ext cx="3111111" cy="1052067"/>
          </a:xfrm>
          <a:custGeom>
            <a:avLst/>
            <a:gdLst/>
            <a:ahLst/>
            <a:cxnLst/>
            <a:rect l="l" t="t" r="r" b="b"/>
            <a:pathLst>
              <a:path w="3111111" h="1052067">
                <a:moveTo>
                  <a:pt x="0" y="0"/>
                </a:moveTo>
                <a:lnTo>
                  <a:pt x="3111111" y="0"/>
                </a:lnTo>
                <a:lnTo>
                  <a:pt x="3111111" y="1052067"/>
                </a:lnTo>
                <a:lnTo>
                  <a:pt x="0" y="1052067"/>
                </a:lnTo>
                <a:lnTo>
                  <a:pt x="0" y="0"/>
                </a:lnTo>
                <a:close/>
              </a:path>
            </a:pathLst>
          </a:custGeom>
          <a:blipFill>
            <a:blip r:embed="rId11"/>
            <a:stretch>
              <a:fillRect/>
            </a:stretch>
          </a:blipFill>
        </p:spPr>
        <p:txBody>
          <a:bodyPr/>
          <a:lstStyle/>
          <a:p>
            <a:endParaRPr lang="en-US"/>
          </a:p>
        </p:txBody>
      </p:sp>
      <p:sp>
        <p:nvSpPr>
          <p:cNvPr id="11" name="Freeform 11"/>
          <p:cNvSpPr/>
          <p:nvPr/>
        </p:nvSpPr>
        <p:spPr>
          <a:xfrm>
            <a:off x="9624452" y="7438674"/>
            <a:ext cx="1881659" cy="1819626"/>
          </a:xfrm>
          <a:custGeom>
            <a:avLst/>
            <a:gdLst/>
            <a:ahLst/>
            <a:cxnLst/>
            <a:rect l="l" t="t" r="r" b="b"/>
            <a:pathLst>
              <a:path w="1881659" h="1819626">
                <a:moveTo>
                  <a:pt x="0" y="0"/>
                </a:moveTo>
                <a:lnTo>
                  <a:pt x="1881659" y="0"/>
                </a:lnTo>
                <a:lnTo>
                  <a:pt x="1881659" y="1819626"/>
                </a:lnTo>
                <a:lnTo>
                  <a:pt x="0" y="1819626"/>
                </a:lnTo>
                <a:lnTo>
                  <a:pt x="0" y="0"/>
                </a:lnTo>
                <a:close/>
              </a:path>
            </a:pathLst>
          </a:custGeom>
          <a:blipFill>
            <a:blip r:embed="rId12"/>
            <a:stretch>
              <a:fillRect/>
            </a:stretch>
          </a:blipFill>
        </p:spPr>
        <p:txBody>
          <a:bodyPr/>
          <a:lstStyle/>
          <a:p>
            <a:endParaRPr lang="en-US"/>
          </a:p>
        </p:txBody>
      </p:sp>
      <p:sp>
        <p:nvSpPr>
          <p:cNvPr id="12" name="Freeform 12"/>
          <p:cNvSpPr/>
          <p:nvPr/>
        </p:nvSpPr>
        <p:spPr>
          <a:xfrm>
            <a:off x="13241613" y="7845883"/>
            <a:ext cx="2733580" cy="1772767"/>
          </a:xfrm>
          <a:custGeom>
            <a:avLst/>
            <a:gdLst/>
            <a:ahLst/>
            <a:cxnLst/>
            <a:rect l="l" t="t" r="r" b="b"/>
            <a:pathLst>
              <a:path w="2733580" h="1772767">
                <a:moveTo>
                  <a:pt x="0" y="0"/>
                </a:moveTo>
                <a:lnTo>
                  <a:pt x="2733580" y="0"/>
                </a:lnTo>
                <a:lnTo>
                  <a:pt x="2733580" y="1772767"/>
                </a:lnTo>
                <a:lnTo>
                  <a:pt x="0" y="1772767"/>
                </a:lnTo>
                <a:lnTo>
                  <a:pt x="0" y="0"/>
                </a:lnTo>
                <a:close/>
              </a:path>
            </a:pathLst>
          </a:custGeom>
          <a:blipFill>
            <a:blip r:embed="rId13"/>
            <a:stretch>
              <a:fillRect/>
            </a:stretch>
          </a:blipFill>
        </p:spPr>
        <p:txBody>
          <a:bodyPr/>
          <a:lstStyle/>
          <a:p>
            <a:endParaRPr lang="en-US"/>
          </a:p>
        </p:txBody>
      </p:sp>
      <p:sp>
        <p:nvSpPr>
          <p:cNvPr id="13" name="Freeform 13"/>
          <p:cNvSpPr/>
          <p:nvPr/>
        </p:nvSpPr>
        <p:spPr>
          <a:xfrm>
            <a:off x="4760647" y="5618990"/>
            <a:ext cx="2876801" cy="1390225"/>
          </a:xfrm>
          <a:custGeom>
            <a:avLst/>
            <a:gdLst/>
            <a:ahLst/>
            <a:cxnLst/>
            <a:rect l="l" t="t" r="r" b="b"/>
            <a:pathLst>
              <a:path w="2876801" h="1390225">
                <a:moveTo>
                  <a:pt x="0" y="0"/>
                </a:moveTo>
                <a:lnTo>
                  <a:pt x="2876802" y="0"/>
                </a:lnTo>
                <a:lnTo>
                  <a:pt x="2876802" y="1390224"/>
                </a:lnTo>
                <a:lnTo>
                  <a:pt x="0" y="1390224"/>
                </a:lnTo>
                <a:lnTo>
                  <a:pt x="0" y="0"/>
                </a:lnTo>
                <a:close/>
              </a:path>
            </a:pathLst>
          </a:custGeom>
          <a:blipFill>
            <a:blip r:embed="rId14"/>
            <a:stretch>
              <a:fillRect/>
            </a:stretch>
          </a:blipFill>
        </p:spPr>
        <p:txBody>
          <a:bodyPr/>
          <a:lstStyle/>
          <a:p>
            <a:endParaRPr lang="en-US"/>
          </a:p>
        </p:txBody>
      </p:sp>
      <p:sp>
        <p:nvSpPr>
          <p:cNvPr id="14" name="Freeform 14"/>
          <p:cNvSpPr/>
          <p:nvPr/>
        </p:nvSpPr>
        <p:spPr>
          <a:xfrm>
            <a:off x="2715319" y="3376460"/>
            <a:ext cx="2474812" cy="1504030"/>
          </a:xfrm>
          <a:custGeom>
            <a:avLst/>
            <a:gdLst/>
            <a:ahLst/>
            <a:cxnLst/>
            <a:rect l="l" t="t" r="r" b="b"/>
            <a:pathLst>
              <a:path w="2474812" h="1504030">
                <a:moveTo>
                  <a:pt x="0" y="0"/>
                </a:moveTo>
                <a:lnTo>
                  <a:pt x="2474813" y="0"/>
                </a:lnTo>
                <a:lnTo>
                  <a:pt x="2474813" y="1504029"/>
                </a:lnTo>
                <a:lnTo>
                  <a:pt x="0" y="1504029"/>
                </a:lnTo>
                <a:lnTo>
                  <a:pt x="0" y="0"/>
                </a:lnTo>
                <a:close/>
              </a:path>
            </a:pathLst>
          </a:custGeom>
          <a:blipFill>
            <a:blip r:embed="rId15"/>
            <a:stretch>
              <a:fillRect/>
            </a:stretch>
          </a:blipFill>
        </p:spPr>
        <p:txBody>
          <a:bodyPr/>
          <a:lstStyle/>
          <a:p>
            <a:endParaRPr lang="en-US"/>
          </a:p>
        </p:txBody>
      </p:sp>
      <p:sp>
        <p:nvSpPr>
          <p:cNvPr id="15" name="Freeform 15"/>
          <p:cNvSpPr/>
          <p:nvPr/>
        </p:nvSpPr>
        <p:spPr>
          <a:xfrm>
            <a:off x="12063468" y="5838492"/>
            <a:ext cx="1442907" cy="1785775"/>
          </a:xfrm>
          <a:custGeom>
            <a:avLst/>
            <a:gdLst/>
            <a:ahLst/>
            <a:cxnLst/>
            <a:rect l="l" t="t" r="r" b="b"/>
            <a:pathLst>
              <a:path w="1442907" h="1785775">
                <a:moveTo>
                  <a:pt x="0" y="0"/>
                </a:moveTo>
                <a:lnTo>
                  <a:pt x="1442907" y="0"/>
                </a:lnTo>
                <a:lnTo>
                  <a:pt x="1442907" y="1785776"/>
                </a:lnTo>
                <a:lnTo>
                  <a:pt x="0" y="1785776"/>
                </a:lnTo>
                <a:lnTo>
                  <a:pt x="0" y="0"/>
                </a:lnTo>
                <a:close/>
              </a:path>
            </a:pathLst>
          </a:custGeom>
          <a:blipFill>
            <a:blip r:embed="rId16"/>
            <a:stretch>
              <a:fillRect/>
            </a:stretch>
          </a:blipFill>
        </p:spPr>
        <p:txBody>
          <a:bodyPr/>
          <a:lstStyle/>
          <a:p>
            <a:endParaRPr lang="en-US"/>
          </a:p>
        </p:txBody>
      </p:sp>
      <p:sp>
        <p:nvSpPr>
          <p:cNvPr id="16" name="TextBox 16"/>
          <p:cNvSpPr txBox="1"/>
          <p:nvPr/>
        </p:nvSpPr>
        <p:spPr>
          <a:xfrm>
            <a:off x="4316426" y="-93672"/>
            <a:ext cx="9998571" cy="2016143"/>
          </a:xfrm>
          <a:prstGeom prst="rect">
            <a:avLst/>
          </a:prstGeom>
        </p:spPr>
        <p:txBody>
          <a:bodyPr lIns="0" tIns="0" rIns="0" bIns="0" rtlCol="0" anchor="t">
            <a:spAutoFit/>
          </a:bodyPr>
          <a:lstStyle/>
          <a:p>
            <a:pPr algn="ctr">
              <a:lnSpc>
                <a:spcPts val="16448"/>
              </a:lnSpc>
              <a:spcBef>
                <a:spcPct val="0"/>
              </a:spcBef>
            </a:pPr>
            <a:r>
              <a:rPr lang="en-US" sz="11500" spc="-516" dirty="0">
                <a:solidFill>
                  <a:srgbClr val="D80606"/>
                </a:solidFill>
                <a:latin typeface="DM Serif Display"/>
              </a:rPr>
              <a:t>Agency Partners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05525" y="405152"/>
            <a:ext cx="1766792" cy="2057400"/>
          </a:xfrm>
          <a:custGeom>
            <a:avLst/>
            <a:gdLst/>
            <a:ahLst/>
            <a:cxnLst/>
            <a:rect l="l" t="t" r="r" b="b"/>
            <a:pathLst>
              <a:path w="1766792" h="2057400">
                <a:moveTo>
                  <a:pt x="0" y="0"/>
                </a:moveTo>
                <a:lnTo>
                  <a:pt x="1766792" y="0"/>
                </a:lnTo>
                <a:lnTo>
                  <a:pt x="1766792" y="2057400"/>
                </a:lnTo>
                <a:lnTo>
                  <a:pt x="0" y="20574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6255836" y="7830868"/>
            <a:ext cx="1766792" cy="2057400"/>
          </a:xfrm>
          <a:custGeom>
            <a:avLst/>
            <a:gdLst/>
            <a:ahLst/>
            <a:cxnLst/>
            <a:rect l="l" t="t" r="r" b="b"/>
            <a:pathLst>
              <a:path w="1766792" h="2057400">
                <a:moveTo>
                  <a:pt x="0" y="0"/>
                </a:moveTo>
                <a:lnTo>
                  <a:pt x="1766792" y="0"/>
                </a:lnTo>
                <a:lnTo>
                  <a:pt x="1766792" y="2057400"/>
                </a:lnTo>
                <a:lnTo>
                  <a:pt x="0" y="20574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4" name="Group 4"/>
          <p:cNvGrpSpPr/>
          <p:nvPr/>
        </p:nvGrpSpPr>
        <p:grpSpPr>
          <a:xfrm>
            <a:off x="903819" y="3058090"/>
            <a:ext cx="4389365" cy="2649016"/>
            <a:chOff x="0" y="0"/>
            <a:chExt cx="1156047" cy="697683"/>
          </a:xfrm>
        </p:grpSpPr>
        <p:sp>
          <p:nvSpPr>
            <p:cNvPr id="5" name="Freeform 5"/>
            <p:cNvSpPr/>
            <p:nvPr/>
          </p:nvSpPr>
          <p:spPr>
            <a:xfrm>
              <a:off x="0" y="0"/>
              <a:ext cx="1156047" cy="697683"/>
            </a:xfrm>
            <a:custGeom>
              <a:avLst/>
              <a:gdLst/>
              <a:ahLst/>
              <a:cxnLst/>
              <a:rect l="l" t="t" r="r" b="b"/>
              <a:pathLst>
                <a:path w="1156047" h="697683">
                  <a:moveTo>
                    <a:pt x="1156047" y="0"/>
                  </a:moveTo>
                  <a:lnTo>
                    <a:pt x="1156047" y="583383"/>
                  </a:lnTo>
                  <a:lnTo>
                    <a:pt x="578023" y="697683"/>
                  </a:lnTo>
                  <a:lnTo>
                    <a:pt x="0" y="583383"/>
                  </a:lnTo>
                  <a:lnTo>
                    <a:pt x="0" y="0"/>
                  </a:lnTo>
                  <a:lnTo>
                    <a:pt x="1156047" y="0"/>
                  </a:lnTo>
                  <a:close/>
                </a:path>
              </a:pathLst>
            </a:custGeom>
            <a:solidFill>
              <a:srgbClr val="38B6FF"/>
            </a:solidFill>
          </p:spPr>
          <p:txBody>
            <a:bodyPr/>
            <a:lstStyle/>
            <a:p>
              <a:endParaRPr lang="en-US"/>
            </a:p>
          </p:txBody>
        </p:sp>
        <p:sp>
          <p:nvSpPr>
            <p:cNvPr id="6" name="TextBox 6"/>
            <p:cNvSpPr txBox="1"/>
            <p:nvPr/>
          </p:nvSpPr>
          <p:spPr>
            <a:xfrm>
              <a:off x="0" y="-38100"/>
              <a:ext cx="1156047" cy="621483"/>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6001177" y="3058090"/>
            <a:ext cx="4389365" cy="2649016"/>
            <a:chOff x="0" y="0"/>
            <a:chExt cx="1156047" cy="697683"/>
          </a:xfrm>
        </p:grpSpPr>
        <p:sp>
          <p:nvSpPr>
            <p:cNvPr id="8" name="Freeform 8"/>
            <p:cNvSpPr/>
            <p:nvPr/>
          </p:nvSpPr>
          <p:spPr>
            <a:xfrm>
              <a:off x="0" y="0"/>
              <a:ext cx="1156047" cy="697683"/>
            </a:xfrm>
            <a:custGeom>
              <a:avLst/>
              <a:gdLst/>
              <a:ahLst/>
              <a:cxnLst/>
              <a:rect l="l" t="t" r="r" b="b"/>
              <a:pathLst>
                <a:path w="1156047" h="697683">
                  <a:moveTo>
                    <a:pt x="1156047" y="0"/>
                  </a:moveTo>
                  <a:lnTo>
                    <a:pt x="1156047" y="583383"/>
                  </a:lnTo>
                  <a:lnTo>
                    <a:pt x="578023" y="697683"/>
                  </a:lnTo>
                  <a:lnTo>
                    <a:pt x="0" y="583383"/>
                  </a:lnTo>
                  <a:lnTo>
                    <a:pt x="0" y="0"/>
                  </a:lnTo>
                  <a:lnTo>
                    <a:pt x="1156047" y="0"/>
                  </a:lnTo>
                  <a:close/>
                </a:path>
              </a:pathLst>
            </a:custGeom>
            <a:solidFill>
              <a:srgbClr val="38B6FF"/>
            </a:solidFill>
          </p:spPr>
          <p:txBody>
            <a:bodyPr/>
            <a:lstStyle/>
            <a:p>
              <a:endParaRPr lang="en-US"/>
            </a:p>
          </p:txBody>
        </p:sp>
        <p:sp>
          <p:nvSpPr>
            <p:cNvPr id="9" name="TextBox 9"/>
            <p:cNvSpPr txBox="1"/>
            <p:nvPr/>
          </p:nvSpPr>
          <p:spPr>
            <a:xfrm>
              <a:off x="0" y="-38100"/>
              <a:ext cx="1156047" cy="621483"/>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11358905" y="3058090"/>
            <a:ext cx="4389365" cy="2649016"/>
            <a:chOff x="0" y="0"/>
            <a:chExt cx="1156047" cy="697683"/>
          </a:xfrm>
        </p:grpSpPr>
        <p:sp>
          <p:nvSpPr>
            <p:cNvPr id="11" name="Freeform 11"/>
            <p:cNvSpPr/>
            <p:nvPr/>
          </p:nvSpPr>
          <p:spPr>
            <a:xfrm>
              <a:off x="0" y="0"/>
              <a:ext cx="1156047" cy="697683"/>
            </a:xfrm>
            <a:custGeom>
              <a:avLst/>
              <a:gdLst/>
              <a:ahLst/>
              <a:cxnLst/>
              <a:rect l="l" t="t" r="r" b="b"/>
              <a:pathLst>
                <a:path w="1156047" h="697683">
                  <a:moveTo>
                    <a:pt x="1156047" y="0"/>
                  </a:moveTo>
                  <a:lnTo>
                    <a:pt x="1156047" y="583383"/>
                  </a:lnTo>
                  <a:lnTo>
                    <a:pt x="578023" y="697683"/>
                  </a:lnTo>
                  <a:lnTo>
                    <a:pt x="0" y="583383"/>
                  </a:lnTo>
                  <a:lnTo>
                    <a:pt x="0" y="0"/>
                  </a:lnTo>
                  <a:lnTo>
                    <a:pt x="1156047" y="0"/>
                  </a:lnTo>
                  <a:close/>
                </a:path>
              </a:pathLst>
            </a:custGeom>
            <a:solidFill>
              <a:srgbClr val="38B6FF"/>
            </a:solidFill>
          </p:spPr>
          <p:txBody>
            <a:bodyPr/>
            <a:lstStyle/>
            <a:p>
              <a:endParaRPr lang="en-US"/>
            </a:p>
          </p:txBody>
        </p:sp>
        <p:sp>
          <p:nvSpPr>
            <p:cNvPr id="12" name="TextBox 12"/>
            <p:cNvSpPr txBox="1"/>
            <p:nvPr/>
          </p:nvSpPr>
          <p:spPr>
            <a:xfrm>
              <a:off x="0" y="-38100"/>
              <a:ext cx="1156047" cy="621483"/>
            </a:xfrm>
            <a:prstGeom prst="rect">
              <a:avLst/>
            </a:prstGeom>
          </p:spPr>
          <p:txBody>
            <a:bodyPr lIns="50800" tIns="50800" rIns="50800" bIns="50800" rtlCol="0" anchor="ctr"/>
            <a:lstStyle/>
            <a:p>
              <a:pPr algn="ctr">
                <a:lnSpc>
                  <a:spcPts val="2659"/>
                </a:lnSpc>
              </a:pPr>
              <a:endParaRPr/>
            </a:p>
          </p:txBody>
        </p:sp>
      </p:grpSp>
      <p:sp>
        <p:nvSpPr>
          <p:cNvPr id="13" name="AutoShape 13"/>
          <p:cNvSpPr/>
          <p:nvPr/>
        </p:nvSpPr>
        <p:spPr>
          <a:xfrm>
            <a:off x="903819" y="3039040"/>
            <a:ext cx="4389365" cy="19050"/>
          </a:xfrm>
          <a:prstGeom prst="line">
            <a:avLst/>
          </a:prstGeom>
          <a:ln w="57150" cap="flat">
            <a:solidFill>
              <a:srgbClr val="D80606"/>
            </a:solidFill>
            <a:prstDash val="solid"/>
            <a:headEnd type="none" w="sm" len="sm"/>
            <a:tailEnd type="none" w="sm" len="sm"/>
          </a:ln>
        </p:spPr>
        <p:txBody>
          <a:bodyPr/>
          <a:lstStyle/>
          <a:p>
            <a:endParaRPr lang="en-US"/>
          </a:p>
        </p:txBody>
      </p:sp>
      <p:sp>
        <p:nvSpPr>
          <p:cNvPr id="14" name="AutoShape 14"/>
          <p:cNvSpPr/>
          <p:nvPr/>
        </p:nvSpPr>
        <p:spPr>
          <a:xfrm>
            <a:off x="6001053" y="3086664"/>
            <a:ext cx="4389365" cy="19050"/>
          </a:xfrm>
          <a:prstGeom prst="line">
            <a:avLst/>
          </a:prstGeom>
          <a:ln w="57150" cap="flat">
            <a:solidFill>
              <a:srgbClr val="D80606"/>
            </a:solidFill>
            <a:prstDash val="solid"/>
            <a:headEnd type="none" w="sm" len="sm"/>
            <a:tailEnd type="none" w="sm" len="sm"/>
          </a:ln>
        </p:spPr>
        <p:txBody>
          <a:bodyPr/>
          <a:lstStyle/>
          <a:p>
            <a:endParaRPr lang="en-US"/>
          </a:p>
        </p:txBody>
      </p:sp>
      <p:grpSp>
        <p:nvGrpSpPr>
          <p:cNvPr id="15" name="Group 15"/>
          <p:cNvGrpSpPr/>
          <p:nvPr/>
        </p:nvGrpSpPr>
        <p:grpSpPr>
          <a:xfrm>
            <a:off x="959220" y="6609284"/>
            <a:ext cx="4389365" cy="2649016"/>
            <a:chOff x="0" y="0"/>
            <a:chExt cx="1156047" cy="697683"/>
          </a:xfrm>
        </p:grpSpPr>
        <p:sp>
          <p:nvSpPr>
            <p:cNvPr id="16" name="Freeform 16"/>
            <p:cNvSpPr/>
            <p:nvPr/>
          </p:nvSpPr>
          <p:spPr>
            <a:xfrm>
              <a:off x="0" y="0"/>
              <a:ext cx="1156047" cy="697683"/>
            </a:xfrm>
            <a:custGeom>
              <a:avLst/>
              <a:gdLst/>
              <a:ahLst/>
              <a:cxnLst/>
              <a:rect l="l" t="t" r="r" b="b"/>
              <a:pathLst>
                <a:path w="1156047" h="697683">
                  <a:moveTo>
                    <a:pt x="1156047" y="0"/>
                  </a:moveTo>
                  <a:lnTo>
                    <a:pt x="1156047" y="583383"/>
                  </a:lnTo>
                  <a:lnTo>
                    <a:pt x="578023" y="697683"/>
                  </a:lnTo>
                  <a:lnTo>
                    <a:pt x="0" y="583383"/>
                  </a:lnTo>
                  <a:lnTo>
                    <a:pt x="0" y="0"/>
                  </a:lnTo>
                  <a:lnTo>
                    <a:pt x="1156047" y="0"/>
                  </a:lnTo>
                  <a:close/>
                </a:path>
              </a:pathLst>
            </a:custGeom>
            <a:solidFill>
              <a:srgbClr val="38B6FF"/>
            </a:solidFill>
          </p:spPr>
          <p:txBody>
            <a:bodyPr/>
            <a:lstStyle/>
            <a:p>
              <a:endParaRPr lang="en-US"/>
            </a:p>
          </p:txBody>
        </p:sp>
        <p:sp>
          <p:nvSpPr>
            <p:cNvPr id="17" name="TextBox 17"/>
            <p:cNvSpPr txBox="1"/>
            <p:nvPr/>
          </p:nvSpPr>
          <p:spPr>
            <a:xfrm>
              <a:off x="0" y="-38100"/>
              <a:ext cx="1156047" cy="621483"/>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6000929" y="6506360"/>
            <a:ext cx="4389365" cy="2649016"/>
            <a:chOff x="0" y="0"/>
            <a:chExt cx="1156047" cy="697683"/>
          </a:xfrm>
        </p:grpSpPr>
        <p:sp>
          <p:nvSpPr>
            <p:cNvPr id="19" name="Freeform 19"/>
            <p:cNvSpPr/>
            <p:nvPr/>
          </p:nvSpPr>
          <p:spPr>
            <a:xfrm>
              <a:off x="0" y="0"/>
              <a:ext cx="1156047" cy="697683"/>
            </a:xfrm>
            <a:custGeom>
              <a:avLst/>
              <a:gdLst/>
              <a:ahLst/>
              <a:cxnLst/>
              <a:rect l="l" t="t" r="r" b="b"/>
              <a:pathLst>
                <a:path w="1156047" h="697683">
                  <a:moveTo>
                    <a:pt x="1156047" y="0"/>
                  </a:moveTo>
                  <a:lnTo>
                    <a:pt x="1156047" y="583383"/>
                  </a:lnTo>
                  <a:lnTo>
                    <a:pt x="578023" y="697683"/>
                  </a:lnTo>
                  <a:lnTo>
                    <a:pt x="0" y="583383"/>
                  </a:lnTo>
                  <a:lnTo>
                    <a:pt x="0" y="0"/>
                  </a:lnTo>
                  <a:lnTo>
                    <a:pt x="1156047" y="0"/>
                  </a:lnTo>
                  <a:close/>
                </a:path>
              </a:pathLst>
            </a:custGeom>
            <a:solidFill>
              <a:srgbClr val="38B6FF"/>
            </a:solidFill>
          </p:spPr>
          <p:txBody>
            <a:bodyPr/>
            <a:lstStyle/>
            <a:p>
              <a:endParaRPr lang="en-US"/>
            </a:p>
          </p:txBody>
        </p:sp>
        <p:sp>
          <p:nvSpPr>
            <p:cNvPr id="20" name="TextBox 20"/>
            <p:cNvSpPr txBox="1"/>
            <p:nvPr/>
          </p:nvSpPr>
          <p:spPr>
            <a:xfrm>
              <a:off x="0" y="-38100"/>
              <a:ext cx="1156047" cy="621483"/>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11358905" y="6506360"/>
            <a:ext cx="4389365" cy="2649016"/>
            <a:chOff x="0" y="0"/>
            <a:chExt cx="1156047" cy="697683"/>
          </a:xfrm>
        </p:grpSpPr>
        <p:sp>
          <p:nvSpPr>
            <p:cNvPr id="22" name="Freeform 22"/>
            <p:cNvSpPr/>
            <p:nvPr/>
          </p:nvSpPr>
          <p:spPr>
            <a:xfrm>
              <a:off x="0" y="0"/>
              <a:ext cx="1156047" cy="697683"/>
            </a:xfrm>
            <a:custGeom>
              <a:avLst/>
              <a:gdLst/>
              <a:ahLst/>
              <a:cxnLst/>
              <a:rect l="l" t="t" r="r" b="b"/>
              <a:pathLst>
                <a:path w="1156047" h="697683">
                  <a:moveTo>
                    <a:pt x="1156047" y="0"/>
                  </a:moveTo>
                  <a:lnTo>
                    <a:pt x="1156047" y="583383"/>
                  </a:lnTo>
                  <a:lnTo>
                    <a:pt x="578023" y="697683"/>
                  </a:lnTo>
                  <a:lnTo>
                    <a:pt x="0" y="583383"/>
                  </a:lnTo>
                  <a:lnTo>
                    <a:pt x="0" y="0"/>
                  </a:lnTo>
                  <a:lnTo>
                    <a:pt x="1156047" y="0"/>
                  </a:lnTo>
                  <a:close/>
                </a:path>
              </a:pathLst>
            </a:custGeom>
            <a:solidFill>
              <a:srgbClr val="38B6FF"/>
            </a:solidFill>
          </p:spPr>
          <p:txBody>
            <a:bodyPr/>
            <a:lstStyle/>
            <a:p>
              <a:endParaRPr lang="en-US"/>
            </a:p>
          </p:txBody>
        </p:sp>
        <p:sp>
          <p:nvSpPr>
            <p:cNvPr id="23" name="TextBox 23"/>
            <p:cNvSpPr txBox="1"/>
            <p:nvPr/>
          </p:nvSpPr>
          <p:spPr>
            <a:xfrm>
              <a:off x="0" y="-38100"/>
              <a:ext cx="1156047" cy="621483"/>
            </a:xfrm>
            <a:prstGeom prst="rect">
              <a:avLst/>
            </a:prstGeom>
          </p:spPr>
          <p:txBody>
            <a:bodyPr lIns="50800" tIns="50800" rIns="50800" bIns="50800" rtlCol="0" anchor="ctr"/>
            <a:lstStyle/>
            <a:p>
              <a:pPr algn="ctr">
                <a:lnSpc>
                  <a:spcPts val="2659"/>
                </a:lnSpc>
              </a:pPr>
              <a:endParaRPr/>
            </a:p>
          </p:txBody>
        </p:sp>
      </p:grpSp>
      <p:sp>
        <p:nvSpPr>
          <p:cNvPr id="24" name="AutoShape 24"/>
          <p:cNvSpPr/>
          <p:nvPr/>
        </p:nvSpPr>
        <p:spPr>
          <a:xfrm>
            <a:off x="959220" y="6609284"/>
            <a:ext cx="4389365" cy="0"/>
          </a:xfrm>
          <a:prstGeom prst="line">
            <a:avLst/>
          </a:prstGeom>
          <a:ln w="57150" cap="flat">
            <a:solidFill>
              <a:srgbClr val="D80606"/>
            </a:solidFill>
            <a:prstDash val="solid"/>
            <a:headEnd type="none" w="sm" len="sm"/>
            <a:tailEnd type="none" w="sm" len="sm"/>
          </a:ln>
        </p:spPr>
        <p:txBody>
          <a:bodyPr/>
          <a:lstStyle/>
          <a:p>
            <a:endParaRPr lang="en-US"/>
          </a:p>
        </p:txBody>
      </p:sp>
      <p:sp>
        <p:nvSpPr>
          <p:cNvPr id="25" name="AutoShape 25"/>
          <p:cNvSpPr/>
          <p:nvPr/>
        </p:nvSpPr>
        <p:spPr>
          <a:xfrm>
            <a:off x="6001177" y="6477785"/>
            <a:ext cx="4389365" cy="0"/>
          </a:xfrm>
          <a:prstGeom prst="line">
            <a:avLst/>
          </a:prstGeom>
          <a:ln w="57150" cap="flat">
            <a:solidFill>
              <a:srgbClr val="D80606"/>
            </a:solidFill>
            <a:prstDash val="solid"/>
            <a:headEnd type="none" w="sm" len="sm"/>
            <a:tailEnd type="none" w="sm" len="sm"/>
          </a:ln>
        </p:spPr>
        <p:txBody>
          <a:bodyPr/>
          <a:lstStyle/>
          <a:p>
            <a:endParaRPr lang="en-US"/>
          </a:p>
        </p:txBody>
      </p:sp>
      <p:sp>
        <p:nvSpPr>
          <p:cNvPr id="26" name="AutoShape 26"/>
          <p:cNvSpPr/>
          <p:nvPr/>
        </p:nvSpPr>
        <p:spPr>
          <a:xfrm>
            <a:off x="11358905" y="3058090"/>
            <a:ext cx="4389365" cy="0"/>
          </a:xfrm>
          <a:prstGeom prst="line">
            <a:avLst/>
          </a:prstGeom>
          <a:ln w="57150" cap="flat">
            <a:solidFill>
              <a:srgbClr val="D80606"/>
            </a:solidFill>
            <a:prstDash val="solid"/>
            <a:headEnd type="none" w="sm" len="sm"/>
            <a:tailEnd type="none" w="sm" len="sm"/>
          </a:ln>
        </p:spPr>
        <p:txBody>
          <a:bodyPr/>
          <a:lstStyle/>
          <a:p>
            <a:endParaRPr lang="en-US"/>
          </a:p>
        </p:txBody>
      </p:sp>
      <p:sp>
        <p:nvSpPr>
          <p:cNvPr id="27" name="AutoShape 27"/>
          <p:cNvSpPr/>
          <p:nvPr/>
        </p:nvSpPr>
        <p:spPr>
          <a:xfrm>
            <a:off x="11358905" y="6477785"/>
            <a:ext cx="4389365" cy="0"/>
          </a:xfrm>
          <a:prstGeom prst="line">
            <a:avLst/>
          </a:prstGeom>
          <a:ln w="57150" cap="flat">
            <a:solidFill>
              <a:srgbClr val="D80606"/>
            </a:solidFill>
            <a:prstDash val="solid"/>
            <a:headEnd type="none" w="sm" len="sm"/>
            <a:tailEnd type="none" w="sm" len="sm"/>
          </a:ln>
        </p:spPr>
        <p:txBody>
          <a:bodyPr/>
          <a:lstStyle/>
          <a:p>
            <a:endParaRPr lang="en-US"/>
          </a:p>
        </p:txBody>
      </p:sp>
      <p:sp>
        <p:nvSpPr>
          <p:cNvPr id="28" name="Freeform 28"/>
          <p:cNvSpPr/>
          <p:nvPr/>
        </p:nvSpPr>
        <p:spPr>
          <a:xfrm>
            <a:off x="16396665" y="341842"/>
            <a:ext cx="1485134" cy="2184020"/>
          </a:xfrm>
          <a:custGeom>
            <a:avLst/>
            <a:gdLst/>
            <a:ahLst/>
            <a:cxnLst/>
            <a:rect l="l" t="t" r="r" b="b"/>
            <a:pathLst>
              <a:path w="1485134" h="2184020">
                <a:moveTo>
                  <a:pt x="0" y="0"/>
                </a:moveTo>
                <a:lnTo>
                  <a:pt x="1485134" y="0"/>
                </a:lnTo>
                <a:lnTo>
                  <a:pt x="1485134" y="2184020"/>
                </a:lnTo>
                <a:lnTo>
                  <a:pt x="0" y="2184020"/>
                </a:lnTo>
                <a:lnTo>
                  <a:pt x="0" y="0"/>
                </a:lnTo>
                <a:close/>
              </a:path>
            </a:pathLst>
          </a:custGeom>
          <a:blipFill>
            <a:blip r:embed="rId5"/>
            <a:stretch>
              <a:fillRect/>
            </a:stretch>
          </a:blipFill>
        </p:spPr>
        <p:txBody>
          <a:bodyPr/>
          <a:lstStyle/>
          <a:p>
            <a:endParaRPr lang="en-US"/>
          </a:p>
        </p:txBody>
      </p:sp>
      <p:sp>
        <p:nvSpPr>
          <p:cNvPr id="29" name="TextBox 29"/>
          <p:cNvSpPr txBox="1"/>
          <p:nvPr/>
        </p:nvSpPr>
        <p:spPr>
          <a:xfrm>
            <a:off x="2744585" y="446408"/>
            <a:ext cx="12299305" cy="2016143"/>
          </a:xfrm>
          <a:prstGeom prst="rect">
            <a:avLst/>
          </a:prstGeom>
        </p:spPr>
        <p:txBody>
          <a:bodyPr lIns="0" tIns="0" rIns="0" bIns="0" rtlCol="0" anchor="t">
            <a:spAutoFit/>
          </a:bodyPr>
          <a:lstStyle/>
          <a:p>
            <a:pPr algn="ctr">
              <a:lnSpc>
                <a:spcPts val="16448"/>
              </a:lnSpc>
              <a:spcBef>
                <a:spcPct val="0"/>
              </a:spcBef>
            </a:pPr>
            <a:r>
              <a:rPr lang="en-US" sz="11500" spc="-516" dirty="0">
                <a:solidFill>
                  <a:srgbClr val="004AAD"/>
                </a:solidFill>
                <a:latin typeface="DM Serif Display"/>
              </a:rPr>
              <a:t>Importance of SAME</a:t>
            </a:r>
          </a:p>
        </p:txBody>
      </p:sp>
      <p:sp>
        <p:nvSpPr>
          <p:cNvPr id="30" name="TextBox 30"/>
          <p:cNvSpPr txBox="1"/>
          <p:nvPr/>
        </p:nvSpPr>
        <p:spPr>
          <a:xfrm>
            <a:off x="505483" y="3358214"/>
            <a:ext cx="5296838" cy="1589588"/>
          </a:xfrm>
          <a:prstGeom prst="rect">
            <a:avLst/>
          </a:prstGeom>
        </p:spPr>
        <p:txBody>
          <a:bodyPr lIns="0" tIns="0" rIns="0" bIns="0" rtlCol="0" anchor="t">
            <a:spAutoFit/>
          </a:bodyPr>
          <a:lstStyle/>
          <a:p>
            <a:pPr algn="ctr">
              <a:lnSpc>
                <a:spcPts val="3209"/>
              </a:lnSpc>
            </a:pPr>
            <a:r>
              <a:rPr lang="en-US" sz="2292">
                <a:solidFill>
                  <a:srgbClr val="FFFFFF"/>
                </a:solidFill>
                <a:latin typeface="Canva Sans Bold"/>
              </a:rPr>
              <a:t>DC Government</a:t>
            </a:r>
          </a:p>
          <a:p>
            <a:pPr algn="ctr">
              <a:lnSpc>
                <a:spcPts val="3209"/>
              </a:lnSpc>
            </a:pPr>
            <a:r>
              <a:rPr lang="en-US" sz="2292">
                <a:solidFill>
                  <a:srgbClr val="FFFFFF"/>
                </a:solidFill>
                <a:latin typeface="Canva Sans Bold"/>
              </a:rPr>
              <a:t> should lead by example </a:t>
            </a:r>
          </a:p>
          <a:p>
            <a:pPr algn="ctr">
              <a:lnSpc>
                <a:spcPts val="3209"/>
              </a:lnSpc>
            </a:pPr>
            <a:r>
              <a:rPr lang="en-US" sz="2292">
                <a:solidFill>
                  <a:srgbClr val="FFFFFF"/>
                </a:solidFill>
                <a:latin typeface="Canva Sans Bold"/>
              </a:rPr>
              <a:t>as an employer of people with </a:t>
            </a:r>
          </a:p>
          <a:p>
            <a:pPr algn="ctr">
              <a:lnSpc>
                <a:spcPts val="3209"/>
              </a:lnSpc>
              <a:spcBef>
                <a:spcPct val="0"/>
              </a:spcBef>
            </a:pPr>
            <a:r>
              <a:rPr lang="en-US" sz="2292">
                <a:solidFill>
                  <a:srgbClr val="FFFFFF"/>
                </a:solidFill>
                <a:latin typeface="Canva Sans Bold"/>
              </a:rPr>
              <a:t>disabilities </a:t>
            </a:r>
          </a:p>
        </p:txBody>
      </p:sp>
      <p:sp>
        <p:nvSpPr>
          <p:cNvPr id="31" name="TextBox 31"/>
          <p:cNvSpPr txBox="1"/>
          <p:nvPr/>
        </p:nvSpPr>
        <p:spPr>
          <a:xfrm>
            <a:off x="6000929" y="3585369"/>
            <a:ext cx="4389365" cy="1153795"/>
          </a:xfrm>
          <a:prstGeom prst="rect">
            <a:avLst/>
          </a:prstGeom>
        </p:spPr>
        <p:txBody>
          <a:bodyPr lIns="0" tIns="0" rIns="0" bIns="0" rtlCol="0" anchor="t">
            <a:spAutoFit/>
          </a:bodyPr>
          <a:lstStyle/>
          <a:p>
            <a:pPr algn="ctr">
              <a:lnSpc>
                <a:spcPts val="3079"/>
              </a:lnSpc>
            </a:pPr>
            <a:r>
              <a:rPr lang="en-US" sz="2199">
                <a:solidFill>
                  <a:srgbClr val="FFFFFF"/>
                </a:solidFill>
                <a:latin typeface="Canva Sans Bold"/>
              </a:rPr>
              <a:t>DC Government employees</a:t>
            </a:r>
          </a:p>
          <a:p>
            <a:pPr algn="ctr">
              <a:lnSpc>
                <a:spcPts val="3079"/>
              </a:lnSpc>
            </a:pPr>
            <a:r>
              <a:rPr lang="en-US" sz="2199">
                <a:solidFill>
                  <a:srgbClr val="FFFFFF"/>
                </a:solidFill>
                <a:latin typeface="Canva Sans Bold"/>
              </a:rPr>
              <a:t>should reflect the diversity of </a:t>
            </a:r>
          </a:p>
          <a:p>
            <a:pPr algn="ctr">
              <a:lnSpc>
                <a:spcPts val="3079"/>
              </a:lnSpc>
              <a:spcBef>
                <a:spcPct val="0"/>
              </a:spcBef>
            </a:pPr>
            <a:r>
              <a:rPr lang="en-US" sz="2199">
                <a:solidFill>
                  <a:srgbClr val="FFFFFF"/>
                </a:solidFill>
                <a:latin typeface="Canva Sans Bold"/>
              </a:rPr>
              <a:t>the District. </a:t>
            </a:r>
          </a:p>
        </p:txBody>
      </p:sp>
      <p:sp>
        <p:nvSpPr>
          <p:cNvPr id="32" name="TextBox 32"/>
          <p:cNvSpPr txBox="1"/>
          <p:nvPr/>
        </p:nvSpPr>
        <p:spPr>
          <a:xfrm>
            <a:off x="11358905" y="3575844"/>
            <a:ext cx="4389365" cy="1589405"/>
          </a:xfrm>
          <a:prstGeom prst="rect">
            <a:avLst/>
          </a:prstGeom>
        </p:spPr>
        <p:txBody>
          <a:bodyPr lIns="0" tIns="0" rIns="0" bIns="0" rtlCol="0" anchor="t">
            <a:spAutoFit/>
          </a:bodyPr>
          <a:lstStyle/>
          <a:p>
            <a:pPr algn="ctr">
              <a:lnSpc>
                <a:spcPts val="3219"/>
              </a:lnSpc>
            </a:pPr>
            <a:r>
              <a:rPr lang="en-US" sz="2299">
                <a:solidFill>
                  <a:srgbClr val="FFFFFF"/>
                </a:solidFill>
                <a:latin typeface="Canva Sans Bold"/>
              </a:rPr>
              <a:t>Retaining employees with  </a:t>
            </a:r>
          </a:p>
          <a:p>
            <a:pPr algn="ctr">
              <a:lnSpc>
                <a:spcPts val="3219"/>
              </a:lnSpc>
            </a:pPr>
            <a:r>
              <a:rPr lang="en-US" sz="2299">
                <a:solidFill>
                  <a:srgbClr val="FFFFFF"/>
                </a:solidFill>
                <a:latin typeface="Canva Sans Bold"/>
              </a:rPr>
              <a:t>disabilities ensures continuity of services and saves</a:t>
            </a:r>
          </a:p>
          <a:p>
            <a:pPr algn="ctr">
              <a:lnSpc>
                <a:spcPts val="3219"/>
              </a:lnSpc>
              <a:spcBef>
                <a:spcPct val="0"/>
              </a:spcBef>
            </a:pPr>
            <a:r>
              <a:rPr lang="en-US" sz="2299">
                <a:solidFill>
                  <a:srgbClr val="FFFFFF"/>
                </a:solidFill>
                <a:latin typeface="Canva Sans Bold"/>
              </a:rPr>
              <a:t>taxpayer dollars</a:t>
            </a:r>
          </a:p>
        </p:txBody>
      </p:sp>
      <p:sp>
        <p:nvSpPr>
          <p:cNvPr id="33" name="TextBox 33"/>
          <p:cNvSpPr txBox="1"/>
          <p:nvPr/>
        </p:nvSpPr>
        <p:spPr>
          <a:xfrm>
            <a:off x="959220" y="6941121"/>
            <a:ext cx="4389365" cy="1153795"/>
          </a:xfrm>
          <a:prstGeom prst="rect">
            <a:avLst/>
          </a:prstGeom>
        </p:spPr>
        <p:txBody>
          <a:bodyPr lIns="0" tIns="0" rIns="0" bIns="0" rtlCol="0" anchor="t">
            <a:spAutoFit/>
          </a:bodyPr>
          <a:lstStyle/>
          <a:p>
            <a:pPr algn="ctr">
              <a:lnSpc>
                <a:spcPts val="3079"/>
              </a:lnSpc>
            </a:pPr>
            <a:r>
              <a:rPr lang="en-US" sz="2199">
                <a:solidFill>
                  <a:srgbClr val="FFFFFF"/>
                </a:solidFill>
                <a:latin typeface="Canva Sans Bold"/>
              </a:rPr>
              <a:t>Employees with disabilities are</a:t>
            </a:r>
          </a:p>
          <a:p>
            <a:pPr algn="ctr">
              <a:lnSpc>
                <a:spcPts val="3079"/>
              </a:lnSpc>
              <a:spcBef>
                <a:spcPct val="0"/>
              </a:spcBef>
            </a:pPr>
            <a:r>
              <a:rPr lang="en-US" sz="2199">
                <a:solidFill>
                  <a:srgbClr val="FFFFFF"/>
                </a:solidFill>
                <a:latin typeface="Canva Sans Bold"/>
              </a:rPr>
              <a:t> underrepresented in both public and and private sectors</a:t>
            </a:r>
          </a:p>
        </p:txBody>
      </p:sp>
      <p:sp>
        <p:nvSpPr>
          <p:cNvPr id="34" name="TextBox 34"/>
          <p:cNvSpPr txBox="1"/>
          <p:nvPr/>
        </p:nvSpPr>
        <p:spPr>
          <a:xfrm>
            <a:off x="6000929" y="6941121"/>
            <a:ext cx="4389365" cy="763270"/>
          </a:xfrm>
          <a:prstGeom prst="rect">
            <a:avLst/>
          </a:prstGeom>
        </p:spPr>
        <p:txBody>
          <a:bodyPr lIns="0" tIns="0" rIns="0" bIns="0" rtlCol="0" anchor="t">
            <a:spAutoFit/>
          </a:bodyPr>
          <a:lstStyle/>
          <a:p>
            <a:pPr algn="ctr">
              <a:lnSpc>
                <a:spcPts val="3079"/>
              </a:lnSpc>
              <a:spcBef>
                <a:spcPct val="0"/>
              </a:spcBef>
            </a:pPr>
            <a:r>
              <a:rPr lang="en-US" sz="2199">
                <a:solidFill>
                  <a:srgbClr val="FFFFFF"/>
                </a:solidFill>
                <a:latin typeface="Canva Sans Bold"/>
              </a:rPr>
              <a:t>Making workplaces more inclusive benefits everyone</a:t>
            </a:r>
          </a:p>
        </p:txBody>
      </p:sp>
      <p:sp>
        <p:nvSpPr>
          <p:cNvPr id="35" name="TextBox 35"/>
          <p:cNvSpPr txBox="1"/>
          <p:nvPr/>
        </p:nvSpPr>
        <p:spPr>
          <a:xfrm>
            <a:off x="11512741" y="6950646"/>
            <a:ext cx="4081694" cy="1061928"/>
          </a:xfrm>
          <a:prstGeom prst="rect">
            <a:avLst/>
          </a:prstGeom>
        </p:spPr>
        <p:txBody>
          <a:bodyPr lIns="0" tIns="0" rIns="0" bIns="0" rtlCol="0" anchor="t">
            <a:spAutoFit/>
          </a:bodyPr>
          <a:lstStyle/>
          <a:p>
            <a:pPr algn="ctr">
              <a:lnSpc>
                <a:spcPts val="2893"/>
              </a:lnSpc>
              <a:spcBef>
                <a:spcPct val="0"/>
              </a:spcBef>
            </a:pPr>
            <a:r>
              <a:rPr lang="en-US" sz="2066">
                <a:solidFill>
                  <a:srgbClr val="FFFFFF"/>
                </a:solidFill>
                <a:latin typeface="Canva Sans Bold"/>
              </a:rPr>
              <a:t>Creating a talent pipeline for DC residents to address workforce shortages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43878" y="5465123"/>
            <a:ext cx="5955028" cy="2703218"/>
            <a:chOff x="0" y="0"/>
            <a:chExt cx="895275" cy="406400"/>
          </a:xfrm>
        </p:grpSpPr>
        <p:sp>
          <p:nvSpPr>
            <p:cNvPr id="3" name="Freeform 3"/>
            <p:cNvSpPr/>
            <p:nvPr/>
          </p:nvSpPr>
          <p:spPr>
            <a:xfrm>
              <a:off x="0" y="0"/>
              <a:ext cx="895275" cy="406400"/>
            </a:xfrm>
            <a:custGeom>
              <a:avLst/>
              <a:gdLst/>
              <a:ahLst/>
              <a:cxnLst/>
              <a:rect l="l" t="t" r="r" b="b"/>
              <a:pathLst>
                <a:path w="895275" h="406400">
                  <a:moveTo>
                    <a:pt x="692075" y="0"/>
                  </a:moveTo>
                  <a:lnTo>
                    <a:pt x="0" y="0"/>
                  </a:lnTo>
                  <a:lnTo>
                    <a:pt x="0" y="406400"/>
                  </a:lnTo>
                  <a:lnTo>
                    <a:pt x="692075" y="406400"/>
                  </a:lnTo>
                  <a:lnTo>
                    <a:pt x="895275" y="203200"/>
                  </a:lnTo>
                  <a:lnTo>
                    <a:pt x="692075" y="0"/>
                  </a:lnTo>
                  <a:close/>
                </a:path>
              </a:pathLst>
            </a:custGeom>
            <a:solidFill>
              <a:srgbClr val="004AAD"/>
            </a:solidFill>
          </p:spPr>
          <p:txBody>
            <a:bodyPr/>
            <a:lstStyle/>
            <a:p>
              <a:endParaRPr lang="en-US"/>
            </a:p>
          </p:txBody>
        </p:sp>
        <p:sp>
          <p:nvSpPr>
            <p:cNvPr id="4" name="TextBox 4"/>
            <p:cNvSpPr txBox="1"/>
            <p:nvPr/>
          </p:nvSpPr>
          <p:spPr>
            <a:xfrm>
              <a:off x="0" y="-38100"/>
              <a:ext cx="780975" cy="4445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6780110" y="5490307"/>
            <a:ext cx="5406436" cy="2703218"/>
            <a:chOff x="0" y="0"/>
            <a:chExt cx="812800" cy="406400"/>
          </a:xfrm>
        </p:grpSpPr>
        <p:sp>
          <p:nvSpPr>
            <p:cNvPr id="6" name="Freeform 6"/>
            <p:cNvSpPr/>
            <p:nvPr/>
          </p:nvSpPr>
          <p:spPr>
            <a:xfrm>
              <a:off x="0" y="0"/>
              <a:ext cx="812800" cy="406400"/>
            </a:xfrm>
            <a:custGeom>
              <a:avLst/>
              <a:gdLst/>
              <a:ahLst/>
              <a:cxnLst/>
              <a:rect l="l" t="t" r="r" b="b"/>
              <a:pathLst>
                <a:path w="812800" h="406400">
                  <a:moveTo>
                    <a:pt x="0" y="0"/>
                  </a:moveTo>
                  <a:lnTo>
                    <a:pt x="609600" y="0"/>
                  </a:lnTo>
                  <a:lnTo>
                    <a:pt x="812800" y="203200"/>
                  </a:lnTo>
                  <a:lnTo>
                    <a:pt x="609600" y="406400"/>
                  </a:lnTo>
                  <a:lnTo>
                    <a:pt x="0" y="406400"/>
                  </a:lnTo>
                  <a:lnTo>
                    <a:pt x="203200" y="203200"/>
                  </a:lnTo>
                  <a:lnTo>
                    <a:pt x="0" y="0"/>
                  </a:lnTo>
                  <a:close/>
                </a:path>
              </a:pathLst>
            </a:custGeom>
            <a:solidFill>
              <a:srgbClr val="004AAD"/>
            </a:solidFill>
          </p:spPr>
          <p:txBody>
            <a:bodyPr/>
            <a:lstStyle/>
            <a:p>
              <a:endParaRPr lang="en-US"/>
            </a:p>
          </p:txBody>
        </p:sp>
        <p:sp>
          <p:nvSpPr>
            <p:cNvPr id="7" name="TextBox 7"/>
            <p:cNvSpPr txBox="1"/>
            <p:nvPr/>
          </p:nvSpPr>
          <p:spPr>
            <a:xfrm>
              <a:off x="177800" y="-38100"/>
              <a:ext cx="558800" cy="4445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1450275" y="5521994"/>
            <a:ext cx="5405104" cy="2639844"/>
            <a:chOff x="0" y="0"/>
            <a:chExt cx="832108" cy="406400"/>
          </a:xfrm>
        </p:grpSpPr>
        <p:sp>
          <p:nvSpPr>
            <p:cNvPr id="9" name="Freeform 9"/>
            <p:cNvSpPr/>
            <p:nvPr/>
          </p:nvSpPr>
          <p:spPr>
            <a:xfrm>
              <a:off x="0" y="0"/>
              <a:ext cx="832108" cy="406400"/>
            </a:xfrm>
            <a:custGeom>
              <a:avLst/>
              <a:gdLst/>
              <a:ahLst/>
              <a:cxnLst/>
              <a:rect l="l" t="t" r="r" b="b"/>
              <a:pathLst>
                <a:path w="832108" h="406400">
                  <a:moveTo>
                    <a:pt x="0" y="0"/>
                  </a:moveTo>
                  <a:lnTo>
                    <a:pt x="628908" y="0"/>
                  </a:lnTo>
                  <a:lnTo>
                    <a:pt x="832108" y="203200"/>
                  </a:lnTo>
                  <a:lnTo>
                    <a:pt x="628908" y="406400"/>
                  </a:lnTo>
                  <a:lnTo>
                    <a:pt x="0" y="406400"/>
                  </a:lnTo>
                  <a:lnTo>
                    <a:pt x="203200" y="203200"/>
                  </a:lnTo>
                  <a:lnTo>
                    <a:pt x="0" y="0"/>
                  </a:lnTo>
                  <a:close/>
                </a:path>
              </a:pathLst>
            </a:custGeom>
            <a:solidFill>
              <a:srgbClr val="004AAD"/>
            </a:solidFill>
          </p:spPr>
          <p:txBody>
            <a:bodyPr/>
            <a:lstStyle/>
            <a:p>
              <a:endParaRPr lang="en-US"/>
            </a:p>
          </p:txBody>
        </p:sp>
        <p:sp>
          <p:nvSpPr>
            <p:cNvPr id="10" name="TextBox 10"/>
            <p:cNvSpPr txBox="1"/>
            <p:nvPr/>
          </p:nvSpPr>
          <p:spPr>
            <a:xfrm>
              <a:off x="177800" y="-38100"/>
              <a:ext cx="578108" cy="444500"/>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a:off x="16195038" y="7931753"/>
            <a:ext cx="1766792" cy="2057400"/>
          </a:xfrm>
          <a:custGeom>
            <a:avLst/>
            <a:gdLst/>
            <a:ahLst/>
            <a:cxnLst/>
            <a:rect l="l" t="t" r="r" b="b"/>
            <a:pathLst>
              <a:path w="1766792" h="2057400">
                <a:moveTo>
                  <a:pt x="0" y="0"/>
                </a:moveTo>
                <a:lnTo>
                  <a:pt x="1766792" y="0"/>
                </a:lnTo>
                <a:lnTo>
                  <a:pt x="1766792" y="2057400"/>
                </a:lnTo>
                <a:lnTo>
                  <a:pt x="0" y="20574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2" name="Freeform 12"/>
          <p:cNvSpPr/>
          <p:nvPr/>
        </p:nvSpPr>
        <p:spPr>
          <a:xfrm>
            <a:off x="438917" y="509119"/>
            <a:ext cx="1766792" cy="2057400"/>
          </a:xfrm>
          <a:custGeom>
            <a:avLst/>
            <a:gdLst/>
            <a:ahLst/>
            <a:cxnLst/>
            <a:rect l="l" t="t" r="r" b="b"/>
            <a:pathLst>
              <a:path w="1766792" h="2057400">
                <a:moveTo>
                  <a:pt x="0" y="0"/>
                </a:moveTo>
                <a:lnTo>
                  <a:pt x="1766792" y="0"/>
                </a:lnTo>
                <a:lnTo>
                  <a:pt x="1766792" y="2057400"/>
                </a:lnTo>
                <a:lnTo>
                  <a:pt x="0" y="20574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3" name="Freeform 13"/>
          <p:cNvSpPr/>
          <p:nvPr/>
        </p:nvSpPr>
        <p:spPr>
          <a:xfrm>
            <a:off x="16589348" y="384328"/>
            <a:ext cx="1325637" cy="1949466"/>
          </a:xfrm>
          <a:custGeom>
            <a:avLst/>
            <a:gdLst/>
            <a:ahLst/>
            <a:cxnLst/>
            <a:rect l="l" t="t" r="r" b="b"/>
            <a:pathLst>
              <a:path w="1325637" h="1949466">
                <a:moveTo>
                  <a:pt x="0" y="0"/>
                </a:moveTo>
                <a:lnTo>
                  <a:pt x="1325637" y="0"/>
                </a:lnTo>
                <a:lnTo>
                  <a:pt x="1325637" y="1949466"/>
                </a:lnTo>
                <a:lnTo>
                  <a:pt x="0" y="1949466"/>
                </a:lnTo>
                <a:lnTo>
                  <a:pt x="0" y="0"/>
                </a:lnTo>
                <a:close/>
              </a:path>
            </a:pathLst>
          </a:custGeom>
          <a:blipFill>
            <a:blip r:embed="rId5"/>
            <a:stretch>
              <a:fillRect/>
            </a:stretch>
          </a:blipFill>
        </p:spPr>
        <p:txBody>
          <a:bodyPr/>
          <a:lstStyle/>
          <a:p>
            <a:endParaRPr lang="en-US"/>
          </a:p>
        </p:txBody>
      </p:sp>
      <p:sp>
        <p:nvSpPr>
          <p:cNvPr id="14" name="TextBox 14"/>
          <p:cNvSpPr txBox="1"/>
          <p:nvPr/>
        </p:nvSpPr>
        <p:spPr>
          <a:xfrm>
            <a:off x="3361726" y="663009"/>
            <a:ext cx="11303159" cy="1258753"/>
          </a:xfrm>
          <a:prstGeom prst="rect">
            <a:avLst/>
          </a:prstGeom>
        </p:spPr>
        <p:txBody>
          <a:bodyPr lIns="0" tIns="0" rIns="0" bIns="0" rtlCol="0" anchor="t">
            <a:spAutoFit/>
          </a:bodyPr>
          <a:lstStyle/>
          <a:p>
            <a:pPr algn="ctr">
              <a:lnSpc>
                <a:spcPts val="10483"/>
              </a:lnSpc>
              <a:spcBef>
                <a:spcPct val="0"/>
              </a:spcBef>
            </a:pPr>
            <a:r>
              <a:rPr lang="en-US" sz="7488">
                <a:solidFill>
                  <a:srgbClr val="004AAD"/>
                </a:solidFill>
                <a:latin typeface="DM Serif Display"/>
              </a:rPr>
              <a:t>What have we done so far?</a:t>
            </a:r>
          </a:p>
        </p:txBody>
      </p:sp>
      <p:sp>
        <p:nvSpPr>
          <p:cNvPr id="15" name="TextBox 15"/>
          <p:cNvSpPr txBox="1"/>
          <p:nvPr/>
        </p:nvSpPr>
        <p:spPr>
          <a:xfrm>
            <a:off x="1322313" y="4040834"/>
            <a:ext cx="5406436" cy="464821"/>
          </a:xfrm>
          <a:prstGeom prst="rect">
            <a:avLst/>
          </a:prstGeom>
        </p:spPr>
        <p:txBody>
          <a:bodyPr lIns="0" tIns="0" rIns="0" bIns="0" rtlCol="0" anchor="t">
            <a:spAutoFit/>
          </a:bodyPr>
          <a:lstStyle/>
          <a:p>
            <a:pPr algn="ctr">
              <a:lnSpc>
                <a:spcPts val="3779"/>
              </a:lnSpc>
              <a:spcBef>
                <a:spcPct val="0"/>
              </a:spcBef>
            </a:pPr>
            <a:r>
              <a:rPr lang="en-US" sz="2699">
                <a:solidFill>
                  <a:srgbClr val="004AAD"/>
                </a:solidFill>
                <a:latin typeface="Canva Sans Bold"/>
              </a:rPr>
              <a:t>Landscape Assessment</a:t>
            </a:r>
          </a:p>
        </p:txBody>
      </p:sp>
      <p:sp>
        <p:nvSpPr>
          <p:cNvPr id="16" name="TextBox 16"/>
          <p:cNvSpPr txBox="1"/>
          <p:nvPr/>
        </p:nvSpPr>
        <p:spPr>
          <a:xfrm>
            <a:off x="5840067" y="4040834"/>
            <a:ext cx="6346479" cy="464821"/>
          </a:xfrm>
          <a:prstGeom prst="rect">
            <a:avLst/>
          </a:prstGeom>
        </p:spPr>
        <p:txBody>
          <a:bodyPr lIns="0" tIns="0" rIns="0" bIns="0" rtlCol="0" anchor="t">
            <a:spAutoFit/>
          </a:bodyPr>
          <a:lstStyle/>
          <a:p>
            <a:pPr algn="ctr">
              <a:lnSpc>
                <a:spcPts val="3779"/>
              </a:lnSpc>
              <a:spcBef>
                <a:spcPct val="0"/>
              </a:spcBef>
            </a:pPr>
            <a:r>
              <a:rPr lang="en-US" sz="2699">
                <a:solidFill>
                  <a:srgbClr val="004AAD"/>
                </a:solidFill>
                <a:latin typeface="Canva Sans Bold"/>
              </a:rPr>
              <a:t>Work Plan</a:t>
            </a:r>
          </a:p>
        </p:txBody>
      </p:sp>
      <p:sp>
        <p:nvSpPr>
          <p:cNvPr id="17" name="TextBox 17"/>
          <p:cNvSpPr txBox="1"/>
          <p:nvPr/>
        </p:nvSpPr>
        <p:spPr>
          <a:xfrm>
            <a:off x="1818175" y="6087536"/>
            <a:ext cx="5406436" cy="1842135"/>
          </a:xfrm>
          <a:prstGeom prst="rect">
            <a:avLst/>
          </a:prstGeom>
        </p:spPr>
        <p:txBody>
          <a:bodyPr lIns="0" tIns="0" rIns="0" bIns="0" rtlCol="0" anchor="t">
            <a:spAutoFit/>
          </a:bodyPr>
          <a:lstStyle/>
          <a:p>
            <a:pPr marL="453388" lvl="1" indent="-226694">
              <a:lnSpc>
                <a:spcPts val="2939"/>
              </a:lnSpc>
              <a:buFont typeface="Arial"/>
              <a:buChar char="•"/>
            </a:pPr>
            <a:r>
              <a:rPr lang="en-US" sz="2099">
                <a:solidFill>
                  <a:srgbClr val="FFFFFF"/>
                </a:solidFill>
                <a:latin typeface="Canva Sans"/>
              </a:rPr>
              <a:t>Current policies </a:t>
            </a:r>
          </a:p>
          <a:p>
            <a:pPr>
              <a:lnSpc>
                <a:spcPts val="2939"/>
              </a:lnSpc>
            </a:pPr>
            <a:r>
              <a:rPr lang="en-US" sz="2099">
                <a:solidFill>
                  <a:srgbClr val="FFFFFF"/>
                </a:solidFill>
                <a:latin typeface="Canva Sans"/>
              </a:rPr>
              <a:t>        and practices</a:t>
            </a:r>
          </a:p>
          <a:p>
            <a:pPr marL="453388" lvl="1" indent="-226694">
              <a:lnSpc>
                <a:spcPts val="2939"/>
              </a:lnSpc>
              <a:buFont typeface="Arial"/>
              <a:buChar char="•"/>
            </a:pPr>
            <a:r>
              <a:rPr lang="en-US" sz="2099">
                <a:solidFill>
                  <a:srgbClr val="FFFFFF"/>
                </a:solidFill>
                <a:latin typeface="Canva Sans"/>
              </a:rPr>
              <a:t>Talent development </a:t>
            </a:r>
          </a:p>
          <a:p>
            <a:pPr marL="453388" lvl="1" indent="-226694">
              <a:lnSpc>
                <a:spcPts val="2939"/>
              </a:lnSpc>
              <a:buFont typeface="Arial"/>
              <a:buChar char="•"/>
            </a:pPr>
            <a:r>
              <a:rPr lang="en-US" sz="2099">
                <a:solidFill>
                  <a:srgbClr val="FFFFFF"/>
                </a:solidFill>
                <a:latin typeface="Canva Sans"/>
              </a:rPr>
              <a:t>Hiring practices </a:t>
            </a:r>
          </a:p>
          <a:p>
            <a:pPr marL="453388" lvl="1" indent="-226694">
              <a:lnSpc>
                <a:spcPts val="2939"/>
              </a:lnSpc>
              <a:buFont typeface="Arial"/>
              <a:buChar char="•"/>
            </a:pPr>
            <a:r>
              <a:rPr lang="en-US" sz="2099">
                <a:solidFill>
                  <a:srgbClr val="FFFFFF"/>
                </a:solidFill>
                <a:latin typeface="Canva Sans"/>
              </a:rPr>
              <a:t>Available Supports</a:t>
            </a:r>
          </a:p>
        </p:txBody>
      </p:sp>
      <p:sp>
        <p:nvSpPr>
          <p:cNvPr id="18" name="TextBox 18"/>
          <p:cNvSpPr txBox="1"/>
          <p:nvPr/>
        </p:nvSpPr>
        <p:spPr>
          <a:xfrm>
            <a:off x="1322313" y="5559075"/>
            <a:ext cx="5406436" cy="356235"/>
          </a:xfrm>
          <a:prstGeom prst="rect">
            <a:avLst/>
          </a:prstGeom>
        </p:spPr>
        <p:txBody>
          <a:bodyPr lIns="0" tIns="0" rIns="0" bIns="0" rtlCol="0" anchor="t">
            <a:spAutoFit/>
          </a:bodyPr>
          <a:lstStyle/>
          <a:p>
            <a:pPr algn="ctr">
              <a:lnSpc>
                <a:spcPts val="2939"/>
              </a:lnSpc>
              <a:spcBef>
                <a:spcPct val="0"/>
              </a:spcBef>
            </a:pPr>
            <a:r>
              <a:rPr lang="en-US" sz="2099">
                <a:solidFill>
                  <a:srgbClr val="FFFFFF"/>
                </a:solidFill>
                <a:latin typeface="Canva Sans Bold"/>
              </a:rPr>
              <a:t>Subject Matter Experts Assessed:</a:t>
            </a:r>
          </a:p>
        </p:txBody>
      </p:sp>
      <p:sp>
        <p:nvSpPr>
          <p:cNvPr id="19" name="TextBox 19"/>
          <p:cNvSpPr txBox="1"/>
          <p:nvPr/>
        </p:nvSpPr>
        <p:spPr>
          <a:xfrm>
            <a:off x="7773763" y="6089618"/>
            <a:ext cx="3913558" cy="1470660"/>
          </a:xfrm>
          <a:prstGeom prst="rect">
            <a:avLst/>
          </a:prstGeom>
        </p:spPr>
        <p:txBody>
          <a:bodyPr lIns="0" tIns="0" rIns="0" bIns="0" rtlCol="0" anchor="t">
            <a:spAutoFit/>
          </a:bodyPr>
          <a:lstStyle/>
          <a:p>
            <a:pPr marL="453388" lvl="1" indent="-226694">
              <a:lnSpc>
                <a:spcPts val="2939"/>
              </a:lnSpc>
              <a:buFont typeface="Arial"/>
              <a:buChar char="•"/>
            </a:pPr>
            <a:r>
              <a:rPr lang="en-US" sz="2099">
                <a:solidFill>
                  <a:srgbClr val="FFFFFF"/>
                </a:solidFill>
                <a:latin typeface="Canva Sans"/>
              </a:rPr>
              <a:t>Work in partnership </a:t>
            </a:r>
          </a:p>
          <a:p>
            <a:pPr>
              <a:lnSpc>
                <a:spcPts val="2939"/>
              </a:lnSpc>
            </a:pPr>
            <a:r>
              <a:rPr lang="en-US" sz="2099">
                <a:solidFill>
                  <a:srgbClr val="FFFFFF"/>
                </a:solidFill>
                <a:latin typeface="Canva Sans"/>
              </a:rPr>
              <a:t>       across agencies</a:t>
            </a:r>
          </a:p>
          <a:p>
            <a:pPr marL="453388" lvl="1" indent="-226694">
              <a:lnSpc>
                <a:spcPts val="2939"/>
              </a:lnSpc>
              <a:buFont typeface="Arial"/>
              <a:buChar char="•"/>
            </a:pPr>
            <a:r>
              <a:rPr lang="en-US" sz="2099">
                <a:solidFill>
                  <a:srgbClr val="FFFFFF"/>
                </a:solidFill>
                <a:latin typeface="Canva Sans"/>
              </a:rPr>
              <a:t>Integration of SAME strategies across agencies </a:t>
            </a:r>
          </a:p>
        </p:txBody>
      </p:sp>
      <p:sp>
        <p:nvSpPr>
          <p:cNvPr id="20" name="TextBox 20"/>
          <p:cNvSpPr txBox="1"/>
          <p:nvPr/>
        </p:nvSpPr>
        <p:spPr>
          <a:xfrm>
            <a:off x="11309660" y="4020831"/>
            <a:ext cx="5279688" cy="464821"/>
          </a:xfrm>
          <a:prstGeom prst="rect">
            <a:avLst/>
          </a:prstGeom>
        </p:spPr>
        <p:txBody>
          <a:bodyPr lIns="0" tIns="0" rIns="0" bIns="0" rtlCol="0" anchor="t">
            <a:spAutoFit/>
          </a:bodyPr>
          <a:lstStyle/>
          <a:p>
            <a:pPr algn="ctr">
              <a:lnSpc>
                <a:spcPts val="3779"/>
              </a:lnSpc>
              <a:spcBef>
                <a:spcPct val="0"/>
              </a:spcBef>
            </a:pPr>
            <a:r>
              <a:rPr lang="en-US" sz="2699">
                <a:solidFill>
                  <a:srgbClr val="004AAD"/>
                </a:solidFill>
                <a:latin typeface="Canva Sans Bold"/>
              </a:rPr>
              <a:t>Moving Forward</a:t>
            </a:r>
          </a:p>
        </p:txBody>
      </p:sp>
      <p:sp>
        <p:nvSpPr>
          <p:cNvPr id="21" name="TextBox 21"/>
          <p:cNvSpPr txBox="1"/>
          <p:nvPr/>
        </p:nvSpPr>
        <p:spPr>
          <a:xfrm>
            <a:off x="12495063" y="5718143"/>
            <a:ext cx="5279688" cy="2213610"/>
          </a:xfrm>
          <a:prstGeom prst="rect">
            <a:avLst/>
          </a:prstGeom>
        </p:spPr>
        <p:txBody>
          <a:bodyPr lIns="0" tIns="0" rIns="0" bIns="0" rtlCol="0" anchor="t">
            <a:spAutoFit/>
          </a:bodyPr>
          <a:lstStyle/>
          <a:p>
            <a:pPr marL="453388" lvl="1" indent="-226694">
              <a:lnSpc>
                <a:spcPts val="2939"/>
              </a:lnSpc>
              <a:buFont typeface="Arial"/>
              <a:buChar char="•"/>
            </a:pPr>
            <a:r>
              <a:rPr lang="en-US" sz="2099">
                <a:solidFill>
                  <a:srgbClr val="FFFFFF"/>
                </a:solidFill>
                <a:latin typeface="Canva Sans"/>
              </a:rPr>
              <a:t>Implement work plan </a:t>
            </a:r>
          </a:p>
          <a:p>
            <a:pPr marL="453388" lvl="1" indent="-226694">
              <a:lnSpc>
                <a:spcPts val="2939"/>
              </a:lnSpc>
              <a:buFont typeface="Arial"/>
              <a:buChar char="•"/>
            </a:pPr>
            <a:r>
              <a:rPr lang="en-US" sz="2099">
                <a:solidFill>
                  <a:srgbClr val="FFFFFF"/>
                </a:solidFill>
                <a:latin typeface="Canva Sans"/>
              </a:rPr>
              <a:t>Communicate with</a:t>
            </a:r>
          </a:p>
          <a:p>
            <a:pPr>
              <a:lnSpc>
                <a:spcPts val="2939"/>
              </a:lnSpc>
            </a:pPr>
            <a:r>
              <a:rPr lang="en-US" sz="2099">
                <a:solidFill>
                  <a:srgbClr val="FFFFFF"/>
                </a:solidFill>
                <a:latin typeface="Canva Sans"/>
              </a:rPr>
              <a:t>       the community </a:t>
            </a:r>
          </a:p>
          <a:p>
            <a:pPr marL="453388" lvl="1" indent="-226694">
              <a:lnSpc>
                <a:spcPts val="2939"/>
              </a:lnSpc>
              <a:buFont typeface="Arial"/>
              <a:buChar char="•"/>
            </a:pPr>
            <a:r>
              <a:rPr lang="en-US" sz="2099">
                <a:solidFill>
                  <a:srgbClr val="FFFFFF"/>
                </a:solidFill>
                <a:latin typeface="Canva Sans"/>
              </a:rPr>
              <a:t>Plan application for </a:t>
            </a:r>
          </a:p>
          <a:p>
            <a:pPr>
              <a:lnSpc>
                <a:spcPts val="2939"/>
              </a:lnSpc>
            </a:pPr>
            <a:r>
              <a:rPr lang="en-US" sz="2099">
                <a:solidFill>
                  <a:srgbClr val="FFFFFF"/>
                </a:solidFill>
                <a:latin typeface="Canva Sans"/>
              </a:rPr>
              <a:t>       the next NEON grant to</a:t>
            </a:r>
          </a:p>
          <a:p>
            <a:pPr>
              <a:lnSpc>
                <a:spcPts val="2939"/>
              </a:lnSpc>
            </a:pPr>
            <a:r>
              <a:rPr lang="en-US" sz="2099">
                <a:solidFill>
                  <a:srgbClr val="FFFFFF"/>
                </a:solidFill>
                <a:latin typeface="Canva Sans"/>
              </a:rPr>
              <a:t>       support priorities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04509" y="2842730"/>
            <a:ext cx="4601540" cy="4601540"/>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AAD"/>
            </a:solidFill>
          </p:spPr>
          <p:txBody>
            <a:bodyPr/>
            <a:lstStyle/>
            <a:p>
              <a:endParaRPr lang="en-US"/>
            </a:p>
          </p:txBody>
        </p:sp>
        <p:sp>
          <p:nvSpPr>
            <p:cNvPr id="4" name="TextBox 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6226653" y="2842730"/>
            <a:ext cx="4601540" cy="4601540"/>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AAD"/>
            </a:solidFill>
          </p:spPr>
          <p:txBody>
            <a:bodyPr/>
            <a:lstStyle/>
            <a:p>
              <a:endParaRPr lang="en-US"/>
            </a:p>
          </p:txBody>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1923424" y="2842730"/>
            <a:ext cx="4601540" cy="4601540"/>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AAD"/>
            </a:solidFill>
          </p:spPr>
          <p:txBody>
            <a:bodyPr/>
            <a:lstStyle/>
            <a:p>
              <a:endParaRPr lang="en-US"/>
            </a:p>
          </p:txBody>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a:off x="464782" y="2830043"/>
            <a:ext cx="4626914" cy="4626914"/>
          </a:xfrm>
          <a:custGeom>
            <a:avLst/>
            <a:gdLst/>
            <a:ahLst/>
            <a:cxnLst/>
            <a:rect l="l" t="t" r="r" b="b"/>
            <a:pathLst>
              <a:path w="4626914" h="4626914">
                <a:moveTo>
                  <a:pt x="0" y="0"/>
                </a:moveTo>
                <a:lnTo>
                  <a:pt x="4626914" y="0"/>
                </a:lnTo>
                <a:lnTo>
                  <a:pt x="4626914" y="4626914"/>
                </a:lnTo>
                <a:lnTo>
                  <a:pt x="0" y="46269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2" name="TextBox 12"/>
          <p:cNvSpPr txBox="1"/>
          <p:nvPr/>
        </p:nvSpPr>
        <p:spPr>
          <a:xfrm>
            <a:off x="6614759" y="4150975"/>
            <a:ext cx="3799954" cy="1725931"/>
          </a:xfrm>
          <a:prstGeom prst="rect">
            <a:avLst/>
          </a:prstGeom>
        </p:spPr>
        <p:txBody>
          <a:bodyPr lIns="0" tIns="0" rIns="0" bIns="0" rtlCol="0" anchor="t">
            <a:spAutoFit/>
          </a:bodyPr>
          <a:lstStyle/>
          <a:p>
            <a:pPr algn="ctr">
              <a:lnSpc>
                <a:spcPts val="4619"/>
              </a:lnSpc>
            </a:pPr>
            <a:r>
              <a:rPr lang="en-US" sz="3299">
                <a:solidFill>
                  <a:srgbClr val="FFFFFF"/>
                </a:solidFill>
                <a:latin typeface="Canva Sans"/>
              </a:rPr>
              <a:t>Assess the Careers</a:t>
            </a:r>
          </a:p>
          <a:p>
            <a:pPr algn="ctr">
              <a:lnSpc>
                <a:spcPts val="4619"/>
              </a:lnSpc>
            </a:pPr>
            <a:r>
              <a:rPr lang="en-US" sz="3299">
                <a:solidFill>
                  <a:srgbClr val="FFFFFF"/>
                </a:solidFill>
                <a:latin typeface="Canva Sans"/>
              </a:rPr>
              <a:t> DC Platform</a:t>
            </a:r>
          </a:p>
          <a:p>
            <a:pPr algn="ctr">
              <a:lnSpc>
                <a:spcPts val="4619"/>
              </a:lnSpc>
              <a:spcBef>
                <a:spcPct val="0"/>
              </a:spcBef>
            </a:pPr>
            <a:r>
              <a:rPr lang="en-US" sz="3299">
                <a:solidFill>
                  <a:srgbClr val="FFFFFF"/>
                </a:solidFill>
                <a:latin typeface="Canva Sans"/>
              </a:rPr>
              <a:t>for Accessibility</a:t>
            </a:r>
          </a:p>
        </p:txBody>
      </p:sp>
      <p:sp>
        <p:nvSpPr>
          <p:cNvPr id="13" name="TextBox 13"/>
          <p:cNvSpPr txBox="1"/>
          <p:nvPr/>
        </p:nvSpPr>
        <p:spPr>
          <a:xfrm>
            <a:off x="12370242" y="4269720"/>
            <a:ext cx="3707904" cy="1661796"/>
          </a:xfrm>
          <a:prstGeom prst="rect">
            <a:avLst/>
          </a:prstGeom>
        </p:spPr>
        <p:txBody>
          <a:bodyPr lIns="0" tIns="0" rIns="0" bIns="0" rtlCol="0" anchor="t">
            <a:spAutoFit/>
          </a:bodyPr>
          <a:lstStyle/>
          <a:p>
            <a:pPr algn="ctr">
              <a:lnSpc>
                <a:spcPts val="4479"/>
              </a:lnSpc>
            </a:pPr>
            <a:r>
              <a:rPr lang="en-US" sz="3199">
                <a:solidFill>
                  <a:srgbClr val="FFFFFF"/>
                </a:solidFill>
                <a:latin typeface="Canva Sans"/>
              </a:rPr>
              <a:t>Integrate SAME</a:t>
            </a:r>
          </a:p>
          <a:p>
            <a:pPr algn="ctr">
              <a:lnSpc>
                <a:spcPts val="4479"/>
              </a:lnSpc>
              <a:spcBef>
                <a:spcPct val="0"/>
              </a:spcBef>
            </a:pPr>
            <a:r>
              <a:rPr lang="en-US" sz="3199">
                <a:solidFill>
                  <a:srgbClr val="FFFFFF"/>
                </a:solidFill>
                <a:latin typeface="Canva Sans"/>
              </a:rPr>
              <a:t>into the WIOA State Plan </a:t>
            </a:r>
          </a:p>
        </p:txBody>
      </p:sp>
      <p:sp>
        <p:nvSpPr>
          <p:cNvPr id="14" name="Freeform 14"/>
          <p:cNvSpPr/>
          <p:nvPr/>
        </p:nvSpPr>
        <p:spPr>
          <a:xfrm>
            <a:off x="6201279" y="2842730"/>
            <a:ext cx="4626914" cy="4626914"/>
          </a:xfrm>
          <a:custGeom>
            <a:avLst/>
            <a:gdLst/>
            <a:ahLst/>
            <a:cxnLst/>
            <a:rect l="l" t="t" r="r" b="b"/>
            <a:pathLst>
              <a:path w="4626914" h="4626914">
                <a:moveTo>
                  <a:pt x="0" y="0"/>
                </a:moveTo>
                <a:lnTo>
                  <a:pt x="4626915" y="0"/>
                </a:lnTo>
                <a:lnTo>
                  <a:pt x="4626915" y="4626914"/>
                </a:lnTo>
                <a:lnTo>
                  <a:pt x="0" y="46269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5" name="Freeform 15"/>
          <p:cNvSpPr/>
          <p:nvPr/>
        </p:nvSpPr>
        <p:spPr>
          <a:xfrm>
            <a:off x="11933094" y="2815736"/>
            <a:ext cx="4626914" cy="4626914"/>
          </a:xfrm>
          <a:custGeom>
            <a:avLst/>
            <a:gdLst/>
            <a:ahLst/>
            <a:cxnLst/>
            <a:rect l="l" t="t" r="r" b="b"/>
            <a:pathLst>
              <a:path w="4626914" h="4626914">
                <a:moveTo>
                  <a:pt x="0" y="0"/>
                </a:moveTo>
                <a:lnTo>
                  <a:pt x="4626914" y="0"/>
                </a:lnTo>
                <a:lnTo>
                  <a:pt x="4626914" y="4626914"/>
                </a:lnTo>
                <a:lnTo>
                  <a:pt x="0" y="46269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6" name="Freeform 16"/>
          <p:cNvSpPr/>
          <p:nvPr/>
        </p:nvSpPr>
        <p:spPr>
          <a:xfrm>
            <a:off x="7772170" y="7898967"/>
            <a:ext cx="1485134" cy="2184020"/>
          </a:xfrm>
          <a:custGeom>
            <a:avLst/>
            <a:gdLst/>
            <a:ahLst/>
            <a:cxnLst/>
            <a:rect l="l" t="t" r="r" b="b"/>
            <a:pathLst>
              <a:path w="1485134" h="2184020">
                <a:moveTo>
                  <a:pt x="0" y="0"/>
                </a:moveTo>
                <a:lnTo>
                  <a:pt x="1485133" y="0"/>
                </a:lnTo>
                <a:lnTo>
                  <a:pt x="1485133" y="2184021"/>
                </a:lnTo>
                <a:lnTo>
                  <a:pt x="0" y="2184021"/>
                </a:lnTo>
                <a:lnTo>
                  <a:pt x="0" y="0"/>
                </a:lnTo>
                <a:close/>
              </a:path>
            </a:pathLst>
          </a:custGeom>
          <a:blipFill>
            <a:blip r:embed="rId5"/>
            <a:stretch>
              <a:fillRect/>
            </a:stretch>
          </a:blipFill>
        </p:spPr>
        <p:txBody>
          <a:bodyPr/>
          <a:lstStyle/>
          <a:p>
            <a:endParaRPr lang="en-US"/>
          </a:p>
        </p:txBody>
      </p:sp>
      <p:sp>
        <p:nvSpPr>
          <p:cNvPr id="17" name="TextBox 17"/>
          <p:cNvSpPr txBox="1"/>
          <p:nvPr/>
        </p:nvSpPr>
        <p:spPr>
          <a:xfrm>
            <a:off x="3008585" y="412452"/>
            <a:ext cx="11396662" cy="1310465"/>
          </a:xfrm>
          <a:prstGeom prst="rect">
            <a:avLst/>
          </a:prstGeom>
        </p:spPr>
        <p:txBody>
          <a:bodyPr lIns="0" tIns="0" rIns="0" bIns="0" rtlCol="0" anchor="t">
            <a:spAutoFit/>
          </a:bodyPr>
          <a:lstStyle/>
          <a:p>
            <a:pPr algn="ctr">
              <a:lnSpc>
                <a:spcPts val="10719"/>
              </a:lnSpc>
              <a:spcBef>
                <a:spcPct val="0"/>
              </a:spcBef>
            </a:pPr>
            <a:r>
              <a:rPr lang="en-US" sz="7656">
                <a:solidFill>
                  <a:srgbClr val="004AAD"/>
                </a:solidFill>
                <a:latin typeface="DM Serif Display"/>
              </a:rPr>
              <a:t>Fiscal Year 2024 Priorities</a:t>
            </a:r>
            <a:r>
              <a:rPr lang="en-US" sz="7656">
                <a:solidFill>
                  <a:srgbClr val="000000"/>
                </a:solidFill>
                <a:latin typeface="DM Serif Display"/>
              </a:rPr>
              <a:t> </a:t>
            </a:r>
          </a:p>
        </p:txBody>
      </p:sp>
      <p:sp>
        <p:nvSpPr>
          <p:cNvPr id="18" name="TextBox 18"/>
          <p:cNvSpPr txBox="1"/>
          <p:nvPr/>
        </p:nvSpPr>
        <p:spPr>
          <a:xfrm>
            <a:off x="1404993" y="3805852"/>
            <a:ext cx="2800573" cy="2416176"/>
          </a:xfrm>
          <a:prstGeom prst="rect">
            <a:avLst/>
          </a:prstGeom>
        </p:spPr>
        <p:txBody>
          <a:bodyPr lIns="0" tIns="0" rIns="0" bIns="0" rtlCol="0" anchor="t">
            <a:spAutoFit/>
          </a:bodyPr>
          <a:lstStyle/>
          <a:p>
            <a:pPr algn="ctr">
              <a:lnSpc>
                <a:spcPts val="4759"/>
              </a:lnSpc>
            </a:pPr>
            <a:r>
              <a:rPr lang="en-US" sz="3399">
                <a:solidFill>
                  <a:srgbClr val="FFFFFF"/>
                </a:solidFill>
                <a:latin typeface="Canva Sans"/>
              </a:rPr>
              <a:t>Develop and </a:t>
            </a:r>
          </a:p>
          <a:p>
            <a:pPr algn="ctr">
              <a:lnSpc>
                <a:spcPts val="4759"/>
              </a:lnSpc>
            </a:pPr>
            <a:r>
              <a:rPr lang="en-US" sz="3399">
                <a:solidFill>
                  <a:srgbClr val="FFFFFF"/>
                </a:solidFill>
                <a:latin typeface="Canva Sans"/>
              </a:rPr>
              <a:t>Distribute a</a:t>
            </a:r>
          </a:p>
          <a:p>
            <a:pPr algn="ctr">
              <a:lnSpc>
                <a:spcPts val="4759"/>
              </a:lnSpc>
            </a:pPr>
            <a:r>
              <a:rPr lang="en-US" sz="3399">
                <a:solidFill>
                  <a:srgbClr val="FFFFFF"/>
                </a:solidFill>
                <a:latin typeface="Canva Sans"/>
              </a:rPr>
              <a:t>Baseline </a:t>
            </a:r>
          </a:p>
          <a:p>
            <a:pPr algn="ctr">
              <a:lnSpc>
                <a:spcPts val="5039"/>
              </a:lnSpc>
            </a:pPr>
            <a:r>
              <a:rPr lang="en-US" sz="3599">
                <a:solidFill>
                  <a:srgbClr val="FFFFFF"/>
                </a:solidFill>
                <a:latin typeface="Canva Sans"/>
              </a:rPr>
              <a:t>Data Survey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04509" y="2842730"/>
            <a:ext cx="4601540" cy="4601540"/>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AAD"/>
            </a:solidFill>
          </p:spPr>
          <p:txBody>
            <a:bodyPr/>
            <a:lstStyle/>
            <a:p>
              <a:endParaRPr lang="en-US"/>
            </a:p>
          </p:txBody>
        </p:sp>
        <p:sp>
          <p:nvSpPr>
            <p:cNvPr id="4" name="TextBox 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6226653" y="2842730"/>
            <a:ext cx="4601540" cy="4601540"/>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AAD"/>
            </a:solidFill>
          </p:spPr>
          <p:txBody>
            <a:bodyPr/>
            <a:lstStyle/>
            <a:p>
              <a:endParaRPr lang="en-US"/>
            </a:p>
          </p:txBody>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1923424" y="2842730"/>
            <a:ext cx="4601540" cy="4601540"/>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AAD"/>
            </a:solidFill>
          </p:spPr>
          <p:txBody>
            <a:bodyPr/>
            <a:lstStyle/>
            <a:p>
              <a:endParaRPr lang="en-US"/>
            </a:p>
          </p:txBody>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a:off x="464782" y="2830043"/>
            <a:ext cx="4626914" cy="4626914"/>
          </a:xfrm>
          <a:custGeom>
            <a:avLst/>
            <a:gdLst/>
            <a:ahLst/>
            <a:cxnLst/>
            <a:rect l="l" t="t" r="r" b="b"/>
            <a:pathLst>
              <a:path w="4626914" h="4626914">
                <a:moveTo>
                  <a:pt x="0" y="0"/>
                </a:moveTo>
                <a:lnTo>
                  <a:pt x="4626914" y="0"/>
                </a:lnTo>
                <a:lnTo>
                  <a:pt x="4626914" y="4626914"/>
                </a:lnTo>
                <a:lnTo>
                  <a:pt x="0" y="46269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2" name="TextBox 12"/>
          <p:cNvSpPr txBox="1"/>
          <p:nvPr/>
        </p:nvSpPr>
        <p:spPr>
          <a:xfrm>
            <a:off x="6457522" y="3956685"/>
            <a:ext cx="4114428" cy="2306956"/>
          </a:xfrm>
          <a:prstGeom prst="rect">
            <a:avLst/>
          </a:prstGeom>
        </p:spPr>
        <p:txBody>
          <a:bodyPr lIns="0" tIns="0" rIns="0" bIns="0" rtlCol="0" anchor="t">
            <a:spAutoFit/>
          </a:bodyPr>
          <a:lstStyle/>
          <a:p>
            <a:pPr algn="ctr">
              <a:lnSpc>
                <a:spcPts val="4619"/>
              </a:lnSpc>
            </a:pPr>
            <a:r>
              <a:rPr lang="en-US" sz="3299">
                <a:solidFill>
                  <a:srgbClr val="FFFFFF"/>
                </a:solidFill>
                <a:latin typeface="Canva Sans"/>
              </a:rPr>
              <a:t>Train Managers on </a:t>
            </a:r>
          </a:p>
          <a:p>
            <a:pPr algn="ctr">
              <a:lnSpc>
                <a:spcPts val="4619"/>
              </a:lnSpc>
            </a:pPr>
            <a:r>
              <a:rPr lang="en-US" sz="3299">
                <a:solidFill>
                  <a:srgbClr val="FFFFFF"/>
                </a:solidFill>
                <a:latin typeface="Canva Sans"/>
              </a:rPr>
              <a:t>ADA and Inclusive </a:t>
            </a:r>
          </a:p>
          <a:p>
            <a:pPr algn="ctr">
              <a:lnSpc>
                <a:spcPts val="4619"/>
              </a:lnSpc>
            </a:pPr>
            <a:r>
              <a:rPr lang="en-US" sz="3299">
                <a:solidFill>
                  <a:srgbClr val="FFFFFF"/>
                </a:solidFill>
                <a:latin typeface="Canva Sans"/>
              </a:rPr>
              <a:t>Workplace Practices</a:t>
            </a:r>
          </a:p>
          <a:p>
            <a:pPr algn="ctr">
              <a:lnSpc>
                <a:spcPts val="4619"/>
              </a:lnSpc>
              <a:spcBef>
                <a:spcPct val="0"/>
              </a:spcBef>
            </a:pPr>
            <a:endParaRPr lang="en-US" sz="3299">
              <a:solidFill>
                <a:srgbClr val="FFFFFF"/>
              </a:solidFill>
              <a:latin typeface="Canva Sans"/>
            </a:endParaRPr>
          </a:p>
        </p:txBody>
      </p:sp>
      <p:sp>
        <p:nvSpPr>
          <p:cNvPr id="13" name="TextBox 13"/>
          <p:cNvSpPr txBox="1"/>
          <p:nvPr/>
        </p:nvSpPr>
        <p:spPr>
          <a:xfrm>
            <a:off x="12357555" y="4104005"/>
            <a:ext cx="3707904" cy="2306956"/>
          </a:xfrm>
          <a:prstGeom prst="rect">
            <a:avLst/>
          </a:prstGeom>
        </p:spPr>
        <p:txBody>
          <a:bodyPr lIns="0" tIns="0" rIns="0" bIns="0" rtlCol="0" anchor="t">
            <a:spAutoFit/>
          </a:bodyPr>
          <a:lstStyle/>
          <a:p>
            <a:pPr algn="ctr">
              <a:lnSpc>
                <a:spcPts val="4619"/>
              </a:lnSpc>
            </a:pPr>
            <a:r>
              <a:rPr lang="en-US" sz="3299">
                <a:solidFill>
                  <a:srgbClr val="FFFFFF"/>
                </a:solidFill>
                <a:latin typeface="Canva Sans"/>
              </a:rPr>
              <a:t> Assess current workplace </a:t>
            </a:r>
          </a:p>
          <a:p>
            <a:pPr algn="ctr">
              <a:lnSpc>
                <a:spcPts val="4619"/>
              </a:lnSpc>
            </a:pPr>
            <a:r>
              <a:rPr lang="en-US" sz="3299">
                <a:solidFill>
                  <a:srgbClr val="FFFFFF"/>
                </a:solidFill>
                <a:latin typeface="Canva Sans"/>
              </a:rPr>
              <a:t>flexibilities </a:t>
            </a:r>
          </a:p>
          <a:p>
            <a:pPr algn="ctr">
              <a:lnSpc>
                <a:spcPts val="4619"/>
              </a:lnSpc>
              <a:spcBef>
                <a:spcPct val="0"/>
              </a:spcBef>
            </a:pPr>
            <a:endParaRPr lang="en-US" sz="3299">
              <a:solidFill>
                <a:srgbClr val="FFFFFF"/>
              </a:solidFill>
              <a:latin typeface="Canva Sans"/>
            </a:endParaRPr>
          </a:p>
        </p:txBody>
      </p:sp>
      <p:sp>
        <p:nvSpPr>
          <p:cNvPr id="14" name="Freeform 14"/>
          <p:cNvSpPr/>
          <p:nvPr/>
        </p:nvSpPr>
        <p:spPr>
          <a:xfrm>
            <a:off x="6201279" y="2817356"/>
            <a:ext cx="4626914" cy="4626914"/>
          </a:xfrm>
          <a:custGeom>
            <a:avLst/>
            <a:gdLst/>
            <a:ahLst/>
            <a:cxnLst/>
            <a:rect l="l" t="t" r="r" b="b"/>
            <a:pathLst>
              <a:path w="4626914" h="4626914">
                <a:moveTo>
                  <a:pt x="0" y="0"/>
                </a:moveTo>
                <a:lnTo>
                  <a:pt x="4626915" y="0"/>
                </a:lnTo>
                <a:lnTo>
                  <a:pt x="4626915" y="4626914"/>
                </a:lnTo>
                <a:lnTo>
                  <a:pt x="0" y="46269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5" name="Freeform 15"/>
          <p:cNvSpPr/>
          <p:nvPr/>
        </p:nvSpPr>
        <p:spPr>
          <a:xfrm>
            <a:off x="11898050" y="2817356"/>
            <a:ext cx="4626914" cy="4626914"/>
          </a:xfrm>
          <a:custGeom>
            <a:avLst/>
            <a:gdLst/>
            <a:ahLst/>
            <a:cxnLst/>
            <a:rect l="l" t="t" r="r" b="b"/>
            <a:pathLst>
              <a:path w="4626914" h="4626914">
                <a:moveTo>
                  <a:pt x="0" y="0"/>
                </a:moveTo>
                <a:lnTo>
                  <a:pt x="4626914" y="0"/>
                </a:lnTo>
                <a:lnTo>
                  <a:pt x="4626914" y="4626914"/>
                </a:lnTo>
                <a:lnTo>
                  <a:pt x="0" y="46269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6" name="Freeform 16"/>
          <p:cNvSpPr/>
          <p:nvPr/>
        </p:nvSpPr>
        <p:spPr>
          <a:xfrm>
            <a:off x="7772170" y="7817453"/>
            <a:ext cx="1485134" cy="2184020"/>
          </a:xfrm>
          <a:custGeom>
            <a:avLst/>
            <a:gdLst/>
            <a:ahLst/>
            <a:cxnLst/>
            <a:rect l="l" t="t" r="r" b="b"/>
            <a:pathLst>
              <a:path w="1485134" h="2184020">
                <a:moveTo>
                  <a:pt x="0" y="0"/>
                </a:moveTo>
                <a:lnTo>
                  <a:pt x="1485133" y="0"/>
                </a:lnTo>
                <a:lnTo>
                  <a:pt x="1485133" y="2184020"/>
                </a:lnTo>
                <a:lnTo>
                  <a:pt x="0" y="2184020"/>
                </a:lnTo>
                <a:lnTo>
                  <a:pt x="0" y="0"/>
                </a:lnTo>
                <a:close/>
              </a:path>
            </a:pathLst>
          </a:custGeom>
          <a:blipFill>
            <a:blip r:embed="rId5"/>
            <a:stretch>
              <a:fillRect/>
            </a:stretch>
          </a:blipFill>
        </p:spPr>
        <p:txBody>
          <a:bodyPr/>
          <a:lstStyle/>
          <a:p>
            <a:endParaRPr lang="en-US"/>
          </a:p>
        </p:txBody>
      </p:sp>
      <p:sp>
        <p:nvSpPr>
          <p:cNvPr id="17" name="TextBox 17"/>
          <p:cNvSpPr txBox="1"/>
          <p:nvPr/>
        </p:nvSpPr>
        <p:spPr>
          <a:xfrm>
            <a:off x="3008585" y="412452"/>
            <a:ext cx="11396662" cy="1310465"/>
          </a:xfrm>
          <a:prstGeom prst="rect">
            <a:avLst/>
          </a:prstGeom>
        </p:spPr>
        <p:txBody>
          <a:bodyPr lIns="0" tIns="0" rIns="0" bIns="0" rtlCol="0" anchor="t">
            <a:spAutoFit/>
          </a:bodyPr>
          <a:lstStyle/>
          <a:p>
            <a:pPr algn="ctr">
              <a:lnSpc>
                <a:spcPts val="10719"/>
              </a:lnSpc>
              <a:spcBef>
                <a:spcPct val="0"/>
              </a:spcBef>
            </a:pPr>
            <a:r>
              <a:rPr lang="en-US" sz="7656">
                <a:solidFill>
                  <a:srgbClr val="004AAD"/>
                </a:solidFill>
                <a:latin typeface="DM Serif Display"/>
              </a:rPr>
              <a:t>Fiscal Year 2024 Priorities</a:t>
            </a:r>
            <a:r>
              <a:rPr lang="en-US" sz="7656">
                <a:solidFill>
                  <a:srgbClr val="000000"/>
                </a:solidFill>
                <a:latin typeface="DM Serif Display"/>
              </a:rPr>
              <a:t> </a:t>
            </a:r>
          </a:p>
        </p:txBody>
      </p:sp>
      <p:sp>
        <p:nvSpPr>
          <p:cNvPr id="18" name="TextBox 18"/>
          <p:cNvSpPr txBox="1"/>
          <p:nvPr/>
        </p:nvSpPr>
        <p:spPr>
          <a:xfrm>
            <a:off x="995055" y="3263429"/>
            <a:ext cx="3566368" cy="4180841"/>
          </a:xfrm>
          <a:prstGeom prst="rect">
            <a:avLst/>
          </a:prstGeom>
        </p:spPr>
        <p:txBody>
          <a:bodyPr lIns="0" tIns="0" rIns="0" bIns="0" rtlCol="0" anchor="t">
            <a:spAutoFit/>
          </a:bodyPr>
          <a:lstStyle/>
          <a:p>
            <a:pPr algn="ctr">
              <a:lnSpc>
                <a:spcPts val="4759"/>
              </a:lnSpc>
            </a:pPr>
            <a:r>
              <a:rPr lang="en-US" sz="3399">
                <a:solidFill>
                  <a:srgbClr val="FFFFFF"/>
                </a:solidFill>
                <a:latin typeface="Canva Sans"/>
              </a:rPr>
              <a:t>Support </a:t>
            </a:r>
          </a:p>
          <a:p>
            <a:pPr algn="ctr">
              <a:lnSpc>
                <a:spcPts val="4759"/>
              </a:lnSpc>
            </a:pPr>
            <a:r>
              <a:rPr lang="en-US" sz="3399">
                <a:solidFill>
                  <a:srgbClr val="FFFFFF"/>
                </a:solidFill>
                <a:latin typeface="Canva Sans"/>
              </a:rPr>
              <a:t>Continued </a:t>
            </a:r>
          </a:p>
          <a:p>
            <a:pPr algn="ctr">
              <a:lnSpc>
                <a:spcPts val="4759"/>
              </a:lnSpc>
            </a:pPr>
            <a:r>
              <a:rPr lang="en-US" sz="3399">
                <a:solidFill>
                  <a:srgbClr val="FFFFFF"/>
                </a:solidFill>
                <a:latin typeface="Canva Sans"/>
              </a:rPr>
              <a:t>collaboration in </a:t>
            </a:r>
          </a:p>
          <a:p>
            <a:pPr algn="ctr">
              <a:lnSpc>
                <a:spcPts val="4759"/>
              </a:lnSpc>
            </a:pPr>
            <a:r>
              <a:rPr lang="en-US" sz="3399">
                <a:solidFill>
                  <a:srgbClr val="FFFFFF"/>
                </a:solidFill>
                <a:latin typeface="Canva Sans"/>
              </a:rPr>
              <a:t>the Employment </a:t>
            </a:r>
          </a:p>
          <a:p>
            <a:pPr algn="ctr">
              <a:lnSpc>
                <a:spcPts val="4759"/>
              </a:lnSpc>
            </a:pPr>
            <a:r>
              <a:rPr lang="en-US" sz="3399">
                <a:solidFill>
                  <a:srgbClr val="FFFFFF"/>
                </a:solidFill>
                <a:latin typeface="Canva Sans"/>
              </a:rPr>
              <a:t>First Leadership </a:t>
            </a:r>
          </a:p>
          <a:p>
            <a:pPr algn="ctr">
              <a:lnSpc>
                <a:spcPts val="4759"/>
              </a:lnSpc>
            </a:pPr>
            <a:r>
              <a:rPr lang="en-US" sz="3399">
                <a:solidFill>
                  <a:srgbClr val="FFFFFF"/>
                </a:solidFill>
                <a:latin typeface="Canva Sans"/>
              </a:rPr>
              <a:t>Workgroup</a:t>
            </a:r>
          </a:p>
          <a:p>
            <a:pPr algn="ctr">
              <a:lnSpc>
                <a:spcPts val="4759"/>
              </a:lnSpc>
            </a:pPr>
            <a:r>
              <a:rPr lang="en-US" sz="3399">
                <a:solidFill>
                  <a:srgbClr val="FFFFFF"/>
                </a:solidFill>
                <a:latin typeface="Canva Sans"/>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4392784" cy="10287000"/>
          </a:xfrm>
          <a:prstGeom prst="rect">
            <a:avLst/>
          </a:prstGeom>
          <a:solidFill>
            <a:srgbClr val="38B6FF"/>
          </a:solidFill>
        </p:spPr>
        <p:txBody>
          <a:bodyPr/>
          <a:lstStyle/>
          <a:p>
            <a:endParaRPr lang="en-US"/>
          </a:p>
        </p:txBody>
      </p:sp>
      <p:sp>
        <p:nvSpPr>
          <p:cNvPr id="3" name="Freeform 3"/>
          <p:cNvSpPr/>
          <p:nvPr/>
        </p:nvSpPr>
        <p:spPr>
          <a:xfrm>
            <a:off x="787765" y="8023699"/>
            <a:ext cx="1766792" cy="2057400"/>
          </a:xfrm>
          <a:custGeom>
            <a:avLst/>
            <a:gdLst/>
            <a:ahLst/>
            <a:cxnLst/>
            <a:rect l="l" t="t" r="r" b="b"/>
            <a:pathLst>
              <a:path w="1766792" h="2057400">
                <a:moveTo>
                  <a:pt x="0" y="0"/>
                </a:moveTo>
                <a:lnTo>
                  <a:pt x="1766792" y="0"/>
                </a:lnTo>
                <a:lnTo>
                  <a:pt x="1766792" y="2057400"/>
                </a:lnTo>
                <a:lnTo>
                  <a:pt x="0" y="20574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15589967" y="442020"/>
            <a:ext cx="1766792" cy="2057400"/>
          </a:xfrm>
          <a:custGeom>
            <a:avLst/>
            <a:gdLst/>
            <a:ahLst/>
            <a:cxnLst/>
            <a:rect l="l" t="t" r="r" b="b"/>
            <a:pathLst>
              <a:path w="1766792" h="2057400">
                <a:moveTo>
                  <a:pt x="0" y="0"/>
                </a:moveTo>
                <a:lnTo>
                  <a:pt x="1766792" y="0"/>
                </a:lnTo>
                <a:lnTo>
                  <a:pt x="1766792" y="2057400"/>
                </a:lnTo>
                <a:lnTo>
                  <a:pt x="0" y="20574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p:nvPr/>
        </p:nvGrpSpPr>
        <p:grpSpPr>
          <a:xfrm>
            <a:off x="11222378" y="7268831"/>
            <a:ext cx="6340812" cy="6340812"/>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004AAD"/>
            </a:solidFill>
          </p:spPr>
          <p:txBody>
            <a:bodyPr/>
            <a:lstStyle/>
            <a:p>
              <a:endParaRPr lang="en-US"/>
            </a:p>
          </p:txBody>
        </p:sp>
        <p:sp>
          <p:nvSpPr>
            <p:cNvPr id="7" name="TextBox 7"/>
            <p:cNvSpPr txBox="1"/>
            <p:nvPr/>
          </p:nvSpPr>
          <p:spPr>
            <a:xfrm>
              <a:off x="139700" y="101600"/>
              <a:ext cx="533400" cy="5715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543050" y="0"/>
            <a:ext cx="3086100" cy="3086100"/>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004AAD"/>
            </a:solidFill>
          </p:spPr>
          <p:txBody>
            <a:bodyPr/>
            <a:lstStyle/>
            <a:p>
              <a:endParaRPr lang="en-US"/>
            </a:p>
          </p:txBody>
        </p:sp>
        <p:sp>
          <p:nvSpPr>
            <p:cNvPr id="10" name="TextBox 10"/>
            <p:cNvSpPr txBox="1"/>
            <p:nvPr/>
          </p:nvSpPr>
          <p:spPr>
            <a:xfrm>
              <a:off x="139700" y="101600"/>
              <a:ext cx="533400" cy="571500"/>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a:off x="13650217" y="8102980"/>
            <a:ext cx="1485134" cy="2184020"/>
          </a:xfrm>
          <a:custGeom>
            <a:avLst/>
            <a:gdLst/>
            <a:ahLst/>
            <a:cxnLst/>
            <a:rect l="l" t="t" r="r" b="b"/>
            <a:pathLst>
              <a:path w="1485134" h="2184020">
                <a:moveTo>
                  <a:pt x="0" y="0"/>
                </a:moveTo>
                <a:lnTo>
                  <a:pt x="1485134" y="0"/>
                </a:lnTo>
                <a:lnTo>
                  <a:pt x="1485134" y="2184020"/>
                </a:lnTo>
                <a:lnTo>
                  <a:pt x="0" y="2184020"/>
                </a:lnTo>
                <a:lnTo>
                  <a:pt x="0" y="0"/>
                </a:lnTo>
                <a:close/>
              </a:path>
            </a:pathLst>
          </a:custGeom>
          <a:blipFill>
            <a:blip r:embed="rId5"/>
            <a:stretch>
              <a:fillRect/>
            </a:stretch>
          </a:blipFill>
        </p:spPr>
        <p:txBody>
          <a:bodyPr/>
          <a:lstStyle/>
          <a:p>
            <a:endParaRPr lang="en-US"/>
          </a:p>
        </p:txBody>
      </p:sp>
      <p:sp>
        <p:nvSpPr>
          <p:cNvPr id="12" name="TextBox 12"/>
          <p:cNvSpPr txBox="1"/>
          <p:nvPr/>
        </p:nvSpPr>
        <p:spPr>
          <a:xfrm>
            <a:off x="1771393" y="2545066"/>
            <a:ext cx="11373425" cy="3511551"/>
          </a:xfrm>
          <a:prstGeom prst="rect">
            <a:avLst/>
          </a:prstGeom>
        </p:spPr>
        <p:txBody>
          <a:bodyPr lIns="0" tIns="0" rIns="0" bIns="0" rtlCol="0" anchor="t">
            <a:spAutoFit/>
          </a:bodyPr>
          <a:lstStyle/>
          <a:p>
            <a:pPr marL="1079489" lvl="1" indent="-539745">
              <a:lnSpc>
                <a:spcPts val="6999"/>
              </a:lnSpc>
              <a:buFont typeface="Arial"/>
              <a:buChar char="•"/>
            </a:pPr>
            <a:r>
              <a:rPr lang="en-US" sz="4999" spc="-219">
                <a:solidFill>
                  <a:srgbClr val="FFFFFF"/>
                </a:solidFill>
                <a:latin typeface="DM Serif Display"/>
              </a:rPr>
              <a:t>Baseline Survey/ Data Collection</a:t>
            </a:r>
          </a:p>
          <a:p>
            <a:pPr marL="1079489" lvl="1" indent="-539745">
              <a:lnSpc>
                <a:spcPts val="6999"/>
              </a:lnSpc>
              <a:buFont typeface="Arial"/>
              <a:buChar char="•"/>
            </a:pPr>
            <a:r>
              <a:rPr lang="en-US" sz="4999" spc="-219">
                <a:solidFill>
                  <a:srgbClr val="FFFFFF"/>
                </a:solidFill>
                <a:latin typeface="DM Serif Display"/>
              </a:rPr>
              <a:t>Application Accessibility Workgroup</a:t>
            </a:r>
          </a:p>
          <a:p>
            <a:pPr marL="1079489" lvl="1" indent="-539745">
              <a:lnSpc>
                <a:spcPts val="6999"/>
              </a:lnSpc>
              <a:buFont typeface="Arial"/>
              <a:buChar char="•"/>
            </a:pPr>
            <a:r>
              <a:rPr lang="en-US" sz="4999" spc="-219">
                <a:solidFill>
                  <a:srgbClr val="FFFFFF"/>
                </a:solidFill>
                <a:latin typeface="DM Serif Display"/>
              </a:rPr>
              <a:t>Manager Training-Manager Week</a:t>
            </a:r>
          </a:p>
          <a:p>
            <a:pPr marL="1079489" lvl="1" indent="-539745">
              <a:lnSpc>
                <a:spcPts val="6999"/>
              </a:lnSpc>
              <a:buFont typeface="Arial"/>
              <a:buChar char="•"/>
            </a:pPr>
            <a:r>
              <a:rPr lang="en-US" sz="4999" spc="-219">
                <a:solidFill>
                  <a:srgbClr val="FFFFFF"/>
                </a:solidFill>
                <a:latin typeface="DM Serif Display"/>
              </a:rPr>
              <a:t>NEON proposal 2023-2024</a:t>
            </a:r>
          </a:p>
        </p:txBody>
      </p:sp>
      <p:sp>
        <p:nvSpPr>
          <p:cNvPr id="13" name="TextBox 13"/>
          <p:cNvSpPr txBox="1"/>
          <p:nvPr/>
        </p:nvSpPr>
        <p:spPr>
          <a:xfrm>
            <a:off x="1432384" y="358486"/>
            <a:ext cx="12051444" cy="1069617"/>
          </a:xfrm>
          <a:prstGeom prst="rect">
            <a:avLst/>
          </a:prstGeom>
        </p:spPr>
        <p:txBody>
          <a:bodyPr lIns="0" tIns="0" rIns="0" bIns="0" rtlCol="0" anchor="t">
            <a:spAutoFit/>
          </a:bodyPr>
          <a:lstStyle/>
          <a:p>
            <a:pPr algn="ctr">
              <a:lnSpc>
                <a:spcPts val="8769"/>
              </a:lnSpc>
            </a:pPr>
            <a:r>
              <a:rPr lang="en-US" sz="6264">
                <a:solidFill>
                  <a:srgbClr val="004AAD"/>
                </a:solidFill>
                <a:latin typeface="DM Serif Display"/>
              </a:rPr>
              <a:t>Work Plan Updates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rcRect l="657" r="657"/>
          <a:stretch>
            <a:fillRect/>
          </a:stretch>
        </p:blipFill>
        <p:spPr>
          <a:xfrm>
            <a:off x="1905653" y="961869"/>
            <a:ext cx="14437895" cy="8229600"/>
          </a:xfrm>
          <a:prstGeom prst="rect">
            <a:avLst/>
          </a:prstGeom>
        </p:spPr>
      </p:pic>
    </p:spTree>
  </p:cSld>
  <p:clrMapOvr>
    <a:masterClrMapping/>
  </p:clrMapOvr>
  <p:timing>
    <p:tnLst>
      <p:par>
        <p:cTn id="1" dur="indefinite" restart="never" nodeType="tmRoot">
          <p:childTnLst>
            <p:video>
              <p:cMediaNode vol="100000">
                <p:cTn id="2" fill="hold" display="0">
                  <p:stCondLst>
                    <p:cond delay="indefinite"/>
                  </p:stCondLst>
                </p:cTn>
                <p:tgtEl>
                  <p:spTgt spid="2"/>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TotalTime>
  <Words>1154</Words>
  <Application>Microsoft Office PowerPoint</Application>
  <PresentationFormat>Custom</PresentationFormat>
  <Paragraphs>149</Paragraphs>
  <Slides>12</Slides>
  <Notes>9</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Canva Sans Bold</vt:lpstr>
      <vt:lpstr>Canva Sans</vt:lpstr>
      <vt:lpstr>DM Serif Display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Forum SAME</dc:title>
  <cp:lastModifiedBy>Rinehart Mello, Catherine (DDS)</cp:lastModifiedBy>
  <cp:revision>2</cp:revision>
  <dcterms:created xsi:type="dcterms:W3CDTF">2006-08-16T00:00:00Z</dcterms:created>
  <dcterms:modified xsi:type="dcterms:W3CDTF">2023-10-27T15:34:31Z</dcterms:modified>
  <dc:identifier>DAFyNAcg0eA</dc:identifier>
</cp:coreProperties>
</file>