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6" r:id="rId11"/>
    <p:sldId id="264" r:id="rId12"/>
    <p:sldId id="265" r:id="rId13"/>
    <p:sldId id="267" r:id="rId14"/>
    <p:sldId id="268" r:id="rId15"/>
    <p:sldId id="269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nva Sans" panose="020B0604020202020204" charset="0"/>
      <p:regular r:id="rId22"/>
    </p:embeddedFont>
    <p:embeddedFont>
      <p:font typeface="Garet 1" panose="020B0604020202020204" charset="0"/>
      <p:regular r:id="rId23"/>
    </p:embeddedFont>
    <p:embeddedFont>
      <p:font typeface="Garet 2" panose="020B0604020202020204" charset="0"/>
      <p:regular r:id="rId24"/>
    </p:embeddedFont>
    <p:embeddedFont>
      <p:font typeface="Josefin Sans Bold" pitchFamily="2" charset="0"/>
      <p:regular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79AE9B-410D-4EAB-A255-9D0CDC22DD4B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  <p14:section name="Untitled Section" id="{AD8A02CA-F93E-44A7-A704-4BA41D212670}">
          <p14:sldIdLst>
            <p14:sldId id="263"/>
            <p14:sldId id="270"/>
            <p14:sldId id="266"/>
            <p14:sldId id="264"/>
            <p14:sldId id="265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BB061C-847B-4629-A3F1-C016A786122C}" v="2" dt="2022-09-21T22:48:14.0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4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DDA Share of DDS Local - Total Local Funds $136M</a:t>
            </a:r>
          </a:p>
        </c:rich>
      </c:tx>
      <c:layout>
        <c:manualLayout>
          <c:xMode val="edge"/>
          <c:yMode val="edge"/>
          <c:x val="0.13981016605597568"/>
          <c:y val="5.1063829787234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DDA Share of DDS Local - Total Local Funds $136 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D8-42D2-9E5A-C26B6090A3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D8-42D2-9E5A-C26B6090A3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3D8-42D2-9E5A-C26B6090A3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3D8-42D2-9E5A-C26B6090A3CC}"/>
              </c:ext>
            </c:extLst>
          </c:dPt>
          <c:dLbls>
            <c:dLbl>
              <c:idx val="0"/>
              <c:layout>
                <c:manualLayout>
                  <c:x val="-9.0586913022010856E-2"/>
                  <c:y val="-0.2591040375272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D8-42D2-9E5A-C26B6090A3CC}"/>
                </c:ext>
              </c:extLst>
            </c:dLbl>
            <c:dLbl>
              <c:idx val="1"/>
              <c:layout>
                <c:manualLayout>
                  <c:x val="3.5003833060471404E-2"/>
                  <c:y val="0.106424861785893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D8-42D2-9E5A-C26B6090A3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DDA (92%)</c:v>
                </c:pt>
                <c:pt idx="1">
                  <c:v>RSA/AMP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125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54-4E7D-875A-5F1AE6B5BE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348561627816323"/>
          <c:y val="0.52324426202043894"/>
          <c:w val="0.17235596788025259"/>
          <c:h val="0.11810722063997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DDA Local – 125.3M</a:t>
            </a:r>
          </a:p>
        </c:rich>
      </c:tx>
      <c:layout>
        <c:manualLayout>
          <c:xMode val="edge"/>
          <c:yMode val="edge"/>
          <c:x val="0.17723765432098765"/>
          <c:y val="3.82978723404255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DDA Local</c:v>
                </c:pt>
              </c:strCache>
            </c:strRef>
          </c:tx>
          <c:dPt>
            <c:idx val="0"/>
            <c:bubble3D val="0"/>
            <c:explosion val="2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03-4768-85DE-ADCBE789DF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03-4768-85DE-ADCBE789DF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03-4768-85DE-ADCBE789DF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D03-4768-85DE-ADCBE789DFDE}"/>
              </c:ext>
            </c:extLst>
          </c:dPt>
          <c:dLbls>
            <c:dLbl>
              <c:idx val="0"/>
              <c:layout>
                <c:manualLayout>
                  <c:x val="-0.13217616895110335"/>
                  <c:y val="-0.289731110738817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03-4768-85DE-ADCBE789DFDE}"/>
                </c:ext>
              </c:extLst>
            </c:dLbl>
            <c:dLbl>
              <c:idx val="1"/>
              <c:layout>
                <c:manualLayout>
                  <c:x val="7.6048349859045392E-2"/>
                  <c:y val="0.14082124308929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03-4768-85DE-ADCBE789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Direct Services (86%)</c:v>
                </c:pt>
                <c:pt idx="1">
                  <c:v>Personnel</c:v>
                </c:pt>
                <c:pt idx="2">
                  <c:v>Travel/Training</c:v>
                </c:pt>
              </c:strCache>
            </c:strRef>
          </c:cat>
          <c:val>
            <c:numRef>
              <c:f>Sheet1!$B$2:$B$4</c:f>
              <c:numCache>
                <c:formatCode>"$"#,##0.0</c:formatCode>
                <c:ptCount val="3"/>
                <c:pt idx="0">
                  <c:v>107.8</c:v>
                </c:pt>
                <c:pt idx="1">
                  <c:v>17.399999999999999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67-41B7-A3D7-D937AED59D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aseline="0" dirty="0"/>
              <a:t>Direct Services – Source of Funds</a:t>
            </a:r>
          </a:p>
        </c:rich>
      </c:tx>
      <c:layout>
        <c:manualLayout>
          <c:xMode val="edge"/>
          <c:yMode val="edge"/>
          <c:x val="3.5387596899224813E-2"/>
          <c:y val="5.5555555555555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Direct Services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5A-48AB-889B-76D0DF5C66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5A-48AB-889B-76D0DF5C66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5A-48AB-889B-76D0DF5C6631}"/>
              </c:ext>
            </c:extLst>
          </c:dPt>
          <c:dLbls>
            <c:dLbl>
              <c:idx val="0"/>
              <c:layout>
                <c:manualLayout>
                  <c:x val="-0.15671992309100896"/>
                  <c:y val="-0.235388779527559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5A-48AB-889B-76D0DF5C66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Local Funds (86%)</c:v>
                </c:pt>
                <c:pt idx="1">
                  <c:v>Program Income (9%)</c:v>
                </c:pt>
                <c:pt idx="2">
                  <c:v>Medicaid (5%)</c:v>
                </c:pt>
              </c:strCache>
            </c:strRef>
          </c:cat>
          <c:val>
            <c:numRef>
              <c:f>Sheet1!$B$2:$B$4</c:f>
              <c:numCache>
                <c:formatCode>"$"#,##0.0</c:formatCode>
                <c:ptCount val="3"/>
                <c:pt idx="0">
                  <c:v>107.8</c:v>
                </c:pt>
                <c:pt idx="1">
                  <c:v>11.4</c:v>
                </c:pt>
                <c:pt idx="2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23-4E71-A681-43A0863087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596365134590731"/>
          <c:y val="0.38732502187226597"/>
          <c:w val="0.30434642617347252"/>
          <c:h val="0.343822178477690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8007524990227286"/>
          <c:y val="2.6043205622200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Services Provided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08-425E-94F8-63FCADA640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6E-4990-9F47-DC94F4599A1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08-425E-94F8-63FCADA6402D}"/>
              </c:ext>
            </c:extLst>
          </c:dPt>
          <c:dLbls>
            <c:dLbl>
              <c:idx val="0"/>
              <c:layout>
                <c:manualLayout>
                  <c:x val="-0.13464922935165019"/>
                  <c:y val="0.139317914090231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08-425E-94F8-63FCADA6402D}"/>
                </c:ext>
              </c:extLst>
            </c:dLbl>
            <c:dLbl>
              <c:idx val="1"/>
              <c:layout>
                <c:manualLayout>
                  <c:x val="0.20072401854023558"/>
                  <c:y val="-0.21185131771722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51063829787232"/>
                      <c:h val="9.83249390445443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46E-4990-9F47-DC94F4599A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Residential Supports (22%)</c:v>
                </c:pt>
                <c:pt idx="1">
                  <c:v>Waiver (76%)</c:v>
                </c:pt>
                <c:pt idx="2">
                  <c:v>Other Contracts (2%)</c:v>
                </c:pt>
              </c:strCache>
            </c:strRef>
          </c:cat>
          <c:val>
            <c:numRef>
              <c:f>Sheet1!$B$2:$B$4</c:f>
              <c:numCache>
                <c:formatCode>"$"#,##0.0</c:formatCode>
                <c:ptCount val="3"/>
                <c:pt idx="0">
                  <c:v>27.6</c:v>
                </c:pt>
                <c:pt idx="1">
                  <c:v>95.7</c:v>
                </c:pt>
                <c:pt idx="2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6E-4990-9F47-DC94F4599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FY</a:t>
            </a:r>
            <a:r>
              <a:rPr lang="en-US" sz="2000" baseline="0" dirty="0"/>
              <a:t> 2019 Actual – FY 2023 FINAL</a:t>
            </a:r>
            <a:endParaRPr lang="en-US" sz="2000" dirty="0"/>
          </a:p>
          <a:p>
            <a:pPr>
              <a:defRPr sz="22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(IN</a:t>
            </a:r>
            <a:r>
              <a:rPr lang="en-US" sz="2000" baseline="0" dirty="0"/>
              <a:t> MILLIONS)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Local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  <a:round/>
              </a:ln>
              <a:effectLst>
                <a:outerShdw dist="88900" dir="2700000" algn="tl" rotWithShape="0">
                  <a:prstClr val="black">
                    <a:alpha val="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00584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FY 2016   1651</c:v>
                </c:pt>
                <c:pt idx="1">
                  <c:v>FY 2017   1684</c:v>
                </c:pt>
                <c:pt idx="2">
                  <c:v>FY 2018   1734</c:v>
                </c:pt>
                <c:pt idx="3">
                  <c:v>FY 2019   1820   </c:v>
                </c:pt>
                <c:pt idx="4">
                  <c:v>FY 2020   1831</c:v>
                </c:pt>
                <c:pt idx="5">
                  <c:v>FY2021   1834</c:v>
                </c:pt>
                <c:pt idx="6">
                  <c:v>FY2022    1844</c:v>
                </c:pt>
                <c:pt idx="7">
                  <c:v>FY 2023 Budget</c:v>
                </c:pt>
              </c:strCache>
            </c:strRef>
          </c:cat>
          <c:val>
            <c:numRef>
              <c:f>Sheet1!$B$2:$B$9</c:f>
              <c:numCache>
                <c:formatCode>"$"#,##0.0</c:formatCode>
                <c:ptCount val="8"/>
                <c:pt idx="0">
                  <c:v>61.6</c:v>
                </c:pt>
                <c:pt idx="1">
                  <c:v>67</c:v>
                </c:pt>
                <c:pt idx="2">
                  <c:v>72.8</c:v>
                </c:pt>
                <c:pt idx="3">
                  <c:v>77.900000000000006</c:v>
                </c:pt>
                <c:pt idx="4">
                  <c:v>70</c:v>
                </c:pt>
                <c:pt idx="5">
                  <c:v>58.7</c:v>
                </c:pt>
                <c:pt idx="6">
                  <c:v>92.8</c:v>
                </c:pt>
                <c:pt idx="7">
                  <c:v>95.7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1B-47AA-9F0E-D4D4CF8860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Federal</c:v>
                </c:pt>
              </c:strCache>
            </c:strRef>
          </c:tx>
          <c:spPr>
            <a:solidFill>
              <a:schemeClr val="accent3">
                <a:alpha val="88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3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6.6730042692777908E-3"/>
                  <c:y val="2.72941190629644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1B-47AA-9F0E-D4D4CF8860BC}"/>
                </c:ext>
              </c:extLst>
            </c:dLbl>
            <c:dLbl>
              <c:idx val="1"/>
              <c:layout>
                <c:manualLayout>
                  <c:x val="1.0009506403916686E-2"/>
                  <c:y val="-5.4588238125929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1B-47AA-9F0E-D4D4CF8860BC}"/>
                </c:ext>
              </c:extLst>
            </c:dLbl>
            <c:dLbl>
              <c:idx val="2"/>
              <c:layout>
                <c:manualLayout>
                  <c:x val="8.3412553365971778E-3"/>
                  <c:y val="2.72941190629644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1B-47AA-9F0E-D4D4CF8860BC}"/>
                </c:ext>
              </c:extLst>
            </c:dLbl>
            <c:spPr>
              <a:noFill/>
              <a:ln>
                <a:noFill/>
                <a:round/>
              </a:ln>
              <a:effectLst>
                <a:outerShdw dist="88900" dir="2700000" algn="tl" rotWithShape="0">
                  <a:prstClr val="black">
                    <a:alpha val="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FY 2016   1651</c:v>
                </c:pt>
                <c:pt idx="1">
                  <c:v>FY 2017   1684</c:v>
                </c:pt>
                <c:pt idx="2">
                  <c:v>FY 2018   1734</c:v>
                </c:pt>
                <c:pt idx="3">
                  <c:v>FY 2019   1820   </c:v>
                </c:pt>
                <c:pt idx="4">
                  <c:v>FY 2020   1831</c:v>
                </c:pt>
                <c:pt idx="5">
                  <c:v>FY2021   1834</c:v>
                </c:pt>
                <c:pt idx="6">
                  <c:v>FY2022    1844</c:v>
                </c:pt>
                <c:pt idx="7">
                  <c:v>FY 2023 Budget</c:v>
                </c:pt>
              </c:strCache>
            </c:strRef>
          </c:cat>
          <c:val>
            <c:numRef>
              <c:f>Sheet1!$C$2:$C$9</c:f>
              <c:numCache>
                <c:formatCode>"$"#,##0.0</c:formatCode>
                <c:ptCount val="8"/>
                <c:pt idx="0">
                  <c:v>143.69999999999999</c:v>
                </c:pt>
                <c:pt idx="1">
                  <c:v>156.30000000000001</c:v>
                </c:pt>
                <c:pt idx="2">
                  <c:v>169.9</c:v>
                </c:pt>
                <c:pt idx="3">
                  <c:v>177.4</c:v>
                </c:pt>
                <c:pt idx="4">
                  <c:v>213.2</c:v>
                </c:pt>
                <c:pt idx="5">
                  <c:v>249.9</c:v>
                </c:pt>
                <c:pt idx="6">
                  <c:v>233.5</c:v>
                </c:pt>
                <c:pt idx="7">
                  <c:v>223.2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1B-47AA-9F0E-D4D4CF8860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overlap val="100"/>
        <c:axId val="1573961760"/>
        <c:axId val="1573962176"/>
      </c:barChart>
      <c:lineChart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387920653775771E-2"/>
                  <c:y val="-2.54516585690531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1B-47AA-9F0E-D4D4CF8860BC}"/>
                </c:ext>
              </c:extLst>
            </c:dLbl>
            <c:dLbl>
              <c:idx val="1"/>
              <c:layout>
                <c:manualLayout>
                  <c:x val="-4.2210955470438294E-2"/>
                  <c:y val="-2.54516585690531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31B-47AA-9F0E-D4D4CF8860BC}"/>
                </c:ext>
              </c:extLst>
            </c:dLbl>
            <c:dLbl>
              <c:idx val="2"/>
              <c:layout>
                <c:manualLayout>
                  <c:x val="-4.2210955470438266E-2"/>
                  <c:y val="-1.9992834756460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1B-47AA-9F0E-D4D4CF8860BC}"/>
                </c:ext>
              </c:extLst>
            </c:dLbl>
            <c:dLbl>
              <c:idx val="3"/>
              <c:layout>
                <c:manualLayout>
                  <c:x val="-4.387920653775771E-2"/>
                  <c:y val="-2.2722246662756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31B-47AA-9F0E-D4D4CF8860BC}"/>
                </c:ext>
              </c:extLst>
            </c:dLbl>
            <c:dLbl>
              <c:idx val="4"/>
              <c:layout>
                <c:manualLayout>
                  <c:x val="-3.8807723293106715E-2"/>
                  <c:y val="-3.3639894287942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31B-47AA-9F0E-D4D4CF8860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FY 2016   1651</c:v>
                </c:pt>
                <c:pt idx="1">
                  <c:v>FY 2017   1684</c:v>
                </c:pt>
                <c:pt idx="2">
                  <c:v>FY 2018   1734</c:v>
                </c:pt>
                <c:pt idx="3">
                  <c:v>FY 2019   1820   </c:v>
                </c:pt>
                <c:pt idx="4">
                  <c:v>FY 2020   1831</c:v>
                </c:pt>
                <c:pt idx="5">
                  <c:v>FY2021   1834</c:v>
                </c:pt>
                <c:pt idx="6">
                  <c:v>FY2022    1844</c:v>
                </c:pt>
                <c:pt idx="7">
                  <c:v>FY 2023 Budget</c:v>
                </c:pt>
              </c:strCache>
            </c:strRef>
          </c:cat>
          <c:val>
            <c:numRef>
              <c:f>Sheet1!$D$2:$D$9</c:f>
              <c:numCache>
                <c:formatCode>"$"#,##0.0</c:formatCode>
                <c:ptCount val="8"/>
                <c:pt idx="0">
                  <c:v>205.29999999999998</c:v>
                </c:pt>
                <c:pt idx="1">
                  <c:v>223.3</c:v>
                </c:pt>
                <c:pt idx="2">
                  <c:v>242.7</c:v>
                </c:pt>
                <c:pt idx="3">
                  <c:v>255.3</c:v>
                </c:pt>
                <c:pt idx="4">
                  <c:v>283.2</c:v>
                </c:pt>
                <c:pt idx="5">
                  <c:v>308.60000000000002</c:v>
                </c:pt>
                <c:pt idx="6">
                  <c:v>326.3</c:v>
                </c:pt>
                <c:pt idx="7">
                  <c:v>318.89999999999998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F31B-47AA-9F0E-D4D4CF8860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3961760"/>
        <c:axId val="1573962176"/>
      </c:lineChart>
      <c:catAx>
        <c:axId val="157396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3962176"/>
        <c:crosses val="autoZero"/>
        <c:auto val="1"/>
        <c:lblAlgn val="ctr"/>
        <c:lblOffset val="100"/>
        <c:noMultiLvlLbl val="0"/>
      </c:catAx>
      <c:valAx>
        <c:axId val="1573962176"/>
        <c:scaling>
          <c:orientation val="minMax"/>
        </c:scaling>
        <c:delete val="1"/>
        <c:axPos val="l"/>
        <c:numFmt formatCode="&quot;$&quot;#,##0.0" sourceLinked="1"/>
        <c:majorTickMark val="out"/>
        <c:minorTickMark val="none"/>
        <c:tickLblPos val="nextTo"/>
        <c:crossAx val="1573961760"/>
        <c:crosses val="autoZero"/>
        <c:crossBetween val="between"/>
      </c:valAx>
      <c:spPr>
        <a:noFill/>
        <a:ln>
          <a:solidFill>
            <a:schemeClr val="dk1">
              <a:tint val="75000"/>
            </a:schemeClr>
          </a:solidFill>
        </a:ln>
        <a:effectLst/>
        <a:sp3d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F5D72-4DBD-4934-A5C6-CE27DD1CB456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09F1E-2A62-467A-88D4-54828E61A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81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09F1E-2A62-467A-88D4-54828E61A8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56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09F1E-2A62-467A-88D4-54828E61A8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96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10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910131">
            <a:off x="5948218" y="2475814"/>
            <a:ext cx="23300020" cy="7022208"/>
            <a:chOff x="0" y="0"/>
            <a:chExt cx="7881735" cy="23733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81735" cy="2373310"/>
            </a:xfrm>
            <a:custGeom>
              <a:avLst/>
              <a:gdLst/>
              <a:ahLst/>
              <a:cxnLst/>
              <a:rect l="l" t="t" r="r" b="b"/>
              <a:pathLst>
                <a:path w="7881735" h="2373310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 rot="-3910131">
            <a:off x="63853" y="3762630"/>
            <a:ext cx="23300020" cy="3958269"/>
            <a:chOff x="0" y="0"/>
            <a:chExt cx="7881735" cy="13389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881735" cy="1338970"/>
            </a:xfrm>
            <a:custGeom>
              <a:avLst/>
              <a:gdLst/>
              <a:ahLst/>
              <a:cxnLst/>
              <a:rect l="l" t="t" r="r" b="b"/>
              <a:pathLst>
                <a:path w="7881735" h="1338970">
                  <a:moveTo>
                    <a:pt x="0" y="0"/>
                  </a:moveTo>
                  <a:lnTo>
                    <a:pt x="7881735" y="0"/>
                  </a:lnTo>
                  <a:lnTo>
                    <a:pt x="7881735" y="1338970"/>
                  </a:lnTo>
                  <a:lnTo>
                    <a:pt x="0" y="133897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11866" y="1873680"/>
            <a:ext cx="13937194" cy="6935472"/>
            <a:chOff x="0" y="0"/>
            <a:chExt cx="18582926" cy="9247295"/>
          </a:xfrm>
        </p:grpSpPr>
        <p:sp>
          <p:nvSpPr>
            <p:cNvPr id="7" name="TextBox 7"/>
            <p:cNvSpPr txBox="1"/>
            <p:nvPr/>
          </p:nvSpPr>
          <p:spPr>
            <a:xfrm>
              <a:off x="0" y="-76200"/>
              <a:ext cx="18582926" cy="8249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379"/>
                </a:lnSpc>
              </a:pPr>
              <a:r>
                <a:rPr lang="en-US" sz="12999" spc="-649" dirty="0">
                  <a:solidFill>
                    <a:srgbClr val="FFFFFF"/>
                  </a:solidFill>
                  <a:latin typeface="Josefin Sans Bold"/>
                </a:rPr>
                <a:t>DDS Community &amp; Provider Forum: </a:t>
              </a:r>
            </a:p>
            <a:p>
              <a:pPr>
                <a:lnSpc>
                  <a:spcPts val="16380"/>
                </a:lnSpc>
              </a:pPr>
              <a:r>
                <a:rPr lang="en-US" sz="13000" spc="-650" dirty="0">
                  <a:solidFill>
                    <a:srgbClr val="FFFFFF"/>
                  </a:solidFill>
                  <a:latin typeface="Josefin Sans Bold"/>
                </a:rPr>
                <a:t>Budget Update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8442115"/>
              <a:ext cx="18582926" cy="805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FFFFFF"/>
                  </a:solidFill>
                  <a:latin typeface="Garet 1"/>
                </a:rPr>
                <a:t>Director Andrew Reese ~ September 23, 2022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782800" y="5741764"/>
            <a:ext cx="2667000" cy="32933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910131">
            <a:off x="6433600" y="5166251"/>
            <a:ext cx="23300020" cy="3334868"/>
            <a:chOff x="0" y="0"/>
            <a:chExt cx="7881735" cy="11280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81735" cy="1128091"/>
            </a:xfrm>
            <a:custGeom>
              <a:avLst/>
              <a:gdLst/>
              <a:ahLst/>
              <a:cxnLst/>
              <a:rect l="l" t="t" r="r" b="b"/>
              <a:pathLst>
                <a:path w="7881735" h="1128091">
                  <a:moveTo>
                    <a:pt x="0" y="0"/>
                  </a:moveTo>
                  <a:lnTo>
                    <a:pt x="7881735" y="0"/>
                  </a:lnTo>
                  <a:lnTo>
                    <a:pt x="7881735" y="1128091"/>
                  </a:lnTo>
                  <a:lnTo>
                    <a:pt x="0" y="1128091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id="4" name="Group 4"/>
          <p:cNvGrpSpPr/>
          <p:nvPr/>
        </p:nvGrpSpPr>
        <p:grpSpPr>
          <a:xfrm rot="-3910131">
            <a:off x="-10765939" y="269571"/>
            <a:ext cx="23300020" cy="3273393"/>
            <a:chOff x="0" y="0"/>
            <a:chExt cx="7881735" cy="11072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881735" cy="1107296"/>
            </a:xfrm>
            <a:custGeom>
              <a:avLst/>
              <a:gdLst/>
              <a:ahLst/>
              <a:cxnLst/>
              <a:rect l="l" t="t" r="r" b="b"/>
              <a:pathLst>
                <a:path w="7881735" h="1107296">
                  <a:moveTo>
                    <a:pt x="0" y="0"/>
                  </a:moveTo>
                  <a:lnTo>
                    <a:pt x="7881735" y="0"/>
                  </a:lnTo>
                  <a:lnTo>
                    <a:pt x="7881735" y="1107296"/>
                  </a:lnTo>
                  <a:lnTo>
                    <a:pt x="0" y="1107296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grpSp>
        <p:nvGrpSpPr>
          <p:cNvPr id="6" name="Group 6"/>
          <p:cNvGrpSpPr/>
          <p:nvPr/>
        </p:nvGrpSpPr>
        <p:grpSpPr>
          <a:xfrm rot="-3910131">
            <a:off x="-2960751" y="-2230743"/>
            <a:ext cx="23300020" cy="14748487"/>
            <a:chOff x="0" y="0"/>
            <a:chExt cx="7881735" cy="49889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881735" cy="4988994"/>
            </a:xfrm>
            <a:custGeom>
              <a:avLst/>
              <a:gdLst/>
              <a:ahLst/>
              <a:cxnLst/>
              <a:rect l="l" t="t" r="r" b="b"/>
              <a:pathLst>
                <a:path w="7881735" h="4988994">
                  <a:moveTo>
                    <a:pt x="0" y="0"/>
                  </a:moveTo>
                  <a:lnTo>
                    <a:pt x="7881735" y="0"/>
                  </a:lnTo>
                  <a:lnTo>
                    <a:pt x="7881735" y="4988994"/>
                  </a:lnTo>
                  <a:lnTo>
                    <a:pt x="0" y="498899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43363" y="9533970"/>
            <a:ext cx="3432082" cy="862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t="338" b="338"/>
          <a:stretch>
            <a:fillRect/>
          </a:stretch>
        </p:blipFill>
        <p:spPr>
          <a:xfrm>
            <a:off x="-152400" y="9398135"/>
            <a:ext cx="2827682" cy="84603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308491" y="800100"/>
            <a:ext cx="978820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0"/>
              </a:lnSpc>
              <a:spcBef>
                <a:spcPct val="0"/>
              </a:spcBef>
            </a:pPr>
            <a:r>
              <a:rPr lang="en-US" sz="4950" dirty="0">
                <a:solidFill>
                  <a:srgbClr val="B2101F"/>
                </a:solidFill>
                <a:latin typeface="Josefin Sans Bold"/>
              </a:rPr>
              <a:t>DDA Waiver &amp; Residential Costs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69672" y="6131710"/>
            <a:ext cx="13322513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65212A"/>
                </a:solidFill>
                <a:latin typeface="Garet 2"/>
              </a:rPr>
              <a:t>Planned net increase of 50 waiver slots per year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12555" y="7089185"/>
            <a:ext cx="10862890" cy="1424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9"/>
              </a:lnSpc>
            </a:pPr>
            <a:r>
              <a:rPr lang="en-US" sz="3099" dirty="0">
                <a:solidFill>
                  <a:srgbClr val="65212A"/>
                </a:solidFill>
                <a:latin typeface="Garet 2"/>
              </a:rPr>
              <a:t>Residential Costs</a:t>
            </a:r>
          </a:p>
          <a:p>
            <a:pPr algn="ctr">
              <a:lnSpc>
                <a:spcPts val="3719"/>
              </a:lnSpc>
            </a:pPr>
            <a:r>
              <a:rPr lang="en-US" sz="3099" dirty="0">
                <a:solidFill>
                  <a:srgbClr val="65212A"/>
                </a:solidFill>
                <a:latin typeface="Garet 2"/>
              </a:rPr>
              <a:t>Budgeted residential costs for FY 2023 - $27.6 million</a:t>
            </a:r>
          </a:p>
          <a:p>
            <a:pPr algn="ctr">
              <a:lnSpc>
                <a:spcPts val="3719"/>
              </a:lnSpc>
              <a:spcBef>
                <a:spcPct val="0"/>
              </a:spcBef>
            </a:pPr>
            <a:endParaRPr lang="en-US" sz="3099" dirty="0">
              <a:solidFill>
                <a:srgbClr val="65212A"/>
              </a:solidFill>
              <a:latin typeface="Garet 2"/>
            </a:endParaRPr>
          </a:p>
        </p:txBody>
      </p:sp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16E67EF8-A093-EEB3-159F-F4B35A6CA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098196"/>
              </p:ext>
            </p:extLst>
          </p:nvPr>
        </p:nvGraphicFramePr>
        <p:xfrm>
          <a:off x="4821093" y="2727361"/>
          <a:ext cx="8763001" cy="2706671"/>
        </p:xfrm>
        <a:graphic>
          <a:graphicData uri="http://schemas.openxmlformats.org/drawingml/2006/table">
            <a:tbl>
              <a:tblPr firstRow="1" bandRow="1"/>
              <a:tblGrid>
                <a:gridCol w="3506935">
                  <a:extLst>
                    <a:ext uri="{9D8B030D-6E8A-4147-A177-3AD203B41FA5}">
                      <a16:colId xmlns:a16="http://schemas.microsoft.com/office/drawing/2014/main" val="2120311724"/>
                    </a:ext>
                  </a:extLst>
                </a:gridCol>
                <a:gridCol w="2604878">
                  <a:extLst>
                    <a:ext uri="{9D8B030D-6E8A-4147-A177-3AD203B41FA5}">
                      <a16:colId xmlns:a16="http://schemas.microsoft.com/office/drawing/2014/main" val="117682320"/>
                    </a:ext>
                  </a:extLst>
                </a:gridCol>
                <a:gridCol w="2651188">
                  <a:extLst>
                    <a:ext uri="{9D8B030D-6E8A-4147-A177-3AD203B41FA5}">
                      <a16:colId xmlns:a16="http://schemas.microsoft.com/office/drawing/2014/main" val="3253913063"/>
                    </a:ext>
                  </a:extLst>
                </a:gridCol>
              </a:tblGrid>
              <a:tr h="1282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2400" dirty="0"/>
                        <a:t>HCBS Waiver Slots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IDD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IFS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487271"/>
                  </a:ext>
                </a:extLst>
              </a:tr>
              <a:tr h="7122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2400" dirty="0"/>
                        <a:t>Available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1,943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90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843332"/>
                  </a:ext>
                </a:extLst>
              </a:tr>
              <a:tr h="7122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2400" dirty="0"/>
                        <a:t>Utilized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1,844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1973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11400" y="9410700"/>
            <a:ext cx="3180020" cy="7989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600" y="9258300"/>
            <a:ext cx="2836919" cy="854585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120008E-D3D8-2098-1B85-BD1013F64A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1751844"/>
              </p:ext>
            </p:extLst>
          </p:nvPr>
        </p:nvGraphicFramePr>
        <p:xfrm>
          <a:off x="3124200" y="571500"/>
          <a:ext cx="12039600" cy="861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2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11065479" y="-141421"/>
            <a:ext cx="13442039" cy="2132057"/>
            <a:chOff x="0" y="0"/>
            <a:chExt cx="4547060" cy="7648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47060" cy="764848"/>
            </a:xfrm>
            <a:custGeom>
              <a:avLst/>
              <a:gdLst/>
              <a:ahLst/>
              <a:cxnLst/>
              <a:rect l="l" t="t" r="r" b="b"/>
              <a:pathLst>
                <a:path w="4547060" h="1007455">
                  <a:moveTo>
                    <a:pt x="0" y="0"/>
                  </a:moveTo>
                  <a:lnTo>
                    <a:pt x="4547060" y="0"/>
                  </a:lnTo>
                  <a:lnTo>
                    <a:pt x="4547060" y="1007455"/>
                  </a:lnTo>
                  <a:lnTo>
                    <a:pt x="0" y="100745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-8100000">
            <a:off x="6460941" y="1286935"/>
            <a:ext cx="19735995" cy="1408750"/>
            <a:chOff x="0" y="0"/>
            <a:chExt cx="6676127" cy="4143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76127" cy="414317"/>
            </a:xfrm>
            <a:custGeom>
              <a:avLst/>
              <a:gdLst/>
              <a:ahLst/>
              <a:cxnLst/>
              <a:rect l="l" t="t" r="r" b="b"/>
              <a:pathLst>
                <a:path w="6676127" h="414317">
                  <a:moveTo>
                    <a:pt x="0" y="0"/>
                  </a:moveTo>
                  <a:lnTo>
                    <a:pt x="6676127" y="0"/>
                  </a:lnTo>
                  <a:lnTo>
                    <a:pt x="6676127" y="414317"/>
                  </a:lnTo>
                  <a:lnTo>
                    <a:pt x="0" y="414317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253678" y="2908028"/>
            <a:ext cx="18034322" cy="6783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Canva Sans"/>
              </a:rPr>
              <a:t>•Implementing the Direct Support Professionals Payment Rate Act 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Canva Sans"/>
              </a:rPr>
              <a:t>•Providing a second round of DSP bonus payments, hiring and retention bonuses, and reimbursing providers for vaccine incentives and PPE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Canva Sans"/>
              </a:rPr>
              <a:t>•Strengthening DDS’s capacity to carry out DD Expansion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Canva Sans"/>
              </a:rPr>
              <a:t>•Hiring a housing coordinator to maximize opportunities for people supported by DDA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Canva Sans"/>
              </a:rPr>
              <a:t>•Strengthening supports for people with I/DD and behavioral health needs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Canva Sans"/>
              </a:rPr>
              <a:t>•Reducing utilization of ER and incidence of EIH through the DDS Telehealth Initiative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Canva Sans"/>
              </a:rPr>
              <a:t>•Delivering assistive and enabling technology and remote supports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Canva Sans"/>
              </a:rPr>
              <a:t>•Conducting a Rate Study on adequacy of reimbursement in IFS and IDD Waivers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Canva Sans"/>
              </a:rPr>
              <a:t>•Conducting a study of effects of pandemic on people supported by DDA</a:t>
            </a:r>
          </a:p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Canva Sans"/>
              </a:rPr>
              <a:t>•Implementing self-direction in the IFS Waiver</a:t>
            </a:r>
          </a:p>
          <a:p>
            <a:pPr algn="ctr">
              <a:lnSpc>
                <a:spcPts val="4759"/>
              </a:lnSpc>
            </a:pPr>
            <a:endParaRPr lang="en-US" sz="3200">
              <a:solidFill>
                <a:srgbClr val="FFFFFF"/>
              </a:solidFill>
              <a:latin typeface="Canva Sans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46537" y="8082485"/>
            <a:ext cx="1918993" cy="20574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881133" y="336001"/>
            <a:ext cx="10986120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9"/>
              </a:lnSpc>
              <a:spcBef>
                <a:spcPct val="0"/>
              </a:spcBef>
            </a:pPr>
            <a:r>
              <a:rPr lang="en-US" sz="5299">
                <a:solidFill>
                  <a:srgbClr val="FFFFFF"/>
                </a:solidFill>
                <a:latin typeface="Josefin Sans Bold"/>
              </a:rPr>
              <a:t>American Rescue Plan Act (ARPA)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3678" y="1506434"/>
            <a:ext cx="14717518" cy="1092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3100">
                <a:solidFill>
                  <a:srgbClr val="FFFFFF"/>
                </a:solidFill>
                <a:latin typeface="Canva Sans"/>
              </a:rPr>
              <a:t>Enhanced funding from ARPA provides D.C. the ability to strengthen HCBS waiver services by: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910131">
            <a:off x="-12654475" y="3416411"/>
            <a:ext cx="23300020" cy="2045953"/>
            <a:chOff x="0" y="0"/>
            <a:chExt cx="7881735" cy="6920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81735" cy="692088"/>
            </a:xfrm>
            <a:custGeom>
              <a:avLst/>
              <a:gdLst/>
              <a:ahLst/>
              <a:cxnLst/>
              <a:rect l="l" t="t" r="r" b="b"/>
              <a:pathLst>
                <a:path w="7881735" h="692088">
                  <a:moveTo>
                    <a:pt x="0" y="0"/>
                  </a:moveTo>
                  <a:lnTo>
                    <a:pt x="7881735" y="0"/>
                  </a:lnTo>
                  <a:lnTo>
                    <a:pt x="7881735" y="692088"/>
                  </a:lnTo>
                  <a:lnTo>
                    <a:pt x="0" y="692088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id="4" name="Group 4"/>
          <p:cNvGrpSpPr/>
          <p:nvPr/>
        </p:nvGrpSpPr>
        <p:grpSpPr>
          <a:xfrm rot="-3910131">
            <a:off x="-10273735" y="2561325"/>
            <a:ext cx="23300020" cy="1157654"/>
            <a:chOff x="0" y="0"/>
            <a:chExt cx="7881735" cy="39160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881735" cy="391601"/>
            </a:xfrm>
            <a:custGeom>
              <a:avLst/>
              <a:gdLst/>
              <a:ahLst/>
              <a:cxnLst/>
              <a:rect l="l" t="t" r="r" b="b"/>
              <a:pathLst>
                <a:path w="7881735" h="391601">
                  <a:moveTo>
                    <a:pt x="0" y="0"/>
                  </a:moveTo>
                  <a:lnTo>
                    <a:pt x="7881735" y="0"/>
                  </a:lnTo>
                  <a:lnTo>
                    <a:pt x="7881735" y="391601"/>
                  </a:lnTo>
                  <a:lnTo>
                    <a:pt x="0" y="391601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59482" y="9105900"/>
            <a:ext cx="3530213" cy="8545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4800" y="9105900"/>
            <a:ext cx="2836919" cy="8545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t="2136" r="1566" b="15818"/>
          <a:stretch>
            <a:fillRect/>
          </a:stretch>
        </p:blipFill>
        <p:spPr>
          <a:xfrm>
            <a:off x="6793957" y="6945962"/>
            <a:ext cx="5702823" cy="316692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471494" y="512176"/>
            <a:ext cx="14218913" cy="180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80"/>
              </a:lnSpc>
              <a:spcBef>
                <a:spcPct val="0"/>
              </a:spcBef>
            </a:pPr>
            <a:r>
              <a:rPr lang="en-US" sz="5900">
                <a:solidFill>
                  <a:srgbClr val="B2101F"/>
                </a:solidFill>
                <a:latin typeface="Josefin Sans Bold"/>
              </a:rPr>
              <a:t>Rehabilitation Services Administration (RSA)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737059" y="5346897"/>
            <a:ext cx="13322513" cy="114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>
                <a:solidFill>
                  <a:srgbClr val="65212A"/>
                </a:solidFill>
                <a:latin typeface="Garet 2"/>
              </a:rPr>
              <a:t>78.7% federally-funded with a 21.3% local share and required maintenance of effort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14921" y="2841384"/>
            <a:ext cx="14275486" cy="114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>
                <a:solidFill>
                  <a:srgbClr val="65212A"/>
                </a:solidFill>
                <a:latin typeface="Garet 2"/>
              </a:rPr>
              <a:t>RSA helps people prepare for work and find, keep and get better jobs.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892592" y="4249617"/>
            <a:ext cx="8466890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>
                <a:solidFill>
                  <a:srgbClr val="65212A"/>
                </a:solidFill>
                <a:latin typeface="Garet 2"/>
              </a:rPr>
              <a:t>RSA FY 2023 Budget - $20,615,796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706600" y="9187345"/>
            <a:ext cx="3442171" cy="9620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600" y="9076759"/>
            <a:ext cx="3076272" cy="92668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161278" y="746897"/>
            <a:ext cx="14373861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60"/>
              </a:lnSpc>
              <a:spcBef>
                <a:spcPct val="0"/>
              </a:spcBef>
            </a:pPr>
            <a:r>
              <a:rPr lang="en-US" sz="6300">
                <a:solidFill>
                  <a:srgbClr val="B2101F"/>
                </a:solidFill>
                <a:latin typeface="Josefin Sans Bold"/>
              </a:rPr>
              <a:t> RSA Match &amp; Maintenance of Effort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8CB228C4-D072-C403-BEAA-AB3436EF53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508099"/>
              </p:ext>
            </p:extLst>
          </p:nvPr>
        </p:nvGraphicFramePr>
        <p:xfrm>
          <a:off x="2514601" y="2781300"/>
          <a:ext cx="13106399" cy="4572001"/>
        </p:xfrm>
        <a:graphic>
          <a:graphicData uri="http://schemas.openxmlformats.org/drawingml/2006/table">
            <a:tbl>
              <a:tblPr firstRow="1" bandRow="1"/>
              <a:tblGrid>
                <a:gridCol w="2243223">
                  <a:extLst>
                    <a:ext uri="{9D8B030D-6E8A-4147-A177-3AD203B41FA5}">
                      <a16:colId xmlns:a16="http://schemas.microsoft.com/office/drawing/2014/main" val="990139537"/>
                    </a:ext>
                  </a:extLst>
                </a:gridCol>
                <a:gridCol w="3014890">
                  <a:extLst>
                    <a:ext uri="{9D8B030D-6E8A-4147-A177-3AD203B41FA5}">
                      <a16:colId xmlns:a16="http://schemas.microsoft.com/office/drawing/2014/main" val="1224382261"/>
                    </a:ext>
                  </a:extLst>
                </a:gridCol>
                <a:gridCol w="2667939">
                  <a:extLst>
                    <a:ext uri="{9D8B030D-6E8A-4147-A177-3AD203B41FA5}">
                      <a16:colId xmlns:a16="http://schemas.microsoft.com/office/drawing/2014/main" val="2677732904"/>
                    </a:ext>
                  </a:extLst>
                </a:gridCol>
                <a:gridCol w="2559067">
                  <a:extLst>
                    <a:ext uri="{9D8B030D-6E8A-4147-A177-3AD203B41FA5}">
                      <a16:colId xmlns:a16="http://schemas.microsoft.com/office/drawing/2014/main" val="1066281304"/>
                    </a:ext>
                  </a:extLst>
                </a:gridCol>
                <a:gridCol w="2621280">
                  <a:extLst>
                    <a:ext uri="{9D8B030D-6E8A-4147-A177-3AD203B41FA5}">
                      <a16:colId xmlns:a16="http://schemas.microsoft.com/office/drawing/2014/main" val="1832686267"/>
                    </a:ext>
                  </a:extLst>
                </a:gridCol>
              </a:tblGrid>
              <a:tr h="12358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2400" dirty="0"/>
                        <a:t>Fiscal Year</a:t>
                      </a:r>
                    </a:p>
                  </a:txBody>
                  <a:tcPr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Match</a:t>
                      </a:r>
                    </a:p>
                  </a:txBody>
                  <a:tcPr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Maintenance </a:t>
                      </a:r>
                    </a:p>
                    <a:p>
                      <a:pPr algn="ctr"/>
                      <a:r>
                        <a:rPr lang="en-US" sz="2400" dirty="0"/>
                        <a:t>of Effort</a:t>
                      </a:r>
                    </a:p>
                  </a:txBody>
                  <a:tcPr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Budget</a:t>
                      </a:r>
                    </a:p>
                  </a:txBody>
                  <a:tcPr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Expenditures</a:t>
                      </a:r>
                    </a:p>
                  </a:txBody>
                  <a:tcPr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009254"/>
                  </a:ext>
                </a:extLst>
              </a:tr>
              <a:tr h="700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2400" dirty="0"/>
                        <a:t>FY 2020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$4,157,617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$8,209,038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$7,369,966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$8,593,447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717265"/>
                  </a:ext>
                </a:extLst>
              </a:tr>
              <a:tr h="700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2400" dirty="0"/>
                        <a:t>FY 2021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$4,225,263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$8,813,367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$5,142,610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$8,824,120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733637"/>
                  </a:ext>
                </a:extLst>
              </a:tr>
              <a:tr h="700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2400" dirty="0"/>
                        <a:t>FY2022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$4,287,285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$8,593,448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$7,369,966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2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288906"/>
                  </a:ext>
                </a:extLst>
              </a:tr>
              <a:tr h="12358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2400" dirty="0"/>
                        <a:t>FY2023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$4,287,285 (est.)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$8,824,121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400" dirty="0"/>
                        <a:t>$7,369,966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US" sz="2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89354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910131">
            <a:off x="-1079240" y="3779037"/>
            <a:ext cx="23300020" cy="3958269"/>
            <a:chOff x="0" y="0"/>
            <a:chExt cx="7881735" cy="13389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81735" cy="1338970"/>
            </a:xfrm>
            <a:custGeom>
              <a:avLst/>
              <a:gdLst/>
              <a:ahLst/>
              <a:cxnLst/>
              <a:rect l="l" t="t" r="r" b="b"/>
              <a:pathLst>
                <a:path w="7881735" h="1338970">
                  <a:moveTo>
                    <a:pt x="0" y="0"/>
                  </a:moveTo>
                  <a:lnTo>
                    <a:pt x="7881735" y="0"/>
                  </a:lnTo>
                  <a:lnTo>
                    <a:pt x="7881735" y="1338970"/>
                  </a:lnTo>
                  <a:lnTo>
                    <a:pt x="0" y="133897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id="4" name="Group 4"/>
          <p:cNvGrpSpPr/>
          <p:nvPr/>
        </p:nvGrpSpPr>
        <p:grpSpPr>
          <a:xfrm rot="-3910131">
            <a:off x="4763200" y="2552754"/>
            <a:ext cx="23300020" cy="7015990"/>
            <a:chOff x="0" y="0"/>
            <a:chExt cx="7881735" cy="23733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881735" cy="2373310"/>
            </a:xfrm>
            <a:custGeom>
              <a:avLst/>
              <a:gdLst/>
              <a:ahLst/>
              <a:cxnLst/>
              <a:rect l="l" t="t" r="r" b="b"/>
              <a:pathLst>
                <a:path w="7881735" h="2373310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529524"/>
            <a:ext cx="5707847" cy="69147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9256" y="8877300"/>
            <a:ext cx="3652981" cy="11004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910131">
            <a:off x="316551" y="4685535"/>
            <a:ext cx="23300020" cy="3437007"/>
            <a:chOff x="0" y="0"/>
            <a:chExt cx="7881735" cy="11626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81735" cy="1162642"/>
            </a:xfrm>
            <a:custGeom>
              <a:avLst/>
              <a:gdLst/>
              <a:ahLst/>
              <a:cxnLst/>
              <a:rect l="l" t="t" r="r" b="b"/>
              <a:pathLst>
                <a:path w="7881735" h="1162642">
                  <a:moveTo>
                    <a:pt x="0" y="0"/>
                  </a:moveTo>
                  <a:lnTo>
                    <a:pt x="7881735" y="0"/>
                  </a:lnTo>
                  <a:lnTo>
                    <a:pt x="7881735" y="1162642"/>
                  </a:lnTo>
                  <a:lnTo>
                    <a:pt x="0" y="1162642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id="4" name="Group 4"/>
          <p:cNvGrpSpPr/>
          <p:nvPr/>
        </p:nvGrpSpPr>
        <p:grpSpPr>
          <a:xfrm rot="-3910131">
            <a:off x="5347848" y="3467491"/>
            <a:ext cx="23300020" cy="5727579"/>
            <a:chOff x="0" y="0"/>
            <a:chExt cx="7881735" cy="19374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881735" cy="1937477"/>
            </a:xfrm>
            <a:custGeom>
              <a:avLst/>
              <a:gdLst/>
              <a:ahLst/>
              <a:cxnLst/>
              <a:rect l="l" t="t" r="r" b="b"/>
              <a:pathLst>
                <a:path w="7881735" h="1937477">
                  <a:moveTo>
                    <a:pt x="0" y="0"/>
                  </a:moveTo>
                  <a:lnTo>
                    <a:pt x="7881735" y="0"/>
                  </a:lnTo>
                  <a:lnTo>
                    <a:pt x="7881735" y="1937477"/>
                  </a:lnTo>
                  <a:lnTo>
                    <a:pt x="0" y="1937477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1867" y="8789291"/>
            <a:ext cx="4055334" cy="122161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25294" y="9156750"/>
            <a:ext cx="3733800" cy="85415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11866" y="219131"/>
            <a:ext cx="9588117" cy="2733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766"/>
              </a:lnSpc>
              <a:spcBef>
                <a:spcPct val="0"/>
              </a:spcBef>
            </a:pPr>
            <a:r>
              <a:rPr lang="en-US" sz="8972">
                <a:solidFill>
                  <a:srgbClr val="B2101F"/>
                </a:solidFill>
                <a:latin typeface="Josefin Sans Bold"/>
              </a:rPr>
              <a:t>Presentation Outline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1866" y="3410216"/>
            <a:ext cx="9588117" cy="603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5"/>
              </a:lnSpc>
            </a:pPr>
            <a:r>
              <a:rPr lang="en-US" sz="3596">
                <a:solidFill>
                  <a:srgbClr val="65212A"/>
                </a:solidFill>
                <a:latin typeface="Garet 1"/>
              </a:rPr>
              <a:t>Budget Process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1866" y="4540113"/>
            <a:ext cx="9588117" cy="603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5"/>
              </a:lnSpc>
            </a:pPr>
            <a:r>
              <a:rPr lang="en-US" sz="3596">
                <a:solidFill>
                  <a:srgbClr val="65212A"/>
                </a:solidFill>
                <a:latin typeface="Garet 1"/>
              </a:rPr>
              <a:t>Overview of FY23 Approved DDS Budget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1866" y="5800652"/>
            <a:ext cx="9588117" cy="603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5"/>
              </a:lnSpc>
            </a:pPr>
            <a:r>
              <a:rPr lang="en-US" sz="3596">
                <a:solidFill>
                  <a:srgbClr val="65212A"/>
                </a:solidFill>
                <a:latin typeface="Garet 1"/>
              </a:rPr>
              <a:t>DDS Budget "Big Picture"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1866" y="6861239"/>
            <a:ext cx="9588117" cy="603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5"/>
              </a:lnSpc>
            </a:pPr>
            <a:r>
              <a:rPr lang="en-US" sz="3596">
                <a:solidFill>
                  <a:srgbClr val="65212A"/>
                </a:solidFill>
                <a:latin typeface="Garet 1"/>
              </a:rPr>
              <a:t>Questions/Priorities?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937" r="937" b="209"/>
          <a:stretch>
            <a:fillRect/>
          </a:stretch>
        </p:blipFill>
        <p:spPr>
          <a:xfrm>
            <a:off x="4198323" y="238447"/>
            <a:ext cx="13953538" cy="981010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4463838">
            <a:off x="-11079062" y="2314597"/>
            <a:ext cx="23300020" cy="6628990"/>
            <a:chOff x="0" y="0"/>
            <a:chExt cx="7881735" cy="22423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881735" cy="2242399"/>
            </a:xfrm>
            <a:custGeom>
              <a:avLst/>
              <a:gdLst/>
              <a:ahLst/>
              <a:cxnLst/>
              <a:rect l="l" t="t" r="r" b="b"/>
              <a:pathLst>
                <a:path w="7881735" h="2242399">
                  <a:moveTo>
                    <a:pt x="0" y="0"/>
                  </a:moveTo>
                  <a:lnTo>
                    <a:pt x="7881735" y="0"/>
                  </a:lnTo>
                  <a:lnTo>
                    <a:pt x="7881735" y="2242399"/>
                  </a:lnTo>
                  <a:lnTo>
                    <a:pt x="0" y="2242399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792200" y="8850879"/>
            <a:ext cx="4267200" cy="11976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94869" y="3259242"/>
            <a:ext cx="2819678" cy="283097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66487" y="410723"/>
            <a:ext cx="4749548" cy="266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60"/>
              </a:lnSpc>
              <a:spcBef>
                <a:spcPct val="0"/>
              </a:spcBef>
            </a:pPr>
            <a:r>
              <a:rPr lang="en-US" sz="8800">
                <a:solidFill>
                  <a:srgbClr val="FFFFFF"/>
                </a:solidFill>
                <a:latin typeface="Josefin Sans Bold"/>
              </a:rPr>
              <a:t>Budget Process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99E2B-C346-13E3-8F6E-A6D6ACB06B6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276600" y="8627905"/>
            <a:ext cx="4055334" cy="12216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3027461"/>
            <a:ext cx="16230600" cy="0"/>
          </a:xfrm>
          <a:prstGeom prst="line">
            <a:avLst/>
          </a:prstGeom>
          <a:ln w="19050" cap="rnd">
            <a:solidFill>
              <a:srgbClr val="65212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2307579" y="2884586"/>
            <a:ext cx="323850" cy="323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194027" y="2865536"/>
            <a:ext cx="323850" cy="32385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080475" y="2884586"/>
            <a:ext cx="323850" cy="323850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4696212" y="2865536"/>
            <a:ext cx="323850" cy="323850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5212A"/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1028700" y="6401816"/>
            <a:ext cx="16230600" cy="0"/>
          </a:xfrm>
          <a:prstGeom prst="line">
            <a:avLst/>
          </a:prstGeom>
          <a:ln w="19050" cap="rnd">
            <a:solidFill>
              <a:srgbClr val="65212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>
            <a:off x="6194027" y="6258941"/>
            <a:ext cx="323850" cy="32385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2307579" y="6258941"/>
            <a:ext cx="323850" cy="323850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080475" y="6258941"/>
            <a:ext cx="323850" cy="323850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4696212" y="6258941"/>
            <a:ext cx="323850" cy="323850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5212A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97000" y="9159765"/>
            <a:ext cx="4114800" cy="100576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600" y="9327775"/>
            <a:ext cx="2836919" cy="854585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2469504" y="574903"/>
            <a:ext cx="13348992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60"/>
              </a:lnSpc>
              <a:spcBef>
                <a:spcPct val="0"/>
              </a:spcBef>
            </a:pPr>
            <a:r>
              <a:rPr lang="en-US" sz="8800">
                <a:solidFill>
                  <a:srgbClr val="B2101F"/>
                </a:solidFill>
                <a:latin typeface="Josefin Sans Bold"/>
              </a:rPr>
              <a:t>DDS Budget Process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028700" y="3696081"/>
            <a:ext cx="3364925" cy="2285619"/>
            <a:chOff x="0" y="0"/>
            <a:chExt cx="4486566" cy="3047492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9525"/>
              <a:ext cx="4486566" cy="631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719"/>
                </a:lnSpc>
                <a:spcBef>
                  <a:spcPct val="0"/>
                </a:spcBef>
              </a:pPr>
              <a:r>
                <a:rPr lang="en-US" sz="3099">
                  <a:solidFill>
                    <a:srgbClr val="B2101F"/>
                  </a:solidFill>
                  <a:latin typeface="Josefin Sans Bold"/>
                </a:rPr>
                <a:t>Mid-October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855472"/>
              <a:ext cx="4486566" cy="2192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59"/>
                </a:lnSpc>
                <a:spcBef>
                  <a:spcPct val="0"/>
                </a:spcBef>
              </a:pPr>
              <a:r>
                <a:rPr lang="en-US" sz="2399" u="none">
                  <a:solidFill>
                    <a:srgbClr val="65212A"/>
                  </a:solidFill>
                  <a:latin typeface="Garet 1"/>
                </a:rPr>
                <a:t>Receive MARC from Mayor’s Office of Budget &amp; Planning (OBP)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954221" y="3688937"/>
            <a:ext cx="3364925" cy="1504110"/>
            <a:chOff x="0" y="-9525"/>
            <a:chExt cx="4486566" cy="2005480"/>
          </a:xfrm>
        </p:grpSpPr>
        <p:sp>
          <p:nvSpPr>
            <p:cNvPr id="27" name="TextBox 27"/>
            <p:cNvSpPr txBox="1"/>
            <p:nvPr/>
          </p:nvSpPr>
          <p:spPr>
            <a:xfrm>
              <a:off x="0" y="-9525"/>
              <a:ext cx="4486566" cy="631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719"/>
                </a:lnSpc>
                <a:spcBef>
                  <a:spcPct val="0"/>
                </a:spcBef>
              </a:pPr>
              <a:r>
                <a:rPr lang="en-US" sz="3099">
                  <a:solidFill>
                    <a:srgbClr val="B2101F"/>
                  </a:solidFill>
                  <a:latin typeface="Josefin Sans Bold"/>
                </a:rPr>
                <a:t>Mid-November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855472"/>
              <a:ext cx="4486566" cy="1140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59"/>
                </a:lnSpc>
                <a:spcBef>
                  <a:spcPct val="0"/>
                </a:spcBef>
              </a:pPr>
              <a:r>
                <a:rPr lang="en-US" sz="2399" dirty="0">
                  <a:solidFill>
                    <a:srgbClr val="65212A"/>
                  </a:solidFill>
                  <a:latin typeface="Garet 1"/>
                </a:rPr>
                <a:t>Preliminary Budget due to OBPM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337600" y="3696081"/>
            <a:ext cx="3364925" cy="1447419"/>
            <a:chOff x="0" y="0"/>
            <a:chExt cx="4486566" cy="1929892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9525"/>
              <a:ext cx="4486566" cy="631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719"/>
                </a:lnSpc>
                <a:spcBef>
                  <a:spcPct val="0"/>
                </a:spcBef>
              </a:pPr>
              <a:r>
                <a:rPr lang="en-US" sz="3099">
                  <a:solidFill>
                    <a:srgbClr val="B2101F"/>
                  </a:solidFill>
                  <a:latin typeface="Josefin Sans Bold"/>
                </a:rPr>
                <a:t>February 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855472"/>
              <a:ext cx="4486566" cy="1074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59"/>
                </a:lnSpc>
                <a:spcBef>
                  <a:spcPct val="0"/>
                </a:spcBef>
              </a:pPr>
              <a:r>
                <a:rPr lang="en-US" sz="2399">
                  <a:solidFill>
                    <a:srgbClr val="65212A"/>
                  </a:solidFill>
                  <a:latin typeface="Garet 1"/>
                </a:rPr>
                <a:t>Mayor receives community input 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9144000" y="3688937"/>
            <a:ext cx="3364925" cy="1940127"/>
            <a:chOff x="0" y="-9525"/>
            <a:chExt cx="4486566" cy="2586836"/>
          </a:xfrm>
        </p:grpSpPr>
        <p:sp>
          <p:nvSpPr>
            <p:cNvPr id="33" name="TextBox 33"/>
            <p:cNvSpPr txBox="1"/>
            <p:nvPr/>
          </p:nvSpPr>
          <p:spPr>
            <a:xfrm>
              <a:off x="0" y="-9525"/>
              <a:ext cx="4486566" cy="631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719"/>
                </a:lnSpc>
                <a:spcBef>
                  <a:spcPct val="0"/>
                </a:spcBef>
              </a:pPr>
              <a:r>
                <a:rPr lang="en-US" sz="3099">
                  <a:solidFill>
                    <a:srgbClr val="B2101F"/>
                  </a:solidFill>
                  <a:latin typeface="Josefin Sans Bold"/>
                </a:rPr>
                <a:t>December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855472"/>
              <a:ext cx="4486566" cy="1721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59"/>
                </a:lnSpc>
                <a:spcBef>
                  <a:spcPct val="0"/>
                </a:spcBef>
              </a:pPr>
              <a:r>
                <a:rPr lang="en-US" sz="2399" dirty="0">
                  <a:solidFill>
                    <a:srgbClr val="65212A"/>
                  </a:solidFill>
                  <a:latin typeface="Garet 1"/>
                </a:rPr>
                <a:t>Budget Roundtables -&gt; Agency ~ DM ~ OBPM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673490" y="7061422"/>
            <a:ext cx="3364925" cy="1068094"/>
            <a:chOff x="0" y="-9525"/>
            <a:chExt cx="4486566" cy="1424125"/>
          </a:xfrm>
        </p:grpSpPr>
        <p:sp>
          <p:nvSpPr>
            <p:cNvPr id="36" name="TextBox 36"/>
            <p:cNvSpPr txBox="1"/>
            <p:nvPr/>
          </p:nvSpPr>
          <p:spPr>
            <a:xfrm>
              <a:off x="0" y="-9525"/>
              <a:ext cx="4486566" cy="631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719"/>
                </a:lnSpc>
                <a:spcBef>
                  <a:spcPct val="0"/>
                </a:spcBef>
              </a:pPr>
              <a:r>
                <a:rPr lang="en-US" sz="3099" dirty="0">
                  <a:solidFill>
                    <a:srgbClr val="B2101F"/>
                  </a:solidFill>
                  <a:latin typeface="Josefin Sans Bold"/>
                </a:rPr>
                <a:t>April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855472"/>
              <a:ext cx="4486566" cy="559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399" dirty="0">
                  <a:solidFill>
                    <a:srgbClr val="65212A"/>
                  </a:solidFill>
                  <a:latin typeface="Garet 1"/>
                </a:rPr>
                <a:t>Budget Hearing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70427" y="7061422"/>
            <a:ext cx="3423198" cy="2225094"/>
            <a:chOff x="-77697" y="-9525"/>
            <a:chExt cx="4564263" cy="2966792"/>
          </a:xfrm>
        </p:grpSpPr>
        <p:sp>
          <p:nvSpPr>
            <p:cNvPr id="39" name="TextBox 39"/>
            <p:cNvSpPr txBox="1"/>
            <p:nvPr/>
          </p:nvSpPr>
          <p:spPr>
            <a:xfrm>
              <a:off x="0" y="-9525"/>
              <a:ext cx="4486566" cy="1254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719"/>
                </a:lnSpc>
                <a:spcBef>
                  <a:spcPct val="0"/>
                </a:spcBef>
              </a:pPr>
              <a:r>
                <a:rPr lang="en-US" sz="3099">
                  <a:solidFill>
                    <a:srgbClr val="B2101F"/>
                  </a:solidFill>
                  <a:latin typeface="Josefin Sans Bold"/>
                </a:rPr>
                <a:t>3rd Week of March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-77697" y="1235428"/>
              <a:ext cx="4486566" cy="1721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59"/>
                </a:lnSpc>
                <a:spcBef>
                  <a:spcPct val="0"/>
                </a:spcBef>
              </a:pPr>
              <a:r>
                <a:rPr lang="en-US" sz="2399" dirty="0">
                  <a:solidFill>
                    <a:srgbClr val="65212A"/>
                  </a:solidFill>
                  <a:latin typeface="Garet 1"/>
                </a:rPr>
                <a:t>Mayor finalizes budget &amp; transmits to Council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8567124" y="6970555"/>
            <a:ext cx="3941801" cy="2342919"/>
            <a:chOff x="-769168" y="-130681"/>
            <a:chExt cx="5255734" cy="3123892"/>
          </a:xfrm>
        </p:grpSpPr>
        <p:sp>
          <p:nvSpPr>
            <p:cNvPr id="42" name="TextBox 42"/>
            <p:cNvSpPr txBox="1"/>
            <p:nvPr/>
          </p:nvSpPr>
          <p:spPr>
            <a:xfrm>
              <a:off x="-769168" y="-130681"/>
              <a:ext cx="4486566" cy="631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719"/>
                </a:lnSpc>
                <a:spcBef>
                  <a:spcPct val="0"/>
                </a:spcBef>
              </a:pPr>
              <a:r>
                <a:rPr lang="en-US" sz="3099" dirty="0">
                  <a:solidFill>
                    <a:srgbClr val="B2101F"/>
                  </a:solidFill>
                  <a:latin typeface="Josefin Sans Bold"/>
                </a:rPr>
                <a:t>June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690016"/>
              <a:ext cx="4486566" cy="2303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59"/>
                </a:lnSpc>
                <a:spcBef>
                  <a:spcPct val="0"/>
                </a:spcBef>
              </a:pPr>
              <a:r>
                <a:rPr lang="en-US" sz="2399" dirty="0">
                  <a:solidFill>
                    <a:srgbClr val="65212A"/>
                  </a:solidFill>
                  <a:latin typeface="Garet 1"/>
                </a:rPr>
                <a:t>Council Votes/ Mayor Enacts and transmits to Congress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3337600" y="6904463"/>
            <a:ext cx="3364925" cy="1504110"/>
            <a:chOff x="0" y="-9525"/>
            <a:chExt cx="4486566" cy="2005480"/>
          </a:xfrm>
        </p:grpSpPr>
        <p:sp>
          <p:nvSpPr>
            <p:cNvPr id="45" name="TextBox 45"/>
            <p:cNvSpPr txBox="1"/>
            <p:nvPr/>
          </p:nvSpPr>
          <p:spPr>
            <a:xfrm>
              <a:off x="0" y="-9525"/>
              <a:ext cx="4486566" cy="631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719"/>
                </a:lnSpc>
                <a:spcBef>
                  <a:spcPct val="0"/>
                </a:spcBef>
              </a:pPr>
              <a:r>
                <a:rPr lang="en-US" sz="3099">
                  <a:solidFill>
                    <a:srgbClr val="B2101F"/>
                  </a:solidFill>
                  <a:latin typeface="Josefin Sans Bold"/>
                </a:rPr>
                <a:t>October 1st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855472"/>
              <a:ext cx="4486566" cy="1140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59"/>
                </a:lnSpc>
                <a:spcBef>
                  <a:spcPct val="0"/>
                </a:spcBef>
              </a:pPr>
              <a:r>
                <a:rPr lang="en-US" sz="2399" dirty="0">
                  <a:solidFill>
                    <a:srgbClr val="65212A"/>
                  </a:solidFill>
                  <a:latin typeface="Garet 1"/>
                </a:rPr>
                <a:t>Fiscal year begins -&gt; Process starts over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706600" y="9258301"/>
            <a:ext cx="3442171" cy="8910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6864" y="9105900"/>
            <a:ext cx="3076272" cy="92668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501625" y="1028700"/>
            <a:ext cx="13284749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  <a:spcBef>
                <a:spcPct val="0"/>
              </a:spcBef>
            </a:pPr>
            <a:r>
              <a:rPr lang="en-US" sz="7200">
                <a:solidFill>
                  <a:srgbClr val="B2101F"/>
                </a:solidFill>
                <a:latin typeface="Josefin Sans Bold"/>
              </a:rPr>
              <a:t>DDS Budget By Program</a:t>
            </a: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65D5A070-BD08-23F5-8B1E-791C1F597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507374"/>
              </p:ext>
            </p:extLst>
          </p:nvPr>
        </p:nvGraphicFramePr>
        <p:xfrm>
          <a:off x="1905000" y="2411067"/>
          <a:ext cx="14032689" cy="6524622"/>
        </p:xfrm>
        <a:graphic>
          <a:graphicData uri="http://schemas.openxmlformats.org/drawingml/2006/table">
            <a:tbl>
              <a:tblPr firstRow="1" bandRow="1"/>
              <a:tblGrid>
                <a:gridCol w="5740644">
                  <a:extLst>
                    <a:ext uri="{9D8B030D-6E8A-4147-A177-3AD203B41FA5}">
                      <a16:colId xmlns:a16="http://schemas.microsoft.com/office/drawing/2014/main" val="2326013677"/>
                    </a:ext>
                  </a:extLst>
                </a:gridCol>
                <a:gridCol w="2764015">
                  <a:extLst>
                    <a:ext uri="{9D8B030D-6E8A-4147-A177-3AD203B41FA5}">
                      <a16:colId xmlns:a16="http://schemas.microsoft.com/office/drawing/2014/main" val="2720080047"/>
                    </a:ext>
                  </a:extLst>
                </a:gridCol>
                <a:gridCol w="2764015">
                  <a:extLst>
                    <a:ext uri="{9D8B030D-6E8A-4147-A177-3AD203B41FA5}">
                      <a16:colId xmlns:a16="http://schemas.microsoft.com/office/drawing/2014/main" val="2140838419"/>
                    </a:ext>
                  </a:extLst>
                </a:gridCol>
                <a:gridCol w="2764015">
                  <a:extLst>
                    <a:ext uri="{9D8B030D-6E8A-4147-A177-3AD203B41FA5}">
                      <a16:colId xmlns:a16="http://schemas.microsoft.com/office/drawing/2014/main" val="2793590588"/>
                    </a:ext>
                  </a:extLst>
                </a:gridCol>
              </a:tblGrid>
              <a:tr h="9553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Program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FY 2022</a:t>
                      </a:r>
                    </a:p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Approved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FY2023</a:t>
                      </a:r>
                    </a:p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Approved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Change</a:t>
                      </a:r>
                    </a:p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FY22 to FY23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047777"/>
                  </a:ext>
                </a:extLst>
              </a:tr>
              <a:tr h="9553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Developmental Disabilities Administration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$147,771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$147,846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$75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233829"/>
                  </a:ext>
                </a:extLst>
              </a:tr>
              <a:tr h="768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Rehabilitation Services Administration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$21,691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$20,616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($1,075)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935342"/>
                  </a:ext>
                </a:extLst>
              </a:tr>
              <a:tr h="768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Disability Determination Division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$11,540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$12,687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$1,147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413848"/>
                  </a:ext>
                </a:extLst>
              </a:tr>
              <a:tr h="768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Agency Management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$13,935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$14,796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$861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245757"/>
                  </a:ext>
                </a:extLst>
              </a:tr>
              <a:tr h="768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Financial Operations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$1,856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$1,933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$77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267536"/>
                  </a:ext>
                </a:extLst>
              </a:tr>
              <a:tr h="768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American Rescue Plan Act (ARPA)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$0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$98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$98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283357"/>
                  </a:ext>
                </a:extLst>
              </a:tr>
              <a:tr h="768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Total (in thousands)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$196,793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$197,976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$1,183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80099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80951" y="9334500"/>
            <a:ext cx="3458787" cy="8689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4878" y="9163020"/>
            <a:ext cx="3352644" cy="86895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77655" y="689502"/>
            <a:ext cx="14532690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  <a:spcBef>
                <a:spcPct val="0"/>
              </a:spcBef>
            </a:pPr>
            <a:r>
              <a:rPr lang="en-US" sz="7200" dirty="0">
                <a:solidFill>
                  <a:srgbClr val="B2101F"/>
                </a:solidFill>
                <a:latin typeface="Josefin Sans Bold"/>
              </a:rPr>
              <a:t>Where the Money Comes From</a:t>
            </a: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1FCEB4DB-77EC-602D-DD8F-6CD256C39F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168254"/>
              </p:ext>
            </p:extLst>
          </p:nvPr>
        </p:nvGraphicFramePr>
        <p:xfrm>
          <a:off x="1981200" y="2049884"/>
          <a:ext cx="13999290" cy="6999926"/>
        </p:xfrm>
        <a:graphic>
          <a:graphicData uri="http://schemas.openxmlformats.org/drawingml/2006/table">
            <a:tbl>
              <a:tblPr firstRow="1" bandRow="1"/>
              <a:tblGrid>
                <a:gridCol w="5726982">
                  <a:extLst>
                    <a:ext uri="{9D8B030D-6E8A-4147-A177-3AD203B41FA5}">
                      <a16:colId xmlns:a16="http://schemas.microsoft.com/office/drawing/2014/main" val="2326013677"/>
                    </a:ext>
                  </a:extLst>
                </a:gridCol>
                <a:gridCol w="2757436">
                  <a:extLst>
                    <a:ext uri="{9D8B030D-6E8A-4147-A177-3AD203B41FA5}">
                      <a16:colId xmlns:a16="http://schemas.microsoft.com/office/drawing/2014/main" val="2720080047"/>
                    </a:ext>
                  </a:extLst>
                </a:gridCol>
                <a:gridCol w="2757436">
                  <a:extLst>
                    <a:ext uri="{9D8B030D-6E8A-4147-A177-3AD203B41FA5}">
                      <a16:colId xmlns:a16="http://schemas.microsoft.com/office/drawing/2014/main" val="2140838419"/>
                    </a:ext>
                  </a:extLst>
                </a:gridCol>
                <a:gridCol w="2757436">
                  <a:extLst>
                    <a:ext uri="{9D8B030D-6E8A-4147-A177-3AD203B41FA5}">
                      <a16:colId xmlns:a16="http://schemas.microsoft.com/office/drawing/2014/main" val="2793590588"/>
                    </a:ext>
                  </a:extLst>
                </a:gridCol>
              </a:tblGrid>
              <a:tr h="1055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Fund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FY 2022</a:t>
                      </a:r>
                    </a:p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Approved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FY2023</a:t>
                      </a:r>
                    </a:p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Approved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Change</a:t>
                      </a:r>
                    </a:p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FY22 to FY23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047777"/>
                  </a:ext>
                </a:extLst>
              </a:tr>
              <a:tr h="8492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Local Funds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$134,064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$136,407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$2,343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233829"/>
                  </a:ext>
                </a:extLst>
              </a:tr>
              <a:tr h="8492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Special Purpose Revenue Funds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$14,755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$12,715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($2,040)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935342"/>
                  </a:ext>
                </a:extLst>
              </a:tr>
              <a:tr h="8492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Federal Grant Funds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$32,928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$34,326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$1,398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413848"/>
                  </a:ext>
                </a:extLst>
              </a:tr>
              <a:tr h="8492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Federal Medicaid Payments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$14,195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$14,429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$234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245757"/>
                  </a:ext>
                </a:extLst>
              </a:tr>
              <a:tr h="8492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Intra-District Funds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$246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$0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($246)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267536"/>
                  </a:ext>
                </a:extLst>
              </a:tr>
              <a:tr h="8492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American Rescue Plan Act (ARPA)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$605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$98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($507)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283357"/>
                  </a:ext>
                </a:extLst>
              </a:tr>
              <a:tr h="8492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Total (in thousands)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$196,793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$197,976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$1,183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80099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910131">
            <a:off x="6433600" y="5166251"/>
            <a:ext cx="23300020" cy="3334868"/>
            <a:chOff x="0" y="0"/>
            <a:chExt cx="7881735" cy="11280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881735" cy="1128091"/>
            </a:xfrm>
            <a:custGeom>
              <a:avLst/>
              <a:gdLst/>
              <a:ahLst/>
              <a:cxnLst/>
              <a:rect l="l" t="t" r="r" b="b"/>
              <a:pathLst>
                <a:path w="7881735" h="1128091">
                  <a:moveTo>
                    <a:pt x="0" y="0"/>
                  </a:moveTo>
                  <a:lnTo>
                    <a:pt x="7881735" y="0"/>
                  </a:lnTo>
                  <a:lnTo>
                    <a:pt x="7881735" y="1128091"/>
                  </a:lnTo>
                  <a:lnTo>
                    <a:pt x="0" y="1128091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id="4" name="Group 4"/>
          <p:cNvGrpSpPr/>
          <p:nvPr/>
        </p:nvGrpSpPr>
        <p:grpSpPr>
          <a:xfrm rot="-3910131">
            <a:off x="-10765939" y="269571"/>
            <a:ext cx="23300020" cy="3273393"/>
            <a:chOff x="0" y="0"/>
            <a:chExt cx="7881735" cy="11072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881735" cy="1107296"/>
            </a:xfrm>
            <a:custGeom>
              <a:avLst/>
              <a:gdLst/>
              <a:ahLst/>
              <a:cxnLst/>
              <a:rect l="l" t="t" r="r" b="b"/>
              <a:pathLst>
                <a:path w="7881735" h="1107296">
                  <a:moveTo>
                    <a:pt x="0" y="0"/>
                  </a:moveTo>
                  <a:lnTo>
                    <a:pt x="7881735" y="0"/>
                  </a:lnTo>
                  <a:lnTo>
                    <a:pt x="7881735" y="1107296"/>
                  </a:lnTo>
                  <a:lnTo>
                    <a:pt x="0" y="1107296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grpSp>
        <p:nvGrpSpPr>
          <p:cNvPr id="6" name="Group 6"/>
          <p:cNvGrpSpPr/>
          <p:nvPr/>
        </p:nvGrpSpPr>
        <p:grpSpPr>
          <a:xfrm rot="-3910131">
            <a:off x="-2719081" y="-2329844"/>
            <a:ext cx="23300020" cy="14748487"/>
            <a:chOff x="0" y="0"/>
            <a:chExt cx="7881735" cy="49889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881735" cy="4988994"/>
            </a:xfrm>
            <a:custGeom>
              <a:avLst/>
              <a:gdLst/>
              <a:ahLst/>
              <a:cxnLst/>
              <a:rect l="l" t="t" r="r" b="b"/>
              <a:pathLst>
                <a:path w="7881735" h="4988994">
                  <a:moveTo>
                    <a:pt x="0" y="0"/>
                  </a:moveTo>
                  <a:lnTo>
                    <a:pt x="7881735" y="0"/>
                  </a:lnTo>
                  <a:lnTo>
                    <a:pt x="7881735" y="4988994"/>
                  </a:lnTo>
                  <a:lnTo>
                    <a:pt x="0" y="498899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10800" y="9348156"/>
            <a:ext cx="4259507" cy="10701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9113608"/>
            <a:ext cx="4114800" cy="117339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018585" y="816704"/>
            <a:ext cx="14802073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0"/>
              </a:lnSpc>
              <a:spcBef>
                <a:spcPct val="0"/>
              </a:spcBef>
            </a:pPr>
            <a:r>
              <a:rPr lang="en-US" sz="4950">
                <a:solidFill>
                  <a:srgbClr val="B2101F"/>
                </a:solidFill>
                <a:latin typeface="Josefin Sans Bold"/>
              </a:rPr>
              <a:t>Developmental Disabilities Administration (DDA)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63950" y="2493104"/>
            <a:ext cx="15088734" cy="637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75"/>
              </a:lnSpc>
            </a:pPr>
            <a:r>
              <a:rPr lang="en-US" sz="3768">
                <a:solidFill>
                  <a:srgbClr val="65212A"/>
                </a:solidFill>
                <a:latin typeface="Garet 2"/>
              </a:rPr>
              <a:t>Supports more than 2,300 adults with intellectual disabilities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82744" y="4045221"/>
            <a:ext cx="13322513" cy="1304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8"/>
              </a:lnSpc>
            </a:pPr>
            <a:r>
              <a:rPr lang="en-US" sz="3770">
                <a:solidFill>
                  <a:srgbClr val="65212A"/>
                </a:solidFill>
                <a:latin typeface="Garet 2"/>
              </a:rPr>
              <a:t>FY 2023 Total Budget - $147,856,055</a:t>
            </a:r>
          </a:p>
          <a:p>
            <a:pPr algn="ctr">
              <a:lnSpc>
                <a:spcPts val="5278"/>
              </a:lnSpc>
            </a:pPr>
            <a:r>
              <a:rPr lang="en-US" sz="3770">
                <a:solidFill>
                  <a:srgbClr val="65212A"/>
                </a:solidFill>
                <a:latin typeface="Garet 2"/>
              </a:rPr>
              <a:t>FY 2023 Local Funding - $125,392,000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19395" y="6267330"/>
            <a:ext cx="13322513" cy="1304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8"/>
              </a:lnSpc>
            </a:pPr>
            <a:r>
              <a:rPr lang="en-US" sz="3770">
                <a:solidFill>
                  <a:srgbClr val="65212A"/>
                </a:solidFill>
                <a:latin typeface="Garet 2"/>
              </a:rPr>
              <a:t>Two HCBS waivers serving more than 1,800 people in integrated, community-based settings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34171" y="9417129"/>
            <a:ext cx="2914600" cy="73223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2453" y="9105900"/>
            <a:ext cx="3076272" cy="92668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968226" y="640620"/>
            <a:ext cx="13284749" cy="1947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6300" dirty="0">
                <a:solidFill>
                  <a:srgbClr val="B2101F"/>
                </a:solidFill>
                <a:latin typeface="Josefin Sans Bold"/>
              </a:rPr>
              <a:t>DDA Local Funds Budget </a:t>
            </a:r>
          </a:p>
          <a:p>
            <a:pPr marL="0" lvl="0" indent="0" algn="ctr">
              <a:lnSpc>
                <a:spcPts val="7560"/>
              </a:lnSpc>
              <a:spcBef>
                <a:spcPct val="0"/>
              </a:spcBef>
            </a:pPr>
            <a:endParaRPr lang="en-US" sz="6300" dirty="0">
              <a:solidFill>
                <a:srgbClr val="B2101F"/>
              </a:solidFill>
              <a:latin typeface="Josefin Sans Bold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BB861ED-0B4E-EE69-DAB5-06F51AB99F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3656386"/>
              </p:ext>
            </p:extLst>
          </p:nvPr>
        </p:nvGraphicFramePr>
        <p:xfrm>
          <a:off x="762000" y="2590497"/>
          <a:ext cx="7696200" cy="596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B73B51C-7DE5-B1F9-BC5C-C00E368A5A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3668878"/>
              </p:ext>
            </p:extLst>
          </p:nvPr>
        </p:nvGraphicFramePr>
        <p:xfrm>
          <a:off x="9525000" y="2857500"/>
          <a:ext cx="7467600" cy="589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F8ECF-2ECB-4FFF-0AD9-36684F8DA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900"/>
            <a:ext cx="14782800" cy="1676400"/>
          </a:xfrm>
        </p:spPr>
        <p:txBody>
          <a:bodyPr>
            <a:noAutofit/>
          </a:bodyPr>
          <a:lstStyle/>
          <a:p>
            <a:pPr algn="ctr">
              <a:lnSpc>
                <a:spcPts val="7560"/>
              </a:lnSpc>
            </a:pPr>
            <a:r>
              <a:rPr lang="en-US" sz="6000" dirty="0">
                <a:solidFill>
                  <a:srgbClr val="B2101F"/>
                </a:solidFill>
                <a:latin typeface="Josefin Sans Bold"/>
              </a:rPr>
              <a:t>DDA Direct Services Budget </a:t>
            </a:r>
            <a:br>
              <a:rPr lang="en-US" sz="6000" dirty="0">
                <a:solidFill>
                  <a:srgbClr val="B2101F"/>
                </a:solidFill>
                <a:latin typeface="Josefin Sans Bold"/>
              </a:rPr>
            </a:br>
            <a:r>
              <a:rPr lang="en-US" sz="6000" dirty="0">
                <a:solidFill>
                  <a:srgbClr val="B2101F"/>
                </a:solidFill>
                <a:latin typeface="Josefin Sans Bold"/>
              </a:rPr>
              <a:t>$125.9 million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4DFC5E6-D74D-EBDA-0D82-1B32C863C37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46989723"/>
              </p:ext>
            </p:extLst>
          </p:nvPr>
        </p:nvGraphicFramePr>
        <p:xfrm>
          <a:off x="1066800" y="2877054"/>
          <a:ext cx="6781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D9DD684-3ADD-D84F-AB2A-B13D7AB6AA0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55211052"/>
              </p:ext>
            </p:extLst>
          </p:nvPr>
        </p:nvGraphicFramePr>
        <p:xfrm>
          <a:off x="9525000" y="3014372"/>
          <a:ext cx="7162800" cy="536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ED9193F1-17C0-27A6-AAFA-2FD104A4B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00" y="9258300"/>
            <a:ext cx="3492279" cy="877371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77FF3B0D-FBF6-6FA6-B2DB-D3D9292415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9004484"/>
            <a:ext cx="3200399" cy="96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61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DS Theme">
    <a:dk1>
      <a:srgbClr val="000000"/>
    </a:dk1>
    <a:lt1>
      <a:srgbClr val="FFFFFF"/>
    </a:lt1>
    <a:dk2>
      <a:srgbClr val="44546A"/>
    </a:dk2>
    <a:lt2>
      <a:srgbClr val="E7E6E6"/>
    </a:lt2>
    <a:accent1>
      <a:srgbClr val="E3242B"/>
    </a:accent1>
    <a:accent2>
      <a:srgbClr val="2E2F92"/>
    </a:accent2>
    <a:accent3>
      <a:srgbClr val="002C61"/>
    </a:accent3>
    <a:accent4>
      <a:srgbClr val="D11242"/>
    </a:accent4>
    <a:accent5>
      <a:srgbClr val="004A8C"/>
    </a:accent5>
    <a:accent6>
      <a:srgbClr val="B2242A"/>
    </a:accent6>
    <a:hlink>
      <a:srgbClr val="0563C1"/>
    </a:hlink>
    <a:folHlink>
      <a:srgbClr val="954F72"/>
    </a:folHlink>
  </a:clrScheme>
  <a:fontScheme name="Arial Black-Arial">
    <a:majorFont>
      <a:latin typeface="Arial Black" panose="020B0A04020102020204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644</Words>
  <Application>Microsoft Office PowerPoint</Application>
  <PresentationFormat>Custom</PresentationFormat>
  <Paragraphs>167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Garet 1</vt:lpstr>
      <vt:lpstr>Canva Sans</vt:lpstr>
      <vt:lpstr>Josefin Sans Bold</vt:lpstr>
      <vt:lpstr>Garet 2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DDA Direct Services Budget  $125.9 million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DDS Community &amp; Provider Forum: Budget Update</dc:title>
  <dc:creator>Payne, Charlisa (DDS)</dc:creator>
  <cp:lastModifiedBy>Beidleman, Steven (DDS)</cp:lastModifiedBy>
  <cp:revision>8</cp:revision>
  <dcterms:created xsi:type="dcterms:W3CDTF">2006-08-16T00:00:00Z</dcterms:created>
  <dcterms:modified xsi:type="dcterms:W3CDTF">2023-04-13T14:23:43Z</dcterms:modified>
  <dc:identifier>DAFMylkACmQ</dc:identifier>
</cp:coreProperties>
</file>