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4" r:id="rId12"/>
    <p:sldId id="265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604020202020204" charset="0"/>
      <p:regular r:id="rId22"/>
    </p:embeddedFont>
    <p:embeddedFont>
      <p:font typeface="Garet 1" panose="020B0604020202020204" charset="0"/>
      <p:regular r:id="rId23"/>
    </p:embeddedFont>
    <p:embeddedFont>
      <p:font typeface="Garet 2" panose="020B0604020202020204" charset="0"/>
      <p:regular r:id="rId24"/>
    </p:embeddedFont>
    <p:embeddedFont>
      <p:font typeface="Josefin Sans Bold" pitchFamily="2" charset="0"/>
      <p:regular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9AE9B-410D-4EAB-A255-9D0CDC22DD4B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AD8A02CA-F93E-44A7-A704-4BA41D212670}">
          <p14:sldIdLst>
            <p14:sldId id="263"/>
            <p14:sldId id="270"/>
            <p14:sldId id="266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B061C-847B-4629-A3F1-C016A786122C}" v="2" dt="2022-09-21T22:48:14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4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DDA Share of DDS Local - Total Local Funds $136M</a:t>
            </a:r>
          </a:p>
        </c:rich>
      </c:tx>
      <c:layout>
        <c:manualLayout>
          <c:xMode val="edge"/>
          <c:yMode val="edge"/>
          <c:x val="0.13981016605597568"/>
          <c:y val="5.10638297872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DDA Share of DDS Local - Total Local Funds $136 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8-42D2-9E5A-C26B6090A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8-42D2-9E5A-C26B6090A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D8-42D2-9E5A-C26B6090A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D8-42D2-9E5A-C26B6090A3CC}"/>
              </c:ext>
            </c:extLst>
          </c:dPt>
          <c:dLbls>
            <c:dLbl>
              <c:idx val="0"/>
              <c:layout>
                <c:manualLayout>
                  <c:x val="-9.0586913022010856E-2"/>
                  <c:y val="-0.259104037527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8-42D2-9E5A-C26B6090A3CC}"/>
                </c:ext>
              </c:extLst>
            </c:dLbl>
            <c:dLbl>
              <c:idx val="1"/>
              <c:layout>
                <c:manualLayout>
                  <c:x val="3.5003833060471404E-2"/>
                  <c:y val="0.10642486178589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8-42D2-9E5A-C26B6090A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DDA (92%)</c:v>
                </c:pt>
                <c:pt idx="1">
                  <c:v>RSA/AMP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125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4-4E7D-875A-5F1AE6B5B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48561627816323"/>
          <c:y val="0.52324426202043894"/>
          <c:w val="0.17235596788025259"/>
          <c:h val="0.118107220639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DDA Local – 125.3M</a:t>
            </a:r>
          </a:p>
        </c:rich>
      </c:tx>
      <c:layout>
        <c:manualLayout>
          <c:xMode val="edge"/>
          <c:yMode val="edge"/>
          <c:x val="0.17723765432098765"/>
          <c:y val="3.8297872340425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DDA Local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3-4768-85DE-ADCBE789DF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3-4768-85DE-ADCBE789DF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3-4768-85DE-ADCBE789DF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3-4768-85DE-ADCBE789DFDE}"/>
              </c:ext>
            </c:extLst>
          </c:dPt>
          <c:dLbls>
            <c:dLbl>
              <c:idx val="0"/>
              <c:layout>
                <c:manualLayout>
                  <c:x val="-0.13217616895110335"/>
                  <c:y val="-0.28973111073881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3-4768-85DE-ADCBE789DFDE}"/>
                </c:ext>
              </c:extLst>
            </c:dLbl>
            <c:dLbl>
              <c:idx val="1"/>
              <c:layout>
                <c:manualLayout>
                  <c:x val="7.6048349859045392E-2"/>
                  <c:y val="0.1408212430892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3-4768-85DE-ADCBE789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Services (86%)</c:v>
                </c:pt>
                <c:pt idx="1">
                  <c:v>Personnel</c:v>
                </c:pt>
                <c:pt idx="2">
                  <c:v>Travel/Training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107.8</c:v>
                </c:pt>
                <c:pt idx="1">
                  <c:v>17.399999999999999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7-41B7-A3D7-D937AED5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/>
              <a:t>Direct Services – Source of Funds</a:t>
            </a:r>
          </a:p>
        </c:rich>
      </c:tx>
      <c:layout>
        <c:manualLayout>
          <c:xMode val="edge"/>
          <c:yMode val="edge"/>
          <c:x val="3.5387596899224813E-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Direct Services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A-48AB-889B-76D0DF5C6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A-48AB-889B-76D0DF5C6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5A-48AB-889B-76D0DF5C6631}"/>
              </c:ext>
            </c:extLst>
          </c:dPt>
          <c:dLbls>
            <c:dLbl>
              <c:idx val="0"/>
              <c:layout>
                <c:manualLayout>
                  <c:x val="-0.15671992309100896"/>
                  <c:y val="-0.23538877952755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5A-48AB-889B-76D0DF5C6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Local Funds (86%)</c:v>
                </c:pt>
                <c:pt idx="1">
                  <c:v>Program Income (9%)</c:v>
                </c:pt>
                <c:pt idx="2">
                  <c:v>Medicaid (5%)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107.8</c:v>
                </c:pt>
                <c:pt idx="1">
                  <c:v>11.4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3-4E71-A681-43A086308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96365134590731"/>
          <c:y val="0.38732502187226597"/>
          <c:w val="0.30434642617347252"/>
          <c:h val="0.34382217847769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007524990227286"/>
          <c:y val="2.604320562220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Services Provided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8-425E-94F8-63FCADA640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6E-4990-9F47-DC94F4599A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8-425E-94F8-63FCADA6402D}"/>
              </c:ext>
            </c:extLst>
          </c:dPt>
          <c:dLbls>
            <c:dLbl>
              <c:idx val="0"/>
              <c:layout>
                <c:manualLayout>
                  <c:x val="-0.13464922935165019"/>
                  <c:y val="0.13931791409023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8-425E-94F8-63FCADA6402D}"/>
                </c:ext>
              </c:extLst>
            </c:dLbl>
            <c:dLbl>
              <c:idx val="1"/>
              <c:layout>
                <c:manualLayout>
                  <c:x val="0.20072401854023558"/>
                  <c:y val="-0.21185131771722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1063829787232"/>
                      <c:h val="9.8324939044544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6E-4990-9F47-DC94F4599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Residential Supports (22%)</c:v>
                </c:pt>
                <c:pt idx="1">
                  <c:v>Waiver (76%)</c:v>
                </c:pt>
                <c:pt idx="2">
                  <c:v>Other Contracts (2%)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27.6</c:v>
                </c:pt>
                <c:pt idx="1">
                  <c:v>95.7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E-4990-9F47-DC94F4599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FY</a:t>
            </a:r>
            <a:r>
              <a:rPr lang="en-US" sz="2000" baseline="0" dirty="0"/>
              <a:t> 2019 Actual – FY 2023 FINAL</a:t>
            </a:r>
            <a:endParaRPr lang="en-US" sz="2000" dirty="0"/>
          </a:p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(IN</a:t>
            </a:r>
            <a:r>
              <a:rPr lang="en-US" sz="2000" baseline="0" dirty="0"/>
              <a:t> MILLIONS)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  <a:round/>
              </a:ln>
              <a:effectLst>
                <a:outerShdw dist="889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00584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Sheet1!$B$2:$B$9</c:f>
              <c:numCache>
                <c:formatCode>"$"#,##0.0</c:formatCode>
                <c:ptCount val="8"/>
                <c:pt idx="0">
                  <c:v>61.6</c:v>
                </c:pt>
                <c:pt idx="1">
                  <c:v>67</c:v>
                </c:pt>
                <c:pt idx="2">
                  <c:v>72.8</c:v>
                </c:pt>
                <c:pt idx="3">
                  <c:v>77.900000000000006</c:v>
                </c:pt>
                <c:pt idx="4">
                  <c:v>70</c:v>
                </c:pt>
                <c:pt idx="5">
                  <c:v>58.7</c:v>
                </c:pt>
                <c:pt idx="6">
                  <c:v>92.8</c:v>
                </c:pt>
                <c:pt idx="7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B-47AA-9F0E-D4D4CF8860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730042692777908E-3"/>
                  <c:y val="2.729411906296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B-47AA-9F0E-D4D4CF8860BC}"/>
                </c:ext>
              </c:extLst>
            </c:dLbl>
            <c:dLbl>
              <c:idx val="1"/>
              <c:layout>
                <c:manualLayout>
                  <c:x val="1.0009506403916686E-2"/>
                  <c:y val="-5.458823812592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1B-47AA-9F0E-D4D4CF8860BC}"/>
                </c:ext>
              </c:extLst>
            </c:dLbl>
            <c:dLbl>
              <c:idx val="2"/>
              <c:layout>
                <c:manualLayout>
                  <c:x val="8.3412553365971778E-3"/>
                  <c:y val="2.729411906296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1B-47AA-9F0E-D4D4CF8860BC}"/>
                </c:ext>
              </c:extLst>
            </c:dLbl>
            <c:spPr>
              <a:noFill/>
              <a:ln>
                <a:noFill/>
                <a:round/>
              </a:ln>
              <a:effectLst>
                <a:outerShdw dist="889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Sheet1!$C$2:$C$9</c:f>
              <c:numCache>
                <c:formatCode>"$"#,##0.0</c:formatCode>
                <c:ptCount val="8"/>
                <c:pt idx="0">
                  <c:v>143.69999999999999</c:v>
                </c:pt>
                <c:pt idx="1">
                  <c:v>156.30000000000001</c:v>
                </c:pt>
                <c:pt idx="2">
                  <c:v>169.9</c:v>
                </c:pt>
                <c:pt idx="3">
                  <c:v>177.4</c:v>
                </c:pt>
                <c:pt idx="4">
                  <c:v>213.2</c:v>
                </c:pt>
                <c:pt idx="5">
                  <c:v>249.9</c:v>
                </c:pt>
                <c:pt idx="6">
                  <c:v>233.5</c:v>
                </c:pt>
                <c:pt idx="7">
                  <c:v>223.2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1B-47AA-9F0E-D4D4CF886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573961760"/>
        <c:axId val="157396217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87920653775771E-2"/>
                  <c:y val="-2.5451658569053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1B-47AA-9F0E-D4D4CF8860BC}"/>
                </c:ext>
              </c:extLst>
            </c:dLbl>
            <c:dLbl>
              <c:idx val="1"/>
              <c:layout>
                <c:manualLayout>
                  <c:x val="-4.2210955470438294E-2"/>
                  <c:y val="-2.5451658569053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1B-47AA-9F0E-D4D4CF8860BC}"/>
                </c:ext>
              </c:extLst>
            </c:dLbl>
            <c:dLbl>
              <c:idx val="2"/>
              <c:layout>
                <c:manualLayout>
                  <c:x val="-4.2210955470438266E-2"/>
                  <c:y val="-1.999283475646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1B-47AA-9F0E-D4D4CF8860BC}"/>
                </c:ext>
              </c:extLst>
            </c:dLbl>
            <c:dLbl>
              <c:idx val="3"/>
              <c:layout>
                <c:manualLayout>
                  <c:x val="-4.387920653775771E-2"/>
                  <c:y val="-2.272224666275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1B-47AA-9F0E-D4D4CF8860BC}"/>
                </c:ext>
              </c:extLst>
            </c:dLbl>
            <c:dLbl>
              <c:idx val="4"/>
              <c:layout>
                <c:manualLayout>
                  <c:x val="-3.8807723293106715E-2"/>
                  <c:y val="-3.363989428794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1B-47AA-9F0E-D4D4CF886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Sheet1!$D$2:$D$9</c:f>
              <c:numCache>
                <c:formatCode>"$"#,##0.0</c:formatCode>
                <c:ptCount val="8"/>
                <c:pt idx="0">
                  <c:v>205.29999999999998</c:v>
                </c:pt>
                <c:pt idx="1">
                  <c:v>223.3</c:v>
                </c:pt>
                <c:pt idx="2">
                  <c:v>242.7</c:v>
                </c:pt>
                <c:pt idx="3">
                  <c:v>255.3</c:v>
                </c:pt>
                <c:pt idx="4">
                  <c:v>283.2</c:v>
                </c:pt>
                <c:pt idx="5">
                  <c:v>308.60000000000002</c:v>
                </c:pt>
                <c:pt idx="6">
                  <c:v>326.3</c:v>
                </c:pt>
                <c:pt idx="7">
                  <c:v>318.89999999999998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31B-47AA-9F0E-D4D4CF886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961760"/>
        <c:axId val="1573962176"/>
      </c:lineChart>
      <c:catAx>
        <c:axId val="15739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962176"/>
        <c:crosses val="autoZero"/>
        <c:auto val="1"/>
        <c:lblAlgn val="ctr"/>
        <c:lblOffset val="100"/>
        <c:noMultiLvlLbl val="0"/>
      </c:catAx>
      <c:valAx>
        <c:axId val="1573962176"/>
        <c:scaling>
          <c:orientation val="minMax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573961760"/>
        <c:crosses val="autoZero"/>
        <c:crossBetween val="between"/>
      </c:valAx>
      <c:spPr>
        <a:noFill/>
        <a:ln>
          <a:solidFill>
            <a:schemeClr val="dk1">
              <a:tint val="75000"/>
            </a:schemeClr>
          </a:solidFill>
        </a:ln>
        <a:effectLst/>
        <a:sp3d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5D72-4DBD-4934-A5C6-CE27DD1CB4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F1E-2A62-467A-88D4-54828E61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9F1E-2A62-467A-88D4-54828E61A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9F1E-2A62-467A-88D4-54828E61A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5948218" y="2475814"/>
            <a:ext cx="23300020" cy="7022208"/>
            <a:chOff x="0" y="0"/>
            <a:chExt cx="7881735" cy="2373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1866" y="1873680"/>
            <a:ext cx="13937194" cy="6935472"/>
            <a:chOff x="0" y="0"/>
            <a:chExt cx="18582926" cy="92472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8582926" cy="824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79"/>
                </a:lnSpc>
              </a:pPr>
              <a:r>
                <a:rPr lang="en-US" sz="12999" spc="-649" dirty="0">
                  <a:solidFill>
                    <a:srgbClr val="FFFFFF"/>
                  </a:solidFill>
                  <a:latin typeface="Josefin Sans Bold"/>
                </a:rPr>
                <a:t>DDS Community &amp; Provider Forum: </a:t>
              </a:r>
            </a:p>
            <a:p>
              <a:pPr>
                <a:lnSpc>
                  <a:spcPts val="16380"/>
                </a:lnSpc>
              </a:pPr>
              <a:r>
                <a:rPr lang="en-US" sz="13000" spc="-650" dirty="0">
                  <a:solidFill>
                    <a:srgbClr val="FFFFFF"/>
                  </a:solidFill>
                  <a:latin typeface="Josefin Sans Bold"/>
                </a:rPr>
                <a:t>Budget Update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442115"/>
              <a:ext cx="18582926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Garet 1"/>
                </a:rPr>
                <a:t>Director Andrew Reese ~ September 23, 2022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82800" y="5741764"/>
            <a:ext cx="2667000" cy="3293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6433600" y="5166251"/>
            <a:ext cx="23300020" cy="3334868"/>
            <a:chOff x="0" y="0"/>
            <a:chExt cx="7881735" cy="1128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28091"/>
            </a:xfrm>
            <a:custGeom>
              <a:avLst/>
              <a:gdLst/>
              <a:ahLst/>
              <a:cxnLst/>
              <a:rect l="l" t="t" r="r" b="b"/>
              <a:pathLst>
                <a:path w="7881735" h="1128091">
                  <a:moveTo>
                    <a:pt x="0" y="0"/>
                  </a:moveTo>
                  <a:lnTo>
                    <a:pt x="7881735" y="0"/>
                  </a:lnTo>
                  <a:lnTo>
                    <a:pt x="7881735" y="1128091"/>
                  </a:lnTo>
                  <a:lnTo>
                    <a:pt x="0" y="1128091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765939" y="269571"/>
            <a:ext cx="23300020" cy="3273393"/>
            <a:chOff x="0" y="0"/>
            <a:chExt cx="7881735" cy="1107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107296"/>
            </a:xfrm>
            <a:custGeom>
              <a:avLst/>
              <a:gdLst/>
              <a:ahLst/>
              <a:cxnLst/>
              <a:rect l="l" t="t" r="r" b="b"/>
              <a:pathLst>
                <a:path w="7881735" h="1107296">
                  <a:moveTo>
                    <a:pt x="0" y="0"/>
                  </a:moveTo>
                  <a:lnTo>
                    <a:pt x="7881735" y="0"/>
                  </a:lnTo>
                  <a:lnTo>
                    <a:pt x="7881735" y="1107296"/>
                  </a:lnTo>
                  <a:lnTo>
                    <a:pt x="0" y="1107296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910131">
            <a:off x="-2960751" y="-2230743"/>
            <a:ext cx="23300020" cy="14748487"/>
            <a:chOff x="0" y="0"/>
            <a:chExt cx="7881735" cy="4988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735" cy="4988994"/>
            </a:xfrm>
            <a:custGeom>
              <a:avLst/>
              <a:gdLst/>
              <a:ahLst/>
              <a:cxnLst/>
              <a:rect l="l" t="t" r="r" b="b"/>
              <a:pathLst>
                <a:path w="7881735" h="4988994">
                  <a:moveTo>
                    <a:pt x="0" y="0"/>
                  </a:moveTo>
                  <a:lnTo>
                    <a:pt x="7881735" y="0"/>
                  </a:lnTo>
                  <a:lnTo>
                    <a:pt x="7881735" y="4988994"/>
                  </a:lnTo>
                  <a:lnTo>
                    <a:pt x="0" y="4988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3363" y="9533970"/>
            <a:ext cx="3432082" cy="862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38" b="338"/>
          <a:stretch>
            <a:fillRect/>
          </a:stretch>
        </p:blipFill>
        <p:spPr>
          <a:xfrm>
            <a:off x="-152400" y="9398135"/>
            <a:ext cx="2827682" cy="84603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08491" y="800100"/>
            <a:ext cx="978820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4950" dirty="0">
                <a:solidFill>
                  <a:srgbClr val="B2101F"/>
                </a:solidFill>
                <a:latin typeface="Josefin Sans Bold"/>
              </a:rPr>
              <a:t>DDA Waiver &amp; Residential Costs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9672" y="6131710"/>
            <a:ext cx="1332251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5212A"/>
                </a:solidFill>
                <a:latin typeface="Garet 2"/>
              </a:rPr>
              <a:t>Planned net increase of 50 waiver slots per year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2555" y="7089185"/>
            <a:ext cx="10862890" cy="142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 dirty="0">
                <a:solidFill>
                  <a:srgbClr val="65212A"/>
                </a:solidFill>
                <a:latin typeface="Garet 2"/>
              </a:rPr>
              <a:t>Residential Costs</a:t>
            </a:r>
          </a:p>
          <a:p>
            <a:pPr algn="ctr">
              <a:lnSpc>
                <a:spcPts val="3719"/>
              </a:lnSpc>
            </a:pPr>
            <a:r>
              <a:rPr lang="en-US" sz="3099" dirty="0">
                <a:solidFill>
                  <a:srgbClr val="65212A"/>
                </a:solidFill>
                <a:latin typeface="Garet 2"/>
              </a:rPr>
              <a:t>Budgeted residential costs for FY 2023 - $27.6 million</a:t>
            </a:r>
          </a:p>
          <a:p>
            <a:pPr algn="ctr">
              <a:lnSpc>
                <a:spcPts val="3719"/>
              </a:lnSpc>
              <a:spcBef>
                <a:spcPct val="0"/>
              </a:spcBef>
            </a:pPr>
            <a:endParaRPr lang="en-US" sz="3099" dirty="0">
              <a:solidFill>
                <a:srgbClr val="65212A"/>
              </a:solidFill>
              <a:latin typeface="Garet 2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16E67EF8-A093-EEB3-159F-F4B35A6C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8196"/>
              </p:ext>
            </p:extLst>
          </p:nvPr>
        </p:nvGraphicFramePr>
        <p:xfrm>
          <a:off x="4821093" y="2727361"/>
          <a:ext cx="8763001" cy="2706671"/>
        </p:xfrm>
        <a:graphic>
          <a:graphicData uri="http://schemas.openxmlformats.org/drawingml/2006/table">
            <a:tbl>
              <a:tblPr firstRow="1" bandRow="1"/>
              <a:tblGrid>
                <a:gridCol w="3506935">
                  <a:extLst>
                    <a:ext uri="{9D8B030D-6E8A-4147-A177-3AD203B41FA5}">
                      <a16:colId xmlns:a16="http://schemas.microsoft.com/office/drawing/2014/main" val="2120311724"/>
                    </a:ext>
                  </a:extLst>
                </a:gridCol>
                <a:gridCol w="2604878">
                  <a:extLst>
                    <a:ext uri="{9D8B030D-6E8A-4147-A177-3AD203B41FA5}">
                      <a16:colId xmlns:a16="http://schemas.microsoft.com/office/drawing/2014/main" val="117682320"/>
                    </a:ext>
                  </a:extLst>
                </a:gridCol>
                <a:gridCol w="2651188">
                  <a:extLst>
                    <a:ext uri="{9D8B030D-6E8A-4147-A177-3AD203B41FA5}">
                      <a16:colId xmlns:a16="http://schemas.microsoft.com/office/drawing/2014/main" val="3253913063"/>
                    </a:ext>
                  </a:extLst>
                </a:gridCol>
              </a:tblGrid>
              <a:tr h="1282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HCBS Waiver Slots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IDD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IFS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87271"/>
                  </a:ext>
                </a:extLst>
              </a:tr>
              <a:tr h="712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Available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1,943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90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43332"/>
                  </a:ext>
                </a:extLst>
              </a:tr>
              <a:tr h="712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Utilized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1,844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973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11400" y="9410700"/>
            <a:ext cx="3180020" cy="798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258300"/>
            <a:ext cx="2836919" cy="85458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20008E-D3D8-2098-1B85-BD1013F64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751844"/>
              </p:ext>
            </p:extLst>
          </p:nvPr>
        </p:nvGraphicFramePr>
        <p:xfrm>
          <a:off x="3124200" y="571500"/>
          <a:ext cx="12039600" cy="86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1065479" y="-141421"/>
            <a:ext cx="13442039" cy="2132057"/>
            <a:chOff x="0" y="0"/>
            <a:chExt cx="4547060" cy="7648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764848"/>
            </a:xfrm>
            <a:custGeom>
              <a:avLst/>
              <a:gdLst/>
              <a:ahLst/>
              <a:cxnLst/>
              <a:rect l="l" t="t" r="r" b="b"/>
              <a:pathLst>
                <a:path w="4547060" h="1007455">
                  <a:moveTo>
                    <a:pt x="0" y="0"/>
                  </a:moveTo>
                  <a:lnTo>
                    <a:pt x="4547060" y="0"/>
                  </a:lnTo>
                  <a:lnTo>
                    <a:pt x="4547060" y="1007455"/>
                  </a:lnTo>
                  <a:lnTo>
                    <a:pt x="0" y="10074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6460941" y="1286935"/>
            <a:ext cx="19735995" cy="1408750"/>
            <a:chOff x="0" y="0"/>
            <a:chExt cx="6676127" cy="4143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6127" cy="414317"/>
            </a:xfrm>
            <a:custGeom>
              <a:avLst/>
              <a:gdLst/>
              <a:ahLst/>
              <a:cxnLst/>
              <a:rect l="l" t="t" r="r" b="b"/>
              <a:pathLst>
                <a:path w="6676127" h="414317">
                  <a:moveTo>
                    <a:pt x="0" y="0"/>
                  </a:moveTo>
                  <a:lnTo>
                    <a:pt x="6676127" y="0"/>
                  </a:lnTo>
                  <a:lnTo>
                    <a:pt x="6676127" y="414317"/>
                  </a:lnTo>
                  <a:lnTo>
                    <a:pt x="0" y="414317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53678" y="2908028"/>
            <a:ext cx="18034322" cy="67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•Implementing the Direct Support Professionals Payment Rate Act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•Providing a second round of DSP bonus payments, hiring and retention bonuses, and reimbursing providers for vaccine incentives and PPE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•Strengthening DDS’s capacity to carry out DD Expansion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•Hiring a housing coordinator to maximize opportunities for people supported by DDA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•Strengthening supports for people with I/DD and behavioral health needs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•Reducing utilization of ER and incidence of EIH through the DDS Telehealth Initiative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•Delivering assistive and enabling technology and remote supports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•Conducting a Rate Study on adequacy of reimbursement in IFS and IDD Waivers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•Conducting a study of effects of pandemic on people supported by DDA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•Implementing self-direction in the IFS Waiver</a:t>
            </a:r>
          </a:p>
          <a:p>
            <a:pPr algn="ctr">
              <a:lnSpc>
                <a:spcPts val="4759"/>
              </a:lnSpc>
            </a:pPr>
            <a:endParaRPr lang="en-US" sz="3200">
              <a:solidFill>
                <a:srgbClr val="FFFFFF"/>
              </a:solidFill>
              <a:latin typeface="Canva San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46537" y="8082485"/>
            <a:ext cx="1918993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81133" y="336001"/>
            <a:ext cx="1098612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Josefin Sans Bold"/>
              </a:rPr>
              <a:t>American Rescue Plan Act (ARPA)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3678" y="1506434"/>
            <a:ext cx="14717518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anva Sans"/>
              </a:rPr>
              <a:t>Enhanced funding from ARPA provides D.C. the ability to strengthen HCBS waiver services by: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2654475" y="3416411"/>
            <a:ext cx="23300020" cy="2045953"/>
            <a:chOff x="0" y="0"/>
            <a:chExt cx="7881735" cy="692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692088"/>
            </a:xfrm>
            <a:custGeom>
              <a:avLst/>
              <a:gdLst/>
              <a:ahLst/>
              <a:cxnLst/>
              <a:rect l="l" t="t" r="r" b="b"/>
              <a:pathLst>
                <a:path w="7881735" h="692088">
                  <a:moveTo>
                    <a:pt x="0" y="0"/>
                  </a:moveTo>
                  <a:lnTo>
                    <a:pt x="7881735" y="0"/>
                  </a:lnTo>
                  <a:lnTo>
                    <a:pt x="7881735" y="692088"/>
                  </a:lnTo>
                  <a:lnTo>
                    <a:pt x="0" y="692088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273735" y="2561325"/>
            <a:ext cx="23300020" cy="1157654"/>
            <a:chOff x="0" y="0"/>
            <a:chExt cx="7881735" cy="391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391601"/>
            </a:xfrm>
            <a:custGeom>
              <a:avLst/>
              <a:gdLst/>
              <a:ahLst/>
              <a:cxnLst/>
              <a:rect l="l" t="t" r="r" b="b"/>
              <a:pathLst>
                <a:path w="7881735" h="391601">
                  <a:moveTo>
                    <a:pt x="0" y="0"/>
                  </a:moveTo>
                  <a:lnTo>
                    <a:pt x="7881735" y="0"/>
                  </a:lnTo>
                  <a:lnTo>
                    <a:pt x="7881735" y="391601"/>
                  </a:lnTo>
                  <a:lnTo>
                    <a:pt x="0" y="391601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59482" y="9105900"/>
            <a:ext cx="3530213" cy="854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9105900"/>
            <a:ext cx="2836919" cy="8545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2136" r="1566" b="15818"/>
          <a:stretch>
            <a:fillRect/>
          </a:stretch>
        </p:blipFill>
        <p:spPr>
          <a:xfrm>
            <a:off x="6793957" y="6945962"/>
            <a:ext cx="5702823" cy="31669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71494" y="512176"/>
            <a:ext cx="14218913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B2101F"/>
                </a:solidFill>
                <a:latin typeface="Josefin Sans Bold"/>
              </a:rPr>
              <a:t>Rehabilitation Services Administration (RSA)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37059" y="5346897"/>
            <a:ext cx="13322513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78.7% federally-funded with a 21.3% local share and required maintenance of effort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4921" y="2841384"/>
            <a:ext cx="14275486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RSA helps people prepare for work and find, keep and get better jobs.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92592" y="4249617"/>
            <a:ext cx="846689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RSA FY 2023 Budget - $20,615,796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6600" y="9187345"/>
            <a:ext cx="3442171" cy="962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076759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61278" y="746897"/>
            <a:ext cx="1437386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B2101F"/>
                </a:solidFill>
                <a:latin typeface="Josefin Sans Bold"/>
              </a:rPr>
              <a:t> RSA Match &amp; Maintenance of Effort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B228C4-D072-C403-BEAA-AB3436EF5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8099"/>
              </p:ext>
            </p:extLst>
          </p:nvPr>
        </p:nvGraphicFramePr>
        <p:xfrm>
          <a:off x="2514601" y="2781300"/>
          <a:ext cx="13106399" cy="4572001"/>
        </p:xfrm>
        <a:graphic>
          <a:graphicData uri="http://schemas.openxmlformats.org/drawingml/2006/table">
            <a:tbl>
              <a:tblPr firstRow="1" bandRow="1"/>
              <a:tblGrid>
                <a:gridCol w="2243223">
                  <a:extLst>
                    <a:ext uri="{9D8B030D-6E8A-4147-A177-3AD203B41FA5}">
                      <a16:colId xmlns:a16="http://schemas.microsoft.com/office/drawing/2014/main" val="990139537"/>
                    </a:ext>
                  </a:extLst>
                </a:gridCol>
                <a:gridCol w="3014890">
                  <a:extLst>
                    <a:ext uri="{9D8B030D-6E8A-4147-A177-3AD203B41FA5}">
                      <a16:colId xmlns:a16="http://schemas.microsoft.com/office/drawing/2014/main" val="1224382261"/>
                    </a:ext>
                  </a:extLst>
                </a:gridCol>
                <a:gridCol w="2667939">
                  <a:extLst>
                    <a:ext uri="{9D8B030D-6E8A-4147-A177-3AD203B41FA5}">
                      <a16:colId xmlns:a16="http://schemas.microsoft.com/office/drawing/2014/main" val="2677732904"/>
                    </a:ext>
                  </a:extLst>
                </a:gridCol>
                <a:gridCol w="2559067">
                  <a:extLst>
                    <a:ext uri="{9D8B030D-6E8A-4147-A177-3AD203B41FA5}">
                      <a16:colId xmlns:a16="http://schemas.microsoft.com/office/drawing/2014/main" val="1066281304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1832686267"/>
                    </a:ext>
                  </a:extLst>
                </a:gridCol>
              </a:tblGrid>
              <a:tr h="1235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Fiscal Year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Match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Maintenance </a:t>
                      </a:r>
                    </a:p>
                    <a:p>
                      <a:pPr algn="ctr"/>
                      <a:r>
                        <a:rPr lang="en-US" sz="2400" dirty="0"/>
                        <a:t>of Effort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Budget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Expenditures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09254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 2020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$4,157,617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$8,209,038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$8,593,447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7265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 2021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$4,225,263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$8,813,367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$5,142,610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$8,824,120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33637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FY2022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$4,287,285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$8,593,448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88906"/>
                  </a:ext>
                </a:extLst>
              </a:tr>
              <a:tr h="1235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FY2023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$4,287,285 (est.)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$8,824,121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935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079240" y="377903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29524"/>
            <a:ext cx="5707847" cy="69147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9256" y="8877300"/>
            <a:ext cx="3652981" cy="1100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316551" y="4685535"/>
            <a:ext cx="23300020" cy="3437007"/>
            <a:chOff x="0" y="0"/>
            <a:chExt cx="7881735" cy="1162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62642"/>
            </a:xfrm>
            <a:custGeom>
              <a:avLst/>
              <a:gdLst/>
              <a:ahLst/>
              <a:cxnLst/>
              <a:rect l="l" t="t" r="r" b="b"/>
              <a:pathLst>
                <a:path w="7881735" h="1162642">
                  <a:moveTo>
                    <a:pt x="0" y="0"/>
                  </a:moveTo>
                  <a:lnTo>
                    <a:pt x="7881735" y="0"/>
                  </a:lnTo>
                  <a:lnTo>
                    <a:pt x="7881735" y="1162642"/>
                  </a:lnTo>
                  <a:lnTo>
                    <a:pt x="0" y="1162642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5347848" y="3467491"/>
            <a:ext cx="23300020" cy="5727579"/>
            <a:chOff x="0" y="0"/>
            <a:chExt cx="7881735" cy="19374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937477"/>
            </a:xfrm>
            <a:custGeom>
              <a:avLst/>
              <a:gdLst/>
              <a:ahLst/>
              <a:cxnLst/>
              <a:rect l="l" t="t" r="r" b="b"/>
              <a:pathLst>
                <a:path w="7881735" h="1937477">
                  <a:moveTo>
                    <a:pt x="0" y="0"/>
                  </a:moveTo>
                  <a:lnTo>
                    <a:pt x="7881735" y="0"/>
                  </a:lnTo>
                  <a:lnTo>
                    <a:pt x="7881735" y="1937477"/>
                  </a:lnTo>
                  <a:lnTo>
                    <a:pt x="0" y="1937477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867" y="8789291"/>
            <a:ext cx="4055334" cy="12216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5294" y="9156750"/>
            <a:ext cx="3733800" cy="8541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1866" y="219131"/>
            <a:ext cx="9588117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66"/>
              </a:lnSpc>
              <a:spcBef>
                <a:spcPct val="0"/>
              </a:spcBef>
            </a:pPr>
            <a:r>
              <a:rPr lang="en-US" sz="8972">
                <a:solidFill>
                  <a:srgbClr val="B2101F"/>
                </a:solidFill>
                <a:latin typeface="Josefin Sans Bold"/>
              </a:rPr>
              <a:t>Presentation Outline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1866" y="3410216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Budget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1866" y="4540113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Overview of FY23 Approved DDS Budget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1866" y="5800652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DDS Budget "Big Picture"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866" y="6861239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Questions/Priorities?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937" r="937" b="209"/>
          <a:stretch>
            <a:fillRect/>
          </a:stretch>
        </p:blipFill>
        <p:spPr>
          <a:xfrm>
            <a:off x="4198323" y="238447"/>
            <a:ext cx="13953538" cy="98101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4463838">
            <a:off x="-11079062" y="2314597"/>
            <a:ext cx="23300020" cy="6628990"/>
            <a:chOff x="0" y="0"/>
            <a:chExt cx="7881735" cy="2242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81735" cy="2242399"/>
            </a:xfrm>
            <a:custGeom>
              <a:avLst/>
              <a:gdLst/>
              <a:ahLst/>
              <a:cxnLst/>
              <a:rect l="l" t="t" r="r" b="b"/>
              <a:pathLst>
                <a:path w="7881735" h="2242399">
                  <a:moveTo>
                    <a:pt x="0" y="0"/>
                  </a:moveTo>
                  <a:lnTo>
                    <a:pt x="7881735" y="0"/>
                  </a:lnTo>
                  <a:lnTo>
                    <a:pt x="7881735" y="2242399"/>
                  </a:lnTo>
                  <a:lnTo>
                    <a:pt x="0" y="2242399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2200" y="8850879"/>
            <a:ext cx="4267200" cy="11976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4869" y="3259242"/>
            <a:ext cx="2819678" cy="28309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6487" y="410723"/>
            <a:ext cx="4749548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Josefin Sans Bold"/>
              </a:rPr>
              <a:t>Budget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99E2B-C346-13E3-8F6E-A6D6ACB06B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6600" y="8627905"/>
            <a:ext cx="4055334" cy="1221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027461"/>
            <a:ext cx="16230600" cy="0"/>
          </a:xfrm>
          <a:prstGeom prst="line">
            <a:avLst/>
          </a:prstGeom>
          <a:ln w="19050" cap="rnd">
            <a:solidFill>
              <a:srgbClr val="6521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307579" y="2884586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194027" y="2865536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80475" y="2884586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696212" y="2865536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28700" y="6401816"/>
            <a:ext cx="16230600" cy="0"/>
          </a:xfrm>
          <a:prstGeom prst="line">
            <a:avLst/>
          </a:prstGeom>
          <a:ln w="19050" cap="rnd">
            <a:solidFill>
              <a:srgbClr val="6521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194027" y="6258941"/>
            <a:ext cx="323850" cy="3238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307579" y="6258941"/>
            <a:ext cx="323850" cy="3238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80475" y="6258941"/>
            <a:ext cx="323850" cy="3238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96212" y="6258941"/>
            <a:ext cx="323850" cy="32385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159765"/>
            <a:ext cx="4114800" cy="100576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327775"/>
            <a:ext cx="2836919" cy="85458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469504" y="574903"/>
            <a:ext cx="1334899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  <a:spcBef>
                <a:spcPct val="0"/>
              </a:spcBef>
            </a:pPr>
            <a:r>
              <a:rPr lang="en-US" sz="8800">
                <a:solidFill>
                  <a:srgbClr val="B2101F"/>
                </a:solidFill>
                <a:latin typeface="Josefin Sans Bold"/>
              </a:rPr>
              <a:t>DDS Budget Process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28700" y="3696081"/>
            <a:ext cx="3364925" cy="2285619"/>
            <a:chOff x="0" y="0"/>
            <a:chExt cx="4486566" cy="304749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Mid-October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55472"/>
              <a:ext cx="448656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65212A"/>
                  </a:solidFill>
                  <a:latin typeface="Garet 1"/>
                </a:rPr>
                <a:t>Receive MARC from Mayor’s Office of Budget &amp; Planning (OBP)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54221" y="3688937"/>
            <a:ext cx="3364925" cy="1504110"/>
            <a:chOff x="0" y="-9525"/>
            <a:chExt cx="4486566" cy="200548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Mid-November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55472"/>
              <a:ext cx="4486566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Preliminary Budget due to OBPM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7600" y="3696081"/>
            <a:ext cx="3364925" cy="1447419"/>
            <a:chOff x="0" y="0"/>
            <a:chExt cx="4486566" cy="192989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February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55472"/>
              <a:ext cx="4486566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65212A"/>
                  </a:solidFill>
                  <a:latin typeface="Garet 1"/>
                </a:rPr>
                <a:t>Mayor receives community input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44000" y="3688937"/>
            <a:ext cx="3364925" cy="1940127"/>
            <a:chOff x="0" y="-9525"/>
            <a:chExt cx="4486566" cy="258683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December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55472"/>
              <a:ext cx="4486566" cy="172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Budget Roundtables -&gt; Agency ~ DM ~ OBPM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673490" y="7061422"/>
            <a:ext cx="3364925" cy="1068094"/>
            <a:chOff x="0" y="-9525"/>
            <a:chExt cx="4486566" cy="1424125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B2101F"/>
                  </a:solidFill>
                  <a:latin typeface="Josefin Sans Bold"/>
                </a:rPr>
                <a:t>April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855472"/>
              <a:ext cx="4486566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Budget Hearing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70427" y="7061422"/>
            <a:ext cx="3423198" cy="2225094"/>
            <a:chOff x="-77697" y="-9525"/>
            <a:chExt cx="4564263" cy="2966792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9525"/>
              <a:ext cx="4486566" cy="125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3rd Week of March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-77697" y="1235428"/>
              <a:ext cx="4486566" cy="172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Mayor finalizes budget &amp; transmits to Council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567124" y="6970555"/>
            <a:ext cx="3941801" cy="2342919"/>
            <a:chOff x="-769168" y="-130681"/>
            <a:chExt cx="5255734" cy="3123892"/>
          </a:xfrm>
        </p:grpSpPr>
        <p:sp>
          <p:nvSpPr>
            <p:cNvPr id="42" name="TextBox 42"/>
            <p:cNvSpPr txBox="1"/>
            <p:nvPr/>
          </p:nvSpPr>
          <p:spPr>
            <a:xfrm>
              <a:off x="-769168" y="-130681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B2101F"/>
                  </a:solidFill>
                  <a:latin typeface="Josefin Sans Bold"/>
                </a:rPr>
                <a:t>June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690016"/>
              <a:ext cx="4486566" cy="230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Council Votes/ Mayor Enacts and transmits to Congress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337600" y="6904463"/>
            <a:ext cx="3364925" cy="1504110"/>
            <a:chOff x="0" y="-9525"/>
            <a:chExt cx="4486566" cy="2005480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October 1st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855472"/>
              <a:ext cx="4486566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Fiscal year begins -&gt; Process starts over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6600" y="9258301"/>
            <a:ext cx="3442171" cy="8910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864" y="9105900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01625" y="1028700"/>
            <a:ext cx="1328474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B2101F"/>
                </a:solidFill>
                <a:latin typeface="Josefin Sans Bold"/>
              </a:rPr>
              <a:t>DDS Budget By Program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5D5A070-BD08-23F5-8B1E-791C1F597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07374"/>
              </p:ext>
            </p:extLst>
          </p:nvPr>
        </p:nvGraphicFramePr>
        <p:xfrm>
          <a:off x="1905000" y="2411067"/>
          <a:ext cx="14032689" cy="6524622"/>
        </p:xfrm>
        <a:graphic>
          <a:graphicData uri="http://schemas.openxmlformats.org/drawingml/2006/table">
            <a:tbl>
              <a:tblPr firstRow="1" bandRow="1"/>
              <a:tblGrid>
                <a:gridCol w="5740644">
                  <a:extLst>
                    <a:ext uri="{9D8B030D-6E8A-4147-A177-3AD203B41FA5}">
                      <a16:colId xmlns:a16="http://schemas.microsoft.com/office/drawing/2014/main" val="2326013677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720080047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140838419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793590588"/>
                    </a:ext>
                  </a:extLst>
                </a:gridCol>
              </a:tblGrid>
              <a:tr h="955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Program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 2022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FY2023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FY22 to FY23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7777"/>
                  </a:ext>
                </a:extLst>
              </a:tr>
              <a:tr h="955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Developmental Disabilities Administration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$147,771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$147,846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33829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Rehabilitation Services Administration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$21,691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$20,616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($1,075)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35342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Disability Determination Division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$11,540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$12,687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$1,147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13848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Agency Management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$13,935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$14,796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$861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45757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Financial Operations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$1,856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$1,933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67536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American Rescue Plan Act (ARPA)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83357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(in thousands)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$196,793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$197,976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$1,183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0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80951" y="9334500"/>
            <a:ext cx="3458787" cy="868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78" y="9163020"/>
            <a:ext cx="3352644" cy="8689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77655" y="689502"/>
            <a:ext cx="1453269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dirty="0">
                <a:solidFill>
                  <a:srgbClr val="B2101F"/>
                </a:solidFill>
                <a:latin typeface="Josefin Sans Bold"/>
              </a:rPr>
              <a:t>Where the Money Comes From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FCEB4DB-77EC-602D-DD8F-6CD256C3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68254"/>
              </p:ext>
            </p:extLst>
          </p:nvPr>
        </p:nvGraphicFramePr>
        <p:xfrm>
          <a:off x="1981200" y="2049884"/>
          <a:ext cx="13999290" cy="6999926"/>
        </p:xfrm>
        <a:graphic>
          <a:graphicData uri="http://schemas.openxmlformats.org/drawingml/2006/table">
            <a:tbl>
              <a:tblPr firstRow="1" bandRow="1"/>
              <a:tblGrid>
                <a:gridCol w="5726982">
                  <a:extLst>
                    <a:ext uri="{9D8B030D-6E8A-4147-A177-3AD203B41FA5}">
                      <a16:colId xmlns:a16="http://schemas.microsoft.com/office/drawing/2014/main" val="2326013677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720080047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140838419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793590588"/>
                    </a:ext>
                  </a:extLst>
                </a:gridCol>
              </a:tblGrid>
              <a:tr h="105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Fund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 2022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FY2023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FY22 to FY23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777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$134,064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$136,407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$2,343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33829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 Purpose Revenue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$14,755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$12,715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($2,040)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35342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Federal Grant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$32,928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$34,326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$1,398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13848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Federal Medicaid Payments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$14,195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$14,429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$234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4575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Intra-District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$246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($246)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67536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American Rescue Plan Act (ARPA)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$605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($507)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8335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(in thousands)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$196,793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$197,976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$1,183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0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6433600" y="5166251"/>
            <a:ext cx="23300020" cy="3334868"/>
            <a:chOff x="0" y="0"/>
            <a:chExt cx="7881735" cy="1128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28091"/>
            </a:xfrm>
            <a:custGeom>
              <a:avLst/>
              <a:gdLst/>
              <a:ahLst/>
              <a:cxnLst/>
              <a:rect l="l" t="t" r="r" b="b"/>
              <a:pathLst>
                <a:path w="7881735" h="1128091">
                  <a:moveTo>
                    <a:pt x="0" y="0"/>
                  </a:moveTo>
                  <a:lnTo>
                    <a:pt x="7881735" y="0"/>
                  </a:lnTo>
                  <a:lnTo>
                    <a:pt x="7881735" y="1128091"/>
                  </a:lnTo>
                  <a:lnTo>
                    <a:pt x="0" y="1128091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765939" y="269571"/>
            <a:ext cx="23300020" cy="3273393"/>
            <a:chOff x="0" y="0"/>
            <a:chExt cx="7881735" cy="1107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107296"/>
            </a:xfrm>
            <a:custGeom>
              <a:avLst/>
              <a:gdLst/>
              <a:ahLst/>
              <a:cxnLst/>
              <a:rect l="l" t="t" r="r" b="b"/>
              <a:pathLst>
                <a:path w="7881735" h="1107296">
                  <a:moveTo>
                    <a:pt x="0" y="0"/>
                  </a:moveTo>
                  <a:lnTo>
                    <a:pt x="7881735" y="0"/>
                  </a:lnTo>
                  <a:lnTo>
                    <a:pt x="7881735" y="1107296"/>
                  </a:lnTo>
                  <a:lnTo>
                    <a:pt x="0" y="1107296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910131">
            <a:off x="-2719081" y="-2329844"/>
            <a:ext cx="23300020" cy="14748487"/>
            <a:chOff x="0" y="0"/>
            <a:chExt cx="7881735" cy="4988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735" cy="4988994"/>
            </a:xfrm>
            <a:custGeom>
              <a:avLst/>
              <a:gdLst/>
              <a:ahLst/>
              <a:cxnLst/>
              <a:rect l="l" t="t" r="r" b="b"/>
              <a:pathLst>
                <a:path w="7881735" h="4988994">
                  <a:moveTo>
                    <a:pt x="0" y="0"/>
                  </a:moveTo>
                  <a:lnTo>
                    <a:pt x="7881735" y="0"/>
                  </a:lnTo>
                  <a:lnTo>
                    <a:pt x="7881735" y="4988994"/>
                  </a:lnTo>
                  <a:lnTo>
                    <a:pt x="0" y="4988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9348156"/>
            <a:ext cx="4259507" cy="10701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113608"/>
            <a:ext cx="4114800" cy="11733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18585" y="816704"/>
            <a:ext cx="1480207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4950">
                <a:solidFill>
                  <a:srgbClr val="B2101F"/>
                </a:solidFill>
                <a:latin typeface="Josefin Sans Bold"/>
              </a:rPr>
              <a:t>Developmental Disabilities Administration (DDA)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3950" y="2493104"/>
            <a:ext cx="15088734" cy="63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5"/>
              </a:lnSpc>
            </a:pPr>
            <a:r>
              <a:rPr lang="en-US" sz="3768">
                <a:solidFill>
                  <a:srgbClr val="65212A"/>
                </a:solidFill>
                <a:latin typeface="Garet 2"/>
              </a:rPr>
              <a:t>Supports more than 2,300 adults with intellectual disabilities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82744" y="4045221"/>
            <a:ext cx="13322513" cy="130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FY 2023 Total Budget - $147,856,055</a:t>
            </a:r>
          </a:p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FY 2023 Local Funding - $125,392,000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9395" y="6267330"/>
            <a:ext cx="13322513" cy="130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Two HCBS waivers serving more than 1,800 people in integrated, community-based settings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34171" y="9417129"/>
            <a:ext cx="2914600" cy="732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453" y="9105900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68226" y="640620"/>
            <a:ext cx="13284749" cy="19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300" dirty="0">
                <a:solidFill>
                  <a:srgbClr val="B2101F"/>
                </a:solidFill>
                <a:latin typeface="Josefin Sans Bold"/>
              </a:rPr>
              <a:t>DDA Local Funds Budget </a:t>
            </a:r>
          </a:p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endParaRPr lang="en-US" sz="6300" dirty="0">
              <a:solidFill>
                <a:srgbClr val="B2101F"/>
              </a:solidFill>
              <a:latin typeface="Josefin Sans 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B861ED-0B4E-EE69-DAB5-06F51AB99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656386"/>
              </p:ext>
            </p:extLst>
          </p:nvPr>
        </p:nvGraphicFramePr>
        <p:xfrm>
          <a:off x="762000" y="2590497"/>
          <a:ext cx="7696200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73B51C-7DE5-B1F9-BC5C-C00E368A5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68878"/>
              </p:ext>
            </p:extLst>
          </p:nvPr>
        </p:nvGraphicFramePr>
        <p:xfrm>
          <a:off x="9525000" y="2857500"/>
          <a:ext cx="74676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8ECF-2ECB-4FFF-0AD9-36684F8D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14782800" cy="1676400"/>
          </a:xfrm>
        </p:spPr>
        <p:txBody>
          <a:bodyPr>
            <a:noAutofit/>
          </a:bodyPr>
          <a:lstStyle/>
          <a:p>
            <a:pPr algn="ctr">
              <a:lnSpc>
                <a:spcPts val="7560"/>
              </a:lnSpc>
            </a:pPr>
            <a:r>
              <a:rPr lang="en-US" sz="6000" dirty="0">
                <a:solidFill>
                  <a:srgbClr val="B2101F"/>
                </a:solidFill>
                <a:latin typeface="Josefin Sans Bold"/>
              </a:rPr>
              <a:t>DDA Direct Services Budget </a:t>
            </a:r>
            <a:br>
              <a:rPr lang="en-US" sz="6000" dirty="0">
                <a:solidFill>
                  <a:srgbClr val="B2101F"/>
                </a:solidFill>
                <a:latin typeface="Josefin Sans Bold"/>
              </a:rPr>
            </a:br>
            <a:r>
              <a:rPr lang="en-US" sz="6000" dirty="0">
                <a:solidFill>
                  <a:srgbClr val="B2101F"/>
                </a:solidFill>
                <a:latin typeface="Josefin Sans Bold"/>
              </a:rPr>
              <a:t>$125.9 million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DFC5E6-D74D-EBDA-0D82-1B32C863C3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6989723"/>
              </p:ext>
            </p:extLst>
          </p:nvPr>
        </p:nvGraphicFramePr>
        <p:xfrm>
          <a:off x="1066800" y="2877054"/>
          <a:ext cx="6781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D9DD684-3ADD-D84F-AB2A-B13D7AB6AA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5211052"/>
              </p:ext>
            </p:extLst>
          </p:nvPr>
        </p:nvGraphicFramePr>
        <p:xfrm>
          <a:off x="9525000" y="3014372"/>
          <a:ext cx="71628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D9193F1-17C0-27A6-AAFA-2FD104A4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9258300"/>
            <a:ext cx="3492279" cy="87737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7FF3B0D-FBF6-6FA6-B2DB-D3D929241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004484"/>
            <a:ext cx="3200399" cy="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DS Theme">
    <a:dk1>
      <a:srgbClr val="000000"/>
    </a:dk1>
    <a:lt1>
      <a:srgbClr val="FFFFFF"/>
    </a:lt1>
    <a:dk2>
      <a:srgbClr val="44546A"/>
    </a:dk2>
    <a:lt2>
      <a:srgbClr val="E7E6E6"/>
    </a:lt2>
    <a:accent1>
      <a:srgbClr val="E3242B"/>
    </a:accent1>
    <a:accent2>
      <a:srgbClr val="2E2F92"/>
    </a:accent2>
    <a:accent3>
      <a:srgbClr val="002C61"/>
    </a:accent3>
    <a:accent4>
      <a:srgbClr val="D11242"/>
    </a:accent4>
    <a:accent5>
      <a:srgbClr val="004A8C"/>
    </a:accent5>
    <a:accent6>
      <a:srgbClr val="B2242A"/>
    </a:accent6>
    <a:hlink>
      <a:srgbClr val="0563C1"/>
    </a:hlink>
    <a:folHlink>
      <a:srgbClr val="954F72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644</Words>
  <Application>Microsoft Office PowerPoint</Application>
  <PresentationFormat>Custom</PresentationFormat>
  <Paragraphs>167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Canva Sans</vt:lpstr>
      <vt:lpstr>Josefin Sans Bold</vt:lpstr>
      <vt:lpstr>Garet 1</vt:lpstr>
      <vt:lpstr>Arial</vt:lpstr>
      <vt:lpstr>Calibri</vt:lpstr>
      <vt:lpstr>Garet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DDA Direct Services Budget  $125.9 million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 Community &amp; Provider Forum: Budget Update</dc:title>
  <dc:creator>Payne, Charlisa (DDS)</dc:creator>
  <cp:lastModifiedBy>Payne, Charlisa (DDS)</cp:lastModifiedBy>
  <cp:revision>8</cp:revision>
  <dcterms:created xsi:type="dcterms:W3CDTF">2006-08-16T00:00:00Z</dcterms:created>
  <dcterms:modified xsi:type="dcterms:W3CDTF">2022-09-23T13:33:14Z</dcterms:modified>
  <dc:identifier>DAFMylkACmQ</dc:identifier>
</cp:coreProperties>
</file>