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sldIdLst>
    <p:sldId id="256" r:id="rId2"/>
    <p:sldId id="312" r:id="rId3"/>
    <p:sldId id="319" r:id="rId4"/>
    <p:sldId id="322" r:id="rId5"/>
    <p:sldId id="337" r:id="rId6"/>
    <p:sldId id="339" r:id="rId7"/>
    <p:sldId id="332" r:id="rId8"/>
    <p:sldId id="340" r:id="rId9"/>
    <p:sldId id="356" r:id="rId10"/>
    <p:sldId id="367" r:id="rId11"/>
    <p:sldId id="342" r:id="rId12"/>
    <p:sldId id="368" r:id="rId13"/>
    <p:sldId id="357" r:id="rId14"/>
    <p:sldId id="369" r:id="rId15"/>
    <p:sldId id="343" r:id="rId16"/>
    <p:sldId id="370" r:id="rId17"/>
    <p:sldId id="371" r:id="rId18"/>
    <p:sldId id="344" r:id="rId19"/>
    <p:sldId id="346" r:id="rId20"/>
    <p:sldId id="372" r:id="rId21"/>
    <p:sldId id="347" r:id="rId22"/>
    <p:sldId id="373" r:id="rId23"/>
    <p:sldId id="358" r:id="rId24"/>
    <p:sldId id="363" r:id="rId25"/>
    <p:sldId id="348" r:id="rId26"/>
    <p:sldId id="359" r:id="rId27"/>
    <p:sldId id="361" r:id="rId28"/>
    <p:sldId id="362" r:id="rId29"/>
    <p:sldId id="350" r:id="rId30"/>
    <p:sldId id="351" r:id="rId31"/>
    <p:sldId id="352" r:id="rId32"/>
    <p:sldId id="353" r:id="rId33"/>
    <p:sldId id="364" r:id="rId34"/>
    <p:sldId id="354" r:id="rId35"/>
    <p:sldId id="365" r:id="rId36"/>
    <p:sldId id="355" r:id="rId37"/>
    <p:sldId id="366" r:id="rId38"/>
    <p:sldId id="338" r:id="rId39"/>
    <p:sldId id="278"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mberly Henderson" initials="KH" lastIdx="5" clrIdx="0">
    <p:extLst>
      <p:ext uri="{19B8F6BF-5375-455C-9EA6-DF929625EA0E}">
        <p15:presenceInfo xmlns:p15="http://schemas.microsoft.com/office/powerpoint/2012/main" userId="S-1-5-21-1455650219-2048853421-618671499-8787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0033"/>
    <a:srgbClr val="170CF4"/>
    <a:srgbClr val="8170FC"/>
    <a:srgbClr val="011F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53" autoAdjust="0"/>
    <p:restoredTop sz="94670" autoAdjust="0"/>
  </p:normalViewPr>
  <p:slideViewPr>
    <p:cSldViewPr snapToGrid="0" snapToObjects="1" showGuides="1">
      <p:cViewPr>
        <p:scale>
          <a:sx n="85" d="100"/>
          <a:sy n="85" d="100"/>
        </p:scale>
        <p:origin x="786" y="45"/>
      </p:cViewPr>
      <p:guideLst>
        <p:guide orient="horz" pos="2160"/>
        <p:guide pos="2880"/>
      </p:guideLst>
    </p:cSldViewPr>
  </p:slideViewPr>
  <p:outlineViewPr>
    <p:cViewPr>
      <p:scale>
        <a:sx n="33" d="100"/>
        <a:sy n="33" d="100"/>
      </p:scale>
      <p:origin x="0" y="-8205"/>
    </p:cViewPr>
  </p:outlineViewPr>
  <p:notesTextViewPr>
    <p:cViewPr>
      <p:scale>
        <a:sx n="100" d="100"/>
        <a:sy n="100" d="100"/>
      </p:scale>
      <p:origin x="0" y="0"/>
    </p:cViewPr>
  </p:notesTextViewPr>
  <p:sorterViewPr>
    <p:cViewPr>
      <p:scale>
        <a:sx n="66" d="100"/>
        <a:sy n="66" d="100"/>
      </p:scale>
      <p:origin x="0" y="-315"/>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9D21CA-4368-DC42-977B-52126C9F9BC4}" type="datetimeFigureOut">
              <a:rPr lang="en-US" smtClean="0"/>
              <a:pPr/>
              <a:t>9/28/2023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B810AC-92B2-C843-AD7B-EBCA31EF58C3}" type="slidenum">
              <a:rPr lang="en-US" smtClean="0"/>
              <a:pPr/>
              <a:t>‹#›</a:t>
            </a:fld>
            <a:endParaRPr lang="en-US"/>
          </a:p>
        </p:txBody>
      </p:sp>
    </p:spTree>
    <p:extLst>
      <p:ext uri="{BB962C8B-B14F-4D97-AF65-F5344CB8AC3E}">
        <p14:creationId xmlns:p14="http://schemas.microsoft.com/office/powerpoint/2010/main" val="178384286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B810AC-92B2-C843-AD7B-EBCA31EF58C3}" type="slidenum">
              <a:rPr lang="en-US" smtClean="0"/>
              <a:pPr/>
              <a:t>1</a:t>
            </a:fld>
            <a:endParaRPr lang="en-US"/>
          </a:p>
        </p:txBody>
      </p:sp>
    </p:spTree>
    <p:extLst>
      <p:ext uri="{BB962C8B-B14F-4D97-AF65-F5344CB8AC3E}">
        <p14:creationId xmlns:p14="http://schemas.microsoft.com/office/powerpoint/2010/main" val="11523691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Rectangle 14"/>
          <p:cNvSpPr/>
          <p:nvPr userDrawn="1"/>
        </p:nvSpPr>
        <p:spPr>
          <a:xfrm>
            <a:off x="0" y="702733"/>
            <a:ext cx="9144000" cy="6155267"/>
          </a:xfrm>
          <a:prstGeom prst="rect">
            <a:avLst/>
          </a:prstGeom>
          <a:solidFill>
            <a:srgbClr val="C40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userDrawn="1"/>
        </p:nvSpPr>
        <p:spPr>
          <a:xfrm rot="1112321">
            <a:off x="-1085917" y="-1716455"/>
            <a:ext cx="12657749" cy="5186394"/>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14160DDSS_logo_DDSfinal.png"/>
          <p:cNvPicPr>
            <a:picLocks noChangeAspect="1"/>
          </p:cNvPicPr>
          <p:nvPr userDrawn="1"/>
        </p:nvPicPr>
        <p:blipFill>
          <a:blip r:embed="rId2"/>
          <a:stretch>
            <a:fillRect/>
          </a:stretch>
        </p:blipFill>
        <p:spPr>
          <a:xfrm>
            <a:off x="7490778" y="486713"/>
            <a:ext cx="1242490" cy="1533172"/>
          </a:xfrm>
          <a:prstGeom prst="rect">
            <a:avLst/>
          </a:prstGeom>
        </p:spPr>
      </p:pic>
      <p:sp>
        <p:nvSpPr>
          <p:cNvPr id="13" name="Rectangle 12"/>
          <p:cNvSpPr/>
          <p:nvPr userDrawn="1"/>
        </p:nvSpPr>
        <p:spPr>
          <a:xfrm>
            <a:off x="7208648" y="0"/>
            <a:ext cx="1944496" cy="294162"/>
          </a:xfrm>
          <a:prstGeom prst="rect">
            <a:avLst/>
          </a:prstGeom>
          <a:solidFill>
            <a:srgbClr val="C40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userDrawn="1"/>
        </p:nvSpPr>
        <p:spPr>
          <a:xfrm>
            <a:off x="0" y="0"/>
            <a:ext cx="7208648" cy="294162"/>
          </a:xfrm>
          <a:prstGeom prst="rect">
            <a:avLst/>
          </a:prstGeom>
          <a:solidFill>
            <a:srgbClr val="011F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Text Placeholder 3"/>
          <p:cNvSpPr>
            <a:spLocks noGrp="1"/>
          </p:cNvSpPr>
          <p:nvPr>
            <p:ph type="body" sz="half" idx="2"/>
          </p:nvPr>
        </p:nvSpPr>
        <p:spPr>
          <a:xfrm>
            <a:off x="914400" y="3124200"/>
            <a:ext cx="7315200" cy="2895600"/>
          </a:xfrm>
          <a:prstGeom prst="rect">
            <a:avLst/>
          </a:prstGeom>
        </p:spPr>
        <p:txBody>
          <a:bodyPr lIns="0" tIns="0" rIns="0" bIns="0"/>
          <a:lstStyle>
            <a:lvl1pPr marL="0" indent="0">
              <a:lnSpc>
                <a:spcPts val="2400"/>
              </a:lnSpc>
              <a:buNone/>
              <a:defRPr sz="3200" b="0" i="0">
                <a:latin typeface="Gill Sans Std Light"/>
                <a:cs typeface="Gill Sans Std Ligh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3"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C4004F"/>
                </a:solidFill>
                <a:latin typeface="Gill Sans Std Light"/>
                <a:cs typeface="Gill Sans Std Light"/>
              </a:defRPr>
            </a:lvl1pPr>
          </a:lstStyle>
          <a:p>
            <a:r>
              <a:rPr lang="en-US" dirty="0"/>
              <a:t>Slide Headline 1</a:t>
            </a:r>
            <a:br>
              <a:rPr lang="en-US" dirty="0"/>
            </a:br>
            <a:r>
              <a:rPr lang="en-US" dirty="0"/>
              <a:t>Slide Headline 2</a:t>
            </a:r>
          </a:p>
        </p:txBody>
      </p:sp>
      <p:sp>
        <p:nvSpPr>
          <p:cNvPr id="14" name="Subtitle 2"/>
          <p:cNvSpPr>
            <a:spLocks noGrp="1"/>
          </p:cNvSpPr>
          <p:nvPr>
            <p:ph type="subTitle" idx="1" hasCustomPrompt="1"/>
          </p:nvPr>
        </p:nvSpPr>
        <p:spPr>
          <a:xfrm>
            <a:off x="914400" y="2362200"/>
            <a:ext cx="7315200" cy="457200"/>
          </a:xfrm>
          <a:prstGeom prst="rect">
            <a:avLst/>
          </a:prstGeom>
        </p:spPr>
        <p:txBody>
          <a:bodyPr lIns="0" tIns="0" rIns="0" bIns="0" anchor="t"/>
          <a:lstStyle>
            <a:lvl1pPr marL="0" indent="0" algn="l">
              <a:buNone/>
              <a:defRPr b="0" i="0">
                <a:solidFill>
                  <a:srgbClr val="011F4F"/>
                </a:solidFill>
                <a:latin typeface="Gill Sans Std Bold"/>
                <a:cs typeface="Gill Sans Std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Slide Subhead</a:t>
            </a:r>
          </a:p>
        </p:txBody>
      </p:sp>
      <p:sp>
        <p:nvSpPr>
          <p:cNvPr id="15"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fld id="{7D289284-70B2-944D-BA0D-80D5B831EF78}" type="datetimeFigureOut">
              <a:rPr lang="en-US" smtClean="0"/>
              <a:pPr/>
              <a:t>9/28/2023</a:t>
            </a:fld>
            <a:endParaRPr lang="en-US" dirty="0"/>
          </a:p>
        </p:txBody>
      </p:sp>
      <p:sp>
        <p:nvSpPr>
          <p:cNvPr id="16"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dirty="0"/>
          </a:p>
        </p:txBody>
      </p:sp>
      <p:sp>
        <p:nvSpPr>
          <p:cNvPr id="17"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3256643"/>
            <a:ext cx="7772400" cy="2869520"/>
          </a:xfrm>
          <a:prstGeom prst="rect">
            <a:avLst/>
          </a:prstGeom>
        </p:spPr>
        <p:txBody>
          <a:bodyPr/>
          <a:lstStyle>
            <a:lvl1pPr>
              <a:buClr>
                <a:srgbClr val="C40033"/>
              </a:buClr>
              <a:defRPr>
                <a:latin typeface="Gill Sans Std Light"/>
              </a:defRPr>
            </a:lvl1pPr>
            <a:lvl2pPr>
              <a:buClr>
                <a:srgbClr val="C40033"/>
              </a:buClr>
              <a:defRPr>
                <a:latin typeface="Gill Sans Std Light"/>
              </a:defRPr>
            </a:lvl2pPr>
            <a:lvl3pPr>
              <a:buClr>
                <a:srgbClr val="C40033"/>
              </a:buClr>
              <a:defRPr>
                <a:latin typeface="Gill Sans Std Light"/>
              </a:defRPr>
            </a:lvl3pPr>
            <a:lvl4pPr>
              <a:buClr>
                <a:srgbClr val="C40033"/>
              </a:buClr>
              <a:defRPr>
                <a:latin typeface="Gill Sans Std Light"/>
              </a:defRPr>
            </a:lvl4pPr>
            <a:lvl5pPr>
              <a:buClr>
                <a:srgbClr val="C40033"/>
              </a:buClr>
              <a:defRPr>
                <a:latin typeface="Gill Sans Std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C4004F"/>
                </a:solidFill>
                <a:latin typeface="Gill Sans Std Light"/>
                <a:cs typeface="Gill Sans Std Light"/>
              </a:defRPr>
            </a:lvl1pPr>
          </a:lstStyle>
          <a:p>
            <a:r>
              <a:rPr lang="en-US" dirty="0"/>
              <a:t>Slide Headline 1</a:t>
            </a:r>
            <a:br>
              <a:rPr lang="en-US" dirty="0"/>
            </a:br>
            <a:r>
              <a:rPr lang="en-US" dirty="0"/>
              <a:t>Slide Headline 2</a:t>
            </a:r>
          </a:p>
        </p:txBody>
      </p:sp>
      <p:sp>
        <p:nvSpPr>
          <p:cNvPr id="11" name="Subtitle 2"/>
          <p:cNvSpPr>
            <a:spLocks noGrp="1"/>
          </p:cNvSpPr>
          <p:nvPr>
            <p:ph type="subTitle" idx="13" hasCustomPrompt="1"/>
          </p:nvPr>
        </p:nvSpPr>
        <p:spPr>
          <a:xfrm>
            <a:off x="914400" y="2362200"/>
            <a:ext cx="7315200" cy="457200"/>
          </a:xfrm>
          <a:prstGeom prst="rect">
            <a:avLst/>
          </a:prstGeom>
        </p:spPr>
        <p:txBody>
          <a:bodyPr lIns="0" tIns="0" rIns="0" bIns="0" anchor="t"/>
          <a:lstStyle>
            <a:lvl1pPr marL="0" indent="0" algn="l">
              <a:buNone/>
              <a:defRPr b="0" i="0">
                <a:solidFill>
                  <a:srgbClr val="011F4F"/>
                </a:solidFill>
                <a:latin typeface="Gill Sans Std Bold"/>
                <a:cs typeface="Gill Sans Std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Slide Subhead</a:t>
            </a:r>
          </a:p>
        </p:txBody>
      </p:sp>
      <p:sp>
        <p:nvSpPr>
          <p:cNvPr id="12"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fld id="{7D289284-70B2-944D-BA0D-80D5B831EF78}" type="datetimeFigureOut">
              <a:rPr lang="en-US" smtClean="0"/>
              <a:pPr/>
              <a:t>9/28/2023</a:t>
            </a:fld>
            <a:endParaRPr lang="en-US" dirty="0"/>
          </a:p>
        </p:txBody>
      </p:sp>
      <p:sp>
        <p:nvSpPr>
          <p:cNvPr id="13"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dirty="0"/>
          </a:p>
        </p:txBody>
      </p:sp>
      <p:sp>
        <p:nvSpPr>
          <p:cNvPr id="14"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400" y="2295837"/>
            <a:ext cx="3581400" cy="3830326"/>
          </a:xfrm>
          <a:prstGeom prst="rect">
            <a:avLst/>
          </a:prstGeom>
        </p:spPr>
        <p:txBody>
          <a:bodyPr/>
          <a:lstStyle>
            <a:lvl1pPr>
              <a:buClr>
                <a:srgbClr val="C40033"/>
              </a:buClr>
              <a:defRPr sz="2800">
                <a:latin typeface="Gill Sans Std Light"/>
              </a:defRPr>
            </a:lvl1pPr>
            <a:lvl2pPr>
              <a:buClr>
                <a:srgbClr val="C40033"/>
              </a:buClr>
              <a:defRPr sz="2400">
                <a:latin typeface="Gill Sans Std Light"/>
              </a:defRPr>
            </a:lvl2pPr>
            <a:lvl3pPr>
              <a:buClr>
                <a:srgbClr val="C40033"/>
              </a:buClr>
              <a:defRPr sz="2000">
                <a:latin typeface="Gill Sans Std Light"/>
              </a:defRPr>
            </a:lvl3pPr>
            <a:lvl4pPr>
              <a:buClr>
                <a:srgbClr val="C40033"/>
              </a:buClr>
              <a:defRPr sz="1800">
                <a:latin typeface="Gill Sans Std Light"/>
              </a:defRPr>
            </a:lvl4pPr>
            <a:lvl5pPr>
              <a:buClr>
                <a:srgbClr val="C40033"/>
              </a:buClr>
              <a:defRPr sz="1800">
                <a:latin typeface="Gill Sans Std Ligh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2295837"/>
            <a:ext cx="3581400" cy="3830326"/>
          </a:xfrm>
          <a:prstGeom prst="rect">
            <a:avLst/>
          </a:prstGeom>
        </p:spPr>
        <p:txBody>
          <a:bodyPr/>
          <a:lstStyle>
            <a:lvl1pPr>
              <a:buClr>
                <a:srgbClr val="C40033"/>
              </a:buClr>
              <a:defRPr sz="2800">
                <a:latin typeface="Gill Sans Std Light"/>
              </a:defRPr>
            </a:lvl1pPr>
            <a:lvl2pPr>
              <a:buClr>
                <a:srgbClr val="C40033"/>
              </a:buClr>
              <a:defRPr sz="2400">
                <a:latin typeface="Gill Sans Std Light"/>
              </a:defRPr>
            </a:lvl2pPr>
            <a:lvl3pPr>
              <a:buClr>
                <a:srgbClr val="C40033"/>
              </a:buClr>
              <a:defRPr sz="2000">
                <a:latin typeface="Gill Sans Std Light"/>
              </a:defRPr>
            </a:lvl3pPr>
            <a:lvl4pPr>
              <a:buClr>
                <a:srgbClr val="C40033"/>
              </a:buClr>
              <a:defRPr sz="1800">
                <a:latin typeface="Gill Sans Std Light"/>
              </a:defRPr>
            </a:lvl4pPr>
            <a:lvl5pPr>
              <a:buClr>
                <a:srgbClr val="C40033"/>
              </a:buClr>
              <a:defRPr sz="1800">
                <a:latin typeface="Gill Sans Std Ligh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C4004F"/>
                </a:solidFill>
                <a:latin typeface="Gill Sans Std Light"/>
                <a:cs typeface="Gill Sans Std Light"/>
              </a:defRPr>
            </a:lvl1pPr>
          </a:lstStyle>
          <a:p>
            <a:r>
              <a:rPr lang="en-US" dirty="0"/>
              <a:t>Slide Headline 1</a:t>
            </a:r>
            <a:br>
              <a:rPr lang="en-US" dirty="0"/>
            </a:br>
            <a:r>
              <a:rPr lang="en-US" dirty="0"/>
              <a:t>Slide Headline 2</a:t>
            </a:r>
          </a:p>
        </p:txBody>
      </p:sp>
      <p:sp>
        <p:nvSpPr>
          <p:cNvPr id="9"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fld id="{7D289284-70B2-944D-BA0D-80D5B831EF78}" type="datetimeFigureOut">
              <a:rPr lang="en-US" smtClean="0"/>
              <a:pPr/>
              <a:t>9/28/2023</a:t>
            </a:fld>
            <a:endParaRPr lang="en-US" dirty="0"/>
          </a:p>
        </p:txBody>
      </p:sp>
      <p:sp>
        <p:nvSpPr>
          <p:cNvPr id="10"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dirty="0"/>
          </a:p>
        </p:txBody>
      </p:sp>
      <p:sp>
        <p:nvSpPr>
          <p:cNvPr id="11"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914400" y="2225963"/>
            <a:ext cx="3582988" cy="639762"/>
          </a:xfrm>
          <a:prstGeom prst="rect">
            <a:avLst/>
          </a:prstGeom>
        </p:spPr>
        <p:txBody>
          <a:bodyPr anchor="b"/>
          <a:lstStyle>
            <a:lvl1pPr marL="0" indent="0">
              <a:buNone/>
              <a:defRPr sz="2800" b="0" i="0">
                <a:solidFill>
                  <a:srgbClr val="011F4F"/>
                </a:solidFill>
                <a:latin typeface="Gill Sans Std Bold"/>
                <a:cs typeface="Gill Sans Std 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Slide Subhead</a:t>
            </a:r>
          </a:p>
        </p:txBody>
      </p:sp>
      <p:sp>
        <p:nvSpPr>
          <p:cNvPr id="4" name="Content Placeholder 3"/>
          <p:cNvSpPr>
            <a:spLocks noGrp="1"/>
          </p:cNvSpPr>
          <p:nvPr>
            <p:ph sz="half" idx="2"/>
          </p:nvPr>
        </p:nvSpPr>
        <p:spPr>
          <a:xfrm>
            <a:off x="914400" y="2865725"/>
            <a:ext cx="3582988" cy="3260437"/>
          </a:xfrm>
          <a:prstGeom prst="rect">
            <a:avLst/>
          </a:prstGeom>
        </p:spPr>
        <p:txBody>
          <a:bodyPr/>
          <a:lstStyle>
            <a:lvl1pPr>
              <a:buClr>
                <a:srgbClr val="C40033"/>
              </a:buClr>
              <a:defRPr sz="2400">
                <a:latin typeface="Gill Sans Std Light"/>
              </a:defRPr>
            </a:lvl1pPr>
            <a:lvl2pPr>
              <a:buClr>
                <a:srgbClr val="C40033"/>
              </a:buClr>
              <a:defRPr sz="2000">
                <a:latin typeface="Gill Sans Std Light"/>
              </a:defRPr>
            </a:lvl2pPr>
            <a:lvl3pPr>
              <a:buClr>
                <a:srgbClr val="C40033"/>
              </a:buClr>
              <a:defRPr sz="1800">
                <a:latin typeface="Gill Sans Std Light"/>
              </a:defRPr>
            </a:lvl3pPr>
            <a:lvl4pPr>
              <a:buClr>
                <a:srgbClr val="C40033"/>
              </a:buClr>
              <a:defRPr sz="1600">
                <a:latin typeface="Gill Sans Std Light"/>
              </a:defRPr>
            </a:lvl4pPr>
            <a:lvl5pPr>
              <a:buClr>
                <a:srgbClr val="C40033"/>
              </a:buClr>
              <a:defRPr sz="1600">
                <a:latin typeface="Gill Sans Std Ligh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4645025" y="2225963"/>
            <a:ext cx="3584575" cy="639762"/>
          </a:xfrm>
          <a:prstGeom prst="rect">
            <a:avLst/>
          </a:prstGeom>
        </p:spPr>
        <p:txBody>
          <a:bodyPr anchor="b"/>
          <a:lstStyle>
            <a:lvl1pPr marL="0" indent="0">
              <a:buNone/>
              <a:defRPr sz="2800" b="0" i="0">
                <a:solidFill>
                  <a:srgbClr val="011F4F"/>
                </a:solidFill>
                <a:latin typeface="Gill Sans Std Bold"/>
                <a:cs typeface="Gill Sans Std 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Slide Subhead</a:t>
            </a:r>
          </a:p>
        </p:txBody>
      </p:sp>
      <p:sp>
        <p:nvSpPr>
          <p:cNvPr id="6" name="Content Placeholder 5"/>
          <p:cNvSpPr>
            <a:spLocks noGrp="1"/>
          </p:cNvSpPr>
          <p:nvPr>
            <p:ph sz="quarter" idx="4"/>
          </p:nvPr>
        </p:nvSpPr>
        <p:spPr>
          <a:xfrm>
            <a:off x="4645025" y="2865725"/>
            <a:ext cx="3584575" cy="3260438"/>
          </a:xfrm>
          <a:prstGeom prst="rect">
            <a:avLst/>
          </a:prstGeom>
        </p:spPr>
        <p:txBody>
          <a:bodyPr/>
          <a:lstStyle>
            <a:lvl1pPr>
              <a:buClr>
                <a:srgbClr val="C40033"/>
              </a:buClr>
              <a:defRPr sz="2400">
                <a:latin typeface="Gill Sans Std Light"/>
              </a:defRPr>
            </a:lvl1pPr>
            <a:lvl2pPr>
              <a:buClr>
                <a:srgbClr val="C40033"/>
              </a:buClr>
              <a:defRPr sz="2000">
                <a:latin typeface="Gill Sans Std Light"/>
              </a:defRPr>
            </a:lvl2pPr>
            <a:lvl3pPr>
              <a:buClr>
                <a:srgbClr val="C40033"/>
              </a:buClr>
              <a:defRPr sz="1800">
                <a:latin typeface="Gill Sans Std Light"/>
              </a:defRPr>
            </a:lvl3pPr>
            <a:lvl4pPr>
              <a:buClr>
                <a:srgbClr val="C40033"/>
              </a:buClr>
              <a:defRPr sz="1600">
                <a:latin typeface="Gill Sans Std Light"/>
              </a:defRPr>
            </a:lvl4pPr>
            <a:lvl5pPr>
              <a:buClr>
                <a:srgbClr val="C40033"/>
              </a:buClr>
              <a:defRPr sz="1600">
                <a:latin typeface="Gill Sans Std Ligh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C4004F"/>
                </a:solidFill>
                <a:latin typeface="Gill Sans Std Light"/>
                <a:cs typeface="Gill Sans Std Light"/>
              </a:defRPr>
            </a:lvl1pPr>
          </a:lstStyle>
          <a:p>
            <a:r>
              <a:rPr lang="en-US" dirty="0"/>
              <a:t>Slide Headline 1</a:t>
            </a:r>
            <a:br>
              <a:rPr lang="en-US" dirty="0"/>
            </a:br>
            <a:r>
              <a:rPr lang="en-US" dirty="0"/>
              <a:t>Slide Headline 2</a:t>
            </a:r>
          </a:p>
        </p:txBody>
      </p:sp>
      <p:sp>
        <p:nvSpPr>
          <p:cNvPr id="13"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fld id="{7D289284-70B2-944D-BA0D-80D5B831EF78}" type="datetimeFigureOut">
              <a:rPr lang="en-US" smtClean="0"/>
              <a:pPr/>
              <a:t>9/28/2023</a:t>
            </a:fld>
            <a:endParaRPr lang="en-US" dirty="0"/>
          </a:p>
        </p:txBody>
      </p:sp>
      <p:sp>
        <p:nvSpPr>
          <p:cNvPr id="14"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dirty="0"/>
          </a:p>
        </p:txBody>
      </p:sp>
      <p:sp>
        <p:nvSpPr>
          <p:cNvPr id="15"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3134388"/>
            <a:ext cx="5111750" cy="2991775"/>
          </a:xfrm>
          <a:prstGeom prst="rect">
            <a:avLst/>
          </a:prstGeom>
        </p:spPr>
        <p:txBody>
          <a:bodyPr/>
          <a:lstStyle>
            <a:lvl1pPr>
              <a:buClr>
                <a:srgbClr val="C40033"/>
              </a:buClr>
              <a:defRPr sz="3200">
                <a:latin typeface="Gill Sans Std Light"/>
              </a:defRPr>
            </a:lvl1pPr>
            <a:lvl2pPr>
              <a:buClr>
                <a:srgbClr val="C40033"/>
              </a:buClr>
              <a:defRPr sz="2800">
                <a:latin typeface="Gill Sans Std Light"/>
              </a:defRPr>
            </a:lvl2pPr>
            <a:lvl3pPr>
              <a:buClr>
                <a:srgbClr val="C40033"/>
              </a:buClr>
              <a:defRPr sz="2400">
                <a:latin typeface="Gill Sans Std Light"/>
              </a:defRPr>
            </a:lvl3pPr>
            <a:lvl4pPr>
              <a:buClr>
                <a:srgbClr val="C40033"/>
              </a:buClr>
              <a:defRPr sz="2000">
                <a:latin typeface="Gill Sans Std Light"/>
              </a:defRPr>
            </a:lvl4pPr>
            <a:lvl5pPr>
              <a:buClr>
                <a:srgbClr val="C40033"/>
              </a:buClr>
              <a:defRPr sz="2000">
                <a:latin typeface="Gill Sans Std Light"/>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914400" y="3134388"/>
            <a:ext cx="2551113" cy="2991775"/>
          </a:xfrm>
          <a:prstGeom prst="rect">
            <a:avLst/>
          </a:prstGeom>
        </p:spPr>
        <p:txBody>
          <a:bodyPr lIns="0" tIns="0" rIns="0" bIns="0"/>
          <a:lstStyle>
            <a:lvl1pPr marL="0" indent="0">
              <a:buNone/>
              <a:defRPr sz="1400">
                <a:latin typeface="Gill Sans Std Ligh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2" name="Subtitle 2"/>
          <p:cNvSpPr>
            <a:spLocks noGrp="1"/>
          </p:cNvSpPr>
          <p:nvPr>
            <p:ph type="subTitle" idx="13" hasCustomPrompt="1"/>
          </p:nvPr>
        </p:nvSpPr>
        <p:spPr>
          <a:xfrm>
            <a:off x="914400" y="2362200"/>
            <a:ext cx="7315200" cy="457200"/>
          </a:xfrm>
          <a:prstGeom prst="rect">
            <a:avLst/>
          </a:prstGeom>
        </p:spPr>
        <p:txBody>
          <a:bodyPr lIns="0" tIns="0" rIns="0" bIns="0" anchor="t"/>
          <a:lstStyle>
            <a:lvl1pPr marL="0" indent="0" algn="l">
              <a:buNone/>
              <a:defRPr b="0" i="0">
                <a:solidFill>
                  <a:srgbClr val="011F4F"/>
                </a:solidFill>
                <a:latin typeface="Gill Sans Std Bold"/>
                <a:cs typeface="Gill Sans Std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Slide Subhead</a:t>
            </a:r>
          </a:p>
        </p:txBody>
      </p:sp>
      <p:sp>
        <p:nvSpPr>
          <p:cNvPr id="13"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C4004F"/>
                </a:solidFill>
                <a:latin typeface="Gill Sans Std Light"/>
                <a:cs typeface="Gill Sans Std Light"/>
              </a:defRPr>
            </a:lvl1pPr>
          </a:lstStyle>
          <a:p>
            <a:r>
              <a:rPr lang="en-US" dirty="0"/>
              <a:t>Slide Headline 1</a:t>
            </a:r>
            <a:br>
              <a:rPr lang="en-US" dirty="0"/>
            </a:br>
            <a:r>
              <a:rPr lang="en-US" dirty="0"/>
              <a:t>Slide Headline 2</a:t>
            </a:r>
          </a:p>
        </p:txBody>
      </p:sp>
      <p:sp>
        <p:nvSpPr>
          <p:cNvPr id="14"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fld id="{7D289284-70B2-944D-BA0D-80D5B831EF78}" type="datetimeFigureOut">
              <a:rPr lang="en-US" smtClean="0"/>
              <a:pPr/>
              <a:t>9/28/2023</a:t>
            </a:fld>
            <a:endParaRPr lang="en-US" dirty="0"/>
          </a:p>
        </p:txBody>
      </p:sp>
      <p:sp>
        <p:nvSpPr>
          <p:cNvPr id="15"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dirty="0"/>
          </a:p>
        </p:txBody>
      </p:sp>
      <p:sp>
        <p:nvSpPr>
          <p:cNvPr id="16"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2000" b="0" i="0">
                <a:solidFill>
                  <a:srgbClr val="011F4F"/>
                </a:solidFill>
                <a:latin typeface="Gill Sans Std Bold"/>
                <a:cs typeface="Gill Sans Std Bold"/>
              </a:defRPr>
            </a:lvl1pPr>
          </a:lstStyle>
          <a:p>
            <a:r>
              <a:rPr lang="en-US" dirty="0"/>
              <a:t>Slide Subhead</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atin typeface="Gill Sans Std Ligh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ill Sans Std Ligh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fld id="{7D289284-70B2-944D-BA0D-80D5B831EF78}" type="datetimeFigureOut">
              <a:rPr lang="en-US" smtClean="0"/>
              <a:pPr/>
              <a:t>9/28/2023</a:t>
            </a:fld>
            <a:endParaRPr lang="en-US" dirty="0"/>
          </a:p>
        </p:txBody>
      </p:sp>
      <p:sp>
        <p:nvSpPr>
          <p:cNvPr id="9"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dirty="0"/>
          </a:p>
        </p:txBody>
      </p:sp>
      <p:sp>
        <p:nvSpPr>
          <p:cNvPr id="10"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7208648" y="0"/>
            <a:ext cx="1944496" cy="294162"/>
          </a:xfrm>
          <a:prstGeom prst="rect">
            <a:avLst/>
          </a:prstGeom>
          <a:solidFill>
            <a:srgbClr val="C40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14160DDSS_logo_DDSfinal.png"/>
          <p:cNvPicPr>
            <a:picLocks noChangeAspect="1"/>
          </p:cNvPicPr>
          <p:nvPr userDrawn="1"/>
        </p:nvPicPr>
        <p:blipFill>
          <a:blip r:embed="rId9"/>
          <a:stretch>
            <a:fillRect/>
          </a:stretch>
        </p:blipFill>
        <p:spPr>
          <a:xfrm>
            <a:off x="8215889" y="422006"/>
            <a:ext cx="718095" cy="886094"/>
          </a:xfrm>
          <a:prstGeom prst="rect">
            <a:avLst/>
          </a:prstGeom>
        </p:spPr>
      </p:pic>
      <p:sp>
        <p:nvSpPr>
          <p:cNvPr id="10" name="Rectangle 9"/>
          <p:cNvSpPr/>
          <p:nvPr userDrawn="1"/>
        </p:nvSpPr>
        <p:spPr>
          <a:xfrm>
            <a:off x="0" y="0"/>
            <a:ext cx="7208648" cy="294162"/>
          </a:xfrm>
          <a:prstGeom prst="rect">
            <a:avLst/>
          </a:prstGeom>
          <a:solidFill>
            <a:srgbClr val="011F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6" r:id="rId6"/>
    <p:sldLayoutId id="2147483657"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3.xml"/><Relationship Id="rId5" Type="http://schemas.openxmlformats.org/officeDocument/2006/relationships/hyperlink" Target="about:blank" TargetMode="Externa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4428699"/>
            <a:ext cx="9144000" cy="1117811"/>
          </a:xfrm>
          <a:prstGeom prst="rect">
            <a:avLst/>
          </a:prstGeom>
        </p:spPr>
        <p:txBody>
          <a:bodyPr/>
          <a:lstStyle>
            <a:lvl1pPr>
              <a:lnSpc>
                <a:spcPts val="4900"/>
              </a:lnSpc>
              <a:defRPr sz="4800">
                <a:solidFill>
                  <a:srgbClr val="FFFFFF"/>
                </a:solidFill>
              </a:defRPr>
            </a:lvl1pPr>
          </a:lstStyle>
          <a:p>
            <a:pPr marL="0" marR="0" lvl="0" indent="0" algn="ctr" defTabSz="457200" rtl="0" eaLnBrk="1" fontAlgn="auto" latinLnBrk="0" hangingPunct="1">
              <a:lnSpc>
                <a:spcPts val="4900"/>
              </a:lnSpc>
              <a:spcBef>
                <a:spcPct val="0"/>
              </a:spcBef>
              <a:spcAft>
                <a:spcPts val="0"/>
              </a:spcAft>
              <a:buClrTx/>
              <a:buSzTx/>
              <a:buFontTx/>
              <a:buNone/>
              <a:tabLst/>
              <a:defRPr/>
            </a:pPr>
            <a:r>
              <a:rPr kumimoji="0" lang="en-US" sz="5400" u="none" strike="noStrike" kern="1200" cap="none" spc="0" normalizeH="0" baseline="0" noProof="0" dirty="0">
                <a:ln>
                  <a:noFill/>
                </a:ln>
                <a:solidFill>
                  <a:srgbClr val="FFFFFF"/>
                </a:solidFill>
                <a:effectLst/>
                <a:uLnTx/>
                <a:uFillTx/>
                <a:latin typeface="Gill Sans Std Light"/>
                <a:ea typeface="+mj-ea"/>
                <a:cs typeface="Gill Sans Std Light"/>
              </a:rPr>
              <a:t>COVID-19</a:t>
            </a:r>
          </a:p>
          <a:p>
            <a:pPr marL="0" marR="0" lvl="0" indent="0" algn="ctr" defTabSz="457200" rtl="0" eaLnBrk="1" fontAlgn="auto" latinLnBrk="0" hangingPunct="1">
              <a:lnSpc>
                <a:spcPts val="4900"/>
              </a:lnSpc>
              <a:spcBef>
                <a:spcPct val="0"/>
              </a:spcBef>
              <a:spcAft>
                <a:spcPts val="0"/>
              </a:spcAft>
              <a:buClrTx/>
              <a:buSzTx/>
              <a:buFontTx/>
              <a:buNone/>
              <a:tabLst/>
              <a:defRPr/>
            </a:pPr>
            <a:r>
              <a:rPr kumimoji="0" lang="en-US" sz="5400" u="none" strike="noStrike" kern="1200" cap="none" spc="0" normalizeH="0" baseline="0" noProof="0" dirty="0">
                <a:ln>
                  <a:noFill/>
                </a:ln>
                <a:solidFill>
                  <a:srgbClr val="FFFFFF"/>
                </a:solidFill>
                <a:effectLst/>
                <a:uLnTx/>
                <a:uFillTx/>
                <a:latin typeface="Gill Sans Std Light"/>
                <a:ea typeface="+mj-ea"/>
                <a:cs typeface="Gill Sans Std Light"/>
              </a:rPr>
              <a:t>Study Overview</a:t>
            </a:r>
          </a:p>
        </p:txBody>
      </p:sp>
      <p:sp>
        <p:nvSpPr>
          <p:cNvPr id="5" name="Title 1"/>
          <p:cNvSpPr txBox="1">
            <a:spLocks/>
          </p:cNvSpPr>
          <p:nvPr/>
        </p:nvSpPr>
        <p:spPr>
          <a:xfrm>
            <a:off x="0" y="5810325"/>
            <a:ext cx="9144000" cy="438963"/>
          </a:xfrm>
          <a:prstGeom prst="rect">
            <a:avLst/>
          </a:prstGeom>
        </p:spPr>
        <p:txBody>
          <a:bodyPr vert="horz" lIns="91440" tIns="45720" rIns="91440" bIns="45720" rtlCol="0" anchor="ctr">
            <a:noAutofit/>
          </a:bodyPr>
          <a:lstStyle>
            <a:lvl1pPr>
              <a:lnSpc>
                <a:spcPts val="4900"/>
              </a:lnSpc>
              <a:defRPr sz="4800">
                <a:solidFill>
                  <a:srgbClr val="FFFFFF"/>
                </a:solidFill>
              </a:defRPr>
            </a:lvl1pPr>
          </a:lstStyle>
          <a:p>
            <a:pPr marL="0" marR="0" lvl="0" indent="0" algn="ctr" defTabSz="457200" rtl="0" eaLnBrk="1" fontAlgn="auto" latinLnBrk="0" hangingPunct="1">
              <a:lnSpc>
                <a:spcPts val="4900"/>
              </a:lnSpc>
              <a:spcBef>
                <a:spcPct val="0"/>
              </a:spcBef>
              <a:spcAft>
                <a:spcPts val="0"/>
              </a:spcAft>
              <a:buClrTx/>
              <a:buSzTx/>
              <a:buFontTx/>
              <a:buNone/>
              <a:tabLst/>
              <a:defRPr/>
            </a:pPr>
            <a:r>
              <a:rPr kumimoji="0" lang="en-US" sz="2400" i="1" u="none" strike="noStrike" kern="1200" cap="none" spc="0" normalizeH="0" baseline="0" noProof="0" dirty="0">
                <a:ln>
                  <a:noFill/>
                </a:ln>
                <a:solidFill>
                  <a:srgbClr val="FFFFFF"/>
                </a:solidFill>
                <a:effectLst/>
                <a:uLnTx/>
                <a:uFillTx/>
                <a:latin typeface="Gill Sans Std"/>
                <a:ea typeface="+mj-ea"/>
                <a:cs typeface="Gill Sans Std"/>
              </a:rPr>
              <a:t>September 22, 2023 </a:t>
            </a:r>
            <a:r>
              <a:rPr kumimoji="0" lang="en-US" sz="1000" i="1" u="none" strike="noStrike" kern="1200" cap="none" spc="0" normalizeH="0" baseline="0" noProof="0" dirty="0">
                <a:ln>
                  <a:noFill/>
                </a:ln>
                <a:solidFill>
                  <a:srgbClr val="FFFFFF"/>
                </a:solidFill>
                <a:effectLst/>
                <a:uLnTx/>
                <a:uFillTx/>
                <a:latin typeface="Gill Sans Std"/>
                <a:ea typeface="+mj-ea"/>
                <a:cs typeface="Gill Sans Std"/>
              </a:rPr>
              <a:t>(July 28, 2023)</a:t>
            </a:r>
          </a:p>
        </p:txBody>
      </p:sp>
      <p:pic>
        <p:nvPicPr>
          <p:cNvPr id="3" name="Picture 2" descr="Department on Disability Services logo that says Life. Your Way. This logo is on every slide of this presentation." title="DDS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8186" y="386277"/>
            <a:ext cx="1362853" cy="200696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3400" y="5657795"/>
            <a:ext cx="819150" cy="86206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7601" y="355232"/>
            <a:ext cx="784949" cy="1155934"/>
          </a:xfrm>
          <a:prstGeom prst="rect">
            <a:avLst/>
          </a:prstGeom>
        </p:spPr>
      </p:pic>
      <p:sp>
        <p:nvSpPr>
          <p:cNvPr id="4" name="TextBox 3">
            <a:extLst>
              <a:ext uri="{FF2B5EF4-FFF2-40B4-BE49-F238E27FC236}">
                <a16:creationId xmlns:a16="http://schemas.microsoft.com/office/drawing/2014/main" id="{902F3C55-F0B4-E306-DD63-DE512D5B29E0}"/>
              </a:ext>
            </a:extLst>
          </p:cNvPr>
          <p:cNvSpPr txBox="1"/>
          <p:nvPr/>
        </p:nvSpPr>
        <p:spPr>
          <a:xfrm>
            <a:off x="377032" y="1905816"/>
            <a:ext cx="8389935" cy="3847207"/>
          </a:xfrm>
          <a:prstGeom prst="rect">
            <a:avLst/>
          </a:prstGeom>
          <a:noFill/>
        </p:spPr>
        <p:txBody>
          <a:bodyPr wrap="square">
            <a:spAutoFit/>
          </a:bodyPr>
          <a:lstStyle/>
          <a:p>
            <a:r>
              <a:rPr lang="en-US" sz="2400" b="1" dirty="0"/>
              <a:t>Q3.) What kind of challenges getting information about the pandemic/COVID 19 have you had? </a:t>
            </a:r>
          </a:p>
          <a:p>
            <a:endParaRPr lang="en-US" sz="2400" dirty="0"/>
          </a:p>
          <a:p>
            <a:r>
              <a:rPr lang="en-US" sz="2000" dirty="0"/>
              <a:t>When polled for responses stating specific issues in the procurement of trusted information, related to COVID-19, 96% of participants failed to respond. This is likely due to a negative response submitted for the qualifying question, which preceded this particular survey item (See Q2). Amongst the remaining study pool, the leading response to this survey item was “The information is hard to understand”. However, with only 8 respondents giving this answer, this expressed challenge is only applicable to slightly above 1% of the respondent group. </a:t>
            </a:r>
          </a:p>
          <a:p>
            <a:endParaRPr lang="en-US" sz="1200" dirty="0"/>
          </a:p>
        </p:txBody>
      </p:sp>
      <p:sp>
        <p:nvSpPr>
          <p:cNvPr id="8" name="TextBox 7">
            <a:extLst>
              <a:ext uri="{FF2B5EF4-FFF2-40B4-BE49-F238E27FC236}">
                <a16:creationId xmlns:a16="http://schemas.microsoft.com/office/drawing/2014/main" id="{3A21EC18-52F4-147A-CD4E-CB47529C449A}"/>
              </a:ext>
            </a:extLst>
          </p:cNvPr>
          <p:cNvSpPr txBox="1"/>
          <p:nvPr/>
        </p:nvSpPr>
        <p:spPr>
          <a:xfrm>
            <a:off x="211653" y="1244714"/>
            <a:ext cx="8636174" cy="532903"/>
          </a:xfrm>
          <a:prstGeom prst="rect">
            <a:avLst/>
          </a:prstGeom>
          <a:noFill/>
        </p:spPr>
        <p:txBody>
          <a:bodyPr wrap="square" rtlCol="0">
            <a:spAutoFit/>
          </a:bodyPr>
          <a:lstStyle/>
          <a:p>
            <a:pPr marR="0" lvl="0" algn="ctr">
              <a:lnSpc>
                <a:spcPct val="107000"/>
              </a:lnSpc>
              <a:spcBef>
                <a:spcPts val="0"/>
              </a:spcBef>
              <a:spcAft>
                <a:spcPts val="0"/>
              </a:spcAft>
            </a:pPr>
            <a:r>
              <a:rPr lang="en-US" sz="2800" u="sng" kern="100" dirty="0">
                <a:latin typeface="Calibri" panose="020F0502020204030204" pitchFamily="34" charset="0"/>
                <a:ea typeface="Calibri" panose="020F0502020204030204" pitchFamily="34" charset="0"/>
                <a:cs typeface="Times New Roman" panose="02020603050405020304" pitchFamily="18" charset="0"/>
              </a:rPr>
              <a:t>Domain 1: Information Related to Covid </a:t>
            </a:r>
            <a:endParaRPr lang="en-US" sz="2800" u="sng"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itle 80">
            <a:extLst>
              <a:ext uri="{FF2B5EF4-FFF2-40B4-BE49-F238E27FC236}">
                <a16:creationId xmlns:a16="http://schemas.microsoft.com/office/drawing/2014/main" id="{68EBD3F4-4536-DABA-4867-5B286F96FAD5}"/>
              </a:ext>
            </a:extLst>
          </p:cNvPr>
          <p:cNvSpPr txBox="1">
            <a:spLocks/>
          </p:cNvSpPr>
          <p:nvPr/>
        </p:nvSpPr>
        <p:spPr>
          <a:xfrm>
            <a:off x="3028623" y="549774"/>
            <a:ext cx="3417056" cy="685221"/>
          </a:xfrm>
          <a:prstGeom prst="rect">
            <a:avLst/>
          </a:prstGeom>
        </p:spPr>
        <p:txBody>
          <a:bodyPr lIns="0" tIns="0" rIns="0" bIns="0" anchor="t"/>
          <a:lstStyle>
            <a:lvl1pPr algn="l" defTabSz="457200" rtl="0" eaLnBrk="1" latinLnBrk="0" hangingPunct="1">
              <a:lnSpc>
                <a:spcPts val="4900"/>
              </a:lnSpc>
              <a:spcBef>
                <a:spcPct val="0"/>
              </a:spcBef>
              <a:buNone/>
              <a:defRPr sz="4800" b="0" i="0" kern="1200">
                <a:solidFill>
                  <a:srgbClr val="C4004F"/>
                </a:solidFill>
                <a:latin typeface="Gill Sans Std Light"/>
                <a:ea typeface="+mj-ea"/>
                <a:cs typeface="Gill Sans Std Light"/>
              </a:defRPr>
            </a:lvl1pPr>
          </a:lstStyle>
          <a:p>
            <a:r>
              <a:rPr lang="en-US" sz="4400" dirty="0"/>
              <a:t>Domain 1 </a:t>
            </a:r>
            <a:r>
              <a:rPr lang="en-US" sz="2000" dirty="0"/>
              <a:t>(Q3) </a:t>
            </a:r>
            <a:endParaRPr lang="en-US" sz="4400" dirty="0"/>
          </a:p>
        </p:txBody>
      </p:sp>
    </p:spTree>
    <p:extLst>
      <p:ext uri="{BB962C8B-B14F-4D97-AF65-F5344CB8AC3E}">
        <p14:creationId xmlns:p14="http://schemas.microsoft.com/office/powerpoint/2010/main" val="2869248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3400" y="5657795"/>
            <a:ext cx="819150" cy="86206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7601" y="355232"/>
            <a:ext cx="784949" cy="1155934"/>
          </a:xfrm>
          <a:prstGeom prst="rect">
            <a:avLst/>
          </a:prstGeom>
        </p:spPr>
      </p:pic>
      <p:sp>
        <p:nvSpPr>
          <p:cNvPr id="4" name="TextBox 3">
            <a:extLst>
              <a:ext uri="{FF2B5EF4-FFF2-40B4-BE49-F238E27FC236}">
                <a16:creationId xmlns:a16="http://schemas.microsoft.com/office/drawing/2014/main" id="{902F3C55-F0B4-E306-DD63-DE512D5B29E0}"/>
              </a:ext>
            </a:extLst>
          </p:cNvPr>
          <p:cNvSpPr txBox="1"/>
          <p:nvPr/>
        </p:nvSpPr>
        <p:spPr>
          <a:xfrm>
            <a:off x="417689" y="2558270"/>
            <a:ext cx="8389935" cy="2339102"/>
          </a:xfrm>
          <a:prstGeom prst="rect">
            <a:avLst/>
          </a:prstGeom>
          <a:noFill/>
        </p:spPr>
        <p:txBody>
          <a:bodyPr wrap="square">
            <a:spAutoFit/>
          </a:bodyPr>
          <a:lstStyle/>
          <a:p>
            <a:r>
              <a:rPr lang="en-US" sz="2400" b="1" dirty="0"/>
              <a:t>Q4.) Did anyone do a good job explaining COVID-19 to you? </a:t>
            </a:r>
          </a:p>
          <a:p>
            <a:endParaRPr lang="en-US" sz="2400" dirty="0"/>
          </a:p>
          <a:p>
            <a:r>
              <a:rPr lang="en-US" sz="2000" dirty="0"/>
              <a:t>When questioned whether or not anyone did a good job of explaining COVID-19 to the participants, over 700 individuals responded in the affirmative. This represents over 95% of the study pool. Slightly over 30 individuals, indicated displeasure in the quality/availability of explanations presented to them. </a:t>
            </a:r>
          </a:p>
          <a:p>
            <a:endParaRPr lang="en-US" dirty="0"/>
          </a:p>
        </p:txBody>
      </p:sp>
      <p:sp>
        <p:nvSpPr>
          <p:cNvPr id="2" name="TextBox 1">
            <a:extLst>
              <a:ext uri="{FF2B5EF4-FFF2-40B4-BE49-F238E27FC236}">
                <a16:creationId xmlns:a16="http://schemas.microsoft.com/office/drawing/2014/main" id="{158D2487-5813-AA4C-7FED-4A874DD79874}"/>
              </a:ext>
            </a:extLst>
          </p:cNvPr>
          <p:cNvSpPr txBox="1"/>
          <p:nvPr/>
        </p:nvSpPr>
        <p:spPr>
          <a:xfrm>
            <a:off x="90137" y="1511166"/>
            <a:ext cx="8636174" cy="532903"/>
          </a:xfrm>
          <a:prstGeom prst="rect">
            <a:avLst/>
          </a:prstGeom>
          <a:noFill/>
        </p:spPr>
        <p:txBody>
          <a:bodyPr wrap="square" rtlCol="0">
            <a:spAutoFit/>
          </a:bodyPr>
          <a:lstStyle/>
          <a:p>
            <a:pPr marR="0" lvl="0" algn="ctr">
              <a:lnSpc>
                <a:spcPct val="107000"/>
              </a:lnSpc>
              <a:spcBef>
                <a:spcPts val="0"/>
              </a:spcBef>
              <a:spcAft>
                <a:spcPts val="0"/>
              </a:spcAft>
            </a:pPr>
            <a:r>
              <a:rPr lang="en-US" sz="2800" u="sng" kern="100" dirty="0">
                <a:latin typeface="Calibri" panose="020F0502020204030204" pitchFamily="34" charset="0"/>
                <a:ea typeface="Calibri" panose="020F0502020204030204" pitchFamily="34" charset="0"/>
                <a:cs typeface="Times New Roman" panose="02020603050405020304" pitchFamily="18" charset="0"/>
              </a:rPr>
              <a:t>Domain 1: Information Related to Covid </a:t>
            </a:r>
            <a:endParaRPr lang="en-US" sz="2800" u="sng"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itle 80">
            <a:extLst>
              <a:ext uri="{FF2B5EF4-FFF2-40B4-BE49-F238E27FC236}">
                <a16:creationId xmlns:a16="http://schemas.microsoft.com/office/drawing/2014/main" id="{29619DA6-AAE9-49B3-BC82-B892C6A678CE}"/>
              </a:ext>
            </a:extLst>
          </p:cNvPr>
          <p:cNvSpPr>
            <a:spLocks noGrp="1"/>
          </p:cNvSpPr>
          <p:nvPr>
            <p:ph type="title"/>
          </p:nvPr>
        </p:nvSpPr>
        <p:spPr>
          <a:xfrm>
            <a:off x="2910688" y="568844"/>
            <a:ext cx="3322624" cy="685221"/>
          </a:xfrm>
        </p:spPr>
        <p:txBody>
          <a:bodyPr/>
          <a:lstStyle/>
          <a:p>
            <a:r>
              <a:rPr lang="en-US" sz="4400" dirty="0"/>
              <a:t>Domain 1 </a:t>
            </a:r>
            <a:r>
              <a:rPr lang="en-US" sz="2000" dirty="0"/>
              <a:t>(Q4) </a:t>
            </a:r>
            <a:endParaRPr lang="en-US" sz="4400" dirty="0"/>
          </a:p>
        </p:txBody>
      </p:sp>
    </p:spTree>
    <p:extLst>
      <p:ext uri="{BB962C8B-B14F-4D97-AF65-F5344CB8AC3E}">
        <p14:creationId xmlns:p14="http://schemas.microsoft.com/office/powerpoint/2010/main" val="9507976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3400" y="5657795"/>
            <a:ext cx="819150" cy="86206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7601" y="355232"/>
            <a:ext cx="784949" cy="1155934"/>
          </a:xfrm>
          <a:prstGeom prst="rect">
            <a:avLst/>
          </a:prstGeom>
        </p:spPr>
      </p:pic>
      <p:sp>
        <p:nvSpPr>
          <p:cNvPr id="4" name="TextBox 3">
            <a:extLst>
              <a:ext uri="{FF2B5EF4-FFF2-40B4-BE49-F238E27FC236}">
                <a16:creationId xmlns:a16="http://schemas.microsoft.com/office/drawing/2014/main" id="{902F3C55-F0B4-E306-DD63-DE512D5B29E0}"/>
              </a:ext>
            </a:extLst>
          </p:cNvPr>
          <p:cNvSpPr txBox="1"/>
          <p:nvPr/>
        </p:nvSpPr>
        <p:spPr>
          <a:xfrm>
            <a:off x="417689" y="2044069"/>
            <a:ext cx="8389935" cy="3077766"/>
          </a:xfrm>
          <a:prstGeom prst="rect">
            <a:avLst/>
          </a:prstGeom>
          <a:noFill/>
        </p:spPr>
        <p:txBody>
          <a:bodyPr wrap="square">
            <a:spAutoFit/>
          </a:bodyPr>
          <a:lstStyle/>
          <a:p>
            <a:endParaRPr lang="en-US" dirty="0"/>
          </a:p>
          <a:p>
            <a:r>
              <a:rPr lang="en-US" sz="2400" b="1" dirty="0"/>
              <a:t>Q5.) Please provide the role of the person who did a good job explaining COVID-19? </a:t>
            </a:r>
          </a:p>
          <a:p>
            <a:endParaRPr lang="en-US" sz="2400" dirty="0"/>
          </a:p>
          <a:p>
            <a:r>
              <a:rPr lang="en-US" sz="2000" dirty="0"/>
              <a:t>When questioned about the various roles/titles that those providing the respondents with Covid-related information held, the study participants voiced over 351 unique responses. The majority of responses included a mixture of titles, such as family members, doctors, nurses, healthcare providers, and friends.</a:t>
            </a:r>
            <a:endParaRPr lang="en-US" sz="2400" dirty="0"/>
          </a:p>
        </p:txBody>
      </p:sp>
      <p:sp>
        <p:nvSpPr>
          <p:cNvPr id="2" name="TextBox 1">
            <a:extLst>
              <a:ext uri="{FF2B5EF4-FFF2-40B4-BE49-F238E27FC236}">
                <a16:creationId xmlns:a16="http://schemas.microsoft.com/office/drawing/2014/main" id="{0B262102-039B-9E18-7D48-5C168CB38B08}"/>
              </a:ext>
            </a:extLst>
          </p:cNvPr>
          <p:cNvSpPr txBox="1"/>
          <p:nvPr/>
        </p:nvSpPr>
        <p:spPr>
          <a:xfrm>
            <a:off x="211654" y="1511166"/>
            <a:ext cx="8636174" cy="532903"/>
          </a:xfrm>
          <a:prstGeom prst="rect">
            <a:avLst/>
          </a:prstGeom>
          <a:noFill/>
        </p:spPr>
        <p:txBody>
          <a:bodyPr wrap="square" rtlCol="0">
            <a:spAutoFit/>
          </a:bodyPr>
          <a:lstStyle/>
          <a:p>
            <a:pPr marR="0" lvl="0" algn="ctr">
              <a:lnSpc>
                <a:spcPct val="107000"/>
              </a:lnSpc>
              <a:spcBef>
                <a:spcPts val="0"/>
              </a:spcBef>
              <a:spcAft>
                <a:spcPts val="0"/>
              </a:spcAft>
            </a:pPr>
            <a:r>
              <a:rPr lang="en-US" sz="2800" u="sng" kern="100" dirty="0">
                <a:latin typeface="Calibri" panose="020F0502020204030204" pitchFamily="34" charset="0"/>
                <a:ea typeface="Calibri" panose="020F0502020204030204" pitchFamily="34" charset="0"/>
                <a:cs typeface="Times New Roman" panose="02020603050405020304" pitchFamily="18" charset="0"/>
              </a:rPr>
              <a:t>Domain 1: Information Related to Covid </a:t>
            </a:r>
            <a:endParaRPr lang="en-US" sz="2800" u="sng"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itle 80">
            <a:extLst>
              <a:ext uri="{FF2B5EF4-FFF2-40B4-BE49-F238E27FC236}">
                <a16:creationId xmlns:a16="http://schemas.microsoft.com/office/drawing/2014/main" id="{909715EE-1DFA-5682-4BB5-A8778F4CAC31}"/>
              </a:ext>
            </a:extLst>
          </p:cNvPr>
          <p:cNvSpPr>
            <a:spLocks noGrp="1"/>
          </p:cNvSpPr>
          <p:nvPr>
            <p:ph type="title"/>
          </p:nvPr>
        </p:nvSpPr>
        <p:spPr>
          <a:xfrm>
            <a:off x="3128664" y="488620"/>
            <a:ext cx="3165549" cy="685221"/>
          </a:xfrm>
        </p:spPr>
        <p:txBody>
          <a:bodyPr/>
          <a:lstStyle/>
          <a:p>
            <a:r>
              <a:rPr lang="en-US" sz="4400" dirty="0"/>
              <a:t>Domain 1 </a:t>
            </a:r>
            <a:r>
              <a:rPr lang="en-US" sz="2000" dirty="0"/>
              <a:t>(Q5) </a:t>
            </a:r>
            <a:endParaRPr lang="en-US" sz="4400" dirty="0"/>
          </a:p>
        </p:txBody>
      </p:sp>
    </p:spTree>
    <p:extLst>
      <p:ext uri="{BB962C8B-B14F-4D97-AF65-F5344CB8AC3E}">
        <p14:creationId xmlns:p14="http://schemas.microsoft.com/office/powerpoint/2010/main" val="2221974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3400" y="5657795"/>
            <a:ext cx="819150" cy="86206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7601" y="355232"/>
            <a:ext cx="784949" cy="1155934"/>
          </a:xfrm>
          <a:prstGeom prst="rect">
            <a:avLst/>
          </a:prstGeom>
        </p:spPr>
      </p:pic>
      <p:sp>
        <p:nvSpPr>
          <p:cNvPr id="7" name="TextBox 6"/>
          <p:cNvSpPr txBox="1"/>
          <p:nvPr/>
        </p:nvSpPr>
        <p:spPr>
          <a:xfrm>
            <a:off x="253913" y="1511166"/>
            <a:ext cx="8636174" cy="532903"/>
          </a:xfrm>
          <a:prstGeom prst="rect">
            <a:avLst/>
          </a:prstGeom>
          <a:noFill/>
        </p:spPr>
        <p:txBody>
          <a:bodyPr wrap="square" rtlCol="0">
            <a:spAutoFit/>
          </a:bodyPr>
          <a:lstStyle/>
          <a:p>
            <a:pPr marR="0" lvl="0" algn="ctr">
              <a:lnSpc>
                <a:spcPct val="107000"/>
              </a:lnSpc>
              <a:spcBef>
                <a:spcPts val="0"/>
              </a:spcBef>
              <a:spcAft>
                <a:spcPts val="0"/>
              </a:spcAft>
            </a:pPr>
            <a:r>
              <a:rPr lang="en-US" sz="2800" u="sng" kern="100" dirty="0">
                <a:latin typeface="Calibri" panose="020F0502020204030204" pitchFamily="34" charset="0"/>
                <a:ea typeface="Calibri" panose="020F0502020204030204" pitchFamily="34" charset="0"/>
                <a:cs typeface="Times New Roman" panose="02020603050405020304" pitchFamily="18" charset="0"/>
              </a:rPr>
              <a:t>Domain 2: COVID-19 Detection and Prevention</a:t>
            </a:r>
            <a:endParaRPr lang="en-US" sz="2800" u="sng"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902F3C55-F0B4-E306-DD63-DE512D5B29E0}"/>
              </a:ext>
            </a:extLst>
          </p:cNvPr>
          <p:cNvSpPr txBox="1"/>
          <p:nvPr/>
        </p:nvSpPr>
        <p:spPr>
          <a:xfrm>
            <a:off x="377032" y="2504074"/>
            <a:ext cx="8389935" cy="3385542"/>
          </a:xfrm>
          <a:prstGeom prst="rect">
            <a:avLst/>
          </a:prstGeom>
          <a:noFill/>
        </p:spPr>
        <p:txBody>
          <a:bodyPr wrap="square">
            <a:spAutoFit/>
          </a:bodyPr>
          <a:lstStyle/>
          <a:p>
            <a:r>
              <a:rPr lang="en-US" sz="2400" b="1" dirty="0"/>
              <a:t>Q6.) Are you following public health recommendations, such as how to protect yourself (wearing mask, washing hands, social distancing), and getting tested after experiencing symptoms?</a:t>
            </a:r>
          </a:p>
          <a:p>
            <a:endParaRPr lang="en-US" sz="2400" dirty="0"/>
          </a:p>
          <a:p>
            <a:r>
              <a:rPr lang="en-US" sz="2000" dirty="0"/>
              <a:t> 720 study participants (96.5%) reported following public health recommendations, for preventing the contraction and transmission of COVID-19. Conversely, 26 individuals (3.5%) reported not following recommendations. </a:t>
            </a:r>
          </a:p>
          <a:p>
            <a:endParaRPr lang="en-US" sz="2800" dirty="0"/>
          </a:p>
          <a:p>
            <a:endParaRPr lang="en-US" dirty="0"/>
          </a:p>
          <a:p>
            <a:endParaRPr lang="en-US" sz="1200" dirty="0"/>
          </a:p>
        </p:txBody>
      </p:sp>
      <p:sp>
        <p:nvSpPr>
          <p:cNvPr id="8" name="Title 80">
            <a:extLst>
              <a:ext uri="{FF2B5EF4-FFF2-40B4-BE49-F238E27FC236}">
                <a16:creationId xmlns:a16="http://schemas.microsoft.com/office/drawing/2014/main" id="{6D3EE4CE-0159-A942-2148-61896A22CDF9}"/>
              </a:ext>
            </a:extLst>
          </p:cNvPr>
          <p:cNvSpPr>
            <a:spLocks noGrp="1"/>
          </p:cNvSpPr>
          <p:nvPr>
            <p:ph type="title"/>
          </p:nvPr>
        </p:nvSpPr>
        <p:spPr>
          <a:xfrm>
            <a:off x="2702318" y="483576"/>
            <a:ext cx="3367503" cy="685221"/>
          </a:xfrm>
        </p:spPr>
        <p:txBody>
          <a:bodyPr/>
          <a:lstStyle/>
          <a:p>
            <a:r>
              <a:rPr lang="en-US" sz="4400" dirty="0"/>
              <a:t>Domain 2 </a:t>
            </a:r>
            <a:r>
              <a:rPr lang="en-US" sz="2000" dirty="0"/>
              <a:t>(Q6) </a:t>
            </a:r>
            <a:endParaRPr lang="en-US" sz="4400" dirty="0"/>
          </a:p>
        </p:txBody>
      </p:sp>
    </p:spTree>
    <p:extLst>
      <p:ext uri="{BB962C8B-B14F-4D97-AF65-F5344CB8AC3E}">
        <p14:creationId xmlns:p14="http://schemas.microsoft.com/office/powerpoint/2010/main" val="3906597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3400" y="5657795"/>
            <a:ext cx="819150" cy="86206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7601" y="355232"/>
            <a:ext cx="784949" cy="1155934"/>
          </a:xfrm>
          <a:prstGeom prst="rect">
            <a:avLst/>
          </a:prstGeom>
        </p:spPr>
      </p:pic>
      <p:sp>
        <p:nvSpPr>
          <p:cNvPr id="4" name="TextBox 3">
            <a:extLst>
              <a:ext uri="{FF2B5EF4-FFF2-40B4-BE49-F238E27FC236}">
                <a16:creationId xmlns:a16="http://schemas.microsoft.com/office/drawing/2014/main" id="{902F3C55-F0B4-E306-DD63-DE512D5B29E0}"/>
              </a:ext>
            </a:extLst>
          </p:cNvPr>
          <p:cNvSpPr txBox="1"/>
          <p:nvPr/>
        </p:nvSpPr>
        <p:spPr>
          <a:xfrm>
            <a:off x="377032" y="1903213"/>
            <a:ext cx="8389935" cy="3939540"/>
          </a:xfrm>
          <a:prstGeom prst="rect">
            <a:avLst/>
          </a:prstGeom>
          <a:noFill/>
        </p:spPr>
        <p:txBody>
          <a:bodyPr wrap="square">
            <a:spAutoFit/>
          </a:bodyPr>
          <a:lstStyle/>
          <a:p>
            <a:endParaRPr lang="en-US" dirty="0"/>
          </a:p>
          <a:p>
            <a:endParaRPr lang="en-US" sz="2400" b="1" dirty="0"/>
          </a:p>
          <a:p>
            <a:r>
              <a:rPr lang="en-US" sz="2400" b="1" dirty="0"/>
              <a:t>Q7.) Has it been hard to follow the recommendations to protect yourself? </a:t>
            </a:r>
          </a:p>
          <a:p>
            <a:endParaRPr lang="en-US" sz="2400" dirty="0"/>
          </a:p>
          <a:p>
            <a:r>
              <a:rPr lang="en-US" sz="2000" dirty="0"/>
              <a:t>Of the 746 study participants, over 600 individuals reported COVID-19 prevention recommendations as not being hard to follow. This number represents 81% of the respondent pool, while the remaining 19% of participants (143 respondents) expressed having difficulty following recommendations to protect themselves from COVID-19. </a:t>
            </a:r>
          </a:p>
          <a:p>
            <a:endParaRPr lang="en-US" sz="1200" dirty="0"/>
          </a:p>
          <a:p>
            <a:endParaRPr lang="en-US" sz="1200" dirty="0"/>
          </a:p>
          <a:p>
            <a:endParaRPr lang="en-US" sz="1200" dirty="0"/>
          </a:p>
        </p:txBody>
      </p:sp>
      <p:sp>
        <p:nvSpPr>
          <p:cNvPr id="8" name="Title 80">
            <a:extLst>
              <a:ext uri="{FF2B5EF4-FFF2-40B4-BE49-F238E27FC236}">
                <a16:creationId xmlns:a16="http://schemas.microsoft.com/office/drawing/2014/main" id="{9EDAF30D-4381-38CA-10F7-943200A8C953}"/>
              </a:ext>
            </a:extLst>
          </p:cNvPr>
          <p:cNvSpPr>
            <a:spLocks noGrp="1"/>
          </p:cNvSpPr>
          <p:nvPr>
            <p:ph type="title"/>
          </p:nvPr>
        </p:nvSpPr>
        <p:spPr>
          <a:xfrm>
            <a:off x="3182764" y="488620"/>
            <a:ext cx="2778472" cy="685221"/>
          </a:xfrm>
        </p:spPr>
        <p:txBody>
          <a:bodyPr/>
          <a:lstStyle/>
          <a:p>
            <a:r>
              <a:rPr lang="en-US" sz="4400" dirty="0"/>
              <a:t>Domain 2 </a:t>
            </a:r>
            <a:r>
              <a:rPr lang="en-US" sz="2000" dirty="0"/>
              <a:t>(Q7) </a:t>
            </a:r>
            <a:endParaRPr lang="en-US" sz="4400" dirty="0"/>
          </a:p>
        </p:txBody>
      </p:sp>
      <p:sp>
        <p:nvSpPr>
          <p:cNvPr id="10" name="TextBox 9">
            <a:extLst>
              <a:ext uri="{FF2B5EF4-FFF2-40B4-BE49-F238E27FC236}">
                <a16:creationId xmlns:a16="http://schemas.microsoft.com/office/drawing/2014/main" id="{3E8C8C05-925E-D895-731C-677F1FD7F837}"/>
              </a:ext>
            </a:extLst>
          </p:cNvPr>
          <p:cNvSpPr txBox="1"/>
          <p:nvPr/>
        </p:nvSpPr>
        <p:spPr>
          <a:xfrm>
            <a:off x="1042008" y="1657542"/>
            <a:ext cx="7141295" cy="532903"/>
          </a:xfrm>
          <a:prstGeom prst="rect">
            <a:avLst/>
          </a:prstGeom>
          <a:noFill/>
        </p:spPr>
        <p:txBody>
          <a:bodyPr wrap="square">
            <a:spAutoFit/>
          </a:bodyPr>
          <a:lstStyle/>
          <a:p>
            <a:pPr marR="0" lvl="0" algn="ctr">
              <a:lnSpc>
                <a:spcPct val="107000"/>
              </a:lnSpc>
              <a:spcBef>
                <a:spcPts val="0"/>
              </a:spcBef>
              <a:spcAft>
                <a:spcPts val="0"/>
              </a:spcAft>
            </a:pPr>
            <a:r>
              <a:rPr lang="en-US" sz="2800" u="sng" kern="100" dirty="0">
                <a:latin typeface="Calibri" panose="020F0502020204030204" pitchFamily="34" charset="0"/>
                <a:ea typeface="Calibri" panose="020F0502020204030204" pitchFamily="34" charset="0"/>
                <a:cs typeface="Times New Roman" panose="02020603050405020304" pitchFamily="18" charset="0"/>
              </a:rPr>
              <a:t>Domain 2: COVID-19 Detection and Prevention</a:t>
            </a:r>
            <a:endParaRPr lang="en-US" sz="2800" u="sng"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914340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3400" y="5657795"/>
            <a:ext cx="819150" cy="86206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7601" y="355232"/>
            <a:ext cx="784949" cy="1155934"/>
          </a:xfrm>
          <a:prstGeom prst="rect">
            <a:avLst/>
          </a:prstGeom>
        </p:spPr>
      </p:pic>
      <p:sp>
        <p:nvSpPr>
          <p:cNvPr id="4" name="TextBox 3">
            <a:extLst>
              <a:ext uri="{FF2B5EF4-FFF2-40B4-BE49-F238E27FC236}">
                <a16:creationId xmlns:a16="http://schemas.microsoft.com/office/drawing/2014/main" id="{902F3C55-F0B4-E306-DD63-DE512D5B29E0}"/>
              </a:ext>
            </a:extLst>
          </p:cNvPr>
          <p:cNvSpPr txBox="1"/>
          <p:nvPr/>
        </p:nvSpPr>
        <p:spPr>
          <a:xfrm>
            <a:off x="417689" y="2044069"/>
            <a:ext cx="8389935" cy="2769989"/>
          </a:xfrm>
          <a:prstGeom prst="rect">
            <a:avLst/>
          </a:prstGeom>
          <a:noFill/>
        </p:spPr>
        <p:txBody>
          <a:bodyPr wrap="square">
            <a:spAutoFit/>
          </a:bodyPr>
          <a:lstStyle/>
          <a:p>
            <a:endParaRPr lang="en-US" sz="1200" dirty="0"/>
          </a:p>
          <a:p>
            <a:endParaRPr lang="en-US" sz="2400" dirty="0"/>
          </a:p>
          <a:p>
            <a:r>
              <a:rPr lang="en-US" sz="2400" b="1" dirty="0"/>
              <a:t>Q8.) Do you know why masking and handwashing are needed?</a:t>
            </a:r>
          </a:p>
          <a:p>
            <a:endParaRPr lang="en-US" sz="2400" dirty="0"/>
          </a:p>
          <a:p>
            <a:r>
              <a:rPr lang="en-US" sz="2000" dirty="0"/>
              <a:t>When questioned on whether or not they knew why masking and handwashing is needed as a part of Covid-19 prevention recommendations, 611 individuals (82%) responded “Yes”, while 135 individuals (18%) responded “No”. 8 </a:t>
            </a:r>
          </a:p>
          <a:p>
            <a:endParaRPr lang="en-US" dirty="0"/>
          </a:p>
          <a:p>
            <a:endParaRPr lang="en-US" sz="1200" dirty="0"/>
          </a:p>
        </p:txBody>
      </p:sp>
      <p:sp>
        <p:nvSpPr>
          <p:cNvPr id="8" name="Title 80">
            <a:extLst>
              <a:ext uri="{FF2B5EF4-FFF2-40B4-BE49-F238E27FC236}">
                <a16:creationId xmlns:a16="http://schemas.microsoft.com/office/drawing/2014/main" id="{56CFCAF0-B717-EDC7-3BE2-4E4B2CCCAF29}"/>
              </a:ext>
            </a:extLst>
          </p:cNvPr>
          <p:cNvSpPr>
            <a:spLocks noGrp="1"/>
          </p:cNvSpPr>
          <p:nvPr>
            <p:ph type="title"/>
          </p:nvPr>
        </p:nvSpPr>
        <p:spPr>
          <a:xfrm>
            <a:off x="3182764" y="488620"/>
            <a:ext cx="2778472" cy="685221"/>
          </a:xfrm>
        </p:spPr>
        <p:txBody>
          <a:bodyPr/>
          <a:lstStyle/>
          <a:p>
            <a:r>
              <a:rPr lang="en-US" sz="4400" dirty="0"/>
              <a:t>Domain 2 </a:t>
            </a:r>
            <a:r>
              <a:rPr lang="en-US" sz="2000" dirty="0"/>
              <a:t>(Q8) </a:t>
            </a:r>
            <a:endParaRPr lang="en-US" sz="4400" dirty="0"/>
          </a:p>
        </p:txBody>
      </p:sp>
      <p:sp>
        <p:nvSpPr>
          <p:cNvPr id="9" name="TextBox 8">
            <a:extLst>
              <a:ext uri="{FF2B5EF4-FFF2-40B4-BE49-F238E27FC236}">
                <a16:creationId xmlns:a16="http://schemas.microsoft.com/office/drawing/2014/main" id="{9B03157A-FFEE-0AFD-A0DD-4BBB0604A58F}"/>
              </a:ext>
            </a:extLst>
          </p:cNvPr>
          <p:cNvSpPr txBox="1"/>
          <p:nvPr/>
        </p:nvSpPr>
        <p:spPr>
          <a:xfrm>
            <a:off x="1042008" y="1657542"/>
            <a:ext cx="7141295" cy="532903"/>
          </a:xfrm>
          <a:prstGeom prst="rect">
            <a:avLst/>
          </a:prstGeom>
          <a:noFill/>
        </p:spPr>
        <p:txBody>
          <a:bodyPr wrap="square">
            <a:spAutoFit/>
          </a:bodyPr>
          <a:lstStyle/>
          <a:p>
            <a:pPr marR="0" lvl="0" algn="ctr">
              <a:lnSpc>
                <a:spcPct val="107000"/>
              </a:lnSpc>
              <a:spcBef>
                <a:spcPts val="0"/>
              </a:spcBef>
              <a:spcAft>
                <a:spcPts val="0"/>
              </a:spcAft>
            </a:pPr>
            <a:r>
              <a:rPr lang="en-US" sz="2800" u="sng" kern="100" dirty="0">
                <a:latin typeface="Calibri" panose="020F0502020204030204" pitchFamily="34" charset="0"/>
                <a:ea typeface="Calibri" panose="020F0502020204030204" pitchFamily="34" charset="0"/>
                <a:cs typeface="Times New Roman" panose="02020603050405020304" pitchFamily="18" charset="0"/>
              </a:rPr>
              <a:t>Domain 2: COVID-19 Detection and Prevention</a:t>
            </a:r>
            <a:endParaRPr lang="en-US" sz="2800" u="sng"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91456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3400" y="5657795"/>
            <a:ext cx="819150" cy="86206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7601" y="355232"/>
            <a:ext cx="784949" cy="1155934"/>
          </a:xfrm>
          <a:prstGeom prst="rect">
            <a:avLst/>
          </a:prstGeom>
        </p:spPr>
      </p:pic>
      <p:sp>
        <p:nvSpPr>
          <p:cNvPr id="4" name="TextBox 3">
            <a:extLst>
              <a:ext uri="{FF2B5EF4-FFF2-40B4-BE49-F238E27FC236}">
                <a16:creationId xmlns:a16="http://schemas.microsoft.com/office/drawing/2014/main" id="{902F3C55-F0B4-E306-DD63-DE512D5B29E0}"/>
              </a:ext>
            </a:extLst>
          </p:cNvPr>
          <p:cNvSpPr txBox="1"/>
          <p:nvPr/>
        </p:nvSpPr>
        <p:spPr>
          <a:xfrm>
            <a:off x="485006" y="2391878"/>
            <a:ext cx="8389935" cy="2492990"/>
          </a:xfrm>
          <a:prstGeom prst="rect">
            <a:avLst/>
          </a:prstGeom>
          <a:noFill/>
        </p:spPr>
        <p:txBody>
          <a:bodyPr wrap="square">
            <a:spAutoFit/>
          </a:bodyPr>
          <a:lstStyle/>
          <a:p>
            <a:endParaRPr lang="en-US" sz="1200" dirty="0"/>
          </a:p>
          <a:p>
            <a:r>
              <a:rPr lang="en-US" sz="2400" b="1" dirty="0"/>
              <a:t>Q9.) Do you know the symptoms of COVID-19 (i.e., Fever, Cough, Sore Throat, Shortness of Breath, Fatigue, Loss of Taste/Smell)?</a:t>
            </a:r>
          </a:p>
          <a:p>
            <a:endParaRPr lang="en-US" sz="2400" dirty="0"/>
          </a:p>
          <a:p>
            <a:r>
              <a:rPr lang="en-US" sz="2000" dirty="0"/>
              <a:t>486 respondents (65%) reported being familiar with the symptoms of COVID-19. The remaining 260 (35%), reported being unfamiliar with the Symptoms of COVID 19. </a:t>
            </a:r>
          </a:p>
          <a:p>
            <a:endParaRPr lang="en-US" sz="1200" dirty="0"/>
          </a:p>
        </p:txBody>
      </p:sp>
      <p:sp>
        <p:nvSpPr>
          <p:cNvPr id="8" name="Title 80">
            <a:extLst>
              <a:ext uri="{FF2B5EF4-FFF2-40B4-BE49-F238E27FC236}">
                <a16:creationId xmlns:a16="http://schemas.microsoft.com/office/drawing/2014/main" id="{EEB7B0A0-F37B-1669-BAA3-A7820FD1DB51}"/>
              </a:ext>
            </a:extLst>
          </p:cNvPr>
          <p:cNvSpPr>
            <a:spLocks noGrp="1"/>
          </p:cNvSpPr>
          <p:nvPr>
            <p:ph type="title"/>
          </p:nvPr>
        </p:nvSpPr>
        <p:spPr>
          <a:xfrm>
            <a:off x="3182764" y="557912"/>
            <a:ext cx="2778472" cy="685221"/>
          </a:xfrm>
        </p:spPr>
        <p:txBody>
          <a:bodyPr/>
          <a:lstStyle/>
          <a:p>
            <a:r>
              <a:rPr lang="en-US" sz="4400" dirty="0"/>
              <a:t>Domain 2 </a:t>
            </a:r>
            <a:r>
              <a:rPr lang="en-US" sz="2000" dirty="0"/>
              <a:t>(Q9) </a:t>
            </a:r>
            <a:endParaRPr lang="en-US" sz="4400" dirty="0"/>
          </a:p>
        </p:txBody>
      </p:sp>
      <p:sp>
        <p:nvSpPr>
          <p:cNvPr id="9" name="TextBox 8">
            <a:extLst>
              <a:ext uri="{FF2B5EF4-FFF2-40B4-BE49-F238E27FC236}">
                <a16:creationId xmlns:a16="http://schemas.microsoft.com/office/drawing/2014/main" id="{29E3A01F-3F44-A419-388E-9A6BEF792890}"/>
              </a:ext>
            </a:extLst>
          </p:cNvPr>
          <p:cNvSpPr txBox="1"/>
          <p:nvPr/>
        </p:nvSpPr>
        <p:spPr>
          <a:xfrm>
            <a:off x="1042008" y="1657542"/>
            <a:ext cx="7141295" cy="532903"/>
          </a:xfrm>
          <a:prstGeom prst="rect">
            <a:avLst/>
          </a:prstGeom>
          <a:noFill/>
        </p:spPr>
        <p:txBody>
          <a:bodyPr wrap="square">
            <a:spAutoFit/>
          </a:bodyPr>
          <a:lstStyle/>
          <a:p>
            <a:pPr marR="0" lvl="0" algn="ctr">
              <a:lnSpc>
                <a:spcPct val="107000"/>
              </a:lnSpc>
              <a:spcBef>
                <a:spcPts val="0"/>
              </a:spcBef>
              <a:spcAft>
                <a:spcPts val="0"/>
              </a:spcAft>
            </a:pPr>
            <a:r>
              <a:rPr lang="en-US" sz="2800" u="sng" kern="100" dirty="0">
                <a:latin typeface="Calibri" panose="020F0502020204030204" pitchFamily="34" charset="0"/>
                <a:ea typeface="Calibri" panose="020F0502020204030204" pitchFamily="34" charset="0"/>
                <a:cs typeface="Times New Roman" panose="02020603050405020304" pitchFamily="18" charset="0"/>
              </a:rPr>
              <a:t>Domain 2: COVID-19 Detection and Prevention</a:t>
            </a:r>
            <a:endParaRPr lang="en-US" sz="2800" u="sng"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464935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3400" y="5657795"/>
            <a:ext cx="819150" cy="86206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7601" y="355232"/>
            <a:ext cx="784949" cy="1155934"/>
          </a:xfrm>
          <a:prstGeom prst="rect">
            <a:avLst/>
          </a:prstGeom>
        </p:spPr>
      </p:pic>
      <p:sp>
        <p:nvSpPr>
          <p:cNvPr id="5" name="TextBox 4">
            <a:extLst>
              <a:ext uri="{FF2B5EF4-FFF2-40B4-BE49-F238E27FC236}">
                <a16:creationId xmlns:a16="http://schemas.microsoft.com/office/drawing/2014/main" id="{6952775D-EE18-4785-128C-B93F9EFCF5D8}"/>
              </a:ext>
            </a:extLst>
          </p:cNvPr>
          <p:cNvSpPr txBox="1"/>
          <p:nvPr/>
        </p:nvSpPr>
        <p:spPr>
          <a:xfrm>
            <a:off x="705224" y="2058369"/>
            <a:ext cx="8135846" cy="3367076"/>
          </a:xfrm>
          <a:prstGeom prst="rect">
            <a:avLst/>
          </a:prstGeom>
          <a:noFill/>
        </p:spPr>
        <p:txBody>
          <a:bodyPr wrap="square">
            <a:spAutoFit/>
          </a:bodyPr>
          <a:lstStyle/>
          <a:p>
            <a:pPr marL="0" marR="0">
              <a:lnSpc>
                <a:spcPct val="107000"/>
              </a:lnSpc>
              <a:spcBef>
                <a:spcPts val="0"/>
              </a:spcBef>
              <a:spcAft>
                <a:spcPts val="800"/>
              </a:spcAft>
            </a:pP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Q10.) Have you been tested for COVID19? </a:t>
            </a:r>
          </a:p>
          <a:p>
            <a:pPr marL="0" marR="0">
              <a:lnSpc>
                <a:spcPct val="50000"/>
              </a:lnSpc>
              <a:spcBef>
                <a:spcPts val="0"/>
              </a:spcBef>
              <a:spcAft>
                <a:spcPts val="800"/>
              </a:spcAft>
            </a:pPr>
            <a:endParaRPr lang="en-US" sz="24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694 of the survey participants reported having been tested for COVID-19. This number represents roughly 93% of the entire respondent pool. While 4 individuals were unsure whether or not they had been tested, nearly 50 participants (6.4%) reported that they had not been tested for COVID19. </a:t>
            </a:r>
          </a:p>
          <a:p>
            <a:pPr marL="0" marR="0">
              <a:lnSpc>
                <a:spcPct val="107000"/>
              </a:lnSpc>
              <a:spcBef>
                <a:spcPts val="0"/>
              </a:spcBef>
              <a:spcAft>
                <a:spcPts val="800"/>
              </a:spcAft>
            </a:pPr>
            <a:r>
              <a:rPr lang="en-US"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itle 80">
            <a:extLst>
              <a:ext uri="{FF2B5EF4-FFF2-40B4-BE49-F238E27FC236}">
                <a16:creationId xmlns:a16="http://schemas.microsoft.com/office/drawing/2014/main" id="{AB61B606-DD21-83EB-474F-978762200505}"/>
              </a:ext>
            </a:extLst>
          </p:cNvPr>
          <p:cNvSpPr>
            <a:spLocks noGrp="1"/>
          </p:cNvSpPr>
          <p:nvPr>
            <p:ph type="title"/>
          </p:nvPr>
        </p:nvSpPr>
        <p:spPr>
          <a:xfrm>
            <a:off x="2883445" y="488620"/>
            <a:ext cx="3281743" cy="685221"/>
          </a:xfrm>
        </p:spPr>
        <p:txBody>
          <a:bodyPr/>
          <a:lstStyle/>
          <a:p>
            <a:r>
              <a:rPr lang="en-US" sz="4400" dirty="0"/>
              <a:t>Domain 2 </a:t>
            </a:r>
            <a:r>
              <a:rPr lang="en-US" sz="2000" dirty="0"/>
              <a:t>(Q10)</a:t>
            </a:r>
            <a:endParaRPr lang="en-US" sz="4400" dirty="0"/>
          </a:p>
        </p:txBody>
      </p:sp>
      <p:sp>
        <p:nvSpPr>
          <p:cNvPr id="9" name="TextBox 8">
            <a:extLst>
              <a:ext uri="{FF2B5EF4-FFF2-40B4-BE49-F238E27FC236}">
                <a16:creationId xmlns:a16="http://schemas.microsoft.com/office/drawing/2014/main" id="{0D38D9E5-ED53-0424-9C13-F34CD3E1B97C}"/>
              </a:ext>
            </a:extLst>
          </p:cNvPr>
          <p:cNvSpPr txBox="1"/>
          <p:nvPr/>
        </p:nvSpPr>
        <p:spPr>
          <a:xfrm>
            <a:off x="1042008" y="1657542"/>
            <a:ext cx="7141295" cy="532903"/>
          </a:xfrm>
          <a:prstGeom prst="rect">
            <a:avLst/>
          </a:prstGeom>
          <a:noFill/>
        </p:spPr>
        <p:txBody>
          <a:bodyPr wrap="square">
            <a:spAutoFit/>
          </a:bodyPr>
          <a:lstStyle/>
          <a:p>
            <a:pPr marR="0" lvl="0" algn="ctr">
              <a:lnSpc>
                <a:spcPct val="107000"/>
              </a:lnSpc>
              <a:spcBef>
                <a:spcPts val="0"/>
              </a:spcBef>
              <a:spcAft>
                <a:spcPts val="0"/>
              </a:spcAft>
            </a:pPr>
            <a:r>
              <a:rPr lang="en-US" sz="2800" u="sng" kern="100" dirty="0">
                <a:latin typeface="Calibri" panose="020F0502020204030204" pitchFamily="34" charset="0"/>
                <a:ea typeface="Calibri" panose="020F0502020204030204" pitchFamily="34" charset="0"/>
                <a:cs typeface="Times New Roman" panose="02020603050405020304" pitchFamily="18" charset="0"/>
              </a:rPr>
              <a:t>Domain 2: COVID-19 Detection and Prevention</a:t>
            </a:r>
            <a:endParaRPr lang="en-US" sz="2800" u="sng"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68877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3400" y="5657795"/>
            <a:ext cx="819150" cy="86206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7601" y="355232"/>
            <a:ext cx="784949" cy="1155934"/>
          </a:xfrm>
          <a:prstGeom prst="rect">
            <a:avLst/>
          </a:prstGeom>
        </p:spPr>
      </p:pic>
      <p:sp>
        <p:nvSpPr>
          <p:cNvPr id="5" name="TextBox 4">
            <a:extLst>
              <a:ext uri="{FF2B5EF4-FFF2-40B4-BE49-F238E27FC236}">
                <a16:creationId xmlns:a16="http://schemas.microsoft.com/office/drawing/2014/main" id="{6952775D-EE18-4785-128C-B93F9EFCF5D8}"/>
              </a:ext>
            </a:extLst>
          </p:cNvPr>
          <p:cNvSpPr txBox="1"/>
          <p:nvPr/>
        </p:nvSpPr>
        <p:spPr>
          <a:xfrm>
            <a:off x="705223" y="2058369"/>
            <a:ext cx="7816087" cy="3372398"/>
          </a:xfrm>
          <a:prstGeom prst="rect">
            <a:avLst/>
          </a:prstGeom>
          <a:noFill/>
        </p:spPr>
        <p:txBody>
          <a:bodyPr wrap="square">
            <a:spAutoFit/>
          </a:bodyPr>
          <a:lstStyle/>
          <a:p>
            <a:pPr marL="0" marR="0">
              <a:lnSpc>
                <a:spcPct val="107000"/>
              </a:lnSpc>
              <a:spcBef>
                <a:spcPts val="0"/>
              </a:spcBef>
              <a:spcAft>
                <a:spcPts val="800"/>
              </a:spcAft>
            </a:pPr>
            <a:r>
              <a:rPr lang="en-US"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Q11.) Have any of the following happened with a family member because of COVID-19?</a:t>
            </a:r>
          </a:p>
          <a:p>
            <a:pPr marL="0" marR="0">
              <a:lnSpc>
                <a:spcPct val="107000"/>
              </a:lnSpc>
              <a:spcBef>
                <a:spcPts val="0"/>
              </a:spcBef>
              <a:spcAft>
                <a:spcPts val="800"/>
              </a:spcAft>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When surveyed for various health-related events that may have happened to their family members, due to the pandemic, the study participants voiced over 46 unique responses. The majority of responses included a mixture of health-related events such as hospitalization, quarantine, getting sick, and passing away.</a:t>
            </a:r>
          </a:p>
          <a:p>
            <a:pPr marL="0" marR="0">
              <a:lnSpc>
                <a:spcPct val="107000"/>
              </a:lnSpc>
              <a:spcBef>
                <a:spcPts val="0"/>
              </a:spcBef>
              <a:spcAft>
                <a:spcPts val="800"/>
              </a:spcAft>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8" name="Title 80">
            <a:extLst>
              <a:ext uri="{FF2B5EF4-FFF2-40B4-BE49-F238E27FC236}">
                <a16:creationId xmlns:a16="http://schemas.microsoft.com/office/drawing/2014/main" id="{5F05BA91-1D15-0B01-F25F-85CDF28F5DC9}"/>
              </a:ext>
            </a:extLst>
          </p:cNvPr>
          <p:cNvSpPr>
            <a:spLocks noGrp="1"/>
          </p:cNvSpPr>
          <p:nvPr>
            <p:ph type="title"/>
          </p:nvPr>
        </p:nvSpPr>
        <p:spPr>
          <a:xfrm>
            <a:off x="3005443" y="698719"/>
            <a:ext cx="3214424" cy="685221"/>
          </a:xfrm>
        </p:spPr>
        <p:txBody>
          <a:bodyPr/>
          <a:lstStyle/>
          <a:p>
            <a:r>
              <a:rPr lang="en-US" sz="4400" dirty="0"/>
              <a:t>Domain 2 </a:t>
            </a:r>
            <a:r>
              <a:rPr lang="en-US" sz="2000" dirty="0"/>
              <a:t>(Q11) </a:t>
            </a:r>
            <a:endParaRPr lang="en-US" sz="4400" dirty="0"/>
          </a:p>
        </p:txBody>
      </p:sp>
      <p:sp>
        <p:nvSpPr>
          <p:cNvPr id="9" name="TextBox 8">
            <a:extLst>
              <a:ext uri="{FF2B5EF4-FFF2-40B4-BE49-F238E27FC236}">
                <a16:creationId xmlns:a16="http://schemas.microsoft.com/office/drawing/2014/main" id="{0100B98A-8298-58EE-32C2-888E5745D0B3}"/>
              </a:ext>
            </a:extLst>
          </p:cNvPr>
          <p:cNvSpPr txBox="1"/>
          <p:nvPr/>
        </p:nvSpPr>
        <p:spPr>
          <a:xfrm>
            <a:off x="1042008" y="1657542"/>
            <a:ext cx="7141295" cy="532903"/>
          </a:xfrm>
          <a:prstGeom prst="rect">
            <a:avLst/>
          </a:prstGeom>
          <a:noFill/>
        </p:spPr>
        <p:txBody>
          <a:bodyPr wrap="square">
            <a:spAutoFit/>
          </a:bodyPr>
          <a:lstStyle/>
          <a:p>
            <a:pPr marR="0" lvl="0" algn="ctr">
              <a:lnSpc>
                <a:spcPct val="107000"/>
              </a:lnSpc>
              <a:spcBef>
                <a:spcPts val="0"/>
              </a:spcBef>
              <a:spcAft>
                <a:spcPts val="0"/>
              </a:spcAft>
            </a:pPr>
            <a:r>
              <a:rPr lang="en-US" sz="2800" u="sng" kern="100" dirty="0">
                <a:latin typeface="Calibri" panose="020F0502020204030204" pitchFamily="34" charset="0"/>
                <a:ea typeface="Calibri" panose="020F0502020204030204" pitchFamily="34" charset="0"/>
                <a:cs typeface="Times New Roman" panose="02020603050405020304" pitchFamily="18" charset="0"/>
              </a:rPr>
              <a:t>Domain 2: COVID-19 Detection and Prevention</a:t>
            </a:r>
            <a:endParaRPr lang="en-US" sz="2800" u="sng"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162862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3400" y="5657795"/>
            <a:ext cx="819150" cy="86206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7601" y="355232"/>
            <a:ext cx="784949" cy="1155934"/>
          </a:xfrm>
          <a:prstGeom prst="rect">
            <a:avLst/>
          </a:prstGeom>
        </p:spPr>
      </p:pic>
      <p:sp>
        <p:nvSpPr>
          <p:cNvPr id="7" name="TextBox 6"/>
          <p:cNvSpPr txBox="1"/>
          <p:nvPr/>
        </p:nvSpPr>
        <p:spPr>
          <a:xfrm>
            <a:off x="336376" y="1709516"/>
            <a:ext cx="8636174" cy="470000"/>
          </a:xfrm>
          <a:prstGeom prst="rect">
            <a:avLst/>
          </a:prstGeom>
          <a:noFill/>
        </p:spPr>
        <p:txBody>
          <a:bodyPr wrap="square" rtlCol="0">
            <a:spAutoFit/>
          </a:bodyPr>
          <a:lstStyle/>
          <a:p>
            <a:pPr marR="0" lvl="0">
              <a:lnSpc>
                <a:spcPct val="107000"/>
              </a:lnSpc>
              <a:spcBef>
                <a:spcPts val="0"/>
              </a:spcBef>
              <a:spcAft>
                <a:spcPts val="0"/>
              </a:spcAft>
            </a:pPr>
            <a:r>
              <a:rPr lang="en-US" sz="2400" u="sng" kern="100" dirty="0">
                <a:latin typeface="Calibri" panose="020F0502020204030204" pitchFamily="34" charset="0"/>
                <a:ea typeface="Calibri" panose="020F0502020204030204" pitchFamily="34" charset="0"/>
                <a:cs typeface="Times New Roman" panose="02020603050405020304" pitchFamily="18" charset="0"/>
              </a:rPr>
              <a:t>Domain 3: </a:t>
            </a:r>
            <a:r>
              <a:rPr lang="en-US" sz="2300" u="sng" kern="100" dirty="0">
                <a:latin typeface="Calibri" panose="020F0502020204030204" pitchFamily="34" charset="0"/>
                <a:ea typeface="Calibri" panose="020F0502020204030204" pitchFamily="34" charset="0"/>
                <a:cs typeface="Times New Roman" panose="02020603050405020304" pitchFamily="18" charset="0"/>
              </a:rPr>
              <a:t>Impact of COVID-19 on Employment/Career Opportunities</a:t>
            </a:r>
            <a:endParaRPr lang="en-US" sz="2300" u="sng"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6952775D-EE18-4785-128C-B93F9EFCF5D8}"/>
              </a:ext>
            </a:extLst>
          </p:cNvPr>
          <p:cNvSpPr txBox="1"/>
          <p:nvPr/>
        </p:nvSpPr>
        <p:spPr>
          <a:xfrm>
            <a:off x="705224" y="2505092"/>
            <a:ext cx="8102400" cy="2591030"/>
          </a:xfrm>
          <a:prstGeom prst="rect">
            <a:avLst/>
          </a:prstGeom>
          <a:noFill/>
        </p:spPr>
        <p:txBody>
          <a:bodyPr wrap="square">
            <a:spAutoFit/>
          </a:bodyPr>
          <a:lstStyle/>
          <a:p>
            <a:pPr marL="0" marR="0">
              <a:lnSpc>
                <a:spcPct val="107000"/>
              </a:lnSpc>
              <a:spcBef>
                <a:spcPts val="0"/>
              </a:spcBef>
              <a:spcAft>
                <a:spcPts val="800"/>
              </a:spcAft>
            </a:pP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Q12.) Are you employed? (Do you work/have a job?) </a:t>
            </a:r>
          </a:p>
          <a:p>
            <a:pPr marL="0" marR="0">
              <a:lnSpc>
                <a:spcPct val="107000"/>
              </a:lnSpc>
              <a:spcBef>
                <a:spcPts val="0"/>
              </a:spcBef>
              <a:spcAft>
                <a:spcPts val="800"/>
              </a:spcAft>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In assessing the impact of COVID-19 on participants’ employment/career opportunities, it was revealed that at the time that this survey was administered over 80% of the responded pool were unemployed. The 620 unemployed respondents, seemed to loom large over the 126 respondents (17%) that reported being employed at the time. </a:t>
            </a:r>
          </a:p>
          <a:p>
            <a:pPr marL="0" marR="0">
              <a:lnSpc>
                <a:spcPct val="107000"/>
              </a:lnSpc>
              <a:spcBef>
                <a:spcPts val="0"/>
              </a:spcBef>
              <a:spcAft>
                <a:spcPts val="800"/>
              </a:spcAft>
            </a:pP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Title 80">
            <a:extLst>
              <a:ext uri="{FF2B5EF4-FFF2-40B4-BE49-F238E27FC236}">
                <a16:creationId xmlns:a16="http://schemas.microsoft.com/office/drawing/2014/main" id="{CA0E555C-00F0-AC92-D859-BF457A8163C1}"/>
              </a:ext>
            </a:extLst>
          </p:cNvPr>
          <p:cNvSpPr>
            <a:spLocks noGrp="1"/>
          </p:cNvSpPr>
          <p:nvPr>
            <p:ph type="title"/>
          </p:nvPr>
        </p:nvSpPr>
        <p:spPr>
          <a:xfrm>
            <a:off x="3005443" y="698719"/>
            <a:ext cx="3214424" cy="685221"/>
          </a:xfrm>
        </p:spPr>
        <p:txBody>
          <a:bodyPr/>
          <a:lstStyle/>
          <a:p>
            <a:r>
              <a:rPr lang="en-US" sz="4400" dirty="0"/>
              <a:t>Domain 3 </a:t>
            </a:r>
            <a:r>
              <a:rPr lang="en-US" sz="2000" dirty="0"/>
              <a:t>(Q12) </a:t>
            </a:r>
            <a:endParaRPr lang="en-US" sz="4400" dirty="0"/>
          </a:p>
        </p:txBody>
      </p:sp>
    </p:spTree>
    <p:extLst>
      <p:ext uri="{BB962C8B-B14F-4D97-AF65-F5344CB8AC3E}">
        <p14:creationId xmlns:p14="http://schemas.microsoft.com/office/powerpoint/2010/main" val="2910084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954656" y="2429132"/>
            <a:ext cx="7198744" cy="3362794"/>
          </a:xfrm>
        </p:spPr>
        <p:txBody>
          <a:bodyPr/>
          <a:lstStyle/>
          <a:p>
            <a:pPr marL="0" marR="0">
              <a:lnSpc>
                <a:spcPct val="107000"/>
              </a:lnSpc>
              <a:spcBef>
                <a:spcPts val="0"/>
              </a:spcBef>
              <a:spcAft>
                <a:spcPts val="800"/>
              </a:spcAft>
            </a:pPr>
            <a:r>
              <a:rPr lang="en-US" sz="2800" i="1" kern="100" dirty="0">
                <a:effectLst/>
                <a:latin typeface="Calibri" panose="020F0502020204030204" pitchFamily="34" charset="0"/>
                <a:ea typeface="Calibri" panose="020F0502020204030204" pitchFamily="34" charset="0"/>
                <a:cs typeface="Times New Roman" panose="02020603050405020304" pitchFamily="18" charset="0"/>
              </a:rPr>
              <a:t>To determine the long-term effects, both physical and psychological, of the pandemic on those with IDD who were positively diagnosed with COVID -19 and others who were not diagnosed but experienced negative outcomes due to isolation and/or quarantine. </a:t>
            </a:r>
          </a:p>
          <a:p>
            <a:pPr>
              <a:lnSpc>
                <a:spcPct val="100000"/>
              </a:lnSpc>
            </a:pPr>
            <a:endParaRPr lang="en-US" sz="2800" dirty="0"/>
          </a:p>
        </p:txBody>
      </p:sp>
      <p:sp>
        <p:nvSpPr>
          <p:cNvPr id="3" name="Title 2"/>
          <p:cNvSpPr>
            <a:spLocks noGrp="1"/>
          </p:cNvSpPr>
          <p:nvPr>
            <p:ph type="title"/>
          </p:nvPr>
        </p:nvSpPr>
        <p:spPr>
          <a:xfrm>
            <a:off x="3280960" y="988523"/>
            <a:ext cx="2154952" cy="791914"/>
          </a:xfrm>
        </p:spPr>
        <p:txBody>
          <a:bodyPr/>
          <a:lstStyle/>
          <a:p>
            <a:r>
              <a:rPr lang="en-US" sz="4400" dirty="0"/>
              <a:t>Purpose</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3400" y="5657795"/>
            <a:ext cx="819150" cy="862066"/>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7601" y="355232"/>
            <a:ext cx="784949" cy="1155934"/>
          </a:xfrm>
          <a:prstGeom prst="rect">
            <a:avLst/>
          </a:prstGeom>
        </p:spPr>
      </p:pic>
    </p:spTree>
    <p:extLst>
      <p:ext uri="{BB962C8B-B14F-4D97-AF65-F5344CB8AC3E}">
        <p14:creationId xmlns:p14="http://schemas.microsoft.com/office/powerpoint/2010/main" val="27958834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3400" y="5657795"/>
            <a:ext cx="819150" cy="86206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7601" y="355232"/>
            <a:ext cx="784949" cy="1155934"/>
          </a:xfrm>
          <a:prstGeom prst="rect">
            <a:avLst/>
          </a:prstGeom>
        </p:spPr>
      </p:pic>
      <p:sp>
        <p:nvSpPr>
          <p:cNvPr id="5" name="TextBox 4">
            <a:extLst>
              <a:ext uri="{FF2B5EF4-FFF2-40B4-BE49-F238E27FC236}">
                <a16:creationId xmlns:a16="http://schemas.microsoft.com/office/drawing/2014/main" id="{6952775D-EE18-4785-128C-B93F9EFCF5D8}"/>
              </a:ext>
            </a:extLst>
          </p:cNvPr>
          <p:cNvSpPr txBox="1"/>
          <p:nvPr/>
        </p:nvSpPr>
        <p:spPr>
          <a:xfrm>
            <a:off x="492050" y="2271032"/>
            <a:ext cx="7973161" cy="2880725"/>
          </a:xfrm>
          <a:prstGeom prst="rect">
            <a:avLst/>
          </a:prstGeom>
          <a:noFill/>
        </p:spPr>
        <p:txBody>
          <a:bodyPr wrap="square">
            <a:spAutoFit/>
          </a:bodyPr>
          <a:lstStyle/>
          <a:p>
            <a:pPr marL="0" marR="0">
              <a:lnSpc>
                <a:spcPct val="107000"/>
              </a:lnSpc>
              <a:spcBef>
                <a:spcPts val="0"/>
              </a:spcBef>
              <a:spcAft>
                <a:spcPts val="800"/>
              </a:spcAft>
            </a:pP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Q13.) Was your job impacted by the pandemic/COVID-19? </a:t>
            </a:r>
            <a:endParaRPr lang="en-US" sz="2400" kern="1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When surveyed regarding the direct impact the COVID-19 may have had on the participants’ job, 83% of the respondents submitted no response. This was due to their reporting of not being employed in the previous survey item (Q12). Amongst the 126 participants that were employed, 81 (64%) of them attested that COVID-19 had no direct impact on their job. The remaining 45 participants (36%) reported that their jobs were in fact impacted by the pandemic.</a:t>
            </a:r>
          </a:p>
        </p:txBody>
      </p:sp>
      <p:sp>
        <p:nvSpPr>
          <p:cNvPr id="8" name="Title 80">
            <a:extLst>
              <a:ext uri="{FF2B5EF4-FFF2-40B4-BE49-F238E27FC236}">
                <a16:creationId xmlns:a16="http://schemas.microsoft.com/office/drawing/2014/main" id="{9198B464-21B1-E9F7-1779-ABED80D64130}"/>
              </a:ext>
            </a:extLst>
          </p:cNvPr>
          <p:cNvSpPr>
            <a:spLocks noGrp="1"/>
          </p:cNvSpPr>
          <p:nvPr>
            <p:ph type="title"/>
          </p:nvPr>
        </p:nvSpPr>
        <p:spPr>
          <a:xfrm>
            <a:off x="3005443" y="698719"/>
            <a:ext cx="3214424" cy="685221"/>
          </a:xfrm>
        </p:spPr>
        <p:txBody>
          <a:bodyPr/>
          <a:lstStyle/>
          <a:p>
            <a:r>
              <a:rPr lang="en-US" sz="4400" dirty="0"/>
              <a:t>Domain 3 </a:t>
            </a:r>
            <a:r>
              <a:rPr lang="en-US" sz="2000" dirty="0"/>
              <a:t>(Q13)</a:t>
            </a:r>
            <a:endParaRPr lang="en-US" sz="4400" dirty="0"/>
          </a:p>
        </p:txBody>
      </p:sp>
      <p:sp>
        <p:nvSpPr>
          <p:cNvPr id="9" name="TextBox 8">
            <a:extLst>
              <a:ext uri="{FF2B5EF4-FFF2-40B4-BE49-F238E27FC236}">
                <a16:creationId xmlns:a16="http://schemas.microsoft.com/office/drawing/2014/main" id="{70604B64-F654-A10C-1D4A-7C08C011289B}"/>
              </a:ext>
            </a:extLst>
          </p:cNvPr>
          <p:cNvSpPr txBox="1"/>
          <p:nvPr/>
        </p:nvSpPr>
        <p:spPr>
          <a:xfrm>
            <a:off x="336376" y="1709516"/>
            <a:ext cx="8636174" cy="470000"/>
          </a:xfrm>
          <a:prstGeom prst="rect">
            <a:avLst/>
          </a:prstGeom>
          <a:noFill/>
        </p:spPr>
        <p:txBody>
          <a:bodyPr wrap="square" rtlCol="0">
            <a:spAutoFit/>
          </a:bodyPr>
          <a:lstStyle/>
          <a:p>
            <a:pPr marR="0" lvl="0">
              <a:lnSpc>
                <a:spcPct val="107000"/>
              </a:lnSpc>
              <a:spcBef>
                <a:spcPts val="0"/>
              </a:spcBef>
              <a:spcAft>
                <a:spcPts val="0"/>
              </a:spcAft>
            </a:pPr>
            <a:r>
              <a:rPr lang="en-US" sz="2400" u="sng" kern="100" dirty="0">
                <a:latin typeface="Calibri" panose="020F0502020204030204" pitchFamily="34" charset="0"/>
                <a:ea typeface="Calibri" panose="020F0502020204030204" pitchFamily="34" charset="0"/>
                <a:cs typeface="Times New Roman" panose="02020603050405020304" pitchFamily="18" charset="0"/>
              </a:rPr>
              <a:t>Domain 3: </a:t>
            </a:r>
            <a:r>
              <a:rPr lang="en-US" sz="2300" u="sng" kern="100" dirty="0">
                <a:latin typeface="Calibri" panose="020F0502020204030204" pitchFamily="34" charset="0"/>
                <a:ea typeface="Calibri" panose="020F0502020204030204" pitchFamily="34" charset="0"/>
                <a:cs typeface="Times New Roman" panose="02020603050405020304" pitchFamily="18" charset="0"/>
              </a:rPr>
              <a:t>Impact of COVID-19 on Employment/Career Opportunities</a:t>
            </a:r>
            <a:endParaRPr lang="en-US" sz="2300" u="sng"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001666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3400" y="5657795"/>
            <a:ext cx="819150" cy="86206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7601" y="355232"/>
            <a:ext cx="784949" cy="1155934"/>
          </a:xfrm>
          <a:prstGeom prst="rect">
            <a:avLst/>
          </a:prstGeom>
        </p:spPr>
      </p:pic>
      <p:sp>
        <p:nvSpPr>
          <p:cNvPr id="7" name="TextBox 6"/>
          <p:cNvSpPr txBox="1"/>
          <p:nvPr/>
        </p:nvSpPr>
        <p:spPr>
          <a:xfrm>
            <a:off x="855848" y="1993548"/>
            <a:ext cx="8636174" cy="532903"/>
          </a:xfrm>
          <a:prstGeom prst="rect">
            <a:avLst/>
          </a:prstGeom>
          <a:noFill/>
        </p:spPr>
        <p:txBody>
          <a:bodyPr wrap="square" rtlCol="0">
            <a:spAutoFit/>
          </a:bodyPr>
          <a:lstStyle/>
          <a:p>
            <a:pPr marR="0" lvl="0">
              <a:lnSpc>
                <a:spcPct val="107000"/>
              </a:lnSpc>
              <a:spcBef>
                <a:spcPts val="0"/>
              </a:spcBef>
              <a:spcAft>
                <a:spcPts val="0"/>
              </a:spcAft>
            </a:pPr>
            <a:r>
              <a:rPr lang="en-US" sz="2800" u="sng" kern="100" dirty="0">
                <a:latin typeface="Calibri" panose="020F0502020204030204" pitchFamily="34" charset="0"/>
                <a:ea typeface="Calibri" panose="020F0502020204030204" pitchFamily="34" charset="0"/>
                <a:cs typeface="Times New Roman" panose="02020603050405020304" pitchFamily="18" charset="0"/>
              </a:rPr>
              <a:t>Domain 4: </a:t>
            </a:r>
            <a:r>
              <a:rPr lang="en-US" sz="2800" u="sng" kern="100" dirty="0">
                <a:effectLst/>
                <a:latin typeface="Calibri" panose="020F0502020204030204" pitchFamily="34" charset="0"/>
                <a:ea typeface="Calibri" panose="020F0502020204030204" pitchFamily="34" charset="0"/>
                <a:cs typeface="Times New Roman" panose="02020603050405020304" pitchFamily="18" charset="0"/>
              </a:rPr>
              <a:t>Impact of COVID-19 on Regimen of Care</a:t>
            </a:r>
          </a:p>
        </p:txBody>
      </p:sp>
      <p:sp>
        <p:nvSpPr>
          <p:cNvPr id="5" name="TextBox 4">
            <a:extLst>
              <a:ext uri="{FF2B5EF4-FFF2-40B4-BE49-F238E27FC236}">
                <a16:creationId xmlns:a16="http://schemas.microsoft.com/office/drawing/2014/main" id="{6952775D-EE18-4785-128C-B93F9EFCF5D8}"/>
              </a:ext>
            </a:extLst>
          </p:cNvPr>
          <p:cNvSpPr txBox="1"/>
          <p:nvPr/>
        </p:nvSpPr>
        <p:spPr>
          <a:xfrm>
            <a:off x="375963" y="2755693"/>
            <a:ext cx="8473384" cy="2845715"/>
          </a:xfrm>
          <a:prstGeom prst="rect">
            <a:avLst/>
          </a:prstGeom>
          <a:noFill/>
        </p:spPr>
        <p:txBody>
          <a:bodyPr wrap="square">
            <a:spAutoFit/>
          </a:bodyPr>
          <a:lstStyle/>
          <a:p>
            <a:pPr marL="0" marR="0">
              <a:lnSpc>
                <a:spcPct val="107000"/>
              </a:lnSpc>
              <a:spcBef>
                <a:spcPts val="0"/>
              </a:spcBef>
              <a:spcAft>
                <a:spcPts val="800"/>
              </a:spcAft>
            </a:pPr>
            <a:r>
              <a:rPr lang="en-US" sz="2400" b="1" dirty="0"/>
              <a:t>Q14.) Do you attend a day program or any other out of home program? </a:t>
            </a:r>
          </a:p>
          <a:p>
            <a:pPr marL="0" marR="0">
              <a:lnSpc>
                <a:spcPct val="107000"/>
              </a:lnSpc>
              <a:spcBef>
                <a:spcPts val="0"/>
              </a:spcBef>
              <a:spcAft>
                <a:spcPts val="800"/>
              </a:spcAft>
            </a:pPr>
            <a:r>
              <a:rPr lang="en-US" sz="2000" dirty="0"/>
              <a:t>Of the 746 study respondents, 346 individuals (46%) reported participating in day programs, or some sort of out of home programs. Conversely, 400 members (54%) of the respondent pool reported not being involved in any day, or out of home programs.</a:t>
            </a:r>
          </a:p>
          <a:p>
            <a:pPr marL="0" marR="0">
              <a:lnSpc>
                <a:spcPct val="107000"/>
              </a:lnSpc>
              <a:spcBef>
                <a:spcPts val="0"/>
              </a:spcBef>
              <a:spcAft>
                <a:spcPts val="800"/>
              </a:spcAft>
            </a:pPr>
            <a:r>
              <a:rPr lang="en-US" sz="2800" dirty="0"/>
              <a:t> </a:t>
            </a:r>
          </a:p>
        </p:txBody>
      </p:sp>
      <p:sp>
        <p:nvSpPr>
          <p:cNvPr id="8" name="Title 80">
            <a:extLst>
              <a:ext uri="{FF2B5EF4-FFF2-40B4-BE49-F238E27FC236}">
                <a16:creationId xmlns:a16="http://schemas.microsoft.com/office/drawing/2014/main" id="{84B6851E-0A82-E8DF-F22A-AAEC4D58CBE3}"/>
              </a:ext>
            </a:extLst>
          </p:cNvPr>
          <p:cNvSpPr>
            <a:spLocks noGrp="1"/>
          </p:cNvSpPr>
          <p:nvPr>
            <p:ph type="title"/>
          </p:nvPr>
        </p:nvSpPr>
        <p:spPr>
          <a:xfrm>
            <a:off x="3005443" y="698719"/>
            <a:ext cx="3214424" cy="685221"/>
          </a:xfrm>
        </p:spPr>
        <p:txBody>
          <a:bodyPr/>
          <a:lstStyle/>
          <a:p>
            <a:r>
              <a:rPr lang="en-US" sz="4400" dirty="0"/>
              <a:t>Domain 4 </a:t>
            </a:r>
            <a:r>
              <a:rPr lang="en-US" sz="2000" dirty="0"/>
              <a:t>(Q14) </a:t>
            </a:r>
            <a:endParaRPr lang="en-US" sz="4400" dirty="0"/>
          </a:p>
        </p:txBody>
      </p:sp>
    </p:spTree>
    <p:extLst>
      <p:ext uri="{BB962C8B-B14F-4D97-AF65-F5344CB8AC3E}">
        <p14:creationId xmlns:p14="http://schemas.microsoft.com/office/powerpoint/2010/main" val="21030111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3400" y="5657795"/>
            <a:ext cx="819150" cy="86206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7601" y="355232"/>
            <a:ext cx="784949" cy="1155934"/>
          </a:xfrm>
          <a:prstGeom prst="rect">
            <a:avLst/>
          </a:prstGeom>
        </p:spPr>
      </p:pic>
      <p:sp>
        <p:nvSpPr>
          <p:cNvPr id="5" name="TextBox 4">
            <a:extLst>
              <a:ext uri="{FF2B5EF4-FFF2-40B4-BE49-F238E27FC236}">
                <a16:creationId xmlns:a16="http://schemas.microsoft.com/office/drawing/2014/main" id="{6952775D-EE18-4785-128C-B93F9EFCF5D8}"/>
              </a:ext>
            </a:extLst>
          </p:cNvPr>
          <p:cNvSpPr txBox="1"/>
          <p:nvPr/>
        </p:nvSpPr>
        <p:spPr>
          <a:xfrm>
            <a:off x="586330" y="2411009"/>
            <a:ext cx="8052649" cy="2814873"/>
          </a:xfrm>
          <a:prstGeom prst="rect">
            <a:avLst/>
          </a:prstGeom>
          <a:noFill/>
        </p:spPr>
        <p:txBody>
          <a:bodyPr wrap="square">
            <a:spAutoFit/>
          </a:bodyPr>
          <a:lstStyle/>
          <a:p>
            <a:pPr marL="0" marR="0">
              <a:lnSpc>
                <a:spcPct val="107000"/>
              </a:lnSpc>
              <a:spcBef>
                <a:spcPts val="0"/>
              </a:spcBef>
              <a:spcAft>
                <a:spcPts val="800"/>
              </a:spcAft>
            </a:pPr>
            <a:r>
              <a:rPr lang="en-US" sz="2000" b="1" dirty="0"/>
              <a:t>Q15.) Was your day program impacted by the pandemic/COVID-19?</a:t>
            </a:r>
          </a:p>
          <a:p>
            <a:pPr marL="0" marR="0">
              <a:lnSpc>
                <a:spcPct val="107000"/>
              </a:lnSpc>
              <a:spcBef>
                <a:spcPts val="0"/>
              </a:spcBef>
              <a:spcAft>
                <a:spcPts val="800"/>
              </a:spcAft>
            </a:pPr>
            <a:r>
              <a:rPr lang="en-US" sz="2000" dirty="0"/>
              <a:t>When surveyed about the impact that the pandemic had on their day programs, 310 study participants (42%) reported that COVID-19 did impact their programs. 383 individuals responded (51%) “No”, 12 individuals (2%) responded “Maybe”, and 41 individuals (6%) were non-respondents. The large proportion of individuals reporting that the pandemic had no impact on their day programs is likely due to the fact that these individuals were not day program participants (reference Q14). </a:t>
            </a:r>
          </a:p>
        </p:txBody>
      </p:sp>
      <p:sp>
        <p:nvSpPr>
          <p:cNvPr id="8" name="Title 80">
            <a:extLst>
              <a:ext uri="{FF2B5EF4-FFF2-40B4-BE49-F238E27FC236}">
                <a16:creationId xmlns:a16="http://schemas.microsoft.com/office/drawing/2014/main" id="{D3D8A149-ACEA-1BD0-F021-22B8445C32A4}"/>
              </a:ext>
            </a:extLst>
          </p:cNvPr>
          <p:cNvSpPr>
            <a:spLocks noGrp="1"/>
          </p:cNvSpPr>
          <p:nvPr>
            <p:ph type="title"/>
          </p:nvPr>
        </p:nvSpPr>
        <p:spPr>
          <a:xfrm>
            <a:off x="3005443" y="698719"/>
            <a:ext cx="3214424" cy="685221"/>
          </a:xfrm>
        </p:spPr>
        <p:txBody>
          <a:bodyPr/>
          <a:lstStyle/>
          <a:p>
            <a:r>
              <a:rPr lang="en-US" sz="4400" dirty="0"/>
              <a:t>Domain 4 </a:t>
            </a:r>
            <a:r>
              <a:rPr lang="en-US" sz="2000" dirty="0"/>
              <a:t>(Q15) </a:t>
            </a:r>
            <a:endParaRPr lang="en-US" sz="4400" dirty="0"/>
          </a:p>
        </p:txBody>
      </p:sp>
      <p:sp>
        <p:nvSpPr>
          <p:cNvPr id="9" name="TextBox 8">
            <a:extLst>
              <a:ext uri="{FF2B5EF4-FFF2-40B4-BE49-F238E27FC236}">
                <a16:creationId xmlns:a16="http://schemas.microsoft.com/office/drawing/2014/main" id="{2C23E63A-9BC7-5D62-CFEE-D58AAA29CDA2}"/>
              </a:ext>
            </a:extLst>
          </p:cNvPr>
          <p:cNvSpPr txBox="1"/>
          <p:nvPr/>
        </p:nvSpPr>
        <p:spPr>
          <a:xfrm>
            <a:off x="614626" y="1477665"/>
            <a:ext cx="8636174" cy="532903"/>
          </a:xfrm>
          <a:prstGeom prst="rect">
            <a:avLst/>
          </a:prstGeom>
          <a:noFill/>
        </p:spPr>
        <p:txBody>
          <a:bodyPr wrap="square" rtlCol="0">
            <a:spAutoFit/>
          </a:bodyPr>
          <a:lstStyle/>
          <a:p>
            <a:pPr marR="0" lvl="0">
              <a:lnSpc>
                <a:spcPct val="107000"/>
              </a:lnSpc>
              <a:spcBef>
                <a:spcPts val="0"/>
              </a:spcBef>
              <a:spcAft>
                <a:spcPts val="0"/>
              </a:spcAft>
            </a:pPr>
            <a:r>
              <a:rPr lang="en-US" sz="2800" u="sng" kern="100" dirty="0">
                <a:latin typeface="Calibri" panose="020F0502020204030204" pitchFamily="34" charset="0"/>
                <a:ea typeface="Calibri" panose="020F0502020204030204" pitchFamily="34" charset="0"/>
                <a:cs typeface="Times New Roman" panose="02020603050405020304" pitchFamily="18" charset="0"/>
              </a:rPr>
              <a:t>Domain 4: </a:t>
            </a:r>
            <a:r>
              <a:rPr lang="en-US" sz="2800" u="sng" kern="100" dirty="0">
                <a:effectLst/>
                <a:latin typeface="Calibri" panose="020F0502020204030204" pitchFamily="34" charset="0"/>
                <a:ea typeface="Calibri" panose="020F0502020204030204" pitchFamily="34" charset="0"/>
                <a:cs typeface="Times New Roman" panose="02020603050405020304" pitchFamily="18" charset="0"/>
              </a:rPr>
              <a:t>Impact of COVID-19 on Regimen of Care</a:t>
            </a:r>
          </a:p>
        </p:txBody>
      </p:sp>
    </p:spTree>
    <p:extLst>
      <p:ext uri="{BB962C8B-B14F-4D97-AF65-F5344CB8AC3E}">
        <p14:creationId xmlns:p14="http://schemas.microsoft.com/office/powerpoint/2010/main" val="4256536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3400" y="5657795"/>
            <a:ext cx="819150" cy="86206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7601" y="355232"/>
            <a:ext cx="784949" cy="1155934"/>
          </a:xfrm>
          <a:prstGeom prst="rect">
            <a:avLst/>
          </a:prstGeom>
        </p:spPr>
      </p:pic>
      <p:sp>
        <p:nvSpPr>
          <p:cNvPr id="5" name="TextBox 4">
            <a:extLst>
              <a:ext uri="{FF2B5EF4-FFF2-40B4-BE49-F238E27FC236}">
                <a16:creationId xmlns:a16="http://schemas.microsoft.com/office/drawing/2014/main" id="{6952775D-EE18-4785-128C-B93F9EFCF5D8}"/>
              </a:ext>
            </a:extLst>
          </p:cNvPr>
          <p:cNvSpPr txBox="1"/>
          <p:nvPr/>
        </p:nvSpPr>
        <p:spPr>
          <a:xfrm>
            <a:off x="609016" y="2667100"/>
            <a:ext cx="7923623" cy="3088794"/>
          </a:xfrm>
          <a:prstGeom prst="rect">
            <a:avLst/>
          </a:prstGeom>
          <a:noFill/>
        </p:spPr>
        <p:txBody>
          <a:bodyPr wrap="square">
            <a:spAutoFit/>
          </a:bodyPr>
          <a:lstStyle/>
          <a:p>
            <a:pPr marL="0" marR="0">
              <a:lnSpc>
                <a:spcPct val="107000"/>
              </a:lnSpc>
              <a:spcBef>
                <a:spcPts val="0"/>
              </a:spcBef>
              <a:spcAft>
                <a:spcPts val="800"/>
              </a:spcAft>
            </a:pPr>
            <a:r>
              <a:rPr lang="en-US" sz="2400" b="1" dirty="0"/>
              <a:t>Q16.) Do you use a Direct Care Worker in the Home (i.e., Home Health Aide, Personal Care Aide, or Unpaid Family Caregiver)? </a:t>
            </a:r>
          </a:p>
          <a:p>
            <a:pPr marL="0" marR="0">
              <a:lnSpc>
                <a:spcPct val="107000"/>
              </a:lnSpc>
              <a:spcBef>
                <a:spcPts val="0"/>
              </a:spcBef>
              <a:spcAft>
                <a:spcPts val="800"/>
              </a:spcAft>
            </a:pPr>
            <a:r>
              <a:rPr lang="en-US" sz="2000" dirty="0"/>
              <a:t>593 (79.5%) of the 746 study participants reported having a Direct Care Worker in their homes. 153 study participants (20.5%) did not use a Direct Care Worker in their Home. </a:t>
            </a:r>
          </a:p>
          <a:p>
            <a:pPr marL="0" marR="0">
              <a:lnSpc>
                <a:spcPct val="107000"/>
              </a:lnSpc>
              <a:spcBef>
                <a:spcPts val="0"/>
              </a:spcBef>
              <a:spcAft>
                <a:spcPts val="800"/>
              </a:spcAft>
            </a:pPr>
            <a:endParaRPr lang="en-US" sz="1600" dirty="0"/>
          </a:p>
          <a:p>
            <a:pPr marL="0" marR="0">
              <a:lnSpc>
                <a:spcPct val="107000"/>
              </a:lnSpc>
              <a:spcBef>
                <a:spcPts val="0"/>
              </a:spcBef>
              <a:spcAft>
                <a:spcPts val="800"/>
              </a:spcAft>
            </a:pPr>
            <a:endParaRPr lang="en-US" sz="1600" dirty="0"/>
          </a:p>
        </p:txBody>
      </p:sp>
      <p:sp>
        <p:nvSpPr>
          <p:cNvPr id="8" name="Title 80">
            <a:extLst>
              <a:ext uri="{FF2B5EF4-FFF2-40B4-BE49-F238E27FC236}">
                <a16:creationId xmlns:a16="http://schemas.microsoft.com/office/drawing/2014/main" id="{60CC9406-F379-90A9-FCC3-CDC87050BF05}"/>
              </a:ext>
            </a:extLst>
          </p:cNvPr>
          <p:cNvSpPr>
            <a:spLocks noGrp="1"/>
          </p:cNvSpPr>
          <p:nvPr>
            <p:ph type="title"/>
          </p:nvPr>
        </p:nvSpPr>
        <p:spPr>
          <a:xfrm>
            <a:off x="3005443" y="698719"/>
            <a:ext cx="3214424" cy="685221"/>
          </a:xfrm>
        </p:spPr>
        <p:txBody>
          <a:bodyPr/>
          <a:lstStyle/>
          <a:p>
            <a:r>
              <a:rPr lang="en-US" sz="4400" dirty="0"/>
              <a:t>Domain 4 </a:t>
            </a:r>
            <a:r>
              <a:rPr lang="en-US" sz="2000" dirty="0"/>
              <a:t>(Q16) </a:t>
            </a:r>
            <a:endParaRPr lang="en-US" sz="4400" dirty="0"/>
          </a:p>
        </p:txBody>
      </p:sp>
      <p:sp>
        <p:nvSpPr>
          <p:cNvPr id="9" name="TextBox 8">
            <a:extLst>
              <a:ext uri="{FF2B5EF4-FFF2-40B4-BE49-F238E27FC236}">
                <a16:creationId xmlns:a16="http://schemas.microsoft.com/office/drawing/2014/main" id="{606B4495-9AC3-7BA4-6D4B-AD3EAB9BA842}"/>
              </a:ext>
            </a:extLst>
          </p:cNvPr>
          <p:cNvSpPr txBox="1"/>
          <p:nvPr/>
        </p:nvSpPr>
        <p:spPr>
          <a:xfrm>
            <a:off x="609016" y="1511166"/>
            <a:ext cx="8636174" cy="532903"/>
          </a:xfrm>
          <a:prstGeom prst="rect">
            <a:avLst/>
          </a:prstGeom>
          <a:noFill/>
        </p:spPr>
        <p:txBody>
          <a:bodyPr wrap="square" rtlCol="0">
            <a:spAutoFit/>
          </a:bodyPr>
          <a:lstStyle/>
          <a:p>
            <a:pPr marR="0" lvl="0">
              <a:lnSpc>
                <a:spcPct val="107000"/>
              </a:lnSpc>
              <a:spcBef>
                <a:spcPts val="0"/>
              </a:spcBef>
              <a:spcAft>
                <a:spcPts val="0"/>
              </a:spcAft>
            </a:pPr>
            <a:r>
              <a:rPr lang="en-US" sz="2800" u="sng" kern="100" dirty="0">
                <a:latin typeface="Calibri" panose="020F0502020204030204" pitchFamily="34" charset="0"/>
                <a:ea typeface="Calibri" panose="020F0502020204030204" pitchFamily="34" charset="0"/>
                <a:cs typeface="Times New Roman" panose="02020603050405020304" pitchFamily="18" charset="0"/>
              </a:rPr>
              <a:t>Domain 4: </a:t>
            </a:r>
            <a:r>
              <a:rPr lang="en-US" sz="2800" u="sng" kern="100" dirty="0">
                <a:effectLst/>
                <a:latin typeface="Calibri" panose="020F0502020204030204" pitchFamily="34" charset="0"/>
                <a:ea typeface="Calibri" panose="020F0502020204030204" pitchFamily="34" charset="0"/>
                <a:cs typeface="Times New Roman" panose="02020603050405020304" pitchFamily="18" charset="0"/>
              </a:rPr>
              <a:t>Impact of COVID-19 on Regimen of Care</a:t>
            </a:r>
          </a:p>
        </p:txBody>
      </p:sp>
    </p:spTree>
    <p:extLst>
      <p:ext uri="{BB962C8B-B14F-4D97-AF65-F5344CB8AC3E}">
        <p14:creationId xmlns:p14="http://schemas.microsoft.com/office/powerpoint/2010/main" val="40130814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3400" y="5657795"/>
            <a:ext cx="819150" cy="86206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7601" y="355232"/>
            <a:ext cx="784949" cy="1155934"/>
          </a:xfrm>
          <a:prstGeom prst="rect">
            <a:avLst/>
          </a:prstGeom>
        </p:spPr>
      </p:pic>
      <p:sp>
        <p:nvSpPr>
          <p:cNvPr id="5" name="TextBox 4">
            <a:extLst>
              <a:ext uri="{FF2B5EF4-FFF2-40B4-BE49-F238E27FC236}">
                <a16:creationId xmlns:a16="http://schemas.microsoft.com/office/drawing/2014/main" id="{6952775D-EE18-4785-128C-B93F9EFCF5D8}"/>
              </a:ext>
            </a:extLst>
          </p:cNvPr>
          <p:cNvSpPr txBox="1"/>
          <p:nvPr/>
        </p:nvSpPr>
        <p:spPr>
          <a:xfrm>
            <a:off x="496711" y="2044069"/>
            <a:ext cx="7349067" cy="4461478"/>
          </a:xfrm>
          <a:prstGeom prst="rect">
            <a:avLst/>
          </a:prstGeom>
          <a:noFill/>
        </p:spPr>
        <p:txBody>
          <a:bodyPr wrap="square">
            <a:spAutoFit/>
          </a:bodyPr>
          <a:lstStyle/>
          <a:p>
            <a:pPr marL="0" marR="0">
              <a:lnSpc>
                <a:spcPct val="107000"/>
              </a:lnSpc>
              <a:spcBef>
                <a:spcPts val="0"/>
              </a:spcBef>
              <a:spcAft>
                <a:spcPts val="800"/>
              </a:spcAft>
            </a:pPr>
            <a:r>
              <a:rPr lang="en-US" sz="2000" b="1" dirty="0"/>
              <a:t>Q17.) Has the Direct Care Worker assigned to you changed due to COVID19? </a:t>
            </a:r>
          </a:p>
          <a:p>
            <a:pPr marL="0" marR="0">
              <a:lnSpc>
                <a:spcPct val="107000"/>
              </a:lnSpc>
              <a:spcBef>
                <a:spcPts val="0"/>
              </a:spcBef>
              <a:spcAft>
                <a:spcPts val="800"/>
              </a:spcAft>
            </a:pPr>
            <a:r>
              <a:rPr lang="en-US" sz="2000" dirty="0"/>
              <a:t>Of the 746 study participants, 102 individuals (14%) reported that their Direct Care Worker assignment was changed, due to COVID-19. 487 individuals (65%), reported no change in their Direct Care Worker assignment, and 157 individuals (21%) provided no response. Q18.) Have any of the following happened with your co-workers, day program staff, or direct care worker because of COVID-19? When surveyed for various health-related events that may have happened to their co-workers, program staff, and other similarly associated parties the study participants voiced over 30 unique responses. The majority of responses included a mixture of health-related events such as hospitalization, quarantine, getting sick, and passing away</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itle 80">
            <a:extLst>
              <a:ext uri="{FF2B5EF4-FFF2-40B4-BE49-F238E27FC236}">
                <a16:creationId xmlns:a16="http://schemas.microsoft.com/office/drawing/2014/main" id="{20B8F687-4223-77F6-097E-839F154BEA9F}"/>
              </a:ext>
            </a:extLst>
          </p:cNvPr>
          <p:cNvSpPr>
            <a:spLocks noGrp="1"/>
          </p:cNvSpPr>
          <p:nvPr>
            <p:ph type="title"/>
          </p:nvPr>
        </p:nvSpPr>
        <p:spPr>
          <a:xfrm>
            <a:off x="3005443" y="698719"/>
            <a:ext cx="3214424" cy="685221"/>
          </a:xfrm>
        </p:spPr>
        <p:txBody>
          <a:bodyPr/>
          <a:lstStyle/>
          <a:p>
            <a:r>
              <a:rPr lang="en-US" sz="4400" dirty="0"/>
              <a:t>Domain 4 </a:t>
            </a:r>
            <a:r>
              <a:rPr lang="en-US" sz="2000" dirty="0"/>
              <a:t>(Q17) </a:t>
            </a:r>
            <a:endParaRPr lang="en-US" sz="4400" dirty="0"/>
          </a:p>
        </p:txBody>
      </p:sp>
      <p:sp>
        <p:nvSpPr>
          <p:cNvPr id="9" name="TextBox 8">
            <a:extLst>
              <a:ext uri="{FF2B5EF4-FFF2-40B4-BE49-F238E27FC236}">
                <a16:creationId xmlns:a16="http://schemas.microsoft.com/office/drawing/2014/main" id="{8FCDF0CC-7D36-8032-9E95-1A8C1AE3B9F0}"/>
              </a:ext>
            </a:extLst>
          </p:cNvPr>
          <p:cNvSpPr txBox="1"/>
          <p:nvPr/>
        </p:nvSpPr>
        <p:spPr>
          <a:xfrm>
            <a:off x="614626" y="1511166"/>
            <a:ext cx="8636174" cy="532903"/>
          </a:xfrm>
          <a:prstGeom prst="rect">
            <a:avLst/>
          </a:prstGeom>
          <a:noFill/>
        </p:spPr>
        <p:txBody>
          <a:bodyPr wrap="square" rtlCol="0">
            <a:spAutoFit/>
          </a:bodyPr>
          <a:lstStyle/>
          <a:p>
            <a:pPr marR="0" lvl="0">
              <a:lnSpc>
                <a:spcPct val="107000"/>
              </a:lnSpc>
              <a:spcBef>
                <a:spcPts val="0"/>
              </a:spcBef>
              <a:spcAft>
                <a:spcPts val="0"/>
              </a:spcAft>
            </a:pPr>
            <a:r>
              <a:rPr lang="en-US" sz="2800" u="sng" kern="100" dirty="0">
                <a:latin typeface="Calibri" panose="020F0502020204030204" pitchFamily="34" charset="0"/>
                <a:ea typeface="Calibri" panose="020F0502020204030204" pitchFamily="34" charset="0"/>
                <a:cs typeface="Times New Roman" panose="02020603050405020304" pitchFamily="18" charset="0"/>
              </a:rPr>
              <a:t>Domain 4: </a:t>
            </a:r>
            <a:r>
              <a:rPr lang="en-US" sz="2800" u="sng" kern="100" dirty="0">
                <a:effectLst/>
                <a:latin typeface="Calibri" panose="020F0502020204030204" pitchFamily="34" charset="0"/>
                <a:ea typeface="Calibri" panose="020F0502020204030204" pitchFamily="34" charset="0"/>
                <a:cs typeface="Times New Roman" panose="02020603050405020304" pitchFamily="18" charset="0"/>
              </a:rPr>
              <a:t>Impact of COVID-19 on Regimen of Care</a:t>
            </a:r>
          </a:p>
        </p:txBody>
      </p:sp>
    </p:spTree>
    <p:extLst>
      <p:ext uri="{BB962C8B-B14F-4D97-AF65-F5344CB8AC3E}">
        <p14:creationId xmlns:p14="http://schemas.microsoft.com/office/powerpoint/2010/main" val="13578389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3400" y="5657795"/>
            <a:ext cx="819150" cy="86206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7601" y="355232"/>
            <a:ext cx="784949" cy="1155934"/>
          </a:xfrm>
          <a:prstGeom prst="rect">
            <a:avLst/>
          </a:prstGeom>
        </p:spPr>
      </p:pic>
      <p:sp>
        <p:nvSpPr>
          <p:cNvPr id="5" name="TextBox 4">
            <a:extLst>
              <a:ext uri="{FF2B5EF4-FFF2-40B4-BE49-F238E27FC236}">
                <a16:creationId xmlns:a16="http://schemas.microsoft.com/office/drawing/2014/main" id="{6952775D-EE18-4785-128C-B93F9EFCF5D8}"/>
              </a:ext>
            </a:extLst>
          </p:cNvPr>
          <p:cNvSpPr txBox="1"/>
          <p:nvPr/>
        </p:nvSpPr>
        <p:spPr>
          <a:xfrm>
            <a:off x="308541" y="2275411"/>
            <a:ext cx="8594238" cy="3273653"/>
          </a:xfrm>
          <a:prstGeom prst="rect">
            <a:avLst/>
          </a:prstGeom>
          <a:noFill/>
        </p:spPr>
        <p:txBody>
          <a:bodyPr wrap="square">
            <a:spAutoFit/>
          </a:bodyPr>
          <a:lstStyle/>
          <a:p>
            <a:pPr marL="0" marR="0">
              <a:lnSpc>
                <a:spcPct val="107000"/>
              </a:lnSpc>
              <a:spcBef>
                <a:spcPts val="0"/>
              </a:spcBef>
              <a:spcAft>
                <a:spcPts val="800"/>
              </a:spcAft>
            </a:pPr>
            <a:endParaRPr lang="en-US" sz="1200" b="1" dirty="0"/>
          </a:p>
          <a:p>
            <a:pPr marL="0" marR="0">
              <a:lnSpc>
                <a:spcPct val="107000"/>
              </a:lnSpc>
              <a:spcBef>
                <a:spcPts val="0"/>
              </a:spcBef>
              <a:spcAft>
                <a:spcPts val="800"/>
              </a:spcAft>
            </a:pPr>
            <a:r>
              <a:rPr lang="en-US" sz="2400" b="1" dirty="0"/>
              <a:t>Q18.) Have any of the following happened with your co-workers, day program staff, or direct care worker because of COVID-19?</a:t>
            </a:r>
          </a:p>
          <a:p>
            <a:pPr marL="0" marR="0">
              <a:lnSpc>
                <a:spcPct val="107000"/>
              </a:lnSpc>
              <a:spcBef>
                <a:spcPts val="0"/>
              </a:spcBef>
              <a:spcAft>
                <a:spcPts val="800"/>
              </a:spcAft>
            </a:pPr>
            <a:r>
              <a:rPr lang="en-US" sz="2400" dirty="0"/>
              <a:t> </a:t>
            </a:r>
            <a:r>
              <a:rPr lang="en-US" sz="2000" dirty="0"/>
              <a:t>When surveyed for various health-related events that may have happened to their co-workers, program staff, and other similarly associated parties the study participants voiced over 30 unique responses. The majority of responses included a mixture of health-related events such as hospitalization, quarantine, getting sick, and passing away</a:t>
            </a:r>
          </a:p>
          <a:p>
            <a:pPr marL="0" marR="0">
              <a:lnSpc>
                <a:spcPct val="107000"/>
              </a:lnSpc>
              <a:spcBef>
                <a:spcPts val="0"/>
              </a:spcBef>
              <a:spcAft>
                <a:spcPts val="800"/>
              </a:spcAft>
            </a:pP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itle 80">
            <a:extLst>
              <a:ext uri="{FF2B5EF4-FFF2-40B4-BE49-F238E27FC236}">
                <a16:creationId xmlns:a16="http://schemas.microsoft.com/office/drawing/2014/main" id="{F5EFE11F-C702-319E-3D34-92E5C8B2A3D1}"/>
              </a:ext>
            </a:extLst>
          </p:cNvPr>
          <p:cNvSpPr>
            <a:spLocks noGrp="1"/>
          </p:cNvSpPr>
          <p:nvPr>
            <p:ph type="title"/>
          </p:nvPr>
        </p:nvSpPr>
        <p:spPr>
          <a:xfrm>
            <a:off x="3005443" y="698719"/>
            <a:ext cx="3214424" cy="685221"/>
          </a:xfrm>
        </p:spPr>
        <p:txBody>
          <a:bodyPr/>
          <a:lstStyle/>
          <a:p>
            <a:r>
              <a:rPr lang="en-US" sz="4400" dirty="0"/>
              <a:t>Domain 4 </a:t>
            </a:r>
            <a:r>
              <a:rPr lang="en-US" sz="2000" dirty="0"/>
              <a:t>(Q18) </a:t>
            </a:r>
            <a:endParaRPr lang="en-US" sz="4400" dirty="0"/>
          </a:p>
        </p:txBody>
      </p:sp>
      <p:sp>
        <p:nvSpPr>
          <p:cNvPr id="9" name="TextBox 8">
            <a:extLst>
              <a:ext uri="{FF2B5EF4-FFF2-40B4-BE49-F238E27FC236}">
                <a16:creationId xmlns:a16="http://schemas.microsoft.com/office/drawing/2014/main" id="{5586AC48-8818-A8E7-B2C6-2E1A8B3D5ED7}"/>
              </a:ext>
            </a:extLst>
          </p:cNvPr>
          <p:cNvSpPr txBox="1"/>
          <p:nvPr/>
        </p:nvSpPr>
        <p:spPr>
          <a:xfrm>
            <a:off x="816579" y="1679398"/>
            <a:ext cx="8636174" cy="532903"/>
          </a:xfrm>
          <a:prstGeom prst="rect">
            <a:avLst/>
          </a:prstGeom>
          <a:noFill/>
        </p:spPr>
        <p:txBody>
          <a:bodyPr wrap="square" rtlCol="0">
            <a:spAutoFit/>
          </a:bodyPr>
          <a:lstStyle/>
          <a:p>
            <a:pPr marR="0" lvl="0">
              <a:lnSpc>
                <a:spcPct val="107000"/>
              </a:lnSpc>
              <a:spcBef>
                <a:spcPts val="0"/>
              </a:spcBef>
              <a:spcAft>
                <a:spcPts val="0"/>
              </a:spcAft>
            </a:pPr>
            <a:r>
              <a:rPr lang="en-US" sz="2800" u="sng" kern="100" dirty="0">
                <a:latin typeface="Calibri" panose="020F0502020204030204" pitchFamily="34" charset="0"/>
                <a:ea typeface="Calibri" panose="020F0502020204030204" pitchFamily="34" charset="0"/>
                <a:cs typeface="Times New Roman" panose="02020603050405020304" pitchFamily="18" charset="0"/>
              </a:rPr>
              <a:t>Domain 4: </a:t>
            </a:r>
            <a:r>
              <a:rPr lang="en-US" sz="2800" u="sng" kern="100" dirty="0">
                <a:effectLst/>
                <a:latin typeface="Calibri" panose="020F0502020204030204" pitchFamily="34" charset="0"/>
                <a:ea typeface="Calibri" panose="020F0502020204030204" pitchFamily="34" charset="0"/>
                <a:cs typeface="Times New Roman" panose="02020603050405020304" pitchFamily="18" charset="0"/>
              </a:rPr>
              <a:t>Impact of COVID-19 on Regimen of Care</a:t>
            </a:r>
          </a:p>
        </p:txBody>
      </p:sp>
    </p:spTree>
    <p:extLst>
      <p:ext uri="{BB962C8B-B14F-4D97-AF65-F5344CB8AC3E}">
        <p14:creationId xmlns:p14="http://schemas.microsoft.com/office/powerpoint/2010/main" val="35929543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3400" y="5657795"/>
            <a:ext cx="819150" cy="86206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7601" y="355232"/>
            <a:ext cx="784949" cy="1155934"/>
          </a:xfrm>
          <a:prstGeom prst="rect">
            <a:avLst/>
          </a:prstGeom>
        </p:spPr>
      </p:pic>
      <p:sp>
        <p:nvSpPr>
          <p:cNvPr id="5" name="TextBox 4">
            <a:extLst>
              <a:ext uri="{FF2B5EF4-FFF2-40B4-BE49-F238E27FC236}">
                <a16:creationId xmlns:a16="http://schemas.microsoft.com/office/drawing/2014/main" id="{6952775D-EE18-4785-128C-B93F9EFCF5D8}"/>
              </a:ext>
            </a:extLst>
          </p:cNvPr>
          <p:cNvSpPr txBox="1"/>
          <p:nvPr/>
        </p:nvSpPr>
        <p:spPr>
          <a:xfrm>
            <a:off x="496711" y="2044069"/>
            <a:ext cx="7349067" cy="3296159"/>
          </a:xfrm>
          <a:prstGeom prst="rect">
            <a:avLst/>
          </a:prstGeom>
          <a:noFill/>
        </p:spPr>
        <p:txBody>
          <a:bodyPr wrap="square">
            <a:spAutoFit/>
          </a:bodyPr>
          <a:lstStyle/>
          <a:p>
            <a:pPr marL="0" marR="0">
              <a:lnSpc>
                <a:spcPct val="107000"/>
              </a:lnSpc>
              <a:spcBef>
                <a:spcPts val="0"/>
              </a:spcBef>
              <a:spcAft>
                <a:spcPts val="800"/>
              </a:spcAft>
            </a:pPr>
            <a:endParaRPr lang="en-US" sz="1100" dirty="0"/>
          </a:p>
          <a:p>
            <a:pPr marL="0" marR="0">
              <a:lnSpc>
                <a:spcPct val="107000"/>
              </a:lnSpc>
              <a:spcBef>
                <a:spcPts val="0"/>
              </a:spcBef>
              <a:spcAft>
                <a:spcPts val="800"/>
              </a:spcAft>
            </a:pPr>
            <a:r>
              <a:rPr lang="en-US" sz="2400" b="1" dirty="0"/>
              <a:t>Q19.) Are you able to protect yourself (wear mask, wash hands) when working, at your day program, or receiving care in your home?</a:t>
            </a:r>
          </a:p>
          <a:p>
            <a:pPr marL="0" marR="0">
              <a:lnSpc>
                <a:spcPct val="107000"/>
              </a:lnSpc>
              <a:spcBef>
                <a:spcPts val="0"/>
              </a:spcBef>
              <a:spcAft>
                <a:spcPts val="800"/>
              </a:spcAft>
            </a:pPr>
            <a:r>
              <a:rPr lang="en-US" sz="2000" dirty="0"/>
              <a:t>688 individuals (92%) in the study pool reported being able to enact Covid prevention methods when at work, their day program, or when receiving care at home. 56 individuals (7.5%) reported not being able to protect themselves, with 2 individuals (less than 1%) responding with “Other”. </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itle 80">
            <a:extLst>
              <a:ext uri="{FF2B5EF4-FFF2-40B4-BE49-F238E27FC236}">
                <a16:creationId xmlns:a16="http://schemas.microsoft.com/office/drawing/2014/main" id="{4FCAD41A-8C0E-8C1A-7D16-1F23AB8D6B39}"/>
              </a:ext>
            </a:extLst>
          </p:cNvPr>
          <p:cNvSpPr>
            <a:spLocks noGrp="1"/>
          </p:cNvSpPr>
          <p:nvPr>
            <p:ph type="title"/>
          </p:nvPr>
        </p:nvSpPr>
        <p:spPr>
          <a:xfrm>
            <a:off x="3005443" y="698719"/>
            <a:ext cx="3214424" cy="685221"/>
          </a:xfrm>
        </p:spPr>
        <p:txBody>
          <a:bodyPr/>
          <a:lstStyle/>
          <a:p>
            <a:r>
              <a:rPr lang="en-US" sz="4400" dirty="0"/>
              <a:t>Domain 4 </a:t>
            </a:r>
            <a:r>
              <a:rPr lang="en-US" sz="2000" dirty="0"/>
              <a:t>(Q19) </a:t>
            </a:r>
            <a:endParaRPr lang="en-US" sz="4400" dirty="0"/>
          </a:p>
        </p:txBody>
      </p:sp>
      <p:sp>
        <p:nvSpPr>
          <p:cNvPr id="9" name="TextBox 8">
            <a:extLst>
              <a:ext uri="{FF2B5EF4-FFF2-40B4-BE49-F238E27FC236}">
                <a16:creationId xmlns:a16="http://schemas.microsoft.com/office/drawing/2014/main" id="{4646A56D-A409-DC9E-0B3B-3728B6B971E2}"/>
              </a:ext>
            </a:extLst>
          </p:cNvPr>
          <p:cNvSpPr txBox="1"/>
          <p:nvPr/>
        </p:nvSpPr>
        <p:spPr>
          <a:xfrm>
            <a:off x="620235" y="1511166"/>
            <a:ext cx="8636174" cy="532903"/>
          </a:xfrm>
          <a:prstGeom prst="rect">
            <a:avLst/>
          </a:prstGeom>
          <a:noFill/>
        </p:spPr>
        <p:txBody>
          <a:bodyPr wrap="square" rtlCol="0">
            <a:spAutoFit/>
          </a:bodyPr>
          <a:lstStyle/>
          <a:p>
            <a:pPr marR="0" lvl="0">
              <a:lnSpc>
                <a:spcPct val="107000"/>
              </a:lnSpc>
              <a:spcBef>
                <a:spcPts val="0"/>
              </a:spcBef>
              <a:spcAft>
                <a:spcPts val="0"/>
              </a:spcAft>
            </a:pPr>
            <a:r>
              <a:rPr lang="en-US" sz="2800" u="sng" kern="100" dirty="0">
                <a:latin typeface="Calibri" panose="020F0502020204030204" pitchFamily="34" charset="0"/>
                <a:ea typeface="Calibri" panose="020F0502020204030204" pitchFamily="34" charset="0"/>
                <a:cs typeface="Times New Roman" panose="02020603050405020304" pitchFamily="18" charset="0"/>
              </a:rPr>
              <a:t>Domain: </a:t>
            </a:r>
            <a:r>
              <a:rPr lang="en-US" sz="2800" u="sng" kern="100" dirty="0">
                <a:effectLst/>
                <a:latin typeface="Calibri" panose="020F0502020204030204" pitchFamily="34" charset="0"/>
                <a:ea typeface="Calibri" panose="020F0502020204030204" pitchFamily="34" charset="0"/>
                <a:cs typeface="Times New Roman" panose="02020603050405020304" pitchFamily="18" charset="0"/>
              </a:rPr>
              <a:t>Impact of COVID-19 on Regimen of Care</a:t>
            </a:r>
          </a:p>
        </p:txBody>
      </p:sp>
    </p:spTree>
    <p:extLst>
      <p:ext uri="{BB962C8B-B14F-4D97-AF65-F5344CB8AC3E}">
        <p14:creationId xmlns:p14="http://schemas.microsoft.com/office/powerpoint/2010/main" val="2461403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3400" y="5657795"/>
            <a:ext cx="819150" cy="86206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7601" y="355232"/>
            <a:ext cx="784949" cy="1155934"/>
          </a:xfrm>
          <a:prstGeom prst="rect">
            <a:avLst/>
          </a:prstGeom>
        </p:spPr>
      </p:pic>
      <p:sp>
        <p:nvSpPr>
          <p:cNvPr id="5" name="TextBox 4">
            <a:extLst>
              <a:ext uri="{FF2B5EF4-FFF2-40B4-BE49-F238E27FC236}">
                <a16:creationId xmlns:a16="http://schemas.microsoft.com/office/drawing/2014/main" id="{6952775D-EE18-4785-128C-B93F9EFCF5D8}"/>
              </a:ext>
            </a:extLst>
          </p:cNvPr>
          <p:cNvSpPr txBox="1"/>
          <p:nvPr/>
        </p:nvSpPr>
        <p:spPr>
          <a:xfrm>
            <a:off x="248218" y="2375049"/>
            <a:ext cx="8728874" cy="3012428"/>
          </a:xfrm>
          <a:prstGeom prst="rect">
            <a:avLst/>
          </a:prstGeom>
          <a:noFill/>
        </p:spPr>
        <p:txBody>
          <a:bodyPr wrap="square">
            <a:spAutoFit/>
          </a:bodyPr>
          <a:lstStyle/>
          <a:p>
            <a:pPr marL="0" marR="0">
              <a:lnSpc>
                <a:spcPct val="107000"/>
              </a:lnSpc>
              <a:spcBef>
                <a:spcPts val="0"/>
              </a:spcBef>
              <a:spcAft>
                <a:spcPts val="800"/>
              </a:spcAft>
            </a:pPr>
            <a:r>
              <a:rPr lang="en-US" sz="2400" b="1" dirty="0"/>
              <a:t>Q20.) Since the pandemic/COVID-19 outbreak have you been able to access regular health care (Doctor visits, Physical Therapy, Dialysis, Bloodwork, etc.)?</a:t>
            </a:r>
          </a:p>
          <a:p>
            <a:pPr marL="0" marR="0">
              <a:lnSpc>
                <a:spcPct val="107000"/>
              </a:lnSpc>
              <a:spcBef>
                <a:spcPts val="0"/>
              </a:spcBef>
              <a:spcAft>
                <a:spcPts val="800"/>
              </a:spcAft>
            </a:pPr>
            <a:r>
              <a:rPr lang="en-US" sz="2000" dirty="0"/>
              <a:t>In assessing access to care, 687 study participants report being able to obtain regular healthcare, without any hangups. Proportionally, this number represents 92% of the entire respondent pool. The 59 individuals who reported not having access to regular care, since the pandemic, present the remaining 8% of the study sample. </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itle 80">
            <a:extLst>
              <a:ext uri="{FF2B5EF4-FFF2-40B4-BE49-F238E27FC236}">
                <a16:creationId xmlns:a16="http://schemas.microsoft.com/office/drawing/2014/main" id="{76782B3C-AA45-094D-840B-6EE16B2C5C4C}"/>
              </a:ext>
            </a:extLst>
          </p:cNvPr>
          <p:cNvSpPr>
            <a:spLocks noGrp="1"/>
          </p:cNvSpPr>
          <p:nvPr>
            <p:ph type="title"/>
          </p:nvPr>
        </p:nvSpPr>
        <p:spPr>
          <a:xfrm>
            <a:off x="3005443" y="698719"/>
            <a:ext cx="3214424" cy="685221"/>
          </a:xfrm>
        </p:spPr>
        <p:txBody>
          <a:bodyPr/>
          <a:lstStyle/>
          <a:p>
            <a:r>
              <a:rPr lang="en-US" sz="4400" dirty="0"/>
              <a:t>Domain 4 </a:t>
            </a:r>
            <a:r>
              <a:rPr lang="en-US" sz="2000" dirty="0"/>
              <a:t>(Q20) </a:t>
            </a:r>
            <a:endParaRPr lang="en-US" sz="4400" dirty="0"/>
          </a:p>
        </p:txBody>
      </p:sp>
      <p:sp>
        <p:nvSpPr>
          <p:cNvPr id="9" name="TextBox 8">
            <a:extLst>
              <a:ext uri="{FF2B5EF4-FFF2-40B4-BE49-F238E27FC236}">
                <a16:creationId xmlns:a16="http://schemas.microsoft.com/office/drawing/2014/main" id="{A89D7B7B-A0F1-C32D-6120-092B8334850C}"/>
              </a:ext>
            </a:extLst>
          </p:cNvPr>
          <p:cNvSpPr txBox="1"/>
          <p:nvPr/>
        </p:nvSpPr>
        <p:spPr>
          <a:xfrm>
            <a:off x="883898" y="1647721"/>
            <a:ext cx="8636174" cy="532903"/>
          </a:xfrm>
          <a:prstGeom prst="rect">
            <a:avLst/>
          </a:prstGeom>
          <a:noFill/>
        </p:spPr>
        <p:txBody>
          <a:bodyPr wrap="square" rtlCol="0">
            <a:spAutoFit/>
          </a:bodyPr>
          <a:lstStyle/>
          <a:p>
            <a:pPr marR="0" lvl="0">
              <a:lnSpc>
                <a:spcPct val="107000"/>
              </a:lnSpc>
              <a:spcBef>
                <a:spcPts val="0"/>
              </a:spcBef>
              <a:spcAft>
                <a:spcPts val="0"/>
              </a:spcAft>
            </a:pPr>
            <a:r>
              <a:rPr lang="en-US" sz="2800" u="sng" kern="100" dirty="0">
                <a:latin typeface="Calibri" panose="020F0502020204030204" pitchFamily="34" charset="0"/>
                <a:ea typeface="Calibri" panose="020F0502020204030204" pitchFamily="34" charset="0"/>
                <a:cs typeface="Times New Roman" panose="02020603050405020304" pitchFamily="18" charset="0"/>
              </a:rPr>
              <a:t>Domain 4: </a:t>
            </a:r>
            <a:r>
              <a:rPr lang="en-US" sz="2800" u="sng" kern="100" dirty="0">
                <a:effectLst/>
                <a:latin typeface="Calibri" panose="020F0502020204030204" pitchFamily="34" charset="0"/>
                <a:ea typeface="Calibri" panose="020F0502020204030204" pitchFamily="34" charset="0"/>
                <a:cs typeface="Times New Roman" panose="02020603050405020304" pitchFamily="18" charset="0"/>
              </a:rPr>
              <a:t>Impact of COVID-19 on Regimen of Care</a:t>
            </a:r>
          </a:p>
        </p:txBody>
      </p:sp>
    </p:spTree>
    <p:extLst>
      <p:ext uri="{BB962C8B-B14F-4D97-AF65-F5344CB8AC3E}">
        <p14:creationId xmlns:p14="http://schemas.microsoft.com/office/powerpoint/2010/main" val="4694212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3400" y="5657795"/>
            <a:ext cx="819150" cy="86206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7601" y="355232"/>
            <a:ext cx="784949" cy="1155934"/>
          </a:xfrm>
          <a:prstGeom prst="rect">
            <a:avLst/>
          </a:prstGeom>
        </p:spPr>
      </p:pic>
      <p:sp>
        <p:nvSpPr>
          <p:cNvPr id="5" name="TextBox 4">
            <a:extLst>
              <a:ext uri="{FF2B5EF4-FFF2-40B4-BE49-F238E27FC236}">
                <a16:creationId xmlns:a16="http://schemas.microsoft.com/office/drawing/2014/main" id="{6952775D-EE18-4785-128C-B93F9EFCF5D8}"/>
              </a:ext>
            </a:extLst>
          </p:cNvPr>
          <p:cNvSpPr txBox="1"/>
          <p:nvPr/>
        </p:nvSpPr>
        <p:spPr>
          <a:xfrm>
            <a:off x="436284" y="2666759"/>
            <a:ext cx="8271431" cy="2453492"/>
          </a:xfrm>
          <a:prstGeom prst="rect">
            <a:avLst/>
          </a:prstGeom>
          <a:noFill/>
        </p:spPr>
        <p:txBody>
          <a:bodyPr wrap="square">
            <a:spAutoFit/>
          </a:bodyPr>
          <a:lstStyle/>
          <a:p>
            <a:pPr marL="0" marR="0">
              <a:lnSpc>
                <a:spcPct val="107000"/>
              </a:lnSpc>
              <a:spcBef>
                <a:spcPts val="0"/>
              </a:spcBef>
              <a:spcAft>
                <a:spcPts val="800"/>
              </a:spcAft>
            </a:pPr>
            <a:r>
              <a:rPr lang="en-US" sz="2400" b="1" dirty="0"/>
              <a:t>Q21.) Has your access to healthcare changed from in the office, to the visit happening on the phone or computer (Telehealth)? </a:t>
            </a:r>
          </a:p>
          <a:p>
            <a:pPr marL="0" marR="0">
              <a:lnSpc>
                <a:spcPct val="107000"/>
              </a:lnSpc>
              <a:spcBef>
                <a:spcPts val="0"/>
              </a:spcBef>
              <a:spcAft>
                <a:spcPts val="800"/>
              </a:spcAft>
            </a:pPr>
            <a:r>
              <a:rPr lang="en-US" sz="2000" dirty="0"/>
              <a:t>Of the 746 individuals in the respondent pool, 362 participants (49%) reported that their healthcare changed from in-office to remote-care. The remaining 384 participants (51%) reported no change in their care method.</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itle 80">
            <a:extLst>
              <a:ext uri="{FF2B5EF4-FFF2-40B4-BE49-F238E27FC236}">
                <a16:creationId xmlns:a16="http://schemas.microsoft.com/office/drawing/2014/main" id="{04CD878F-167B-E56F-2867-1E03A38A0BB6}"/>
              </a:ext>
            </a:extLst>
          </p:cNvPr>
          <p:cNvSpPr>
            <a:spLocks noGrp="1"/>
          </p:cNvSpPr>
          <p:nvPr>
            <p:ph type="title"/>
          </p:nvPr>
        </p:nvSpPr>
        <p:spPr>
          <a:xfrm>
            <a:off x="3005443" y="698719"/>
            <a:ext cx="3214424" cy="685221"/>
          </a:xfrm>
        </p:spPr>
        <p:txBody>
          <a:bodyPr/>
          <a:lstStyle/>
          <a:p>
            <a:r>
              <a:rPr lang="en-US" sz="4400" dirty="0"/>
              <a:t>Domain 4 </a:t>
            </a:r>
            <a:r>
              <a:rPr lang="en-US" sz="2000" dirty="0"/>
              <a:t>(Q21) </a:t>
            </a:r>
            <a:endParaRPr lang="en-US" sz="4400" dirty="0"/>
          </a:p>
        </p:txBody>
      </p:sp>
      <p:sp>
        <p:nvSpPr>
          <p:cNvPr id="9" name="TextBox 8">
            <a:extLst>
              <a:ext uri="{FF2B5EF4-FFF2-40B4-BE49-F238E27FC236}">
                <a16:creationId xmlns:a16="http://schemas.microsoft.com/office/drawing/2014/main" id="{54BB744F-5F8B-A46E-8FBF-B4ACCE971B7C}"/>
              </a:ext>
            </a:extLst>
          </p:cNvPr>
          <p:cNvSpPr txBox="1"/>
          <p:nvPr/>
        </p:nvSpPr>
        <p:spPr>
          <a:xfrm>
            <a:off x="687554" y="1651708"/>
            <a:ext cx="8636174" cy="532903"/>
          </a:xfrm>
          <a:prstGeom prst="rect">
            <a:avLst/>
          </a:prstGeom>
          <a:noFill/>
        </p:spPr>
        <p:txBody>
          <a:bodyPr wrap="square" rtlCol="0">
            <a:spAutoFit/>
          </a:bodyPr>
          <a:lstStyle/>
          <a:p>
            <a:pPr marR="0" lvl="0">
              <a:lnSpc>
                <a:spcPct val="107000"/>
              </a:lnSpc>
              <a:spcBef>
                <a:spcPts val="0"/>
              </a:spcBef>
              <a:spcAft>
                <a:spcPts val="0"/>
              </a:spcAft>
            </a:pPr>
            <a:r>
              <a:rPr lang="en-US" sz="2800" u="sng" kern="100" dirty="0">
                <a:latin typeface="Calibri" panose="020F0502020204030204" pitchFamily="34" charset="0"/>
                <a:ea typeface="Calibri" panose="020F0502020204030204" pitchFamily="34" charset="0"/>
                <a:cs typeface="Times New Roman" panose="02020603050405020304" pitchFamily="18" charset="0"/>
              </a:rPr>
              <a:t>Domain 4: </a:t>
            </a:r>
            <a:r>
              <a:rPr lang="en-US" sz="2800" u="sng" kern="100" dirty="0">
                <a:effectLst/>
                <a:latin typeface="Calibri" panose="020F0502020204030204" pitchFamily="34" charset="0"/>
                <a:ea typeface="Calibri" panose="020F0502020204030204" pitchFamily="34" charset="0"/>
                <a:cs typeface="Times New Roman" panose="02020603050405020304" pitchFamily="18" charset="0"/>
              </a:rPr>
              <a:t>Impact of COVID-19 on Regimen of Care</a:t>
            </a:r>
          </a:p>
        </p:txBody>
      </p:sp>
    </p:spTree>
    <p:extLst>
      <p:ext uri="{BB962C8B-B14F-4D97-AF65-F5344CB8AC3E}">
        <p14:creationId xmlns:p14="http://schemas.microsoft.com/office/powerpoint/2010/main" val="222903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3400" y="5657795"/>
            <a:ext cx="819150" cy="86206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7601" y="355232"/>
            <a:ext cx="784949" cy="1155934"/>
          </a:xfrm>
          <a:prstGeom prst="rect">
            <a:avLst/>
          </a:prstGeom>
        </p:spPr>
      </p:pic>
      <p:sp>
        <p:nvSpPr>
          <p:cNvPr id="7" name="TextBox 6"/>
          <p:cNvSpPr txBox="1"/>
          <p:nvPr/>
        </p:nvSpPr>
        <p:spPr>
          <a:xfrm>
            <a:off x="293512" y="1844957"/>
            <a:ext cx="8636174" cy="470000"/>
          </a:xfrm>
          <a:prstGeom prst="rect">
            <a:avLst/>
          </a:prstGeom>
          <a:noFill/>
        </p:spPr>
        <p:txBody>
          <a:bodyPr wrap="square" rtlCol="0">
            <a:spAutoFit/>
          </a:bodyPr>
          <a:lstStyle/>
          <a:p>
            <a:pPr marR="0" lvl="0">
              <a:lnSpc>
                <a:spcPct val="107000"/>
              </a:lnSpc>
              <a:spcBef>
                <a:spcPts val="0"/>
              </a:spcBef>
              <a:spcAft>
                <a:spcPts val="0"/>
              </a:spcAft>
            </a:pPr>
            <a:r>
              <a:rPr lang="en-US" sz="2400" u="sng" dirty="0"/>
              <a:t>Domain 5: Impact of COVID-19 on Individual Health and Autonomy</a:t>
            </a:r>
            <a:endParaRPr lang="en-US" sz="2400" u="sng"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28ABB5CB-E0B6-1DF1-1BB3-26A73D98AC34}"/>
              </a:ext>
            </a:extLst>
          </p:cNvPr>
          <p:cNvSpPr txBox="1"/>
          <p:nvPr/>
        </p:nvSpPr>
        <p:spPr>
          <a:xfrm>
            <a:off x="293512" y="2667100"/>
            <a:ext cx="7894090" cy="2646878"/>
          </a:xfrm>
          <a:prstGeom prst="rect">
            <a:avLst/>
          </a:prstGeom>
          <a:noFill/>
        </p:spPr>
        <p:txBody>
          <a:bodyPr wrap="square">
            <a:spAutoFit/>
          </a:bodyPr>
          <a:lstStyle/>
          <a:p>
            <a:r>
              <a:rPr lang="en-US" sz="2400" b="1" dirty="0"/>
              <a:t>Q22.) Are you experiencing anxiety or depression related to the pandemic/COVID-19?</a:t>
            </a:r>
          </a:p>
          <a:p>
            <a:r>
              <a:rPr lang="en-US" sz="2000" dirty="0"/>
              <a:t>Only 8% of the study participants (61 individuals) reported experiencing anxiety or depression, related to the COVID 19 pandemic. This was in contrast to the 685 individuals (92%) who reported not experiencing these ailments, in relation to COVID-19. </a:t>
            </a:r>
          </a:p>
          <a:p>
            <a:endParaRPr lang="en-US" sz="2000" dirty="0"/>
          </a:p>
          <a:p>
            <a:endParaRPr lang="en-US" dirty="0"/>
          </a:p>
        </p:txBody>
      </p:sp>
      <p:sp>
        <p:nvSpPr>
          <p:cNvPr id="5" name="Title 80">
            <a:extLst>
              <a:ext uri="{FF2B5EF4-FFF2-40B4-BE49-F238E27FC236}">
                <a16:creationId xmlns:a16="http://schemas.microsoft.com/office/drawing/2014/main" id="{07262EC3-4B35-DB58-AD29-79A7DAE5B081}"/>
              </a:ext>
            </a:extLst>
          </p:cNvPr>
          <p:cNvSpPr>
            <a:spLocks noGrp="1"/>
          </p:cNvSpPr>
          <p:nvPr>
            <p:ph type="title"/>
          </p:nvPr>
        </p:nvSpPr>
        <p:spPr>
          <a:xfrm>
            <a:off x="3005443" y="698719"/>
            <a:ext cx="3214424" cy="685221"/>
          </a:xfrm>
        </p:spPr>
        <p:txBody>
          <a:bodyPr/>
          <a:lstStyle/>
          <a:p>
            <a:r>
              <a:rPr lang="en-US" sz="4400" dirty="0"/>
              <a:t>Domain 5 </a:t>
            </a:r>
            <a:r>
              <a:rPr lang="en-US" sz="2000" dirty="0"/>
              <a:t>(Q22) </a:t>
            </a:r>
            <a:endParaRPr lang="en-US" sz="4400" dirty="0"/>
          </a:p>
        </p:txBody>
      </p:sp>
    </p:spTree>
    <p:extLst>
      <p:ext uri="{BB962C8B-B14F-4D97-AF65-F5344CB8AC3E}">
        <p14:creationId xmlns:p14="http://schemas.microsoft.com/office/powerpoint/2010/main" val="4114260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80"/>
          <p:cNvSpPr>
            <a:spLocks noGrp="1"/>
          </p:cNvSpPr>
          <p:nvPr>
            <p:ph type="title"/>
          </p:nvPr>
        </p:nvSpPr>
        <p:spPr>
          <a:xfrm>
            <a:off x="2639763" y="873340"/>
            <a:ext cx="3984774" cy="739548"/>
          </a:xfrm>
        </p:spPr>
        <p:txBody>
          <a:bodyPr/>
          <a:lstStyle/>
          <a:p>
            <a:r>
              <a:rPr lang="en-US" sz="4400" dirty="0"/>
              <a:t>The Experience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3400" y="5657795"/>
            <a:ext cx="819150" cy="86206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7601" y="355232"/>
            <a:ext cx="784949" cy="1155934"/>
          </a:xfrm>
          <a:prstGeom prst="rect">
            <a:avLst/>
          </a:prstGeom>
        </p:spPr>
      </p:pic>
      <p:sp>
        <p:nvSpPr>
          <p:cNvPr id="2" name="TextBox 1"/>
          <p:cNvSpPr txBox="1"/>
          <p:nvPr/>
        </p:nvSpPr>
        <p:spPr>
          <a:xfrm>
            <a:off x="426720" y="1744607"/>
            <a:ext cx="7654636" cy="4026552"/>
          </a:xfrm>
          <a:prstGeom prst="rect">
            <a:avLst/>
          </a:prstGeom>
          <a:noFill/>
        </p:spPr>
        <p:txBody>
          <a:bodyPr wrap="square" rtlCol="0">
            <a:spAutoFit/>
          </a:bodyPr>
          <a:lstStyle/>
          <a:p>
            <a:pPr marL="0" marR="0">
              <a:lnSpc>
                <a:spcPct val="107000"/>
              </a:lnSpc>
              <a:spcBef>
                <a:spcPts val="0"/>
              </a:spcBef>
              <a:spcAft>
                <a:spcPts val="800"/>
              </a:spcAf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DDS had the pleasure of working with </a:t>
            </a:r>
            <a:r>
              <a:rPr lang="en-US" sz="2400" kern="100" dirty="0" err="1">
                <a:effectLst/>
                <a:latin typeface="Calibri" panose="020F0502020204030204" pitchFamily="34" charset="0"/>
                <a:ea typeface="Calibri" panose="020F0502020204030204" pitchFamily="34" charset="0"/>
                <a:cs typeface="Times New Roman" panose="02020603050405020304" pitchFamily="18" charset="0"/>
              </a:rPr>
              <a:t>Wellcentric</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DC. We collaborated with the process of developing a standardized survey tool which was made up of a total of 35 questions targeted at gauging the experiences of people during the pandemic. We wanted to be sure to capture the responses of the more than 600 people who had tested positive for COVID during the start of the pandemic in March of 2020 and looked at a 2-year period through March 2022. The survey interviews and data collection began October 2022 and concluded May 2023</a:t>
            </a:r>
          </a:p>
        </p:txBody>
      </p:sp>
    </p:spTree>
    <p:extLst>
      <p:ext uri="{BB962C8B-B14F-4D97-AF65-F5344CB8AC3E}">
        <p14:creationId xmlns:p14="http://schemas.microsoft.com/office/powerpoint/2010/main" val="7834544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3400" y="5657795"/>
            <a:ext cx="819150" cy="86206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7601" y="355232"/>
            <a:ext cx="784949" cy="1155934"/>
          </a:xfrm>
          <a:prstGeom prst="rect">
            <a:avLst/>
          </a:prstGeom>
        </p:spPr>
      </p:pic>
      <p:sp>
        <p:nvSpPr>
          <p:cNvPr id="9" name="TextBox 8">
            <a:extLst>
              <a:ext uri="{FF2B5EF4-FFF2-40B4-BE49-F238E27FC236}">
                <a16:creationId xmlns:a16="http://schemas.microsoft.com/office/drawing/2014/main" id="{28ABB5CB-E0B6-1DF1-1BB3-26A73D98AC34}"/>
              </a:ext>
            </a:extLst>
          </p:cNvPr>
          <p:cNvSpPr txBox="1"/>
          <p:nvPr/>
        </p:nvSpPr>
        <p:spPr>
          <a:xfrm>
            <a:off x="293512" y="2505092"/>
            <a:ext cx="7894089" cy="1754326"/>
          </a:xfrm>
          <a:prstGeom prst="rect">
            <a:avLst/>
          </a:prstGeom>
          <a:noFill/>
        </p:spPr>
        <p:txBody>
          <a:bodyPr wrap="square">
            <a:spAutoFit/>
          </a:bodyPr>
          <a:lstStyle/>
          <a:p>
            <a:r>
              <a:rPr lang="en-US" sz="2400" b="1" dirty="0"/>
              <a:t>Q23.) Are you able to access mental/emotional support and services during the pandemic/COVID-19?</a:t>
            </a:r>
          </a:p>
          <a:p>
            <a:r>
              <a:rPr lang="en-US" sz="2000" dirty="0"/>
              <a:t> The qualifications for Q23 caused 92% of the respondent pool to submit no response (See Q22), leaving the remaining 8% of the 746 study participants to comprise 100% of the respondent pool for this survey item</a:t>
            </a:r>
          </a:p>
        </p:txBody>
      </p:sp>
      <p:sp>
        <p:nvSpPr>
          <p:cNvPr id="2" name="TextBox 1">
            <a:extLst>
              <a:ext uri="{FF2B5EF4-FFF2-40B4-BE49-F238E27FC236}">
                <a16:creationId xmlns:a16="http://schemas.microsoft.com/office/drawing/2014/main" id="{A111004B-3A70-7F32-9B66-FE021D450FC7}"/>
              </a:ext>
            </a:extLst>
          </p:cNvPr>
          <p:cNvSpPr txBox="1"/>
          <p:nvPr/>
        </p:nvSpPr>
        <p:spPr>
          <a:xfrm>
            <a:off x="293512" y="1844957"/>
            <a:ext cx="8636174" cy="470000"/>
          </a:xfrm>
          <a:prstGeom prst="rect">
            <a:avLst/>
          </a:prstGeom>
          <a:noFill/>
        </p:spPr>
        <p:txBody>
          <a:bodyPr wrap="square" rtlCol="0">
            <a:spAutoFit/>
          </a:bodyPr>
          <a:lstStyle/>
          <a:p>
            <a:pPr marR="0" lvl="0">
              <a:lnSpc>
                <a:spcPct val="107000"/>
              </a:lnSpc>
              <a:spcBef>
                <a:spcPts val="0"/>
              </a:spcBef>
              <a:spcAft>
                <a:spcPts val="0"/>
              </a:spcAft>
            </a:pPr>
            <a:r>
              <a:rPr lang="en-US" sz="2400" u="sng" dirty="0"/>
              <a:t>Domain 5: Impact of COVID-19 on Individual Health and Autonomy</a:t>
            </a:r>
            <a:endParaRPr lang="en-US" sz="2400" u="sng"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itle 80">
            <a:extLst>
              <a:ext uri="{FF2B5EF4-FFF2-40B4-BE49-F238E27FC236}">
                <a16:creationId xmlns:a16="http://schemas.microsoft.com/office/drawing/2014/main" id="{2F43357F-7BD2-82E4-726B-5B1C426CE818}"/>
              </a:ext>
            </a:extLst>
          </p:cNvPr>
          <p:cNvSpPr>
            <a:spLocks noGrp="1"/>
          </p:cNvSpPr>
          <p:nvPr>
            <p:ph type="title"/>
          </p:nvPr>
        </p:nvSpPr>
        <p:spPr>
          <a:xfrm>
            <a:off x="3005443" y="698719"/>
            <a:ext cx="3214424" cy="685221"/>
          </a:xfrm>
        </p:spPr>
        <p:txBody>
          <a:bodyPr/>
          <a:lstStyle/>
          <a:p>
            <a:r>
              <a:rPr lang="en-US" sz="4400" dirty="0"/>
              <a:t>Domain 5 </a:t>
            </a:r>
            <a:r>
              <a:rPr lang="en-US" sz="2000" dirty="0"/>
              <a:t>(Q23) </a:t>
            </a:r>
            <a:endParaRPr lang="en-US" sz="4400" dirty="0"/>
          </a:p>
        </p:txBody>
      </p:sp>
    </p:spTree>
    <p:extLst>
      <p:ext uri="{BB962C8B-B14F-4D97-AF65-F5344CB8AC3E}">
        <p14:creationId xmlns:p14="http://schemas.microsoft.com/office/powerpoint/2010/main" val="5635728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3400" y="5657795"/>
            <a:ext cx="819150" cy="86206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7601" y="355232"/>
            <a:ext cx="784949" cy="1155934"/>
          </a:xfrm>
          <a:prstGeom prst="rect">
            <a:avLst/>
          </a:prstGeom>
        </p:spPr>
      </p:pic>
      <p:sp>
        <p:nvSpPr>
          <p:cNvPr id="9" name="TextBox 8">
            <a:extLst>
              <a:ext uri="{FF2B5EF4-FFF2-40B4-BE49-F238E27FC236}">
                <a16:creationId xmlns:a16="http://schemas.microsoft.com/office/drawing/2014/main" id="{28ABB5CB-E0B6-1DF1-1BB3-26A73D98AC34}"/>
              </a:ext>
            </a:extLst>
          </p:cNvPr>
          <p:cNvSpPr txBox="1"/>
          <p:nvPr/>
        </p:nvSpPr>
        <p:spPr>
          <a:xfrm>
            <a:off x="705224" y="2505092"/>
            <a:ext cx="7482377" cy="2739211"/>
          </a:xfrm>
          <a:prstGeom prst="rect">
            <a:avLst/>
          </a:prstGeom>
          <a:noFill/>
        </p:spPr>
        <p:txBody>
          <a:bodyPr wrap="square">
            <a:spAutoFit/>
          </a:bodyPr>
          <a:lstStyle/>
          <a:p>
            <a:r>
              <a:rPr lang="en-US" sz="2400" b="1" dirty="0"/>
              <a:t>Q24.) Since the pandemic/COVID-19 outbreak have you had any trouble picking up medications from the pharmacy?</a:t>
            </a:r>
          </a:p>
          <a:p>
            <a:r>
              <a:rPr lang="en-US" sz="2000" dirty="0"/>
              <a:t> Since the COVID-19 pandemic, 722 (97%) of the 746 study participants reported having no issues picking up medications from the pharmacy. This is in contrast to the 11 remaining 24 participants (3%) that expressed experiencing some trouble obtaining medication from the pharmacy, since the pandemic</a:t>
            </a:r>
          </a:p>
        </p:txBody>
      </p:sp>
      <p:sp>
        <p:nvSpPr>
          <p:cNvPr id="2" name="TextBox 1">
            <a:extLst>
              <a:ext uri="{FF2B5EF4-FFF2-40B4-BE49-F238E27FC236}">
                <a16:creationId xmlns:a16="http://schemas.microsoft.com/office/drawing/2014/main" id="{0844F47D-767A-F057-FDB4-195C9FC3AA56}"/>
              </a:ext>
            </a:extLst>
          </p:cNvPr>
          <p:cNvSpPr txBox="1"/>
          <p:nvPr/>
        </p:nvSpPr>
        <p:spPr>
          <a:xfrm>
            <a:off x="293512" y="1844957"/>
            <a:ext cx="8636174" cy="470000"/>
          </a:xfrm>
          <a:prstGeom prst="rect">
            <a:avLst/>
          </a:prstGeom>
          <a:noFill/>
        </p:spPr>
        <p:txBody>
          <a:bodyPr wrap="square" rtlCol="0">
            <a:spAutoFit/>
          </a:bodyPr>
          <a:lstStyle/>
          <a:p>
            <a:pPr marR="0" lvl="0">
              <a:lnSpc>
                <a:spcPct val="107000"/>
              </a:lnSpc>
              <a:spcBef>
                <a:spcPts val="0"/>
              </a:spcBef>
              <a:spcAft>
                <a:spcPts val="0"/>
              </a:spcAft>
            </a:pPr>
            <a:r>
              <a:rPr lang="en-US" sz="2400" u="sng" dirty="0"/>
              <a:t>Domain 5: Impact of COVID-19 on Individual Health and Autonomy</a:t>
            </a:r>
            <a:endParaRPr lang="en-US" sz="2400" u="sng"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itle 80">
            <a:extLst>
              <a:ext uri="{FF2B5EF4-FFF2-40B4-BE49-F238E27FC236}">
                <a16:creationId xmlns:a16="http://schemas.microsoft.com/office/drawing/2014/main" id="{7212544A-0307-7378-9941-22E585972605}"/>
              </a:ext>
            </a:extLst>
          </p:cNvPr>
          <p:cNvSpPr>
            <a:spLocks noGrp="1"/>
          </p:cNvSpPr>
          <p:nvPr>
            <p:ph type="title"/>
          </p:nvPr>
        </p:nvSpPr>
        <p:spPr>
          <a:xfrm>
            <a:off x="3005443" y="698719"/>
            <a:ext cx="3214424" cy="685221"/>
          </a:xfrm>
        </p:spPr>
        <p:txBody>
          <a:bodyPr/>
          <a:lstStyle/>
          <a:p>
            <a:r>
              <a:rPr lang="en-US" sz="4400" dirty="0"/>
              <a:t>Domain 5 </a:t>
            </a:r>
            <a:r>
              <a:rPr lang="en-US" sz="2000" dirty="0"/>
              <a:t>(Q24) </a:t>
            </a:r>
            <a:endParaRPr lang="en-US" sz="4400" dirty="0"/>
          </a:p>
        </p:txBody>
      </p:sp>
    </p:spTree>
    <p:extLst>
      <p:ext uri="{BB962C8B-B14F-4D97-AF65-F5344CB8AC3E}">
        <p14:creationId xmlns:p14="http://schemas.microsoft.com/office/powerpoint/2010/main" val="22863962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3400" y="5657795"/>
            <a:ext cx="819150" cy="86206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7601" y="355232"/>
            <a:ext cx="784949" cy="1155934"/>
          </a:xfrm>
          <a:prstGeom prst="rect">
            <a:avLst/>
          </a:prstGeom>
        </p:spPr>
      </p:pic>
      <p:sp>
        <p:nvSpPr>
          <p:cNvPr id="9" name="TextBox 8">
            <a:extLst>
              <a:ext uri="{FF2B5EF4-FFF2-40B4-BE49-F238E27FC236}">
                <a16:creationId xmlns:a16="http://schemas.microsoft.com/office/drawing/2014/main" id="{28ABB5CB-E0B6-1DF1-1BB3-26A73D98AC34}"/>
              </a:ext>
            </a:extLst>
          </p:cNvPr>
          <p:cNvSpPr txBox="1"/>
          <p:nvPr/>
        </p:nvSpPr>
        <p:spPr>
          <a:xfrm>
            <a:off x="440268" y="2505092"/>
            <a:ext cx="7747334" cy="3046988"/>
          </a:xfrm>
          <a:prstGeom prst="rect">
            <a:avLst/>
          </a:prstGeom>
          <a:noFill/>
        </p:spPr>
        <p:txBody>
          <a:bodyPr wrap="square">
            <a:spAutoFit/>
          </a:bodyPr>
          <a:lstStyle/>
          <a:p>
            <a:r>
              <a:rPr lang="en-US" sz="2400" b="1" dirty="0"/>
              <a:t>Q25.) Since the pandemic/COVID-19 outbreak have you needed medications more often, than before the pandemic</a:t>
            </a:r>
            <a:r>
              <a:rPr lang="en-US" sz="2000" b="1" dirty="0"/>
              <a:t>? </a:t>
            </a:r>
          </a:p>
          <a:p>
            <a:r>
              <a:rPr lang="en-US" sz="2000" dirty="0"/>
              <a:t>95% (709) of the study participants reported that since the pandemic, they had not needed medications more often than they did before the pandemic. However, 37 respondents (5%) reported an increase in the frequency of which they needed medications, compared to what the experienced before the COVID-19 outbreak. </a:t>
            </a:r>
          </a:p>
          <a:p>
            <a:endParaRPr lang="en-US" sz="2000" dirty="0"/>
          </a:p>
        </p:txBody>
      </p:sp>
      <p:sp>
        <p:nvSpPr>
          <p:cNvPr id="2" name="TextBox 1">
            <a:extLst>
              <a:ext uri="{FF2B5EF4-FFF2-40B4-BE49-F238E27FC236}">
                <a16:creationId xmlns:a16="http://schemas.microsoft.com/office/drawing/2014/main" id="{0839B04A-BA7A-DB18-1242-59BCEEDF0EDB}"/>
              </a:ext>
            </a:extLst>
          </p:cNvPr>
          <p:cNvSpPr txBox="1"/>
          <p:nvPr/>
        </p:nvSpPr>
        <p:spPr>
          <a:xfrm>
            <a:off x="293512" y="1844957"/>
            <a:ext cx="8636174" cy="470000"/>
          </a:xfrm>
          <a:prstGeom prst="rect">
            <a:avLst/>
          </a:prstGeom>
          <a:noFill/>
        </p:spPr>
        <p:txBody>
          <a:bodyPr wrap="square" rtlCol="0">
            <a:spAutoFit/>
          </a:bodyPr>
          <a:lstStyle/>
          <a:p>
            <a:pPr marR="0" lvl="0">
              <a:lnSpc>
                <a:spcPct val="107000"/>
              </a:lnSpc>
              <a:spcBef>
                <a:spcPts val="0"/>
              </a:spcBef>
              <a:spcAft>
                <a:spcPts val="0"/>
              </a:spcAft>
            </a:pPr>
            <a:r>
              <a:rPr lang="en-US" sz="2400" u="sng" dirty="0"/>
              <a:t>Domain 5: Impact of COVID-19 on Individual Health and Autonomy</a:t>
            </a:r>
            <a:endParaRPr lang="en-US" sz="2400" u="sng"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itle 80">
            <a:extLst>
              <a:ext uri="{FF2B5EF4-FFF2-40B4-BE49-F238E27FC236}">
                <a16:creationId xmlns:a16="http://schemas.microsoft.com/office/drawing/2014/main" id="{250A78C9-7FF1-112D-E924-2920136E85FC}"/>
              </a:ext>
            </a:extLst>
          </p:cNvPr>
          <p:cNvSpPr>
            <a:spLocks noGrp="1"/>
          </p:cNvSpPr>
          <p:nvPr>
            <p:ph type="title"/>
          </p:nvPr>
        </p:nvSpPr>
        <p:spPr>
          <a:xfrm>
            <a:off x="3005443" y="698719"/>
            <a:ext cx="3214424" cy="685221"/>
          </a:xfrm>
        </p:spPr>
        <p:txBody>
          <a:bodyPr/>
          <a:lstStyle/>
          <a:p>
            <a:r>
              <a:rPr lang="en-US" sz="4400" dirty="0"/>
              <a:t>Domain 5 </a:t>
            </a:r>
            <a:r>
              <a:rPr lang="en-US" sz="2000" dirty="0"/>
              <a:t>(Q25) </a:t>
            </a:r>
            <a:endParaRPr lang="en-US" sz="4400" dirty="0"/>
          </a:p>
        </p:txBody>
      </p:sp>
    </p:spTree>
    <p:extLst>
      <p:ext uri="{BB962C8B-B14F-4D97-AF65-F5344CB8AC3E}">
        <p14:creationId xmlns:p14="http://schemas.microsoft.com/office/powerpoint/2010/main" val="29760154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3400" y="5657795"/>
            <a:ext cx="819150" cy="86206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7601" y="355232"/>
            <a:ext cx="784949" cy="1155934"/>
          </a:xfrm>
          <a:prstGeom prst="rect">
            <a:avLst/>
          </a:prstGeom>
        </p:spPr>
      </p:pic>
      <p:sp>
        <p:nvSpPr>
          <p:cNvPr id="9" name="TextBox 8">
            <a:extLst>
              <a:ext uri="{FF2B5EF4-FFF2-40B4-BE49-F238E27FC236}">
                <a16:creationId xmlns:a16="http://schemas.microsoft.com/office/drawing/2014/main" id="{28ABB5CB-E0B6-1DF1-1BB3-26A73D98AC34}"/>
              </a:ext>
            </a:extLst>
          </p:cNvPr>
          <p:cNvSpPr txBox="1"/>
          <p:nvPr/>
        </p:nvSpPr>
        <p:spPr>
          <a:xfrm>
            <a:off x="440268" y="2505092"/>
            <a:ext cx="7747334" cy="2739211"/>
          </a:xfrm>
          <a:prstGeom prst="rect">
            <a:avLst/>
          </a:prstGeom>
          <a:noFill/>
        </p:spPr>
        <p:txBody>
          <a:bodyPr wrap="square">
            <a:spAutoFit/>
          </a:bodyPr>
          <a:lstStyle/>
          <a:p>
            <a:r>
              <a:rPr lang="en-US" sz="2400" b="1" dirty="0"/>
              <a:t>Q26.) Since the pandemic/COVID-19 outbreak have you had trouble attending activities, out of your home? (i.e., Bowling, Chateau</a:t>
            </a:r>
            <a:r>
              <a:rPr lang="en-US" sz="2000" dirty="0"/>
              <a:t>)</a:t>
            </a:r>
          </a:p>
          <a:p>
            <a:r>
              <a:rPr lang="en-US" sz="2000" dirty="0"/>
              <a:t> In assessing the proportion of study participants who have had trouble attending activities away from their homes, since the pandemic, it was revealed that nearly 35% (260) did report having issues. 65% of the respondent pool (486 individuals) reported having no issues attending activities away from their homes. </a:t>
            </a:r>
          </a:p>
        </p:txBody>
      </p:sp>
      <p:sp>
        <p:nvSpPr>
          <p:cNvPr id="2" name="TextBox 1">
            <a:extLst>
              <a:ext uri="{FF2B5EF4-FFF2-40B4-BE49-F238E27FC236}">
                <a16:creationId xmlns:a16="http://schemas.microsoft.com/office/drawing/2014/main" id="{FDDA267E-01D2-BD2B-DAC3-0D727E104A6C}"/>
              </a:ext>
            </a:extLst>
          </p:cNvPr>
          <p:cNvSpPr txBox="1"/>
          <p:nvPr/>
        </p:nvSpPr>
        <p:spPr>
          <a:xfrm>
            <a:off x="293512" y="1844957"/>
            <a:ext cx="8636174" cy="470000"/>
          </a:xfrm>
          <a:prstGeom prst="rect">
            <a:avLst/>
          </a:prstGeom>
          <a:noFill/>
        </p:spPr>
        <p:txBody>
          <a:bodyPr wrap="square" rtlCol="0">
            <a:spAutoFit/>
          </a:bodyPr>
          <a:lstStyle/>
          <a:p>
            <a:pPr marR="0" lvl="0">
              <a:lnSpc>
                <a:spcPct val="107000"/>
              </a:lnSpc>
              <a:spcBef>
                <a:spcPts val="0"/>
              </a:spcBef>
              <a:spcAft>
                <a:spcPts val="0"/>
              </a:spcAft>
            </a:pPr>
            <a:r>
              <a:rPr lang="en-US" sz="2400" u="sng" dirty="0"/>
              <a:t>Domain 5: Impact of COVID-19 on Individual Health and Autonomy</a:t>
            </a:r>
            <a:endParaRPr lang="en-US" sz="2400" u="sng"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itle 80">
            <a:extLst>
              <a:ext uri="{FF2B5EF4-FFF2-40B4-BE49-F238E27FC236}">
                <a16:creationId xmlns:a16="http://schemas.microsoft.com/office/drawing/2014/main" id="{CF7B5683-2C59-FF71-4812-D7E4772DF5BA}"/>
              </a:ext>
            </a:extLst>
          </p:cNvPr>
          <p:cNvSpPr>
            <a:spLocks noGrp="1"/>
          </p:cNvSpPr>
          <p:nvPr>
            <p:ph type="title"/>
          </p:nvPr>
        </p:nvSpPr>
        <p:spPr>
          <a:xfrm>
            <a:off x="3005443" y="698719"/>
            <a:ext cx="3214424" cy="685221"/>
          </a:xfrm>
        </p:spPr>
        <p:txBody>
          <a:bodyPr/>
          <a:lstStyle/>
          <a:p>
            <a:r>
              <a:rPr lang="en-US" sz="4400" dirty="0"/>
              <a:t>Domain 5 </a:t>
            </a:r>
            <a:r>
              <a:rPr lang="en-US" sz="2000" dirty="0"/>
              <a:t>(Q26) </a:t>
            </a:r>
            <a:endParaRPr lang="en-US" sz="4400" dirty="0"/>
          </a:p>
        </p:txBody>
      </p:sp>
    </p:spTree>
    <p:extLst>
      <p:ext uri="{BB962C8B-B14F-4D97-AF65-F5344CB8AC3E}">
        <p14:creationId xmlns:p14="http://schemas.microsoft.com/office/powerpoint/2010/main" val="9493282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3400" y="5657795"/>
            <a:ext cx="819150" cy="86206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7601" y="355232"/>
            <a:ext cx="784949" cy="1155934"/>
          </a:xfrm>
          <a:prstGeom prst="rect">
            <a:avLst/>
          </a:prstGeom>
        </p:spPr>
      </p:pic>
      <p:sp>
        <p:nvSpPr>
          <p:cNvPr id="4" name="TextBox 3">
            <a:extLst>
              <a:ext uri="{FF2B5EF4-FFF2-40B4-BE49-F238E27FC236}">
                <a16:creationId xmlns:a16="http://schemas.microsoft.com/office/drawing/2014/main" id="{087282C0-1F8E-E3E6-4F68-1198CC5DA081}"/>
              </a:ext>
            </a:extLst>
          </p:cNvPr>
          <p:cNvSpPr txBox="1"/>
          <p:nvPr/>
        </p:nvSpPr>
        <p:spPr>
          <a:xfrm>
            <a:off x="705224" y="2539826"/>
            <a:ext cx="7566711" cy="3077766"/>
          </a:xfrm>
          <a:prstGeom prst="rect">
            <a:avLst/>
          </a:prstGeom>
          <a:noFill/>
        </p:spPr>
        <p:txBody>
          <a:bodyPr wrap="square">
            <a:spAutoFit/>
          </a:bodyPr>
          <a:lstStyle/>
          <a:p>
            <a:r>
              <a:rPr lang="en-US" sz="2400" b="1" dirty="0"/>
              <a:t>Q27.) Has the cancellation of important events (birthday party, picnic, dances, etc.) been difficult for you?</a:t>
            </a:r>
          </a:p>
          <a:p>
            <a:r>
              <a:rPr lang="en-US" sz="2000" dirty="0"/>
              <a:t>619 individuals, from the study pool, reported that the cancellation of important events has not posed a difficulty for them. 127 individuals, from the study pool, reported that the cancellation of important events actually was a difficulty that they experienced. These frequencies represent 83% and 17% of the survey respondents, respectively. </a:t>
            </a:r>
          </a:p>
          <a:p>
            <a:endParaRPr lang="en-US" sz="2400" dirty="0"/>
          </a:p>
          <a:p>
            <a:endParaRPr lang="en-US" dirty="0"/>
          </a:p>
        </p:txBody>
      </p:sp>
      <p:sp>
        <p:nvSpPr>
          <p:cNvPr id="2" name="TextBox 1">
            <a:extLst>
              <a:ext uri="{FF2B5EF4-FFF2-40B4-BE49-F238E27FC236}">
                <a16:creationId xmlns:a16="http://schemas.microsoft.com/office/drawing/2014/main" id="{35776F5F-BA3B-16B5-4355-B2DBB815C398}"/>
              </a:ext>
            </a:extLst>
          </p:cNvPr>
          <p:cNvSpPr txBox="1"/>
          <p:nvPr/>
        </p:nvSpPr>
        <p:spPr>
          <a:xfrm>
            <a:off x="293512" y="1844957"/>
            <a:ext cx="8636174" cy="470000"/>
          </a:xfrm>
          <a:prstGeom prst="rect">
            <a:avLst/>
          </a:prstGeom>
          <a:noFill/>
        </p:spPr>
        <p:txBody>
          <a:bodyPr wrap="square" rtlCol="0">
            <a:spAutoFit/>
          </a:bodyPr>
          <a:lstStyle/>
          <a:p>
            <a:pPr marR="0" lvl="0">
              <a:lnSpc>
                <a:spcPct val="107000"/>
              </a:lnSpc>
              <a:spcBef>
                <a:spcPts val="0"/>
              </a:spcBef>
              <a:spcAft>
                <a:spcPts val="0"/>
              </a:spcAft>
            </a:pPr>
            <a:r>
              <a:rPr lang="en-US" sz="2400" u="sng" dirty="0"/>
              <a:t>Domain 5: Impact of COVID-19 on Individual Health and Autonomy</a:t>
            </a:r>
            <a:endParaRPr lang="en-US" sz="2400" u="sng"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itle 80">
            <a:extLst>
              <a:ext uri="{FF2B5EF4-FFF2-40B4-BE49-F238E27FC236}">
                <a16:creationId xmlns:a16="http://schemas.microsoft.com/office/drawing/2014/main" id="{E2DCAD39-2782-65E9-51A2-22F6B278BF86}"/>
              </a:ext>
            </a:extLst>
          </p:cNvPr>
          <p:cNvSpPr>
            <a:spLocks noGrp="1"/>
          </p:cNvSpPr>
          <p:nvPr>
            <p:ph type="title"/>
          </p:nvPr>
        </p:nvSpPr>
        <p:spPr>
          <a:xfrm>
            <a:off x="3005443" y="698719"/>
            <a:ext cx="3214424" cy="685221"/>
          </a:xfrm>
        </p:spPr>
        <p:txBody>
          <a:bodyPr/>
          <a:lstStyle/>
          <a:p>
            <a:r>
              <a:rPr lang="en-US" sz="4400" dirty="0"/>
              <a:t>Domain 5 </a:t>
            </a:r>
            <a:r>
              <a:rPr lang="en-US" sz="2000" dirty="0"/>
              <a:t>(Q27) </a:t>
            </a:r>
            <a:endParaRPr lang="en-US" sz="4400" dirty="0"/>
          </a:p>
        </p:txBody>
      </p:sp>
    </p:spTree>
    <p:extLst>
      <p:ext uri="{BB962C8B-B14F-4D97-AF65-F5344CB8AC3E}">
        <p14:creationId xmlns:p14="http://schemas.microsoft.com/office/powerpoint/2010/main" val="21993509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3400" y="5657795"/>
            <a:ext cx="819150" cy="86206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7601" y="355232"/>
            <a:ext cx="784949" cy="1155934"/>
          </a:xfrm>
          <a:prstGeom prst="rect">
            <a:avLst/>
          </a:prstGeom>
        </p:spPr>
      </p:pic>
      <p:sp>
        <p:nvSpPr>
          <p:cNvPr id="4" name="TextBox 3">
            <a:extLst>
              <a:ext uri="{FF2B5EF4-FFF2-40B4-BE49-F238E27FC236}">
                <a16:creationId xmlns:a16="http://schemas.microsoft.com/office/drawing/2014/main" id="{087282C0-1F8E-E3E6-4F68-1198CC5DA081}"/>
              </a:ext>
            </a:extLst>
          </p:cNvPr>
          <p:cNvSpPr txBox="1"/>
          <p:nvPr/>
        </p:nvSpPr>
        <p:spPr>
          <a:xfrm>
            <a:off x="477878" y="2103407"/>
            <a:ext cx="8085098" cy="2616101"/>
          </a:xfrm>
          <a:prstGeom prst="rect">
            <a:avLst/>
          </a:prstGeom>
          <a:noFill/>
        </p:spPr>
        <p:txBody>
          <a:bodyPr wrap="square">
            <a:spAutoFit/>
          </a:bodyPr>
          <a:lstStyle/>
          <a:p>
            <a:endParaRPr lang="en-US" dirty="0"/>
          </a:p>
          <a:p>
            <a:endParaRPr lang="en-US" dirty="0"/>
          </a:p>
          <a:p>
            <a:r>
              <a:rPr lang="en-US" sz="2400" b="1" dirty="0"/>
              <a:t>Q28.) Due to COVID-19 have you felt isolated from family, friends, activities? </a:t>
            </a:r>
          </a:p>
          <a:p>
            <a:r>
              <a:rPr lang="en-US" sz="2000" dirty="0"/>
              <a:t>Of the 746 survey respondents, roughly 25% (183 individuals) reported feeling isolated from family, friends, and activities, due to COVID-19. The remaining 75% (563 individuals) reported no feelings of isolation, when responding to the same survey item.</a:t>
            </a:r>
          </a:p>
        </p:txBody>
      </p:sp>
      <p:sp>
        <p:nvSpPr>
          <p:cNvPr id="2" name="TextBox 1">
            <a:extLst>
              <a:ext uri="{FF2B5EF4-FFF2-40B4-BE49-F238E27FC236}">
                <a16:creationId xmlns:a16="http://schemas.microsoft.com/office/drawing/2014/main" id="{108F889C-EDCA-4128-8E6B-B4D5B41ECE62}"/>
              </a:ext>
            </a:extLst>
          </p:cNvPr>
          <p:cNvSpPr txBox="1"/>
          <p:nvPr/>
        </p:nvSpPr>
        <p:spPr>
          <a:xfrm>
            <a:off x="293512" y="1844957"/>
            <a:ext cx="8636174" cy="470000"/>
          </a:xfrm>
          <a:prstGeom prst="rect">
            <a:avLst/>
          </a:prstGeom>
          <a:noFill/>
        </p:spPr>
        <p:txBody>
          <a:bodyPr wrap="square" rtlCol="0">
            <a:spAutoFit/>
          </a:bodyPr>
          <a:lstStyle/>
          <a:p>
            <a:pPr marR="0" lvl="0">
              <a:lnSpc>
                <a:spcPct val="107000"/>
              </a:lnSpc>
              <a:spcBef>
                <a:spcPts val="0"/>
              </a:spcBef>
              <a:spcAft>
                <a:spcPts val="0"/>
              </a:spcAft>
            </a:pPr>
            <a:r>
              <a:rPr lang="en-US" sz="2400" u="sng" dirty="0"/>
              <a:t>Domain 5: Impact of COVID-19 on Individual Health and Autonomy</a:t>
            </a:r>
            <a:endParaRPr lang="en-US" sz="2400" u="sng"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itle 80">
            <a:extLst>
              <a:ext uri="{FF2B5EF4-FFF2-40B4-BE49-F238E27FC236}">
                <a16:creationId xmlns:a16="http://schemas.microsoft.com/office/drawing/2014/main" id="{9C2276BD-54B4-29BB-D09F-E87D5AC5EFFD}"/>
              </a:ext>
            </a:extLst>
          </p:cNvPr>
          <p:cNvSpPr>
            <a:spLocks noGrp="1"/>
          </p:cNvSpPr>
          <p:nvPr>
            <p:ph type="title"/>
          </p:nvPr>
        </p:nvSpPr>
        <p:spPr>
          <a:xfrm>
            <a:off x="3005443" y="698719"/>
            <a:ext cx="3214424" cy="685221"/>
          </a:xfrm>
        </p:spPr>
        <p:txBody>
          <a:bodyPr/>
          <a:lstStyle/>
          <a:p>
            <a:r>
              <a:rPr lang="en-US" sz="4400" dirty="0"/>
              <a:t>Domain 5 </a:t>
            </a:r>
            <a:r>
              <a:rPr lang="en-US" sz="2000" dirty="0"/>
              <a:t>(Q28) </a:t>
            </a:r>
            <a:endParaRPr lang="en-US" sz="4400" dirty="0"/>
          </a:p>
        </p:txBody>
      </p:sp>
    </p:spTree>
    <p:extLst>
      <p:ext uri="{BB962C8B-B14F-4D97-AF65-F5344CB8AC3E}">
        <p14:creationId xmlns:p14="http://schemas.microsoft.com/office/powerpoint/2010/main" val="13575815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3400" y="5657795"/>
            <a:ext cx="819150" cy="86206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7601" y="355232"/>
            <a:ext cx="784949" cy="1155934"/>
          </a:xfrm>
          <a:prstGeom prst="rect">
            <a:avLst/>
          </a:prstGeom>
        </p:spPr>
      </p:pic>
      <p:sp>
        <p:nvSpPr>
          <p:cNvPr id="4" name="TextBox 3">
            <a:extLst>
              <a:ext uri="{FF2B5EF4-FFF2-40B4-BE49-F238E27FC236}">
                <a16:creationId xmlns:a16="http://schemas.microsoft.com/office/drawing/2014/main" id="{087282C0-1F8E-E3E6-4F68-1198CC5DA081}"/>
              </a:ext>
            </a:extLst>
          </p:cNvPr>
          <p:cNvSpPr txBox="1"/>
          <p:nvPr/>
        </p:nvSpPr>
        <p:spPr>
          <a:xfrm>
            <a:off x="346008" y="2865672"/>
            <a:ext cx="8438964" cy="3385542"/>
          </a:xfrm>
          <a:prstGeom prst="rect">
            <a:avLst/>
          </a:prstGeom>
          <a:noFill/>
        </p:spPr>
        <p:txBody>
          <a:bodyPr wrap="square">
            <a:spAutoFit/>
          </a:bodyPr>
          <a:lstStyle/>
          <a:p>
            <a:r>
              <a:rPr lang="en-US" sz="2400" b="1" dirty="0"/>
              <a:t>Q29.) Before the pandemic/COVID-19 outbreak, what type of transportation did you typically use to get around (work, day program, treatment)? </a:t>
            </a:r>
          </a:p>
          <a:p>
            <a:r>
              <a:rPr lang="en-US" sz="2000" dirty="0"/>
              <a:t>When surveyed for various methods of transportation that the respondents typically used to get around, prior to the pandemic, over 81 unique responses were voiced. The most frequently reported methods of transportation were the ADA paratransit, public transportation, personal car, and ride share, respectively.</a:t>
            </a:r>
          </a:p>
          <a:p>
            <a:endParaRPr lang="en-US" sz="2400" dirty="0"/>
          </a:p>
          <a:p>
            <a:endParaRPr lang="en-US" dirty="0"/>
          </a:p>
        </p:txBody>
      </p:sp>
      <p:sp>
        <p:nvSpPr>
          <p:cNvPr id="2" name="TextBox 1">
            <a:extLst>
              <a:ext uri="{FF2B5EF4-FFF2-40B4-BE49-F238E27FC236}">
                <a16:creationId xmlns:a16="http://schemas.microsoft.com/office/drawing/2014/main" id="{AF6309DC-BBF5-A39D-5A48-684CC057A2B3}"/>
              </a:ext>
            </a:extLst>
          </p:cNvPr>
          <p:cNvSpPr txBox="1"/>
          <p:nvPr/>
        </p:nvSpPr>
        <p:spPr>
          <a:xfrm>
            <a:off x="293512" y="1844957"/>
            <a:ext cx="8636174" cy="470000"/>
          </a:xfrm>
          <a:prstGeom prst="rect">
            <a:avLst/>
          </a:prstGeom>
          <a:noFill/>
        </p:spPr>
        <p:txBody>
          <a:bodyPr wrap="square" rtlCol="0">
            <a:spAutoFit/>
          </a:bodyPr>
          <a:lstStyle/>
          <a:p>
            <a:pPr marR="0" lvl="0">
              <a:lnSpc>
                <a:spcPct val="107000"/>
              </a:lnSpc>
              <a:spcBef>
                <a:spcPts val="0"/>
              </a:spcBef>
              <a:spcAft>
                <a:spcPts val="0"/>
              </a:spcAft>
            </a:pPr>
            <a:r>
              <a:rPr lang="en-US" sz="2400" u="sng" dirty="0"/>
              <a:t>Domain 5: Impact of COVID-19 on Individual Health and Autonomy</a:t>
            </a:r>
            <a:endParaRPr lang="en-US" sz="2400" u="sng"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itle 80">
            <a:extLst>
              <a:ext uri="{FF2B5EF4-FFF2-40B4-BE49-F238E27FC236}">
                <a16:creationId xmlns:a16="http://schemas.microsoft.com/office/drawing/2014/main" id="{8F838702-2466-3D8D-E8F0-3A7D7EB905AE}"/>
              </a:ext>
            </a:extLst>
          </p:cNvPr>
          <p:cNvSpPr>
            <a:spLocks noGrp="1"/>
          </p:cNvSpPr>
          <p:nvPr>
            <p:ph type="title"/>
          </p:nvPr>
        </p:nvSpPr>
        <p:spPr>
          <a:xfrm>
            <a:off x="3005443" y="698719"/>
            <a:ext cx="3214424" cy="685221"/>
          </a:xfrm>
        </p:spPr>
        <p:txBody>
          <a:bodyPr/>
          <a:lstStyle/>
          <a:p>
            <a:r>
              <a:rPr lang="en-US" sz="4400" dirty="0"/>
              <a:t>Domain 5 </a:t>
            </a:r>
            <a:r>
              <a:rPr lang="en-US" sz="2000" dirty="0"/>
              <a:t>(Q29) </a:t>
            </a:r>
            <a:endParaRPr lang="en-US" sz="4400" dirty="0"/>
          </a:p>
        </p:txBody>
      </p:sp>
    </p:spTree>
    <p:extLst>
      <p:ext uri="{BB962C8B-B14F-4D97-AF65-F5344CB8AC3E}">
        <p14:creationId xmlns:p14="http://schemas.microsoft.com/office/powerpoint/2010/main" val="35164384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3400" y="5657795"/>
            <a:ext cx="819150" cy="86206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7601" y="355232"/>
            <a:ext cx="784949" cy="1155934"/>
          </a:xfrm>
          <a:prstGeom prst="rect">
            <a:avLst/>
          </a:prstGeom>
        </p:spPr>
      </p:pic>
      <p:sp>
        <p:nvSpPr>
          <p:cNvPr id="4" name="TextBox 3">
            <a:extLst>
              <a:ext uri="{FF2B5EF4-FFF2-40B4-BE49-F238E27FC236}">
                <a16:creationId xmlns:a16="http://schemas.microsoft.com/office/drawing/2014/main" id="{087282C0-1F8E-E3E6-4F68-1198CC5DA081}"/>
              </a:ext>
            </a:extLst>
          </p:cNvPr>
          <p:cNvSpPr txBox="1"/>
          <p:nvPr/>
        </p:nvSpPr>
        <p:spPr>
          <a:xfrm>
            <a:off x="729142" y="2648747"/>
            <a:ext cx="7668752" cy="2000548"/>
          </a:xfrm>
          <a:prstGeom prst="rect">
            <a:avLst/>
          </a:prstGeom>
          <a:noFill/>
        </p:spPr>
        <p:txBody>
          <a:bodyPr wrap="square">
            <a:spAutoFit/>
          </a:bodyPr>
          <a:lstStyle/>
          <a:p>
            <a:r>
              <a:rPr lang="en-US" sz="2400" b="1" dirty="0"/>
              <a:t>Q30.) How hopeful are you the pandemic will end soon?</a:t>
            </a:r>
          </a:p>
          <a:p>
            <a:endParaRPr lang="en-US" sz="2000" b="1" dirty="0"/>
          </a:p>
          <a:p>
            <a:r>
              <a:rPr lang="en-US" sz="2000" dirty="0"/>
              <a:t> 701 survey respondents reported that they were hopeful that the pandemic would end soon. This number represents nearly 94% of the entire respondent pool. Conversely, there were 45 respondents (6%) that were not hopeful that the pandemic would end soon.</a:t>
            </a:r>
          </a:p>
        </p:txBody>
      </p:sp>
      <p:sp>
        <p:nvSpPr>
          <p:cNvPr id="2" name="TextBox 1">
            <a:extLst>
              <a:ext uri="{FF2B5EF4-FFF2-40B4-BE49-F238E27FC236}">
                <a16:creationId xmlns:a16="http://schemas.microsoft.com/office/drawing/2014/main" id="{09A551A6-7524-7DFD-EF61-B1EE22A2A331}"/>
              </a:ext>
            </a:extLst>
          </p:cNvPr>
          <p:cNvSpPr txBox="1"/>
          <p:nvPr/>
        </p:nvSpPr>
        <p:spPr>
          <a:xfrm>
            <a:off x="293512" y="1844957"/>
            <a:ext cx="8636174" cy="470000"/>
          </a:xfrm>
          <a:prstGeom prst="rect">
            <a:avLst/>
          </a:prstGeom>
          <a:noFill/>
        </p:spPr>
        <p:txBody>
          <a:bodyPr wrap="square" rtlCol="0">
            <a:spAutoFit/>
          </a:bodyPr>
          <a:lstStyle/>
          <a:p>
            <a:pPr marR="0" lvl="0">
              <a:lnSpc>
                <a:spcPct val="107000"/>
              </a:lnSpc>
              <a:spcBef>
                <a:spcPts val="0"/>
              </a:spcBef>
              <a:spcAft>
                <a:spcPts val="0"/>
              </a:spcAft>
            </a:pPr>
            <a:r>
              <a:rPr lang="en-US" sz="2400" u="sng" dirty="0"/>
              <a:t>Domain 5: Impact of COVID-19 on Individual Health and Autonomy</a:t>
            </a:r>
            <a:endParaRPr lang="en-US" sz="2400" u="sng"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itle 80">
            <a:extLst>
              <a:ext uri="{FF2B5EF4-FFF2-40B4-BE49-F238E27FC236}">
                <a16:creationId xmlns:a16="http://schemas.microsoft.com/office/drawing/2014/main" id="{57AEB2D6-6272-2FBA-EBC5-6E0701573D80}"/>
              </a:ext>
            </a:extLst>
          </p:cNvPr>
          <p:cNvSpPr>
            <a:spLocks noGrp="1"/>
          </p:cNvSpPr>
          <p:nvPr>
            <p:ph type="title"/>
          </p:nvPr>
        </p:nvSpPr>
        <p:spPr>
          <a:xfrm>
            <a:off x="3005443" y="698719"/>
            <a:ext cx="3214424" cy="685221"/>
          </a:xfrm>
        </p:spPr>
        <p:txBody>
          <a:bodyPr/>
          <a:lstStyle/>
          <a:p>
            <a:r>
              <a:rPr lang="en-US" sz="4400" dirty="0"/>
              <a:t>Domain 5 </a:t>
            </a:r>
            <a:r>
              <a:rPr lang="en-US" sz="2000" dirty="0"/>
              <a:t>(Q30) </a:t>
            </a:r>
            <a:endParaRPr lang="en-US" sz="4400" dirty="0"/>
          </a:p>
        </p:txBody>
      </p:sp>
    </p:spTree>
    <p:extLst>
      <p:ext uri="{BB962C8B-B14F-4D97-AF65-F5344CB8AC3E}">
        <p14:creationId xmlns:p14="http://schemas.microsoft.com/office/powerpoint/2010/main" val="5262677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80"/>
          <p:cNvSpPr>
            <a:spLocks noGrp="1"/>
          </p:cNvSpPr>
          <p:nvPr>
            <p:ph type="title"/>
          </p:nvPr>
        </p:nvSpPr>
        <p:spPr>
          <a:xfrm>
            <a:off x="1974684" y="979867"/>
            <a:ext cx="7315200" cy="685221"/>
          </a:xfrm>
        </p:spPr>
        <p:txBody>
          <a:bodyPr/>
          <a:lstStyle/>
          <a:p>
            <a:r>
              <a:rPr lang="en-US" sz="4400" dirty="0"/>
              <a:t>Recommendations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3400" y="5657795"/>
            <a:ext cx="819150" cy="86206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7601" y="355232"/>
            <a:ext cx="784949" cy="1155934"/>
          </a:xfrm>
          <a:prstGeom prst="rect">
            <a:avLst/>
          </a:prstGeom>
        </p:spPr>
      </p:pic>
      <p:sp>
        <p:nvSpPr>
          <p:cNvPr id="7" name="TextBox 6"/>
          <p:cNvSpPr txBox="1"/>
          <p:nvPr/>
        </p:nvSpPr>
        <p:spPr>
          <a:xfrm>
            <a:off x="390880" y="2105475"/>
            <a:ext cx="8636174" cy="3700244"/>
          </a:xfrm>
          <a:prstGeom prst="rect">
            <a:avLst/>
          </a:prstGeom>
          <a:noFill/>
        </p:spPr>
        <p:txBody>
          <a:bodyPr wrap="square" rtlCol="0">
            <a:spAutoFit/>
          </a:bodyPr>
          <a:lstStyle/>
          <a:p>
            <a:pPr marL="342900" marR="0" lvl="0" indent="-342900">
              <a:lnSpc>
                <a:spcPct val="107000"/>
              </a:lnSpc>
              <a:spcBef>
                <a:spcPts val="0"/>
              </a:spcBef>
              <a:spcAft>
                <a:spcPts val="0"/>
              </a:spcAft>
              <a:buFont typeface="Symbol" panose="05050102010706020507" pitchFamily="18" charset="2"/>
              <a:buChar char=""/>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When services need to be reduced ensure there are processes to reintroduce services within meaningful timeframes</a:t>
            </a:r>
          </a:p>
          <a:p>
            <a:pPr marR="0" lvl="0">
              <a:lnSpc>
                <a:spcPct val="107000"/>
              </a:lnSpc>
              <a:spcBef>
                <a:spcPts val="0"/>
              </a:spcBef>
              <a:spcAft>
                <a:spcPts val="0"/>
              </a:spcAft>
            </a:pP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Prepare a booklet or other materials for DDS participants and their caregivers to ensure there is an understanding of the specific instructions, list of resources, and signs and symptoms</a:t>
            </a:r>
          </a:p>
          <a:p>
            <a:pPr marR="0" lvl="0">
              <a:lnSpc>
                <a:spcPct val="107000"/>
              </a:lnSpc>
              <a:spcBef>
                <a:spcPts val="0"/>
              </a:spcBef>
              <a:spcAft>
                <a:spcPts val="0"/>
              </a:spcAft>
            </a:pP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In the event of another public health emergency, start the process of conducting a survey earlier in the pandemic, to determine the impact of the pandemic at its peak. This survey was conducted from October 2022-May 2023</a:t>
            </a:r>
          </a:p>
        </p:txBody>
      </p:sp>
    </p:spTree>
    <p:extLst>
      <p:ext uri="{BB962C8B-B14F-4D97-AF65-F5344CB8AC3E}">
        <p14:creationId xmlns:p14="http://schemas.microsoft.com/office/powerpoint/2010/main" val="41723626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9087" y="512250"/>
            <a:ext cx="8089524" cy="683843"/>
          </a:xfrm>
        </p:spPr>
        <p:txBody>
          <a:bodyPr/>
          <a:lstStyle/>
          <a:p>
            <a:r>
              <a:rPr lang="en-US" sz="4000" dirty="0"/>
              <a:t>Questions or Suggestions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7601" y="355232"/>
            <a:ext cx="784949" cy="115593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3400" y="5657795"/>
            <a:ext cx="819150" cy="862066"/>
          </a:xfrm>
          <a:prstGeom prst="rect">
            <a:avLst/>
          </a:prstGeom>
        </p:spPr>
      </p:pic>
      <p:pic>
        <p:nvPicPr>
          <p:cNvPr id="7" name="Picture 6" descr="Graphic of an envelope that opens to a letter with bright orange text, 'email.'" title="Email graphic"/>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4980" y="3142034"/>
            <a:ext cx="2390923" cy="2259591"/>
          </a:xfrm>
          <a:prstGeom prst="rect">
            <a:avLst/>
          </a:prstGeom>
        </p:spPr>
      </p:pic>
      <p:sp>
        <p:nvSpPr>
          <p:cNvPr id="6" name="Rounded Rectangle 5"/>
          <p:cNvSpPr/>
          <p:nvPr/>
        </p:nvSpPr>
        <p:spPr>
          <a:xfrm>
            <a:off x="4898546" y="3142034"/>
            <a:ext cx="3122863" cy="65393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a:hlinkClick r:id="rId5"/>
              </a:rPr>
              <a:t>Angelica.Ross@dc.gov</a:t>
            </a:r>
            <a:r>
              <a:rPr lang="en-US" sz="2400" dirty="0"/>
              <a:t> </a:t>
            </a:r>
          </a:p>
        </p:txBody>
      </p:sp>
    </p:spTree>
    <p:extLst>
      <p:ext uri="{BB962C8B-B14F-4D97-AF65-F5344CB8AC3E}">
        <p14:creationId xmlns:p14="http://schemas.microsoft.com/office/powerpoint/2010/main" val="2381662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80"/>
          <p:cNvSpPr>
            <a:spLocks noGrp="1"/>
          </p:cNvSpPr>
          <p:nvPr>
            <p:ph type="title"/>
          </p:nvPr>
        </p:nvSpPr>
        <p:spPr>
          <a:xfrm>
            <a:off x="2418738" y="694887"/>
            <a:ext cx="5674675" cy="921388"/>
          </a:xfrm>
        </p:spPr>
        <p:txBody>
          <a:bodyPr/>
          <a:lstStyle/>
          <a:p>
            <a:r>
              <a:rPr lang="en-US" sz="4400" dirty="0"/>
              <a:t>Methodology</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3400" y="5657795"/>
            <a:ext cx="819150" cy="86206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7601" y="355232"/>
            <a:ext cx="784949" cy="1155934"/>
          </a:xfrm>
          <a:prstGeom prst="rect">
            <a:avLst/>
          </a:prstGeom>
        </p:spPr>
      </p:pic>
      <p:sp>
        <p:nvSpPr>
          <p:cNvPr id="2" name="TextBox 1">
            <a:extLst>
              <a:ext uri="{FF2B5EF4-FFF2-40B4-BE49-F238E27FC236}">
                <a16:creationId xmlns:a16="http://schemas.microsoft.com/office/drawing/2014/main" id="{0F161C67-A41E-DD67-C4F9-E397B267D447}"/>
              </a:ext>
            </a:extLst>
          </p:cNvPr>
          <p:cNvSpPr txBox="1"/>
          <p:nvPr/>
        </p:nvSpPr>
        <p:spPr>
          <a:xfrm>
            <a:off x="447136" y="1957687"/>
            <a:ext cx="7892865" cy="3473387"/>
          </a:xfrm>
          <a:prstGeom prst="rect">
            <a:avLst/>
          </a:prstGeom>
          <a:noFill/>
        </p:spPr>
        <p:txBody>
          <a:bodyPr wrap="square" rtlCol="0">
            <a:spAutoFit/>
          </a:bodyPr>
          <a:lstStyle/>
          <a:p>
            <a:pPr marL="0" marR="0">
              <a:lnSpc>
                <a:spcPct val="107000"/>
              </a:lnSpc>
              <a:spcBef>
                <a:spcPts val="0"/>
              </a:spcBef>
              <a:spcAft>
                <a:spcPts val="800"/>
              </a:spcAft>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A total of 746 surveys were conducted in one-on-one interviews via video or telephone with either the person served or a member of their circle of support (not excluding relatives, legal guardians, and direct support staff).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000" i="1" kern="100" dirty="0">
                <a:effectLst/>
                <a:latin typeface="Calibri" panose="020F0502020204030204" pitchFamily="34" charset="0"/>
                <a:ea typeface="Calibri" panose="020F0502020204030204" pitchFamily="34" charset="0"/>
                <a:cs typeface="Times New Roman" panose="02020603050405020304" pitchFamily="18" charset="0"/>
              </a:rPr>
              <a:t>Although the surveys were developed with the intent of being answered by our persons served, conversely, 85% of the responses came from their natural </a:t>
            </a:r>
            <a:r>
              <a:rPr lang="en-US" sz="2000" i="1" kern="100" dirty="0">
                <a:latin typeface="Calibri" panose="020F0502020204030204" pitchFamily="34" charset="0"/>
                <a:ea typeface="Calibri" panose="020F0502020204030204" pitchFamily="34" charset="0"/>
                <a:cs typeface="Times New Roman" panose="02020603050405020304" pitchFamily="18" charset="0"/>
              </a:rPr>
              <a:t>or paid </a:t>
            </a:r>
            <a:r>
              <a:rPr lang="en-US" sz="2000" i="1" kern="100" dirty="0">
                <a:effectLst/>
                <a:latin typeface="Calibri" panose="020F0502020204030204" pitchFamily="34" charset="0"/>
                <a:ea typeface="Calibri" panose="020F0502020204030204" pitchFamily="34" charset="0"/>
                <a:cs typeface="Times New Roman" panose="02020603050405020304" pitchFamily="18" charset="0"/>
              </a:rPr>
              <a:t>supports. </a:t>
            </a:r>
          </a:p>
        </p:txBody>
      </p:sp>
    </p:spTree>
    <p:extLst>
      <p:ext uri="{BB962C8B-B14F-4D97-AF65-F5344CB8AC3E}">
        <p14:creationId xmlns:p14="http://schemas.microsoft.com/office/powerpoint/2010/main" val="1233352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80"/>
          <p:cNvSpPr>
            <a:spLocks noGrp="1"/>
          </p:cNvSpPr>
          <p:nvPr>
            <p:ph type="title"/>
          </p:nvPr>
        </p:nvSpPr>
        <p:spPr>
          <a:xfrm>
            <a:off x="3460060" y="402094"/>
            <a:ext cx="1414870" cy="792797"/>
          </a:xfrm>
        </p:spPr>
        <p:txBody>
          <a:bodyPr/>
          <a:lstStyle/>
          <a:p>
            <a:r>
              <a:rPr lang="en-US" sz="4400" dirty="0"/>
              <a:t>How?</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3400" y="5657795"/>
            <a:ext cx="819150" cy="86206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7601" y="355232"/>
            <a:ext cx="784949" cy="1155934"/>
          </a:xfrm>
          <a:prstGeom prst="rect">
            <a:avLst/>
          </a:prstGeom>
        </p:spPr>
      </p:pic>
      <p:sp>
        <p:nvSpPr>
          <p:cNvPr id="7" name="TextBox 6"/>
          <p:cNvSpPr txBox="1"/>
          <p:nvPr/>
        </p:nvSpPr>
        <p:spPr>
          <a:xfrm>
            <a:off x="562128" y="1528199"/>
            <a:ext cx="7892865" cy="5134483"/>
          </a:xfrm>
          <a:prstGeom prst="rect">
            <a:avLst/>
          </a:prstGeom>
          <a:noFill/>
        </p:spPr>
        <p:txBody>
          <a:bodyPr wrap="square" rtlCol="0">
            <a:spAutoFit/>
          </a:bodyPr>
          <a:lstStyle/>
          <a:p>
            <a:pPr marL="0" marR="0">
              <a:lnSpc>
                <a:spcPct val="107000"/>
              </a:lnSpc>
              <a:spcBef>
                <a:spcPts val="0"/>
              </a:spcBef>
              <a:spcAft>
                <a:spcPts val="800"/>
              </a:spcAft>
            </a:pPr>
            <a:r>
              <a:rPr lang="en-US" sz="2800" kern="100" dirty="0" err="1">
                <a:effectLst/>
                <a:latin typeface="Calibri" panose="020F0502020204030204" pitchFamily="34" charset="0"/>
                <a:ea typeface="Calibri" panose="020F0502020204030204" pitchFamily="34" charset="0"/>
                <a:cs typeface="Times New Roman" panose="02020603050405020304" pitchFamily="18" charset="0"/>
              </a:rPr>
              <a:t>Wellcentric</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took the raw data and broke down the survey questions into 5 domains: </a:t>
            </a:r>
            <a:endParaRPr lang="en-US" sz="2800" kern="100"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200000"/>
              </a:lnSpc>
              <a:spcAft>
                <a:spcPts val="800"/>
              </a:spcAft>
              <a:buFont typeface="+mj-lt"/>
              <a:buAutoNum type="arabicPeriod"/>
            </a:pPr>
            <a:r>
              <a:rPr lang="en-US" sz="2000" i="1" kern="100" dirty="0">
                <a:effectLst/>
                <a:latin typeface="Calibri" panose="020F0502020204030204" pitchFamily="34" charset="0"/>
                <a:ea typeface="Calibri" panose="020F0502020204030204" pitchFamily="34" charset="0"/>
                <a:cs typeface="Times New Roman" panose="02020603050405020304" pitchFamily="18" charset="0"/>
              </a:rPr>
              <a:t>Information related to COVID-19 (Questions 1-5)</a:t>
            </a:r>
          </a:p>
          <a:p>
            <a:pPr marL="800100" lvl="1" indent="-342900">
              <a:lnSpc>
                <a:spcPct val="200000"/>
              </a:lnSpc>
              <a:spcAft>
                <a:spcPts val="800"/>
              </a:spcAft>
              <a:buFont typeface="+mj-lt"/>
              <a:buAutoNum type="arabicPeriod"/>
            </a:pPr>
            <a:r>
              <a:rPr lang="en-US" sz="2000" i="1" kern="100" dirty="0">
                <a:effectLst/>
                <a:latin typeface="Calibri" panose="020F0502020204030204" pitchFamily="34" charset="0"/>
                <a:ea typeface="Calibri" panose="020F0502020204030204" pitchFamily="34" charset="0"/>
                <a:cs typeface="Times New Roman" panose="02020603050405020304" pitchFamily="18" charset="0"/>
              </a:rPr>
              <a:t>Detection and Prevention (Questions 6-11)</a:t>
            </a:r>
            <a:endParaRPr lang="en-US" sz="2000" i="1" kern="100"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200000"/>
              </a:lnSpc>
              <a:spcAft>
                <a:spcPts val="800"/>
              </a:spcAft>
              <a:buFont typeface="+mj-lt"/>
              <a:buAutoNum type="arabicPeriod"/>
            </a:pPr>
            <a:r>
              <a:rPr lang="en-US" sz="2000" i="1" kern="100" dirty="0">
                <a:effectLst/>
                <a:latin typeface="Calibri" panose="020F0502020204030204" pitchFamily="34" charset="0"/>
                <a:ea typeface="Calibri" panose="020F0502020204030204" pitchFamily="34" charset="0"/>
                <a:cs typeface="Times New Roman" panose="02020603050405020304" pitchFamily="18" charset="0"/>
              </a:rPr>
              <a:t>Impact of COVID-19 on employment/Career Opportunities (Questions 12-13)</a:t>
            </a:r>
            <a:endParaRPr lang="en-US" sz="2000" i="1" kern="100"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200000"/>
              </a:lnSpc>
              <a:spcAft>
                <a:spcPts val="800"/>
              </a:spcAft>
              <a:buFont typeface="+mj-lt"/>
              <a:buAutoNum type="arabicPeriod"/>
            </a:pPr>
            <a:r>
              <a:rPr lang="en-US" sz="2000" i="1" kern="100" dirty="0">
                <a:effectLst/>
                <a:latin typeface="Calibri" panose="020F0502020204030204" pitchFamily="34" charset="0"/>
                <a:ea typeface="Calibri" panose="020F0502020204030204" pitchFamily="34" charset="0"/>
                <a:cs typeface="Times New Roman" panose="02020603050405020304" pitchFamily="18" charset="0"/>
              </a:rPr>
              <a:t>Impact on Regimen of Care, and; (Questions 14-21)</a:t>
            </a:r>
          </a:p>
          <a:p>
            <a:pPr marL="800100" lvl="1" indent="-342900">
              <a:lnSpc>
                <a:spcPct val="200000"/>
              </a:lnSpc>
              <a:spcAft>
                <a:spcPts val="800"/>
              </a:spcAft>
              <a:buFont typeface="+mj-lt"/>
              <a:buAutoNum type="arabicPeriod"/>
            </a:pPr>
            <a:r>
              <a:rPr lang="en-US" sz="2000" i="1" kern="100" dirty="0">
                <a:effectLst/>
                <a:latin typeface="Calibri" panose="020F0502020204030204" pitchFamily="34" charset="0"/>
                <a:ea typeface="Calibri" panose="020F0502020204030204" pitchFamily="34" charset="0"/>
                <a:cs typeface="Times New Roman" panose="02020603050405020304" pitchFamily="18" charset="0"/>
              </a:rPr>
              <a:t>Individual health and Autonomy (Questions 22-30)</a:t>
            </a:r>
          </a:p>
        </p:txBody>
      </p:sp>
    </p:spTree>
    <p:extLst>
      <p:ext uri="{BB962C8B-B14F-4D97-AF65-F5344CB8AC3E}">
        <p14:creationId xmlns:p14="http://schemas.microsoft.com/office/powerpoint/2010/main" val="42253901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80"/>
          <p:cNvSpPr>
            <a:spLocks noGrp="1"/>
          </p:cNvSpPr>
          <p:nvPr>
            <p:ph type="title"/>
          </p:nvPr>
        </p:nvSpPr>
        <p:spPr>
          <a:xfrm>
            <a:off x="1907290" y="825945"/>
            <a:ext cx="4722810" cy="685221"/>
          </a:xfrm>
        </p:spPr>
        <p:txBody>
          <a:bodyPr/>
          <a:lstStyle/>
          <a:p>
            <a:r>
              <a:rPr lang="en-US" sz="4400" dirty="0"/>
              <a:t>Domains- Summary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3400" y="5657795"/>
            <a:ext cx="819150" cy="86206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7601" y="355232"/>
            <a:ext cx="784949" cy="1155934"/>
          </a:xfrm>
          <a:prstGeom prst="rect">
            <a:avLst/>
          </a:prstGeom>
        </p:spPr>
      </p:pic>
      <p:sp>
        <p:nvSpPr>
          <p:cNvPr id="7" name="TextBox 6"/>
          <p:cNvSpPr txBox="1"/>
          <p:nvPr/>
        </p:nvSpPr>
        <p:spPr>
          <a:xfrm>
            <a:off x="298467" y="1944968"/>
            <a:ext cx="8636174" cy="3041602"/>
          </a:xfrm>
          <a:prstGeom prst="rect">
            <a:avLst/>
          </a:prstGeom>
          <a:noFill/>
        </p:spPr>
        <p:txBody>
          <a:bodyPr wrap="square" rtlCol="0">
            <a:spAutoFit/>
          </a:bodyPr>
          <a:lstStyle/>
          <a:p>
            <a:pPr marL="342900" marR="0" lvl="0" indent="-342900">
              <a:lnSpc>
                <a:spcPct val="107000"/>
              </a:lnSpc>
              <a:spcBef>
                <a:spcPts val="0"/>
              </a:spcBef>
              <a:spcAft>
                <a:spcPts val="0"/>
              </a:spcAft>
              <a:buFont typeface="Symbol" panose="05050102010706020507" pitchFamily="18" charset="2"/>
              <a:buChar char=""/>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The first domain </a:t>
            </a:r>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‘Information Related to COVID-19’</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information related to COVID-19. It was reported that 96% of respondents felt that they trusted the information being told from them by their circle of support/healthcare workers.</a:t>
            </a:r>
          </a:p>
          <a:p>
            <a:pPr marL="342900" marR="0" lvl="0" indent="-342900">
              <a:lnSpc>
                <a:spcPct val="107000"/>
              </a:lnSpc>
              <a:spcBef>
                <a:spcPts val="0"/>
              </a:spcBef>
              <a:spcAft>
                <a:spcPts val="0"/>
              </a:spcAft>
              <a:buFont typeface="Symbol" panose="05050102010706020507" pitchFamily="18" charset="2"/>
              <a:buChar char=""/>
            </a:pP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Second domain is </a:t>
            </a:r>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‘Detection and Prevention’</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65% of respondents felt that they were taught the reason for the public health precaution recommendations, how to recognize symptoms of COVID-19 and prevention methods.</a:t>
            </a:r>
          </a:p>
        </p:txBody>
      </p:sp>
    </p:spTree>
    <p:extLst>
      <p:ext uri="{BB962C8B-B14F-4D97-AF65-F5344CB8AC3E}">
        <p14:creationId xmlns:p14="http://schemas.microsoft.com/office/powerpoint/2010/main" val="8783943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3400" y="5657795"/>
            <a:ext cx="819150" cy="86206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7601" y="355232"/>
            <a:ext cx="784949" cy="1155934"/>
          </a:xfrm>
          <a:prstGeom prst="rect">
            <a:avLst/>
          </a:prstGeom>
        </p:spPr>
      </p:pic>
      <p:sp>
        <p:nvSpPr>
          <p:cNvPr id="7" name="TextBox 6"/>
          <p:cNvSpPr txBox="1"/>
          <p:nvPr/>
        </p:nvSpPr>
        <p:spPr>
          <a:xfrm>
            <a:off x="102448" y="1468026"/>
            <a:ext cx="8636174" cy="4560929"/>
          </a:xfrm>
          <a:prstGeom prst="rect">
            <a:avLst/>
          </a:prstGeom>
          <a:noFill/>
        </p:spPr>
        <p:txBody>
          <a:bodyPr wrap="square" rtlCol="0">
            <a:spAutoFit/>
          </a:bodyPr>
          <a:lstStyle/>
          <a:p>
            <a:pPr marL="342900" marR="0" lvl="0" indent="-342900" algn="l" defTabSz="4572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9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The third domain is </a:t>
            </a:r>
            <a:r>
              <a:rPr kumimoji="0" lang="en-US" sz="1900" b="1"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‘Impact of COVID-19 on Employment/Career opportunities’ </a:t>
            </a:r>
            <a:r>
              <a:rPr kumimoji="0" lang="en-US" sz="19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of the 126 persons-served who were employed during the pandemic 34% or (45 people) reported that their jobs had been impacted in some way.</a:t>
            </a:r>
          </a:p>
          <a:p>
            <a:pPr marL="342900" marR="0" lvl="0" indent="-342900" algn="l" defTabSz="457200" rtl="0" eaLnBrk="1" fontAlgn="auto" latinLnBrk="0" hangingPunct="1">
              <a:lnSpc>
                <a:spcPct val="107000"/>
              </a:lnSpc>
              <a:spcBef>
                <a:spcPts val="0"/>
              </a:spcBef>
              <a:spcAft>
                <a:spcPts val="0"/>
              </a:spcAft>
              <a:buClrTx/>
              <a:buSzTx/>
              <a:buFont typeface="Symbol" panose="05050102010706020507" pitchFamily="18" charset="2"/>
              <a:buChar char=""/>
              <a:tabLst/>
              <a:defRPr/>
            </a:pPr>
            <a:endParaRPr kumimoji="0" lang="en-US" b="1"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4572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90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The fourth domain </a:t>
            </a:r>
            <a:r>
              <a:rPr kumimoji="0" lang="en-US" sz="1900" b="1"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‘Impact on Regimen of Care’</a:t>
            </a:r>
            <a:r>
              <a:rPr kumimoji="0" lang="en-US" sz="19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is and 46% respondents reported that their regimen had changed, specifically those who attended day programs. 92% went on to state that they used COVID precautions while working, which was a change for them. 92% reported no change in their ability to access regular healthcare services. However, 49% reported that their appts had become virtual instead of in-office. </a:t>
            </a:r>
          </a:p>
          <a:p>
            <a:pPr marL="342900" marR="0" lvl="0" indent="-342900" algn="l" defTabSz="457200" rtl="0" eaLnBrk="1" fontAlgn="auto" latinLnBrk="0" hangingPunct="1">
              <a:lnSpc>
                <a:spcPct val="107000"/>
              </a:lnSpc>
              <a:spcBef>
                <a:spcPts val="0"/>
              </a:spcBef>
              <a:spcAft>
                <a:spcPts val="800"/>
              </a:spcAft>
              <a:buClrTx/>
              <a:buSzTx/>
              <a:buFont typeface="Symbol" panose="05050102010706020507" pitchFamily="18" charset="2"/>
              <a:buChar char=""/>
              <a:tabLst/>
              <a:defRPr/>
            </a:pPr>
            <a:endParaRPr kumimoji="0" lang="en-US" sz="19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457200" rtl="0" eaLnBrk="1" fontAlgn="auto" latinLnBrk="0" hangingPunct="1">
              <a:lnSpc>
                <a:spcPct val="107000"/>
              </a:lnSpc>
              <a:spcBef>
                <a:spcPts val="0"/>
              </a:spcBef>
              <a:spcAft>
                <a:spcPts val="800"/>
              </a:spcAft>
              <a:buClrTx/>
              <a:buSzTx/>
              <a:buFont typeface="Symbol" panose="05050102010706020507" pitchFamily="18" charset="2"/>
              <a:buChar char=""/>
              <a:tabLst/>
              <a:defRPr/>
            </a:pPr>
            <a:r>
              <a:rPr kumimoji="0" lang="en-US" sz="19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Finally, the fifth domain was </a:t>
            </a:r>
            <a:r>
              <a:rPr kumimoji="0" lang="en-US" sz="1900" b="1"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“Individual health and Autonomy</a:t>
            </a:r>
            <a:r>
              <a:rPr kumimoji="0" lang="en-US" sz="19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8% of respondents felt depressed at a point during the pandemic. 25% reported feelings of isolation. Finally, 94% reported that they were hopeful about the ending of the pandemic.</a:t>
            </a:r>
          </a:p>
        </p:txBody>
      </p:sp>
      <p:sp>
        <p:nvSpPr>
          <p:cNvPr id="8" name="Title 80">
            <a:extLst>
              <a:ext uri="{FF2B5EF4-FFF2-40B4-BE49-F238E27FC236}">
                <a16:creationId xmlns:a16="http://schemas.microsoft.com/office/drawing/2014/main" id="{0B68366A-8BE3-0C7E-86BB-F86AF7AA0D14}"/>
              </a:ext>
            </a:extLst>
          </p:cNvPr>
          <p:cNvSpPr txBox="1">
            <a:spLocks/>
          </p:cNvSpPr>
          <p:nvPr/>
        </p:nvSpPr>
        <p:spPr>
          <a:xfrm>
            <a:off x="2210595" y="782805"/>
            <a:ext cx="4722810" cy="685221"/>
          </a:xfrm>
          <a:prstGeom prst="rect">
            <a:avLst/>
          </a:prstGeom>
        </p:spPr>
        <p:txBody>
          <a:bodyPr lIns="0" tIns="0" rIns="0" bIns="0" anchor="t"/>
          <a:lstStyle>
            <a:lvl1pPr algn="l" defTabSz="457200" rtl="0" eaLnBrk="1" latinLnBrk="0" hangingPunct="1">
              <a:lnSpc>
                <a:spcPts val="4900"/>
              </a:lnSpc>
              <a:spcBef>
                <a:spcPct val="0"/>
              </a:spcBef>
              <a:buNone/>
              <a:defRPr sz="4800" b="0" i="0" kern="1200">
                <a:solidFill>
                  <a:srgbClr val="C4004F"/>
                </a:solidFill>
                <a:latin typeface="Gill Sans Std Light"/>
                <a:ea typeface="+mj-ea"/>
                <a:cs typeface="Gill Sans Std Light"/>
              </a:defRPr>
            </a:lvl1pPr>
          </a:lstStyle>
          <a:p>
            <a:r>
              <a:rPr lang="en-US" sz="4400" dirty="0"/>
              <a:t>Domains- Summary  </a:t>
            </a:r>
          </a:p>
        </p:txBody>
      </p:sp>
    </p:spTree>
    <p:extLst>
      <p:ext uri="{BB962C8B-B14F-4D97-AF65-F5344CB8AC3E}">
        <p14:creationId xmlns:p14="http://schemas.microsoft.com/office/powerpoint/2010/main" val="14116089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80"/>
          <p:cNvSpPr>
            <a:spLocks noGrp="1"/>
          </p:cNvSpPr>
          <p:nvPr>
            <p:ph type="title"/>
          </p:nvPr>
        </p:nvSpPr>
        <p:spPr>
          <a:xfrm>
            <a:off x="2758417" y="561548"/>
            <a:ext cx="4214585" cy="842530"/>
          </a:xfrm>
        </p:spPr>
        <p:txBody>
          <a:bodyPr/>
          <a:lstStyle/>
          <a:p>
            <a:r>
              <a:rPr lang="en-US" sz="4400" dirty="0"/>
              <a:t>Domain 1 </a:t>
            </a:r>
            <a:r>
              <a:rPr lang="en-US" sz="2000" dirty="0"/>
              <a:t>(Q1) </a:t>
            </a:r>
            <a:endParaRPr lang="en-US" sz="4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3400" y="5657795"/>
            <a:ext cx="819150" cy="86206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7601" y="355232"/>
            <a:ext cx="784949" cy="1155934"/>
          </a:xfrm>
          <a:prstGeom prst="rect">
            <a:avLst/>
          </a:prstGeom>
        </p:spPr>
      </p:pic>
      <p:sp>
        <p:nvSpPr>
          <p:cNvPr id="7" name="TextBox 6"/>
          <p:cNvSpPr txBox="1"/>
          <p:nvPr/>
        </p:nvSpPr>
        <p:spPr>
          <a:xfrm>
            <a:off x="171450" y="1511166"/>
            <a:ext cx="8636174" cy="532903"/>
          </a:xfrm>
          <a:prstGeom prst="rect">
            <a:avLst/>
          </a:prstGeom>
          <a:noFill/>
        </p:spPr>
        <p:txBody>
          <a:bodyPr wrap="square" rtlCol="0">
            <a:spAutoFit/>
          </a:bodyPr>
          <a:lstStyle/>
          <a:p>
            <a:pPr marR="0" lvl="0" algn="ctr">
              <a:lnSpc>
                <a:spcPct val="107000"/>
              </a:lnSpc>
              <a:spcBef>
                <a:spcPts val="0"/>
              </a:spcBef>
              <a:spcAft>
                <a:spcPts val="0"/>
              </a:spcAft>
            </a:pPr>
            <a:r>
              <a:rPr lang="en-US" sz="2800" u="sng" kern="100" dirty="0">
                <a:latin typeface="Calibri" panose="020F0502020204030204" pitchFamily="34" charset="0"/>
                <a:ea typeface="Calibri" panose="020F0502020204030204" pitchFamily="34" charset="0"/>
                <a:cs typeface="Times New Roman" panose="02020603050405020304" pitchFamily="18" charset="0"/>
              </a:rPr>
              <a:t>Domain 1: Information Related to Covid </a:t>
            </a:r>
            <a:endParaRPr lang="en-US" sz="2800" u="sng"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902F3C55-F0B4-E306-DD63-DE512D5B29E0}"/>
              </a:ext>
            </a:extLst>
          </p:cNvPr>
          <p:cNvSpPr txBox="1"/>
          <p:nvPr/>
        </p:nvSpPr>
        <p:spPr>
          <a:xfrm>
            <a:off x="417689" y="2492638"/>
            <a:ext cx="8389935" cy="3847207"/>
          </a:xfrm>
          <a:prstGeom prst="rect">
            <a:avLst/>
          </a:prstGeom>
          <a:noFill/>
        </p:spPr>
        <p:txBody>
          <a:bodyPr wrap="square">
            <a:spAutoFit/>
          </a:bodyPr>
          <a:lstStyle/>
          <a:p>
            <a:r>
              <a:rPr lang="en-US" sz="2400" b="1" dirty="0"/>
              <a:t>Q1</a:t>
            </a:r>
            <a:r>
              <a:rPr lang="en-US" sz="2800" b="1" dirty="0"/>
              <a:t>.) </a:t>
            </a:r>
            <a:r>
              <a:rPr lang="en-US" sz="2400" b="1" dirty="0"/>
              <a:t>Where are you getting information related to COVID-19? </a:t>
            </a:r>
            <a:endParaRPr lang="en-US" sz="2000" b="1" dirty="0"/>
          </a:p>
          <a:p>
            <a:endParaRPr lang="en-US" sz="2000" dirty="0"/>
          </a:p>
          <a:p>
            <a:r>
              <a:rPr lang="en-US" sz="2000" dirty="0"/>
              <a:t>The vast majority of study participants (318 respondents; 43%) received their information solely from a healthcare provider. This was the largest reported amount from any single source of information. Although, 303 (41%) participants reported receiving their information from a multitude of sources, including a combination of healthcare providers, family members, internet website, etc. Specific details of this analysis can be found on the charts final report</a:t>
            </a:r>
          </a:p>
          <a:p>
            <a:endParaRPr lang="en-US" sz="2000" dirty="0"/>
          </a:p>
          <a:p>
            <a:endParaRPr lang="en-US" sz="1200" dirty="0"/>
          </a:p>
          <a:p>
            <a:endParaRPr lang="en-US" sz="1200" dirty="0"/>
          </a:p>
          <a:p>
            <a:endParaRPr lang="en-US" sz="1200" dirty="0"/>
          </a:p>
        </p:txBody>
      </p:sp>
    </p:spTree>
    <p:extLst>
      <p:ext uri="{BB962C8B-B14F-4D97-AF65-F5344CB8AC3E}">
        <p14:creationId xmlns:p14="http://schemas.microsoft.com/office/powerpoint/2010/main" val="302071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80"/>
          <p:cNvSpPr>
            <a:spLocks noGrp="1"/>
          </p:cNvSpPr>
          <p:nvPr>
            <p:ph type="title"/>
          </p:nvPr>
        </p:nvSpPr>
        <p:spPr>
          <a:xfrm>
            <a:off x="2640611" y="546148"/>
            <a:ext cx="3384332" cy="685221"/>
          </a:xfrm>
        </p:spPr>
        <p:txBody>
          <a:bodyPr/>
          <a:lstStyle/>
          <a:p>
            <a:r>
              <a:rPr lang="en-US" sz="4400" dirty="0"/>
              <a:t>Domain 1 </a:t>
            </a:r>
            <a:r>
              <a:rPr lang="en-US" sz="2000" dirty="0"/>
              <a:t>(Q2) </a:t>
            </a:r>
            <a:r>
              <a:rPr lang="en-US" sz="4400" dirty="0"/>
              <a:t>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3400" y="5657795"/>
            <a:ext cx="819150" cy="86206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7601" y="355232"/>
            <a:ext cx="784949" cy="1155934"/>
          </a:xfrm>
          <a:prstGeom prst="rect">
            <a:avLst/>
          </a:prstGeom>
        </p:spPr>
      </p:pic>
      <p:sp>
        <p:nvSpPr>
          <p:cNvPr id="4" name="TextBox 3">
            <a:extLst>
              <a:ext uri="{FF2B5EF4-FFF2-40B4-BE49-F238E27FC236}">
                <a16:creationId xmlns:a16="http://schemas.microsoft.com/office/drawing/2014/main" id="{902F3C55-F0B4-E306-DD63-DE512D5B29E0}"/>
              </a:ext>
            </a:extLst>
          </p:cNvPr>
          <p:cNvSpPr txBox="1"/>
          <p:nvPr/>
        </p:nvSpPr>
        <p:spPr>
          <a:xfrm>
            <a:off x="417689" y="2163867"/>
            <a:ext cx="8389935" cy="3539430"/>
          </a:xfrm>
          <a:prstGeom prst="rect">
            <a:avLst/>
          </a:prstGeom>
          <a:noFill/>
        </p:spPr>
        <p:txBody>
          <a:bodyPr wrap="square">
            <a:spAutoFit/>
          </a:bodyPr>
          <a:lstStyle/>
          <a:p>
            <a:endParaRPr lang="en-US" sz="1200" dirty="0"/>
          </a:p>
          <a:p>
            <a:r>
              <a:rPr lang="en-US" sz="2400" b="1" dirty="0"/>
              <a:t>Q2.) Have you had trouble getting information you trust about the pandemic/COVID-19? </a:t>
            </a:r>
          </a:p>
          <a:p>
            <a:endParaRPr lang="en-US" sz="2400" dirty="0"/>
          </a:p>
          <a:p>
            <a:r>
              <a:rPr lang="en-US" sz="2000" dirty="0"/>
              <a:t>Of the 746 respondents, over 96% (719 respondents) reported having no trouble getting trusted information about the COVID-19 pandemic. Contrarily, 27 study participants expressed experiencing challenges in their quest for reliable information on COVID-19. </a:t>
            </a:r>
          </a:p>
          <a:p>
            <a:endParaRPr lang="en-US" sz="2400" dirty="0"/>
          </a:p>
          <a:p>
            <a:endParaRPr lang="en-US" sz="2400" dirty="0"/>
          </a:p>
          <a:p>
            <a:endParaRPr lang="en-US" sz="1200" dirty="0"/>
          </a:p>
        </p:txBody>
      </p:sp>
      <p:sp>
        <p:nvSpPr>
          <p:cNvPr id="2" name="TextBox 1">
            <a:extLst>
              <a:ext uri="{FF2B5EF4-FFF2-40B4-BE49-F238E27FC236}">
                <a16:creationId xmlns:a16="http://schemas.microsoft.com/office/drawing/2014/main" id="{712C8BF9-F867-21EE-1EAD-87EA866CFDA1}"/>
              </a:ext>
            </a:extLst>
          </p:cNvPr>
          <p:cNvSpPr txBox="1"/>
          <p:nvPr/>
        </p:nvSpPr>
        <p:spPr>
          <a:xfrm>
            <a:off x="323850" y="1663566"/>
            <a:ext cx="8636174" cy="532903"/>
          </a:xfrm>
          <a:prstGeom prst="rect">
            <a:avLst/>
          </a:prstGeom>
          <a:noFill/>
        </p:spPr>
        <p:txBody>
          <a:bodyPr wrap="square" rtlCol="0">
            <a:spAutoFit/>
          </a:bodyPr>
          <a:lstStyle/>
          <a:p>
            <a:pPr marR="0" lvl="0" algn="ctr">
              <a:lnSpc>
                <a:spcPct val="107000"/>
              </a:lnSpc>
              <a:spcBef>
                <a:spcPts val="0"/>
              </a:spcBef>
              <a:spcAft>
                <a:spcPts val="0"/>
              </a:spcAft>
            </a:pPr>
            <a:r>
              <a:rPr lang="en-US" sz="2800" u="sng" kern="100" dirty="0">
                <a:latin typeface="Calibri" panose="020F0502020204030204" pitchFamily="34" charset="0"/>
                <a:ea typeface="Calibri" panose="020F0502020204030204" pitchFamily="34" charset="0"/>
                <a:cs typeface="Times New Roman" panose="02020603050405020304" pitchFamily="18" charset="0"/>
              </a:rPr>
              <a:t>Domain 1: Information Related to Covid </a:t>
            </a:r>
            <a:endParaRPr lang="en-US" sz="2800" u="sng"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968862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3228</TotalTime>
  <Words>3373</Words>
  <Application>Microsoft Office PowerPoint</Application>
  <PresentationFormat>On-screen Show (4:3)</PresentationFormat>
  <Paragraphs>188</Paragraphs>
  <Slides>39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Calibri</vt:lpstr>
      <vt:lpstr>Gill Sans Std</vt:lpstr>
      <vt:lpstr>Gill Sans Std Bold</vt:lpstr>
      <vt:lpstr>Gill Sans Std Light</vt:lpstr>
      <vt:lpstr>Symbol</vt:lpstr>
      <vt:lpstr>Office Theme</vt:lpstr>
      <vt:lpstr>PowerPoint Presentation</vt:lpstr>
      <vt:lpstr>Purpose</vt:lpstr>
      <vt:lpstr>The Experience</vt:lpstr>
      <vt:lpstr>Methodology</vt:lpstr>
      <vt:lpstr>How?</vt:lpstr>
      <vt:lpstr>Domains- Summary  </vt:lpstr>
      <vt:lpstr>PowerPoint Presentation</vt:lpstr>
      <vt:lpstr>Domain 1 (Q1) </vt:lpstr>
      <vt:lpstr>Domain 1 (Q2)   </vt:lpstr>
      <vt:lpstr>PowerPoint Presentation</vt:lpstr>
      <vt:lpstr>Domain 1 (Q4) </vt:lpstr>
      <vt:lpstr>Domain 1 (Q5) </vt:lpstr>
      <vt:lpstr>Domain 2 (Q6) </vt:lpstr>
      <vt:lpstr>Domain 2 (Q7) </vt:lpstr>
      <vt:lpstr>Domain 2 (Q8) </vt:lpstr>
      <vt:lpstr>Domain 2 (Q9) </vt:lpstr>
      <vt:lpstr>Domain 2 (Q10)</vt:lpstr>
      <vt:lpstr>Domain 2 (Q11) </vt:lpstr>
      <vt:lpstr>Domain 3 (Q12) </vt:lpstr>
      <vt:lpstr>Domain 3 (Q13)</vt:lpstr>
      <vt:lpstr>Domain 4 (Q14) </vt:lpstr>
      <vt:lpstr>Domain 4 (Q15) </vt:lpstr>
      <vt:lpstr>Domain 4 (Q16) </vt:lpstr>
      <vt:lpstr>Domain 4 (Q17) </vt:lpstr>
      <vt:lpstr>Domain 4 (Q18) </vt:lpstr>
      <vt:lpstr>Domain 4 (Q19) </vt:lpstr>
      <vt:lpstr>Domain 4 (Q20) </vt:lpstr>
      <vt:lpstr>Domain 4 (Q21) </vt:lpstr>
      <vt:lpstr>Domain 5 (Q22) </vt:lpstr>
      <vt:lpstr>Domain 5 (Q23) </vt:lpstr>
      <vt:lpstr>Domain 5 (Q24) </vt:lpstr>
      <vt:lpstr>Domain 5 (Q25) </vt:lpstr>
      <vt:lpstr>Domain 5 (Q26) </vt:lpstr>
      <vt:lpstr>Domain 5 (Q27) </vt:lpstr>
      <vt:lpstr>Domain 5 (Q28) </vt:lpstr>
      <vt:lpstr>Domain 5 (Q29) </vt:lpstr>
      <vt:lpstr>Domain 5 (Q30) </vt:lpstr>
      <vt:lpstr>Recommendations </vt:lpstr>
      <vt:lpstr>Questions or Suggestions </vt:lpstr>
    </vt:vector>
  </TitlesOfParts>
  <Company>Production Artist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Office 2004 Test Drive User</dc:creator>
  <cp:lastModifiedBy>Ross, Angelica (DDS)</cp:lastModifiedBy>
  <cp:revision>200</cp:revision>
  <dcterms:created xsi:type="dcterms:W3CDTF">2014-12-09T03:54:50Z</dcterms:created>
  <dcterms:modified xsi:type="dcterms:W3CDTF">2023-09-28T16:15:54Z</dcterms:modified>
</cp:coreProperties>
</file>