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12" r:id="rId3"/>
    <p:sldId id="319" r:id="rId4"/>
    <p:sldId id="322" r:id="rId5"/>
    <p:sldId id="337" r:id="rId6"/>
    <p:sldId id="331" r:id="rId7"/>
    <p:sldId id="339" r:id="rId8"/>
    <p:sldId id="332" r:id="rId9"/>
    <p:sldId id="338" r:id="rId10"/>
    <p:sldId id="27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Henderson" initials="KH" lastIdx="5" clrIdx="0">
    <p:extLst>
      <p:ext uri="{19B8F6BF-5375-455C-9EA6-DF929625EA0E}">
        <p15:presenceInfo xmlns:p15="http://schemas.microsoft.com/office/powerpoint/2012/main" userId="S-1-5-21-1455650219-2048853421-618671499-87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33"/>
    <a:srgbClr val="170CF4"/>
    <a:srgbClr val="8170FC"/>
    <a:srgbClr val="011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94670" autoAdjust="0"/>
  </p:normalViewPr>
  <p:slideViewPr>
    <p:cSldViewPr snapToGrid="0" snapToObjects="1" showGuides="1">
      <p:cViewPr varScale="1">
        <p:scale>
          <a:sx n="85" d="100"/>
          <a:sy n="85" d="100"/>
        </p:scale>
        <p:origin x="102" y="3192"/>
      </p:cViewPr>
      <p:guideLst>
        <p:guide orient="horz" pos="2160"/>
        <p:guide pos="2880"/>
      </p:guideLst>
    </p:cSldViewPr>
  </p:slideViewPr>
  <p:outlineViewPr>
    <p:cViewPr>
      <p:scale>
        <a:sx n="33" d="100"/>
        <a:sy n="33" d="100"/>
      </p:scale>
      <p:origin x="0" y="-8205"/>
    </p:cViewPr>
  </p:outlineViewPr>
  <p:notesTextViewPr>
    <p:cViewPr>
      <p:scale>
        <a:sx n="100" d="100"/>
        <a:sy n="100" d="100"/>
      </p:scale>
      <p:origin x="0" y="0"/>
    </p:cViewPr>
  </p:notesTextViewPr>
  <p:sorterViewPr>
    <p:cViewPr>
      <p:scale>
        <a:sx n="66" d="100"/>
        <a:sy n="66" d="100"/>
      </p:scale>
      <p:origin x="0" y="-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7/28/2023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a:t>Slide Headline 1</a:t>
            </a:r>
            <a:br>
              <a:rPr lang="en-US" dirty="0"/>
            </a:br>
            <a:r>
              <a:rPr lang="en-US" dirty="0"/>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dirty="0"/>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7/28/2023</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hyperlink" Target="about:blank"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428699"/>
            <a:ext cx="9144000" cy="1117811"/>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5400" u="none" strike="noStrike" kern="1200" cap="none" spc="0" normalizeH="0" baseline="0" noProof="0" dirty="0">
                <a:ln>
                  <a:noFill/>
                </a:ln>
                <a:solidFill>
                  <a:srgbClr val="FFFFFF"/>
                </a:solidFill>
                <a:effectLst/>
                <a:uLnTx/>
                <a:uFillTx/>
                <a:latin typeface="Gill Sans Std Light"/>
                <a:ea typeface="+mj-ea"/>
                <a:cs typeface="Gill Sans Std Light"/>
              </a:rPr>
              <a:t>COVID-19</a:t>
            </a:r>
          </a:p>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5400" u="none" strike="noStrike" kern="1200" cap="none" spc="0" normalizeH="0" baseline="0" noProof="0" dirty="0">
                <a:ln>
                  <a:noFill/>
                </a:ln>
                <a:solidFill>
                  <a:srgbClr val="FFFFFF"/>
                </a:solidFill>
                <a:effectLst/>
                <a:uLnTx/>
                <a:uFillTx/>
                <a:latin typeface="Gill Sans Std Light"/>
                <a:ea typeface="+mj-ea"/>
                <a:cs typeface="Gill Sans Std Light"/>
              </a:rPr>
              <a:t>Study Overview</a:t>
            </a: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3600" i="1" u="none" strike="noStrike" kern="1200" cap="none" spc="0" normalizeH="0" baseline="0" noProof="0" dirty="0">
                <a:ln>
                  <a:noFill/>
                </a:ln>
                <a:solidFill>
                  <a:srgbClr val="FFFFFF"/>
                </a:solidFill>
                <a:effectLst/>
                <a:uLnTx/>
                <a:uFillTx/>
                <a:latin typeface="Gill Sans Std"/>
                <a:ea typeface="+mj-ea"/>
                <a:cs typeface="Gill Sans Std"/>
              </a:rPr>
              <a:t>July 28, 2023</a:t>
            </a:r>
          </a:p>
        </p:txBody>
      </p:sp>
      <p:pic>
        <p:nvPicPr>
          <p:cNvPr id="3" name="Picture 2" descr="Department on Disability Services logo that says Life. Your Way. This logo is on every slide of this presentation." title="DD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087" y="512250"/>
            <a:ext cx="8089524" cy="683843"/>
          </a:xfrm>
        </p:spPr>
        <p:txBody>
          <a:bodyPr/>
          <a:lstStyle/>
          <a:p>
            <a:r>
              <a:rPr lang="en-US" sz="4000" dirty="0"/>
              <a:t>Questions or Suggestions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descr="Graphic of an envelope that opens to a letter with bright orange text, 'email.'" title="Email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419" y="3035447"/>
            <a:ext cx="1819438" cy="1719497"/>
          </a:xfrm>
          <a:prstGeom prst="rect">
            <a:avLst/>
          </a:prstGeom>
        </p:spPr>
      </p:pic>
      <p:sp>
        <p:nvSpPr>
          <p:cNvPr id="6" name="Rounded Rectangle 5"/>
          <p:cNvSpPr/>
          <p:nvPr/>
        </p:nvSpPr>
        <p:spPr>
          <a:xfrm>
            <a:off x="5678311" y="2884755"/>
            <a:ext cx="3122863" cy="6539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hlinkClick r:id="rId5"/>
              </a:rPr>
              <a:t>Angelica.Ross</a:t>
            </a:r>
            <a:r>
              <a:rPr lang="en-US" sz="2400" dirty="0">
                <a:hlinkClick r:id="rId5"/>
              </a:rPr>
              <a:t>@</a:t>
            </a:r>
            <a:r>
              <a:rPr lang="en-US" sz="2400" dirty="0">
                <a:hlinkClick r:id="rId5"/>
              </a:rPr>
              <a:t>dc.gov</a:t>
            </a:r>
            <a:r>
              <a:rPr lang="en-US" sz="2400" dirty="0"/>
              <a:t> </a:t>
            </a:r>
          </a:p>
        </p:txBody>
      </p:sp>
    </p:spTree>
    <p:extLst>
      <p:ext uri="{BB962C8B-B14F-4D97-AF65-F5344CB8AC3E}">
        <p14:creationId xmlns:p14="http://schemas.microsoft.com/office/powerpoint/2010/main" val="238166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54656" y="2070104"/>
            <a:ext cx="7315200" cy="2511307"/>
          </a:xfrm>
        </p:spPr>
        <p:txBody>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Purpose: To determine the long-term effects, both physical and psychological, of the pandemic on those with IDD who were positively diagnosed with COVID -19 and others who were not diagnosed but experienced negative outcomes due to isolation and/or quarantine. </a:t>
            </a:r>
          </a:p>
          <a:p>
            <a:pPr>
              <a:lnSpc>
                <a:spcPct val="100000"/>
              </a:lnSpc>
            </a:pPr>
            <a:endParaRPr lang="en-US" sz="2800" dirty="0"/>
          </a:p>
        </p:txBody>
      </p:sp>
      <p:sp>
        <p:nvSpPr>
          <p:cNvPr id="3" name="Title 2"/>
          <p:cNvSpPr>
            <a:spLocks noGrp="1"/>
          </p:cNvSpPr>
          <p:nvPr>
            <p:ph type="title"/>
          </p:nvPr>
        </p:nvSpPr>
        <p:spPr>
          <a:xfrm>
            <a:off x="520931" y="545348"/>
            <a:ext cx="7315200" cy="1299556"/>
          </a:xfrm>
        </p:spPr>
        <p:txBody>
          <a:bodyPr/>
          <a:lstStyle/>
          <a:p>
            <a:r>
              <a:rPr lang="en-US" sz="4400" dirty="0"/>
              <a:t>Why?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Tree>
    <p:extLst>
      <p:ext uri="{BB962C8B-B14F-4D97-AF65-F5344CB8AC3E}">
        <p14:creationId xmlns:p14="http://schemas.microsoft.com/office/powerpoint/2010/main" val="279588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426720" y="456954"/>
            <a:ext cx="7315200" cy="1209488"/>
          </a:xfrm>
        </p:spPr>
        <p:txBody>
          <a:bodyPr/>
          <a:lstStyle/>
          <a:p>
            <a:r>
              <a:rPr lang="en-US" sz="4400" dirty="0"/>
              <a:t>The Experience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p:cNvSpPr txBox="1"/>
          <p:nvPr/>
        </p:nvSpPr>
        <p:spPr>
          <a:xfrm>
            <a:off x="426720" y="1744607"/>
            <a:ext cx="7654636" cy="4026552"/>
          </a:xfrm>
          <a:prstGeom prst="rect">
            <a:avLst/>
          </a:prstGeom>
          <a:noFill/>
        </p:spPr>
        <p:txBody>
          <a:bodyPr wrap="square" rtlCol="0">
            <a:spAutoFit/>
          </a:bodyPr>
          <a:lstStyle/>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DDS had the pleasure of working with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Wellcentric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DC. We collaborated with the process of developing a standardized survey tool which was made up of a total of 35 questions targeted at gauging the experiences of people during the pandemic. We wanted to be sure to capture the responses of the more than 600 people who had tested positive for COVID during the start of the pandemic in March of 2020 and looked at a 2-year period through March 2022. The survey interviews and data collection began October of 2022 and concluded May 2023</a:t>
            </a:r>
          </a:p>
        </p:txBody>
      </p:sp>
    </p:spTree>
    <p:extLst>
      <p:ext uri="{BB962C8B-B14F-4D97-AF65-F5344CB8AC3E}">
        <p14:creationId xmlns:p14="http://schemas.microsoft.com/office/powerpoint/2010/main" val="78345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96942" y="445348"/>
            <a:ext cx="7088451" cy="1238758"/>
          </a:xfrm>
        </p:spPr>
        <p:txBody>
          <a:bodyPr/>
          <a:lstStyle/>
          <a:p>
            <a:r>
              <a:rPr lang="en-US" sz="4400" dirty="0"/>
              <a:t>How?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2" name="TextBox 1">
            <a:extLst>
              <a:ext uri="{FF2B5EF4-FFF2-40B4-BE49-F238E27FC236}">
                <a16:creationId xmlns:a16="http://schemas.microsoft.com/office/drawing/2014/main" id="{0F161C67-A41E-DD67-C4F9-E397B267D447}"/>
              </a:ext>
            </a:extLst>
          </p:cNvPr>
          <p:cNvSpPr txBox="1"/>
          <p:nvPr/>
        </p:nvSpPr>
        <p:spPr>
          <a:xfrm>
            <a:off x="447136" y="1957687"/>
            <a:ext cx="7892865" cy="3760068"/>
          </a:xfrm>
          <a:prstGeom prst="rect">
            <a:avLst/>
          </a:prstGeom>
          <a:noFill/>
        </p:spPr>
        <p:txBody>
          <a:bodyPr wrap="square" rtlCol="0">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 total of 746 surveys were conducted in one-on-one interviews via video or telephone with either the person served or a member of their circle of support (not excluding relatives, legal guardians, and direct support staff). Although the surveys were developed with the intent of being answered by our persons served, conversely, 85% of the responses came from their natural </a:t>
            </a:r>
            <a:r>
              <a:rPr lang="en-US" sz="2800" kern="100" dirty="0">
                <a:latin typeface="Calibri" panose="020F0502020204030204" pitchFamily="34" charset="0"/>
                <a:ea typeface="Calibri" panose="020F0502020204030204" pitchFamily="34" charset="0"/>
                <a:cs typeface="Times New Roman" panose="02020603050405020304" pitchFamily="18" charset="0"/>
              </a:rPr>
              <a:t>or paid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supports. </a:t>
            </a:r>
          </a:p>
        </p:txBody>
      </p:sp>
    </p:spTree>
    <p:extLst>
      <p:ext uri="{BB962C8B-B14F-4D97-AF65-F5344CB8AC3E}">
        <p14:creationId xmlns:p14="http://schemas.microsoft.com/office/powerpoint/2010/main" val="12333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72278" y="456268"/>
            <a:ext cx="7315200" cy="685221"/>
          </a:xfrm>
        </p:spPr>
        <p:txBody>
          <a:bodyPr/>
          <a:lstStyle/>
          <a:p>
            <a:r>
              <a:rPr lang="en-US" sz="4400" dirty="0"/>
              <a:t>How?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8467" y="1795345"/>
            <a:ext cx="7892865" cy="1264642"/>
          </a:xfrm>
          <a:prstGeom prst="rect">
            <a:avLst/>
          </a:prstGeom>
          <a:noFill/>
        </p:spPr>
        <p:txBody>
          <a:bodyPr wrap="square" rtlCol="0">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Wellcentric took the raw data and broke down the survey questions into 5 domains: Information related to COVID-19, Detection and Prevention, Impact of COVID-19 on employment/Career Opportunities, Impact on Regimen of Care, and Individual health and Autonomy.</a:t>
            </a:r>
          </a:p>
        </p:txBody>
      </p:sp>
    </p:spTree>
    <p:extLst>
      <p:ext uri="{BB962C8B-B14F-4D97-AF65-F5344CB8AC3E}">
        <p14:creationId xmlns:p14="http://schemas.microsoft.com/office/powerpoint/2010/main" val="4225390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672278" y="456268"/>
            <a:ext cx="7315200" cy="685221"/>
          </a:xfrm>
        </p:spPr>
        <p:txBody>
          <a:bodyPr/>
          <a:lstStyle/>
          <a:p>
            <a:r>
              <a:rPr lang="en-US" sz="4400" dirty="0"/>
              <a:t>How Continued?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8467" y="1795345"/>
            <a:ext cx="7892865" cy="3353995"/>
          </a:xfrm>
          <a:prstGeom prst="rect">
            <a:avLst/>
          </a:prstGeom>
          <a:noFill/>
        </p:spPr>
        <p:txBody>
          <a:bodyPr wrap="square" rtlCol="0">
            <a:spAutoFit/>
          </a:bodyPr>
          <a:lstStyle/>
          <a:p>
            <a:pPr marL="0" marR="0">
              <a:lnSpc>
                <a:spcPct val="107000"/>
              </a:lnSpc>
              <a:spcBef>
                <a:spcPts val="0"/>
              </a:spcBef>
              <a:spcAft>
                <a:spcPts val="800"/>
              </a:spcAft>
            </a:pP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Wellcentric</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took the raw data and broke down the survey questions into 5 domains: </a:t>
            </a:r>
          </a:p>
          <a:p>
            <a:pPr marL="0" marR="0">
              <a:lnSpc>
                <a:spcPct val="107000"/>
              </a:lnSpc>
              <a:spcBef>
                <a:spcPts val="0"/>
              </a:spcBef>
              <a:spcAft>
                <a:spcPts val="800"/>
              </a:spcAft>
            </a:pPr>
            <a:r>
              <a:rPr lang="en-US" sz="2400" b="1" kern="100" dirty="0">
                <a:latin typeface="Calibri" panose="020F0502020204030204" pitchFamily="34" charset="0"/>
                <a:ea typeface="Calibri" panose="020F0502020204030204" pitchFamily="34" charset="0"/>
                <a:cs typeface="Times New Roman" panose="02020603050405020304" pitchFamily="18" charset="0"/>
              </a:rPr>
              <a:t>1 .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Information related to COVID-19, </a:t>
            </a: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2. Detection and Prevention, </a:t>
            </a:r>
          </a:p>
          <a:p>
            <a:pPr marL="0" marR="0">
              <a:lnSpc>
                <a:spcPct val="107000"/>
              </a:lnSpc>
              <a:spcBef>
                <a:spcPts val="0"/>
              </a:spcBef>
              <a:spcAft>
                <a:spcPts val="800"/>
              </a:spcAft>
            </a:pPr>
            <a:r>
              <a:rPr lang="en-US" sz="2400" b="1" kern="100" dirty="0">
                <a:latin typeface="Calibri" panose="020F0502020204030204" pitchFamily="34" charset="0"/>
                <a:ea typeface="Calibri" panose="020F0502020204030204" pitchFamily="34" charset="0"/>
                <a:cs typeface="Times New Roman" panose="02020603050405020304" pitchFamily="18" charset="0"/>
              </a:rPr>
              <a:t>3.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Impact of COVID-19 on employment/career </a:t>
            </a:r>
            <a:r>
              <a:rPr lang="en-US" sz="2400" b="1" kern="100" dirty="0" err="1">
                <a:latin typeface="Calibri" panose="020F0502020204030204" pitchFamily="34" charset="0"/>
                <a:ea typeface="Calibri" panose="020F0502020204030204" pitchFamily="34" charset="0"/>
                <a:cs typeface="Times New Roman" panose="02020603050405020304" pitchFamily="18" charset="0"/>
              </a:rPr>
              <a:t>c</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pportunities</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4. Impact on regimen of Care, and</a:t>
            </a:r>
          </a:p>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5. Individual health and autonomy.</a:t>
            </a:r>
          </a:p>
        </p:txBody>
      </p:sp>
    </p:spTree>
    <p:extLst>
      <p:ext uri="{BB962C8B-B14F-4D97-AF65-F5344CB8AC3E}">
        <p14:creationId xmlns:p14="http://schemas.microsoft.com/office/powerpoint/2010/main" val="216234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705224" y="488620"/>
            <a:ext cx="7315200" cy="685221"/>
          </a:xfrm>
        </p:spPr>
        <p:txBody>
          <a:bodyPr/>
          <a:lstStyle/>
          <a:p>
            <a:r>
              <a:rPr lang="en-US" sz="4400" dirty="0"/>
              <a:t>Domains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8467" y="1254305"/>
            <a:ext cx="8636174" cy="468211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first domain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‘Information Related to COVID-19’</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information related to COVID-19. It was reported that 96% of respondents felt that they trusted the information being told from them by their circle of support/healthcare workers.</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Second domain is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‘Detection and Prevention’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65% of respondents felt that they were taught the reason for the public health precaution recommendations, how to recognize symptoms of COVID-19 and prevention methods.</a:t>
            </a:r>
          </a:p>
        </p:txBody>
      </p:sp>
    </p:spTree>
    <p:extLst>
      <p:ext uri="{BB962C8B-B14F-4D97-AF65-F5344CB8AC3E}">
        <p14:creationId xmlns:p14="http://schemas.microsoft.com/office/powerpoint/2010/main" val="87839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705224" y="488620"/>
            <a:ext cx="7315200" cy="685221"/>
          </a:xfrm>
        </p:spPr>
        <p:txBody>
          <a:bodyPr/>
          <a:lstStyle/>
          <a:p>
            <a:r>
              <a:rPr lang="en-US" sz="4400" dirty="0"/>
              <a:t>Domains Continued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8467" y="1254305"/>
            <a:ext cx="8636174" cy="4034502"/>
          </a:xfrm>
          <a:prstGeom prst="rect">
            <a:avLst/>
          </a:prstGeom>
          <a:noFill/>
        </p:spPr>
        <p:txBody>
          <a:bodyPr wrap="square" rtlCol="0">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third domain is </a:t>
            </a: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‘Impact of COVID-19 on Employment/Career opportunities’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the 126 persons-served who were employed during the pandemic 34% or (45 people) reported that their jobs had been impacted in some way.</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80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fourth domain </a:t>
            </a: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‘Impact on Regimen of Care’</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is and 46% respondents reported that their regimen had changed, specifically those who attended day programs. 92% went on to state that they used COVID precautions while working, which was a change for them. 92% reported no change in their ability to access regular healthcare services. However, 49% reported that their appts had become virtual instead of in-office. </a:t>
            </a: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Finally, the fifth domain was </a:t>
            </a: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“Individual health and Autonomy</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8% of respondents felt depressed at a point during the pandemic. 25% reported feelings of isolation. Finally, 94% reported that they were hopeful about the ending of the pandemic.</a:t>
            </a:r>
          </a:p>
        </p:txBody>
      </p:sp>
    </p:spTree>
    <p:extLst>
      <p:ext uri="{BB962C8B-B14F-4D97-AF65-F5344CB8AC3E}">
        <p14:creationId xmlns:p14="http://schemas.microsoft.com/office/powerpoint/2010/main" val="141160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705224" y="488620"/>
            <a:ext cx="7315200" cy="685221"/>
          </a:xfrm>
        </p:spPr>
        <p:txBody>
          <a:bodyPr/>
          <a:lstStyle/>
          <a:p>
            <a:r>
              <a:rPr lang="en-US" sz="4400" dirty="0"/>
              <a:t>Recommendations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7" name="TextBox 6"/>
          <p:cNvSpPr txBox="1"/>
          <p:nvPr/>
        </p:nvSpPr>
        <p:spPr>
          <a:xfrm>
            <a:off x="298467" y="1254305"/>
            <a:ext cx="8636174" cy="4421723"/>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When services need to be reduced ensure three are processes to reintroduce services within meaningful timeframes</a:t>
            </a:r>
          </a:p>
          <a:p>
            <a:pPr marR="0" lvl="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Prepare a booklet or other materials for DDS participants and their caregivers to ensure there is an understanding of the specific instructions, list of resources, and signs and symptoms</a:t>
            </a:r>
          </a:p>
          <a:p>
            <a:pPr marR="0" lvl="0">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 the event of another public health emergency, start the process of conducting a survey earlier in the pandemic, to determine the impact of the pandemic at its peak. This survey was conducted from October 2023-May 2023</a:t>
            </a:r>
          </a:p>
        </p:txBody>
      </p:sp>
    </p:spTree>
    <p:extLst>
      <p:ext uri="{BB962C8B-B14F-4D97-AF65-F5344CB8AC3E}">
        <p14:creationId xmlns:p14="http://schemas.microsoft.com/office/powerpoint/2010/main" val="4172362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2995</TotalTime>
  <Words>680</Words>
  <Application>Microsoft Office PowerPoint</Application>
  <PresentationFormat>On-screen Show (4:3)</PresentationFormat>
  <Paragraphs>36</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Std</vt:lpstr>
      <vt:lpstr>Gill Sans Std Bold</vt:lpstr>
      <vt:lpstr>Gill Sans Std Light</vt:lpstr>
      <vt:lpstr>Symbol</vt:lpstr>
      <vt:lpstr>Office Theme</vt:lpstr>
      <vt:lpstr>PowerPoint Presentation</vt:lpstr>
      <vt:lpstr>Why?</vt:lpstr>
      <vt:lpstr>The Experience</vt:lpstr>
      <vt:lpstr>How?</vt:lpstr>
      <vt:lpstr>How?</vt:lpstr>
      <vt:lpstr>How Continued?</vt:lpstr>
      <vt:lpstr>Domains  </vt:lpstr>
      <vt:lpstr>Domains Continued </vt:lpstr>
      <vt:lpstr>Recommendations </vt:lpstr>
      <vt:lpstr>Questions or Suggestions </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Woodland, Winslow (DDS)</cp:lastModifiedBy>
  <cp:revision>198</cp:revision>
  <dcterms:created xsi:type="dcterms:W3CDTF">2014-12-09T03:54:50Z</dcterms:created>
  <dcterms:modified xsi:type="dcterms:W3CDTF">2023-07-28T14:45:49Z</dcterms:modified>
</cp:coreProperties>
</file>