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58" r:id="rId5"/>
    <p:sldId id="264" r:id="rId6"/>
    <p:sldId id="259" r:id="rId7"/>
    <p:sldId id="263" r:id="rId8"/>
    <p:sldId id="265" r:id="rId9"/>
    <p:sldId id="260" r:id="rId10"/>
    <p:sldId id="262"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97"/>
  </p:normalViewPr>
  <p:slideViewPr>
    <p:cSldViewPr snapToGrid="0" snapToObjects="1">
      <p:cViewPr varScale="1">
        <p:scale>
          <a:sx n="114" d="100"/>
          <a:sy n="114" d="100"/>
        </p:scale>
        <p:origin x="4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12/8/2022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12/8/2022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5C5D-B975-6245-9A57-1C4626FD1BFC}"/>
              </a:ext>
            </a:extLst>
          </p:cNvPr>
          <p:cNvSpPr>
            <a:spLocks noGrp="1"/>
          </p:cNvSpPr>
          <p:nvPr>
            <p:ph type="ctrTitle"/>
          </p:nvPr>
        </p:nvSpPr>
        <p:spPr>
          <a:xfrm>
            <a:off x="2417780" y="802299"/>
            <a:ext cx="8637072" cy="1877402"/>
          </a:xfrm>
        </p:spPr>
        <p:txBody>
          <a:bodyPr>
            <a:noAutofit/>
          </a:bodyPr>
          <a:lstStyle/>
          <a:p>
            <a:r>
              <a:rPr lang="en-US" sz="3600" dirty="0"/>
              <a:t>The Developmental Disability Eligibility Reform amendment Act of 2021</a:t>
            </a:r>
          </a:p>
        </p:txBody>
      </p:sp>
      <p:sp>
        <p:nvSpPr>
          <p:cNvPr id="3" name="Subtitle 2">
            <a:extLst>
              <a:ext uri="{FF2B5EF4-FFF2-40B4-BE49-F238E27FC236}">
                <a16:creationId xmlns:a16="http://schemas.microsoft.com/office/drawing/2014/main" id="{3A4769D4-73CC-FE47-9C77-1EB1669208B0}"/>
              </a:ext>
            </a:extLst>
          </p:cNvPr>
          <p:cNvSpPr>
            <a:spLocks noGrp="1"/>
          </p:cNvSpPr>
          <p:nvPr>
            <p:ph type="subTitle" idx="1"/>
          </p:nvPr>
        </p:nvSpPr>
        <p:spPr>
          <a:xfrm>
            <a:off x="2435260" y="3429000"/>
            <a:ext cx="8667252" cy="2158999"/>
          </a:xfrm>
        </p:spPr>
        <p:txBody>
          <a:bodyPr>
            <a:normAutofit/>
          </a:bodyPr>
          <a:lstStyle/>
          <a:p>
            <a:r>
              <a:rPr lang="en-US" sz="2400" dirty="0"/>
              <a:t>Revising eligibility for DDA services</a:t>
            </a:r>
          </a:p>
          <a:p>
            <a:r>
              <a:rPr lang="en-US" sz="2400" dirty="0"/>
              <a:t>					</a:t>
            </a:r>
            <a:r>
              <a:rPr lang="en-US" sz="1200" dirty="0"/>
              <a:t>Sandy Bernstein, legal director</a:t>
            </a:r>
          </a:p>
          <a:p>
            <a:r>
              <a:rPr lang="en-US" sz="1200" dirty="0"/>
              <a:t>					disability rights dc at university legal services</a:t>
            </a:r>
            <a:endParaRPr lang="en-US" sz="2400" dirty="0"/>
          </a:p>
          <a:p>
            <a:endParaRPr lang="en-US" sz="2400" dirty="0"/>
          </a:p>
        </p:txBody>
      </p:sp>
    </p:spTree>
    <p:extLst>
      <p:ext uri="{BB962C8B-B14F-4D97-AF65-F5344CB8AC3E}">
        <p14:creationId xmlns:p14="http://schemas.microsoft.com/office/powerpoint/2010/main" val="3108212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C990-A09E-8C49-A213-A5E7EE1FEF88}"/>
              </a:ext>
            </a:extLst>
          </p:cNvPr>
          <p:cNvSpPr>
            <a:spLocks noGrp="1"/>
          </p:cNvSpPr>
          <p:nvPr>
            <p:ph type="title"/>
          </p:nvPr>
        </p:nvSpPr>
        <p:spPr/>
        <p:txBody>
          <a:bodyPr>
            <a:normAutofit/>
          </a:bodyPr>
          <a:lstStyle/>
          <a:p>
            <a:r>
              <a:rPr lang="en-US" sz="4400" dirty="0"/>
              <a:t>Types of services available	</a:t>
            </a:r>
          </a:p>
        </p:txBody>
      </p:sp>
      <p:sp>
        <p:nvSpPr>
          <p:cNvPr id="3" name="Content Placeholder 2">
            <a:extLst>
              <a:ext uri="{FF2B5EF4-FFF2-40B4-BE49-F238E27FC236}">
                <a16:creationId xmlns:a16="http://schemas.microsoft.com/office/drawing/2014/main" id="{C16A67C2-1BA0-D14A-BCD2-8EA0CB2E9F8A}"/>
              </a:ext>
            </a:extLst>
          </p:cNvPr>
          <p:cNvSpPr>
            <a:spLocks noGrp="1"/>
          </p:cNvSpPr>
          <p:nvPr>
            <p:ph idx="1"/>
          </p:nvPr>
        </p:nvSpPr>
        <p:spPr/>
        <p:txBody>
          <a:bodyPr>
            <a:normAutofit fontScale="92500" lnSpcReduction="20000"/>
          </a:bodyPr>
          <a:lstStyle/>
          <a:p>
            <a:r>
              <a:rPr lang="en-US" sz="2400" dirty="0"/>
              <a:t>The law requires the District to seek amendments to the Medicaid Home and Community-Based Waiver to include services to people with developmental disabilities.</a:t>
            </a:r>
          </a:p>
          <a:p>
            <a:r>
              <a:rPr lang="en-US" sz="2400" dirty="0"/>
              <a:t>Therefore, all the waiver services available to people with intellectual disabilities in the IFS and I/DD waiver will be available to people with developmental disabilities.</a:t>
            </a:r>
          </a:p>
          <a:p>
            <a:r>
              <a:rPr lang="en-US" sz="2400" dirty="0"/>
              <a:t>The law does not require the District to increase the number of waiver slots.  Therefore, it is possible that there will be a waiting list for services at some point.</a:t>
            </a:r>
          </a:p>
          <a:p>
            <a:pPr marL="0" indent="0">
              <a:buNone/>
            </a:pPr>
            <a:endParaRPr lang="en-US" dirty="0"/>
          </a:p>
          <a:p>
            <a:endParaRPr lang="en-US" dirty="0"/>
          </a:p>
        </p:txBody>
      </p:sp>
    </p:spTree>
    <p:extLst>
      <p:ext uri="{BB962C8B-B14F-4D97-AF65-F5344CB8AC3E}">
        <p14:creationId xmlns:p14="http://schemas.microsoft.com/office/powerpoint/2010/main" val="2892052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066AB-5FE5-0543-93EB-5FA8E47E3E4B}"/>
              </a:ext>
            </a:extLst>
          </p:cNvPr>
          <p:cNvSpPr>
            <a:spLocks noGrp="1"/>
          </p:cNvSpPr>
          <p:nvPr>
            <p:ph type="title"/>
          </p:nvPr>
        </p:nvSpPr>
        <p:spPr/>
        <p:txBody>
          <a:bodyPr>
            <a:normAutofit/>
          </a:bodyPr>
          <a:lstStyle/>
          <a:p>
            <a:r>
              <a:rPr lang="en-US" sz="3600" dirty="0"/>
              <a:t>Grandfather clause	</a:t>
            </a:r>
          </a:p>
        </p:txBody>
      </p:sp>
      <p:sp>
        <p:nvSpPr>
          <p:cNvPr id="3" name="Content Placeholder 2">
            <a:extLst>
              <a:ext uri="{FF2B5EF4-FFF2-40B4-BE49-F238E27FC236}">
                <a16:creationId xmlns:a16="http://schemas.microsoft.com/office/drawing/2014/main" id="{4440166D-461F-1941-BCFE-467CCC61C649}"/>
              </a:ext>
            </a:extLst>
          </p:cNvPr>
          <p:cNvSpPr>
            <a:spLocks noGrp="1"/>
          </p:cNvSpPr>
          <p:nvPr>
            <p:ph idx="1"/>
          </p:nvPr>
        </p:nvSpPr>
        <p:spPr/>
        <p:txBody>
          <a:bodyPr>
            <a:normAutofit/>
          </a:bodyPr>
          <a:lstStyle/>
          <a:p>
            <a:r>
              <a:rPr lang="en-US" sz="3200" dirty="0"/>
              <a:t>People who have been found eligible for DDA services already will not have their services altered or impacted by this new law.</a:t>
            </a:r>
          </a:p>
        </p:txBody>
      </p:sp>
    </p:spTree>
    <p:extLst>
      <p:ext uri="{BB962C8B-B14F-4D97-AF65-F5344CB8AC3E}">
        <p14:creationId xmlns:p14="http://schemas.microsoft.com/office/powerpoint/2010/main" val="270839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817A-794F-7544-8CC4-4B57655FFB4E}"/>
              </a:ext>
            </a:extLst>
          </p:cNvPr>
          <p:cNvSpPr>
            <a:spLocks noGrp="1"/>
          </p:cNvSpPr>
          <p:nvPr>
            <p:ph type="title"/>
          </p:nvPr>
        </p:nvSpPr>
        <p:spPr/>
        <p:txBody>
          <a:bodyPr>
            <a:normAutofit/>
          </a:bodyPr>
          <a:lstStyle/>
          <a:p>
            <a:r>
              <a:rPr lang="en-US" sz="3600" dirty="0"/>
              <a:t>Why was this law needed?</a:t>
            </a:r>
          </a:p>
        </p:txBody>
      </p:sp>
      <p:sp>
        <p:nvSpPr>
          <p:cNvPr id="3" name="Content Placeholder 2">
            <a:extLst>
              <a:ext uri="{FF2B5EF4-FFF2-40B4-BE49-F238E27FC236}">
                <a16:creationId xmlns:a16="http://schemas.microsoft.com/office/drawing/2014/main" id="{3C3493AF-9123-5445-AE48-AE2DF69C2936}"/>
              </a:ext>
            </a:extLst>
          </p:cNvPr>
          <p:cNvSpPr>
            <a:spLocks noGrp="1"/>
          </p:cNvSpPr>
          <p:nvPr>
            <p:ph idx="1"/>
          </p:nvPr>
        </p:nvSpPr>
        <p:spPr>
          <a:xfrm>
            <a:off x="1451579" y="1853754"/>
            <a:ext cx="9603275" cy="3692607"/>
          </a:xfrm>
        </p:spPr>
        <p:txBody>
          <a:bodyPr>
            <a:normAutofit/>
          </a:bodyPr>
          <a:lstStyle/>
          <a:p>
            <a:r>
              <a:rPr lang="en-US" sz="2400" dirty="0"/>
              <a:t>DC DDA currently only provides services to adults with intellectual disabilities, who have a certain IQ score.</a:t>
            </a:r>
          </a:p>
          <a:p>
            <a:r>
              <a:rPr lang="en-US" sz="2400" dirty="0"/>
              <a:t>DC is one of only a few other states who limit services to only adults with intellectual disabilities.</a:t>
            </a:r>
          </a:p>
          <a:p>
            <a:r>
              <a:rPr lang="en-US" sz="2400" dirty="0"/>
              <a:t>People with developmental disabilities, without this IQ score, have been unable to access critical community-based services once they reach adulthood.  </a:t>
            </a:r>
          </a:p>
          <a:p>
            <a:endParaRPr lang="en-US" dirty="0"/>
          </a:p>
          <a:p>
            <a:endParaRPr lang="en-US" dirty="0"/>
          </a:p>
        </p:txBody>
      </p:sp>
    </p:spTree>
    <p:extLst>
      <p:ext uri="{BB962C8B-B14F-4D97-AF65-F5344CB8AC3E}">
        <p14:creationId xmlns:p14="http://schemas.microsoft.com/office/powerpoint/2010/main" val="314453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9DA6-1FB0-404B-B88D-FCD5CD9E33A7}"/>
              </a:ext>
            </a:extLst>
          </p:cNvPr>
          <p:cNvSpPr>
            <a:spLocks noGrp="1"/>
          </p:cNvSpPr>
          <p:nvPr>
            <p:ph type="title"/>
          </p:nvPr>
        </p:nvSpPr>
        <p:spPr/>
        <p:txBody>
          <a:bodyPr/>
          <a:lstStyle/>
          <a:p>
            <a:r>
              <a:rPr lang="en-US" sz="3600" dirty="0"/>
              <a:t>Advocacy for change</a:t>
            </a:r>
            <a:r>
              <a:rPr lang="en-US" dirty="0"/>
              <a:t>	</a:t>
            </a:r>
          </a:p>
        </p:txBody>
      </p:sp>
      <p:sp>
        <p:nvSpPr>
          <p:cNvPr id="3" name="Content Placeholder 2">
            <a:extLst>
              <a:ext uri="{FF2B5EF4-FFF2-40B4-BE49-F238E27FC236}">
                <a16:creationId xmlns:a16="http://schemas.microsoft.com/office/drawing/2014/main" id="{E117B03A-6267-3B4D-A93D-C8FA3D0C47C2}"/>
              </a:ext>
            </a:extLst>
          </p:cNvPr>
          <p:cNvSpPr>
            <a:spLocks noGrp="1"/>
          </p:cNvSpPr>
          <p:nvPr>
            <p:ph idx="1"/>
          </p:nvPr>
        </p:nvSpPr>
        <p:spPr/>
        <p:txBody>
          <a:bodyPr>
            <a:normAutofit/>
          </a:bodyPr>
          <a:lstStyle/>
          <a:p>
            <a:r>
              <a:rPr lang="en-US" sz="2400" dirty="0"/>
              <a:t>For many years, people with disabilities, family members and advocates have stressed the need for change, testifying about the inequity of denying people with DD the services and supports they need to live meaningful and safe lives in the community</a:t>
            </a:r>
          </a:p>
          <a:p>
            <a:r>
              <a:rPr lang="en-US" sz="2400" dirty="0"/>
              <a:t> Councilmember Nadeau and other Councilmembers took action to address this need and passed this monumental legislation!</a:t>
            </a:r>
          </a:p>
        </p:txBody>
      </p:sp>
    </p:spTree>
    <p:extLst>
      <p:ext uri="{BB962C8B-B14F-4D97-AF65-F5344CB8AC3E}">
        <p14:creationId xmlns:p14="http://schemas.microsoft.com/office/powerpoint/2010/main" val="320368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BCBA-26FB-F443-A862-B5624D09B15E}"/>
              </a:ext>
            </a:extLst>
          </p:cNvPr>
          <p:cNvSpPr>
            <a:spLocks noGrp="1"/>
          </p:cNvSpPr>
          <p:nvPr>
            <p:ph type="title"/>
          </p:nvPr>
        </p:nvSpPr>
        <p:spPr/>
        <p:txBody>
          <a:bodyPr>
            <a:normAutofit/>
          </a:bodyPr>
          <a:lstStyle/>
          <a:p>
            <a:r>
              <a:rPr lang="en-US" sz="4400" dirty="0"/>
              <a:t>What does the law change?</a:t>
            </a:r>
          </a:p>
        </p:txBody>
      </p:sp>
      <p:sp>
        <p:nvSpPr>
          <p:cNvPr id="3" name="Content Placeholder 2">
            <a:extLst>
              <a:ext uri="{FF2B5EF4-FFF2-40B4-BE49-F238E27FC236}">
                <a16:creationId xmlns:a16="http://schemas.microsoft.com/office/drawing/2014/main" id="{51B94888-14B8-EF46-B778-F5EDB7867274}"/>
              </a:ext>
            </a:extLst>
          </p:cNvPr>
          <p:cNvSpPr>
            <a:spLocks noGrp="1"/>
          </p:cNvSpPr>
          <p:nvPr>
            <p:ph idx="1"/>
          </p:nvPr>
        </p:nvSpPr>
        <p:spPr/>
        <p:txBody>
          <a:bodyPr/>
          <a:lstStyle/>
          <a:p>
            <a:r>
              <a:rPr lang="en-US" sz="3600" dirty="0"/>
              <a:t>As </a:t>
            </a:r>
            <a:r>
              <a:rPr lang="en-US" sz="3600"/>
              <a:t>of October 1, 2022, adults </a:t>
            </a:r>
            <a:r>
              <a:rPr lang="en-US" sz="3600" dirty="0"/>
              <a:t>with developmental </a:t>
            </a:r>
            <a:r>
              <a:rPr lang="en-US" sz="3600"/>
              <a:t>disabilities will </a:t>
            </a:r>
            <a:r>
              <a:rPr lang="en-US" sz="3600" dirty="0"/>
              <a:t>be eligible for services from DDA!</a:t>
            </a:r>
          </a:p>
          <a:p>
            <a:pPr marL="457200" lvl="1" indent="0">
              <a:buNone/>
            </a:pPr>
            <a:endParaRPr lang="en-US" dirty="0"/>
          </a:p>
        </p:txBody>
      </p:sp>
    </p:spTree>
    <p:extLst>
      <p:ext uri="{BB962C8B-B14F-4D97-AF65-F5344CB8AC3E}">
        <p14:creationId xmlns:p14="http://schemas.microsoft.com/office/powerpoint/2010/main" val="137291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2F636-BDC8-6E4D-B91A-E9436A6E6D6A}"/>
              </a:ext>
            </a:extLst>
          </p:cNvPr>
          <p:cNvSpPr>
            <a:spLocks noGrp="1"/>
          </p:cNvSpPr>
          <p:nvPr>
            <p:ph type="title"/>
          </p:nvPr>
        </p:nvSpPr>
        <p:spPr>
          <a:xfrm>
            <a:off x="1451579" y="492369"/>
            <a:ext cx="9603275" cy="1523363"/>
          </a:xfrm>
        </p:spPr>
        <p:txBody>
          <a:bodyPr>
            <a:noAutofit/>
          </a:bodyPr>
          <a:lstStyle/>
          <a:p>
            <a:r>
              <a:rPr lang="en-US" sz="3600" dirty="0"/>
              <a:t>What is a developmental disability?</a:t>
            </a:r>
          </a:p>
        </p:txBody>
      </p:sp>
      <p:sp>
        <p:nvSpPr>
          <p:cNvPr id="3" name="Content Placeholder 2">
            <a:extLst>
              <a:ext uri="{FF2B5EF4-FFF2-40B4-BE49-F238E27FC236}">
                <a16:creationId xmlns:a16="http://schemas.microsoft.com/office/drawing/2014/main" id="{7D02D74D-F8E4-FD41-9588-E501DCDCE5F2}"/>
              </a:ext>
            </a:extLst>
          </p:cNvPr>
          <p:cNvSpPr>
            <a:spLocks noGrp="1"/>
          </p:cNvSpPr>
          <p:nvPr>
            <p:ph idx="1"/>
          </p:nvPr>
        </p:nvSpPr>
        <p:spPr/>
        <p:txBody>
          <a:bodyPr/>
          <a:lstStyle/>
          <a:p>
            <a:r>
              <a:rPr lang="en-US" sz="2400" dirty="0"/>
              <a:t>A severe and chronic disability that is attributable to a mental or physical impairment (other than the </a:t>
            </a:r>
            <a:r>
              <a:rPr lang="en-US" sz="2400" b="1" dirty="0"/>
              <a:t>sole</a:t>
            </a:r>
            <a:r>
              <a:rPr lang="en-US" sz="2400" dirty="0"/>
              <a:t> diagnosis of mental illness) or a combination of mental and physical impairments that is:</a:t>
            </a:r>
          </a:p>
          <a:p>
            <a:pPr lvl="1"/>
            <a:r>
              <a:rPr lang="en-US" sz="2400" dirty="0"/>
              <a:t>Manifested before the person turns 22</a:t>
            </a:r>
          </a:p>
          <a:p>
            <a:pPr lvl="1"/>
            <a:r>
              <a:rPr lang="en-US" sz="2400" dirty="0"/>
              <a:t>Is likely to continue indefinitely</a:t>
            </a:r>
          </a:p>
          <a:p>
            <a:endParaRPr lang="en-US" dirty="0"/>
          </a:p>
        </p:txBody>
      </p:sp>
    </p:spTree>
    <p:extLst>
      <p:ext uri="{BB962C8B-B14F-4D97-AF65-F5344CB8AC3E}">
        <p14:creationId xmlns:p14="http://schemas.microsoft.com/office/powerpoint/2010/main" val="2666123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E0390-2878-F443-80C3-A7178C93F7EB}"/>
              </a:ext>
            </a:extLst>
          </p:cNvPr>
          <p:cNvSpPr>
            <a:spLocks noGrp="1"/>
          </p:cNvSpPr>
          <p:nvPr>
            <p:ph type="title"/>
          </p:nvPr>
        </p:nvSpPr>
        <p:spPr>
          <a:xfrm>
            <a:off x="1477108" y="281355"/>
            <a:ext cx="9577747" cy="1664676"/>
          </a:xfrm>
        </p:spPr>
        <p:txBody>
          <a:bodyPr>
            <a:noAutofit/>
          </a:bodyPr>
          <a:lstStyle/>
          <a:p>
            <a:r>
              <a:rPr lang="en-US" sz="3600" dirty="0"/>
              <a:t>Results in substantial functional limitations in 3 or more the following areas of major life activity:</a:t>
            </a:r>
          </a:p>
        </p:txBody>
      </p:sp>
      <p:sp>
        <p:nvSpPr>
          <p:cNvPr id="3" name="Content Placeholder 2">
            <a:extLst>
              <a:ext uri="{FF2B5EF4-FFF2-40B4-BE49-F238E27FC236}">
                <a16:creationId xmlns:a16="http://schemas.microsoft.com/office/drawing/2014/main" id="{EF996D68-CB10-A845-994A-01FFC64B6D23}"/>
              </a:ext>
            </a:extLst>
          </p:cNvPr>
          <p:cNvSpPr>
            <a:spLocks noGrp="1"/>
          </p:cNvSpPr>
          <p:nvPr>
            <p:ph idx="1"/>
          </p:nvPr>
        </p:nvSpPr>
        <p:spPr>
          <a:xfrm>
            <a:off x="1307126" y="1853754"/>
            <a:ext cx="9577747" cy="3612591"/>
          </a:xfrm>
        </p:spPr>
        <p:txBody>
          <a:bodyPr>
            <a:normAutofit fontScale="92500" lnSpcReduction="20000"/>
          </a:bodyPr>
          <a:lstStyle/>
          <a:p>
            <a:pPr lvl="2"/>
            <a:r>
              <a:rPr lang="en-US" sz="2600" dirty="0"/>
              <a:t>Self-care			</a:t>
            </a:r>
          </a:p>
          <a:p>
            <a:pPr lvl="2"/>
            <a:r>
              <a:rPr lang="en-US" sz="2600" dirty="0"/>
              <a:t>Understanding and use of language</a:t>
            </a:r>
          </a:p>
          <a:p>
            <a:pPr lvl="2"/>
            <a:r>
              <a:rPr lang="en-US" sz="2600" dirty="0"/>
              <a:t>Functional academics</a:t>
            </a:r>
          </a:p>
          <a:p>
            <a:pPr lvl="2"/>
            <a:r>
              <a:rPr lang="en-US" sz="2600" dirty="0"/>
              <a:t>Social skills</a:t>
            </a:r>
          </a:p>
          <a:p>
            <a:pPr lvl="2"/>
            <a:r>
              <a:rPr lang="en-US" sz="2600" dirty="0"/>
              <a:t>Mobility</a:t>
            </a:r>
          </a:p>
          <a:p>
            <a:pPr lvl="2"/>
            <a:r>
              <a:rPr lang="en-US" sz="2600" dirty="0"/>
              <a:t>Self-direction</a:t>
            </a:r>
          </a:p>
          <a:p>
            <a:pPr lvl="2"/>
            <a:r>
              <a:rPr lang="en-US" sz="2600" dirty="0"/>
              <a:t>Capacity for independent living</a:t>
            </a:r>
          </a:p>
          <a:p>
            <a:pPr lvl="2"/>
            <a:r>
              <a:rPr lang="en-US" sz="2600" dirty="0"/>
              <a:t>Health and safety</a:t>
            </a:r>
          </a:p>
          <a:p>
            <a:pPr lvl="2"/>
            <a:endParaRPr lang="en-US" dirty="0"/>
          </a:p>
        </p:txBody>
      </p:sp>
    </p:spTree>
    <p:extLst>
      <p:ext uri="{BB962C8B-B14F-4D97-AF65-F5344CB8AC3E}">
        <p14:creationId xmlns:p14="http://schemas.microsoft.com/office/powerpoint/2010/main" val="198843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8016A-F447-4C45-A5E5-F1D6459A6F42}"/>
              </a:ext>
            </a:extLst>
          </p:cNvPr>
          <p:cNvSpPr>
            <a:spLocks noGrp="1"/>
          </p:cNvSpPr>
          <p:nvPr>
            <p:ph type="title"/>
          </p:nvPr>
        </p:nvSpPr>
        <p:spPr>
          <a:xfrm>
            <a:off x="1451579" y="375139"/>
            <a:ext cx="9603275" cy="2758190"/>
          </a:xfrm>
        </p:spPr>
        <p:txBody>
          <a:bodyPr>
            <a:noAutofit/>
          </a:bodyPr>
          <a:lstStyle/>
          <a:p>
            <a:r>
              <a:rPr lang="en-US" sz="3600" dirty="0"/>
              <a:t>Which developmental disabilities are covered under this law?	</a:t>
            </a:r>
          </a:p>
        </p:txBody>
      </p:sp>
      <p:sp>
        <p:nvSpPr>
          <p:cNvPr id="3" name="Content Placeholder 2">
            <a:extLst>
              <a:ext uri="{FF2B5EF4-FFF2-40B4-BE49-F238E27FC236}">
                <a16:creationId xmlns:a16="http://schemas.microsoft.com/office/drawing/2014/main" id="{A2E3A4F3-D399-8640-8A9B-F77F4029F322}"/>
              </a:ext>
            </a:extLst>
          </p:cNvPr>
          <p:cNvSpPr>
            <a:spLocks noGrp="1"/>
          </p:cNvSpPr>
          <p:nvPr>
            <p:ph idx="1"/>
          </p:nvPr>
        </p:nvSpPr>
        <p:spPr>
          <a:xfrm>
            <a:off x="1451579" y="1981200"/>
            <a:ext cx="9603275" cy="3485146"/>
          </a:xfrm>
        </p:spPr>
        <p:txBody>
          <a:bodyPr>
            <a:normAutofit/>
          </a:bodyPr>
          <a:lstStyle/>
          <a:p>
            <a:r>
              <a:rPr lang="en-US" sz="2400" dirty="0"/>
              <a:t>There is no list of diagnoses or medical conditions that are covered under this law. </a:t>
            </a:r>
          </a:p>
          <a:p>
            <a:r>
              <a:rPr lang="en-US" sz="2400" dirty="0"/>
              <a:t>There is also no list of diagnoses or conditions that are excluded from coverage.</a:t>
            </a:r>
          </a:p>
          <a:p>
            <a:r>
              <a:rPr lang="en-US" sz="2400" dirty="0"/>
              <a:t>Instead, it is whether the condition or diagnosis meets the definition of a developmental disability.</a:t>
            </a:r>
          </a:p>
        </p:txBody>
      </p:sp>
    </p:spTree>
    <p:extLst>
      <p:ext uri="{BB962C8B-B14F-4D97-AF65-F5344CB8AC3E}">
        <p14:creationId xmlns:p14="http://schemas.microsoft.com/office/powerpoint/2010/main" val="1182305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10D61-55B6-2C45-AA20-3E48E300D332}"/>
              </a:ext>
            </a:extLst>
          </p:cNvPr>
          <p:cNvSpPr>
            <a:spLocks noGrp="1"/>
          </p:cNvSpPr>
          <p:nvPr>
            <p:ph type="title"/>
          </p:nvPr>
        </p:nvSpPr>
        <p:spPr/>
        <p:txBody>
          <a:bodyPr/>
          <a:lstStyle/>
          <a:p>
            <a:r>
              <a:rPr lang="en-US" dirty="0"/>
              <a:t>Which developmental disabilities are covered under this law?</a:t>
            </a:r>
          </a:p>
        </p:txBody>
      </p:sp>
      <p:sp>
        <p:nvSpPr>
          <p:cNvPr id="3" name="Content Placeholder 2">
            <a:extLst>
              <a:ext uri="{FF2B5EF4-FFF2-40B4-BE49-F238E27FC236}">
                <a16:creationId xmlns:a16="http://schemas.microsoft.com/office/drawing/2014/main" id="{EB1AA2B3-FCCF-5742-B58F-2334117BD829}"/>
              </a:ext>
            </a:extLst>
          </p:cNvPr>
          <p:cNvSpPr>
            <a:spLocks noGrp="1"/>
          </p:cNvSpPr>
          <p:nvPr>
            <p:ph idx="1"/>
          </p:nvPr>
        </p:nvSpPr>
        <p:spPr/>
        <p:txBody>
          <a:bodyPr/>
          <a:lstStyle/>
          <a:p>
            <a:r>
              <a:rPr lang="en-US" sz="2400" dirty="0"/>
              <a:t>Exception:  People who </a:t>
            </a:r>
            <a:r>
              <a:rPr lang="en-US" sz="2400" b="1" dirty="0"/>
              <a:t>solely</a:t>
            </a:r>
            <a:r>
              <a:rPr lang="en-US" sz="2400" dirty="0"/>
              <a:t> have a diagnosed psychiatric disability/mental illness are not eligible for services from DDA.   But, people with a mental illness and a developmental disability or intellectual disability are eligible for services.</a:t>
            </a:r>
          </a:p>
          <a:p>
            <a:endParaRPr lang="en-US" dirty="0"/>
          </a:p>
        </p:txBody>
      </p:sp>
    </p:spTree>
    <p:extLst>
      <p:ext uri="{BB962C8B-B14F-4D97-AF65-F5344CB8AC3E}">
        <p14:creationId xmlns:p14="http://schemas.microsoft.com/office/powerpoint/2010/main" val="334766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F9B9-3D28-3942-B1DA-0B325D33797A}"/>
              </a:ext>
            </a:extLst>
          </p:cNvPr>
          <p:cNvSpPr>
            <a:spLocks noGrp="1"/>
          </p:cNvSpPr>
          <p:nvPr>
            <p:ph type="title"/>
          </p:nvPr>
        </p:nvSpPr>
        <p:spPr/>
        <p:txBody>
          <a:bodyPr>
            <a:normAutofit/>
          </a:bodyPr>
          <a:lstStyle/>
          <a:p>
            <a:r>
              <a:rPr lang="en-US" sz="3600" dirty="0"/>
              <a:t>Other changes</a:t>
            </a:r>
          </a:p>
        </p:txBody>
      </p:sp>
      <p:sp>
        <p:nvSpPr>
          <p:cNvPr id="3" name="Content Placeholder 2">
            <a:extLst>
              <a:ext uri="{FF2B5EF4-FFF2-40B4-BE49-F238E27FC236}">
                <a16:creationId xmlns:a16="http://schemas.microsoft.com/office/drawing/2014/main" id="{84F130A5-9FA5-3549-969C-AC637AF068E0}"/>
              </a:ext>
            </a:extLst>
          </p:cNvPr>
          <p:cNvSpPr>
            <a:spLocks noGrp="1"/>
          </p:cNvSpPr>
          <p:nvPr>
            <p:ph idx="1"/>
          </p:nvPr>
        </p:nvSpPr>
        <p:spPr/>
        <p:txBody>
          <a:bodyPr/>
          <a:lstStyle/>
          <a:p>
            <a:r>
              <a:rPr lang="en-US" sz="2400" dirty="0"/>
              <a:t>Changes the definition of “intellectual disability”:</a:t>
            </a:r>
          </a:p>
          <a:p>
            <a:pPr lvl="1"/>
            <a:r>
              <a:rPr lang="en-US" sz="2400" dirty="0"/>
              <a:t>Changes the age of onset from prior to age 18 to prior to age 22</a:t>
            </a:r>
          </a:p>
          <a:p>
            <a:pPr lvl="1"/>
            <a:r>
              <a:rPr lang="en-US" sz="2400" dirty="0"/>
              <a:t>Now, will track the definition of intellectual disability in the Diagnostic and Statistical Manual of </a:t>
            </a:r>
            <a:r>
              <a:rPr lang="en-US" sz="2400"/>
              <a:t>Mental Disorders </a:t>
            </a:r>
            <a:r>
              <a:rPr lang="en-US" sz="2400" dirty="0"/>
              <a:t>(DSM).</a:t>
            </a:r>
          </a:p>
          <a:p>
            <a:pPr marL="0" indent="0">
              <a:buNone/>
            </a:pPr>
            <a:endParaRPr lang="en-US" dirty="0"/>
          </a:p>
        </p:txBody>
      </p:sp>
    </p:spTree>
    <p:extLst>
      <p:ext uri="{BB962C8B-B14F-4D97-AF65-F5344CB8AC3E}">
        <p14:creationId xmlns:p14="http://schemas.microsoft.com/office/powerpoint/2010/main" val="20299769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1679</TotalTime>
  <Words>554</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Gallery</vt:lpstr>
      <vt:lpstr>The Developmental Disability Eligibility Reform amendment Act of 2021</vt:lpstr>
      <vt:lpstr>Why was this law needed?</vt:lpstr>
      <vt:lpstr>Advocacy for change </vt:lpstr>
      <vt:lpstr>What does the law change?</vt:lpstr>
      <vt:lpstr>What is a developmental disability?</vt:lpstr>
      <vt:lpstr>Results in substantial functional limitations in 3 or more the following areas of major life activity:</vt:lpstr>
      <vt:lpstr>Which developmental disabilities are covered under this law? </vt:lpstr>
      <vt:lpstr>Which developmental disabilities are covered under this law?</vt:lpstr>
      <vt:lpstr>Other changes</vt:lpstr>
      <vt:lpstr>Types of services available </vt:lpstr>
      <vt:lpstr>Grandfather clause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Developmental Disability Eligibility Reform amendment Act of 2021</dc:title>
  <dc:creator>Sandy Bernstein</dc:creator>
  <cp:lastModifiedBy>Beidleman, Steven (DDS)</cp:lastModifiedBy>
  <cp:revision>10</cp:revision>
  <dcterms:created xsi:type="dcterms:W3CDTF">2022-05-14T17:27:29Z</dcterms:created>
  <dcterms:modified xsi:type="dcterms:W3CDTF">2022-12-08T15:33:27Z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8bfe7d-2830-44d8-ab7e-d6a77c9d2d42_Enabled">
    <vt:lpwstr>true</vt:lpwstr>
  </property>
  <property fmtid="{D5CDD505-2E9C-101B-9397-08002B2CF9AE}" pid="3" name="MSIP_Label_818bfe7d-2830-44d8-ab7e-d6a77c9d2d42_SetDate">
    <vt:lpwstr>2022-05-14T18:31:10Z</vt:lpwstr>
  </property>
  <property fmtid="{D5CDD505-2E9C-101B-9397-08002B2CF9AE}" pid="4" name="MSIP_Label_818bfe7d-2830-44d8-ab7e-d6a77c9d2d42_Method">
    <vt:lpwstr>Privileged</vt:lpwstr>
  </property>
  <property fmtid="{D5CDD505-2E9C-101B-9397-08002B2CF9AE}" pid="5" name="MSIP_Label_818bfe7d-2830-44d8-ab7e-d6a77c9d2d42_Name">
    <vt:lpwstr>General</vt:lpwstr>
  </property>
  <property fmtid="{D5CDD505-2E9C-101B-9397-08002B2CF9AE}" pid="6" name="MSIP_Label_818bfe7d-2830-44d8-ab7e-d6a77c9d2d42_SiteId">
    <vt:lpwstr>4f9e70b2-93c6-4dce-8789-90728605e7e7</vt:lpwstr>
  </property>
  <property fmtid="{D5CDD505-2E9C-101B-9397-08002B2CF9AE}" pid="7" name="MSIP_Label_818bfe7d-2830-44d8-ab7e-d6a77c9d2d42_ActionId">
    <vt:lpwstr>55943431-be75-4082-b62f-2e7560db370e</vt:lpwstr>
  </property>
  <property fmtid="{D5CDD505-2E9C-101B-9397-08002B2CF9AE}" pid="8" name="MSIP_Label_818bfe7d-2830-44d8-ab7e-d6a77c9d2d42_ContentBits">
    <vt:lpwstr>0</vt:lpwstr>
  </property>
</Properties>
</file>