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8" r:id="rId2"/>
    <p:sldId id="270" r:id="rId3"/>
    <p:sldId id="272" r:id="rId4"/>
    <p:sldId id="275" r:id="rId5"/>
    <p:sldId id="266" r:id="rId6"/>
    <p:sldId id="268" r:id="rId7"/>
    <p:sldId id="264" r:id="rId8"/>
    <p:sldId id="265" r:id="rId9"/>
    <p:sldId id="267" r:id="rId10"/>
    <p:sldId id="276" r:id="rId11"/>
    <p:sldId id="260" r:id="rId12"/>
    <p:sldId id="277" r:id="rId13"/>
    <p:sldId id="262" r:id="rId14"/>
    <p:sldId id="263" r:id="rId15"/>
    <p:sldId id="259" r:id="rId16"/>
    <p:sldId id="269" r:id="rId17"/>
    <p:sldId id="274"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4" d="100"/>
          <a:sy n="74" d="100"/>
        </p:scale>
        <p:origin x="-1044" y="-7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0E19D4-D62D-9143-B844-89CF9D2BA151}" type="datetimeFigureOut">
              <a:rPr lang="en-US" smtClean="0"/>
              <a:t>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FBA53-58E3-FB4C-924E-10F1BAC132F3}" type="slidenum">
              <a:rPr lang="en-US" smtClean="0"/>
              <a:t>‹#›</a:t>
            </a:fld>
            <a:endParaRPr lang="en-US"/>
          </a:p>
        </p:txBody>
      </p:sp>
    </p:spTree>
    <p:extLst>
      <p:ext uri="{BB962C8B-B14F-4D97-AF65-F5344CB8AC3E}">
        <p14:creationId xmlns:p14="http://schemas.microsoft.com/office/powerpoint/2010/main" val="295938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ciencedaily.com/releases/2008/04/080422115014.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739900" y="685800"/>
            <a:ext cx="3149600" cy="2362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685800" y="3352800"/>
            <a:ext cx="5486400" cy="5105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5000"/>
              </a:lnSpc>
              <a:spcBef>
                <a:spcPct val="0"/>
              </a:spcBef>
            </a:pPr>
            <a:r>
              <a:rPr lang="en-US" altLang="en-US" b="1" u="sng" smtClean="0">
                <a:ea typeface="ＭＳ Ｐゴシック" pitchFamily="34" charset="-128"/>
              </a:rPr>
              <a:t>Purpose:</a:t>
            </a:r>
            <a:r>
              <a:rPr lang="en-US" altLang="en-US" smtClean="0">
                <a:ea typeface="ＭＳ Ｐゴシック" pitchFamily="34" charset="-128"/>
              </a:rPr>
              <a:t>  This slide is here to flag people that we are moving from describing what </a:t>
            </a:r>
          </a:p>
          <a:p>
            <a:pPr>
              <a:lnSpc>
                <a:spcPct val="85000"/>
              </a:lnSpc>
              <a:spcBef>
                <a:spcPct val="0"/>
              </a:spcBef>
            </a:pPr>
            <a:r>
              <a:rPr lang="en-US" altLang="en-US" smtClean="0">
                <a:ea typeface="ＭＳ Ｐゴシック" pitchFamily="34" charset="-128"/>
              </a:rPr>
              <a:t>                   one page introductions do to looking at some samples of one page </a:t>
            </a:r>
          </a:p>
          <a:p>
            <a:pPr>
              <a:lnSpc>
                <a:spcPct val="85000"/>
              </a:lnSpc>
              <a:spcBef>
                <a:spcPct val="0"/>
              </a:spcBef>
            </a:pPr>
            <a:r>
              <a:rPr lang="en-US" altLang="en-US" smtClean="0">
                <a:ea typeface="ＭＳ Ｐゴシック" pitchFamily="34" charset="-128"/>
              </a:rPr>
              <a:t>                   introductions.</a:t>
            </a:r>
          </a:p>
          <a:p>
            <a:pPr>
              <a:spcBef>
                <a:spcPct val="0"/>
              </a:spcBef>
            </a:pPr>
            <a:r>
              <a:rPr lang="en-US" altLang="en-US" b="1" u="sng" smtClean="0">
                <a:ea typeface="ＭＳ Ｐゴシック" pitchFamily="34" charset="-128"/>
              </a:rPr>
              <a:t>Script:   </a:t>
            </a:r>
            <a:endParaRPr lang="en-US" altLang="en-US" smtClean="0">
              <a:ea typeface="ＭＳ Ｐゴシック" pitchFamily="34" charset="-128"/>
            </a:endParaRPr>
          </a:p>
          <a:p>
            <a:pPr>
              <a:spcBef>
                <a:spcPct val="0"/>
              </a:spcBef>
            </a:pPr>
            <a:endParaRPr lang="en-US" altLang="en-US" smtClean="0">
              <a:ea typeface="ＭＳ Ｐゴシック" pitchFamily="34" charset="-128"/>
            </a:endParaRPr>
          </a:p>
          <a:p>
            <a:pPr>
              <a:lnSpc>
                <a:spcPct val="85000"/>
              </a:lnSpc>
              <a:spcBef>
                <a:spcPct val="0"/>
              </a:spcBef>
              <a:buFont typeface="Wingdings" pitchFamily="2" charset="2"/>
              <a:buNone/>
            </a:pPr>
            <a:r>
              <a:rPr lang="en-US" altLang="en-US" smtClean="0">
                <a:ea typeface="ＭＳ Ｐゴシック" pitchFamily="34" charset="-128"/>
              </a:rPr>
              <a:t>There are a number of one page introductions on your tables.  These are real one page introductions and we do have permission to share them with you today.</a:t>
            </a:r>
          </a:p>
          <a:p>
            <a:pPr>
              <a:lnSpc>
                <a:spcPct val="85000"/>
              </a:lnSpc>
              <a:spcBef>
                <a:spcPct val="0"/>
              </a:spcBef>
              <a:buFont typeface="Wingdings" pitchFamily="2" charset="2"/>
              <a:buNone/>
            </a:pPr>
            <a:endParaRPr lang="en-US" altLang="en-US" smtClean="0">
              <a:ea typeface="ＭＳ Ｐゴシック" pitchFamily="34" charset="-128"/>
            </a:endParaRPr>
          </a:p>
          <a:p>
            <a:pPr>
              <a:lnSpc>
                <a:spcPct val="85000"/>
              </a:lnSpc>
              <a:spcBef>
                <a:spcPct val="0"/>
              </a:spcBef>
              <a:buFont typeface="Wingdings" pitchFamily="2" charset="2"/>
              <a:buChar char="Ø"/>
            </a:pPr>
            <a:r>
              <a:rPr lang="en-US" altLang="en-US" smtClean="0">
                <a:ea typeface="ＭＳ Ｐゴシック" pitchFamily="34" charset="-128"/>
              </a:rPr>
              <a:t>Help people see if there is an example that works for them – usually because it </a:t>
            </a:r>
          </a:p>
          <a:p>
            <a:pPr>
              <a:lnSpc>
                <a:spcPct val="85000"/>
              </a:lnSpc>
              <a:spcBef>
                <a:spcPct val="0"/>
              </a:spcBef>
            </a:pPr>
            <a:r>
              <a:rPr lang="en-US" altLang="en-US" smtClean="0">
                <a:ea typeface="ＭＳ Ｐゴシック" pitchFamily="34" charset="-128"/>
              </a:rPr>
              <a:t>   reminds them of the issues that they deal with.</a:t>
            </a:r>
          </a:p>
          <a:p>
            <a:pPr>
              <a:lnSpc>
                <a:spcPct val="85000"/>
              </a:lnSpc>
              <a:spcBef>
                <a:spcPct val="0"/>
              </a:spcBef>
              <a:buFont typeface="Wingdings" pitchFamily="2" charset="2"/>
              <a:buChar char="Ø"/>
            </a:pPr>
            <a:r>
              <a:rPr lang="en-US" altLang="en-US" smtClean="0">
                <a:ea typeface="ＭＳ Ｐゴシック" pitchFamily="34" charset="-128"/>
              </a:rPr>
              <a:t>Comment on a couple of samples that you think help to demonstrate; positive </a:t>
            </a:r>
          </a:p>
          <a:p>
            <a:pPr>
              <a:lnSpc>
                <a:spcPct val="85000"/>
              </a:lnSpc>
              <a:spcBef>
                <a:spcPct val="0"/>
              </a:spcBef>
            </a:pPr>
            <a:r>
              <a:rPr lang="en-US" altLang="en-US" smtClean="0">
                <a:ea typeface="ＭＳ Ｐゴシック" pitchFamily="34" charset="-128"/>
              </a:rPr>
              <a:t>   introductions, helping people maintain positive control, and leads for community </a:t>
            </a:r>
          </a:p>
          <a:p>
            <a:pPr>
              <a:lnSpc>
                <a:spcPct val="85000"/>
              </a:lnSpc>
              <a:spcBef>
                <a:spcPct val="0"/>
              </a:spcBef>
            </a:pPr>
            <a:r>
              <a:rPr lang="en-US" altLang="en-US" smtClean="0">
                <a:ea typeface="ＭＳ Ｐゴシック" pitchFamily="34" charset="-128"/>
              </a:rPr>
              <a:t>   connecting.</a:t>
            </a:r>
          </a:p>
          <a:p>
            <a:pPr>
              <a:lnSpc>
                <a:spcPct val="85000"/>
              </a:lnSpc>
              <a:spcBef>
                <a:spcPct val="0"/>
              </a:spcBef>
              <a:buFont typeface="Wingdings" pitchFamily="2" charset="2"/>
              <a:buChar char="Ø"/>
            </a:pPr>
            <a:r>
              <a:rPr lang="en-US" altLang="en-US" smtClean="0">
                <a:ea typeface="ＭＳ Ｐゴシック" pitchFamily="34" charset="-128"/>
              </a:rPr>
              <a:t>When commenting on the samples, mention the “purpose” of a couple of them.  </a:t>
            </a:r>
          </a:p>
          <a:p>
            <a:pPr>
              <a:lnSpc>
                <a:spcPct val="85000"/>
              </a:lnSpc>
              <a:spcBef>
                <a:spcPct val="0"/>
              </a:spcBef>
            </a:pPr>
            <a:r>
              <a:rPr lang="en-US" altLang="en-US" smtClean="0">
                <a:ea typeface="ＭＳ Ｐゴシック" pitchFamily="34" charset="-128"/>
              </a:rPr>
              <a:t>   Example:  Anne’s was made to share with co-workers, Kristin Kiner’s was made to </a:t>
            </a:r>
          </a:p>
          <a:p>
            <a:pPr>
              <a:lnSpc>
                <a:spcPct val="85000"/>
              </a:lnSpc>
              <a:spcBef>
                <a:spcPct val="0"/>
              </a:spcBef>
            </a:pPr>
            <a:r>
              <a:rPr lang="en-US" altLang="en-US" smtClean="0">
                <a:ea typeface="ＭＳ Ｐゴシック" pitchFamily="34" charset="-128"/>
              </a:rPr>
              <a:t>   support during illness, others were for school, etc.</a:t>
            </a:r>
          </a:p>
          <a:p>
            <a:pPr>
              <a:lnSpc>
                <a:spcPct val="85000"/>
              </a:lnSpc>
              <a:spcBef>
                <a:spcPct val="0"/>
              </a:spcBef>
              <a:buFont typeface="Wingdings" pitchFamily="2" charset="2"/>
              <a:buChar char="Ø"/>
            </a:pPr>
            <a:r>
              <a:rPr lang="en-US" altLang="en-US" smtClean="0">
                <a:ea typeface="ＭＳ Ｐゴシック" pitchFamily="34" charset="-128"/>
              </a:rPr>
              <a:t>Then tell the group that it’s important to think about the purpose of the one page </a:t>
            </a:r>
          </a:p>
          <a:p>
            <a:pPr>
              <a:lnSpc>
                <a:spcPct val="85000"/>
              </a:lnSpc>
              <a:spcBef>
                <a:spcPct val="0"/>
              </a:spcBef>
            </a:pPr>
            <a:r>
              <a:rPr lang="en-US" altLang="en-US" smtClean="0">
                <a:ea typeface="ＭＳ Ｐゴシック" pitchFamily="34" charset="-128"/>
              </a:rPr>
              <a:t>   as they develop them.  Let  them know that we will talk about that later in the day.</a:t>
            </a:r>
          </a:p>
          <a:p>
            <a:pPr>
              <a:spcBef>
                <a:spcPct val="0"/>
              </a:spcBef>
            </a:pPr>
            <a:endParaRPr lang="en-US" altLang="en-US" b="1" u="sng" smtClean="0">
              <a:ea typeface="ＭＳ Ｐゴシック" pitchFamily="34" charset="-128"/>
            </a:endParaRPr>
          </a:p>
          <a:p>
            <a:pPr>
              <a:spcBef>
                <a:spcPct val="0"/>
              </a:spcBef>
            </a:pPr>
            <a:r>
              <a:rPr lang="en-US" altLang="en-US" b="1" u="sng" smtClean="0">
                <a:ea typeface="ＭＳ Ｐゴシック" pitchFamily="34" charset="-128"/>
              </a:rPr>
              <a:t>Tips</a:t>
            </a:r>
            <a:r>
              <a:rPr lang="en-US" altLang="en-US" b="1" smtClean="0">
                <a:ea typeface="ＭＳ Ｐゴシック" pitchFamily="34" charset="-128"/>
              </a:rPr>
              <a:t>:</a:t>
            </a:r>
          </a:p>
          <a:p>
            <a:pPr>
              <a:spcBef>
                <a:spcPct val="0"/>
              </a:spcBef>
            </a:pPr>
            <a:endParaRPr lang="en-US" altLang="en-US" b="1" smtClean="0">
              <a:ea typeface="ＭＳ Ｐゴシック" pitchFamily="34" charset="-128"/>
            </a:endParaRPr>
          </a:p>
          <a:p>
            <a:pPr>
              <a:lnSpc>
                <a:spcPct val="90000"/>
              </a:lnSpc>
              <a:spcBef>
                <a:spcPct val="0"/>
              </a:spcBef>
              <a:buFont typeface="Wingdings" pitchFamily="2" charset="2"/>
              <a:buChar char="ü"/>
            </a:pPr>
            <a:r>
              <a:rPr lang="en-US" altLang="en-US" smtClean="0">
                <a:ea typeface="ＭＳ Ｐゴシック" pitchFamily="34" charset="-128"/>
              </a:rPr>
              <a:t>Have a few samples of one page introductions on the table.  Choose ones that </a:t>
            </a:r>
          </a:p>
          <a:p>
            <a:pPr>
              <a:lnSpc>
                <a:spcPct val="90000"/>
              </a:lnSpc>
              <a:spcBef>
                <a:spcPct val="0"/>
              </a:spcBef>
            </a:pPr>
            <a:r>
              <a:rPr lang="en-US" altLang="en-US" smtClean="0">
                <a:ea typeface="ＭＳ Ｐゴシック" pitchFamily="34" charset="-128"/>
              </a:rPr>
              <a:t>   show different age groups and purposes.</a:t>
            </a:r>
          </a:p>
          <a:p>
            <a:endParaRPr lang="en-US" altLang="en-US" b="1" smtClean="0">
              <a:ea typeface="ＭＳ Ｐゴシック" pitchFamily="34" charset="-128"/>
            </a:endParaRPr>
          </a:p>
          <a:p>
            <a:endParaRPr lang="en-US" altLang="en-US" b="1" u="sng" smtClean="0">
              <a:ea typeface="ＭＳ Ｐゴシック" pitchFamily="34" charset="-128"/>
            </a:endParaRPr>
          </a:p>
          <a:p>
            <a:r>
              <a:rPr lang="en-US" altLang="en-US" b="1" u="sng" smtClean="0">
                <a:ea typeface="ＭＳ Ｐゴシック" pitchFamily="34" charset="-128"/>
              </a:rPr>
              <a:t>Time</a:t>
            </a:r>
            <a:r>
              <a:rPr lang="en-US" altLang="en-US" b="1" smtClean="0">
                <a:ea typeface="ＭＳ Ｐゴシック" pitchFamily="34" charset="-128"/>
              </a:rPr>
              <a:t>:</a:t>
            </a:r>
            <a:r>
              <a:rPr lang="en-US" altLang="en-US" smtClean="0">
                <a:ea typeface="ＭＳ Ｐゴシック" pitchFamily="34" charset="-128"/>
              </a:rPr>
              <a:t>  10 Minutes</a:t>
            </a:r>
            <a:endParaRPr lang="en-US" altLang="en-US" b="1" u="sng" smtClean="0">
              <a:ea typeface="ＭＳ Ｐゴシック" pitchFamily="34" charset="-128"/>
            </a:endParaRPr>
          </a:p>
          <a:p>
            <a:pPr>
              <a:buFont typeface="Wingdings" pitchFamily="2" charset="2"/>
              <a:buChar char="Ø"/>
            </a:pPr>
            <a:endParaRPr lang="en-US" alt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BCD377F-7206-4F97-B94E-9E26A7C33A76}" type="slidenum">
              <a:rPr lang="en-US" altLang="en-US" sz="1200">
                <a:solidFill>
                  <a:prstClr val="black"/>
                </a:solidFill>
                <a:latin typeface="Calibri" pitchFamily="34" charset="0"/>
              </a:rPr>
              <a:pPr eaLnBrk="1" hangingPunct="1"/>
              <a:t>1</a:t>
            </a:fld>
            <a:endParaRPr lang="en-US" altLang="en-US" sz="1200">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xfrm>
            <a:off x="355600" y="304800"/>
            <a:ext cx="3352800" cy="2514600"/>
          </a:xfrm>
          <a:ln/>
        </p:spPr>
      </p:sp>
      <p:sp>
        <p:nvSpPr>
          <p:cNvPr id="208899" name="Notes Placeholder 2"/>
          <p:cNvSpPr>
            <a:spLocks noGrp="1"/>
          </p:cNvSpPr>
          <p:nvPr>
            <p:ph type="body" idx="1"/>
          </p:nvPr>
        </p:nvSpPr>
        <p:spPr>
          <a:xfrm>
            <a:off x="304800" y="2895600"/>
            <a:ext cx="6248400" cy="4114800"/>
          </a:xfrm>
          <a:noFill/>
          <a:ln/>
        </p:spPr>
        <p:txBody>
          <a:bodyPr/>
          <a:lstStyle/>
          <a:p>
            <a:pPr eaLnBrk="1" hangingPunct="1">
              <a:lnSpc>
                <a:spcPct val="85000"/>
              </a:lnSpc>
              <a:spcBef>
                <a:spcPct val="0"/>
              </a:spcBef>
            </a:pPr>
            <a:r>
              <a:rPr lang="en-US" b="1" u="sng" dirty="0" smtClean="0">
                <a:latin typeface="Arial" pitchFamily="34" charset="0"/>
              </a:rPr>
              <a:t>PURPOSE</a:t>
            </a:r>
            <a:r>
              <a:rPr lang="en-US" b="1" dirty="0" smtClean="0">
                <a:latin typeface="Arial" pitchFamily="34" charset="0"/>
              </a:rPr>
              <a:t>:</a:t>
            </a:r>
          </a:p>
          <a:p>
            <a:pPr>
              <a:spcBef>
                <a:spcPct val="0"/>
              </a:spcBef>
              <a:buFont typeface="Wingdings" pitchFamily="2" charset="2"/>
              <a:buChar char=""/>
            </a:pPr>
            <a:r>
              <a:rPr lang="en-US" dirty="0" smtClean="0">
                <a:latin typeface="Times New Roman" pitchFamily="18" charset="0"/>
                <a:cs typeface="Times New Roman" pitchFamily="18" charset="0"/>
              </a:rPr>
              <a:t>To give people practice in sorting issues and see how people weight pros and cons differently.</a:t>
            </a:r>
            <a:endParaRPr lang="en-US" sz="1800" dirty="0" smtClean="0">
              <a:latin typeface="Times New Roman" pitchFamily="18" charset="0"/>
              <a:cs typeface="Times New Roman" pitchFamily="18" charset="0"/>
            </a:endParaRPr>
          </a:p>
          <a:p>
            <a:pPr eaLnBrk="1" hangingPunct="1">
              <a:lnSpc>
                <a:spcPct val="85000"/>
              </a:lnSpc>
              <a:spcBef>
                <a:spcPct val="0"/>
              </a:spcBef>
            </a:pPr>
            <a:endParaRPr lang="en-US" b="1" u="sng" dirty="0" smtClean="0">
              <a:latin typeface="Arial" pitchFamily="34" charset="0"/>
            </a:endParaRPr>
          </a:p>
          <a:p>
            <a:pPr eaLnBrk="1" hangingPunct="1">
              <a:lnSpc>
                <a:spcPct val="85000"/>
              </a:lnSpc>
              <a:spcBef>
                <a:spcPct val="0"/>
              </a:spcBef>
            </a:pPr>
            <a:r>
              <a:rPr lang="en-US" b="1" u="sng" dirty="0" smtClean="0">
                <a:latin typeface="Arial" pitchFamily="34" charset="0"/>
              </a:rPr>
              <a:t>SCRIPT</a:t>
            </a:r>
            <a:endParaRPr lang="en-US" dirty="0" smtClean="0">
              <a:latin typeface="Arial" pitchFamily="34" charset="0"/>
            </a:endParaRPr>
          </a:p>
          <a:p>
            <a:pPr>
              <a:spcBef>
                <a:spcPct val="0"/>
              </a:spcBef>
            </a:pPr>
            <a:r>
              <a:rPr lang="en-US" dirty="0" smtClean="0">
                <a:latin typeface="Times New Roman" pitchFamily="18" charset="0"/>
                <a:cs typeface="Times New Roman" pitchFamily="18" charset="0"/>
              </a:rPr>
              <a:t>To help the participants learn how to do this analysis, ask them to begin with what works and doesn</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 work about having a new puppy in the house. </a:t>
            </a:r>
          </a:p>
          <a:p>
            <a:pPr>
              <a:spcBef>
                <a:spcPct val="0"/>
              </a:spcBef>
            </a:pPr>
            <a:r>
              <a:rPr lang="en-US" dirty="0" smtClean="0">
                <a:latin typeface="Times New Roman" pitchFamily="18" charset="0"/>
                <a:cs typeface="Times New Roman" pitchFamily="18" charset="0"/>
              </a:rPr>
              <a:t> </a:t>
            </a:r>
          </a:p>
          <a:p>
            <a:pPr>
              <a:spcBef>
                <a:spcPct val="0"/>
              </a:spcBef>
            </a:pPr>
            <a:r>
              <a:rPr lang="en-US" dirty="0" smtClean="0">
                <a:latin typeface="Times New Roman" pitchFamily="18" charset="0"/>
                <a:cs typeface="Times New Roman" pitchFamily="18" charset="0"/>
              </a:rPr>
              <a:t>Ask for 1 or 2 examples for each side and then have people work in their groups. Keep it light hearted and keep people moving. Watch out for groups that are sharing stories without writing anything down. They should be able to generate a decent list in 5 minutes.*</a:t>
            </a:r>
          </a:p>
          <a:p>
            <a:pPr>
              <a:spcBef>
                <a:spcPct val="0"/>
              </a:spcBef>
            </a:pPr>
            <a:r>
              <a:rPr lang="en-US" dirty="0" smtClean="0">
                <a:latin typeface="Times New Roman" pitchFamily="18" charset="0"/>
                <a:cs typeface="Times New Roman" pitchFamily="18" charset="0"/>
              </a:rPr>
              <a:t> </a:t>
            </a:r>
          </a:p>
          <a:p>
            <a:pPr>
              <a:spcBef>
                <a:spcPct val="0"/>
              </a:spcBef>
            </a:pPr>
            <a:r>
              <a:rPr lang="en-US" dirty="0" smtClean="0">
                <a:latin typeface="Times New Roman" pitchFamily="18" charset="0"/>
                <a:cs typeface="Times New Roman" pitchFamily="18" charset="0"/>
              </a:rPr>
              <a:t>Ask each group to share 1 item on each list.  After you have asked each group to share, ask how many people would like a new puppy and how many people are saying something on the order of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Hell will freeze over</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Point out that there seemed to be a lot of agreement about what items should be written down. </a:t>
            </a:r>
          </a:p>
          <a:p>
            <a:pPr>
              <a:spcBef>
                <a:spcPct val="0"/>
              </a:spcBef>
            </a:pPr>
            <a:r>
              <a:rPr lang="en-US" dirty="0" smtClean="0">
                <a:latin typeface="Times New Roman" pitchFamily="18" charset="0"/>
                <a:cs typeface="Times New Roman" pitchFamily="18" charset="0"/>
              </a:rPr>
              <a:t> </a:t>
            </a:r>
          </a:p>
          <a:p>
            <a:pPr>
              <a:spcBef>
                <a:spcPct val="0"/>
              </a:spcBef>
            </a:pPr>
            <a:r>
              <a:rPr lang="en-US" dirty="0" smtClean="0">
                <a:latin typeface="Times New Roman" pitchFamily="18" charset="0"/>
                <a:cs typeface="Times New Roman" pitchFamily="18" charset="0"/>
              </a:rPr>
              <a:t>What they should see is that no situation is all good or all bad.  What determines what people do is the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weight</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that people give to the items.  For one person, the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weight</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of some of the items in the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makes sense</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column, creates a balance that tips toward having a puppy. For others, the items in the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doesn</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 make sense</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column cause them to decide that having a new puppy is not worth it.</a:t>
            </a:r>
          </a:p>
          <a:p>
            <a:pPr eaLnBrk="1" hangingPunct="1">
              <a:lnSpc>
                <a:spcPct val="85000"/>
              </a:lnSpc>
              <a:spcBef>
                <a:spcPct val="0"/>
              </a:spcBef>
              <a:buFont typeface="Wingdings" pitchFamily="2" charset="2"/>
              <a:buNone/>
            </a:pPr>
            <a:endParaRPr lang="en-US" dirty="0" smtClean="0">
              <a:latin typeface="Arial" pitchFamily="34" charset="0"/>
            </a:endParaRPr>
          </a:p>
          <a:p>
            <a:pPr eaLnBrk="1" hangingPunct="1">
              <a:lnSpc>
                <a:spcPct val="85000"/>
              </a:lnSpc>
              <a:spcBef>
                <a:spcPct val="0"/>
              </a:spcBef>
              <a:buFont typeface="Wingdings" pitchFamily="2" charset="2"/>
              <a:buNone/>
            </a:pPr>
            <a:r>
              <a:rPr lang="en-US" b="1" u="sng" dirty="0" smtClean="0">
                <a:latin typeface="Arial" pitchFamily="34" charset="0"/>
              </a:rPr>
              <a:t>TIPS</a:t>
            </a:r>
            <a:r>
              <a:rPr lang="en-US" b="1" dirty="0" smtClean="0">
                <a:latin typeface="Arial" pitchFamily="34" charset="0"/>
              </a:rPr>
              <a:t>:</a:t>
            </a:r>
          </a:p>
          <a:p>
            <a:pPr eaLnBrk="1" hangingPunct="1">
              <a:spcBef>
                <a:spcPct val="0"/>
              </a:spcBef>
              <a:buFontTx/>
              <a:buChar char="•"/>
            </a:pPr>
            <a:r>
              <a:rPr lang="en-US" dirty="0" smtClean="0">
                <a:latin typeface="Times New Roman" pitchFamily="18" charset="0"/>
                <a:cs typeface="Times New Roman" pitchFamily="18" charset="0"/>
              </a:rPr>
              <a:t>This can also be done with the larger group instead of breaking up into smaller groups – this changes the pace.</a:t>
            </a:r>
            <a:r>
              <a:rPr lang="en-US" dirty="0" smtClean="0">
                <a:latin typeface="Arial" pitchFamily="34" charset="0"/>
              </a:rPr>
              <a:t> </a:t>
            </a:r>
          </a:p>
          <a:p>
            <a:pPr eaLnBrk="1" hangingPunct="1">
              <a:spcBef>
                <a:spcPct val="0"/>
              </a:spcBef>
            </a:pPr>
            <a:endParaRPr lang="en-US" dirty="0" smtClean="0">
              <a:latin typeface="Arial" pitchFamily="34" charset="0"/>
            </a:endParaRPr>
          </a:p>
          <a:p>
            <a:pPr eaLnBrk="1" hangingPunct="1">
              <a:spcBef>
                <a:spcPct val="0"/>
              </a:spcBef>
              <a:buFont typeface="Wingdings" pitchFamily="2" charset="2"/>
              <a:buNone/>
            </a:pPr>
            <a:r>
              <a:rPr lang="en-US" b="1" u="sng" dirty="0" smtClean="0">
                <a:latin typeface="Arial" pitchFamily="34" charset="0"/>
              </a:rPr>
              <a:t>TIME</a:t>
            </a:r>
            <a:r>
              <a:rPr lang="en-US" b="1" dirty="0" smtClean="0">
                <a:latin typeface="Arial" pitchFamily="34" charset="0"/>
              </a:rPr>
              <a:t>:  10 Minutes</a:t>
            </a:r>
            <a:endParaRPr lang="en-US" sz="1100" dirty="0" smtClean="0">
              <a:latin typeface="Palatino Linotype" pitchFamily="18" charset="0"/>
            </a:endParaRPr>
          </a:p>
          <a:p>
            <a:endParaRPr lang="en-US" dirty="0" smtClean="0">
              <a:latin typeface="Arial" pitchFamily="34" charset="0"/>
            </a:endParaRPr>
          </a:p>
          <a:p>
            <a:endParaRPr lang="en-US" dirty="0" smtClean="0">
              <a:latin typeface="Arial" pitchFamily="34" charset="0"/>
            </a:endParaRPr>
          </a:p>
        </p:txBody>
      </p:sp>
      <p:sp>
        <p:nvSpPr>
          <p:cNvPr id="208900" name="Slide Number Placeholder 3"/>
          <p:cNvSpPr>
            <a:spLocks noGrp="1"/>
          </p:cNvSpPr>
          <p:nvPr>
            <p:ph type="sldNum" sz="quarter" idx="5"/>
          </p:nvPr>
        </p:nvSpPr>
        <p:spPr/>
        <p:txBody>
          <a:bodyPr/>
          <a:lstStyle/>
          <a:p>
            <a:pPr>
              <a:defRPr/>
            </a:pPr>
            <a:fld id="{0154C107-C0E3-486F-B24D-FC69D11A9F14}" type="slidenum">
              <a:rPr lang="en-US" smtClean="0">
                <a:latin typeface="Arial" charset="0"/>
              </a:rPr>
              <a:pPr>
                <a:defRPr/>
              </a:pPr>
              <a:t>10</a:t>
            </a:fld>
            <a:endParaRPr lang="en-US" smtClean="0">
              <a:latin typeface="Arial" charset="0"/>
            </a:endParaRPr>
          </a:p>
        </p:txBody>
      </p:sp>
      <p:sp>
        <p:nvSpPr>
          <p:cNvPr id="2" name="Footer Placeholder 1"/>
          <p:cNvSpPr>
            <a:spLocks noGrp="1"/>
          </p:cNvSpPr>
          <p:nvPr>
            <p:ph type="ftr" sz="quarter" idx="4"/>
          </p:nvPr>
        </p:nvSpPr>
        <p:spPr>
          <a:xfrm>
            <a:off x="0" y="8840787"/>
            <a:ext cx="3352800" cy="303213"/>
          </a:xfrm>
        </p:spPr>
        <p:txBody>
          <a:bodyPr/>
          <a:lstStyle/>
          <a:p>
            <a:pPr>
              <a:defRPr/>
            </a:pPr>
            <a:r>
              <a:rPr lang="en-US" dirty="0" smtClean="0"/>
              <a:t>TLC-PCP www.learningcommunityus.com</a:t>
            </a:r>
          </a:p>
          <a:p>
            <a:pPr>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431800" y="609600"/>
            <a:ext cx="3444875" cy="2584450"/>
          </a:xfrm>
          <a:ln/>
        </p:spPr>
      </p:sp>
      <p:sp>
        <p:nvSpPr>
          <p:cNvPr id="147459" name="Notes Placeholder 2"/>
          <p:cNvSpPr>
            <a:spLocks noGrp="1"/>
          </p:cNvSpPr>
          <p:nvPr>
            <p:ph type="body" idx="1"/>
          </p:nvPr>
        </p:nvSpPr>
        <p:spPr>
          <a:noFill/>
          <a:ln/>
        </p:spPr>
        <p:txBody>
          <a:bodyPr/>
          <a:lstStyle/>
          <a:p>
            <a:pPr eaLnBrk="1" hangingPunct="1">
              <a:lnSpc>
                <a:spcPct val="85000"/>
              </a:lnSpc>
              <a:spcBef>
                <a:spcPct val="0"/>
              </a:spcBef>
            </a:pPr>
            <a:r>
              <a:rPr lang="en-US" b="1" u="sng" dirty="0" smtClean="0">
                <a:latin typeface="Arial" pitchFamily="34" charset="0"/>
              </a:rPr>
              <a:t>PURPOSE</a:t>
            </a:r>
            <a:r>
              <a:rPr lang="en-US" b="1" dirty="0" smtClean="0">
                <a:latin typeface="Arial" pitchFamily="34" charset="0"/>
              </a:rPr>
              <a:t>:  </a:t>
            </a:r>
          </a:p>
          <a:p>
            <a:pPr eaLnBrk="1" hangingPunct="1">
              <a:lnSpc>
                <a:spcPct val="85000"/>
              </a:lnSpc>
              <a:spcBef>
                <a:spcPct val="0"/>
              </a:spcBef>
              <a:buFont typeface="Wingdings" pitchFamily="2" charset="2"/>
              <a:buChar char="ü"/>
            </a:pPr>
            <a:r>
              <a:rPr lang="en-US" b="1" dirty="0" smtClean="0">
                <a:latin typeface="Arial" pitchFamily="34" charset="0"/>
              </a:rPr>
              <a:t>Overview – a visual introduction to Working/Not Working</a:t>
            </a:r>
          </a:p>
          <a:p>
            <a:pPr eaLnBrk="1" hangingPunct="1">
              <a:lnSpc>
                <a:spcPct val="85000"/>
              </a:lnSpc>
              <a:spcBef>
                <a:spcPct val="0"/>
              </a:spcBef>
            </a:pPr>
            <a:endParaRPr lang="en-US" b="1" u="sng" dirty="0" smtClean="0">
              <a:latin typeface="Arial" pitchFamily="34" charset="0"/>
            </a:endParaRPr>
          </a:p>
          <a:p>
            <a:pPr eaLnBrk="1" hangingPunct="1">
              <a:lnSpc>
                <a:spcPct val="85000"/>
              </a:lnSpc>
              <a:spcBef>
                <a:spcPct val="0"/>
              </a:spcBef>
            </a:pPr>
            <a:r>
              <a:rPr lang="en-US" b="1" u="sng" dirty="0" smtClean="0">
                <a:latin typeface="Arial" pitchFamily="34" charset="0"/>
              </a:rPr>
              <a:t>SCRIPT:</a:t>
            </a:r>
          </a:p>
          <a:p>
            <a:pPr eaLnBrk="1" hangingPunct="1">
              <a:lnSpc>
                <a:spcPct val="85000"/>
              </a:lnSpc>
              <a:spcBef>
                <a:spcPct val="0"/>
              </a:spcBef>
            </a:pPr>
            <a:r>
              <a:rPr lang="en-US" sz="1200" kern="1200" dirty="0" smtClean="0">
                <a:solidFill>
                  <a:schemeClr val="tx1"/>
                </a:solidFill>
                <a:latin typeface="Arial" charset="0"/>
                <a:ea typeface="MS PGothic" pitchFamily="34" charset="-128"/>
                <a:cs typeface="ＭＳ Ｐゴシック" charset="0"/>
              </a:rPr>
              <a:t>Working/Not </a:t>
            </a:r>
            <a:r>
              <a:rPr lang="en-US" sz="1200" dirty="0" smtClean="0"/>
              <a:t>Working is a problem solving and a negotiation SKILL.  It a</a:t>
            </a:r>
            <a:r>
              <a:rPr lang="en-US" sz="1200" kern="1200" dirty="0" smtClean="0">
                <a:solidFill>
                  <a:schemeClr val="tx1"/>
                </a:solidFill>
                <a:latin typeface="Arial" charset="0"/>
                <a:ea typeface="MS PGothic" pitchFamily="34" charset="-128"/>
                <a:cs typeface="ＭＳ Ｐゴシック" charset="0"/>
              </a:rPr>
              <a:t>nalyzes an issue/situation across multiple perspectives.  Provides a picture of how things are right now.  Helps those involved find common ground.</a:t>
            </a:r>
            <a:endParaRPr lang="en-US" dirty="0" smtClean="0">
              <a:latin typeface="Arial" pitchFamily="34" charset="0"/>
            </a:endParaRPr>
          </a:p>
          <a:p>
            <a:pPr eaLnBrk="1" hangingPunct="1">
              <a:lnSpc>
                <a:spcPct val="85000"/>
              </a:lnSpc>
              <a:spcBef>
                <a:spcPct val="0"/>
              </a:spcBef>
              <a:buFont typeface="Wingdings" pitchFamily="2" charset="2"/>
              <a:buNone/>
            </a:pPr>
            <a:endParaRPr lang="en-US" dirty="0" smtClean="0">
              <a:latin typeface="Arial" pitchFamily="34" charset="0"/>
            </a:endParaRPr>
          </a:p>
          <a:p>
            <a:pPr eaLnBrk="1" hangingPunct="1">
              <a:lnSpc>
                <a:spcPct val="85000"/>
              </a:lnSpc>
              <a:spcBef>
                <a:spcPct val="0"/>
              </a:spcBef>
              <a:buFont typeface="Wingdings" pitchFamily="2" charset="2"/>
              <a:buNone/>
            </a:pPr>
            <a:r>
              <a:rPr lang="en-US" b="1" u="sng" dirty="0" smtClean="0">
                <a:latin typeface="Arial" pitchFamily="34" charset="0"/>
              </a:rPr>
              <a:t>TIPS</a:t>
            </a:r>
            <a:r>
              <a:rPr lang="en-US" b="1" dirty="0" smtClean="0">
                <a:latin typeface="Arial" pitchFamily="34" charset="0"/>
              </a:rPr>
              <a:t>:</a:t>
            </a:r>
          </a:p>
          <a:p>
            <a:pPr eaLnBrk="1" hangingPunct="1">
              <a:spcBef>
                <a:spcPct val="0"/>
              </a:spcBef>
              <a:buFont typeface="Wingdings" pitchFamily="2" charset="2"/>
              <a:buNone/>
            </a:pPr>
            <a:endParaRPr lang="en-US" dirty="0" smtClean="0">
              <a:latin typeface="Arial" pitchFamily="34" charset="0"/>
            </a:endParaRPr>
          </a:p>
          <a:p>
            <a:pPr eaLnBrk="1" hangingPunct="1">
              <a:spcBef>
                <a:spcPts val="0"/>
              </a:spcBef>
              <a:defRPr/>
            </a:pPr>
            <a:r>
              <a:rPr lang="en-US" sz="1200" b="1" dirty="0" smtClean="0"/>
              <a:t> </a:t>
            </a:r>
            <a:r>
              <a:rPr lang="en-US" sz="1200" b="1" u="sng" dirty="0" smtClean="0"/>
              <a:t>Time:</a:t>
            </a:r>
            <a:r>
              <a:rPr lang="en-US" sz="1200" b="1" dirty="0" smtClean="0">
                <a:latin typeface="Arial" pitchFamily="34" charset="0"/>
              </a:rPr>
              <a:t> no more than 15 minutes for the entire overview (slides</a:t>
            </a:r>
            <a:r>
              <a:rPr lang="en-US" sz="1200" b="1" baseline="0" dirty="0" smtClean="0">
                <a:latin typeface="Arial" pitchFamily="34" charset="0"/>
              </a:rPr>
              <a:t> 21-</a:t>
            </a:r>
            <a:r>
              <a:rPr lang="en-US" sz="1200" b="1" dirty="0" smtClean="0">
                <a:latin typeface="Arial" pitchFamily="34" charset="0"/>
              </a:rPr>
              <a:t> 35) – 30 seconds per slide</a:t>
            </a:r>
            <a:endParaRPr lang="en-US" sz="1200" dirty="0" smtClean="0"/>
          </a:p>
          <a:p>
            <a:endParaRPr lang="en-US" dirty="0" smtClean="0">
              <a:latin typeface="Arial" pitchFamily="34" charset="0"/>
            </a:endParaRPr>
          </a:p>
          <a:p>
            <a:r>
              <a:rPr lang="en-US" b="1" u="sng" dirty="0" smtClean="0">
                <a:latin typeface="Arial" pitchFamily="34" charset="0"/>
              </a:rPr>
              <a:t>NOTES</a:t>
            </a:r>
            <a:r>
              <a:rPr lang="en-US" b="1" dirty="0" smtClean="0">
                <a:latin typeface="Arial" pitchFamily="34" charset="0"/>
              </a:rPr>
              <a:t>:</a:t>
            </a: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p:txBody>
      </p:sp>
      <p:sp>
        <p:nvSpPr>
          <p:cNvPr id="147460" name="Slide Number Placeholder 3"/>
          <p:cNvSpPr>
            <a:spLocks noGrp="1"/>
          </p:cNvSpPr>
          <p:nvPr>
            <p:ph type="sldNum" sz="quarter" idx="5"/>
          </p:nvPr>
        </p:nvSpPr>
        <p:spPr/>
        <p:txBody>
          <a:bodyPr/>
          <a:lstStyle/>
          <a:p>
            <a:pPr>
              <a:defRPr/>
            </a:pPr>
            <a:fld id="{6C18B3A8-8E75-4ACD-BAED-95B4F9559C0A}" type="slidenum">
              <a:rPr lang="en-US" smtClean="0">
                <a:latin typeface="Arial" charset="0"/>
              </a:rPr>
              <a:pPr>
                <a:defRPr/>
              </a:pPr>
              <a:t>11</a:t>
            </a:fld>
            <a:endParaRPr lang="en-US" dirty="0" smtClean="0">
              <a:latin typeface="Arial" charset="0"/>
            </a:endParaRPr>
          </a:p>
        </p:txBody>
      </p:sp>
      <p:sp>
        <p:nvSpPr>
          <p:cNvPr id="2" name="Footer Placeholder 1"/>
          <p:cNvSpPr>
            <a:spLocks noGrp="1"/>
          </p:cNvSpPr>
          <p:nvPr>
            <p:ph type="ftr" sz="quarter" idx="4"/>
          </p:nvPr>
        </p:nvSpPr>
        <p:spPr/>
        <p:txBody>
          <a:bodyPr/>
          <a:lstStyle/>
          <a:p>
            <a:pPr>
              <a:defRPr/>
            </a:pPr>
            <a:r>
              <a:rPr lang="en-US" dirty="0" smtClean="0"/>
              <a:t>TLC-PCP www.learningcommunityus.com</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431800" y="609600"/>
            <a:ext cx="3444875" cy="2584450"/>
          </a:xfrm>
          <a:ln/>
        </p:spPr>
      </p:sp>
      <p:sp>
        <p:nvSpPr>
          <p:cNvPr id="147459" name="Notes Placeholder 2"/>
          <p:cNvSpPr>
            <a:spLocks noGrp="1"/>
          </p:cNvSpPr>
          <p:nvPr>
            <p:ph type="body" idx="1"/>
          </p:nvPr>
        </p:nvSpPr>
        <p:spPr>
          <a:noFill/>
          <a:ln/>
        </p:spPr>
        <p:txBody>
          <a:bodyPr/>
          <a:lstStyle/>
          <a:p>
            <a:pPr eaLnBrk="1" hangingPunct="1">
              <a:lnSpc>
                <a:spcPct val="85000"/>
              </a:lnSpc>
              <a:spcBef>
                <a:spcPct val="0"/>
              </a:spcBef>
            </a:pPr>
            <a:r>
              <a:rPr lang="en-US" b="1" u="sng" dirty="0" smtClean="0">
                <a:latin typeface="Arial" pitchFamily="34" charset="0"/>
              </a:rPr>
              <a:t>PURPOSE</a:t>
            </a:r>
            <a:r>
              <a:rPr lang="en-US" b="1" dirty="0" smtClean="0">
                <a:latin typeface="Arial" pitchFamily="34" charset="0"/>
              </a:rPr>
              <a:t>:  </a:t>
            </a:r>
          </a:p>
          <a:p>
            <a:pPr eaLnBrk="1" hangingPunct="1">
              <a:lnSpc>
                <a:spcPct val="85000"/>
              </a:lnSpc>
              <a:spcBef>
                <a:spcPct val="0"/>
              </a:spcBef>
              <a:buFont typeface="Wingdings" pitchFamily="2" charset="2"/>
              <a:buChar char="ü"/>
            </a:pPr>
            <a:r>
              <a:rPr lang="en-US" b="1" dirty="0" smtClean="0">
                <a:latin typeface="Arial" pitchFamily="34" charset="0"/>
              </a:rPr>
              <a:t>Overview – a visual introduction to Working/Not Working</a:t>
            </a:r>
          </a:p>
          <a:p>
            <a:pPr eaLnBrk="1" hangingPunct="1">
              <a:lnSpc>
                <a:spcPct val="85000"/>
              </a:lnSpc>
              <a:spcBef>
                <a:spcPct val="0"/>
              </a:spcBef>
            </a:pPr>
            <a:endParaRPr lang="en-US" b="1" u="sng" dirty="0" smtClean="0">
              <a:latin typeface="Arial" pitchFamily="34" charset="0"/>
            </a:endParaRPr>
          </a:p>
          <a:p>
            <a:pPr eaLnBrk="1" hangingPunct="1">
              <a:lnSpc>
                <a:spcPct val="85000"/>
              </a:lnSpc>
              <a:spcBef>
                <a:spcPct val="0"/>
              </a:spcBef>
            </a:pPr>
            <a:r>
              <a:rPr lang="en-US" b="1" u="sng" dirty="0" smtClean="0">
                <a:latin typeface="Arial" pitchFamily="34" charset="0"/>
              </a:rPr>
              <a:t>SCRIPT:</a:t>
            </a:r>
          </a:p>
          <a:p>
            <a:pPr eaLnBrk="1" hangingPunct="1">
              <a:lnSpc>
                <a:spcPct val="85000"/>
              </a:lnSpc>
              <a:spcBef>
                <a:spcPct val="0"/>
              </a:spcBef>
            </a:pPr>
            <a:r>
              <a:rPr lang="en-US" sz="1200" kern="1200" dirty="0" smtClean="0">
                <a:solidFill>
                  <a:schemeClr val="tx1"/>
                </a:solidFill>
                <a:latin typeface="Arial" charset="0"/>
                <a:ea typeface="MS PGothic" pitchFamily="34" charset="-128"/>
                <a:cs typeface="ＭＳ Ｐゴシック" charset="0"/>
              </a:rPr>
              <a:t>Working/Not </a:t>
            </a:r>
            <a:r>
              <a:rPr lang="en-US" sz="1200" dirty="0" smtClean="0"/>
              <a:t>Working is a problem solving and a negotiation SKILL.  It a</a:t>
            </a:r>
            <a:r>
              <a:rPr lang="en-US" sz="1200" kern="1200" dirty="0" smtClean="0">
                <a:solidFill>
                  <a:schemeClr val="tx1"/>
                </a:solidFill>
                <a:latin typeface="Arial" charset="0"/>
                <a:ea typeface="MS PGothic" pitchFamily="34" charset="-128"/>
                <a:cs typeface="ＭＳ Ｐゴシック" charset="0"/>
              </a:rPr>
              <a:t>nalyzes an issue/situation across multiple perspectives.  Provides a picture of how things are right now.  Helps those involved find common ground.</a:t>
            </a:r>
            <a:endParaRPr lang="en-US" dirty="0" smtClean="0">
              <a:latin typeface="Arial" pitchFamily="34" charset="0"/>
            </a:endParaRPr>
          </a:p>
          <a:p>
            <a:pPr eaLnBrk="1" hangingPunct="1">
              <a:lnSpc>
                <a:spcPct val="85000"/>
              </a:lnSpc>
              <a:spcBef>
                <a:spcPct val="0"/>
              </a:spcBef>
              <a:buFont typeface="Wingdings" pitchFamily="2" charset="2"/>
              <a:buNone/>
            </a:pPr>
            <a:endParaRPr lang="en-US" dirty="0" smtClean="0">
              <a:latin typeface="Arial" pitchFamily="34" charset="0"/>
            </a:endParaRPr>
          </a:p>
          <a:p>
            <a:pPr eaLnBrk="1" hangingPunct="1">
              <a:lnSpc>
                <a:spcPct val="85000"/>
              </a:lnSpc>
              <a:spcBef>
                <a:spcPct val="0"/>
              </a:spcBef>
              <a:buFont typeface="Wingdings" pitchFamily="2" charset="2"/>
              <a:buNone/>
            </a:pPr>
            <a:r>
              <a:rPr lang="en-US" b="1" u="sng" dirty="0" smtClean="0">
                <a:latin typeface="Arial" pitchFamily="34" charset="0"/>
              </a:rPr>
              <a:t>TIPS</a:t>
            </a:r>
            <a:r>
              <a:rPr lang="en-US" b="1" dirty="0" smtClean="0">
                <a:latin typeface="Arial" pitchFamily="34" charset="0"/>
              </a:rPr>
              <a:t>:</a:t>
            </a:r>
          </a:p>
          <a:p>
            <a:pPr eaLnBrk="1" hangingPunct="1">
              <a:spcBef>
                <a:spcPct val="0"/>
              </a:spcBef>
              <a:buFont typeface="Wingdings" pitchFamily="2" charset="2"/>
              <a:buNone/>
            </a:pPr>
            <a:endParaRPr lang="en-US" dirty="0" smtClean="0">
              <a:latin typeface="Arial" pitchFamily="34" charset="0"/>
            </a:endParaRPr>
          </a:p>
          <a:p>
            <a:pPr eaLnBrk="1" hangingPunct="1">
              <a:spcBef>
                <a:spcPts val="0"/>
              </a:spcBef>
              <a:defRPr/>
            </a:pPr>
            <a:r>
              <a:rPr lang="en-US" sz="1200" b="1" dirty="0" smtClean="0"/>
              <a:t> </a:t>
            </a:r>
            <a:r>
              <a:rPr lang="en-US" sz="1200" b="1" u="sng" dirty="0" smtClean="0"/>
              <a:t>Time:</a:t>
            </a:r>
            <a:r>
              <a:rPr lang="en-US" sz="1200" b="1" dirty="0" smtClean="0">
                <a:latin typeface="Arial" pitchFamily="34" charset="0"/>
              </a:rPr>
              <a:t> no more than 15 minutes for the entire overview (slides</a:t>
            </a:r>
            <a:r>
              <a:rPr lang="en-US" sz="1200" b="1" baseline="0" dirty="0" smtClean="0">
                <a:latin typeface="Arial" pitchFamily="34" charset="0"/>
              </a:rPr>
              <a:t> 21-</a:t>
            </a:r>
            <a:r>
              <a:rPr lang="en-US" sz="1200" b="1" dirty="0" smtClean="0">
                <a:latin typeface="Arial" pitchFamily="34" charset="0"/>
              </a:rPr>
              <a:t> 35) – 30 seconds per slide</a:t>
            </a:r>
            <a:endParaRPr lang="en-US" sz="1200" dirty="0" smtClean="0"/>
          </a:p>
          <a:p>
            <a:endParaRPr lang="en-US" dirty="0" smtClean="0">
              <a:latin typeface="Arial" pitchFamily="34" charset="0"/>
            </a:endParaRPr>
          </a:p>
          <a:p>
            <a:r>
              <a:rPr lang="en-US" b="1" u="sng" dirty="0" smtClean="0">
                <a:latin typeface="Arial" pitchFamily="34" charset="0"/>
              </a:rPr>
              <a:t>NOTES</a:t>
            </a:r>
            <a:r>
              <a:rPr lang="en-US" b="1" dirty="0" smtClean="0">
                <a:latin typeface="Arial" pitchFamily="34" charset="0"/>
              </a:rPr>
              <a:t>:</a:t>
            </a: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p:txBody>
      </p:sp>
      <p:sp>
        <p:nvSpPr>
          <p:cNvPr id="147460" name="Slide Number Placeholder 3"/>
          <p:cNvSpPr>
            <a:spLocks noGrp="1"/>
          </p:cNvSpPr>
          <p:nvPr>
            <p:ph type="sldNum" sz="quarter" idx="5"/>
          </p:nvPr>
        </p:nvSpPr>
        <p:spPr/>
        <p:txBody>
          <a:bodyPr/>
          <a:lstStyle/>
          <a:p>
            <a:pPr>
              <a:defRPr/>
            </a:pPr>
            <a:fld id="{6C18B3A8-8E75-4ACD-BAED-95B4F9559C0A}" type="slidenum">
              <a:rPr lang="en-US" smtClean="0">
                <a:latin typeface="Arial" charset="0"/>
              </a:rPr>
              <a:pPr>
                <a:defRPr/>
              </a:pPr>
              <a:t>12</a:t>
            </a:fld>
            <a:endParaRPr lang="en-US" dirty="0" smtClean="0">
              <a:latin typeface="Arial" charset="0"/>
            </a:endParaRPr>
          </a:p>
        </p:txBody>
      </p:sp>
      <p:sp>
        <p:nvSpPr>
          <p:cNvPr id="2" name="Footer Placeholder 1"/>
          <p:cNvSpPr>
            <a:spLocks noGrp="1"/>
          </p:cNvSpPr>
          <p:nvPr>
            <p:ph type="ftr" sz="quarter" idx="4"/>
          </p:nvPr>
        </p:nvSpPr>
        <p:spPr/>
        <p:txBody>
          <a:bodyPr/>
          <a:lstStyle/>
          <a:p>
            <a:pPr>
              <a:defRPr/>
            </a:pPr>
            <a:r>
              <a:rPr lang="en-US" dirty="0" smtClean="0"/>
              <a:t>TLC-PCP www.learningcommunityus.com</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xfrm>
            <a:off x="361950" y="228600"/>
            <a:ext cx="2628900" cy="1973263"/>
          </a:xfrm>
          <a:ln/>
        </p:spPr>
      </p:sp>
      <p:sp>
        <p:nvSpPr>
          <p:cNvPr id="201731" name="Notes Placeholder 2"/>
          <p:cNvSpPr>
            <a:spLocks noGrp="1"/>
          </p:cNvSpPr>
          <p:nvPr>
            <p:ph type="body" idx="1"/>
          </p:nvPr>
        </p:nvSpPr>
        <p:spPr>
          <a:xfrm>
            <a:off x="228600" y="2286000"/>
            <a:ext cx="6400800" cy="4114800"/>
          </a:xfrm>
          <a:noFill/>
          <a:ln/>
        </p:spPr>
        <p:txBody>
          <a:bodyPr/>
          <a:lstStyle/>
          <a:p>
            <a:pPr eaLnBrk="1" hangingPunct="1">
              <a:lnSpc>
                <a:spcPct val="85000"/>
              </a:lnSpc>
              <a:spcBef>
                <a:spcPct val="0"/>
              </a:spcBef>
            </a:pPr>
            <a:r>
              <a:rPr lang="en-US" sz="1100" b="1" u="sng" dirty="0" smtClean="0">
                <a:latin typeface="Arial" pitchFamily="34" charset="0"/>
              </a:rPr>
              <a:t>PURPOSE</a:t>
            </a:r>
            <a:r>
              <a:rPr lang="en-US" sz="1100" b="1" dirty="0" smtClean="0">
                <a:latin typeface="Arial" pitchFamily="34" charset="0"/>
              </a:rPr>
              <a:t>:</a:t>
            </a:r>
          </a:p>
          <a:p>
            <a:pPr eaLnBrk="1" hangingPunct="1">
              <a:lnSpc>
                <a:spcPct val="85000"/>
              </a:lnSpc>
              <a:spcBef>
                <a:spcPct val="0"/>
              </a:spcBef>
              <a:buFont typeface="Wingdings" pitchFamily="2" charset="2"/>
              <a:buChar char="ü"/>
            </a:pPr>
            <a:r>
              <a:rPr lang="en-US" sz="1100" dirty="0" smtClean="0">
                <a:latin typeface="Arial" pitchFamily="34" charset="0"/>
              </a:rPr>
              <a:t>Demonstrate the use of (and importance of) learning over time.  </a:t>
            </a:r>
          </a:p>
          <a:p>
            <a:pPr eaLnBrk="1" hangingPunct="1">
              <a:lnSpc>
                <a:spcPct val="85000"/>
              </a:lnSpc>
              <a:spcBef>
                <a:spcPct val="0"/>
              </a:spcBef>
              <a:buFont typeface="Wingdings" pitchFamily="2" charset="2"/>
              <a:buNone/>
            </a:pPr>
            <a:endParaRPr lang="en-US" sz="1100" dirty="0" smtClean="0">
              <a:latin typeface="Arial" pitchFamily="34" charset="0"/>
            </a:endParaRPr>
          </a:p>
          <a:p>
            <a:pPr eaLnBrk="1" hangingPunct="1">
              <a:lnSpc>
                <a:spcPct val="85000"/>
              </a:lnSpc>
              <a:spcBef>
                <a:spcPct val="0"/>
              </a:spcBef>
            </a:pPr>
            <a:r>
              <a:rPr lang="en-US" sz="1100" b="1" u="sng" dirty="0" smtClean="0">
                <a:latin typeface="Arial" pitchFamily="34" charset="0"/>
              </a:rPr>
              <a:t>SCRIPT</a:t>
            </a:r>
            <a:endParaRPr lang="en-US" sz="1100" dirty="0" smtClean="0">
              <a:latin typeface="Arial" pitchFamily="34" charset="0"/>
            </a:endParaRPr>
          </a:p>
          <a:p>
            <a:pPr eaLnBrk="1" hangingPunct="1"/>
            <a:r>
              <a:rPr lang="en-US" sz="1100" dirty="0" smtClean="0">
                <a:latin typeface="Arial" pitchFamily="34" charset="0"/>
              </a:rPr>
              <a:t>For participants:  </a:t>
            </a:r>
          </a:p>
          <a:p>
            <a:pPr eaLnBrk="1" hangingPunct="1">
              <a:buFontTx/>
              <a:buChar char="•"/>
            </a:pPr>
            <a:r>
              <a:rPr lang="en-US" sz="1100" dirty="0" smtClean="0">
                <a:latin typeface="Arial" pitchFamily="34" charset="0"/>
              </a:rPr>
              <a:t>Read the log</a:t>
            </a:r>
          </a:p>
          <a:p>
            <a:pPr eaLnBrk="1" hangingPunct="1">
              <a:buFontTx/>
              <a:buChar char="•"/>
            </a:pPr>
            <a:r>
              <a:rPr lang="en-US" sz="1100" dirty="0" smtClean="0">
                <a:latin typeface="Arial" pitchFamily="34" charset="0"/>
              </a:rPr>
              <a:t>Discuss at your tables (or with your partner – depending on size of group):</a:t>
            </a:r>
          </a:p>
          <a:p>
            <a:pPr marL="628650" lvl="1" indent="-171450" eaLnBrk="1" hangingPunct="1">
              <a:buFont typeface="Wingdings" pitchFamily="2" charset="2"/>
              <a:buChar char="ü"/>
            </a:pPr>
            <a:r>
              <a:rPr lang="en-US" sz="1100" dirty="0" smtClean="0">
                <a:latin typeface="Arial" pitchFamily="34" charset="0"/>
              </a:rPr>
              <a:t>What have you learned?</a:t>
            </a:r>
          </a:p>
          <a:p>
            <a:pPr marL="628650" lvl="1" indent="-171450" eaLnBrk="1" hangingPunct="1">
              <a:buFont typeface="Wingdings" pitchFamily="2" charset="2"/>
              <a:buChar char="ü"/>
            </a:pPr>
            <a:r>
              <a:rPr lang="en-US" sz="1100" dirty="0" smtClean="0">
                <a:latin typeface="Arial" pitchFamily="34" charset="0"/>
              </a:rPr>
              <a:t>How does this help you support this family today?</a:t>
            </a:r>
          </a:p>
          <a:p>
            <a:pPr marL="628650" lvl="1" indent="-171450" eaLnBrk="1" hangingPunct="1">
              <a:buFont typeface="Wingdings" pitchFamily="2" charset="2"/>
              <a:buChar char="ü"/>
            </a:pPr>
            <a:r>
              <a:rPr lang="en-US" sz="1100" dirty="0" smtClean="0">
                <a:latin typeface="Arial" pitchFamily="34" charset="0"/>
              </a:rPr>
              <a:t>What would you do for Andrew?  </a:t>
            </a:r>
          </a:p>
          <a:p>
            <a:pPr marL="628650" lvl="1" indent="-171450" eaLnBrk="1" hangingPunct="1">
              <a:buFont typeface="Wingdings" pitchFamily="2" charset="2"/>
              <a:buChar char="ü"/>
            </a:pPr>
            <a:r>
              <a:rPr lang="en-US" sz="1100" dirty="0" smtClean="0">
                <a:latin typeface="Arial" pitchFamily="34" charset="0"/>
              </a:rPr>
              <a:t>What supports do you think this family would appreciate?</a:t>
            </a:r>
          </a:p>
          <a:p>
            <a:pPr marL="628650" lvl="1" indent="-171450" eaLnBrk="1" hangingPunct="1">
              <a:buFont typeface="Wingdings" pitchFamily="2" charset="2"/>
              <a:buChar char="ü"/>
            </a:pPr>
            <a:r>
              <a:rPr lang="en-US" sz="1100" dirty="0" smtClean="0">
                <a:latin typeface="Arial" pitchFamily="34" charset="0"/>
              </a:rPr>
              <a:t>What does this save you from doing/trying?</a:t>
            </a:r>
          </a:p>
          <a:p>
            <a:pPr marL="628650" lvl="1" indent="-171450" eaLnBrk="1" hangingPunct="1">
              <a:buFont typeface="Wingdings" pitchFamily="2" charset="2"/>
              <a:buChar char="ü"/>
            </a:pPr>
            <a:r>
              <a:rPr lang="en-US" sz="1100" dirty="0" smtClean="0">
                <a:latin typeface="Arial" pitchFamily="34" charset="0"/>
              </a:rPr>
              <a:t>How could this help you in your work?</a:t>
            </a:r>
          </a:p>
          <a:p>
            <a:pPr eaLnBrk="1" hangingPunct="1">
              <a:lnSpc>
                <a:spcPct val="85000"/>
              </a:lnSpc>
              <a:spcBef>
                <a:spcPct val="0"/>
              </a:spcBef>
              <a:buFont typeface="Wingdings" pitchFamily="2" charset="2"/>
              <a:buNone/>
            </a:pPr>
            <a:endParaRPr lang="en-US" sz="1100" dirty="0" smtClean="0">
              <a:latin typeface="Arial" pitchFamily="34" charset="0"/>
            </a:endParaRPr>
          </a:p>
          <a:p>
            <a:pPr eaLnBrk="1" hangingPunct="1">
              <a:lnSpc>
                <a:spcPct val="85000"/>
              </a:lnSpc>
              <a:spcBef>
                <a:spcPct val="0"/>
              </a:spcBef>
              <a:buFont typeface="Wingdings" pitchFamily="2" charset="2"/>
              <a:buNone/>
            </a:pPr>
            <a:r>
              <a:rPr lang="en-US" sz="1100" b="1" u="sng" dirty="0" smtClean="0">
                <a:latin typeface="Arial" pitchFamily="34" charset="0"/>
              </a:rPr>
              <a:t>TIPS</a:t>
            </a:r>
            <a:r>
              <a:rPr lang="en-US" sz="1100" b="1" dirty="0" smtClean="0">
                <a:latin typeface="Arial" pitchFamily="34" charset="0"/>
              </a:rPr>
              <a:t>:</a:t>
            </a:r>
          </a:p>
          <a:p>
            <a:pPr eaLnBrk="1" hangingPunct="1"/>
            <a:r>
              <a:rPr lang="en-US" sz="1100" dirty="0" smtClean="0">
                <a:latin typeface="Arial" pitchFamily="34" charset="0"/>
              </a:rPr>
              <a:t>For the Trainer:</a:t>
            </a:r>
          </a:p>
          <a:p>
            <a:pPr eaLnBrk="1" hangingPunct="1">
              <a:buFont typeface="Wingdings" pitchFamily="2" charset="2"/>
              <a:buChar char="Ø"/>
            </a:pPr>
            <a:r>
              <a:rPr lang="en-US" sz="1100" dirty="0" smtClean="0">
                <a:latin typeface="Arial" pitchFamily="34" charset="0"/>
              </a:rPr>
              <a:t>Possible things that may come up:</a:t>
            </a:r>
          </a:p>
          <a:p>
            <a:pPr eaLnBrk="1" hangingPunct="1">
              <a:buFontTx/>
              <a:buChar char="•"/>
            </a:pPr>
            <a:r>
              <a:rPr lang="en-US" sz="1100" dirty="0" smtClean="0">
                <a:latin typeface="Arial" pitchFamily="34" charset="0"/>
              </a:rPr>
              <a:t>The importance of understanding the family</a:t>
            </a:r>
            <a:r>
              <a:rPr lang="en-US" altLang="en-US" sz="1100" dirty="0" smtClean="0">
                <a:latin typeface="Arial" pitchFamily="34" charset="0"/>
              </a:rPr>
              <a:t>’</a:t>
            </a:r>
            <a:r>
              <a:rPr lang="en-US" sz="1100" dirty="0" smtClean="0">
                <a:latin typeface="Arial" pitchFamily="34" charset="0"/>
              </a:rPr>
              <a:t>s journey</a:t>
            </a:r>
          </a:p>
          <a:p>
            <a:pPr eaLnBrk="1" hangingPunct="1">
              <a:buFontTx/>
              <a:buChar char="•"/>
            </a:pPr>
            <a:r>
              <a:rPr lang="en-US" sz="1100" dirty="0" smtClean="0">
                <a:latin typeface="Arial" pitchFamily="34" charset="0"/>
              </a:rPr>
              <a:t>Why families are content experts</a:t>
            </a:r>
          </a:p>
          <a:p>
            <a:pPr eaLnBrk="1" hangingPunct="1">
              <a:spcBef>
                <a:spcPct val="0"/>
              </a:spcBef>
              <a:buFont typeface="Wingdings" pitchFamily="2" charset="2"/>
              <a:buNone/>
            </a:pPr>
            <a:endParaRPr lang="en-US" sz="1100" dirty="0" smtClean="0">
              <a:latin typeface="Arial" pitchFamily="34" charset="0"/>
            </a:endParaRPr>
          </a:p>
          <a:p>
            <a:pPr eaLnBrk="1" hangingPunct="1">
              <a:buFont typeface="Wingdings" pitchFamily="2" charset="2"/>
              <a:buChar char="Ø"/>
            </a:pPr>
            <a:r>
              <a:rPr lang="en-US" sz="1100" dirty="0" smtClean="0">
                <a:latin typeface="Arial" pitchFamily="34" charset="0"/>
              </a:rPr>
              <a:t>Points to make:</a:t>
            </a:r>
          </a:p>
          <a:p>
            <a:pPr eaLnBrk="1" hangingPunct="1">
              <a:buFontTx/>
              <a:buChar char="•"/>
            </a:pPr>
            <a:r>
              <a:rPr lang="en-US" sz="1100" dirty="0" smtClean="0">
                <a:latin typeface="Arial" pitchFamily="34" charset="0"/>
              </a:rPr>
              <a:t>Developing trust – this usually takes time!</a:t>
            </a:r>
          </a:p>
          <a:p>
            <a:pPr eaLnBrk="1" hangingPunct="1">
              <a:buFontTx/>
              <a:buChar char="•"/>
            </a:pPr>
            <a:r>
              <a:rPr lang="en-US" sz="1100" dirty="0" smtClean="0">
                <a:latin typeface="Arial" pitchFamily="34" charset="0"/>
              </a:rPr>
              <a:t>Respecting family as experts</a:t>
            </a:r>
          </a:p>
          <a:p>
            <a:pPr eaLnBrk="1" hangingPunct="1">
              <a:buFontTx/>
              <a:buChar char="•"/>
            </a:pPr>
            <a:r>
              <a:rPr lang="en-US" sz="1100" dirty="0" smtClean="0">
                <a:latin typeface="Arial" pitchFamily="34" charset="0"/>
              </a:rPr>
              <a:t>How does this help you support an individual/family today?</a:t>
            </a:r>
          </a:p>
          <a:p>
            <a:pPr eaLnBrk="1" hangingPunct="1">
              <a:buFontTx/>
              <a:buChar char="•"/>
            </a:pPr>
            <a:endParaRPr lang="en-US" sz="1100" dirty="0" smtClean="0">
              <a:latin typeface="Arial" pitchFamily="34" charset="0"/>
            </a:endParaRPr>
          </a:p>
          <a:p>
            <a:pPr eaLnBrk="1" hangingPunct="1">
              <a:spcBef>
                <a:spcPct val="0"/>
              </a:spcBef>
              <a:buFont typeface="Wingdings" pitchFamily="2" charset="2"/>
              <a:buNone/>
            </a:pPr>
            <a:r>
              <a:rPr lang="en-US" sz="1100" dirty="0" smtClean="0">
                <a:latin typeface="Arial" pitchFamily="34" charset="0"/>
              </a:rPr>
              <a:t>For large groups, make this a table discussion and have tables report out</a:t>
            </a:r>
          </a:p>
          <a:p>
            <a:pPr eaLnBrk="1" hangingPunct="1">
              <a:spcBef>
                <a:spcPct val="0"/>
              </a:spcBef>
              <a:buFont typeface="Wingdings" pitchFamily="2" charset="2"/>
              <a:buNone/>
            </a:pPr>
            <a:endParaRPr lang="en-US" sz="1100" dirty="0" smtClean="0">
              <a:latin typeface="Arial" pitchFamily="34" charset="0"/>
            </a:endParaRPr>
          </a:p>
          <a:p>
            <a:pPr eaLnBrk="1" hangingPunct="1">
              <a:spcBef>
                <a:spcPct val="0"/>
              </a:spcBef>
              <a:buFont typeface="Wingdings" pitchFamily="2" charset="2"/>
              <a:buNone/>
            </a:pPr>
            <a:r>
              <a:rPr lang="en-US" sz="1100" b="1" u="sng" dirty="0" smtClean="0">
                <a:latin typeface="Arial" pitchFamily="34" charset="0"/>
              </a:rPr>
              <a:t>TIME</a:t>
            </a:r>
            <a:r>
              <a:rPr lang="en-US" sz="1100" b="1" dirty="0" smtClean="0">
                <a:latin typeface="Arial" pitchFamily="34" charset="0"/>
              </a:rPr>
              <a:t>:   8 Minutes (2 slides)</a:t>
            </a:r>
          </a:p>
          <a:p>
            <a:pPr eaLnBrk="1" hangingPunct="1">
              <a:spcBef>
                <a:spcPct val="0"/>
              </a:spcBef>
              <a:buFont typeface="Wingdings" pitchFamily="2" charset="2"/>
              <a:buNone/>
            </a:pPr>
            <a:endParaRPr lang="en-US" sz="1100" dirty="0" smtClean="0">
              <a:latin typeface="Palatino Linotype" pitchFamily="18" charset="0"/>
            </a:endParaRPr>
          </a:p>
          <a:p>
            <a:r>
              <a:rPr lang="en-US" sz="1100" b="1" u="sng" dirty="0" smtClean="0">
                <a:latin typeface="Arial" pitchFamily="34" charset="0"/>
              </a:rPr>
              <a:t>NOTES</a:t>
            </a:r>
            <a:r>
              <a:rPr lang="en-US" sz="1100" b="1" dirty="0" smtClean="0">
                <a:latin typeface="Arial" pitchFamily="34" charset="0"/>
              </a:rPr>
              <a:t>:</a:t>
            </a:r>
          </a:p>
          <a:p>
            <a:r>
              <a:rPr lang="en-US" sz="1100" b="1" dirty="0" smtClean="0">
                <a:latin typeface="Arial" pitchFamily="34" charset="0"/>
              </a:rPr>
              <a:t>Andrew</a:t>
            </a:r>
            <a:r>
              <a:rPr lang="en-US" altLang="en-US" sz="1100" b="1" dirty="0" smtClean="0">
                <a:latin typeface="Arial" pitchFamily="34" charset="0"/>
              </a:rPr>
              <a:t>’</a:t>
            </a:r>
            <a:r>
              <a:rPr lang="en-US" sz="1100" b="1" dirty="0" smtClean="0">
                <a:latin typeface="Arial" pitchFamily="34" charset="0"/>
              </a:rPr>
              <a:t>s learning log is 2 pages (2 slides)</a:t>
            </a:r>
          </a:p>
          <a:p>
            <a:endParaRPr lang="en-US" sz="1100" dirty="0" smtClean="0">
              <a:latin typeface="Arial" pitchFamily="34" charset="0"/>
            </a:endParaRPr>
          </a:p>
          <a:p>
            <a:endParaRPr lang="en-US" sz="1100" dirty="0" smtClean="0">
              <a:latin typeface="Arial" pitchFamily="34" charset="0"/>
            </a:endParaRPr>
          </a:p>
          <a:p>
            <a:endParaRPr lang="en-US" sz="1100" dirty="0" smtClean="0">
              <a:latin typeface="Arial" pitchFamily="34" charset="0"/>
            </a:endParaRPr>
          </a:p>
          <a:p>
            <a:pPr eaLnBrk="1" hangingPunct="1">
              <a:buFontTx/>
              <a:buChar char="•"/>
            </a:pPr>
            <a:endParaRPr lang="en-US" sz="1100" dirty="0" smtClean="0">
              <a:latin typeface="Arial" pitchFamily="34" charset="0"/>
            </a:endParaRPr>
          </a:p>
          <a:p>
            <a:pPr eaLnBrk="1" hangingPunct="1"/>
            <a:endParaRPr lang="en-US" sz="1100" dirty="0" smtClean="0">
              <a:latin typeface="Arial" pitchFamily="34" charset="0"/>
            </a:endParaRPr>
          </a:p>
          <a:p>
            <a:pPr eaLnBrk="1" hangingPunct="1"/>
            <a:endParaRPr lang="en-US" sz="1100" dirty="0" smtClean="0">
              <a:latin typeface="Arial" pitchFamily="34" charset="0"/>
            </a:endParaRPr>
          </a:p>
          <a:p>
            <a:pPr eaLnBrk="1" hangingPunct="1"/>
            <a:endParaRPr lang="en-US" dirty="0" smtClean="0">
              <a:latin typeface="Arial" pitchFamily="34" charset="0"/>
            </a:endParaRPr>
          </a:p>
          <a:p>
            <a:endParaRPr lang="en-US" dirty="0" smtClean="0">
              <a:latin typeface="Arial" pitchFamily="34" charset="0"/>
            </a:endParaRPr>
          </a:p>
        </p:txBody>
      </p:sp>
      <p:sp>
        <p:nvSpPr>
          <p:cNvPr id="201732" name="Slide Number Placeholder 3"/>
          <p:cNvSpPr>
            <a:spLocks noGrp="1"/>
          </p:cNvSpPr>
          <p:nvPr>
            <p:ph type="sldNum" sz="quarter" idx="5"/>
          </p:nvPr>
        </p:nvSpPr>
        <p:spPr/>
        <p:txBody>
          <a:bodyPr/>
          <a:lstStyle/>
          <a:p>
            <a:pPr>
              <a:defRPr/>
            </a:pPr>
            <a:fld id="{7C813FA7-5BD8-49BD-922E-49E9DE6EB51F}" type="slidenum">
              <a:rPr lang="en-US" smtClean="0">
                <a:latin typeface="Arial" charset="0"/>
              </a:rPr>
              <a:pPr>
                <a:defRPr/>
              </a:pPr>
              <a:t>13</a:t>
            </a:fld>
            <a:endParaRPr lang="en-US" smtClean="0">
              <a:latin typeface="Arial" charset="0"/>
            </a:endParaRPr>
          </a:p>
        </p:txBody>
      </p:sp>
      <p:sp>
        <p:nvSpPr>
          <p:cNvPr id="2" name="Footer Placeholder 1"/>
          <p:cNvSpPr>
            <a:spLocks noGrp="1"/>
          </p:cNvSpPr>
          <p:nvPr>
            <p:ph type="ftr" sz="quarter" idx="4"/>
          </p:nvPr>
        </p:nvSpPr>
        <p:spPr/>
        <p:txBody>
          <a:bodyPr/>
          <a:lstStyle/>
          <a:p>
            <a:pPr>
              <a:defRPr/>
            </a:pPr>
            <a:r>
              <a:rPr lang="en-US" dirty="0" smtClean="0"/>
              <a:t>TLC-PCP www.learningcommunityus.com</a:t>
            </a:r>
          </a:p>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xfrm>
            <a:off x="427038" y="228600"/>
            <a:ext cx="4062412" cy="3048000"/>
          </a:xfrm>
          <a:ln/>
        </p:spPr>
      </p:sp>
      <p:sp>
        <p:nvSpPr>
          <p:cNvPr id="202755" name="Notes Placeholder 2"/>
          <p:cNvSpPr>
            <a:spLocks noGrp="1"/>
          </p:cNvSpPr>
          <p:nvPr>
            <p:ph type="body" idx="1"/>
          </p:nvPr>
        </p:nvSpPr>
        <p:spPr>
          <a:noFill/>
          <a:ln/>
        </p:spPr>
        <p:txBody>
          <a:bodyPr/>
          <a:lstStyle/>
          <a:p>
            <a:pPr eaLnBrk="1" hangingPunct="1">
              <a:lnSpc>
                <a:spcPct val="85000"/>
              </a:lnSpc>
              <a:spcBef>
                <a:spcPct val="0"/>
              </a:spcBef>
            </a:pPr>
            <a:r>
              <a:rPr lang="en-US" b="1" u="sng" dirty="0" smtClean="0">
                <a:latin typeface="Arial" pitchFamily="34" charset="0"/>
              </a:rPr>
              <a:t>PURPOSE</a:t>
            </a:r>
            <a:r>
              <a:rPr lang="en-US" b="1" dirty="0" smtClean="0">
                <a:latin typeface="Arial" pitchFamily="34" charset="0"/>
              </a:rPr>
              <a:t>:</a:t>
            </a:r>
          </a:p>
          <a:p>
            <a:pPr marL="285750" indent="-285750" eaLnBrk="1" hangingPunct="1">
              <a:lnSpc>
                <a:spcPct val="85000"/>
              </a:lnSpc>
              <a:spcBef>
                <a:spcPct val="0"/>
              </a:spcBef>
              <a:buFont typeface="Wingdings" charset="2"/>
              <a:buChar char="ü"/>
            </a:pPr>
            <a:r>
              <a:rPr lang="en-US" b="1" u="none" dirty="0" smtClean="0">
                <a:latin typeface="Arial" pitchFamily="34" charset="0"/>
              </a:rPr>
              <a:t>Page 2, Andrew’s Learning Log</a:t>
            </a:r>
          </a:p>
          <a:p>
            <a:pPr marL="285750" indent="-285750" eaLnBrk="1" hangingPunct="1">
              <a:lnSpc>
                <a:spcPct val="85000"/>
              </a:lnSpc>
              <a:spcBef>
                <a:spcPct val="0"/>
              </a:spcBef>
              <a:buFont typeface="Wingdings" charset="2"/>
              <a:buChar char="ü"/>
            </a:pPr>
            <a:endParaRPr lang="en-US" b="1" u="sng" dirty="0" smtClean="0">
              <a:latin typeface="Arial" pitchFamily="34" charset="0"/>
            </a:endParaRPr>
          </a:p>
          <a:p>
            <a:pPr eaLnBrk="1" hangingPunct="1">
              <a:lnSpc>
                <a:spcPct val="85000"/>
              </a:lnSpc>
              <a:spcBef>
                <a:spcPct val="0"/>
              </a:spcBef>
            </a:pPr>
            <a:r>
              <a:rPr lang="en-US" b="1" u="sng" dirty="0" smtClean="0">
                <a:latin typeface="Arial" pitchFamily="34" charset="0"/>
              </a:rPr>
              <a:t>SCRIPT</a:t>
            </a:r>
            <a:endParaRPr lang="en-US" dirty="0" smtClean="0">
              <a:latin typeface="Arial" pitchFamily="34" charset="0"/>
            </a:endParaRPr>
          </a:p>
          <a:p>
            <a:pPr eaLnBrk="1" hangingPunct="1">
              <a:lnSpc>
                <a:spcPct val="85000"/>
              </a:lnSpc>
              <a:spcBef>
                <a:spcPct val="0"/>
              </a:spcBef>
              <a:buFont typeface="Wingdings" pitchFamily="2" charset="2"/>
              <a:buNone/>
            </a:pPr>
            <a:endParaRPr lang="en-US" dirty="0" smtClean="0">
              <a:latin typeface="Arial" pitchFamily="34" charset="0"/>
            </a:endParaRPr>
          </a:p>
          <a:p>
            <a:pPr eaLnBrk="1" hangingPunct="1">
              <a:lnSpc>
                <a:spcPct val="85000"/>
              </a:lnSpc>
              <a:spcBef>
                <a:spcPct val="0"/>
              </a:spcBef>
              <a:buFont typeface="Wingdings" pitchFamily="2" charset="2"/>
              <a:buNone/>
            </a:pPr>
            <a:r>
              <a:rPr lang="en-US" b="1" u="sng" dirty="0" smtClean="0">
                <a:latin typeface="Arial" pitchFamily="34" charset="0"/>
              </a:rPr>
              <a:t>TIPS</a:t>
            </a:r>
            <a:r>
              <a:rPr lang="en-US" b="1" dirty="0" smtClean="0">
                <a:latin typeface="Arial" pitchFamily="34" charset="0"/>
              </a:rPr>
              <a:t>:</a:t>
            </a:r>
          </a:p>
          <a:p>
            <a:pPr eaLnBrk="1" hangingPunct="1">
              <a:spcBef>
                <a:spcPct val="0"/>
              </a:spcBef>
              <a:buFont typeface="Wingdings" pitchFamily="2" charset="2"/>
              <a:buNone/>
            </a:pPr>
            <a:endParaRPr lang="en-US" dirty="0" smtClean="0">
              <a:latin typeface="Arial" pitchFamily="34" charset="0"/>
            </a:endParaRPr>
          </a:p>
          <a:p>
            <a:pPr eaLnBrk="1" hangingPunct="1">
              <a:spcBef>
                <a:spcPct val="0"/>
              </a:spcBef>
              <a:buFont typeface="Wingdings" pitchFamily="2" charset="2"/>
              <a:buNone/>
            </a:pPr>
            <a:r>
              <a:rPr lang="en-US" b="1" u="sng" dirty="0" smtClean="0">
                <a:latin typeface="Arial" pitchFamily="34" charset="0"/>
              </a:rPr>
              <a:t>TIME</a:t>
            </a:r>
            <a:r>
              <a:rPr lang="en-US" b="1" dirty="0" smtClean="0">
                <a:latin typeface="Arial" pitchFamily="34" charset="0"/>
              </a:rPr>
              <a:t>:</a:t>
            </a:r>
            <a:endParaRPr lang="en-US" sz="1100" dirty="0" smtClean="0">
              <a:latin typeface="Palatino Linotype" pitchFamily="18" charset="0"/>
            </a:endParaRPr>
          </a:p>
          <a:p>
            <a:endParaRPr lang="en-US" dirty="0" smtClean="0">
              <a:latin typeface="Arial" pitchFamily="34" charset="0"/>
            </a:endParaRPr>
          </a:p>
          <a:p>
            <a:r>
              <a:rPr lang="en-US" b="1" u="sng" dirty="0" smtClean="0">
                <a:latin typeface="Arial" pitchFamily="34" charset="0"/>
              </a:rPr>
              <a:t>NOTES</a:t>
            </a:r>
            <a:r>
              <a:rPr lang="en-US" b="1" dirty="0" smtClean="0">
                <a:latin typeface="Arial" pitchFamily="34" charset="0"/>
              </a:rPr>
              <a:t>:</a:t>
            </a:r>
          </a:p>
          <a:p>
            <a:endParaRPr lang="en-US" dirty="0" smtClean="0">
              <a:latin typeface="Arial" pitchFamily="34" charset="0"/>
            </a:endParaRPr>
          </a:p>
        </p:txBody>
      </p:sp>
      <p:sp>
        <p:nvSpPr>
          <p:cNvPr id="202756" name="Slide Number Placeholder 3"/>
          <p:cNvSpPr>
            <a:spLocks noGrp="1"/>
          </p:cNvSpPr>
          <p:nvPr>
            <p:ph type="sldNum" sz="quarter" idx="5"/>
          </p:nvPr>
        </p:nvSpPr>
        <p:spPr/>
        <p:txBody>
          <a:bodyPr/>
          <a:lstStyle/>
          <a:p>
            <a:pPr>
              <a:defRPr/>
            </a:pPr>
            <a:fld id="{DA5AA333-319C-4EA4-8B8E-D81D1B9CAEEE}" type="slidenum">
              <a:rPr lang="en-US" smtClean="0">
                <a:latin typeface="Arial" charset="0"/>
              </a:rPr>
              <a:pPr>
                <a:defRPr/>
              </a:pPr>
              <a:t>14</a:t>
            </a:fld>
            <a:endParaRPr lang="en-US" smtClean="0">
              <a:latin typeface="Arial" charset="0"/>
            </a:endParaRPr>
          </a:p>
        </p:txBody>
      </p:sp>
      <p:sp>
        <p:nvSpPr>
          <p:cNvPr id="2" name="Footer Placeholder 1"/>
          <p:cNvSpPr>
            <a:spLocks noGrp="1"/>
          </p:cNvSpPr>
          <p:nvPr>
            <p:ph type="ftr" sz="quarter" idx="4"/>
          </p:nvPr>
        </p:nvSpPr>
        <p:spPr/>
        <p:txBody>
          <a:bodyPr/>
          <a:lstStyle/>
          <a:p>
            <a:pPr>
              <a:defRPr/>
            </a:pPr>
            <a:r>
              <a:rPr lang="en-US" dirty="0" smtClean="0"/>
              <a:t>TLC-PCP www.learningcommunityus.com</a:t>
            </a:r>
          </a:p>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431800" y="533400"/>
            <a:ext cx="3368675" cy="2527300"/>
          </a:xfrm>
          <a:ln/>
        </p:spPr>
      </p:sp>
      <p:sp>
        <p:nvSpPr>
          <p:cNvPr id="146435" name="Notes Placeholder 2"/>
          <p:cNvSpPr>
            <a:spLocks noGrp="1"/>
          </p:cNvSpPr>
          <p:nvPr>
            <p:ph type="body" idx="1"/>
          </p:nvPr>
        </p:nvSpPr>
        <p:spPr>
          <a:noFill/>
          <a:ln/>
        </p:spPr>
        <p:txBody>
          <a:bodyPr/>
          <a:lstStyle/>
          <a:p>
            <a:pPr eaLnBrk="1" hangingPunct="1">
              <a:lnSpc>
                <a:spcPct val="85000"/>
              </a:lnSpc>
              <a:spcBef>
                <a:spcPct val="0"/>
              </a:spcBef>
            </a:pPr>
            <a:r>
              <a:rPr lang="en-US" b="1" u="sng" dirty="0" smtClean="0">
                <a:latin typeface="Arial" pitchFamily="34" charset="0"/>
              </a:rPr>
              <a:t>PURPOSE</a:t>
            </a:r>
            <a:r>
              <a:rPr lang="en-US" b="1" dirty="0" smtClean="0">
                <a:latin typeface="Arial" pitchFamily="34" charset="0"/>
              </a:rPr>
              <a:t>:  </a:t>
            </a:r>
          </a:p>
          <a:p>
            <a:pPr eaLnBrk="1" hangingPunct="1">
              <a:lnSpc>
                <a:spcPct val="85000"/>
              </a:lnSpc>
              <a:spcBef>
                <a:spcPct val="0"/>
              </a:spcBef>
              <a:buFont typeface="Wingdings" pitchFamily="2" charset="2"/>
              <a:buChar char="ü"/>
            </a:pPr>
            <a:r>
              <a:rPr lang="en-US" b="1" dirty="0" smtClean="0">
                <a:latin typeface="Arial" pitchFamily="34" charset="0"/>
              </a:rPr>
              <a:t>Overview – a visual introduction to the Learning Log</a:t>
            </a:r>
          </a:p>
          <a:p>
            <a:pPr eaLnBrk="1" hangingPunct="1">
              <a:lnSpc>
                <a:spcPct val="85000"/>
              </a:lnSpc>
              <a:spcBef>
                <a:spcPct val="0"/>
              </a:spcBef>
              <a:buFont typeface="Wingdings" pitchFamily="2" charset="2"/>
              <a:buNone/>
            </a:pPr>
            <a:endParaRPr lang="en-US" b="1" u="sng" dirty="0" smtClean="0">
              <a:latin typeface="Arial" pitchFamily="34" charset="0"/>
            </a:endParaRPr>
          </a:p>
          <a:p>
            <a:pPr eaLnBrk="1" hangingPunct="1">
              <a:lnSpc>
                <a:spcPct val="85000"/>
              </a:lnSpc>
              <a:spcBef>
                <a:spcPct val="0"/>
              </a:spcBef>
            </a:pPr>
            <a:r>
              <a:rPr lang="en-US" b="1" u="sng" dirty="0" smtClean="0">
                <a:latin typeface="Arial" pitchFamily="34" charset="0"/>
              </a:rPr>
              <a:t>SCRIPT</a:t>
            </a:r>
          </a:p>
          <a:p>
            <a:pPr eaLnBrk="1" hangingPunct="1">
              <a:lnSpc>
                <a:spcPct val="85000"/>
              </a:lnSpc>
              <a:spcBef>
                <a:spcPct val="0"/>
              </a:spcBef>
            </a:pPr>
            <a:endParaRPr lang="en-US" b="1" u="sng" dirty="0" smtClean="0">
              <a:latin typeface="Arial" pitchFamily="34" charset="0"/>
            </a:endParaRPr>
          </a:p>
          <a:p>
            <a:pPr eaLnBrk="1" hangingPunct="1">
              <a:lnSpc>
                <a:spcPct val="85000"/>
              </a:lnSpc>
              <a:spcBef>
                <a:spcPct val="0"/>
              </a:spcBef>
            </a:pPr>
            <a:r>
              <a:rPr lang="en-US" b="0" u="none" dirty="0" smtClean="0">
                <a:latin typeface="Arial" pitchFamily="34" charset="0"/>
              </a:rPr>
              <a:t>This is a way to record learning as it is happening, a way to journal learning.  For example to take the place of typical progress notes-or when to capture learning</a:t>
            </a:r>
            <a:r>
              <a:rPr lang="en-US" b="0" u="none" baseline="0" dirty="0" smtClean="0">
                <a:latin typeface="Arial" pitchFamily="34" charset="0"/>
              </a:rPr>
              <a:t> outside of typical notes- </a:t>
            </a:r>
            <a:endParaRPr lang="en-US" b="0" u="none" dirty="0" smtClean="0">
              <a:latin typeface="Arial" pitchFamily="34" charset="0"/>
            </a:endParaRPr>
          </a:p>
          <a:p>
            <a:pPr eaLnBrk="1" hangingPunct="1">
              <a:lnSpc>
                <a:spcPct val="85000"/>
              </a:lnSpc>
              <a:spcBef>
                <a:spcPct val="0"/>
              </a:spcBef>
            </a:pPr>
            <a:endParaRPr lang="en-US" dirty="0" smtClean="0">
              <a:latin typeface="Arial" pitchFamily="34" charset="0"/>
            </a:endParaRPr>
          </a:p>
          <a:p>
            <a:pPr eaLnBrk="1" hangingPunct="1">
              <a:lnSpc>
                <a:spcPct val="85000"/>
              </a:lnSpc>
              <a:spcBef>
                <a:spcPct val="0"/>
              </a:spcBef>
              <a:buFont typeface="Wingdings" pitchFamily="2" charset="2"/>
              <a:buNone/>
            </a:pPr>
            <a:r>
              <a:rPr lang="en-US" b="1" u="sng" dirty="0" smtClean="0">
                <a:latin typeface="Arial" pitchFamily="34" charset="0"/>
              </a:rPr>
              <a:t>TIPS</a:t>
            </a:r>
            <a:r>
              <a:rPr lang="en-US" b="1" dirty="0" smtClean="0">
                <a:latin typeface="Arial" pitchFamily="34" charset="0"/>
              </a:rPr>
              <a:t>:</a:t>
            </a:r>
          </a:p>
          <a:p>
            <a:pPr>
              <a:spcBef>
                <a:spcPct val="0"/>
              </a:spcBef>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Guiding question for participants:  How many of you write progress notes that you know will never be used for anything?</a:t>
            </a:r>
            <a:r>
              <a:rPr lang="en-US" dirty="0" smtClean="0">
                <a:latin typeface="Arial" pitchFamily="34" charset="0"/>
              </a:rPr>
              <a:t> </a:t>
            </a:r>
          </a:p>
          <a:p>
            <a:endParaRPr lang="en-US" dirty="0" smtClean="0">
              <a:latin typeface="Arial" pitchFamily="34" charset="0"/>
            </a:endParaRPr>
          </a:p>
          <a:p>
            <a:pPr eaLnBrk="1" hangingPunct="1">
              <a:spcBef>
                <a:spcPts val="0"/>
              </a:spcBef>
              <a:defRPr/>
            </a:pPr>
            <a:r>
              <a:rPr lang="en-US" sz="1200" b="1" dirty="0" smtClean="0"/>
              <a:t> </a:t>
            </a:r>
            <a:r>
              <a:rPr lang="en-US" sz="1200" b="1" u="sng" dirty="0" smtClean="0"/>
              <a:t>Time:</a:t>
            </a:r>
            <a:r>
              <a:rPr lang="en-US" sz="1200" b="1" dirty="0" smtClean="0">
                <a:latin typeface="Arial" pitchFamily="34" charset="0"/>
              </a:rPr>
              <a:t> no more than 15 minutes for the entire overview (slides</a:t>
            </a:r>
            <a:r>
              <a:rPr lang="en-US" sz="1200" b="1" baseline="0" dirty="0" smtClean="0">
                <a:latin typeface="Arial" pitchFamily="34" charset="0"/>
              </a:rPr>
              <a:t> 21-</a:t>
            </a:r>
            <a:r>
              <a:rPr lang="en-US" sz="1200" b="1" dirty="0" smtClean="0">
                <a:latin typeface="Arial" pitchFamily="34" charset="0"/>
              </a:rPr>
              <a:t> 35) – 30 seconds per slide</a:t>
            </a:r>
            <a:endParaRPr lang="en-US" sz="1200" dirty="0" smtClean="0"/>
          </a:p>
          <a:p>
            <a:pPr eaLnBrk="1" hangingPunct="1">
              <a:spcBef>
                <a:spcPct val="0"/>
              </a:spcBef>
              <a:buFont typeface="Wingdings" pitchFamily="2" charset="2"/>
              <a:buNone/>
            </a:pPr>
            <a:endParaRPr lang="en-US" sz="1100" b="1" dirty="0" smtClean="0">
              <a:latin typeface="Palatino Linotype" pitchFamily="18" charset="0"/>
            </a:endParaRPr>
          </a:p>
          <a:p>
            <a:pPr eaLnBrk="1" hangingPunct="1">
              <a:spcBef>
                <a:spcPct val="0"/>
              </a:spcBef>
              <a:buFont typeface="Wingdings" pitchFamily="2" charset="2"/>
              <a:buNone/>
            </a:pPr>
            <a:r>
              <a:rPr lang="en-US" sz="1100" b="1" u="sng" dirty="0" smtClean="0">
                <a:latin typeface="Palatino Linotype" pitchFamily="18" charset="0"/>
              </a:rPr>
              <a:t>NOTES</a:t>
            </a:r>
            <a:r>
              <a:rPr lang="en-US" sz="1100" b="1" dirty="0" smtClean="0">
                <a:latin typeface="Palatino Linotype" pitchFamily="18" charset="0"/>
              </a:rPr>
              <a:t>:</a:t>
            </a:r>
            <a:endParaRPr lang="en-US" sz="1100" dirty="0" smtClean="0">
              <a:latin typeface="Palatino Linotype" pitchFamily="18" charset="0"/>
            </a:endParaRPr>
          </a:p>
          <a:p>
            <a:endParaRPr lang="en-US" dirty="0" smtClean="0">
              <a:latin typeface="Arial" pitchFamily="34" charset="0"/>
            </a:endParaRPr>
          </a:p>
        </p:txBody>
      </p:sp>
      <p:sp>
        <p:nvSpPr>
          <p:cNvPr id="146436" name="Slide Number Placeholder 3"/>
          <p:cNvSpPr>
            <a:spLocks noGrp="1"/>
          </p:cNvSpPr>
          <p:nvPr>
            <p:ph type="sldNum" sz="quarter" idx="5"/>
          </p:nvPr>
        </p:nvSpPr>
        <p:spPr/>
        <p:txBody>
          <a:bodyPr/>
          <a:lstStyle/>
          <a:p>
            <a:pPr>
              <a:defRPr/>
            </a:pPr>
            <a:fld id="{8164DBBE-33F7-4C45-8237-F5B694A8D5D2}" type="slidenum">
              <a:rPr lang="en-US" smtClean="0">
                <a:latin typeface="Arial" charset="0"/>
              </a:rPr>
              <a:pPr>
                <a:defRPr/>
              </a:pPr>
              <a:t>15</a:t>
            </a:fld>
            <a:endParaRPr lang="en-US" smtClean="0">
              <a:latin typeface="Arial" charset="0"/>
            </a:endParaRPr>
          </a:p>
        </p:txBody>
      </p:sp>
      <p:sp>
        <p:nvSpPr>
          <p:cNvPr id="2" name="Footer Placeholder 1"/>
          <p:cNvSpPr>
            <a:spLocks noGrp="1"/>
          </p:cNvSpPr>
          <p:nvPr>
            <p:ph type="ftr" sz="quarter" idx="4"/>
          </p:nvPr>
        </p:nvSpPr>
        <p:spPr/>
        <p:txBody>
          <a:bodyPr/>
          <a:lstStyle/>
          <a:p>
            <a:pPr>
              <a:defRPr/>
            </a:pPr>
            <a:r>
              <a:rPr lang="en-US" dirty="0" smtClean="0"/>
              <a:t>TLC-PCP www.learningcommunityus.com</a:t>
            </a:r>
          </a:p>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431800" y="533400"/>
            <a:ext cx="3368675" cy="2527300"/>
          </a:xfrm>
          <a:ln/>
        </p:spPr>
      </p:sp>
      <p:sp>
        <p:nvSpPr>
          <p:cNvPr id="146435" name="Notes Placeholder 2"/>
          <p:cNvSpPr>
            <a:spLocks noGrp="1"/>
          </p:cNvSpPr>
          <p:nvPr>
            <p:ph type="body" idx="1"/>
          </p:nvPr>
        </p:nvSpPr>
        <p:spPr>
          <a:noFill/>
          <a:ln/>
        </p:spPr>
        <p:txBody>
          <a:bodyPr/>
          <a:lstStyle/>
          <a:p>
            <a:pPr eaLnBrk="1" hangingPunct="1">
              <a:lnSpc>
                <a:spcPct val="85000"/>
              </a:lnSpc>
              <a:spcBef>
                <a:spcPct val="0"/>
              </a:spcBef>
            </a:pPr>
            <a:r>
              <a:rPr lang="en-US" b="1" u="sng" dirty="0" smtClean="0">
                <a:latin typeface="Arial" pitchFamily="34" charset="0"/>
              </a:rPr>
              <a:t>PURPOSE</a:t>
            </a:r>
            <a:r>
              <a:rPr lang="en-US" b="1" dirty="0" smtClean="0">
                <a:latin typeface="Arial" pitchFamily="34" charset="0"/>
              </a:rPr>
              <a:t>:  </a:t>
            </a:r>
          </a:p>
          <a:p>
            <a:pPr eaLnBrk="1" hangingPunct="1">
              <a:lnSpc>
                <a:spcPct val="85000"/>
              </a:lnSpc>
              <a:spcBef>
                <a:spcPct val="0"/>
              </a:spcBef>
              <a:buFont typeface="Wingdings" pitchFamily="2" charset="2"/>
              <a:buChar char="ü"/>
            </a:pPr>
            <a:r>
              <a:rPr lang="en-US" b="1" dirty="0" smtClean="0">
                <a:latin typeface="Arial" pitchFamily="34" charset="0"/>
              </a:rPr>
              <a:t>Overview – a visual introduction to the Learning Log</a:t>
            </a:r>
          </a:p>
          <a:p>
            <a:pPr eaLnBrk="1" hangingPunct="1">
              <a:lnSpc>
                <a:spcPct val="85000"/>
              </a:lnSpc>
              <a:spcBef>
                <a:spcPct val="0"/>
              </a:spcBef>
              <a:buFont typeface="Wingdings" pitchFamily="2" charset="2"/>
              <a:buNone/>
            </a:pPr>
            <a:endParaRPr lang="en-US" b="1" u="sng" dirty="0" smtClean="0">
              <a:latin typeface="Arial" pitchFamily="34" charset="0"/>
            </a:endParaRPr>
          </a:p>
          <a:p>
            <a:pPr eaLnBrk="1" hangingPunct="1">
              <a:lnSpc>
                <a:spcPct val="85000"/>
              </a:lnSpc>
              <a:spcBef>
                <a:spcPct val="0"/>
              </a:spcBef>
            </a:pPr>
            <a:r>
              <a:rPr lang="en-US" b="1" u="sng" dirty="0" smtClean="0">
                <a:latin typeface="Arial" pitchFamily="34" charset="0"/>
              </a:rPr>
              <a:t>SCRIPT</a:t>
            </a:r>
          </a:p>
          <a:p>
            <a:pPr eaLnBrk="1" hangingPunct="1">
              <a:lnSpc>
                <a:spcPct val="85000"/>
              </a:lnSpc>
              <a:spcBef>
                <a:spcPct val="0"/>
              </a:spcBef>
            </a:pPr>
            <a:endParaRPr lang="en-US" b="1" u="sng" dirty="0" smtClean="0">
              <a:latin typeface="Arial" pitchFamily="34" charset="0"/>
            </a:endParaRPr>
          </a:p>
          <a:p>
            <a:pPr eaLnBrk="1" hangingPunct="1">
              <a:lnSpc>
                <a:spcPct val="85000"/>
              </a:lnSpc>
              <a:spcBef>
                <a:spcPct val="0"/>
              </a:spcBef>
            </a:pPr>
            <a:r>
              <a:rPr lang="en-US" b="0" u="none" dirty="0" smtClean="0">
                <a:latin typeface="Arial" pitchFamily="34" charset="0"/>
              </a:rPr>
              <a:t>This is a way to record learning as it is happening, a way to journal learning.  For example to take the place of typical progress notes-or when to capture learning</a:t>
            </a:r>
            <a:r>
              <a:rPr lang="en-US" b="0" u="none" baseline="0" dirty="0" smtClean="0">
                <a:latin typeface="Arial" pitchFamily="34" charset="0"/>
              </a:rPr>
              <a:t> outside of typical notes- </a:t>
            </a:r>
            <a:endParaRPr lang="en-US" b="0" u="none" dirty="0" smtClean="0">
              <a:latin typeface="Arial" pitchFamily="34" charset="0"/>
            </a:endParaRPr>
          </a:p>
          <a:p>
            <a:pPr eaLnBrk="1" hangingPunct="1">
              <a:lnSpc>
                <a:spcPct val="85000"/>
              </a:lnSpc>
              <a:spcBef>
                <a:spcPct val="0"/>
              </a:spcBef>
            </a:pPr>
            <a:endParaRPr lang="en-US" dirty="0" smtClean="0">
              <a:latin typeface="Arial" pitchFamily="34" charset="0"/>
            </a:endParaRPr>
          </a:p>
          <a:p>
            <a:pPr eaLnBrk="1" hangingPunct="1">
              <a:lnSpc>
                <a:spcPct val="85000"/>
              </a:lnSpc>
              <a:spcBef>
                <a:spcPct val="0"/>
              </a:spcBef>
              <a:buFont typeface="Wingdings" pitchFamily="2" charset="2"/>
              <a:buNone/>
            </a:pPr>
            <a:r>
              <a:rPr lang="en-US" b="1" u="sng" dirty="0" smtClean="0">
                <a:latin typeface="Arial" pitchFamily="34" charset="0"/>
              </a:rPr>
              <a:t>TIPS</a:t>
            </a:r>
            <a:r>
              <a:rPr lang="en-US" b="1" dirty="0" smtClean="0">
                <a:latin typeface="Arial" pitchFamily="34" charset="0"/>
              </a:rPr>
              <a:t>:</a:t>
            </a:r>
          </a:p>
          <a:p>
            <a:pPr>
              <a:spcBef>
                <a:spcPct val="0"/>
              </a:spcBef>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Guiding question for participants:  How many of you write progress notes that you know will never be used for anything?</a:t>
            </a:r>
            <a:r>
              <a:rPr lang="en-US" dirty="0" smtClean="0">
                <a:latin typeface="Arial" pitchFamily="34" charset="0"/>
              </a:rPr>
              <a:t> </a:t>
            </a:r>
          </a:p>
          <a:p>
            <a:endParaRPr lang="en-US" dirty="0" smtClean="0">
              <a:latin typeface="Arial" pitchFamily="34" charset="0"/>
            </a:endParaRPr>
          </a:p>
          <a:p>
            <a:pPr eaLnBrk="1" hangingPunct="1">
              <a:spcBef>
                <a:spcPts val="0"/>
              </a:spcBef>
              <a:defRPr/>
            </a:pPr>
            <a:r>
              <a:rPr lang="en-US" sz="1200" b="1" dirty="0" smtClean="0"/>
              <a:t> </a:t>
            </a:r>
            <a:r>
              <a:rPr lang="en-US" sz="1200" b="1" u="sng" dirty="0" smtClean="0"/>
              <a:t>Time:</a:t>
            </a:r>
            <a:r>
              <a:rPr lang="en-US" sz="1200" b="1" dirty="0" smtClean="0">
                <a:latin typeface="Arial" pitchFamily="34" charset="0"/>
              </a:rPr>
              <a:t> no more than 15 minutes for the entire overview (slides</a:t>
            </a:r>
            <a:r>
              <a:rPr lang="en-US" sz="1200" b="1" baseline="0" dirty="0" smtClean="0">
                <a:latin typeface="Arial" pitchFamily="34" charset="0"/>
              </a:rPr>
              <a:t> 21-</a:t>
            </a:r>
            <a:r>
              <a:rPr lang="en-US" sz="1200" b="1" dirty="0" smtClean="0">
                <a:latin typeface="Arial" pitchFamily="34" charset="0"/>
              </a:rPr>
              <a:t> 35) – 30 seconds per slide</a:t>
            </a:r>
            <a:endParaRPr lang="en-US" sz="1200" dirty="0" smtClean="0"/>
          </a:p>
          <a:p>
            <a:pPr eaLnBrk="1" hangingPunct="1">
              <a:spcBef>
                <a:spcPct val="0"/>
              </a:spcBef>
              <a:buFont typeface="Wingdings" pitchFamily="2" charset="2"/>
              <a:buNone/>
            </a:pPr>
            <a:endParaRPr lang="en-US" sz="1100" b="1" dirty="0" smtClean="0">
              <a:latin typeface="Palatino Linotype" pitchFamily="18" charset="0"/>
            </a:endParaRPr>
          </a:p>
          <a:p>
            <a:pPr eaLnBrk="1" hangingPunct="1">
              <a:spcBef>
                <a:spcPct val="0"/>
              </a:spcBef>
              <a:buFont typeface="Wingdings" pitchFamily="2" charset="2"/>
              <a:buNone/>
            </a:pPr>
            <a:r>
              <a:rPr lang="en-US" sz="1100" b="1" u="sng" dirty="0" smtClean="0">
                <a:latin typeface="Palatino Linotype" pitchFamily="18" charset="0"/>
              </a:rPr>
              <a:t>NOTES</a:t>
            </a:r>
            <a:r>
              <a:rPr lang="en-US" sz="1100" b="1" dirty="0" smtClean="0">
                <a:latin typeface="Palatino Linotype" pitchFamily="18" charset="0"/>
              </a:rPr>
              <a:t>:</a:t>
            </a:r>
            <a:endParaRPr lang="en-US" sz="1100" dirty="0" smtClean="0">
              <a:latin typeface="Palatino Linotype" pitchFamily="18" charset="0"/>
            </a:endParaRPr>
          </a:p>
          <a:p>
            <a:endParaRPr lang="en-US" dirty="0" smtClean="0">
              <a:latin typeface="Arial" pitchFamily="34" charset="0"/>
            </a:endParaRPr>
          </a:p>
        </p:txBody>
      </p:sp>
      <p:sp>
        <p:nvSpPr>
          <p:cNvPr id="146436" name="Slide Number Placeholder 3"/>
          <p:cNvSpPr>
            <a:spLocks noGrp="1"/>
          </p:cNvSpPr>
          <p:nvPr>
            <p:ph type="sldNum" sz="quarter" idx="5"/>
          </p:nvPr>
        </p:nvSpPr>
        <p:spPr/>
        <p:txBody>
          <a:bodyPr/>
          <a:lstStyle/>
          <a:p>
            <a:pPr>
              <a:defRPr/>
            </a:pPr>
            <a:fld id="{8164DBBE-33F7-4C45-8237-F5B694A8D5D2}" type="slidenum">
              <a:rPr lang="en-US" smtClean="0">
                <a:latin typeface="Arial" charset="0"/>
              </a:rPr>
              <a:pPr>
                <a:defRPr/>
              </a:pPr>
              <a:t>16</a:t>
            </a:fld>
            <a:endParaRPr lang="en-US" smtClean="0">
              <a:latin typeface="Arial" charset="0"/>
            </a:endParaRPr>
          </a:p>
        </p:txBody>
      </p:sp>
      <p:sp>
        <p:nvSpPr>
          <p:cNvPr id="2" name="Footer Placeholder 1"/>
          <p:cNvSpPr>
            <a:spLocks noGrp="1"/>
          </p:cNvSpPr>
          <p:nvPr>
            <p:ph type="ftr" sz="quarter" idx="4"/>
          </p:nvPr>
        </p:nvSpPr>
        <p:spPr/>
        <p:txBody>
          <a:bodyPr/>
          <a:lstStyle/>
          <a:p>
            <a:pPr>
              <a:defRPr/>
            </a:pPr>
            <a:r>
              <a:rPr lang="en-US" dirty="0" smtClean="0"/>
              <a:t>TLC-PCP www.learningcommunityus.com</a:t>
            </a:r>
          </a:p>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FBA53-58E3-FB4C-924E-10F1BAC132F3}" type="slidenum">
              <a:rPr lang="en-US" smtClean="0"/>
              <a:t>18</a:t>
            </a:fld>
            <a:endParaRPr lang="en-US"/>
          </a:p>
        </p:txBody>
      </p:sp>
    </p:spTree>
    <p:extLst>
      <p:ext uri="{BB962C8B-B14F-4D97-AF65-F5344CB8AC3E}">
        <p14:creationId xmlns:p14="http://schemas.microsoft.com/office/powerpoint/2010/main" val="298910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587375" y="457200"/>
            <a:ext cx="3016250" cy="2263775"/>
          </a:xfrm>
          <a:ln/>
        </p:spPr>
      </p:sp>
      <p:sp>
        <p:nvSpPr>
          <p:cNvPr id="135171" name="Notes Placeholder 2"/>
          <p:cNvSpPr>
            <a:spLocks noGrp="1"/>
          </p:cNvSpPr>
          <p:nvPr>
            <p:ph type="body" idx="1"/>
          </p:nvPr>
        </p:nvSpPr>
        <p:spPr>
          <a:xfrm>
            <a:off x="457200" y="3124200"/>
            <a:ext cx="5638800" cy="4114800"/>
          </a:xfrm>
          <a:noFill/>
          <a:ln/>
        </p:spPr>
        <p:txBody>
          <a:bodyPr/>
          <a:lstStyle/>
          <a:p>
            <a:pPr eaLnBrk="1" hangingPunct="1">
              <a:lnSpc>
                <a:spcPct val="85000"/>
              </a:lnSpc>
              <a:spcBef>
                <a:spcPct val="0"/>
              </a:spcBef>
            </a:pPr>
            <a:r>
              <a:rPr lang="en-US" b="1" u="sng" dirty="0" smtClean="0">
                <a:latin typeface="Arial" pitchFamily="34" charset="0"/>
              </a:rPr>
              <a:t>PURPOSE</a:t>
            </a:r>
            <a:r>
              <a:rPr lang="en-US" b="1" dirty="0" smtClean="0">
                <a:latin typeface="Arial" pitchFamily="34" charset="0"/>
              </a:rPr>
              <a:t>:</a:t>
            </a:r>
          </a:p>
          <a:p>
            <a:pPr eaLnBrk="1" hangingPunct="1">
              <a:lnSpc>
                <a:spcPct val="85000"/>
              </a:lnSpc>
              <a:spcBef>
                <a:spcPct val="0"/>
              </a:spcBef>
              <a:buFont typeface="Wingdings" pitchFamily="2" charset="2"/>
              <a:buChar char="ü"/>
            </a:pPr>
            <a:r>
              <a:rPr lang="en-US" dirty="0" smtClean="0">
                <a:latin typeface="Times New Roman" pitchFamily="18" charset="0"/>
                <a:cs typeface="Times New Roman" pitchFamily="18" charset="0"/>
              </a:rPr>
              <a:t>To help the participants understand how change happens at different levels and how it trickles down.</a:t>
            </a:r>
          </a:p>
          <a:p>
            <a:pPr eaLnBrk="1" hangingPunct="1">
              <a:lnSpc>
                <a:spcPct val="85000"/>
              </a:lnSpc>
              <a:spcBef>
                <a:spcPct val="0"/>
              </a:spcBef>
            </a:pPr>
            <a:endParaRPr lang="en-US" b="1" u="sng" dirty="0" smtClean="0">
              <a:latin typeface="Arial" pitchFamily="34" charset="0"/>
            </a:endParaRPr>
          </a:p>
          <a:p>
            <a:pPr eaLnBrk="1" hangingPunct="1">
              <a:lnSpc>
                <a:spcPct val="85000"/>
              </a:lnSpc>
              <a:spcBef>
                <a:spcPct val="0"/>
              </a:spcBef>
            </a:pPr>
            <a:r>
              <a:rPr lang="en-US" b="1" u="sng" dirty="0" smtClean="0">
                <a:latin typeface="Arial" pitchFamily="34" charset="0"/>
              </a:rPr>
              <a:t>SCRIPT</a:t>
            </a:r>
            <a:endParaRPr lang="en-US" dirty="0" smtClean="0">
              <a:latin typeface="Arial" pitchFamily="34" charset="0"/>
            </a:endParaRPr>
          </a:p>
          <a:p>
            <a:pPr>
              <a:spcBef>
                <a:spcPct val="0"/>
              </a:spcBef>
            </a:pPr>
            <a:r>
              <a:rPr lang="en-US" dirty="0" smtClean="0">
                <a:latin typeface="Times New Roman" pitchFamily="18" charset="0"/>
                <a:cs typeface="Times New Roman" pitchFamily="18" charset="0"/>
              </a:rPr>
              <a:t>Discontent leads to change and it is helpful to think about change as happening at several levels.  </a:t>
            </a:r>
          </a:p>
          <a:p>
            <a:pPr>
              <a:spcBef>
                <a:spcPct val="0"/>
              </a:spcBef>
              <a:buFont typeface="Wingdings" pitchFamily="2" charset="2"/>
              <a:buChar char="Ø"/>
            </a:pPr>
            <a:r>
              <a:rPr lang="en-US" b="1" dirty="0" smtClean="0">
                <a:latin typeface="Times New Roman" pitchFamily="18" charset="0"/>
                <a:cs typeface="Times New Roman" pitchFamily="18" charset="0"/>
              </a:rPr>
              <a:t>Level one</a:t>
            </a:r>
            <a:r>
              <a:rPr lang="en-US" dirty="0" smtClean="0">
                <a:latin typeface="Times New Roman" pitchFamily="18" charset="0"/>
                <a:cs typeface="Times New Roman" pitchFamily="18" charset="0"/>
              </a:rPr>
              <a:t>, you don</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 need any permission to implement.  Changes in such things as routines, rituals, approach.  These are changes that can be made immediately.  </a:t>
            </a:r>
          </a:p>
          <a:p>
            <a:pPr>
              <a:spcBef>
                <a:spcPct val="0"/>
              </a:spcBef>
              <a:buFont typeface="Wingdings" pitchFamily="2" charset="2"/>
              <a:buChar char="Ø"/>
            </a:pPr>
            <a:r>
              <a:rPr lang="en-US" b="1" dirty="0" smtClean="0">
                <a:latin typeface="Times New Roman" pitchFamily="18" charset="0"/>
                <a:cs typeface="Times New Roman" pitchFamily="18" charset="0"/>
              </a:rPr>
              <a:t>Level two </a:t>
            </a:r>
            <a:r>
              <a:rPr lang="en-US" dirty="0" smtClean="0">
                <a:latin typeface="Times New Roman" pitchFamily="18" charset="0"/>
                <a:cs typeface="Times New Roman" pitchFamily="18" charset="0"/>
              </a:rPr>
              <a:t>changes require approval from management. It is a change in practice, policy, or structure. </a:t>
            </a:r>
          </a:p>
          <a:p>
            <a:pPr>
              <a:spcBef>
                <a:spcPct val="0"/>
              </a:spcBef>
            </a:pPr>
            <a:r>
              <a:rPr lang="en-US" dirty="0" smtClean="0">
                <a:latin typeface="Times New Roman" pitchFamily="18" charset="0"/>
                <a:cs typeface="Times New Roman" pitchFamily="18" charset="0"/>
              </a:rPr>
              <a:t> The need for Level two changes is best identified by having a structured way for the shared learning of direct support level go to the organizations leadership. </a:t>
            </a:r>
          </a:p>
          <a:p>
            <a:pPr>
              <a:spcBef>
                <a:spcPct val="0"/>
              </a:spcBef>
              <a:buFont typeface="Wingdings" pitchFamily="2" charset="2"/>
              <a:buChar char="Ø"/>
            </a:pPr>
            <a:r>
              <a:rPr lang="en-US" b="1" dirty="0" smtClean="0">
                <a:latin typeface="Times New Roman" pitchFamily="18" charset="0"/>
                <a:cs typeface="Times New Roman" pitchFamily="18" charset="0"/>
              </a:rPr>
              <a:t>Level three </a:t>
            </a:r>
            <a:r>
              <a:rPr lang="en-US" dirty="0" smtClean="0">
                <a:latin typeface="Times New Roman" pitchFamily="18" charset="0"/>
                <a:cs typeface="Times New Roman" pitchFamily="18" charset="0"/>
              </a:rPr>
              <a:t>changes can be thought of as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systemic</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changes.  A change in state law or regulation is an example of a level three change. </a:t>
            </a:r>
          </a:p>
          <a:p>
            <a:pPr>
              <a:spcBef>
                <a:spcPct val="0"/>
              </a:spcBef>
              <a:buFont typeface="Wingdings" pitchFamily="2" charset="2"/>
              <a:buChar char="Ø"/>
            </a:pPr>
            <a:endParaRPr lang="en-US" dirty="0" smtClean="0">
              <a:latin typeface="Arial" pitchFamily="34" charset="0"/>
            </a:endParaRPr>
          </a:p>
          <a:p>
            <a:pPr eaLnBrk="1" hangingPunct="1">
              <a:lnSpc>
                <a:spcPct val="85000"/>
              </a:lnSpc>
              <a:spcBef>
                <a:spcPct val="0"/>
              </a:spcBef>
              <a:buFont typeface="Wingdings" pitchFamily="2" charset="2"/>
              <a:buNone/>
            </a:pPr>
            <a:r>
              <a:rPr lang="en-US" b="1" u="sng" dirty="0" smtClean="0">
                <a:latin typeface="Arial" pitchFamily="34" charset="0"/>
              </a:rPr>
              <a:t>TIPS</a:t>
            </a:r>
            <a:r>
              <a:rPr lang="en-US" b="1" dirty="0" smtClean="0">
                <a:latin typeface="Arial" pitchFamily="34" charset="0"/>
              </a:rPr>
              <a:t>:</a:t>
            </a:r>
          </a:p>
          <a:p>
            <a:pPr eaLnBrk="1" hangingPunct="1">
              <a:spcBef>
                <a:spcPct val="0"/>
              </a:spcBef>
              <a:buFont typeface="Wingdings" pitchFamily="2" charset="2"/>
              <a:buNone/>
            </a:pPr>
            <a:r>
              <a:rPr lang="en-US" dirty="0" smtClean="0">
                <a:latin typeface="Times New Roman" pitchFamily="18" charset="0"/>
                <a:cs typeface="Times New Roman" pitchFamily="18" charset="0"/>
              </a:rPr>
              <a:t>If you have primarily direct support staff in your training, you do not need to spend a lot of time on level three changes.  Simply refer to them as state or federal rules.</a:t>
            </a:r>
            <a:r>
              <a:rPr lang="en-US" dirty="0" smtClean="0">
                <a:latin typeface="Arial" pitchFamily="34" charset="0"/>
              </a:rPr>
              <a:t> </a:t>
            </a:r>
          </a:p>
          <a:p>
            <a:pPr eaLnBrk="1" hangingPunct="1">
              <a:spcBef>
                <a:spcPct val="0"/>
              </a:spcBef>
              <a:buFont typeface="Wingdings" pitchFamily="2" charset="2"/>
              <a:buNone/>
            </a:pPr>
            <a:endParaRPr lang="en-US" b="1" u="sng" dirty="0" smtClean="0">
              <a:latin typeface="Arial" pitchFamily="34" charset="0"/>
            </a:endParaRPr>
          </a:p>
          <a:p>
            <a:pPr eaLnBrk="1" hangingPunct="1">
              <a:spcBef>
                <a:spcPct val="0"/>
              </a:spcBef>
              <a:buFont typeface="Wingdings" pitchFamily="2" charset="2"/>
              <a:buNone/>
            </a:pPr>
            <a:r>
              <a:rPr lang="en-US" b="1" u="sng" dirty="0" smtClean="0">
                <a:latin typeface="Arial" pitchFamily="34" charset="0"/>
              </a:rPr>
              <a:t>TIME</a:t>
            </a:r>
            <a:r>
              <a:rPr lang="en-US" b="1" dirty="0" smtClean="0">
                <a:latin typeface="Arial" pitchFamily="34" charset="0"/>
              </a:rPr>
              <a:t>:  3 minutes</a:t>
            </a:r>
          </a:p>
          <a:p>
            <a:pPr eaLnBrk="1" hangingPunct="1">
              <a:spcBef>
                <a:spcPct val="0"/>
              </a:spcBef>
              <a:buFont typeface="Wingdings" pitchFamily="2" charset="2"/>
              <a:buNone/>
            </a:pPr>
            <a:endParaRPr lang="en-US" sz="1100" b="1" dirty="0" smtClean="0">
              <a:latin typeface="Palatino Linotype" pitchFamily="18" charset="0"/>
            </a:endParaRPr>
          </a:p>
          <a:p>
            <a:pPr eaLnBrk="1" hangingPunct="1">
              <a:spcBef>
                <a:spcPct val="0"/>
              </a:spcBef>
              <a:buFont typeface="Wingdings" pitchFamily="2" charset="2"/>
              <a:buNone/>
            </a:pPr>
            <a:r>
              <a:rPr lang="en-US" sz="1100" b="1" u="sng" dirty="0" smtClean="0">
                <a:latin typeface="Palatino Linotype" pitchFamily="18" charset="0"/>
              </a:rPr>
              <a:t>NOTES</a:t>
            </a:r>
            <a:r>
              <a:rPr lang="en-US" sz="1100" b="1" dirty="0" smtClean="0">
                <a:latin typeface="Palatino Linotype" pitchFamily="18" charset="0"/>
              </a:rPr>
              <a:t>:</a:t>
            </a:r>
            <a:endParaRPr lang="en-US" sz="1100" dirty="0" smtClean="0">
              <a:latin typeface="Palatino Linotype" pitchFamily="18" charset="0"/>
            </a:endParaRPr>
          </a:p>
          <a:p>
            <a:pPr eaLnBrk="1" hangingPunct="1">
              <a:spcBef>
                <a:spcPct val="0"/>
              </a:spcBef>
            </a:pPr>
            <a:endParaRPr lang="en-US" dirty="0" smtClean="0">
              <a:latin typeface="Arial" pitchFamily="34" charset="0"/>
            </a:endParaRPr>
          </a:p>
          <a:p>
            <a:pPr eaLnBrk="1" hangingPunct="1">
              <a:spcBef>
                <a:spcPct val="0"/>
              </a:spcBef>
            </a:pPr>
            <a:endParaRPr lang="en-US" dirty="0" smtClean="0">
              <a:solidFill>
                <a:srgbClr val="FF0000"/>
              </a:solidFill>
              <a:latin typeface="Arial" pitchFamily="34" charset="0"/>
            </a:endParaRPr>
          </a:p>
          <a:p>
            <a:pPr eaLnBrk="1" hangingPunct="1">
              <a:spcBef>
                <a:spcPct val="0"/>
              </a:spcBef>
            </a:pPr>
            <a:endParaRPr lang="en-US" dirty="0" smtClean="0">
              <a:latin typeface="Arial" pitchFamily="34" charset="0"/>
            </a:endParaRPr>
          </a:p>
        </p:txBody>
      </p:sp>
      <p:sp>
        <p:nvSpPr>
          <p:cNvPr id="135172" name="Slide Number Placeholder 3"/>
          <p:cNvSpPr>
            <a:spLocks noGrp="1"/>
          </p:cNvSpPr>
          <p:nvPr>
            <p:ph type="sldNum" sz="quarter" idx="5"/>
          </p:nvPr>
        </p:nvSpPr>
        <p:spPr/>
        <p:txBody>
          <a:bodyPr/>
          <a:lstStyle/>
          <a:p>
            <a:pPr>
              <a:defRPr/>
            </a:pPr>
            <a:fld id="{88721738-1D9E-425E-99F9-C6F3401195BC}" type="slidenum">
              <a:rPr lang="en-US" smtClean="0">
                <a:latin typeface="Arial" charset="0"/>
              </a:rPr>
              <a:pPr>
                <a:defRPr/>
              </a:pPr>
              <a:t>2</a:t>
            </a:fld>
            <a:endParaRPr lang="en-US" dirty="0" smtClean="0">
              <a:latin typeface="Arial" charset="0"/>
            </a:endParaRPr>
          </a:p>
        </p:txBody>
      </p:sp>
      <p:sp>
        <p:nvSpPr>
          <p:cNvPr id="2" name="Footer Placeholder 1"/>
          <p:cNvSpPr>
            <a:spLocks noGrp="1"/>
          </p:cNvSpPr>
          <p:nvPr>
            <p:ph type="ftr" sz="quarter" idx="4"/>
          </p:nvPr>
        </p:nvSpPr>
        <p:spPr/>
        <p:txBody>
          <a:bodyPr/>
          <a:lstStyle/>
          <a:p>
            <a:pPr>
              <a:defRPr/>
            </a:pPr>
            <a:r>
              <a:rPr lang="en-US" dirty="0" smtClean="0"/>
              <a:t>TLC-PCP www.learningcommunityus.com</a:t>
            </a:r>
          </a:p>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587375" y="457200"/>
            <a:ext cx="3016250" cy="2263775"/>
          </a:xfrm>
          <a:ln/>
        </p:spPr>
      </p:sp>
      <p:sp>
        <p:nvSpPr>
          <p:cNvPr id="135171" name="Notes Placeholder 2"/>
          <p:cNvSpPr>
            <a:spLocks noGrp="1"/>
          </p:cNvSpPr>
          <p:nvPr>
            <p:ph type="body" idx="1"/>
          </p:nvPr>
        </p:nvSpPr>
        <p:spPr>
          <a:xfrm>
            <a:off x="457200" y="3124200"/>
            <a:ext cx="5638800" cy="4114800"/>
          </a:xfrm>
          <a:noFill/>
          <a:ln/>
        </p:spPr>
        <p:txBody>
          <a:bodyPr/>
          <a:lstStyle/>
          <a:p>
            <a:pPr eaLnBrk="1" hangingPunct="1">
              <a:lnSpc>
                <a:spcPct val="85000"/>
              </a:lnSpc>
              <a:spcBef>
                <a:spcPct val="0"/>
              </a:spcBef>
            </a:pPr>
            <a:r>
              <a:rPr lang="en-US" b="1" u="sng" dirty="0" smtClean="0">
                <a:latin typeface="Arial" pitchFamily="34" charset="0"/>
              </a:rPr>
              <a:t>PURPOSE</a:t>
            </a:r>
            <a:r>
              <a:rPr lang="en-US" b="1" dirty="0" smtClean="0">
                <a:latin typeface="Arial" pitchFamily="34" charset="0"/>
              </a:rPr>
              <a:t>:</a:t>
            </a:r>
          </a:p>
          <a:p>
            <a:pPr eaLnBrk="1" hangingPunct="1">
              <a:lnSpc>
                <a:spcPct val="85000"/>
              </a:lnSpc>
              <a:spcBef>
                <a:spcPct val="0"/>
              </a:spcBef>
              <a:buFont typeface="Wingdings" pitchFamily="2" charset="2"/>
              <a:buChar char="ü"/>
            </a:pPr>
            <a:r>
              <a:rPr lang="en-US" dirty="0" smtClean="0">
                <a:latin typeface="Times New Roman" pitchFamily="18" charset="0"/>
                <a:cs typeface="Times New Roman" pitchFamily="18" charset="0"/>
              </a:rPr>
              <a:t>To help the participants understand how change happens at different levels and how it trickles down.</a:t>
            </a:r>
          </a:p>
          <a:p>
            <a:pPr eaLnBrk="1" hangingPunct="1">
              <a:lnSpc>
                <a:spcPct val="85000"/>
              </a:lnSpc>
              <a:spcBef>
                <a:spcPct val="0"/>
              </a:spcBef>
            </a:pPr>
            <a:endParaRPr lang="en-US" b="1" u="sng" dirty="0" smtClean="0">
              <a:latin typeface="Arial" pitchFamily="34" charset="0"/>
            </a:endParaRPr>
          </a:p>
          <a:p>
            <a:pPr eaLnBrk="1" hangingPunct="1">
              <a:lnSpc>
                <a:spcPct val="85000"/>
              </a:lnSpc>
              <a:spcBef>
                <a:spcPct val="0"/>
              </a:spcBef>
            </a:pPr>
            <a:r>
              <a:rPr lang="en-US" b="1" u="sng" dirty="0" smtClean="0">
                <a:latin typeface="Arial" pitchFamily="34" charset="0"/>
              </a:rPr>
              <a:t>SCRIPT</a:t>
            </a:r>
            <a:endParaRPr lang="en-US" dirty="0" smtClean="0">
              <a:latin typeface="Arial" pitchFamily="34" charset="0"/>
            </a:endParaRPr>
          </a:p>
          <a:p>
            <a:pPr>
              <a:spcBef>
                <a:spcPct val="0"/>
              </a:spcBef>
            </a:pPr>
            <a:r>
              <a:rPr lang="en-US" dirty="0" smtClean="0">
                <a:latin typeface="Times New Roman" pitchFamily="18" charset="0"/>
                <a:cs typeface="Times New Roman" pitchFamily="18" charset="0"/>
              </a:rPr>
              <a:t>Discontent leads to change and it is helpful to think about change as happening at several levels.  </a:t>
            </a:r>
          </a:p>
          <a:p>
            <a:pPr>
              <a:spcBef>
                <a:spcPct val="0"/>
              </a:spcBef>
              <a:buFont typeface="Wingdings" pitchFamily="2" charset="2"/>
              <a:buChar char="Ø"/>
            </a:pPr>
            <a:r>
              <a:rPr lang="en-US" b="1" dirty="0" smtClean="0">
                <a:latin typeface="Times New Roman" pitchFamily="18" charset="0"/>
                <a:cs typeface="Times New Roman" pitchFamily="18" charset="0"/>
              </a:rPr>
              <a:t>Level one</a:t>
            </a:r>
            <a:r>
              <a:rPr lang="en-US" dirty="0" smtClean="0">
                <a:latin typeface="Times New Roman" pitchFamily="18" charset="0"/>
                <a:cs typeface="Times New Roman" pitchFamily="18" charset="0"/>
              </a:rPr>
              <a:t>, you don</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 need any permission to implement.  Changes in such things as routines, rituals, approach.  These are changes that can be made immediately.  </a:t>
            </a:r>
          </a:p>
          <a:p>
            <a:pPr>
              <a:spcBef>
                <a:spcPct val="0"/>
              </a:spcBef>
              <a:buFont typeface="Wingdings" pitchFamily="2" charset="2"/>
              <a:buChar char="Ø"/>
            </a:pPr>
            <a:r>
              <a:rPr lang="en-US" b="1" dirty="0" smtClean="0">
                <a:latin typeface="Times New Roman" pitchFamily="18" charset="0"/>
                <a:cs typeface="Times New Roman" pitchFamily="18" charset="0"/>
              </a:rPr>
              <a:t>Level two </a:t>
            </a:r>
            <a:r>
              <a:rPr lang="en-US" dirty="0" smtClean="0">
                <a:latin typeface="Times New Roman" pitchFamily="18" charset="0"/>
                <a:cs typeface="Times New Roman" pitchFamily="18" charset="0"/>
              </a:rPr>
              <a:t>changes require approval from management. It is a change in practice, policy, or structure. </a:t>
            </a:r>
          </a:p>
          <a:p>
            <a:pPr>
              <a:spcBef>
                <a:spcPct val="0"/>
              </a:spcBef>
            </a:pPr>
            <a:r>
              <a:rPr lang="en-US" dirty="0" smtClean="0">
                <a:latin typeface="Times New Roman" pitchFamily="18" charset="0"/>
                <a:cs typeface="Times New Roman" pitchFamily="18" charset="0"/>
              </a:rPr>
              <a:t> The need for Level two changes is best identified by having a structured way for the shared learning of direct support level go to the organizations leadership. </a:t>
            </a:r>
          </a:p>
          <a:p>
            <a:pPr>
              <a:spcBef>
                <a:spcPct val="0"/>
              </a:spcBef>
              <a:buFont typeface="Wingdings" pitchFamily="2" charset="2"/>
              <a:buChar char="Ø"/>
            </a:pPr>
            <a:r>
              <a:rPr lang="en-US" b="1" dirty="0" smtClean="0">
                <a:latin typeface="Times New Roman" pitchFamily="18" charset="0"/>
                <a:cs typeface="Times New Roman" pitchFamily="18" charset="0"/>
              </a:rPr>
              <a:t>Level three </a:t>
            </a:r>
            <a:r>
              <a:rPr lang="en-US" dirty="0" smtClean="0">
                <a:latin typeface="Times New Roman" pitchFamily="18" charset="0"/>
                <a:cs typeface="Times New Roman" pitchFamily="18" charset="0"/>
              </a:rPr>
              <a:t>changes can be thought of as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systemic</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changes.  A change in state law or regulation is an example of a level three change. </a:t>
            </a:r>
          </a:p>
          <a:p>
            <a:pPr>
              <a:spcBef>
                <a:spcPct val="0"/>
              </a:spcBef>
              <a:buFont typeface="Wingdings" pitchFamily="2" charset="2"/>
              <a:buChar char="Ø"/>
            </a:pPr>
            <a:endParaRPr lang="en-US" dirty="0" smtClean="0">
              <a:latin typeface="Arial" pitchFamily="34" charset="0"/>
            </a:endParaRPr>
          </a:p>
          <a:p>
            <a:pPr eaLnBrk="1" hangingPunct="1">
              <a:lnSpc>
                <a:spcPct val="85000"/>
              </a:lnSpc>
              <a:spcBef>
                <a:spcPct val="0"/>
              </a:spcBef>
              <a:buFont typeface="Wingdings" pitchFamily="2" charset="2"/>
              <a:buNone/>
            </a:pPr>
            <a:r>
              <a:rPr lang="en-US" b="1" u="sng" dirty="0" smtClean="0">
                <a:latin typeface="Arial" pitchFamily="34" charset="0"/>
              </a:rPr>
              <a:t>TIPS</a:t>
            </a:r>
            <a:r>
              <a:rPr lang="en-US" b="1" dirty="0" smtClean="0">
                <a:latin typeface="Arial" pitchFamily="34" charset="0"/>
              </a:rPr>
              <a:t>:</a:t>
            </a:r>
          </a:p>
          <a:p>
            <a:pPr eaLnBrk="1" hangingPunct="1">
              <a:spcBef>
                <a:spcPct val="0"/>
              </a:spcBef>
              <a:buFont typeface="Wingdings" pitchFamily="2" charset="2"/>
              <a:buNone/>
            </a:pPr>
            <a:r>
              <a:rPr lang="en-US" dirty="0" smtClean="0">
                <a:latin typeface="Times New Roman" pitchFamily="18" charset="0"/>
                <a:cs typeface="Times New Roman" pitchFamily="18" charset="0"/>
              </a:rPr>
              <a:t>If you have primarily direct support staff in your training, you do not need to spend a lot of time on level three changes.  Simply refer to them as state or federal rules.</a:t>
            </a:r>
            <a:r>
              <a:rPr lang="en-US" dirty="0" smtClean="0">
                <a:latin typeface="Arial" pitchFamily="34" charset="0"/>
              </a:rPr>
              <a:t> </a:t>
            </a:r>
          </a:p>
          <a:p>
            <a:pPr eaLnBrk="1" hangingPunct="1">
              <a:spcBef>
                <a:spcPct val="0"/>
              </a:spcBef>
              <a:buFont typeface="Wingdings" pitchFamily="2" charset="2"/>
              <a:buNone/>
            </a:pPr>
            <a:endParaRPr lang="en-US" b="1" u="sng" dirty="0" smtClean="0">
              <a:latin typeface="Arial" pitchFamily="34" charset="0"/>
            </a:endParaRPr>
          </a:p>
          <a:p>
            <a:pPr eaLnBrk="1" hangingPunct="1">
              <a:spcBef>
                <a:spcPct val="0"/>
              </a:spcBef>
              <a:buFont typeface="Wingdings" pitchFamily="2" charset="2"/>
              <a:buNone/>
            </a:pPr>
            <a:r>
              <a:rPr lang="en-US" b="1" u="sng" dirty="0" smtClean="0">
                <a:latin typeface="Arial" pitchFamily="34" charset="0"/>
              </a:rPr>
              <a:t>TIME</a:t>
            </a:r>
            <a:r>
              <a:rPr lang="en-US" b="1" dirty="0" smtClean="0">
                <a:latin typeface="Arial" pitchFamily="34" charset="0"/>
              </a:rPr>
              <a:t>:  3 minutes</a:t>
            </a:r>
          </a:p>
          <a:p>
            <a:pPr eaLnBrk="1" hangingPunct="1">
              <a:spcBef>
                <a:spcPct val="0"/>
              </a:spcBef>
              <a:buFont typeface="Wingdings" pitchFamily="2" charset="2"/>
              <a:buNone/>
            </a:pPr>
            <a:endParaRPr lang="en-US" sz="1100" b="1" dirty="0" smtClean="0">
              <a:latin typeface="Palatino Linotype" pitchFamily="18" charset="0"/>
            </a:endParaRPr>
          </a:p>
          <a:p>
            <a:pPr eaLnBrk="1" hangingPunct="1">
              <a:spcBef>
                <a:spcPct val="0"/>
              </a:spcBef>
              <a:buFont typeface="Wingdings" pitchFamily="2" charset="2"/>
              <a:buNone/>
            </a:pPr>
            <a:r>
              <a:rPr lang="en-US" sz="1100" b="1" u="sng" dirty="0" smtClean="0">
                <a:latin typeface="Palatino Linotype" pitchFamily="18" charset="0"/>
              </a:rPr>
              <a:t>NOTES</a:t>
            </a:r>
            <a:r>
              <a:rPr lang="en-US" sz="1100" b="1" dirty="0" smtClean="0">
                <a:latin typeface="Palatino Linotype" pitchFamily="18" charset="0"/>
              </a:rPr>
              <a:t>:</a:t>
            </a:r>
            <a:endParaRPr lang="en-US" sz="1100" dirty="0" smtClean="0">
              <a:latin typeface="Palatino Linotype" pitchFamily="18" charset="0"/>
            </a:endParaRPr>
          </a:p>
          <a:p>
            <a:pPr eaLnBrk="1" hangingPunct="1">
              <a:spcBef>
                <a:spcPct val="0"/>
              </a:spcBef>
            </a:pPr>
            <a:endParaRPr lang="en-US" dirty="0" smtClean="0">
              <a:latin typeface="Arial" pitchFamily="34" charset="0"/>
            </a:endParaRPr>
          </a:p>
          <a:p>
            <a:pPr eaLnBrk="1" hangingPunct="1">
              <a:spcBef>
                <a:spcPct val="0"/>
              </a:spcBef>
            </a:pPr>
            <a:endParaRPr lang="en-US" dirty="0" smtClean="0">
              <a:solidFill>
                <a:srgbClr val="FF0000"/>
              </a:solidFill>
              <a:latin typeface="Arial" pitchFamily="34" charset="0"/>
            </a:endParaRPr>
          </a:p>
          <a:p>
            <a:pPr eaLnBrk="1" hangingPunct="1">
              <a:spcBef>
                <a:spcPct val="0"/>
              </a:spcBef>
            </a:pPr>
            <a:endParaRPr lang="en-US" dirty="0" smtClean="0">
              <a:latin typeface="Arial" pitchFamily="34" charset="0"/>
            </a:endParaRPr>
          </a:p>
        </p:txBody>
      </p:sp>
      <p:sp>
        <p:nvSpPr>
          <p:cNvPr id="135172" name="Slide Number Placeholder 3"/>
          <p:cNvSpPr>
            <a:spLocks noGrp="1"/>
          </p:cNvSpPr>
          <p:nvPr>
            <p:ph type="sldNum" sz="quarter" idx="5"/>
          </p:nvPr>
        </p:nvSpPr>
        <p:spPr/>
        <p:txBody>
          <a:bodyPr/>
          <a:lstStyle/>
          <a:p>
            <a:pPr>
              <a:defRPr/>
            </a:pPr>
            <a:fld id="{88721738-1D9E-425E-99F9-C6F3401195BC}" type="slidenum">
              <a:rPr lang="en-US" smtClean="0">
                <a:latin typeface="Arial" charset="0"/>
              </a:rPr>
              <a:pPr>
                <a:defRPr/>
              </a:pPr>
              <a:t>3</a:t>
            </a:fld>
            <a:endParaRPr lang="en-US" dirty="0" smtClean="0">
              <a:latin typeface="Arial" charset="0"/>
            </a:endParaRPr>
          </a:p>
        </p:txBody>
      </p:sp>
      <p:sp>
        <p:nvSpPr>
          <p:cNvPr id="2" name="Footer Placeholder 1"/>
          <p:cNvSpPr>
            <a:spLocks noGrp="1"/>
          </p:cNvSpPr>
          <p:nvPr>
            <p:ph type="ftr" sz="quarter" idx="4"/>
          </p:nvPr>
        </p:nvSpPr>
        <p:spPr/>
        <p:txBody>
          <a:bodyPr/>
          <a:lstStyle/>
          <a:p>
            <a:pPr>
              <a:defRPr/>
            </a:pPr>
            <a:r>
              <a:rPr lang="en-US" dirty="0" smtClean="0"/>
              <a:t>TLC-PCP www.learningcommunityus.com</a:t>
            </a:r>
          </a:p>
          <a:p>
            <a:pP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587375" y="457200"/>
            <a:ext cx="3016250" cy="2263775"/>
          </a:xfrm>
          <a:ln/>
        </p:spPr>
      </p:sp>
      <p:sp>
        <p:nvSpPr>
          <p:cNvPr id="135171" name="Notes Placeholder 2"/>
          <p:cNvSpPr>
            <a:spLocks noGrp="1"/>
          </p:cNvSpPr>
          <p:nvPr>
            <p:ph type="body" idx="1"/>
          </p:nvPr>
        </p:nvSpPr>
        <p:spPr>
          <a:xfrm>
            <a:off x="457200" y="3124200"/>
            <a:ext cx="5638800" cy="4114800"/>
          </a:xfrm>
          <a:noFill/>
          <a:ln/>
        </p:spPr>
        <p:txBody>
          <a:bodyPr/>
          <a:lstStyle/>
          <a:p>
            <a:pPr eaLnBrk="1" hangingPunct="1">
              <a:lnSpc>
                <a:spcPct val="85000"/>
              </a:lnSpc>
              <a:spcBef>
                <a:spcPct val="0"/>
              </a:spcBef>
            </a:pPr>
            <a:r>
              <a:rPr lang="en-US" b="1" u="sng" dirty="0" smtClean="0">
                <a:latin typeface="Arial" pitchFamily="34" charset="0"/>
              </a:rPr>
              <a:t>PURPOSE</a:t>
            </a:r>
            <a:r>
              <a:rPr lang="en-US" b="1" dirty="0" smtClean="0">
                <a:latin typeface="Arial" pitchFamily="34" charset="0"/>
              </a:rPr>
              <a:t>:</a:t>
            </a:r>
          </a:p>
          <a:p>
            <a:pPr eaLnBrk="1" hangingPunct="1">
              <a:lnSpc>
                <a:spcPct val="85000"/>
              </a:lnSpc>
              <a:spcBef>
                <a:spcPct val="0"/>
              </a:spcBef>
              <a:buFont typeface="Wingdings" pitchFamily="2" charset="2"/>
              <a:buChar char="ü"/>
            </a:pPr>
            <a:r>
              <a:rPr lang="en-US" dirty="0" smtClean="0">
                <a:latin typeface="Times New Roman" pitchFamily="18" charset="0"/>
                <a:cs typeface="Times New Roman" pitchFamily="18" charset="0"/>
              </a:rPr>
              <a:t>To help the participants understand how change happens at different levels and how it trickles down.</a:t>
            </a:r>
          </a:p>
          <a:p>
            <a:pPr eaLnBrk="1" hangingPunct="1">
              <a:lnSpc>
                <a:spcPct val="85000"/>
              </a:lnSpc>
              <a:spcBef>
                <a:spcPct val="0"/>
              </a:spcBef>
            </a:pPr>
            <a:endParaRPr lang="en-US" b="1" u="sng" dirty="0" smtClean="0">
              <a:latin typeface="Arial" pitchFamily="34" charset="0"/>
            </a:endParaRPr>
          </a:p>
          <a:p>
            <a:pPr eaLnBrk="1" hangingPunct="1">
              <a:lnSpc>
                <a:spcPct val="85000"/>
              </a:lnSpc>
              <a:spcBef>
                <a:spcPct val="0"/>
              </a:spcBef>
            </a:pPr>
            <a:r>
              <a:rPr lang="en-US" b="1" u="sng" dirty="0" smtClean="0">
                <a:latin typeface="Arial" pitchFamily="34" charset="0"/>
              </a:rPr>
              <a:t>SCRIPT</a:t>
            </a:r>
            <a:endParaRPr lang="en-US" dirty="0" smtClean="0">
              <a:latin typeface="Arial" pitchFamily="34" charset="0"/>
            </a:endParaRPr>
          </a:p>
          <a:p>
            <a:pPr>
              <a:spcBef>
                <a:spcPct val="0"/>
              </a:spcBef>
            </a:pPr>
            <a:r>
              <a:rPr lang="en-US" dirty="0" smtClean="0">
                <a:latin typeface="Times New Roman" pitchFamily="18" charset="0"/>
                <a:cs typeface="Times New Roman" pitchFamily="18" charset="0"/>
              </a:rPr>
              <a:t>Discontent leads to change and it is helpful to think about change as happening at several levels.  </a:t>
            </a:r>
          </a:p>
          <a:p>
            <a:pPr>
              <a:spcBef>
                <a:spcPct val="0"/>
              </a:spcBef>
              <a:buFont typeface="Wingdings" pitchFamily="2" charset="2"/>
              <a:buChar char="Ø"/>
            </a:pPr>
            <a:r>
              <a:rPr lang="en-US" b="1" dirty="0" smtClean="0">
                <a:latin typeface="Times New Roman" pitchFamily="18" charset="0"/>
                <a:cs typeface="Times New Roman" pitchFamily="18" charset="0"/>
              </a:rPr>
              <a:t>Level one</a:t>
            </a:r>
            <a:r>
              <a:rPr lang="en-US" dirty="0" smtClean="0">
                <a:latin typeface="Times New Roman" pitchFamily="18" charset="0"/>
                <a:cs typeface="Times New Roman" pitchFamily="18" charset="0"/>
              </a:rPr>
              <a:t>, you don</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 need any permission to implement.  Changes in such things as routines, rituals, approach.  These are changes that can be made immediately.  </a:t>
            </a:r>
          </a:p>
          <a:p>
            <a:pPr>
              <a:spcBef>
                <a:spcPct val="0"/>
              </a:spcBef>
              <a:buFont typeface="Wingdings" pitchFamily="2" charset="2"/>
              <a:buChar char="Ø"/>
            </a:pPr>
            <a:r>
              <a:rPr lang="en-US" b="1" dirty="0" smtClean="0">
                <a:latin typeface="Times New Roman" pitchFamily="18" charset="0"/>
                <a:cs typeface="Times New Roman" pitchFamily="18" charset="0"/>
              </a:rPr>
              <a:t>Level two </a:t>
            </a:r>
            <a:r>
              <a:rPr lang="en-US" dirty="0" smtClean="0">
                <a:latin typeface="Times New Roman" pitchFamily="18" charset="0"/>
                <a:cs typeface="Times New Roman" pitchFamily="18" charset="0"/>
              </a:rPr>
              <a:t>changes require approval from management. It is a change in practice, policy, or structure. </a:t>
            </a:r>
          </a:p>
          <a:p>
            <a:pPr>
              <a:spcBef>
                <a:spcPct val="0"/>
              </a:spcBef>
            </a:pPr>
            <a:r>
              <a:rPr lang="en-US" dirty="0" smtClean="0">
                <a:latin typeface="Times New Roman" pitchFamily="18" charset="0"/>
                <a:cs typeface="Times New Roman" pitchFamily="18" charset="0"/>
              </a:rPr>
              <a:t> The need for Level two changes is best identified by having a structured way for the shared learning of direct support level go to the organizations leadership. </a:t>
            </a:r>
          </a:p>
          <a:p>
            <a:pPr>
              <a:spcBef>
                <a:spcPct val="0"/>
              </a:spcBef>
              <a:buFont typeface="Wingdings" pitchFamily="2" charset="2"/>
              <a:buChar char="Ø"/>
            </a:pPr>
            <a:r>
              <a:rPr lang="en-US" b="1" dirty="0" smtClean="0">
                <a:latin typeface="Times New Roman" pitchFamily="18" charset="0"/>
                <a:cs typeface="Times New Roman" pitchFamily="18" charset="0"/>
              </a:rPr>
              <a:t>Level three </a:t>
            </a:r>
            <a:r>
              <a:rPr lang="en-US" dirty="0" smtClean="0">
                <a:latin typeface="Times New Roman" pitchFamily="18" charset="0"/>
                <a:cs typeface="Times New Roman" pitchFamily="18" charset="0"/>
              </a:rPr>
              <a:t>changes can be thought of as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systemic</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changes.  A change in state law or regulation is an example of a level three change. </a:t>
            </a:r>
          </a:p>
          <a:p>
            <a:pPr>
              <a:spcBef>
                <a:spcPct val="0"/>
              </a:spcBef>
              <a:buFont typeface="Wingdings" pitchFamily="2" charset="2"/>
              <a:buChar char="Ø"/>
            </a:pPr>
            <a:endParaRPr lang="en-US" dirty="0" smtClean="0">
              <a:latin typeface="Arial" pitchFamily="34" charset="0"/>
            </a:endParaRPr>
          </a:p>
          <a:p>
            <a:pPr eaLnBrk="1" hangingPunct="1">
              <a:lnSpc>
                <a:spcPct val="85000"/>
              </a:lnSpc>
              <a:spcBef>
                <a:spcPct val="0"/>
              </a:spcBef>
              <a:buFont typeface="Wingdings" pitchFamily="2" charset="2"/>
              <a:buNone/>
            </a:pPr>
            <a:r>
              <a:rPr lang="en-US" b="1" u="sng" dirty="0" smtClean="0">
                <a:latin typeface="Arial" pitchFamily="34" charset="0"/>
              </a:rPr>
              <a:t>TIPS</a:t>
            </a:r>
            <a:r>
              <a:rPr lang="en-US" b="1" dirty="0" smtClean="0">
                <a:latin typeface="Arial" pitchFamily="34" charset="0"/>
              </a:rPr>
              <a:t>:</a:t>
            </a:r>
          </a:p>
          <a:p>
            <a:pPr eaLnBrk="1" hangingPunct="1">
              <a:spcBef>
                <a:spcPct val="0"/>
              </a:spcBef>
              <a:buFont typeface="Wingdings" pitchFamily="2" charset="2"/>
              <a:buNone/>
            </a:pPr>
            <a:r>
              <a:rPr lang="en-US" dirty="0" smtClean="0">
                <a:latin typeface="Times New Roman" pitchFamily="18" charset="0"/>
                <a:cs typeface="Times New Roman" pitchFamily="18" charset="0"/>
              </a:rPr>
              <a:t>If you have primarily direct support staff in your training, you do not need to spend a lot of time on level three changes.  Simply refer to them as state or federal rules.</a:t>
            </a:r>
            <a:r>
              <a:rPr lang="en-US" dirty="0" smtClean="0">
                <a:latin typeface="Arial" pitchFamily="34" charset="0"/>
              </a:rPr>
              <a:t> </a:t>
            </a:r>
          </a:p>
          <a:p>
            <a:pPr eaLnBrk="1" hangingPunct="1">
              <a:spcBef>
                <a:spcPct val="0"/>
              </a:spcBef>
              <a:buFont typeface="Wingdings" pitchFamily="2" charset="2"/>
              <a:buNone/>
            </a:pPr>
            <a:endParaRPr lang="en-US" b="1" u="sng" dirty="0" smtClean="0">
              <a:latin typeface="Arial" pitchFamily="34" charset="0"/>
            </a:endParaRPr>
          </a:p>
          <a:p>
            <a:pPr eaLnBrk="1" hangingPunct="1">
              <a:spcBef>
                <a:spcPct val="0"/>
              </a:spcBef>
              <a:buFont typeface="Wingdings" pitchFamily="2" charset="2"/>
              <a:buNone/>
            </a:pPr>
            <a:r>
              <a:rPr lang="en-US" b="1" u="sng" dirty="0" smtClean="0">
                <a:latin typeface="Arial" pitchFamily="34" charset="0"/>
              </a:rPr>
              <a:t>TIME</a:t>
            </a:r>
            <a:r>
              <a:rPr lang="en-US" b="1" dirty="0" smtClean="0">
                <a:latin typeface="Arial" pitchFamily="34" charset="0"/>
              </a:rPr>
              <a:t>:  3 minutes</a:t>
            </a:r>
          </a:p>
          <a:p>
            <a:pPr eaLnBrk="1" hangingPunct="1">
              <a:spcBef>
                <a:spcPct val="0"/>
              </a:spcBef>
              <a:buFont typeface="Wingdings" pitchFamily="2" charset="2"/>
              <a:buNone/>
            </a:pPr>
            <a:endParaRPr lang="en-US" sz="1100" b="1" dirty="0" smtClean="0">
              <a:latin typeface="Palatino Linotype" pitchFamily="18" charset="0"/>
            </a:endParaRPr>
          </a:p>
          <a:p>
            <a:pPr eaLnBrk="1" hangingPunct="1">
              <a:spcBef>
                <a:spcPct val="0"/>
              </a:spcBef>
              <a:buFont typeface="Wingdings" pitchFamily="2" charset="2"/>
              <a:buNone/>
            </a:pPr>
            <a:r>
              <a:rPr lang="en-US" sz="1100" b="1" u="sng" dirty="0" smtClean="0">
                <a:latin typeface="Palatino Linotype" pitchFamily="18" charset="0"/>
              </a:rPr>
              <a:t>NOTES</a:t>
            </a:r>
            <a:r>
              <a:rPr lang="en-US" sz="1100" b="1" dirty="0" smtClean="0">
                <a:latin typeface="Palatino Linotype" pitchFamily="18" charset="0"/>
              </a:rPr>
              <a:t>:</a:t>
            </a:r>
            <a:endParaRPr lang="en-US" sz="1100" dirty="0" smtClean="0">
              <a:latin typeface="Palatino Linotype" pitchFamily="18" charset="0"/>
            </a:endParaRPr>
          </a:p>
          <a:p>
            <a:pPr eaLnBrk="1" hangingPunct="1">
              <a:spcBef>
                <a:spcPct val="0"/>
              </a:spcBef>
            </a:pPr>
            <a:endParaRPr lang="en-US" dirty="0" smtClean="0">
              <a:latin typeface="Arial" pitchFamily="34" charset="0"/>
            </a:endParaRPr>
          </a:p>
          <a:p>
            <a:pPr eaLnBrk="1" hangingPunct="1">
              <a:spcBef>
                <a:spcPct val="0"/>
              </a:spcBef>
            </a:pPr>
            <a:endParaRPr lang="en-US" dirty="0" smtClean="0">
              <a:solidFill>
                <a:srgbClr val="FF0000"/>
              </a:solidFill>
              <a:latin typeface="Arial" pitchFamily="34" charset="0"/>
            </a:endParaRPr>
          </a:p>
          <a:p>
            <a:pPr eaLnBrk="1" hangingPunct="1">
              <a:spcBef>
                <a:spcPct val="0"/>
              </a:spcBef>
            </a:pPr>
            <a:endParaRPr lang="en-US" dirty="0" smtClean="0">
              <a:latin typeface="Arial" pitchFamily="34" charset="0"/>
            </a:endParaRPr>
          </a:p>
        </p:txBody>
      </p:sp>
      <p:sp>
        <p:nvSpPr>
          <p:cNvPr id="135172" name="Slide Number Placeholder 3"/>
          <p:cNvSpPr>
            <a:spLocks noGrp="1"/>
          </p:cNvSpPr>
          <p:nvPr>
            <p:ph type="sldNum" sz="quarter" idx="5"/>
          </p:nvPr>
        </p:nvSpPr>
        <p:spPr/>
        <p:txBody>
          <a:bodyPr/>
          <a:lstStyle/>
          <a:p>
            <a:pPr>
              <a:defRPr/>
            </a:pPr>
            <a:fld id="{88721738-1D9E-425E-99F9-C6F3401195BC}" type="slidenum">
              <a:rPr lang="en-US" smtClean="0">
                <a:latin typeface="Arial" charset="0"/>
              </a:rPr>
              <a:pPr>
                <a:defRPr/>
              </a:pPr>
              <a:t>4</a:t>
            </a:fld>
            <a:endParaRPr lang="en-US" dirty="0" smtClean="0">
              <a:latin typeface="Arial" charset="0"/>
            </a:endParaRPr>
          </a:p>
        </p:txBody>
      </p:sp>
      <p:sp>
        <p:nvSpPr>
          <p:cNvPr id="2" name="Footer Placeholder 1"/>
          <p:cNvSpPr>
            <a:spLocks noGrp="1"/>
          </p:cNvSpPr>
          <p:nvPr>
            <p:ph type="ftr" sz="quarter" idx="4"/>
          </p:nvPr>
        </p:nvSpPr>
        <p:spPr/>
        <p:txBody>
          <a:bodyPr/>
          <a:lstStyle/>
          <a:p>
            <a:pPr>
              <a:defRPr/>
            </a:pPr>
            <a:r>
              <a:rPr lang="en-US" dirty="0" smtClean="0"/>
              <a:t>TLC-PCP www.learningcommunityus.com</a:t>
            </a:r>
          </a:p>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xfrm>
            <a:off x="358775" y="533400"/>
            <a:ext cx="2946400" cy="2209800"/>
          </a:xfrm>
          <a:ln/>
        </p:spPr>
      </p:sp>
      <p:sp>
        <p:nvSpPr>
          <p:cNvPr id="207875" name="Notes Placeholder 2"/>
          <p:cNvSpPr>
            <a:spLocks noGrp="1"/>
          </p:cNvSpPr>
          <p:nvPr>
            <p:ph type="body" idx="1"/>
          </p:nvPr>
        </p:nvSpPr>
        <p:spPr>
          <a:noFill/>
          <a:ln/>
        </p:spPr>
        <p:txBody>
          <a:bodyPr/>
          <a:lstStyle/>
          <a:p>
            <a:pPr eaLnBrk="1" hangingPunct="1">
              <a:lnSpc>
                <a:spcPct val="85000"/>
              </a:lnSpc>
              <a:spcBef>
                <a:spcPct val="0"/>
              </a:spcBef>
            </a:pPr>
            <a:r>
              <a:rPr lang="en-US" b="1" u="sng" dirty="0" smtClean="0">
                <a:latin typeface="Arial" pitchFamily="34" charset="0"/>
              </a:rPr>
              <a:t>PURPOSE</a:t>
            </a:r>
            <a:r>
              <a:rPr lang="en-US" b="1" dirty="0" smtClean="0">
                <a:latin typeface="Arial" pitchFamily="34" charset="0"/>
              </a:rPr>
              <a:t>:</a:t>
            </a:r>
          </a:p>
          <a:p>
            <a:pPr>
              <a:spcBef>
                <a:spcPct val="0"/>
              </a:spcBef>
              <a:buFont typeface="Wingdings" pitchFamily="2" charset="2"/>
              <a:buChar char=""/>
            </a:pPr>
            <a:r>
              <a:rPr lang="en-US" dirty="0" smtClean="0">
                <a:latin typeface="Times New Roman" pitchFamily="18" charset="0"/>
                <a:cs typeface="Times New Roman" pitchFamily="18" charset="0"/>
              </a:rPr>
              <a:t>To set the tone for the puppy exercise</a:t>
            </a:r>
            <a:endParaRPr lang="en-US" sz="1800" dirty="0" smtClean="0">
              <a:latin typeface="Times New Roman" pitchFamily="18" charset="0"/>
              <a:cs typeface="Times New Roman" pitchFamily="18" charset="0"/>
            </a:endParaRPr>
          </a:p>
          <a:p>
            <a:pPr eaLnBrk="1" hangingPunct="1">
              <a:lnSpc>
                <a:spcPct val="85000"/>
              </a:lnSpc>
              <a:spcBef>
                <a:spcPct val="0"/>
              </a:spcBef>
            </a:pPr>
            <a:endParaRPr lang="en-US" b="1" u="sng" dirty="0" smtClean="0">
              <a:latin typeface="Arial" pitchFamily="34" charset="0"/>
            </a:endParaRPr>
          </a:p>
          <a:p>
            <a:pPr eaLnBrk="1" hangingPunct="1">
              <a:lnSpc>
                <a:spcPct val="85000"/>
              </a:lnSpc>
              <a:spcBef>
                <a:spcPct val="0"/>
              </a:spcBef>
            </a:pPr>
            <a:r>
              <a:rPr lang="en-US" b="1" u="sng" dirty="0" smtClean="0">
                <a:latin typeface="Arial" pitchFamily="34" charset="0"/>
              </a:rPr>
              <a:t>SCRIPT</a:t>
            </a:r>
            <a:endParaRPr lang="en-US" dirty="0" smtClean="0">
              <a:latin typeface="Arial" pitchFamily="34" charset="0"/>
            </a:endParaRPr>
          </a:p>
          <a:p>
            <a:pPr>
              <a:spcBef>
                <a:spcPct val="0"/>
              </a:spcBef>
            </a:pPr>
            <a:r>
              <a:rPr lang="en-US" dirty="0" smtClean="0">
                <a:latin typeface="Times New Roman" pitchFamily="18" charset="0"/>
                <a:cs typeface="Times New Roman" pitchFamily="18" charset="0"/>
              </a:rPr>
              <a:t>Just use this slide to introduce the puppy exercise.</a:t>
            </a:r>
          </a:p>
          <a:p>
            <a:pPr eaLnBrk="1" hangingPunct="1">
              <a:lnSpc>
                <a:spcPct val="85000"/>
              </a:lnSpc>
              <a:spcBef>
                <a:spcPct val="0"/>
              </a:spcBef>
              <a:buFont typeface="Wingdings" pitchFamily="2" charset="2"/>
              <a:buNone/>
            </a:pPr>
            <a:endParaRPr lang="en-US" dirty="0" smtClean="0">
              <a:latin typeface="Arial" pitchFamily="34" charset="0"/>
            </a:endParaRPr>
          </a:p>
          <a:p>
            <a:pPr eaLnBrk="1" hangingPunct="1">
              <a:lnSpc>
                <a:spcPct val="85000"/>
              </a:lnSpc>
              <a:spcBef>
                <a:spcPct val="0"/>
              </a:spcBef>
              <a:buFont typeface="Wingdings" pitchFamily="2" charset="2"/>
              <a:buNone/>
            </a:pPr>
            <a:r>
              <a:rPr lang="en-US" b="1" u="sng" dirty="0" smtClean="0">
                <a:latin typeface="Arial" pitchFamily="34" charset="0"/>
              </a:rPr>
              <a:t>TIPS</a:t>
            </a:r>
            <a:r>
              <a:rPr lang="en-US" b="1" dirty="0" smtClean="0">
                <a:latin typeface="Arial" pitchFamily="34" charset="0"/>
              </a:rPr>
              <a:t>:</a:t>
            </a:r>
          </a:p>
          <a:p>
            <a:pPr eaLnBrk="1" hangingPunct="1">
              <a:spcBef>
                <a:spcPct val="0"/>
              </a:spcBef>
              <a:buFont typeface="Wingdings" pitchFamily="2" charset="2"/>
              <a:buNone/>
            </a:pPr>
            <a:r>
              <a:rPr lang="en-US" dirty="0" smtClean="0">
                <a:latin typeface="Arial" pitchFamily="34" charset="0"/>
              </a:rPr>
              <a:t>This is purely a segue slide that sets a tone.  Only have it up while you are telling people what you are doing next.  Then go to the next slide.  (You can use your own puppy pictures if you like – but just one slide’s worth.) </a:t>
            </a:r>
          </a:p>
          <a:p>
            <a:pPr eaLnBrk="1" hangingPunct="1">
              <a:spcBef>
                <a:spcPct val="0"/>
              </a:spcBef>
              <a:buFont typeface="Wingdings" pitchFamily="2" charset="2"/>
              <a:buNone/>
            </a:pPr>
            <a:endParaRPr lang="en-US" dirty="0" smtClean="0">
              <a:latin typeface="Arial" pitchFamily="34" charset="0"/>
            </a:endParaRPr>
          </a:p>
          <a:p>
            <a:pPr eaLnBrk="1" hangingPunct="1">
              <a:spcBef>
                <a:spcPct val="0"/>
              </a:spcBef>
              <a:buFont typeface="Wingdings" pitchFamily="2" charset="2"/>
              <a:buNone/>
            </a:pPr>
            <a:r>
              <a:rPr lang="en-US" b="1" u="sng" dirty="0" smtClean="0">
                <a:latin typeface="Arial" pitchFamily="34" charset="0"/>
              </a:rPr>
              <a:t>TIME</a:t>
            </a:r>
            <a:r>
              <a:rPr lang="en-US" b="1" dirty="0" smtClean="0">
                <a:latin typeface="Arial" pitchFamily="34" charset="0"/>
              </a:rPr>
              <a:t>: 30 Seconds</a:t>
            </a:r>
          </a:p>
          <a:p>
            <a:pPr eaLnBrk="1" hangingPunct="1">
              <a:spcBef>
                <a:spcPct val="0"/>
              </a:spcBef>
              <a:buFont typeface="Wingdings" pitchFamily="2" charset="2"/>
              <a:buNone/>
            </a:pPr>
            <a:endParaRPr lang="en-US" sz="1100" b="1" dirty="0" smtClean="0">
              <a:latin typeface="Palatino Linotype" pitchFamily="18" charset="0"/>
            </a:endParaRPr>
          </a:p>
          <a:p>
            <a:pPr eaLnBrk="1" hangingPunct="1">
              <a:spcBef>
                <a:spcPct val="0"/>
              </a:spcBef>
              <a:buFont typeface="Wingdings" pitchFamily="2" charset="2"/>
              <a:buNone/>
            </a:pPr>
            <a:r>
              <a:rPr lang="en-US" sz="1100" b="1" u="sng" dirty="0" smtClean="0">
                <a:latin typeface="Arial" pitchFamily="34" charset="0"/>
              </a:rPr>
              <a:t>NOTES</a:t>
            </a:r>
            <a:r>
              <a:rPr lang="en-US" sz="1100" b="1" dirty="0" smtClean="0">
                <a:latin typeface="Arial" pitchFamily="34" charset="0"/>
              </a:rPr>
              <a:t>:</a:t>
            </a:r>
          </a:p>
          <a:p>
            <a:pPr eaLnBrk="1" hangingPunct="1">
              <a:spcBef>
                <a:spcPct val="0"/>
              </a:spcBef>
              <a:buFont typeface="Wingdings" pitchFamily="2" charset="2"/>
              <a:buNone/>
            </a:pPr>
            <a:endParaRPr lang="en-US" sz="1100" dirty="0" smtClean="0">
              <a:latin typeface="Palatino Linotype" pitchFamily="18" charset="0"/>
            </a:endParaRPr>
          </a:p>
          <a:p>
            <a:pPr eaLnBrk="1" hangingPunct="1">
              <a:spcBef>
                <a:spcPct val="0"/>
              </a:spcBef>
              <a:buFont typeface="Wingdings" pitchFamily="2" charset="2"/>
              <a:buNone/>
            </a:pPr>
            <a:endParaRPr lang="en-US" sz="1100" dirty="0" smtClean="0">
              <a:latin typeface="Palatino Linotype" pitchFamily="18" charset="0"/>
            </a:endParaRPr>
          </a:p>
          <a:p>
            <a:endParaRPr lang="en-US" dirty="0" smtClean="0">
              <a:latin typeface="Arial" pitchFamily="34" charset="0"/>
            </a:endParaRPr>
          </a:p>
        </p:txBody>
      </p:sp>
      <p:sp>
        <p:nvSpPr>
          <p:cNvPr id="207876" name="Slide Number Placeholder 3"/>
          <p:cNvSpPr>
            <a:spLocks noGrp="1"/>
          </p:cNvSpPr>
          <p:nvPr>
            <p:ph type="sldNum" sz="quarter" idx="5"/>
          </p:nvPr>
        </p:nvSpPr>
        <p:spPr/>
        <p:txBody>
          <a:bodyPr/>
          <a:lstStyle/>
          <a:p>
            <a:pPr>
              <a:defRPr/>
            </a:pPr>
            <a:fld id="{D4ECB1AE-567B-4D3E-93DD-80831E2292DE}" type="slidenum">
              <a:rPr lang="en-US" smtClean="0">
                <a:latin typeface="Arial" charset="0"/>
              </a:rPr>
              <a:pPr>
                <a:defRPr/>
              </a:pPr>
              <a:t>5</a:t>
            </a:fld>
            <a:endParaRPr lang="en-US" smtClean="0">
              <a:latin typeface="Arial" charset="0"/>
            </a:endParaRPr>
          </a:p>
        </p:txBody>
      </p:sp>
      <p:sp>
        <p:nvSpPr>
          <p:cNvPr id="2" name="Footer Placeholder 1"/>
          <p:cNvSpPr>
            <a:spLocks noGrp="1"/>
          </p:cNvSpPr>
          <p:nvPr>
            <p:ph type="ftr" sz="quarter" idx="4"/>
          </p:nvPr>
        </p:nvSpPr>
        <p:spPr/>
        <p:txBody>
          <a:bodyPr/>
          <a:lstStyle/>
          <a:p>
            <a:pPr>
              <a:defRPr/>
            </a:pPr>
            <a:r>
              <a:rPr lang="en-US" dirty="0" smtClean="0"/>
              <a:t>TLC-PCP www.learningcommunityus.com</a:t>
            </a:r>
          </a:p>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xfrm>
            <a:off x="355600" y="304800"/>
            <a:ext cx="3352800" cy="2514600"/>
          </a:xfrm>
          <a:ln/>
        </p:spPr>
      </p:sp>
      <p:sp>
        <p:nvSpPr>
          <p:cNvPr id="208899" name="Notes Placeholder 2"/>
          <p:cNvSpPr>
            <a:spLocks noGrp="1"/>
          </p:cNvSpPr>
          <p:nvPr>
            <p:ph type="body" idx="1"/>
          </p:nvPr>
        </p:nvSpPr>
        <p:spPr>
          <a:xfrm>
            <a:off x="304800" y="2895600"/>
            <a:ext cx="6248400" cy="4114800"/>
          </a:xfrm>
          <a:noFill/>
          <a:ln/>
        </p:spPr>
        <p:txBody>
          <a:bodyPr/>
          <a:lstStyle/>
          <a:p>
            <a:pPr eaLnBrk="1" hangingPunct="1">
              <a:lnSpc>
                <a:spcPct val="85000"/>
              </a:lnSpc>
              <a:spcBef>
                <a:spcPct val="0"/>
              </a:spcBef>
            </a:pPr>
            <a:r>
              <a:rPr lang="en-US" b="1" u="sng" dirty="0" smtClean="0">
                <a:latin typeface="Arial" pitchFamily="34" charset="0"/>
              </a:rPr>
              <a:t>PURPOSE</a:t>
            </a:r>
            <a:r>
              <a:rPr lang="en-US" b="1" dirty="0" smtClean="0">
                <a:latin typeface="Arial" pitchFamily="34" charset="0"/>
              </a:rPr>
              <a:t>:</a:t>
            </a:r>
          </a:p>
          <a:p>
            <a:pPr>
              <a:spcBef>
                <a:spcPct val="0"/>
              </a:spcBef>
              <a:buFont typeface="Wingdings" pitchFamily="2" charset="2"/>
              <a:buChar char=""/>
            </a:pPr>
            <a:r>
              <a:rPr lang="en-US" dirty="0" smtClean="0">
                <a:latin typeface="Times New Roman" pitchFamily="18" charset="0"/>
                <a:cs typeface="Times New Roman" pitchFamily="18" charset="0"/>
              </a:rPr>
              <a:t>To give people practice in sorting issues and see how people weight pros and cons differently.</a:t>
            </a:r>
            <a:endParaRPr lang="en-US" sz="1800" dirty="0" smtClean="0">
              <a:latin typeface="Times New Roman" pitchFamily="18" charset="0"/>
              <a:cs typeface="Times New Roman" pitchFamily="18" charset="0"/>
            </a:endParaRPr>
          </a:p>
          <a:p>
            <a:pPr eaLnBrk="1" hangingPunct="1">
              <a:lnSpc>
                <a:spcPct val="85000"/>
              </a:lnSpc>
              <a:spcBef>
                <a:spcPct val="0"/>
              </a:spcBef>
            </a:pPr>
            <a:endParaRPr lang="en-US" b="1" u="sng" dirty="0" smtClean="0">
              <a:latin typeface="Arial" pitchFamily="34" charset="0"/>
            </a:endParaRPr>
          </a:p>
          <a:p>
            <a:pPr eaLnBrk="1" hangingPunct="1">
              <a:lnSpc>
                <a:spcPct val="85000"/>
              </a:lnSpc>
              <a:spcBef>
                <a:spcPct val="0"/>
              </a:spcBef>
            </a:pPr>
            <a:r>
              <a:rPr lang="en-US" b="1" u="sng" dirty="0" smtClean="0">
                <a:latin typeface="Arial" pitchFamily="34" charset="0"/>
              </a:rPr>
              <a:t>SCRIPT</a:t>
            </a:r>
            <a:endParaRPr lang="en-US" dirty="0" smtClean="0">
              <a:latin typeface="Arial" pitchFamily="34" charset="0"/>
            </a:endParaRPr>
          </a:p>
          <a:p>
            <a:pPr>
              <a:spcBef>
                <a:spcPct val="0"/>
              </a:spcBef>
            </a:pPr>
            <a:r>
              <a:rPr lang="en-US" dirty="0" smtClean="0">
                <a:latin typeface="Times New Roman" pitchFamily="18" charset="0"/>
                <a:cs typeface="Times New Roman" pitchFamily="18" charset="0"/>
              </a:rPr>
              <a:t>To help the participants learn how to do this analysis, ask them to begin with what works and doesn</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 work about having a new puppy in the house. </a:t>
            </a:r>
          </a:p>
          <a:p>
            <a:pPr>
              <a:spcBef>
                <a:spcPct val="0"/>
              </a:spcBef>
            </a:pPr>
            <a:r>
              <a:rPr lang="en-US" dirty="0" smtClean="0">
                <a:latin typeface="Times New Roman" pitchFamily="18" charset="0"/>
                <a:cs typeface="Times New Roman" pitchFamily="18" charset="0"/>
              </a:rPr>
              <a:t> </a:t>
            </a:r>
          </a:p>
          <a:p>
            <a:pPr>
              <a:spcBef>
                <a:spcPct val="0"/>
              </a:spcBef>
            </a:pPr>
            <a:r>
              <a:rPr lang="en-US" dirty="0" smtClean="0">
                <a:latin typeface="Times New Roman" pitchFamily="18" charset="0"/>
                <a:cs typeface="Times New Roman" pitchFamily="18" charset="0"/>
              </a:rPr>
              <a:t>Ask for 1 or 2 examples for each side and then have people work in their groups. Keep it light hearted and keep people moving. Watch out for groups that are sharing stories without writing anything down. They should be able to generate a decent list in 5 minutes.*</a:t>
            </a:r>
          </a:p>
          <a:p>
            <a:pPr>
              <a:spcBef>
                <a:spcPct val="0"/>
              </a:spcBef>
            </a:pPr>
            <a:r>
              <a:rPr lang="en-US" dirty="0" smtClean="0">
                <a:latin typeface="Times New Roman" pitchFamily="18" charset="0"/>
                <a:cs typeface="Times New Roman" pitchFamily="18" charset="0"/>
              </a:rPr>
              <a:t> </a:t>
            </a:r>
          </a:p>
          <a:p>
            <a:pPr>
              <a:spcBef>
                <a:spcPct val="0"/>
              </a:spcBef>
            </a:pPr>
            <a:r>
              <a:rPr lang="en-US" dirty="0" smtClean="0">
                <a:latin typeface="Times New Roman" pitchFamily="18" charset="0"/>
                <a:cs typeface="Times New Roman" pitchFamily="18" charset="0"/>
              </a:rPr>
              <a:t>Ask each group to share 1 item on each list.  After you have asked each group to share, ask how many people would like a new puppy and how many people are saying something on the order of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Hell will freeze over</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Point out that there seemed to be a lot of agreement about what items should be written down. </a:t>
            </a:r>
          </a:p>
          <a:p>
            <a:pPr>
              <a:spcBef>
                <a:spcPct val="0"/>
              </a:spcBef>
            </a:pPr>
            <a:r>
              <a:rPr lang="en-US" dirty="0" smtClean="0">
                <a:latin typeface="Times New Roman" pitchFamily="18" charset="0"/>
                <a:cs typeface="Times New Roman" pitchFamily="18" charset="0"/>
              </a:rPr>
              <a:t> </a:t>
            </a:r>
          </a:p>
          <a:p>
            <a:pPr>
              <a:spcBef>
                <a:spcPct val="0"/>
              </a:spcBef>
            </a:pPr>
            <a:r>
              <a:rPr lang="en-US" dirty="0" smtClean="0">
                <a:latin typeface="Times New Roman" pitchFamily="18" charset="0"/>
                <a:cs typeface="Times New Roman" pitchFamily="18" charset="0"/>
              </a:rPr>
              <a:t>What they should see is that no situation is all good or all bad.  What determines what people do is the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weight</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that people give to the items.  For one person, the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weight</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of some of the items in the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makes sense</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column, creates a balance that tips toward having a puppy. For others, the items in the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doesn</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 make sense</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column cause them to decide that having a new puppy is not worth it.</a:t>
            </a:r>
          </a:p>
          <a:p>
            <a:pPr eaLnBrk="1" hangingPunct="1">
              <a:lnSpc>
                <a:spcPct val="85000"/>
              </a:lnSpc>
              <a:spcBef>
                <a:spcPct val="0"/>
              </a:spcBef>
              <a:buFont typeface="Wingdings" pitchFamily="2" charset="2"/>
              <a:buNone/>
            </a:pPr>
            <a:endParaRPr lang="en-US" dirty="0" smtClean="0">
              <a:latin typeface="Arial" pitchFamily="34" charset="0"/>
            </a:endParaRPr>
          </a:p>
          <a:p>
            <a:pPr eaLnBrk="1" hangingPunct="1">
              <a:lnSpc>
                <a:spcPct val="85000"/>
              </a:lnSpc>
              <a:spcBef>
                <a:spcPct val="0"/>
              </a:spcBef>
              <a:buFont typeface="Wingdings" pitchFamily="2" charset="2"/>
              <a:buNone/>
            </a:pPr>
            <a:r>
              <a:rPr lang="en-US" b="1" u="sng" dirty="0" smtClean="0">
                <a:latin typeface="Arial" pitchFamily="34" charset="0"/>
              </a:rPr>
              <a:t>TIPS</a:t>
            </a:r>
            <a:r>
              <a:rPr lang="en-US" b="1" dirty="0" smtClean="0">
                <a:latin typeface="Arial" pitchFamily="34" charset="0"/>
              </a:rPr>
              <a:t>:</a:t>
            </a:r>
          </a:p>
          <a:p>
            <a:pPr eaLnBrk="1" hangingPunct="1">
              <a:spcBef>
                <a:spcPct val="0"/>
              </a:spcBef>
              <a:buFontTx/>
              <a:buChar char="•"/>
            </a:pPr>
            <a:r>
              <a:rPr lang="en-US" dirty="0" smtClean="0">
                <a:latin typeface="Times New Roman" pitchFamily="18" charset="0"/>
                <a:cs typeface="Times New Roman" pitchFamily="18" charset="0"/>
              </a:rPr>
              <a:t>This can also be done with the larger group instead of breaking up into smaller groups – this changes the pace.</a:t>
            </a:r>
            <a:r>
              <a:rPr lang="en-US" dirty="0" smtClean="0">
                <a:latin typeface="Arial" pitchFamily="34" charset="0"/>
              </a:rPr>
              <a:t> </a:t>
            </a:r>
          </a:p>
          <a:p>
            <a:pPr eaLnBrk="1" hangingPunct="1">
              <a:spcBef>
                <a:spcPct val="0"/>
              </a:spcBef>
            </a:pPr>
            <a:endParaRPr lang="en-US" dirty="0" smtClean="0">
              <a:latin typeface="Arial" pitchFamily="34" charset="0"/>
            </a:endParaRPr>
          </a:p>
          <a:p>
            <a:pPr eaLnBrk="1" hangingPunct="1">
              <a:spcBef>
                <a:spcPct val="0"/>
              </a:spcBef>
              <a:buFont typeface="Wingdings" pitchFamily="2" charset="2"/>
              <a:buNone/>
            </a:pPr>
            <a:r>
              <a:rPr lang="en-US" b="1" u="sng" dirty="0" smtClean="0">
                <a:latin typeface="Arial" pitchFamily="34" charset="0"/>
              </a:rPr>
              <a:t>TIME</a:t>
            </a:r>
            <a:r>
              <a:rPr lang="en-US" b="1" dirty="0" smtClean="0">
                <a:latin typeface="Arial" pitchFamily="34" charset="0"/>
              </a:rPr>
              <a:t>:  10 Minutes</a:t>
            </a:r>
            <a:endParaRPr lang="en-US" sz="1100" dirty="0" smtClean="0">
              <a:latin typeface="Palatino Linotype" pitchFamily="18" charset="0"/>
            </a:endParaRPr>
          </a:p>
          <a:p>
            <a:endParaRPr lang="en-US" dirty="0" smtClean="0">
              <a:latin typeface="Arial" pitchFamily="34" charset="0"/>
            </a:endParaRPr>
          </a:p>
          <a:p>
            <a:endParaRPr lang="en-US" dirty="0" smtClean="0">
              <a:latin typeface="Arial" pitchFamily="34" charset="0"/>
            </a:endParaRPr>
          </a:p>
        </p:txBody>
      </p:sp>
      <p:sp>
        <p:nvSpPr>
          <p:cNvPr id="208900" name="Slide Number Placeholder 3"/>
          <p:cNvSpPr>
            <a:spLocks noGrp="1"/>
          </p:cNvSpPr>
          <p:nvPr>
            <p:ph type="sldNum" sz="quarter" idx="5"/>
          </p:nvPr>
        </p:nvSpPr>
        <p:spPr/>
        <p:txBody>
          <a:bodyPr/>
          <a:lstStyle/>
          <a:p>
            <a:pPr>
              <a:defRPr/>
            </a:pPr>
            <a:fld id="{0154C107-C0E3-486F-B24D-FC69D11A9F14}" type="slidenum">
              <a:rPr lang="en-US" smtClean="0">
                <a:latin typeface="Arial" charset="0"/>
              </a:rPr>
              <a:pPr>
                <a:defRPr/>
              </a:pPr>
              <a:t>6</a:t>
            </a:fld>
            <a:endParaRPr lang="en-US" smtClean="0">
              <a:latin typeface="Arial" charset="0"/>
            </a:endParaRPr>
          </a:p>
        </p:txBody>
      </p:sp>
      <p:sp>
        <p:nvSpPr>
          <p:cNvPr id="2" name="Footer Placeholder 1"/>
          <p:cNvSpPr>
            <a:spLocks noGrp="1"/>
          </p:cNvSpPr>
          <p:nvPr>
            <p:ph type="ftr" sz="quarter" idx="4"/>
          </p:nvPr>
        </p:nvSpPr>
        <p:spPr>
          <a:xfrm>
            <a:off x="0" y="8840787"/>
            <a:ext cx="3352800" cy="303213"/>
          </a:xfrm>
        </p:spPr>
        <p:txBody>
          <a:bodyPr/>
          <a:lstStyle/>
          <a:p>
            <a:pPr>
              <a:defRPr/>
            </a:pPr>
            <a:r>
              <a:rPr lang="en-US" dirty="0" smtClean="0"/>
              <a:t>TLC-PCP www.learningcommunityus.com</a:t>
            </a:r>
          </a:p>
          <a:p>
            <a:pPr>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xfrm>
            <a:off x="430213" y="685800"/>
            <a:ext cx="3559175" cy="2670175"/>
          </a:xfrm>
          <a:ln/>
        </p:spPr>
      </p:sp>
      <p:sp>
        <p:nvSpPr>
          <p:cNvPr id="205827" name="Notes Placeholder 2"/>
          <p:cNvSpPr>
            <a:spLocks noGrp="1"/>
          </p:cNvSpPr>
          <p:nvPr>
            <p:ph type="body" idx="1"/>
          </p:nvPr>
        </p:nvSpPr>
        <p:spPr>
          <a:xfrm>
            <a:off x="381000" y="4191000"/>
            <a:ext cx="6019800" cy="4114800"/>
          </a:xfrm>
          <a:noFill/>
          <a:ln/>
        </p:spPr>
        <p:txBody>
          <a:bodyPr/>
          <a:lstStyle/>
          <a:p>
            <a:pPr eaLnBrk="1" hangingPunct="1">
              <a:lnSpc>
                <a:spcPct val="85000"/>
              </a:lnSpc>
              <a:spcBef>
                <a:spcPct val="0"/>
              </a:spcBef>
            </a:pPr>
            <a:r>
              <a:rPr lang="en-US" b="1" u="sng" dirty="0" smtClean="0">
                <a:latin typeface="Arial" pitchFamily="34" charset="0"/>
              </a:rPr>
              <a:t>PURPOSE</a:t>
            </a:r>
            <a:r>
              <a:rPr lang="en-US" b="1" dirty="0" smtClean="0">
                <a:latin typeface="Arial" pitchFamily="34" charset="0"/>
              </a:rPr>
              <a:t>:</a:t>
            </a:r>
          </a:p>
          <a:p>
            <a:pPr>
              <a:buFont typeface="Wingdings" pitchFamily="2" charset="2"/>
              <a:buChar char="ü"/>
            </a:pPr>
            <a:r>
              <a:rPr lang="en-US" dirty="0" smtClean="0"/>
              <a:t> To emphasize the key elements of the working/not working analysis </a:t>
            </a:r>
          </a:p>
          <a:p>
            <a:pPr eaLnBrk="1" hangingPunct="1">
              <a:lnSpc>
                <a:spcPct val="85000"/>
              </a:lnSpc>
              <a:spcBef>
                <a:spcPct val="0"/>
              </a:spcBef>
            </a:pPr>
            <a:endParaRPr lang="en-US" b="1" u="sng" dirty="0" smtClean="0">
              <a:latin typeface="Arial" pitchFamily="34" charset="0"/>
            </a:endParaRPr>
          </a:p>
          <a:p>
            <a:pPr eaLnBrk="1" hangingPunct="1">
              <a:lnSpc>
                <a:spcPct val="85000"/>
              </a:lnSpc>
              <a:spcBef>
                <a:spcPct val="0"/>
              </a:spcBef>
            </a:pPr>
            <a:r>
              <a:rPr lang="en-US" b="1" u="sng" dirty="0" smtClean="0">
                <a:latin typeface="Arial" pitchFamily="34" charset="0"/>
              </a:rPr>
              <a:t>SCRIPT</a:t>
            </a:r>
            <a:endParaRPr lang="en-US" dirty="0" smtClean="0">
              <a:latin typeface="Arial" pitchFamily="34" charset="0"/>
            </a:endParaRPr>
          </a:p>
          <a:p>
            <a:r>
              <a:rPr lang="en-US" dirty="0" smtClean="0"/>
              <a:t>Go over all points listed.</a:t>
            </a:r>
            <a:r>
              <a:rPr lang="en-US" b="1" u="sng" dirty="0" smtClean="0"/>
              <a:t> </a:t>
            </a:r>
          </a:p>
          <a:p>
            <a:endParaRPr lang="en-US" b="1" u="sng" dirty="0" smtClean="0"/>
          </a:p>
          <a:p>
            <a:r>
              <a:rPr lang="en-US" dirty="0" smtClean="0"/>
              <a:t>Have a detailed example of your own for peeling the ‘onion’.   After telling your story, ask if anyone has ideas about actions that could be taken to help the person get more of what is important to them.  </a:t>
            </a:r>
          </a:p>
          <a:p>
            <a:endParaRPr lang="en-US" dirty="0" smtClean="0"/>
          </a:p>
          <a:p>
            <a:pPr eaLnBrk="1" hangingPunct="1">
              <a:lnSpc>
                <a:spcPct val="85000"/>
              </a:lnSpc>
              <a:spcBef>
                <a:spcPct val="0"/>
              </a:spcBef>
              <a:buFont typeface="Wingdings" pitchFamily="2" charset="2"/>
              <a:buNone/>
            </a:pPr>
            <a:r>
              <a:rPr lang="en-US" b="1" u="sng" dirty="0" smtClean="0">
                <a:latin typeface="Arial" pitchFamily="34" charset="0"/>
              </a:rPr>
              <a:t>TIPS</a:t>
            </a:r>
            <a:r>
              <a:rPr lang="en-US" b="1" dirty="0" smtClean="0">
                <a:latin typeface="Arial" pitchFamily="34" charset="0"/>
              </a:rPr>
              <a:t>:</a:t>
            </a:r>
          </a:p>
          <a:p>
            <a:pPr eaLnBrk="1" hangingPunct="1">
              <a:spcBef>
                <a:spcPct val="0"/>
              </a:spcBef>
              <a:buFont typeface="Wingdings" pitchFamily="2" charset="2"/>
              <a:buNone/>
            </a:pPr>
            <a:r>
              <a:rPr lang="en-US" dirty="0" smtClean="0">
                <a:latin typeface="Arial" pitchFamily="34" charset="0"/>
              </a:rPr>
              <a:t>Slide is animated to help trainer emphasize each set of points.</a:t>
            </a:r>
          </a:p>
          <a:p>
            <a:pPr eaLnBrk="1" hangingPunct="1">
              <a:spcBef>
                <a:spcPct val="0"/>
              </a:spcBef>
              <a:buFont typeface="Wingdings" pitchFamily="2" charset="2"/>
              <a:buNone/>
            </a:pPr>
            <a:endParaRPr lang="en-US" dirty="0" smtClean="0">
              <a:latin typeface="Arial" pitchFamily="34" charset="0"/>
            </a:endParaRPr>
          </a:p>
          <a:p>
            <a:pPr eaLnBrk="1" hangingPunct="1">
              <a:spcBef>
                <a:spcPct val="0"/>
              </a:spcBef>
              <a:buFont typeface="Wingdings" pitchFamily="2" charset="2"/>
              <a:buNone/>
            </a:pPr>
            <a:r>
              <a:rPr lang="en-US" b="1" u="sng" dirty="0" smtClean="0">
                <a:latin typeface="Arial" pitchFamily="34" charset="0"/>
              </a:rPr>
              <a:t>TIME</a:t>
            </a:r>
            <a:r>
              <a:rPr lang="en-US" b="1" dirty="0" smtClean="0">
                <a:latin typeface="Arial" pitchFamily="34" charset="0"/>
              </a:rPr>
              <a:t>:  10 Minutes</a:t>
            </a:r>
          </a:p>
          <a:p>
            <a:pPr eaLnBrk="1" hangingPunct="1">
              <a:spcBef>
                <a:spcPct val="0"/>
              </a:spcBef>
              <a:buFont typeface="Wingdings" pitchFamily="2" charset="2"/>
              <a:buNone/>
            </a:pPr>
            <a:endParaRPr lang="en-US" sz="1100" dirty="0" smtClean="0">
              <a:latin typeface="Palatino Linotype" pitchFamily="18" charset="0"/>
            </a:endParaRPr>
          </a:p>
          <a:p>
            <a:endParaRPr lang="en-US" dirty="0" smtClean="0">
              <a:latin typeface="Arial" pitchFamily="34" charset="0"/>
            </a:endParaRPr>
          </a:p>
          <a:p>
            <a:r>
              <a:rPr lang="en-US" b="1" u="sng" dirty="0" smtClean="0">
                <a:latin typeface="Arial" pitchFamily="34" charset="0"/>
              </a:rPr>
              <a:t>NOTES</a:t>
            </a:r>
            <a:r>
              <a:rPr lang="en-US" b="1" dirty="0" smtClean="0">
                <a:latin typeface="Arial" pitchFamily="34" charset="0"/>
              </a:rPr>
              <a:t>:</a:t>
            </a:r>
          </a:p>
          <a:p>
            <a:endParaRPr lang="en-US" dirty="0" smtClean="0">
              <a:latin typeface="Arial" pitchFamily="34" charset="0"/>
            </a:endParaRPr>
          </a:p>
        </p:txBody>
      </p:sp>
      <p:sp>
        <p:nvSpPr>
          <p:cNvPr id="205828" name="Slide Number Placeholder 3"/>
          <p:cNvSpPr>
            <a:spLocks noGrp="1"/>
          </p:cNvSpPr>
          <p:nvPr>
            <p:ph type="sldNum" sz="quarter" idx="5"/>
          </p:nvPr>
        </p:nvSpPr>
        <p:spPr/>
        <p:txBody>
          <a:bodyPr/>
          <a:lstStyle/>
          <a:p>
            <a:pPr>
              <a:defRPr/>
            </a:pPr>
            <a:fld id="{77A6F16D-28D4-4FC3-B749-141A516B82D1}" type="slidenum">
              <a:rPr lang="en-US" smtClean="0">
                <a:latin typeface="Arial" charset="0"/>
              </a:rPr>
              <a:pPr>
                <a:defRPr/>
              </a:pPr>
              <a:t>7</a:t>
            </a:fld>
            <a:endParaRPr lang="en-US" smtClean="0">
              <a:latin typeface="Arial" charset="0"/>
            </a:endParaRPr>
          </a:p>
        </p:txBody>
      </p:sp>
      <p:sp>
        <p:nvSpPr>
          <p:cNvPr id="2" name="Footer Placeholder 1"/>
          <p:cNvSpPr>
            <a:spLocks noGrp="1"/>
          </p:cNvSpPr>
          <p:nvPr>
            <p:ph type="ftr" sz="quarter" idx="4"/>
          </p:nvPr>
        </p:nvSpPr>
        <p:spPr/>
        <p:txBody>
          <a:bodyPr/>
          <a:lstStyle/>
          <a:p>
            <a:pPr>
              <a:defRPr/>
            </a:pPr>
            <a:r>
              <a:rPr lang="en-US" dirty="0" smtClean="0"/>
              <a:t>TLC-PCP www.learningcommunityus.com</a:t>
            </a:r>
          </a:p>
          <a:p>
            <a:pP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xfrm>
            <a:off x="357188" y="381000"/>
            <a:ext cx="3249612" cy="2438400"/>
          </a:xfrm>
          <a:ln/>
        </p:spPr>
      </p:sp>
      <p:sp>
        <p:nvSpPr>
          <p:cNvPr id="206851" name="Notes Placeholder 2"/>
          <p:cNvSpPr>
            <a:spLocks noGrp="1"/>
          </p:cNvSpPr>
          <p:nvPr>
            <p:ph type="body" idx="1"/>
          </p:nvPr>
        </p:nvSpPr>
        <p:spPr>
          <a:xfrm>
            <a:off x="304800" y="2971800"/>
            <a:ext cx="6248400" cy="5791200"/>
          </a:xfrm>
          <a:noFill/>
          <a:ln/>
        </p:spPr>
        <p:txBody>
          <a:bodyPr/>
          <a:lstStyle/>
          <a:p>
            <a:pPr eaLnBrk="1" hangingPunct="1">
              <a:lnSpc>
                <a:spcPct val="85000"/>
              </a:lnSpc>
              <a:spcBef>
                <a:spcPct val="0"/>
              </a:spcBef>
            </a:pPr>
            <a:r>
              <a:rPr lang="en-US" sz="1200" b="1" u="sng" dirty="0" smtClean="0">
                <a:latin typeface="Arial" pitchFamily="34" charset="0"/>
              </a:rPr>
              <a:t>PURPOSE</a:t>
            </a:r>
            <a:r>
              <a:rPr lang="en-US" sz="1200" b="1" dirty="0" smtClean="0">
                <a:latin typeface="Arial" pitchFamily="34" charset="0"/>
              </a:rPr>
              <a:t>:</a:t>
            </a:r>
          </a:p>
          <a:p>
            <a:pPr>
              <a:spcBef>
                <a:spcPct val="0"/>
              </a:spcBef>
              <a:buFont typeface="Wingdings" pitchFamily="2" charset="2"/>
              <a:buChar char=""/>
            </a:pPr>
            <a:r>
              <a:rPr lang="en-US" sz="1200" dirty="0" smtClean="0">
                <a:latin typeface="Times New Roman" pitchFamily="18" charset="0"/>
                <a:cs typeface="Times New Roman" pitchFamily="18" charset="0"/>
              </a:rPr>
              <a:t>To illustrate how the working/not working analysis can be used</a:t>
            </a:r>
          </a:p>
          <a:p>
            <a:pPr eaLnBrk="1" hangingPunct="1">
              <a:lnSpc>
                <a:spcPct val="85000"/>
              </a:lnSpc>
              <a:spcBef>
                <a:spcPct val="0"/>
              </a:spcBef>
            </a:pPr>
            <a:endParaRPr lang="en-US" sz="1200" b="1" u="sng" dirty="0" smtClean="0">
              <a:latin typeface="Arial" pitchFamily="34" charset="0"/>
            </a:endParaRPr>
          </a:p>
          <a:p>
            <a:pPr eaLnBrk="1" hangingPunct="1">
              <a:lnSpc>
                <a:spcPct val="85000"/>
              </a:lnSpc>
              <a:spcBef>
                <a:spcPct val="0"/>
              </a:spcBef>
            </a:pPr>
            <a:r>
              <a:rPr lang="en-US" sz="1200" b="1" u="sng" dirty="0" smtClean="0">
                <a:latin typeface="Arial" pitchFamily="34" charset="0"/>
              </a:rPr>
              <a:t>SCRIPT</a:t>
            </a:r>
            <a:endParaRPr lang="en-US" sz="1200" dirty="0" smtClean="0">
              <a:latin typeface="Arial" pitchFamily="34" charset="0"/>
            </a:endParaRPr>
          </a:p>
          <a:p>
            <a:pPr>
              <a:spcBef>
                <a:spcPct val="0"/>
              </a:spcBef>
            </a:pPr>
            <a:r>
              <a:rPr lang="en-US" sz="1200" dirty="0" smtClean="0">
                <a:latin typeface="Times New Roman" pitchFamily="18" charset="0"/>
                <a:cs typeface="Times New Roman" pitchFamily="18" charset="0"/>
              </a:rPr>
              <a:t>Use this slide to illustrate how this can be used to develop goals and objectives that help people move toward the lives that they want and to assist with negotiation where there are disagreements </a:t>
            </a:r>
          </a:p>
          <a:p>
            <a:pPr>
              <a:spcBef>
                <a:spcPct val="0"/>
              </a:spcBef>
            </a:pPr>
            <a:r>
              <a:rPr lang="en-US" sz="1200" dirty="0" smtClean="0">
                <a:latin typeface="Times New Roman" pitchFamily="18" charset="0"/>
                <a:cs typeface="Times New Roman" pitchFamily="18" charset="0"/>
              </a:rPr>
              <a:t>To help with action/goal planning -</a:t>
            </a:r>
          </a:p>
          <a:p>
            <a:pPr>
              <a:spcBef>
                <a:spcPct val="0"/>
              </a:spcBef>
              <a:buFont typeface="Trebuchet MS" pitchFamily="34" charset="0"/>
              <a:buChar char="•"/>
            </a:pPr>
            <a:r>
              <a:rPr lang="en-US" sz="1200" dirty="0" smtClean="0">
                <a:latin typeface="Times New Roman" pitchFamily="18" charset="0"/>
                <a:cs typeface="Times New Roman" pitchFamily="18" charset="0"/>
              </a:rPr>
              <a:t>The left hand column helps with identifying those things that you wish to maintain or enhance.</a:t>
            </a:r>
          </a:p>
          <a:p>
            <a:pPr>
              <a:spcBef>
                <a:spcPct val="0"/>
              </a:spcBef>
              <a:buFont typeface="Trebuchet MS" pitchFamily="34" charset="0"/>
              <a:buChar char="•"/>
            </a:pPr>
            <a:r>
              <a:rPr lang="en-US" sz="1200" dirty="0" smtClean="0">
                <a:latin typeface="Times New Roman" pitchFamily="18" charset="0"/>
                <a:cs typeface="Times New Roman" pitchFamily="18" charset="0"/>
              </a:rPr>
              <a:t>The right hand column shows things that need to change.</a:t>
            </a:r>
          </a:p>
          <a:p>
            <a:pPr>
              <a:spcBef>
                <a:spcPct val="0"/>
              </a:spcBef>
              <a:buFont typeface="Trebuchet MS" pitchFamily="34" charset="0"/>
              <a:buChar char="•"/>
            </a:pPr>
            <a:r>
              <a:rPr lang="en-US" sz="1200" dirty="0" smtClean="0">
                <a:latin typeface="Times New Roman" pitchFamily="18" charset="0"/>
                <a:cs typeface="Times New Roman" pitchFamily="18" charset="0"/>
              </a:rPr>
              <a:t>A way to help people create meaningful goals or plans and not </a:t>
            </a:r>
            <a:r>
              <a:rPr lang="en-US" altLang="en-US"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stupid goals</a:t>
            </a:r>
            <a:r>
              <a:rPr lang="en-US" altLang="en-US"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 – can give an example.</a:t>
            </a:r>
          </a:p>
          <a:p>
            <a:pPr>
              <a:spcBef>
                <a:spcPct val="0"/>
              </a:spcBef>
              <a:buFont typeface="Trebuchet MS" pitchFamily="34" charset="0"/>
              <a:buChar char="•"/>
            </a:pPr>
            <a:r>
              <a:rPr lang="en-US" sz="1200" dirty="0" smtClean="0">
                <a:latin typeface="Times New Roman" pitchFamily="18" charset="0"/>
                <a:cs typeface="Times New Roman" pitchFamily="18" charset="0"/>
              </a:rPr>
              <a:t>Point out that disagreements often turn up on the diagonals.</a:t>
            </a:r>
          </a:p>
          <a:p>
            <a:pPr>
              <a:spcBef>
                <a:spcPct val="0"/>
              </a:spcBef>
            </a:pPr>
            <a:endParaRPr lang="en-US" sz="1200" dirty="0" smtClean="0">
              <a:latin typeface="Times New Roman" pitchFamily="18" charset="0"/>
              <a:cs typeface="Times New Roman" pitchFamily="18" charset="0"/>
            </a:endParaRPr>
          </a:p>
          <a:p>
            <a:pPr>
              <a:spcBef>
                <a:spcPct val="0"/>
              </a:spcBef>
            </a:pPr>
            <a:r>
              <a:rPr lang="en-US" sz="1200" dirty="0" smtClean="0">
                <a:latin typeface="Times New Roman" pitchFamily="18" charset="0"/>
                <a:cs typeface="Times New Roman" pitchFamily="18" charset="0"/>
              </a:rPr>
              <a:t>Let people know that this has 2 of the core principles of negotiation built into it –</a:t>
            </a:r>
          </a:p>
          <a:p>
            <a:pPr marL="742950" lvl="1" indent="-285750">
              <a:spcBef>
                <a:spcPct val="0"/>
              </a:spcBef>
              <a:buFont typeface="Symbol" pitchFamily="18" charset="2"/>
              <a:buChar char=""/>
            </a:pPr>
            <a:r>
              <a:rPr lang="en-US" sz="1200" dirty="0" smtClean="0">
                <a:latin typeface="Times New Roman" pitchFamily="18" charset="0"/>
                <a:cs typeface="Times New Roman" pitchFamily="18" charset="0"/>
              </a:rPr>
              <a:t>If you have carefully written down everyone</a:t>
            </a:r>
            <a:r>
              <a:rPr lang="en-US" altLang="en-US"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s perspective they feel listened to.</a:t>
            </a:r>
          </a:p>
          <a:p>
            <a:pPr marL="742950" lvl="1" indent="-285750">
              <a:spcBef>
                <a:spcPct val="0"/>
              </a:spcBef>
              <a:buFont typeface="Symbol" pitchFamily="18" charset="2"/>
              <a:buChar char=""/>
            </a:pPr>
            <a:r>
              <a:rPr lang="en-US" sz="1200" dirty="0" smtClean="0">
                <a:latin typeface="Times New Roman" pitchFamily="18" charset="0"/>
                <a:cs typeface="Times New Roman" pitchFamily="18" charset="0"/>
              </a:rPr>
              <a:t>If you point out where the same items appear in the same column but different perspectives you have started with common ground.</a:t>
            </a:r>
            <a:r>
              <a:rPr lang="en-US" sz="1200" dirty="0" smtClean="0">
                <a:latin typeface="Arial" pitchFamily="34" charset="0"/>
              </a:rPr>
              <a:t> </a:t>
            </a:r>
          </a:p>
          <a:p>
            <a:endParaRPr lang="en-US" sz="1200" dirty="0" smtClean="0">
              <a:latin typeface="Arial" pitchFamily="34" charset="0"/>
            </a:endParaRPr>
          </a:p>
          <a:p>
            <a:pPr eaLnBrk="1" hangingPunct="1">
              <a:lnSpc>
                <a:spcPct val="85000"/>
              </a:lnSpc>
              <a:spcBef>
                <a:spcPct val="0"/>
              </a:spcBef>
              <a:buFont typeface="Wingdings" pitchFamily="2" charset="2"/>
              <a:buNone/>
            </a:pPr>
            <a:r>
              <a:rPr lang="en-US" sz="1200" b="1" u="sng" dirty="0" smtClean="0">
                <a:latin typeface="Arial" pitchFamily="34" charset="0"/>
              </a:rPr>
              <a:t>TIPS</a:t>
            </a:r>
            <a:r>
              <a:rPr lang="en-US" sz="1200" b="1" dirty="0" smtClean="0">
                <a:latin typeface="Arial" pitchFamily="34" charset="0"/>
              </a:rPr>
              <a:t>:</a:t>
            </a:r>
            <a:r>
              <a:rPr lang="en-US" sz="1200" dirty="0" smtClean="0">
                <a:latin typeface="Times New Roman" pitchFamily="18" charset="0"/>
                <a:cs typeface="Times New Roman" pitchFamily="18" charset="0"/>
              </a:rPr>
              <a:t> </a:t>
            </a:r>
          </a:p>
          <a:p>
            <a:pPr>
              <a:spcBef>
                <a:spcPct val="0"/>
              </a:spcBef>
            </a:pPr>
            <a:r>
              <a:rPr lang="en-US" sz="1200" dirty="0" smtClean="0">
                <a:latin typeface="Times New Roman" pitchFamily="18" charset="0"/>
                <a:cs typeface="Times New Roman" pitchFamily="18" charset="0"/>
              </a:rPr>
              <a:t>A recent article reported a study that claimed accurately reflecting perspectives in mediation was more important than empathy.</a:t>
            </a:r>
          </a:p>
          <a:p>
            <a:pPr>
              <a:spcBef>
                <a:spcPct val="0"/>
              </a:spcBef>
            </a:pPr>
            <a:r>
              <a:rPr lang="en-US" sz="1200" dirty="0" smtClean="0">
                <a:latin typeface="Times New Roman" pitchFamily="18" charset="0"/>
                <a:cs typeface="Times New Roman" pitchFamily="18" charset="0"/>
              </a:rPr>
              <a:t> </a:t>
            </a:r>
          </a:p>
          <a:p>
            <a:r>
              <a:rPr lang="en-US" sz="1200" dirty="0" smtClean="0">
                <a:solidFill>
                  <a:srgbClr val="000000"/>
                </a:solidFill>
                <a:latin typeface="Arial" pitchFamily="34" charset="0"/>
                <a:cs typeface="Times New Roman" pitchFamily="18" charset="0"/>
              </a:rPr>
              <a:t>Apr 22, 2008 </a:t>
            </a:r>
            <a:r>
              <a:rPr lang="en-US" sz="1200" b="1" dirty="0" smtClean="0">
                <a:solidFill>
                  <a:srgbClr val="000000"/>
                </a:solidFill>
                <a:latin typeface="Arial" pitchFamily="34" charset="0"/>
                <a:cs typeface="Times New Roman" pitchFamily="18" charset="0"/>
              </a:rPr>
              <a:t>...</a:t>
            </a:r>
            <a:r>
              <a:rPr lang="en-US" sz="1200" dirty="0" smtClean="0">
                <a:solidFill>
                  <a:srgbClr val="000000"/>
                </a:solidFill>
                <a:latin typeface="Arial" pitchFamily="34" charset="0"/>
                <a:cs typeface="Times New Roman" pitchFamily="18" charset="0"/>
              </a:rPr>
              <a:t> Perspective-takers created more value and earned significantly more points for themselves than those from the empathy group or the control </a:t>
            </a:r>
            <a:r>
              <a:rPr lang="en-US" sz="1200" b="1" dirty="0" smtClean="0">
                <a:solidFill>
                  <a:srgbClr val="000000"/>
                </a:solidFill>
                <a:latin typeface="Arial" pitchFamily="34" charset="0"/>
                <a:cs typeface="Times New Roman" pitchFamily="18" charset="0"/>
              </a:rPr>
              <a:t>...</a:t>
            </a:r>
            <a:r>
              <a:rPr lang="en-US" sz="1200" dirty="0" smtClean="0">
                <a:solidFill>
                  <a:srgbClr val="000000"/>
                </a:solidFill>
                <a:latin typeface="Arial" pitchFamily="34" charset="0"/>
                <a:cs typeface="Times New Roman" pitchFamily="18" charset="0"/>
              </a:rPr>
              <a:t/>
            </a:r>
            <a:br>
              <a:rPr lang="en-US" sz="1200" dirty="0" smtClean="0">
                <a:solidFill>
                  <a:srgbClr val="000000"/>
                </a:solidFill>
                <a:latin typeface="Arial" pitchFamily="34" charset="0"/>
                <a:cs typeface="Times New Roman" pitchFamily="18" charset="0"/>
              </a:rPr>
            </a:br>
            <a:r>
              <a:rPr lang="en-US" sz="1200" u="sng" dirty="0" smtClean="0">
                <a:solidFill>
                  <a:srgbClr val="000000"/>
                </a:solidFill>
                <a:latin typeface="Arial" pitchFamily="34" charset="0"/>
                <a:cs typeface="Times New Roman" pitchFamily="18" charset="0"/>
                <a:hlinkClick r:id="rId3"/>
              </a:rPr>
              <a:t>www.sciencedaily.com/releases/2008/04/080422115014.htm</a:t>
            </a:r>
            <a:r>
              <a:rPr lang="en-US" sz="1200" dirty="0" smtClean="0">
                <a:latin typeface="Arial" pitchFamily="34" charset="0"/>
              </a:rPr>
              <a:t> </a:t>
            </a:r>
          </a:p>
          <a:p>
            <a:endParaRPr lang="en-US" sz="1200" dirty="0" smtClean="0">
              <a:latin typeface="Arial" pitchFamily="34" charset="0"/>
            </a:endParaRPr>
          </a:p>
          <a:p>
            <a:pPr eaLnBrk="1" hangingPunct="1">
              <a:spcBef>
                <a:spcPct val="0"/>
              </a:spcBef>
              <a:buFont typeface="Wingdings" pitchFamily="2" charset="2"/>
              <a:buNone/>
            </a:pPr>
            <a:r>
              <a:rPr lang="en-US" sz="1200" b="1" u="sng" dirty="0" smtClean="0">
                <a:latin typeface="Arial" pitchFamily="34" charset="0"/>
              </a:rPr>
              <a:t>TIME</a:t>
            </a:r>
            <a:r>
              <a:rPr lang="en-US" sz="1200" b="1" dirty="0" smtClean="0">
                <a:latin typeface="Arial" pitchFamily="34" charset="0"/>
              </a:rPr>
              <a:t>:  5 Minutes</a:t>
            </a:r>
          </a:p>
          <a:p>
            <a:pPr eaLnBrk="1" hangingPunct="1">
              <a:spcBef>
                <a:spcPct val="0"/>
              </a:spcBef>
              <a:buFont typeface="Wingdings" pitchFamily="2" charset="2"/>
              <a:buNone/>
            </a:pPr>
            <a:endParaRPr lang="en-US" sz="1100" dirty="0" smtClean="0">
              <a:latin typeface="Palatino Linotype" pitchFamily="18" charset="0"/>
            </a:endParaRPr>
          </a:p>
          <a:p>
            <a:endParaRPr lang="en-US" dirty="0" smtClean="0">
              <a:latin typeface="Arial" pitchFamily="34" charset="0"/>
            </a:endParaRPr>
          </a:p>
          <a:p>
            <a:endParaRPr lang="en-US" dirty="0" smtClean="0">
              <a:latin typeface="Arial" pitchFamily="34" charset="0"/>
            </a:endParaRPr>
          </a:p>
        </p:txBody>
      </p:sp>
      <p:sp>
        <p:nvSpPr>
          <p:cNvPr id="206852" name="Slide Number Placeholder 3"/>
          <p:cNvSpPr>
            <a:spLocks noGrp="1"/>
          </p:cNvSpPr>
          <p:nvPr>
            <p:ph type="sldNum" sz="quarter" idx="5"/>
          </p:nvPr>
        </p:nvSpPr>
        <p:spPr/>
        <p:txBody>
          <a:bodyPr/>
          <a:lstStyle/>
          <a:p>
            <a:pPr>
              <a:defRPr/>
            </a:pPr>
            <a:fld id="{26DB7FBF-6933-4290-890A-8198D6290768}" type="slidenum">
              <a:rPr lang="en-US" smtClean="0">
                <a:latin typeface="Arial" charset="0"/>
              </a:rPr>
              <a:pPr>
                <a:defRPr/>
              </a:pPr>
              <a:t>8</a:t>
            </a:fld>
            <a:endParaRPr lang="en-US" smtClean="0">
              <a:latin typeface="Arial" charset="0"/>
            </a:endParaRPr>
          </a:p>
        </p:txBody>
      </p:sp>
      <p:sp>
        <p:nvSpPr>
          <p:cNvPr id="2" name="Footer Placeholder 1"/>
          <p:cNvSpPr>
            <a:spLocks noGrp="1"/>
          </p:cNvSpPr>
          <p:nvPr>
            <p:ph type="ftr" sz="quarter" idx="4"/>
          </p:nvPr>
        </p:nvSpPr>
        <p:spPr>
          <a:xfrm>
            <a:off x="0" y="8686800"/>
            <a:ext cx="3352800" cy="457200"/>
          </a:xfrm>
        </p:spPr>
        <p:txBody>
          <a:bodyPr/>
          <a:lstStyle/>
          <a:p>
            <a:pPr>
              <a:defRPr/>
            </a:pPr>
            <a:r>
              <a:rPr lang="en-US" dirty="0" smtClean="0"/>
              <a:t>TLC-PCP www.learningcommunityus.com</a:t>
            </a:r>
          </a:p>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xfrm>
            <a:off x="355600" y="304800"/>
            <a:ext cx="3352800" cy="2514600"/>
          </a:xfrm>
          <a:ln/>
        </p:spPr>
      </p:sp>
      <p:sp>
        <p:nvSpPr>
          <p:cNvPr id="208899" name="Notes Placeholder 2"/>
          <p:cNvSpPr>
            <a:spLocks noGrp="1"/>
          </p:cNvSpPr>
          <p:nvPr>
            <p:ph type="body" idx="1"/>
          </p:nvPr>
        </p:nvSpPr>
        <p:spPr>
          <a:xfrm>
            <a:off x="304800" y="2895600"/>
            <a:ext cx="6248400" cy="4114800"/>
          </a:xfrm>
          <a:noFill/>
          <a:ln/>
        </p:spPr>
        <p:txBody>
          <a:bodyPr/>
          <a:lstStyle/>
          <a:p>
            <a:pPr eaLnBrk="1" hangingPunct="1">
              <a:lnSpc>
                <a:spcPct val="85000"/>
              </a:lnSpc>
              <a:spcBef>
                <a:spcPct val="0"/>
              </a:spcBef>
            </a:pPr>
            <a:r>
              <a:rPr lang="en-US" b="1" u="sng" dirty="0" smtClean="0">
                <a:latin typeface="Arial" pitchFamily="34" charset="0"/>
              </a:rPr>
              <a:t>PURPOSE</a:t>
            </a:r>
            <a:r>
              <a:rPr lang="en-US" b="1" dirty="0" smtClean="0">
                <a:latin typeface="Arial" pitchFamily="34" charset="0"/>
              </a:rPr>
              <a:t>:</a:t>
            </a:r>
          </a:p>
          <a:p>
            <a:pPr>
              <a:spcBef>
                <a:spcPct val="0"/>
              </a:spcBef>
              <a:buFont typeface="Wingdings" pitchFamily="2" charset="2"/>
              <a:buChar char=""/>
            </a:pPr>
            <a:r>
              <a:rPr lang="en-US" dirty="0" smtClean="0">
                <a:latin typeface="Times New Roman" pitchFamily="18" charset="0"/>
                <a:cs typeface="Times New Roman" pitchFamily="18" charset="0"/>
              </a:rPr>
              <a:t>To give people practice in sorting issues and see how people weight pros and cons differently.</a:t>
            </a:r>
            <a:endParaRPr lang="en-US" sz="1800" dirty="0" smtClean="0">
              <a:latin typeface="Times New Roman" pitchFamily="18" charset="0"/>
              <a:cs typeface="Times New Roman" pitchFamily="18" charset="0"/>
            </a:endParaRPr>
          </a:p>
          <a:p>
            <a:pPr eaLnBrk="1" hangingPunct="1">
              <a:lnSpc>
                <a:spcPct val="85000"/>
              </a:lnSpc>
              <a:spcBef>
                <a:spcPct val="0"/>
              </a:spcBef>
            </a:pPr>
            <a:endParaRPr lang="en-US" b="1" u="sng" dirty="0" smtClean="0">
              <a:latin typeface="Arial" pitchFamily="34" charset="0"/>
            </a:endParaRPr>
          </a:p>
          <a:p>
            <a:pPr eaLnBrk="1" hangingPunct="1">
              <a:lnSpc>
                <a:spcPct val="85000"/>
              </a:lnSpc>
              <a:spcBef>
                <a:spcPct val="0"/>
              </a:spcBef>
            </a:pPr>
            <a:r>
              <a:rPr lang="en-US" b="1" u="sng" dirty="0" smtClean="0">
                <a:latin typeface="Arial" pitchFamily="34" charset="0"/>
              </a:rPr>
              <a:t>SCRIPT</a:t>
            </a:r>
            <a:endParaRPr lang="en-US" dirty="0" smtClean="0">
              <a:latin typeface="Arial" pitchFamily="34" charset="0"/>
            </a:endParaRPr>
          </a:p>
          <a:p>
            <a:pPr>
              <a:spcBef>
                <a:spcPct val="0"/>
              </a:spcBef>
            </a:pPr>
            <a:r>
              <a:rPr lang="en-US" dirty="0" smtClean="0">
                <a:latin typeface="Times New Roman" pitchFamily="18" charset="0"/>
                <a:cs typeface="Times New Roman" pitchFamily="18" charset="0"/>
              </a:rPr>
              <a:t>To help the participants learn how to do this analysis, ask them to begin with what works and doesn</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 work about having a new puppy in the house. </a:t>
            </a:r>
          </a:p>
          <a:p>
            <a:pPr>
              <a:spcBef>
                <a:spcPct val="0"/>
              </a:spcBef>
            </a:pPr>
            <a:r>
              <a:rPr lang="en-US" dirty="0" smtClean="0">
                <a:latin typeface="Times New Roman" pitchFamily="18" charset="0"/>
                <a:cs typeface="Times New Roman" pitchFamily="18" charset="0"/>
              </a:rPr>
              <a:t> </a:t>
            </a:r>
          </a:p>
          <a:p>
            <a:pPr>
              <a:spcBef>
                <a:spcPct val="0"/>
              </a:spcBef>
            </a:pPr>
            <a:r>
              <a:rPr lang="en-US" dirty="0" smtClean="0">
                <a:latin typeface="Times New Roman" pitchFamily="18" charset="0"/>
                <a:cs typeface="Times New Roman" pitchFamily="18" charset="0"/>
              </a:rPr>
              <a:t>Ask for 1 or 2 examples for each side and then have people work in their groups. Keep it light hearted and keep people moving. Watch out for groups that are sharing stories without writing anything down. They should be able to generate a decent list in 5 minutes.*</a:t>
            </a:r>
          </a:p>
          <a:p>
            <a:pPr>
              <a:spcBef>
                <a:spcPct val="0"/>
              </a:spcBef>
            </a:pPr>
            <a:r>
              <a:rPr lang="en-US" dirty="0" smtClean="0">
                <a:latin typeface="Times New Roman" pitchFamily="18" charset="0"/>
                <a:cs typeface="Times New Roman" pitchFamily="18" charset="0"/>
              </a:rPr>
              <a:t> </a:t>
            </a:r>
          </a:p>
          <a:p>
            <a:pPr>
              <a:spcBef>
                <a:spcPct val="0"/>
              </a:spcBef>
            </a:pPr>
            <a:r>
              <a:rPr lang="en-US" dirty="0" smtClean="0">
                <a:latin typeface="Times New Roman" pitchFamily="18" charset="0"/>
                <a:cs typeface="Times New Roman" pitchFamily="18" charset="0"/>
              </a:rPr>
              <a:t>Ask each group to share 1 item on each list.  After you have asked each group to share, ask how many people would like a new puppy and how many people are saying something on the order of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Hell will freeze over</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Point out that there seemed to be a lot of agreement about what items should be written down. </a:t>
            </a:r>
          </a:p>
          <a:p>
            <a:pPr>
              <a:spcBef>
                <a:spcPct val="0"/>
              </a:spcBef>
            </a:pPr>
            <a:r>
              <a:rPr lang="en-US" dirty="0" smtClean="0">
                <a:latin typeface="Times New Roman" pitchFamily="18" charset="0"/>
                <a:cs typeface="Times New Roman" pitchFamily="18" charset="0"/>
              </a:rPr>
              <a:t> </a:t>
            </a:r>
          </a:p>
          <a:p>
            <a:pPr>
              <a:spcBef>
                <a:spcPct val="0"/>
              </a:spcBef>
            </a:pPr>
            <a:r>
              <a:rPr lang="en-US" dirty="0" smtClean="0">
                <a:latin typeface="Times New Roman" pitchFamily="18" charset="0"/>
                <a:cs typeface="Times New Roman" pitchFamily="18" charset="0"/>
              </a:rPr>
              <a:t>What they should see is that no situation is all good or all bad.  What determines what people do is the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weight</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that people give to the items.  For one person, the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weight</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of some of the items in the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makes sense</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column, creates a balance that tips toward having a puppy. For others, the items in the </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doesn</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 make sense</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column cause them to decide that having a new puppy is not worth it.</a:t>
            </a:r>
          </a:p>
          <a:p>
            <a:pPr eaLnBrk="1" hangingPunct="1">
              <a:lnSpc>
                <a:spcPct val="85000"/>
              </a:lnSpc>
              <a:spcBef>
                <a:spcPct val="0"/>
              </a:spcBef>
              <a:buFont typeface="Wingdings" pitchFamily="2" charset="2"/>
              <a:buNone/>
            </a:pPr>
            <a:endParaRPr lang="en-US" dirty="0" smtClean="0">
              <a:latin typeface="Arial" pitchFamily="34" charset="0"/>
            </a:endParaRPr>
          </a:p>
          <a:p>
            <a:pPr eaLnBrk="1" hangingPunct="1">
              <a:lnSpc>
                <a:spcPct val="85000"/>
              </a:lnSpc>
              <a:spcBef>
                <a:spcPct val="0"/>
              </a:spcBef>
              <a:buFont typeface="Wingdings" pitchFamily="2" charset="2"/>
              <a:buNone/>
            </a:pPr>
            <a:r>
              <a:rPr lang="en-US" b="1" u="sng" dirty="0" smtClean="0">
                <a:latin typeface="Arial" pitchFamily="34" charset="0"/>
              </a:rPr>
              <a:t>TIPS</a:t>
            </a:r>
            <a:r>
              <a:rPr lang="en-US" b="1" dirty="0" smtClean="0">
                <a:latin typeface="Arial" pitchFamily="34" charset="0"/>
              </a:rPr>
              <a:t>:</a:t>
            </a:r>
          </a:p>
          <a:p>
            <a:pPr eaLnBrk="1" hangingPunct="1">
              <a:spcBef>
                <a:spcPct val="0"/>
              </a:spcBef>
              <a:buFontTx/>
              <a:buChar char="•"/>
            </a:pPr>
            <a:r>
              <a:rPr lang="en-US" dirty="0" smtClean="0">
                <a:latin typeface="Times New Roman" pitchFamily="18" charset="0"/>
                <a:cs typeface="Times New Roman" pitchFamily="18" charset="0"/>
              </a:rPr>
              <a:t>This can also be done with the larger group instead of breaking up into smaller groups – this changes the pace.</a:t>
            </a:r>
            <a:r>
              <a:rPr lang="en-US" dirty="0" smtClean="0">
                <a:latin typeface="Arial" pitchFamily="34" charset="0"/>
              </a:rPr>
              <a:t> </a:t>
            </a:r>
          </a:p>
          <a:p>
            <a:pPr eaLnBrk="1" hangingPunct="1">
              <a:spcBef>
                <a:spcPct val="0"/>
              </a:spcBef>
            </a:pPr>
            <a:endParaRPr lang="en-US" dirty="0" smtClean="0">
              <a:latin typeface="Arial" pitchFamily="34" charset="0"/>
            </a:endParaRPr>
          </a:p>
          <a:p>
            <a:pPr eaLnBrk="1" hangingPunct="1">
              <a:spcBef>
                <a:spcPct val="0"/>
              </a:spcBef>
              <a:buFont typeface="Wingdings" pitchFamily="2" charset="2"/>
              <a:buNone/>
            </a:pPr>
            <a:r>
              <a:rPr lang="en-US" b="1" u="sng" dirty="0" smtClean="0">
                <a:latin typeface="Arial" pitchFamily="34" charset="0"/>
              </a:rPr>
              <a:t>TIME</a:t>
            </a:r>
            <a:r>
              <a:rPr lang="en-US" b="1" dirty="0" smtClean="0">
                <a:latin typeface="Arial" pitchFamily="34" charset="0"/>
              </a:rPr>
              <a:t>:  10 Minutes</a:t>
            </a:r>
            <a:endParaRPr lang="en-US" sz="1100" dirty="0" smtClean="0">
              <a:latin typeface="Palatino Linotype" pitchFamily="18" charset="0"/>
            </a:endParaRPr>
          </a:p>
          <a:p>
            <a:endParaRPr lang="en-US" dirty="0" smtClean="0">
              <a:latin typeface="Arial" pitchFamily="34" charset="0"/>
            </a:endParaRPr>
          </a:p>
          <a:p>
            <a:endParaRPr lang="en-US" dirty="0" smtClean="0">
              <a:latin typeface="Arial" pitchFamily="34" charset="0"/>
            </a:endParaRPr>
          </a:p>
        </p:txBody>
      </p:sp>
      <p:sp>
        <p:nvSpPr>
          <p:cNvPr id="208900" name="Slide Number Placeholder 3"/>
          <p:cNvSpPr>
            <a:spLocks noGrp="1"/>
          </p:cNvSpPr>
          <p:nvPr>
            <p:ph type="sldNum" sz="quarter" idx="5"/>
          </p:nvPr>
        </p:nvSpPr>
        <p:spPr/>
        <p:txBody>
          <a:bodyPr/>
          <a:lstStyle/>
          <a:p>
            <a:pPr>
              <a:defRPr/>
            </a:pPr>
            <a:fld id="{0154C107-C0E3-486F-B24D-FC69D11A9F14}" type="slidenum">
              <a:rPr lang="en-US" smtClean="0">
                <a:latin typeface="Arial" charset="0"/>
              </a:rPr>
              <a:pPr>
                <a:defRPr/>
              </a:pPr>
              <a:t>9</a:t>
            </a:fld>
            <a:endParaRPr lang="en-US" smtClean="0">
              <a:latin typeface="Arial" charset="0"/>
            </a:endParaRPr>
          </a:p>
        </p:txBody>
      </p:sp>
      <p:sp>
        <p:nvSpPr>
          <p:cNvPr id="2" name="Footer Placeholder 1"/>
          <p:cNvSpPr>
            <a:spLocks noGrp="1"/>
          </p:cNvSpPr>
          <p:nvPr>
            <p:ph type="ftr" sz="quarter" idx="4"/>
          </p:nvPr>
        </p:nvSpPr>
        <p:spPr>
          <a:xfrm>
            <a:off x="0" y="8840787"/>
            <a:ext cx="3352800" cy="303213"/>
          </a:xfrm>
        </p:spPr>
        <p:txBody>
          <a:bodyPr/>
          <a:lstStyle/>
          <a:p>
            <a:pPr>
              <a:defRPr/>
            </a:pPr>
            <a:r>
              <a:rPr lang="en-US" dirty="0" smtClean="0"/>
              <a:t>TLC-PCP www.learningcommunityus.com</a:t>
            </a:r>
          </a:p>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F727BCE6-F071-49A9-8FB4-B838CE65DEF6}" type="datetime1">
              <a:rPr lang="en-US" altLang="en-US"/>
              <a:pPr>
                <a:defRPr/>
              </a:pPr>
              <a:t>2/2/2015</a:t>
            </a:fld>
            <a:endParaRPr lang="en-US" altLang="en-US"/>
          </a:p>
        </p:txBody>
      </p:sp>
      <p:sp>
        <p:nvSpPr>
          <p:cNvPr id="5" name="Footer Placeholder 4"/>
          <p:cNvSpPr>
            <a:spLocks noGrp="1"/>
          </p:cNvSpPr>
          <p:nvPr>
            <p:ph type="ftr" sz="quarter" idx="11"/>
          </p:nvPr>
        </p:nvSpPr>
        <p:spPr/>
        <p:txBody>
          <a:bodyPr/>
          <a:lstStyle>
            <a:lvl1pPr>
              <a:defRPr smtClean="0">
                <a:cs typeface="Arial" pitchFamily="34" charset="0"/>
              </a:defRPr>
            </a:lvl1pPr>
          </a:lstStyle>
          <a:p>
            <a:pPr>
              <a:defRPr/>
            </a:pPr>
            <a:r>
              <a:rPr lang="en-US" altLang="en-US"/>
              <a:t> © Support Development Associates </a:t>
            </a:r>
          </a:p>
        </p:txBody>
      </p:sp>
      <p:sp>
        <p:nvSpPr>
          <p:cNvPr id="6" name="Slide Number Placeholder 5"/>
          <p:cNvSpPr>
            <a:spLocks noGrp="1"/>
          </p:cNvSpPr>
          <p:nvPr>
            <p:ph type="sldNum" sz="quarter" idx="12"/>
          </p:nvPr>
        </p:nvSpPr>
        <p:spPr/>
        <p:txBody>
          <a:bodyPr/>
          <a:lstStyle>
            <a:lvl1pPr>
              <a:defRPr sz="1000" smtClean="0"/>
            </a:lvl1pPr>
          </a:lstStyle>
          <a:p>
            <a:pPr>
              <a:defRPr/>
            </a:pPr>
            <a:fld id="{12C89A8A-C3E1-4950-9B10-5A325FF04A23}" type="slidenum">
              <a:rPr lang="en-US" altLang="en-US"/>
              <a:pPr>
                <a:defRPr/>
              </a:pPr>
              <a:t>‹#›</a:t>
            </a:fld>
            <a:endParaRPr lang="en-US" altLang="en-US"/>
          </a:p>
        </p:txBody>
      </p:sp>
    </p:spTree>
    <p:extLst>
      <p:ext uri="{BB962C8B-B14F-4D97-AF65-F5344CB8AC3E}">
        <p14:creationId xmlns:p14="http://schemas.microsoft.com/office/powerpoint/2010/main" val="321390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656A483-48D6-4F26-98B1-44AE4ED0488A}" type="datetime1">
              <a:rPr lang="en-US" altLang="en-US"/>
              <a:pPr>
                <a:defRPr/>
              </a:pPr>
              <a:t>2/2/2015</a:t>
            </a:fld>
            <a:endParaRPr lang="en-US" altLang="en-US"/>
          </a:p>
        </p:txBody>
      </p:sp>
      <p:sp>
        <p:nvSpPr>
          <p:cNvPr id="5" name="Footer Placeholder 4"/>
          <p:cNvSpPr>
            <a:spLocks noGrp="1"/>
          </p:cNvSpPr>
          <p:nvPr>
            <p:ph type="ftr" sz="quarter" idx="11"/>
          </p:nvPr>
        </p:nvSpPr>
        <p:spPr/>
        <p:txBody>
          <a:bodyPr/>
          <a:lstStyle>
            <a:lvl1pPr>
              <a:defRPr sz="1200" smtClean="0"/>
            </a:lvl1pPr>
          </a:lstStyle>
          <a:p>
            <a:pPr>
              <a:defRPr/>
            </a:pPr>
            <a:endParaRPr lang="en-US" altLang="en-US"/>
          </a:p>
          <a:p>
            <a:pPr>
              <a:defRPr/>
            </a:pPr>
            <a:r>
              <a:rPr lang="en-US" altLang="en-US"/>
              <a:t>© Support Development Associates</a:t>
            </a:r>
          </a:p>
          <a:p>
            <a:pPr>
              <a:defRPr/>
            </a:pPr>
            <a:endParaRPr lang="en-US" altLang="en-US"/>
          </a:p>
        </p:txBody>
      </p:sp>
      <p:sp>
        <p:nvSpPr>
          <p:cNvPr id="6" name="Slide Number Placeholder 5"/>
          <p:cNvSpPr>
            <a:spLocks noGrp="1"/>
          </p:cNvSpPr>
          <p:nvPr>
            <p:ph type="sldNum" sz="quarter" idx="12"/>
          </p:nvPr>
        </p:nvSpPr>
        <p:spPr/>
        <p:txBody>
          <a:bodyPr/>
          <a:lstStyle>
            <a:lvl1pPr>
              <a:defRPr smtClean="0"/>
            </a:lvl1pPr>
          </a:lstStyle>
          <a:p>
            <a:pPr>
              <a:defRPr/>
            </a:pPr>
            <a:fld id="{F2BBBB4E-F5C8-4CFD-A694-540300BDFC31}" type="slidenum">
              <a:rPr lang="en-US" altLang="en-US"/>
              <a:pPr>
                <a:defRPr/>
              </a:pPr>
              <a:t>‹#›</a:t>
            </a:fld>
            <a:endParaRPr lang="en-US" altLang="en-US"/>
          </a:p>
        </p:txBody>
      </p:sp>
    </p:spTree>
    <p:extLst>
      <p:ext uri="{BB962C8B-B14F-4D97-AF65-F5344CB8AC3E}">
        <p14:creationId xmlns:p14="http://schemas.microsoft.com/office/powerpoint/2010/main" val="409355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7814451-4B9B-46C7-926C-A02AA9E51BB3}" type="datetime1">
              <a:rPr lang="en-US" altLang="en-US"/>
              <a:pPr>
                <a:defRPr/>
              </a:pPr>
              <a:t>2/2/2015</a:t>
            </a:fld>
            <a:endParaRPr lang="en-US" altLang="en-US"/>
          </a:p>
        </p:txBody>
      </p:sp>
      <p:sp>
        <p:nvSpPr>
          <p:cNvPr id="5" name="Footer Placeholder 4"/>
          <p:cNvSpPr>
            <a:spLocks noGrp="1"/>
          </p:cNvSpPr>
          <p:nvPr>
            <p:ph type="ftr" sz="quarter" idx="11"/>
          </p:nvPr>
        </p:nvSpPr>
        <p:spPr/>
        <p:txBody>
          <a:bodyPr/>
          <a:lstStyle>
            <a:lvl1pPr>
              <a:defRPr sz="1200" smtClean="0"/>
            </a:lvl1pPr>
          </a:lstStyle>
          <a:p>
            <a:pPr>
              <a:defRPr/>
            </a:pPr>
            <a:endParaRPr lang="en-US" altLang="en-US"/>
          </a:p>
          <a:p>
            <a:pPr>
              <a:defRPr/>
            </a:pPr>
            <a:r>
              <a:rPr lang="en-US" altLang="en-US"/>
              <a:t>© Support Development Associates</a:t>
            </a:r>
          </a:p>
          <a:p>
            <a:pPr>
              <a:defRPr/>
            </a:pPr>
            <a:endParaRPr lang="en-US" altLang="en-US"/>
          </a:p>
        </p:txBody>
      </p:sp>
      <p:sp>
        <p:nvSpPr>
          <p:cNvPr id="6" name="Slide Number Placeholder 5"/>
          <p:cNvSpPr>
            <a:spLocks noGrp="1"/>
          </p:cNvSpPr>
          <p:nvPr>
            <p:ph type="sldNum" sz="quarter" idx="12"/>
          </p:nvPr>
        </p:nvSpPr>
        <p:spPr/>
        <p:txBody>
          <a:bodyPr/>
          <a:lstStyle>
            <a:lvl1pPr>
              <a:defRPr smtClean="0"/>
            </a:lvl1pPr>
          </a:lstStyle>
          <a:p>
            <a:pPr>
              <a:defRPr/>
            </a:pPr>
            <a:fld id="{F76EC144-D91D-4881-804F-12CC7F81AE84}" type="slidenum">
              <a:rPr lang="en-US" altLang="en-US"/>
              <a:pPr>
                <a:defRPr/>
              </a:pPr>
              <a:t>‹#›</a:t>
            </a:fld>
            <a:endParaRPr lang="en-US" altLang="en-US"/>
          </a:p>
        </p:txBody>
      </p:sp>
    </p:spTree>
    <p:extLst>
      <p:ext uri="{BB962C8B-B14F-4D97-AF65-F5344CB8AC3E}">
        <p14:creationId xmlns:p14="http://schemas.microsoft.com/office/powerpoint/2010/main" val="5457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D73EFB66-2FFB-4250-8F1D-2048B6A5B2AE}" type="datetime1">
              <a:rPr lang="en-US" altLang="en-US"/>
              <a:pPr>
                <a:defRPr/>
              </a:pPr>
              <a:t>2/2/2015</a:t>
            </a:fld>
            <a:endParaRPr lang="en-US" altLang="en-US"/>
          </a:p>
        </p:txBody>
      </p:sp>
      <p:sp>
        <p:nvSpPr>
          <p:cNvPr id="5" name="Footer Placeholder 4"/>
          <p:cNvSpPr>
            <a:spLocks noGrp="1"/>
          </p:cNvSpPr>
          <p:nvPr>
            <p:ph type="ftr" sz="quarter" idx="11"/>
          </p:nvPr>
        </p:nvSpPr>
        <p:spPr/>
        <p:txBody>
          <a:bodyPr/>
          <a:lstStyle>
            <a:lvl1pPr>
              <a:defRPr sz="1200" smtClean="0"/>
            </a:lvl1pPr>
          </a:lstStyle>
          <a:p>
            <a:pPr>
              <a:defRPr/>
            </a:pPr>
            <a:endParaRPr lang="en-US" altLang="en-US"/>
          </a:p>
          <a:p>
            <a:pPr>
              <a:defRPr/>
            </a:pPr>
            <a:r>
              <a:rPr lang="en-US" altLang="en-US"/>
              <a:t>© Support Development Associates</a:t>
            </a:r>
          </a:p>
          <a:p>
            <a:pPr>
              <a:defRPr/>
            </a:pPr>
            <a:endParaRPr lang="en-US" altLang="en-US"/>
          </a:p>
        </p:txBody>
      </p:sp>
      <p:sp>
        <p:nvSpPr>
          <p:cNvPr id="6" name="Slide Number Placeholder 5"/>
          <p:cNvSpPr>
            <a:spLocks noGrp="1"/>
          </p:cNvSpPr>
          <p:nvPr>
            <p:ph type="sldNum" sz="quarter" idx="12"/>
          </p:nvPr>
        </p:nvSpPr>
        <p:spPr/>
        <p:txBody>
          <a:bodyPr/>
          <a:lstStyle>
            <a:lvl1pPr>
              <a:defRPr smtClean="0"/>
            </a:lvl1pPr>
          </a:lstStyle>
          <a:p>
            <a:pPr>
              <a:defRPr/>
            </a:pPr>
            <a:fld id="{AAEADB29-744B-4DD5-8EAB-EFEC2F17BBC4}" type="slidenum">
              <a:rPr lang="en-US" altLang="en-US"/>
              <a:pPr>
                <a:defRPr/>
              </a:pPr>
              <a:t>‹#›</a:t>
            </a:fld>
            <a:endParaRPr lang="en-US" altLang="en-US"/>
          </a:p>
        </p:txBody>
      </p:sp>
    </p:spTree>
    <p:extLst>
      <p:ext uri="{BB962C8B-B14F-4D97-AF65-F5344CB8AC3E}">
        <p14:creationId xmlns:p14="http://schemas.microsoft.com/office/powerpoint/2010/main" val="42441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5A5C903F-0669-4F1F-ACE2-7C7F95B4E03D}" type="datetime1">
              <a:rPr lang="en-US" altLang="en-US"/>
              <a:pPr>
                <a:defRPr/>
              </a:pPr>
              <a:t>2/2/2015</a:t>
            </a:fld>
            <a:endParaRPr lang="en-US" altLang="en-US"/>
          </a:p>
        </p:txBody>
      </p:sp>
      <p:sp>
        <p:nvSpPr>
          <p:cNvPr id="5" name="Footer Placeholder 4"/>
          <p:cNvSpPr>
            <a:spLocks noGrp="1"/>
          </p:cNvSpPr>
          <p:nvPr>
            <p:ph type="ftr" sz="quarter" idx="11"/>
          </p:nvPr>
        </p:nvSpPr>
        <p:spPr/>
        <p:txBody>
          <a:bodyPr/>
          <a:lstStyle>
            <a:lvl1pPr>
              <a:defRPr sz="1200" smtClean="0"/>
            </a:lvl1pPr>
          </a:lstStyle>
          <a:p>
            <a:pPr>
              <a:defRPr/>
            </a:pPr>
            <a:endParaRPr lang="en-US" altLang="en-US"/>
          </a:p>
          <a:p>
            <a:pPr>
              <a:defRPr/>
            </a:pPr>
            <a:r>
              <a:rPr lang="en-US" altLang="en-US"/>
              <a:t>© Support Development Associates</a:t>
            </a:r>
          </a:p>
          <a:p>
            <a:pPr>
              <a:defRPr/>
            </a:pPr>
            <a:endParaRPr lang="en-US" altLang="en-US"/>
          </a:p>
        </p:txBody>
      </p:sp>
      <p:sp>
        <p:nvSpPr>
          <p:cNvPr id="6" name="Slide Number Placeholder 5"/>
          <p:cNvSpPr>
            <a:spLocks noGrp="1"/>
          </p:cNvSpPr>
          <p:nvPr>
            <p:ph type="sldNum" sz="quarter" idx="12"/>
          </p:nvPr>
        </p:nvSpPr>
        <p:spPr/>
        <p:txBody>
          <a:bodyPr/>
          <a:lstStyle>
            <a:lvl1pPr>
              <a:defRPr smtClean="0"/>
            </a:lvl1pPr>
          </a:lstStyle>
          <a:p>
            <a:pPr>
              <a:defRPr/>
            </a:pPr>
            <a:fld id="{953C8C02-6E3D-4D8F-8486-D7A5ECCE3148}" type="slidenum">
              <a:rPr lang="en-US" altLang="en-US"/>
              <a:pPr>
                <a:defRPr/>
              </a:pPr>
              <a:t>‹#›</a:t>
            </a:fld>
            <a:endParaRPr lang="en-US" altLang="en-US"/>
          </a:p>
        </p:txBody>
      </p:sp>
    </p:spTree>
    <p:extLst>
      <p:ext uri="{BB962C8B-B14F-4D97-AF65-F5344CB8AC3E}">
        <p14:creationId xmlns:p14="http://schemas.microsoft.com/office/powerpoint/2010/main" val="57027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AF10EEB9-3192-4FC1-876F-79ADFF85E4EB}" type="datetime1">
              <a:rPr lang="en-US" altLang="en-US"/>
              <a:pPr>
                <a:defRPr/>
              </a:pPr>
              <a:t>2/2/2015</a:t>
            </a:fld>
            <a:endParaRPr lang="en-US" altLang="en-US"/>
          </a:p>
        </p:txBody>
      </p:sp>
      <p:sp>
        <p:nvSpPr>
          <p:cNvPr id="6" name="Footer Placeholder 4"/>
          <p:cNvSpPr>
            <a:spLocks noGrp="1"/>
          </p:cNvSpPr>
          <p:nvPr>
            <p:ph type="ftr" sz="quarter" idx="11"/>
          </p:nvPr>
        </p:nvSpPr>
        <p:spPr/>
        <p:txBody>
          <a:bodyPr/>
          <a:lstStyle>
            <a:lvl1pPr>
              <a:defRPr sz="1200" smtClean="0"/>
            </a:lvl1pPr>
          </a:lstStyle>
          <a:p>
            <a:pPr>
              <a:defRPr/>
            </a:pPr>
            <a:endParaRPr lang="en-US" altLang="en-US"/>
          </a:p>
          <a:p>
            <a:pPr>
              <a:defRPr/>
            </a:pPr>
            <a:r>
              <a:rPr lang="en-US" altLang="en-US"/>
              <a:t>© Support Development Associates</a:t>
            </a:r>
          </a:p>
          <a:p>
            <a:pPr>
              <a:defRPr/>
            </a:pPr>
            <a:endParaRPr lang="en-US" altLang="en-US"/>
          </a:p>
        </p:txBody>
      </p:sp>
      <p:sp>
        <p:nvSpPr>
          <p:cNvPr id="7" name="Slide Number Placeholder 5"/>
          <p:cNvSpPr>
            <a:spLocks noGrp="1"/>
          </p:cNvSpPr>
          <p:nvPr>
            <p:ph type="sldNum" sz="quarter" idx="12"/>
          </p:nvPr>
        </p:nvSpPr>
        <p:spPr/>
        <p:txBody>
          <a:bodyPr/>
          <a:lstStyle>
            <a:lvl1pPr>
              <a:defRPr smtClean="0"/>
            </a:lvl1pPr>
          </a:lstStyle>
          <a:p>
            <a:pPr>
              <a:defRPr/>
            </a:pPr>
            <a:fld id="{C376B32E-E104-4974-B0D7-149E07E5B0E8}" type="slidenum">
              <a:rPr lang="en-US" altLang="en-US"/>
              <a:pPr>
                <a:defRPr/>
              </a:pPr>
              <a:t>‹#›</a:t>
            </a:fld>
            <a:endParaRPr lang="en-US" altLang="en-US"/>
          </a:p>
        </p:txBody>
      </p:sp>
    </p:spTree>
    <p:extLst>
      <p:ext uri="{BB962C8B-B14F-4D97-AF65-F5344CB8AC3E}">
        <p14:creationId xmlns:p14="http://schemas.microsoft.com/office/powerpoint/2010/main" val="329206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fld id="{82541480-D156-405D-9F45-8207DA33F8CC}" type="datetime1">
              <a:rPr lang="en-US" altLang="en-US"/>
              <a:pPr>
                <a:defRPr/>
              </a:pPr>
              <a:t>2/2/2015</a:t>
            </a:fld>
            <a:endParaRPr lang="en-US" altLang="en-US"/>
          </a:p>
        </p:txBody>
      </p:sp>
      <p:sp>
        <p:nvSpPr>
          <p:cNvPr id="8" name="Footer Placeholder 4"/>
          <p:cNvSpPr>
            <a:spLocks noGrp="1"/>
          </p:cNvSpPr>
          <p:nvPr>
            <p:ph type="ftr" sz="quarter" idx="11"/>
          </p:nvPr>
        </p:nvSpPr>
        <p:spPr/>
        <p:txBody>
          <a:bodyPr/>
          <a:lstStyle>
            <a:lvl1pPr>
              <a:defRPr sz="1200" smtClean="0"/>
            </a:lvl1pPr>
          </a:lstStyle>
          <a:p>
            <a:pPr>
              <a:defRPr/>
            </a:pPr>
            <a:endParaRPr lang="en-US" altLang="en-US"/>
          </a:p>
          <a:p>
            <a:pPr>
              <a:defRPr/>
            </a:pPr>
            <a:r>
              <a:rPr lang="en-US" altLang="en-US"/>
              <a:t>© Support Development Associates</a:t>
            </a:r>
          </a:p>
          <a:p>
            <a:pPr>
              <a:defRPr/>
            </a:pPr>
            <a:endParaRPr lang="en-US" altLang="en-US"/>
          </a:p>
        </p:txBody>
      </p:sp>
      <p:sp>
        <p:nvSpPr>
          <p:cNvPr id="9" name="Slide Number Placeholder 5"/>
          <p:cNvSpPr>
            <a:spLocks noGrp="1"/>
          </p:cNvSpPr>
          <p:nvPr>
            <p:ph type="sldNum" sz="quarter" idx="12"/>
          </p:nvPr>
        </p:nvSpPr>
        <p:spPr/>
        <p:txBody>
          <a:bodyPr/>
          <a:lstStyle>
            <a:lvl1pPr>
              <a:defRPr smtClean="0"/>
            </a:lvl1pPr>
          </a:lstStyle>
          <a:p>
            <a:pPr>
              <a:defRPr/>
            </a:pPr>
            <a:fld id="{C49F3BB9-1974-4127-B1D7-5CD6F6E210A5}" type="slidenum">
              <a:rPr lang="en-US" altLang="en-US"/>
              <a:pPr>
                <a:defRPr/>
              </a:pPr>
              <a:t>‹#›</a:t>
            </a:fld>
            <a:endParaRPr lang="en-US" altLang="en-US"/>
          </a:p>
        </p:txBody>
      </p:sp>
    </p:spTree>
    <p:extLst>
      <p:ext uri="{BB962C8B-B14F-4D97-AF65-F5344CB8AC3E}">
        <p14:creationId xmlns:p14="http://schemas.microsoft.com/office/powerpoint/2010/main" val="423938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vl1pPr>
          </a:lstStyle>
          <a:p>
            <a:pPr>
              <a:defRPr/>
            </a:pPr>
            <a:fld id="{410EA747-2EF4-42A4-A6BB-A2740D6D3711}" type="datetime1">
              <a:rPr lang="en-US" altLang="en-US"/>
              <a:pPr>
                <a:defRPr/>
              </a:pPr>
              <a:t>2/2/2015</a:t>
            </a:fld>
            <a:endParaRPr lang="en-US" altLang="en-US"/>
          </a:p>
        </p:txBody>
      </p:sp>
      <p:sp>
        <p:nvSpPr>
          <p:cNvPr id="4" name="Footer Placeholder 4"/>
          <p:cNvSpPr>
            <a:spLocks noGrp="1"/>
          </p:cNvSpPr>
          <p:nvPr>
            <p:ph type="ftr" sz="quarter" idx="11"/>
          </p:nvPr>
        </p:nvSpPr>
        <p:spPr/>
        <p:txBody>
          <a:bodyPr/>
          <a:lstStyle>
            <a:lvl1pPr>
              <a:defRPr sz="1200" smtClean="0"/>
            </a:lvl1pPr>
          </a:lstStyle>
          <a:p>
            <a:pPr>
              <a:defRPr/>
            </a:pPr>
            <a:endParaRPr lang="en-US" altLang="en-US"/>
          </a:p>
          <a:p>
            <a:pPr>
              <a:defRPr/>
            </a:pPr>
            <a:r>
              <a:rPr lang="en-US" altLang="en-US"/>
              <a:t>© Support Development Associates</a:t>
            </a:r>
          </a:p>
          <a:p>
            <a:pPr>
              <a:defRPr/>
            </a:pPr>
            <a:endParaRPr lang="en-US" altLang="en-US"/>
          </a:p>
        </p:txBody>
      </p:sp>
      <p:sp>
        <p:nvSpPr>
          <p:cNvPr id="5" name="Slide Number Placeholder 5"/>
          <p:cNvSpPr>
            <a:spLocks noGrp="1"/>
          </p:cNvSpPr>
          <p:nvPr>
            <p:ph type="sldNum" sz="quarter" idx="12"/>
          </p:nvPr>
        </p:nvSpPr>
        <p:spPr/>
        <p:txBody>
          <a:bodyPr/>
          <a:lstStyle>
            <a:lvl1pPr>
              <a:defRPr smtClean="0"/>
            </a:lvl1pPr>
          </a:lstStyle>
          <a:p>
            <a:pPr>
              <a:defRPr/>
            </a:pPr>
            <a:fld id="{6C814E10-2FB9-46C8-8CD1-8C3658742BCA}" type="slidenum">
              <a:rPr lang="en-US" altLang="en-US"/>
              <a:pPr>
                <a:defRPr/>
              </a:pPr>
              <a:t>‹#›</a:t>
            </a:fld>
            <a:endParaRPr lang="en-US" altLang="en-US"/>
          </a:p>
        </p:txBody>
      </p:sp>
    </p:spTree>
    <p:extLst>
      <p:ext uri="{BB962C8B-B14F-4D97-AF65-F5344CB8AC3E}">
        <p14:creationId xmlns:p14="http://schemas.microsoft.com/office/powerpoint/2010/main" val="277397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E5148CDE-6EE3-47A0-B043-00BE222C1E4B}" type="datetime1">
              <a:rPr lang="en-US" altLang="en-US"/>
              <a:pPr>
                <a:defRPr/>
              </a:pPr>
              <a:t>2/2/2015</a:t>
            </a:fld>
            <a:endParaRPr lang="en-US" altLang="en-US"/>
          </a:p>
        </p:txBody>
      </p:sp>
      <p:sp>
        <p:nvSpPr>
          <p:cNvPr id="3" name="Footer Placeholder 4"/>
          <p:cNvSpPr>
            <a:spLocks noGrp="1"/>
          </p:cNvSpPr>
          <p:nvPr>
            <p:ph type="ftr" sz="quarter" idx="11"/>
          </p:nvPr>
        </p:nvSpPr>
        <p:spPr/>
        <p:txBody>
          <a:bodyPr/>
          <a:lstStyle>
            <a:lvl1pPr>
              <a:defRPr sz="1200" smtClean="0"/>
            </a:lvl1pPr>
          </a:lstStyle>
          <a:p>
            <a:pPr>
              <a:defRPr/>
            </a:pPr>
            <a:endParaRPr lang="en-US" altLang="en-US"/>
          </a:p>
          <a:p>
            <a:pPr>
              <a:defRPr/>
            </a:pPr>
            <a:r>
              <a:rPr lang="en-US" altLang="en-US"/>
              <a:t>© Support Development Associates</a:t>
            </a:r>
          </a:p>
          <a:p>
            <a:pPr>
              <a:defRPr/>
            </a:pPr>
            <a:endParaRPr lang="en-US" altLang="en-US"/>
          </a:p>
        </p:txBody>
      </p:sp>
      <p:sp>
        <p:nvSpPr>
          <p:cNvPr id="4" name="Slide Number Placeholder 5"/>
          <p:cNvSpPr>
            <a:spLocks noGrp="1"/>
          </p:cNvSpPr>
          <p:nvPr>
            <p:ph type="sldNum" sz="quarter" idx="12"/>
          </p:nvPr>
        </p:nvSpPr>
        <p:spPr/>
        <p:txBody>
          <a:bodyPr/>
          <a:lstStyle>
            <a:lvl1pPr>
              <a:defRPr smtClean="0"/>
            </a:lvl1pPr>
          </a:lstStyle>
          <a:p>
            <a:pPr>
              <a:defRPr/>
            </a:pPr>
            <a:fld id="{56E288E5-980E-4CAC-B49B-0B06F6818BBC}" type="slidenum">
              <a:rPr lang="en-US" altLang="en-US"/>
              <a:pPr>
                <a:defRPr/>
              </a:pPr>
              <a:t>‹#›</a:t>
            </a:fld>
            <a:endParaRPr lang="en-US" altLang="en-US"/>
          </a:p>
        </p:txBody>
      </p:sp>
    </p:spTree>
    <p:extLst>
      <p:ext uri="{BB962C8B-B14F-4D97-AF65-F5344CB8AC3E}">
        <p14:creationId xmlns:p14="http://schemas.microsoft.com/office/powerpoint/2010/main" val="391208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358AB478-55A2-47DE-8AE6-1C9DA47E8C67}" type="datetime1">
              <a:rPr lang="en-US" altLang="en-US"/>
              <a:pPr>
                <a:defRPr/>
              </a:pPr>
              <a:t>2/2/2015</a:t>
            </a:fld>
            <a:endParaRPr lang="en-US" altLang="en-US"/>
          </a:p>
        </p:txBody>
      </p:sp>
      <p:sp>
        <p:nvSpPr>
          <p:cNvPr id="6" name="Footer Placeholder 4"/>
          <p:cNvSpPr>
            <a:spLocks noGrp="1"/>
          </p:cNvSpPr>
          <p:nvPr>
            <p:ph type="ftr" sz="quarter" idx="11"/>
          </p:nvPr>
        </p:nvSpPr>
        <p:spPr/>
        <p:txBody>
          <a:bodyPr/>
          <a:lstStyle>
            <a:lvl1pPr>
              <a:defRPr sz="1200" smtClean="0"/>
            </a:lvl1pPr>
          </a:lstStyle>
          <a:p>
            <a:pPr>
              <a:defRPr/>
            </a:pPr>
            <a:endParaRPr lang="en-US" altLang="en-US"/>
          </a:p>
          <a:p>
            <a:pPr>
              <a:defRPr/>
            </a:pPr>
            <a:r>
              <a:rPr lang="en-US" altLang="en-US"/>
              <a:t>© Support Development Associates</a:t>
            </a:r>
          </a:p>
          <a:p>
            <a:pPr>
              <a:defRPr/>
            </a:pPr>
            <a:endParaRPr lang="en-US" altLang="en-US"/>
          </a:p>
        </p:txBody>
      </p:sp>
      <p:sp>
        <p:nvSpPr>
          <p:cNvPr id="7" name="Slide Number Placeholder 5"/>
          <p:cNvSpPr>
            <a:spLocks noGrp="1"/>
          </p:cNvSpPr>
          <p:nvPr>
            <p:ph type="sldNum" sz="quarter" idx="12"/>
          </p:nvPr>
        </p:nvSpPr>
        <p:spPr/>
        <p:txBody>
          <a:bodyPr/>
          <a:lstStyle>
            <a:lvl1pPr>
              <a:defRPr smtClean="0"/>
            </a:lvl1pPr>
          </a:lstStyle>
          <a:p>
            <a:pPr>
              <a:defRPr/>
            </a:pPr>
            <a:fld id="{7A0E11BA-B18C-4302-9081-D9D69AAA9B8A}" type="slidenum">
              <a:rPr lang="en-US" altLang="en-US"/>
              <a:pPr>
                <a:defRPr/>
              </a:pPr>
              <a:t>‹#›</a:t>
            </a:fld>
            <a:endParaRPr lang="en-US" altLang="en-US"/>
          </a:p>
        </p:txBody>
      </p:sp>
    </p:spTree>
    <p:extLst>
      <p:ext uri="{BB962C8B-B14F-4D97-AF65-F5344CB8AC3E}">
        <p14:creationId xmlns:p14="http://schemas.microsoft.com/office/powerpoint/2010/main" val="108555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B3DC31B3-8266-4ECC-A4FC-3B55BA38639C}" type="datetime1">
              <a:rPr lang="en-US" altLang="en-US"/>
              <a:pPr>
                <a:defRPr/>
              </a:pPr>
              <a:t>2/2/2015</a:t>
            </a:fld>
            <a:endParaRPr lang="en-US" altLang="en-US"/>
          </a:p>
        </p:txBody>
      </p:sp>
      <p:sp>
        <p:nvSpPr>
          <p:cNvPr id="6" name="Footer Placeholder 4"/>
          <p:cNvSpPr>
            <a:spLocks noGrp="1"/>
          </p:cNvSpPr>
          <p:nvPr>
            <p:ph type="ftr" sz="quarter" idx="11"/>
          </p:nvPr>
        </p:nvSpPr>
        <p:spPr/>
        <p:txBody>
          <a:bodyPr/>
          <a:lstStyle>
            <a:lvl1pPr>
              <a:defRPr sz="1200" smtClean="0"/>
            </a:lvl1pPr>
          </a:lstStyle>
          <a:p>
            <a:pPr>
              <a:defRPr/>
            </a:pPr>
            <a:endParaRPr lang="en-US" altLang="en-US"/>
          </a:p>
          <a:p>
            <a:pPr>
              <a:defRPr/>
            </a:pPr>
            <a:r>
              <a:rPr lang="en-US" altLang="en-US"/>
              <a:t>© Support Development Associates</a:t>
            </a:r>
          </a:p>
          <a:p>
            <a:pPr>
              <a:defRPr/>
            </a:pPr>
            <a:endParaRPr lang="en-US" altLang="en-US"/>
          </a:p>
        </p:txBody>
      </p:sp>
      <p:sp>
        <p:nvSpPr>
          <p:cNvPr id="7" name="Slide Number Placeholder 5"/>
          <p:cNvSpPr>
            <a:spLocks noGrp="1"/>
          </p:cNvSpPr>
          <p:nvPr>
            <p:ph type="sldNum" sz="quarter" idx="12"/>
          </p:nvPr>
        </p:nvSpPr>
        <p:spPr/>
        <p:txBody>
          <a:bodyPr/>
          <a:lstStyle>
            <a:lvl1pPr>
              <a:defRPr smtClean="0"/>
            </a:lvl1pPr>
          </a:lstStyle>
          <a:p>
            <a:pPr>
              <a:defRPr/>
            </a:pPr>
            <a:fld id="{38AB03C7-9602-43B6-B24B-198E7546A7E1}" type="slidenum">
              <a:rPr lang="en-US" altLang="en-US"/>
              <a:pPr>
                <a:defRPr/>
              </a:pPr>
              <a:t>‹#›</a:t>
            </a:fld>
            <a:endParaRPr lang="en-US" altLang="en-US"/>
          </a:p>
        </p:txBody>
      </p:sp>
    </p:spTree>
    <p:extLst>
      <p:ext uri="{BB962C8B-B14F-4D97-AF65-F5344CB8AC3E}">
        <p14:creationId xmlns:p14="http://schemas.microsoft.com/office/powerpoint/2010/main" val="417612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898989"/>
                </a:solidFill>
                <a:latin typeface="Calibri" pitchFamily="34" charset="0"/>
              </a:defRPr>
            </a:lvl1pPr>
          </a:lstStyle>
          <a:p>
            <a:pPr defTabSz="914400" fontAlgn="base">
              <a:spcBef>
                <a:spcPct val="0"/>
              </a:spcBef>
              <a:spcAft>
                <a:spcPct val="0"/>
              </a:spcAft>
              <a:defRPr/>
            </a:pPr>
            <a:fld id="{3899AB52-F1F0-4E79-972E-AC12D340BAD4}" type="datetime1">
              <a:rPr lang="en-US" altLang="en-US">
                <a:ea typeface="ＭＳ Ｐゴシック" pitchFamily="34" charset="-128"/>
              </a:rPr>
              <a:pPr defTabSz="914400" fontAlgn="base">
                <a:spcBef>
                  <a:spcPct val="0"/>
                </a:spcBef>
                <a:spcAft>
                  <a:spcPct val="0"/>
                </a:spcAft>
                <a:defRPr/>
              </a:pPr>
              <a:t>2/2/2015</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smtClean="0">
                <a:solidFill>
                  <a:srgbClr val="898989"/>
                </a:solidFill>
                <a:latin typeface="Calibri" pitchFamily="34" charset="0"/>
              </a:defRPr>
            </a:lvl1pPr>
          </a:lstStyle>
          <a:p>
            <a:pPr defTabSz="914400" fontAlgn="base">
              <a:spcBef>
                <a:spcPct val="0"/>
              </a:spcBef>
              <a:spcAft>
                <a:spcPct val="0"/>
              </a:spcAft>
              <a:defRPr/>
            </a:pPr>
            <a:endParaRPr lang="en-US" altLang="en-US">
              <a:ea typeface="ＭＳ Ｐゴシック" pitchFamily="34" charset="-128"/>
            </a:endParaRPr>
          </a:p>
          <a:p>
            <a:pPr defTabSz="914400" fontAlgn="base">
              <a:spcBef>
                <a:spcPct val="0"/>
              </a:spcBef>
              <a:spcAft>
                <a:spcPct val="0"/>
              </a:spcAft>
              <a:defRPr/>
            </a:pPr>
            <a:r>
              <a:rPr lang="en-US" altLang="en-US">
                <a:ea typeface="ＭＳ Ｐゴシック" pitchFamily="34" charset="-128"/>
              </a:rPr>
              <a:t>© Support Development Associates</a:t>
            </a:r>
          </a:p>
          <a:p>
            <a:pPr defTabSz="914400" fontAlgn="base">
              <a:spcBef>
                <a:spcPct val="0"/>
              </a:spcBef>
              <a:spcAft>
                <a:spcPct val="0"/>
              </a:spcAft>
              <a:defRPr/>
            </a:pPr>
            <a:endParaRPr lang="en-US" altLang="en-US">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defTabSz="914400" fontAlgn="base">
              <a:spcBef>
                <a:spcPct val="0"/>
              </a:spcBef>
              <a:spcAft>
                <a:spcPct val="0"/>
              </a:spcAft>
              <a:defRPr/>
            </a:pPr>
            <a:fld id="{50DDB906-2E90-4799-9176-2AFB1499776E}" type="slidenum">
              <a:rPr lang="en-US" altLang="en-US">
                <a:ea typeface="ＭＳ Ｐゴシック" pitchFamily="34" charset="-128"/>
              </a:rPr>
              <a:pPr defTabSz="914400" fontAlgn="base">
                <a:spcBef>
                  <a:spcPct val="0"/>
                </a:spcBef>
                <a:spcAft>
                  <a:spcPct val="0"/>
                </a:spcAft>
                <a:defRPr/>
              </a:pPr>
              <a:t>‹#›</a:t>
            </a:fld>
            <a:endParaRPr lang="en-US" altLang="en-US">
              <a:ea typeface="ＭＳ Ｐゴシック" pitchFamily="34" charset="-128"/>
            </a:endParaRPr>
          </a:p>
        </p:txBody>
      </p:sp>
      <p:pic>
        <p:nvPicPr>
          <p:cNvPr id="1031" name="Picture 6" descr="SDA_Logo_lg.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09000" y="122238"/>
            <a:ext cx="4841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52400" y="141288"/>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14300" y="6438900"/>
            <a:ext cx="533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705600"/>
            <a:ext cx="914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8710613" y="6438900"/>
            <a:ext cx="533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77200" y="6705600"/>
            <a:ext cx="914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00012" y="400050"/>
            <a:ext cx="5334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060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rgbClr val="0070C0"/>
          </a:solidFill>
          <a:latin typeface="+mj-lt"/>
          <a:ea typeface="ＭＳ Ｐゴシック" pitchFamily="33" charset="-128"/>
          <a:cs typeface="ＭＳ Ｐゴシック" pitchFamily="33" charset="-128"/>
        </a:defRPr>
      </a:lvl1pPr>
      <a:lvl2pPr algn="ctr" rtl="0" eaLnBrk="0" fontAlgn="base" hangingPunct="0">
        <a:spcBef>
          <a:spcPct val="0"/>
        </a:spcBef>
        <a:spcAft>
          <a:spcPct val="0"/>
        </a:spcAft>
        <a:defRPr sz="4400">
          <a:solidFill>
            <a:srgbClr val="0070C0"/>
          </a:solidFill>
          <a:latin typeface="Calibri" pitchFamily="34" charset="0"/>
          <a:ea typeface="ＭＳ Ｐゴシック" pitchFamily="33" charset="-128"/>
          <a:cs typeface="ＭＳ Ｐゴシック" pitchFamily="33" charset="-128"/>
        </a:defRPr>
      </a:lvl2pPr>
      <a:lvl3pPr algn="ctr" rtl="0" eaLnBrk="0" fontAlgn="base" hangingPunct="0">
        <a:spcBef>
          <a:spcPct val="0"/>
        </a:spcBef>
        <a:spcAft>
          <a:spcPct val="0"/>
        </a:spcAft>
        <a:defRPr sz="4400">
          <a:solidFill>
            <a:srgbClr val="0070C0"/>
          </a:solidFill>
          <a:latin typeface="Calibri" pitchFamily="34" charset="0"/>
          <a:ea typeface="ＭＳ Ｐゴシック" pitchFamily="33" charset="-128"/>
          <a:cs typeface="ＭＳ Ｐゴシック" pitchFamily="33" charset="-128"/>
        </a:defRPr>
      </a:lvl3pPr>
      <a:lvl4pPr algn="ctr" rtl="0" eaLnBrk="0" fontAlgn="base" hangingPunct="0">
        <a:spcBef>
          <a:spcPct val="0"/>
        </a:spcBef>
        <a:spcAft>
          <a:spcPct val="0"/>
        </a:spcAft>
        <a:defRPr sz="4400">
          <a:solidFill>
            <a:srgbClr val="0070C0"/>
          </a:solidFill>
          <a:latin typeface="Calibri" pitchFamily="34" charset="0"/>
          <a:ea typeface="ＭＳ Ｐゴシック" pitchFamily="33" charset="-128"/>
          <a:cs typeface="ＭＳ Ｐゴシック" pitchFamily="33" charset="-128"/>
        </a:defRPr>
      </a:lvl4pPr>
      <a:lvl5pPr algn="ctr" rtl="0" eaLnBrk="0" fontAlgn="base" hangingPunct="0">
        <a:spcBef>
          <a:spcPct val="0"/>
        </a:spcBef>
        <a:spcAft>
          <a:spcPct val="0"/>
        </a:spcAft>
        <a:defRPr sz="4400">
          <a:solidFill>
            <a:srgbClr val="0070C0"/>
          </a:solidFill>
          <a:latin typeface="Calibri" pitchFamily="34" charset="0"/>
          <a:ea typeface="ＭＳ Ｐゴシック" pitchFamily="33" charset="-128"/>
          <a:cs typeface="ＭＳ Ｐゴシック" pitchFamily="33" charset="-128"/>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600" kern="1200">
          <a:solidFill>
            <a:schemeClr val="tx1"/>
          </a:solidFill>
          <a:latin typeface="+mn-lt"/>
          <a:ea typeface="ＭＳ Ｐゴシック" pitchFamily="33" charset="-128"/>
          <a:cs typeface="ＭＳ Ｐゴシック" pitchFamily="33" charset="-128"/>
        </a:defRPr>
      </a:lvl1pPr>
      <a:lvl2pPr marL="742950" indent="-285750" algn="l" rtl="0" eaLnBrk="0" fontAlgn="base" hangingPunct="0">
        <a:spcBef>
          <a:spcPct val="20000"/>
        </a:spcBef>
        <a:spcAft>
          <a:spcPct val="0"/>
        </a:spcAft>
        <a:buFont typeface="Arial" pitchFamily="34" charset="0"/>
        <a:buChar char="–"/>
        <a:defRPr sz="3400" kern="1200">
          <a:solidFill>
            <a:schemeClr val="tx1"/>
          </a:solidFill>
          <a:latin typeface="+mn-lt"/>
          <a:ea typeface="ＭＳ Ｐゴシック" pitchFamily="33" charset="-128"/>
          <a:cs typeface="+mn-cs"/>
        </a:defRPr>
      </a:lvl2pPr>
      <a:lvl3pPr marL="1143000" indent="-2286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3" charset="-128"/>
          <a:cs typeface="+mn-cs"/>
        </a:defRPr>
      </a:lvl3pPr>
      <a:lvl4pPr marL="1600200" indent="-22860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3" charset="-128"/>
          <a:cs typeface="+mn-cs"/>
        </a:defRPr>
      </a:lvl4pPr>
      <a:lvl5pPr marL="2057400" indent="-228600" algn="l" rtl="0" eaLnBrk="0" fontAlgn="base" hangingPunct="0">
        <a:spcBef>
          <a:spcPct val="20000"/>
        </a:spcBef>
        <a:spcAft>
          <a:spcPct val="0"/>
        </a:spcAft>
        <a:buFont typeface="Arial" pitchFamily="34" charset="0"/>
        <a:buChar char="»"/>
        <a:defRPr sz="2600" kern="1200">
          <a:solidFill>
            <a:schemeClr val="tx1"/>
          </a:solidFill>
          <a:latin typeface="+mn-lt"/>
          <a:ea typeface="ＭＳ Ｐゴシック" pitchFamily="3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6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3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6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4/2014</a:t>
            </a:r>
          </a:p>
          <a:p>
            <a:pPr eaLnBrk="1" hangingPunct="1">
              <a:spcBef>
                <a:spcPct val="0"/>
              </a:spcBef>
              <a:buFontTx/>
              <a:buNone/>
            </a:pPr>
            <a:endParaRPr lang="en-US" altLang="en-US" sz="1000" dirty="0">
              <a:solidFill>
                <a:srgbClr val="898989"/>
              </a:solidFill>
            </a:endParaRPr>
          </a:p>
        </p:txBody>
      </p:sp>
      <p:sp>
        <p:nvSpPr>
          <p:cNvPr id="15365"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6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3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6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a:solidFill>
                  <a:srgbClr val="898989"/>
                </a:solidFill>
              </a:rPr>
              <a:t>SDA</a:t>
            </a:r>
          </a:p>
        </p:txBody>
      </p:sp>
      <p:sp>
        <p:nvSpPr>
          <p:cNvPr id="3" name="TextBox 2"/>
          <p:cNvSpPr txBox="1"/>
          <p:nvPr/>
        </p:nvSpPr>
        <p:spPr>
          <a:xfrm>
            <a:off x="68385" y="1524000"/>
            <a:ext cx="2522415" cy="1200329"/>
          </a:xfrm>
          <a:prstGeom prst="rect">
            <a:avLst/>
          </a:prstGeom>
          <a:noFill/>
        </p:spPr>
        <p:txBody>
          <a:bodyPr wrap="square" rtlCol="0">
            <a:spAutoFit/>
          </a:bodyPr>
          <a:lstStyle/>
          <a:p>
            <a:r>
              <a:rPr lang="en-US" sz="3600" b="1" dirty="0" smtClean="0">
                <a:solidFill>
                  <a:schemeClr val="accent3"/>
                </a:solidFill>
              </a:rPr>
              <a:t>CHANGING THINKING</a:t>
            </a:r>
            <a:endParaRPr lang="en-US" sz="3600" b="1" dirty="0">
              <a:solidFill>
                <a:schemeClr val="accent3"/>
              </a:solidFill>
            </a:endParaRPr>
          </a:p>
        </p:txBody>
      </p:sp>
      <p:sp>
        <p:nvSpPr>
          <p:cNvPr id="8" name="TextBox 7"/>
          <p:cNvSpPr txBox="1"/>
          <p:nvPr/>
        </p:nvSpPr>
        <p:spPr>
          <a:xfrm>
            <a:off x="7385538" y="1524000"/>
            <a:ext cx="1758462" cy="1200329"/>
          </a:xfrm>
          <a:prstGeom prst="rect">
            <a:avLst/>
          </a:prstGeom>
          <a:noFill/>
        </p:spPr>
        <p:txBody>
          <a:bodyPr wrap="square" rtlCol="0">
            <a:spAutoFit/>
          </a:bodyPr>
          <a:lstStyle/>
          <a:p>
            <a:r>
              <a:rPr lang="en-US" sz="3600" b="1" dirty="0" smtClean="0">
                <a:solidFill>
                  <a:schemeClr val="accent2"/>
                </a:solidFill>
              </a:rPr>
              <a:t>TAKING ACTION</a:t>
            </a:r>
            <a:endParaRPr lang="en-US" sz="3600" b="1" dirty="0">
              <a:solidFill>
                <a:schemeClr val="accent2"/>
              </a:solidFill>
            </a:endParaRPr>
          </a:p>
        </p:txBody>
      </p:sp>
      <p:sp>
        <p:nvSpPr>
          <p:cNvPr id="4" name="Right Arrow 3"/>
          <p:cNvSpPr/>
          <p:nvPr/>
        </p:nvSpPr>
        <p:spPr>
          <a:xfrm>
            <a:off x="2452077" y="1712974"/>
            <a:ext cx="4747846" cy="8529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rved Left Arrow 5"/>
          <p:cNvSpPr/>
          <p:nvPr/>
        </p:nvSpPr>
        <p:spPr>
          <a:xfrm rot="5400000">
            <a:off x="3277588" y="737140"/>
            <a:ext cx="2192397" cy="676604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990765" y="5558693"/>
            <a:ext cx="7440081" cy="646331"/>
          </a:xfrm>
          <a:prstGeom prst="rect">
            <a:avLst/>
          </a:prstGeom>
          <a:noFill/>
        </p:spPr>
        <p:txBody>
          <a:bodyPr wrap="square" rtlCol="0">
            <a:spAutoFit/>
          </a:bodyPr>
          <a:lstStyle/>
          <a:p>
            <a:pPr algn="ctr"/>
            <a:r>
              <a:rPr lang="en-US" dirty="0" smtClean="0"/>
              <a:t>Michael </a:t>
            </a:r>
            <a:r>
              <a:rPr lang="en-US" dirty="0" err="1" smtClean="0"/>
              <a:t>Smull</a:t>
            </a:r>
            <a:r>
              <a:rPr lang="en-US" dirty="0" smtClean="0"/>
              <a:t> &amp; Laura Buckner</a:t>
            </a:r>
          </a:p>
          <a:p>
            <a:pPr algn="ctr"/>
            <a:r>
              <a:rPr lang="en-US" dirty="0" smtClean="0"/>
              <a:t>Support Development Associates</a:t>
            </a:r>
            <a:endParaRPr lang="en-US" dirty="0"/>
          </a:p>
        </p:txBody>
      </p:sp>
    </p:spTree>
    <p:extLst>
      <p:ext uri="{BB962C8B-B14F-4D97-AF65-F5344CB8AC3E}">
        <p14:creationId xmlns:p14="http://schemas.microsoft.com/office/powerpoint/2010/main" val="1140261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u="sng" smtClean="0"/>
              <a:t/>
            </a:r>
            <a:br>
              <a:rPr lang="en-US" u="sng" smtClean="0"/>
            </a:br>
            <a:endParaRPr lang="en-US" smtClean="0"/>
          </a:p>
        </p:txBody>
      </p:sp>
      <p:sp>
        <p:nvSpPr>
          <p:cNvPr id="105475" name="Content Placeholder 2"/>
          <p:cNvSpPr>
            <a:spLocks noGrp="1"/>
          </p:cNvSpPr>
          <p:nvPr>
            <p:ph idx="1"/>
          </p:nvPr>
        </p:nvSpPr>
        <p:spPr>
          <a:xfrm>
            <a:off x="152400" y="1827215"/>
            <a:ext cx="8763000" cy="4573587"/>
          </a:xfrm>
        </p:spPr>
        <p:txBody>
          <a:bodyPr/>
          <a:lstStyle/>
          <a:p>
            <a:endParaRPr lang="en-US" dirty="0" smtClean="0"/>
          </a:p>
          <a:p>
            <a:endParaRPr lang="en-US" dirty="0" smtClean="0"/>
          </a:p>
        </p:txBody>
      </p:sp>
      <p:sp>
        <p:nvSpPr>
          <p:cNvPr id="105476" name="Footer Placeholder 1"/>
          <p:cNvSpPr>
            <a:spLocks noGrp="1"/>
          </p:cNvSpPr>
          <p:nvPr>
            <p:ph type="ftr" sz="quarter" idx="10"/>
          </p:nvPr>
        </p:nvSpPr>
        <p:spPr>
          <a:xfrm>
            <a:off x="990600" y="6500812"/>
            <a:ext cx="8153400" cy="357188"/>
          </a:xfrm>
        </p:spPr>
        <p:txBody>
          <a:bodyPr/>
          <a:lstStyle/>
          <a:p>
            <a:pPr>
              <a:defRPr/>
            </a:pPr>
            <a:r>
              <a:rPr lang="en-US" sz="1300" dirty="0">
                <a:solidFill>
                  <a:srgbClr val="7F7F7F"/>
                </a:solidFill>
              </a:rPr>
              <a:t>© TLC-PCP 2012 </a:t>
            </a:r>
            <a:r>
              <a:rPr lang="en-US" sz="1300" dirty="0" err="1">
                <a:solidFill>
                  <a:srgbClr val="7F7F7F"/>
                </a:solidFill>
              </a:rPr>
              <a:t>www.learningcommunity.us</a:t>
            </a:r>
            <a:endParaRPr lang="en-US" sz="1300" dirty="0">
              <a:solidFill>
                <a:srgbClr val="7F7F7F"/>
              </a:solidFill>
            </a:endParaRPr>
          </a:p>
        </p:txBody>
      </p:sp>
      <p:sp>
        <p:nvSpPr>
          <p:cNvPr id="105477" name="Rectangle 4"/>
          <p:cNvSpPr>
            <a:spLocks noChangeArrowheads="1"/>
          </p:cNvSpPr>
          <p:nvPr/>
        </p:nvSpPr>
        <p:spPr bwMode="auto">
          <a:xfrm>
            <a:off x="533400" y="578757"/>
            <a:ext cx="8229600" cy="852713"/>
          </a:xfrm>
          <a:prstGeom prst="rect">
            <a:avLst/>
          </a:prstGeom>
          <a:noFill/>
          <a:ln w="9525">
            <a:noFill/>
            <a:miter lim="800000"/>
            <a:headEnd/>
            <a:tailEnd/>
          </a:ln>
        </p:spPr>
        <p:txBody>
          <a:bodyPr lIns="82465" tIns="41233" rIns="82465" bIns="41233">
            <a:spAutoFit/>
          </a:bodyPr>
          <a:lstStyle/>
          <a:p>
            <a:pPr marL="150786" algn="ctr" eaLnBrk="0" hangingPunct="0">
              <a:spcBef>
                <a:spcPct val="50000"/>
              </a:spcBef>
            </a:pPr>
            <a:r>
              <a:rPr lang="en-US" sz="2000" dirty="0" smtClean="0">
                <a:solidFill>
                  <a:schemeClr val="tx2"/>
                </a:solidFill>
              </a:rPr>
              <a:t>The issue or area of focus (current reality) is:</a:t>
            </a:r>
          </a:p>
          <a:p>
            <a:pPr marL="150786" algn="ctr" eaLnBrk="0" hangingPunct="0">
              <a:spcBef>
                <a:spcPct val="50000"/>
              </a:spcBef>
            </a:pPr>
            <a:r>
              <a:rPr lang="en-US" sz="2000" dirty="0" smtClean="0">
                <a:solidFill>
                  <a:schemeClr val="tx2"/>
                </a:solidFill>
              </a:rPr>
              <a:t>___________________________________________________________</a:t>
            </a:r>
            <a:endParaRPr lang="en-US" sz="2000" dirty="0">
              <a:solidFill>
                <a:schemeClr val="tx2"/>
              </a:solidFill>
            </a:endParaRPr>
          </a:p>
        </p:txBody>
      </p:sp>
      <p:cxnSp>
        <p:nvCxnSpPr>
          <p:cNvPr id="105478" name="Straight Connector 3"/>
          <p:cNvCxnSpPr>
            <a:cxnSpLocks noChangeShapeType="1"/>
          </p:cNvCxnSpPr>
          <p:nvPr/>
        </p:nvCxnSpPr>
        <p:spPr bwMode="auto">
          <a:xfrm>
            <a:off x="228600" y="1828800"/>
            <a:ext cx="8610600" cy="76200"/>
          </a:xfrm>
          <a:prstGeom prst="line">
            <a:avLst/>
          </a:prstGeom>
          <a:noFill/>
          <a:ln w="9525">
            <a:solidFill>
              <a:schemeClr val="tx1"/>
            </a:solidFill>
            <a:round/>
            <a:headEnd/>
            <a:tailEnd/>
          </a:ln>
        </p:spPr>
      </p:cxnSp>
      <p:cxnSp>
        <p:nvCxnSpPr>
          <p:cNvPr id="105479" name="Straight Connector 7"/>
          <p:cNvCxnSpPr>
            <a:cxnSpLocks noChangeShapeType="1"/>
          </p:cNvCxnSpPr>
          <p:nvPr/>
        </p:nvCxnSpPr>
        <p:spPr bwMode="auto">
          <a:xfrm>
            <a:off x="228600" y="1828800"/>
            <a:ext cx="0" cy="4572000"/>
          </a:xfrm>
          <a:prstGeom prst="line">
            <a:avLst/>
          </a:prstGeom>
          <a:noFill/>
          <a:ln w="9525">
            <a:solidFill>
              <a:schemeClr val="tx1"/>
            </a:solidFill>
            <a:round/>
            <a:headEnd/>
            <a:tailEnd/>
          </a:ln>
        </p:spPr>
      </p:cxnSp>
      <p:cxnSp>
        <p:nvCxnSpPr>
          <p:cNvPr id="105480" name="Straight Connector 11"/>
          <p:cNvCxnSpPr>
            <a:cxnSpLocks noChangeShapeType="1"/>
          </p:cNvCxnSpPr>
          <p:nvPr/>
        </p:nvCxnSpPr>
        <p:spPr bwMode="auto">
          <a:xfrm>
            <a:off x="8839200" y="1905000"/>
            <a:ext cx="0" cy="4495800"/>
          </a:xfrm>
          <a:prstGeom prst="line">
            <a:avLst/>
          </a:prstGeom>
          <a:noFill/>
          <a:ln w="9525">
            <a:solidFill>
              <a:schemeClr val="tx1"/>
            </a:solidFill>
            <a:round/>
            <a:headEnd/>
            <a:tailEnd/>
          </a:ln>
        </p:spPr>
      </p:cxnSp>
      <p:cxnSp>
        <p:nvCxnSpPr>
          <p:cNvPr id="105481" name="Straight Connector 13"/>
          <p:cNvCxnSpPr>
            <a:cxnSpLocks noChangeShapeType="1"/>
          </p:cNvCxnSpPr>
          <p:nvPr/>
        </p:nvCxnSpPr>
        <p:spPr bwMode="auto">
          <a:xfrm flipH="1">
            <a:off x="228600" y="6400800"/>
            <a:ext cx="8610600" cy="0"/>
          </a:xfrm>
          <a:prstGeom prst="line">
            <a:avLst/>
          </a:prstGeom>
          <a:noFill/>
          <a:ln w="9525">
            <a:solidFill>
              <a:schemeClr val="tx1"/>
            </a:solidFill>
            <a:round/>
            <a:headEnd/>
            <a:tailEnd/>
          </a:ln>
        </p:spPr>
      </p:cxnSp>
      <p:cxnSp>
        <p:nvCxnSpPr>
          <p:cNvPr id="105482" name="Straight Connector 19"/>
          <p:cNvCxnSpPr>
            <a:cxnSpLocks noChangeShapeType="1"/>
          </p:cNvCxnSpPr>
          <p:nvPr/>
        </p:nvCxnSpPr>
        <p:spPr bwMode="auto">
          <a:xfrm>
            <a:off x="228600" y="2362200"/>
            <a:ext cx="8610600" cy="76200"/>
          </a:xfrm>
          <a:prstGeom prst="line">
            <a:avLst/>
          </a:prstGeom>
          <a:noFill/>
          <a:ln w="9525">
            <a:solidFill>
              <a:schemeClr val="tx1"/>
            </a:solidFill>
            <a:round/>
            <a:headEnd/>
            <a:tailEnd/>
          </a:ln>
        </p:spPr>
      </p:cxnSp>
      <p:cxnSp>
        <p:nvCxnSpPr>
          <p:cNvPr id="105483" name="Straight Connector 21"/>
          <p:cNvCxnSpPr>
            <a:cxnSpLocks noChangeShapeType="1"/>
            <a:stCxn id="105475" idx="0"/>
            <a:endCxn id="105475" idx="2"/>
          </p:cNvCxnSpPr>
          <p:nvPr/>
        </p:nvCxnSpPr>
        <p:spPr bwMode="auto">
          <a:xfrm>
            <a:off x="4533900" y="1827215"/>
            <a:ext cx="0" cy="4573587"/>
          </a:xfrm>
          <a:prstGeom prst="line">
            <a:avLst/>
          </a:prstGeom>
          <a:noFill/>
          <a:ln w="9525">
            <a:solidFill>
              <a:schemeClr val="tx1"/>
            </a:solidFill>
            <a:round/>
            <a:headEnd/>
            <a:tailEnd/>
          </a:ln>
        </p:spPr>
      </p:cxnSp>
      <p:cxnSp>
        <p:nvCxnSpPr>
          <p:cNvPr id="105484" name="Straight Connector 23"/>
          <p:cNvCxnSpPr>
            <a:cxnSpLocks noChangeShapeType="1"/>
          </p:cNvCxnSpPr>
          <p:nvPr/>
        </p:nvCxnSpPr>
        <p:spPr bwMode="auto">
          <a:xfrm>
            <a:off x="685800" y="1828800"/>
            <a:ext cx="0" cy="4572000"/>
          </a:xfrm>
          <a:prstGeom prst="line">
            <a:avLst/>
          </a:prstGeom>
          <a:noFill/>
          <a:ln w="9525">
            <a:solidFill>
              <a:schemeClr val="tx1"/>
            </a:solidFill>
            <a:round/>
            <a:headEnd/>
            <a:tailEnd/>
          </a:ln>
        </p:spPr>
      </p:cxnSp>
      <p:sp>
        <p:nvSpPr>
          <p:cNvPr id="105485" name="TextBox 24"/>
          <p:cNvSpPr txBox="1">
            <a:spLocks noChangeArrowheads="1"/>
          </p:cNvSpPr>
          <p:nvPr/>
        </p:nvSpPr>
        <p:spPr bwMode="auto">
          <a:xfrm>
            <a:off x="990600" y="1905001"/>
            <a:ext cx="3276600" cy="338538"/>
          </a:xfrm>
          <a:prstGeom prst="rect">
            <a:avLst/>
          </a:prstGeom>
          <a:noFill/>
          <a:ln w="9525">
            <a:noFill/>
            <a:miter lim="800000"/>
            <a:headEnd/>
            <a:tailEnd/>
          </a:ln>
        </p:spPr>
        <p:txBody>
          <a:bodyPr lIns="91424" tIns="45712" rIns="91424" bIns="45712">
            <a:spAutoFit/>
          </a:bodyPr>
          <a:lstStyle/>
          <a:p>
            <a:pPr eaLnBrk="0" hangingPunct="0"/>
            <a:r>
              <a:rPr lang="en-US" sz="1600" dirty="0">
                <a:latin typeface="Comic Sans MS" pitchFamily="66" charset="0"/>
              </a:rPr>
              <a:t>What works/makes sense</a:t>
            </a:r>
          </a:p>
        </p:txBody>
      </p:sp>
      <p:sp>
        <p:nvSpPr>
          <p:cNvPr id="105486" name="TextBox 27"/>
          <p:cNvSpPr txBox="1">
            <a:spLocks noChangeArrowheads="1"/>
          </p:cNvSpPr>
          <p:nvPr/>
        </p:nvSpPr>
        <p:spPr bwMode="auto">
          <a:xfrm>
            <a:off x="4572000" y="1981201"/>
            <a:ext cx="4354286" cy="338538"/>
          </a:xfrm>
          <a:prstGeom prst="rect">
            <a:avLst/>
          </a:prstGeom>
          <a:noFill/>
          <a:ln w="9525">
            <a:noFill/>
            <a:miter lim="800000"/>
            <a:headEnd/>
            <a:tailEnd/>
          </a:ln>
        </p:spPr>
        <p:txBody>
          <a:bodyPr wrap="square" lIns="91424" tIns="45712" rIns="91424" bIns="45712">
            <a:spAutoFit/>
          </a:bodyPr>
          <a:lstStyle/>
          <a:p>
            <a:pPr eaLnBrk="0" hangingPunct="0"/>
            <a:r>
              <a:rPr lang="en-US" sz="1600" dirty="0">
                <a:latin typeface="Comic Sans MS" pitchFamily="66" charset="0"/>
              </a:rPr>
              <a:t>What doesn</a:t>
            </a:r>
            <a:r>
              <a:rPr lang="en-US" altLang="en-US" sz="1600" dirty="0">
                <a:latin typeface="Comic Sans MS" pitchFamily="66" charset="0"/>
              </a:rPr>
              <a:t>’</a:t>
            </a:r>
            <a:r>
              <a:rPr lang="en-US" sz="1600" dirty="0">
                <a:latin typeface="Comic Sans MS" pitchFamily="66" charset="0"/>
              </a:rPr>
              <a:t>t work</a:t>
            </a:r>
            <a:r>
              <a:rPr lang="en-US" sz="1600" dirty="0" smtClean="0">
                <a:latin typeface="Comic Sans MS" pitchFamily="66" charset="0"/>
              </a:rPr>
              <a:t>/Doesn’t make </a:t>
            </a:r>
            <a:r>
              <a:rPr lang="en-US" sz="1600" dirty="0">
                <a:latin typeface="Comic Sans MS" pitchFamily="66" charset="0"/>
              </a:rPr>
              <a:t>sense</a:t>
            </a:r>
          </a:p>
        </p:txBody>
      </p:sp>
      <p:sp>
        <p:nvSpPr>
          <p:cNvPr id="26" name="TextBox 25"/>
          <p:cNvSpPr txBox="1"/>
          <p:nvPr/>
        </p:nvSpPr>
        <p:spPr>
          <a:xfrm>
            <a:off x="228605" y="2133600"/>
            <a:ext cx="461633" cy="4038600"/>
          </a:xfrm>
          <a:prstGeom prst="rect">
            <a:avLst/>
          </a:prstGeom>
          <a:noFill/>
        </p:spPr>
        <p:txBody>
          <a:bodyPr vert="vert270" lIns="91424" tIns="45712" rIns="91424" bIns="45712">
            <a:spAutoFit/>
          </a:bodyPr>
          <a:lstStyle/>
          <a:p>
            <a:pPr algn="ctr" eaLnBrk="0" hangingPunct="0">
              <a:defRPr/>
            </a:pPr>
            <a:r>
              <a:rPr lang="en-US" dirty="0" smtClean="0">
                <a:latin typeface="Comic Sans MS"/>
                <a:ea typeface="ＭＳ Ｐゴシック" charset="0"/>
                <a:cs typeface="Comic Sans MS"/>
              </a:rPr>
              <a:t>My perspective</a:t>
            </a:r>
            <a:endParaRPr lang="en-US" dirty="0">
              <a:latin typeface="Comic Sans MS"/>
              <a:ea typeface="ＭＳ Ｐゴシック" charset="0"/>
              <a:cs typeface="Comic Sans MS"/>
            </a:endParaRPr>
          </a:p>
        </p:txBody>
      </p:sp>
    </p:spTree>
    <p:extLst>
      <p:ext uri="{BB962C8B-B14F-4D97-AF65-F5344CB8AC3E}">
        <p14:creationId xmlns:p14="http://schemas.microsoft.com/office/powerpoint/2010/main" val="499634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u="sng" smtClean="0"/>
              <a:t/>
            </a:r>
            <a:br>
              <a:rPr lang="en-US" u="sng" smtClean="0"/>
            </a:br>
            <a:endParaRPr lang="en-US" smtClean="0"/>
          </a:p>
        </p:txBody>
      </p:sp>
      <p:sp>
        <p:nvSpPr>
          <p:cNvPr id="45059" name="Footer Placeholder 1"/>
          <p:cNvSpPr>
            <a:spLocks noGrp="1"/>
          </p:cNvSpPr>
          <p:nvPr>
            <p:ph type="ftr" sz="quarter" idx="10"/>
          </p:nvPr>
        </p:nvSpPr>
        <p:spPr>
          <a:xfrm>
            <a:off x="1152769" y="6500812"/>
            <a:ext cx="7991232" cy="357188"/>
          </a:xfrm>
        </p:spPr>
        <p:txBody>
          <a:bodyPr/>
          <a:lstStyle/>
          <a:p>
            <a:pPr>
              <a:defRPr/>
            </a:pPr>
            <a:r>
              <a:rPr lang="en-US" dirty="0">
                <a:solidFill>
                  <a:srgbClr val="7F7F7F"/>
                </a:solidFill>
              </a:rPr>
              <a:t>© TLC-PCP 2012 </a:t>
            </a:r>
            <a:r>
              <a:rPr lang="en-US" dirty="0" err="1">
                <a:solidFill>
                  <a:srgbClr val="7F7F7F"/>
                </a:solidFill>
              </a:rPr>
              <a:t>www.learningcommunity.us</a:t>
            </a:r>
            <a:endParaRPr lang="en-US" dirty="0">
              <a:solidFill>
                <a:srgbClr val="7F7F7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53837677"/>
              </p:ext>
            </p:extLst>
          </p:nvPr>
        </p:nvGraphicFramePr>
        <p:xfrm>
          <a:off x="0" y="1"/>
          <a:ext cx="9144000" cy="6538997"/>
        </p:xfrm>
        <a:graphic>
          <a:graphicData uri="http://schemas.openxmlformats.org/drawingml/2006/table">
            <a:tbl>
              <a:tblPr/>
              <a:tblGrid>
                <a:gridCol w="728663"/>
                <a:gridCol w="4075112"/>
                <a:gridCol w="4340225"/>
              </a:tblGrid>
              <a:tr h="830384">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500" b="0" i="0" u="none" strike="noStrike" cap="none" normalizeH="0" baseline="0" dirty="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anchorCtr="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1014413" rtl="0" eaLnBrk="1" fontAlgn="base" latinLnBrk="0" hangingPunct="1">
                        <a:lnSpc>
                          <a:spcPct val="100000"/>
                        </a:lnSpc>
                        <a:spcBef>
                          <a:spcPct val="5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omic Sans MS" pitchFamily="66" charset="0"/>
                          <a:ea typeface="MS PGothic" pitchFamily="34" charset="-128"/>
                        </a:rPr>
                        <a:t>What works/</a:t>
                      </a:r>
                    </a:p>
                    <a:p>
                      <a:pPr marL="0" marR="0" lvl="0" indent="0" algn="ctr" defTabSz="1014413" rtl="0" eaLnBrk="1" fontAlgn="base" latinLnBrk="0" hangingPunct="1">
                        <a:lnSpc>
                          <a:spcPct val="100000"/>
                        </a:lnSpc>
                        <a:spcBef>
                          <a:spcPct val="5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omic Sans MS" pitchFamily="66" charset="0"/>
                          <a:ea typeface="MS PGothic" pitchFamily="34" charset="-128"/>
                        </a:rPr>
                        <a:t>Makes sense</a:t>
                      </a:r>
                    </a:p>
                  </a:txBody>
                  <a:tcPr marL="82373" marR="82373" marT="41316" marB="413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014413" rtl="0" eaLnBrk="1" fontAlgn="base" latinLnBrk="0" hangingPunct="1">
                        <a:lnSpc>
                          <a:spcPct val="100000"/>
                        </a:lnSpc>
                        <a:spcBef>
                          <a:spcPct val="5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omic Sans MS" pitchFamily="66" charset="0"/>
                          <a:ea typeface="MS PGothic" pitchFamily="34" charset="-128"/>
                        </a:rPr>
                        <a:t>What doesn</a:t>
                      </a:r>
                      <a:r>
                        <a:rPr kumimoji="0" lang="en-US" altLang="en-US" sz="2100" b="1" i="0" u="none" strike="noStrike" cap="none" normalizeH="0" baseline="0" dirty="0" smtClean="0">
                          <a:ln>
                            <a:noFill/>
                          </a:ln>
                          <a:solidFill>
                            <a:schemeClr val="tx1"/>
                          </a:solidFill>
                          <a:effectLst/>
                          <a:latin typeface="Comic Sans MS" pitchFamily="66" charset="0"/>
                          <a:ea typeface="MS PGothic" pitchFamily="34" charset="-128"/>
                        </a:rPr>
                        <a:t>’</a:t>
                      </a:r>
                      <a:r>
                        <a:rPr kumimoji="0" lang="en-US" sz="2100" b="1" i="0" u="none" strike="noStrike" cap="none" normalizeH="0" baseline="0" dirty="0" smtClean="0">
                          <a:ln>
                            <a:noFill/>
                          </a:ln>
                          <a:solidFill>
                            <a:schemeClr val="tx1"/>
                          </a:solidFill>
                          <a:effectLst/>
                          <a:latin typeface="Comic Sans MS" pitchFamily="66" charset="0"/>
                          <a:ea typeface="MS PGothic" pitchFamily="34" charset="-128"/>
                        </a:rPr>
                        <a:t>t work/</a:t>
                      </a:r>
                    </a:p>
                    <a:p>
                      <a:pPr marL="0" marR="0" lvl="0" indent="0" algn="ctr" defTabSz="1014413" rtl="0" eaLnBrk="1" fontAlgn="base" latinLnBrk="0" hangingPunct="1">
                        <a:lnSpc>
                          <a:spcPct val="100000"/>
                        </a:lnSpc>
                        <a:spcBef>
                          <a:spcPct val="5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omic Sans MS" pitchFamily="66" charset="0"/>
                          <a:ea typeface="MS PGothic" pitchFamily="34" charset="-128"/>
                        </a:rPr>
                        <a:t>Doesn’t make sense</a:t>
                      </a:r>
                    </a:p>
                  </a:txBody>
                  <a:tcPr marL="82373" marR="82373" marT="41316" marB="413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25639">
                <a:tc>
                  <a:txBody>
                    <a:bodyPr/>
                    <a:lstStyle/>
                    <a:p>
                      <a:pPr marL="0" marR="0" lvl="0" indent="0" algn="l" defTabSz="1014413"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600" b="0" i="0" u="none" strike="noStrike" cap="none" normalizeH="0" baseline="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600" b="0" i="0" u="none" strike="noStrike" cap="none" normalizeH="0" baseline="0" dirty="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3863">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500" b="0" i="0" u="none" strike="noStrike" cap="none" normalizeH="0" baseline="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600" b="0" i="0" u="none" strike="noStrike" cap="none" normalizeH="0" baseline="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600" b="0" i="0" u="none" strike="noStrike" cap="none" normalizeH="0" baseline="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6763">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500" b="0" i="0" u="none" strike="noStrike" cap="none" normalizeH="0" baseline="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600" b="0" i="0" u="none" strike="noStrike" cap="none" normalizeH="0" baseline="0" dirty="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600" b="0" i="0" u="none" strike="noStrike" cap="none" normalizeH="0" baseline="0" dirty="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3" y="1066801"/>
            <a:ext cx="738631" cy="1785104"/>
          </a:xfrm>
          <a:prstGeom prst="rect">
            <a:avLst/>
          </a:prstGeom>
          <a:noFill/>
        </p:spPr>
        <p:txBody>
          <a:bodyPr vert="vert270" lIns="91424" tIns="45712" rIns="91424" bIns="45712">
            <a:spAutoFit/>
          </a:bodyPr>
          <a:lstStyle/>
          <a:p>
            <a:pPr algn="ctr" eaLnBrk="0" hangingPunct="0">
              <a:defRPr/>
            </a:pPr>
            <a:r>
              <a:rPr lang="en-US" dirty="0" smtClean="0">
                <a:latin typeface="Comic Sans MS"/>
                <a:ea typeface="ＭＳ Ｐゴシック" charset="0"/>
                <a:cs typeface="Comic Sans MS"/>
              </a:rPr>
              <a:t>_______’s</a:t>
            </a:r>
          </a:p>
          <a:p>
            <a:pPr algn="ctr" eaLnBrk="0" hangingPunct="0">
              <a:defRPr/>
            </a:pPr>
            <a:r>
              <a:rPr lang="en-US" dirty="0" smtClean="0">
                <a:latin typeface="Comic Sans MS"/>
                <a:ea typeface="ＭＳ Ｐゴシック" charset="0"/>
                <a:cs typeface="Comic Sans MS"/>
              </a:rPr>
              <a:t>perspective</a:t>
            </a:r>
            <a:endParaRPr lang="en-US" dirty="0">
              <a:latin typeface="Comic Sans MS"/>
              <a:ea typeface="ＭＳ Ｐゴシック" charset="0"/>
              <a:cs typeface="Comic Sans MS"/>
            </a:endParaRPr>
          </a:p>
        </p:txBody>
      </p:sp>
      <p:sp>
        <p:nvSpPr>
          <p:cNvPr id="8" name="TextBox 7"/>
          <p:cNvSpPr txBox="1"/>
          <p:nvPr/>
        </p:nvSpPr>
        <p:spPr>
          <a:xfrm>
            <a:off x="3" y="2743201"/>
            <a:ext cx="738631" cy="1785104"/>
          </a:xfrm>
          <a:prstGeom prst="rect">
            <a:avLst/>
          </a:prstGeom>
          <a:noFill/>
        </p:spPr>
        <p:txBody>
          <a:bodyPr vert="vert270" lIns="91424" tIns="45712" rIns="91424" bIns="45712">
            <a:spAutoFit/>
          </a:bodyPr>
          <a:lstStyle/>
          <a:p>
            <a:pPr algn="ctr" eaLnBrk="0" hangingPunct="0">
              <a:defRPr/>
            </a:pPr>
            <a:r>
              <a:rPr lang="en-US" dirty="0">
                <a:latin typeface="Comic Sans MS"/>
                <a:ea typeface="ＭＳ Ｐゴシック" charset="0"/>
                <a:cs typeface="Comic Sans MS"/>
              </a:rPr>
              <a:t>_______’s</a:t>
            </a:r>
          </a:p>
          <a:p>
            <a:pPr algn="ctr" eaLnBrk="0" hangingPunct="0">
              <a:defRPr/>
            </a:pPr>
            <a:r>
              <a:rPr lang="en-US" dirty="0" smtClean="0">
                <a:latin typeface="Comic Sans MS"/>
                <a:ea typeface="ＭＳ Ｐゴシック" charset="0"/>
                <a:cs typeface="Comic Sans MS"/>
              </a:rPr>
              <a:t> </a:t>
            </a:r>
            <a:r>
              <a:rPr lang="en-US" dirty="0">
                <a:latin typeface="Comic Sans MS"/>
                <a:ea typeface="ＭＳ Ｐゴシック" charset="0"/>
                <a:cs typeface="Comic Sans MS"/>
              </a:rPr>
              <a:t>perspective</a:t>
            </a:r>
          </a:p>
        </p:txBody>
      </p:sp>
      <p:sp>
        <p:nvSpPr>
          <p:cNvPr id="9" name="TextBox 8"/>
          <p:cNvSpPr txBox="1"/>
          <p:nvPr/>
        </p:nvSpPr>
        <p:spPr>
          <a:xfrm>
            <a:off x="3" y="4648201"/>
            <a:ext cx="738631" cy="1785104"/>
          </a:xfrm>
          <a:prstGeom prst="rect">
            <a:avLst/>
          </a:prstGeom>
          <a:noFill/>
        </p:spPr>
        <p:txBody>
          <a:bodyPr vert="vert270" lIns="91424" tIns="45712" rIns="91424" bIns="45712">
            <a:spAutoFit/>
          </a:bodyPr>
          <a:lstStyle/>
          <a:p>
            <a:pPr algn="ctr" eaLnBrk="0" hangingPunct="0">
              <a:defRPr/>
            </a:pPr>
            <a:r>
              <a:rPr lang="en-US" dirty="0">
                <a:latin typeface="Comic Sans MS"/>
                <a:ea typeface="ＭＳ Ｐゴシック" charset="0"/>
                <a:cs typeface="Comic Sans MS"/>
              </a:rPr>
              <a:t>_______’s</a:t>
            </a:r>
          </a:p>
          <a:p>
            <a:pPr algn="ctr" eaLnBrk="0" hangingPunct="0">
              <a:defRPr/>
            </a:pPr>
            <a:r>
              <a:rPr lang="en-US" dirty="0" smtClean="0">
                <a:latin typeface="Comic Sans MS"/>
                <a:ea typeface="ＭＳ Ｐゴシック" charset="0"/>
                <a:cs typeface="Comic Sans MS"/>
              </a:rPr>
              <a:t>perspective</a:t>
            </a:r>
            <a:endParaRPr lang="en-US" dirty="0">
              <a:latin typeface="Comic Sans MS"/>
              <a:ea typeface="ＭＳ Ｐゴシック" charset="0"/>
              <a:cs typeface="Comic Sans MS"/>
            </a:endParaRPr>
          </a:p>
        </p:txBody>
      </p:sp>
    </p:spTree>
    <p:extLst>
      <p:ext uri="{BB962C8B-B14F-4D97-AF65-F5344CB8AC3E}">
        <p14:creationId xmlns:p14="http://schemas.microsoft.com/office/powerpoint/2010/main" val="788259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u="sng" smtClean="0"/>
              <a:t/>
            </a:r>
            <a:br>
              <a:rPr lang="en-US" u="sng" smtClean="0"/>
            </a:br>
            <a:endParaRPr lang="en-US" smtClean="0"/>
          </a:p>
        </p:txBody>
      </p:sp>
      <p:sp>
        <p:nvSpPr>
          <p:cNvPr id="45059" name="Footer Placeholder 1"/>
          <p:cNvSpPr>
            <a:spLocks noGrp="1"/>
          </p:cNvSpPr>
          <p:nvPr>
            <p:ph type="ftr" sz="quarter" idx="10"/>
          </p:nvPr>
        </p:nvSpPr>
        <p:spPr>
          <a:xfrm>
            <a:off x="1152769" y="6500812"/>
            <a:ext cx="7991232" cy="357188"/>
          </a:xfrm>
        </p:spPr>
        <p:txBody>
          <a:bodyPr/>
          <a:lstStyle/>
          <a:p>
            <a:pPr>
              <a:defRPr/>
            </a:pPr>
            <a:r>
              <a:rPr lang="en-US" dirty="0">
                <a:solidFill>
                  <a:srgbClr val="7F7F7F"/>
                </a:solidFill>
              </a:rPr>
              <a:t>© TLC-PCP 2012 </a:t>
            </a:r>
            <a:r>
              <a:rPr lang="en-US" dirty="0" err="1">
                <a:solidFill>
                  <a:srgbClr val="7F7F7F"/>
                </a:solidFill>
              </a:rPr>
              <a:t>www.learningcommunity.us</a:t>
            </a:r>
            <a:endParaRPr lang="en-US" dirty="0">
              <a:solidFill>
                <a:srgbClr val="7F7F7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88116164"/>
              </p:ext>
            </p:extLst>
          </p:nvPr>
        </p:nvGraphicFramePr>
        <p:xfrm>
          <a:off x="0" y="1"/>
          <a:ext cx="9144000" cy="6538997"/>
        </p:xfrm>
        <a:graphic>
          <a:graphicData uri="http://schemas.openxmlformats.org/drawingml/2006/table">
            <a:tbl>
              <a:tblPr/>
              <a:tblGrid>
                <a:gridCol w="728663"/>
                <a:gridCol w="4075112"/>
                <a:gridCol w="4340225"/>
              </a:tblGrid>
              <a:tr h="830384">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500" b="0" i="0" u="none" strike="noStrike" cap="none" normalizeH="0" baseline="0" dirty="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anchorCtr="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1014413" rtl="0" eaLnBrk="1" fontAlgn="base" latinLnBrk="0" hangingPunct="1">
                        <a:lnSpc>
                          <a:spcPct val="100000"/>
                        </a:lnSpc>
                        <a:spcBef>
                          <a:spcPct val="5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omic Sans MS" pitchFamily="66" charset="0"/>
                          <a:ea typeface="MS PGothic" pitchFamily="34" charset="-128"/>
                        </a:rPr>
                        <a:t>What works/</a:t>
                      </a:r>
                    </a:p>
                    <a:p>
                      <a:pPr marL="0" marR="0" lvl="0" indent="0" algn="ctr" defTabSz="1014413" rtl="0" eaLnBrk="1" fontAlgn="base" latinLnBrk="0" hangingPunct="1">
                        <a:lnSpc>
                          <a:spcPct val="100000"/>
                        </a:lnSpc>
                        <a:spcBef>
                          <a:spcPct val="5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omic Sans MS" pitchFamily="66" charset="0"/>
                          <a:ea typeface="MS PGothic" pitchFamily="34" charset="-128"/>
                        </a:rPr>
                        <a:t>Makes sense</a:t>
                      </a:r>
                    </a:p>
                  </a:txBody>
                  <a:tcPr marL="82373" marR="82373" marT="41316" marB="413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014413" rtl="0" eaLnBrk="1" fontAlgn="base" latinLnBrk="0" hangingPunct="1">
                        <a:lnSpc>
                          <a:spcPct val="100000"/>
                        </a:lnSpc>
                        <a:spcBef>
                          <a:spcPct val="5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omic Sans MS" pitchFamily="66" charset="0"/>
                          <a:ea typeface="MS PGothic" pitchFamily="34" charset="-128"/>
                        </a:rPr>
                        <a:t>What doesn</a:t>
                      </a:r>
                      <a:r>
                        <a:rPr kumimoji="0" lang="en-US" altLang="en-US" sz="2100" b="1" i="0" u="none" strike="noStrike" cap="none" normalizeH="0" baseline="0" dirty="0" smtClean="0">
                          <a:ln>
                            <a:noFill/>
                          </a:ln>
                          <a:solidFill>
                            <a:schemeClr val="tx1"/>
                          </a:solidFill>
                          <a:effectLst/>
                          <a:latin typeface="Comic Sans MS" pitchFamily="66" charset="0"/>
                          <a:ea typeface="MS PGothic" pitchFamily="34" charset="-128"/>
                        </a:rPr>
                        <a:t>’</a:t>
                      </a:r>
                      <a:r>
                        <a:rPr kumimoji="0" lang="en-US" sz="2100" b="1" i="0" u="none" strike="noStrike" cap="none" normalizeH="0" baseline="0" dirty="0" smtClean="0">
                          <a:ln>
                            <a:noFill/>
                          </a:ln>
                          <a:solidFill>
                            <a:schemeClr val="tx1"/>
                          </a:solidFill>
                          <a:effectLst/>
                          <a:latin typeface="Comic Sans MS" pitchFamily="66" charset="0"/>
                          <a:ea typeface="MS PGothic" pitchFamily="34" charset="-128"/>
                        </a:rPr>
                        <a:t>t work/</a:t>
                      </a:r>
                    </a:p>
                    <a:p>
                      <a:pPr marL="0" marR="0" lvl="0" indent="0" algn="ctr" defTabSz="1014413" rtl="0" eaLnBrk="1" fontAlgn="base" latinLnBrk="0" hangingPunct="1">
                        <a:lnSpc>
                          <a:spcPct val="100000"/>
                        </a:lnSpc>
                        <a:spcBef>
                          <a:spcPct val="5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omic Sans MS" pitchFamily="66" charset="0"/>
                          <a:ea typeface="MS PGothic" pitchFamily="34" charset="-128"/>
                        </a:rPr>
                        <a:t>Doesn’t make sense</a:t>
                      </a:r>
                    </a:p>
                  </a:txBody>
                  <a:tcPr marL="82373" marR="82373" marT="41316" marB="413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25639">
                <a:tc>
                  <a:txBody>
                    <a:bodyPr/>
                    <a:lstStyle/>
                    <a:p>
                      <a:pPr marL="0" marR="0" lvl="0" indent="0" algn="l" defTabSz="1014413"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600" b="0" i="0" u="none" strike="noStrike" cap="none" normalizeH="0" baseline="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600" b="0" i="0" u="none" strike="noStrike" cap="none" normalizeH="0" baseline="0" dirty="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3863">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500" b="0" i="0" u="none" strike="noStrike" cap="none" normalizeH="0" baseline="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600" b="0" i="0" u="none" strike="noStrike" cap="none" normalizeH="0" baseline="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600" b="0" i="0" u="none" strike="noStrike" cap="none" normalizeH="0" baseline="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6763">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500" b="0" i="0" u="none" strike="noStrike" cap="none" normalizeH="0" baseline="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600" b="0" i="0" u="none" strike="noStrike" cap="none" normalizeH="0" baseline="0" dirty="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600" b="0" i="0" u="none" strike="noStrike" cap="none" normalizeH="0" baseline="0" dirty="0" smtClean="0">
                        <a:ln>
                          <a:noFill/>
                        </a:ln>
                        <a:solidFill>
                          <a:schemeClr val="bg2"/>
                        </a:solidFill>
                        <a:effectLst>
                          <a:outerShdw blurRad="38100" dist="38100" dir="2700000" algn="tl">
                            <a:srgbClr val="C0C0C0"/>
                          </a:outerShdw>
                        </a:effectLst>
                        <a:latin typeface="Comic Sans MS" pitchFamily="66" charset="0"/>
                        <a:ea typeface="MS PGothic" pitchFamily="34" charset="-128"/>
                      </a:endParaRPr>
                    </a:p>
                  </a:txBody>
                  <a:tcPr marL="82373" marR="82373" marT="41316" marB="413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3" y="1066801"/>
            <a:ext cx="738631" cy="1785104"/>
          </a:xfrm>
          <a:prstGeom prst="rect">
            <a:avLst/>
          </a:prstGeom>
          <a:noFill/>
        </p:spPr>
        <p:txBody>
          <a:bodyPr vert="vert270" lIns="91424" tIns="45712" rIns="91424" bIns="45712">
            <a:spAutoFit/>
          </a:bodyPr>
          <a:lstStyle/>
          <a:p>
            <a:pPr algn="ctr" eaLnBrk="0" hangingPunct="0">
              <a:defRPr/>
            </a:pPr>
            <a:r>
              <a:rPr lang="en-US" dirty="0" smtClean="0">
                <a:latin typeface="Comic Sans MS"/>
                <a:ea typeface="ＭＳ Ｐゴシック" charset="0"/>
                <a:cs typeface="Comic Sans MS"/>
              </a:rPr>
              <a:t>_______’s</a:t>
            </a:r>
          </a:p>
          <a:p>
            <a:pPr algn="ctr" eaLnBrk="0" hangingPunct="0">
              <a:defRPr/>
            </a:pPr>
            <a:r>
              <a:rPr lang="en-US" dirty="0" smtClean="0">
                <a:latin typeface="Comic Sans MS"/>
                <a:ea typeface="ＭＳ Ｐゴシック" charset="0"/>
                <a:cs typeface="Comic Sans MS"/>
              </a:rPr>
              <a:t>perspective</a:t>
            </a:r>
            <a:endParaRPr lang="en-US" dirty="0">
              <a:latin typeface="Comic Sans MS"/>
              <a:ea typeface="ＭＳ Ｐゴシック" charset="0"/>
              <a:cs typeface="Comic Sans MS"/>
            </a:endParaRPr>
          </a:p>
        </p:txBody>
      </p:sp>
      <p:sp>
        <p:nvSpPr>
          <p:cNvPr id="8" name="TextBox 7"/>
          <p:cNvSpPr txBox="1"/>
          <p:nvPr/>
        </p:nvSpPr>
        <p:spPr>
          <a:xfrm>
            <a:off x="3" y="2743201"/>
            <a:ext cx="738631" cy="1785104"/>
          </a:xfrm>
          <a:prstGeom prst="rect">
            <a:avLst/>
          </a:prstGeom>
          <a:noFill/>
        </p:spPr>
        <p:txBody>
          <a:bodyPr vert="vert270" lIns="91424" tIns="45712" rIns="91424" bIns="45712">
            <a:spAutoFit/>
          </a:bodyPr>
          <a:lstStyle/>
          <a:p>
            <a:pPr algn="ctr" eaLnBrk="0" hangingPunct="0">
              <a:defRPr/>
            </a:pPr>
            <a:r>
              <a:rPr lang="en-US" dirty="0">
                <a:latin typeface="Comic Sans MS"/>
                <a:ea typeface="ＭＳ Ｐゴシック" charset="0"/>
                <a:cs typeface="Comic Sans MS"/>
              </a:rPr>
              <a:t>_______’s</a:t>
            </a:r>
          </a:p>
          <a:p>
            <a:pPr algn="ctr" eaLnBrk="0" hangingPunct="0">
              <a:defRPr/>
            </a:pPr>
            <a:r>
              <a:rPr lang="en-US" dirty="0" smtClean="0">
                <a:latin typeface="Comic Sans MS"/>
                <a:ea typeface="ＭＳ Ｐゴシック" charset="0"/>
                <a:cs typeface="Comic Sans MS"/>
              </a:rPr>
              <a:t> </a:t>
            </a:r>
            <a:r>
              <a:rPr lang="en-US" dirty="0">
                <a:latin typeface="Comic Sans MS"/>
                <a:ea typeface="ＭＳ Ｐゴシック" charset="0"/>
                <a:cs typeface="Comic Sans MS"/>
              </a:rPr>
              <a:t>perspective</a:t>
            </a:r>
          </a:p>
        </p:txBody>
      </p:sp>
      <p:sp>
        <p:nvSpPr>
          <p:cNvPr id="9" name="TextBox 8"/>
          <p:cNvSpPr txBox="1"/>
          <p:nvPr/>
        </p:nvSpPr>
        <p:spPr>
          <a:xfrm>
            <a:off x="3" y="4648201"/>
            <a:ext cx="738631" cy="1785104"/>
          </a:xfrm>
          <a:prstGeom prst="rect">
            <a:avLst/>
          </a:prstGeom>
          <a:noFill/>
        </p:spPr>
        <p:txBody>
          <a:bodyPr vert="vert270" lIns="91424" tIns="45712" rIns="91424" bIns="45712">
            <a:spAutoFit/>
          </a:bodyPr>
          <a:lstStyle/>
          <a:p>
            <a:pPr algn="ctr" eaLnBrk="0" hangingPunct="0">
              <a:defRPr/>
            </a:pPr>
            <a:r>
              <a:rPr lang="en-US" dirty="0">
                <a:latin typeface="Comic Sans MS"/>
                <a:ea typeface="ＭＳ Ｐゴシック" charset="0"/>
                <a:cs typeface="Comic Sans MS"/>
              </a:rPr>
              <a:t>_______’s</a:t>
            </a:r>
          </a:p>
          <a:p>
            <a:pPr algn="ctr" eaLnBrk="0" hangingPunct="0">
              <a:defRPr/>
            </a:pPr>
            <a:r>
              <a:rPr lang="en-US" dirty="0" smtClean="0">
                <a:latin typeface="Comic Sans MS"/>
                <a:ea typeface="ＭＳ Ｐゴシック" charset="0"/>
                <a:cs typeface="Comic Sans MS"/>
              </a:rPr>
              <a:t>perspective</a:t>
            </a:r>
            <a:endParaRPr lang="en-US" dirty="0">
              <a:latin typeface="Comic Sans MS"/>
              <a:ea typeface="ＭＳ Ｐゴシック" charset="0"/>
              <a:cs typeface="Comic Sans MS"/>
            </a:endParaRPr>
          </a:p>
        </p:txBody>
      </p:sp>
    </p:spTree>
    <p:extLst>
      <p:ext uri="{BB962C8B-B14F-4D97-AF65-F5344CB8AC3E}">
        <p14:creationId xmlns:p14="http://schemas.microsoft.com/office/powerpoint/2010/main" val="3098752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u="sng" smtClean="0"/>
              <a:t/>
            </a:r>
            <a:br>
              <a:rPr lang="en-US" u="sng" smtClean="0"/>
            </a:br>
            <a:endParaRPr lang="en-US" smtClean="0"/>
          </a:p>
        </p:txBody>
      </p:sp>
      <p:sp>
        <p:nvSpPr>
          <p:cNvPr id="99331" name="Content Placeholder 2"/>
          <p:cNvSpPr>
            <a:spLocks noGrp="1"/>
          </p:cNvSpPr>
          <p:nvPr>
            <p:ph idx="1"/>
          </p:nvPr>
        </p:nvSpPr>
        <p:spPr/>
        <p:txBody>
          <a:bodyPr/>
          <a:lstStyle/>
          <a:p>
            <a:endParaRPr lang="en-US" dirty="0" smtClean="0"/>
          </a:p>
          <a:p>
            <a:endParaRPr lang="en-US" dirty="0" smtClean="0"/>
          </a:p>
        </p:txBody>
      </p:sp>
      <p:sp>
        <p:nvSpPr>
          <p:cNvPr id="99332" name="Footer Placeholder 1"/>
          <p:cNvSpPr>
            <a:spLocks noGrp="1"/>
          </p:cNvSpPr>
          <p:nvPr>
            <p:ph type="ftr" sz="quarter" idx="10"/>
          </p:nvPr>
        </p:nvSpPr>
        <p:spPr/>
        <p:txBody>
          <a:bodyPr/>
          <a:lstStyle/>
          <a:p>
            <a:pPr>
              <a:defRPr/>
            </a:pPr>
            <a:r>
              <a:rPr lang="en-US" sz="1300" dirty="0">
                <a:solidFill>
                  <a:srgbClr val="7F7F7F"/>
                </a:solidFill>
              </a:rPr>
              <a:t>© TLC-PCP 2012 </a:t>
            </a:r>
            <a:r>
              <a:rPr lang="en-US" sz="1300" dirty="0" err="1">
                <a:solidFill>
                  <a:srgbClr val="7F7F7F"/>
                </a:solidFill>
              </a:rPr>
              <a:t>www.learningcommunity.us</a:t>
            </a:r>
            <a:endParaRPr lang="en-US" sz="1300" dirty="0">
              <a:solidFill>
                <a:srgbClr val="7F7F7F"/>
              </a:solidFill>
            </a:endParaRPr>
          </a:p>
        </p:txBody>
      </p:sp>
      <p:sp>
        <p:nvSpPr>
          <p:cNvPr id="5" name="Rectangle 4"/>
          <p:cNvSpPr>
            <a:spLocks noGrp="1" noChangeArrowheads="1"/>
          </p:cNvSpPr>
          <p:nvPr/>
        </p:nvSpPr>
        <p:spPr>
          <a:xfrm>
            <a:off x="1676400" y="381007"/>
            <a:ext cx="7467600" cy="550863"/>
          </a:xfrm>
          <a:prstGeom prst="rect">
            <a:avLst/>
          </a:prstGeom>
        </p:spPr>
        <p:txBody>
          <a:bodyPr lIns="91424" tIns="45712" rIns="91424" bIns="45712"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dirty="0" smtClean="0">
                <a:solidFill>
                  <a:schemeClr val="tx2"/>
                </a:solidFill>
              </a:rPr>
              <a:t>Learning Log for Andrew (page 1)</a:t>
            </a:r>
          </a:p>
        </p:txBody>
      </p:sp>
      <p:sp>
        <p:nvSpPr>
          <p:cNvPr id="99334" name="Rectangle 5"/>
          <p:cNvSpPr>
            <a:spLocks noChangeArrowheads="1"/>
          </p:cNvSpPr>
          <p:nvPr/>
        </p:nvSpPr>
        <p:spPr bwMode="auto">
          <a:xfrm>
            <a:off x="990600" y="990600"/>
            <a:ext cx="8153400" cy="360270"/>
          </a:xfrm>
          <a:prstGeom prst="rect">
            <a:avLst/>
          </a:prstGeom>
          <a:noFill/>
          <a:ln w="9525">
            <a:noFill/>
            <a:miter lim="800000"/>
            <a:headEnd/>
            <a:tailEnd/>
          </a:ln>
        </p:spPr>
        <p:txBody>
          <a:bodyPr lIns="82465" tIns="41233" rIns="82465" bIns="41233">
            <a:spAutoFit/>
          </a:bodyPr>
          <a:lstStyle/>
          <a:p>
            <a:pPr algn="ctr" eaLnBrk="0" hangingPunct="0"/>
            <a:r>
              <a:rPr lang="en-US" i="1">
                <a:solidFill>
                  <a:srgbClr val="A6A6A6"/>
                </a:solidFill>
              </a:rPr>
              <a:t>Using the learning log to show a family</a:t>
            </a:r>
            <a:r>
              <a:rPr lang="en-US" altLang="en-US" i="1">
                <a:solidFill>
                  <a:srgbClr val="A6A6A6"/>
                </a:solidFill>
              </a:rPr>
              <a:t>’</a:t>
            </a:r>
            <a:r>
              <a:rPr lang="en-US" i="1">
                <a:solidFill>
                  <a:srgbClr val="A6A6A6"/>
                </a:solidFill>
              </a:rPr>
              <a:t>s learning over time</a:t>
            </a:r>
          </a:p>
        </p:txBody>
      </p:sp>
      <p:pic>
        <p:nvPicPr>
          <p:cNvPr id="99335" name="table"/>
          <p:cNvPicPr>
            <a:picLocks noChangeAspect="1"/>
          </p:cNvPicPr>
          <p:nvPr/>
        </p:nvPicPr>
        <p:blipFill>
          <a:blip r:embed="rId3" cstate="print"/>
          <a:srcRect/>
          <a:stretch>
            <a:fillRect/>
          </a:stretch>
        </p:blipFill>
        <p:spPr bwMode="auto">
          <a:xfrm>
            <a:off x="0" y="1295401"/>
            <a:ext cx="9144000" cy="5562599"/>
          </a:xfrm>
          <a:prstGeom prst="rect">
            <a:avLst/>
          </a:prstGeom>
          <a:noFill/>
          <a:ln w="9525">
            <a:noFill/>
            <a:miter lim="800000"/>
            <a:headEnd/>
            <a:tailEnd/>
          </a:ln>
        </p:spPr>
      </p:pic>
    </p:spTree>
    <p:extLst>
      <p:ext uri="{BB962C8B-B14F-4D97-AF65-F5344CB8AC3E}">
        <p14:creationId xmlns:p14="http://schemas.microsoft.com/office/powerpoint/2010/main" val="1949544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u="sng" smtClean="0"/>
              <a:t/>
            </a:r>
            <a:br>
              <a:rPr lang="en-US" u="sng" smtClean="0"/>
            </a:br>
            <a:endParaRPr lang="en-US" smtClean="0"/>
          </a:p>
        </p:txBody>
      </p:sp>
      <p:sp>
        <p:nvSpPr>
          <p:cNvPr id="1028" name="Content Placeholder 2"/>
          <p:cNvSpPr>
            <a:spLocks noGrp="1"/>
          </p:cNvSpPr>
          <p:nvPr>
            <p:ph idx="1"/>
          </p:nvPr>
        </p:nvSpPr>
        <p:spPr/>
        <p:txBody>
          <a:bodyPr/>
          <a:lstStyle/>
          <a:p>
            <a:endParaRPr lang="en-US" smtClean="0"/>
          </a:p>
          <a:p>
            <a:endParaRPr lang="en-US" smtClean="0"/>
          </a:p>
        </p:txBody>
      </p:sp>
      <p:sp>
        <p:nvSpPr>
          <p:cNvPr id="1029" name="Footer Placeholder 1"/>
          <p:cNvSpPr>
            <a:spLocks noGrp="1"/>
          </p:cNvSpPr>
          <p:nvPr>
            <p:ph type="ftr" sz="quarter" idx="10"/>
          </p:nvPr>
        </p:nvSpPr>
        <p:spPr>
          <a:xfrm>
            <a:off x="1348154" y="6572250"/>
            <a:ext cx="7795846" cy="285750"/>
          </a:xfrm>
        </p:spPr>
        <p:txBody>
          <a:bodyPr/>
          <a:lstStyle/>
          <a:p>
            <a:pPr>
              <a:defRPr/>
            </a:pPr>
            <a:r>
              <a:rPr lang="en-US" sz="1300" dirty="0">
                <a:solidFill>
                  <a:srgbClr val="7F7F7F"/>
                </a:solidFill>
              </a:rPr>
              <a:t>© TLC-PCP 2012 </a:t>
            </a:r>
            <a:r>
              <a:rPr lang="en-US" sz="1300" dirty="0" err="1">
                <a:solidFill>
                  <a:srgbClr val="7F7F7F"/>
                </a:solidFill>
              </a:rPr>
              <a:t>www.learningcommunity.us</a:t>
            </a:r>
            <a:endParaRPr lang="en-US" sz="1300" dirty="0">
              <a:solidFill>
                <a:srgbClr val="7F7F7F"/>
              </a:solidFill>
            </a:endParaRPr>
          </a:p>
        </p:txBody>
      </p:sp>
      <p:sp>
        <p:nvSpPr>
          <p:cNvPr id="5" name="Rectangle 4"/>
          <p:cNvSpPr>
            <a:spLocks noGrp="1" noChangeArrowheads="1"/>
          </p:cNvSpPr>
          <p:nvPr/>
        </p:nvSpPr>
        <p:spPr>
          <a:xfrm>
            <a:off x="1676400" y="381007"/>
            <a:ext cx="7467600" cy="550863"/>
          </a:xfrm>
          <a:prstGeom prst="rect">
            <a:avLst/>
          </a:prstGeom>
        </p:spPr>
        <p:txBody>
          <a:bodyPr lIns="91424" tIns="45712" rIns="91424" bIns="45712"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dirty="0" smtClean="0">
                <a:solidFill>
                  <a:schemeClr val="tx2"/>
                </a:solidFill>
              </a:rPr>
              <a:t>Learning Log for Andrew (page 2)</a:t>
            </a:r>
          </a:p>
        </p:txBody>
      </p:sp>
      <p:sp>
        <p:nvSpPr>
          <p:cNvPr id="1031" name="Rectangle 5"/>
          <p:cNvSpPr>
            <a:spLocks noChangeArrowheads="1"/>
          </p:cNvSpPr>
          <p:nvPr/>
        </p:nvSpPr>
        <p:spPr bwMode="auto">
          <a:xfrm>
            <a:off x="990600" y="990600"/>
            <a:ext cx="8153400" cy="360270"/>
          </a:xfrm>
          <a:prstGeom prst="rect">
            <a:avLst/>
          </a:prstGeom>
          <a:noFill/>
          <a:ln w="9525">
            <a:noFill/>
            <a:miter lim="800000"/>
            <a:headEnd/>
            <a:tailEnd/>
          </a:ln>
        </p:spPr>
        <p:txBody>
          <a:bodyPr lIns="82465" tIns="41233" rIns="82465" bIns="41233">
            <a:spAutoFit/>
          </a:bodyPr>
          <a:lstStyle/>
          <a:p>
            <a:pPr algn="ctr" eaLnBrk="0" hangingPunct="0"/>
            <a:r>
              <a:rPr lang="en-US" i="1">
                <a:solidFill>
                  <a:srgbClr val="A6A6A6"/>
                </a:solidFill>
              </a:rPr>
              <a:t>Using the learning log to show a family</a:t>
            </a:r>
            <a:r>
              <a:rPr lang="en-US" altLang="en-US" i="1">
                <a:solidFill>
                  <a:srgbClr val="A6A6A6"/>
                </a:solidFill>
              </a:rPr>
              <a:t>’</a:t>
            </a:r>
            <a:r>
              <a:rPr lang="en-US" i="1">
                <a:solidFill>
                  <a:srgbClr val="A6A6A6"/>
                </a:solidFill>
              </a:rPr>
              <a:t>s learning over time</a:t>
            </a:r>
          </a:p>
        </p:txBody>
      </p:sp>
      <p:graphicFrame>
        <p:nvGraphicFramePr>
          <p:cNvPr id="1026" name="Object 2"/>
          <p:cNvGraphicFramePr>
            <a:graphicFrameLocks noChangeAspect="1"/>
          </p:cNvGraphicFramePr>
          <p:nvPr>
            <p:extLst>
              <p:ext uri="{D42A27DB-BD31-4B8C-83A1-F6EECF244321}">
                <p14:modId xmlns:p14="http://schemas.microsoft.com/office/powerpoint/2010/main" val="3132878155"/>
              </p:ext>
            </p:extLst>
          </p:nvPr>
        </p:nvGraphicFramePr>
        <p:xfrm>
          <a:off x="0" y="1524000"/>
          <a:ext cx="9144000" cy="4495800"/>
        </p:xfrm>
        <a:graphic>
          <a:graphicData uri="http://schemas.openxmlformats.org/presentationml/2006/ole">
            <mc:AlternateContent xmlns:mc="http://schemas.openxmlformats.org/markup-compatibility/2006">
              <mc:Choice xmlns:v="urn:schemas-microsoft-com:vml" Requires="v">
                <p:oleObj spid="_x0000_s1039" name="Document" r:id="rId5" imgW="9384955" imgH="4063850" progId="Word.Document.12">
                  <p:embed/>
                </p:oleObj>
              </mc:Choice>
              <mc:Fallback>
                <p:oleObj name="Document" r:id="rId5" imgW="9384955" imgH="406385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9144000" cy="4495800"/>
                      </a:xfrm>
                      <a:prstGeom prst="rect">
                        <a:avLst/>
                      </a:prstGeom>
                      <a:noFill/>
                      <a:extLst/>
                    </p:spPr>
                  </p:pic>
                </p:oleObj>
              </mc:Fallback>
            </mc:AlternateContent>
          </a:graphicData>
        </a:graphic>
      </p:graphicFrame>
    </p:spTree>
    <p:extLst>
      <p:ext uri="{BB962C8B-B14F-4D97-AF65-F5344CB8AC3E}">
        <p14:creationId xmlns:p14="http://schemas.microsoft.com/office/powerpoint/2010/main" val="3282456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u="sng" smtClean="0"/>
              <a:t/>
            </a:r>
            <a:br>
              <a:rPr lang="en-US" u="sng" smtClean="0"/>
            </a:br>
            <a:endParaRPr lang="en-US" smtClean="0"/>
          </a:p>
        </p:txBody>
      </p:sp>
      <p:sp>
        <p:nvSpPr>
          <p:cNvPr id="44035" name="Footer Placeholder 1"/>
          <p:cNvSpPr>
            <a:spLocks noGrp="1"/>
          </p:cNvSpPr>
          <p:nvPr>
            <p:ph type="ftr" sz="quarter" idx="10"/>
          </p:nvPr>
        </p:nvSpPr>
        <p:spPr>
          <a:xfrm>
            <a:off x="2" y="6643688"/>
            <a:ext cx="9156699" cy="214313"/>
          </a:xfrm>
        </p:spPr>
        <p:txBody>
          <a:bodyPr/>
          <a:lstStyle/>
          <a:p>
            <a:pPr>
              <a:defRPr/>
            </a:pPr>
            <a:r>
              <a:rPr lang="en-US" dirty="0">
                <a:solidFill>
                  <a:srgbClr val="7F7F7F"/>
                </a:solidFill>
              </a:rPr>
              <a:t>© TLC-PCP 2012 </a:t>
            </a:r>
            <a:r>
              <a:rPr lang="en-US" dirty="0" err="1">
                <a:solidFill>
                  <a:srgbClr val="7F7F7F"/>
                </a:solidFill>
              </a:rPr>
              <a:t>www.learningcommunity.us</a:t>
            </a:r>
            <a:endParaRPr lang="en-US" dirty="0">
              <a:solidFill>
                <a:srgbClr val="7F7F7F"/>
              </a:solidFill>
            </a:endParaRPr>
          </a:p>
        </p:txBody>
      </p:sp>
      <p:graphicFrame>
        <p:nvGraphicFramePr>
          <p:cNvPr id="6" name="Group 240"/>
          <p:cNvGraphicFramePr>
            <a:graphicFrameLocks noGrp="1"/>
          </p:cNvGraphicFramePr>
          <p:nvPr>
            <p:extLst>
              <p:ext uri="{D42A27DB-BD31-4B8C-83A1-F6EECF244321}">
                <p14:modId xmlns:p14="http://schemas.microsoft.com/office/powerpoint/2010/main" val="630408804"/>
              </p:ext>
            </p:extLst>
          </p:nvPr>
        </p:nvGraphicFramePr>
        <p:xfrm>
          <a:off x="0" y="1249364"/>
          <a:ext cx="9144000" cy="5335678"/>
        </p:xfrm>
        <a:graphic>
          <a:graphicData uri="http://schemas.openxmlformats.org/drawingml/2006/table">
            <a:tbl>
              <a:tblPr/>
              <a:tblGrid>
                <a:gridCol w="601663"/>
                <a:gridCol w="1204912"/>
                <a:gridCol w="1203325"/>
                <a:gridCol w="3006725"/>
                <a:gridCol w="3127375"/>
              </a:tblGrid>
              <a:tr h="7970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2"/>
                          </a:solidFill>
                          <a:effectLst/>
                          <a:latin typeface="Verdana" pitchFamily="34" charset="0"/>
                          <a:ea typeface="MS PGothic" pitchFamily="34" charset="-128"/>
                          <a:cs typeface="Times New Roman" pitchFamily="18" charset="0"/>
                        </a:rPr>
                        <a:t>Date</a:t>
                      </a:r>
                      <a:endParaRPr kumimoji="0" lang="en-US" sz="2300" b="0" i="0" u="none" strike="noStrike" cap="none" normalizeH="0" baseline="0" dirty="0" smtClean="0">
                        <a:ln>
                          <a:noFill/>
                        </a:ln>
                        <a:solidFill>
                          <a:schemeClr val="tx2"/>
                        </a:solidFill>
                        <a:effectLst/>
                        <a:latin typeface="Arial" pitchFamily="34" charset="0"/>
                        <a:ea typeface="MS PGothic" pitchFamily="34" charset="-128"/>
                      </a:endParaRPr>
                    </a:p>
                  </a:txBody>
                  <a:tcPr marL="82373" marR="82373" marT="41317" marB="413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2"/>
                          </a:solidFill>
                          <a:effectLst/>
                          <a:latin typeface="Verdana" pitchFamily="34" charset="0"/>
                          <a:ea typeface="MS PGothic" pitchFamily="34" charset="-128"/>
                          <a:cs typeface="Times New Roman" pitchFamily="18" charset="0"/>
                        </a:rPr>
                        <a:t>What did you/the person do? (What, where, when, how long, etc.)</a:t>
                      </a:r>
                      <a:endParaRPr kumimoji="0" lang="en-US" sz="2300" b="0" i="0" u="none" strike="noStrike" cap="none" normalizeH="0" baseline="0" dirty="0" smtClean="0">
                        <a:ln>
                          <a:noFill/>
                        </a:ln>
                        <a:solidFill>
                          <a:schemeClr val="tx2"/>
                        </a:solidFill>
                        <a:effectLst/>
                        <a:latin typeface="Arial" pitchFamily="34" charset="0"/>
                        <a:ea typeface="MS PGothic" pitchFamily="34" charset="-128"/>
                      </a:endParaRPr>
                    </a:p>
                  </a:txBody>
                  <a:tcPr marL="82373" marR="82373" marT="41317" marB="413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Verdana" pitchFamily="34" charset="0"/>
                          <a:ea typeface="MS PGothic" pitchFamily="34" charset="-128"/>
                          <a:cs typeface="Times New Roman" pitchFamily="18" charset="0"/>
                        </a:rPr>
                        <a:t>Who was there? (Names of staff, friends, others, etc.)</a:t>
                      </a:r>
                      <a:endParaRPr kumimoji="0" lang="en-US" sz="2300" b="0" i="0" u="none" strike="noStrike" cap="none" normalizeH="0" baseline="0" smtClean="0">
                        <a:ln>
                          <a:noFill/>
                        </a:ln>
                        <a:solidFill>
                          <a:schemeClr val="tx2"/>
                        </a:solidFill>
                        <a:effectLst/>
                        <a:latin typeface="Arial" pitchFamily="34" charset="0"/>
                        <a:ea typeface="MS PGothic" pitchFamily="34" charset="-128"/>
                      </a:endParaRPr>
                    </a:p>
                  </a:txBody>
                  <a:tcPr marL="82373" marR="82373" marT="41317" marB="413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Verdana" pitchFamily="34" charset="0"/>
                          <a:ea typeface="MS PGothic" pitchFamily="34" charset="-128"/>
                          <a:cs typeface="Times New Roman" pitchFamily="18" charset="0"/>
                        </a:rPr>
                        <a:t>What did you learn about what worked well? What did the person like about the activity? What needs to stay the same?</a:t>
                      </a:r>
                      <a:endParaRPr kumimoji="0" lang="en-US" sz="2300" b="0" i="0" u="none" strike="noStrike" cap="none" normalizeH="0" baseline="0" smtClean="0">
                        <a:ln>
                          <a:noFill/>
                        </a:ln>
                        <a:solidFill>
                          <a:schemeClr val="tx2"/>
                        </a:solidFill>
                        <a:effectLst/>
                        <a:latin typeface="Arial" pitchFamily="34" charset="0"/>
                        <a:ea typeface="MS PGothic" pitchFamily="34" charset="-128"/>
                      </a:endParaRPr>
                    </a:p>
                  </a:txBody>
                  <a:tcPr marL="82373" marR="82373" marT="41317" marB="413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Verdana" pitchFamily="34" charset="0"/>
                          <a:ea typeface="MS PGothic" pitchFamily="34" charset="-128"/>
                          <a:cs typeface="Times New Roman" pitchFamily="18" charset="0"/>
                        </a:rPr>
                        <a:t>What did you learn about what didn</a:t>
                      </a:r>
                      <a:r>
                        <a:rPr kumimoji="0" lang="en-US" altLang="en-US" sz="900" b="1" i="0" u="none" strike="noStrike" cap="none" normalizeH="0" baseline="0" smtClean="0">
                          <a:ln>
                            <a:noFill/>
                          </a:ln>
                          <a:solidFill>
                            <a:schemeClr val="tx2"/>
                          </a:solidFill>
                          <a:effectLst/>
                          <a:latin typeface="Verdana" pitchFamily="34" charset="0"/>
                          <a:ea typeface="MS PGothic" pitchFamily="34" charset="-128"/>
                          <a:cs typeface="Times New Roman" pitchFamily="18" charset="0"/>
                        </a:rPr>
                        <a:t>’</a:t>
                      </a:r>
                      <a:r>
                        <a:rPr kumimoji="0" lang="en-US" sz="900" b="1" i="0" u="none" strike="noStrike" cap="none" normalizeH="0" baseline="0" smtClean="0">
                          <a:ln>
                            <a:noFill/>
                          </a:ln>
                          <a:solidFill>
                            <a:schemeClr val="tx2"/>
                          </a:solidFill>
                          <a:effectLst/>
                          <a:latin typeface="Verdana" pitchFamily="34" charset="0"/>
                          <a:ea typeface="MS PGothic" pitchFamily="34" charset="-128"/>
                          <a:cs typeface="Times New Roman" pitchFamily="18" charset="0"/>
                        </a:rPr>
                        <a:t>t work well? What did the person not like about the activity? What needs to be different?</a:t>
                      </a:r>
                      <a:endParaRPr kumimoji="0" lang="en-US" sz="2300" b="0" i="0" u="none" strike="noStrike" cap="none" normalizeH="0" baseline="0" smtClean="0">
                        <a:ln>
                          <a:noFill/>
                        </a:ln>
                        <a:solidFill>
                          <a:schemeClr val="tx2"/>
                        </a:solidFill>
                        <a:effectLst/>
                        <a:latin typeface="Arial" pitchFamily="34" charset="0"/>
                        <a:ea typeface="MS PGothic" pitchFamily="34" charset="-128"/>
                      </a:endParaRPr>
                    </a:p>
                  </a:txBody>
                  <a:tcPr marL="82373" marR="82373" marT="41317" marB="413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7239">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1">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7239">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MS PGothic" pitchFamily="34" charset="-128"/>
                        <a:cs typeface="Arial" pitchFamily="34" charset="0"/>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MS PGothic" pitchFamily="34" charset="-128"/>
                        <a:cs typeface="Arial" pitchFamily="34" charset="0"/>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MS PGothic" pitchFamily="34" charset="-128"/>
                        <a:cs typeface="Arial" pitchFamily="34" charset="0"/>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MS PGothic" pitchFamily="34" charset="-128"/>
                        <a:cs typeface="Arial" pitchFamily="34" charset="0"/>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MS PGothic" pitchFamily="34" charset="-128"/>
                        <a:cs typeface="Arial" pitchFamily="34" charset="0"/>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1">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7239">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86" name="Rectangle 233"/>
          <p:cNvSpPr>
            <a:spLocks noChangeArrowheads="1"/>
          </p:cNvSpPr>
          <p:nvPr/>
        </p:nvSpPr>
        <p:spPr bwMode="auto">
          <a:xfrm>
            <a:off x="0" y="6328790"/>
            <a:ext cx="166634" cy="421838"/>
          </a:xfrm>
          <a:prstGeom prst="rect">
            <a:avLst/>
          </a:prstGeom>
          <a:noFill/>
          <a:ln w="9525">
            <a:noFill/>
            <a:miter lim="800000"/>
            <a:headEnd/>
            <a:tailEnd/>
          </a:ln>
        </p:spPr>
        <p:txBody>
          <a:bodyPr wrap="none" lIns="82465" tIns="41233" rIns="82465" bIns="41233" anchor="ctr">
            <a:spAutoFit/>
          </a:bodyPr>
          <a:lstStyle/>
          <a:p>
            <a:pPr eaLnBrk="0" hangingPunct="0"/>
            <a:endParaRPr lang="en-US" sz="2200" dirty="0"/>
          </a:p>
        </p:txBody>
      </p:sp>
      <p:sp>
        <p:nvSpPr>
          <p:cNvPr id="8" name="Rectangle 238"/>
          <p:cNvSpPr txBox="1">
            <a:spLocks noChangeArrowheads="1"/>
          </p:cNvSpPr>
          <p:nvPr/>
        </p:nvSpPr>
        <p:spPr bwMode="auto">
          <a:xfrm>
            <a:off x="1689100" y="0"/>
            <a:ext cx="7467600" cy="609600"/>
          </a:xfrm>
          <a:prstGeom prst="rect">
            <a:avLst/>
          </a:prstGeom>
          <a:noFill/>
          <a:ln>
            <a:noFill/>
          </a:ln>
          <a:extLst/>
        </p:spPr>
        <p:txBody>
          <a:bodyPr lIns="91424" tIns="45712" rIns="91424" bIns="45712" anchor="b">
            <a:normAutofit fontScale="97500" lnSpcReduction="10000"/>
          </a:bodyPr>
          <a:lstStyle>
            <a:lvl1pPr algn="l" rtl="0" eaLnBrk="0" fontAlgn="base" hangingPunct="0">
              <a:spcBef>
                <a:spcPct val="0"/>
              </a:spcBef>
              <a:spcAft>
                <a:spcPct val="0"/>
              </a:spcAft>
              <a:defRPr sz="3600" b="1">
                <a:solidFill>
                  <a:srgbClr val="003399"/>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003399"/>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600" b="1">
                <a:solidFill>
                  <a:srgbClr val="003399"/>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600" b="1">
                <a:solidFill>
                  <a:srgbClr val="003399"/>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600" b="1">
                <a:solidFill>
                  <a:srgbClr val="003399"/>
                </a:solidFill>
                <a:latin typeface="Calibri" pitchFamily="34" charset="0"/>
                <a:ea typeface="ＭＳ Ｐゴシック" charset="0"/>
                <a:cs typeface="ＭＳ Ｐゴシック" charset="0"/>
              </a:defRPr>
            </a:lvl5pPr>
            <a:lvl6pPr marL="457200" algn="l" rtl="0" fontAlgn="base">
              <a:spcBef>
                <a:spcPct val="0"/>
              </a:spcBef>
              <a:spcAft>
                <a:spcPct val="0"/>
              </a:spcAft>
              <a:defRPr sz="3600" b="1">
                <a:solidFill>
                  <a:srgbClr val="003399"/>
                </a:solidFill>
                <a:latin typeface="Calibri" pitchFamily="34" charset="0"/>
              </a:defRPr>
            </a:lvl6pPr>
            <a:lvl7pPr marL="914400" algn="l" rtl="0" fontAlgn="base">
              <a:spcBef>
                <a:spcPct val="0"/>
              </a:spcBef>
              <a:spcAft>
                <a:spcPct val="0"/>
              </a:spcAft>
              <a:defRPr sz="3600" b="1">
                <a:solidFill>
                  <a:srgbClr val="003399"/>
                </a:solidFill>
                <a:latin typeface="Calibri" pitchFamily="34" charset="0"/>
              </a:defRPr>
            </a:lvl7pPr>
            <a:lvl8pPr marL="1371600" algn="l" rtl="0" fontAlgn="base">
              <a:spcBef>
                <a:spcPct val="0"/>
              </a:spcBef>
              <a:spcAft>
                <a:spcPct val="0"/>
              </a:spcAft>
              <a:defRPr sz="3600" b="1">
                <a:solidFill>
                  <a:srgbClr val="003399"/>
                </a:solidFill>
                <a:latin typeface="Calibri" pitchFamily="34" charset="0"/>
              </a:defRPr>
            </a:lvl8pPr>
            <a:lvl9pPr marL="1828800" algn="l" rtl="0" fontAlgn="base">
              <a:spcBef>
                <a:spcPct val="0"/>
              </a:spcBef>
              <a:spcAft>
                <a:spcPct val="0"/>
              </a:spcAft>
              <a:defRPr sz="3600" b="1">
                <a:solidFill>
                  <a:srgbClr val="003399"/>
                </a:solidFill>
                <a:latin typeface="Calibri" pitchFamily="34" charset="0"/>
              </a:defRPr>
            </a:lvl9pPr>
          </a:lstStyle>
          <a:p>
            <a:pPr eaLnBrk="1" hangingPunct="1">
              <a:defRPr/>
            </a:pPr>
            <a:r>
              <a:rPr lang="en-US" dirty="0" smtClean="0">
                <a:solidFill>
                  <a:schemeClr val="tx2"/>
                </a:solidFill>
              </a:rPr>
              <a:t>Learning Log</a:t>
            </a:r>
          </a:p>
        </p:txBody>
      </p:sp>
      <p:sp>
        <p:nvSpPr>
          <p:cNvPr id="44088" name="Rectangle 241"/>
          <p:cNvSpPr>
            <a:spLocks noChangeArrowheads="1"/>
          </p:cNvSpPr>
          <p:nvPr/>
        </p:nvSpPr>
        <p:spPr bwMode="auto">
          <a:xfrm>
            <a:off x="1676401" y="609601"/>
            <a:ext cx="5308974" cy="360270"/>
          </a:xfrm>
          <a:prstGeom prst="rect">
            <a:avLst/>
          </a:prstGeom>
          <a:noFill/>
          <a:ln w="9525">
            <a:noFill/>
            <a:miter lim="800000"/>
            <a:headEnd/>
            <a:tailEnd/>
          </a:ln>
        </p:spPr>
        <p:txBody>
          <a:bodyPr wrap="none" lIns="82465" tIns="41233" rIns="82465" bIns="41233">
            <a:spAutoFit/>
          </a:bodyPr>
          <a:lstStyle/>
          <a:p>
            <a:pPr eaLnBrk="0" hangingPunct="0"/>
            <a:r>
              <a:rPr lang="en-US" dirty="0"/>
              <a:t>Using the learning log to </a:t>
            </a:r>
            <a:r>
              <a:rPr lang="en-US" dirty="0" smtClean="0"/>
              <a:t>replace typical progress notes</a:t>
            </a:r>
            <a:endParaRPr lang="en-US" dirty="0"/>
          </a:p>
        </p:txBody>
      </p:sp>
    </p:spTree>
    <p:extLst>
      <p:ext uri="{BB962C8B-B14F-4D97-AF65-F5344CB8AC3E}">
        <p14:creationId xmlns:p14="http://schemas.microsoft.com/office/powerpoint/2010/main" val="759647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u="sng" smtClean="0"/>
              <a:t/>
            </a:r>
            <a:br>
              <a:rPr lang="en-US" u="sng" smtClean="0"/>
            </a:br>
            <a:endParaRPr lang="en-US" smtClean="0"/>
          </a:p>
        </p:txBody>
      </p:sp>
      <p:sp>
        <p:nvSpPr>
          <p:cNvPr id="44035" name="Footer Placeholder 1"/>
          <p:cNvSpPr>
            <a:spLocks noGrp="1"/>
          </p:cNvSpPr>
          <p:nvPr>
            <p:ph type="ftr" sz="quarter" idx="10"/>
          </p:nvPr>
        </p:nvSpPr>
        <p:spPr>
          <a:xfrm>
            <a:off x="2" y="6643688"/>
            <a:ext cx="9156699" cy="214313"/>
          </a:xfrm>
        </p:spPr>
        <p:txBody>
          <a:bodyPr/>
          <a:lstStyle/>
          <a:p>
            <a:pPr>
              <a:defRPr/>
            </a:pPr>
            <a:r>
              <a:rPr lang="en-US" dirty="0">
                <a:solidFill>
                  <a:srgbClr val="7F7F7F"/>
                </a:solidFill>
              </a:rPr>
              <a:t>© TLC-PCP 2012 </a:t>
            </a:r>
            <a:r>
              <a:rPr lang="en-US" dirty="0" err="1">
                <a:solidFill>
                  <a:srgbClr val="7F7F7F"/>
                </a:solidFill>
              </a:rPr>
              <a:t>www.learningcommunity.us</a:t>
            </a:r>
            <a:endParaRPr lang="en-US" dirty="0">
              <a:solidFill>
                <a:srgbClr val="7F7F7F"/>
              </a:solidFill>
            </a:endParaRPr>
          </a:p>
        </p:txBody>
      </p:sp>
      <p:graphicFrame>
        <p:nvGraphicFramePr>
          <p:cNvPr id="6" name="Group 240"/>
          <p:cNvGraphicFramePr>
            <a:graphicFrameLocks noGrp="1"/>
          </p:cNvGraphicFramePr>
          <p:nvPr>
            <p:extLst>
              <p:ext uri="{D42A27DB-BD31-4B8C-83A1-F6EECF244321}">
                <p14:modId xmlns:p14="http://schemas.microsoft.com/office/powerpoint/2010/main" val="1487804372"/>
              </p:ext>
            </p:extLst>
          </p:nvPr>
        </p:nvGraphicFramePr>
        <p:xfrm>
          <a:off x="0" y="1249364"/>
          <a:ext cx="9144000" cy="5335678"/>
        </p:xfrm>
        <a:graphic>
          <a:graphicData uri="http://schemas.openxmlformats.org/drawingml/2006/table">
            <a:tbl>
              <a:tblPr/>
              <a:tblGrid>
                <a:gridCol w="601663"/>
                <a:gridCol w="1204912"/>
                <a:gridCol w="1203325"/>
                <a:gridCol w="3006725"/>
                <a:gridCol w="3127375"/>
              </a:tblGrid>
              <a:tr h="7970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2"/>
                          </a:solidFill>
                          <a:effectLst/>
                          <a:latin typeface="Verdana" pitchFamily="34" charset="0"/>
                          <a:ea typeface="MS PGothic" pitchFamily="34" charset="-128"/>
                          <a:cs typeface="Times New Roman" pitchFamily="18" charset="0"/>
                        </a:rPr>
                        <a:t>Date</a:t>
                      </a:r>
                      <a:endParaRPr kumimoji="0" lang="en-US" sz="2300" b="0" i="0" u="none" strike="noStrike" cap="none" normalizeH="0" baseline="0" dirty="0" smtClean="0">
                        <a:ln>
                          <a:noFill/>
                        </a:ln>
                        <a:solidFill>
                          <a:schemeClr val="tx2"/>
                        </a:solidFill>
                        <a:effectLst/>
                        <a:latin typeface="Arial" pitchFamily="34" charset="0"/>
                        <a:ea typeface="MS PGothic" pitchFamily="34" charset="-128"/>
                      </a:endParaRPr>
                    </a:p>
                  </a:txBody>
                  <a:tcPr marL="82373" marR="82373" marT="41317" marB="413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2"/>
                          </a:solidFill>
                          <a:effectLst/>
                          <a:latin typeface="Verdana" pitchFamily="34" charset="0"/>
                          <a:ea typeface="MS PGothic" pitchFamily="34" charset="-128"/>
                          <a:cs typeface="Times New Roman" pitchFamily="18" charset="0"/>
                        </a:rPr>
                        <a:t>What did you/the person do? (What, where, when, how long, etc.)</a:t>
                      </a:r>
                      <a:endParaRPr kumimoji="0" lang="en-US" sz="2300" b="0" i="0" u="none" strike="noStrike" cap="none" normalizeH="0" baseline="0" dirty="0" smtClean="0">
                        <a:ln>
                          <a:noFill/>
                        </a:ln>
                        <a:solidFill>
                          <a:schemeClr val="tx2"/>
                        </a:solidFill>
                        <a:effectLst/>
                        <a:latin typeface="Arial" pitchFamily="34" charset="0"/>
                        <a:ea typeface="MS PGothic" pitchFamily="34" charset="-128"/>
                      </a:endParaRPr>
                    </a:p>
                  </a:txBody>
                  <a:tcPr marL="82373" marR="82373" marT="41317" marB="413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Verdana" pitchFamily="34" charset="0"/>
                          <a:ea typeface="MS PGothic" pitchFamily="34" charset="-128"/>
                          <a:cs typeface="Times New Roman" pitchFamily="18" charset="0"/>
                        </a:rPr>
                        <a:t>Who was there? (Names of staff, friends, others, etc.)</a:t>
                      </a:r>
                      <a:endParaRPr kumimoji="0" lang="en-US" sz="2300" b="0" i="0" u="none" strike="noStrike" cap="none" normalizeH="0" baseline="0" smtClean="0">
                        <a:ln>
                          <a:noFill/>
                        </a:ln>
                        <a:solidFill>
                          <a:schemeClr val="tx2"/>
                        </a:solidFill>
                        <a:effectLst/>
                        <a:latin typeface="Arial" pitchFamily="34" charset="0"/>
                        <a:ea typeface="MS PGothic" pitchFamily="34" charset="-128"/>
                      </a:endParaRPr>
                    </a:p>
                  </a:txBody>
                  <a:tcPr marL="82373" marR="82373" marT="41317" marB="413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Verdana" pitchFamily="34" charset="0"/>
                          <a:ea typeface="MS PGothic" pitchFamily="34" charset="-128"/>
                          <a:cs typeface="Times New Roman" pitchFamily="18" charset="0"/>
                        </a:rPr>
                        <a:t>What did you learn about what worked well? What did the person like about the activity? What needs to stay the same?</a:t>
                      </a:r>
                      <a:endParaRPr kumimoji="0" lang="en-US" sz="2300" b="0" i="0" u="none" strike="noStrike" cap="none" normalizeH="0" baseline="0" smtClean="0">
                        <a:ln>
                          <a:noFill/>
                        </a:ln>
                        <a:solidFill>
                          <a:schemeClr val="tx2"/>
                        </a:solidFill>
                        <a:effectLst/>
                        <a:latin typeface="Arial" pitchFamily="34" charset="0"/>
                        <a:ea typeface="MS PGothic" pitchFamily="34" charset="-128"/>
                      </a:endParaRPr>
                    </a:p>
                  </a:txBody>
                  <a:tcPr marL="82373" marR="82373" marT="41317" marB="413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Verdana" pitchFamily="34" charset="0"/>
                          <a:ea typeface="MS PGothic" pitchFamily="34" charset="-128"/>
                          <a:cs typeface="Times New Roman" pitchFamily="18" charset="0"/>
                        </a:rPr>
                        <a:t>What did you learn about what didn</a:t>
                      </a:r>
                      <a:r>
                        <a:rPr kumimoji="0" lang="en-US" altLang="en-US" sz="900" b="1" i="0" u="none" strike="noStrike" cap="none" normalizeH="0" baseline="0" smtClean="0">
                          <a:ln>
                            <a:noFill/>
                          </a:ln>
                          <a:solidFill>
                            <a:schemeClr val="tx2"/>
                          </a:solidFill>
                          <a:effectLst/>
                          <a:latin typeface="Verdana" pitchFamily="34" charset="0"/>
                          <a:ea typeface="MS PGothic" pitchFamily="34" charset="-128"/>
                          <a:cs typeface="Times New Roman" pitchFamily="18" charset="0"/>
                        </a:rPr>
                        <a:t>’</a:t>
                      </a:r>
                      <a:r>
                        <a:rPr kumimoji="0" lang="en-US" sz="900" b="1" i="0" u="none" strike="noStrike" cap="none" normalizeH="0" baseline="0" smtClean="0">
                          <a:ln>
                            <a:noFill/>
                          </a:ln>
                          <a:solidFill>
                            <a:schemeClr val="tx2"/>
                          </a:solidFill>
                          <a:effectLst/>
                          <a:latin typeface="Verdana" pitchFamily="34" charset="0"/>
                          <a:ea typeface="MS PGothic" pitchFamily="34" charset="-128"/>
                          <a:cs typeface="Times New Roman" pitchFamily="18" charset="0"/>
                        </a:rPr>
                        <a:t>t work well? What did the person not like about the activity? What needs to be different?</a:t>
                      </a:r>
                      <a:endParaRPr kumimoji="0" lang="en-US" sz="2300" b="0" i="0" u="none" strike="noStrike" cap="none" normalizeH="0" baseline="0" smtClean="0">
                        <a:ln>
                          <a:noFill/>
                        </a:ln>
                        <a:solidFill>
                          <a:schemeClr val="tx2"/>
                        </a:solidFill>
                        <a:effectLst/>
                        <a:latin typeface="Arial" pitchFamily="34" charset="0"/>
                        <a:ea typeface="MS PGothic" pitchFamily="34" charset="-128"/>
                      </a:endParaRPr>
                    </a:p>
                  </a:txBody>
                  <a:tcPr marL="82373" marR="82373" marT="41317" marB="413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7239">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1">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7239">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MS PGothic" pitchFamily="34" charset="-128"/>
                        <a:cs typeface="Arial" pitchFamily="34" charset="0"/>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MS PGothic" pitchFamily="34" charset="-128"/>
                        <a:cs typeface="Arial" pitchFamily="34" charset="0"/>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MS PGothic" pitchFamily="34" charset="-128"/>
                        <a:cs typeface="Arial" pitchFamily="34" charset="0"/>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MS PGothic" pitchFamily="34" charset="-128"/>
                        <a:cs typeface="Arial" pitchFamily="34" charset="0"/>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100" b="0" i="0" u="none" strike="noStrike" cap="none" normalizeH="0" baseline="0" smtClean="0">
                        <a:ln>
                          <a:noFill/>
                        </a:ln>
                        <a:solidFill>
                          <a:schemeClr val="tx1"/>
                        </a:solidFill>
                        <a:effectLst>
                          <a:outerShdw blurRad="38100" dist="38100" dir="2700000" algn="tl">
                            <a:srgbClr val="C0C0C0"/>
                          </a:outerShdw>
                        </a:effectLst>
                        <a:latin typeface="Arial" pitchFamily="34" charset="0"/>
                        <a:ea typeface="MS PGothic" pitchFamily="34" charset="-128"/>
                        <a:cs typeface="Arial" pitchFamily="34" charset="0"/>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1">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7239">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1" fontAlgn="base" latinLnBrk="0" hangingPunct="1">
                        <a:lnSpc>
                          <a:spcPct val="100000"/>
                        </a:lnSpc>
                        <a:spcBef>
                          <a:spcPct val="20000"/>
                        </a:spcBef>
                        <a:spcAft>
                          <a:spcPct val="0"/>
                        </a:spcAft>
                        <a:buClr>
                          <a:schemeClr val="tx1"/>
                        </a:buClr>
                        <a:buSzPct val="150000"/>
                        <a:buFontTx/>
                        <a:buNone/>
                        <a:tabLst/>
                      </a:pPr>
                      <a:endParaRPr kumimoji="0" lang="en-US" sz="19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MS PGothic" pitchFamily="34" charset="-128"/>
                      </a:endParaRPr>
                    </a:p>
                  </a:txBody>
                  <a:tcPr marL="82373" marR="82373" marT="41317" marB="413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86" name="Rectangle 233"/>
          <p:cNvSpPr>
            <a:spLocks noChangeArrowheads="1"/>
          </p:cNvSpPr>
          <p:nvPr/>
        </p:nvSpPr>
        <p:spPr bwMode="auto">
          <a:xfrm>
            <a:off x="0" y="6328790"/>
            <a:ext cx="166634" cy="421838"/>
          </a:xfrm>
          <a:prstGeom prst="rect">
            <a:avLst/>
          </a:prstGeom>
          <a:noFill/>
          <a:ln w="9525">
            <a:noFill/>
            <a:miter lim="800000"/>
            <a:headEnd/>
            <a:tailEnd/>
          </a:ln>
        </p:spPr>
        <p:txBody>
          <a:bodyPr wrap="none" lIns="82465" tIns="41233" rIns="82465" bIns="41233" anchor="ctr">
            <a:spAutoFit/>
          </a:bodyPr>
          <a:lstStyle/>
          <a:p>
            <a:pPr eaLnBrk="0" hangingPunct="0"/>
            <a:endParaRPr lang="en-US" sz="2200" dirty="0"/>
          </a:p>
        </p:txBody>
      </p:sp>
      <p:sp>
        <p:nvSpPr>
          <p:cNvPr id="8" name="Rectangle 238"/>
          <p:cNvSpPr txBox="1">
            <a:spLocks noChangeArrowheads="1"/>
          </p:cNvSpPr>
          <p:nvPr/>
        </p:nvSpPr>
        <p:spPr bwMode="auto">
          <a:xfrm>
            <a:off x="1689100" y="0"/>
            <a:ext cx="7467600" cy="609600"/>
          </a:xfrm>
          <a:prstGeom prst="rect">
            <a:avLst/>
          </a:prstGeom>
          <a:noFill/>
          <a:ln>
            <a:noFill/>
          </a:ln>
          <a:extLst/>
        </p:spPr>
        <p:txBody>
          <a:bodyPr lIns="91424" tIns="45712" rIns="91424" bIns="45712" anchor="b">
            <a:normAutofit fontScale="97500" lnSpcReduction="10000"/>
          </a:bodyPr>
          <a:lstStyle>
            <a:lvl1pPr algn="l" rtl="0" eaLnBrk="0" fontAlgn="base" hangingPunct="0">
              <a:spcBef>
                <a:spcPct val="0"/>
              </a:spcBef>
              <a:spcAft>
                <a:spcPct val="0"/>
              </a:spcAft>
              <a:defRPr sz="3600" b="1">
                <a:solidFill>
                  <a:srgbClr val="003399"/>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003399"/>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600" b="1">
                <a:solidFill>
                  <a:srgbClr val="003399"/>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600" b="1">
                <a:solidFill>
                  <a:srgbClr val="003399"/>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600" b="1">
                <a:solidFill>
                  <a:srgbClr val="003399"/>
                </a:solidFill>
                <a:latin typeface="Calibri" pitchFamily="34" charset="0"/>
                <a:ea typeface="ＭＳ Ｐゴシック" charset="0"/>
                <a:cs typeface="ＭＳ Ｐゴシック" charset="0"/>
              </a:defRPr>
            </a:lvl5pPr>
            <a:lvl6pPr marL="457200" algn="l" rtl="0" fontAlgn="base">
              <a:spcBef>
                <a:spcPct val="0"/>
              </a:spcBef>
              <a:spcAft>
                <a:spcPct val="0"/>
              </a:spcAft>
              <a:defRPr sz="3600" b="1">
                <a:solidFill>
                  <a:srgbClr val="003399"/>
                </a:solidFill>
                <a:latin typeface="Calibri" pitchFamily="34" charset="0"/>
              </a:defRPr>
            </a:lvl6pPr>
            <a:lvl7pPr marL="914400" algn="l" rtl="0" fontAlgn="base">
              <a:spcBef>
                <a:spcPct val="0"/>
              </a:spcBef>
              <a:spcAft>
                <a:spcPct val="0"/>
              </a:spcAft>
              <a:defRPr sz="3600" b="1">
                <a:solidFill>
                  <a:srgbClr val="003399"/>
                </a:solidFill>
                <a:latin typeface="Calibri" pitchFamily="34" charset="0"/>
              </a:defRPr>
            </a:lvl7pPr>
            <a:lvl8pPr marL="1371600" algn="l" rtl="0" fontAlgn="base">
              <a:spcBef>
                <a:spcPct val="0"/>
              </a:spcBef>
              <a:spcAft>
                <a:spcPct val="0"/>
              </a:spcAft>
              <a:defRPr sz="3600" b="1">
                <a:solidFill>
                  <a:srgbClr val="003399"/>
                </a:solidFill>
                <a:latin typeface="Calibri" pitchFamily="34" charset="0"/>
              </a:defRPr>
            </a:lvl8pPr>
            <a:lvl9pPr marL="1828800" algn="l" rtl="0" fontAlgn="base">
              <a:spcBef>
                <a:spcPct val="0"/>
              </a:spcBef>
              <a:spcAft>
                <a:spcPct val="0"/>
              </a:spcAft>
              <a:defRPr sz="3600" b="1">
                <a:solidFill>
                  <a:srgbClr val="003399"/>
                </a:solidFill>
                <a:latin typeface="Calibri" pitchFamily="34" charset="0"/>
              </a:defRPr>
            </a:lvl9pPr>
          </a:lstStyle>
          <a:p>
            <a:pPr eaLnBrk="1" hangingPunct="1">
              <a:defRPr/>
            </a:pPr>
            <a:r>
              <a:rPr lang="en-US" dirty="0" smtClean="0">
                <a:solidFill>
                  <a:schemeClr val="tx2"/>
                </a:solidFill>
              </a:rPr>
              <a:t>Learning Log</a:t>
            </a:r>
          </a:p>
        </p:txBody>
      </p:sp>
      <p:sp>
        <p:nvSpPr>
          <p:cNvPr id="44088" name="Rectangle 241"/>
          <p:cNvSpPr>
            <a:spLocks noChangeArrowheads="1"/>
          </p:cNvSpPr>
          <p:nvPr/>
        </p:nvSpPr>
        <p:spPr bwMode="auto">
          <a:xfrm>
            <a:off x="1676401" y="609601"/>
            <a:ext cx="5308974" cy="360270"/>
          </a:xfrm>
          <a:prstGeom prst="rect">
            <a:avLst/>
          </a:prstGeom>
          <a:noFill/>
          <a:ln w="9525">
            <a:noFill/>
            <a:miter lim="800000"/>
            <a:headEnd/>
            <a:tailEnd/>
          </a:ln>
        </p:spPr>
        <p:txBody>
          <a:bodyPr wrap="none" lIns="82465" tIns="41233" rIns="82465" bIns="41233">
            <a:spAutoFit/>
          </a:bodyPr>
          <a:lstStyle/>
          <a:p>
            <a:pPr eaLnBrk="0" hangingPunct="0"/>
            <a:r>
              <a:rPr lang="en-US" dirty="0"/>
              <a:t>Using the learning log to </a:t>
            </a:r>
            <a:r>
              <a:rPr lang="en-US" dirty="0" smtClean="0"/>
              <a:t>replace typical progress notes</a:t>
            </a:r>
            <a:endParaRPr lang="en-US" dirty="0"/>
          </a:p>
        </p:txBody>
      </p:sp>
    </p:spTree>
    <p:extLst>
      <p:ext uri="{BB962C8B-B14F-4D97-AF65-F5344CB8AC3E}">
        <p14:creationId xmlns:p14="http://schemas.microsoft.com/office/powerpoint/2010/main" val="3215804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ltLang="en-US" smtClean="0"/>
          </a:p>
          <a:p>
            <a:pPr>
              <a:defRPr/>
            </a:pPr>
            <a:r>
              <a:rPr lang="en-US" altLang="en-US" smtClean="0"/>
              <a:t>© Support Development Associates</a:t>
            </a:r>
          </a:p>
          <a:p>
            <a:pPr>
              <a:defRPr/>
            </a:pPr>
            <a:endParaRPr lang="en-US" altLang="en-US"/>
          </a:p>
        </p:txBody>
      </p:sp>
      <p:sp>
        <p:nvSpPr>
          <p:cNvPr id="5" name="Slide Number Placeholder 4"/>
          <p:cNvSpPr>
            <a:spLocks noGrp="1"/>
          </p:cNvSpPr>
          <p:nvPr>
            <p:ph type="sldNum" sz="quarter" idx="12"/>
          </p:nvPr>
        </p:nvSpPr>
        <p:spPr/>
        <p:txBody>
          <a:bodyPr/>
          <a:lstStyle/>
          <a:p>
            <a:pPr>
              <a:defRPr/>
            </a:pPr>
            <a:fld id="{953C8C02-6E3D-4D8F-8486-D7A5ECCE3148}" type="slidenum">
              <a:rPr lang="en-US" altLang="en-US" smtClean="0"/>
              <a:pPr>
                <a:defRPr/>
              </a:pPr>
              <a:t>17</a:t>
            </a:fld>
            <a:endParaRPr lang="en-US" altLang="en-US"/>
          </a:p>
        </p:txBody>
      </p:sp>
      <p:pic>
        <p:nvPicPr>
          <p:cNvPr id="6" name="Picture 5" descr="David Buckner one page profi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72134" y="-945769"/>
            <a:ext cx="6684264" cy="8650224"/>
          </a:xfrm>
          <a:prstGeom prst="rect">
            <a:avLst/>
          </a:prstGeom>
        </p:spPr>
      </p:pic>
    </p:spTree>
    <p:extLst>
      <p:ext uri="{BB962C8B-B14F-4D97-AF65-F5344CB8AC3E}">
        <p14:creationId xmlns:p14="http://schemas.microsoft.com/office/powerpoint/2010/main" val="393573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ltLang="en-US" smtClean="0"/>
          </a:p>
          <a:p>
            <a:pPr>
              <a:defRPr/>
            </a:pPr>
            <a:r>
              <a:rPr lang="en-US" altLang="en-US" smtClean="0"/>
              <a:t>© Support Development Associates</a:t>
            </a:r>
          </a:p>
          <a:p>
            <a:pPr>
              <a:defRPr/>
            </a:pPr>
            <a:endParaRPr lang="en-US" altLang="en-US"/>
          </a:p>
        </p:txBody>
      </p:sp>
      <p:sp>
        <p:nvSpPr>
          <p:cNvPr id="5" name="Slide Number Placeholder 4"/>
          <p:cNvSpPr>
            <a:spLocks noGrp="1"/>
          </p:cNvSpPr>
          <p:nvPr>
            <p:ph type="sldNum" sz="quarter" idx="12"/>
          </p:nvPr>
        </p:nvSpPr>
        <p:spPr/>
        <p:txBody>
          <a:bodyPr/>
          <a:lstStyle/>
          <a:p>
            <a:pPr>
              <a:defRPr/>
            </a:pPr>
            <a:fld id="{953C8C02-6E3D-4D8F-8486-D7A5ECCE3148}" type="slidenum">
              <a:rPr lang="en-US" altLang="en-US" smtClean="0"/>
              <a:pPr>
                <a:defRPr/>
              </a:pPr>
              <a:t>18</a:t>
            </a:fld>
            <a:endParaRPr lang="en-US" altLang="en-US" dirty="0"/>
          </a:p>
        </p:txBody>
      </p:sp>
      <p:sp>
        <p:nvSpPr>
          <p:cNvPr id="6" name="Rectangle 5"/>
          <p:cNvSpPr/>
          <p:nvPr/>
        </p:nvSpPr>
        <p:spPr>
          <a:xfrm>
            <a:off x="224131" y="169381"/>
            <a:ext cx="8698406" cy="6555641"/>
          </a:xfrm>
          <a:prstGeom prst="rect">
            <a:avLst/>
          </a:prstGeom>
        </p:spPr>
        <p:txBody>
          <a:bodyPr wrap="square">
            <a:spAutoFit/>
          </a:bodyPr>
          <a:lstStyle/>
          <a:p>
            <a:r>
              <a:rPr lang="en-US" sz="1000" b="1" dirty="0"/>
              <a:t>The Hidden Outcome of One Page Profiles</a:t>
            </a:r>
          </a:p>
          <a:p>
            <a:r>
              <a:rPr lang="en-US" sz="1000" dirty="0"/>
              <a:t>So…as we consider  the ways One Page Profiles can be helpful and not just “garnish” or more meaningless</a:t>
            </a:r>
          </a:p>
          <a:p>
            <a:r>
              <a:rPr lang="en-US" sz="1000" dirty="0"/>
              <a:t>paperwork…I have to share this perspective.  I shared it with Michael </a:t>
            </a:r>
            <a:r>
              <a:rPr lang="en-US" sz="1000" dirty="0" err="1"/>
              <a:t>Smull</a:t>
            </a:r>
            <a:r>
              <a:rPr lang="en-US" sz="1000" dirty="0"/>
              <a:t> recently and he did what you know he always does…he said “you need to </a:t>
            </a:r>
            <a:r>
              <a:rPr lang="en-US" sz="1000" dirty="0" smtClean="0"/>
              <a:t>write</a:t>
            </a:r>
          </a:p>
          <a:p>
            <a:r>
              <a:rPr lang="en-US" sz="1000" dirty="0" smtClean="0"/>
              <a:t> </a:t>
            </a:r>
            <a:r>
              <a:rPr lang="en-US" sz="1000" dirty="0"/>
              <a:t>that and share it.”  Here’s my perspective on the one-page profile...</a:t>
            </a:r>
          </a:p>
          <a:p>
            <a:endParaRPr lang="en-US" sz="1000" dirty="0"/>
          </a:p>
          <a:p>
            <a:r>
              <a:rPr lang="en-US" sz="1000" dirty="0"/>
              <a:t>Through the years I’ve been to lots of conferences and seminars and seen lots of ways to help others know my child.  Many of them, while great ideas, were overwhelming to me.  I was already an exhausted Mom and caregiver, and now you want me to do WHAT??? I rarely followed through.  The One Page Profile provides families a way to introduce their loved one in a simple and straightforward way, without having to invest hours and hours of time they don’t have. The fact that they can attend a one-day training and walk out with a good start  on a profile is bonus!</a:t>
            </a:r>
          </a:p>
          <a:p>
            <a:endParaRPr lang="en-US" sz="1000" dirty="0"/>
          </a:p>
          <a:p>
            <a:r>
              <a:rPr lang="en-US" sz="1000" dirty="0"/>
              <a:t>But there’s a bigger outcome of one page  profiles that we can’t overlook and  it’s an outcome you may never see.</a:t>
            </a:r>
          </a:p>
          <a:p>
            <a:endParaRPr lang="en-US" sz="1000" dirty="0"/>
          </a:p>
          <a:p>
            <a:r>
              <a:rPr lang="en-US" sz="1000" dirty="0"/>
              <a:t>My son David is now 24 years old, and he is one of the Loves of My Life. But I have to be honest and say that I didn’t always feel that way.  David was diagnosed at the age of 3 months  with a rare disease I’d  never heard of. We were given a very grim prognosis which included intractable seizures, intellectual disability, gross and fine motor delay…scary stuff for a brand-new, first-time Mom.</a:t>
            </a:r>
          </a:p>
          <a:p>
            <a:endParaRPr lang="en-US" sz="1000" dirty="0"/>
          </a:p>
          <a:p>
            <a:r>
              <a:rPr lang="en-US" sz="1000" dirty="0"/>
              <a:t>What the grim prognoses never mentioned were the behavioral and psychological issues that typically go hand-in- hand with the disease. I’ll spare you the awful details, but just know that life as I knew it changed.  There is much I hate about this disease, but the behavior  and psychological stuff was SO INCREDIBLY DIFFICULT - I hate it the most.  Somehow, in those early years, I lost sight of my son in light of the hatred I felt for his disease and what it was taking from him, from me, from our family.</a:t>
            </a:r>
          </a:p>
          <a:p>
            <a:endParaRPr lang="en-US" sz="1000" dirty="0"/>
          </a:p>
          <a:p>
            <a:r>
              <a:rPr lang="en-US" sz="1000" dirty="0"/>
              <a:t>When David was about 5 years old, I met a now-dear friend named Kathie Snow (</a:t>
            </a:r>
            <a:r>
              <a:rPr lang="en-US" sz="1000" dirty="0" err="1"/>
              <a:t>disabilityisnatural.com</a:t>
            </a:r>
            <a:r>
              <a:rPr lang="en-US" sz="1000" dirty="0"/>
              <a:t>).  </a:t>
            </a:r>
            <a:r>
              <a:rPr lang="en-US" sz="1000" u="sng" dirty="0"/>
              <a:t>K</a:t>
            </a:r>
            <a:r>
              <a:rPr lang="en-US" sz="1000" dirty="0"/>
              <a:t>athie asked me about my son, and like so many other parents like me, I flew into my detailed  description of everything that was wrong with David, using the best medical, educational, and therapeutic jargon I could muster.  You know…it was all about his "functioning levels", and his “behaviors”, and his medical issues and therapeutic programs.  Kathie stopped me mid-sentence and gently challenged me by asking “Yes, but tell me about </a:t>
            </a:r>
            <a:r>
              <a:rPr lang="en-US" sz="1000" dirty="0" smtClean="0"/>
              <a:t>your son</a:t>
            </a:r>
            <a:r>
              <a:rPr lang="en-US" sz="1000" dirty="0"/>
              <a:t>.  Tell me about David.  Who is he?  What does he love? What is he good at?  What’s your favorite thing about him?”</a:t>
            </a:r>
          </a:p>
          <a:p>
            <a:endParaRPr lang="en-US" sz="1000" dirty="0"/>
          </a:p>
          <a:p>
            <a:r>
              <a:rPr lang="en-US" sz="1000" dirty="0"/>
              <a:t>I was speechless.  Really.  I mean speechless.  I couldn’t answer her.</a:t>
            </a:r>
          </a:p>
          <a:p>
            <a:endParaRPr lang="en-US" sz="1000" dirty="0"/>
          </a:p>
          <a:p>
            <a:r>
              <a:rPr lang="en-US" sz="1000" dirty="0"/>
              <a:t>Kathie then challenged me to go home and begin re-defining  who David was in my own mind.  I remember it so clearly…sitting at the keyboard with my hands poised to start  typing and not knowing where to start.  I’m ashamed to admit it.  I honestly could not think of a positive thing to say.  It was a watershed moment  for me; one that forever changed me.  I finally managed  to type these words:</a:t>
            </a:r>
          </a:p>
          <a:p>
            <a:endParaRPr lang="en-US" sz="1000" dirty="0"/>
          </a:p>
          <a:p>
            <a:r>
              <a:rPr lang="en-US" sz="1000" dirty="0"/>
              <a:t>David loves to laugh.  He can tell you everything you ever wanted to know about trains…and bulldozers and backhoes…and angels.  He gives the best hugs in the world.  He loves life and the outdoors.  He’s a terrific big brother.</a:t>
            </a:r>
          </a:p>
          <a:p>
            <a:endParaRPr lang="en-US" sz="1000" dirty="0"/>
          </a:p>
          <a:p>
            <a:r>
              <a:rPr lang="en-US" sz="1000" dirty="0"/>
              <a:t>So…Perhaps the most important outcome of a One Page Profile has nothing to do with introducing the loved one or helping that person get the supports they need.  Perhaps The Most Important Outcome of a one page profile happens inside the person(s) writing it.  Writing a one page profile gives parents, family members the opportunity to consider their loved one in a whole new light - the light of “like and admire”; of "Important To" and “Best Support”</a:t>
            </a:r>
            <a:r>
              <a:rPr lang="en-US" sz="1000" dirty="0" smtClean="0"/>
              <a:t>.  Changed Thinking.</a:t>
            </a:r>
            <a:endParaRPr lang="en-US" sz="1000" dirty="0"/>
          </a:p>
          <a:p>
            <a:endParaRPr lang="en-US" sz="1000" dirty="0"/>
          </a:p>
          <a:p>
            <a:r>
              <a:rPr lang="en-US" sz="1000" b="1" dirty="0"/>
              <a:t>And THAT - to me - is a pretty powerful outcome, whether anyone ever reads the One Page Profile or not</a:t>
            </a:r>
            <a:r>
              <a:rPr lang="en-US" sz="1000" b="1" dirty="0" smtClean="0"/>
              <a:t>.</a:t>
            </a:r>
            <a:endParaRPr lang="en-US" sz="1000" b="1" dirty="0"/>
          </a:p>
        </p:txBody>
      </p:sp>
      <p:sp>
        <p:nvSpPr>
          <p:cNvPr id="7" name="Rectangle 6"/>
          <p:cNvSpPr/>
          <p:nvPr/>
        </p:nvSpPr>
        <p:spPr>
          <a:xfrm>
            <a:off x="6553200" y="6352143"/>
            <a:ext cx="1899315" cy="246221"/>
          </a:xfrm>
          <a:prstGeom prst="rect">
            <a:avLst/>
          </a:prstGeom>
        </p:spPr>
        <p:txBody>
          <a:bodyPr wrap="none">
            <a:spAutoFit/>
          </a:bodyPr>
          <a:lstStyle/>
          <a:p>
            <a:r>
              <a:rPr lang="en-US" sz="1000" i="1" dirty="0"/>
              <a:t>Laura Buckner – December 2013</a:t>
            </a:r>
          </a:p>
        </p:txBody>
      </p:sp>
    </p:spTree>
    <p:extLst>
      <p:ext uri="{BB962C8B-B14F-4D97-AF65-F5344CB8AC3E}">
        <p14:creationId xmlns:p14="http://schemas.microsoft.com/office/powerpoint/2010/main" val="192269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
          <p:cNvSpPr>
            <a:spLocks noGrp="1"/>
          </p:cNvSpPr>
          <p:nvPr>
            <p:ph type="ftr" sz="quarter" idx="11"/>
          </p:nvPr>
        </p:nvSpPr>
        <p:spPr>
          <a:xfrm>
            <a:off x="3701143" y="6500812"/>
            <a:ext cx="5442857" cy="357188"/>
          </a:xfrm>
        </p:spPr>
        <p:txBody>
          <a:bodyPr/>
          <a:lstStyle/>
          <a:p>
            <a:pPr>
              <a:defRPr/>
            </a:pPr>
            <a:r>
              <a:rPr lang="en-US" dirty="0">
                <a:solidFill>
                  <a:srgbClr val="7F7F7F"/>
                </a:solidFill>
              </a:rPr>
              <a:t>© TLC-PCP 2012 </a:t>
            </a:r>
            <a:r>
              <a:rPr lang="en-US" dirty="0" err="1">
                <a:solidFill>
                  <a:srgbClr val="7F7F7F"/>
                </a:solidFill>
              </a:rPr>
              <a:t>www.learningcommunity.us</a:t>
            </a:r>
            <a:endParaRPr lang="en-US" dirty="0">
              <a:solidFill>
                <a:srgbClr val="7F7F7F"/>
              </a:solidFill>
            </a:endParaRPr>
          </a:p>
        </p:txBody>
      </p:sp>
      <p:sp>
        <p:nvSpPr>
          <p:cNvPr id="32771" name="Rectangle 2"/>
          <p:cNvSpPr>
            <a:spLocks noChangeArrowheads="1"/>
          </p:cNvSpPr>
          <p:nvPr/>
        </p:nvSpPr>
        <p:spPr bwMode="auto">
          <a:xfrm>
            <a:off x="12700" y="2241597"/>
            <a:ext cx="8915400" cy="360270"/>
          </a:xfrm>
          <a:prstGeom prst="rect">
            <a:avLst/>
          </a:prstGeom>
          <a:noFill/>
          <a:ln w="9525">
            <a:noFill/>
            <a:miter lim="800000"/>
            <a:headEnd/>
            <a:tailEnd/>
          </a:ln>
        </p:spPr>
        <p:txBody>
          <a:bodyPr lIns="82465" tIns="41233" rIns="82465" bIns="41233" anchor="ctr">
            <a:spAutoFit/>
          </a:bodyPr>
          <a:lstStyle/>
          <a:p>
            <a:pPr eaLnBrk="0" hangingPunct="0"/>
            <a:endParaRPr lang="en-US"/>
          </a:p>
        </p:txBody>
      </p:sp>
      <p:sp>
        <p:nvSpPr>
          <p:cNvPr id="32772" name="Rectangle 3"/>
          <p:cNvSpPr>
            <a:spLocks noChangeArrowheads="1"/>
          </p:cNvSpPr>
          <p:nvPr/>
        </p:nvSpPr>
        <p:spPr bwMode="auto">
          <a:xfrm>
            <a:off x="12700" y="5638848"/>
            <a:ext cx="8915400" cy="360270"/>
          </a:xfrm>
          <a:prstGeom prst="rect">
            <a:avLst/>
          </a:prstGeom>
          <a:noFill/>
          <a:ln w="9525">
            <a:noFill/>
            <a:miter lim="800000"/>
            <a:headEnd/>
            <a:tailEnd/>
          </a:ln>
        </p:spPr>
        <p:txBody>
          <a:bodyPr lIns="82465" tIns="41233" rIns="82465" bIns="41233" anchor="ctr">
            <a:spAutoFit/>
          </a:bodyPr>
          <a:lstStyle/>
          <a:p>
            <a:pPr eaLnBrk="0" hangingPunct="0"/>
            <a:endParaRPr lang="en-US"/>
          </a:p>
        </p:txBody>
      </p:sp>
      <p:sp>
        <p:nvSpPr>
          <p:cNvPr id="32773" name="Rectangle 4"/>
          <p:cNvSpPr>
            <a:spLocks noChangeArrowheads="1"/>
          </p:cNvSpPr>
          <p:nvPr/>
        </p:nvSpPr>
        <p:spPr bwMode="auto">
          <a:xfrm>
            <a:off x="12700" y="4133897"/>
            <a:ext cx="8915400" cy="360270"/>
          </a:xfrm>
          <a:prstGeom prst="rect">
            <a:avLst/>
          </a:prstGeom>
          <a:noFill/>
          <a:ln w="9525">
            <a:noFill/>
            <a:miter lim="800000"/>
            <a:headEnd/>
            <a:tailEnd/>
          </a:ln>
        </p:spPr>
        <p:txBody>
          <a:bodyPr lIns="82465" tIns="41233" rIns="82465" bIns="41233" anchor="ctr">
            <a:spAutoFit/>
          </a:bodyPr>
          <a:lstStyle/>
          <a:p>
            <a:pPr eaLnBrk="0" hangingPunct="0"/>
            <a:endParaRPr lang="en-US"/>
          </a:p>
        </p:txBody>
      </p:sp>
      <p:sp>
        <p:nvSpPr>
          <p:cNvPr id="32774" name="Rectangle 5"/>
          <p:cNvSpPr>
            <a:spLocks noGrp="1" noChangeArrowheads="1"/>
          </p:cNvSpPr>
          <p:nvPr/>
        </p:nvSpPr>
        <p:spPr bwMode="auto">
          <a:xfrm>
            <a:off x="2755908" y="3590927"/>
            <a:ext cx="6111875" cy="1376363"/>
          </a:xfrm>
          <a:prstGeom prst="rect">
            <a:avLst/>
          </a:prstGeom>
          <a:noFill/>
          <a:ln w="9525">
            <a:noFill/>
            <a:miter lim="800000"/>
            <a:headEnd/>
            <a:tailEnd/>
          </a:ln>
        </p:spPr>
        <p:txBody>
          <a:bodyPr lIns="91424" tIns="45712" rIns="91424" bIns="45712"/>
          <a:lstStyle/>
          <a:p>
            <a:pPr defTabSz="823765">
              <a:lnSpc>
                <a:spcPct val="90000"/>
              </a:lnSpc>
              <a:spcBef>
                <a:spcPct val="20000"/>
              </a:spcBef>
            </a:pPr>
            <a:endParaRPr lang="en-US" sz="2000" dirty="0">
              <a:latin typeface="Arial" pitchFamily="34" charset="0"/>
            </a:endParaRPr>
          </a:p>
          <a:p>
            <a:pPr defTabSz="823765">
              <a:lnSpc>
                <a:spcPct val="90000"/>
              </a:lnSpc>
              <a:spcBef>
                <a:spcPct val="20000"/>
              </a:spcBef>
            </a:pPr>
            <a:r>
              <a:rPr lang="en-US" sz="2000" dirty="0">
                <a:latin typeface="Arial" pitchFamily="34" charset="0"/>
              </a:rPr>
              <a:t>Any changes an organization makes to it’s practices, structure or rules that result in positive differences  in the lives of  people.</a:t>
            </a:r>
          </a:p>
        </p:txBody>
      </p:sp>
      <p:sp>
        <p:nvSpPr>
          <p:cNvPr id="32775" name="Rectangle 6"/>
          <p:cNvSpPr>
            <a:spLocks noChangeArrowheads="1"/>
          </p:cNvSpPr>
          <p:nvPr/>
        </p:nvSpPr>
        <p:spPr bwMode="auto">
          <a:xfrm>
            <a:off x="0" y="2156281"/>
            <a:ext cx="1288882" cy="544202"/>
          </a:xfrm>
          <a:prstGeom prst="rect">
            <a:avLst/>
          </a:prstGeom>
          <a:noFill/>
          <a:ln w="9525">
            <a:noFill/>
            <a:miter lim="800000"/>
            <a:headEnd/>
            <a:tailEnd/>
          </a:ln>
        </p:spPr>
        <p:txBody>
          <a:bodyPr wrap="none" lIns="82465" tIns="41233" rIns="82465" bIns="41233">
            <a:spAutoFit/>
          </a:bodyPr>
          <a:lstStyle/>
          <a:p>
            <a:pPr eaLnBrk="0" hangingPunct="0"/>
            <a:r>
              <a:rPr lang="en-US" sz="3000" dirty="0">
                <a:solidFill>
                  <a:schemeClr val="tx2"/>
                </a:solidFill>
                <a:latin typeface="+mj-lt"/>
              </a:rPr>
              <a:t>Level 1</a:t>
            </a:r>
          </a:p>
        </p:txBody>
      </p:sp>
      <p:sp>
        <p:nvSpPr>
          <p:cNvPr id="32776" name="Rectangle 7"/>
          <p:cNvSpPr>
            <a:spLocks noChangeArrowheads="1"/>
          </p:cNvSpPr>
          <p:nvPr/>
        </p:nvSpPr>
        <p:spPr bwMode="auto">
          <a:xfrm>
            <a:off x="34558" y="3981609"/>
            <a:ext cx="1288882" cy="544202"/>
          </a:xfrm>
          <a:prstGeom prst="rect">
            <a:avLst/>
          </a:prstGeom>
          <a:noFill/>
          <a:ln w="9525">
            <a:noFill/>
            <a:miter lim="800000"/>
            <a:headEnd/>
            <a:tailEnd/>
          </a:ln>
        </p:spPr>
        <p:txBody>
          <a:bodyPr wrap="none" lIns="82465" tIns="41233" rIns="82465" bIns="41233">
            <a:spAutoFit/>
          </a:bodyPr>
          <a:lstStyle/>
          <a:p>
            <a:pPr eaLnBrk="0" hangingPunct="0"/>
            <a:r>
              <a:rPr lang="en-US" sz="3000" dirty="0">
                <a:solidFill>
                  <a:schemeClr val="tx2"/>
                </a:solidFill>
                <a:latin typeface="+mj-lt"/>
              </a:rPr>
              <a:t>Level 2</a:t>
            </a:r>
          </a:p>
        </p:txBody>
      </p:sp>
      <p:sp>
        <p:nvSpPr>
          <p:cNvPr id="32777" name="Rectangle 8"/>
          <p:cNvSpPr>
            <a:spLocks noChangeArrowheads="1"/>
          </p:cNvSpPr>
          <p:nvPr/>
        </p:nvSpPr>
        <p:spPr bwMode="auto">
          <a:xfrm>
            <a:off x="12700" y="5724525"/>
            <a:ext cx="1288882" cy="544202"/>
          </a:xfrm>
          <a:prstGeom prst="rect">
            <a:avLst/>
          </a:prstGeom>
          <a:noFill/>
          <a:ln w="9525">
            <a:noFill/>
            <a:miter lim="800000"/>
            <a:headEnd/>
            <a:tailEnd/>
          </a:ln>
        </p:spPr>
        <p:txBody>
          <a:bodyPr wrap="none" lIns="82465" tIns="41233" rIns="82465" bIns="41233">
            <a:spAutoFit/>
          </a:bodyPr>
          <a:lstStyle/>
          <a:p>
            <a:pPr eaLnBrk="0" hangingPunct="0"/>
            <a:r>
              <a:rPr lang="en-US" sz="3000" dirty="0">
                <a:solidFill>
                  <a:schemeClr val="tx2"/>
                </a:solidFill>
                <a:latin typeface="+mj-lt"/>
              </a:rPr>
              <a:t>Level 3</a:t>
            </a:r>
          </a:p>
        </p:txBody>
      </p:sp>
      <p:sp>
        <p:nvSpPr>
          <p:cNvPr id="32778" name="Rectangle 9"/>
          <p:cNvSpPr>
            <a:spLocks noChangeArrowheads="1"/>
          </p:cNvSpPr>
          <p:nvPr/>
        </p:nvSpPr>
        <p:spPr bwMode="auto">
          <a:xfrm>
            <a:off x="2755900" y="1939929"/>
            <a:ext cx="5867400" cy="963613"/>
          </a:xfrm>
          <a:prstGeom prst="rect">
            <a:avLst/>
          </a:prstGeom>
          <a:noFill/>
          <a:ln w="19050">
            <a:noFill/>
            <a:miter lim="800000"/>
            <a:headEnd/>
            <a:tailEnd/>
          </a:ln>
        </p:spPr>
        <p:txBody>
          <a:bodyPr lIns="91405" tIns="45702" rIns="91405" bIns="45702"/>
          <a:lstStyle/>
          <a:p>
            <a:pPr eaLnBrk="0" hangingPunct="0">
              <a:spcBef>
                <a:spcPct val="20000"/>
              </a:spcBef>
              <a:buClr>
                <a:schemeClr val="tx1"/>
              </a:buClr>
              <a:buSzPct val="150000"/>
            </a:pPr>
            <a:r>
              <a:rPr lang="en-US" sz="2000" dirty="0">
                <a:latin typeface="Arial" pitchFamily="34" charset="0"/>
                <a:cs typeface="Arial" pitchFamily="34" charset="0"/>
              </a:rPr>
              <a:t>Any change  that results in  a positive difference in the lives of people who use services or in your own work life. </a:t>
            </a:r>
          </a:p>
        </p:txBody>
      </p:sp>
      <p:sp>
        <p:nvSpPr>
          <p:cNvPr id="32779" name="Rectangle 10"/>
          <p:cNvSpPr>
            <a:spLocks noChangeArrowheads="1"/>
          </p:cNvSpPr>
          <p:nvPr/>
        </p:nvSpPr>
        <p:spPr bwMode="auto">
          <a:xfrm>
            <a:off x="2662239" y="5495930"/>
            <a:ext cx="6494462" cy="963613"/>
          </a:xfrm>
          <a:prstGeom prst="rect">
            <a:avLst/>
          </a:prstGeom>
          <a:noFill/>
          <a:ln w="19050">
            <a:noFill/>
            <a:miter lim="800000"/>
            <a:headEnd/>
            <a:tailEnd/>
          </a:ln>
        </p:spPr>
        <p:txBody>
          <a:bodyPr lIns="91405" tIns="45702" rIns="91405" bIns="45702"/>
          <a:lstStyle/>
          <a:p>
            <a:pPr eaLnBrk="0" hangingPunct="0">
              <a:spcBef>
                <a:spcPct val="20000"/>
              </a:spcBef>
              <a:buClr>
                <a:schemeClr val="tx1"/>
              </a:buClr>
              <a:buSzPct val="150000"/>
            </a:pPr>
            <a:r>
              <a:rPr lang="en-US" sz="2000" dirty="0">
                <a:latin typeface="Arial" pitchFamily="34" charset="0"/>
                <a:cs typeface="Arial" pitchFamily="34" charset="0"/>
              </a:rPr>
              <a:t>Any change in practice, structure and rules made at the system level.  These changes have an effect on many organizations, and therefore many peoples</a:t>
            </a:r>
            <a:r>
              <a:rPr lang="en-US" altLang="en-US" sz="2000" dirty="0">
                <a:latin typeface="Arial" pitchFamily="34" charset="0"/>
                <a:cs typeface="Arial" pitchFamily="34" charset="0"/>
              </a:rPr>
              <a:t>’</a:t>
            </a:r>
            <a:r>
              <a:rPr lang="en-US" sz="2000" dirty="0">
                <a:latin typeface="Arial" pitchFamily="34" charset="0"/>
                <a:cs typeface="Arial" pitchFamily="34" charset="0"/>
              </a:rPr>
              <a:t> lives.</a:t>
            </a:r>
          </a:p>
        </p:txBody>
      </p:sp>
      <p:sp>
        <p:nvSpPr>
          <p:cNvPr id="32780" name="AutoShape 21"/>
          <p:cNvSpPr>
            <a:spLocks noChangeArrowheads="1"/>
          </p:cNvSpPr>
          <p:nvPr/>
        </p:nvSpPr>
        <p:spPr bwMode="auto">
          <a:xfrm>
            <a:off x="1447808" y="2057555"/>
            <a:ext cx="955675" cy="715663"/>
          </a:xfrm>
          <a:prstGeom prst="rightArrow">
            <a:avLst>
              <a:gd name="adj1" fmla="val 50000"/>
              <a:gd name="adj2" fmla="val 41663"/>
            </a:avLst>
          </a:prstGeom>
          <a:noFill/>
          <a:ln w="15875">
            <a:solidFill>
              <a:schemeClr val="tx2"/>
            </a:solidFill>
            <a:miter lim="800000"/>
            <a:headEnd/>
            <a:tailEnd/>
          </a:ln>
        </p:spPr>
        <p:txBody>
          <a:bodyPr lIns="82465" tIns="41233" rIns="82465" bIns="41233" anchor="ctr">
            <a:spAutoFit/>
          </a:bodyPr>
          <a:lstStyle/>
          <a:p>
            <a:pPr eaLnBrk="0" hangingPunct="0"/>
            <a:endParaRPr lang="en-US"/>
          </a:p>
        </p:txBody>
      </p:sp>
      <p:sp>
        <p:nvSpPr>
          <p:cNvPr id="32781" name="Line 24"/>
          <p:cNvSpPr>
            <a:spLocks noChangeShapeType="1"/>
          </p:cNvSpPr>
          <p:nvPr/>
        </p:nvSpPr>
        <p:spPr bwMode="auto">
          <a:xfrm>
            <a:off x="12700" y="1525588"/>
            <a:ext cx="9144000" cy="0"/>
          </a:xfrm>
          <a:prstGeom prst="line">
            <a:avLst/>
          </a:prstGeom>
          <a:noFill/>
          <a:ln w="9525">
            <a:solidFill>
              <a:schemeClr val="tx1"/>
            </a:solidFill>
            <a:round/>
            <a:headEnd/>
            <a:tailEnd/>
          </a:ln>
        </p:spPr>
        <p:txBody>
          <a:bodyPr lIns="82465" tIns="41233" rIns="82465" bIns="41233">
            <a:spAutoFit/>
          </a:bodyPr>
          <a:lstStyle/>
          <a:p>
            <a:endParaRPr lang="en-US"/>
          </a:p>
        </p:txBody>
      </p:sp>
      <p:sp>
        <p:nvSpPr>
          <p:cNvPr id="32782" name="Line 25"/>
          <p:cNvSpPr>
            <a:spLocks noChangeShapeType="1"/>
          </p:cNvSpPr>
          <p:nvPr/>
        </p:nvSpPr>
        <p:spPr bwMode="auto">
          <a:xfrm>
            <a:off x="12700" y="3316288"/>
            <a:ext cx="9170988" cy="0"/>
          </a:xfrm>
          <a:prstGeom prst="line">
            <a:avLst/>
          </a:prstGeom>
          <a:noFill/>
          <a:ln w="9525">
            <a:solidFill>
              <a:schemeClr val="tx1"/>
            </a:solidFill>
            <a:round/>
            <a:headEnd/>
            <a:tailEnd/>
          </a:ln>
        </p:spPr>
        <p:txBody>
          <a:bodyPr lIns="82465" tIns="41233" rIns="82465" bIns="41233">
            <a:spAutoFit/>
          </a:bodyPr>
          <a:lstStyle/>
          <a:p>
            <a:endParaRPr lang="en-US"/>
          </a:p>
        </p:txBody>
      </p:sp>
      <p:sp>
        <p:nvSpPr>
          <p:cNvPr id="32783" name="Line 26"/>
          <p:cNvSpPr>
            <a:spLocks noChangeShapeType="1"/>
          </p:cNvSpPr>
          <p:nvPr/>
        </p:nvSpPr>
        <p:spPr bwMode="auto">
          <a:xfrm>
            <a:off x="12700" y="5114925"/>
            <a:ext cx="9144000" cy="0"/>
          </a:xfrm>
          <a:prstGeom prst="line">
            <a:avLst/>
          </a:prstGeom>
          <a:noFill/>
          <a:ln w="9525">
            <a:solidFill>
              <a:schemeClr val="tx1"/>
            </a:solidFill>
            <a:round/>
            <a:headEnd/>
            <a:tailEnd/>
          </a:ln>
        </p:spPr>
        <p:txBody>
          <a:bodyPr lIns="82465" tIns="41233" rIns="82465" bIns="41233">
            <a:spAutoFit/>
          </a:bodyPr>
          <a:lstStyle/>
          <a:p>
            <a:endParaRPr lang="en-US"/>
          </a:p>
        </p:txBody>
      </p:sp>
      <p:sp>
        <p:nvSpPr>
          <p:cNvPr id="16" name="Title 3"/>
          <p:cNvSpPr txBox="1">
            <a:spLocks/>
          </p:cNvSpPr>
          <p:nvPr/>
        </p:nvSpPr>
        <p:spPr>
          <a:xfrm>
            <a:off x="241300" y="314325"/>
            <a:ext cx="8597900" cy="1143000"/>
          </a:xfrm>
          <a:prstGeom prst="rect">
            <a:avLst/>
          </a:prstGeom>
        </p:spPr>
        <p:txBody>
          <a:bodyPr lIns="91424" tIns="45712" rIns="91424" bIns="45712">
            <a:normAutofit fontScale="97500"/>
          </a:bodyPr>
          <a:lstStyle/>
          <a:p>
            <a:pPr algn="ctr" eaLnBrk="0" hangingPunct="0">
              <a:defRPr/>
            </a:pPr>
            <a:r>
              <a:rPr lang="en-US" sz="4800" dirty="0">
                <a:solidFill>
                  <a:schemeClr val="tx2"/>
                </a:solidFill>
                <a:latin typeface="+mj-lt"/>
                <a:ea typeface="+mj-ea"/>
                <a:cs typeface="+mj-cs"/>
              </a:rPr>
              <a:t>Levels of Change</a:t>
            </a:r>
          </a:p>
        </p:txBody>
      </p:sp>
      <p:sp>
        <p:nvSpPr>
          <p:cNvPr id="32785" name="AutoShape 21"/>
          <p:cNvSpPr>
            <a:spLocks noChangeArrowheads="1"/>
          </p:cNvSpPr>
          <p:nvPr/>
        </p:nvSpPr>
        <p:spPr bwMode="auto">
          <a:xfrm>
            <a:off x="1384308" y="3895879"/>
            <a:ext cx="955675" cy="715663"/>
          </a:xfrm>
          <a:prstGeom prst="rightArrow">
            <a:avLst>
              <a:gd name="adj1" fmla="val 50000"/>
              <a:gd name="adj2" fmla="val 41663"/>
            </a:avLst>
          </a:prstGeom>
          <a:noFill/>
          <a:ln w="15875">
            <a:solidFill>
              <a:schemeClr val="tx2"/>
            </a:solidFill>
            <a:miter lim="800000"/>
            <a:headEnd/>
            <a:tailEnd/>
          </a:ln>
        </p:spPr>
        <p:txBody>
          <a:bodyPr lIns="82465" tIns="41233" rIns="82465" bIns="41233" anchor="ctr">
            <a:spAutoFit/>
          </a:bodyPr>
          <a:lstStyle/>
          <a:p>
            <a:pPr eaLnBrk="0" hangingPunct="0"/>
            <a:endParaRPr lang="en-US"/>
          </a:p>
        </p:txBody>
      </p:sp>
      <p:sp>
        <p:nvSpPr>
          <p:cNvPr id="32786" name="AutoShape 21"/>
          <p:cNvSpPr>
            <a:spLocks noChangeArrowheads="1"/>
          </p:cNvSpPr>
          <p:nvPr/>
        </p:nvSpPr>
        <p:spPr bwMode="auto">
          <a:xfrm>
            <a:off x="1384308" y="5562755"/>
            <a:ext cx="955675" cy="715663"/>
          </a:xfrm>
          <a:prstGeom prst="rightArrow">
            <a:avLst>
              <a:gd name="adj1" fmla="val 50000"/>
              <a:gd name="adj2" fmla="val 41663"/>
            </a:avLst>
          </a:prstGeom>
          <a:noFill/>
          <a:ln w="15875">
            <a:solidFill>
              <a:schemeClr val="tx2"/>
            </a:solidFill>
            <a:miter lim="800000"/>
            <a:headEnd/>
            <a:tailEnd/>
          </a:ln>
        </p:spPr>
        <p:txBody>
          <a:bodyPr lIns="82465" tIns="41233" rIns="82465" bIns="41233" anchor="ctr">
            <a:spAutoFit/>
          </a:bodyPr>
          <a:lstStyle/>
          <a:p>
            <a:pPr eaLnBrk="0" hangingPunct="0"/>
            <a:endParaRPr lang="en-US"/>
          </a:p>
        </p:txBody>
      </p:sp>
    </p:spTree>
    <p:extLst>
      <p:ext uri="{BB962C8B-B14F-4D97-AF65-F5344CB8AC3E}">
        <p14:creationId xmlns:p14="http://schemas.microsoft.com/office/powerpoint/2010/main" val="2030476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
          <p:cNvSpPr>
            <a:spLocks noGrp="1"/>
          </p:cNvSpPr>
          <p:nvPr>
            <p:ph type="ftr" sz="quarter" idx="11"/>
          </p:nvPr>
        </p:nvSpPr>
        <p:spPr>
          <a:xfrm>
            <a:off x="-381446" y="6520006"/>
            <a:ext cx="5442857" cy="357188"/>
          </a:xfrm>
        </p:spPr>
        <p:txBody>
          <a:bodyPr/>
          <a:lstStyle/>
          <a:p>
            <a:pPr>
              <a:defRPr/>
            </a:pPr>
            <a:r>
              <a:rPr lang="en-US" dirty="0">
                <a:solidFill>
                  <a:srgbClr val="7F7F7F"/>
                </a:solidFill>
              </a:rPr>
              <a:t>© TLC-PCP 2012 </a:t>
            </a:r>
            <a:r>
              <a:rPr lang="en-US" dirty="0" err="1">
                <a:solidFill>
                  <a:srgbClr val="7F7F7F"/>
                </a:solidFill>
              </a:rPr>
              <a:t>www.learningcommunity.us</a:t>
            </a:r>
            <a:endParaRPr lang="en-US" dirty="0">
              <a:solidFill>
                <a:srgbClr val="7F7F7F"/>
              </a:solidFill>
            </a:endParaRPr>
          </a:p>
        </p:txBody>
      </p:sp>
      <p:sp>
        <p:nvSpPr>
          <p:cNvPr id="32771" name="Rectangle 2"/>
          <p:cNvSpPr>
            <a:spLocks noChangeArrowheads="1"/>
          </p:cNvSpPr>
          <p:nvPr/>
        </p:nvSpPr>
        <p:spPr bwMode="auto">
          <a:xfrm>
            <a:off x="12700" y="2241597"/>
            <a:ext cx="8915400" cy="360270"/>
          </a:xfrm>
          <a:prstGeom prst="rect">
            <a:avLst/>
          </a:prstGeom>
          <a:noFill/>
          <a:ln w="9525">
            <a:noFill/>
            <a:miter lim="800000"/>
            <a:headEnd/>
            <a:tailEnd/>
          </a:ln>
        </p:spPr>
        <p:txBody>
          <a:bodyPr lIns="82465" tIns="41233" rIns="82465" bIns="41233" anchor="ctr">
            <a:spAutoFit/>
          </a:bodyPr>
          <a:lstStyle/>
          <a:p>
            <a:pPr eaLnBrk="0" hangingPunct="0"/>
            <a:endParaRPr lang="en-US"/>
          </a:p>
        </p:txBody>
      </p:sp>
      <p:sp>
        <p:nvSpPr>
          <p:cNvPr id="32772" name="Rectangle 3"/>
          <p:cNvSpPr>
            <a:spLocks noChangeArrowheads="1"/>
          </p:cNvSpPr>
          <p:nvPr/>
        </p:nvSpPr>
        <p:spPr bwMode="auto">
          <a:xfrm>
            <a:off x="12700" y="5638848"/>
            <a:ext cx="8915400" cy="360270"/>
          </a:xfrm>
          <a:prstGeom prst="rect">
            <a:avLst/>
          </a:prstGeom>
          <a:noFill/>
          <a:ln w="9525">
            <a:noFill/>
            <a:miter lim="800000"/>
            <a:headEnd/>
            <a:tailEnd/>
          </a:ln>
        </p:spPr>
        <p:txBody>
          <a:bodyPr lIns="82465" tIns="41233" rIns="82465" bIns="41233" anchor="ctr">
            <a:spAutoFit/>
          </a:bodyPr>
          <a:lstStyle/>
          <a:p>
            <a:pPr eaLnBrk="0" hangingPunct="0"/>
            <a:endParaRPr lang="en-US"/>
          </a:p>
        </p:txBody>
      </p:sp>
      <p:sp>
        <p:nvSpPr>
          <p:cNvPr id="32773" name="Rectangle 4"/>
          <p:cNvSpPr>
            <a:spLocks noChangeArrowheads="1"/>
          </p:cNvSpPr>
          <p:nvPr/>
        </p:nvSpPr>
        <p:spPr bwMode="auto">
          <a:xfrm>
            <a:off x="12700" y="4133897"/>
            <a:ext cx="8915400" cy="360270"/>
          </a:xfrm>
          <a:prstGeom prst="rect">
            <a:avLst/>
          </a:prstGeom>
          <a:noFill/>
          <a:ln w="9525">
            <a:noFill/>
            <a:miter lim="800000"/>
            <a:headEnd/>
            <a:tailEnd/>
          </a:ln>
        </p:spPr>
        <p:txBody>
          <a:bodyPr lIns="82465" tIns="41233" rIns="82465" bIns="41233" anchor="ctr">
            <a:spAutoFit/>
          </a:bodyPr>
          <a:lstStyle/>
          <a:p>
            <a:pPr eaLnBrk="0" hangingPunct="0"/>
            <a:endParaRPr lang="en-US"/>
          </a:p>
        </p:txBody>
      </p:sp>
      <p:sp>
        <p:nvSpPr>
          <p:cNvPr id="32774" name="Rectangle 5"/>
          <p:cNvSpPr>
            <a:spLocks noGrp="1" noChangeArrowheads="1"/>
          </p:cNvSpPr>
          <p:nvPr/>
        </p:nvSpPr>
        <p:spPr bwMode="auto">
          <a:xfrm>
            <a:off x="2755908" y="3590927"/>
            <a:ext cx="6111875" cy="1376363"/>
          </a:xfrm>
          <a:prstGeom prst="rect">
            <a:avLst/>
          </a:prstGeom>
          <a:noFill/>
          <a:ln w="9525">
            <a:noFill/>
            <a:miter lim="800000"/>
            <a:headEnd/>
            <a:tailEnd/>
          </a:ln>
        </p:spPr>
        <p:txBody>
          <a:bodyPr lIns="91424" tIns="45712" rIns="91424" bIns="45712"/>
          <a:lstStyle/>
          <a:p>
            <a:pPr defTabSz="823765">
              <a:lnSpc>
                <a:spcPct val="90000"/>
              </a:lnSpc>
              <a:spcBef>
                <a:spcPct val="20000"/>
              </a:spcBef>
            </a:pPr>
            <a:r>
              <a:rPr lang="en-US" sz="2000" dirty="0" smtClean="0">
                <a:latin typeface="Arial" pitchFamily="34" charset="0"/>
              </a:rPr>
              <a:t>Action Needed:</a:t>
            </a:r>
          </a:p>
          <a:p>
            <a:pPr defTabSz="823765">
              <a:lnSpc>
                <a:spcPct val="90000"/>
              </a:lnSpc>
              <a:spcBef>
                <a:spcPct val="20000"/>
              </a:spcBef>
            </a:pPr>
            <a:endParaRPr lang="en-US" sz="2000" dirty="0">
              <a:latin typeface="Arial" pitchFamily="34" charset="0"/>
            </a:endParaRPr>
          </a:p>
          <a:p>
            <a:pPr defTabSz="823765">
              <a:lnSpc>
                <a:spcPct val="90000"/>
              </a:lnSpc>
              <a:spcBef>
                <a:spcPct val="20000"/>
              </a:spcBef>
            </a:pPr>
            <a:endParaRPr lang="en-US" sz="2000" dirty="0" smtClean="0">
              <a:latin typeface="Arial" pitchFamily="34" charset="0"/>
            </a:endParaRPr>
          </a:p>
          <a:p>
            <a:pPr defTabSz="823765">
              <a:lnSpc>
                <a:spcPct val="90000"/>
              </a:lnSpc>
              <a:spcBef>
                <a:spcPct val="20000"/>
              </a:spcBef>
            </a:pPr>
            <a:r>
              <a:rPr lang="en-US" sz="2000" dirty="0" smtClean="0">
                <a:latin typeface="Arial" pitchFamily="34" charset="0"/>
              </a:rPr>
              <a:t>Action Taken:  </a:t>
            </a:r>
            <a:endParaRPr lang="en-US" sz="2000" dirty="0">
              <a:latin typeface="Arial" pitchFamily="34" charset="0"/>
            </a:endParaRPr>
          </a:p>
        </p:txBody>
      </p:sp>
      <p:sp>
        <p:nvSpPr>
          <p:cNvPr id="32775" name="Rectangle 6"/>
          <p:cNvSpPr>
            <a:spLocks noChangeArrowheads="1"/>
          </p:cNvSpPr>
          <p:nvPr/>
        </p:nvSpPr>
        <p:spPr bwMode="auto">
          <a:xfrm>
            <a:off x="0" y="2156281"/>
            <a:ext cx="1288882" cy="544202"/>
          </a:xfrm>
          <a:prstGeom prst="rect">
            <a:avLst/>
          </a:prstGeom>
          <a:noFill/>
          <a:ln w="9525">
            <a:noFill/>
            <a:miter lim="800000"/>
            <a:headEnd/>
            <a:tailEnd/>
          </a:ln>
        </p:spPr>
        <p:txBody>
          <a:bodyPr wrap="none" lIns="82465" tIns="41233" rIns="82465" bIns="41233">
            <a:spAutoFit/>
          </a:bodyPr>
          <a:lstStyle/>
          <a:p>
            <a:pPr eaLnBrk="0" hangingPunct="0"/>
            <a:r>
              <a:rPr lang="en-US" sz="3000" dirty="0">
                <a:solidFill>
                  <a:schemeClr val="tx2"/>
                </a:solidFill>
                <a:latin typeface="+mj-lt"/>
              </a:rPr>
              <a:t>Level 1</a:t>
            </a:r>
          </a:p>
        </p:txBody>
      </p:sp>
      <p:sp>
        <p:nvSpPr>
          <p:cNvPr id="32776" name="Rectangle 7"/>
          <p:cNvSpPr>
            <a:spLocks noChangeArrowheads="1"/>
          </p:cNvSpPr>
          <p:nvPr/>
        </p:nvSpPr>
        <p:spPr bwMode="auto">
          <a:xfrm>
            <a:off x="34558" y="3981609"/>
            <a:ext cx="1288882" cy="544202"/>
          </a:xfrm>
          <a:prstGeom prst="rect">
            <a:avLst/>
          </a:prstGeom>
          <a:noFill/>
          <a:ln w="9525">
            <a:noFill/>
            <a:miter lim="800000"/>
            <a:headEnd/>
            <a:tailEnd/>
          </a:ln>
        </p:spPr>
        <p:txBody>
          <a:bodyPr wrap="none" lIns="82465" tIns="41233" rIns="82465" bIns="41233">
            <a:spAutoFit/>
          </a:bodyPr>
          <a:lstStyle/>
          <a:p>
            <a:pPr eaLnBrk="0" hangingPunct="0"/>
            <a:r>
              <a:rPr lang="en-US" sz="3000" dirty="0">
                <a:solidFill>
                  <a:schemeClr val="tx2"/>
                </a:solidFill>
                <a:latin typeface="+mj-lt"/>
              </a:rPr>
              <a:t>Level 2</a:t>
            </a:r>
          </a:p>
        </p:txBody>
      </p:sp>
      <p:sp>
        <p:nvSpPr>
          <p:cNvPr id="32777" name="Rectangle 8"/>
          <p:cNvSpPr>
            <a:spLocks noChangeArrowheads="1"/>
          </p:cNvSpPr>
          <p:nvPr/>
        </p:nvSpPr>
        <p:spPr bwMode="auto">
          <a:xfrm>
            <a:off x="12700" y="5724525"/>
            <a:ext cx="1288882" cy="544202"/>
          </a:xfrm>
          <a:prstGeom prst="rect">
            <a:avLst/>
          </a:prstGeom>
          <a:noFill/>
          <a:ln w="9525">
            <a:noFill/>
            <a:miter lim="800000"/>
            <a:headEnd/>
            <a:tailEnd/>
          </a:ln>
        </p:spPr>
        <p:txBody>
          <a:bodyPr wrap="none" lIns="82465" tIns="41233" rIns="82465" bIns="41233">
            <a:spAutoFit/>
          </a:bodyPr>
          <a:lstStyle/>
          <a:p>
            <a:pPr eaLnBrk="0" hangingPunct="0"/>
            <a:r>
              <a:rPr lang="en-US" sz="3000" dirty="0">
                <a:solidFill>
                  <a:schemeClr val="tx2"/>
                </a:solidFill>
                <a:latin typeface="+mj-lt"/>
              </a:rPr>
              <a:t>Level 3</a:t>
            </a:r>
          </a:p>
        </p:txBody>
      </p:sp>
      <p:sp>
        <p:nvSpPr>
          <p:cNvPr id="32778" name="Rectangle 9"/>
          <p:cNvSpPr>
            <a:spLocks noChangeArrowheads="1"/>
          </p:cNvSpPr>
          <p:nvPr/>
        </p:nvSpPr>
        <p:spPr bwMode="auto">
          <a:xfrm>
            <a:off x="2755900" y="1672872"/>
            <a:ext cx="5867400" cy="1643415"/>
          </a:xfrm>
          <a:prstGeom prst="rect">
            <a:avLst/>
          </a:prstGeom>
          <a:noFill/>
          <a:ln w="19050">
            <a:noFill/>
            <a:miter lim="800000"/>
            <a:headEnd/>
            <a:tailEnd/>
          </a:ln>
        </p:spPr>
        <p:txBody>
          <a:bodyPr lIns="91405" tIns="45702" rIns="91405" bIns="45702"/>
          <a:lstStyle/>
          <a:p>
            <a:pPr eaLnBrk="0" hangingPunct="0">
              <a:spcBef>
                <a:spcPct val="20000"/>
              </a:spcBef>
              <a:buClr>
                <a:schemeClr val="tx1"/>
              </a:buClr>
              <a:buSzPct val="150000"/>
            </a:pPr>
            <a:r>
              <a:rPr lang="en-US" sz="2000" dirty="0" smtClean="0">
                <a:latin typeface="Arial" pitchFamily="34" charset="0"/>
                <a:cs typeface="Arial" pitchFamily="34" charset="0"/>
              </a:rPr>
              <a:t>Changed Thinking: </a:t>
            </a:r>
          </a:p>
          <a:p>
            <a:pPr eaLnBrk="0" hangingPunct="0">
              <a:spcBef>
                <a:spcPct val="20000"/>
              </a:spcBef>
              <a:buClr>
                <a:schemeClr val="tx1"/>
              </a:buClr>
              <a:buSzPct val="150000"/>
            </a:pPr>
            <a:endParaRPr lang="en-US" sz="2000" dirty="0">
              <a:latin typeface="Arial" pitchFamily="34" charset="0"/>
              <a:cs typeface="Arial" pitchFamily="34" charset="0"/>
            </a:endParaRPr>
          </a:p>
          <a:p>
            <a:pPr eaLnBrk="0" hangingPunct="0">
              <a:spcBef>
                <a:spcPct val="20000"/>
              </a:spcBef>
              <a:buClr>
                <a:schemeClr val="tx1"/>
              </a:buClr>
              <a:buSzPct val="150000"/>
            </a:pPr>
            <a:endParaRPr lang="en-US" sz="2000" dirty="0" smtClean="0">
              <a:latin typeface="Arial" pitchFamily="34" charset="0"/>
              <a:cs typeface="Arial" pitchFamily="34" charset="0"/>
            </a:endParaRPr>
          </a:p>
          <a:p>
            <a:pPr eaLnBrk="0" hangingPunct="0">
              <a:spcBef>
                <a:spcPct val="20000"/>
              </a:spcBef>
              <a:buClr>
                <a:schemeClr val="tx1"/>
              </a:buClr>
              <a:buSzPct val="150000"/>
            </a:pPr>
            <a:r>
              <a:rPr lang="en-US" sz="2000" dirty="0" smtClean="0">
                <a:latin typeface="Arial" pitchFamily="34" charset="0"/>
                <a:cs typeface="Arial" pitchFamily="34" charset="0"/>
              </a:rPr>
              <a:t>Took Action:</a:t>
            </a:r>
            <a:endParaRPr lang="en-US" sz="2000" dirty="0">
              <a:latin typeface="Arial" pitchFamily="34" charset="0"/>
              <a:cs typeface="Arial" pitchFamily="34" charset="0"/>
            </a:endParaRPr>
          </a:p>
        </p:txBody>
      </p:sp>
      <p:sp>
        <p:nvSpPr>
          <p:cNvPr id="32780" name="AutoShape 21"/>
          <p:cNvSpPr>
            <a:spLocks noChangeArrowheads="1"/>
          </p:cNvSpPr>
          <p:nvPr/>
        </p:nvSpPr>
        <p:spPr bwMode="auto">
          <a:xfrm>
            <a:off x="1447808" y="2057555"/>
            <a:ext cx="955675" cy="715663"/>
          </a:xfrm>
          <a:prstGeom prst="rightArrow">
            <a:avLst>
              <a:gd name="adj1" fmla="val 50000"/>
              <a:gd name="adj2" fmla="val 41663"/>
            </a:avLst>
          </a:prstGeom>
          <a:noFill/>
          <a:ln w="15875">
            <a:solidFill>
              <a:schemeClr val="tx2"/>
            </a:solidFill>
            <a:miter lim="800000"/>
            <a:headEnd/>
            <a:tailEnd/>
          </a:ln>
        </p:spPr>
        <p:txBody>
          <a:bodyPr lIns="82465" tIns="41233" rIns="82465" bIns="41233" anchor="ctr">
            <a:spAutoFit/>
          </a:bodyPr>
          <a:lstStyle/>
          <a:p>
            <a:pPr eaLnBrk="0" hangingPunct="0"/>
            <a:endParaRPr lang="en-US"/>
          </a:p>
        </p:txBody>
      </p:sp>
      <p:sp>
        <p:nvSpPr>
          <p:cNvPr id="32781" name="Line 24"/>
          <p:cNvSpPr>
            <a:spLocks noChangeShapeType="1"/>
          </p:cNvSpPr>
          <p:nvPr/>
        </p:nvSpPr>
        <p:spPr bwMode="auto">
          <a:xfrm>
            <a:off x="12700" y="1525588"/>
            <a:ext cx="9144000" cy="0"/>
          </a:xfrm>
          <a:prstGeom prst="line">
            <a:avLst/>
          </a:prstGeom>
          <a:noFill/>
          <a:ln w="9525">
            <a:solidFill>
              <a:schemeClr val="tx1"/>
            </a:solidFill>
            <a:round/>
            <a:headEnd/>
            <a:tailEnd/>
          </a:ln>
        </p:spPr>
        <p:txBody>
          <a:bodyPr lIns="82465" tIns="41233" rIns="82465" bIns="41233">
            <a:spAutoFit/>
          </a:bodyPr>
          <a:lstStyle/>
          <a:p>
            <a:endParaRPr lang="en-US"/>
          </a:p>
        </p:txBody>
      </p:sp>
      <p:sp>
        <p:nvSpPr>
          <p:cNvPr id="32782" name="Line 25"/>
          <p:cNvSpPr>
            <a:spLocks noChangeShapeType="1"/>
          </p:cNvSpPr>
          <p:nvPr/>
        </p:nvSpPr>
        <p:spPr bwMode="auto">
          <a:xfrm>
            <a:off x="12700" y="3316288"/>
            <a:ext cx="9170988" cy="0"/>
          </a:xfrm>
          <a:prstGeom prst="line">
            <a:avLst/>
          </a:prstGeom>
          <a:noFill/>
          <a:ln w="9525">
            <a:solidFill>
              <a:schemeClr val="tx1"/>
            </a:solidFill>
            <a:round/>
            <a:headEnd/>
            <a:tailEnd/>
          </a:ln>
        </p:spPr>
        <p:txBody>
          <a:bodyPr lIns="82465" tIns="41233" rIns="82465" bIns="41233">
            <a:spAutoFit/>
          </a:bodyPr>
          <a:lstStyle/>
          <a:p>
            <a:endParaRPr lang="en-US"/>
          </a:p>
        </p:txBody>
      </p:sp>
      <p:sp>
        <p:nvSpPr>
          <p:cNvPr id="32783" name="Line 26"/>
          <p:cNvSpPr>
            <a:spLocks noChangeShapeType="1"/>
          </p:cNvSpPr>
          <p:nvPr/>
        </p:nvSpPr>
        <p:spPr bwMode="auto">
          <a:xfrm>
            <a:off x="12700" y="5114925"/>
            <a:ext cx="9144000" cy="0"/>
          </a:xfrm>
          <a:prstGeom prst="line">
            <a:avLst/>
          </a:prstGeom>
          <a:noFill/>
          <a:ln w="9525">
            <a:solidFill>
              <a:schemeClr val="tx1"/>
            </a:solidFill>
            <a:round/>
            <a:headEnd/>
            <a:tailEnd/>
          </a:ln>
        </p:spPr>
        <p:txBody>
          <a:bodyPr lIns="82465" tIns="41233" rIns="82465" bIns="41233">
            <a:spAutoFit/>
          </a:bodyPr>
          <a:lstStyle/>
          <a:p>
            <a:endParaRPr lang="en-US"/>
          </a:p>
        </p:txBody>
      </p:sp>
      <p:sp>
        <p:nvSpPr>
          <p:cNvPr id="16" name="Title 3"/>
          <p:cNvSpPr txBox="1">
            <a:spLocks/>
          </p:cNvSpPr>
          <p:nvPr/>
        </p:nvSpPr>
        <p:spPr>
          <a:xfrm>
            <a:off x="241300" y="314325"/>
            <a:ext cx="8597900" cy="1143000"/>
          </a:xfrm>
          <a:prstGeom prst="rect">
            <a:avLst/>
          </a:prstGeom>
        </p:spPr>
        <p:txBody>
          <a:bodyPr lIns="91424" tIns="45712" rIns="91424" bIns="45712">
            <a:normAutofit fontScale="97500"/>
          </a:bodyPr>
          <a:lstStyle/>
          <a:p>
            <a:pPr algn="ctr" eaLnBrk="0" hangingPunct="0">
              <a:defRPr/>
            </a:pPr>
            <a:r>
              <a:rPr lang="en-US" sz="4800" dirty="0">
                <a:solidFill>
                  <a:schemeClr val="tx2"/>
                </a:solidFill>
                <a:latin typeface="+mj-lt"/>
                <a:ea typeface="+mj-ea"/>
                <a:cs typeface="+mj-cs"/>
              </a:rPr>
              <a:t>Levels of Change</a:t>
            </a:r>
          </a:p>
        </p:txBody>
      </p:sp>
      <p:sp>
        <p:nvSpPr>
          <p:cNvPr id="32785" name="AutoShape 21"/>
          <p:cNvSpPr>
            <a:spLocks noChangeArrowheads="1"/>
          </p:cNvSpPr>
          <p:nvPr/>
        </p:nvSpPr>
        <p:spPr bwMode="auto">
          <a:xfrm>
            <a:off x="1384308" y="3895879"/>
            <a:ext cx="955675" cy="715663"/>
          </a:xfrm>
          <a:prstGeom prst="rightArrow">
            <a:avLst>
              <a:gd name="adj1" fmla="val 50000"/>
              <a:gd name="adj2" fmla="val 41663"/>
            </a:avLst>
          </a:prstGeom>
          <a:noFill/>
          <a:ln w="15875">
            <a:solidFill>
              <a:schemeClr val="tx2"/>
            </a:solidFill>
            <a:miter lim="800000"/>
            <a:headEnd/>
            <a:tailEnd/>
          </a:ln>
        </p:spPr>
        <p:txBody>
          <a:bodyPr lIns="82465" tIns="41233" rIns="82465" bIns="41233" anchor="ctr">
            <a:spAutoFit/>
          </a:bodyPr>
          <a:lstStyle/>
          <a:p>
            <a:pPr eaLnBrk="0" hangingPunct="0"/>
            <a:endParaRPr lang="en-US"/>
          </a:p>
        </p:txBody>
      </p:sp>
      <p:sp>
        <p:nvSpPr>
          <p:cNvPr id="32786" name="AutoShape 21"/>
          <p:cNvSpPr>
            <a:spLocks noChangeArrowheads="1"/>
          </p:cNvSpPr>
          <p:nvPr/>
        </p:nvSpPr>
        <p:spPr bwMode="auto">
          <a:xfrm>
            <a:off x="1384308" y="5562755"/>
            <a:ext cx="955675" cy="715663"/>
          </a:xfrm>
          <a:prstGeom prst="rightArrow">
            <a:avLst>
              <a:gd name="adj1" fmla="val 50000"/>
              <a:gd name="adj2" fmla="val 41663"/>
            </a:avLst>
          </a:prstGeom>
          <a:noFill/>
          <a:ln w="15875">
            <a:solidFill>
              <a:schemeClr val="tx2"/>
            </a:solidFill>
            <a:miter lim="800000"/>
            <a:headEnd/>
            <a:tailEnd/>
          </a:ln>
        </p:spPr>
        <p:txBody>
          <a:bodyPr lIns="82465" tIns="41233" rIns="82465" bIns="41233" anchor="ctr">
            <a:spAutoFit/>
          </a:bodyPr>
          <a:lstStyle/>
          <a:p>
            <a:pPr eaLnBrk="0" hangingPunct="0"/>
            <a:endParaRPr lang="en-US"/>
          </a:p>
        </p:txBody>
      </p:sp>
      <p:sp>
        <p:nvSpPr>
          <p:cNvPr id="20" name="Rectangle 5"/>
          <p:cNvSpPr>
            <a:spLocks noGrp="1" noChangeArrowheads="1"/>
          </p:cNvSpPr>
          <p:nvPr/>
        </p:nvSpPr>
        <p:spPr bwMode="auto">
          <a:xfrm>
            <a:off x="2727325" y="5310936"/>
            <a:ext cx="6200775" cy="1376363"/>
          </a:xfrm>
          <a:prstGeom prst="rect">
            <a:avLst/>
          </a:prstGeom>
          <a:noFill/>
          <a:ln w="9525">
            <a:noFill/>
            <a:miter lim="800000"/>
            <a:headEnd/>
            <a:tailEnd/>
          </a:ln>
        </p:spPr>
        <p:txBody>
          <a:bodyPr lIns="91424" tIns="45712" rIns="91424" bIns="45712"/>
          <a:lstStyle/>
          <a:p>
            <a:pPr defTabSz="823765">
              <a:lnSpc>
                <a:spcPct val="90000"/>
              </a:lnSpc>
              <a:spcBef>
                <a:spcPct val="20000"/>
              </a:spcBef>
            </a:pPr>
            <a:r>
              <a:rPr lang="en-US" sz="2000" dirty="0" smtClean="0">
                <a:latin typeface="Arial" pitchFamily="34" charset="0"/>
              </a:rPr>
              <a:t>Action Needed:</a:t>
            </a:r>
          </a:p>
          <a:p>
            <a:pPr defTabSz="823765">
              <a:lnSpc>
                <a:spcPct val="90000"/>
              </a:lnSpc>
              <a:spcBef>
                <a:spcPct val="20000"/>
              </a:spcBef>
            </a:pPr>
            <a:endParaRPr lang="en-US" sz="2000" dirty="0">
              <a:latin typeface="Arial" pitchFamily="34" charset="0"/>
            </a:endParaRPr>
          </a:p>
          <a:p>
            <a:pPr defTabSz="823765">
              <a:lnSpc>
                <a:spcPct val="90000"/>
              </a:lnSpc>
              <a:spcBef>
                <a:spcPct val="20000"/>
              </a:spcBef>
            </a:pPr>
            <a:endParaRPr lang="en-US" sz="2000" dirty="0" smtClean="0">
              <a:latin typeface="Arial" pitchFamily="34" charset="0"/>
            </a:endParaRPr>
          </a:p>
          <a:p>
            <a:pPr defTabSz="823765">
              <a:lnSpc>
                <a:spcPct val="90000"/>
              </a:lnSpc>
              <a:spcBef>
                <a:spcPct val="20000"/>
              </a:spcBef>
            </a:pPr>
            <a:r>
              <a:rPr lang="en-US" sz="2000" dirty="0" smtClean="0">
                <a:latin typeface="Arial" pitchFamily="34" charset="0"/>
              </a:rPr>
              <a:t>Action Taken:  </a:t>
            </a:r>
            <a:endParaRPr lang="en-US" sz="2000" dirty="0">
              <a:latin typeface="Arial" pitchFamily="34" charset="0"/>
            </a:endParaRPr>
          </a:p>
        </p:txBody>
      </p:sp>
    </p:spTree>
    <p:extLst>
      <p:ext uri="{BB962C8B-B14F-4D97-AF65-F5344CB8AC3E}">
        <p14:creationId xmlns:p14="http://schemas.microsoft.com/office/powerpoint/2010/main" val="3384392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
          <p:cNvSpPr>
            <a:spLocks noGrp="1"/>
          </p:cNvSpPr>
          <p:nvPr>
            <p:ph type="ftr" sz="quarter" idx="11"/>
          </p:nvPr>
        </p:nvSpPr>
        <p:spPr>
          <a:xfrm>
            <a:off x="-381446" y="6520006"/>
            <a:ext cx="5442857" cy="357188"/>
          </a:xfrm>
        </p:spPr>
        <p:txBody>
          <a:bodyPr/>
          <a:lstStyle/>
          <a:p>
            <a:pPr>
              <a:defRPr/>
            </a:pPr>
            <a:r>
              <a:rPr lang="en-US" dirty="0">
                <a:solidFill>
                  <a:srgbClr val="7F7F7F"/>
                </a:solidFill>
              </a:rPr>
              <a:t>© TLC-PCP 2012 </a:t>
            </a:r>
            <a:r>
              <a:rPr lang="en-US" dirty="0" err="1">
                <a:solidFill>
                  <a:srgbClr val="7F7F7F"/>
                </a:solidFill>
              </a:rPr>
              <a:t>www.learningcommunity.us</a:t>
            </a:r>
            <a:endParaRPr lang="en-US" dirty="0">
              <a:solidFill>
                <a:srgbClr val="7F7F7F"/>
              </a:solidFill>
            </a:endParaRPr>
          </a:p>
        </p:txBody>
      </p:sp>
      <p:sp>
        <p:nvSpPr>
          <p:cNvPr id="32771" name="Rectangle 2"/>
          <p:cNvSpPr>
            <a:spLocks noChangeArrowheads="1"/>
          </p:cNvSpPr>
          <p:nvPr/>
        </p:nvSpPr>
        <p:spPr bwMode="auto">
          <a:xfrm>
            <a:off x="12700" y="2241597"/>
            <a:ext cx="8915400" cy="360270"/>
          </a:xfrm>
          <a:prstGeom prst="rect">
            <a:avLst/>
          </a:prstGeom>
          <a:noFill/>
          <a:ln w="9525">
            <a:noFill/>
            <a:miter lim="800000"/>
            <a:headEnd/>
            <a:tailEnd/>
          </a:ln>
        </p:spPr>
        <p:txBody>
          <a:bodyPr lIns="82465" tIns="41233" rIns="82465" bIns="41233" anchor="ctr">
            <a:spAutoFit/>
          </a:bodyPr>
          <a:lstStyle/>
          <a:p>
            <a:pPr eaLnBrk="0" hangingPunct="0"/>
            <a:endParaRPr lang="en-US"/>
          </a:p>
        </p:txBody>
      </p:sp>
      <p:sp>
        <p:nvSpPr>
          <p:cNvPr id="32772" name="Rectangle 3"/>
          <p:cNvSpPr>
            <a:spLocks noChangeArrowheads="1"/>
          </p:cNvSpPr>
          <p:nvPr/>
        </p:nvSpPr>
        <p:spPr bwMode="auto">
          <a:xfrm>
            <a:off x="12700" y="5638848"/>
            <a:ext cx="8915400" cy="360270"/>
          </a:xfrm>
          <a:prstGeom prst="rect">
            <a:avLst/>
          </a:prstGeom>
          <a:noFill/>
          <a:ln w="9525">
            <a:noFill/>
            <a:miter lim="800000"/>
            <a:headEnd/>
            <a:tailEnd/>
          </a:ln>
        </p:spPr>
        <p:txBody>
          <a:bodyPr lIns="82465" tIns="41233" rIns="82465" bIns="41233" anchor="ctr">
            <a:spAutoFit/>
          </a:bodyPr>
          <a:lstStyle/>
          <a:p>
            <a:pPr eaLnBrk="0" hangingPunct="0"/>
            <a:endParaRPr lang="en-US"/>
          </a:p>
        </p:txBody>
      </p:sp>
      <p:sp>
        <p:nvSpPr>
          <p:cNvPr id="32773" name="Rectangle 4"/>
          <p:cNvSpPr>
            <a:spLocks noChangeArrowheads="1"/>
          </p:cNvSpPr>
          <p:nvPr/>
        </p:nvSpPr>
        <p:spPr bwMode="auto">
          <a:xfrm>
            <a:off x="12700" y="4133897"/>
            <a:ext cx="8915400" cy="360270"/>
          </a:xfrm>
          <a:prstGeom prst="rect">
            <a:avLst/>
          </a:prstGeom>
          <a:noFill/>
          <a:ln w="9525">
            <a:noFill/>
            <a:miter lim="800000"/>
            <a:headEnd/>
            <a:tailEnd/>
          </a:ln>
        </p:spPr>
        <p:txBody>
          <a:bodyPr lIns="82465" tIns="41233" rIns="82465" bIns="41233" anchor="ctr">
            <a:spAutoFit/>
          </a:bodyPr>
          <a:lstStyle/>
          <a:p>
            <a:pPr eaLnBrk="0" hangingPunct="0"/>
            <a:endParaRPr lang="en-US"/>
          </a:p>
        </p:txBody>
      </p:sp>
      <p:sp>
        <p:nvSpPr>
          <p:cNvPr id="32774" name="Rectangle 5"/>
          <p:cNvSpPr>
            <a:spLocks noGrp="1" noChangeArrowheads="1"/>
          </p:cNvSpPr>
          <p:nvPr/>
        </p:nvSpPr>
        <p:spPr bwMode="auto">
          <a:xfrm>
            <a:off x="2755908" y="3590927"/>
            <a:ext cx="6111875" cy="1376363"/>
          </a:xfrm>
          <a:prstGeom prst="rect">
            <a:avLst/>
          </a:prstGeom>
          <a:noFill/>
          <a:ln w="9525">
            <a:noFill/>
            <a:miter lim="800000"/>
            <a:headEnd/>
            <a:tailEnd/>
          </a:ln>
        </p:spPr>
        <p:txBody>
          <a:bodyPr lIns="91424" tIns="45712" rIns="91424" bIns="45712"/>
          <a:lstStyle/>
          <a:p>
            <a:pPr defTabSz="823765">
              <a:lnSpc>
                <a:spcPct val="90000"/>
              </a:lnSpc>
              <a:spcBef>
                <a:spcPct val="20000"/>
              </a:spcBef>
            </a:pPr>
            <a:r>
              <a:rPr lang="en-US" sz="2000" dirty="0" smtClean="0">
                <a:latin typeface="Arial" pitchFamily="34" charset="0"/>
              </a:rPr>
              <a:t>Action Needed:</a:t>
            </a:r>
          </a:p>
          <a:p>
            <a:pPr defTabSz="823765">
              <a:lnSpc>
                <a:spcPct val="90000"/>
              </a:lnSpc>
              <a:spcBef>
                <a:spcPct val="20000"/>
              </a:spcBef>
            </a:pPr>
            <a:endParaRPr lang="en-US" sz="2000" dirty="0">
              <a:latin typeface="Arial" pitchFamily="34" charset="0"/>
            </a:endParaRPr>
          </a:p>
          <a:p>
            <a:pPr defTabSz="823765">
              <a:lnSpc>
                <a:spcPct val="90000"/>
              </a:lnSpc>
              <a:spcBef>
                <a:spcPct val="20000"/>
              </a:spcBef>
            </a:pPr>
            <a:endParaRPr lang="en-US" sz="2000" dirty="0" smtClean="0">
              <a:latin typeface="Arial" pitchFamily="34" charset="0"/>
            </a:endParaRPr>
          </a:p>
          <a:p>
            <a:pPr defTabSz="823765">
              <a:lnSpc>
                <a:spcPct val="90000"/>
              </a:lnSpc>
              <a:spcBef>
                <a:spcPct val="20000"/>
              </a:spcBef>
            </a:pPr>
            <a:r>
              <a:rPr lang="en-US" sz="2000" dirty="0" smtClean="0">
                <a:latin typeface="Arial" pitchFamily="34" charset="0"/>
              </a:rPr>
              <a:t>Action Taken:  </a:t>
            </a:r>
            <a:endParaRPr lang="en-US" sz="2000" dirty="0">
              <a:latin typeface="Arial" pitchFamily="34" charset="0"/>
            </a:endParaRPr>
          </a:p>
        </p:txBody>
      </p:sp>
      <p:sp>
        <p:nvSpPr>
          <p:cNvPr id="32775" name="Rectangle 6"/>
          <p:cNvSpPr>
            <a:spLocks noChangeArrowheads="1"/>
          </p:cNvSpPr>
          <p:nvPr/>
        </p:nvSpPr>
        <p:spPr bwMode="auto">
          <a:xfrm>
            <a:off x="0" y="2156281"/>
            <a:ext cx="1288882" cy="544202"/>
          </a:xfrm>
          <a:prstGeom prst="rect">
            <a:avLst/>
          </a:prstGeom>
          <a:noFill/>
          <a:ln w="9525">
            <a:noFill/>
            <a:miter lim="800000"/>
            <a:headEnd/>
            <a:tailEnd/>
          </a:ln>
        </p:spPr>
        <p:txBody>
          <a:bodyPr wrap="none" lIns="82465" tIns="41233" rIns="82465" bIns="41233">
            <a:spAutoFit/>
          </a:bodyPr>
          <a:lstStyle/>
          <a:p>
            <a:pPr eaLnBrk="0" hangingPunct="0"/>
            <a:r>
              <a:rPr lang="en-US" sz="3000" dirty="0">
                <a:solidFill>
                  <a:schemeClr val="tx2"/>
                </a:solidFill>
                <a:latin typeface="+mj-lt"/>
              </a:rPr>
              <a:t>Level 1</a:t>
            </a:r>
          </a:p>
        </p:txBody>
      </p:sp>
      <p:sp>
        <p:nvSpPr>
          <p:cNvPr id="32776" name="Rectangle 7"/>
          <p:cNvSpPr>
            <a:spLocks noChangeArrowheads="1"/>
          </p:cNvSpPr>
          <p:nvPr/>
        </p:nvSpPr>
        <p:spPr bwMode="auto">
          <a:xfrm>
            <a:off x="34558" y="3981609"/>
            <a:ext cx="1288882" cy="544202"/>
          </a:xfrm>
          <a:prstGeom prst="rect">
            <a:avLst/>
          </a:prstGeom>
          <a:noFill/>
          <a:ln w="9525">
            <a:noFill/>
            <a:miter lim="800000"/>
            <a:headEnd/>
            <a:tailEnd/>
          </a:ln>
        </p:spPr>
        <p:txBody>
          <a:bodyPr wrap="none" lIns="82465" tIns="41233" rIns="82465" bIns="41233">
            <a:spAutoFit/>
          </a:bodyPr>
          <a:lstStyle/>
          <a:p>
            <a:pPr eaLnBrk="0" hangingPunct="0"/>
            <a:r>
              <a:rPr lang="en-US" sz="3000" dirty="0">
                <a:solidFill>
                  <a:schemeClr val="tx2"/>
                </a:solidFill>
                <a:latin typeface="+mj-lt"/>
              </a:rPr>
              <a:t>Level 2</a:t>
            </a:r>
          </a:p>
        </p:txBody>
      </p:sp>
      <p:sp>
        <p:nvSpPr>
          <p:cNvPr id="32777" name="Rectangle 8"/>
          <p:cNvSpPr>
            <a:spLocks noChangeArrowheads="1"/>
          </p:cNvSpPr>
          <p:nvPr/>
        </p:nvSpPr>
        <p:spPr bwMode="auto">
          <a:xfrm>
            <a:off x="12700" y="5724525"/>
            <a:ext cx="1288882" cy="544202"/>
          </a:xfrm>
          <a:prstGeom prst="rect">
            <a:avLst/>
          </a:prstGeom>
          <a:noFill/>
          <a:ln w="9525">
            <a:noFill/>
            <a:miter lim="800000"/>
            <a:headEnd/>
            <a:tailEnd/>
          </a:ln>
        </p:spPr>
        <p:txBody>
          <a:bodyPr wrap="none" lIns="82465" tIns="41233" rIns="82465" bIns="41233">
            <a:spAutoFit/>
          </a:bodyPr>
          <a:lstStyle/>
          <a:p>
            <a:pPr eaLnBrk="0" hangingPunct="0"/>
            <a:r>
              <a:rPr lang="en-US" sz="3000" dirty="0">
                <a:solidFill>
                  <a:schemeClr val="tx2"/>
                </a:solidFill>
                <a:latin typeface="+mj-lt"/>
              </a:rPr>
              <a:t>Level 3</a:t>
            </a:r>
          </a:p>
        </p:txBody>
      </p:sp>
      <p:sp>
        <p:nvSpPr>
          <p:cNvPr id="32778" name="Rectangle 9"/>
          <p:cNvSpPr>
            <a:spLocks noChangeArrowheads="1"/>
          </p:cNvSpPr>
          <p:nvPr/>
        </p:nvSpPr>
        <p:spPr bwMode="auto">
          <a:xfrm>
            <a:off x="2755900" y="1672872"/>
            <a:ext cx="5867400" cy="1643415"/>
          </a:xfrm>
          <a:prstGeom prst="rect">
            <a:avLst/>
          </a:prstGeom>
          <a:noFill/>
          <a:ln w="19050">
            <a:noFill/>
            <a:miter lim="800000"/>
            <a:headEnd/>
            <a:tailEnd/>
          </a:ln>
        </p:spPr>
        <p:txBody>
          <a:bodyPr lIns="91405" tIns="45702" rIns="91405" bIns="45702"/>
          <a:lstStyle/>
          <a:p>
            <a:pPr eaLnBrk="0" hangingPunct="0">
              <a:spcBef>
                <a:spcPct val="20000"/>
              </a:spcBef>
              <a:buClr>
                <a:schemeClr val="tx1"/>
              </a:buClr>
              <a:buSzPct val="150000"/>
            </a:pPr>
            <a:r>
              <a:rPr lang="en-US" sz="2000" dirty="0" smtClean="0">
                <a:latin typeface="Arial" pitchFamily="34" charset="0"/>
                <a:cs typeface="Arial" pitchFamily="34" charset="0"/>
              </a:rPr>
              <a:t>Changed Thinking: </a:t>
            </a:r>
          </a:p>
          <a:p>
            <a:pPr eaLnBrk="0" hangingPunct="0">
              <a:spcBef>
                <a:spcPct val="20000"/>
              </a:spcBef>
              <a:buClr>
                <a:schemeClr val="tx1"/>
              </a:buClr>
              <a:buSzPct val="150000"/>
            </a:pPr>
            <a:endParaRPr lang="en-US" sz="2000" dirty="0">
              <a:latin typeface="Arial" pitchFamily="34" charset="0"/>
              <a:cs typeface="Arial" pitchFamily="34" charset="0"/>
            </a:endParaRPr>
          </a:p>
          <a:p>
            <a:pPr eaLnBrk="0" hangingPunct="0">
              <a:spcBef>
                <a:spcPct val="20000"/>
              </a:spcBef>
              <a:buClr>
                <a:schemeClr val="tx1"/>
              </a:buClr>
              <a:buSzPct val="150000"/>
            </a:pPr>
            <a:endParaRPr lang="en-US" sz="2000" dirty="0" smtClean="0">
              <a:latin typeface="Arial" pitchFamily="34" charset="0"/>
              <a:cs typeface="Arial" pitchFamily="34" charset="0"/>
            </a:endParaRPr>
          </a:p>
          <a:p>
            <a:pPr eaLnBrk="0" hangingPunct="0">
              <a:spcBef>
                <a:spcPct val="20000"/>
              </a:spcBef>
              <a:buClr>
                <a:schemeClr val="tx1"/>
              </a:buClr>
              <a:buSzPct val="150000"/>
            </a:pPr>
            <a:r>
              <a:rPr lang="en-US" sz="2000" dirty="0" smtClean="0">
                <a:latin typeface="Arial" pitchFamily="34" charset="0"/>
                <a:cs typeface="Arial" pitchFamily="34" charset="0"/>
              </a:rPr>
              <a:t>Took Action:</a:t>
            </a:r>
            <a:endParaRPr lang="en-US" sz="2000" dirty="0">
              <a:latin typeface="Arial" pitchFamily="34" charset="0"/>
              <a:cs typeface="Arial" pitchFamily="34" charset="0"/>
            </a:endParaRPr>
          </a:p>
        </p:txBody>
      </p:sp>
      <p:sp>
        <p:nvSpPr>
          <p:cNvPr id="32780" name="AutoShape 21"/>
          <p:cNvSpPr>
            <a:spLocks noChangeArrowheads="1"/>
          </p:cNvSpPr>
          <p:nvPr/>
        </p:nvSpPr>
        <p:spPr bwMode="auto">
          <a:xfrm>
            <a:off x="1447808" y="2057555"/>
            <a:ext cx="955675" cy="715663"/>
          </a:xfrm>
          <a:prstGeom prst="rightArrow">
            <a:avLst>
              <a:gd name="adj1" fmla="val 50000"/>
              <a:gd name="adj2" fmla="val 41663"/>
            </a:avLst>
          </a:prstGeom>
          <a:noFill/>
          <a:ln w="15875">
            <a:solidFill>
              <a:schemeClr val="tx2"/>
            </a:solidFill>
            <a:miter lim="800000"/>
            <a:headEnd/>
            <a:tailEnd/>
          </a:ln>
        </p:spPr>
        <p:txBody>
          <a:bodyPr lIns="82465" tIns="41233" rIns="82465" bIns="41233" anchor="ctr">
            <a:spAutoFit/>
          </a:bodyPr>
          <a:lstStyle/>
          <a:p>
            <a:pPr eaLnBrk="0" hangingPunct="0"/>
            <a:endParaRPr lang="en-US"/>
          </a:p>
        </p:txBody>
      </p:sp>
      <p:sp>
        <p:nvSpPr>
          <p:cNvPr id="32781" name="Line 24"/>
          <p:cNvSpPr>
            <a:spLocks noChangeShapeType="1"/>
          </p:cNvSpPr>
          <p:nvPr/>
        </p:nvSpPr>
        <p:spPr bwMode="auto">
          <a:xfrm>
            <a:off x="12700" y="1525588"/>
            <a:ext cx="9144000" cy="0"/>
          </a:xfrm>
          <a:prstGeom prst="line">
            <a:avLst/>
          </a:prstGeom>
          <a:noFill/>
          <a:ln w="9525">
            <a:solidFill>
              <a:schemeClr val="tx1"/>
            </a:solidFill>
            <a:round/>
            <a:headEnd/>
            <a:tailEnd/>
          </a:ln>
        </p:spPr>
        <p:txBody>
          <a:bodyPr lIns="82465" tIns="41233" rIns="82465" bIns="41233">
            <a:spAutoFit/>
          </a:bodyPr>
          <a:lstStyle/>
          <a:p>
            <a:endParaRPr lang="en-US"/>
          </a:p>
        </p:txBody>
      </p:sp>
      <p:sp>
        <p:nvSpPr>
          <p:cNvPr id="32782" name="Line 25"/>
          <p:cNvSpPr>
            <a:spLocks noChangeShapeType="1"/>
          </p:cNvSpPr>
          <p:nvPr/>
        </p:nvSpPr>
        <p:spPr bwMode="auto">
          <a:xfrm>
            <a:off x="12700" y="3316288"/>
            <a:ext cx="9170988" cy="0"/>
          </a:xfrm>
          <a:prstGeom prst="line">
            <a:avLst/>
          </a:prstGeom>
          <a:noFill/>
          <a:ln w="9525">
            <a:solidFill>
              <a:schemeClr val="tx1"/>
            </a:solidFill>
            <a:round/>
            <a:headEnd/>
            <a:tailEnd/>
          </a:ln>
        </p:spPr>
        <p:txBody>
          <a:bodyPr lIns="82465" tIns="41233" rIns="82465" bIns="41233">
            <a:spAutoFit/>
          </a:bodyPr>
          <a:lstStyle/>
          <a:p>
            <a:endParaRPr lang="en-US"/>
          </a:p>
        </p:txBody>
      </p:sp>
      <p:sp>
        <p:nvSpPr>
          <p:cNvPr id="32783" name="Line 26"/>
          <p:cNvSpPr>
            <a:spLocks noChangeShapeType="1"/>
          </p:cNvSpPr>
          <p:nvPr/>
        </p:nvSpPr>
        <p:spPr bwMode="auto">
          <a:xfrm>
            <a:off x="12700" y="5114925"/>
            <a:ext cx="9144000" cy="0"/>
          </a:xfrm>
          <a:prstGeom prst="line">
            <a:avLst/>
          </a:prstGeom>
          <a:noFill/>
          <a:ln w="9525">
            <a:solidFill>
              <a:schemeClr val="tx1"/>
            </a:solidFill>
            <a:round/>
            <a:headEnd/>
            <a:tailEnd/>
          </a:ln>
        </p:spPr>
        <p:txBody>
          <a:bodyPr lIns="82465" tIns="41233" rIns="82465" bIns="41233">
            <a:spAutoFit/>
          </a:bodyPr>
          <a:lstStyle/>
          <a:p>
            <a:endParaRPr lang="en-US"/>
          </a:p>
        </p:txBody>
      </p:sp>
      <p:sp>
        <p:nvSpPr>
          <p:cNvPr id="16" name="Title 3"/>
          <p:cNvSpPr txBox="1">
            <a:spLocks/>
          </p:cNvSpPr>
          <p:nvPr/>
        </p:nvSpPr>
        <p:spPr>
          <a:xfrm>
            <a:off x="241300" y="314325"/>
            <a:ext cx="8597900" cy="1143000"/>
          </a:xfrm>
          <a:prstGeom prst="rect">
            <a:avLst/>
          </a:prstGeom>
        </p:spPr>
        <p:txBody>
          <a:bodyPr lIns="91424" tIns="45712" rIns="91424" bIns="45712">
            <a:normAutofit fontScale="97500"/>
          </a:bodyPr>
          <a:lstStyle/>
          <a:p>
            <a:pPr algn="ctr" eaLnBrk="0" hangingPunct="0">
              <a:defRPr/>
            </a:pPr>
            <a:r>
              <a:rPr lang="en-US" sz="4800" dirty="0">
                <a:solidFill>
                  <a:schemeClr val="tx2"/>
                </a:solidFill>
                <a:latin typeface="+mj-lt"/>
                <a:ea typeface="+mj-ea"/>
                <a:cs typeface="+mj-cs"/>
              </a:rPr>
              <a:t>Levels of Change</a:t>
            </a:r>
          </a:p>
        </p:txBody>
      </p:sp>
      <p:sp>
        <p:nvSpPr>
          <p:cNvPr id="32785" name="AutoShape 21"/>
          <p:cNvSpPr>
            <a:spLocks noChangeArrowheads="1"/>
          </p:cNvSpPr>
          <p:nvPr/>
        </p:nvSpPr>
        <p:spPr bwMode="auto">
          <a:xfrm>
            <a:off x="1384308" y="3895879"/>
            <a:ext cx="955675" cy="715663"/>
          </a:xfrm>
          <a:prstGeom prst="rightArrow">
            <a:avLst>
              <a:gd name="adj1" fmla="val 50000"/>
              <a:gd name="adj2" fmla="val 41663"/>
            </a:avLst>
          </a:prstGeom>
          <a:noFill/>
          <a:ln w="15875">
            <a:solidFill>
              <a:schemeClr val="tx2"/>
            </a:solidFill>
            <a:miter lim="800000"/>
            <a:headEnd/>
            <a:tailEnd/>
          </a:ln>
        </p:spPr>
        <p:txBody>
          <a:bodyPr lIns="82465" tIns="41233" rIns="82465" bIns="41233" anchor="ctr">
            <a:spAutoFit/>
          </a:bodyPr>
          <a:lstStyle/>
          <a:p>
            <a:pPr eaLnBrk="0" hangingPunct="0"/>
            <a:endParaRPr lang="en-US"/>
          </a:p>
        </p:txBody>
      </p:sp>
      <p:sp>
        <p:nvSpPr>
          <p:cNvPr id="32786" name="AutoShape 21"/>
          <p:cNvSpPr>
            <a:spLocks noChangeArrowheads="1"/>
          </p:cNvSpPr>
          <p:nvPr/>
        </p:nvSpPr>
        <p:spPr bwMode="auto">
          <a:xfrm>
            <a:off x="1384308" y="5562755"/>
            <a:ext cx="955675" cy="715663"/>
          </a:xfrm>
          <a:prstGeom prst="rightArrow">
            <a:avLst>
              <a:gd name="adj1" fmla="val 50000"/>
              <a:gd name="adj2" fmla="val 41663"/>
            </a:avLst>
          </a:prstGeom>
          <a:noFill/>
          <a:ln w="15875">
            <a:solidFill>
              <a:schemeClr val="tx2"/>
            </a:solidFill>
            <a:miter lim="800000"/>
            <a:headEnd/>
            <a:tailEnd/>
          </a:ln>
        </p:spPr>
        <p:txBody>
          <a:bodyPr lIns="82465" tIns="41233" rIns="82465" bIns="41233" anchor="ctr">
            <a:spAutoFit/>
          </a:bodyPr>
          <a:lstStyle/>
          <a:p>
            <a:pPr eaLnBrk="0" hangingPunct="0"/>
            <a:endParaRPr lang="en-US"/>
          </a:p>
        </p:txBody>
      </p:sp>
      <p:sp>
        <p:nvSpPr>
          <p:cNvPr id="20" name="Rectangle 5"/>
          <p:cNvSpPr>
            <a:spLocks noGrp="1" noChangeArrowheads="1"/>
          </p:cNvSpPr>
          <p:nvPr/>
        </p:nvSpPr>
        <p:spPr bwMode="auto">
          <a:xfrm>
            <a:off x="2727325" y="5310936"/>
            <a:ext cx="6200775" cy="1376363"/>
          </a:xfrm>
          <a:prstGeom prst="rect">
            <a:avLst/>
          </a:prstGeom>
          <a:noFill/>
          <a:ln w="9525">
            <a:noFill/>
            <a:miter lim="800000"/>
            <a:headEnd/>
            <a:tailEnd/>
          </a:ln>
        </p:spPr>
        <p:txBody>
          <a:bodyPr lIns="91424" tIns="45712" rIns="91424" bIns="45712"/>
          <a:lstStyle/>
          <a:p>
            <a:pPr defTabSz="823765">
              <a:lnSpc>
                <a:spcPct val="90000"/>
              </a:lnSpc>
              <a:spcBef>
                <a:spcPct val="20000"/>
              </a:spcBef>
            </a:pPr>
            <a:r>
              <a:rPr lang="en-US" sz="2000" dirty="0" smtClean="0">
                <a:latin typeface="Arial" pitchFamily="34" charset="0"/>
              </a:rPr>
              <a:t>Action Needed:</a:t>
            </a:r>
          </a:p>
          <a:p>
            <a:pPr defTabSz="823765">
              <a:lnSpc>
                <a:spcPct val="90000"/>
              </a:lnSpc>
              <a:spcBef>
                <a:spcPct val="20000"/>
              </a:spcBef>
            </a:pPr>
            <a:endParaRPr lang="en-US" sz="2000" dirty="0">
              <a:latin typeface="Arial" pitchFamily="34" charset="0"/>
            </a:endParaRPr>
          </a:p>
          <a:p>
            <a:pPr defTabSz="823765">
              <a:lnSpc>
                <a:spcPct val="90000"/>
              </a:lnSpc>
              <a:spcBef>
                <a:spcPct val="20000"/>
              </a:spcBef>
            </a:pPr>
            <a:endParaRPr lang="en-US" sz="2000" dirty="0" smtClean="0">
              <a:latin typeface="Arial" pitchFamily="34" charset="0"/>
            </a:endParaRPr>
          </a:p>
          <a:p>
            <a:pPr defTabSz="823765">
              <a:lnSpc>
                <a:spcPct val="90000"/>
              </a:lnSpc>
              <a:spcBef>
                <a:spcPct val="20000"/>
              </a:spcBef>
            </a:pPr>
            <a:r>
              <a:rPr lang="en-US" sz="2000" dirty="0" smtClean="0">
                <a:latin typeface="Arial" pitchFamily="34" charset="0"/>
              </a:rPr>
              <a:t>Action Taken:  </a:t>
            </a:r>
            <a:endParaRPr lang="en-US" sz="2000" dirty="0">
              <a:latin typeface="Arial" pitchFamily="34" charset="0"/>
            </a:endParaRPr>
          </a:p>
        </p:txBody>
      </p:sp>
    </p:spTree>
    <p:extLst>
      <p:ext uri="{BB962C8B-B14F-4D97-AF65-F5344CB8AC3E}">
        <p14:creationId xmlns:p14="http://schemas.microsoft.com/office/powerpoint/2010/main" val="620679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6" descr="images4.jpg"/>
          <p:cNvPicPr>
            <a:picLocks noChangeAspect="1"/>
          </p:cNvPicPr>
          <p:nvPr/>
        </p:nvPicPr>
        <p:blipFill>
          <a:blip r:embed="rId3" cstate="print"/>
          <a:srcRect/>
          <a:stretch>
            <a:fillRect/>
          </a:stretch>
        </p:blipFill>
        <p:spPr bwMode="auto">
          <a:xfrm>
            <a:off x="2357438" y="114300"/>
            <a:ext cx="3130550" cy="2286000"/>
          </a:xfrm>
          <a:prstGeom prst="rect">
            <a:avLst/>
          </a:prstGeom>
          <a:noFill/>
          <a:ln w="9525">
            <a:noFill/>
            <a:miter lim="800000"/>
            <a:headEnd/>
            <a:tailEnd/>
          </a:ln>
        </p:spPr>
      </p:pic>
      <p:pic>
        <p:nvPicPr>
          <p:cNvPr id="104452" name="Picture 7" descr="images5.jpg"/>
          <p:cNvPicPr>
            <a:picLocks noChangeAspect="1"/>
          </p:cNvPicPr>
          <p:nvPr/>
        </p:nvPicPr>
        <p:blipFill>
          <a:blip r:embed="rId4" cstate="print"/>
          <a:srcRect/>
          <a:stretch>
            <a:fillRect/>
          </a:stretch>
        </p:blipFill>
        <p:spPr bwMode="auto">
          <a:xfrm>
            <a:off x="-157163" y="3533778"/>
            <a:ext cx="4467226" cy="3133725"/>
          </a:xfrm>
          <a:prstGeom prst="rect">
            <a:avLst/>
          </a:prstGeom>
          <a:noFill/>
          <a:ln w="9525">
            <a:noFill/>
            <a:miter lim="800000"/>
            <a:headEnd/>
            <a:tailEnd/>
          </a:ln>
        </p:spPr>
      </p:pic>
      <p:pic>
        <p:nvPicPr>
          <p:cNvPr id="104453" name="Picture 8" descr="images1.jpg"/>
          <p:cNvPicPr>
            <a:picLocks noChangeAspect="1"/>
          </p:cNvPicPr>
          <p:nvPr/>
        </p:nvPicPr>
        <p:blipFill>
          <a:blip r:embed="rId5" cstate="print"/>
          <a:srcRect/>
          <a:stretch>
            <a:fillRect/>
          </a:stretch>
        </p:blipFill>
        <p:spPr bwMode="auto">
          <a:xfrm>
            <a:off x="-995363" y="723903"/>
            <a:ext cx="3405188" cy="2265363"/>
          </a:xfrm>
          <a:prstGeom prst="rect">
            <a:avLst/>
          </a:prstGeom>
          <a:noFill/>
          <a:ln w="9525">
            <a:noFill/>
            <a:miter lim="800000"/>
            <a:headEnd/>
            <a:tailEnd/>
          </a:ln>
        </p:spPr>
      </p:pic>
      <p:pic>
        <p:nvPicPr>
          <p:cNvPr id="104454" name="Picture 9" descr="beagle.jpg"/>
          <p:cNvPicPr>
            <a:picLocks noChangeAspect="1"/>
          </p:cNvPicPr>
          <p:nvPr/>
        </p:nvPicPr>
        <p:blipFill>
          <a:blip r:embed="rId6" cstate="print"/>
          <a:srcRect/>
          <a:stretch>
            <a:fillRect/>
          </a:stretch>
        </p:blipFill>
        <p:spPr bwMode="auto">
          <a:xfrm>
            <a:off x="5040321" y="-38098"/>
            <a:ext cx="3946525" cy="2955925"/>
          </a:xfrm>
          <a:prstGeom prst="rect">
            <a:avLst/>
          </a:prstGeom>
          <a:noFill/>
          <a:ln w="9525">
            <a:noFill/>
            <a:miter lim="800000"/>
            <a:headEnd/>
            <a:tailEnd/>
          </a:ln>
        </p:spPr>
      </p:pic>
      <p:pic>
        <p:nvPicPr>
          <p:cNvPr id="104455" name="Picture 10" descr="images2.jpg"/>
          <p:cNvPicPr>
            <a:picLocks noChangeAspect="1"/>
          </p:cNvPicPr>
          <p:nvPr/>
        </p:nvPicPr>
        <p:blipFill>
          <a:blip r:embed="rId7" cstate="print"/>
          <a:srcRect/>
          <a:stretch>
            <a:fillRect/>
          </a:stretch>
        </p:blipFill>
        <p:spPr bwMode="auto">
          <a:xfrm>
            <a:off x="2586046" y="2247903"/>
            <a:ext cx="3590925" cy="2679700"/>
          </a:xfrm>
          <a:prstGeom prst="rect">
            <a:avLst/>
          </a:prstGeom>
          <a:noFill/>
          <a:ln w="9525">
            <a:noFill/>
            <a:miter lim="800000"/>
            <a:headEnd/>
            <a:tailEnd/>
          </a:ln>
        </p:spPr>
      </p:pic>
      <p:pic>
        <p:nvPicPr>
          <p:cNvPr id="104456" name="Picture 11" descr="images3.jpg"/>
          <p:cNvPicPr>
            <a:picLocks noChangeAspect="1"/>
          </p:cNvPicPr>
          <p:nvPr/>
        </p:nvPicPr>
        <p:blipFill>
          <a:blip r:embed="rId8" cstate="print"/>
          <a:srcRect/>
          <a:stretch>
            <a:fillRect/>
          </a:stretch>
        </p:blipFill>
        <p:spPr bwMode="auto">
          <a:xfrm>
            <a:off x="5557838" y="3795715"/>
            <a:ext cx="3586162" cy="2871787"/>
          </a:xfrm>
          <a:prstGeom prst="rect">
            <a:avLst/>
          </a:prstGeom>
          <a:noFill/>
          <a:ln w="9525">
            <a:noFill/>
            <a:miter lim="800000"/>
            <a:headEnd/>
            <a:tailEnd/>
          </a:ln>
        </p:spPr>
      </p:pic>
      <p:sp>
        <p:nvSpPr>
          <p:cNvPr id="104457" name="Slide Number Placeholder 3"/>
          <p:cNvSpPr>
            <a:spLocks noGrp="1"/>
          </p:cNvSpPr>
          <p:nvPr/>
        </p:nvSpPr>
        <p:spPr bwMode="auto">
          <a:xfrm>
            <a:off x="6396038" y="6165854"/>
            <a:ext cx="2133600" cy="365125"/>
          </a:xfrm>
          <a:prstGeom prst="rect">
            <a:avLst/>
          </a:prstGeom>
          <a:noFill/>
          <a:ln w="9525">
            <a:noFill/>
            <a:miter lim="800000"/>
            <a:headEnd/>
            <a:tailEnd/>
          </a:ln>
        </p:spPr>
        <p:txBody>
          <a:bodyPr lIns="91424" tIns="45712" rIns="91424" bIns="45712" anchor="ctr"/>
          <a:lstStyle/>
          <a:p>
            <a:pPr algn="r"/>
            <a:fld id="{A0F8BF8B-DAEF-4AB4-AF6C-AFE80292628A}" type="slidenum">
              <a:rPr lang="en-US" sz="1200">
                <a:solidFill>
                  <a:srgbClr val="898989"/>
                </a:solidFill>
                <a:latin typeface="Calibri" pitchFamily="34" charset="0"/>
              </a:rPr>
              <a:pPr algn="r"/>
              <a:t>5</a:t>
            </a:fld>
            <a:endParaRPr lang="en-US" sz="1200" dirty="0">
              <a:solidFill>
                <a:srgbClr val="898989"/>
              </a:solidFill>
              <a:latin typeface="Calibri" pitchFamily="34" charset="0"/>
            </a:endParaRPr>
          </a:p>
        </p:txBody>
      </p:sp>
      <p:sp>
        <p:nvSpPr>
          <p:cNvPr id="104450" name="Footer Placeholder 1"/>
          <p:cNvSpPr>
            <a:spLocks noGrp="1"/>
          </p:cNvSpPr>
          <p:nvPr>
            <p:ph type="ftr" sz="quarter" idx="10"/>
          </p:nvPr>
        </p:nvSpPr>
        <p:spPr>
          <a:xfrm>
            <a:off x="3483429" y="6553200"/>
            <a:ext cx="2895600" cy="304800"/>
          </a:xfrm>
        </p:spPr>
        <p:txBody>
          <a:bodyPr/>
          <a:lstStyle/>
          <a:p>
            <a:pPr>
              <a:defRPr/>
            </a:pPr>
            <a:r>
              <a:rPr lang="en-US" sz="1300" dirty="0">
                <a:solidFill>
                  <a:srgbClr val="7F7F7F"/>
                </a:solidFill>
              </a:rPr>
              <a:t>© TLC-PCP 2012 </a:t>
            </a:r>
            <a:r>
              <a:rPr lang="en-US" sz="1300" dirty="0" err="1">
                <a:solidFill>
                  <a:srgbClr val="7F7F7F"/>
                </a:solidFill>
              </a:rPr>
              <a:t>www.learningcommunity.us</a:t>
            </a:r>
            <a:endParaRPr lang="en-US" sz="1300" dirty="0">
              <a:solidFill>
                <a:srgbClr val="7F7F7F"/>
              </a:solidFill>
            </a:endParaRPr>
          </a:p>
        </p:txBody>
      </p:sp>
    </p:spTree>
    <p:extLst>
      <p:ext uri="{BB962C8B-B14F-4D97-AF65-F5344CB8AC3E}">
        <p14:creationId xmlns:p14="http://schemas.microsoft.com/office/powerpoint/2010/main" val="3997562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u="sng" smtClean="0"/>
              <a:t/>
            </a:r>
            <a:br>
              <a:rPr lang="en-US" u="sng" smtClean="0"/>
            </a:br>
            <a:endParaRPr lang="en-US" smtClean="0"/>
          </a:p>
        </p:txBody>
      </p:sp>
      <p:sp>
        <p:nvSpPr>
          <p:cNvPr id="105475" name="Content Placeholder 2"/>
          <p:cNvSpPr>
            <a:spLocks noGrp="1"/>
          </p:cNvSpPr>
          <p:nvPr>
            <p:ph idx="1"/>
          </p:nvPr>
        </p:nvSpPr>
        <p:spPr>
          <a:xfrm>
            <a:off x="152400" y="1827215"/>
            <a:ext cx="8763000" cy="4573587"/>
          </a:xfrm>
        </p:spPr>
        <p:txBody>
          <a:bodyPr/>
          <a:lstStyle/>
          <a:p>
            <a:endParaRPr lang="en-US" dirty="0" smtClean="0"/>
          </a:p>
          <a:p>
            <a:endParaRPr lang="en-US" dirty="0" smtClean="0"/>
          </a:p>
        </p:txBody>
      </p:sp>
      <p:sp>
        <p:nvSpPr>
          <p:cNvPr id="105476" name="Footer Placeholder 1"/>
          <p:cNvSpPr>
            <a:spLocks noGrp="1"/>
          </p:cNvSpPr>
          <p:nvPr>
            <p:ph type="ftr" sz="quarter" idx="10"/>
          </p:nvPr>
        </p:nvSpPr>
        <p:spPr>
          <a:xfrm>
            <a:off x="1250462" y="6500812"/>
            <a:ext cx="7893538" cy="357188"/>
          </a:xfrm>
        </p:spPr>
        <p:txBody>
          <a:bodyPr/>
          <a:lstStyle/>
          <a:p>
            <a:pPr>
              <a:defRPr/>
            </a:pPr>
            <a:r>
              <a:rPr lang="en-US" sz="1300" dirty="0">
                <a:solidFill>
                  <a:srgbClr val="7F7F7F"/>
                </a:solidFill>
              </a:rPr>
              <a:t>© TLC-PCP 2012 </a:t>
            </a:r>
            <a:r>
              <a:rPr lang="en-US" sz="1300" dirty="0" err="1">
                <a:solidFill>
                  <a:srgbClr val="7F7F7F"/>
                </a:solidFill>
              </a:rPr>
              <a:t>www.learningcommunity.us</a:t>
            </a:r>
            <a:endParaRPr lang="en-US" sz="1300" dirty="0">
              <a:solidFill>
                <a:srgbClr val="7F7F7F"/>
              </a:solidFill>
            </a:endParaRPr>
          </a:p>
        </p:txBody>
      </p:sp>
      <p:sp>
        <p:nvSpPr>
          <p:cNvPr id="105477" name="Rectangle 4"/>
          <p:cNvSpPr>
            <a:spLocks noChangeArrowheads="1"/>
          </p:cNvSpPr>
          <p:nvPr/>
        </p:nvSpPr>
        <p:spPr bwMode="auto">
          <a:xfrm>
            <a:off x="328246" y="655701"/>
            <a:ext cx="8229600" cy="1006601"/>
          </a:xfrm>
          <a:prstGeom prst="rect">
            <a:avLst/>
          </a:prstGeom>
          <a:noFill/>
          <a:ln w="9525">
            <a:noFill/>
            <a:miter lim="800000"/>
            <a:headEnd/>
            <a:tailEnd/>
          </a:ln>
        </p:spPr>
        <p:txBody>
          <a:bodyPr lIns="82465" tIns="41233" rIns="82465" bIns="41233">
            <a:spAutoFit/>
          </a:bodyPr>
          <a:lstStyle/>
          <a:p>
            <a:pPr marL="150786" algn="ctr" eaLnBrk="0" hangingPunct="0">
              <a:spcBef>
                <a:spcPct val="50000"/>
              </a:spcBef>
            </a:pPr>
            <a:r>
              <a:rPr lang="en-US" sz="2000" dirty="0">
                <a:solidFill>
                  <a:schemeClr val="tx2"/>
                </a:solidFill>
              </a:rPr>
              <a:t>Someone brings home a new puppy.  Given your own experiences and those that you have heard from others, what does and does not make sense about having a new puppy in the house.</a:t>
            </a:r>
          </a:p>
        </p:txBody>
      </p:sp>
      <p:cxnSp>
        <p:nvCxnSpPr>
          <p:cNvPr id="105478" name="Straight Connector 3"/>
          <p:cNvCxnSpPr>
            <a:cxnSpLocks noChangeShapeType="1"/>
          </p:cNvCxnSpPr>
          <p:nvPr/>
        </p:nvCxnSpPr>
        <p:spPr bwMode="auto">
          <a:xfrm>
            <a:off x="228600" y="1828800"/>
            <a:ext cx="8610600" cy="76200"/>
          </a:xfrm>
          <a:prstGeom prst="line">
            <a:avLst/>
          </a:prstGeom>
          <a:noFill/>
          <a:ln w="9525">
            <a:solidFill>
              <a:schemeClr val="tx1"/>
            </a:solidFill>
            <a:round/>
            <a:headEnd/>
            <a:tailEnd/>
          </a:ln>
        </p:spPr>
      </p:cxnSp>
      <p:cxnSp>
        <p:nvCxnSpPr>
          <p:cNvPr id="105479" name="Straight Connector 7"/>
          <p:cNvCxnSpPr>
            <a:cxnSpLocks noChangeShapeType="1"/>
          </p:cNvCxnSpPr>
          <p:nvPr/>
        </p:nvCxnSpPr>
        <p:spPr bwMode="auto">
          <a:xfrm>
            <a:off x="228600" y="1828800"/>
            <a:ext cx="0" cy="4572000"/>
          </a:xfrm>
          <a:prstGeom prst="line">
            <a:avLst/>
          </a:prstGeom>
          <a:noFill/>
          <a:ln w="9525">
            <a:solidFill>
              <a:schemeClr val="tx1"/>
            </a:solidFill>
            <a:round/>
            <a:headEnd/>
            <a:tailEnd/>
          </a:ln>
        </p:spPr>
      </p:cxnSp>
      <p:cxnSp>
        <p:nvCxnSpPr>
          <p:cNvPr id="105480" name="Straight Connector 11"/>
          <p:cNvCxnSpPr>
            <a:cxnSpLocks noChangeShapeType="1"/>
          </p:cNvCxnSpPr>
          <p:nvPr/>
        </p:nvCxnSpPr>
        <p:spPr bwMode="auto">
          <a:xfrm>
            <a:off x="8839200" y="1905000"/>
            <a:ext cx="0" cy="4495800"/>
          </a:xfrm>
          <a:prstGeom prst="line">
            <a:avLst/>
          </a:prstGeom>
          <a:noFill/>
          <a:ln w="9525">
            <a:solidFill>
              <a:schemeClr val="tx1"/>
            </a:solidFill>
            <a:round/>
            <a:headEnd/>
            <a:tailEnd/>
          </a:ln>
        </p:spPr>
      </p:cxnSp>
      <p:cxnSp>
        <p:nvCxnSpPr>
          <p:cNvPr id="105481" name="Straight Connector 13"/>
          <p:cNvCxnSpPr>
            <a:cxnSpLocks noChangeShapeType="1"/>
          </p:cNvCxnSpPr>
          <p:nvPr/>
        </p:nvCxnSpPr>
        <p:spPr bwMode="auto">
          <a:xfrm flipH="1">
            <a:off x="228600" y="6400800"/>
            <a:ext cx="8610600" cy="0"/>
          </a:xfrm>
          <a:prstGeom prst="line">
            <a:avLst/>
          </a:prstGeom>
          <a:noFill/>
          <a:ln w="9525">
            <a:solidFill>
              <a:schemeClr val="tx1"/>
            </a:solidFill>
            <a:round/>
            <a:headEnd/>
            <a:tailEnd/>
          </a:ln>
        </p:spPr>
      </p:cxnSp>
      <p:cxnSp>
        <p:nvCxnSpPr>
          <p:cNvPr id="105482" name="Straight Connector 19"/>
          <p:cNvCxnSpPr>
            <a:cxnSpLocks noChangeShapeType="1"/>
          </p:cNvCxnSpPr>
          <p:nvPr/>
        </p:nvCxnSpPr>
        <p:spPr bwMode="auto">
          <a:xfrm>
            <a:off x="228600" y="2362200"/>
            <a:ext cx="8610600" cy="76200"/>
          </a:xfrm>
          <a:prstGeom prst="line">
            <a:avLst/>
          </a:prstGeom>
          <a:noFill/>
          <a:ln w="9525">
            <a:solidFill>
              <a:schemeClr val="tx1"/>
            </a:solidFill>
            <a:round/>
            <a:headEnd/>
            <a:tailEnd/>
          </a:ln>
        </p:spPr>
      </p:cxnSp>
      <p:cxnSp>
        <p:nvCxnSpPr>
          <p:cNvPr id="105483" name="Straight Connector 21"/>
          <p:cNvCxnSpPr>
            <a:cxnSpLocks noChangeShapeType="1"/>
            <a:stCxn id="105475" idx="0"/>
            <a:endCxn id="105475" idx="2"/>
          </p:cNvCxnSpPr>
          <p:nvPr/>
        </p:nvCxnSpPr>
        <p:spPr bwMode="auto">
          <a:xfrm>
            <a:off x="4533900" y="1827215"/>
            <a:ext cx="0" cy="4573587"/>
          </a:xfrm>
          <a:prstGeom prst="line">
            <a:avLst/>
          </a:prstGeom>
          <a:noFill/>
          <a:ln w="9525">
            <a:solidFill>
              <a:schemeClr val="tx1"/>
            </a:solidFill>
            <a:round/>
            <a:headEnd/>
            <a:tailEnd/>
          </a:ln>
        </p:spPr>
      </p:cxnSp>
      <p:cxnSp>
        <p:nvCxnSpPr>
          <p:cNvPr id="105484" name="Straight Connector 23"/>
          <p:cNvCxnSpPr>
            <a:cxnSpLocks noChangeShapeType="1"/>
          </p:cNvCxnSpPr>
          <p:nvPr/>
        </p:nvCxnSpPr>
        <p:spPr bwMode="auto">
          <a:xfrm>
            <a:off x="685800" y="1828800"/>
            <a:ext cx="0" cy="4572000"/>
          </a:xfrm>
          <a:prstGeom prst="line">
            <a:avLst/>
          </a:prstGeom>
          <a:noFill/>
          <a:ln w="9525">
            <a:solidFill>
              <a:schemeClr val="tx1"/>
            </a:solidFill>
            <a:round/>
            <a:headEnd/>
            <a:tailEnd/>
          </a:ln>
        </p:spPr>
      </p:cxnSp>
      <p:sp>
        <p:nvSpPr>
          <p:cNvPr id="105485" name="TextBox 24"/>
          <p:cNvSpPr txBox="1">
            <a:spLocks noChangeArrowheads="1"/>
          </p:cNvSpPr>
          <p:nvPr/>
        </p:nvSpPr>
        <p:spPr bwMode="auto">
          <a:xfrm>
            <a:off x="990600" y="1905001"/>
            <a:ext cx="3276600" cy="338538"/>
          </a:xfrm>
          <a:prstGeom prst="rect">
            <a:avLst/>
          </a:prstGeom>
          <a:noFill/>
          <a:ln w="9525">
            <a:noFill/>
            <a:miter lim="800000"/>
            <a:headEnd/>
            <a:tailEnd/>
          </a:ln>
        </p:spPr>
        <p:txBody>
          <a:bodyPr lIns="91424" tIns="45712" rIns="91424" bIns="45712">
            <a:spAutoFit/>
          </a:bodyPr>
          <a:lstStyle/>
          <a:p>
            <a:pPr eaLnBrk="0" hangingPunct="0"/>
            <a:r>
              <a:rPr lang="en-US" sz="1600" dirty="0">
                <a:latin typeface="Comic Sans MS" pitchFamily="66" charset="0"/>
              </a:rPr>
              <a:t>What works/makes sense</a:t>
            </a:r>
          </a:p>
        </p:txBody>
      </p:sp>
      <p:sp>
        <p:nvSpPr>
          <p:cNvPr id="105486" name="TextBox 27"/>
          <p:cNvSpPr txBox="1">
            <a:spLocks noChangeArrowheads="1"/>
          </p:cNvSpPr>
          <p:nvPr/>
        </p:nvSpPr>
        <p:spPr bwMode="auto">
          <a:xfrm>
            <a:off x="4572000" y="1981201"/>
            <a:ext cx="4354286" cy="338538"/>
          </a:xfrm>
          <a:prstGeom prst="rect">
            <a:avLst/>
          </a:prstGeom>
          <a:noFill/>
          <a:ln w="9525">
            <a:noFill/>
            <a:miter lim="800000"/>
            <a:headEnd/>
            <a:tailEnd/>
          </a:ln>
        </p:spPr>
        <p:txBody>
          <a:bodyPr wrap="square" lIns="91424" tIns="45712" rIns="91424" bIns="45712">
            <a:spAutoFit/>
          </a:bodyPr>
          <a:lstStyle/>
          <a:p>
            <a:pPr eaLnBrk="0" hangingPunct="0"/>
            <a:r>
              <a:rPr lang="en-US" sz="1600" dirty="0">
                <a:latin typeface="Comic Sans MS" pitchFamily="66" charset="0"/>
              </a:rPr>
              <a:t>What doesn</a:t>
            </a:r>
            <a:r>
              <a:rPr lang="en-US" altLang="en-US" sz="1600" dirty="0">
                <a:latin typeface="Comic Sans MS" pitchFamily="66" charset="0"/>
              </a:rPr>
              <a:t>’</a:t>
            </a:r>
            <a:r>
              <a:rPr lang="en-US" sz="1600" dirty="0">
                <a:latin typeface="Comic Sans MS" pitchFamily="66" charset="0"/>
              </a:rPr>
              <a:t>t work</a:t>
            </a:r>
            <a:r>
              <a:rPr lang="en-US" sz="1600" dirty="0" smtClean="0">
                <a:latin typeface="Comic Sans MS" pitchFamily="66" charset="0"/>
              </a:rPr>
              <a:t>/Doesn’t make </a:t>
            </a:r>
            <a:r>
              <a:rPr lang="en-US" sz="1600" dirty="0">
                <a:latin typeface="Comic Sans MS" pitchFamily="66" charset="0"/>
              </a:rPr>
              <a:t>sense</a:t>
            </a:r>
          </a:p>
        </p:txBody>
      </p:sp>
      <p:sp>
        <p:nvSpPr>
          <p:cNvPr id="26" name="TextBox 25"/>
          <p:cNvSpPr txBox="1"/>
          <p:nvPr/>
        </p:nvSpPr>
        <p:spPr>
          <a:xfrm>
            <a:off x="228605" y="2133600"/>
            <a:ext cx="461633" cy="4038600"/>
          </a:xfrm>
          <a:prstGeom prst="rect">
            <a:avLst/>
          </a:prstGeom>
          <a:noFill/>
        </p:spPr>
        <p:txBody>
          <a:bodyPr vert="vert270" lIns="91424" tIns="45712" rIns="91424" bIns="45712">
            <a:spAutoFit/>
          </a:bodyPr>
          <a:lstStyle/>
          <a:p>
            <a:pPr eaLnBrk="0" hangingPunct="0">
              <a:defRPr/>
            </a:pPr>
            <a:r>
              <a:rPr lang="en-US" dirty="0">
                <a:latin typeface="Comic Sans MS"/>
                <a:ea typeface="ＭＳ Ｐゴシック" charset="0"/>
                <a:cs typeface="Comic Sans MS"/>
              </a:rPr>
              <a:t>Perspective of new puppy’s owner</a:t>
            </a:r>
          </a:p>
        </p:txBody>
      </p:sp>
    </p:spTree>
    <p:extLst>
      <p:ext uri="{BB962C8B-B14F-4D97-AF65-F5344CB8AC3E}">
        <p14:creationId xmlns:p14="http://schemas.microsoft.com/office/powerpoint/2010/main" val="3288867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1"/>
          <p:cNvSpPr>
            <a:spLocks noGrp="1"/>
          </p:cNvSpPr>
          <p:nvPr>
            <p:ph type="ftr" sz="quarter" idx="10"/>
          </p:nvPr>
        </p:nvSpPr>
        <p:spPr>
          <a:xfrm>
            <a:off x="1221154" y="6429375"/>
            <a:ext cx="7922846" cy="428625"/>
          </a:xfrm>
        </p:spPr>
        <p:txBody>
          <a:bodyPr/>
          <a:lstStyle/>
          <a:p>
            <a:pPr>
              <a:defRPr/>
            </a:pPr>
            <a:r>
              <a:rPr lang="en-US" sz="1300" dirty="0">
                <a:solidFill>
                  <a:srgbClr val="7F7F7F"/>
                </a:solidFill>
              </a:rPr>
              <a:t>© TLC-PCP 2012 </a:t>
            </a:r>
            <a:r>
              <a:rPr lang="en-US" sz="1300" dirty="0" err="1">
                <a:solidFill>
                  <a:srgbClr val="7F7F7F"/>
                </a:solidFill>
              </a:rPr>
              <a:t>www.learningcommunity.us</a:t>
            </a:r>
            <a:endParaRPr lang="en-US" sz="1300" dirty="0">
              <a:solidFill>
                <a:srgbClr val="7F7F7F"/>
              </a:solidFill>
            </a:endParaRPr>
          </a:p>
        </p:txBody>
      </p:sp>
      <p:sp>
        <p:nvSpPr>
          <p:cNvPr id="102403" name="Rectangle 7"/>
          <p:cNvSpPr>
            <a:spLocks noChangeArrowheads="1"/>
          </p:cNvSpPr>
          <p:nvPr/>
        </p:nvSpPr>
        <p:spPr bwMode="auto">
          <a:xfrm>
            <a:off x="533408" y="1219204"/>
            <a:ext cx="8088313" cy="1972478"/>
          </a:xfrm>
          <a:prstGeom prst="rect">
            <a:avLst/>
          </a:prstGeom>
          <a:noFill/>
          <a:ln w="19050">
            <a:noFill/>
            <a:miter lim="800000"/>
            <a:headEnd/>
            <a:tailEnd/>
          </a:ln>
        </p:spPr>
        <p:txBody>
          <a:bodyPr wrap="square" lIns="82465" tIns="41233" rIns="82465" bIns="41233">
            <a:spAutoFit/>
          </a:bodyPr>
          <a:lstStyle/>
          <a:p>
            <a:pPr marL="207927" indent="-207927" algn="ctr" eaLnBrk="0" hangingPunct="0"/>
            <a:r>
              <a:rPr lang="en-US" sz="3000" dirty="0"/>
              <a:t> Focus  in on a specific issue or area of life</a:t>
            </a:r>
          </a:p>
          <a:p>
            <a:pPr marL="207927" indent="-207927" algn="ctr" eaLnBrk="0" hangingPunct="0"/>
            <a:r>
              <a:rPr lang="en-US" sz="3000" i="1" dirty="0"/>
              <a:t>Helps you dig deeper</a:t>
            </a:r>
          </a:p>
          <a:p>
            <a:pPr marL="207927" indent="-207927" eaLnBrk="0" hangingPunct="0"/>
            <a:endParaRPr lang="en-US" sz="2200" dirty="0"/>
          </a:p>
          <a:p>
            <a:pPr marL="207927" indent="-207927" eaLnBrk="0" hangingPunct="0"/>
            <a:endParaRPr lang="en-US" sz="2200" dirty="0"/>
          </a:p>
          <a:p>
            <a:pPr marL="207927" indent="-207927" eaLnBrk="0" hangingPunct="0"/>
            <a:r>
              <a:rPr lang="en-US" sz="2000" dirty="0"/>
              <a:t> </a:t>
            </a:r>
            <a:endParaRPr lang="en-US" sz="2200" dirty="0"/>
          </a:p>
        </p:txBody>
      </p:sp>
      <p:sp>
        <p:nvSpPr>
          <p:cNvPr id="102404" name="Rectangle 8"/>
          <p:cNvSpPr>
            <a:spLocks noChangeArrowheads="1"/>
          </p:cNvSpPr>
          <p:nvPr/>
        </p:nvSpPr>
        <p:spPr bwMode="auto">
          <a:xfrm>
            <a:off x="0" y="152407"/>
            <a:ext cx="9144000" cy="728663"/>
          </a:xfrm>
          <a:prstGeom prst="rect">
            <a:avLst/>
          </a:prstGeom>
          <a:noFill/>
          <a:ln w="9525">
            <a:noFill/>
            <a:miter lim="800000"/>
            <a:headEnd/>
            <a:tailEnd/>
          </a:ln>
        </p:spPr>
        <p:txBody>
          <a:bodyPr lIns="91405" tIns="45702" rIns="91405" bIns="45702" anchor="ctr"/>
          <a:lstStyle/>
          <a:p>
            <a:pPr algn="ctr" eaLnBrk="0" hangingPunct="0"/>
            <a:r>
              <a:rPr lang="en-US" sz="3800" dirty="0">
                <a:solidFill>
                  <a:schemeClr val="tx2"/>
                </a:solidFill>
              </a:rPr>
              <a:t>Working/Not Working</a:t>
            </a:r>
          </a:p>
        </p:txBody>
      </p:sp>
      <p:sp>
        <p:nvSpPr>
          <p:cNvPr id="102405" name="TextBox 10"/>
          <p:cNvSpPr txBox="1">
            <a:spLocks noChangeArrowheads="1"/>
          </p:cNvSpPr>
          <p:nvPr/>
        </p:nvSpPr>
        <p:spPr bwMode="auto">
          <a:xfrm>
            <a:off x="4098930" y="6221414"/>
            <a:ext cx="184634" cy="369316"/>
          </a:xfrm>
          <a:prstGeom prst="rect">
            <a:avLst/>
          </a:prstGeom>
          <a:noFill/>
          <a:ln w="9525">
            <a:noFill/>
            <a:miter lim="800000"/>
            <a:headEnd/>
            <a:tailEnd/>
          </a:ln>
        </p:spPr>
        <p:txBody>
          <a:bodyPr wrap="none" lIns="91424" tIns="45712" rIns="91424" bIns="45712">
            <a:spAutoFit/>
          </a:bodyPr>
          <a:lstStyle/>
          <a:p>
            <a:pPr eaLnBrk="0" hangingPunct="0"/>
            <a:endParaRPr lang="en-US"/>
          </a:p>
        </p:txBody>
      </p:sp>
      <p:sp>
        <p:nvSpPr>
          <p:cNvPr id="6" name="TextBox 5"/>
          <p:cNvSpPr txBox="1"/>
          <p:nvPr/>
        </p:nvSpPr>
        <p:spPr>
          <a:xfrm>
            <a:off x="580571" y="5143501"/>
            <a:ext cx="8128000" cy="1298433"/>
          </a:xfrm>
          <a:prstGeom prst="rect">
            <a:avLst/>
          </a:prstGeom>
          <a:noFill/>
        </p:spPr>
        <p:txBody>
          <a:bodyPr wrap="square" lIns="86486" tIns="43243" rIns="86486" bIns="43243" rtlCol="0">
            <a:spAutoFit/>
          </a:bodyPr>
          <a:lstStyle/>
          <a:p>
            <a:pPr marL="207927" indent="-207927" eaLnBrk="0" hangingPunct="0">
              <a:buFont typeface="Wingdings" pitchFamily="2" charset="2"/>
              <a:buChar char="Ø"/>
            </a:pPr>
            <a:r>
              <a:rPr lang="en-US" sz="2600" dirty="0">
                <a:solidFill>
                  <a:schemeClr val="tx2"/>
                </a:solidFill>
              </a:rPr>
              <a:t>Bridge to action planning  </a:t>
            </a:r>
          </a:p>
          <a:p>
            <a:pPr marL="207927" indent="-207927" eaLnBrk="0" hangingPunct="0">
              <a:buFontTx/>
              <a:buChar char="•"/>
            </a:pPr>
            <a:r>
              <a:rPr lang="en-US" sz="2600" dirty="0"/>
              <a:t>What needs to be maintained/enhanced?  </a:t>
            </a:r>
          </a:p>
          <a:p>
            <a:pPr marL="207927" indent="-207927" eaLnBrk="0" hangingPunct="0">
              <a:buFontTx/>
              <a:buChar char="•"/>
            </a:pPr>
            <a:r>
              <a:rPr lang="en-US" sz="2600" dirty="0"/>
              <a:t>What needs to change?</a:t>
            </a:r>
          </a:p>
        </p:txBody>
      </p:sp>
      <p:sp>
        <p:nvSpPr>
          <p:cNvPr id="7" name="TextBox 6"/>
          <p:cNvSpPr txBox="1"/>
          <p:nvPr/>
        </p:nvSpPr>
        <p:spPr>
          <a:xfrm>
            <a:off x="580572" y="2643188"/>
            <a:ext cx="7982857" cy="2087878"/>
          </a:xfrm>
          <a:prstGeom prst="rect">
            <a:avLst/>
          </a:prstGeom>
          <a:noFill/>
        </p:spPr>
        <p:txBody>
          <a:bodyPr wrap="square" lIns="86486" tIns="43243" rIns="86486" bIns="43243" rtlCol="0">
            <a:spAutoFit/>
          </a:bodyPr>
          <a:lstStyle/>
          <a:p>
            <a:pPr marL="207927" indent="-207927" eaLnBrk="0" hangingPunct="0">
              <a:buFont typeface="Wingdings" pitchFamily="2" charset="2"/>
              <a:buChar char="Ø"/>
            </a:pPr>
            <a:r>
              <a:rPr lang="en-US" sz="2600" dirty="0">
                <a:solidFill>
                  <a:schemeClr val="tx2"/>
                </a:solidFill>
              </a:rPr>
              <a:t>Negotiation Skill</a:t>
            </a:r>
          </a:p>
          <a:p>
            <a:pPr marL="207927" indent="-207927" eaLnBrk="0" hangingPunct="0">
              <a:buFontTx/>
              <a:buChar char="•"/>
            </a:pPr>
            <a:r>
              <a:rPr lang="en-US" sz="2600" dirty="0"/>
              <a:t>All must feel listened to – accurately reflect perspectives </a:t>
            </a:r>
          </a:p>
          <a:p>
            <a:pPr marL="207927" indent="-207927" eaLnBrk="0" hangingPunct="0">
              <a:buFontTx/>
              <a:buChar char="•"/>
            </a:pPr>
            <a:r>
              <a:rPr lang="en-US" sz="2600" dirty="0"/>
              <a:t>Start with common ground</a:t>
            </a:r>
          </a:p>
          <a:p>
            <a:pPr marL="207927" indent="-207927" eaLnBrk="0" hangingPunct="0">
              <a:buFontTx/>
              <a:buChar char="•"/>
            </a:pPr>
            <a:r>
              <a:rPr lang="en-US" sz="2600" dirty="0"/>
              <a:t>Remain unconditionally constructive</a:t>
            </a:r>
          </a:p>
          <a:p>
            <a:pPr marL="207927" indent="-207927" eaLnBrk="0" hangingPunct="0">
              <a:buFontTx/>
              <a:buChar char="•"/>
            </a:pPr>
            <a:r>
              <a:rPr lang="en-US" sz="2600" dirty="0"/>
              <a:t>Done in partnership</a:t>
            </a:r>
          </a:p>
        </p:txBody>
      </p:sp>
    </p:spTree>
    <p:extLst>
      <p:ext uri="{BB962C8B-B14F-4D97-AF65-F5344CB8AC3E}">
        <p14:creationId xmlns:p14="http://schemas.microsoft.com/office/powerpoint/2010/main" val="87311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2000"/>
                                        <p:tgtEl>
                                          <p:spTgt spid="1024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03">
                                            <p:txEl>
                                              <p:pRg st="1" end="1"/>
                                            </p:txEl>
                                          </p:spTgt>
                                        </p:tgtEl>
                                        <p:attrNameLst>
                                          <p:attrName>style.visibility</p:attrName>
                                        </p:attrNameLst>
                                      </p:cBhvr>
                                      <p:to>
                                        <p:strVal val="visible"/>
                                      </p:to>
                                    </p:set>
                                    <p:animEffect transition="in" filter="fade">
                                      <p:cBhvr>
                                        <p:cTn id="10" dur="2000"/>
                                        <p:tgtEl>
                                          <p:spTgt spid="10240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03">
                                            <p:txEl>
                                              <p:pRg st="4" end="4"/>
                                            </p:txEl>
                                          </p:spTgt>
                                        </p:tgtEl>
                                        <p:attrNameLst>
                                          <p:attrName>style.visibility</p:attrName>
                                        </p:attrNameLst>
                                      </p:cBhvr>
                                      <p:to>
                                        <p:strVal val="visible"/>
                                      </p:to>
                                    </p:set>
                                    <p:animEffect transition="in" filter="fade">
                                      <p:cBhvr>
                                        <p:cTn id="13" dur="2000"/>
                                        <p:tgtEl>
                                          <p:spTgt spid="10240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2000"/>
                                        <p:tgtEl>
                                          <p:spTgt spid="7">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2000"/>
                                        <p:tgtEl>
                                          <p:spTgt spid="7">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2000"/>
                                        <p:tgtEl>
                                          <p:spTgt spid="7">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2000"/>
                                        <p:tgtEl>
                                          <p:spTgt spid="7">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20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2000"/>
                                        <p:tgtEl>
                                          <p:spTgt spid="6">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2000"/>
                                        <p:tgtEl>
                                          <p:spTgt spid="6">
                                            <p:txEl>
                                              <p:pRg st="1" end="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fade">
                                      <p:cBhvr>
                                        <p:cTn id="41"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allAtOnce"/>
      <p:bldP spid="6" grpId="0" build="allAtOnce"/>
      <p:bldP spid="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1"/>
          <p:cNvSpPr>
            <a:spLocks noGrp="1"/>
          </p:cNvSpPr>
          <p:nvPr>
            <p:ph type="ftr" sz="quarter" idx="10"/>
          </p:nvPr>
        </p:nvSpPr>
        <p:spPr>
          <a:xfrm>
            <a:off x="1123462" y="6572250"/>
            <a:ext cx="8020538" cy="285750"/>
          </a:xfrm>
        </p:spPr>
        <p:txBody>
          <a:bodyPr/>
          <a:lstStyle/>
          <a:p>
            <a:pPr>
              <a:defRPr/>
            </a:pPr>
            <a:r>
              <a:rPr lang="en-US" dirty="0">
                <a:solidFill>
                  <a:srgbClr val="7F7F7F"/>
                </a:solidFill>
              </a:rPr>
              <a:t>© TLC-PCP 2012 </a:t>
            </a:r>
            <a:r>
              <a:rPr lang="en-US" dirty="0" err="1">
                <a:solidFill>
                  <a:srgbClr val="7F7F7F"/>
                </a:solidFill>
              </a:rPr>
              <a:t>www.learningcommunity.us</a:t>
            </a:r>
            <a:endParaRPr lang="en-US" dirty="0">
              <a:solidFill>
                <a:srgbClr val="7F7F7F"/>
              </a:solidFill>
            </a:endParaRPr>
          </a:p>
        </p:txBody>
      </p:sp>
      <p:pic>
        <p:nvPicPr>
          <p:cNvPr id="103427" name="table"/>
          <p:cNvPicPr>
            <a:picLocks noChangeAspect="1"/>
          </p:cNvPicPr>
          <p:nvPr/>
        </p:nvPicPr>
        <p:blipFill>
          <a:blip r:embed="rId3" cstate="print"/>
          <a:srcRect/>
          <a:stretch>
            <a:fillRect/>
          </a:stretch>
        </p:blipFill>
        <p:spPr bwMode="auto">
          <a:xfrm>
            <a:off x="0" y="0"/>
            <a:ext cx="9144000" cy="6629400"/>
          </a:xfrm>
          <a:prstGeom prst="rect">
            <a:avLst/>
          </a:prstGeom>
          <a:noFill/>
          <a:ln w="9525">
            <a:noFill/>
            <a:miter lim="800000"/>
            <a:headEnd/>
            <a:tailEnd/>
          </a:ln>
        </p:spPr>
      </p:pic>
      <p:sp>
        <p:nvSpPr>
          <p:cNvPr id="103428" name="Text Box 22"/>
          <p:cNvSpPr txBox="1">
            <a:spLocks noChangeArrowheads="1"/>
          </p:cNvSpPr>
          <p:nvPr/>
        </p:nvSpPr>
        <p:spPr bwMode="auto">
          <a:xfrm rot="-5400000">
            <a:off x="-1027905" y="1853848"/>
            <a:ext cx="2890839" cy="535703"/>
          </a:xfrm>
          <a:prstGeom prst="rect">
            <a:avLst/>
          </a:prstGeom>
          <a:noFill/>
          <a:ln w="9525">
            <a:noFill/>
            <a:miter lim="800000"/>
            <a:headEnd/>
            <a:tailEnd/>
          </a:ln>
        </p:spPr>
        <p:txBody>
          <a:bodyPr lIns="82465" tIns="41233" rIns="82465" bIns="41233">
            <a:spAutoFit/>
          </a:bodyPr>
          <a:lstStyle/>
          <a:p>
            <a:pPr algn="ctr" eaLnBrk="0" hangingPunct="0">
              <a:lnSpc>
                <a:spcPct val="80000"/>
              </a:lnSpc>
            </a:pPr>
            <a:r>
              <a:rPr lang="en-US">
                <a:solidFill>
                  <a:schemeClr val="tx2"/>
                </a:solidFill>
                <a:latin typeface="Comic Sans MS" pitchFamily="66" charset="0"/>
              </a:rPr>
              <a:t>Person</a:t>
            </a:r>
            <a:r>
              <a:rPr lang="en-US" altLang="en-US">
                <a:solidFill>
                  <a:schemeClr val="tx2"/>
                </a:solidFill>
                <a:latin typeface="Comic Sans MS" pitchFamily="66" charset="0"/>
              </a:rPr>
              <a:t>’</a:t>
            </a:r>
            <a:r>
              <a:rPr lang="en-US">
                <a:solidFill>
                  <a:schemeClr val="tx2"/>
                </a:solidFill>
                <a:latin typeface="Comic Sans MS" pitchFamily="66" charset="0"/>
              </a:rPr>
              <a:t>s</a:t>
            </a:r>
          </a:p>
          <a:p>
            <a:pPr algn="ctr" eaLnBrk="0" hangingPunct="0">
              <a:lnSpc>
                <a:spcPct val="80000"/>
              </a:lnSpc>
            </a:pPr>
            <a:r>
              <a:rPr lang="en-US">
                <a:solidFill>
                  <a:schemeClr val="tx2"/>
                </a:solidFill>
                <a:latin typeface="Comic Sans MS" pitchFamily="66" charset="0"/>
              </a:rPr>
              <a:t>perspective</a:t>
            </a:r>
          </a:p>
        </p:txBody>
      </p:sp>
      <p:sp>
        <p:nvSpPr>
          <p:cNvPr id="103429" name="Text Box 23"/>
          <p:cNvSpPr txBox="1">
            <a:spLocks noChangeArrowheads="1"/>
          </p:cNvSpPr>
          <p:nvPr/>
        </p:nvSpPr>
        <p:spPr bwMode="auto">
          <a:xfrm rot="-5400000">
            <a:off x="-1158873" y="5013767"/>
            <a:ext cx="3152775" cy="535703"/>
          </a:xfrm>
          <a:prstGeom prst="rect">
            <a:avLst/>
          </a:prstGeom>
          <a:noFill/>
          <a:ln w="9525">
            <a:noFill/>
            <a:miter lim="800000"/>
            <a:headEnd/>
            <a:tailEnd/>
          </a:ln>
        </p:spPr>
        <p:txBody>
          <a:bodyPr lIns="82465" tIns="41233" rIns="82465" bIns="41233">
            <a:spAutoFit/>
          </a:bodyPr>
          <a:lstStyle/>
          <a:p>
            <a:pPr algn="ctr" eaLnBrk="0" hangingPunct="0">
              <a:lnSpc>
                <a:spcPct val="80000"/>
              </a:lnSpc>
            </a:pPr>
            <a:r>
              <a:rPr lang="en-US">
                <a:solidFill>
                  <a:schemeClr val="tx2"/>
                </a:solidFill>
                <a:latin typeface="Comic Sans MS" pitchFamily="66" charset="0"/>
              </a:rPr>
              <a:t>Staff</a:t>
            </a:r>
            <a:r>
              <a:rPr lang="en-US" altLang="en-US">
                <a:solidFill>
                  <a:schemeClr val="tx2"/>
                </a:solidFill>
                <a:latin typeface="Comic Sans MS" pitchFamily="66" charset="0"/>
              </a:rPr>
              <a:t>’</a:t>
            </a:r>
            <a:r>
              <a:rPr lang="en-US">
                <a:solidFill>
                  <a:schemeClr val="tx2"/>
                </a:solidFill>
                <a:latin typeface="Comic Sans MS" pitchFamily="66" charset="0"/>
              </a:rPr>
              <a:t>s</a:t>
            </a:r>
          </a:p>
          <a:p>
            <a:pPr algn="ctr" eaLnBrk="0" hangingPunct="0">
              <a:lnSpc>
                <a:spcPct val="80000"/>
              </a:lnSpc>
            </a:pPr>
            <a:r>
              <a:rPr lang="en-US">
                <a:solidFill>
                  <a:schemeClr val="tx2"/>
                </a:solidFill>
                <a:latin typeface="Comic Sans MS" pitchFamily="66" charset="0"/>
              </a:rPr>
              <a:t>perspective</a:t>
            </a:r>
          </a:p>
        </p:txBody>
      </p:sp>
      <p:sp>
        <p:nvSpPr>
          <p:cNvPr id="103430" name="Text Box 26"/>
          <p:cNvSpPr txBox="1">
            <a:spLocks noChangeArrowheads="1"/>
          </p:cNvSpPr>
          <p:nvPr/>
        </p:nvSpPr>
        <p:spPr bwMode="auto">
          <a:xfrm>
            <a:off x="1447801" y="1981205"/>
            <a:ext cx="2243138" cy="3693297"/>
          </a:xfrm>
          <a:prstGeom prst="rect">
            <a:avLst/>
          </a:prstGeom>
          <a:noFill/>
          <a:ln w="63500">
            <a:solidFill>
              <a:srgbClr val="002060"/>
            </a:solidFill>
            <a:prstDash val="sysDot"/>
            <a:miter lim="800000"/>
            <a:headEnd/>
            <a:tailEnd/>
          </a:ln>
        </p:spPr>
        <p:txBody>
          <a:bodyPr lIns="91420" tIns="45709" rIns="91420" bIns="45709">
            <a:spAutoFit/>
          </a:bodyPr>
          <a:lstStyle/>
          <a:p>
            <a:pPr algn="ctr" eaLnBrk="0" hangingPunct="0">
              <a:spcBef>
                <a:spcPct val="50000"/>
              </a:spcBef>
            </a:pPr>
            <a:r>
              <a:rPr lang="en-US">
                <a:latin typeface="Comic Sans MS" pitchFamily="66" charset="0"/>
              </a:rPr>
              <a:t>USE THIS INFORMATION TO BUILD THE </a:t>
            </a:r>
          </a:p>
          <a:p>
            <a:pPr algn="ctr" eaLnBrk="0" hangingPunct="0">
              <a:spcBef>
                <a:spcPct val="50000"/>
              </a:spcBef>
            </a:pPr>
            <a:r>
              <a:rPr lang="en-US">
                <a:latin typeface="Comic Sans MS" pitchFamily="66" charset="0"/>
              </a:rPr>
              <a:t>A</a:t>
            </a:r>
            <a:br>
              <a:rPr lang="en-US">
                <a:latin typeface="Comic Sans MS" pitchFamily="66" charset="0"/>
              </a:rPr>
            </a:br>
            <a:r>
              <a:rPr lang="en-US">
                <a:latin typeface="Comic Sans MS" pitchFamily="66" charset="0"/>
              </a:rPr>
              <a:t>G</a:t>
            </a:r>
            <a:br>
              <a:rPr lang="en-US">
                <a:latin typeface="Comic Sans MS" pitchFamily="66" charset="0"/>
              </a:rPr>
            </a:br>
            <a:r>
              <a:rPr lang="en-US">
                <a:latin typeface="Comic Sans MS" pitchFamily="66" charset="0"/>
              </a:rPr>
              <a:t>E</a:t>
            </a:r>
            <a:br>
              <a:rPr lang="en-US">
                <a:latin typeface="Comic Sans MS" pitchFamily="66" charset="0"/>
              </a:rPr>
            </a:br>
            <a:r>
              <a:rPr lang="en-US">
                <a:latin typeface="Comic Sans MS" pitchFamily="66" charset="0"/>
              </a:rPr>
              <a:t>N</a:t>
            </a:r>
            <a:br>
              <a:rPr lang="en-US">
                <a:latin typeface="Comic Sans MS" pitchFamily="66" charset="0"/>
              </a:rPr>
            </a:br>
            <a:r>
              <a:rPr lang="en-US">
                <a:latin typeface="Comic Sans MS" pitchFamily="66" charset="0"/>
              </a:rPr>
              <a:t>D</a:t>
            </a:r>
            <a:br>
              <a:rPr lang="en-US">
                <a:latin typeface="Comic Sans MS" pitchFamily="66" charset="0"/>
              </a:rPr>
            </a:br>
            <a:r>
              <a:rPr lang="en-US">
                <a:latin typeface="Comic Sans MS" pitchFamily="66" charset="0"/>
              </a:rPr>
              <a:t>  A  </a:t>
            </a:r>
          </a:p>
          <a:p>
            <a:pPr algn="ctr" eaLnBrk="0" hangingPunct="0">
              <a:spcBef>
                <a:spcPct val="50000"/>
              </a:spcBef>
            </a:pPr>
            <a:r>
              <a:rPr lang="en-US">
                <a:latin typeface="Comic Sans MS" pitchFamily="66" charset="0"/>
              </a:rPr>
              <a:t>FOR THINGS THAT ARE TO STAY THE SAME</a:t>
            </a:r>
          </a:p>
        </p:txBody>
      </p:sp>
      <p:sp>
        <p:nvSpPr>
          <p:cNvPr id="103431" name="Text Box 27"/>
          <p:cNvSpPr txBox="1">
            <a:spLocks noChangeArrowheads="1"/>
          </p:cNvSpPr>
          <p:nvPr/>
        </p:nvSpPr>
        <p:spPr bwMode="auto">
          <a:xfrm>
            <a:off x="6248408" y="1752606"/>
            <a:ext cx="2259013" cy="4108795"/>
          </a:xfrm>
          <a:prstGeom prst="rect">
            <a:avLst/>
          </a:prstGeom>
          <a:noFill/>
          <a:ln w="63500">
            <a:solidFill>
              <a:srgbClr val="002060"/>
            </a:solidFill>
            <a:prstDash val="sysDot"/>
            <a:miter lim="800000"/>
            <a:headEnd/>
            <a:tailEnd/>
          </a:ln>
        </p:spPr>
        <p:txBody>
          <a:bodyPr lIns="91420" tIns="45709" rIns="91420" bIns="45709">
            <a:spAutoFit/>
          </a:bodyPr>
          <a:lstStyle/>
          <a:p>
            <a:pPr algn="ctr" eaLnBrk="0" hangingPunct="0">
              <a:spcBef>
                <a:spcPct val="50000"/>
              </a:spcBef>
            </a:pPr>
            <a:r>
              <a:rPr lang="en-US">
                <a:latin typeface="Comic Sans MS" pitchFamily="66" charset="0"/>
              </a:rPr>
              <a:t>USE THIS INFORMATION TO BUILD THE </a:t>
            </a:r>
          </a:p>
          <a:p>
            <a:pPr algn="ctr" eaLnBrk="0" hangingPunct="0">
              <a:spcBef>
                <a:spcPct val="50000"/>
              </a:spcBef>
            </a:pPr>
            <a:r>
              <a:rPr lang="en-US">
                <a:latin typeface="Comic Sans MS" pitchFamily="66" charset="0"/>
              </a:rPr>
              <a:t>A</a:t>
            </a:r>
            <a:br>
              <a:rPr lang="en-US">
                <a:latin typeface="Comic Sans MS" pitchFamily="66" charset="0"/>
              </a:rPr>
            </a:br>
            <a:r>
              <a:rPr lang="en-US">
                <a:latin typeface="Comic Sans MS" pitchFamily="66" charset="0"/>
              </a:rPr>
              <a:t>G</a:t>
            </a:r>
            <a:br>
              <a:rPr lang="en-US">
                <a:latin typeface="Comic Sans MS" pitchFamily="66" charset="0"/>
              </a:rPr>
            </a:br>
            <a:r>
              <a:rPr lang="en-US">
                <a:latin typeface="Comic Sans MS" pitchFamily="66" charset="0"/>
              </a:rPr>
              <a:t>E</a:t>
            </a:r>
            <a:br>
              <a:rPr lang="en-US">
                <a:latin typeface="Comic Sans MS" pitchFamily="66" charset="0"/>
              </a:rPr>
            </a:br>
            <a:r>
              <a:rPr lang="en-US">
                <a:latin typeface="Comic Sans MS" pitchFamily="66" charset="0"/>
              </a:rPr>
              <a:t>N</a:t>
            </a:r>
            <a:br>
              <a:rPr lang="en-US">
                <a:latin typeface="Comic Sans MS" pitchFamily="66" charset="0"/>
              </a:rPr>
            </a:br>
            <a:r>
              <a:rPr lang="en-US">
                <a:latin typeface="Comic Sans MS" pitchFamily="66" charset="0"/>
              </a:rPr>
              <a:t>D</a:t>
            </a:r>
            <a:br>
              <a:rPr lang="en-US">
                <a:latin typeface="Comic Sans MS" pitchFamily="66" charset="0"/>
              </a:rPr>
            </a:br>
            <a:r>
              <a:rPr lang="en-US">
                <a:latin typeface="Comic Sans MS" pitchFamily="66" charset="0"/>
              </a:rPr>
              <a:t>A</a:t>
            </a:r>
          </a:p>
          <a:p>
            <a:pPr algn="ctr" eaLnBrk="0" hangingPunct="0">
              <a:spcBef>
                <a:spcPct val="50000"/>
              </a:spcBef>
            </a:pPr>
            <a:r>
              <a:rPr lang="en-US">
                <a:latin typeface="Comic Sans MS" pitchFamily="66" charset="0"/>
              </a:rPr>
              <a:t>FOR THINGS THAT NEED TO CHANGE</a:t>
            </a:r>
          </a:p>
          <a:p>
            <a:pPr algn="ctr" eaLnBrk="0" hangingPunct="0">
              <a:spcBef>
                <a:spcPct val="50000"/>
              </a:spcBef>
            </a:pPr>
            <a:endParaRPr lang="en-US">
              <a:latin typeface="Comic Sans MS" pitchFamily="66" charset="0"/>
            </a:endParaRPr>
          </a:p>
        </p:txBody>
      </p:sp>
      <p:grpSp>
        <p:nvGrpSpPr>
          <p:cNvPr id="103432" name="Group 12"/>
          <p:cNvGrpSpPr>
            <a:grpSpLocks/>
          </p:cNvGrpSpPr>
          <p:nvPr/>
        </p:nvGrpSpPr>
        <p:grpSpPr bwMode="auto">
          <a:xfrm rot="-255318">
            <a:off x="3619014" y="3222625"/>
            <a:ext cx="2674937" cy="1081088"/>
            <a:chOff x="2724" y="1797"/>
            <a:chExt cx="1536" cy="576"/>
          </a:xfrm>
        </p:grpSpPr>
        <p:sp>
          <p:nvSpPr>
            <p:cNvPr id="103433" name="Text Box 30"/>
            <p:cNvSpPr txBox="1">
              <a:spLocks noChangeArrowheads="1"/>
            </p:cNvSpPr>
            <p:nvPr/>
          </p:nvSpPr>
          <p:spPr bwMode="auto">
            <a:xfrm rot="19308115">
              <a:off x="2764" y="1829"/>
              <a:ext cx="1454" cy="320"/>
            </a:xfrm>
            <a:prstGeom prst="rect">
              <a:avLst/>
            </a:prstGeom>
            <a:noFill/>
            <a:ln w="9525">
              <a:noFill/>
              <a:miter lim="800000"/>
              <a:headEnd/>
              <a:tailEnd/>
            </a:ln>
          </p:spPr>
          <p:txBody>
            <a:bodyPr lIns="101370" tIns="50685" rIns="101370" bIns="50685">
              <a:spAutoFit/>
            </a:bodyPr>
            <a:lstStyle/>
            <a:p>
              <a:pPr algn="ctr" eaLnBrk="0" hangingPunct="0">
                <a:lnSpc>
                  <a:spcPct val="135000"/>
                </a:lnSpc>
              </a:pPr>
              <a:r>
                <a:rPr lang="en-US" sz="2400" dirty="0">
                  <a:solidFill>
                    <a:schemeClr val="tx2"/>
                  </a:solidFill>
                  <a:latin typeface="Comic Sans MS" pitchFamily="66" charset="0"/>
                </a:rPr>
                <a:t>Disagreements</a:t>
              </a:r>
            </a:p>
          </p:txBody>
        </p:sp>
        <p:sp>
          <p:nvSpPr>
            <p:cNvPr id="103434" name="AutoShape 29"/>
            <p:cNvSpPr>
              <a:spLocks noChangeArrowheads="1"/>
            </p:cNvSpPr>
            <p:nvPr/>
          </p:nvSpPr>
          <p:spPr bwMode="auto">
            <a:xfrm rot="-2302338">
              <a:off x="2724" y="1797"/>
              <a:ext cx="1536" cy="576"/>
            </a:xfrm>
            <a:prstGeom prst="leftRightArrow">
              <a:avLst>
                <a:gd name="adj1" fmla="val 50000"/>
                <a:gd name="adj2" fmla="val 53333"/>
              </a:avLst>
            </a:prstGeom>
            <a:noFill/>
            <a:ln w="38100">
              <a:solidFill>
                <a:srgbClr val="002060"/>
              </a:solidFill>
              <a:miter lim="800000"/>
              <a:headEnd/>
              <a:tailEnd/>
            </a:ln>
          </p:spPr>
          <p:txBody>
            <a:bodyPr wrap="none" anchor="ctr"/>
            <a:lstStyle/>
            <a:p>
              <a:pPr eaLnBrk="0" hangingPunct="0"/>
              <a:endParaRPr lang="en-US">
                <a:latin typeface="Comic Sans MS" pitchFamily="66" charset="0"/>
              </a:endParaRPr>
            </a:p>
          </p:txBody>
        </p:sp>
      </p:grpSp>
    </p:spTree>
    <p:extLst>
      <p:ext uri="{BB962C8B-B14F-4D97-AF65-F5344CB8AC3E}">
        <p14:creationId xmlns:p14="http://schemas.microsoft.com/office/powerpoint/2010/main" val="1317815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u="sng" smtClean="0"/>
              <a:t/>
            </a:r>
            <a:br>
              <a:rPr lang="en-US" u="sng" smtClean="0"/>
            </a:br>
            <a:endParaRPr lang="en-US" smtClean="0"/>
          </a:p>
        </p:txBody>
      </p:sp>
      <p:sp>
        <p:nvSpPr>
          <p:cNvPr id="105475" name="Content Placeholder 2"/>
          <p:cNvSpPr>
            <a:spLocks noGrp="1"/>
          </p:cNvSpPr>
          <p:nvPr>
            <p:ph idx="1"/>
          </p:nvPr>
        </p:nvSpPr>
        <p:spPr>
          <a:xfrm>
            <a:off x="152400" y="1827215"/>
            <a:ext cx="8763000" cy="4573587"/>
          </a:xfrm>
        </p:spPr>
        <p:txBody>
          <a:bodyPr/>
          <a:lstStyle/>
          <a:p>
            <a:endParaRPr lang="en-US" dirty="0" smtClean="0"/>
          </a:p>
          <a:p>
            <a:endParaRPr lang="en-US" dirty="0" smtClean="0"/>
          </a:p>
        </p:txBody>
      </p:sp>
      <p:sp>
        <p:nvSpPr>
          <p:cNvPr id="105476" name="Footer Placeholder 1"/>
          <p:cNvSpPr>
            <a:spLocks noGrp="1"/>
          </p:cNvSpPr>
          <p:nvPr>
            <p:ph type="ftr" sz="quarter" idx="10"/>
          </p:nvPr>
        </p:nvSpPr>
        <p:spPr>
          <a:xfrm>
            <a:off x="990600" y="6500812"/>
            <a:ext cx="8153400" cy="357188"/>
          </a:xfrm>
        </p:spPr>
        <p:txBody>
          <a:bodyPr/>
          <a:lstStyle/>
          <a:p>
            <a:pPr>
              <a:defRPr/>
            </a:pPr>
            <a:r>
              <a:rPr lang="en-US" sz="1300" dirty="0">
                <a:solidFill>
                  <a:srgbClr val="7F7F7F"/>
                </a:solidFill>
              </a:rPr>
              <a:t>© TLC-PCP 2012 </a:t>
            </a:r>
            <a:r>
              <a:rPr lang="en-US" sz="1300" dirty="0" err="1">
                <a:solidFill>
                  <a:srgbClr val="7F7F7F"/>
                </a:solidFill>
              </a:rPr>
              <a:t>www.learningcommunity.us</a:t>
            </a:r>
            <a:endParaRPr lang="en-US" sz="1300" dirty="0">
              <a:solidFill>
                <a:srgbClr val="7F7F7F"/>
              </a:solidFill>
            </a:endParaRPr>
          </a:p>
        </p:txBody>
      </p:sp>
      <p:sp>
        <p:nvSpPr>
          <p:cNvPr id="105477" name="Rectangle 4"/>
          <p:cNvSpPr>
            <a:spLocks noChangeArrowheads="1"/>
          </p:cNvSpPr>
          <p:nvPr/>
        </p:nvSpPr>
        <p:spPr bwMode="auto">
          <a:xfrm>
            <a:off x="533400" y="578757"/>
            <a:ext cx="8229600" cy="852713"/>
          </a:xfrm>
          <a:prstGeom prst="rect">
            <a:avLst/>
          </a:prstGeom>
          <a:noFill/>
          <a:ln w="9525">
            <a:noFill/>
            <a:miter lim="800000"/>
            <a:headEnd/>
            <a:tailEnd/>
          </a:ln>
        </p:spPr>
        <p:txBody>
          <a:bodyPr lIns="82465" tIns="41233" rIns="82465" bIns="41233">
            <a:spAutoFit/>
          </a:bodyPr>
          <a:lstStyle/>
          <a:p>
            <a:pPr marL="150786" algn="ctr" eaLnBrk="0" hangingPunct="0">
              <a:spcBef>
                <a:spcPct val="50000"/>
              </a:spcBef>
            </a:pPr>
            <a:r>
              <a:rPr lang="en-US" sz="2000" dirty="0" smtClean="0">
                <a:solidFill>
                  <a:schemeClr val="tx2"/>
                </a:solidFill>
              </a:rPr>
              <a:t>The issue or area of focus (current reality) is:</a:t>
            </a:r>
          </a:p>
          <a:p>
            <a:pPr marL="150786" algn="ctr" eaLnBrk="0" hangingPunct="0">
              <a:spcBef>
                <a:spcPct val="50000"/>
              </a:spcBef>
            </a:pPr>
            <a:r>
              <a:rPr lang="en-US" sz="2000" dirty="0" smtClean="0">
                <a:solidFill>
                  <a:schemeClr val="tx2"/>
                </a:solidFill>
              </a:rPr>
              <a:t>___________________________________________________________</a:t>
            </a:r>
            <a:endParaRPr lang="en-US" sz="2000" dirty="0">
              <a:solidFill>
                <a:schemeClr val="tx2"/>
              </a:solidFill>
            </a:endParaRPr>
          </a:p>
        </p:txBody>
      </p:sp>
      <p:cxnSp>
        <p:nvCxnSpPr>
          <p:cNvPr id="105478" name="Straight Connector 3"/>
          <p:cNvCxnSpPr>
            <a:cxnSpLocks noChangeShapeType="1"/>
          </p:cNvCxnSpPr>
          <p:nvPr/>
        </p:nvCxnSpPr>
        <p:spPr bwMode="auto">
          <a:xfrm>
            <a:off x="228600" y="1828800"/>
            <a:ext cx="8610600" cy="76200"/>
          </a:xfrm>
          <a:prstGeom prst="line">
            <a:avLst/>
          </a:prstGeom>
          <a:noFill/>
          <a:ln w="9525">
            <a:solidFill>
              <a:schemeClr val="tx1"/>
            </a:solidFill>
            <a:round/>
            <a:headEnd/>
            <a:tailEnd/>
          </a:ln>
        </p:spPr>
      </p:cxnSp>
      <p:cxnSp>
        <p:nvCxnSpPr>
          <p:cNvPr id="105479" name="Straight Connector 7"/>
          <p:cNvCxnSpPr>
            <a:cxnSpLocks noChangeShapeType="1"/>
          </p:cNvCxnSpPr>
          <p:nvPr/>
        </p:nvCxnSpPr>
        <p:spPr bwMode="auto">
          <a:xfrm>
            <a:off x="228600" y="1828800"/>
            <a:ext cx="0" cy="4572000"/>
          </a:xfrm>
          <a:prstGeom prst="line">
            <a:avLst/>
          </a:prstGeom>
          <a:noFill/>
          <a:ln w="9525">
            <a:solidFill>
              <a:schemeClr val="tx1"/>
            </a:solidFill>
            <a:round/>
            <a:headEnd/>
            <a:tailEnd/>
          </a:ln>
        </p:spPr>
      </p:cxnSp>
      <p:cxnSp>
        <p:nvCxnSpPr>
          <p:cNvPr id="105480" name="Straight Connector 11"/>
          <p:cNvCxnSpPr>
            <a:cxnSpLocks noChangeShapeType="1"/>
          </p:cNvCxnSpPr>
          <p:nvPr/>
        </p:nvCxnSpPr>
        <p:spPr bwMode="auto">
          <a:xfrm>
            <a:off x="8839200" y="1905000"/>
            <a:ext cx="0" cy="4495800"/>
          </a:xfrm>
          <a:prstGeom prst="line">
            <a:avLst/>
          </a:prstGeom>
          <a:noFill/>
          <a:ln w="9525">
            <a:solidFill>
              <a:schemeClr val="tx1"/>
            </a:solidFill>
            <a:round/>
            <a:headEnd/>
            <a:tailEnd/>
          </a:ln>
        </p:spPr>
      </p:cxnSp>
      <p:cxnSp>
        <p:nvCxnSpPr>
          <p:cNvPr id="105481" name="Straight Connector 13"/>
          <p:cNvCxnSpPr>
            <a:cxnSpLocks noChangeShapeType="1"/>
          </p:cNvCxnSpPr>
          <p:nvPr/>
        </p:nvCxnSpPr>
        <p:spPr bwMode="auto">
          <a:xfrm flipH="1">
            <a:off x="228600" y="6400800"/>
            <a:ext cx="8610600" cy="0"/>
          </a:xfrm>
          <a:prstGeom prst="line">
            <a:avLst/>
          </a:prstGeom>
          <a:noFill/>
          <a:ln w="9525">
            <a:solidFill>
              <a:schemeClr val="tx1"/>
            </a:solidFill>
            <a:round/>
            <a:headEnd/>
            <a:tailEnd/>
          </a:ln>
        </p:spPr>
      </p:cxnSp>
      <p:cxnSp>
        <p:nvCxnSpPr>
          <p:cNvPr id="105482" name="Straight Connector 19"/>
          <p:cNvCxnSpPr>
            <a:cxnSpLocks noChangeShapeType="1"/>
          </p:cNvCxnSpPr>
          <p:nvPr/>
        </p:nvCxnSpPr>
        <p:spPr bwMode="auto">
          <a:xfrm>
            <a:off x="228600" y="2362200"/>
            <a:ext cx="8610600" cy="76200"/>
          </a:xfrm>
          <a:prstGeom prst="line">
            <a:avLst/>
          </a:prstGeom>
          <a:noFill/>
          <a:ln w="9525">
            <a:solidFill>
              <a:schemeClr val="tx1"/>
            </a:solidFill>
            <a:round/>
            <a:headEnd/>
            <a:tailEnd/>
          </a:ln>
        </p:spPr>
      </p:cxnSp>
      <p:cxnSp>
        <p:nvCxnSpPr>
          <p:cNvPr id="105483" name="Straight Connector 21"/>
          <p:cNvCxnSpPr>
            <a:cxnSpLocks noChangeShapeType="1"/>
            <a:stCxn id="105475" idx="0"/>
            <a:endCxn id="105475" idx="2"/>
          </p:cNvCxnSpPr>
          <p:nvPr/>
        </p:nvCxnSpPr>
        <p:spPr bwMode="auto">
          <a:xfrm>
            <a:off x="4533900" y="1827215"/>
            <a:ext cx="0" cy="4573587"/>
          </a:xfrm>
          <a:prstGeom prst="line">
            <a:avLst/>
          </a:prstGeom>
          <a:noFill/>
          <a:ln w="9525">
            <a:solidFill>
              <a:schemeClr val="tx1"/>
            </a:solidFill>
            <a:round/>
            <a:headEnd/>
            <a:tailEnd/>
          </a:ln>
        </p:spPr>
      </p:cxnSp>
      <p:cxnSp>
        <p:nvCxnSpPr>
          <p:cNvPr id="105484" name="Straight Connector 23"/>
          <p:cNvCxnSpPr>
            <a:cxnSpLocks noChangeShapeType="1"/>
          </p:cNvCxnSpPr>
          <p:nvPr/>
        </p:nvCxnSpPr>
        <p:spPr bwMode="auto">
          <a:xfrm>
            <a:off x="685800" y="1828800"/>
            <a:ext cx="0" cy="4572000"/>
          </a:xfrm>
          <a:prstGeom prst="line">
            <a:avLst/>
          </a:prstGeom>
          <a:noFill/>
          <a:ln w="9525">
            <a:solidFill>
              <a:schemeClr val="tx1"/>
            </a:solidFill>
            <a:round/>
            <a:headEnd/>
            <a:tailEnd/>
          </a:ln>
        </p:spPr>
      </p:cxnSp>
      <p:sp>
        <p:nvSpPr>
          <p:cNvPr id="105485" name="TextBox 24"/>
          <p:cNvSpPr txBox="1">
            <a:spLocks noChangeArrowheads="1"/>
          </p:cNvSpPr>
          <p:nvPr/>
        </p:nvSpPr>
        <p:spPr bwMode="auto">
          <a:xfrm>
            <a:off x="990600" y="1905001"/>
            <a:ext cx="3276600" cy="338538"/>
          </a:xfrm>
          <a:prstGeom prst="rect">
            <a:avLst/>
          </a:prstGeom>
          <a:noFill/>
          <a:ln w="9525">
            <a:noFill/>
            <a:miter lim="800000"/>
            <a:headEnd/>
            <a:tailEnd/>
          </a:ln>
        </p:spPr>
        <p:txBody>
          <a:bodyPr lIns="91424" tIns="45712" rIns="91424" bIns="45712">
            <a:spAutoFit/>
          </a:bodyPr>
          <a:lstStyle/>
          <a:p>
            <a:pPr eaLnBrk="0" hangingPunct="0"/>
            <a:r>
              <a:rPr lang="en-US" sz="1600" dirty="0">
                <a:latin typeface="Comic Sans MS" pitchFamily="66" charset="0"/>
              </a:rPr>
              <a:t>What works/makes sense</a:t>
            </a:r>
          </a:p>
        </p:txBody>
      </p:sp>
      <p:sp>
        <p:nvSpPr>
          <p:cNvPr id="105486" name="TextBox 27"/>
          <p:cNvSpPr txBox="1">
            <a:spLocks noChangeArrowheads="1"/>
          </p:cNvSpPr>
          <p:nvPr/>
        </p:nvSpPr>
        <p:spPr bwMode="auto">
          <a:xfrm>
            <a:off x="4572000" y="1981201"/>
            <a:ext cx="4354286" cy="338538"/>
          </a:xfrm>
          <a:prstGeom prst="rect">
            <a:avLst/>
          </a:prstGeom>
          <a:noFill/>
          <a:ln w="9525">
            <a:noFill/>
            <a:miter lim="800000"/>
            <a:headEnd/>
            <a:tailEnd/>
          </a:ln>
        </p:spPr>
        <p:txBody>
          <a:bodyPr wrap="square" lIns="91424" tIns="45712" rIns="91424" bIns="45712">
            <a:spAutoFit/>
          </a:bodyPr>
          <a:lstStyle/>
          <a:p>
            <a:pPr eaLnBrk="0" hangingPunct="0"/>
            <a:r>
              <a:rPr lang="en-US" sz="1600" dirty="0">
                <a:latin typeface="Comic Sans MS" pitchFamily="66" charset="0"/>
              </a:rPr>
              <a:t>What doesn</a:t>
            </a:r>
            <a:r>
              <a:rPr lang="en-US" altLang="en-US" sz="1600" dirty="0">
                <a:latin typeface="Comic Sans MS" pitchFamily="66" charset="0"/>
              </a:rPr>
              <a:t>’</a:t>
            </a:r>
            <a:r>
              <a:rPr lang="en-US" sz="1600" dirty="0">
                <a:latin typeface="Comic Sans MS" pitchFamily="66" charset="0"/>
              </a:rPr>
              <a:t>t work</a:t>
            </a:r>
            <a:r>
              <a:rPr lang="en-US" sz="1600" dirty="0" smtClean="0">
                <a:latin typeface="Comic Sans MS" pitchFamily="66" charset="0"/>
              </a:rPr>
              <a:t>/Doesn’t make </a:t>
            </a:r>
            <a:r>
              <a:rPr lang="en-US" sz="1600" dirty="0">
                <a:latin typeface="Comic Sans MS" pitchFamily="66" charset="0"/>
              </a:rPr>
              <a:t>sense</a:t>
            </a:r>
          </a:p>
        </p:txBody>
      </p:sp>
      <p:sp>
        <p:nvSpPr>
          <p:cNvPr id="26" name="TextBox 25"/>
          <p:cNvSpPr txBox="1"/>
          <p:nvPr/>
        </p:nvSpPr>
        <p:spPr>
          <a:xfrm>
            <a:off x="228605" y="2133600"/>
            <a:ext cx="461633" cy="4038600"/>
          </a:xfrm>
          <a:prstGeom prst="rect">
            <a:avLst/>
          </a:prstGeom>
          <a:noFill/>
        </p:spPr>
        <p:txBody>
          <a:bodyPr vert="vert270" lIns="91424" tIns="45712" rIns="91424" bIns="45712">
            <a:spAutoFit/>
          </a:bodyPr>
          <a:lstStyle/>
          <a:p>
            <a:pPr algn="ctr" eaLnBrk="0" hangingPunct="0">
              <a:defRPr/>
            </a:pPr>
            <a:r>
              <a:rPr lang="en-US" dirty="0" smtClean="0">
                <a:latin typeface="Comic Sans MS"/>
                <a:ea typeface="ＭＳ Ｐゴシック" charset="0"/>
                <a:cs typeface="Comic Sans MS"/>
              </a:rPr>
              <a:t>My perspective</a:t>
            </a:r>
            <a:endParaRPr lang="en-US" dirty="0">
              <a:latin typeface="Comic Sans MS"/>
              <a:ea typeface="ＭＳ Ｐゴシック" charset="0"/>
              <a:cs typeface="Comic Sans MS"/>
            </a:endParaRPr>
          </a:p>
        </p:txBody>
      </p:sp>
    </p:spTree>
    <p:extLst>
      <p:ext uri="{BB962C8B-B14F-4D97-AF65-F5344CB8AC3E}">
        <p14:creationId xmlns:p14="http://schemas.microsoft.com/office/powerpoint/2010/main" val="191005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4494</TotalTime>
  <Words>2829</Words>
  <Application>Microsoft Office PowerPoint</Application>
  <PresentationFormat>On-screen Show (4:3)</PresentationFormat>
  <Paragraphs>484</Paragraphs>
  <Slides>18</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2_Office Theme</vt:lpstr>
      <vt:lpstr>Document</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Buckner</dc:creator>
  <cp:lastModifiedBy>Alison Whyte</cp:lastModifiedBy>
  <cp:revision>11</cp:revision>
  <dcterms:created xsi:type="dcterms:W3CDTF">2014-03-28T19:23:55Z</dcterms:created>
  <dcterms:modified xsi:type="dcterms:W3CDTF">2015-02-02T15:57:16Z</dcterms:modified>
</cp:coreProperties>
</file>